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34"/>
  </p:notesMasterIdLst>
  <p:handoutMasterIdLst>
    <p:handoutMasterId r:id="rId35"/>
  </p:handoutMasterIdLst>
  <p:sldIdLst>
    <p:sldId id="892" r:id="rId2"/>
    <p:sldId id="830" r:id="rId3"/>
    <p:sldId id="948" r:id="rId4"/>
    <p:sldId id="951" r:id="rId5"/>
    <p:sldId id="949" r:id="rId6"/>
    <p:sldId id="947" r:id="rId7"/>
    <p:sldId id="710" r:id="rId8"/>
    <p:sldId id="901" r:id="rId9"/>
    <p:sldId id="895" r:id="rId10"/>
    <p:sldId id="896" r:id="rId11"/>
    <p:sldId id="897" r:id="rId12"/>
    <p:sldId id="954" r:id="rId13"/>
    <p:sldId id="953" r:id="rId14"/>
    <p:sldId id="955" r:id="rId15"/>
    <p:sldId id="956" r:id="rId16"/>
    <p:sldId id="899" r:id="rId17"/>
    <p:sldId id="898" r:id="rId18"/>
    <p:sldId id="943" r:id="rId19"/>
    <p:sldId id="902" r:id="rId20"/>
    <p:sldId id="864" r:id="rId21"/>
    <p:sldId id="945" r:id="rId22"/>
    <p:sldId id="944" r:id="rId23"/>
    <p:sldId id="946" r:id="rId24"/>
    <p:sldId id="921" r:id="rId25"/>
    <p:sldId id="936" r:id="rId26"/>
    <p:sldId id="937" r:id="rId27"/>
    <p:sldId id="893" r:id="rId28"/>
    <p:sldId id="957" r:id="rId29"/>
    <p:sldId id="952" r:id="rId30"/>
    <p:sldId id="960" r:id="rId31"/>
    <p:sldId id="958" r:id="rId32"/>
    <p:sldId id="883" r:id="rId33"/>
  </p:sldIdLst>
  <p:sldSz cx="9144000" cy="6858000" type="screen4x3"/>
  <p:notesSz cx="6724650" cy="97742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bg2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bg2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bg2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bg2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bg2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bg2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bg2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bg2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bg2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570">
          <p15:clr>
            <a:srgbClr val="A4A3A4"/>
          </p15:clr>
        </p15:guide>
        <p15:guide id="2" orient="horz" pos="1117">
          <p15:clr>
            <a:srgbClr val="A4A3A4"/>
          </p15:clr>
        </p15:guide>
        <p15:guide id="3" orient="horz" pos="2069">
          <p15:clr>
            <a:srgbClr val="A4A3A4"/>
          </p15:clr>
        </p15:guide>
        <p15:guide id="4" pos="2880">
          <p15:clr>
            <a:srgbClr val="A4A3A4"/>
          </p15:clr>
        </p15:guide>
        <p15:guide id="5" pos="295">
          <p15:clr>
            <a:srgbClr val="A4A3A4"/>
          </p15:clr>
        </p15:guide>
        <p15:guide id="6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80" userDrawn="1">
          <p15:clr>
            <a:srgbClr val="A4A3A4"/>
          </p15:clr>
        </p15:guide>
        <p15:guide id="2" pos="211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FF"/>
    <a:srgbClr val="0F5F95"/>
    <a:srgbClr val="0033CC"/>
    <a:srgbClr val="3333CC"/>
    <a:srgbClr val="99CC00"/>
    <a:srgbClr val="002060"/>
    <a:srgbClr val="FFDC47"/>
    <a:srgbClr val="0099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395" autoAdjust="0"/>
  </p:normalViewPr>
  <p:slideViewPr>
    <p:cSldViewPr>
      <p:cViewPr varScale="1">
        <p:scale>
          <a:sx n="115" d="100"/>
          <a:sy n="115" d="100"/>
        </p:scale>
        <p:origin x="1980" y="84"/>
      </p:cViewPr>
      <p:guideLst>
        <p:guide orient="horz" pos="1570"/>
        <p:guide orient="horz" pos="1117"/>
        <p:guide orient="horz" pos="2069"/>
        <p:guide pos="2880"/>
        <p:guide pos="295"/>
        <p:guide pos="5465"/>
      </p:guideLst>
    </p:cSldViewPr>
  </p:slideViewPr>
  <p:outlineViewPr>
    <p:cViewPr>
      <p:scale>
        <a:sx n="33" d="100"/>
        <a:sy n="33" d="100"/>
      </p:scale>
      <p:origin x="0" y="3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4020" y="-96"/>
      </p:cViewPr>
      <p:guideLst>
        <p:guide orient="horz" pos="3080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44020751413471587"/>
          <c:y val="9.515303444212328E-2"/>
          <c:w val="0.49249900482538328"/>
          <c:h val="0.81513610798650149"/>
        </c:manualLayout>
      </c:layout>
      <c:pieChart>
        <c:varyColors val="1"/>
        <c:ser>
          <c:idx val="0"/>
          <c:order val="0"/>
          <c:dLbls>
            <c:dLbl>
              <c:idx val="4"/>
              <c:layout>
                <c:manualLayout>
                  <c:x val="-1.7996866561311782E-3"/>
                  <c:y val="1.150053623891413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4DC-41F3-AF91-7C0EF5CA3B32}"/>
                </c:ext>
              </c:extLst>
            </c:dLbl>
            <c:dLbl>
              <c:idx val="5"/>
              <c:layout>
                <c:manualLayout>
                  <c:x val="7.198746624524713E-3"/>
                  <c:y val="-7.66702415927608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4DC-41F3-AF91-7C0EF5CA3B32}"/>
                </c:ext>
              </c:extLst>
            </c:dLbl>
            <c:dLbl>
              <c:idx val="6"/>
              <c:layout>
                <c:manualLayout>
                  <c:x val="7.198746624524713E-3"/>
                  <c:y val="7.667024159276087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4DC-41F3-AF91-7C0EF5CA3B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Sheet1!$A$1:$A$7</c:f>
              <c:strCache>
                <c:ptCount val="7"/>
                <c:pt idx="0">
                  <c:v>Education and training (77.5%)</c:v>
                </c:pt>
                <c:pt idx="1">
                  <c:v>Youth (10%)</c:v>
                </c:pt>
                <c:pt idx="2">
                  <c:v>Student loan facility (3.5%)</c:v>
                </c:pt>
                <c:pt idx="3">
                  <c:v>National agencies (3.4%)</c:v>
                </c:pt>
                <c:pt idx="4">
                  <c:v>Administrative costs (1.9%)</c:v>
                </c:pt>
                <c:pt idx="5">
                  <c:v>Jean Monnet (1.9%)</c:v>
                </c:pt>
                <c:pt idx="6">
                  <c:v>Sport (1.8%)</c:v>
                </c:pt>
              </c:strCache>
            </c:strRef>
          </c:cat>
          <c:val>
            <c:numRef>
              <c:f>Sheet1!$B$1:$B$7</c:f>
              <c:numCache>
                <c:formatCode>0.0%</c:formatCode>
                <c:ptCount val="7"/>
                <c:pt idx="0">
                  <c:v>0.77500000000000002</c:v>
                </c:pt>
                <c:pt idx="1">
                  <c:v>0.1</c:v>
                </c:pt>
                <c:pt idx="2">
                  <c:v>3.5000000000000003E-2</c:v>
                </c:pt>
                <c:pt idx="3">
                  <c:v>3.4000000000000002E-2</c:v>
                </c:pt>
                <c:pt idx="4">
                  <c:v>1.9E-2</c:v>
                </c:pt>
                <c:pt idx="5">
                  <c:v>1.9E-2</c:v>
                </c:pt>
                <c:pt idx="6">
                  <c:v>1.7999999999999999E-2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4DC-41F3-AF91-7C0EF5CA3B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2"/>
      </c:pieChart>
    </c:plotArea>
    <c:legend>
      <c:legendPos val="l"/>
      <c:layout>
        <c:manualLayout>
          <c:xMode val="edge"/>
          <c:yMode val="edge"/>
          <c:x val="1.9214410775718394E-2"/>
          <c:y val="0.12370003749531309"/>
          <c:w val="0.41649303701402307"/>
          <c:h val="0.70362011891370746"/>
        </c:manualLayout>
      </c:layout>
      <c:overlay val="0"/>
      <c:spPr>
        <a:ln w="3175"/>
      </c:spPr>
      <c:txPr>
        <a:bodyPr/>
        <a:lstStyle/>
        <a:p>
          <a:pPr>
            <a:defRPr sz="1600"/>
          </a:pPr>
          <a:endParaRPr lang="it-IT"/>
        </a:p>
      </c:txPr>
    </c:legend>
    <c:plotVisOnly val="1"/>
    <c:dispBlanksAs val="zero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14748" cy="49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29" tIns="45263" rIns="90529" bIns="45263" numCol="1" anchor="t" anchorCtr="0" compatLnSpc="1">
            <a:prstTxWarp prst="textNoShape">
              <a:avLst/>
            </a:prstTxWarp>
          </a:bodyPr>
          <a:lstStyle>
            <a:lvl1pPr defTabSz="905009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0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8334" y="1"/>
            <a:ext cx="2914748" cy="49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29" tIns="45263" rIns="90529" bIns="45263" numCol="1" anchor="t" anchorCtr="0" compatLnSpc="1">
            <a:prstTxWarp prst="textNoShape">
              <a:avLst/>
            </a:prstTxWarp>
          </a:bodyPr>
          <a:lstStyle>
            <a:lvl1pPr algn="r" defTabSz="905009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0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281855"/>
            <a:ext cx="2914748" cy="49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29" tIns="45263" rIns="90529" bIns="45263" numCol="1" anchor="b" anchorCtr="0" compatLnSpc="1">
            <a:prstTxWarp prst="textNoShape">
              <a:avLst/>
            </a:prstTxWarp>
          </a:bodyPr>
          <a:lstStyle>
            <a:lvl1pPr defTabSz="905009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0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8334" y="9281855"/>
            <a:ext cx="2914748" cy="49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29" tIns="45263" rIns="90529" bIns="45263" numCol="1" anchor="b" anchorCtr="0" compatLnSpc="1">
            <a:prstTxWarp prst="textNoShape">
              <a:avLst/>
            </a:prstTxWarp>
          </a:bodyPr>
          <a:lstStyle>
            <a:lvl1pPr algn="r" defTabSz="905009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1B89575-8181-4265-8DA4-BCF339304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995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14748" cy="49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29" tIns="45263" rIns="90529" bIns="45263" numCol="1" anchor="t" anchorCtr="0" compatLnSpc="1">
            <a:prstTxWarp prst="textNoShape">
              <a:avLst/>
            </a:prstTxWarp>
          </a:bodyPr>
          <a:lstStyle>
            <a:lvl1pPr defTabSz="905009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8334" y="1"/>
            <a:ext cx="2914748" cy="49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29" tIns="45263" rIns="90529" bIns="45263" numCol="1" anchor="t" anchorCtr="0" compatLnSpc="1">
            <a:prstTxWarp prst="textNoShape">
              <a:avLst/>
            </a:prstTxWarp>
          </a:bodyPr>
          <a:lstStyle>
            <a:lvl1pPr algn="r" defTabSz="905009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35013"/>
            <a:ext cx="4887912" cy="3665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153" y="4642490"/>
            <a:ext cx="5380348" cy="439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29" tIns="45263" rIns="90529" bIns="452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281855"/>
            <a:ext cx="2914748" cy="49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29" tIns="45263" rIns="90529" bIns="45263" numCol="1" anchor="b" anchorCtr="0" compatLnSpc="1">
            <a:prstTxWarp prst="textNoShape">
              <a:avLst/>
            </a:prstTxWarp>
          </a:bodyPr>
          <a:lstStyle>
            <a:lvl1pPr defTabSz="905009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8334" y="9281855"/>
            <a:ext cx="2914748" cy="490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29" tIns="45263" rIns="90529" bIns="45263" numCol="1" anchor="b" anchorCtr="0" compatLnSpc="1">
            <a:prstTxWarp prst="textNoShape">
              <a:avLst/>
            </a:prstTxWarp>
          </a:bodyPr>
          <a:lstStyle>
            <a:lvl1pPr algn="r" defTabSz="905009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1C36C29-84D0-470A-ACD2-1B83AFFAE8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9834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5009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32775" indent="-281838" defTabSz="905009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27347" indent="-225469" defTabSz="905009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578286" indent="-225469" defTabSz="905009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29226" indent="-225469" defTabSz="905009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480165" indent="-225469" defTabSz="90500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31102" indent="-225469" defTabSz="90500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382041" indent="-225469" defTabSz="90500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32981" indent="-225469" defTabSz="90500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9899890-33B1-4ED8-9715-891B564599A9}" type="slidenum">
              <a:rPr lang="en-GB" sz="1200">
                <a:solidFill>
                  <a:schemeClr val="tx1"/>
                </a:solidFill>
              </a:rPr>
              <a:pPr eaLnBrk="1" hangingPunct="1"/>
              <a:t>1</a:t>
            </a:fld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938" y="4642140"/>
            <a:ext cx="5380347" cy="4398719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938" y="4642140"/>
            <a:ext cx="5380347" cy="4398719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938" y="4642140"/>
            <a:ext cx="5380347" cy="4398719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537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938" y="4642140"/>
            <a:ext cx="5380347" cy="4398719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8413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938" y="4642140"/>
            <a:ext cx="5380347" cy="4398719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756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938" y="4642140"/>
            <a:ext cx="5380347" cy="4398719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81611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4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4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4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60213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4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3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4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4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3038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6295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1689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1767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5009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32775" indent="-281838" defTabSz="905009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27347" indent="-225469" defTabSz="905009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578286" indent="-225469" defTabSz="905009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29226" indent="-225469" defTabSz="905009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480165" indent="-225469" defTabSz="90500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31102" indent="-225469" defTabSz="90500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382041" indent="-225469" defTabSz="90500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32981" indent="-225469" defTabSz="90500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9899890-33B1-4ED8-9715-891B564599A9}" type="slidenum">
              <a:rPr lang="en-GB" sz="1200">
                <a:solidFill>
                  <a:schemeClr val="tx1"/>
                </a:solidFill>
              </a:rPr>
              <a:pPr eaLnBrk="1" hangingPunct="1"/>
              <a:t>25</a:t>
            </a:fld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3415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4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4390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C36C29-84D0-470A-ACD2-1B83AFFAE8A9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1776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C36C29-84D0-470A-ACD2-1B83AFFAE8A9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9880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C36C29-84D0-470A-ACD2-1B83AFFAE8A9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636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3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88618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C36C29-84D0-470A-ACD2-1B83AFFAE8A9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9776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C36C29-84D0-470A-ACD2-1B83AFFAE8A9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53453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C36C29-84D0-470A-ACD2-1B83AFFAE8A9}" type="slidenum">
              <a:rPr lang="en-GB" smtClean="0"/>
              <a:pPr>
                <a:defRPr/>
              </a:pPr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535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3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6513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3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1018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3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1304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3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fr-B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153" y="4642493"/>
            <a:ext cx="5380348" cy="4398641"/>
          </a:xfrm>
          <a:noFill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33425"/>
            <a:ext cx="4891088" cy="366712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2938" y="4642140"/>
            <a:ext cx="5380347" cy="4398719"/>
          </a:xfrm>
          <a:noFill/>
        </p:spPr>
        <p:txBody>
          <a:bodyPr/>
          <a:lstStyle/>
          <a:p>
            <a:pPr marL="172239" indent="-172239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9500"/>
            <a:ext cx="8229600" cy="3959820"/>
          </a:xfrm>
        </p:spPr>
        <p:txBody>
          <a:bodyPr/>
          <a:lstStyle>
            <a:lvl1pPr>
              <a:buClr>
                <a:srgbClr val="002060"/>
              </a:buClr>
              <a:defRPr sz="1800">
                <a:solidFill>
                  <a:srgbClr val="002060"/>
                </a:solidFill>
              </a:defRPr>
            </a:lvl1pPr>
            <a:lvl2pPr marL="715963" indent="-354013">
              <a:buClr>
                <a:srgbClr val="002060"/>
              </a:buClr>
              <a:defRPr sz="1800">
                <a:solidFill>
                  <a:srgbClr val="002060"/>
                </a:solidFill>
              </a:defRPr>
            </a:lvl2pPr>
            <a:lvl3pPr marL="1077913" indent="-361950">
              <a:buClr>
                <a:srgbClr val="002060"/>
              </a:buClr>
              <a:defRPr sz="1800">
                <a:solidFill>
                  <a:srgbClr val="002060"/>
                </a:solidFill>
              </a:defRPr>
            </a:lvl3pPr>
            <a:lvl4pPr marL="1431925" indent="-354013">
              <a:buClr>
                <a:srgbClr val="002060"/>
              </a:buClr>
              <a:defRPr sz="1600">
                <a:solidFill>
                  <a:srgbClr val="002060"/>
                </a:solidFill>
              </a:defRPr>
            </a:lvl4pPr>
            <a:lvl5pPr marL="1793875" indent="-361950">
              <a:buClr>
                <a:srgbClr val="002060"/>
              </a:buClr>
              <a:defRPr sz="1600"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8313" y="1773238"/>
            <a:ext cx="8208143" cy="503635"/>
          </a:xfrm>
        </p:spPr>
        <p:txBody>
          <a:bodyPr anchor="t" anchorCtr="0"/>
          <a:lstStyle>
            <a:lvl1pPr algn="ctr">
              <a:defRPr sz="24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469360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9138"/>
            <a:ext cx="8229600" cy="199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133850"/>
            <a:ext cx="8229600" cy="1992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639023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279363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3"/>
            <a:ext cx="8229600" cy="9366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9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5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200" y="302400"/>
            <a:ext cx="1050230" cy="9792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4338000" y="6659562"/>
            <a:ext cx="468000" cy="198439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01986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5161170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249737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249737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908998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43897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3283287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844675"/>
            <a:ext cx="5111750" cy="42814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44675"/>
            <a:ext cx="3008313" cy="4281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4123277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3397801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143187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4594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4594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590206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4140200" y="6597650"/>
            <a:ext cx="863600" cy="26035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Rectangle 9"/>
          <p:cNvSpPr/>
          <p:nvPr userDrawn="1"/>
        </p:nvSpPr>
        <p:spPr>
          <a:xfrm>
            <a:off x="0" y="0"/>
            <a:ext cx="9144000" cy="1341438"/>
          </a:xfrm>
          <a:prstGeom prst="rect">
            <a:avLst/>
          </a:prstGeom>
          <a:solidFill>
            <a:srgbClr val="0F5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28" name="Picture 2" descr="C:\Documents and Settings\lenain\Desktop\Charte\LOGO CE - EN\VERTICAL\NEGATIVE VERSION\PNG\HR\LOGO CE_Vertical_EN_NEG_quadri_HR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331788"/>
            <a:ext cx="20510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89138"/>
            <a:ext cx="8229600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buClr>
                <a:srgbClr val="002060"/>
              </a:buClr>
            </a:pPr>
            <a:r>
              <a:rPr lang="en-US" dirty="0"/>
              <a:t>Click to edit Master text styles</a:t>
            </a:r>
          </a:p>
          <a:p>
            <a:pPr lvl="1">
              <a:buClr>
                <a:srgbClr val="002060"/>
              </a:buClr>
            </a:pPr>
            <a:r>
              <a:rPr lang="en-US" dirty="0"/>
              <a:t>Second level</a:t>
            </a:r>
          </a:p>
          <a:p>
            <a:pPr lvl="2">
              <a:buClr>
                <a:srgbClr val="002060"/>
              </a:buClr>
            </a:pPr>
            <a:r>
              <a:rPr lang="en-US" dirty="0"/>
              <a:t>Third level</a:t>
            </a:r>
          </a:p>
          <a:p>
            <a:pPr lvl="3">
              <a:buClr>
                <a:srgbClr val="002060"/>
              </a:buClr>
            </a:pPr>
            <a:r>
              <a:rPr lang="en-US" dirty="0"/>
              <a:t>Fourth level</a:t>
            </a:r>
          </a:p>
          <a:p>
            <a:pPr lvl="4">
              <a:buClr>
                <a:srgbClr val="002060"/>
              </a:buClr>
            </a:pPr>
            <a:r>
              <a:rPr lang="en-US" dirty="0"/>
              <a:t>Fifth level</a:t>
            </a:r>
          </a:p>
          <a:p>
            <a:pPr lvl="4">
              <a:buClr>
                <a:srgbClr val="002060"/>
              </a:buClr>
            </a:pP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0CA18D-D7E0-4731-90AF-AC57C8307848}" type="datetimeFigureOut">
              <a:rPr lang="en-US"/>
              <a:pPr>
                <a:defRPr/>
              </a:pPr>
              <a:t>11/12/2019</a:t>
            </a:fld>
            <a:endParaRPr lang="en-US"/>
          </a:p>
        </p:txBody>
      </p:sp>
      <p:sp>
        <p:nvSpPr>
          <p:cNvPr id="1031" name="Rectangle 14"/>
          <p:cNvSpPr>
            <a:spLocks noChangeArrowheads="1"/>
          </p:cNvSpPr>
          <p:nvPr userDrawn="1"/>
        </p:nvSpPr>
        <p:spPr bwMode="auto">
          <a:xfrm>
            <a:off x="4067944" y="6453336"/>
            <a:ext cx="1008112" cy="426141"/>
          </a:xfrm>
          <a:prstGeom prst="rect">
            <a:avLst/>
          </a:prstGeom>
          <a:solidFill>
            <a:srgbClr val="F7C94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15"/>
          <p:cNvSpPr>
            <a:spLocks noChangeArrowheads="1"/>
          </p:cNvSpPr>
          <p:nvPr userDrawn="1"/>
        </p:nvSpPr>
        <p:spPr bwMode="auto">
          <a:xfrm>
            <a:off x="4122738" y="1700213"/>
            <a:ext cx="900112" cy="73025"/>
          </a:xfrm>
          <a:prstGeom prst="rect">
            <a:avLst/>
          </a:prstGeom>
          <a:solidFill>
            <a:srgbClr val="F7C94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4" name="Rectangle 17"/>
          <p:cNvSpPr>
            <a:spLocks noChangeArrowheads="1"/>
          </p:cNvSpPr>
          <p:nvPr userDrawn="1"/>
        </p:nvSpPr>
        <p:spPr bwMode="auto">
          <a:xfrm>
            <a:off x="4211960" y="6525344"/>
            <a:ext cx="79183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fr-BE" sz="900" i="1" dirty="0">
                <a:solidFill>
                  <a:schemeClr val="bg1"/>
                </a:solidFill>
                <a:latin typeface="Verdana" pitchFamily="34" charset="0"/>
              </a:rPr>
              <a:t>Education</a:t>
            </a:r>
            <a:r>
              <a:rPr lang="fr-BE" sz="900" i="1" baseline="0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fr-BE" sz="900" i="1" dirty="0">
                <a:solidFill>
                  <a:schemeClr val="bg1"/>
                </a:solidFill>
                <a:latin typeface="Verdana" pitchFamily="34" charset="0"/>
              </a:rPr>
              <a:t>and Culture</a:t>
            </a:r>
            <a:endParaRPr lang="en-GB" sz="900" i="1" dirty="0">
              <a:solidFill>
                <a:schemeClr val="bg1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71" r:id="rId12"/>
  </p:sldLayoutIdLst>
  <p:transition spd="slow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33C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Char char="•"/>
        <a:defRPr lang="en-US" sz="1800" b="1" dirty="0" smtClean="0">
          <a:solidFill>
            <a:srgbClr val="002060"/>
          </a:solidFill>
          <a:latin typeface="Verdan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Char char="–"/>
        <a:defRPr lang="en-US" sz="1800" dirty="0" smtClean="0">
          <a:solidFill>
            <a:srgbClr val="002060"/>
          </a:solidFill>
          <a:latin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Char char="•"/>
        <a:defRPr lang="en-US" sz="1800" dirty="0" smtClean="0">
          <a:solidFill>
            <a:srgbClr val="002060"/>
          </a:solidFill>
          <a:latin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Char char="–"/>
        <a:defRPr lang="en-US" sz="1600" dirty="0" smtClean="0">
          <a:solidFill>
            <a:srgbClr val="002060"/>
          </a:solidFill>
          <a:latin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Char char="»"/>
        <a:defRPr lang="en-US" sz="1600" dirty="0" smtClean="0">
          <a:solidFill>
            <a:srgbClr val="002060"/>
          </a:solidFill>
          <a:latin typeface="Verdana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33CC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genziagiovani.it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rasmusplus.it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programmes/erasmus-plus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acea.ec.europa.eu/erasmus-plus_en" TargetMode="External"/><Relationship Id="rId5" Type="http://schemas.openxmlformats.org/officeDocument/2006/relationships/hyperlink" Target="https://ec.europa.eu/programmes/erasmus-plus/contact/national-agencies_en" TargetMode="External"/><Relationship Id="rId4" Type="http://schemas.openxmlformats.org/officeDocument/2006/relationships/hyperlink" Target="https://europa.eu/youth/solidarity_en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"/>
          <p:cNvSpPr txBox="1">
            <a:spLocks noChangeArrowheads="1"/>
          </p:cNvSpPr>
          <p:nvPr/>
        </p:nvSpPr>
        <p:spPr bwMode="auto">
          <a:xfrm>
            <a:off x="539552" y="4902259"/>
            <a:ext cx="849694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BE" b="1" i="1" dirty="0" smtClean="0">
                <a:solidFill>
                  <a:schemeClr val="accent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Luca Perego – </a:t>
            </a:r>
            <a:r>
              <a:rPr lang="fr-BE" b="1" i="1" dirty="0" err="1" smtClean="0">
                <a:solidFill>
                  <a:schemeClr val="accent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Deputy</a:t>
            </a:r>
            <a:r>
              <a:rPr lang="fr-BE" b="1" i="1" dirty="0" smtClean="0">
                <a:solidFill>
                  <a:schemeClr val="accent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Head of Unit</a:t>
            </a:r>
          </a:p>
          <a:p>
            <a:pPr algn="ctr" eaLnBrk="1" hangingPunct="1">
              <a:spcBef>
                <a:spcPct val="50000"/>
              </a:spcBef>
            </a:pPr>
            <a:r>
              <a:rPr lang="fr-BE" sz="2000" b="1" i="1" dirty="0" smtClean="0">
                <a:solidFill>
                  <a:schemeClr val="accent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European Commission</a:t>
            </a:r>
            <a:endParaRPr lang="en-GB" sz="2000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396304" y="2708920"/>
            <a:ext cx="8207376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fr-BE" sz="7200" dirty="0" smtClean="0">
                <a:solidFill>
                  <a:srgbClr val="002060"/>
                </a:solidFill>
                <a:latin typeface="+mn-lt"/>
              </a:rPr>
              <a:t>Education, </a:t>
            </a:r>
            <a:r>
              <a:rPr lang="fr-BE" sz="7200" dirty="0" err="1" smtClean="0">
                <a:solidFill>
                  <a:srgbClr val="002060"/>
                </a:solidFill>
                <a:latin typeface="+mn-lt"/>
              </a:rPr>
              <a:t>Youth</a:t>
            </a:r>
            <a:r>
              <a:rPr lang="fr-BE" sz="7200" dirty="0" smtClean="0">
                <a:solidFill>
                  <a:srgbClr val="002060"/>
                </a:solidFill>
                <a:latin typeface="+mn-lt"/>
              </a:rPr>
              <a:t>, Sport and Culture</a:t>
            </a:r>
            <a:endParaRPr lang="en-GB" sz="32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12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6295" name="Rectangle 7"/>
          <p:cNvSpPr>
            <a:spLocks noChangeArrowheads="1"/>
          </p:cNvSpPr>
          <p:nvPr/>
        </p:nvSpPr>
        <p:spPr bwMode="auto">
          <a:xfrm>
            <a:off x="468314" y="2420888"/>
            <a:ext cx="8207374" cy="352839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noAutofit/>
          </a:bodyPr>
          <a:lstStyle/>
          <a:p>
            <a:pPr eaLnBrk="0" hangingPunct="0">
              <a:spcAft>
                <a:spcPts val="600"/>
              </a:spcAft>
            </a:pPr>
            <a:r>
              <a:rPr lang="en-GB" sz="1600" b="1" u="sng" dirty="0">
                <a:solidFill>
                  <a:schemeClr val="tx1"/>
                </a:solidFill>
                <a:latin typeface="+mn-lt"/>
              </a:rPr>
              <a:t>KA2 - Cooperation for innovation</a:t>
            </a:r>
            <a:r>
              <a:rPr lang="fr-BE" sz="1600" b="1" u="sng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600" b="1" u="sng" dirty="0">
                <a:solidFill>
                  <a:schemeClr val="tx1"/>
                </a:solidFill>
                <a:latin typeface="+mn-lt"/>
              </a:rPr>
              <a:t>and exchange of good practices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600"/>
              </a:spcAft>
              <a:buClr>
                <a:schemeClr val="folHlink"/>
              </a:buClr>
              <a:buSzPct val="90000"/>
              <a:buFont typeface="Wingdings" pitchFamily="2" charset="2"/>
              <a:buChar char="Ü"/>
            </a:pPr>
            <a:r>
              <a:rPr lang="en-GB" sz="1600" dirty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Strategic partnerships between </a:t>
            </a:r>
            <a:r>
              <a:rPr lang="en-GB" sz="1600" dirty="0">
                <a:solidFill>
                  <a:schemeClr val="tx1"/>
                </a:solidFill>
                <a:latin typeface="+mn-lt"/>
              </a:rPr>
              <a:t>education/training or youth organisations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 an</a:t>
            </a:r>
            <a:r>
              <a:rPr lang="pl-PL" sz="1600" dirty="0">
                <a:solidFill>
                  <a:schemeClr val="tx1"/>
                </a:solidFill>
                <a:latin typeface="+mn-lt"/>
              </a:rPr>
              <a:t>d 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other relevant actors</a:t>
            </a:r>
            <a:endParaRPr lang="en-GB" sz="1600" dirty="0">
              <a:solidFill>
                <a:schemeClr val="tx1"/>
              </a:solidFill>
              <a:latin typeface="+mn-lt"/>
            </a:endParaRPr>
          </a:p>
          <a:p>
            <a:pPr marL="88900" indent="182563" eaLnBrk="0" hangingPunct="0">
              <a:lnSpc>
                <a:spcPct val="150000"/>
              </a:lnSpc>
              <a:spcAft>
                <a:spcPts val="600"/>
              </a:spcAft>
              <a:buClr>
                <a:schemeClr val="folHlink"/>
              </a:buClr>
              <a:buSzPct val="90000"/>
              <a:buFont typeface="Wingdings" pitchFamily="2" charset="2"/>
              <a:buChar char="Ü"/>
            </a:pPr>
            <a:r>
              <a:rPr lang="en-GB" sz="1600" dirty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Large scale partnerships  between education and  training establishments and</a:t>
            </a:r>
            <a:r>
              <a:rPr lang="pl-PL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business: </a:t>
            </a:r>
            <a:r>
              <a:rPr lang="en-GB" sz="1600" dirty="0">
                <a:solidFill>
                  <a:schemeClr val="tx1"/>
                </a:solidFill>
                <a:latin typeface="+mn-lt"/>
              </a:rPr>
              <a:t>Knowledge Alliances &amp; Sector Skills alliances</a:t>
            </a:r>
            <a:endParaRPr lang="en-GB" sz="1600" dirty="0">
              <a:solidFill>
                <a:schemeClr val="tx1"/>
              </a:solidFill>
              <a:latin typeface="+mn-lt"/>
              <a:ea typeface="ＭＳ Ｐゴシック" pitchFamily="34" charset="-128"/>
            </a:endParaRPr>
          </a:p>
          <a:p>
            <a:pPr marL="88900" indent="182563" eaLnBrk="0" hangingPunct="0">
              <a:lnSpc>
                <a:spcPct val="150000"/>
              </a:lnSpc>
              <a:spcAft>
                <a:spcPts val="600"/>
              </a:spcAft>
              <a:buClr>
                <a:schemeClr val="folHlink"/>
              </a:buClr>
              <a:buSzPct val="90000"/>
              <a:buFont typeface="Wingdings" pitchFamily="2" charset="2"/>
              <a:buChar char="Ü"/>
            </a:pPr>
            <a:r>
              <a:rPr lang="en-GB" sz="1600" dirty="0">
                <a:solidFill>
                  <a:schemeClr val="tx1"/>
                </a:solidFill>
                <a:latin typeface="+mn-lt"/>
                <a:ea typeface="ＭＳ Ｐゴシック" pitchFamily="34" charset="-128"/>
              </a:rPr>
              <a:t> IT-Platfo</a:t>
            </a:r>
            <a:r>
              <a:rPr lang="en-GB" sz="1600" dirty="0">
                <a:solidFill>
                  <a:schemeClr val="tx1"/>
                </a:solidFill>
                <a:latin typeface="+mn-lt"/>
              </a:rPr>
              <a:t>rms including</a:t>
            </a:r>
            <a:br>
              <a:rPr lang="en-GB" sz="1600" dirty="0">
                <a:solidFill>
                  <a:schemeClr val="tx1"/>
                </a:solidFill>
                <a:latin typeface="+mn-lt"/>
              </a:rPr>
            </a:br>
            <a:r>
              <a:rPr lang="en-GB" sz="1600" dirty="0">
                <a:solidFill>
                  <a:schemeClr val="tx1"/>
                </a:solidFill>
                <a:latin typeface="+mn-lt"/>
              </a:rPr>
              <a:t>e-Twinning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600"/>
              </a:spcAft>
              <a:buClr>
                <a:schemeClr val="folHlink"/>
              </a:buClr>
              <a:buSzPct val="90000"/>
              <a:buFont typeface="Wingdings" pitchFamily="2" charset="2"/>
              <a:buChar char="Ü"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 Cooperation with third countries and focus on neighbourhood countries</a:t>
            </a:r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468313" y="1773238"/>
            <a:ext cx="82073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  <a:latin typeface="+mn-lt"/>
              </a:rPr>
              <a:t>Education, Training and Youth</a:t>
            </a:r>
          </a:p>
        </p:txBody>
      </p:sp>
    </p:spTree>
    <p:extLst>
      <p:ext uri="{BB962C8B-B14F-4D97-AF65-F5344CB8AC3E}">
        <p14:creationId xmlns:p14="http://schemas.microsoft.com/office/powerpoint/2010/main" val="32312690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676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2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2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6296" name="Rectangle 8"/>
          <p:cNvSpPr>
            <a:spLocks noChangeArrowheads="1"/>
          </p:cNvSpPr>
          <p:nvPr/>
        </p:nvSpPr>
        <p:spPr bwMode="auto">
          <a:xfrm>
            <a:off x="468313" y="2420888"/>
            <a:ext cx="8424861" cy="331236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noAutofit/>
          </a:bodyPr>
          <a:lstStyle/>
          <a:p>
            <a:pPr eaLnBrk="0" hangingPunct="0">
              <a:spcAft>
                <a:spcPts val="1200"/>
              </a:spcAft>
            </a:pPr>
            <a:r>
              <a:rPr lang="en-GB" sz="1600" b="1" u="sng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KA3 - Support for </a:t>
            </a:r>
            <a:r>
              <a:rPr lang="pl-PL" sz="1600" b="1" u="sng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po</a:t>
            </a:r>
            <a:r>
              <a:rPr lang="en-GB" sz="1600" b="1" u="sng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lang="pl-PL" sz="1600" b="1" u="sng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600" b="1" u="sng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cy reform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1200"/>
              </a:spcAft>
              <a:buClr>
                <a:srgbClr val="CC0066"/>
              </a:buClr>
              <a:buFont typeface="Wingdings" pitchFamily="2" charset="2"/>
              <a:buChar char="Ü"/>
            </a:pPr>
            <a:r>
              <a:rPr lang="en-GB" sz="1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Open method of Coordination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1200"/>
              </a:spcAft>
              <a:buClr>
                <a:srgbClr val="CC0066"/>
              </a:buClr>
              <a:buFont typeface="Wingdings" pitchFamily="2" charset="2"/>
              <a:buChar char="Ü"/>
            </a:pPr>
            <a:r>
              <a:rPr lang="fr-BE" sz="1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Prospective initiatives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1200"/>
              </a:spcAft>
              <a:buClr>
                <a:srgbClr val="CC0066"/>
              </a:buClr>
              <a:buFont typeface="Wingdings" pitchFamily="2" charset="2"/>
              <a:buChar char="Ü"/>
            </a:pPr>
            <a:r>
              <a:rPr lang="en-GB" sz="1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EU recognition tools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1200"/>
              </a:spcAft>
              <a:buClr>
                <a:srgbClr val="CC0066"/>
              </a:buClr>
              <a:buFont typeface="Wingdings" pitchFamily="2" charset="2"/>
              <a:buChar char="Ü"/>
            </a:pPr>
            <a:r>
              <a:rPr lang="en-GB" sz="1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Dissemination &amp; exploitation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1200"/>
              </a:spcAft>
              <a:buClr>
                <a:srgbClr val="CC0066"/>
              </a:buClr>
              <a:buFont typeface="Wingdings" pitchFamily="2" charset="2"/>
              <a:buChar char="Ü"/>
            </a:pPr>
            <a:r>
              <a:rPr lang="en-GB" sz="1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Policy dialogue with stakeholders, third countries</a:t>
            </a:r>
            <a:r>
              <a:rPr lang="pl-PL" sz="1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and international organisations</a:t>
            </a:r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468313" y="1773238"/>
            <a:ext cx="82073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Education, Training and Youth</a:t>
            </a:r>
          </a:p>
        </p:txBody>
      </p:sp>
    </p:spTree>
    <p:extLst>
      <p:ext uri="{BB962C8B-B14F-4D97-AF65-F5344CB8AC3E}">
        <p14:creationId xmlns:p14="http://schemas.microsoft.com/office/powerpoint/2010/main" val="131865085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468313" y="1773238"/>
            <a:ext cx="82073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European Solidarity Corps</a:t>
            </a:r>
            <a:endParaRPr lang="en-GB" sz="2800" b="1" dirty="0">
              <a:solidFill>
                <a:srgbClr val="00206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3568" y="2636912"/>
            <a:ext cx="79921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The European Solidarity Corps brings together young people to build a more inclusive society, supporting vulnerable people and responding to societal challenges. It offers an inspiring and empowering experience for young people who want to help, learn and develop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.</a:t>
            </a:r>
          </a:p>
          <a:p>
            <a:endParaRPr lang="en-GB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It is addressed to young people from 18 to 30 years old and </a:t>
            </a:r>
          </a:p>
          <a:p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Organisations willing to launch a solidarity project.</a:t>
            </a:r>
            <a:endParaRPr lang="en-GB" sz="1800" dirty="0">
              <a:solidFill>
                <a:srgbClr val="002060"/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815425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469081" y="1845985"/>
            <a:ext cx="82073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European Solidarity Corps: </a:t>
            </a:r>
            <a:r>
              <a:rPr lang="it-IT" sz="2800" b="1" dirty="0" err="1" smtClean="0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Types</a:t>
            </a:r>
            <a:r>
              <a:rPr lang="it-IT" sz="2800" b="1" dirty="0" smtClean="0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sz="2800" b="1" dirty="0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it-IT" sz="2800" b="1" dirty="0" err="1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Activities</a:t>
            </a:r>
            <a:r>
              <a:rPr lang="it-IT" sz="2800" b="1" dirty="0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GB" sz="2800" b="1" dirty="0">
              <a:solidFill>
                <a:srgbClr val="00206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3568" y="2455143"/>
            <a:ext cx="79921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VOLUNTEERING </a:t>
            </a:r>
            <a:r>
              <a:rPr lang="it-IT" sz="1800" dirty="0" smtClean="0">
                <a:solidFill>
                  <a:srgbClr val="002060"/>
                </a:solidFill>
                <a:latin typeface="+mj-lt"/>
                <a:cs typeface="+mn-cs"/>
              </a:rPr>
              <a:t>ACTIVITIES</a:t>
            </a:r>
          </a:p>
          <a:p>
            <a:pPr lvl="1"/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young 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people participate in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funded projects proposed by 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organisations and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lasts 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between 2 and 12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months. 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Participants can volunteer abroad or in their country of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residence.</a:t>
            </a: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TRAINEESHIPS AND </a:t>
            </a:r>
            <a:r>
              <a:rPr lang="it-IT" sz="1800" dirty="0" smtClean="0">
                <a:solidFill>
                  <a:srgbClr val="002060"/>
                </a:solidFill>
                <a:latin typeface="+mj-lt"/>
                <a:cs typeface="+mn-cs"/>
              </a:rPr>
              <a:t>JOBS</a:t>
            </a:r>
          </a:p>
          <a:p>
            <a:pPr lvl="1"/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Traineeships count as full-time work practice and last between 2 and 6 months – renewable once. They are paid for by the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organisation</a:t>
            </a:r>
          </a:p>
          <a:p>
            <a:pPr lvl="1"/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Jobs 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are full-time and last between 3 and 12 months. They are paid for by the organisation employing the participant.</a:t>
            </a: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SOLIDARITY PROJECTS</a:t>
            </a:r>
          </a:p>
          <a:p>
            <a:pPr lvl="1"/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initiated, developed and implemented over a period of 2 to 12 months by at least five young people who want to make a positive change in their local community</a:t>
            </a: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559259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468313" y="1773238"/>
            <a:ext cx="82073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20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European Solidarity Corps</a:t>
            </a:r>
            <a:endParaRPr lang="en-GB" sz="2800" b="1" dirty="0">
              <a:solidFill>
                <a:srgbClr val="002060"/>
              </a:solidFill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3568" y="2636912"/>
            <a:ext cx="79921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The European Solidarity Corps brings together young people to build a more inclusive society, supporting vulnerable people and responding to societal challenges. It offers an inspiring and empowering experience for young people who want to help, learn and develop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.</a:t>
            </a:r>
          </a:p>
          <a:p>
            <a:endParaRPr lang="en-GB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Young people from 18 to 30 years old can register in the European Youth Portal.</a:t>
            </a:r>
          </a:p>
          <a:p>
            <a:endParaRPr lang="en-GB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Any public or private organisation from a European Union</a:t>
            </a:r>
          </a:p>
          <a:p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Member State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can apply to obtain a 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Quality Label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and then submit applications </a:t>
            </a:r>
            <a:r>
              <a:rPr lang="it-IT" sz="1800" dirty="0" smtClean="0">
                <a:solidFill>
                  <a:srgbClr val="002060"/>
                </a:solidFill>
                <a:latin typeface="+mj-lt"/>
                <a:cs typeface="+mn-cs"/>
              </a:rPr>
              <a:t>for </a:t>
            </a:r>
            <a:r>
              <a:rPr lang="it-IT" sz="1800" dirty="0" err="1" smtClean="0">
                <a:solidFill>
                  <a:srgbClr val="002060"/>
                </a:solidFill>
                <a:latin typeface="+mj-lt"/>
                <a:cs typeface="+mn-cs"/>
              </a:rPr>
              <a:t>funding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.</a:t>
            </a:r>
            <a:endParaRPr lang="en-GB" sz="1800" dirty="0">
              <a:solidFill>
                <a:srgbClr val="002060"/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1025278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700808"/>
            <a:ext cx="6264696" cy="523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76916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23850" y="1916831"/>
            <a:ext cx="8229600" cy="646981"/>
          </a:xfrm>
        </p:spPr>
        <p:txBody>
          <a:bodyPr/>
          <a:lstStyle/>
          <a:p>
            <a:pPr algn="ctr"/>
            <a:r>
              <a:rPr lang="fr-BE" sz="2800" dirty="0">
                <a:latin typeface="+mn-lt"/>
              </a:rPr>
              <a:t>Programme Countries </a:t>
            </a:r>
            <a:endParaRPr lang="en-GB" sz="2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139" name="Rectangle 142"/>
          <p:cNvSpPr>
            <a:spLocks noChangeArrowheads="1"/>
          </p:cNvSpPr>
          <p:nvPr/>
        </p:nvSpPr>
        <p:spPr bwMode="auto">
          <a:xfrm>
            <a:off x="569912" y="4644305"/>
            <a:ext cx="1397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2" name="Table 1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388186"/>
              </p:ext>
            </p:extLst>
          </p:nvPr>
        </p:nvGraphicFramePr>
        <p:xfrm>
          <a:off x="971600" y="2564904"/>
          <a:ext cx="6768752" cy="202501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692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2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2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21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9491">
                <a:tc gridSpan="4">
                  <a:txBody>
                    <a:bodyPr/>
                    <a:lstStyle/>
                    <a:p>
                      <a:pPr algn="ctr"/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Member States of the European Union (EU)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552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Belgium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Bulgaria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Czech Republic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Denmark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Germany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Estonia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Ireland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Greece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Spain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France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Croatia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Italy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Cyprus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Latvia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Lithuania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Luxembourg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Hungary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Malta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Netherlands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Austria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Poland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Portugal</a:t>
                      </a:r>
                      <a:endParaRPr lang="en-GB" sz="900" b="1" kern="1200" baseline="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Romania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Slovenia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Slovakia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Finland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Sweden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United Kingdom</a:t>
                      </a:r>
                      <a:endParaRPr lang="en-GB" sz="9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2" name="Table 1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912709"/>
              </p:ext>
            </p:extLst>
          </p:nvPr>
        </p:nvGraphicFramePr>
        <p:xfrm>
          <a:off x="971600" y="4797152"/>
          <a:ext cx="6768753" cy="1296144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256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6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62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6988">
                <a:tc gridSpan="3">
                  <a:txBody>
                    <a:bodyPr/>
                    <a:lstStyle/>
                    <a:p>
                      <a:pPr algn="ctr"/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Non EU Programme Countries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9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915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Former Yugoslav</a:t>
                      </a: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Republic of Macedonia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Serbia (2019)</a:t>
                      </a:r>
                      <a:endParaRPr lang="en-GB" sz="9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Iceland 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Liechtenstein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Norway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Turkey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9216003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23850" y="1916831"/>
            <a:ext cx="8229600" cy="646981"/>
          </a:xfrm>
        </p:spPr>
        <p:txBody>
          <a:bodyPr/>
          <a:lstStyle/>
          <a:p>
            <a:pPr algn="ctr"/>
            <a:r>
              <a:rPr lang="fr-BE" sz="2800" dirty="0">
                <a:latin typeface="+mn-lt"/>
              </a:rPr>
              <a:t>Partner Countries (HE and Youth)</a:t>
            </a:r>
            <a:endParaRPr lang="en-GB" sz="2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539750" y="2708275"/>
            <a:ext cx="8229600" cy="2952974"/>
          </a:xfrm>
        </p:spPr>
        <p:txBody>
          <a:bodyPr/>
          <a:lstStyle/>
          <a:p>
            <a:pPr marL="365125" lvl="4" indent="-358775">
              <a:spcAft>
                <a:spcPct val="500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fr-BE" sz="1800" b="1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Partner Countries neighbouring the EU</a:t>
            </a:r>
          </a:p>
          <a:p>
            <a:pPr marL="6350" lvl="4" indent="0">
              <a:spcAft>
                <a:spcPct val="50000"/>
              </a:spcAft>
              <a:buClr>
                <a:schemeClr val="tx1"/>
              </a:buClr>
              <a:buNone/>
              <a:defRPr/>
            </a:pPr>
            <a:endParaRPr lang="fr-BE" sz="1800" b="1" dirty="0">
              <a:ea typeface="+mn-ea"/>
              <a:cs typeface="+mn-cs"/>
            </a:endParaRPr>
          </a:p>
          <a:p>
            <a:pPr marL="6350" lvl="4" indent="0">
              <a:spcAft>
                <a:spcPct val="50000"/>
              </a:spcAft>
              <a:buClr>
                <a:schemeClr val="tx1"/>
              </a:buClr>
              <a:buNone/>
              <a:defRPr/>
            </a:pPr>
            <a:endParaRPr lang="fr-BE" sz="1800" b="1" dirty="0">
              <a:ea typeface="+mn-ea"/>
              <a:cs typeface="+mn-cs"/>
            </a:endParaRPr>
          </a:p>
          <a:p>
            <a:pPr marL="6350" lvl="4" indent="0">
              <a:spcAft>
                <a:spcPct val="50000"/>
              </a:spcAft>
              <a:buClr>
                <a:schemeClr val="tx1"/>
              </a:buClr>
              <a:buNone/>
              <a:defRPr/>
            </a:pPr>
            <a:endParaRPr lang="fr-BE" sz="1800" b="1" dirty="0">
              <a:ea typeface="+mn-ea"/>
              <a:cs typeface="+mn-cs"/>
            </a:endParaRPr>
          </a:p>
          <a:p>
            <a:pPr marL="6350" lvl="4" indent="0">
              <a:spcAft>
                <a:spcPct val="50000"/>
              </a:spcAft>
              <a:buClr>
                <a:schemeClr val="tx1"/>
              </a:buClr>
              <a:buNone/>
              <a:defRPr/>
            </a:pPr>
            <a:endParaRPr lang="fr-BE" sz="1800" b="1" dirty="0">
              <a:ea typeface="+mn-ea"/>
              <a:cs typeface="+mn-cs"/>
            </a:endParaRPr>
          </a:p>
          <a:p>
            <a:pPr marL="6350" lvl="4" indent="0">
              <a:spcAft>
                <a:spcPct val="50000"/>
              </a:spcAft>
              <a:buClr>
                <a:schemeClr val="tx1"/>
              </a:buClr>
              <a:buNone/>
              <a:defRPr/>
            </a:pPr>
            <a:endParaRPr lang="fr-BE" sz="1800" b="1" dirty="0">
              <a:ea typeface="+mn-ea"/>
              <a:cs typeface="+mn-cs"/>
            </a:endParaRPr>
          </a:p>
          <a:p>
            <a:pPr marL="365125" lvl="4" indent="-358775">
              <a:spcAft>
                <a:spcPct val="500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fr-BE" sz="1800" b="1" dirty="0"/>
          </a:p>
          <a:p>
            <a:pPr marL="365125" lvl="4" indent="-358775">
              <a:spcAft>
                <a:spcPct val="500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fr-BE" sz="1800" b="1" dirty="0">
                <a:latin typeface="+mn-lt"/>
              </a:rPr>
              <a:t>Other Partner Countries</a:t>
            </a:r>
          </a:p>
        </p:txBody>
      </p:sp>
      <p:sp>
        <p:nvSpPr>
          <p:cNvPr id="148" name="Rectangle 133"/>
          <p:cNvSpPr>
            <a:spLocks noChangeArrowheads="1"/>
          </p:cNvSpPr>
          <p:nvPr/>
        </p:nvSpPr>
        <p:spPr bwMode="auto">
          <a:xfrm>
            <a:off x="4127502" y="3830640"/>
            <a:ext cx="4762" cy="138112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49" name="Rectangle 65"/>
          <p:cNvSpPr>
            <a:spLocks noChangeArrowheads="1"/>
          </p:cNvSpPr>
          <p:nvPr/>
        </p:nvSpPr>
        <p:spPr bwMode="auto">
          <a:xfrm>
            <a:off x="4127502" y="3281365"/>
            <a:ext cx="6350" cy="5524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30131"/>
              </p:ext>
            </p:extLst>
          </p:nvPr>
        </p:nvGraphicFramePr>
        <p:xfrm>
          <a:off x="971600" y="3186750"/>
          <a:ext cx="6768752" cy="2558331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692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2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2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21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9491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2060"/>
                          </a:solidFill>
                        </a:rPr>
                        <a:t>Western</a:t>
                      </a:r>
                      <a:r>
                        <a:rPr lang="en-GB" sz="900" baseline="0" dirty="0">
                          <a:solidFill>
                            <a:srgbClr val="002060"/>
                          </a:solidFill>
                        </a:rPr>
                        <a:t> Balkans </a:t>
                      </a:r>
                    </a:p>
                    <a:p>
                      <a:pPr algn="ctr"/>
                      <a:r>
                        <a:rPr lang="en-GB" sz="900" baseline="0" dirty="0">
                          <a:solidFill>
                            <a:srgbClr val="002060"/>
                          </a:solidFill>
                        </a:rPr>
                        <a:t>(Region 1)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Eastern</a:t>
                      </a: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Partnership (Region 2)</a:t>
                      </a:r>
                      <a:endParaRPr lang="en-GB" sz="9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South-Mediterranean</a:t>
                      </a: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(Region 3)</a:t>
                      </a:r>
                      <a:endParaRPr lang="en-GB" sz="9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Russian</a:t>
                      </a: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Federation (Region 4)</a:t>
                      </a:r>
                      <a:endParaRPr lang="en-GB" sz="9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552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Albania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Bosnia</a:t>
                      </a: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and Herzegovina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Kosovo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Montenegro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Armenia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Azerbaijan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Belarus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Georgia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Moldova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Territory</a:t>
                      </a: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of Ukraine as recognised by International Law</a:t>
                      </a:r>
                      <a:endParaRPr lang="en-GB" sz="9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Algeria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Egypt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Israel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Jordan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Lebanon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Libya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Morocco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Palestine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Syria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Tunisia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</a:pPr>
                      <a:r>
                        <a:rPr lang="en-GB" sz="9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Territory of Russia</a:t>
                      </a:r>
                      <a:r>
                        <a:rPr lang="en-GB" sz="900" b="1" kern="1200" baseline="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as recognised by International Law</a:t>
                      </a:r>
                      <a:endParaRPr lang="en-GB" sz="9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8767104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23850" y="1916831"/>
            <a:ext cx="8229600" cy="646981"/>
          </a:xfrm>
        </p:spPr>
        <p:txBody>
          <a:bodyPr/>
          <a:lstStyle/>
          <a:p>
            <a:pPr algn="ctr"/>
            <a:r>
              <a:rPr lang="fr-BE" sz="2800" dirty="0" err="1">
                <a:latin typeface="+mn-lt"/>
              </a:rPr>
              <a:t>Implementation</a:t>
            </a:r>
            <a:r>
              <a:rPr lang="fr-BE" sz="2800" dirty="0">
                <a:latin typeface="+mn-lt"/>
              </a:rPr>
              <a:t> mode</a:t>
            </a:r>
            <a:endParaRPr lang="en-GB" sz="2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539750" y="2708275"/>
            <a:ext cx="8229600" cy="3417888"/>
          </a:xfrm>
        </p:spPr>
        <p:txBody>
          <a:bodyPr/>
          <a:lstStyle/>
          <a:p>
            <a:pPr marL="365125" lvl="4" indent="-358775">
              <a:spcAft>
                <a:spcPct val="5000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fr-BE" sz="2000" b="1" dirty="0">
              <a:ea typeface="+mn-ea"/>
              <a:cs typeface="+mn-cs"/>
            </a:endParaRPr>
          </a:p>
          <a:p>
            <a:pPr marL="365125" lvl="4" indent="-358775">
              <a:spcAft>
                <a:spcPct val="50000"/>
              </a:spcAft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endParaRPr lang="fr-BE" sz="2000" b="1" dirty="0">
              <a:ea typeface="+mn-ea"/>
              <a:cs typeface="+mn-cs"/>
            </a:endParaRPr>
          </a:p>
          <a:p>
            <a:pPr marL="6350" lvl="4" indent="0">
              <a:spcAft>
                <a:spcPct val="50000"/>
              </a:spcAft>
              <a:buClr>
                <a:schemeClr val="tx1"/>
              </a:buClr>
              <a:buNone/>
              <a:defRPr/>
            </a:pPr>
            <a:endParaRPr lang="fr-BE" sz="1800" b="1" dirty="0">
              <a:ea typeface="+mn-ea"/>
              <a:cs typeface="+mn-cs"/>
            </a:endParaRPr>
          </a:p>
          <a:p>
            <a:pPr marL="765175" lvl="2" indent="-358775">
              <a:spcAft>
                <a:spcPct val="50000"/>
              </a:spcAft>
              <a:buClr>
                <a:schemeClr val="tx1"/>
              </a:buClr>
              <a:buFont typeface="Symbol" pitchFamily="18" charset="2"/>
              <a:buChar char="-"/>
            </a:pPr>
            <a:endParaRPr lang="fr-BE" dirty="0">
              <a:ea typeface="+mn-ea"/>
              <a:cs typeface="+mn-cs"/>
            </a:endParaRPr>
          </a:p>
          <a:p>
            <a:pPr marL="765175" lvl="2" indent="-358775">
              <a:spcAft>
                <a:spcPct val="50000"/>
              </a:spcAft>
              <a:buClr>
                <a:schemeClr val="tx1"/>
              </a:buClr>
              <a:buFont typeface="Symbol" pitchFamily="18" charset="2"/>
              <a:buChar char="-"/>
            </a:pPr>
            <a:endParaRPr lang="fr-BE" sz="1800" b="0" dirty="0">
              <a:solidFill>
                <a:srgbClr val="002060"/>
              </a:solidFill>
              <a:ea typeface="+mn-ea"/>
              <a:cs typeface="+mn-cs"/>
            </a:endParaRPr>
          </a:p>
          <a:p>
            <a:pPr marL="365125" lvl="1" indent="-358775">
              <a:spcAft>
                <a:spcPct val="50000"/>
              </a:spcAft>
              <a:buClr>
                <a:schemeClr val="tx1"/>
              </a:buClr>
              <a:buFont typeface="Arial" pitchFamily="34" charset="0"/>
              <a:buChar char="•"/>
            </a:pPr>
            <a:endParaRPr lang="fr-BE" sz="1800" i="0" dirty="0">
              <a:solidFill>
                <a:srgbClr val="002060"/>
              </a:solidFill>
              <a:ea typeface="+mn-ea"/>
              <a:cs typeface="+mn-cs"/>
            </a:endParaRPr>
          </a:p>
          <a:p>
            <a:pPr marL="457200" lvl="1" indent="-457200">
              <a:buFont typeface="Arial" pitchFamily="34" charset="0"/>
              <a:buChar char="•"/>
            </a:pPr>
            <a:endParaRPr lang="fr-BE" sz="1200" b="1" i="0" dirty="0">
              <a:ea typeface="+mn-ea"/>
              <a:cs typeface="+mn-cs"/>
            </a:endParaRPr>
          </a:p>
          <a:p>
            <a:pPr marL="857250" lvl="1" indent="-457200">
              <a:buFont typeface="Arial" pitchFamily="34" charset="0"/>
              <a:buChar char="•"/>
            </a:pPr>
            <a:endParaRPr lang="fr-BE" sz="1800" dirty="0"/>
          </a:p>
          <a:p>
            <a:pPr marL="457200" indent="-457200">
              <a:buFont typeface="Arial" pitchFamily="34" charset="0"/>
              <a:buChar char="•"/>
            </a:pPr>
            <a:endParaRPr lang="fr-BE" sz="1800" dirty="0"/>
          </a:p>
        </p:txBody>
      </p:sp>
      <p:sp>
        <p:nvSpPr>
          <p:cNvPr id="2" name="Oval 1"/>
          <p:cNvSpPr/>
          <p:nvPr/>
        </p:nvSpPr>
        <p:spPr bwMode="auto">
          <a:xfrm>
            <a:off x="683568" y="2569221"/>
            <a:ext cx="2160240" cy="1224136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Tx/>
              <a:buFontTx/>
              <a:buChar char="•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2811890" y="2563812"/>
            <a:ext cx="3240360" cy="1581935"/>
          </a:xfrm>
          <a:prstGeom prst="ellipse">
            <a:avLst/>
          </a:prstGeom>
          <a:solidFill>
            <a:srgbClr val="0033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rgbClr val="0099CC"/>
              </a:buClr>
            </a:pPr>
            <a:r>
              <a:rPr lang="en-GB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 DG EAC </a:t>
            </a:r>
          </a:p>
          <a:p>
            <a:pPr algn="ctr">
              <a:spcBef>
                <a:spcPct val="20000"/>
              </a:spcBef>
              <a:buClr>
                <a:srgbClr val="0099CC"/>
              </a:buClr>
            </a:pPr>
            <a:r>
              <a:rPr lang="en-GB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(DG EMPL associated for certain actions)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78219" y="4073278"/>
            <a:ext cx="3240360" cy="151216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rgbClr val="0099CC"/>
              </a:buClr>
            </a:pPr>
            <a:r>
              <a:rPr lang="en-GB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National Agencies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2811890" y="5229200"/>
            <a:ext cx="3372313" cy="1628800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rgbClr val="0099CC"/>
              </a:buClr>
            </a:pPr>
            <a:r>
              <a:rPr lang="en-GB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Erasmus+</a:t>
            </a:r>
          </a:p>
          <a:p>
            <a:pPr algn="ctr">
              <a:spcBef>
                <a:spcPct val="20000"/>
              </a:spcBef>
              <a:buClr>
                <a:srgbClr val="0099CC"/>
              </a:buClr>
            </a:pPr>
            <a:r>
              <a:rPr lang="fr-BE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Supporting structures </a:t>
            </a:r>
          </a:p>
          <a:p>
            <a:pPr algn="ctr">
              <a:spcBef>
                <a:spcPct val="20000"/>
              </a:spcBef>
              <a:buClr>
                <a:srgbClr val="0099CC"/>
              </a:buClr>
            </a:pPr>
            <a:r>
              <a:rPr lang="fr-BE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(e.g. Eurydice, Europass, SALTO Youth Resource Centres, etc.)</a:t>
            </a:r>
            <a:endParaRPr lang="en-GB" sz="11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867946" y="4141491"/>
            <a:ext cx="3240360" cy="1512168"/>
          </a:xfrm>
          <a:prstGeom prst="ellipse">
            <a:avLst/>
          </a:prstGeom>
          <a:solidFill>
            <a:schemeClr val="tx2">
              <a:lumMod val="65000"/>
              <a:lumOff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buClr>
                <a:srgbClr val="0099CC"/>
              </a:buClr>
            </a:pPr>
            <a:r>
              <a:rPr lang="en-GB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EACEA</a:t>
            </a:r>
          </a:p>
          <a:p>
            <a:pPr algn="ctr">
              <a:spcBef>
                <a:spcPct val="20000"/>
              </a:spcBef>
              <a:buClr>
                <a:srgbClr val="0099CC"/>
              </a:buClr>
            </a:pPr>
            <a:r>
              <a:rPr lang="en-GB" sz="1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(Education, Audiovisual and Culture Executive Agency)</a:t>
            </a:r>
          </a:p>
        </p:txBody>
      </p:sp>
    </p:spTree>
    <p:extLst>
      <p:ext uri="{BB962C8B-B14F-4D97-AF65-F5344CB8AC3E}">
        <p14:creationId xmlns:p14="http://schemas.microsoft.com/office/powerpoint/2010/main" val="142393032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23850" y="1916831"/>
            <a:ext cx="8229600" cy="646981"/>
          </a:xfrm>
        </p:spPr>
        <p:txBody>
          <a:bodyPr/>
          <a:lstStyle/>
          <a:p>
            <a:pPr algn="ctr"/>
            <a:r>
              <a:rPr lang="fr-BE" sz="2800" dirty="0">
                <a:latin typeface="+mn-lt"/>
              </a:rPr>
              <a:t>National Agencies</a:t>
            </a:r>
            <a:endParaRPr lang="en-GB" sz="2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539552" y="2636912"/>
            <a:ext cx="8229600" cy="3024336"/>
          </a:xfrm>
        </p:spPr>
        <p:txBody>
          <a:bodyPr/>
          <a:lstStyle/>
          <a:p>
            <a:pPr lvl="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Ensuring selection and life-cycle management of grants (indirectly managed actions) </a:t>
            </a:r>
          </a:p>
          <a:p>
            <a:pPr lvl="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Providing information about the Erasmus+ Programme</a:t>
            </a:r>
          </a:p>
          <a:p>
            <a:pPr lvl="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Providing support to project applicants and participating organisations throughout the project life-cycle</a:t>
            </a:r>
          </a:p>
          <a:p>
            <a:pPr lvl="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Promoting the visibility, dissemination and exploitation of the results of the Programme at local and national level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600" b="0" dirty="0"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Monitoring the implementation of the Programme in their country and reporting regularly to the Commission</a:t>
            </a:r>
          </a:p>
          <a:p>
            <a:pPr marL="0" lvl="0" indent="0">
              <a:buNone/>
            </a:pPr>
            <a:endParaRPr lang="en-GB" sz="1600" b="0" dirty="0"/>
          </a:p>
          <a:p>
            <a:pPr marL="6350" lvl="1" indent="0">
              <a:spcAft>
                <a:spcPct val="50000"/>
              </a:spcAft>
              <a:buClr>
                <a:schemeClr val="tx1"/>
              </a:buClr>
              <a:buNone/>
            </a:pPr>
            <a:endParaRPr lang="fr-BE" sz="1800" i="0" dirty="0">
              <a:solidFill>
                <a:srgbClr val="002060"/>
              </a:solidFill>
              <a:ea typeface="+mn-ea"/>
              <a:cs typeface="+mn-cs"/>
            </a:endParaRPr>
          </a:p>
          <a:p>
            <a:pPr marL="457200" lvl="1" indent="-457200">
              <a:buFont typeface="Arial" pitchFamily="34" charset="0"/>
              <a:buChar char="•"/>
            </a:pPr>
            <a:endParaRPr lang="fr-BE" sz="1200" b="1" i="0" dirty="0">
              <a:ea typeface="+mn-ea"/>
              <a:cs typeface="+mn-cs"/>
            </a:endParaRPr>
          </a:p>
          <a:p>
            <a:pPr marL="857250" lvl="1" indent="-457200">
              <a:buFont typeface="Arial" pitchFamily="34" charset="0"/>
              <a:buChar char="•"/>
            </a:pPr>
            <a:endParaRPr lang="fr-BE" sz="1800" dirty="0"/>
          </a:p>
          <a:p>
            <a:pPr marL="457200" indent="-457200">
              <a:buFont typeface="Arial" pitchFamily="34" charset="0"/>
              <a:buChar char="•"/>
            </a:pPr>
            <a:endParaRPr lang="fr-BE" sz="1800" dirty="0"/>
          </a:p>
        </p:txBody>
      </p:sp>
    </p:spTree>
    <p:extLst>
      <p:ext uri="{BB962C8B-B14F-4D97-AF65-F5344CB8AC3E}">
        <p14:creationId xmlns:p14="http://schemas.microsoft.com/office/powerpoint/2010/main" val="2331546752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850" y="1772816"/>
            <a:ext cx="8229600" cy="646981"/>
          </a:xfrm>
        </p:spPr>
        <p:txBody>
          <a:bodyPr/>
          <a:lstStyle/>
          <a:p>
            <a:pPr marL="0" indent="0">
              <a:defRPr/>
            </a:pPr>
            <a:r>
              <a:rPr lang="en-GB" sz="2800" dirty="0" smtClean="0">
                <a:latin typeface="+mn-lt"/>
              </a:rPr>
              <a:t>Education: </a:t>
            </a:r>
            <a:br>
              <a:rPr lang="en-GB" sz="2800" dirty="0" smtClean="0">
                <a:latin typeface="+mn-lt"/>
              </a:rPr>
            </a:br>
            <a:r>
              <a:rPr lang="en-GB" sz="2800" dirty="0" smtClean="0">
                <a:latin typeface="+mn-lt"/>
              </a:rPr>
              <a:t>Towards a European Education Area by 2025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57200" y="3140968"/>
            <a:ext cx="8229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spending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time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abroad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to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study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and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learn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should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become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the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norm</a:t>
            </a: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school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and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higher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education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qualifications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should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be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recognised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across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the EU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knowing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two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languages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in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addition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to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one’s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mother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tongue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should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be standard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everyone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should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be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able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to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access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high-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quality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education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,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irrespective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of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their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socio-economic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background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people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should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have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a strong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sense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of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their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identity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as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a European, of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Europe’s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cultural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heritage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and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its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diversity</a:t>
            </a: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3197973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23850" y="1916831"/>
            <a:ext cx="8229600" cy="646981"/>
          </a:xfrm>
        </p:spPr>
        <p:txBody>
          <a:bodyPr/>
          <a:lstStyle/>
          <a:p>
            <a:r>
              <a:rPr lang="fr-BE" sz="2800" dirty="0" err="1" smtClean="0">
                <a:latin typeface="+mn-lt"/>
              </a:rPr>
              <a:t>Supporting</a:t>
            </a:r>
            <a:r>
              <a:rPr lang="fr-BE" sz="2800" dirty="0" smtClean="0">
                <a:latin typeface="+mn-lt"/>
              </a:rPr>
              <a:t> </a:t>
            </a:r>
            <a:r>
              <a:rPr lang="fr-BE" sz="2800" dirty="0">
                <a:latin typeface="+mn-lt"/>
              </a:rPr>
              <a:t>structures</a:t>
            </a:r>
            <a:endParaRPr lang="en-GB" sz="2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539750" y="2708275"/>
            <a:ext cx="8229600" cy="3417888"/>
          </a:xfrm>
        </p:spPr>
        <p:txBody>
          <a:bodyPr/>
          <a:lstStyle/>
          <a:p>
            <a:pPr marL="292100" lvl="1" indent="-28575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fr-BE" sz="1100" dirty="0">
              <a:solidFill>
                <a:schemeClr val="accent2">
                  <a:lumMod val="75000"/>
                </a:schemeClr>
              </a:solidFill>
            </a:endParaRPr>
          </a:p>
          <a:p>
            <a:pPr marL="6350" lvl="1" indent="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None/>
            </a:pPr>
            <a:endParaRPr lang="en-GB" b="1" cap="small" dirty="0"/>
          </a:p>
          <a:p>
            <a:pPr marL="6350" lvl="1" indent="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None/>
            </a:pPr>
            <a:endParaRPr lang="fr-BE" sz="1800" i="0" dirty="0">
              <a:solidFill>
                <a:srgbClr val="002060"/>
              </a:solidFill>
              <a:ea typeface="+mn-ea"/>
              <a:cs typeface="+mn-cs"/>
            </a:endParaRPr>
          </a:p>
          <a:p>
            <a:pPr marL="457200" lvl="1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fr-BE" sz="1200" b="1" i="0" dirty="0">
              <a:ea typeface="+mn-ea"/>
              <a:cs typeface="+mn-cs"/>
            </a:endParaRPr>
          </a:p>
          <a:p>
            <a:pPr marL="857250" lvl="1" indent="-457200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endParaRPr lang="fr-BE" sz="1800" dirty="0"/>
          </a:p>
          <a:p>
            <a:pPr marL="457200" indent="-457200">
              <a:buFont typeface="Arial" pitchFamily="34" charset="0"/>
              <a:buChar char="•"/>
            </a:pPr>
            <a:endParaRPr lang="fr-BE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169460"/>
              </p:ext>
            </p:extLst>
          </p:nvPr>
        </p:nvGraphicFramePr>
        <p:xfrm>
          <a:off x="683568" y="2852936"/>
          <a:ext cx="7416824" cy="306324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708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8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61307">
                <a:tc>
                  <a:txBody>
                    <a:bodyPr/>
                    <a:lstStyle/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Eurydice network (evidence gathering)</a:t>
                      </a:r>
                    </a:p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Euroguidance network (information)</a:t>
                      </a:r>
                    </a:p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Eurodesk network (information)</a:t>
                      </a:r>
                    </a:p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Europass National Centres (recognition)</a:t>
                      </a:r>
                    </a:p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fr-BE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EQF National Coordination Points (recognition)</a:t>
                      </a:r>
                    </a:p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fr-BE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National Academic Recognition Information Centres (recognition)</a:t>
                      </a:r>
                    </a:p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fr-BE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EQAVET National Reference Points  (VET quality standards</a:t>
                      </a:r>
                      <a:endParaRPr lang="en-GB" sz="10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fr-BE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National Teams of ECVET Experts (VET quality standards)</a:t>
                      </a:r>
                      <a:endParaRPr lang="en-GB" sz="12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eTwinning Support Services (teachers' cooperation)</a:t>
                      </a:r>
                    </a:p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SALTO Youth Resource Centres (Quality in youth)</a:t>
                      </a:r>
                    </a:p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en-GB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National Erasmus+ Offices (international dimension)</a:t>
                      </a:r>
                    </a:p>
                    <a:p>
                      <a:pPr marL="292100" lvl="1" indent="-285750">
                        <a:spcBef>
                          <a:spcPts val="300"/>
                        </a:spcBef>
                        <a:spcAft>
                          <a:spcPts val="1200"/>
                        </a:spcAft>
                        <a:buClr>
                          <a:schemeClr val="tx1"/>
                        </a:buClr>
                        <a:buFont typeface="Wingdings" panose="05000000000000000000" pitchFamily="2" charset="2"/>
                        <a:buChar char="§"/>
                      </a:pPr>
                      <a:r>
                        <a:rPr lang="fr-BE" sz="12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Policy networks (Bologna, Structured Dialogue, Academic networks, etc.)</a:t>
                      </a:r>
                      <a:endParaRPr lang="en-GB" sz="12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endParaRPr lang="en-GB" sz="10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6907636"/>
      </p:ext>
    </p:extLst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23850" y="1916831"/>
            <a:ext cx="8229600" cy="646981"/>
          </a:xfrm>
        </p:spPr>
        <p:txBody>
          <a:bodyPr/>
          <a:lstStyle/>
          <a:p>
            <a:r>
              <a:rPr lang="fr-BE" sz="2800" dirty="0" err="1" smtClean="0">
                <a:latin typeface="+mn-lt"/>
              </a:rPr>
              <a:t>Italian</a:t>
            </a:r>
            <a:r>
              <a:rPr lang="fr-BE" sz="2800" dirty="0" smtClean="0">
                <a:latin typeface="+mn-lt"/>
              </a:rPr>
              <a:t> National </a:t>
            </a:r>
            <a:r>
              <a:rPr lang="fr-BE" sz="2800" dirty="0" err="1" smtClean="0">
                <a:latin typeface="+mn-lt"/>
              </a:rPr>
              <a:t>Agencies</a:t>
            </a:r>
            <a:endParaRPr lang="en-GB" sz="2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9750" y="2636912"/>
            <a:ext cx="6462464" cy="1077218"/>
          </a:xfrm>
          <a:prstGeom prst="rect">
            <a:avLst/>
          </a:prstGeom>
          <a:ln cmpd="sng">
            <a:solidFill>
              <a:schemeClr val="accent1">
                <a:alpha val="0"/>
              </a:schemeClr>
            </a:solidFill>
          </a:ln>
          <a:effectLst>
            <a:softEdge rad="1003300"/>
          </a:effectLst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chemeClr val="accent4"/>
                </a:solidFill>
              </a:rPr>
              <a:t>Agenzia nazionale per i giovani (ANG) </a:t>
            </a:r>
          </a:p>
          <a:p>
            <a:r>
              <a:rPr lang="it-IT" sz="1600" dirty="0" smtClean="0">
                <a:solidFill>
                  <a:schemeClr val="accent4"/>
                </a:solidFill>
              </a:rPr>
              <a:t>Via </a:t>
            </a:r>
            <a:r>
              <a:rPr lang="it-IT" sz="1600" dirty="0">
                <a:solidFill>
                  <a:schemeClr val="accent4"/>
                </a:solidFill>
              </a:rPr>
              <a:t>Sabotino, </a:t>
            </a:r>
            <a:r>
              <a:rPr lang="it-IT" sz="1600" dirty="0" smtClean="0">
                <a:solidFill>
                  <a:schemeClr val="accent4"/>
                </a:solidFill>
              </a:rPr>
              <a:t>4  00195</a:t>
            </a:r>
            <a:r>
              <a:rPr lang="it-IT" sz="1600" dirty="0">
                <a:solidFill>
                  <a:schemeClr val="accent4"/>
                </a:solidFill>
              </a:rPr>
              <a:t>, Roma</a:t>
            </a:r>
            <a:br>
              <a:rPr lang="it-IT" sz="1600" dirty="0">
                <a:solidFill>
                  <a:schemeClr val="accent4"/>
                </a:solidFill>
              </a:rPr>
            </a:br>
            <a:r>
              <a:rPr lang="it-IT" sz="1600" dirty="0" smtClean="0">
                <a:solidFill>
                  <a:schemeClr val="accent4"/>
                </a:solidFill>
              </a:rPr>
              <a:t>Progetti per la Gioventù</a:t>
            </a:r>
          </a:p>
          <a:p>
            <a:r>
              <a:rPr lang="it-IT" sz="1600" dirty="0">
                <a:solidFill>
                  <a:schemeClr val="accent4"/>
                </a:solidFill>
                <a:hlinkClick r:id="rId3"/>
              </a:rPr>
              <a:t>http://www.agenziagiovani.it</a:t>
            </a:r>
            <a:r>
              <a:rPr lang="it-IT" sz="1600" dirty="0" smtClean="0">
                <a:solidFill>
                  <a:schemeClr val="accent4"/>
                </a:solidFill>
                <a:hlinkClick r:id="rId3"/>
              </a:rPr>
              <a:t>/</a:t>
            </a:r>
            <a:r>
              <a:rPr lang="it-IT" sz="1600" dirty="0" smtClean="0">
                <a:solidFill>
                  <a:schemeClr val="accent4"/>
                </a:solidFill>
              </a:rPr>
              <a:t> </a:t>
            </a:r>
            <a:endParaRPr lang="it-IT" sz="1600" dirty="0">
              <a:solidFill>
                <a:schemeClr val="accent4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750" y="3785493"/>
            <a:ext cx="6462464" cy="1077218"/>
          </a:xfrm>
          <a:prstGeom prst="rect">
            <a:avLst/>
          </a:prstGeom>
          <a:ln cmpd="sng">
            <a:solidFill>
              <a:schemeClr val="accent1">
                <a:alpha val="0"/>
              </a:schemeClr>
            </a:solidFill>
          </a:ln>
          <a:effectLst>
            <a:softEdge rad="1003300"/>
          </a:effectLst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chemeClr val="accent4"/>
                </a:solidFill>
              </a:rPr>
              <a:t>Agenzia Nazionale Erasmus+ (INDIRE) </a:t>
            </a:r>
          </a:p>
          <a:p>
            <a:r>
              <a:rPr lang="it-IT" sz="1600" dirty="0" smtClean="0">
                <a:solidFill>
                  <a:schemeClr val="accent4"/>
                </a:solidFill>
              </a:rPr>
              <a:t>Via </a:t>
            </a:r>
            <a:r>
              <a:rPr lang="it-IT" sz="1600" dirty="0">
                <a:solidFill>
                  <a:schemeClr val="accent4"/>
                </a:solidFill>
              </a:rPr>
              <a:t>Cesare Lombroso </a:t>
            </a:r>
            <a:r>
              <a:rPr lang="it-IT" sz="1600" dirty="0" smtClean="0">
                <a:solidFill>
                  <a:schemeClr val="accent4"/>
                </a:solidFill>
              </a:rPr>
              <a:t>6/15  50134</a:t>
            </a:r>
            <a:r>
              <a:rPr lang="it-IT" sz="1600" dirty="0">
                <a:solidFill>
                  <a:schemeClr val="accent4"/>
                </a:solidFill>
              </a:rPr>
              <a:t>, Firenze</a:t>
            </a:r>
            <a:br>
              <a:rPr lang="it-IT" sz="1600" dirty="0">
                <a:solidFill>
                  <a:schemeClr val="accent4"/>
                </a:solidFill>
              </a:rPr>
            </a:br>
            <a:r>
              <a:rPr lang="it-IT" sz="1600" dirty="0" smtClean="0">
                <a:solidFill>
                  <a:schemeClr val="accent4"/>
                </a:solidFill>
              </a:rPr>
              <a:t>Progetti per le scuole, università, formazione degli adulti</a:t>
            </a:r>
          </a:p>
          <a:p>
            <a:r>
              <a:rPr lang="it-IT" sz="1600" dirty="0">
                <a:solidFill>
                  <a:schemeClr val="accent4"/>
                </a:solidFill>
                <a:hlinkClick r:id="rId4"/>
              </a:rPr>
              <a:t>http://www.erasmusplus.it</a:t>
            </a:r>
            <a:r>
              <a:rPr lang="it-IT" sz="1600" dirty="0" smtClean="0">
                <a:solidFill>
                  <a:schemeClr val="accent4"/>
                </a:solidFill>
                <a:hlinkClick r:id="rId4"/>
              </a:rPr>
              <a:t>/</a:t>
            </a:r>
            <a:r>
              <a:rPr lang="it-IT" sz="1600" dirty="0" smtClean="0">
                <a:solidFill>
                  <a:schemeClr val="accent4"/>
                </a:solidFill>
              </a:rPr>
              <a:t> </a:t>
            </a:r>
            <a:endParaRPr lang="it-IT" sz="1600" dirty="0">
              <a:solidFill>
                <a:schemeClr val="accent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7808" y="4869160"/>
            <a:ext cx="6462464" cy="1077218"/>
          </a:xfrm>
          <a:prstGeom prst="rect">
            <a:avLst/>
          </a:prstGeom>
          <a:ln cmpd="sng">
            <a:solidFill>
              <a:schemeClr val="accent1">
                <a:alpha val="0"/>
              </a:schemeClr>
            </a:solidFill>
          </a:ln>
          <a:effectLst>
            <a:softEdge rad="1003300"/>
          </a:effectLst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chemeClr val="accent4"/>
                </a:solidFill>
              </a:rPr>
              <a:t>Istituto per l'analisi delle politiche pubbliche (INAPP) </a:t>
            </a:r>
          </a:p>
          <a:p>
            <a:r>
              <a:rPr lang="it-IT" sz="1600" dirty="0" smtClean="0">
                <a:solidFill>
                  <a:schemeClr val="accent4"/>
                </a:solidFill>
              </a:rPr>
              <a:t>Corso </a:t>
            </a:r>
            <a:r>
              <a:rPr lang="it-IT" sz="1600" dirty="0">
                <a:solidFill>
                  <a:schemeClr val="accent4"/>
                </a:solidFill>
              </a:rPr>
              <a:t>d'Italia </a:t>
            </a:r>
            <a:r>
              <a:rPr lang="it-IT" sz="1600" dirty="0" smtClean="0">
                <a:solidFill>
                  <a:schemeClr val="accent4"/>
                </a:solidFill>
              </a:rPr>
              <a:t>33  00198</a:t>
            </a:r>
            <a:r>
              <a:rPr lang="it-IT" sz="1600" dirty="0">
                <a:solidFill>
                  <a:schemeClr val="accent4"/>
                </a:solidFill>
              </a:rPr>
              <a:t>, Roma</a:t>
            </a:r>
            <a:br>
              <a:rPr lang="it-IT" sz="1600" dirty="0">
                <a:solidFill>
                  <a:schemeClr val="accent4"/>
                </a:solidFill>
              </a:rPr>
            </a:br>
            <a:r>
              <a:rPr lang="it-IT" sz="1600" dirty="0" smtClean="0">
                <a:solidFill>
                  <a:schemeClr val="accent4"/>
                </a:solidFill>
              </a:rPr>
              <a:t>Progetti nella formazione professionale</a:t>
            </a:r>
          </a:p>
          <a:p>
            <a:r>
              <a:rPr lang="it-IT" sz="1600" dirty="0">
                <a:solidFill>
                  <a:schemeClr val="accent4"/>
                </a:solidFill>
                <a:hlinkClick r:id="rId4"/>
              </a:rPr>
              <a:t>http://www.erasmusplus.it/</a:t>
            </a:r>
            <a:r>
              <a:rPr lang="it-IT" sz="1600" dirty="0">
                <a:solidFill>
                  <a:schemeClr val="accent4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2669493"/>
      </p:ext>
    </p:extLst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3"/>
            <a:ext cx="8229600" cy="2509317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 descr="C:\Users\dunneca\AppData\Local\Microsoft\Windows\Temporary Internet Files\Content.Outlook\MQ8TF2FJ\2018_MFF-01-SOCIAL MED-infographics_ESC_CE-0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463" y="3329608"/>
            <a:ext cx="6849073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79512" y="1844824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b="1" kern="0" dirty="0">
                <a:solidFill>
                  <a:srgbClr val="002060"/>
                </a:solidFill>
                <a:latin typeface="+mn-lt"/>
                <a:cs typeface="+mn-cs"/>
              </a:rPr>
              <a:t>Erasmus  </a:t>
            </a:r>
          </a:p>
          <a:p>
            <a:pPr algn="ctr"/>
            <a:r>
              <a:rPr lang="fr-BE" sz="2800" b="1" kern="0" dirty="0">
                <a:solidFill>
                  <a:srgbClr val="002060"/>
                </a:solidFill>
                <a:latin typeface="+mn-lt"/>
                <a:cs typeface="+mn-cs"/>
              </a:rPr>
              <a:t>The next EU Programme for Education, Training, Youth and Sport - 2021-2027</a:t>
            </a:r>
            <a:endParaRPr lang="en-GB" sz="2800" b="1" kern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0326506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3"/>
            <a:ext cx="8229600" cy="2509317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1844824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b="1" kern="0" dirty="0" smtClean="0">
                <a:solidFill>
                  <a:srgbClr val="002060"/>
                </a:solidFill>
                <a:latin typeface="+mn-lt"/>
                <a:cs typeface="+mn-cs"/>
              </a:rPr>
              <a:t>European </a:t>
            </a:r>
            <a:r>
              <a:rPr lang="fr-BE" sz="2800" b="1" kern="0" dirty="0" err="1" smtClean="0">
                <a:solidFill>
                  <a:srgbClr val="002060"/>
                </a:solidFill>
                <a:latin typeface="+mn-lt"/>
                <a:cs typeface="+mn-cs"/>
              </a:rPr>
              <a:t>Solidarity</a:t>
            </a:r>
            <a:r>
              <a:rPr lang="fr-BE" sz="2800" b="1" kern="0" dirty="0" smtClean="0">
                <a:solidFill>
                  <a:srgbClr val="002060"/>
                </a:solidFill>
                <a:latin typeface="+mn-lt"/>
                <a:cs typeface="+mn-cs"/>
              </a:rPr>
              <a:t> Corps  </a:t>
            </a:r>
            <a:endParaRPr lang="fr-BE" sz="2800" b="1" kern="0" dirty="0">
              <a:solidFill>
                <a:srgbClr val="002060"/>
              </a:solidFill>
              <a:latin typeface="+mn-lt"/>
              <a:cs typeface="+mn-cs"/>
            </a:endParaRPr>
          </a:p>
          <a:p>
            <a:pPr algn="ctr"/>
            <a:r>
              <a:rPr lang="fr-BE" sz="2800" b="1" kern="0" dirty="0">
                <a:solidFill>
                  <a:srgbClr val="002060"/>
                </a:solidFill>
                <a:latin typeface="+mn-lt"/>
                <a:cs typeface="+mn-cs"/>
              </a:rPr>
              <a:t>The next EU Programme for </a:t>
            </a:r>
            <a:r>
              <a:rPr lang="fr-BE" sz="2800" b="1" kern="0" dirty="0" err="1" smtClean="0">
                <a:solidFill>
                  <a:srgbClr val="002060"/>
                </a:solidFill>
                <a:latin typeface="+mn-lt"/>
                <a:cs typeface="+mn-cs"/>
              </a:rPr>
              <a:t>Youth</a:t>
            </a:r>
            <a:r>
              <a:rPr lang="fr-BE" sz="2800" b="1" kern="0" dirty="0" smtClean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fr-BE" sz="2800" b="1" kern="0" dirty="0">
                <a:solidFill>
                  <a:srgbClr val="002060"/>
                </a:solidFill>
                <a:latin typeface="+mn-lt"/>
                <a:cs typeface="+mn-cs"/>
              </a:rPr>
              <a:t>- 2021-2027</a:t>
            </a:r>
            <a:endParaRPr lang="en-GB" sz="2800" b="1" kern="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641" y="2970344"/>
            <a:ext cx="7798693" cy="296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586540"/>
      </p:ext>
    </p:extLst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828482"/>
          </a:xfrm>
        </p:spPr>
        <p:txBody>
          <a:bodyPr/>
          <a:lstStyle/>
          <a:p>
            <a:pPr algn="ctr"/>
            <a:r>
              <a:rPr lang="en-GB" sz="2400" dirty="0"/>
              <a:t>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7"/>
            <a:ext cx="8229600" cy="3013373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dirty="0"/>
              <a:t>"Evolution not revolution"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fr-BE" sz="1600" dirty="0"/>
              <a:t>…</a:t>
            </a:r>
            <a:r>
              <a:rPr lang="fr-BE" sz="1600" dirty="0" err="1"/>
              <a:t>while</a:t>
            </a:r>
            <a:r>
              <a:rPr lang="fr-BE" sz="1600" dirty="0"/>
              <a:t> </a:t>
            </a:r>
            <a:r>
              <a:rPr lang="fr-BE" sz="1600" dirty="0" err="1"/>
              <a:t>making</a:t>
            </a:r>
            <a:r>
              <a:rPr lang="fr-BE" sz="1600" dirty="0"/>
              <a:t> </a:t>
            </a:r>
            <a:r>
              <a:rPr lang="fr-BE" sz="1600" dirty="0" err="1"/>
              <a:t>it</a:t>
            </a:r>
            <a:r>
              <a:rPr lang="fr-BE" sz="1600" dirty="0"/>
              <a:t>… </a:t>
            </a:r>
          </a:p>
          <a:p>
            <a:pPr lvl="1">
              <a:lnSpc>
                <a:spcPct val="150000"/>
              </a:lnSpc>
            </a:pPr>
            <a:r>
              <a:rPr lang="fr-BE" sz="1600" b="1" dirty="0"/>
              <a:t>more </a:t>
            </a:r>
            <a:r>
              <a:rPr lang="fr-BE" sz="1600" b="1" u="sng" dirty="0"/>
              <a:t>inclusive</a:t>
            </a:r>
            <a:r>
              <a:rPr lang="fr-BE" sz="1600" b="1" dirty="0"/>
              <a:t> and </a:t>
            </a:r>
            <a:r>
              <a:rPr lang="fr-BE" sz="1600" b="1" u="sng" dirty="0"/>
              <a:t>accessible</a:t>
            </a:r>
            <a:endParaRPr lang="en-US" sz="1600" u="sng" dirty="0"/>
          </a:p>
          <a:p>
            <a:pPr lvl="1">
              <a:lnSpc>
                <a:spcPct val="150000"/>
              </a:lnSpc>
            </a:pPr>
            <a:r>
              <a:rPr lang="fr-BE" sz="1600" u="sng" dirty="0" err="1"/>
              <a:t>broader</a:t>
            </a:r>
            <a:r>
              <a:rPr lang="fr-BE" sz="1600" dirty="0"/>
              <a:t> and </a:t>
            </a:r>
            <a:r>
              <a:rPr lang="fr-BE" sz="1600" u="sng" dirty="0" err="1"/>
              <a:t>forward-looking</a:t>
            </a:r>
            <a:endParaRPr lang="fr-BE" sz="1600" u="sng" dirty="0"/>
          </a:p>
          <a:p>
            <a:pPr lvl="1">
              <a:lnSpc>
                <a:spcPct val="150000"/>
              </a:lnSpc>
            </a:pPr>
            <a:r>
              <a:rPr lang="fr-BE" sz="1600" dirty="0"/>
              <a:t>more </a:t>
            </a:r>
            <a:r>
              <a:rPr lang="fr-BE" sz="1600" u="sng" dirty="0" err="1"/>
              <a:t>participatory</a:t>
            </a:r>
            <a:r>
              <a:rPr lang="fr-BE" sz="1600" dirty="0"/>
              <a:t> and </a:t>
            </a:r>
            <a:r>
              <a:rPr lang="en-GB" sz="1600" dirty="0"/>
              <a:t>focussed on </a:t>
            </a:r>
            <a:r>
              <a:rPr lang="en-GB" sz="1600" u="sng" dirty="0"/>
              <a:t>developing EU awareness</a:t>
            </a:r>
            <a:endParaRPr lang="fr-BE" sz="1600" u="sng" dirty="0"/>
          </a:p>
          <a:p>
            <a:pPr lvl="1">
              <a:lnSpc>
                <a:spcPct val="150000"/>
              </a:lnSpc>
            </a:pPr>
            <a:r>
              <a:rPr lang="fr-BE" sz="1600" dirty="0"/>
              <a:t>more </a:t>
            </a:r>
            <a:r>
              <a:rPr lang="fr-BE" sz="1600" u="sng" dirty="0"/>
              <a:t>international</a:t>
            </a:r>
            <a:r>
              <a:rPr lang="fr-BE" sz="1600" dirty="0"/>
              <a:t> </a:t>
            </a:r>
          </a:p>
          <a:p>
            <a:pPr lvl="1">
              <a:lnSpc>
                <a:spcPct val="150000"/>
              </a:lnSpc>
            </a:pPr>
            <a:r>
              <a:rPr lang="fr-BE" sz="1600" u="sng" dirty="0" err="1"/>
              <a:t>simpler</a:t>
            </a:r>
            <a:r>
              <a:rPr lang="fr-BE" sz="1600" dirty="0"/>
              <a:t>  and </a:t>
            </a:r>
            <a:r>
              <a:rPr lang="fr-BE" sz="1600" u="sng" dirty="0" err="1"/>
              <a:t>less</a:t>
            </a:r>
            <a:r>
              <a:rPr lang="fr-BE" sz="1600" u="sng" dirty="0"/>
              <a:t> </a:t>
            </a:r>
            <a:r>
              <a:rPr lang="fr-BE" sz="1600" u="sng" dirty="0" err="1"/>
              <a:t>bureaucratic</a:t>
            </a:r>
            <a:endParaRPr lang="fr-BE" sz="1600" u="sng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599488"/>
      </p:ext>
    </p:extLst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"/>
          <p:cNvSpPr txBox="1">
            <a:spLocks noChangeArrowheads="1"/>
          </p:cNvSpPr>
          <p:nvPr/>
        </p:nvSpPr>
        <p:spPr bwMode="auto">
          <a:xfrm>
            <a:off x="468313" y="4581128"/>
            <a:ext cx="8207375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BE" sz="2000" b="1" dirty="0">
                <a:solidFill>
                  <a:srgbClr val="0000FF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fr-BE" sz="2000" b="1" dirty="0">
                <a:solidFill>
                  <a:srgbClr val="0000FF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GB" sz="2000" b="1" dirty="0">
              <a:solidFill>
                <a:srgbClr val="0000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251520" y="3212976"/>
            <a:ext cx="8640959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fr-BE" dirty="0" err="1">
                <a:solidFill>
                  <a:srgbClr val="002060"/>
                </a:solidFill>
                <a:latin typeface="+mn-lt"/>
              </a:rPr>
              <a:t>Where</a:t>
            </a:r>
            <a:r>
              <a:rPr lang="fr-BE" dirty="0">
                <a:solidFill>
                  <a:srgbClr val="002060"/>
                </a:solidFill>
                <a:latin typeface="+mn-lt"/>
              </a:rPr>
              <a:t> to </a:t>
            </a:r>
            <a:r>
              <a:rPr lang="fr-BE" dirty="0" err="1">
                <a:solidFill>
                  <a:srgbClr val="002060"/>
                </a:solidFill>
                <a:latin typeface="+mn-lt"/>
              </a:rPr>
              <a:t>find</a:t>
            </a:r>
            <a:r>
              <a:rPr lang="fr-BE" dirty="0">
                <a:solidFill>
                  <a:srgbClr val="002060"/>
                </a:solidFill>
                <a:latin typeface="+mn-lt"/>
              </a:rPr>
              <a:t> more information about Erasmus</a:t>
            </a:r>
            <a:r>
              <a:rPr lang="fr-BE" dirty="0" smtClean="0">
                <a:solidFill>
                  <a:srgbClr val="002060"/>
                </a:solidFill>
                <a:latin typeface="+mn-lt"/>
              </a:rPr>
              <a:t>+ and European </a:t>
            </a:r>
            <a:r>
              <a:rPr lang="fr-BE" dirty="0" err="1" smtClean="0">
                <a:solidFill>
                  <a:srgbClr val="002060"/>
                </a:solidFill>
                <a:latin typeface="+mn-lt"/>
              </a:rPr>
              <a:t>Solidarity</a:t>
            </a:r>
            <a:r>
              <a:rPr lang="fr-BE" dirty="0" smtClean="0">
                <a:solidFill>
                  <a:srgbClr val="002060"/>
                </a:solidFill>
                <a:latin typeface="+mn-lt"/>
              </a:rPr>
              <a:t> Corps? </a:t>
            </a:r>
            <a:endParaRPr lang="en-GB" sz="3200" i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626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23850" y="1916831"/>
            <a:ext cx="8229600" cy="646981"/>
          </a:xfrm>
        </p:spPr>
        <p:txBody>
          <a:bodyPr/>
          <a:lstStyle/>
          <a:p>
            <a:pPr algn="ctr"/>
            <a:r>
              <a:rPr lang="fr-BE" sz="2800" dirty="0">
                <a:latin typeface="+mn-lt"/>
              </a:rPr>
              <a:t>Programme Guide </a:t>
            </a:r>
            <a:endParaRPr lang="en-GB" sz="2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539750" y="2708274"/>
            <a:ext cx="8229600" cy="3601045"/>
          </a:xfrm>
        </p:spPr>
        <p:txBody>
          <a:bodyPr/>
          <a:lstStyle/>
          <a:p>
            <a:pPr marL="6350" indent="0">
              <a:spcBef>
                <a:spcPts val="0"/>
              </a:spcBef>
              <a:spcAft>
                <a:spcPts val="600"/>
              </a:spcAft>
              <a:buNone/>
            </a:pPr>
            <a:endParaRPr lang="en-GB" altLang="en-US" sz="1400" b="0" dirty="0">
              <a:solidFill>
                <a:schemeClr val="accent2">
                  <a:lumMod val="75000"/>
                </a:schemeClr>
              </a:solidFill>
            </a:endParaRPr>
          </a:p>
          <a:p>
            <a:pPr marL="365125" indent="-3587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altLang="en-US" sz="16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Overall description of the Programme (Part A)</a:t>
            </a:r>
          </a:p>
          <a:p>
            <a:pPr marL="29210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GB" altLang="en-US" sz="1600" b="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marL="365125" indent="-3587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altLang="en-US" sz="16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For most actions: detailed rules and procedures (Part B and C)</a:t>
            </a:r>
          </a:p>
          <a:p>
            <a:pPr marL="738188" lvl="1" indent="-358775">
              <a:spcBef>
                <a:spcPts val="0"/>
              </a:spcBef>
              <a:spcAft>
                <a:spcPts val="600"/>
              </a:spcAft>
            </a:pPr>
            <a:r>
              <a:rPr lang="fr-BE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Eligibility and exclusion criteria</a:t>
            </a:r>
          </a:p>
          <a:p>
            <a:pPr marL="738188" lvl="1" indent="-358775">
              <a:spcBef>
                <a:spcPts val="0"/>
              </a:spcBef>
              <a:spcAft>
                <a:spcPts val="600"/>
              </a:spcAft>
            </a:pPr>
            <a:r>
              <a:rPr lang="fr-BE" altLang="en-US" sz="16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Selection criteria</a:t>
            </a:r>
          </a:p>
          <a:p>
            <a:pPr marL="738188" lvl="1" indent="-358775">
              <a:spcBef>
                <a:spcPts val="0"/>
              </a:spcBef>
              <a:spcAft>
                <a:spcPts val="600"/>
              </a:spcAft>
            </a:pPr>
            <a:r>
              <a:rPr lang="fr-BE" altLang="en-US" sz="16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Award criteria </a:t>
            </a:r>
          </a:p>
          <a:p>
            <a:pPr marL="738188" lvl="1" indent="-358775">
              <a:spcBef>
                <a:spcPts val="0"/>
              </a:spcBef>
              <a:spcAft>
                <a:spcPts val="600"/>
              </a:spcAft>
            </a:pPr>
            <a:r>
              <a:rPr lang="fr-BE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Funding rules (types of costs supported)</a:t>
            </a:r>
          </a:p>
          <a:p>
            <a:pPr marL="738188" lvl="1" indent="-358775">
              <a:spcBef>
                <a:spcPts val="0"/>
              </a:spcBef>
              <a:spcAft>
                <a:spcPts val="600"/>
              </a:spcAft>
            </a:pPr>
            <a:r>
              <a:rPr lang="fr-BE" altLang="en-US" sz="1600" b="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Modalities of application</a:t>
            </a:r>
          </a:p>
          <a:p>
            <a:pPr marL="738188" lvl="1" indent="-358775">
              <a:spcBef>
                <a:spcPts val="0"/>
              </a:spcBef>
              <a:spcAft>
                <a:spcPts val="600"/>
              </a:spcAft>
            </a:pPr>
            <a:r>
              <a:rPr lang="fr-BE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Main provisions for grant beneficiaries</a:t>
            </a:r>
            <a:endParaRPr lang="en-GB" altLang="en-US" sz="1600" b="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endParaRPr lang="en-GB" altLang="en-US" sz="1400" b="0" dirty="0">
              <a:solidFill>
                <a:schemeClr val="accent2">
                  <a:lumMod val="75000"/>
                </a:schemeClr>
              </a:solidFill>
            </a:endParaRPr>
          </a:p>
          <a:p>
            <a:pPr marL="6350" lvl="4" indent="0">
              <a:spcAft>
                <a:spcPct val="50000"/>
              </a:spcAft>
              <a:buClr>
                <a:schemeClr val="tx1"/>
              </a:buClr>
              <a:buNone/>
              <a:defRPr/>
            </a:pPr>
            <a:endParaRPr lang="fr-BE" sz="1800" b="1" dirty="0">
              <a:ea typeface="+mn-ea"/>
              <a:cs typeface="+mn-cs"/>
            </a:endParaRPr>
          </a:p>
          <a:p>
            <a:pPr marL="765175" lvl="2" indent="-358775">
              <a:spcAft>
                <a:spcPct val="50000"/>
              </a:spcAft>
              <a:buClr>
                <a:schemeClr val="tx1"/>
              </a:buClr>
              <a:buFont typeface="Symbol" pitchFamily="18" charset="2"/>
              <a:buChar char="-"/>
            </a:pPr>
            <a:endParaRPr lang="fr-BE" dirty="0">
              <a:ea typeface="+mn-ea"/>
              <a:cs typeface="+mn-cs"/>
            </a:endParaRPr>
          </a:p>
          <a:p>
            <a:pPr marL="765175" lvl="2" indent="-358775">
              <a:spcAft>
                <a:spcPct val="50000"/>
              </a:spcAft>
              <a:buClr>
                <a:schemeClr val="tx1"/>
              </a:buClr>
              <a:buFont typeface="Symbol" pitchFamily="18" charset="2"/>
              <a:buChar char="-"/>
            </a:pPr>
            <a:endParaRPr lang="fr-BE" sz="1800" b="0" dirty="0">
              <a:solidFill>
                <a:srgbClr val="002060"/>
              </a:solidFill>
              <a:ea typeface="+mn-ea"/>
              <a:cs typeface="+mn-cs"/>
            </a:endParaRPr>
          </a:p>
          <a:p>
            <a:pPr marL="365125" lvl="1" indent="-358775">
              <a:spcAft>
                <a:spcPct val="50000"/>
              </a:spcAft>
              <a:buClr>
                <a:schemeClr val="tx1"/>
              </a:buClr>
              <a:buFont typeface="Arial" pitchFamily="34" charset="0"/>
              <a:buChar char="•"/>
            </a:pPr>
            <a:endParaRPr lang="fr-BE" sz="1800" i="0" dirty="0">
              <a:solidFill>
                <a:srgbClr val="002060"/>
              </a:solidFill>
              <a:ea typeface="+mn-ea"/>
              <a:cs typeface="+mn-cs"/>
            </a:endParaRPr>
          </a:p>
          <a:p>
            <a:pPr marL="457200" lvl="1" indent="-457200">
              <a:buFont typeface="Arial" pitchFamily="34" charset="0"/>
              <a:buChar char="•"/>
            </a:pPr>
            <a:endParaRPr lang="fr-BE" sz="1200" b="1" i="0" dirty="0">
              <a:ea typeface="+mn-ea"/>
              <a:cs typeface="+mn-cs"/>
            </a:endParaRPr>
          </a:p>
          <a:p>
            <a:pPr marL="857250" lvl="1" indent="-457200">
              <a:buFont typeface="Arial" pitchFamily="34" charset="0"/>
              <a:buChar char="•"/>
            </a:pPr>
            <a:endParaRPr lang="fr-BE" sz="1800" dirty="0"/>
          </a:p>
          <a:p>
            <a:pPr marL="457200" indent="-457200">
              <a:buFont typeface="Arial" pitchFamily="34" charset="0"/>
              <a:buChar char="•"/>
            </a:pPr>
            <a:endParaRPr lang="fr-BE" sz="1800" dirty="0"/>
          </a:p>
        </p:txBody>
      </p:sp>
    </p:spTree>
    <p:extLst>
      <p:ext uri="{BB962C8B-B14F-4D97-AF65-F5344CB8AC3E}">
        <p14:creationId xmlns:p14="http://schemas.microsoft.com/office/powerpoint/2010/main" val="2398148996"/>
      </p:ext>
    </p:extLst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916832"/>
            <a:ext cx="7772400" cy="522287"/>
          </a:xfrm>
        </p:spPr>
        <p:txBody>
          <a:bodyPr/>
          <a:lstStyle/>
          <a:p>
            <a:pPr algn="ctr"/>
            <a:r>
              <a:rPr lang="en-GB" sz="2800" dirty="0">
                <a:latin typeface="+mn-lt"/>
              </a:rPr>
              <a:t>Online </a:t>
            </a:r>
            <a:r>
              <a:rPr lang="en-GB" sz="2800" dirty="0" smtClean="0">
                <a:latin typeface="+mn-lt"/>
              </a:rPr>
              <a:t>sources</a:t>
            </a:r>
            <a:endParaRPr lang="en-GB" sz="28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480" y="2996952"/>
            <a:ext cx="8424936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b="1" kern="0" dirty="0">
                <a:solidFill>
                  <a:schemeClr val="accent2">
                    <a:lumMod val="75000"/>
                  </a:schemeClr>
                </a:solidFill>
              </a:rPr>
              <a:t>Visit the Erasmus+ Website</a:t>
            </a:r>
            <a:r>
              <a:rPr lang="en-GB" altLang="en-US" sz="1600" kern="0" dirty="0">
                <a:solidFill>
                  <a:schemeClr val="accent2">
                    <a:lumMod val="75000"/>
                  </a:schemeClr>
                </a:solidFill>
              </a:rPr>
              <a:t>: </a:t>
            </a:r>
            <a:r>
              <a:rPr lang="en-GB" altLang="en-US" sz="1600" kern="0" dirty="0">
                <a:solidFill>
                  <a:schemeClr val="accent2">
                    <a:lumMod val="75000"/>
                  </a:schemeClr>
                </a:solidFill>
                <a:hlinkClick r:id="rId3"/>
              </a:rPr>
              <a:t>http://ec.europa.eu/programmes/erasmus-plus</a:t>
            </a:r>
            <a:r>
              <a:rPr lang="en-GB" altLang="en-US" sz="1600" kern="0" dirty="0" smtClean="0">
                <a:solidFill>
                  <a:schemeClr val="accent2">
                    <a:lumMod val="75000"/>
                  </a:schemeClr>
                </a:solidFill>
                <a:hlinkClick r:id="rId3"/>
              </a:rPr>
              <a:t>/</a:t>
            </a:r>
            <a:endParaRPr lang="en-GB" altLang="en-US" sz="1600" kern="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b="1" kern="0" dirty="0">
                <a:solidFill>
                  <a:schemeClr val="accent2">
                    <a:lumMod val="75000"/>
                  </a:schemeClr>
                </a:solidFill>
              </a:rPr>
              <a:t>Visit the European Solidarity Corps: </a:t>
            </a:r>
            <a:r>
              <a:rPr lang="en-GB" altLang="en-US" sz="1600" kern="0" dirty="0">
                <a:solidFill>
                  <a:schemeClr val="accent2">
                    <a:lumMod val="75000"/>
                  </a:schemeClr>
                </a:solidFill>
                <a:hlinkClick r:id="rId4"/>
              </a:rPr>
              <a:t>https://</a:t>
            </a:r>
            <a:r>
              <a:rPr lang="en-GB" altLang="en-US" sz="1600" kern="0" dirty="0" smtClean="0">
                <a:solidFill>
                  <a:schemeClr val="accent2">
                    <a:lumMod val="75000"/>
                  </a:schemeClr>
                </a:solidFill>
                <a:hlinkClick r:id="rId4"/>
              </a:rPr>
              <a:t>europa.eu/youth/solidarity_en</a:t>
            </a:r>
            <a:r>
              <a:rPr lang="en-GB" altLang="en-US" sz="1600" kern="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GB" altLang="en-US" sz="160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endParaRPr lang="en-GB" altLang="en-US" sz="160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b="1" kern="0" dirty="0">
                <a:solidFill>
                  <a:schemeClr val="accent2">
                    <a:lumMod val="75000"/>
                  </a:schemeClr>
                </a:solidFill>
              </a:rPr>
              <a:t>Visit the websites of the Erasmus+ National Agencie</a:t>
            </a:r>
            <a:r>
              <a:rPr lang="en-GB" altLang="en-US" sz="1600" kern="0" dirty="0">
                <a:solidFill>
                  <a:schemeClr val="accent2">
                    <a:lumMod val="75000"/>
                  </a:schemeClr>
                </a:solidFill>
              </a:rPr>
              <a:t>s in your country: </a:t>
            </a:r>
            <a:r>
              <a:rPr lang="en-GB" altLang="en-US" sz="1600" kern="0" dirty="0">
                <a:solidFill>
                  <a:schemeClr val="accent2">
                    <a:lumMod val="75000"/>
                  </a:schemeClr>
                </a:solidFill>
                <a:hlinkClick r:id="rId5"/>
              </a:rPr>
              <a:t>https://ec.europa.eu/programmes/erasmus-plus/contact/national-agencies_en</a:t>
            </a:r>
            <a:endParaRPr lang="en-GB" altLang="en-US" sz="160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endParaRPr lang="en-GB" altLang="en-US" sz="160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b="1" kern="0" dirty="0">
                <a:solidFill>
                  <a:schemeClr val="accent2">
                    <a:lumMod val="75000"/>
                  </a:schemeClr>
                </a:solidFill>
              </a:rPr>
              <a:t>Visit the EACEA dedicated space </a:t>
            </a:r>
            <a:r>
              <a:rPr lang="en-GB" altLang="en-US" sz="1600" kern="0" dirty="0">
                <a:solidFill>
                  <a:schemeClr val="accent2">
                    <a:lumMod val="75000"/>
                  </a:schemeClr>
                </a:solidFill>
              </a:rPr>
              <a:t>for centralised actions: </a:t>
            </a:r>
            <a:r>
              <a:rPr lang="en-GB" altLang="en-US" sz="1600" kern="0" dirty="0">
                <a:solidFill>
                  <a:schemeClr val="accent2">
                    <a:lumMod val="75000"/>
                  </a:schemeClr>
                </a:solidFill>
                <a:hlinkClick r:id="rId6"/>
              </a:rPr>
              <a:t>https://eacea.ec.europa.eu/erasmus-plus_en</a:t>
            </a:r>
            <a:endParaRPr lang="en-GB" altLang="en-US" sz="160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endParaRPr lang="en-GB" altLang="en-US" sz="1600" b="1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b="1" kern="0" dirty="0">
                <a:solidFill>
                  <a:schemeClr val="accent2">
                    <a:lumMod val="75000"/>
                  </a:schemeClr>
                </a:solidFill>
              </a:rPr>
              <a:t>Follow Erasmus+ and European Solidarity Corps </a:t>
            </a:r>
            <a:r>
              <a:rPr lang="en-GB" altLang="en-US" sz="1600" kern="0" dirty="0" smtClean="0">
                <a:solidFill>
                  <a:schemeClr val="accent2">
                    <a:lumMod val="75000"/>
                  </a:schemeClr>
                </a:solidFill>
              </a:rPr>
              <a:t>on </a:t>
            </a:r>
            <a:r>
              <a:rPr lang="en-GB" altLang="en-US" sz="1600" kern="0" dirty="0">
                <a:solidFill>
                  <a:schemeClr val="accent2">
                    <a:lumMod val="75000"/>
                  </a:schemeClr>
                </a:solidFill>
              </a:rPr>
              <a:t>Facebook and twitter</a:t>
            </a:r>
            <a:endParaRPr lang="en-GB" altLang="en-US" sz="1600" dirty="0"/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endParaRPr lang="en-GB" altLang="en-US" sz="1400" kern="0" dirty="0">
              <a:solidFill>
                <a:schemeClr val="accent2">
                  <a:lumMod val="75000"/>
                </a:schemeClr>
              </a:solidFill>
            </a:endParaRP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endParaRPr lang="en-GB" altLang="en-US" sz="140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52747"/>
      </p:ext>
    </p:extLst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844824"/>
            <a:ext cx="7772400" cy="522287"/>
          </a:xfrm>
        </p:spPr>
        <p:txBody>
          <a:bodyPr/>
          <a:lstStyle/>
          <a:p>
            <a:pPr algn="ctr"/>
            <a:r>
              <a:rPr lang="en-GB" sz="2800" dirty="0" smtClean="0">
                <a:latin typeface="+mn-lt"/>
              </a:rPr>
              <a:t>Creative Europe</a:t>
            </a:r>
            <a:endParaRPr lang="en-GB" sz="2800" dirty="0"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3568" y="2644170"/>
            <a:ext cx="7772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The Creative Europe </a:t>
            </a:r>
            <a:r>
              <a:rPr lang="it-IT" sz="16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programme</a:t>
            </a:r>
            <a:r>
              <a:rPr lang="it-IT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it-IT" sz="16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aims</a:t>
            </a:r>
            <a:r>
              <a:rPr lang="it-IT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to </a:t>
            </a:r>
            <a:r>
              <a:rPr lang="it-IT" sz="16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support</a:t>
            </a:r>
            <a:r>
              <a:rPr lang="it-IT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the European </a:t>
            </a:r>
            <a:r>
              <a:rPr lang="it-IT" sz="16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audiovisual</a:t>
            </a:r>
            <a:r>
              <a:rPr lang="it-IT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, cultural and creative </a:t>
            </a:r>
            <a:r>
              <a:rPr lang="it-IT" sz="16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sector</a:t>
            </a:r>
            <a:r>
              <a:rPr lang="it-IT" sz="16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.</a:t>
            </a:r>
          </a:p>
          <a:p>
            <a:endParaRPr lang="it-IT" sz="1600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The Culture sub-programme helps cultural and creative organisations to operate transnationally and promotes the cross-border circulation of works of culture and the mobility of cultural players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1600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The MEDIA sub-programme of Creative Europe supports the EU film and </a:t>
            </a:r>
            <a:r>
              <a:rPr lang="en-GB" sz="16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audiovisual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industries financially in the development, distribution and promotion of their work.</a:t>
            </a:r>
            <a:endParaRPr lang="it-IT" sz="1600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005107"/>
      </p:ext>
    </p:extLst>
  </p:cSld>
  <p:clrMapOvr>
    <a:masterClrMapping/>
  </p:clrMapOvr>
  <p:transition spd="slow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844824"/>
            <a:ext cx="7772400" cy="522287"/>
          </a:xfrm>
        </p:spPr>
        <p:txBody>
          <a:bodyPr/>
          <a:lstStyle/>
          <a:p>
            <a:pPr algn="ctr"/>
            <a:r>
              <a:rPr lang="en-GB" sz="2800" dirty="0" smtClean="0">
                <a:latin typeface="+mn-lt"/>
              </a:rPr>
              <a:t>Creative Europe</a:t>
            </a:r>
            <a:endParaRPr lang="en-GB" sz="28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480" y="2336100"/>
            <a:ext cx="842493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Offers funding for: 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Development of European films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TV programmes and games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Distribution and promotion of European films, festivals, cinema networks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Training for cultural and creative professionals/artists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Literary translations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Cross-border cooperation 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endParaRPr lang="en-GB" altLang="en-US" sz="1400" kern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908403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850" y="1772816"/>
            <a:ext cx="8229600" cy="646981"/>
          </a:xfrm>
        </p:spPr>
        <p:txBody>
          <a:bodyPr/>
          <a:lstStyle/>
          <a:p>
            <a:pPr marL="0" indent="0">
              <a:defRPr/>
            </a:pPr>
            <a:r>
              <a:rPr lang="en-GB" sz="2800" dirty="0" smtClean="0">
                <a:latin typeface="+mn-lt"/>
              </a:rPr>
              <a:t>Youth: </a:t>
            </a:r>
            <a:br>
              <a:rPr lang="en-GB" sz="2800" dirty="0" smtClean="0">
                <a:latin typeface="+mn-lt"/>
              </a:rPr>
            </a:br>
            <a:r>
              <a:rPr lang="en-GB" sz="2800" dirty="0" smtClean="0">
                <a:latin typeface="+mn-lt"/>
              </a:rPr>
              <a:t>Youth Strategy 2021 - 2027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57200" y="3140968"/>
            <a:ext cx="8229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Engage: Promoting meaningful civic, economic, social, cultural and political</a:t>
            </a:r>
          </a:p>
          <a:p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participation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of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young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 smtClean="0">
                <a:solidFill>
                  <a:srgbClr val="002060"/>
                </a:solidFill>
                <a:latin typeface="+mj-lt"/>
                <a:cs typeface="+mn-cs"/>
              </a:rPr>
              <a:t>people</a:t>
            </a:r>
            <a:endParaRPr lang="it-IT" sz="1800" dirty="0" smtClean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Connect: Fostering youth mobility to better connect young people in Europe</a:t>
            </a:r>
          </a:p>
          <a:p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and </a:t>
            </a:r>
            <a:r>
              <a:rPr lang="it-IT" sz="1800" dirty="0" err="1" smtClean="0">
                <a:solidFill>
                  <a:srgbClr val="002060"/>
                </a:solidFill>
                <a:latin typeface="+mj-lt"/>
                <a:cs typeface="+mn-cs"/>
              </a:rPr>
              <a:t>beyond</a:t>
            </a:r>
            <a:endParaRPr lang="it-IT" sz="1800" dirty="0" smtClean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Empower: Empowering young people through youth work.</a:t>
            </a: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0802867"/>
      </p:ext>
    </p:extLst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844824"/>
            <a:ext cx="7772400" cy="522287"/>
          </a:xfrm>
        </p:spPr>
        <p:txBody>
          <a:bodyPr/>
          <a:lstStyle/>
          <a:p>
            <a:pPr algn="ctr"/>
            <a:r>
              <a:rPr lang="en-GB" sz="2800" dirty="0" smtClean="0">
                <a:latin typeface="+mn-lt"/>
              </a:rPr>
              <a:t>Creative Europe</a:t>
            </a:r>
            <a:endParaRPr lang="en-GB" sz="280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2767558"/>
            <a:ext cx="645795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462091"/>
      </p:ext>
    </p:extLst>
  </p:cSld>
  <p:clrMapOvr>
    <a:masterClrMapping/>
  </p:clrMapOvr>
  <p:transition spd="slow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844824"/>
            <a:ext cx="7772400" cy="522287"/>
          </a:xfrm>
        </p:spPr>
        <p:txBody>
          <a:bodyPr/>
          <a:lstStyle/>
          <a:p>
            <a:pPr algn="ctr"/>
            <a:r>
              <a:rPr lang="en-GB" sz="2800" dirty="0" smtClean="0">
                <a:latin typeface="+mn-lt"/>
              </a:rPr>
              <a:t>Creative Europe</a:t>
            </a:r>
            <a:endParaRPr lang="en-GB" sz="28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564904"/>
            <a:ext cx="842493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HOW DO I FIND OUT MORE? 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http://ec.europa.eu/ creative-</a:t>
            </a:r>
            <a:r>
              <a:rPr lang="en-GB" altLang="en-US" sz="16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europe</a:t>
            </a: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HOW DO I APPLY? 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The Education, </a:t>
            </a:r>
            <a:r>
              <a:rPr lang="en-GB" altLang="en-US" sz="16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Audiovisual</a:t>
            </a: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and Culture Executive Agency: 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  <a:p>
            <a:pPr marL="365125" indent="-358775"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http://eacea.ec.europa.eu </a:t>
            </a:r>
          </a:p>
        </p:txBody>
      </p:sp>
    </p:spTree>
    <p:extLst>
      <p:ext uri="{BB962C8B-B14F-4D97-AF65-F5344CB8AC3E}">
        <p14:creationId xmlns:p14="http://schemas.microsoft.com/office/powerpoint/2010/main" val="3831463059"/>
      </p:ext>
    </p:extLst>
  </p:cSld>
  <p:clrMapOvr>
    <a:masterClrMapping/>
  </p:clrMapOvr>
  <p:transition spd="slow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43608" y="2924944"/>
            <a:ext cx="6336258" cy="1512168"/>
          </a:xfrm>
        </p:spPr>
        <p:txBody>
          <a:bodyPr/>
          <a:lstStyle/>
          <a:p>
            <a:pPr algn="ctr"/>
            <a:r>
              <a:rPr lang="fr-BE" altLang="en-US" sz="4400" dirty="0" err="1" smtClean="0">
                <a:latin typeface="+mn-lt"/>
              </a:rPr>
              <a:t>Grazie</a:t>
            </a:r>
            <a:r>
              <a:rPr lang="fr-BE" altLang="en-US" sz="4400" dirty="0" smtClean="0">
                <a:latin typeface="+mn-lt"/>
              </a:rPr>
              <a:t> per l’</a:t>
            </a:r>
            <a:r>
              <a:rPr lang="fr-BE" altLang="en-US" sz="4400" dirty="0" err="1" smtClean="0">
                <a:latin typeface="+mn-lt"/>
              </a:rPr>
              <a:t>attenzione</a:t>
            </a:r>
            <a:r>
              <a:rPr lang="fr-BE" altLang="en-US" sz="4400" dirty="0" smtClean="0">
                <a:latin typeface="+mn-lt"/>
              </a:rPr>
              <a:t>!</a:t>
            </a:r>
            <a:endParaRPr lang="en-GB" altLang="en-US" sz="4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6082976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850" y="1772816"/>
            <a:ext cx="8229600" cy="646981"/>
          </a:xfrm>
        </p:spPr>
        <p:txBody>
          <a:bodyPr/>
          <a:lstStyle/>
          <a:p>
            <a:pPr marL="0" indent="0">
              <a:defRPr/>
            </a:pPr>
            <a:r>
              <a:rPr lang="en-GB" sz="2800" dirty="0"/>
              <a:t>Sport: </a:t>
            </a:r>
            <a:br>
              <a:rPr lang="en-GB" sz="2800" dirty="0"/>
            </a:br>
            <a:r>
              <a:rPr lang="en-GB" sz="2800" dirty="0"/>
              <a:t>EU Work Plan for Sport (2017 – 2020)</a:t>
            </a:r>
          </a:p>
        </p:txBody>
      </p:sp>
      <p:sp>
        <p:nvSpPr>
          <p:cNvPr id="2" name="Rectangle 1"/>
          <p:cNvSpPr/>
          <p:nvPr/>
        </p:nvSpPr>
        <p:spPr>
          <a:xfrm>
            <a:off x="467544" y="2828836"/>
            <a:ext cx="37444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 smtClean="0">
                <a:solidFill>
                  <a:srgbClr val="002060"/>
                </a:solidFill>
                <a:latin typeface="+mj-lt"/>
                <a:cs typeface="+mn-cs"/>
              </a:rPr>
              <a:t>integrity</a:t>
            </a:r>
            <a:r>
              <a:rPr lang="it-IT" sz="2000" dirty="0" smtClean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2000" dirty="0">
                <a:solidFill>
                  <a:srgbClr val="002060"/>
                </a:solidFill>
                <a:latin typeface="+mj-lt"/>
                <a:cs typeface="+mn-cs"/>
              </a:rPr>
              <a:t>of sport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+mn-cs"/>
              </a:rPr>
              <a:t>anti-doping</a:t>
            </a:r>
            <a:endParaRPr lang="it-IT" sz="20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+mn-cs"/>
              </a:rPr>
              <a:t>match-fixing</a:t>
            </a:r>
            <a:endParaRPr lang="it-IT" sz="20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 smtClean="0">
                <a:solidFill>
                  <a:srgbClr val="002060"/>
                </a:solidFill>
                <a:latin typeface="+mj-lt"/>
                <a:cs typeface="+mn-cs"/>
              </a:rPr>
              <a:t>good</a:t>
            </a:r>
            <a:r>
              <a:rPr lang="it-IT" sz="2000" dirty="0" smtClean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2000" dirty="0" err="1">
                <a:solidFill>
                  <a:srgbClr val="002060"/>
                </a:solidFill>
                <a:latin typeface="+mj-lt"/>
                <a:cs typeface="+mn-cs"/>
              </a:rPr>
              <a:t>governance</a:t>
            </a:r>
            <a:endParaRPr lang="it-IT" sz="20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2060"/>
                </a:solidFill>
                <a:latin typeface="+mj-lt"/>
                <a:cs typeface="+mn-cs"/>
              </a:rPr>
              <a:t>fight </a:t>
            </a:r>
            <a:r>
              <a:rPr lang="en-GB" sz="2000" dirty="0">
                <a:solidFill>
                  <a:srgbClr val="002060"/>
                </a:solidFill>
                <a:latin typeface="+mj-lt"/>
                <a:cs typeface="+mn-cs"/>
              </a:rPr>
              <a:t>against violence and intolerance in sport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+mn-cs"/>
              </a:rPr>
              <a:t>sport </a:t>
            </a:r>
            <a:r>
              <a:rPr lang="it-IT" sz="2000" dirty="0">
                <a:solidFill>
                  <a:srgbClr val="002060"/>
                </a:solidFill>
                <a:latin typeface="+mj-lt"/>
                <a:cs typeface="+mn-cs"/>
              </a:rPr>
              <a:t>and society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+mn-cs"/>
              </a:rPr>
              <a:t>social </a:t>
            </a:r>
            <a:r>
              <a:rPr lang="it-IT" sz="2000" dirty="0" err="1">
                <a:solidFill>
                  <a:srgbClr val="002060"/>
                </a:solidFill>
                <a:latin typeface="+mj-lt"/>
                <a:cs typeface="+mn-cs"/>
              </a:rPr>
              <a:t>inclusion</a:t>
            </a:r>
            <a:endParaRPr lang="it-IT" sz="2000" dirty="0">
              <a:solidFill>
                <a:srgbClr val="002060"/>
              </a:solidFill>
              <a:latin typeface="+mj-lt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91392" y="2852936"/>
            <a:ext cx="504510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>
                <a:solidFill>
                  <a:srgbClr val="002060"/>
                </a:solidFill>
                <a:latin typeface="+mj-lt"/>
                <a:cs typeface="+mn-cs"/>
              </a:rPr>
              <a:t>gender </a:t>
            </a:r>
            <a:r>
              <a:rPr lang="it-IT" sz="2000" dirty="0" err="1">
                <a:solidFill>
                  <a:srgbClr val="002060"/>
                </a:solidFill>
                <a:latin typeface="+mj-lt"/>
                <a:cs typeface="+mn-cs"/>
              </a:rPr>
              <a:t>equality</a:t>
            </a:r>
            <a:endParaRPr lang="it-IT" sz="20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2060"/>
                </a:solidFill>
                <a:latin typeface="+mj-lt"/>
                <a:cs typeface="+mn-cs"/>
              </a:rPr>
              <a:t>education </a:t>
            </a:r>
            <a:r>
              <a:rPr lang="en-GB" sz="2000" dirty="0">
                <a:solidFill>
                  <a:srgbClr val="002060"/>
                </a:solidFill>
                <a:latin typeface="+mj-lt"/>
                <a:cs typeface="+mn-cs"/>
              </a:rPr>
              <a:t>in and through sport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err="1" smtClean="0">
                <a:solidFill>
                  <a:srgbClr val="002060"/>
                </a:solidFill>
                <a:latin typeface="+mj-lt"/>
                <a:cs typeface="+mn-cs"/>
              </a:rPr>
              <a:t>health</a:t>
            </a:r>
            <a:r>
              <a:rPr lang="it-IT" sz="2000" dirty="0" smtClean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2000" dirty="0" err="1">
                <a:solidFill>
                  <a:srgbClr val="002060"/>
                </a:solidFill>
                <a:latin typeface="+mj-lt"/>
                <a:cs typeface="+mn-cs"/>
              </a:rPr>
              <a:t>enhancing</a:t>
            </a:r>
            <a:r>
              <a:rPr lang="it-IT" sz="20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2000" dirty="0" err="1">
                <a:solidFill>
                  <a:srgbClr val="002060"/>
                </a:solidFill>
                <a:latin typeface="+mj-lt"/>
                <a:cs typeface="+mn-cs"/>
              </a:rPr>
              <a:t>physical</a:t>
            </a:r>
            <a:r>
              <a:rPr lang="it-IT" sz="2000" dirty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2000" dirty="0" err="1">
                <a:solidFill>
                  <a:srgbClr val="002060"/>
                </a:solidFill>
                <a:latin typeface="+mj-lt"/>
                <a:cs typeface="+mn-cs"/>
              </a:rPr>
              <a:t>activity</a:t>
            </a:r>
            <a:endParaRPr lang="it-IT" sz="20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+mn-cs"/>
              </a:rPr>
              <a:t>sport </a:t>
            </a:r>
            <a:r>
              <a:rPr lang="it-IT" sz="2000" dirty="0" err="1">
                <a:solidFill>
                  <a:srgbClr val="002060"/>
                </a:solidFill>
                <a:latin typeface="+mj-lt"/>
                <a:cs typeface="+mn-cs"/>
              </a:rPr>
              <a:t>diplomacy</a:t>
            </a:r>
            <a:endParaRPr lang="it-IT" sz="20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2060"/>
                </a:solidFill>
                <a:latin typeface="+mj-lt"/>
                <a:cs typeface="+mn-cs"/>
              </a:rPr>
              <a:t>the </a:t>
            </a:r>
            <a:r>
              <a:rPr lang="en-GB" sz="2000" dirty="0">
                <a:solidFill>
                  <a:srgbClr val="002060"/>
                </a:solidFill>
                <a:latin typeface="+mj-lt"/>
                <a:cs typeface="+mn-cs"/>
              </a:rPr>
              <a:t>economic dimension of sport.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+mn-cs"/>
              </a:rPr>
              <a:t>sport </a:t>
            </a:r>
            <a:r>
              <a:rPr lang="it-IT" sz="2000" dirty="0" err="1">
                <a:solidFill>
                  <a:srgbClr val="002060"/>
                </a:solidFill>
                <a:latin typeface="+mj-lt"/>
                <a:cs typeface="+mn-cs"/>
              </a:rPr>
              <a:t>statistics</a:t>
            </a:r>
            <a:endParaRPr lang="it-IT" sz="20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rgbClr val="002060"/>
                </a:solidFill>
                <a:latin typeface="+mj-lt"/>
                <a:cs typeface="+mn-cs"/>
              </a:rPr>
              <a:t>the </a:t>
            </a:r>
            <a:r>
              <a:rPr lang="it-IT" sz="2000" dirty="0">
                <a:solidFill>
                  <a:srgbClr val="002060"/>
                </a:solidFill>
                <a:latin typeface="+mj-lt"/>
                <a:cs typeface="+mn-cs"/>
              </a:rPr>
              <a:t>SHARE </a:t>
            </a:r>
            <a:r>
              <a:rPr lang="it-IT" sz="2000" dirty="0" err="1">
                <a:solidFill>
                  <a:srgbClr val="002060"/>
                </a:solidFill>
                <a:latin typeface="+mj-lt"/>
                <a:cs typeface="+mn-cs"/>
              </a:rPr>
              <a:t>initiative</a:t>
            </a:r>
            <a:endParaRPr lang="it-IT" sz="2000" dirty="0">
              <a:solidFill>
                <a:srgbClr val="002060"/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9779618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850" y="1772816"/>
            <a:ext cx="8229600" cy="646981"/>
          </a:xfrm>
        </p:spPr>
        <p:txBody>
          <a:bodyPr/>
          <a:lstStyle/>
          <a:p>
            <a:pPr marL="0" indent="0">
              <a:defRPr/>
            </a:pPr>
            <a:r>
              <a:rPr lang="en-GB" sz="2800" dirty="0" smtClean="0">
                <a:latin typeface="+mn-lt"/>
              </a:rPr>
              <a:t>Culture: </a:t>
            </a:r>
            <a:br>
              <a:rPr lang="en-GB" sz="2800" dirty="0" smtClean="0">
                <a:latin typeface="+mn-lt"/>
              </a:rPr>
            </a:br>
            <a:r>
              <a:rPr lang="en-GB" sz="2800" dirty="0" smtClean="0">
                <a:latin typeface="+mn-lt"/>
              </a:rPr>
              <a:t>New European Agenda for culture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57200" y="2942942"/>
            <a:ext cx="8229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To harness the power of culture and cultural diversity for social cohesion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and wellbeing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, by promoting cultural participation, the mobility of artists, and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the </a:t>
            </a:r>
            <a:r>
              <a:rPr lang="it-IT" sz="1800" dirty="0" err="1" smtClean="0">
                <a:solidFill>
                  <a:srgbClr val="002060"/>
                </a:solidFill>
                <a:latin typeface="+mj-lt"/>
                <a:cs typeface="+mn-cs"/>
              </a:rPr>
              <a:t>protection</a:t>
            </a:r>
            <a:r>
              <a:rPr lang="it-IT" sz="1800" dirty="0" smtClean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of cultural </a:t>
            </a:r>
            <a:r>
              <a:rPr lang="it-IT" sz="1800" dirty="0" err="1" smtClean="0">
                <a:solidFill>
                  <a:srgbClr val="002060"/>
                </a:solidFill>
                <a:latin typeface="+mj-lt"/>
                <a:cs typeface="+mn-cs"/>
              </a:rPr>
              <a:t>heritage</a:t>
            </a:r>
            <a:endParaRPr lang="it-IT" sz="1800" dirty="0" smtClean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To 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support jobs and growth in the cultural and creative sectors,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particularly by promoting 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arts and culture in education, boosting relevant skills,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and </a:t>
            </a:r>
            <a:r>
              <a:rPr lang="it-IT" sz="1800" dirty="0" err="1" smtClean="0">
                <a:solidFill>
                  <a:srgbClr val="002060"/>
                </a:solidFill>
                <a:latin typeface="+mj-lt"/>
                <a:cs typeface="+mn-cs"/>
              </a:rPr>
              <a:t>encouraging</a:t>
            </a:r>
            <a:r>
              <a:rPr lang="it-IT" sz="1800" dirty="0" smtClean="0">
                <a:solidFill>
                  <a:srgbClr val="002060"/>
                </a:solidFill>
                <a:latin typeface="+mj-lt"/>
                <a:cs typeface="+mn-cs"/>
              </a:rPr>
              <a:t> </a:t>
            </a:r>
            <a:r>
              <a:rPr lang="it-IT" sz="1800" dirty="0" err="1">
                <a:solidFill>
                  <a:srgbClr val="002060"/>
                </a:solidFill>
                <a:latin typeface="+mj-lt"/>
                <a:cs typeface="+mn-cs"/>
              </a:rPr>
              <a:t>innovation</a:t>
            </a:r>
            <a:r>
              <a:rPr lang="it-IT" sz="1800" dirty="0">
                <a:solidFill>
                  <a:srgbClr val="002060"/>
                </a:solidFill>
                <a:latin typeface="+mj-lt"/>
                <a:cs typeface="+mn-cs"/>
              </a:rPr>
              <a:t> in </a:t>
            </a:r>
            <a:r>
              <a:rPr lang="it-IT" sz="1800" dirty="0" smtClean="0">
                <a:solidFill>
                  <a:srgbClr val="002060"/>
                </a:solidFill>
                <a:latin typeface="+mj-lt"/>
                <a:cs typeface="+mn-cs"/>
              </a:rPr>
              <a:t>culture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To 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strengthen international cultural relations by making the most of </a:t>
            </a:r>
            <a:r>
              <a:rPr lang="en-GB" sz="1800" dirty="0" smtClean="0">
                <a:solidFill>
                  <a:srgbClr val="002060"/>
                </a:solidFill>
                <a:latin typeface="+mj-lt"/>
                <a:cs typeface="+mn-cs"/>
              </a:rPr>
              <a:t>the potential </a:t>
            </a:r>
            <a:r>
              <a:rPr lang="en-GB" sz="1800" dirty="0">
                <a:solidFill>
                  <a:srgbClr val="002060"/>
                </a:solidFill>
                <a:latin typeface="+mj-lt"/>
                <a:cs typeface="+mn-cs"/>
              </a:rPr>
              <a:t>of culture to foster sustainable development and peace.</a:t>
            </a:r>
            <a:endParaRPr lang="it-IT" sz="1800" dirty="0">
              <a:solidFill>
                <a:srgbClr val="002060"/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0055588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9552" y="2708920"/>
            <a:ext cx="8147050" cy="36735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dirty="0">
                <a:latin typeface="+mn-lt"/>
              </a:rPr>
              <a:t>	Defined in the Erasmus+ Regulation EU </a:t>
            </a:r>
            <a:r>
              <a:rPr lang="en-GB" dirty="0" smtClean="0">
                <a:latin typeface="+mn-lt"/>
              </a:rPr>
              <a:t>1288/2013</a:t>
            </a:r>
          </a:p>
          <a:p>
            <a:pPr marL="0" indent="0">
              <a:buNone/>
              <a:defRPr/>
            </a:pPr>
            <a:endParaRPr lang="en-GB" sz="1800" dirty="0">
              <a:latin typeface="+mn-lt"/>
            </a:endParaRPr>
          </a:p>
          <a:p>
            <a:pPr>
              <a:buFont typeface="Wingdings" pitchFamily="2" charset="2"/>
              <a:buChar char="Ø"/>
            </a:pPr>
            <a:r>
              <a:rPr lang="es-ES" b="0" dirty="0" err="1">
                <a:latin typeface="+mj-lt"/>
              </a:rPr>
              <a:t>The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objectives</a:t>
            </a:r>
            <a:r>
              <a:rPr lang="es-ES" b="0" dirty="0">
                <a:latin typeface="+mj-lt"/>
              </a:rPr>
              <a:t> of </a:t>
            </a:r>
            <a:r>
              <a:rPr lang="es-ES" b="0" dirty="0" err="1">
                <a:latin typeface="+mj-lt"/>
              </a:rPr>
              <a:t>the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Europe</a:t>
            </a:r>
            <a:r>
              <a:rPr lang="es-ES" b="0" dirty="0">
                <a:latin typeface="+mj-lt"/>
              </a:rPr>
              <a:t> 2020 </a:t>
            </a:r>
            <a:r>
              <a:rPr lang="es-ES" b="0" dirty="0" err="1">
                <a:latin typeface="+mj-lt"/>
              </a:rPr>
              <a:t>strategy</a:t>
            </a:r>
            <a:endParaRPr lang="es-ES" b="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s-ES" b="0" dirty="0" err="1">
                <a:latin typeface="+mj-lt"/>
              </a:rPr>
              <a:t>The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objectives</a:t>
            </a:r>
            <a:r>
              <a:rPr lang="es-ES" b="0" dirty="0">
                <a:latin typeface="+mj-lt"/>
              </a:rPr>
              <a:t> of </a:t>
            </a:r>
            <a:r>
              <a:rPr lang="es-ES" b="0" dirty="0" err="1">
                <a:latin typeface="+mj-lt"/>
              </a:rPr>
              <a:t>the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strategic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framework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for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European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cooperation</a:t>
            </a:r>
            <a:r>
              <a:rPr lang="es-ES" b="0" dirty="0">
                <a:latin typeface="+mj-lt"/>
              </a:rPr>
              <a:t> in </a:t>
            </a:r>
            <a:r>
              <a:rPr lang="es-ES" b="0" dirty="0" err="1">
                <a:latin typeface="+mj-lt"/>
              </a:rPr>
              <a:t>education</a:t>
            </a:r>
            <a:r>
              <a:rPr lang="es-ES" b="0" dirty="0">
                <a:latin typeface="+mj-lt"/>
              </a:rPr>
              <a:t> and training (ET 2020)</a:t>
            </a:r>
          </a:p>
          <a:p>
            <a:pPr>
              <a:buFont typeface="Wingdings" pitchFamily="2" charset="2"/>
              <a:buChar char="Ø"/>
            </a:pPr>
            <a:r>
              <a:rPr lang="es-ES" b="0" dirty="0" err="1">
                <a:latin typeface="+mj-lt"/>
              </a:rPr>
              <a:t>The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sustainable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development</a:t>
            </a:r>
            <a:r>
              <a:rPr lang="es-ES" b="0" dirty="0">
                <a:latin typeface="+mj-lt"/>
              </a:rPr>
              <a:t> of </a:t>
            </a:r>
            <a:r>
              <a:rPr lang="es-ES" b="0" dirty="0" err="1">
                <a:latin typeface="+mj-lt"/>
              </a:rPr>
              <a:t>partner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countries</a:t>
            </a:r>
            <a:r>
              <a:rPr lang="es-ES" b="0" dirty="0">
                <a:latin typeface="+mj-lt"/>
              </a:rPr>
              <a:t> in </a:t>
            </a:r>
            <a:r>
              <a:rPr lang="es-ES" b="0" dirty="0" err="1">
                <a:latin typeface="+mj-lt"/>
              </a:rPr>
              <a:t>the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field</a:t>
            </a:r>
            <a:r>
              <a:rPr lang="es-ES" b="0" dirty="0">
                <a:latin typeface="+mj-lt"/>
              </a:rPr>
              <a:t>  of </a:t>
            </a:r>
            <a:r>
              <a:rPr lang="es-ES" b="0" dirty="0" err="1">
                <a:latin typeface="+mj-lt"/>
              </a:rPr>
              <a:t>higher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education</a:t>
            </a:r>
            <a:endParaRPr lang="es-ES" b="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s-ES" b="0" dirty="0" err="1">
                <a:latin typeface="+mj-lt"/>
              </a:rPr>
              <a:t>The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overall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objectives</a:t>
            </a:r>
            <a:r>
              <a:rPr lang="es-ES" b="0" dirty="0">
                <a:latin typeface="+mj-lt"/>
              </a:rPr>
              <a:t> of </a:t>
            </a:r>
            <a:r>
              <a:rPr lang="es-ES" b="0" dirty="0" err="1">
                <a:latin typeface="+mj-lt"/>
              </a:rPr>
              <a:t>the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framework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for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European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cooperation</a:t>
            </a:r>
            <a:r>
              <a:rPr lang="es-ES" b="0" dirty="0">
                <a:latin typeface="+mj-lt"/>
              </a:rPr>
              <a:t> in </a:t>
            </a:r>
            <a:r>
              <a:rPr lang="es-ES" b="0" dirty="0" err="1">
                <a:latin typeface="+mj-lt"/>
              </a:rPr>
              <a:t>the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youth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field</a:t>
            </a:r>
            <a:r>
              <a:rPr lang="es-ES" b="0" dirty="0">
                <a:latin typeface="+mj-lt"/>
              </a:rPr>
              <a:t> (2010-2018)</a:t>
            </a:r>
          </a:p>
          <a:p>
            <a:pPr>
              <a:buFont typeface="Wingdings" pitchFamily="2" charset="2"/>
              <a:buChar char="Ø"/>
            </a:pPr>
            <a:r>
              <a:rPr lang="es-ES" b="0" dirty="0" err="1">
                <a:latin typeface="+mj-lt"/>
              </a:rPr>
              <a:t>Developing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the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European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dimension</a:t>
            </a:r>
            <a:r>
              <a:rPr lang="es-ES" b="0" dirty="0">
                <a:latin typeface="+mj-lt"/>
              </a:rPr>
              <a:t> in sport, in particular </a:t>
            </a:r>
            <a:r>
              <a:rPr lang="es-ES" b="0" dirty="0" err="1">
                <a:latin typeface="+mj-lt"/>
              </a:rPr>
              <a:t>grassroots</a:t>
            </a:r>
            <a:r>
              <a:rPr lang="es-ES" b="0" dirty="0">
                <a:latin typeface="+mj-lt"/>
              </a:rPr>
              <a:t> sport</a:t>
            </a:r>
          </a:p>
          <a:p>
            <a:pPr>
              <a:buFont typeface="Wingdings" pitchFamily="2" charset="2"/>
              <a:buChar char="Ø"/>
            </a:pPr>
            <a:r>
              <a:rPr lang="es-ES" b="0" dirty="0" err="1">
                <a:latin typeface="+mj-lt"/>
              </a:rPr>
              <a:t>The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promotion</a:t>
            </a:r>
            <a:r>
              <a:rPr lang="es-ES" b="0" dirty="0">
                <a:latin typeface="+mj-lt"/>
              </a:rPr>
              <a:t> of </a:t>
            </a:r>
            <a:r>
              <a:rPr lang="es-ES" b="0" dirty="0" err="1">
                <a:latin typeface="+mj-lt"/>
              </a:rPr>
              <a:t>European</a:t>
            </a:r>
            <a:r>
              <a:rPr lang="es-ES" b="0" dirty="0">
                <a:latin typeface="+mj-lt"/>
              </a:rPr>
              <a:t> </a:t>
            </a:r>
            <a:r>
              <a:rPr lang="es-ES" b="0" dirty="0" err="1">
                <a:latin typeface="+mj-lt"/>
              </a:rPr>
              <a:t>values</a:t>
            </a:r>
            <a:endParaRPr lang="es-ES" b="0" dirty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s-ES" sz="1800" b="0" i="1" dirty="0">
                <a:latin typeface="+mj-lt"/>
              </a:rPr>
              <a:t>Plus</a:t>
            </a:r>
            <a:r>
              <a:rPr lang="es-ES" b="0" i="1" dirty="0">
                <a:latin typeface="+mj-lt"/>
              </a:rPr>
              <a:t>: </a:t>
            </a:r>
            <a:r>
              <a:rPr lang="es-ES" b="0" i="1" dirty="0" err="1">
                <a:latin typeface="+mj-lt"/>
              </a:rPr>
              <a:t>field-specific</a:t>
            </a:r>
            <a:r>
              <a:rPr lang="es-ES" b="0" i="1" dirty="0">
                <a:latin typeface="+mj-lt"/>
              </a:rPr>
              <a:t> </a:t>
            </a:r>
            <a:r>
              <a:rPr lang="es-ES" b="0" i="1" dirty="0" err="1">
                <a:latin typeface="+mj-lt"/>
              </a:rPr>
              <a:t>objectives</a:t>
            </a:r>
            <a:endParaRPr lang="en-GB" sz="1800" b="0" i="1" dirty="0">
              <a:latin typeface="+mj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23850" y="1772816"/>
            <a:ext cx="8229600" cy="646981"/>
          </a:xfrm>
        </p:spPr>
        <p:txBody>
          <a:bodyPr/>
          <a:lstStyle/>
          <a:p>
            <a:pPr marL="0" indent="0">
              <a:defRPr/>
            </a:pPr>
            <a:r>
              <a:rPr lang="en-GB" sz="2800" dirty="0" smtClean="0">
                <a:latin typeface="+mn-lt"/>
              </a:rPr>
              <a:t>Erasmus+</a:t>
            </a:r>
            <a:br>
              <a:rPr lang="en-GB" sz="2800" dirty="0" smtClean="0">
                <a:latin typeface="+mn-lt"/>
              </a:rPr>
            </a:br>
            <a:r>
              <a:rPr lang="en-GB" sz="2800" dirty="0" smtClean="0">
                <a:latin typeface="+mn-lt"/>
              </a:rPr>
              <a:t>Objectives</a:t>
            </a:r>
            <a:r>
              <a:rPr lang="en-GB" sz="2800" dirty="0" smtClean="0"/>
              <a:t> </a:t>
            </a:r>
            <a:r>
              <a:rPr lang="en-GB" sz="2800" dirty="0"/>
              <a:t>of the programme </a:t>
            </a:r>
          </a:p>
        </p:txBody>
      </p:sp>
    </p:spTree>
    <p:extLst>
      <p:ext uri="{BB962C8B-B14F-4D97-AF65-F5344CB8AC3E}">
        <p14:creationId xmlns:p14="http://schemas.microsoft.com/office/powerpoint/2010/main" val="3017805953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14"/>
          <p:cNvSpPr txBox="1">
            <a:spLocks noChangeArrowheads="1"/>
          </p:cNvSpPr>
          <p:nvPr/>
        </p:nvSpPr>
        <p:spPr bwMode="auto">
          <a:xfrm>
            <a:off x="395536" y="4581128"/>
            <a:ext cx="2448272" cy="895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GB" sz="1800" b="1" u="sng" dirty="0">
                <a:solidFill>
                  <a:srgbClr val="002060"/>
                </a:solidFill>
                <a:latin typeface="Verdana" pitchFamily="34" charset="0"/>
              </a:rPr>
              <a:t>One integrated Programme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GB" sz="1800" b="1" u="sng" dirty="0">
                <a:solidFill>
                  <a:srgbClr val="002060"/>
                </a:solidFill>
                <a:latin typeface="Verdana" pitchFamily="34" charset="0"/>
              </a:rPr>
              <a:t>2014 - 2020</a:t>
            </a:r>
          </a:p>
        </p:txBody>
      </p:sp>
      <p:sp>
        <p:nvSpPr>
          <p:cNvPr id="6149" name="Text Box 15"/>
          <p:cNvSpPr txBox="1">
            <a:spLocks noChangeArrowheads="1"/>
          </p:cNvSpPr>
          <p:nvPr/>
        </p:nvSpPr>
        <p:spPr bwMode="auto">
          <a:xfrm>
            <a:off x="539553" y="2708920"/>
            <a:ext cx="2093796" cy="895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2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GB" sz="1800" b="1" u="sng" dirty="0">
                <a:solidFill>
                  <a:srgbClr val="002060"/>
                </a:solidFill>
                <a:latin typeface="Verdana" pitchFamily="34" charset="0"/>
              </a:rPr>
              <a:t>Previous </a:t>
            </a:r>
            <a:r>
              <a:rPr lang="en-GB" sz="1800" b="1" u="sng" dirty="0">
                <a:solidFill>
                  <a:srgbClr val="002060"/>
                </a:solidFill>
                <a:latin typeface="Verdana" pitchFamily="34" charset="0"/>
                <a:ea typeface="ＭＳ Ｐゴシック" pitchFamily="34" charset="-128"/>
              </a:rPr>
              <a:t>Programme</a:t>
            </a:r>
            <a:r>
              <a:rPr lang="en-GB" sz="1800" b="1" u="sng" dirty="0">
                <a:solidFill>
                  <a:srgbClr val="002060"/>
                </a:solidFill>
                <a:latin typeface="Verdana" pitchFamily="34" charset="0"/>
              </a:rPr>
              <a:t>s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GB" sz="1800" b="1" u="sng" dirty="0">
                <a:solidFill>
                  <a:srgbClr val="002060"/>
                </a:solidFill>
                <a:latin typeface="Verdana" pitchFamily="34" charset="0"/>
              </a:rPr>
              <a:t>2007 - 2013</a:t>
            </a:r>
          </a:p>
        </p:txBody>
      </p:sp>
      <p:sp>
        <p:nvSpPr>
          <p:cNvPr id="6159" name="Rectangle 27"/>
          <p:cNvSpPr>
            <a:spLocks noChangeArrowheads="1"/>
          </p:cNvSpPr>
          <p:nvPr/>
        </p:nvSpPr>
        <p:spPr bwMode="auto">
          <a:xfrm>
            <a:off x="454437" y="1844824"/>
            <a:ext cx="8221252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  <a:latin typeface="Verdana" pitchFamily="34" charset="0"/>
              </a:rPr>
              <a:t>Erasmus</a:t>
            </a:r>
            <a:r>
              <a:rPr lang="en-GB" sz="2000" b="1" dirty="0">
                <a:solidFill>
                  <a:srgbClr val="002060"/>
                </a:solidFill>
                <a:latin typeface="Verdana" pitchFamily="34" charset="0"/>
              </a:rPr>
              <a:t>+ </a:t>
            </a:r>
            <a:r>
              <a:rPr lang="en-GB" sz="2800" b="1" dirty="0">
                <a:solidFill>
                  <a:srgbClr val="002060"/>
                </a:solidFill>
                <a:latin typeface="Verdana" pitchFamily="34" charset="0"/>
              </a:rPr>
              <a:t>Structure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3203849" y="2435745"/>
            <a:ext cx="1440160" cy="1296144"/>
          </a:xfrm>
          <a:prstGeom prst="rect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50000"/>
              </a:spcBef>
            </a:pPr>
            <a:r>
              <a:rPr lang="en-GB" sz="800" b="1" dirty="0">
                <a:solidFill>
                  <a:schemeClr val="tx1"/>
                </a:solidFill>
                <a:latin typeface="Verdana" pitchFamily="34" charset="0"/>
              </a:rPr>
              <a:t>Lifelong Learning Programme:</a:t>
            </a:r>
          </a:p>
          <a:p>
            <a:pPr algn="ctr" eaLnBrk="0" hangingPunct="0"/>
            <a: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/>
            </a:r>
            <a:b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</a:br>
            <a:r>
              <a:rPr lang="en-GB" sz="800" dirty="0" err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Grundtvig</a:t>
            </a:r>
            <a:endParaRPr lang="en-GB" sz="800" dirty="0">
              <a:solidFill>
                <a:schemeClr val="tx1"/>
              </a:solidFill>
              <a:latin typeface="Verdana" pitchFamily="34" charset="0"/>
              <a:ea typeface="ＭＳ Ｐゴシック" pitchFamily="34" charset="-128"/>
            </a:endParaRPr>
          </a:p>
          <a:p>
            <a:pPr algn="ctr" eaLnBrk="0" hangingPunct="0"/>
            <a: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Erasmus</a:t>
            </a:r>
          </a:p>
          <a:p>
            <a:pPr algn="ctr" eaLnBrk="0" hangingPunct="0"/>
            <a: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Leonardo</a:t>
            </a:r>
          </a:p>
          <a:p>
            <a:pPr algn="ctr" eaLnBrk="0" hangingPunct="0"/>
            <a: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Comenius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7164289" y="2420888"/>
            <a:ext cx="1440160" cy="1296144"/>
          </a:xfrm>
          <a:prstGeom prst="rect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800" b="1" dirty="0">
                <a:solidFill>
                  <a:schemeClr val="tx1"/>
                </a:solidFill>
              </a:rPr>
              <a:t>Youth in </a:t>
            </a:r>
            <a:r>
              <a:rPr lang="en-GB" sz="800" b="1" dirty="0">
                <a:solidFill>
                  <a:schemeClr val="tx1"/>
                </a:solidFill>
                <a:latin typeface="Verdana" pitchFamily="34" charset="0"/>
              </a:rPr>
              <a:t>Action</a:t>
            </a:r>
            <a:r>
              <a:rPr lang="en-GB" sz="800" b="1" dirty="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5184069" y="2420888"/>
            <a:ext cx="1440160" cy="1296144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800" b="1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International </a:t>
            </a:r>
            <a:r>
              <a:rPr lang="en-GB" sz="800" b="1" dirty="0">
                <a:solidFill>
                  <a:schemeClr val="tx1"/>
                </a:solidFill>
                <a:latin typeface="Verdana" pitchFamily="34" charset="0"/>
              </a:rPr>
              <a:t>Higher</a:t>
            </a:r>
            <a:br>
              <a:rPr lang="en-GB" sz="800" b="1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sz="800" b="1" dirty="0">
                <a:solidFill>
                  <a:schemeClr val="tx1"/>
                </a:solidFill>
                <a:latin typeface="Verdana" pitchFamily="34" charset="0"/>
              </a:rPr>
              <a:t>Education</a:t>
            </a:r>
            <a:br>
              <a:rPr lang="en-GB" sz="800" b="1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sz="800" b="1" dirty="0">
                <a:solidFill>
                  <a:schemeClr val="tx1"/>
                </a:solidFill>
                <a:latin typeface="Verdana" pitchFamily="34" charset="0"/>
              </a:rPr>
              <a:t>programmes</a:t>
            </a:r>
            <a:r>
              <a:rPr lang="en-GB" sz="800" b="1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:</a:t>
            </a:r>
          </a:p>
          <a:p>
            <a:pPr algn="ctr" eaLnBrk="0" hangingPunct="0"/>
            <a:r>
              <a:rPr lang="en-GB" sz="800" b="1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/>
            </a:r>
            <a:br>
              <a:rPr lang="en-GB" sz="800" b="1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</a:br>
            <a: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Erasmus Mundus, </a:t>
            </a:r>
          </a:p>
          <a:p>
            <a:pPr algn="ctr" eaLnBrk="0" hangingPunct="0"/>
            <a: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Tempus, Alfa,</a:t>
            </a:r>
            <a:b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</a:br>
            <a: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 </a:t>
            </a:r>
            <a:r>
              <a:rPr lang="en-GB" sz="800" dirty="0" err="1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Edulink</a:t>
            </a:r>
            <a: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,</a:t>
            </a:r>
            <a:b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</a:br>
            <a: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bilateral </a:t>
            </a:r>
            <a:b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</a:br>
            <a:r>
              <a:rPr lang="en-GB" sz="800" dirty="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rPr>
              <a:t>programme</a:t>
            </a:r>
            <a:r>
              <a:rPr lang="pl-PL" sz="800" dirty="0">
                <a:solidFill>
                  <a:schemeClr val="tx1"/>
                </a:solidFill>
                <a:latin typeface="Verdana" pitchFamily="34" charset="0"/>
              </a:rPr>
              <a:t>s</a:t>
            </a:r>
            <a:endParaRPr lang="en-GB" sz="800" dirty="0">
              <a:solidFill>
                <a:schemeClr val="tx1"/>
              </a:solidFill>
              <a:latin typeface="Verdana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204615" y="4546423"/>
            <a:ext cx="1511401" cy="1402857"/>
            <a:chOff x="3204615" y="4330398"/>
            <a:chExt cx="1511401" cy="1402857"/>
          </a:xfrm>
        </p:grpSpPr>
        <p:sp>
          <p:nvSpPr>
            <p:cNvPr id="27" name="Rectangle 26"/>
            <p:cNvSpPr/>
            <p:nvPr/>
          </p:nvSpPr>
          <p:spPr bwMode="auto">
            <a:xfrm>
              <a:off x="3204615" y="4710286"/>
              <a:ext cx="1511401" cy="1022969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sz="900" b="1" dirty="0">
                  <a:solidFill>
                    <a:schemeClr val="accent1">
                      <a:lumMod val="25000"/>
                    </a:schemeClr>
                  </a:solidFill>
                  <a:latin typeface="Verdana" pitchFamily="34" charset="0"/>
                  <a:ea typeface="ＭＳ Ｐゴシック" pitchFamily="34" charset="-128"/>
                </a:rPr>
                <a:t>Learning mobility</a:t>
              </a: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3204615" y="4330398"/>
              <a:ext cx="1511401" cy="379888"/>
            </a:xfrm>
            <a:prstGeom prst="rect">
              <a:avLst/>
            </a:prstGeom>
            <a:solidFill>
              <a:srgbClr val="0F5F95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900" b="1" dirty="0">
                  <a:solidFill>
                    <a:schemeClr val="bg1"/>
                  </a:solidFill>
                  <a:latin typeface="Verdana" pitchFamily="34" charset="0"/>
                </a:rPr>
                <a:t>Key Action 1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184067" y="4561281"/>
            <a:ext cx="1511402" cy="1387997"/>
            <a:chOff x="5184067" y="4345256"/>
            <a:chExt cx="1511402" cy="1387997"/>
          </a:xfrm>
        </p:grpSpPr>
        <p:sp>
          <p:nvSpPr>
            <p:cNvPr id="35" name="Rectangle 34"/>
            <p:cNvSpPr/>
            <p:nvPr/>
          </p:nvSpPr>
          <p:spPr bwMode="auto">
            <a:xfrm>
              <a:off x="5184067" y="4710284"/>
              <a:ext cx="1511401" cy="1022969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sz="900" b="1" dirty="0">
                  <a:solidFill>
                    <a:schemeClr val="accent1">
                      <a:lumMod val="25000"/>
                    </a:schemeClr>
                  </a:solidFill>
                  <a:latin typeface="Verdana" pitchFamily="34" charset="0"/>
                  <a:ea typeface="ＭＳ Ｐゴシック" pitchFamily="34" charset="-128"/>
                </a:rPr>
                <a:t>Cooperation for innovation and exchange of good practices </a:t>
              </a: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5184068" y="4345256"/>
              <a:ext cx="1511401" cy="379888"/>
            </a:xfrm>
            <a:prstGeom prst="rect">
              <a:avLst/>
            </a:prstGeom>
            <a:solidFill>
              <a:srgbClr val="0F5F95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GB" sz="900" b="1" dirty="0">
                  <a:solidFill>
                    <a:schemeClr val="bg1"/>
                  </a:solidFill>
                  <a:latin typeface="Verdana" pitchFamily="34" charset="0"/>
                </a:rPr>
                <a:t>Key Action 2 </a:t>
              </a:r>
              <a:endParaRPr lang="en-GB" sz="900" b="1" dirty="0">
                <a:solidFill>
                  <a:schemeClr val="bg1"/>
                </a:solidFill>
                <a:latin typeface="Verdana" pitchFamily="34" charset="0"/>
                <a:ea typeface="ＭＳ Ｐゴシック" pitchFamily="34" charset="-128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164288" y="4546422"/>
            <a:ext cx="1511401" cy="1402857"/>
            <a:chOff x="7164288" y="4330397"/>
            <a:chExt cx="1511401" cy="1402857"/>
          </a:xfrm>
        </p:grpSpPr>
        <p:sp>
          <p:nvSpPr>
            <p:cNvPr id="37" name="Rectangle 36"/>
            <p:cNvSpPr/>
            <p:nvPr/>
          </p:nvSpPr>
          <p:spPr bwMode="auto">
            <a:xfrm>
              <a:off x="7164288" y="4710285"/>
              <a:ext cx="1511401" cy="1022969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GB" sz="900" b="1" dirty="0">
                  <a:solidFill>
                    <a:schemeClr val="accent1">
                      <a:lumMod val="25000"/>
                    </a:schemeClr>
                  </a:solidFill>
                  <a:latin typeface="Verdana" pitchFamily="34" charset="0"/>
                  <a:ea typeface="ＭＳ Ｐゴシック" pitchFamily="34" charset="-128"/>
                </a:rPr>
                <a:t>Support for policy reform</a:t>
              </a: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7164288" y="4330397"/>
              <a:ext cx="1511401" cy="379888"/>
            </a:xfrm>
            <a:prstGeom prst="rect">
              <a:avLst/>
            </a:prstGeom>
            <a:solidFill>
              <a:srgbClr val="0F5F95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GB" sz="900" b="1" dirty="0">
                  <a:solidFill>
                    <a:schemeClr val="bg1"/>
                  </a:solidFill>
                  <a:latin typeface="Verdana" pitchFamily="34" charset="0"/>
                </a:rPr>
                <a:t>Key Action 3</a:t>
              </a:r>
            </a:p>
          </p:txBody>
        </p:sp>
      </p:grpSp>
      <p:sp>
        <p:nvSpPr>
          <p:cNvPr id="14" name="Left Brace 13"/>
          <p:cNvSpPr/>
          <p:nvPr/>
        </p:nvSpPr>
        <p:spPr bwMode="auto">
          <a:xfrm rot="16200000">
            <a:off x="5771390" y="1077484"/>
            <a:ext cx="337527" cy="5616625"/>
          </a:xfrm>
          <a:prstGeom prst="leftBrace">
            <a:avLst>
              <a:gd name="adj1" fmla="val 197720"/>
              <a:gd name="adj2" fmla="val 50000"/>
            </a:avLst>
          </a:prstGeom>
          <a:noFill/>
          <a:ln w="2857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Tx/>
              <a:buFontTx/>
              <a:buChar char="•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69374" y="4077072"/>
            <a:ext cx="1941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  <a:latin typeface="Verdana" pitchFamily="34" charset="0"/>
              </a:rPr>
              <a:t>Erasmus</a:t>
            </a:r>
            <a:r>
              <a:rPr lang="en-GB" sz="1800" b="1" dirty="0">
                <a:solidFill>
                  <a:srgbClr val="002060"/>
                </a:solidFill>
                <a:latin typeface="Verdana" pitchFamily="34" charset="0"/>
              </a:rPr>
              <a:t>+ 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3131840" y="4126567"/>
            <a:ext cx="5616626" cy="2182753"/>
          </a:xfrm>
          <a:prstGeom prst="rect">
            <a:avLst/>
          </a:prstGeom>
          <a:noFill/>
          <a:ln w="9525" cap="flat" cmpd="sng" algn="ctr">
            <a:solidFill>
              <a:srgbClr val="00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SzTx/>
              <a:buFontTx/>
              <a:buChar char="•"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2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19872" y="6021288"/>
            <a:ext cx="49685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GB" sz="900" b="1" dirty="0">
                <a:solidFill>
                  <a:schemeClr val="accent1">
                    <a:lumMod val="25000"/>
                  </a:schemeClr>
                </a:solidFill>
                <a:latin typeface="Verdana" pitchFamily="34" charset="0"/>
                <a:ea typeface="ＭＳ Ｐゴシック" pitchFamily="34" charset="-128"/>
                <a:cs typeface="+mn-cs"/>
              </a:rPr>
              <a:t>Specific actions: Jean Monnet, Sport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3" grpId="0" animBg="1"/>
      <p:bldP spid="25" grpId="0" animBg="1"/>
      <p:bldP spid="26" grpId="0" animBg="1"/>
      <p:bldP spid="14" grpId="0" animBg="1"/>
      <p:bldP spid="14" grpId="1" animBg="1"/>
      <p:bldP spid="15" grpId="0"/>
      <p:bldP spid="16" grpId="0" animBg="1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8313" y="1773238"/>
            <a:ext cx="8208143" cy="1151706"/>
          </a:xfrm>
        </p:spPr>
        <p:txBody>
          <a:bodyPr/>
          <a:lstStyle/>
          <a:p>
            <a:r>
              <a:rPr lang="fr-BE" sz="3200" dirty="0">
                <a:latin typeface="+mn-lt"/>
              </a:rPr>
              <a:t>Budget allocation 2014 – 2020:</a:t>
            </a:r>
            <a:br>
              <a:rPr lang="fr-BE" sz="3200" dirty="0">
                <a:latin typeface="+mn-lt"/>
              </a:rPr>
            </a:br>
            <a:r>
              <a:rPr lang="en-GB" sz="3200" dirty="0">
                <a:latin typeface="+mn-lt"/>
              </a:rPr>
              <a:t>14.7 Billion €</a:t>
            </a:r>
            <a:br>
              <a:rPr lang="en-GB" sz="3200" dirty="0">
                <a:latin typeface="+mn-lt"/>
              </a:rPr>
            </a:br>
            <a:endParaRPr lang="en-GB" sz="3200" dirty="0">
              <a:latin typeface="+mn-lt"/>
            </a:endParaRPr>
          </a:p>
        </p:txBody>
      </p:sp>
      <p:graphicFrame>
        <p:nvGraphicFramePr>
          <p:cNvPr id="58" name="Chart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3062237"/>
              </p:ext>
            </p:extLst>
          </p:nvPr>
        </p:nvGraphicFramePr>
        <p:xfrm>
          <a:off x="1187624" y="3140968"/>
          <a:ext cx="7056784" cy="3312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07768225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6294" name="Rectangle 6"/>
          <p:cNvSpPr>
            <a:spLocks noChangeArrowheads="1"/>
          </p:cNvSpPr>
          <p:nvPr/>
        </p:nvSpPr>
        <p:spPr bwMode="auto">
          <a:xfrm>
            <a:off x="468313" y="2564904"/>
            <a:ext cx="8207375" cy="2520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noAutofit/>
          </a:bodyPr>
          <a:lstStyle/>
          <a:p>
            <a:pPr eaLnBrk="0" hangingPunct="0">
              <a:spcAft>
                <a:spcPts val="600"/>
              </a:spcAft>
              <a:defRPr/>
            </a:pPr>
            <a:r>
              <a:rPr lang="en-GB" sz="1600" b="1" u="sng" dirty="0">
                <a:solidFill>
                  <a:schemeClr val="tx1"/>
                </a:solidFill>
                <a:latin typeface="+mn-lt"/>
              </a:rPr>
              <a:t>KA1 - Learning mobility of individuals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600"/>
              </a:spcAft>
              <a:buClr>
                <a:srgbClr val="FFD400"/>
              </a:buClr>
              <a:buSzPct val="90000"/>
              <a:buFont typeface="Wingdings" pitchFamily="2" charset="2"/>
              <a:buChar char="Ü"/>
              <a:defRPr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Staff mobility, in particular for teachers, lecturers, school leaders and youth workers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600"/>
              </a:spcAft>
              <a:buClr>
                <a:srgbClr val="FFD400"/>
              </a:buClr>
              <a:buSzPct val="90000"/>
              <a:buFont typeface="Wingdings" pitchFamily="2" charset="2"/>
              <a:buChar char="Ü"/>
              <a:defRPr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Mobility for higher education students</a:t>
            </a:r>
            <a:r>
              <a:rPr lang="pl-PL" sz="1600" dirty="0">
                <a:solidFill>
                  <a:schemeClr val="tx1"/>
                </a:solidFill>
                <a:latin typeface="+mn-lt"/>
              </a:rPr>
              <a:t>,</a:t>
            </a:r>
            <a:r>
              <a:rPr lang="fr-BE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+mn-lt"/>
              </a:rPr>
              <a:t>vocational</a:t>
            </a:r>
            <a:r>
              <a:rPr lang="pl-PL" sz="16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+mn-lt"/>
              </a:rPr>
              <a:t>education </a:t>
            </a:r>
            <a:r>
              <a:rPr lang="pl-PL" sz="1600" dirty="0">
                <a:solidFill>
                  <a:schemeClr val="tx1"/>
                </a:solidFill>
                <a:latin typeface="+mn-lt"/>
              </a:rPr>
              <a:t>a</a:t>
            </a:r>
            <a:r>
              <a:rPr lang="en-GB" sz="1600" dirty="0" err="1">
                <a:solidFill>
                  <a:schemeClr val="tx1"/>
                </a:solidFill>
                <a:latin typeface="+mn-lt"/>
              </a:rPr>
              <a:t>nd</a:t>
            </a:r>
            <a:r>
              <a:rPr lang="en-GB" sz="1600" dirty="0">
                <a:solidFill>
                  <a:schemeClr val="tx1"/>
                </a:solidFill>
                <a:latin typeface="+mn-lt"/>
              </a:rPr>
              <a:t> training students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600"/>
              </a:spcAft>
              <a:buClr>
                <a:srgbClr val="FFD400"/>
              </a:buClr>
              <a:buSzPct val="90000"/>
              <a:buFont typeface="Wingdings" pitchFamily="2" charset="2"/>
              <a:buChar char="Ü"/>
              <a:defRPr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Youth exchanges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600"/>
              </a:spcAft>
              <a:buClr>
                <a:srgbClr val="FFD400"/>
              </a:buClr>
              <a:buSzPct val="90000"/>
              <a:buFont typeface="Wingdings" pitchFamily="2" charset="2"/>
              <a:buChar char="Ü"/>
              <a:defRPr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Student loan guarantee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600"/>
              </a:spcAft>
              <a:buClr>
                <a:srgbClr val="FFD400"/>
              </a:buClr>
              <a:buSzPct val="90000"/>
              <a:buFont typeface="Wingdings" pitchFamily="2" charset="2"/>
              <a:buChar char="Ü"/>
              <a:defRPr/>
            </a:pPr>
            <a:r>
              <a:rPr lang="en-GB" sz="1600" dirty="0">
                <a:solidFill>
                  <a:schemeClr val="tx1"/>
                </a:solidFill>
                <a:latin typeface="+mn-lt"/>
              </a:rPr>
              <a:t>Joint Master degrees</a:t>
            </a:r>
          </a:p>
          <a:p>
            <a:pPr marL="88900" indent="182563" eaLnBrk="0" hangingPunct="0">
              <a:lnSpc>
                <a:spcPct val="150000"/>
              </a:lnSpc>
              <a:spcAft>
                <a:spcPts val="600"/>
              </a:spcAft>
              <a:buClr>
                <a:srgbClr val="FFD400"/>
              </a:buClr>
              <a:buSzPct val="90000"/>
              <a:buFont typeface="Wingdings" pitchFamily="2" charset="2"/>
              <a:buChar char="Ü"/>
              <a:defRPr/>
            </a:pPr>
            <a:endParaRPr lang="en-GB" sz="14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468313" y="1773238"/>
            <a:ext cx="820737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2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  <a:latin typeface="+mn-lt"/>
              </a:rPr>
              <a:t>Education, Training and Youth</a:t>
            </a:r>
          </a:p>
        </p:txBody>
      </p:sp>
    </p:spTree>
    <p:extLst>
      <p:ext uri="{BB962C8B-B14F-4D97-AF65-F5344CB8AC3E}">
        <p14:creationId xmlns:p14="http://schemas.microsoft.com/office/powerpoint/2010/main" val="1221224547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99CC"/>
          </a:buClr>
          <a:buSzTx/>
          <a:buFontTx/>
          <a:buChar char="•"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0099CC"/>
          </a:buClr>
          <a:buSzTx/>
          <a:buFontTx/>
          <a:buChar char="•"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30221</TotalTime>
  <Words>1435</Words>
  <Application>Microsoft Office PowerPoint</Application>
  <PresentationFormat>On-screen Show (4:3)</PresentationFormat>
  <Paragraphs>318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ＭＳ Ｐゴシック</vt:lpstr>
      <vt:lpstr>Arial</vt:lpstr>
      <vt:lpstr>Calibri</vt:lpstr>
      <vt:lpstr>Symbol</vt:lpstr>
      <vt:lpstr>Times New Roman</vt:lpstr>
      <vt:lpstr>Verdana</vt:lpstr>
      <vt:lpstr>Wingdings</vt:lpstr>
      <vt:lpstr>1_Custom Design</vt:lpstr>
      <vt:lpstr>Education, Youth, Sport and Culture</vt:lpstr>
      <vt:lpstr>Education:  Towards a European Education Area by 2025</vt:lpstr>
      <vt:lpstr>Youth:  Youth Strategy 2021 - 2027</vt:lpstr>
      <vt:lpstr>Sport:  EU Work Plan for Sport (2017 – 2020)</vt:lpstr>
      <vt:lpstr>Culture:  New European Agenda for culture</vt:lpstr>
      <vt:lpstr>Erasmus+ Objectives of the programme </vt:lpstr>
      <vt:lpstr>PowerPoint Presentation</vt:lpstr>
      <vt:lpstr>Budget allocation 2014 – 2020: 14.7 Billion €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Programme Countries </vt:lpstr>
      <vt:lpstr>Partner Countries (HE and Youth)</vt:lpstr>
      <vt:lpstr>Implementation mode</vt:lpstr>
      <vt:lpstr>National Agencies</vt:lpstr>
      <vt:lpstr>Supporting structures</vt:lpstr>
      <vt:lpstr>Italian National Agencies</vt:lpstr>
      <vt:lpstr>PowerPoint Presentation</vt:lpstr>
      <vt:lpstr>PowerPoint Presentation</vt:lpstr>
      <vt:lpstr>Highlights</vt:lpstr>
      <vt:lpstr>Where to find more information about Erasmus+ and European Solidarity Corps? </vt:lpstr>
      <vt:lpstr>Programme Guide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Grazie per l’attenzione!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Work of the  Directorate-General  for Education and Culture</dc:title>
  <dc:creator>Monica Dimitriu</dc:creator>
  <cp:lastModifiedBy>PEREGO Luca (EAC)</cp:lastModifiedBy>
  <cp:revision>977</cp:revision>
  <cp:lastPrinted>2019-11-12T10:36:48Z</cp:lastPrinted>
  <dcterms:created xsi:type="dcterms:W3CDTF">2006-09-08T10:43:22Z</dcterms:created>
  <dcterms:modified xsi:type="dcterms:W3CDTF">2019-11-12T10:37:05Z</dcterms:modified>
</cp:coreProperties>
</file>