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8" r:id="rId3"/>
    <p:sldId id="260" r:id="rId4"/>
    <p:sldId id="261" r:id="rId5"/>
    <p:sldId id="262" r:id="rId6"/>
    <p:sldId id="301" r:id="rId7"/>
    <p:sldId id="302" r:id="rId8"/>
    <p:sldId id="271" r:id="rId9"/>
    <p:sldId id="272" r:id="rId10"/>
    <p:sldId id="274" r:id="rId11"/>
    <p:sldId id="275" r:id="rId12"/>
    <p:sldId id="276" r:id="rId13"/>
    <p:sldId id="277" r:id="rId14"/>
    <p:sldId id="278" r:id="rId15"/>
    <p:sldId id="280" r:id="rId16"/>
    <p:sldId id="285" r:id="rId17"/>
    <p:sldId id="286" r:id="rId18"/>
    <p:sldId id="287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</p:sldIdLst>
  <p:sldSz cx="9144000" cy="6858000" type="screen4x3"/>
  <p:notesSz cx="6669088" cy="9753600"/>
  <p:embeddedFontLst>
    <p:embeddedFont>
      <p:font typeface="Verdana" pitchFamily="34" charset="0"/>
      <p:regular r:id="rId33"/>
      <p:bold r:id="rId34"/>
      <p:italic r:id="rId35"/>
      <p:boldItalic r:id="rId36"/>
    </p:embeddedFont>
    <p:embeddedFont>
      <p:font typeface="Garamond" pitchFamily="18" charset="0"/>
      <p:regular r:id="rId37"/>
      <p:bold r:id="rId38"/>
      <p:italic r:id="rId39"/>
    </p:embeddedFont>
    <p:embeddedFont>
      <p:font typeface="Calibri" pitchFamily="34" charset="0"/>
      <p:regular r:id="rId40"/>
      <p:bold r:id="rId41"/>
      <p:italic r:id="rId42"/>
      <p:boldItalic r:id="rId43"/>
    </p:embeddedFont>
    <p:embeddedFont>
      <p:font typeface="ＭＳ Ｐゴシック" pitchFamily="34" charset="-128"/>
      <p:regular r:id="rId44"/>
    </p:embeddedFont>
    <p:embeddedFont>
      <p:font typeface="Calibri Light" pitchFamily="34" charset="0"/>
      <p:regular r:id="rId45"/>
      <p:italic r:id="rId46"/>
    </p:embeddedFont>
    <p:embeddedFont>
      <p:font typeface="EC Square Sans Cond Pro" charset="0"/>
      <p:regular r:id="rId47"/>
      <p:bold r:id="rId48"/>
      <p:italic r:id="rId49"/>
      <p:boldItalic r:id="rId50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35">
          <p15:clr>
            <a:srgbClr val="A4A3A4"/>
          </p15:clr>
        </p15:guide>
        <p15:guide id="2" orient="horz" pos="2886">
          <p15:clr>
            <a:srgbClr val="A4A3A4"/>
          </p15:clr>
        </p15:guide>
        <p15:guide id="3" pos="1927">
          <p15:clr>
            <a:srgbClr val="A4A3A4"/>
          </p15:clr>
        </p15:guide>
        <p15:guide id="4" pos="38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72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SAITYTE Kristina (EASME-EXT)" initials="K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98B"/>
    <a:srgbClr val="FFD624"/>
    <a:srgbClr val="FFFF00"/>
    <a:srgbClr val="FFFFFF"/>
    <a:srgbClr val="BDDEFF"/>
    <a:srgbClr val="0F5494"/>
    <a:srgbClr val="D0CCD0"/>
    <a:srgbClr val="3166CF"/>
    <a:srgbClr val="3E6FD2"/>
    <a:srgbClr val="2D5EC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30" autoAdjust="0"/>
    <p:restoredTop sz="74884" autoAdjust="0"/>
  </p:normalViewPr>
  <p:slideViewPr>
    <p:cSldViewPr>
      <p:cViewPr varScale="1">
        <p:scale>
          <a:sx n="65" d="100"/>
          <a:sy n="65" d="100"/>
        </p:scale>
        <p:origin x="-2107" y="-82"/>
      </p:cViewPr>
      <p:guideLst>
        <p:guide orient="horz" pos="1435"/>
        <p:guide orient="horz" pos="2886"/>
        <p:guide pos="1927"/>
        <p:guide pos="3855"/>
      </p:guideLst>
    </p:cSldViewPr>
  </p:slideViewPr>
  <p:outlineViewPr>
    <p:cViewPr>
      <p:scale>
        <a:sx n="33" d="100"/>
        <a:sy n="33" d="100"/>
      </p:scale>
      <p:origin x="0" y="37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098" y="-108"/>
      </p:cViewPr>
      <p:guideLst>
        <p:guide orient="horz" pos="3072"/>
        <p:guide pos="210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font" Target="fonts/font18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9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net1.cec.eu.int\EASME\A\2\Evaluations\EIC\Ladies%20Interviews\dream%20team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Billion EUR.</c:v>
                </c:pt>
              </c:strCache>
            </c:strRef>
          </c:tx>
          <c:spPr>
            <a:ln>
              <a:solidFill>
                <a:srgbClr val="F8F8F8">
                  <a:alpha val="60000"/>
                </a:srgbClr>
              </a:solidFill>
            </a:ln>
          </c:spPr>
          <c:explosion val="6"/>
          <c:dPt>
            <c:idx val="0"/>
            <c:spPr>
              <a:solidFill>
                <a:srgbClr val="394E59"/>
              </a:solidFill>
              <a:ln>
                <a:solidFill>
                  <a:srgbClr val="F8F8F8">
                    <a:alpha val="60000"/>
                  </a:srgb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A03-460D-8609-A6924C1D0A2E}"/>
              </c:ext>
            </c:extLst>
          </c:dPt>
          <c:dPt>
            <c:idx val="1"/>
            <c:spPr>
              <a:solidFill>
                <a:srgbClr val="4F6977"/>
              </a:solidFill>
              <a:ln>
                <a:solidFill>
                  <a:srgbClr val="F8F8F8">
                    <a:alpha val="60000"/>
                  </a:srgb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A03-460D-8609-A6924C1D0A2E}"/>
              </c:ext>
            </c:extLst>
          </c:dPt>
          <c:dPt>
            <c:idx val="2"/>
            <c:spPr>
              <a:solidFill>
                <a:srgbClr val="55A9D6"/>
              </a:solidFill>
              <a:ln>
                <a:solidFill>
                  <a:srgbClr val="F8F8F8">
                    <a:alpha val="60000"/>
                  </a:srgb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A03-460D-8609-A6924C1D0A2E}"/>
              </c:ext>
            </c:extLst>
          </c:dPt>
          <c:dPt>
            <c:idx val="3"/>
            <c:spPr>
              <a:solidFill>
                <a:srgbClr val="7CC4EA"/>
              </a:solidFill>
              <a:ln>
                <a:solidFill>
                  <a:srgbClr val="F8F8F8">
                    <a:alpha val="60000"/>
                  </a:srgbClr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A03-460D-8609-A6924C1D0A2E}"/>
              </c:ext>
            </c:extLst>
          </c:dPt>
          <c:cat>
            <c:strRef>
              <c:f>Sheet1!$A$2:$A$5</c:f>
              <c:strCache>
                <c:ptCount val="4"/>
                <c:pt idx="0">
                  <c:v>Horizon 2020</c:v>
                </c:pt>
                <c:pt idx="1">
                  <c:v>LIFE</c:v>
                </c:pt>
                <c:pt idx="2">
                  <c:v>COSME</c:v>
                </c:pt>
                <c:pt idx="3">
                  <c:v>EMFF</c:v>
                </c:pt>
              </c:strCache>
            </c:strRef>
          </c:cat>
          <c:val>
            <c:numRef>
              <c:f>Sheet1!$B$2:$B$5</c:f>
              <c:numCache>
                <c:formatCode>"€"\ #.00,,," billion";</c:formatCode>
                <c:ptCount val="4"/>
                <c:pt idx="0">
                  <c:v>7000000000</c:v>
                </c:pt>
                <c:pt idx="1">
                  <c:v>2300000000</c:v>
                </c:pt>
                <c:pt idx="2">
                  <c:v>700000000</c:v>
                </c:pt>
                <c:pt idx="3">
                  <c:v>600000000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A03-460D-8609-A6924C1D0A2E}"/>
            </c:ext>
          </c:extLst>
        </c:ser>
        <c:dLbls/>
        <c:firstSliceAng val="0"/>
        <c:holeSize val="50"/>
      </c:doughnutChart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pivotSource>
    <c:name>[dream team.xlsx]Pivot-YES!PivotTable1</c:name>
    <c:fmtId val="20"/>
  </c:pivotSource>
  <c:chart>
    <c:autoTitleDeleted val="1"/>
    <c:pivotFmts>
      <c:pivotFmt>
        <c:idx val="0"/>
        <c:marker>
          <c:symbol val="none"/>
        </c:marker>
        <c:dLbl>
          <c:idx val="0"/>
          <c:spPr/>
          <c:txPr>
            <a:bodyPr/>
            <a:lstStyle/>
            <a:p>
              <a:pPr>
                <a:defRPr b="1" i="0" baseline="0"/>
              </a:pPr>
              <a:endParaRPr lang="it-IT"/>
            </a:p>
          </c:txPr>
          <c:dLblPos val="outEnd"/>
          <c:showCatName val="1"/>
          <c:showPercent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1"/>
        <c:marker>
          <c:symbol val="none"/>
        </c:marker>
        <c:dLbl>
          <c:idx val="0"/>
          <c:spPr/>
          <c:txPr>
            <a:bodyPr/>
            <a:lstStyle/>
            <a:p>
              <a:pPr>
                <a:defRPr b="1" i="0" baseline="0"/>
              </a:pPr>
              <a:endParaRPr lang="it-IT"/>
            </a:p>
          </c:txPr>
          <c:dLblPos val="outEnd"/>
          <c:showCatName val="1"/>
          <c:showPercent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  <c:pivotFmt>
        <c:idx val="2"/>
        <c:marker>
          <c:symbol val="none"/>
        </c:marker>
        <c:dLbl>
          <c:idx val="0"/>
          <c:spPr/>
          <c:txPr>
            <a:bodyPr/>
            <a:lstStyle/>
            <a:p>
              <a:pPr>
                <a:defRPr b="1" i="0" baseline="0"/>
              </a:pPr>
              <a:endParaRPr lang="it-IT"/>
            </a:p>
          </c:txPr>
          <c:dLblPos val="outEnd"/>
          <c:showCatName val="1"/>
          <c:showPercent val="1"/>
          <c:extLst xmlns:c16r2="http://schemas.microsoft.com/office/drawing/2015/06/chart">
            <c:ext xmlns:c15="http://schemas.microsoft.com/office/drawing/2012/chart" uri="{CE6537A1-D6FC-4f65-9D91-7224C49458BB}"/>
          </c:extLst>
        </c:dLbl>
      </c:pivotFmt>
    </c:pivotFmts>
    <c:plotArea>
      <c:layout/>
      <c:pieChart>
        <c:varyColors val="1"/>
        <c:ser>
          <c:idx val="0"/>
          <c:order val="0"/>
          <c:tx>
            <c:strRef>
              <c:f>'Pivot-YES'!$B$45</c:f>
              <c:strCache>
                <c:ptCount val="1"/>
                <c:pt idx="0">
                  <c:v>Total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 i="0" baseline="0"/>
                </a:pPr>
                <a:endParaRPr lang="it-IT"/>
              </a:p>
            </c:txPr>
            <c:dLblPos val="outEnd"/>
            <c:showCatName val="1"/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'Pivot-YES'!$A$46:$A$53</c:f>
              <c:strCache>
                <c:ptCount val="7"/>
                <c:pt idx="0">
                  <c:v>Business Angel</c:v>
                </c:pt>
                <c:pt idx="1">
                  <c:v>Influencer</c:v>
                </c:pt>
                <c:pt idx="2">
                  <c:v>Innovation support</c:v>
                </c:pt>
                <c:pt idx="3">
                  <c:v>STEM</c:v>
                </c:pt>
                <c:pt idx="4">
                  <c:v>Venture Capital</c:v>
                </c:pt>
                <c:pt idx="5">
                  <c:v>entrepreneur</c:v>
                </c:pt>
                <c:pt idx="6">
                  <c:v>Corporate</c:v>
                </c:pt>
              </c:strCache>
            </c:strRef>
          </c:cat>
          <c:val>
            <c:numRef>
              <c:f>'Pivot-YES'!$B$46:$B$53</c:f>
              <c:numCache>
                <c:formatCode>General</c:formatCode>
                <c:ptCount val="7"/>
                <c:pt idx="0">
                  <c:v>12</c:v>
                </c:pt>
                <c:pt idx="1">
                  <c:v>1</c:v>
                </c:pt>
                <c:pt idx="2">
                  <c:v>17</c:v>
                </c:pt>
                <c:pt idx="3">
                  <c:v>14</c:v>
                </c:pt>
                <c:pt idx="4">
                  <c:v>17</c:v>
                </c:pt>
                <c:pt idx="5">
                  <c:v>18</c:v>
                </c:pt>
                <c:pt idx="6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AD6-4F20-88EA-5B2A25C99FBF}"/>
            </c:ext>
          </c:extLst>
        </c:ser>
        <c:dLbls/>
        <c:firstSliceAng val="0"/>
      </c:pieChart>
    </c:plotArea>
    <c:plotVisOnly val="1"/>
    <c:dispBlanksAs val="zero"/>
  </c:chart>
  <c:externalData r:id="rId1"/>
  <c:extLst xmlns:c16r2="http://schemas.microsoft.com/office/drawing/2015/06/chart"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34"/>
  <c:chart>
    <c:view3D>
      <c:rotX val="30"/>
      <c:perspective val="30"/>
    </c:view3D>
    <c:plotArea>
      <c:layout/>
      <c:pie3DChart>
        <c:varyColors val="1"/>
        <c:dLbls/>
      </c:pie3DChart>
    </c:plotArea>
    <c:legend>
      <c:legendPos val="b"/>
      <c:layout>
        <c:manualLayout>
          <c:xMode val="edge"/>
          <c:yMode val="edge"/>
          <c:x val="0.13977608939233474"/>
          <c:y val="0.7415246286985212"/>
          <c:w val="0.74150511887768411"/>
          <c:h val="0.22699483424444558"/>
        </c:manualLayout>
      </c:layout>
    </c:legend>
    <c:plotVisOnly val="1"/>
    <c:dispBlanksAs val="zero"/>
  </c:chart>
  <c:spPr>
    <a:noFill/>
    <a:ln>
      <a:noFill/>
    </a:ln>
  </c:spPr>
  <c:txPr>
    <a:bodyPr/>
    <a:lstStyle/>
    <a:p>
      <a:pPr>
        <a:defRPr sz="1400" b="1"/>
      </a:pPr>
      <a:endParaRPr lang="it-I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AE6B35-1A02-48F2-A337-0FE09A720794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BF1E54F-EE6D-4B3F-89FC-8EA5EF75E4DD}">
      <dgm:prSet phldrT="[Text]"/>
      <dgm:spPr>
        <a:solidFill>
          <a:schemeClr val="bg1">
            <a:lumMod val="75000"/>
          </a:schemeClr>
        </a:solidFill>
      </dgm:spPr>
      <dgm:t>
        <a:bodyPr/>
        <a:lstStyle/>
        <a:p>
          <a:r>
            <a:rPr lang="fr-BE" dirty="0" smtClean="0"/>
            <a:t>SMP</a:t>
          </a:r>
          <a:endParaRPr lang="en-GB" dirty="0"/>
        </a:p>
      </dgm:t>
    </dgm:pt>
    <dgm:pt modelId="{981BD088-9C87-42EE-93DE-F42A7FB27F13}" type="parTrans" cxnId="{76AA4EA7-C6FA-40A4-863F-EC18CE50296D}">
      <dgm:prSet/>
      <dgm:spPr/>
      <dgm:t>
        <a:bodyPr/>
        <a:lstStyle/>
        <a:p>
          <a:endParaRPr lang="en-GB"/>
        </a:p>
      </dgm:t>
    </dgm:pt>
    <dgm:pt modelId="{9854FB78-D1B5-47BA-B0AE-6F0B00C40B0C}" type="sibTrans" cxnId="{76AA4EA7-C6FA-40A4-863F-EC18CE50296D}">
      <dgm:prSet/>
      <dgm:spPr/>
      <dgm:t>
        <a:bodyPr/>
        <a:lstStyle/>
        <a:p>
          <a:endParaRPr lang="en-GB"/>
        </a:p>
      </dgm:t>
    </dgm:pt>
    <dgm:pt modelId="{DAFED1C9-D938-41CA-9CCF-57792E7EAE44}">
      <dgm:prSet phldrT="[Text]" custT="1"/>
      <dgm:spPr>
        <a:solidFill>
          <a:srgbClr val="FF5050"/>
        </a:solidFill>
        <a:ln>
          <a:solidFill>
            <a:srgbClr val="FF0000"/>
          </a:solidFill>
        </a:ln>
      </dgm:spPr>
      <dgm:t>
        <a:bodyPr/>
        <a:lstStyle/>
        <a:p>
          <a:r>
            <a:rPr lang="fr-BE" sz="1600" b="1" baseline="0" dirty="0" smtClean="0">
              <a:solidFill>
                <a:srgbClr val="0F5494"/>
              </a:solidFill>
            </a:rPr>
            <a:t>COSME</a:t>
          </a:r>
          <a:endParaRPr lang="en-GB" sz="1600" b="1" baseline="0" dirty="0">
            <a:solidFill>
              <a:srgbClr val="0F5494"/>
            </a:solidFill>
          </a:endParaRPr>
        </a:p>
      </dgm:t>
    </dgm:pt>
    <dgm:pt modelId="{01A1F236-EC91-43FF-903B-E96C42370E1E}" type="parTrans" cxnId="{CA851F69-646C-45DD-9386-8A959637D529}">
      <dgm:prSet/>
      <dgm:spPr/>
      <dgm:t>
        <a:bodyPr/>
        <a:lstStyle/>
        <a:p>
          <a:endParaRPr lang="en-GB"/>
        </a:p>
      </dgm:t>
    </dgm:pt>
    <dgm:pt modelId="{F19A4DEC-1913-42B6-A67F-3F413AF144A4}" type="sibTrans" cxnId="{CA851F69-646C-45DD-9386-8A959637D529}">
      <dgm:prSet/>
      <dgm:spPr/>
      <dgm:t>
        <a:bodyPr/>
        <a:lstStyle/>
        <a:p>
          <a:endParaRPr lang="en-GB"/>
        </a:p>
      </dgm:t>
    </dgm:pt>
    <dgm:pt modelId="{792E32E3-9D69-4486-B928-07DDCDA85F01}">
      <dgm:prSet phldrT="[Text]"/>
      <dgm:spPr>
        <a:solidFill>
          <a:srgbClr val="558ED5"/>
        </a:solidFill>
        <a:ln>
          <a:solidFill>
            <a:srgbClr val="0F5494"/>
          </a:solidFill>
        </a:ln>
      </dgm:spPr>
      <dgm:t>
        <a:bodyPr/>
        <a:lstStyle/>
        <a:p>
          <a:r>
            <a:rPr lang="fr-BE" b="1" baseline="0" dirty="0" smtClean="0">
              <a:solidFill>
                <a:srgbClr val="0F5494"/>
              </a:solidFill>
            </a:rPr>
            <a:t>INTERNAL MARKET</a:t>
          </a:r>
          <a:endParaRPr lang="en-GB" b="1" baseline="0" dirty="0">
            <a:solidFill>
              <a:srgbClr val="0F5494"/>
            </a:solidFill>
          </a:endParaRPr>
        </a:p>
      </dgm:t>
    </dgm:pt>
    <dgm:pt modelId="{C18E3BEF-14F8-4826-B6DD-9A3E1985201E}" type="parTrans" cxnId="{F37D6A40-9AE8-4E88-9915-AE3FDB66A76D}">
      <dgm:prSet/>
      <dgm:spPr/>
      <dgm:t>
        <a:bodyPr/>
        <a:lstStyle/>
        <a:p>
          <a:endParaRPr lang="en-GB"/>
        </a:p>
      </dgm:t>
    </dgm:pt>
    <dgm:pt modelId="{5FBEA04C-365F-4FCD-A968-69312F9B51EA}" type="sibTrans" cxnId="{F37D6A40-9AE8-4E88-9915-AE3FDB66A76D}">
      <dgm:prSet/>
      <dgm:spPr/>
      <dgm:t>
        <a:bodyPr/>
        <a:lstStyle/>
        <a:p>
          <a:endParaRPr lang="en-GB"/>
        </a:p>
      </dgm:t>
    </dgm:pt>
    <dgm:pt modelId="{D7055288-BD5F-462B-8519-C758F08A8A89}">
      <dgm:prSet phldrT="[Text]"/>
      <dgm:spPr>
        <a:solidFill>
          <a:srgbClr val="33CC33"/>
        </a:solidFill>
        <a:ln>
          <a:solidFill>
            <a:srgbClr val="00B050"/>
          </a:solidFill>
        </a:ln>
      </dgm:spPr>
      <dgm:t>
        <a:bodyPr/>
        <a:lstStyle/>
        <a:p>
          <a:r>
            <a:rPr lang="fr-BE" b="1" baseline="0" dirty="0" smtClean="0">
              <a:solidFill>
                <a:srgbClr val="0F5494"/>
              </a:solidFill>
            </a:rPr>
            <a:t>FOOD CHAIN</a:t>
          </a:r>
          <a:endParaRPr lang="en-GB" b="1" baseline="0" dirty="0">
            <a:solidFill>
              <a:srgbClr val="0F5494"/>
            </a:solidFill>
          </a:endParaRPr>
        </a:p>
      </dgm:t>
    </dgm:pt>
    <dgm:pt modelId="{23822919-00AA-4AD1-912B-4FD239D197DB}" type="parTrans" cxnId="{AA82CD86-DFC5-4FA2-9AE3-18690FB50069}">
      <dgm:prSet/>
      <dgm:spPr/>
      <dgm:t>
        <a:bodyPr/>
        <a:lstStyle/>
        <a:p>
          <a:endParaRPr lang="en-GB"/>
        </a:p>
      </dgm:t>
    </dgm:pt>
    <dgm:pt modelId="{57685ACD-C8E0-4687-B711-2F24A662CBA9}" type="sibTrans" cxnId="{AA82CD86-DFC5-4FA2-9AE3-18690FB50069}">
      <dgm:prSet/>
      <dgm:spPr/>
      <dgm:t>
        <a:bodyPr/>
        <a:lstStyle/>
        <a:p>
          <a:endParaRPr lang="en-GB"/>
        </a:p>
      </dgm:t>
    </dgm:pt>
    <dgm:pt modelId="{A1FD9725-AC38-4381-A327-B15257E05FAF}">
      <dgm:prSet phldrT="[Text]"/>
      <dgm:spPr>
        <a:solidFill>
          <a:srgbClr val="FF99FF"/>
        </a:solidFill>
        <a:ln>
          <a:solidFill>
            <a:srgbClr val="7030A0"/>
          </a:solidFill>
        </a:ln>
      </dgm:spPr>
      <dgm:t>
        <a:bodyPr/>
        <a:lstStyle/>
        <a:p>
          <a:r>
            <a:rPr lang="fr-BE" b="1" baseline="0" dirty="0" smtClean="0">
              <a:solidFill>
                <a:srgbClr val="0F5494"/>
              </a:solidFill>
            </a:rPr>
            <a:t>STATISTICS</a:t>
          </a:r>
          <a:endParaRPr lang="en-GB" b="1" baseline="0" dirty="0">
            <a:solidFill>
              <a:srgbClr val="0F5494"/>
            </a:solidFill>
          </a:endParaRPr>
        </a:p>
      </dgm:t>
    </dgm:pt>
    <dgm:pt modelId="{951A74C3-51DD-48FB-AE31-0E5D2F464447}" type="parTrans" cxnId="{CAF0863D-02D9-4C11-A5AA-7E65554684B5}">
      <dgm:prSet/>
      <dgm:spPr/>
      <dgm:t>
        <a:bodyPr/>
        <a:lstStyle/>
        <a:p>
          <a:endParaRPr lang="en-GB"/>
        </a:p>
      </dgm:t>
    </dgm:pt>
    <dgm:pt modelId="{EE3DADDE-D293-4B34-985C-44A8857E4107}" type="sibTrans" cxnId="{CAF0863D-02D9-4C11-A5AA-7E65554684B5}">
      <dgm:prSet/>
      <dgm:spPr/>
      <dgm:t>
        <a:bodyPr/>
        <a:lstStyle/>
        <a:p>
          <a:endParaRPr lang="en-GB"/>
        </a:p>
      </dgm:t>
    </dgm:pt>
    <dgm:pt modelId="{951FEC95-F2CB-4F44-B7F8-0818E3327D3C}">
      <dgm:prSet phldrT="[Text]"/>
      <dgm:spPr>
        <a:solidFill>
          <a:srgbClr val="99CCFF"/>
        </a:solidFill>
        <a:ln>
          <a:solidFill>
            <a:srgbClr val="99CCFF"/>
          </a:solidFill>
        </a:ln>
      </dgm:spPr>
      <dgm:t>
        <a:bodyPr/>
        <a:lstStyle/>
        <a:p>
          <a:r>
            <a:rPr lang="fr-BE" b="1" i="0" baseline="0" dirty="0" smtClean="0">
              <a:solidFill>
                <a:srgbClr val="0F5494"/>
              </a:solidFill>
            </a:rPr>
            <a:t>STANDARDS</a:t>
          </a:r>
          <a:endParaRPr lang="en-GB" b="1" i="0" baseline="0" dirty="0">
            <a:solidFill>
              <a:srgbClr val="0F5494"/>
            </a:solidFill>
          </a:endParaRPr>
        </a:p>
      </dgm:t>
    </dgm:pt>
    <dgm:pt modelId="{56461A22-94EC-4593-BC1E-59775F088CD2}" type="parTrans" cxnId="{1A2CB3CF-EF4F-4D45-99E6-EC5CFDB1F855}">
      <dgm:prSet/>
      <dgm:spPr/>
      <dgm:t>
        <a:bodyPr/>
        <a:lstStyle/>
        <a:p>
          <a:endParaRPr lang="en-GB"/>
        </a:p>
      </dgm:t>
    </dgm:pt>
    <dgm:pt modelId="{5EB0652A-BEA8-4957-8F17-4386FA191C23}" type="sibTrans" cxnId="{1A2CB3CF-EF4F-4D45-99E6-EC5CFDB1F855}">
      <dgm:prSet/>
      <dgm:spPr/>
      <dgm:t>
        <a:bodyPr/>
        <a:lstStyle/>
        <a:p>
          <a:endParaRPr lang="en-GB"/>
        </a:p>
      </dgm:t>
    </dgm:pt>
    <dgm:pt modelId="{B860F74C-638D-43EB-B1A3-547D51D13674}">
      <dgm:prSet phldrT="[Text]"/>
      <dgm:spPr>
        <a:solidFill>
          <a:srgbClr val="FFFF66"/>
        </a:solidFill>
        <a:ln>
          <a:solidFill>
            <a:srgbClr val="FFFF00"/>
          </a:solidFill>
        </a:ln>
      </dgm:spPr>
      <dgm:t>
        <a:bodyPr/>
        <a:lstStyle/>
        <a:p>
          <a:r>
            <a:rPr lang="fr-BE" b="1" i="0" baseline="0" dirty="0" smtClean="0">
              <a:solidFill>
                <a:srgbClr val="0F5494"/>
              </a:solidFill>
            </a:rPr>
            <a:t>CONSUMER</a:t>
          </a:r>
          <a:endParaRPr lang="en-GB" b="1" i="0" baseline="0" dirty="0">
            <a:solidFill>
              <a:srgbClr val="0F5494"/>
            </a:solidFill>
          </a:endParaRPr>
        </a:p>
      </dgm:t>
    </dgm:pt>
    <dgm:pt modelId="{426CF045-7B18-4008-AB27-E5B1B478995D}" type="parTrans" cxnId="{7C0B206B-4A00-4A18-9BC5-B51BA4509CC2}">
      <dgm:prSet/>
      <dgm:spPr/>
      <dgm:t>
        <a:bodyPr/>
        <a:lstStyle/>
        <a:p>
          <a:endParaRPr lang="en-GB"/>
        </a:p>
      </dgm:t>
    </dgm:pt>
    <dgm:pt modelId="{30A78107-EEA7-4C43-B990-D67D1A475E1A}" type="sibTrans" cxnId="{7C0B206B-4A00-4A18-9BC5-B51BA4509CC2}">
      <dgm:prSet/>
      <dgm:spPr/>
      <dgm:t>
        <a:bodyPr/>
        <a:lstStyle/>
        <a:p>
          <a:endParaRPr lang="en-GB"/>
        </a:p>
      </dgm:t>
    </dgm:pt>
    <dgm:pt modelId="{2313A2EF-43F8-47F1-A5E2-9CD78398F57C}" type="pres">
      <dgm:prSet presAssocID="{3AAE6B35-1A02-48F2-A337-0FE09A72079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973A49F-2C1E-4922-9147-F9A081F86198}" type="pres">
      <dgm:prSet presAssocID="{DBF1E54F-EE6D-4B3F-89FC-8EA5EF75E4DD}" presName="centerShape" presStyleLbl="node0" presStyleIdx="0" presStyleCnt="1"/>
      <dgm:spPr/>
      <dgm:t>
        <a:bodyPr/>
        <a:lstStyle/>
        <a:p>
          <a:endParaRPr lang="en-GB"/>
        </a:p>
      </dgm:t>
    </dgm:pt>
    <dgm:pt modelId="{BEA4D3C3-9DBE-45F8-9EA5-B5C5352A83C1}" type="pres">
      <dgm:prSet presAssocID="{01A1F236-EC91-43FF-903B-E96C42370E1E}" presName="Name9" presStyleLbl="parChTrans1D2" presStyleIdx="0" presStyleCnt="6"/>
      <dgm:spPr/>
      <dgm:t>
        <a:bodyPr/>
        <a:lstStyle/>
        <a:p>
          <a:endParaRPr lang="en-GB"/>
        </a:p>
      </dgm:t>
    </dgm:pt>
    <dgm:pt modelId="{EECFF52E-2B66-4B98-B497-CBC5B5F53F21}" type="pres">
      <dgm:prSet presAssocID="{01A1F236-EC91-43FF-903B-E96C42370E1E}" presName="connTx" presStyleLbl="parChTrans1D2" presStyleIdx="0" presStyleCnt="6"/>
      <dgm:spPr/>
      <dgm:t>
        <a:bodyPr/>
        <a:lstStyle/>
        <a:p>
          <a:endParaRPr lang="en-GB"/>
        </a:p>
      </dgm:t>
    </dgm:pt>
    <dgm:pt modelId="{EE9615E9-EE11-46E0-8823-18461CE7D314}" type="pres">
      <dgm:prSet presAssocID="{DAFED1C9-D938-41CA-9CCF-57792E7EAE44}" presName="node" presStyleLbl="node1" presStyleIdx="0" presStyleCnt="6" custScaleY="50599" custRadScaleRad="77669" custRadScaleInc="-1050">
        <dgm:presLayoutVars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GB"/>
        </a:p>
      </dgm:t>
    </dgm:pt>
    <dgm:pt modelId="{50E8AFA8-B3EC-4E05-8ED0-B3D1872C60AB}" type="pres">
      <dgm:prSet presAssocID="{C18E3BEF-14F8-4826-B6DD-9A3E1985201E}" presName="Name9" presStyleLbl="parChTrans1D2" presStyleIdx="1" presStyleCnt="6"/>
      <dgm:spPr/>
      <dgm:t>
        <a:bodyPr/>
        <a:lstStyle/>
        <a:p>
          <a:endParaRPr lang="en-GB"/>
        </a:p>
      </dgm:t>
    </dgm:pt>
    <dgm:pt modelId="{7A0DE63A-DAB7-49F7-BB65-B6C32AA87CA8}" type="pres">
      <dgm:prSet presAssocID="{C18E3BEF-14F8-4826-B6DD-9A3E1985201E}" presName="connTx" presStyleLbl="parChTrans1D2" presStyleIdx="1" presStyleCnt="6"/>
      <dgm:spPr/>
      <dgm:t>
        <a:bodyPr/>
        <a:lstStyle/>
        <a:p>
          <a:endParaRPr lang="en-GB"/>
        </a:p>
      </dgm:t>
    </dgm:pt>
    <dgm:pt modelId="{D7A3ECF5-29E4-4B76-8653-206CA9FB9C8D}" type="pres">
      <dgm:prSet presAssocID="{792E32E3-9D69-4486-B928-07DDCDA85F01}" presName="node" presStyleLbl="node1" presStyleIdx="1" presStyleCnt="6" custScaleY="50536" custRadScaleRad="93882" custRadScaleInc="5228">
        <dgm:presLayoutVars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GB"/>
        </a:p>
      </dgm:t>
    </dgm:pt>
    <dgm:pt modelId="{4A54E483-C209-4255-B4D9-FB7EA365E5E8}" type="pres">
      <dgm:prSet presAssocID="{23822919-00AA-4AD1-912B-4FD239D197DB}" presName="Name9" presStyleLbl="parChTrans1D2" presStyleIdx="2" presStyleCnt="6"/>
      <dgm:spPr/>
      <dgm:t>
        <a:bodyPr/>
        <a:lstStyle/>
        <a:p>
          <a:endParaRPr lang="en-GB"/>
        </a:p>
      </dgm:t>
    </dgm:pt>
    <dgm:pt modelId="{9D815EF9-2144-4F09-85B1-18581DBEAA69}" type="pres">
      <dgm:prSet presAssocID="{23822919-00AA-4AD1-912B-4FD239D197DB}" presName="connTx" presStyleLbl="parChTrans1D2" presStyleIdx="2" presStyleCnt="6"/>
      <dgm:spPr/>
      <dgm:t>
        <a:bodyPr/>
        <a:lstStyle/>
        <a:p>
          <a:endParaRPr lang="en-GB"/>
        </a:p>
      </dgm:t>
    </dgm:pt>
    <dgm:pt modelId="{9E716AAB-2523-4B2F-B3C4-AC97CBF3E60C}" type="pres">
      <dgm:prSet presAssocID="{D7055288-BD5F-462B-8519-C758F08A8A89}" presName="node" presStyleLbl="node1" presStyleIdx="2" presStyleCnt="6" custScaleY="48421" custRadScaleRad="92045" custRadScaleInc="-53570">
        <dgm:presLayoutVars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GB"/>
        </a:p>
      </dgm:t>
    </dgm:pt>
    <dgm:pt modelId="{75E5401A-22E8-47D2-81E3-3D43B7E63958}" type="pres">
      <dgm:prSet presAssocID="{951A74C3-51DD-48FB-AE31-0E5D2F464447}" presName="Name9" presStyleLbl="parChTrans1D2" presStyleIdx="3" presStyleCnt="6"/>
      <dgm:spPr/>
      <dgm:t>
        <a:bodyPr/>
        <a:lstStyle/>
        <a:p>
          <a:endParaRPr lang="en-GB"/>
        </a:p>
      </dgm:t>
    </dgm:pt>
    <dgm:pt modelId="{836473B5-B09E-49BB-85B8-E22A331A6AA6}" type="pres">
      <dgm:prSet presAssocID="{951A74C3-51DD-48FB-AE31-0E5D2F464447}" presName="connTx" presStyleLbl="parChTrans1D2" presStyleIdx="3" presStyleCnt="6"/>
      <dgm:spPr/>
      <dgm:t>
        <a:bodyPr/>
        <a:lstStyle/>
        <a:p>
          <a:endParaRPr lang="en-GB"/>
        </a:p>
      </dgm:t>
    </dgm:pt>
    <dgm:pt modelId="{7770C11D-9C7C-439F-837A-6EC61A07EAC9}" type="pres">
      <dgm:prSet presAssocID="{A1FD9725-AC38-4381-A327-B15257E05FAF}" presName="node" presStyleLbl="node1" presStyleIdx="3" presStyleCnt="6" custScaleY="52722" custRadScaleRad="69679" custRadScaleInc="-1706">
        <dgm:presLayoutVars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GB"/>
        </a:p>
      </dgm:t>
    </dgm:pt>
    <dgm:pt modelId="{B41A03B4-CD53-499B-B455-F3C57A07F332}" type="pres">
      <dgm:prSet presAssocID="{56461A22-94EC-4593-BC1E-59775F088CD2}" presName="Name9" presStyleLbl="parChTrans1D2" presStyleIdx="4" presStyleCnt="6"/>
      <dgm:spPr/>
      <dgm:t>
        <a:bodyPr/>
        <a:lstStyle/>
        <a:p>
          <a:endParaRPr lang="en-GB"/>
        </a:p>
      </dgm:t>
    </dgm:pt>
    <dgm:pt modelId="{79CB5AA8-95EF-481A-B973-7BDD10CD0BEB}" type="pres">
      <dgm:prSet presAssocID="{56461A22-94EC-4593-BC1E-59775F088CD2}" presName="connTx" presStyleLbl="parChTrans1D2" presStyleIdx="4" presStyleCnt="6"/>
      <dgm:spPr/>
      <dgm:t>
        <a:bodyPr/>
        <a:lstStyle/>
        <a:p>
          <a:endParaRPr lang="en-GB"/>
        </a:p>
      </dgm:t>
    </dgm:pt>
    <dgm:pt modelId="{AE1F24B4-3E52-41BB-997B-6783C9B8EFCA}" type="pres">
      <dgm:prSet presAssocID="{951FEC95-F2CB-4F44-B7F8-0818E3327D3C}" presName="node" presStyleLbl="node1" presStyleIdx="4" presStyleCnt="6" custScaleY="51331" custRadScaleRad="90678" custRadScaleInc="42529">
        <dgm:presLayoutVars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GB"/>
        </a:p>
      </dgm:t>
    </dgm:pt>
    <dgm:pt modelId="{07FC7907-9992-46C4-AB88-9BC624460818}" type="pres">
      <dgm:prSet presAssocID="{426CF045-7B18-4008-AB27-E5B1B478995D}" presName="Name9" presStyleLbl="parChTrans1D2" presStyleIdx="5" presStyleCnt="6"/>
      <dgm:spPr/>
      <dgm:t>
        <a:bodyPr/>
        <a:lstStyle/>
        <a:p>
          <a:endParaRPr lang="en-GB"/>
        </a:p>
      </dgm:t>
    </dgm:pt>
    <dgm:pt modelId="{056F9BFE-24C6-4126-B5D2-F8B53D274460}" type="pres">
      <dgm:prSet presAssocID="{426CF045-7B18-4008-AB27-E5B1B478995D}" presName="connTx" presStyleLbl="parChTrans1D2" presStyleIdx="5" presStyleCnt="6"/>
      <dgm:spPr/>
      <dgm:t>
        <a:bodyPr/>
        <a:lstStyle/>
        <a:p>
          <a:endParaRPr lang="en-GB"/>
        </a:p>
      </dgm:t>
    </dgm:pt>
    <dgm:pt modelId="{3CCD1ED9-FC62-479F-B5FA-83C47970FF56}" type="pres">
      <dgm:prSet presAssocID="{B860F74C-638D-43EB-B1A3-547D51D13674}" presName="node" presStyleLbl="node1" presStyleIdx="5" presStyleCnt="6" custScaleY="51991" custRadScaleRad="95135" custRadScaleInc="-18790">
        <dgm:presLayoutVars>
          <dgm:bulletEnabled val="1"/>
        </dgm:presLayoutVars>
      </dgm:prSet>
      <dgm:spPr>
        <a:prstGeom prst="round2DiagRect">
          <a:avLst/>
        </a:prstGeom>
      </dgm:spPr>
      <dgm:t>
        <a:bodyPr/>
        <a:lstStyle/>
        <a:p>
          <a:endParaRPr lang="en-GB"/>
        </a:p>
      </dgm:t>
    </dgm:pt>
  </dgm:ptLst>
  <dgm:cxnLst>
    <dgm:cxn modelId="{A1FD42E4-BC7D-4223-98E7-0FF5757959A6}" type="presOf" srcId="{C18E3BEF-14F8-4826-B6DD-9A3E1985201E}" destId="{7A0DE63A-DAB7-49F7-BB65-B6C32AA87CA8}" srcOrd="1" destOrd="0" presId="urn:microsoft.com/office/officeart/2005/8/layout/radial1"/>
    <dgm:cxn modelId="{71A077EA-D333-4E48-995B-8A78F1676E7E}" type="presOf" srcId="{951A74C3-51DD-48FB-AE31-0E5D2F464447}" destId="{836473B5-B09E-49BB-85B8-E22A331A6AA6}" srcOrd="1" destOrd="0" presId="urn:microsoft.com/office/officeart/2005/8/layout/radial1"/>
    <dgm:cxn modelId="{FEBA179B-D41F-4D5A-B33A-18C435DEE1AA}" type="presOf" srcId="{D7055288-BD5F-462B-8519-C758F08A8A89}" destId="{9E716AAB-2523-4B2F-B3C4-AC97CBF3E60C}" srcOrd="0" destOrd="0" presId="urn:microsoft.com/office/officeart/2005/8/layout/radial1"/>
    <dgm:cxn modelId="{B2095701-5C3C-4388-8B07-B657C1A844F0}" type="presOf" srcId="{56461A22-94EC-4593-BC1E-59775F088CD2}" destId="{B41A03B4-CD53-499B-B455-F3C57A07F332}" srcOrd="0" destOrd="0" presId="urn:microsoft.com/office/officeart/2005/8/layout/radial1"/>
    <dgm:cxn modelId="{A5BBDB0C-CC85-4FA2-AC15-D3D2A90FA4D8}" type="presOf" srcId="{01A1F236-EC91-43FF-903B-E96C42370E1E}" destId="{EECFF52E-2B66-4B98-B497-CBC5B5F53F21}" srcOrd="1" destOrd="0" presId="urn:microsoft.com/office/officeart/2005/8/layout/radial1"/>
    <dgm:cxn modelId="{40024E10-768F-46AA-9735-6FC1FF21A6E3}" type="presOf" srcId="{01A1F236-EC91-43FF-903B-E96C42370E1E}" destId="{BEA4D3C3-9DBE-45F8-9EA5-B5C5352A83C1}" srcOrd="0" destOrd="0" presId="urn:microsoft.com/office/officeart/2005/8/layout/radial1"/>
    <dgm:cxn modelId="{2B6CEC22-6CB7-4911-A1DB-C1D464582C82}" type="presOf" srcId="{951A74C3-51DD-48FB-AE31-0E5D2F464447}" destId="{75E5401A-22E8-47D2-81E3-3D43B7E63958}" srcOrd="0" destOrd="0" presId="urn:microsoft.com/office/officeart/2005/8/layout/radial1"/>
    <dgm:cxn modelId="{A7DD638B-C031-4075-B7F9-4F9CB54A53B0}" type="presOf" srcId="{56461A22-94EC-4593-BC1E-59775F088CD2}" destId="{79CB5AA8-95EF-481A-B973-7BDD10CD0BEB}" srcOrd="1" destOrd="0" presId="urn:microsoft.com/office/officeart/2005/8/layout/radial1"/>
    <dgm:cxn modelId="{2C2F1C04-808C-4958-8584-C3DAD260A7A2}" type="presOf" srcId="{951FEC95-F2CB-4F44-B7F8-0818E3327D3C}" destId="{AE1F24B4-3E52-41BB-997B-6783C9B8EFCA}" srcOrd="0" destOrd="0" presId="urn:microsoft.com/office/officeart/2005/8/layout/radial1"/>
    <dgm:cxn modelId="{8BED8A12-0178-40B1-8DBD-2C7C49C600D9}" type="presOf" srcId="{426CF045-7B18-4008-AB27-E5B1B478995D}" destId="{07FC7907-9992-46C4-AB88-9BC624460818}" srcOrd="0" destOrd="0" presId="urn:microsoft.com/office/officeart/2005/8/layout/radial1"/>
    <dgm:cxn modelId="{91EABA6D-2FDA-460D-8931-69BFD1BC15B5}" type="presOf" srcId="{23822919-00AA-4AD1-912B-4FD239D197DB}" destId="{4A54E483-C209-4255-B4D9-FB7EA365E5E8}" srcOrd="0" destOrd="0" presId="urn:microsoft.com/office/officeart/2005/8/layout/radial1"/>
    <dgm:cxn modelId="{CAF0863D-02D9-4C11-A5AA-7E65554684B5}" srcId="{DBF1E54F-EE6D-4B3F-89FC-8EA5EF75E4DD}" destId="{A1FD9725-AC38-4381-A327-B15257E05FAF}" srcOrd="3" destOrd="0" parTransId="{951A74C3-51DD-48FB-AE31-0E5D2F464447}" sibTransId="{EE3DADDE-D293-4B34-985C-44A8857E4107}"/>
    <dgm:cxn modelId="{18DF34A3-9789-417B-BCDF-5CBB6AA8B1EE}" type="presOf" srcId="{426CF045-7B18-4008-AB27-E5B1B478995D}" destId="{056F9BFE-24C6-4126-B5D2-F8B53D274460}" srcOrd="1" destOrd="0" presId="urn:microsoft.com/office/officeart/2005/8/layout/radial1"/>
    <dgm:cxn modelId="{DFD289B6-87AB-4AED-B1E0-8C29B952265D}" type="presOf" srcId="{A1FD9725-AC38-4381-A327-B15257E05FAF}" destId="{7770C11D-9C7C-439F-837A-6EC61A07EAC9}" srcOrd="0" destOrd="0" presId="urn:microsoft.com/office/officeart/2005/8/layout/radial1"/>
    <dgm:cxn modelId="{9221F5F5-A90C-4558-9B84-7B8FF406006B}" type="presOf" srcId="{23822919-00AA-4AD1-912B-4FD239D197DB}" destId="{9D815EF9-2144-4F09-85B1-18581DBEAA69}" srcOrd="1" destOrd="0" presId="urn:microsoft.com/office/officeart/2005/8/layout/radial1"/>
    <dgm:cxn modelId="{20F57710-D53B-42F1-8662-D11FBF945696}" type="presOf" srcId="{3AAE6B35-1A02-48F2-A337-0FE09A720794}" destId="{2313A2EF-43F8-47F1-A5E2-9CD78398F57C}" srcOrd="0" destOrd="0" presId="urn:microsoft.com/office/officeart/2005/8/layout/radial1"/>
    <dgm:cxn modelId="{A287384B-610E-4F46-B8AB-F1BAE8DB1DB8}" type="presOf" srcId="{792E32E3-9D69-4486-B928-07DDCDA85F01}" destId="{D7A3ECF5-29E4-4B76-8653-206CA9FB9C8D}" srcOrd="0" destOrd="0" presId="urn:microsoft.com/office/officeart/2005/8/layout/radial1"/>
    <dgm:cxn modelId="{F37D6A40-9AE8-4E88-9915-AE3FDB66A76D}" srcId="{DBF1E54F-EE6D-4B3F-89FC-8EA5EF75E4DD}" destId="{792E32E3-9D69-4486-B928-07DDCDA85F01}" srcOrd="1" destOrd="0" parTransId="{C18E3BEF-14F8-4826-B6DD-9A3E1985201E}" sibTransId="{5FBEA04C-365F-4FCD-A968-69312F9B51EA}"/>
    <dgm:cxn modelId="{90F08501-CD15-4B78-A69F-07DD477EEB9E}" type="presOf" srcId="{DAFED1C9-D938-41CA-9CCF-57792E7EAE44}" destId="{EE9615E9-EE11-46E0-8823-18461CE7D314}" srcOrd="0" destOrd="0" presId="urn:microsoft.com/office/officeart/2005/8/layout/radial1"/>
    <dgm:cxn modelId="{A2E2E2E5-7A84-4D80-A50A-45EDA49AA593}" type="presOf" srcId="{C18E3BEF-14F8-4826-B6DD-9A3E1985201E}" destId="{50E8AFA8-B3EC-4E05-8ED0-B3D1872C60AB}" srcOrd="0" destOrd="0" presId="urn:microsoft.com/office/officeart/2005/8/layout/radial1"/>
    <dgm:cxn modelId="{7C0B206B-4A00-4A18-9BC5-B51BA4509CC2}" srcId="{DBF1E54F-EE6D-4B3F-89FC-8EA5EF75E4DD}" destId="{B860F74C-638D-43EB-B1A3-547D51D13674}" srcOrd="5" destOrd="0" parTransId="{426CF045-7B18-4008-AB27-E5B1B478995D}" sibTransId="{30A78107-EEA7-4C43-B990-D67D1A475E1A}"/>
    <dgm:cxn modelId="{CA851F69-646C-45DD-9386-8A959637D529}" srcId="{DBF1E54F-EE6D-4B3F-89FC-8EA5EF75E4DD}" destId="{DAFED1C9-D938-41CA-9CCF-57792E7EAE44}" srcOrd="0" destOrd="0" parTransId="{01A1F236-EC91-43FF-903B-E96C42370E1E}" sibTransId="{F19A4DEC-1913-42B6-A67F-3F413AF144A4}"/>
    <dgm:cxn modelId="{76AA4EA7-C6FA-40A4-863F-EC18CE50296D}" srcId="{3AAE6B35-1A02-48F2-A337-0FE09A720794}" destId="{DBF1E54F-EE6D-4B3F-89FC-8EA5EF75E4DD}" srcOrd="0" destOrd="0" parTransId="{981BD088-9C87-42EE-93DE-F42A7FB27F13}" sibTransId="{9854FB78-D1B5-47BA-B0AE-6F0B00C40B0C}"/>
    <dgm:cxn modelId="{94F403A8-54AD-48F9-8635-72DFE0D85B3A}" type="presOf" srcId="{DBF1E54F-EE6D-4B3F-89FC-8EA5EF75E4DD}" destId="{3973A49F-2C1E-4922-9147-F9A081F86198}" srcOrd="0" destOrd="0" presId="urn:microsoft.com/office/officeart/2005/8/layout/radial1"/>
    <dgm:cxn modelId="{2E4488CF-BF2E-4E29-A33B-FAE9FEF7F4B1}" type="presOf" srcId="{B860F74C-638D-43EB-B1A3-547D51D13674}" destId="{3CCD1ED9-FC62-479F-B5FA-83C47970FF56}" srcOrd="0" destOrd="0" presId="urn:microsoft.com/office/officeart/2005/8/layout/radial1"/>
    <dgm:cxn modelId="{1A2CB3CF-EF4F-4D45-99E6-EC5CFDB1F855}" srcId="{DBF1E54F-EE6D-4B3F-89FC-8EA5EF75E4DD}" destId="{951FEC95-F2CB-4F44-B7F8-0818E3327D3C}" srcOrd="4" destOrd="0" parTransId="{56461A22-94EC-4593-BC1E-59775F088CD2}" sibTransId="{5EB0652A-BEA8-4957-8F17-4386FA191C23}"/>
    <dgm:cxn modelId="{AA82CD86-DFC5-4FA2-9AE3-18690FB50069}" srcId="{DBF1E54F-EE6D-4B3F-89FC-8EA5EF75E4DD}" destId="{D7055288-BD5F-462B-8519-C758F08A8A89}" srcOrd="2" destOrd="0" parTransId="{23822919-00AA-4AD1-912B-4FD239D197DB}" sibTransId="{57685ACD-C8E0-4687-B711-2F24A662CBA9}"/>
    <dgm:cxn modelId="{4C8710C8-BA03-445C-B16F-0D8D9DF48CC4}" type="presParOf" srcId="{2313A2EF-43F8-47F1-A5E2-9CD78398F57C}" destId="{3973A49F-2C1E-4922-9147-F9A081F86198}" srcOrd="0" destOrd="0" presId="urn:microsoft.com/office/officeart/2005/8/layout/radial1"/>
    <dgm:cxn modelId="{CE957416-9B78-4789-9C5C-5CC4E8FD6988}" type="presParOf" srcId="{2313A2EF-43F8-47F1-A5E2-9CD78398F57C}" destId="{BEA4D3C3-9DBE-45F8-9EA5-B5C5352A83C1}" srcOrd="1" destOrd="0" presId="urn:microsoft.com/office/officeart/2005/8/layout/radial1"/>
    <dgm:cxn modelId="{AC067CAA-DEAD-4785-925D-81E1722420C8}" type="presParOf" srcId="{BEA4D3C3-9DBE-45F8-9EA5-B5C5352A83C1}" destId="{EECFF52E-2B66-4B98-B497-CBC5B5F53F21}" srcOrd="0" destOrd="0" presId="urn:microsoft.com/office/officeart/2005/8/layout/radial1"/>
    <dgm:cxn modelId="{93315E4D-45A3-44B7-8B8E-DE77AD54817E}" type="presParOf" srcId="{2313A2EF-43F8-47F1-A5E2-9CD78398F57C}" destId="{EE9615E9-EE11-46E0-8823-18461CE7D314}" srcOrd="2" destOrd="0" presId="urn:microsoft.com/office/officeart/2005/8/layout/radial1"/>
    <dgm:cxn modelId="{C6B24C67-4373-4F6C-AF10-DED1213B758C}" type="presParOf" srcId="{2313A2EF-43F8-47F1-A5E2-9CD78398F57C}" destId="{50E8AFA8-B3EC-4E05-8ED0-B3D1872C60AB}" srcOrd="3" destOrd="0" presId="urn:microsoft.com/office/officeart/2005/8/layout/radial1"/>
    <dgm:cxn modelId="{CD91474A-0EBB-44F9-A562-0297A3CE3AA7}" type="presParOf" srcId="{50E8AFA8-B3EC-4E05-8ED0-B3D1872C60AB}" destId="{7A0DE63A-DAB7-49F7-BB65-B6C32AA87CA8}" srcOrd="0" destOrd="0" presId="urn:microsoft.com/office/officeart/2005/8/layout/radial1"/>
    <dgm:cxn modelId="{DC46276F-72D2-44EA-84BA-F7DA9C7926AC}" type="presParOf" srcId="{2313A2EF-43F8-47F1-A5E2-9CD78398F57C}" destId="{D7A3ECF5-29E4-4B76-8653-206CA9FB9C8D}" srcOrd="4" destOrd="0" presId="urn:microsoft.com/office/officeart/2005/8/layout/radial1"/>
    <dgm:cxn modelId="{E9F5B3B7-70D6-4CD3-B3A7-B4FF0387A8F9}" type="presParOf" srcId="{2313A2EF-43F8-47F1-A5E2-9CD78398F57C}" destId="{4A54E483-C209-4255-B4D9-FB7EA365E5E8}" srcOrd="5" destOrd="0" presId="urn:microsoft.com/office/officeart/2005/8/layout/radial1"/>
    <dgm:cxn modelId="{38CDACF4-98BF-4B73-8589-19B0C2BF3E39}" type="presParOf" srcId="{4A54E483-C209-4255-B4D9-FB7EA365E5E8}" destId="{9D815EF9-2144-4F09-85B1-18581DBEAA69}" srcOrd="0" destOrd="0" presId="urn:microsoft.com/office/officeart/2005/8/layout/radial1"/>
    <dgm:cxn modelId="{0D33B2E8-21B3-4369-9C75-760B12A53B7D}" type="presParOf" srcId="{2313A2EF-43F8-47F1-A5E2-9CD78398F57C}" destId="{9E716AAB-2523-4B2F-B3C4-AC97CBF3E60C}" srcOrd="6" destOrd="0" presId="urn:microsoft.com/office/officeart/2005/8/layout/radial1"/>
    <dgm:cxn modelId="{19A394D0-CD23-4E96-9C1B-FB193B1EC3E2}" type="presParOf" srcId="{2313A2EF-43F8-47F1-A5E2-9CD78398F57C}" destId="{75E5401A-22E8-47D2-81E3-3D43B7E63958}" srcOrd="7" destOrd="0" presId="urn:microsoft.com/office/officeart/2005/8/layout/radial1"/>
    <dgm:cxn modelId="{72A5D4A4-CDCC-40E2-A123-32DE368188A6}" type="presParOf" srcId="{75E5401A-22E8-47D2-81E3-3D43B7E63958}" destId="{836473B5-B09E-49BB-85B8-E22A331A6AA6}" srcOrd="0" destOrd="0" presId="urn:microsoft.com/office/officeart/2005/8/layout/radial1"/>
    <dgm:cxn modelId="{B2B34C39-1959-423C-BC91-451DB76FD6B6}" type="presParOf" srcId="{2313A2EF-43F8-47F1-A5E2-9CD78398F57C}" destId="{7770C11D-9C7C-439F-837A-6EC61A07EAC9}" srcOrd="8" destOrd="0" presId="urn:microsoft.com/office/officeart/2005/8/layout/radial1"/>
    <dgm:cxn modelId="{A33C0BFF-BF34-4E7C-B1C5-A7ACCA8F5E63}" type="presParOf" srcId="{2313A2EF-43F8-47F1-A5E2-9CD78398F57C}" destId="{B41A03B4-CD53-499B-B455-F3C57A07F332}" srcOrd="9" destOrd="0" presId="urn:microsoft.com/office/officeart/2005/8/layout/radial1"/>
    <dgm:cxn modelId="{33801F20-5335-46EA-9554-A772FF9EAB9C}" type="presParOf" srcId="{B41A03B4-CD53-499B-B455-F3C57A07F332}" destId="{79CB5AA8-95EF-481A-B973-7BDD10CD0BEB}" srcOrd="0" destOrd="0" presId="urn:microsoft.com/office/officeart/2005/8/layout/radial1"/>
    <dgm:cxn modelId="{1D2E646E-28A0-47AF-8268-4D05638D526C}" type="presParOf" srcId="{2313A2EF-43F8-47F1-A5E2-9CD78398F57C}" destId="{AE1F24B4-3E52-41BB-997B-6783C9B8EFCA}" srcOrd="10" destOrd="0" presId="urn:microsoft.com/office/officeart/2005/8/layout/radial1"/>
    <dgm:cxn modelId="{BCC47C6E-27C0-4785-9EC9-8695EB4F4813}" type="presParOf" srcId="{2313A2EF-43F8-47F1-A5E2-9CD78398F57C}" destId="{07FC7907-9992-46C4-AB88-9BC624460818}" srcOrd="11" destOrd="0" presId="urn:microsoft.com/office/officeart/2005/8/layout/radial1"/>
    <dgm:cxn modelId="{E4FAD2C3-7AF0-4212-BBC7-9D389F2B1A5A}" type="presParOf" srcId="{07FC7907-9992-46C4-AB88-9BC624460818}" destId="{056F9BFE-24C6-4126-B5D2-F8B53D274460}" srcOrd="0" destOrd="0" presId="urn:microsoft.com/office/officeart/2005/8/layout/radial1"/>
    <dgm:cxn modelId="{FD770775-9FAB-4AD7-AB45-58165DFA8550}" type="presParOf" srcId="{2313A2EF-43F8-47F1-A5E2-9CD78398F57C}" destId="{3CCD1ED9-FC62-479F-B5FA-83C47970FF56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73A49F-2C1E-4922-9147-F9A081F86198}">
      <dsp:nvSpPr>
        <dsp:cNvPr id="0" name=""/>
        <dsp:cNvSpPr/>
      </dsp:nvSpPr>
      <dsp:spPr>
        <a:xfrm>
          <a:off x="3915633" y="2100208"/>
          <a:ext cx="1619784" cy="1619784"/>
        </a:xfrm>
        <a:prstGeom prst="ellipse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4600" kern="1200" dirty="0" smtClean="0"/>
            <a:t>SMP</a:t>
          </a:r>
          <a:endParaRPr lang="en-GB" sz="4600" kern="1200" dirty="0"/>
        </a:p>
      </dsp:txBody>
      <dsp:txXfrm>
        <a:off x="3915633" y="2100208"/>
        <a:ext cx="1619784" cy="1619784"/>
      </dsp:txXfrm>
    </dsp:sp>
    <dsp:sp modelId="{BEA4D3C3-9DBE-45F8-9EA5-B5C5352A83C1}">
      <dsp:nvSpPr>
        <dsp:cNvPr id="0" name=""/>
        <dsp:cNvSpPr/>
      </dsp:nvSpPr>
      <dsp:spPr>
        <a:xfrm rot="16181100">
          <a:off x="4511661" y="1876532"/>
          <a:ext cx="416533" cy="30849"/>
        </a:xfrm>
        <a:custGeom>
          <a:avLst/>
          <a:gdLst/>
          <a:ahLst/>
          <a:cxnLst/>
          <a:rect l="0" t="0" r="0" b="0"/>
          <a:pathLst>
            <a:path>
              <a:moveTo>
                <a:pt x="0" y="15424"/>
              </a:moveTo>
              <a:lnTo>
                <a:pt x="416533" y="154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6181100">
        <a:off x="4709514" y="1881543"/>
        <a:ext cx="20826" cy="20826"/>
      </dsp:txXfrm>
    </dsp:sp>
    <dsp:sp modelId="{EE9615E9-EE11-46E0-8823-18461CE7D314}">
      <dsp:nvSpPr>
        <dsp:cNvPr id="0" name=""/>
        <dsp:cNvSpPr/>
      </dsp:nvSpPr>
      <dsp:spPr>
        <a:xfrm>
          <a:off x="3906637" y="864100"/>
          <a:ext cx="1619784" cy="819594"/>
        </a:xfrm>
        <a:prstGeom prst="round2DiagRect">
          <a:avLst/>
        </a:prstGeom>
        <a:solidFill>
          <a:srgbClr val="FF5050"/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600" b="1" kern="1200" baseline="0" dirty="0" smtClean="0">
              <a:solidFill>
                <a:srgbClr val="0F5494"/>
              </a:solidFill>
            </a:rPr>
            <a:t>COSME</a:t>
          </a:r>
          <a:endParaRPr lang="en-GB" sz="1600" b="1" kern="1200" baseline="0" dirty="0">
            <a:solidFill>
              <a:srgbClr val="0F5494"/>
            </a:solidFill>
          </a:endParaRPr>
        </a:p>
      </dsp:txBody>
      <dsp:txXfrm>
        <a:off x="3906637" y="864100"/>
        <a:ext cx="1619784" cy="819594"/>
      </dsp:txXfrm>
    </dsp:sp>
    <dsp:sp modelId="{50E8AFA8-B3EC-4E05-8ED0-B3D1872C60AB}">
      <dsp:nvSpPr>
        <dsp:cNvPr id="0" name=""/>
        <dsp:cNvSpPr/>
      </dsp:nvSpPr>
      <dsp:spPr>
        <a:xfrm rot="19894104">
          <a:off x="5405200" y="2380656"/>
          <a:ext cx="539463" cy="30849"/>
        </a:xfrm>
        <a:custGeom>
          <a:avLst/>
          <a:gdLst/>
          <a:ahLst/>
          <a:cxnLst/>
          <a:rect l="0" t="0" r="0" b="0"/>
          <a:pathLst>
            <a:path>
              <a:moveTo>
                <a:pt x="0" y="15424"/>
              </a:moveTo>
              <a:lnTo>
                <a:pt x="539463" y="154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9894104">
        <a:off x="5661445" y="2382594"/>
        <a:ext cx="26973" cy="26973"/>
      </dsp:txXfrm>
    </dsp:sp>
    <dsp:sp modelId="{D7A3ECF5-29E4-4B76-8653-206CA9FB9C8D}">
      <dsp:nvSpPr>
        <dsp:cNvPr id="0" name=""/>
        <dsp:cNvSpPr/>
      </dsp:nvSpPr>
      <dsp:spPr>
        <a:xfrm>
          <a:off x="5654867" y="1559173"/>
          <a:ext cx="1619784" cy="818574"/>
        </a:xfrm>
        <a:prstGeom prst="round2DiagRect">
          <a:avLst/>
        </a:prstGeom>
        <a:solidFill>
          <a:srgbClr val="558ED5"/>
        </a:solidFill>
        <a:ln w="25400" cap="flat" cmpd="sng" algn="ctr">
          <a:solidFill>
            <a:srgbClr val="0F549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300" b="1" kern="1200" baseline="0" dirty="0" smtClean="0">
              <a:solidFill>
                <a:srgbClr val="0F5494"/>
              </a:solidFill>
            </a:rPr>
            <a:t>INTERNAL MARKET</a:t>
          </a:r>
          <a:endParaRPr lang="en-GB" sz="2300" b="1" kern="1200" baseline="0" dirty="0">
            <a:solidFill>
              <a:srgbClr val="0F5494"/>
            </a:solidFill>
          </a:endParaRPr>
        </a:p>
      </dsp:txBody>
      <dsp:txXfrm>
        <a:off x="5654867" y="1559173"/>
        <a:ext cx="1619784" cy="818574"/>
      </dsp:txXfrm>
    </dsp:sp>
    <dsp:sp modelId="{4A54E483-C209-4255-B4D9-FB7EA365E5E8}">
      <dsp:nvSpPr>
        <dsp:cNvPr id="0" name=""/>
        <dsp:cNvSpPr/>
      </dsp:nvSpPr>
      <dsp:spPr>
        <a:xfrm rot="835740">
          <a:off x="5505919" y="3136153"/>
          <a:ext cx="386513" cy="30849"/>
        </a:xfrm>
        <a:custGeom>
          <a:avLst/>
          <a:gdLst/>
          <a:ahLst/>
          <a:cxnLst/>
          <a:rect l="0" t="0" r="0" b="0"/>
          <a:pathLst>
            <a:path>
              <a:moveTo>
                <a:pt x="0" y="15424"/>
              </a:moveTo>
              <a:lnTo>
                <a:pt x="386513" y="154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835740">
        <a:off x="5689513" y="3141915"/>
        <a:ext cx="19325" cy="19325"/>
      </dsp:txXfrm>
    </dsp:sp>
    <dsp:sp modelId="{9E716AAB-2523-4B2F-B3C4-AC97CBF3E60C}">
      <dsp:nvSpPr>
        <dsp:cNvPr id="0" name=""/>
        <dsp:cNvSpPr/>
      </dsp:nvSpPr>
      <dsp:spPr>
        <a:xfrm>
          <a:off x="5797696" y="2984717"/>
          <a:ext cx="1619784" cy="784315"/>
        </a:xfrm>
        <a:prstGeom prst="round2DiagRect">
          <a:avLst/>
        </a:prstGeom>
        <a:solidFill>
          <a:srgbClr val="33CC33"/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300" b="1" kern="1200" baseline="0" dirty="0" smtClean="0">
              <a:solidFill>
                <a:srgbClr val="0F5494"/>
              </a:solidFill>
            </a:rPr>
            <a:t>FOOD CHAIN</a:t>
          </a:r>
          <a:endParaRPr lang="en-GB" sz="2300" b="1" kern="1200" baseline="0" dirty="0">
            <a:solidFill>
              <a:srgbClr val="0F5494"/>
            </a:solidFill>
          </a:endParaRPr>
        </a:p>
      </dsp:txBody>
      <dsp:txXfrm>
        <a:off x="5797696" y="2984717"/>
        <a:ext cx="1619784" cy="784315"/>
      </dsp:txXfrm>
    </dsp:sp>
    <dsp:sp modelId="{75E5401A-22E8-47D2-81E3-3D43B7E63958}">
      <dsp:nvSpPr>
        <dsp:cNvPr id="0" name=""/>
        <dsp:cNvSpPr/>
      </dsp:nvSpPr>
      <dsp:spPr>
        <a:xfrm rot="5369292">
          <a:off x="4618287" y="3820035"/>
          <a:ext cx="231008" cy="30849"/>
        </a:xfrm>
        <a:custGeom>
          <a:avLst/>
          <a:gdLst/>
          <a:ahLst/>
          <a:cxnLst/>
          <a:rect l="0" t="0" r="0" b="0"/>
          <a:pathLst>
            <a:path>
              <a:moveTo>
                <a:pt x="0" y="15424"/>
              </a:moveTo>
              <a:lnTo>
                <a:pt x="231008" y="154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5369292">
        <a:off x="4728016" y="3829685"/>
        <a:ext cx="11550" cy="11550"/>
      </dsp:txXfrm>
    </dsp:sp>
    <dsp:sp modelId="{7770C11D-9C7C-439F-837A-6EC61A07EAC9}">
      <dsp:nvSpPr>
        <dsp:cNvPr id="0" name=""/>
        <dsp:cNvSpPr/>
      </dsp:nvSpPr>
      <dsp:spPr>
        <a:xfrm>
          <a:off x="3928745" y="3950955"/>
          <a:ext cx="1619784" cy="853982"/>
        </a:xfrm>
        <a:prstGeom prst="round2DiagRect">
          <a:avLst/>
        </a:prstGeom>
        <a:solidFill>
          <a:srgbClr val="FF99FF"/>
        </a:solidFill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300" b="1" kern="1200" baseline="0" dirty="0" smtClean="0">
              <a:solidFill>
                <a:srgbClr val="0F5494"/>
              </a:solidFill>
            </a:rPr>
            <a:t>STATISTICS</a:t>
          </a:r>
          <a:endParaRPr lang="en-GB" sz="2300" b="1" kern="1200" baseline="0" dirty="0">
            <a:solidFill>
              <a:srgbClr val="0F5494"/>
            </a:solidFill>
          </a:endParaRPr>
        </a:p>
      </dsp:txBody>
      <dsp:txXfrm>
        <a:off x="3928745" y="3950955"/>
        <a:ext cx="1619784" cy="853982"/>
      </dsp:txXfrm>
    </dsp:sp>
    <dsp:sp modelId="{B41A03B4-CD53-499B-B455-F3C57A07F332}">
      <dsp:nvSpPr>
        <dsp:cNvPr id="0" name=""/>
        <dsp:cNvSpPr/>
      </dsp:nvSpPr>
      <dsp:spPr>
        <a:xfrm rot="9765522">
          <a:off x="3585730" y="3190256"/>
          <a:ext cx="374713" cy="30849"/>
        </a:xfrm>
        <a:custGeom>
          <a:avLst/>
          <a:gdLst/>
          <a:ahLst/>
          <a:cxnLst/>
          <a:rect l="0" t="0" r="0" b="0"/>
          <a:pathLst>
            <a:path>
              <a:moveTo>
                <a:pt x="0" y="15424"/>
              </a:moveTo>
              <a:lnTo>
                <a:pt x="374713" y="154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9765522">
        <a:off x="3763719" y="3196313"/>
        <a:ext cx="18735" cy="18735"/>
      </dsp:txXfrm>
    </dsp:sp>
    <dsp:sp modelId="{AE1F24B4-3E52-41BB-997B-6783C9B8EFCA}">
      <dsp:nvSpPr>
        <dsp:cNvPr id="0" name=""/>
        <dsp:cNvSpPr/>
      </dsp:nvSpPr>
      <dsp:spPr>
        <a:xfrm>
          <a:off x="2091187" y="3060576"/>
          <a:ext cx="1619784" cy="831451"/>
        </a:xfrm>
        <a:prstGeom prst="round2DiagRect">
          <a:avLst/>
        </a:prstGeom>
        <a:solidFill>
          <a:srgbClr val="99CCFF"/>
        </a:solidFill>
        <a:ln w="25400" cap="flat" cmpd="sng" algn="ctr">
          <a:solidFill>
            <a:srgbClr val="99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300" b="1" i="0" kern="1200" baseline="0" dirty="0" smtClean="0">
              <a:solidFill>
                <a:srgbClr val="0F5494"/>
              </a:solidFill>
            </a:rPr>
            <a:t>STANDARDS</a:t>
          </a:r>
          <a:endParaRPr lang="en-GB" sz="2300" b="1" i="0" kern="1200" baseline="0" dirty="0">
            <a:solidFill>
              <a:srgbClr val="0F5494"/>
            </a:solidFill>
          </a:endParaRPr>
        </a:p>
      </dsp:txBody>
      <dsp:txXfrm>
        <a:off x="2091187" y="3060576"/>
        <a:ext cx="1619784" cy="831451"/>
      </dsp:txXfrm>
    </dsp:sp>
    <dsp:sp modelId="{07FC7907-9992-46C4-AB88-9BC624460818}">
      <dsp:nvSpPr>
        <dsp:cNvPr id="0" name=""/>
        <dsp:cNvSpPr/>
      </dsp:nvSpPr>
      <dsp:spPr>
        <a:xfrm rot="12261780">
          <a:off x="3487208" y="2452529"/>
          <a:ext cx="523870" cy="30849"/>
        </a:xfrm>
        <a:custGeom>
          <a:avLst/>
          <a:gdLst/>
          <a:ahLst/>
          <a:cxnLst/>
          <a:rect l="0" t="0" r="0" b="0"/>
          <a:pathLst>
            <a:path>
              <a:moveTo>
                <a:pt x="0" y="15424"/>
              </a:moveTo>
              <a:lnTo>
                <a:pt x="523870" y="154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2261780">
        <a:off x="3736047" y="2454857"/>
        <a:ext cx="26193" cy="26193"/>
      </dsp:txXfrm>
    </dsp:sp>
    <dsp:sp modelId="{3CCD1ED9-FC62-479F-B5FA-83C47970FF56}">
      <dsp:nvSpPr>
        <dsp:cNvPr id="0" name=""/>
        <dsp:cNvSpPr/>
      </dsp:nvSpPr>
      <dsp:spPr>
        <a:xfrm>
          <a:off x="2089926" y="1662273"/>
          <a:ext cx="1619784" cy="842142"/>
        </a:xfrm>
        <a:prstGeom prst="round2DiagRect">
          <a:avLst/>
        </a:prstGeom>
        <a:solidFill>
          <a:srgbClr val="FFFF66"/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300" b="1" i="0" kern="1200" baseline="0" dirty="0" smtClean="0">
              <a:solidFill>
                <a:srgbClr val="0F5494"/>
              </a:solidFill>
            </a:rPr>
            <a:t>CONSUMER</a:t>
          </a:r>
          <a:endParaRPr lang="en-GB" sz="2300" b="1" i="0" kern="1200" baseline="0" dirty="0">
            <a:solidFill>
              <a:srgbClr val="0F5494"/>
            </a:solidFill>
          </a:endParaRPr>
        </a:p>
      </dsp:txBody>
      <dsp:txXfrm>
        <a:off x="2089926" y="1662273"/>
        <a:ext cx="1619784" cy="842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9" tIns="44890" rIns="89779" bIns="4489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6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9" tIns="44890" rIns="89779" bIns="4489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63815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9" tIns="44890" rIns="89779" bIns="4489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6" y="9263815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9" tIns="44890" rIns="89779" bIns="4489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A7E2940-8B9C-4349-8083-81B96DC3CE66}" type="slidenum">
              <a:rPr lang="en-GB" altLang="en-US"/>
              <a:pPr/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59697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9" tIns="44890" rIns="89779" bIns="4489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6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9" tIns="44890" rIns="89779" bIns="4489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1838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632689"/>
            <a:ext cx="5335893" cy="438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9" tIns="44890" rIns="89779" bIns="448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63815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9" tIns="44890" rIns="89779" bIns="4489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6" y="9263815"/>
            <a:ext cx="2890665" cy="48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9" tIns="44890" rIns="89779" bIns="4489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EE77BC2-9233-4182-A222-29FEEFFAC4D9}" type="slidenum">
              <a:rPr lang="en-GB" altLang="en-US"/>
              <a:pPr/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4073595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77BC2-9233-4182-A222-29FEEFFAC4D9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3522180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03290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30940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966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9991">
              <a:defRPr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22381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sz="1600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209715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63628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3880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77BC2-9233-4182-A222-29FEEFFAC4D9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1354687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296603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1276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084" indent="-168084">
              <a:buFont typeface="Arial" panose="020B0604020202020204" pitchFamily="34" charset="0"/>
              <a:buChar char="•"/>
            </a:pPr>
            <a:r>
              <a:rPr lang="fr-BE" dirty="0" smtClean="0"/>
              <a:t>The total budget </a:t>
            </a:r>
            <a:r>
              <a:rPr lang="fr-BE" dirty="0" err="1" smtClean="0"/>
              <a:t>managed</a:t>
            </a:r>
            <a:r>
              <a:rPr lang="fr-BE" dirty="0" smtClean="0"/>
              <a:t> by the Agency in</a:t>
            </a:r>
            <a:r>
              <a:rPr lang="fr-BE" baseline="0" dirty="0" smtClean="0"/>
              <a:t> the </a:t>
            </a:r>
            <a:r>
              <a:rPr lang="fr-BE" baseline="0" dirty="0" err="1" smtClean="0"/>
              <a:t>current</a:t>
            </a:r>
            <a:r>
              <a:rPr lang="fr-BE" baseline="0" dirty="0" smtClean="0"/>
              <a:t> MFF </a:t>
            </a:r>
            <a:r>
              <a:rPr lang="fr-BE" baseline="0" dirty="0" err="1" smtClean="0"/>
              <a:t>amounts</a:t>
            </a:r>
            <a:r>
              <a:rPr lang="fr-BE" baseline="0" dirty="0" smtClean="0"/>
              <a:t> to EUR 10.4 billion</a:t>
            </a:r>
          </a:p>
          <a:p>
            <a:pPr marL="168084" indent="-168084">
              <a:buFont typeface="Arial" panose="020B0604020202020204" pitchFamily="34" charset="0"/>
              <a:buChar char="•"/>
            </a:pPr>
            <a:endParaRPr lang="fr-BE" baseline="0" dirty="0" smtClean="0"/>
          </a:p>
          <a:p>
            <a:pPr marL="168084" indent="-168084" defTabSz="896451">
              <a:buFont typeface="Arial" panose="020B0604020202020204" pitchFamily="34" charset="0"/>
              <a:buChar char="•"/>
              <a:defRPr/>
            </a:pPr>
            <a:r>
              <a:rPr lang="fr-BE" baseline="0" dirty="0" smtClean="0"/>
              <a:t>The lion </a:t>
            </a:r>
            <a:r>
              <a:rPr lang="fr-BE" baseline="0" dirty="0" err="1" smtClean="0"/>
              <a:t>share</a:t>
            </a:r>
            <a:r>
              <a:rPr lang="fr-BE" baseline="0" dirty="0" smtClean="0"/>
              <a:t> </a:t>
            </a:r>
            <a:r>
              <a:rPr lang="fr-BE" baseline="0" dirty="0" err="1" smtClean="0"/>
              <a:t>goes</a:t>
            </a:r>
            <a:r>
              <a:rPr lang="fr-BE" baseline="0" dirty="0" smtClean="0"/>
              <a:t> to Horizon 2020 </a:t>
            </a:r>
            <a:r>
              <a:rPr lang="fr-BE" baseline="0" dirty="0" err="1" smtClean="0"/>
              <a:t>with</a:t>
            </a:r>
            <a:r>
              <a:rPr lang="fr-BE" baseline="0" dirty="0" smtClean="0"/>
              <a:t> </a:t>
            </a:r>
            <a:r>
              <a:rPr lang="fr-BE" baseline="0" dirty="0" err="1" smtClean="0"/>
              <a:t>almost</a:t>
            </a:r>
            <a:r>
              <a:rPr lang="fr-BE" baseline="0" dirty="0" smtClean="0"/>
              <a:t> 7 billion </a:t>
            </a:r>
            <a:r>
              <a:rPr lang="fr-BE" altLang="en-US" dirty="0"/>
              <a:t>(6,979.991 MEUR)</a:t>
            </a:r>
          </a:p>
          <a:p>
            <a:pPr marL="168084" indent="-168084" defTabSz="896451">
              <a:buFont typeface="Arial" panose="020B0604020202020204" pitchFamily="34" charset="0"/>
              <a:buChar char="•"/>
              <a:defRPr/>
            </a:pPr>
            <a:endParaRPr lang="fr-BE" altLang="en-US" dirty="0"/>
          </a:p>
          <a:p>
            <a:pPr marL="168084" indent="-168084" defTabSz="896451">
              <a:buFont typeface="Arial" panose="020B0604020202020204" pitchFamily="34" charset="0"/>
              <a:buChar char="•"/>
              <a:defRPr/>
            </a:pPr>
            <a:r>
              <a:rPr lang="fr-BE" altLang="en-US" dirty="0"/>
              <a:t>Second </a:t>
            </a:r>
            <a:r>
              <a:rPr lang="fr-BE" altLang="en-US" dirty="0" err="1"/>
              <a:t>largest</a:t>
            </a:r>
            <a:r>
              <a:rPr lang="fr-BE" altLang="en-US" dirty="0"/>
              <a:t> programme in </a:t>
            </a:r>
            <a:r>
              <a:rPr lang="fr-BE" altLang="en-US" dirty="0" err="1"/>
              <a:t>financial</a:t>
            </a:r>
            <a:r>
              <a:rPr lang="fr-BE" altLang="en-US" dirty="0"/>
              <a:t> </a:t>
            </a:r>
            <a:r>
              <a:rPr lang="fr-BE" altLang="en-US" dirty="0" err="1"/>
              <a:t>terms</a:t>
            </a:r>
            <a:r>
              <a:rPr lang="fr-BE" altLang="en-US" dirty="0"/>
              <a:t> </a:t>
            </a:r>
            <a:r>
              <a:rPr lang="fr-BE" altLang="en-US" dirty="0" err="1"/>
              <a:t>is</a:t>
            </a:r>
            <a:r>
              <a:rPr lang="fr-BE" altLang="en-US" dirty="0"/>
              <a:t> the LIFE Programme </a:t>
            </a:r>
            <a:r>
              <a:rPr lang="fr-BE" altLang="en-US" dirty="0" err="1"/>
              <a:t>with</a:t>
            </a:r>
            <a:r>
              <a:rPr lang="fr-BE" altLang="en-US" dirty="0"/>
              <a:t> 2.3 billion</a:t>
            </a:r>
          </a:p>
          <a:p>
            <a:pPr marL="168084" indent="-168084" defTabSz="896451">
              <a:buFont typeface="Arial" panose="020B0604020202020204" pitchFamily="34" charset="0"/>
              <a:buChar char="•"/>
              <a:defRPr/>
            </a:pPr>
            <a:endParaRPr lang="en-GB" dirty="0">
              <a:latin typeface="Calibri"/>
              <a:ea typeface="Calibri"/>
              <a:cs typeface="Times New Roman"/>
            </a:endParaRPr>
          </a:p>
          <a:p>
            <a:pPr marL="168084" indent="-168084" defTabSz="896451">
              <a:buFont typeface="Arial" panose="020B0604020202020204" pitchFamily="34" charset="0"/>
              <a:buChar char="•"/>
              <a:defRPr/>
            </a:pPr>
            <a:r>
              <a:rPr lang="fr-BE" altLang="en-US" dirty="0">
                <a:latin typeface="Calibri"/>
                <a:cs typeface="Times New Roman"/>
              </a:rPr>
              <a:t>COSME and EMFF </a:t>
            </a:r>
            <a:r>
              <a:rPr lang="fr-BE" altLang="en-US" dirty="0" err="1">
                <a:latin typeface="Calibri"/>
                <a:cs typeface="Times New Roman"/>
              </a:rPr>
              <a:t>represent</a:t>
            </a:r>
            <a:r>
              <a:rPr lang="fr-BE" altLang="en-US" dirty="0">
                <a:latin typeface="Calibri"/>
                <a:cs typeface="Times New Roman"/>
              </a:rPr>
              <a:t> 0,7 billion</a:t>
            </a:r>
            <a:r>
              <a:rPr lang="en-GB" dirty="0"/>
              <a:t> </a:t>
            </a:r>
            <a:r>
              <a:rPr lang="fr-BE" altLang="en-US" dirty="0">
                <a:latin typeface="Calibri"/>
                <a:cs typeface="Times New Roman"/>
              </a:rPr>
              <a:t>and 0,6 billion </a:t>
            </a:r>
            <a:r>
              <a:rPr lang="fr-BE" altLang="en-US" dirty="0" err="1">
                <a:latin typeface="Calibri"/>
                <a:cs typeface="Times New Roman"/>
              </a:rPr>
              <a:t>respectively</a:t>
            </a:r>
            <a:endParaRPr lang="fr-BE" altLang="en-US" dirty="0"/>
          </a:p>
          <a:p>
            <a:pPr marL="168084" indent="-168084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77BC2-9233-4182-A222-29FEEFFAC4D9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3473367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186605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058747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439353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408256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>
                <a:solidFill>
                  <a:prstClr val="black"/>
                </a:solidFill>
              </a:rPr>
              <a:pPr/>
              <a:t>24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32275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GB" sz="1600" dirty="0"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>
                <a:solidFill>
                  <a:prstClr val="black"/>
                </a:solidFill>
              </a:rPr>
              <a:pPr/>
              <a:t>25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2418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21230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039108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590630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72750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084" indent="-168084">
              <a:buFont typeface="Arial" panose="020B0604020202020204" pitchFamily="34" charset="0"/>
              <a:buChar char="•"/>
            </a:pPr>
            <a:r>
              <a:rPr lang="fr-BE" dirty="0" smtClean="0"/>
              <a:t>The European Innovation Council </a:t>
            </a:r>
            <a:r>
              <a:rPr lang="en-US" dirty="0"/>
              <a:t>supports top-class innovators, entrepreneurs, small companies and scientists with bright ideas and the ambition to scale up internationally. </a:t>
            </a:r>
          </a:p>
          <a:p>
            <a:pPr marL="168084" indent="-168084">
              <a:buFont typeface="Arial" panose="020B0604020202020204" pitchFamily="34" charset="0"/>
              <a:buChar char="•"/>
            </a:pPr>
            <a:r>
              <a:rPr lang="en-US" dirty="0"/>
              <a:t>It brings together the parts of Horizon 2020 that provide funding, advice and networking opportunities for those at cutting edge of innovation.</a:t>
            </a:r>
          </a:p>
          <a:p>
            <a:pPr marL="168084" indent="-168084">
              <a:buFont typeface="Arial" panose="020B0604020202020204" pitchFamily="34" charset="0"/>
              <a:buChar char="•"/>
            </a:pPr>
            <a:r>
              <a:rPr lang="en-US" dirty="0"/>
              <a:t>Blending of grants with one or several other instruments: loan, guarantees, equity.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77BC2-9233-4182-A222-29FEEFFAC4D9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2703830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084" indent="-168084">
              <a:buFont typeface="Arial" panose="020B0604020202020204" pitchFamily="34" charset="0"/>
              <a:buChar char="•"/>
            </a:pPr>
            <a:r>
              <a:rPr lang="fr-BE" dirty="0" err="1" smtClean="0"/>
              <a:t>Equity</a:t>
            </a:r>
            <a:r>
              <a:rPr lang="fr-BE" baseline="0" dirty="0" smtClean="0"/>
              <a:t> free </a:t>
            </a:r>
            <a:r>
              <a:rPr lang="fr-BE" baseline="0" dirty="0" err="1" smtClean="0"/>
              <a:t>funding</a:t>
            </a:r>
            <a:r>
              <a:rPr lang="fr-BE" baseline="0" dirty="0" smtClean="0"/>
              <a:t>: the EU </a:t>
            </a:r>
            <a:r>
              <a:rPr lang="fr-BE" baseline="0" dirty="0" err="1" smtClean="0"/>
              <a:t>does</a:t>
            </a:r>
            <a:r>
              <a:rPr lang="fr-BE" baseline="0" dirty="0" smtClean="0"/>
              <a:t> not </a:t>
            </a:r>
            <a:r>
              <a:rPr lang="fr-BE" baseline="0" dirty="0" err="1" smtClean="0"/>
              <a:t>take</a:t>
            </a:r>
            <a:r>
              <a:rPr lang="fr-BE" baseline="0" dirty="0" smtClean="0"/>
              <a:t> a </a:t>
            </a:r>
            <a:r>
              <a:rPr lang="fr-BE" baseline="0" dirty="0" err="1" smtClean="0"/>
              <a:t>share</a:t>
            </a:r>
            <a:r>
              <a:rPr lang="fr-BE" baseline="0" dirty="0" smtClean="0"/>
              <a:t> in the </a:t>
            </a:r>
            <a:r>
              <a:rPr lang="fr-BE" baseline="0" dirty="0" err="1" smtClean="0"/>
              <a:t>funded</a:t>
            </a:r>
            <a:r>
              <a:rPr lang="fr-BE" baseline="0" dirty="0" smtClean="0"/>
              <a:t> </a:t>
            </a:r>
            <a:r>
              <a:rPr lang="fr-BE" baseline="0" dirty="0" err="1" smtClean="0"/>
              <a:t>companies</a:t>
            </a:r>
            <a:endParaRPr lang="fr-BE" baseline="0" dirty="0" smtClean="0"/>
          </a:p>
          <a:p>
            <a:pPr marL="168084" indent="-168084">
              <a:buFont typeface="Arial" panose="020B0604020202020204" pitchFamily="34" charset="0"/>
              <a:buChar char="•"/>
            </a:pPr>
            <a:r>
              <a:rPr lang="fr-BE" baseline="0" dirty="0" smtClean="0"/>
              <a:t>Business coaching: up to 12 </a:t>
            </a:r>
            <a:r>
              <a:rPr lang="fr-BE" baseline="0" dirty="0" err="1" smtClean="0"/>
              <a:t>days</a:t>
            </a:r>
            <a:r>
              <a:rPr lang="fr-BE" baseline="0" dirty="0" smtClean="0"/>
              <a:t> of coaching for free. </a:t>
            </a:r>
          </a:p>
          <a:p>
            <a:pPr marL="168084" indent="-168084">
              <a:buFont typeface="Arial" panose="020B0604020202020204" pitchFamily="34" charset="0"/>
              <a:buChar char="•"/>
            </a:pPr>
            <a:r>
              <a:rPr lang="fr-BE" baseline="0" dirty="0" err="1" smtClean="0"/>
              <a:t>Acceleration</a:t>
            </a:r>
            <a:r>
              <a:rPr lang="fr-BE" baseline="0" dirty="0" smtClean="0"/>
              <a:t> services: </a:t>
            </a:r>
            <a:r>
              <a:rPr lang="fr-BE" baseline="0" dirty="0" err="1" smtClean="0"/>
              <a:t>matchmaking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academy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community</a:t>
            </a:r>
            <a:r>
              <a:rPr lang="fr-BE" baseline="0" dirty="0" smtClean="0"/>
              <a:t>, </a:t>
            </a:r>
            <a:r>
              <a:rPr lang="fr-BE" baseline="0" dirty="0" err="1" smtClean="0"/>
              <a:t>access</a:t>
            </a:r>
            <a:r>
              <a:rPr lang="fr-BE" baseline="0" dirty="0" smtClean="0"/>
              <a:t> to finance https://ec.europa.eu/easme/en/business-support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77BC2-9233-4182-A222-29FEEFFAC4D9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444290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err="1" smtClean="0"/>
              <a:t>Italy</a:t>
            </a:r>
            <a:r>
              <a:rPr lang="fr-BE" dirty="0" smtClean="0"/>
              <a:t>:</a:t>
            </a:r>
            <a:r>
              <a:rPr lang="fr-BE" baseline="0" dirty="0" smtClean="0"/>
              <a:t> </a:t>
            </a:r>
          </a:p>
          <a:p>
            <a:r>
              <a:rPr lang="fr-BE" baseline="0" dirty="0" smtClean="0"/>
              <a:t>508 </a:t>
            </a:r>
            <a:r>
              <a:rPr lang="fr-BE" baseline="0" dirty="0" err="1" smtClean="0"/>
              <a:t>beneficiaries</a:t>
            </a:r>
            <a:r>
              <a:rPr lang="fr-BE" baseline="0" dirty="0" smtClean="0"/>
              <a:t> (</a:t>
            </a:r>
            <a:r>
              <a:rPr lang="fr-BE" baseline="0" dirty="0" err="1" smtClean="0"/>
              <a:t>rank</a:t>
            </a:r>
            <a:r>
              <a:rPr lang="fr-BE" baseline="0" dirty="0" smtClean="0"/>
              <a:t>: 2) – 1st: Spain</a:t>
            </a:r>
          </a:p>
          <a:p>
            <a:r>
              <a:rPr lang="fr-BE" baseline="0" dirty="0" smtClean="0"/>
              <a:t>€128 million </a:t>
            </a:r>
            <a:r>
              <a:rPr lang="fr-BE" baseline="0" dirty="0" err="1" smtClean="0"/>
              <a:t>invested</a:t>
            </a:r>
            <a:r>
              <a:rPr lang="fr-BE" baseline="0" dirty="0" smtClean="0"/>
              <a:t> (</a:t>
            </a:r>
            <a:r>
              <a:rPr lang="fr-BE" baseline="0" dirty="0" err="1" smtClean="0"/>
              <a:t>rank</a:t>
            </a:r>
            <a:r>
              <a:rPr lang="fr-BE" baseline="0" dirty="0" smtClean="0"/>
              <a:t>: 3) – 1st: Spain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77BC2-9233-4182-A222-29FEEFFAC4D9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7150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0644" indent="-170644" defTabSz="910102" eaLnBrk="0" hangingPunct="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Submission of Proposals: </a:t>
            </a:r>
            <a:r>
              <a:rPr lang="en-GB" dirty="0">
                <a:solidFill>
                  <a:srgbClr val="FFFFFF"/>
                </a:solidFill>
                <a:latin typeface="EC Square Sans Cond Pro" panose="020B0506040000020004" pitchFamily="34" charset="0"/>
              </a:rPr>
              <a:t>more than 2000 proposals per evaluation round (four per year)</a:t>
            </a:r>
          </a:p>
          <a:p>
            <a:pPr marL="170644" indent="-170644" defTabSz="910102" eaLnBrk="0" hangingPunct="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FFFFFF"/>
                </a:solidFill>
                <a:latin typeface="EC Square Sans Cond Pro" panose="020B0506040000020004" pitchFamily="34" charset="0"/>
              </a:rPr>
              <a:t>Remote Evaluation: Performed by four expert-evaluators per proposal</a:t>
            </a:r>
          </a:p>
          <a:p>
            <a:pPr marL="170644" indent="-170644" defTabSz="910102" eaLnBrk="0" hangingPunct="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FFFFFF"/>
                </a:solidFill>
                <a:latin typeface="EC Square Sans Cond Pro" panose="020B0506040000020004" pitchFamily="34" charset="0"/>
              </a:rPr>
              <a:t>Ranking of Proposals: Highest-scoring proposals (+/- 120) invited to the interview</a:t>
            </a:r>
          </a:p>
          <a:p>
            <a:pPr marL="170644" indent="-170644" defTabSz="910102" eaLnBrk="0" hangingPunct="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FFFFFF"/>
                </a:solidFill>
                <a:latin typeface="EC Square Sans Cond Pro" panose="020B0506040000020004" pitchFamily="34" charset="0"/>
              </a:rPr>
              <a:t>Interview: Jury of 6 panels with 5-6 experts &amp; published pitch deck </a:t>
            </a:r>
          </a:p>
          <a:p>
            <a:pPr marL="170644" indent="-170644" defTabSz="910102" eaLnBrk="0" hangingPunct="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rgbClr val="FFFFFF"/>
                </a:solidFill>
                <a:latin typeface="EC Square Sans Cond Pro" panose="020B0506040000020004" pitchFamily="34" charset="0"/>
              </a:rPr>
              <a:t>Grant Agreement: Selected companies invited for Grant Agreement preparation </a:t>
            </a:r>
          </a:p>
          <a:p>
            <a:pPr defTabSz="910102" eaLnBrk="0" hangingPunct="0">
              <a:defRPr/>
            </a:pPr>
            <a:endParaRPr lang="en-GB" dirty="0">
              <a:solidFill>
                <a:srgbClr val="FFFFFF"/>
              </a:solidFill>
              <a:latin typeface="EC Square Sans Cond Pro" panose="020B05060400000200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A32846-B368-214F-8270-0FDFA8D4D3FA}" type="slidenum">
              <a:rPr lang="en-GB" altLang="fr-FR" smtClean="0"/>
              <a:pPr/>
              <a:t>6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xmlns="" val="3882901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0102" eaLnBrk="0" hangingPunct="0">
              <a:defRPr/>
            </a:pPr>
            <a:endParaRPr lang="en-GB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0102">
              <a:defRPr/>
            </a:pPr>
            <a:fld id="{7DA32846-B368-214F-8270-0FDFA8D4D3FA}" type="slidenum">
              <a:rPr lang="en-GB" altLang="fr-FR">
                <a:solidFill>
                  <a:srgbClr val="000000"/>
                </a:solidFill>
                <a:cs typeface="Arial" charset="0"/>
              </a:rPr>
              <a:pPr defTabSz="910102">
                <a:defRPr/>
              </a:pPr>
              <a:t>7</a:t>
            </a:fld>
            <a:endParaRPr lang="en-GB" altLang="fr-FR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2765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420089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19EDC-A9AC-42C3-A051-BDE26A63C62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06481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3392996"/>
            <a:ext cx="7772400" cy="1470025"/>
          </a:xfrm>
        </p:spPr>
        <p:txBody>
          <a:bodyPr anchor="b" anchorCtr="0">
            <a:normAutofit/>
          </a:bodyPr>
          <a:lstStyle>
            <a:lvl1pPr algn="l">
              <a:defRPr sz="3200" b="1">
                <a:solidFill>
                  <a:srgbClr val="FFD62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049180"/>
            <a:ext cx="6400800" cy="58962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FFD624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5556" y="6356352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49287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83776"/>
            <a:ext cx="2133600" cy="365125"/>
          </a:xfrm>
        </p:spPr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83776"/>
            <a:ext cx="2895600" cy="365125"/>
          </a:xfrm>
        </p:spPr>
        <p:txBody>
          <a:bodyPr/>
          <a:lstStyle/>
          <a:p>
            <a:endParaRPr lang="en-GB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25506" y="116634"/>
            <a:ext cx="8892988" cy="583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" descr="logolong-EU2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6056177"/>
            <a:ext cx="2049016" cy="685191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8748464" y="6309320"/>
            <a:ext cx="25202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2"/>
          </p:nvPr>
        </p:nvSpPr>
        <p:spPr>
          <a:xfrm>
            <a:off x="503548" y="1988840"/>
            <a:ext cx="8244916" cy="345757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332148"/>
          </a:xfrm>
        </p:spPr>
        <p:txBody>
          <a:bodyPr anchor="b">
            <a:noAutofit/>
          </a:bodyPr>
          <a:lstStyle>
            <a:lvl1pPr algn="l">
              <a:defRPr sz="3200" b="1">
                <a:solidFill>
                  <a:srgbClr val="FFD62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23370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410" b="1701"/>
          <a:stretch/>
        </p:blipFill>
        <p:spPr>
          <a:xfrm>
            <a:off x="0" y="1104900"/>
            <a:ext cx="9144000" cy="5753100"/>
          </a:xfrm>
          <a:prstGeom prst="rect">
            <a:avLst/>
          </a:prstGeom>
        </p:spPr>
      </p:pic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6000" y="332656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306" y="2708920"/>
            <a:ext cx="3682646" cy="2880320"/>
          </a:xfrm>
          <a:prstGeom prst="rect">
            <a:avLst/>
          </a:prstGeom>
        </p:spPr>
        <p:txBody>
          <a:bodyPr anchor="t"/>
          <a:lstStyle>
            <a:lvl1pPr marL="0" indent="0">
              <a:defRPr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604187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8" y="0"/>
            <a:ext cx="9143183" cy="6858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6021288"/>
            <a:ext cx="9143592" cy="83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srgbClr val="FFFFFF"/>
              </a:solidFill>
            </a:endParaRPr>
          </a:p>
        </p:txBody>
      </p:sp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44262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700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140469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3746" y="82595"/>
            <a:ext cx="920750" cy="63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0" y="691876"/>
            <a:ext cx="9144000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4085534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84437-7487-4B44-B02A-1D9870D2A08F}" type="slidenum">
              <a:rPr lang="en-GB" altLang="en-US" smtClean="0"/>
              <a:pPr/>
              <a:t>‹N›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4133907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Relationship Id="rId5" Type="http://schemas.openxmlformats.org/officeDocument/2006/relationships/image" Target="../media/image23.png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commission/publications/single-market-programme-legal-texts-and-factsheets_en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ec.europa.eu/growth/smes/cosme_en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60948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Executive Agency for SMEs:</a:t>
            </a:r>
            <a:br>
              <a:rPr lang="en-US" dirty="0"/>
            </a:br>
            <a:r>
              <a:rPr lang="en-US" dirty="0"/>
              <a:t>an </a:t>
            </a:r>
            <a:r>
              <a:rPr lang="en-US" dirty="0" smtClean="0"/>
              <a:t>introduction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new COSME </a:t>
            </a:r>
            <a:r>
              <a:rPr lang="en-US" dirty="0" err="1" smtClean="0"/>
              <a:t>programme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>
                <a:solidFill>
                  <a:schemeClr val="bg1"/>
                </a:solidFill>
              </a:rPr>
              <a:t>Mattia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Pellegrini | </a:t>
            </a:r>
            <a:r>
              <a:rPr lang="en-US" dirty="0" smtClean="0">
                <a:solidFill>
                  <a:schemeClr val="bg1"/>
                </a:solidFill>
              </a:rPr>
              <a:t>mattia.pellegrini@ec.europa.eu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352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RATIONALE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4724400"/>
          </a:xfrm>
        </p:spPr>
        <p:txBody>
          <a:bodyPr>
            <a:normAutofit/>
          </a:bodyPr>
          <a:lstStyle/>
          <a:p>
            <a:pPr algn="just"/>
            <a:r>
              <a:rPr lang="en-GB" sz="3600" dirty="0" smtClean="0">
                <a:solidFill>
                  <a:srgbClr val="0F5494"/>
                </a:solidFill>
              </a:rPr>
              <a:t>The Single </a:t>
            </a:r>
            <a:r>
              <a:rPr lang="en-GB" sz="3600" dirty="0">
                <a:solidFill>
                  <a:srgbClr val="0F5494"/>
                </a:solidFill>
              </a:rPr>
              <a:t>Market is a </a:t>
            </a:r>
            <a:r>
              <a:rPr lang="en-GB" sz="3600" dirty="0" smtClean="0">
                <a:solidFill>
                  <a:srgbClr val="0F5494"/>
                </a:solidFill>
              </a:rPr>
              <a:t>cornerstone </a:t>
            </a:r>
            <a:r>
              <a:rPr lang="en-GB" sz="3600" dirty="0">
                <a:solidFill>
                  <a:srgbClr val="0F5494"/>
                </a:solidFill>
              </a:rPr>
              <a:t>of the </a:t>
            </a:r>
            <a:r>
              <a:rPr lang="en-GB" sz="3600" dirty="0" smtClean="0">
                <a:solidFill>
                  <a:srgbClr val="0F5494"/>
                </a:solidFill>
              </a:rPr>
              <a:t>Union and also constantly evolving</a:t>
            </a:r>
          </a:p>
          <a:p>
            <a:pPr marL="0" indent="0" algn="just">
              <a:buNone/>
            </a:pPr>
            <a:endParaRPr lang="en-GB" sz="1000" dirty="0" smtClean="0">
              <a:solidFill>
                <a:srgbClr val="0F5494"/>
              </a:solidFill>
            </a:endParaRPr>
          </a:p>
          <a:p>
            <a:pPr algn="just"/>
            <a:r>
              <a:rPr lang="en-GB" sz="3600" dirty="0" smtClean="0">
                <a:solidFill>
                  <a:srgbClr val="0F5494"/>
                </a:solidFill>
              </a:rPr>
              <a:t>Adopting rules is a first step - making them work is equally important</a:t>
            </a:r>
          </a:p>
          <a:p>
            <a:pPr marL="0" indent="0" algn="just">
              <a:buNone/>
            </a:pPr>
            <a:endParaRPr lang="en-GB" sz="900" dirty="0" smtClean="0">
              <a:solidFill>
                <a:srgbClr val="0F5494"/>
              </a:solidFill>
            </a:endParaRPr>
          </a:p>
          <a:p>
            <a:pPr algn="just"/>
            <a:r>
              <a:rPr lang="en-GB" sz="3600" dirty="0" smtClean="0">
                <a:solidFill>
                  <a:srgbClr val="0F5494"/>
                </a:solidFill>
              </a:rPr>
              <a:t>Need for a strategic and integrated approach towards delivery of a well-functioning Single Market</a:t>
            </a:r>
            <a:endParaRPr lang="en-GB" sz="3600" dirty="0">
              <a:solidFill>
                <a:srgbClr val="0F5494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3337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cap="all" dirty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RATIONALE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754563"/>
          </a:xfrm>
        </p:spPr>
        <p:txBody>
          <a:bodyPr>
            <a:normAutofit/>
          </a:bodyPr>
          <a:lstStyle/>
          <a:p>
            <a:pPr algn="just"/>
            <a:r>
              <a:rPr lang="en-GB" sz="3600" dirty="0" smtClean="0">
                <a:solidFill>
                  <a:srgbClr val="0F5494"/>
                </a:solidFill>
              </a:rPr>
              <a:t>New, innovative approach towards delivering the Single Market on the ground </a:t>
            </a:r>
          </a:p>
          <a:p>
            <a:pPr algn="just"/>
            <a:endParaRPr lang="en-GB" sz="800" dirty="0">
              <a:solidFill>
                <a:srgbClr val="0F5494"/>
              </a:solidFill>
            </a:endParaRPr>
          </a:p>
          <a:p>
            <a:pPr algn="just"/>
            <a:r>
              <a:rPr lang="en-GB" sz="3600" dirty="0" smtClean="0">
                <a:solidFill>
                  <a:srgbClr val="0F5494"/>
                </a:solidFill>
              </a:rPr>
              <a:t>Combining previously separate numerous actions </a:t>
            </a:r>
            <a:r>
              <a:rPr lang="en-GB" sz="3600" dirty="0">
                <a:solidFill>
                  <a:srgbClr val="0F5494"/>
                </a:solidFill>
              </a:rPr>
              <a:t>and </a:t>
            </a:r>
            <a:r>
              <a:rPr lang="en-GB" sz="3600" dirty="0" smtClean="0">
                <a:solidFill>
                  <a:srgbClr val="0F5494"/>
                </a:solidFill>
              </a:rPr>
              <a:t>6 programmes allows to:</a:t>
            </a:r>
          </a:p>
          <a:p>
            <a:pPr marL="819150" lvl="1" indent="-457200" algn="just">
              <a:buFont typeface="Wingdings" panose="05000000000000000000" pitchFamily="2" charset="2"/>
              <a:buChar char="Ø"/>
            </a:pPr>
            <a:r>
              <a:rPr lang="en-GB" sz="2900" dirty="0" smtClean="0">
                <a:solidFill>
                  <a:srgbClr val="0F5494"/>
                </a:solidFill>
              </a:rPr>
              <a:t>improve synergies, better coordinate actions</a:t>
            </a:r>
          </a:p>
          <a:p>
            <a:pPr marL="819150" lvl="1" indent="-457200" algn="just">
              <a:buFont typeface="Wingdings" panose="05000000000000000000" pitchFamily="2" charset="2"/>
              <a:buChar char="Ø"/>
            </a:pPr>
            <a:r>
              <a:rPr lang="en-GB" sz="2900" dirty="0" smtClean="0">
                <a:solidFill>
                  <a:srgbClr val="0F5494"/>
                </a:solidFill>
              </a:rPr>
              <a:t>achieve better value for money</a:t>
            </a:r>
          </a:p>
          <a:p>
            <a:pPr marL="819150" lvl="1" indent="-457200" algn="just">
              <a:buFont typeface="Wingdings" panose="05000000000000000000" pitchFamily="2" charset="2"/>
              <a:buChar char="Ø"/>
            </a:pPr>
            <a:r>
              <a:rPr lang="en-GB" sz="2900" dirty="0">
                <a:solidFill>
                  <a:srgbClr val="0F5494"/>
                </a:solidFill>
              </a:rPr>
              <a:t>p</a:t>
            </a:r>
            <a:r>
              <a:rPr lang="en-GB" sz="2900" dirty="0" smtClean="0">
                <a:solidFill>
                  <a:srgbClr val="0F5494"/>
                </a:solidFill>
              </a:rPr>
              <a:t>rovide for greater visibility of the Single Market</a:t>
            </a:r>
          </a:p>
          <a:p>
            <a:pPr marL="457200" lvl="1" indent="0">
              <a:buNone/>
            </a:pPr>
            <a:endParaRPr lang="en-GB" sz="800" dirty="0" smtClean="0">
              <a:solidFill>
                <a:srgbClr val="0F5494"/>
              </a:solidFill>
            </a:endParaRPr>
          </a:p>
          <a:p>
            <a:pPr lvl="1"/>
            <a:endParaRPr lang="en-GB" sz="2900" dirty="0">
              <a:solidFill>
                <a:srgbClr val="0F549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81119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073" y="102253"/>
            <a:ext cx="8229600" cy="990600"/>
          </a:xfrm>
        </p:spPr>
        <p:txBody>
          <a:bodyPr/>
          <a:lstStyle/>
          <a:p>
            <a:r>
              <a:rPr lang="en-GB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situation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4648200" y="2209800"/>
            <a:ext cx="1777821" cy="914400"/>
          </a:xfrm>
          <a:prstGeom prst="wedgeRoundRectCallout">
            <a:avLst/>
          </a:prstGeom>
          <a:solidFill>
            <a:srgbClr val="FFFF66"/>
          </a:solidFill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F5494"/>
                </a:solidFill>
              </a:rPr>
              <a:t>Consumers</a:t>
            </a:r>
            <a:endParaRPr lang="en-GB" sz="2400" b="1" dirty="0">
              <a:solidFill>
                <a:srgbClr val="0F5494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640072" y="2057398"/>
            <a:ext cx="3322327" cy="1814625"/>
          </a:xfrm>
          <a:prstGeom prst="wedgeEllipseCallout">
            <a:avLst/>
          </a:prstGeom>
          <a:solidFill>
            <a:srgbClr val="FF5050"/>
          </a:solidFill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F5494"/>
                </a:solidFill>
              </a:rPr>
              <a:t>COSME</a:t>
            </a:r>
            <a:endParaRPr lang="en-GB" sz="2400" b="1" dirty="0">
              <a:solidFill>
                <a:srgbClr val="0F5494"/>
              </a:solidFill>
            </a:endParaRPr>
          </a:p>
        </p:txBody>
      </p:sp>
      <p:sp>
        <p:nvSpPr>
          <p:cNvPr id="7" name="Flowchart: Alternate Process 6"/>
          <p:cNvSpPr/>
          <p:nvPr/>
        </p:nvSpPr>
        <p:spPr>
          <a:xfrm>
            <a:off x="4800600" y="3526392"/>
            <a:ext cx="3622158" cy="1643760"/>
          </a:xfrm>
          <a:prstGeom prst="flowChartAlternateProcess">
            <a:avLst/>
          </a:prstGeom>
          <a:solidFill>
            <a:srgbClr val="33CC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F5494"/>
                </a:solidFill>
              </a:rPr>
              <a:t>Food Chain</a:t>
            </a:r>
            <a:endParaRPr lang="en-GB" sz="2400" b="1" dirty="0">
              <a:solidFill>
                <a:srgbClr val="0F5494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01748" y="5486400"/>
            <a:ext cx="7680251" cy="751114"/>
          </a:xfrm>
          <a:prstGeom prst="roundRect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F5494"/>
                </a:solidFill>
              </a:rPr>
              <a:t>European Statistics</a:t>
            </a:r>
            <a:endParaRPr lang="en-GB" sz="2400" b="1" dirty="0">
              <a:solidFill>
                <a:srgbClr val="0F5494"/>
              </a:solidFill>
            </a:endParaRPr>
          </a:p>
        </p:txBody>
      </p:sp>
      <p:sp>
        <p:nvSpPr>
          <p:cNvPr id="10" name="Flowchart: Sequential Access Storage 9"/>
          <p:cNvSpPr/>
          <p:nvPr/>
        </p:nvSpPr>
        <p:spPr>
          <a:xfrm>
            <a:off x="1066800" y="4456754"/>
            <a:ext cx="1793421" cy="733915"/>
          </a:xfrm>
          <a:prstGeom prst="flowChartMagneticTape">
            <a:avLst/>
          </a:prstGeom>
          <a:solidFill>
            <a:schemeClr val="accent5">
              <a:lumMod val="60000"/>
              <a:lumOff val="40000"/>
            </a:schemeClr>
          </a:solidFill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F5494"/>
                </a:solidFill>
              </a:rPr>
              <a:t>Financial </a:t>
            </a:r>
          </a:p>
          <a:p>
            <a:pPr algn="ctr"/>
            <a:r>
              <a:rPr lang="en-GB" b="1" dirty="0" smtClean="0">
                <a:solidFill>
                  <a:srgbClr val="0F5494"/>
                </a:solidFill>
              </a:rPr>
              <a:t>Standards</a:t>
            </a:r>
            <a:endParaRPr lang="en-GB" b="1" dirty="0">
              <a:solidFill>
                <a:srgbClr val="0F5494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218089" y="1177200"/>
            <a:ext cx="2403021" cy="7620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rgbClr val="0F5494"/>
                </a:solidFill>
              </a:rPr>
              <a:t>Standardisation</a:t>
            </a:r>
            <a:endParaRPr lang="en-GB" sz="1600" b="1" dirty="0">
              <a:solidFill>
                <a:srgbClr val="0F5494"/>
              </a:solidFill>
            </a:endParaRPr>
          </a:p>
        </p:txBody>
      </p:sp>
      <p:sp>
        <p:nvSpPr>
          <p:cNvPr id="16" name="Flowchart: Sequential Access Storage 15"/>
          <p:cNvSpPr/>
          <p:nvPr/>
        </p:nvSpPr>
        <p:spPr>
          <a:xfrm>
            <a:off x="6705600" y="2355112"/>
            <a:ext cx="1527048" cy="913699"/>
          </a:xfrm>
          <a:prstGeom prst="flowChartMagneticTape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F5494"/>
                </a:solidFill>
              </a:rPr>
              <a:t>Financial End-Users</a:t>
            </a:r>
            <a:endParaRPr lang="en-GB" b="1" dirty="0">
              <a:solidFill>
                <a:srgbClr val="0F5494"/>
              </a:solidFill>
            </a:endParaRPr>
          </a:p>
        </p:txBody>
      </p:sp>
      <p:sp>
        <p:nvSpPr>
          <p:cNvPr id="9" name="Flowchart: Punched Tape 8"/>
          <p:cNvSpPr/>
          <p:nvPr/>
        </p:nvSpPr>
        <p:spPr>
          <a:xfrm>
            <a:off x="914400" y="981562"/>
            <a:ext cx="1557429" cy="990599"/>
          </a:xfrm>
          <a:prstGeom prst="flowChartPunchedTap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b="1" dirty="0" smtClean="0">
                <a:solidFill>
                  <a:srgbClr val="0F5494"/>
                </a:solidFill>
              </a:rPr>
              <a:t>Internal market for goods and services</a:t>
            </a:r>
            <a:endParaRPr lang="fr-BE" sz="1400" b="1" dirty="0">
              <a:solidFill>
                <a:srgbClr val="0F5494"/>
              </a:solidFill>
            </a:endParaRPr>
          </a:p>
        </p:txBody>
      </p:sp>
      <p:sp>
        <p:nvSpPr>
          <p:cNvPr id="12" name="Wave 11"/>
          <p:cNvSpPr/>
          <p:nvPr/>
        </p:nvSpPr>
        <p:spPr>
          <a:xfrm>
            <a:off x="3048000" y="3872023"/>
            <a:ext cx="1371600" cy="952498"/>
          </a:xfrm>
          <a:prstGeom prst="wav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b="1" dirty="0" smtClean="0">
                <a:solidFill>
                  <a:srgbClr val="0F5494"/>
                </a:solidFill>
              </a:rPr>
              <a:t>Policy support</a:t>
            </a:r>
            <a:endParaRPr lang="fr-BE" sz="1600" b="1" dirty="0">
              <a:solidFill>
                <a:srgbClr val="0F5494"/>
              </a:solidFill>
            </a:endParaRPr>
          </a:p>
        </p:txBody>
      </p:sp>
      <p:sp>
        <p:nvSpPr>
          <p:cNvPr id="14" name="Wave 13"/>
          <p:cNvSpPr/>
          <p:nvPr/>
        </p:nvSpPr>
        <p:spPr>
          <a:xfrm>
            <a:off x="6892165" y="981562"/>
            <a:ext cx="1086578" cy="821903"/>
          </a:xfrm>
          <a:prstGeom prst="wav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b="1" dirty="0" smtClean="0">
                <a:solidFill>
                  <a:srgbClr val="0F5494"/>
                </a:solidFill>
              </a:rPr>
              <a:t>Governance Tools</a:t>
            </a:r>
            <a:endParaRPr lang="fr-BE" sz="1400" b="1" dirty="0">
              <a:solidFill>
                <a:srgbClr val="0F5494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72397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 AND OBJECTIVES</a:t>
            </a:r>
            <a:endParaRPr lang="en-GB" sz="2700" b="1" cap="all" dirty="0">
              <a:solidFill>
                <a:srgbClr val="00A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2303721" y="5181600"/>
            <a:ext cx="6312196" cy="648697"/>
          </a:xfrm>
          <a:prstGeom prst="flowChartProcess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F5494"/>
                </a:solidFill>
              </a:rPr>
              <a:t>European Statistics (covering all EU policies)</a:t>
            </a:r>
            <a:endParaRPr lang="en-GB" b="1" dirty="0">
              <a:solidFill>
                <a:srgbClr val="0F5494"/>
              </a:solidFill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2310809" y="4584402"/>
            <a:ext cx="4447953" cy="524291"/>
          </a:xfrm>
          <a:prstGeom prst="flowChartProcess">
            <a:avLst/>
          </a:prstGeom>
          <a:solidFill>
            <a:srgbClr val="33CC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F5494"/>
                </a:solidFill>
              </a:rPr>
              <a:t>Food Chain</a:t>
            </a:r>
            <a:endParaRPr lang="en-GB" b="1" dirty="0">
              <a:solidFill>
                <a:srgbClr val="0F5494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2303720" y="3995030"/>
            <a:ext cx="4447953" cy="550377"/>
          </a:xfrm>
          <a:prstGeom prst="flowChartProcess">
            <a:avLst/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F5494"/>
                </a:solidFill>
              </a:rPr>
              <a:t>Consumers &amp; End-Users</a:t>
            </a:r>
            <a:endParaRPr lang="en-GB" b="1" dirty="0">
              <a:solidFill>
                <a:srgbClr val="0F5494"/>
              </a:solidFill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2303721" y="3395332"/>
            <a:ext cx="4447953" cy="553425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F5494"/>
                </a:solidFill>
              </a:rPr>
              <a:t>Standardisation</a:t>
            </a:r>
            <a:endParaRPr lang="en-GB" b="1" dirty="0">
              <a:solidFill>
                <a:srgbClr val="0F5494"/>
              </a:solidFill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2303721" y="2784684"/>
            <a:ext cx="4447953" cy="568116"/>
          </a:xfrm>
          <a:prstGeom prst="flowChartProcess">
            <a:avLst/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F5494"/>
                </a:solidFill>
              </a:rPr>
              <a:t>COSME</a:t>
            </a:r>
            <a:endParaRPr lang="en-GB" b="1" dirty="0">
              <a:solidFill>
                <a:srgbClr val="0F5494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2307264" y="2173109"/>
            <a:ext cx="4451498" cy="568116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0F5494"/>
                </a:solidFill>
              </a:rPr>
              <a:t>Improving the Internal Market</a:t>
            </a:r>
            <a:endParaRPr lang="en-GB" b="1" dirty="0">
              <a:solidFill>
                <a:srgbClr val="0F5494"/>
              </a:solidFill>
            </a:endParaRPr>
          </a:p>
        </p:txBody>
      </p:sp>
      <p:sp>
        <p:nvSpPr>
          <p:cNvPr id="11" name="Flowchart: Process 10"/>
          <p:cNvSpPr/>
          <p:nvPr/>
        </p:nvSpPr>
        <p:spPr>
          <a:xfrm>
            <a:off x="2303722" y="1328597"/>
            <a:ext cx="6340548" cy="773104"/>
          </a:xfrm>
          <a:prstGeom prst="flowChartProcess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F5494"/>
                </a:solidFill>
              </a:rPr>
              <a:t>SPECIFIC OBJECTIVES</a:t>
            </a:r>
            <a:endParaRPr lang="en-GB" dirty="0">
              <a:solidFill>
                <a:srgbClr val="0F5494"/>
              </a:solidFill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609600" y="1328597"/>
            <a:ext cx="1642730" cy="773104"/>
          </a:xfrm>
          <a:prstGeom prst="flowChartProcess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F5494"/>
                </a:solidFill>
              </a:rPr>
              <a:t>GENERAL OBJECTIVES</a:t>
            </a:r>
            <a:endParaRPr lang="en-GB" dirty="0">
              <a:solidFill>
                <a:srgbClr val="0F5494"/>
              </a:solidFill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609600" y="2173109"/>
            <a:ext cx="1642730" cy="2935584"/>
          </a:xfrm>
          <a:prstGeom prst="flowChartProcess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F5494"/>
                </a:solidFill>
              </a:rPr>
              <a:t>Improve the functioning of the Internal Market</a:t>
            </a:r>
            <a:endParaRPr lang="en-GB" dirty="0">
              <a:solidFill>
                <a:srgbClr val="0F5494"/>
              </a:solidFill>
            </a:endParaRPr>
          </a:p>
        </p:txBody>
      </p:sp>
      <p:sp>
        <p:nvSpPr>
          <p:cNvPr id="14" name="Flowchart: Process 13"/>
          <p:cNvSpPr/>
          <p:nvPr/>
        </p:nvSpPr>
        <p:spPr>
          <a:xfrm>
            <a:off x="609600" y="5181600"/>
            <a:ext cx="1642730" cy="648697"/>
          </a:xfrm>
          <a:prstGeom prst="flowChartProcess">
            <a:avLst/>
          </a:prstGeom>
          <a:pattFill prst="pct5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F5494"/>
                </a:solidFill>
              </a:rPr>
              <a:t>High quality </a:t>
            </a:r>
            <a:r>
              <a:rPr lang="en-GB" dirty="0">
                <a:solidFill>
                  <a:srgbClr val="0F5494"/>
                </a:solidFill>
              </a:rPr>
              <a:t>Statistics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7254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cap="all" dirty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</a:t>
            </a:r>
            <a:r>
              <a:rPr lang="en-GB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  <a:endParaRPr lang="en-GB" b="1" cap="all" dirty="0">
              <a:solidFill>
                <a:srgbClr val="00A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19600"/>
          </a:xfrm>
        </p:spPr>
        <p:txBody>
          <a:bodyPr>
            <a:normAutofit/>
          </a:bodyPr>
          <a:lstStyle/>
          <a:p>
            <a:r>
              <a:rPr lang="en-GB" sz="4000" dirty="0" smtClean="0">
                <a:solidFill>
                  <a:srgbClr val="0F5494"/>
                </a:solidFill>
              </a:rPr>
              <a:t>Continuity</a:t>
            </a:r>
          </a:p>
          <a:p>
            <a:endParaRPr lang="en-GB" sz="2400" dirty="0" smtClean="0">
              <a:solidFill>
                <a:srgbClr val="0F5494"/>
              </a:solidFill>
            </a:endParaRPr>
          </a:p>
          <a:p>
            <a:r>
              <a:rPr lang="en-GB" sz="4000" dirty="0" smtClean="0">
                <a:solidFill>
                  <a:srgbClr val="0F5494"/>
                </a:solidFill>
              </a:rPr>
              <a:t>Flexibility </a:t>
            </a:r>
          </a:p>
          <a:p>
            <a:endParaRPr lang="en-GB" sz="1800" dirty="0" smtClean="0">
              <a:solidFill>
                <a:srgbClr val="0F5494"/>
              </a:solidFill>
            </a:endParaRPr>
          </a:p>
          <a:p>
            <a:r>
              <a:rPr lang="en-GB" sz="4000" dirty="0">
                <a:solidFill>
                  <a:srgbClr val="0F5494"/>
                </a:solidFill>
              </a:rPr>
              <a:t>EU added </a:t>
            </a:r>
            <a:r>
              <a:rPr lang="en-GB" sz="4000" dirty="0" smtClean="0">
                <a:solidFill>
                  <a:srgbClr val="0F5494"/>
                </a:solidFill>
              </a:rPr>
              <a:t>value: improved delivery, execution and synergies  </a:t>
            </a:r>
            <a:endParaRPr lang="en-GB" sz="4000" dirty="0">
              <a:solidFill>
                <a:srgbClr val="0F549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7710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839200" cy="1143000"/>
          </a:xfrm>
        </p:spPr>
        <p:txBody>
          <a:bodyPr>
            <a:noAutofit/>
          </a:bodyPr>
          <a:lstStyle/>
          <a:p>
            <a:r>
              <a:rPr lang="en-GB" sz="3600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Competitiveness  of enterprises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1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dirty="0" smtClean="0">
                <a:solidFill>
                  <a:srgbClr val="0F5494"/>
                </a:solidFill>
                <a:ea typeface="Calibri"/>
                <a:cs typeface="Times New Roman"/>
              </a:rPr>
              <a:t>Improving </a:t>
            </a:r>
            <a:r>
              <a:rPr lang="en-GB" sz="3600" dirty="0">
                <a:solidFill>
                  <a:srgbClr val="0F5494"/>
                </a:solidFill>
                <a:ea typeface="Calibri"/>
                <a:cs typeface="Times New Roman"/>
              </a:rPr>
              <a:t>the competitiveness of enterprises with special emphasis on SMEs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987329" y="4138388"/>
            <a:ext cx="1253570" cy="395511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3400" y="4008455"/>
            <a:ext cx="3276600" cy="1331931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solidFill>
                  <a:srgbClr val="0F5494"/>
                </a:solidFill>
              </a:rPr>
              <a:t>COSME (GROW)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F5494"/>
                </a:solidFill>
              </a:rPr>
              <a:t>Non-financial </a:t>
            </a:r>
            <a:r>
              <a:rPr lang="en-GB" sz="1600" dirty="0" smtClean="0">
                <a:solidFill>
                  <a:srgbClr val="0F5494"/>
                </a:solidFill>
              </a:rPr>
              <a:t>instruments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F5494"/>
                </a:solidFill>
              </a:rPr>
              <a:t>Financial</a:t>
            </a:r>
            <a:r>
              <a:rPr lang="en-GB" sz="1600" dirty="0" smtClean="0">
                <a:solidFill>
                  <a:srgbClr val="0F5494"/>
                </a:solidFill>
              </a:rPr>
              <a:t> instruments</a:t>
            </a:r>
            <a:endParaRPr lang="en-GB" sz="1600" dirty="0">
              <a:solidFill>
                <a:srgbClr val="0F5494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3623846"/>
            <a:ext cx="2549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F5494"/>
                </a:solidFill>
              </a:rPr>
              <a:t>Existing COSME programme</a:t>
            </a:r>
            <a:endParaRPr lang="en-GB" sz="1600" b="1" dirty="0">
              <a:solidFill>
                <a:srgbClr val="0F5494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34000" y="3390900"/>
            <a:ext cx="3276600" cy="1143000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en-GB" sz="1600" dirty="0">
                <a:solidFill>
                  <a:srgbClr val="0F5494"/>
                </a:solidFill>
              </a:rPr>
              <a:t>EU programme for the Competitiveness of SMEs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F5494"/>
                </a:solidFill>
              </a:rPr>
              <a:t>Non-financial instruments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24916" y="3013295"/>
            <a:ext cx="2894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F5494"/>
                </a:solidFill>
              </a:rPr>
              <a:t>Activities under the Programme</a:t>
            </a:r>
            <a:endParaRPr lang="en-GB" sz="1600" b="1" dirty="0">
              <a:solidFill>
                <a:srgbClr val="0F549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15124" y="4717227"/>
            <a:ext cx="2314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F5494"/>
                </a:solidFill>
              </a:rPr>
              <a:t>Activities under </a:t>
            </a:r>
            <a:r>
              <a:rPr lang="en-GB" sz="1600" b="1" dirty="0" err="1" smtClean="0">
                <a:solidFill>
                  <a:srgbClr val="0F5494"/>
                </a:solidFill>
              </a:rPr>
              <a:t>InvestEU</a:t>
            </a:r>
            <a:endParaRPr lang="en-GB" sz="1600" b="1" dirty="0">
              <a:solidFill>
                <a:srgbClr val="0F5494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334000" y="5092995"/>
            <a:ext cx="3276600" cy="1143000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en-GB" sz="1600" dirty="0" smtClean="0">
                <a:solidFill>
                  <a:srgbClr val="0F5494"/>
                </a:solidFill>
              </a:rPr>
              <a:t>SME Window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F5494"/>
                </a:solidFill>
              </a:rPr>
              <a:t>Financial instruments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7329" y="4891820"/>
            <a:ext cx="1285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34810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cap="all" dirty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BUDGET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59987468"/>
              </p:ext>
            </p:extLst>
          </p:nvPr>
        </p:nvGraphicFramePr>
        <p:xfrm>
          <a:off x="540716" y="4643437"/>
          <a:ext cx="8143875" cy="4743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5" y="1197033"/>
            <a:ext cx="6822944" cy="53966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42939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83799" y="18864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kern="0" dirty="0" smtClean="0"/>
              <a:t>Synergies with other Programmes</a:t>
            </a:r>
            <a:endParaRPr lang="en-GB" kern="0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-198531" y="1408029"/>
          <a:ext cx="9451051" cy="58373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ight Brace 15"/>
          <p:cNvSpPr/>
          <p:nvPr/>
        </p:nvSpPr>
        <p:spPr bwMode="auto">
          <a:xfrm>
            <a:off x="755576" y="1844824"/>
            <a:ext cx="1296144" cy="432048"/>
          </a:xfrm>
          <a:prstGeom prst="righ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fontAlgn="base">
              <a:spcBef>
                <a:spcPct val="0"/>
              </a:spcBef>
              <a:spcAft>
                <a:spcPct val="0"/>
              </a:spcAft>
            </a:pPr>
            <a:endParaRPr lang="en-GB" sz="7600" b="1" smtClean="0">
              <a:solidFill>
                <a:srgbClr val="FFD624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7740352" y="2852937"/>
            <a:ext cx="1080120" cy="1008111"/>
            <a:chOff x="7220453" y="2708920"/>
            <a:chExt cx="1080120" cy="1152128"/>
          </a:xfrm>
        </p:grpSpPr>
        <p:sp>
          <p:nvSpPr>
            <p:cNvPr id="18" name="Oval 17"/>
            <p:cNvSpPr/>
            <p:nvPr/>
          </p:nvSpPr>
          <p:spPr>
            <a:xfrm>
              <a:off x="7220453" y="2708920"/>
              <a:ext cx="1080120" cy="648072"/>
            </a:xfrm>
            <a:prstGeom prst="ellipse">
              <a:avLst/>
            </a:prstGeom>
            <a:noFill/>
            <a:ln w="25400">
              <a:solidFill>
                <a:srgbClr val="558ED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fr-BE" sz="900" dirty="0" smtClean="0">
                  <a:solidFill>
                    <a:srgbClr val="0F5494"/>
                  </a:solidFill>
                </a:rPr>
                <a:t>Customs</a:t>
              </a:r>
              <a:endParaRPr lang="en-GB" sz="900" dirty="0">
                <a:solidFill>
                  <a:srgbClr val="0F5494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220453" y="3212976"/>
              <a:ext cx="1080120" cy="648072"/>
            </a:xfrm>
            <a:prstGeom prst="ellipse">
              <a:avLst/>
            </a:prstGeom>
            <a:noFill/>
            <a:ln w="25400">
              <a:solidFill>
                <a:srgbClr val="558ED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r>
                <a:rPr lang="fr-BE" sz="900" dirty="0" smtClean="0">
                  <a:solidFill>
                    <a:srgbClr val="0F5494"/>
                  </a:solidFill>
                </a:rPr>
                <a:t>Values</a:t>
              </a:r>
              <a:endParaRPr lang="en-GB" sz="900" dirty="0">
                <a:solidFill>
                  <a:srgbClr val="0F5494"/>
                </a:solidFill>
              </a:endParaRPr>
            </a:p>
          </p:txBody>
        </p:sp>
      </p:grpSp>
      <p:sp>
        <p:nvSpPr>
          <p:cNvPr id="21" name="Oval 20"/>
          <p:cNvSpPr/>
          <p:nvPr/>
        </p:nvSpPr>
        <p:spPr>
          <a:xfrm>
            <a:off x="7956376" y="4437112"/>
            <a:ext cx="1080120" cy="576064"/>
          </a:xfrm>
          <a:prstGeom prst="ellipse">
            <a:avLst/>
          </a:prstGeom>
          <a:noFill/>
          <a:ln w="25400">
            <a:solidFill>
              <a:srgbClr val="33CC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fr-BE" sz="900" dirty="0" smtClean="0">
                <a:solidFill>
                  <a:srgbClr val="0F5494"/>
                </a:solidFill>
              </a:rPr>
              <a:t>CAP</a:t>
            </a:r>
            <a:endParaRPr lang="en-GB" sz="900" dirty="0">
              <a:solidFill>
                <a:srgbClr val="0F5494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5496" y="3212976"/>
            <a:ext cx="1080120" cy="571809"/>
          </a:xfrm>
          <a:prstGeom prst="ellipse">
            <a:avLst/>
          </a:prstGeom>
          <a:noFill/>
          <a:ln w="25400">
            <a:solidFill>
              <a:srgbClr val="FFFF00"/>
            </a:solidFill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fr-BE" sz="900" dirty="0" smtClean="0">
                <a:solidFill>
                  <a:srgbClr val="0F5494"/>
                </a:solidFill>
              </a:rPr>
              <a:t>Values</a:t>
            </a:r>
            <a:endParaRPr lang="en-GB" sz="900" dirty="0">
              <a:solidFill>
                <a:srgbClr val="0F5494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555776" y="980728"/>
            <a:ext cx="3816424" cy="576064"/>
            <a:chOff x="2483768" y="1196752"/>
            <a:chExt cx="3704419" cy="648072"/>
          </a:xfrm>
        </p:grpSpPr>
        <p:grpSp>
          <p:nvGrpSpPr>
            <p:cNvPr id="36" name="Group 35"/>
            <p:cNvGrpSpPr/>
            <p:nvPr/>
          </p:nvGrpSpPr>
          <p:grpSpPr>
            <a:xfrm>
              <a:off x="4211960" y="1196752"/>
              <a:ext cx="1976227" cy="648072"/>
              <a:chOff x="4211960" y="1196752"/>
              <a:chExt cx="1976227" cy="648072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4211960" y="1196752"/>
                <a:ext cx="1080120" cy="648072"/>
              </a:xfrm>
              <a:prstGeom prst="ellipse">
                <a:avLst/>
              </a:prstGeom>
              <a:noFill/>
              <a:ln w="25400">
                <a:solidFill>
                  <a:srgbClr val="FF5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r>
                  <a:rPr lang="fr-BE" sz="900" dirty="0" smtClean="0">
                    <a:solidFill>
                      <a:srgbClr val="0F5494"/>
                    </a:solidFill>
                  </a:rPr>
                  <a:t>Structural </a:t>
                </a:r>
                <a:r>
                  <a:rPr lang="fr-BE" sz="900" dirty="0" err="1" smtClean="0">
                    <a:solidFill>
                      <a:srgbClr val="0F5494"/>
                    </a:solidFill>
                  </a:rPr>
                  <a:t>Cohesion</a:t>
                </a:r>
                <a:endParaRPr lang="en-GB" sz="900" dirty="0">
                  <a:solidFill>
                    <a:srgbClr val="0F5494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5108067" y="1196752"/>
                <a:ext cx="1080120" cy="648072"/>
              </a:xfrm>
              <a:prstGeom prst="ellipse">
                <a:avLst/>
              </a:prstGeom>
              <a:noFill/>
              <a:ln w="25400">
                <a:solidFill>
                  <a:srgbClr val="FF5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r>
                  <a:rPr lang="fr-BE" sz="900" dirty="0" smtClean="0">
                    <a:solidFill>
                      <a:srgbClr val="0F5494"/>
                    </a:solidFill>
                  </a:rPr>
                  <a:t>Invest EU</a:t>
                </a:r>
                <a:endParaRPr lang="en-GB" sz="900" dirty="0">
                  <a:solidFill>
                    <a:srgbClr val="0F5494"/>
                  </a:solidFill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2483768" y="1196752"/>
              <a:ext cx="1976227" cy="648072"/>
              <a:chOff x="2483768" y="1196752"/>
              <a:chExt cx="1976227" cy="648072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2483768" y="1196752"/>
                <a:ext cx="1080120" cy="648072"/>
              </a:xfrm>
              <a:prstGeom prst="ellipse">
                <a:avLst/>
              </a:prstGeom>
              <a:noFill/>
              <a:ln w="25400">
                <a:solidFill>
                  <a:srgbClr val="FF5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r>
                  <a:rPr lang="fr-BE" sz="900" dirty="0" err="1" smtClean="0">
                    <a:solidFill>
                      <a:srgbClr val="0F5494"/>
                    </a:solidFill>
                  </a:rPr>
                  <a:t>Space</a:t>
                </a:r>
                <a:endParaRPr lang="en-GB" sz="900" dirty="0">
                  <a:solidFill>
                    <a:srgbClr val="0F5494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379875" y="1196752"/>
                <a:ext cx="1080120" cy="648072"/>
              </a:xfrm>
              <a:prstGeom prst="ellipse">
                <a:avLst/>
              </a:prstGeom>
              <a:noFill/>
              <a:ln w="25400">
                <a:solidFill>
                  <a:srgbClr val="FF5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r>
                  <a:rPr lang="fr-BE" sz="900" dirty="0" smtClean="0">
                    <a:solidFill>
                      <a:srgbClr val="0F5494"/>
                    </a:solidFill>
                  </a:rPr>
                  <a:t>Horizon</a:t>
                </a:r>
                <a:endParaRPr lang="en-GB" sz="900" dirty="0">
                  <a:solidFill>
                    <a:srgbClr val="0F5494"/>
                  </a:solidFill>
                </a:endParaRPr>
              </a:p>
            </p:txBody>
          </p:sp>
        </p:grpSp>
      </p:grpSp>
      <p:sp>
        <p:nvSpPr>
          <p:cNvPr id="33" name="Oval 32"/>
          <p:cNvSpPr/>
          <p:nvPr/>
        </p:nvSpPr>
        <p:spPr>
          <a:xfrm>
            <a:off x="1511659" y="1844824"/>
            <a:ext cx="6012669" cy="4680520"/>
          </a:xfrm>
          <a:prstGeom prst="ellipse">
            <a:avLst/>
          </a:prstGeom>
          <a:noFill/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srgbClr val="FFFFFF"/>
              </a:solidFill>
            </a:endParaRPr>
          </a:p>
        </p:txBody>
      </p:sp>
      <p:sp>
        <p:nvSpPr>
          <p:cNvPr id="40" name="Up-Down Arrow 39"/>
          <p:cNvSpPr/>
          <p:nvPr/>
        </p:nvSpPr>
        <p:spPr>
          <a:xfrm>
            <a:off x="4336221" y="1556792"/>
            <a:ext cx="307787" cy="720080"/>
          </a:xfrm>
          <a:prstGeom prst="upDownArrow">
            <a:avLst/>
          </a:prstGeom>
          <a:solidFill>
            <a:srgbClr val="FF505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srgbClr val="FFFFFF"/>
              </a:solidFill>
            </a:endParaRPr>
          </a:p>
        </p:txBody>
      </p:sp>
      <p:sp>
        <p:nvSpPr>
          <p:cNvPr id="41" name="Up-Down Arrow 40"/>
          <p:cNvSpPr/>
          <p:nvPr/>
        </p:nvSpPr>
        <p:spPr>
          <a:xfrm rot="5400000">
            <a:off x="7226418" y="2987074"/>
            <a:ext cx="307787" cy="720080"/>
          </a:xfrm>
          <a:prstGeom prst="upDownArrow">
            <a:avLst/>
          </a:prstGeom>
          <a:solidFill>
            <a:srgbClr val="558ED5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srgbClr val="FFFFFF"/>
              </a:solidFill>
            </a:endParaRPr>
          </a:p>
        </p:txBody>
      </p:sp>
      <p:sp>
        <p:nvSpPr>
          <p:cNvPr id="42" name="Up-Down Arrow 41"/>
          <p:cNvSpPr/>
          <p:nvPr/>
        </p:nvSpPr>
        <p:spPr>
          <a:xfrm rot="5400000">
            <a:off x="7370434" y="4355226"/>
            <a:ext cx="307787" cy="720080"/>
          </a:xfrm>
          <a:prstGeom prst="upDownArrow">
            <a:avLst/>
          </a:prstGeom>
          <a:solidFill>
            <a:srgbClr val="33CC33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srgbClr val="FFFFFF"/>
              </a:solidFill>
            </a:endParaRPr>
          </a:p>
        </p:txBody>
      </p:sp>
      <p:sp>
        <p:nvSpPr>
          <p:cNvPr id="43" name="Up-Down Arrow 42"/>
          <p:cNvSpPr/>
          <p:nvPr/>
        </p:nvSpPr>
        <p:spPr>
          <a:xfrm rot="5400000">
            <a:off x="1393770" y="3131090"/>
            <a:ext cx="307787" cy="720080"/>
          </a:xfrm>
          <a:prstGeom prst="upDownArrow">
            <a:avLst/>
          </a:prstGeom>
          <a:solidFill>
            <a:srgbClr val="FFFF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srgbClr val="FFFFFF"/>
              </a:solidFill>
            </a:endParaRPr>
          </a:p>
        </p:txBody>
      </p:sp>
      <p:sp>
        <p:nvSpPr>
          <p:cNvPr id="44" name="Up-Down Arrow 43"/>
          <p:cNvSpPr/>
          <p:nvPr/>
        </p:nvSpPr>
        <p:spPr>
          <a:xfrm rot="3088666">
            <a:off x="2401882" y="6002444"/>
            <a:ext cx="307787" cy="720080"/>
          </a:xfrm>
          <a:prstGeom prst="upDownArrow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srgbClr val="FFFFFF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1115616" y="6237312"/>
            <a:ext cx="1080120" cy="576064"/>
          </a:xfrm>
          <a:prstGeom prst="ellipse">
            <a:avLst/>
          </a:prstGeom>
          <a:noFill/>
          <a:ln w="25400">
            <a:solidFill>
              <a:schemeClr val="accent4">
                <a:lumMod val="50000"/>
                <a:lumOff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fr-BE" sz="900" dirty="0" smtClean="0">
                <a:solidFill>
                  <a:srgbClr val="0F5494"/>
                </a:solidFill>
              </a:rPr>
              <a:t>Digital</a:t>
            </a:r>
            <a:endParaRPr lang="en-GB" sz="900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36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cap="all" dirty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Forms of </a:t>
            </a:r>
            <a:r>
              <a:rPr lang="en-GB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endParaRPr lang="en-GB" b="1" cap="all" dirty="0">
              <a:solidFill>
                <a:srgbClr val="00A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1" indent="-342900" algn="just">
              <a:buFont typeface="Arial" pitchFamily="34" charset="0"/>
              <a:buChar char="•"/>
            </a:pPr>
            <a:r>
              <a:rPr lang="en-GB" sz="3400" dirty="0">
                <a:solidFill>
                  <a:srgbClr val="0F5494"/>
                </a:solidFill>
              </a:rPr>
              <a:t>M</a:t>
            </a:r>
            <a:r>
              <a:rPr lang="en-GB" sz="3400" dirty="0" smtClean="0">
                <a:solidFill>
                  <a:srgbClr val="0F5494"/>
                </a:solidFill>
              </a:rPr>
              <a:t>ain </a:t>
            </a:r>
            <a:r>
              <a:rPr lang="en-GB" sz="3400" dirty="0">
                <a:solidFill>
                  <a:srgbClr val="0F5494"/>
                </a:solidFill>
              </a:rPr>
              <a:t>form of funding under the </a:t>
            </a:r>
            <a:r>
              <a:rPr lang="en-GB" sz="3400" dirty="0" smtClean="0">
                <a:solidFill>
                  <a:srgbClr val="0F5494"/>
                </a:solidFill>
              </a:rPr>
              <a:t>Programme:</a:t>
            </a:r>
            <a:endParaRPr lang="en-GB" sz="3400" dirty="0">
              <a:solidFill>
                <a:srgbClr val="0F5494"/>
              </a:solidFill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900" b="1" dirty="0" smtClean="0">
                <a:solidFill>
                  <a:srgbClr val="0F5494"/>
                </a:solidFill>
              </a:rPr>
              <a:t>Grants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900" dirty="0" smtClean="0">
                <a:solidFill>
                  <a:srgbClr val="0F5494"/>
                </a:solidFill>
              </a:rPr>
              <a:t>Programme provides for derogations from the New Financial </a:t>
            </a:r>
            <a:r>
              <a:rPr lang="en-GB" sz="2900" dirty="0">
                <a:solidFill>
                  <a:srgbClr val="0F5494"/>
                </a:solidFill>
              </a:rPr>
              <a:t>R</a:t>
            </a:r>
            <a:r>
              <a:rPr lang="en-GB" sz="2900" dirty="0" smtClean="0">
                <a:solidFill>
                  <a:srgbClr val="0F5494"/>
                </a:solidFill>
              </a:rPr>
              <a:t>egulation </a:t>
            </a:r>
          </a:p>
          <a:p>
            <a:pPr algn="just"/>
            <a:endParaRPr lang="en-GB" sz="3300" dirty="0">
              <a:solidFill>
                <a:srgbClr val="0F5494"/>
              </a:solidFill>
            </a:endParaRPr>
          </a:p>
          <a:p>
            <a:pPr algn="just"/>
            <a:r>
              <a:rPr lang="en-GB" sz="3300" dirty="0" smtClean="0">
                <a:solidFill>
                  <a:srgbClr val="0F5494"/>
                </a:solidFill>
              </a:rPr>
              <a:t>Other forms of funding to be provided in line with the Financial Regulation: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900" b="1" dirty="0">
                <a:solidFill>
                  <a:srgbClr val="0F5494"/>
                </a:solidFill>
              </a:rPr>
              <a:t>Public Procurement 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2900" b="1" dirty="0" smtClean="0">
                <a:solidFill>
                  <a:srgbClr val="0F5494"/>
                </a:solidFill>
              </a:rPr>
              <a:t>Prizes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96970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025595"/>
            <a:ext cx="6588224" cy="646331"/>
          </a:xfrm>
          <a:prstGeom prst="rect">
            <a:avLst/>
          </a:prstGeom>
          <a:solidFill>
            <a:schemeClr val="accent4"/>
          </a:solidFill>
        </p:spPr>
        <p:txBody>
          <a:bodyPr wrap="square" lIns="0" rtlCol="0" anchor="ctr" anchorCtr="0">
            <a:spAutoFit/>
          </a:bodyPr>
          <a:lstStyle/>
          <a:p>
            <a:pPr lvl="1"/>
            <a:r>
              <a:rPr lang="en-GB" sz="3600" dirty="0" smtClean="0">
                <a:solidFill>
                  <a:srgbClr val="FFFFFF"/>
                </a:solidFill>
                <a:latin typeface="Arial"/>
              </a:rPr>
              <a:t>COSME </a:t>
            </a:r>
          </a:p>
        </p:txBody>
      </p:sp>
    </p:spTree>
    <p:extLst>
      <p:ext uri="{BB962C8B-B14F-4D97-AF65-F5344CB8AC3E}">
        <p14:creationId xmlns:p14="http://schemas.microsoft.com/office/powerpoint/2010/main" xmlns="" val="212852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503548" y="1988840"/>
            <a:ext cx="8244916" cy="3457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n-US" sz="1800" dirty="0" smtClean="0"/>
              <a:t>4 </a:t>
            </a:r>
            <a:r>
              <a:rPr lang="en-GB" altLang="en-US" sz="1800" dirty="0"/>
              <a:t>programmes with a total budget of </a:t>
            </a:r>
            <a:r>
              <a:rPr lang="en-US" sz="1800" dirty="0"/>
              <a:t>€ </a:t>
            </a:r>
            <a:r>
              <a:rPr lang="en-GB" altLang="en-US" sz="1800" dirty="0"/>
              <a:t>10.4 </a:t>
            </a:r>
            <a:r>
              <a:rPr lang="en-GB" altLang="en-US" sz="1800" dirty="0" smtClean="0"/>
              <a:t>billion (2014-2020)</a:t>
            </a:r>
            <a:endParaRPr lang="en-GB" alt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en-US" dirty="0" smtClean="0"/>
              <a:t>FUNDING PROGRAMMES</a:t>
            </a:r>
            <a:endParaRPr lang="en-GB" dirty="0"/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609600" y="1977457"/>
            <a:ext cx="7950200" cy="3529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tabLst>
                <a:tab pos="1609725" algn="l"/>
              </a:tabLst>
            </a:pPr>
            <a:endParaRPr lang="en-GB" altLang="en-US" sz="1600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285297" y="2540000"/>
            <a:ext cx="4965700" cy="3244850"/>
            <a:chOff x="796925" y="2540000"/>
            <a:chExt cx="4965700" cy="3244850"/>
          </a:xfrm>
        </p:grpSpPr>
        <p:graphicFrame>
          <p:nvGraphicFramePr>
            <p:cNvPr id="8" name="Chart 7"/>
            <p:cNvGraphicFramePr/>
            <p:nvPr>
              <p:extLst>
                <p:ext uri="{D42A27DB-BD31-4B8C-83A1-F6EECF244321}">
                  <p14:modId xmlns:p14="http://schemas.microsoft.com/office/powerpoint/2010/main" xmlns="" val="274815577"/>
                </p:ext>
              </p:extLst>
            </p:nvPr>
          </p:nvGraphicFramePr>
          <p:xfrm>
            <a:off x="796925" y="2540000"/>
            <a:ext cx="4965700" cy="32448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Oval 8"/>
            <p:cNvSpPr/>
            <p:nvPr/>
          </p:nvSpPr>
          <p:spPr bwMode="auto">
            <a:xfrm>
              <a:off x="1686705" y="3814364"/>
              <a:ext cx="288040" cy="288040"/>
            </a:xfrm>
            <a:prstGeom prst="ellipse">
              <a:avLst/>
            </a:prstGeom>
            <a:solidFill>
              <a:srgbClr val="4F6977"/>
            </a:solidFill>
            <a:ln>
              <a:solidFill>
                <a:srgbClr val="F8F8F8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bg1"/>
                  </a:solidFill>
                </a:rPr>
                <a:t>2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4474355" y="4676980"/>
              <a:ext cx="288040" cy="288040"/>
            </a:xfrm>
            <a:prstGeom prst="ellipse">
              <a:avLst/>
            </a:prstGeom>
            <a:solidFill>
              <a:srgbClr val="394E59"/>
            </a:solidFill>
            <a:ln>
              <a:solidFill>
                <a:srgbClr val="F8F8F8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bg1"/>
                  </a:solidFill>
                </a:rPr>
                <a:t>1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2289955" y="2773050"/>
              <a:ext cx="288040" cy="288040"/>
            </a:xfrm>
            <a:prstGeom prst="ellipse">
              <a:avLst/>
            </a:prstGeom>
            <a:solidFill>
              <a:srgbClr val="55A9D6"/>
            </a:solidFill>
            <a:ln>
              <a:solidFill>
                <a:srgbClr val="F8F8F8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bg1"/>
                  </a:solidFill>
                </a:rPr>
                <a:t>3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2855105" y="2557150"/>
              <a:ext cx="288040" cy="288040"/>
            </a:xfrm>
            <a:prstGeom prst="ellipse">
              <a:avLst/>
            </a:prstGeom>
            <a:solidFill>
              <a:srgbClr val="7CC4EA"/>
            </a:solidFill>
            <a:ln>
              <a:solidFill>
                <a:srgbClr val="F8F8F8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>
                  <a:solidFill>
                    <a:schemeClr val="bg1"/>
                  </a:solidFill>
                </a:rPr>
                <a:t>4</a:t>
              </a:r>
              <a:endPara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</p:grpSp>
      <p:sp>
        <p:nvSpPr>
          <p:cNvPr id="13" name="Oval 12"/>
          <p:cNvSpPr/>
          <p:nvPr/>
        </p:nvSpPr>
        <p:spPr bwMode="auto">
          <a:xfrm>
            <a:off x="4612241" y="3207315"/>
            <a:ext cx="288040" cy="288040"/>
          </a:xfrm>
          <a:prstGeom prst="ellipse">
            <a:avLst/>
          </a:prstGeom>
          <a:solidFill>
            <a:srgbClr val="394E59"/>
          </a:solidFill>
          <a:ln>
            <a:solidFill>
              <a:srgbClr val="F8F8F8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</a:rPr>
              <a:t>1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612241" y="3651037"/>
            <a:ext cx="288040" cy="288040"/>
          </a:xfrm>
          <a:prstGeom prst="ellipse">
            <a:avLst/>
          </a:prstGeom>
          <a:solidFill>
            <a:srgbClr val="4F6977"/>
          </a:solidFill>
          <a:ln>
            <a:solidFill>
              <a:srgbClr val="F8F8F8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</a:rPr>
              <a:t>2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612241" y="4094759"/>
            <a:ext cx="288040" cy="288040"/>
          </a:xfrm>
          <a:prstGeom prst="ellipse">
            <a:avLst/>
          </a:prstGeom>
          <a:solidFill>
            <a:srgbClr val="55A9D6"/>
          </a:solidFill>
          <a:ln>
            <a:solidFill>
              <a:srgbClr val="F8F8F8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</a:rPr>
              <a:t>3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4612241" y="4538480"/>
            <a:ext cx="288040" cy="288040"/>
          </a:xfrm>
          <a:prstGeom prst="ellipse">
            <a:avLst/>
          </a:prstGeom>
          <a:solidFill>
            <a:srgbClr val="7CC4EA"/>
          </a:solidFill>
          <a:ln>
            <a:solidFill>
              <a:srgbClr val="F8F8F8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bg1"/>
                </a:solidFill>
              </a:rPr>
              <a:t>4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59136" y="3182058"/>
            <a:ext cx="300525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Horizon 2020 </a:t>
            </a:r>
            <a:r>
              <a:rPr lang="en-US" sz="1600" dirty="0" smtClean="0">
                <a:solidFill>
                  <a:schemeClr val="bg1"/>
                </a:solidFill>
              </a:rPr>
              <a:t>- € 7 billion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59136" y="3646280"/>
            <a:ext cx="300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LIFE</a:t>
            </a:r>
            <a:r>
              <a:rPr lang="en-US" sz="1600" dirty="0" smtClean="0">
                <a:solidFill>
                  <a:schemeClr val="bg1"/>
                </a:solidFill>
              </a:rPr>
              <a:t> – € 2.3 billion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59136" y="4079724"/>
            <a:ext cx="300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COSME</a:t>
            </a:r>
            <a:r>
              <a:rPr lang="en-US" sz="1600" dirty="0" smtClean="0">
                <a:solidFill>
                  <a:schemeClr val="bg1"/>
                </a:solidFill>
              </a:rPr>
              <a:t> - € 0.7 billion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59136" y="4513167"/>
            <a:ext cx="300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EMFF</a:t>
            </a:r>
            <a:r>
              <a:rPr lang="en-US" sz="1600" dirty="0" smtClean="0">
                <a:solidFill>
                  <a:schemeClr val="bg1"/>
                </a:solidFill>
              </a:rPr>
              <a:t> - €0.6 billion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040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36220" y="82418"/>
            <a:ext cx="4499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latin typeface="Calibri Light" panose="020F0302020204030204" pitchFamily="34" charset="0"/>
              </a:rPr>
              <a:t>COSME </a:t>
            </a:r>
            <a:r>
              <a:rPr lang="en-GB" sz="2800" b="1" dirty="0" smtClean="0">
                <a:latin typeface="Calibri Light" panose="020F0302020204030204" pitchFamily="34" charset="0"/>
              </a:rPr>
              <a:t>Programme  2014-2020</a:t>
            </a:r>
          </a:p>
        </p:txBody>
      </p:sp>
      <p:sp>
        <p:nvSpPr>
          <p:cNvPr id="32" name="Rounded Rectangle 31"/>
          <p:cNvSpPr/>
          <p:nvPr/>
        </p:nvSpPr>
        <p:spPr bwMode="auto">
          <a:xfrm>
            <a:off x="4756530" y="1196789"/>
            <a:ext cx="4113739" cy="5520778"/>
          </a:xfrm>
          <a:prstGeom prst="roundRect">
            <a:avLst>
              <a:gd name="adj" fmla="val 10409"/>
            </a:avLst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 fontAlgn="base">
              <a:spcBef>
                <a:spcPct val="0"/>
              </a:spcBef>
              <a:spcAft>
                <a:spcPct val="0"/>
              </a:spcAft>
            </a:pPr>
            <a:endParaRPr lang="en-GB" sz="1600" b="1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 bwMode="auto">
          <a:xfrm>
            <a:off x="262951" y="4071968"/>
            <a:ext cx="8614719" cy="264559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 fontAlgn="base">
              <a:spcBef>
                <a:spcPct val="0"/>
              </a:spcBef>
              <a:spcAft>
                <a:spcPct val="0"/>
              </a:spcAft>
            </a:pPr>
            <a:endParaRPr lang="en-GB" sz="1600" b="1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 pitchFamily="34" charset="0"/>
            </a:endParaRPr>
          </a:p>
        </p:txBody>
      </p:sp>
      <p:sp>
        <p:nvSpPr>
          <p:cNvPr id="44" name="Rounded Rectangle 43"/>
          <p:cNvSpPr/>
          <p:nvPr/>
        </p:nvSpPr>
        <p:spPr bwMode="auto">
          <a:xfrm>
            <a:off x="262952" y="1201336"/>
            <a:ext cx="4113739" cy="264559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 fontAlgn="base">
              <a:spcBef>
                <a:spcPct val="0"/>
              </a:spcBef>
              <a:spcAft>
                <a:spcPct val="0"/>
              </a:spcAft>
            </a:pPr>
            <a:endParaRPr lang="en-GB" sz="1600" b="1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 pitchFamily="34" charset="0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 bwMode="auto">
          <a:xfrm>
            <a:off x="2746938" y="1929643"/>
            <a:ext cx="3750731" cy="375073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2D5EC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4000" b="1" dirty="0">
                <a:solidFill>
                  <a:srgbClr val="2D5EC1"/>
                </a:solidFill>
                <a:latin typeface="Calibri Light" panose="020F0302020204030204" pitchFamily="34" charset="0"/>
              </a:rPr>
              <a:t>COSME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2000" b="1" dirty="0">
                <a:solidFill>
                  <a:srgbClr val="2D5EC1"/>
                </a:solidFill>
                <a:latin typeface="Calibri Light" panose="020F0302020204030204" pitchFamily="34" charset="0"/>
              </a:rPr>
              <a:t>2,3 billion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2000" b="1" dirty="0" smtClean="0">
                <a:solidFill>
                  <a:srgbClr val="2D5EC1"/>
                </a:solidFill>
                <a:latin typeface="Calibri Light" panose="020F0302020204030204" pitchFamily="34" charset="0"/>
              </a:rPr>
              <a:t>2014-2020</a:t>
            </a:r>
            <a:endParaRPr lang="es-ES_tradnl" sz="2000" dirty="0">
              <a:solidFill>
                <a:srgbClr val="2D5EC1"/>
              </a:solidFill>
              <a:latin typeface="Calibri Light" panose="020F0302020204030204" pitchFamily="34" charset="0"/>
            </a:endParaRPr>
          </a:p>
        </p:txBody>
      </p:sp>
      <p:sp>
        <p:nvSpPr>
          <p:cNvPr id="46" name="Rounded Rectangle 45"/>
          <p:cNvSpPr/>
          <p:nvPr/>
        </p:nvSpPr>
        <p:spPr bwMode="auto">
          <a:xfrm>
            <a:off x="869737" y="1590793"/>
            <a:ext cx="3083351" cy="1417593"/>
          </a:xfrm>
          <a:prstGeom prst="roundRect">
            <a:avLst/>
          </a:prstGeom>
          <a:gradFill flip="none" rotWithShape="1">
            <a:gsLst>
              <a:gs pos="0">
                <a:srgbClr val="CC66FF"/>
              </a:gs>
              <a:gs pos="100000">
                <a:srgbClr val="CC66FF"/>
              </a:gs>
              <a:gs pos="100000">
                <a:srgbClr val="0F5494">
                  <a:shade val="100000"/>
                  <a:satMod val="115000"/>
                </a:srgbClr>
              </a:gs>
            </a:gsLst>
            <a:lin ang="0" scaled="1"/>
            <a:tileRect/>
          </a:gra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marL="31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200" b="1" cap="small" dirty="0" smtClean="0">
                <a:solidFill>
                  <a:srgbClr val="FFFFFF"/>
                </a:solidFill>
                <a:latin typeface="Calibri Light" panose="020F0302020204030204" pitchFamily="34" charset="0"/>
              </a:rPr>
              <a:t>1 Access </a:t>
            </a:r>
            <a:r>
              <a:rPr lang="en-GB" sz="2200" b="1" cap="small" dirty="0">
                <a:solidFill>
                  <a:srgbClr val="FFFFFF"/>
                </a:solidFill>
                <a:latin typeface="Calibri Light" panose="020F0302020204030204" pitchFamily="34" charset="0"/>
              </a:rPr>
              <a:t>to </a:t>
            </a:r>
            <a:r>
              <a:rPr lang="en-GB" sz="2200" b="1" cap="small" dirty="0" smtClean="0">
                <a:solidFill>
                  <a:srgbClr val="FFFFFF"/>
                </a:solidFill>
                <a:latin typeface="Calibri Light" panose="020F0302020204030204" pitchFamily="34" charset="0"/>
              </a:rPr>
              <a:t>finance </a:t>
            </a:r>
          </a:p>
          <a:p>
            <a:pPr marL="31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cap="small" dirty="0" smtClean="0">
                <a:solidFill>
                  <a:srgbClr val="FFFFFF"/>
                </a:solidFill>
                <a:latin typeface="Calibri Light" panose="020F0302020204030204" pitchFamily="34" charset="0"/>
              </a:rPr>
              <a:t>Loan Guarantee Facility</a:t>
            </a:r>
          </a:p>
          <a:p>
            <a:pPr marL="31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cap="small" dirty="0" smtClean="0">
                <a:solidFill>
                  <a:srgbClr val="FFFFFF"/>
                </a:solidFill>
                <a:latin typeface="Calibri Light" panose="020F0302020204030204" pitchFamily="34" charset="0"/>
              </a:rPr>
              <a:t>Equity Facility for Growth</a:t>
            </a:r>
          </a:p>
          <a:p>
            <a:pPr marL="31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i="1" cap="small" dirty="0" smtClean="0">
                <a:solidFill>
                  <a:srgbClr val="FFFFFF"/>
                </a:solidFill>
                <a:latin typeface="Calibri Light" panose="020F0302020204030204" pitchFamily="34" charset="0"/>
              </a:rPr>
              <a:t>    Funds of Funds</a:t>
            </a:r>
            <a:endParaRPr lang="en-GB" sz="2200" cap="small" dirty="0">
              <a:solidFill>
                <a:srgbClr val="FFFFFF"/>
              </a:solidFill>
              <a:latin typeface="Calibri Light" panose="020F0302020204030204" pitchFamily="34" charset="0"/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914768" y="4583112"/>
            <a:ext cx="3142364" cy="1363605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0" scaled="1"/>
            <a:tileRect/>
          </a:gradFill>
          <a:ln/>
          <a:effectLst>
            <a:outerShdw blurRad="50800" dist="38100" dir="27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31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2200" b="1" cap="small" dirty="0" smtClean="0">
                <a:solidFill>
                  <a:srgbClr val="FFFFFF"/>
                </a:solidFill>
                <a:latin typeface="Calibri Light" panose="020F0302020204030204" pitchFamily="34" charset="0"/>
              </a:rPr>
              <a:t>2 Access </a:t>
            </a:r>
            <a:r>
              <a:rPr lang="fr-BE" sz="2200" b="1" cap="small" dirty="0">
                <a:solidFill>
                  <a:srgbClr val="FFFFFF"/>
                </a:solidFill>
                <a:latin typeface="Calibri Light" panose="020F0302020204030204" pitchFamily="34" charset="0"/>
              </a:rPr>
              <a:t>to </a:t>
            </a:r>
            <a:r>
              <a:rPr lang="fr-BE" sz="2200" b="1" cap="small" dirty="0" err="1" smtClean="0">
                <a:solidFill>
                  <a:srgbClr val="FFFFFF"/>
                </a:solidFill>
                <a:latin typeface="Calibri Light" panose="020F0302020204030204" pitchFamily="34" charset="0"/>
              </a:rPr>
              <a:t>markets</a:t>
            </a:r>
            <a:endParaRPr lang="en-GB" sz="2200" b="1" cap="small" dirty="0">
              <a:solidFill>
                <a:srgbClr val="FFFFFF"/>
              </a:solidFill>
              <a:latin typeface="Calibri Light" panose="020F0302020204030204" pitchFamily="34" charset="0"/>
            </a:endParaRPr>
          </a:p>
          <a:p>
            <a:pPr marL="31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cap="small" dirty="0" smtClean="0">
                <a:solidFill>
                  <a:srgbClr val="FFFFFF"/>
                </a:solidFill>
                <a:latin typeface="Calibri Light" panose="020F0302020204030204" pitchFamily="34" charset="0"/>
              </a:rPr>
              <a:t>Enterprise Europe Network, …</a:t>
            </a:r>
            <a:endParaRPr lang="en-GB" sz="1600" cap="small" dirty="0">
              <a:solidFill>
                <a:srgbClr val="FFFFFF"/>
              </a:solidFill>
              <a:latin typeface="Calibri Light" panose="020F030202020403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5276785" y="1644781"/>
            <a:ext cx="3168352" cy="1363605"/>
          </a:xfrm>
          <a:prstGeom prst="roundRect">
            <a:avLst/>
          </a:prstGeom>
          <a:gradFill flip="none" rotWithShape="1">
            <a:gsLst>
              <a:gs pos="0">
                <a:srgbClr val="33CCFF"/>
              </a:gs>
              <a:gs pos="100000">
                <a:srgbClr val="00B0F0"/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0" scaled="1"/>
            <a:tileRect/>
          </a:gradFill>
          <a:ln/>
          <a:effectLst>
            <a:outerShdw blurRad="50800" dist="38100" dir="2700000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72000" tIns="72000" rIns="72000" bIns="72000" anchor="ctr"/>
          <a:lstStyle/>
          <a:p>
            <a:pPr marL="31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200" b="1" cap="small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3 business environment</a:t>
            </a:r>
          </a:p>
          <a:p>
            <a:pPr marL="31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cap="small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SME Policy, Start-up, Better </a:t>
            </a:r>
            <a:r>
              <a:rPr lang="en-GB" sz="1600" cap="small" dirty="0">
                <a:solidFill>
                  <a:srgbClr val="000000"/>
                </a:solidFill>
                <a:latin typeface="Calibri Light" panose="020F0302020204030204" pitchFamily="34" charset="0"/>
              </a:rPr>
              <a:t>R</a:t>
            </a:r>
            <a:r>
              <a:rPr lang="en-GB" sz="1600" cap="small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egulation, Competitiveness, sectors </a:t>
            </a:r>
            <a:endParaRPr lang="en-GB" sz="1600" cap="small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5276785" y="4546588"/>
            <a:ext cx="3168352" cy="1363605"/>
          </a:xfrm>
          <a:prstGeom prst="roundRect">
            <a:avLst/>
          </a:prstGeom>
          <a:gradFill flip="none" rotWithShape="1">
            <a:gsLst>
              <a:gs pos="100000">
                <a:srgbClr val="FF9900"/>
              </a:gs>
              <a:gs pos="1000">
                <a:srgbClr val="FF9900"/>
              </a:gs>
            </a:gsLst>
            <a:lin ang="0" scaled="1"/>
            <a:tileRect/>
          </a:gradFill>
          <a:ln/>
          <a:effectLst>
            <a:outerShdw blurRad="50800" dist="38100" dir="27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31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200" b="1" cap="small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4 Entrepreneurship</a:t>
            </a:r>
          </a:p>
          <a:p>
            <a:pPr marL="3175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cap="small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Erasmus for young entrepreneurs, …</a:t>
            </a:r>
            <a:endParaRPr lang="en-GB" sz="1600" cap="small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3294" y="2625178"/>
            <a:ext cx="1302375" cy="510778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BE" sz="2400" b="1" dirty="0">
                <a:solidFill>
                  <a:srgbClr val="000000"/>
                </a:solidFill>
                <a:latin typeface="Calibri Light" panose="020F0302020204030204" pitchFamily="34" charset="0"/>
              </a:rPr>
              <a:t>Min 60%</a:t>
            </a:r>
            <a:endParaRPr lang="en-GB" sz="2400" b="1" dirty="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599286" y="2752997"/>
            <a:ext cx="1064415" cy="510778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GB"/>
            </a:defPPr>
            <a:lvl1pPr>
              <a:defRPr sz="2400" b="1">
                <a:latin typeface="Calibri Light" panose="020F0302020204030204" pitchFamily="34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BE" dirty="0">
                <a:solidFill>
                  <a:srgbClr val="000000"/>
                </a:solidFill>
              </a:rPr>
              <a:t>~11%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3294" y="5577834"/>
            <a:ext cx="1302375" cy="510778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GB"/>
            </a:defPPr>
            <a:lvl1pPr>
              <a:defRPr sz="2400" b="1">
                <a:latin typeface="Calibri Light" panose="020F0302020204030204" pitchFamily="34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BE" dirty="0">
                <a:solidFill>
                  <a:srgbClr val="000000"/>
                </a:solidFill>
              </a:rPr>
              <a:t>~21,5%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599286" y="5577834"/>
            <a:ext cx="1063290" cy="510778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GB"/>
            </a:defPPr>
            <a:lvl1pPr>
              <a:defRPr sz="2400" b="1">
                <a:latin typeface="Calibri Light" panose="020F0302020204030204" pitchFamily="34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BE" dirty="0">
                <a:solidFill>
                  <a:srgbClr val="000000"/>
                </a:solidFill>
              </a:rPr>
              <a:t>~2,5%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914767" y="3135956"/>
            <a:ext cx="1775995" cy="66905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fontAlgn="base">
              <a:spcBef>
                <a:spcPct val="0"/>
              </a:spcBef>
              <a:spcAft>
                <a:spcPct val="0"/>
              </a:spcAft>
            </a:pPr>
            <a:r>
              <a:rPr lang="fr-BE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 pitchFamily="34" charset="0"/>
              </a:rPr>
              <a:t>Delegated</a:t>
            </a:r>
            <a:r>
              <a:rPr lang="fr-BE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 pitchFamily="34" charset="0"/>
              </a:rPr>
              <a:t> to EIF </a:t>
            </a:r>
          </a:p>
          <a:p>
            <a:pPr marL="3175" fontAlgn="base">
              <a:spcBef>
                <a:spcPct val="0"/>
              </a:spcBef>
              <a:spcAft>
                <a:spcPct val="0"/>
              </a:spcAft>
            </a:pPr>
            <a:r>
              <a:rPr lang="fr-BE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 pitchFamily="34" charset="0"/>
              </a:rPr>
              <a:t>(</a:t>
            </a:r>
            <a:r>
              <a:rPr lang="fr-BE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Calibri Light" panose="020F0302020204030204" pitchFamily="34" charset="0"/>
              </a:rPr>
              <a:t>~ 1,4 billion)</a:t>
            </a:r>
            <a:endParaRPr lang="es-ES_tradnl" dirty="0" smtClean="0">
              <a:solidFill>
                <a:srgbClr val="000000">
                  <a:lumMod val="75000"/>
                  <a:lumOff val="25000"/>
                </a:srgbClr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55" name="Straight Connector 54"/>
          <p:cNvCxnSpPr/>
          <p:nvPr/>
        </p:nvCxnSpPr>
        <p:spPr bwMode="auto">
          <a:xfrm>
            <a:off x="3821752" y="4005064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>
            <a:off x="3131840" y="3805009"/>
            <a:ext cx="1728192" cy="776119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/>
          <p:nvPr/>
        </p:nvCxnSpPr>
        <p:spPr bwMode="auto">
          <a:xfrm>
            <a:off x="3131840" y="3805009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/>
          <p:nvPr/>
        </p:nvCxnSpPr>
        <p:spPr bwMode="auto">
          <a:xfrm>
            <a:off x="4736152" y="4797152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/>
          <p:nvPr/>
        </p:nvCxnSpPr>
        <p:spPr bwMode="auto">
          <a:xfrm>
            <a:off x="4736152" y="4797152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/>
          <p:nvPr/>
        </p:nvCxnSpPr>
        <p:spPr bwMode="auto">
          <a:xfrm>
            <a:off x="4310956" y="5373216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/>
          <p:nvPr/>
        </p:nvCxnSpPr>
        <p:spPr bwMode="auto">
          <a:xfrm>
            <a:off x="4768156" y="5373216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/>
          <p:nvPr/>
        </p:nvCxnSpPr>
        <p:spPr bwMode="auto">
          <a:xfrm>
            <a:off x="3707904" y="4480368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>
            <a:off x="3131840" y="3805009"/>
            <a:ext cx="1944216" cy="1132559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Straight Connector 63"/>
          <p:cNvCxnSpPr/>
          <p:nvPr/>
        </p:nvCxnSpPr>
        <p:spPr bwMode="auto">
          <a:xfrm flipV="1">
            <a:off x="5076056" y="4937568"/>
            <a:ext cx="0" cy="1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5" name="TextBox 64"/>
          <p:cNvSpPr txBox="1"/>
          <p:nvPr/>
        </p:nvSpPr>
        <p:spPr>
          <a:xfrm>
            <a:off x="6648326" y="3369326"/>
            <a:ext cx="2078424" cy="87136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marL="3175">
              <a:defRPr kumimoji="0" sz="1600" b="0" i="0" u="none" strike="noStrike" cap="none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BE" sz="1800" dirty="0" err="1">
                <a:solidFill>
                  <a:srgbClr val="000000">
                    <a:lumMod val="75000"/>
                    <a:lumOff val="25000"/>
                  </a:srgbClr>
                </a:solidFill>
              </a:rPr>
              <a:t>Delegated</a:t>
            </a:r>
            <a:r>
              <a:rPr lang="fr-BE" sz="1800" dirty="0">
                <a:solidFill>
                  <a:srgbClr val="000000">
                    <a:lumMod val="75000"/>
                    <a:lumOff val="25000"/>
                  </a:srgbClr>
                </a:solidFill>
              </a:rPr>
              <a:t> to EASME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BE" sz="1800" b="1" dirty="0">
                <a:solidFill>
                  <a:srgbClr val="000000">
                    <a:lumMod val="75000"/>
                    <a:lumOff val="25000"/>
                  </a:srgbClr>
                </a:solidFill>
              </a:rPr>
              <a:t>(~ 0,8 billion</a:t>
            </a:r>
            <a:r>
              <a:rPr lang="fr-BE" sz="1800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)</a:t>
            </a:r>
            <a:endParaRPr lang="fr-BE" sz="1800" b="1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96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GB" sz="2800" i="0" dirty="0" smtClean="0">
                <a:latin typeface="+mj-lt"/>
                <a:ea typeface="+mj-ea"/>
                <a:cs typeface="+mj-cs"/>
              </a:rPr>
              <a:t>Context, scope and lessons learned</a:t>
            </a:r>
            <a:endParaRPr lang="en-GB" sz="2800" i="0" dirty="0">
              <a:latin typeface="+mj-lt"/>
              <a:ea typeface="+mj-ea"/>
              <a:cs typeface="+mj-cs"/>
            </a:endParaRPr>
          </a:p>
          <a:p>
            <a:r>
              <a:rPr lang="en-GB" sz="2800" i="0" dirty="0" smtClean="0">
                <a:latin typeface="+mj-lt"/>
                <a:ea typeface="+mj-ea"/>
                <a:cs typeface="+mj-cs"/>
              </a:rPr>
              <a:t>Challenges and objectives</a:t>
            </a:r>
            <a:endParaRPr lang="en-GB" sz="2800" i="0" dirty="0">
              <a:latin typeface="+mj-lt"/>
              <a:ea typeface="+mj-ea"/>
              <a:cs typeface="+mj-cs"/>
            </a:endParaRPr>
          </a:p>
          <a:p>
            <a:r>
              <a:rPr lang="en-GB" sz="2800" i="0" dirty="0">
                <a:latin typeface="+mj-lt"/>
                <a:ea typeface="+mj-ea"/>
                <a:cs typeface="+mj-cs"/>
              </a:rPr>
              <a:t>Programme </a:t>
            </a:r>
            <a:r>
              <a:rPr lang="en-GB" sz="2800" i="0" dirty="0" smtClean="0">
                <a:latin typeface="+mj-lt"/>
                <a:ea typeface="+mj-ea"/>
                <a:cs typeface="+mj-cs"/>
              </a:rPr>
              <a:t>structure </a:t>
            </a:r>
            <a:r>
              <a:rPr lang="en-GB" sz="2800" i="0" dirty="0">
                <a:latin typeface="+mj-lt"/>
                <a:ea typeface="+mj-ea"/>
                <a:cs typeface="+mj-cs"/>
              </a:rPr>
              <a:t>and </a:t>
            </a:r>
            <a:r>
              <a:rPr lang="en-GB" sz="2800" i="0" dirty="0" smtClean="0">
                <a:latin typeface="+mj-lt"/>
                <a:ea typeface="+mj-ea"/>
                <a:cs typeface="+mj-cs"/>
              </a:rPr>
              <a:t>priorities &amp; expected impact </a:t>
            </a:r>
            <a:endParaRPr lang="en-GB" sz="2800" i="0" dirty="0">
              <a:latin typeface="+mj-lt"/>
              <a:ea typeface="+mj-ea"/>
              <a:cs typeface="+mj-cs"/>
            </a:endParaRPr>
          </a:p>
          <a:p>
            <a:r>
              <a:rPr lang="en-GB" sz="2800" i="0" dirty="0">
                <a:latin typeface="+mj-lt"/>
                <a:ea typeface="+mj-ea"/>
                <a:cs typeface="+mj-cs"/>
              </a:rPr>
              <a:t>Delivery </a:t>
            </a:r>
            <a:r>
              <a:rPr lang="en-GB" sz="2800" i="0" dirty="0" smtClean="0">
                <a:latin typeface="+mj-lt"/>
                <a:ea typeface="+mj-ea"/>
                <a:cs typeface="+mj-cs"/>
              </a:rPr>
              <a:t>mechanisms &amp; programme monitoring</a:t>
            </a:r>
            <a:endParaRPr lang="en-GB" sz="2800" i="0" dirty="0">
              <a:latin typeface="+mj-lt"/>
              <a:ea typeface="+mj-ea"/>
              <a:cs typeface="+mj-cs"/>
            </a:endParaRPr>
          </a:p>
          <a:p>
            <a:endParaRPr lang="en-GB" sz="2800" i="0" dirty="0">
              <a:latin typeface="+mj-lt"/>
              <a:ea typeface="+mj-ea"/>
              <a:cs typeface="+mj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4146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9027"/>
            <a:ext cx="8229600" cy="936625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en-GB" dirty="0"/>
              <a:t>Context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3633788"/>
          </a:xfrm>
        </p:spPr>
        <p:txBody>
          <a:bodyPr/>
          <a:lstStyle/>
          <a:p>
            <a:r>
              <a:rPr lang="fr-BE" sz="2800" i="0" dirty="0" smtClean="0">
                <a:latin typeface="+mj-lt"/>
                <a:ea typeface="+mj-ea"/>
                <a:cs typeface="+mj-cs"/>
              </a:rPr>
              <a:t>Objective: to </a:t>
            </a:r>
            <a:r>
              <a:rPr lang="fr-BE" sz="2800" i="0" dirty="0">
                <a:latin typeface="+mj-lt"/>
                <a:ea typeface="+mj-ea"/>
                <a:cs typeface="+mj-cs"/>
              </a:rPr>
              <a:t>set the basis for a </a:t>
            </a:r>
            <a:r>
              <a:rPr lang="fr-BE" sz="2800" i="0" dirty="0" err="1">
                <a:latin typeface="+mj-lt"/>
                <a:ea typeface="+mj-ea"/>
                <a:cs typeface="+mj-cs"/>
              </a:rPr>
              <a:t>successor</a:t>
            </a:r>
            <a:r>
              <a:rPr lang="fr-BE" sz="2800" i="0" dirty="0">
                <a:latin typeface="+mj-lt"/>
                <a:ea typeface="+mj-ea"/>
                <a:cs typeface="+mj-cs"/>
              </a:rPr>
              <a:t> to COSME for the MFF 2021-2027</a:t>
            </a:r>
          </a:p>
          <a:p>
            <a:r>
              <a:rPr lang="fr-BE" sz="2800" i="0" dirty="0">
                <a:latin typeface="+mj-lt"/>
                <a:ea typeface="+mj-ea"/>
                <a:cs typeface="+mj-cs"/>
              </a:rPr>
              <a:t>COSME </a:t>
            </a:r>
            <a:r>
              <a:rPr lang="fr-BE" sz="2800" i="0" dirty="0" err="1">
                <a:latin typeface="+mj-lt"/>
                <a:ea typeface="+mj-ea"/>
                <a:cs typeface="+mj-cs"/>
              </a:rPr>
              <a:t>is</a:t>
            </a:r>
            <a:r>
              <a:rPr lang="fr-BE" sz="2800" i="0" dirty="0">
                <a:latin typeface="+mj-lt"/>
                <a:ea typeface="+mj-ea"/>
                <a:cs typeface="+mj-cs"/>
              </a:rPr>
              <a:t> a </a:t>
            </a:r>
            <a:r>
              <a:rPr lang="fr-BE" sz="2800" i="0" dirty="0" err="1">
                <a:latin typeface="+mj-lt"/>
                <a:ea typeface="+mj-ea"/>
                <a:cs typeface="+mj-cs"/>
              </a:rPr>
              <a:t>small</a:t>
            </a:r>
            <a:r>
              <a:rPr lang="fr-BE" sz="2800" i="0" dirty="0">
                <a:latin typeface="+mj-lt"/>
                <a:ea typeface="+mj-ea"/>
                <a:cs typeface="+mj-cs"/>
              </a:rPr>
              <a:t> (€ 2.3 billion) but flexible </a:t>
            </a:r>
            <a:r>
              <a:rPr lang="fr-BE" sz="2800" i="0" dirty="0" smtClean="0">
                <a:latin typeface="+mj-lt"/>
                <a:ea typeface="+mj-ea"/>
                <a:cs typeface="+mj-cs"/>
              </a:rPr>
              <a:t>programme</a:t>
            </a:r>
          </a:p>
          <a:p>
            <a:r>
              <a:rPr lang="en-GB" sz="2800" i="0" dirty="0" err="1">
                <a:latin typeface="+mj-lt"/>
                <a:ea typeface="+mj-ea"/>
                <a:cs typeface="+mj-cs"/>
              </a:rPr>
              <a:t>Adresses</a:t>
            </a:r>
            <a:r>
              <a:rPr lang="en-GB" sz="2800" i="0" dirty="0">
                <a:latin typeface="+mj-lt"/>
                <a:ea typeface="+mj-ea"/>
                <a:cs typeface="+mj-cs"/>
              </a:rPr>
              <a:t> market failures that impact </a:t>
            </a:r>
            <a:r>
              <a:rPr lang="en-GB" sz="2800" i="0" dirty="0" smtClean="0">
                <a:latin typeface="+mj-lt"/>
                <a:ea typeface="+mj-ea"/>
                <a:cs typeface="+mj-cs"/>
              </a:rPr>
              <a:t>SMEs</a:t>
            </a:r>
            <a:endParaRPr lang="fr-BE" sz="2800" i="0" dirty="0">
              <a:latin typeface="+mj-lt"/>
              <a:ea typeface="+mj-ea"/>
              <a:cs typeface="+mj-cs"/>
            </a:endParaRPr>
          </a:p>
          <a:p>
            <a:r>
              <a:rPr lang="fr-BE" sz="2800" i="0" dirty="0" err="1">
                <a:latin typeface="+mj-lt"/>
                <a:ea typeface="+mj-ea"/>
                <a:cs typeface="+mj-cs"/>
              </a:rPr>
              <a:t>R</a:t>
            </a:r>
            <a:r>
              <a:rPr lang="fr-BE" sz="2800" i="0" dirty="0" err="1" smtClean="0">
                <a:latin typeface="+mj-lt"/>
                <a:ea typeface="+mj-ea"/>
                <a:cs typeface="+mj-cs"/>
              </a:rPr>
              <a:t>esults</a:t>
            </a:r>
            <a:r>
              <a:rPr lang="fr-BE" sz="2800" i="0" dirty="0" smtClean="0">
                <a:latin typeface="+mj-lt"/>
                <a:ea typeface="+mj-ea"/>
                <a:cs typeface="+mj-cs"/>
              </a:rPr>
              <a:t> </a:t>
            </a:r>
            <a:r>
              <a:rPr lang="fr-BE" sz="2800" i="0" dirty="0" err="1">
                <a:latin typeface="+mj-lt"/>
                <a:ea typeface="+mj-ea"/>
                <a:cs typeface="+mj-cs"/>
              </a:rPr>
              <a:t>contributing</a:t>
            </a:r>
            <a:r>
              <a:rPr lang="fr-BE" sz="2800" i="0" dirty="0">
                <a:latin typeface="+mj-lt"/>
                <a:ea typeface="+mj-ea"/>
                <a:cs typeface="+mj-cs"/>
              </a:rPr>
              <a:t> to jobs and </a:t>
            </a:r>
            <a:r>
              <a:rPr lang="fr-BE" sz="2800" i="0" dirty="0" err="1">
                <a:latin typeface="+mj-lt"/>
                <a:ea typeface="+mj-ea"/>
                <a:cs typeface="+mj-cs"/>
              </a:rPr>
              <a:t>growth</a:t>
            </a:r>
            <a:r>
              <a:rPr lang="fr-BE" sz="2800" i="0" dirty="0">
                <a:latin typeface="+mj-lt"/>
                <a:ea typeface="+mj-ea"/>
                <a:cs typeface="+mj-cs"/>
              </a:rPr>
              <a:t> </a:t>
            </a:r>
            <a:r>
              <a:rPr lang="fr-BE" sz="2800" i="0" dirty="0" err="1">
                <a:latin typeface="+mj-lt"/>
                <a:ea typeface="+mj-ea"/>
                <a:cs typeface="+mj-cs"/>
              </a:rPr>
              <a:t>creation</a:t>
            </a:r>
            <a:endParaRPr lang="fr-BE" sz="2800" i="0" dirty="0">
              <a:latin typeface="+mj-lt"/>
              <a:ea typeface="+mj-ea"/>
              <a:cs typeface="+mj-cs"/>
            </a:endParaRPr>
          </a:p>
          <a:p>
            <a:endParaRPr lang="fr-BE" sz="2800" i="0" dirty="0">
              <a:latin typeface="+mj-lt"/>
              <a:ea typeface="+mj-ea"/>
              <a:cs typeface="+mj-cs"/>
            </a:endParaRPr>
          </a:p>
          <a:p>
            <a:endParaRPr lang="en-GB" sz="2800" i="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02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Key Lessons </a:t>
            </a:r>
            <a:r>
              <a:rPr lang="en-GB" dirty="0" smtClean="0"/>
              <a:t>Learned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320480"/>
          </a:xfrm>
        </p:spPr>
        <p:txBody>
          <a:bodyPr/>
          <a:lstStyle/>
          <a:p>
            <a:pPr lvl="0"/>
            <a:endParaRPr lang="en-GB" sz="1200" dirty="0" smtClean="0"/>
          </a:p>
          <a:p>
            <a:pPr lvl="0" algn="just"/>
            <a:r>
              <a:rPr lang="fr-BE" sz="2000" i="0" dirty="0" smtClean="0"/>
              <a:t>COSME actions are </a:t>
            </a:r>
            <a:r>
              <a:rPr lang="fr-BE" sz="2000" i="0" dirty="0" err="1" smtClean="0"/>
              <a:t>highly</a:t>
            </a:r>
            <a:r>
              <a:rPr lang="fr-BE" sz="2000" i="0" dirty="0" smtClean="0"/>
              <a:t> relevant in </a:t>
            </a:r>
            <a:r>
              <a:rPr lang="fr-BE" sz="2000" i="0" dirty="0" err="1" smtClean="0"/>
              <a:t>addressing</a:t>
            </a:r>
            <a:r>
              <a:rPr lang="fr-BE" sz="2000" i="0" dirty="0" smtClean="0"/>
              <a:t> the challenges </a:t>
            </a:r>
            <a:r>
              <a:rPr lang="fr-BE" sz="2000" i="0" dirty="0" err="1" smtClean="0"/>
              <a:t>related</a:t>
            </a:r>
            <a:r>
              <a:rPr lang="fr-BE" sz="2000" i="0" dirty="0" smtClean="0"/>
              <a:t> to </a:t>
            </a:r>
            <a:r>
              <a:rPr lang="fr-BE" sz="2000" i="0" dirty="0" err="1" smtClean="0"/>
              <a:t>fostering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economic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growth</a:t>
            </a:r>
            <a:r>
              <a:rPr lang="fr-BE" sz="2000" i="0" dirty="0" smtClean="0"/>
              <a:t> and jobs.</a:t>
            </a:r>
          </a:p>
          <a:p>
            <a:pPr lvl="0" algn="just"/>
            <a:r>
              <a:rPr lang="fr-BE" sz="2000" i="0" dirty="0" err="1" smtClean="0"/>
              <a:t>Proximity</a:t>
            </a:r>
            <a:r>
              <a:rPr lang="fr-BE" sz="2000" i="0" dirty="0" smtClean="0"/>
              <a:t> to </a:t>
            </a:r>
            <a:r>
              <a:rPr lang="fr-BE" sz="2000" i="0" dirty="0" err="1" smtClean="0"/>
              <a:t>SMEs</a:t>
            </a:r>
            <a:r>
              <a:rPr lang="fr-BE" sz="2000" i="0" dirty="0" smtClean="0"/>
              <a:t> </a:t>
            </a:r>
            <a:r>
              <a:rPr lang="fr-BE" sz="2000" i="0" dirty="0" err="1" smtClean="0"/>
              <a:t>thanks</a:t>
            </a:r>
            <a:r>
              <a:rPr lang="fr-BE" sz="2000" i="0" dirty="0" smtClean="0"/>
              <a:t> to an </a:t>
            </a:r>
            <a:r>
              <a:rPr lang="fr-BE" sz="2000" i="0" dirty="0" err="1" smtClean="0"/>
              <a:t>extended</a:t>
            </a:r>
            <a:r>
              <a:rPr lang="fr-BE" sz="2000" i="0" dirty="0" smtClean="0"/>
              <a:t> network of </a:t>
            </a:r>
            <a:r>
              <a:rPr lang="fr-BE" sz="2000" i="0" dirty="0" err="1" smtClean="0"/>
              <a:t>intermediaries</a:t>
            </a:r>
            <a:r>
              <a:rPr lang="fr-BE" sz="2000" i="0" dirty="0" smtClean="0"/>
              <a:t>, high multiplier </a:t>
            </a:r>
            <a:r>
              <a:rPr lang="fr-BE" sz="2000" i="0" dirty="0" err="1" smtClean="0"/>
              <a:t>effect</a:t>
            </a:r>
            <a:r>
              <a:rPr lang="fr-BE" sz="2000" i="0" dirty="0" smtClean="0"/>
              <a:t> and EU </a:t>
            </a:r>
            <a:r>
              <a:rPr lang="fr-BE" sz="2000" i="0" dirty="0" err="1" smtClean="0"/>
              <a:t>added</a:t>
            </a:r>
            <a:r>
              <a:rPr lang="fr-BE" sz="2000" i="0" dirty="0" smtClean="0"/>
              <a:t>-value</a:t>
            </a:r>
          </a:p>
          <a:p>
            <a:pPr lvl="0" algn="just"/>
            <a:r>
              <a:rPr lang="fr-BE" sz="2000" i="0" dirty="0" smtClean="0"/>
              <a:t>Support to all types of </a:t>
            </a:r>
            <a:r>
              <a:rPr lang="fr-BE" sz="2000" i="0" dirty="0" err="1" smtClean="0"/>
              <a:t>SMEs</a:t>
            </a:r>
            <a:r>
              <a:rPr lang="fr-BE" sz="2000" i="0" dirty="0" smtClean="0"/>
              <a:t> (</a:t>
            </a:r>
            <a:r>
              <a:rPr lang="fr-BE" sz="2000" i="0" dirty="0" err="1" smtClean="0"/>
              <a:t>e.g</a:t>
            </a:r>
            <a:r>
              <a:rPr lang="fr-BE" sz="2000" i="0" dirty="0" smtClean="0"/>
              <a:t>. LGF and EEN)</a:t>
            </a:r>
          </a:p>
          <a:p>
            <a:pPr lvl="0" algn="just"/>
            <a:r>
              <a:rPr lang="fr-BE" sz="2000" i="0" dirty="0" err="1" smtClean="0"/>
              <a:t>Flexibility</a:t>
            </a:r>
            <a:r>
              <a:rPr lang="fr-BE" sz="2000" i="0" dirty="0" smtClean="0"/>
              <a:t> and </a:t>
            </a:r>
            <a:r>
              <a:rPr lang="fr-BE" sz="2000" i="0" dirty="0" err="1" smtClean="0"/>
              <a:t>responsiveness</a:t>
            </a:r>
            <a:r>
              <a:rPr lang="fr-BE" sz="2000" i="0" dirty="0" smtClean="0"/>
              <a:t> of a </a:t>
            </a:r>
            <a:r>
              <a:rPr lang="fr-BE" sz="2000" i="0" dirty="0" err="1" smtClean="0"/>
              <a:t>small</a:t>
            </a:r>
            <a:r>
              <a:rPr lang="fr-BE" sz="2000" i="0" dirty="0" smtClean="0"/>
              <a:t> programme;</a:t>
            </a:r>
          </a:p>
          <a:p>
            <a:pPr lvl="0" algn="just"/>
            <a:r>
              <a:rPr lang="fr-BE" sz="2000" i="0" dirty="0" err="1" smtClean="0"/>
              <a:t>However</a:t>
            </a:r>
            <a:r>
              <a:rPr lang="fr-BE" sz="2000" i="0" dirty="0" smtClean="0"/>
              <a:t>: </a:t>
            </a:r>
          </a:p>
          <a:p>
            <a:pPr lvl="1" algn="just"/>
            <a:r>
              <a:rPr lang="fr-BE" sz="1600" b="0" dirty="0" smtClean="0"/>
              <a:t>20% of budget </a:t>
            </a:r>
            <a:r>
              <a:rPr lang="fr-BE" sz="1600" b="0" dirty="0" err="1" smtClean="0"/>
              <a:t>is</a:t>
            </a:r>
            <a:r>
              <a:rPr lang="fr-BE" sz="1600" b="0" dirty="0" smtClean="0"/>
              <a:t> </a:t>
            </a:r>
            <a:r>
              <a:rPr lang="fr-BE" sz="1600" b="0" dirty="0" err="1" smtClean="0"/>
              <a:t>fragmented</a:t>
            </a:r>
            <a:r>
              <a:rPr lang="fr-BE" sz="1600" b="0" dirty="0" smtClean="0"/>
              <a:t> in a </a:t>
            </a:r>
            <a:r>
              <a:rPr lang="fr-BE" sz="1600" b="0" dirty="0" err="1" smtClean="0"/>
              <a:t>multiciplicity</a:t>
            </a:r>
            <a:r>
              <a:rPr lang="fr-BE" sz="1600" b="0" dirty="0" smtClean="0"/>
              <a:t> of </a:t>
            </a:r>
            <a:r>
              <a:rPr lang="fr-BE" sz="1600" b="0" dirty="0" err="1" smtClean="0"/>
              <a:t>small</a:t>
            </a:r>
            <a:r>
              <a:rPr lang="fr-BE" sz="1600" b="0" dirty="0" smtClean="0"/>
              <a:t> actions</a:t>
            </a:r>
          </a:p>
          <a:p>
            <a:pPr lvl="1" algn="just"/>
            <a:r>
              <a:rPr lang="fr-BE" sz="1600" b="0" i="0" dirty="0" err="1" smtClean="0"/>
              <a:t>Efficiency</a:t>
            </a:r>
            <a:r>
              <a:rPr lang="fr-BE" sz="1600" b="0" i="0" dirty="0" smtClean="0"/>
              <a:t> of data management</a:t>
            </a:r>
          </a:p>
          <a:p>
            <a:pPr lvl="1" algn="just"/>
            <a:r>
              <a:rPr lang="fr-BE" sz="1600" b="0" dirty="0" err="1" smtClean="0"/>
              <a:t>Does</a:t>
            </a:r>
            <a:r>
              <a:rPr lang="fr-BE" sz="1600" b="0" dirty="0" smtClean="0"/>
              <a:t> not </a:t>
            </a:r>
            <a:r>
              <a:rPr lang="fr-BE" sz="1600" b="0" dirty="0" err="1" smtClean="0"/>
              <a:t>adress</a:t>
            </a:r>
            <a:r>
              <a:rPr lang="fr-BE" sz="1600" b="0" dirty="0" smtClean="0"/>
              <a:t> </a:t>
            </a:r>
            <a:r>
              <a:rPr lang="fr-BE" sz="1600" b="0" dirty="0" err="1" smtClean="0"/>
              <a:t>directly</a:t>
            </a:r>
            <a:r>
              <a:rPr lang="fr-BE" sz="1600" b="0" dirty="0" smtClean="0"/>
              <a:t> global and </a:t>
            </a:r>
            <a:r>
              <a:rPr lang="fr-BE" sz="1600" b="0" dirty="0" err="1" smtClean="0"/>
              <a:t>societal</a:t>
            </a:r>
            <a:r>
              <a:rPr lang="fr-BE" sz="1600" b="0" dirty="0" smtClean="0"/>
              <a:t> challenges</a:t>
            </a:r>
          </a:p>
          <a:p>
            <a:pPr lvl="1" algn="just"/>
            <a:r>
              <a:rPr lang="fr-BE" sz="1600" b="0" dirty="0" smtClean="0"/>
              <a:t>Scope for </a:t>
            </a:r>
            <a:r>
              <a:rPr lang="fr-BE" sz="1600" b="0" dirty="0" err="1" smtClean="0"/>
              <a:t>improving</a:t>
            </a:r>
            <a:r>
              <a:rPr lang="fr-BE" sz="1600" b="0" dirty="0" smtClean="0"/>
              <a:t> synergies</a:t>
            </a:r>
          </a:p>
          <a:p>
            <a:pPr lvl="1"/>
            <a:endParaRPr lang="en-GB" sz="1600" i="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xmlns="" val="43444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839200" cy="1401762"/>
          </a:xfrm>
        </p:spPr>
        <p:txBody>
          <a:bodyPr>
            <a:noAutofit/>
          </a:bodyPr>
          <a:lstStyle/>
          <a:p>
            <a:r>
              <a:rPr lang="en-GB" sz="3600" b="1" cap="all" dirty="0" smtClean="0">
                <a:solidFill>
                  <a:srgbClr val="00A3A0"/>
                </a:solidFill>
                <a:latin typeface="+mn-lt"/>
                <a:cs typeface="Arial" panose="020B0604020202020204" pitchFamily="34" charset="0"/>
              </a:rPr>
              <a:t>SMP - Competitiveness  of enterprises (i)</a:t>
            </a:r>
            <a:endParaRPr lang="en-GB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1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dirty="0" smtClean="0">
                <a:solidFill>
                  <a:srgbClr val="0F5494"/>
                </a:solidFill>
                <a:ea typeface="Calibri"/>
                <a:cs typeface="Times New Roman"/>
              </a:rPr>
              <a:t>Improving </a:t>
            </a:r>
            <a:r>
              <a:rPr lang="en-GB" sz="3600" dirty="0">
                <a:solidFill>
                  <a:srgbClr val="0F5494"/>
                </a:solidFill>
                <a:ea typeface="Calibri"/>
                <a:cs typeface="Times New Roman"/>
              </a:rPr>
              <a:t>the competitiveness of enterprises with special emphasis on SMEs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987329" y="4138388"/>
            <a:ext cx="1253570" cy="395511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3400" y="4008455"/>
            <a:ext cx="3276600" cy="1331931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solidFill>
                  <a:srgbClr val="0F5494"/>
                </a:solidFill>
              </a:rPr>
              <a:t>COSME (GROW)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F5494"/>
                </a:solidFill>
              </a:rPr>
              <a:t>Non-financial </a:t>
            </a:r>
            <a:r>
              <a:rPr lang="en-GB" sz="1600" dirty="0" smtClean="0">
                <a:solidFill>
                  <a:srgbClr val="0F5494"/>
                </a:solidFill>
              </a:rPr>
              <a:t>instruments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F5494"/>
                </a:solidFill>
              </a:rPr>
              <a:t>Financial</a:t>
            </a:r>
            <a:r>
              <a:rPr lang="en-GB" sz="1600" dirty="0" smtClean="0">
                <a:solidFill>
                  <a:srgbClr val="0F5494"/>
                </a:solidFill>
              </a:rPr>
              <a:t> instruments</a:t>
            </a:r>
            <a:endParaRPr lang="en-GB" sz="1600" dirty="0">
              <a:solidFill>
                <a:srgbClr val="0F5494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3623846"/>
            <a:ext cx="25495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F5494"/>
                </a:solidFill>
              </a:rPr>
              <a:t>Existing COSME programme</a:t>
            </a:r>
            <a:endParaRPr lang="en-GB" sz="1600" b="1" dirty="0">
              <a:solidFill>
                <a:srgbClr val="0F5494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34000" y="3390900"/>
            <a:ext cx="3276600" cy="1143000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en-GB" sz="1600" dirty="0">
                <a:solidFill>
                  <a:srgbClr val="0F5494"/>
                </a:solidFill>
              </a:rPr>
              <a:t>EU programme for the Competitiveness of SMEs   </a:t>
            </a:r>
            <a:r>
              <a:rPr lang="en-GB" sz="1600" dirty="0" smtClean="0">
                <a:solidFill>
                  <a:srgbClr val="0F5494"/>
                </a:solidFill>
              </a:rPr>
              <a:t>(grants, public procurement, …)</a:t>
            </a:r>
            <a:endParaRPr lang="en-GB" sz="1600" dirty="0">
              <a:solidFill>
                <a:srgbClr val="0F549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24916" y="3013295"/>
            <a:ext cx="2894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F5494"/>
                </a:solidFill>
              </a:rPr>
              <a:t>Activities under the Programme</a:t>
            </a:r>
            <a:endParaRPr lang="en-GB" sz="1600" b="1" dirty="0">
              <a:solidFill>
                <a:srgbClr val="0F549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15124" y="4717227"/>
            <a:ext cx="23143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F5494"/>
                </a:solidFill>
              </a:rPr>
              <a:t>Activities under </a:t>
            </a:r>
            <a:r>
              <a:rPr lang="en-GB" sz="1600" b="1" dirty="0" err="1" smtClean="0">
                <a:solidFill>
                  <a:srgbClr val="0F5494"/>
                </a:solidFill>
              </a:rPr>
              <a:t>InvestEU</a:t>
            </a:r>
            <a:endParaRPr lang="en-GB" sz="1600" b="1" dirty="0">
              <a:solidFill>
                <a:srgbClr val="0F5494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334000" y="5092995"/>
            <a:ext cx="3276600" cy="1143000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ctr"/>
            <a:r>
              <a:rPr lang="en-GB" sz="1600" dirty="0" smtClean="0">
                <a:solidFill>
                  <a:srgbClr val="0F5494"/>
                </a:solidFill>
              </a:rPr>
              <a:t>SME Window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F5494"/>
                </a:solidFill>
              </a:rPr>
              <a:t>Financial instruments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7329" y="4891820"/>
            <a:ext cx="1285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0044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fr-BE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BE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BE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</a:t>
            </a:r>
            <a:r>
              <a:rPr lang="fr-BE" b="1" cap="all" dirty="0" err="1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</a:t>
            </a:r>
            <a:r>
              <a:rPr lang="fr-BE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Programme</a:t>
            </a:r>
            <a:endParaRPr lang="en-GB" b="1" cap="all" dirty="0">
              <a:solidFill>
                <a:srgbClr val="00A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19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GB" sz="4000" b="1" cap="all" dirty="0" smtClean="0">
              <a:solidFill>
                <a:srgbClr val="00A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4000" b="1" cap="all" dirty="0">
              <a:solidFill>
                <a:srgbClr val="00A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4000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in for SME</a:t>
            </a:r>
            <a:r>
              <a:rPr lang="en-GB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4000" b="1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GB" sz="4000" dirty="0">
              <a:solidFill>
                <a:srgbClr val="0F549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782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839200" cy="1143000"/>
          </a:xfrm>
        </p:spPr>
        <p:txBody>
          <a:bodyPr>
            <a:noAutofit/>
          </a:bodyPr>
          <a:lstStyle/>
          <a:p>
            <a:r>
              <a:rPr lang="en-GB" sz="3200" b="1" cap="all" dirty="0">
                <a:solidFill>
                  <a:srgbClr val="00A3A0"/>
                </a:solidFill>
                <a:latin typeface="+mn-lt"/>
                <a:cs typeface="Arial" panose="020B0604020202020204" pitchFamily="34" charset="0"/>
              </a:rPr>
              <a:t>SMP - Competitiveness  of enterprises (</a:t>
            </a:r>
            <a:r>
              <a:rPr lang="en-GB" sz="3200" b="1" cap="all" dirty="0" smtClean="0">
                <a:solidFill>
                  <a:srgbClr val="00A3A0"/>
                </a:solidFill>
                <a:latin typeface="+mn-lt"/>
                <a:cs typeface="Arial" panose="020B0604020202020204" pitchFamily="34" charset="0"/>
              </a:rPr>
              <a:t>ii)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382000" cy="4800599"/>
          </a:xfrm>
        </p:spPr>
        <p:txBody>
          <a:bodyPr>
            <a:noAutofit/>
          </a:bodyPr>
          <a:lstStyle/>
          <a:p>
            <a:pPr algn="just"/>
            <a:r>
              <a:rPr lang="en-GB" sz="2400" dirty="0" smtClean="0">
                <a:solidFill>
                  <a:srgbClr val="0F5494"/>
                </a:solidFill>
                <a:ea typeface="Calibri"/>
                <a:cs typeface="Times New Roman"/>
              </a:rPr>
              <a:t>Reinforcement of existing successful actions such as</a:t>
            </a:r>
          </a:p>
          <a:p>
            <a:pPr lvl="1" algn="just"/>
            <a:r>
              <a:rPr lang="en-GB" sz="2400" dirty="0" smtClean="0">
                <a:solidFill>
                  <a:srgbClr val="0F5494"/>
                </a:solidFill>
                <a:ea typeface="Calibri"/>
                <a:cs typeface="Times New Roman"/>
              </a:rPr>
              <a:t>Enterprise Europe Network</a:t>
            </a:r>
          </a:p>
          <a:p>
            <a:pPr lvl="1" algn="just"/>
            <a:r>
              <a:rPr lang="en-GB" sz="2400" dirty="0" smtClean="0">
                <a:solidFill>
                  <a:srgbClr val="0F5494"/>
                </a:solidFill>
                <a:ea typeface="Calibri"/>
                <a:cs typeface="Times New Roman"/>
              </a:rPr>
              <a:t>Erasmus for Young Entrepreneurs (name to be changed)</a:t>
            </a:r>
          </a:p>
          <a:p>
            <a:pPr lvl="1" algn="just"/>
            <a:r>
              <a:rPr lang="en-GB" sz="2400" dirty="0" smtClean="0">
                <a:solidFill>
                  <a:srgbClr val="0F5494"/>
                </a:solidFill>
                <a:ea typeface="Calibri"/>
                <a:cs typeface="Times New Roman"/>
              </a:rPr>
              <a:t>Cluster initiatives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GB" sz="2400" dirty="0">
                <a:solidFill>
                  <a:srgbClr val="0F5494"/>
                </a:solidFill>
                <a:ea typeface="Calibri"/>
                <a:cs typeface="Times New Roman"/>
              </a:rPr>
              <a:t>Continuation of positively evaluated activities such as</a:t>
            </a:r>
          </a:p>
          <a:p>
            <a:pPr lvl="1" algn="just"/>
            <a:r>
              <a:rPr lang="en-GB" sz="2400" dirty="0" smtClean="0">
                <a:solidFill>
                  <a:srgbClr val="0F5494"/>
                </a:solidFill>
                <a:ea typeface="Calibri"/>
                <a:cs typeface="Times New Roman"/>
              </a:rPr>
              <a:t>IPR SME helpdesk</a:t>
            </a:r>
          </a:p>
          <a:p>
            <a:pPr lvl="1" algn="just"/>
            <a:r>
              <a:rPr lang="en-GB" sz="2400" dirty="0" smtClean="0">
                <a:solidFill>
                  <a:srgbClr val="0F5494"/>
                </a:solidFill>
                <a:ea typeface="Calibri"/>
                <a:cs typeface="Times New Roman"/>
              </a:rPr>
              <a:t>SME performance review</a:t>
            </a:r>
          </a:p>
          <a:p>
            <a:pPr lvl="1" algn="just"/>
            <a:r>
              <a:rPr lang="en-GB" sz="2400" dirty="0" smtClean="0">
                <a:solidFill>
                  <a:srgbClr val="0F5494"/>
                </a:solidFill>
                <a:ea typeface="Calibri"/>
                <a:cs typeface="Times New Roman"/>
              </a:rPr>
              <a:t>SME Envoys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F5494"/>
                </a:solidFill>
                <a:ea typeface="Calibri"/>
                <a:cs typeface="Times New Roman"/>
              </a:rPr>
              <a:t>Budget </a:t>
            </a:r>
            <a:r>
              <a:rPr lang="en-GB" sz="2400" dirty="0">
                <a:solidFill>
                  <a:srgbClr val="0F5494"/>
                </a:solidFill>
                <a:ea typeface="Calibri"/>
                <a:cs typeface="Times New Roman"/>
              </a:rPr>
              <a:t>will be available to test new ideas and pilot schemes</a:t>
            </a:r>
          </a:p>
          <a:p>
            <a:pPr marL="342900" lvl="1" indent="-342900" algn="just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F5494"/>
                </a:solidFill>
                <a:ea typeface="Calibri"/>
                <a:cs typeface="Times New Roman"/>
              </a:rPr>
              <a:t>Evaluation of the COSME actions not included in the interim evaluation will continue.</a:t>
            </a:r>
          </a:p>
          <a:p>
            <a:pPr marL="0" indent="0" algn="just">
              <a:buNone/>
            </a:pPr>
            <a:endParaRPr lang="en-GB" sz="1800" dirty="0">
              <a:solidFill>
                <a:srgbClr val="0F5494"/>
              </a:solidFill>
              <a:ea typeface="Calibri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33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1" cap="all" dirty="0" smtClean="0">
                <a:solidFill>
                  <a:srgbClr val="00A3A0"/>
                </a:solidFill>
                <a:latin typeface="+mn-lt"/>
                <a:cs typeface="Arial" panose="020B0604020202020204" pitchFamily="34" charset="0"/>
              </a:rPr>
              <a:t>Delivery and monitoring 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GB" sz="2800" dirty="0" smtClean="0">
                <a:solidFill>
                  <a:srgbClr val="0F5494"/>
                </a:solidFill>
              </a:rPr>
              <a:t>Enhanced coordination to deliver new synergies</a:t>
            </a:r>
          </a:p>
          <a:p>
            <a:r>
              <a:rPr lang="fr-BE" sz="2800" dirty="0" err="1" smtClean="0">
                <a:solidFill>
                  <a:srgbClr val="0F5494"/>
                </a:solidFill>
              </a:rPr>
              <a:t>Member</a:t>
            </a:r>
            <a:r>
              <a:rPr lang="fr-BE" sz="2800" dirty="0" smtClean="0">
                <a:solidFill>
                  <a:srgbClr val="0F5494"/>
                </a:solidFill>
              </a:rPr>
              <a:t> States' </a:t>
            </a:r>
            <a:r>
              <a:rPr lang="fr-BE" sz="2800" dirty="0" err="1" smtClean="0">
                <a:solidFill>
                  <a:srgbClr val="0F5494"/>
                </a:solidFill>
              </a:rPr>
              <a:t>involvement</a:t>
            </a:r>
            <a:endParaRPr lang="fr-BE" sz="2800" dirty="0" smtClean="0">
              <a:solidFill>
                <a:srgbClr val="0F5494"/>
              </a:solidFill>
            </a:endParaRPr>
          </a:p>
          <a:p>
            <a:r>
              <a:rPr lang="fr-BE" sz="2800" dirty="0" smtClean="0">
                <a:solidFill>
                  <a:srgbClr val="0F5494"/>
                </a:solidFill>
              </a:rPr>
              <a:t>Monitoring: </a:t>
            </a:r>
            <a:r>
              <a:rPr lang="fr-BE" sz="2800" dirty="0" err="1" smtClean="0">
                <a:solidFill>
                  <a:srgbClr val="0F5494"/>
                </a:solidFill>
              </a:rPr>
              <a:t>reduced</a:t>
            </a:r>
            <a:r>
              <a:rPr lang="fr-BE" sz="2800" dirty="0" smtClean="0">
                <a:solidFill>
                  <a:srgbClr val="0F5494"/>
                </a:solidFill>
              </a:rPr>
              <a:t> </a:t>
            </a:r>
            <a:r>
              <a:rPr lang="fr-BE" sz="2800" dirty="0" err="1" smtClean="0">
                <a:solidFill>
                  <a:srgbClr val="0F5494"/>
                </a:solidFill>
              </a:rPr>
              <a:t>number</a:t>
            </a:r>
            <a:r>
              <a:rPr lang="fr-BE" sz="2800" dirty="0" smtClean="0">
                <a:solidFill>
                  <a:srgbClr val="0F5494"/>
                </a:solidFill>
              </a:rPr>
              <a:t> of </a:t>
            </a:r>
            <a:r>
              <a:rPr lang="fr-BE" sz="2800" dirty="0" err="1" smtClean="0">
                <a:solidFill>
                  <a:srgbClr val="0F5494"/>
                </a:solidFill>
              </a:rPr>
              <a:t>indicators</a:t>
            </a:r>
            <a:r>
              <a:rPr lang="fr-BE" sz="2800" dirty="0" smtClean="0">
                <a:solidFill>
                  <a:srgbClr val="0F5494"/>
                </a:solidFill>
              </a:rPr>
              <a:t>.</a:t>
            </a:r>
            <a:endParaRPr lang="en-GB" sz="2800" dirty="0" smtClean="0">
              <a:solidFill>
                <a:srgbClr val="0F5494"/>
              </a:solidFill>
            </a:endParaRPr>
          </a:p>
          <a:p>
            <a:endParaRPr lang="en-GB" sz="800" dirty="0" smtClean="0">
              <a:solidFill>
                <a:srgbClr val="0F549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889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16017" y="1219200"/>
            <a:ext cx="8229600" cy="3527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endParaRPr lang="fr-BE" sz="2000" cap="all" dirty="0" smtClean="0">
              <a:solidFill>
                <a:srgbClr val="00A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BE" sz="2000" cap="all" dirty="0">
              <a:solidFill>
                <a:srgbClr val="00A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BE" sz="2000" cap="all" dirty="0" smtClean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information</a:t>
            </a:r>
          </a:p>
          <a:p>
            <a:pPr algn="ctr"/>
            <a:endParaRPr lang="fr-BE" sz="2000" cap="all" dirty="0" smtClean="0">
              <a:solidFill>
                <a:srgbClr val="00A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fr-BE" sz="1200" kern="0" dirty="0" smtClean="0">
              <a:hlinkClick r:id="rId3"/>
            </a:endParaRPr>
          </a:p>
          <a:p>
            <a:pPr algn="ctr"/>
            <a:endParaRPr lang="fr-BE" sz="1200" kern="0" dirty="0">
              <a:hlinkClick r:id="rId3"/>
            </a:endParaRPr>
          </a:p>
          <a:p>
            <a:pPr algn="ctr"/>
            <a:endParaRPr lang="fr-BE" sz="1200" kern="0" dirty="0" smtClean="0">
              <a:hlinkClick r:id="rId3"/>
            </a:endParaRPr>
          </a:p>
          <a:p>
            <a:pPr algn="ctr"/>
            <a:endParaRPr lang="fr-BE" sz="1200" kern="0" dirty="0">
              <a:hlinkClick r:id="rId3"/>
            </a:endParaRPr>
          </a:p>
          <a:p>
            <a:pPr algn="ctr"/>
            <a:r>
              <a:rPr lang="fr-BE" sz="1200" kern="0" dirty="0" smtClean="0">
                <a:hlinkClick r:id="rId3"/>
              </a:rPr>
              <a:t>https</a:t>
            </a:r>
            <a:r>
              <a:rPr lang="fr-BE" sz="1200" kern="0" dirty="0">
                <a:hlinkClick r:id="rId3"/>
              </a:rPr>
              <a:t>://</a:t>
            </a:r>
            <a:r>
              <a:rPr lang="fr-BE" sz="1200" kern="0" dirty="0" smtClean="0">
                <a:hlinkClick r:id="rId3"/>
              </a:rPr>
              <a:t>ec.europa.eu/commission/publications/single-market-programme-legal-texts-and-factsheets_en</a:t>
            </a:r>
            <a:endParaRPr lang="fr-BE" sz="1200" kern="0" dirty="0" smtClean="0"/>
          </a:p>
          <a:p>
            <a:pPr algn="ctr"/>
            <a:endParaRPr lang="fr-BE" sz="1200" kern="0" dirty="0"/>
          </a:p>
          <a:p>
            <a:pPr algn="ctr"/>
            <a:r>
              <a:rPr lang="fr-BE" sz="1200" kern="0" dirty="0">
                <a:hlinkClick r:id="rId4"/>
              </a:rPr>
              <a:t>https://</a:t>
            </a:r>
            <a:r>
              <a:rPr lang="fr-BE" sz="1200" kern="0" dirty="0" smtClean="0">
                <a:hlinkClick r:id="rId4"/>
              </a:rPr>
              <a:t>ec.europa.eu/growth/smes/cosme_en</a:t>
            </a:r>
            <a:endParaRPr lang="fr-BE" sz="1200" kern="0" dirty="0" smtClean="0"/>
          </a:p>
          <a:p>
            <a:pPr algn="ctr"/>
            <a:endParaRPr lang="fr-BE" sz="1200" kern="0" dirty="0" smtClean="0"/>
          </a:p>
          <a:p>
            <a:pPr algn="ctr"/>
            <a:endParaRPr lang="fr-BE" sz="1200" kern="0" dirty="0" smtClean="0"/>
          </a:p>
          <a:p>
            <a:pPr algn="ctr"/>
            <a:endParaRPr lang="fr-BE" kern="0" dirty="0"/>
          </a:p>
          <a:p>
            <a:pPr algn="ctr"/>
            <a:endParaRPr lang="fr-BE" sz="4000" kern="0" dirty="0"/>
          </a:p>
          <a:p>
            <a:pPr algn="ctr"/>
            <a:endParaRPr lang="fr-BE" kern="0" dirty="0"/>
          </a:p>
          <a:p>
            <a:pPr algn="ctr"/>
            <a:endParaRPr lang="fr-BE" kern="0" dirty="0" smtClean="0"/>
          </a:p>
        </p:txBody>
      </p:sp>
    </p:spTree>
    <p:extLst>
      <p:ext uri="{BB962C8B-B14F-4D97-AF65-F5344CB8AC3E}">
        <p14:creationId xmlns:p14="http://schemas.microsoft.com/office/powerpoint/2010/main" xmlns="" val="82559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16017" y="2514600"/>
            <a:ext cx="8229600" cy="2232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fr-BE" sz="4400" cap="all" dirty="0" err="1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fr-BE" sz="4400" cap="all" dirty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sz="4400" cap="all" dirty="0" err="1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fr-BE" sz="4400" cap="all" dirty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algn="ctr"/>
            <a:endParaRPr lang="fr-BE" kern="0" dirty="0" smtClean="0"/>
          </a:p>
          <a:p>
            <a:pPr algn="ctr"/>
            <a:endParaRPr lang="fr-BE" kern="0" dirty="0"/>
          </a:p>
          <a:p>
            <a:pPr algn="ctr"/>
            <a:endParaRPr lang="fr-BE" kern="0" dirty="0" smtClean="0"/>
          </a:p>
          <a:p>
            <a:pPr algn="ctr"/>
            <a:endParaRPr lang="fr-BE" kern="0" dirty="0"/>
          </a:p>
          <a:p>
            <a:pPr algn="ctr"/>
            <a:endParaRPr lang="fr-BE" kern="0" dirty="0"/>
          </a:p>
          <a:p>
            <a:pPr algn="ctr"/>
            <a:endParaRPr lang="fr-BE" kern="0" dirty="0" smtClean="0"/>
          </a:p>
          <a:p>
            <a:pPr algn="ctr"/>
            <a:r>
              <a:rPr lang="fr-BE" sz="4400" cap="all" dirty="0">
                <a:solidFill>
                  <a:srgbClr val="00A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GB" sz="4400" cap="all" dirty="0">
              <a:solidFill>
                <a:srgbClr val="00A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4006" y="2731256"/>
            <a:ext cx="1798935" cy="1798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85515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503548" y="1628800"/>
            <a:ext cx="8244916" cy="3457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altLang="en-US" sz="1800" dirty="0" err="1" smtClean="0"/>
              <a:t>Comprehensive</a:t>
            </a:r>
            <a:r>
              <a:rPr lang="fr-BE" altLang="en-US" sz="1800" dirty="0" smtClean="0"/>
              <a:t> </a:t>
            </a:r>
            <a:r>
              <a:rPr lang="fr-BE" altLang="en-US" sz="1800" dirty="0" err="1" smtClean="0"/>
              <a:t>scheme</a:t>
            </a:r>
            <a:r>
              <a:rPr lang="fr-BE" altLang="en-US" sz="1800" dirty="0" smtClean="0"/>
              <a:t> </a:t>
            </a:r>
          </a:p>
          <a:p>
            <a:pPr marL="0" indent="0">
              <a:buNone/>
            </a:pPr>
            <a:endParaRPr lang="fr-BE" altLang="en-US" sz="1800" dirty="0"/>
          </a:p>
          <a:p>
            <a:pPr marL="0" indent="0">
              <a:buNone/>
            </a:pPr>
            <a:endParaRPr lang="en-GB" alt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en-US" dirty="0" smtClean="0"/>
              <a:t>European Innovation Council</a:t>
            </a:r>
            <a:br>
              <a:rPr lang="fr-BE" altLang="en-US" dirty="0" smtClean="0"/>
            </a:br>
            <a:endParaRPr lang="en-GB" dirty="0"/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609600" y="1977457"/>
            <a:ext cx="7950200" cy="3529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tabLst>
                <a:tab pos="1609725" algn="l"/>
              </a:tabLst>
            </a:pPr>
            <a:endParaRPr lang="en-GB" alt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3572" y="4448725"/>
            <a:ext cx="11308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GB" sz="130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Innovative </a:t>
            </a:r>
          </a:p>
          <a:p>
            <a:pPr eaLnBrk="0" hangingPunct="0"/>
            <a:r>
              <a:rPr lang="en-GB" sz="130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Idea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28186" y="4467539"/>
            <a:ext cx="1519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30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Test &amp; </a:t>
            </a:r>
          </a:p>
          <a:p>
            <a:pPr eaLnBrk="0" hangingPunct="0"/>
            <a:r>
              <a:rPr lang="en-GB" sz="130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Co-create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49432" y="4448725"/>
            <a:ext cx="14478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30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1pPr>
          </a:lstStyle>
          <a:p>
            <a:pPr eaLnBrk="0" hangingPunct="0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Feasibility</a:t>
            </a:r>
          </a:p>
          <a:p>
            <a:pPr eaLnBrk="0" hangingPunct="0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Start-up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32008" y="3854450"/>
            <a:ext cx="14478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30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1pPr>
          </a:lstStyle>
          <a:p>
            <a:pPr eaLnBrk="0" hangingPunct="0"/>
            <a:r>
              <a:rPr lang="en-GB" dirty="0">
                <a:solidFill>
                  <a:srgbClr val="000000">
                    <a:lumMod val="75000"/>
                    <a:lumOff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70108" y="4437897"/>
            <a:ext cx="14478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30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1pPr>
          </a:lstStyle>
          <a:p>
            <a:pPr eaLnBrk="0" hangingPunct="0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Scale-up Investment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749432" y="1635646"/>
            <a:ext cx="3108488" cy="2705066"/>
          </a:xfrm>
          <a:prstGeom prst="rect">
            <a:avLst/>
          </a:prstGeom>
          <a:solidFill>
            <a:srgbClr val="FFD624"/>
          </a:solidFill>
          <a:ln w="9525" cap="flat" cmpd="sng" algn="ctr">
            <a:noFill/>
            <a:prstDash val="solid"/>
          </a:ln>
          <a:effectLst>
            <a:outerShdw blurRad="63500" sx="101000" sy="101000" algn="ctr" rotWithShape="0">
              <a:prstClr val="black">
                <a:alpha val="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27512" y="1724121"/>
            <a:ext cx="295232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1300" b="1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€ 1.4 billion in funding over the period 2018-2020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553572" y="3003928"/>
            <a:ext cx="1512168" cy="133678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>
            <a:outerShdw blurRad="40000" rotWithShape="0">
              <a:srgbClr val="000000">
                <a:alpha val="35000"/>
              </a:srgb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3572" y="3019298"/>
            <a:ext cx="1368152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hangingPunct="0"/>
            <a:r>
              <a:rPr lang="en-GB" sz="1300" b="1" dirty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FET OPEN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9552" y="3311686"/>
            <a:ext cx="151216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300" dirty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Future Emerging Technologies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2147392" y="2787669"/>
            <a:ext cx="1512168" cy="155304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>
            <a:outerShdw blurRad="40000" rotWithShape="0">
              <a:srgbClr val="000000">
                <a:alpha val="35000"/>
              </a:srgb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47392" y="2827964"/>
            <a:ext cx="1368152" cy="2923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hangingPunct="0"/>
            <a:r>
              <a:rPr lang="en-GB" sz="1300" b="1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FTI</a:t>
            </a:r>
            <a:endParaRPr lang="en-GB" sz="1300" b="1" dirty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47392" y="3120352"/>
            <a:ext cx="151216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300" dirty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Fast Track to </a:t>
            </a:r>
            <a:r>
              <a:rPr lang="en-GB" sz="130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Innovation</a:t>
            </a:r>
          </a:p>
          <a:p>
            <a:pPr eaLnBrk="0" hangingPunct="0"/>
            <a:endParaRPr lang="fr-BE" sz="1300" dirty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0" hangingPunct="0"/>
            <a:endParaRPr lang="fr-BE" sz="1300" dirty="0" smtClean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0" hangingPunct="0"/>
            <a:r>
              <a:rPr lang="fr-BE" sz="130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Up to €3 m.</a:t>
            </a:r>
            <a:endParaRPr lang="en-GB" sz="1300" dirty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3749432" y="2542859"/>
            <a:ext cx="1512168" cy="179785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>
            <a:outerShdw blurRad="40000" rotWithShape="0">
              <a:srgbClr val="000000">
                <a:alpha val="35000"/>
              </a:srgb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49432" y="2540513"/>
            <a:ext cx="1512168" cy="4924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hangingPunct="0"/>
            <a:r>
              <a:rPr lang="en-GB" sz="1300" b="1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SME</a:t>
            </a:r>
          </a:p>
          <a:p>
            <a:pPr eaLnBrk="0" hangingPunct="0"/>
            <a:r>
              <a:rPr lang="en-GB" sz="1300" b="1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Instrument</a:t>
            </a:r>
            <a:endParaRPr lang="en-GB" sz="1300" b="1" dirty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777764" y="2932492"/>
            <a:ext cx="151216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endParaRPr lang="en-GB" sz="1300" dirty="0" smtClean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0" hangingPunct="0"/>
            <a:r>
              <a:rPr lang="en-GB" sz="130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Phase 1</a:t>
            </a:r>
          </a:p>
          <a:p>
            <a:pPr eaLnBrk="0" hangingPunct="0"/>
            <a:endParaRPr lang="fr-BE" sz="1300" dirty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0" hangingPunct="0"/>
            <a:endParaRPr lang="en-GB" sz="1300" dirty="0" smtClean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0" hangingPunct="0"/>
            <a:endParaRPr lang="fr-BE" sz="1300" dirty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0" hangingPunct="0"/>
            <a:r>
              <a:rPr lang="fr-BE" sz="130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€50,000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5345752" y="2283585"/>
            <a:ext cx="1512168" cy="205712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>
            <a:outerShdw blurRad="40000" rotWithShape="0">
              <a:srgbClr val="000000">
                <a:alpha val="35000"/>
              </a:srgb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45752" y="2276872"/>
            <a:ext cx="1512168" cy="4924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eaLnBrk="0" hangingPunct="0"/>
            <a:r>
              <a:rPr lang="en-GB" sz="1300" b="1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SME</a:t>
            </a:r>
          </a:p>
          <a:p>
            <a:pPr eaLnBrk="0" hangingPunct="0"/>
            <a:r>
              <a:rPr lang="en-GB" sz="1300" b="1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Instrument</a:t>
            </a:r>
            <a:endParaRPr lang="en-GB" sz="1300" b="1" dirty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45752" y="2582192"/>
            <a:ext cx="151216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endParaRPr lang="en-GB" sz="1300" dirty="0" smtClean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0" hangingPunct="0"/>
            <a:r>
              <a:rPr lang="en-GB" sz="130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Phase 2</a:t>
            </a:r>
          </a:p>
          <a:p>
            <a:pPr eaLnBrk="0" hangingPunct="0"/>
            <a:endParaRPr lang="fr-BE" sz="1300" dirty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0" hangingPunct="0"/>
            <a:endParaRPr lang="fr-BE" sz="1300" dirty="0" smtClean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0" hangingPunct="0"/>
            <a:endParaRPr lang="fr-BE" sz="1300" dirty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0" hangingPunct="0"/>
            <a:r>
              <a:rPr lang="fr-BE" sz="1300" dirty="0" smtClean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Up to €2.5 m. and business support</a:t>
            </a:r>
            <a:endParaRPr lang="en-GB" sz="1300" dirty="0">
              <a:solidFill>
                <a:srgbClr val="000000">
                  <a:lumMod val="75000"/>
                  <a:lumOff val="25000"/>
                </a:srgb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948264" y="2067694"/>
            <a:ext cx="1512168" cy="227301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>
            <a:outerShdw blurRad="40000" rotWithShape="0">
              <a:srgbClr val="000000">
                <a:alpha val="35000"/>
              </a:srgbClr>
            </a:outerShdw>
          </a:effectLst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937940" y="2070370"/>
            <a:ext cx="151216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en-GB" sz="1300" b="1" dirty="0">
                <a:solidFill>
                  <a:srgbClr val="000000">
                    <a:lumMod val="75000"/>
                    <a:lumOff val="25000"/>
                  </a:srgb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Soft Blending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359770" y="4459785"/>
            <a:ext cx="14478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300">
                <a:solidFill>
                  <a:schemeClr val="bg1"/>
                </a:solidFill>
                <a:latin typeface="EC Square Sans Pro Extra Black" panose="020B0506040000020004" pitchFamily="34" charset="0"/>
              </a:defRPr>
            </a:lvl1pPr>
          </a:lstStyle>
          <a:p>
            <a:pPr eaLnBrk="0" hangingPunct="0"/>
            <a:r>
              <a:rPr lang="en-GB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173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539552" y="1448780"/>
            <a:ext cx="8244916" cy="3457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BE" altLang="en-US" sz="1800" dirty="0" smtClean="0"/>
              <a:t>Smart money</a:t>
            </a:r>
            <a:endParaRPr lang="fr-BE" altLang="en-US" sz="18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en-US" dirty="0" smtClean="0"/>
              <a:t>European Innovation Council</a:t>
            </a:r>
            <a:br>
              <a:rPr lang="fr-BE" altLang="en-US" dirty="0" smtClean="0"/>
            </a:br>
            <a:endParaRPr lang="en-GB" dirty="0"/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609600" y="1977457"/>
            <a:ext cx="7950200" cy="3529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tabLst>
                <a:tab pos="1609725" algn="l"/>
              </a:tabLst>
            </a:pPr>
            <a:endParaRPr lang="en-GB" alt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03017" y="2168858"/>
            <a:ext cx="17782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0" kern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Equity Free Funding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11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924"/>
          <a:stretch/>
        </p:blipFill>
        <p:spPr>
          <a:xfrm>
            <a:off x="971600" y="2764087"/>
            <a:ext cx="1773952" cy="2213084"/>
          </a:xfrm>
          <a:prstGeom prst="round2DiagRect">
            <a:avLst/>
          </a:prstGeom>
          <a:noFill/>
          <a:ln>
            <a:noFill/>
          </a:ln>
        </p:spPr>
      </p:pic>
      <p:sp>
        <p:nvSpPr>
          <p:cNvPr id="45" name="Rectangle 44"/>
          <p:cNvSpPr/>
          <p:nvPr/>
        </p:nvSpPr>
        <p:spPr>
          <a:xfrm>
            <a:off x="3648596" y="2168858"/>
            <a:ext cx="20035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0" kern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0" kern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Coaching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5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colorTemperature colorTemp="112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102" b="5285"/>
          <a:stretch/>
        </p:blipFill>
        <p:spPr>
          <a:xfrm>
            <a:off x="3734152" y="2764088"/>
            <a:ext cx="1773952" cy="2213084"/>
          </a:xfrm>
          <a:prstGeom prst="round2DiagRect">
            <a:avLst/>
          </a:prstGeom>
          <a:noFill/>
          <a:ln>
            <a:noFill/>
          </a:ln>
        </p:spPr>
      </p:pic>
      <p:sp>
        <p:nvSpPr>
          <p:cNvPr id="47" name="Rectangle 46"/>
          <p:cNvSpPr/>
          <p:nvPr/>
        </p:nvSpPr>
        <p:spPr>
          <a:xfrm>
            <a:off x="6384900" y="2172296"/>
            <a:ext cx="21475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0" kern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Acceleration </a:t>
            </a:r>
            <a:r>
              <a:rPr lang="en-GB" sz="1400" b="0" kern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1400" b="0" kern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0" kern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  <a:endParaRPr lang="en-GB" sz="1400" b="0" kern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7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28"/>
          <a:stretch/>
        </p:blipFill>
        <p:spPr>
          <a:xfrm>
            <a:off x="6470456" y="2764088"/>
            <a:ext cx="1773952" cy="2213084"/>
          </a:xfrm>
          <a:prstGeom prst="round2DiagRect">
            <a:avLst/>
          </a:prstGeom>
          <a:noFill/>
          <a:ln>
            <a:noFill/>
          </a:ln>
        </p:spPr>
      </p:pic>
      <p:cxnSp>
        <p:nvCxnSpPr>
          <p:cNvPr id="49" name="Straight Connector 48"/>
          <p:cNvCxnSpPr/>
          <p:nvPr/>
        </p:nvCxnSpPr>
        <p:spPr bwMode="auto">
          <a:xfrm>
            <a:off x="971600" y="2692078"/>
            <a:ext cx="1773952" cy="0"/>
          </a:xfrm>
          <a:prstGeom prst="line">
            <a:avLst/>
          </a:prstGeom>
          <a:ln>
            <a:solidFill>
              <a:srgbClr val="FFFFFF"/>
            </a:solidFill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 bwMode="auto">
          <a:xfrm>
            <a:off x="3734152" y="2695516"/>
            <a:ext cx="1773952" cy="0"/>
          </a:xfrm>
          <a:prstGeom prst="line">
            <a:avLst/>
          </a:prstGeom>
          <a:ln>
            <a:solidFill>
              <a:srgbClr val="FFFFFF"/>
            </a:solidFill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 bwMode="auto">
          <a:xfrm>
            <a:off x="6470456" y="2695516"/>
            <a:ext cx="1773952" cy="0"/>
          </a:xfrm>
          <a:prstGeom prst="line">
            <a:avLst/>
          </a:prstGeom>
          <a:ln>
            <a:solidFill>
              <a:srgbClr val="FFFFFF"/>
            </a:solidFill>
            <a:headEnd type="none" w="med" len="med"/>
            <a:tailEnd type="none" w="med" len="med"/>
          </a:ln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1678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altLang="en-US" dirty="0" smtClean="0"/>
              <a:t>EIC SME Instrument</a:t>
            </a:r>
            <a:br>
              <a:rPr lang="fr-BE" altLang="en-US" dirty="0" smtClean="0"/>
            </a:br>
            <a:endParaRPr lang="en-GB" dirty="0"/>
          </a:p>
        </p:txBody>
      </p:sp>
      <p:sp>
        <p:nvSpPr>
          <p:cNvPr id="4" name="Espace réservé du contenu 1"/>
          <p:cNvSpPr txBox="1">
            <a:spLocks/>
          </p:cNvSpPr>
          <p:nvPr/>
        </p:nvSpPr>
        <p:spPr>
          <a:xfrm>
            <a:off x="647564" y="2060848"/>
            <a:ext cx="7950200" cy="3529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tabLst>
                <a:tab pos="1609725" algn="l"/>
              </a:tabLst>
            </a:pPr>
            <a:endParaRPr lang="en-GB" alt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9972" y="824463"/>
            <a:ext cx="4533251" cy="503331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648169">
            <a:off x="866110" y="2471913"/>
            <a:ext cx="360000" cy="36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392534" y="2451859"/>
            <a:ext cx="3594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~3100 </a:t>
            </a:r>
            <a:r>
              <a:rPr lang="en-GB" sz="2000" b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companies funded</a:t>
            </a:r>
          </a:p>
          <a:p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6111" y="3247930"/>
            <a:ext cx="360000" cy="36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392534" y="3316922"/>
            <a:ext cx="3594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€1.3 </a:t>
            </a:r>
            <a:r>
              <a:rPr lang="en-GB" sz="2000" b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billion invested</a:t>
            </a:r>
            <a:endParaRPr lang="en-GB" sz="2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6111" y="4023947"/>
            <a:ext cx="360000" cy="360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392534" y="4023947"/>
            <a:ext cx="3594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5% - 8% </a:t>
            </a:r>
            <a:r>
              <a:rPr lang="en-GB" sz="20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success rate</a:t>
            </a:r>
          </a:p>
        </p:txBody>
      </p:sp>
    </p:spTree>
    <p:extLst>
      <p:ext uri="{BB962C8B-B14F-4D97-AF65-F5344CB8AC3E}">
        <p14:creationId xmlns:p14="http://schemas.microsoft.com/office/powerpoint/2010/main" xmlns="" val="306774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123" y="2492896"/>
            <a:ext cx="3863567" cy="432048"/>
          </a:xfrm>
          <a:prstGeom prst="rect">
            <a:avLst/>
          </a:prstGeom>
          <a:solidFill>
            <a:srgbClr val="EFA61F"/>
          </a:solidFill>
          <a:ln>
            <a:noFill/>
          </a:ln>
          <a:effectLst>
            <a:outerShdw dist="23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/>
          </a:p>
        </p:txBody>
      </p:sp>
      <p:sp>
        <p:nvSpPr>
          <p:cNvPr id="6" name="TextBox 5"/>
          <p:cNvSpPr txBox="1"/>
          <p:nvPr/>
        </p:nvSpPr>
        <p:spPr>
          <a:xfrm>
            <a:off x="611561" y="2564530"/>
            <a:ext cx="3119707" cy="4001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lvl="0" indent="0" algn="ctr" defTabSz="914400" eaLnBrk="1" fontAlgn="auto" latinLnBrk="0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>
                <a:solidFill>
                  <a:srgbClr val="002060"/>
                </a:solidFill>
                <a:latin typeface="EC Square Sans Cond Pro" panose="020B0506040000020004" pitchFamily="34" charset="0"/>
              </a:defRPr>
            </a:lvl1pPr>
            <a:lvl2pPr indent="0" algn="ctr" defTabSz="91440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indent="0" algn="ctr" defTabSz="91440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indent="0" algn="ctr" defTabSz="91440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indent="0" algn="ctr" defTabSz="91440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GB" sz="13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Submission of Proposals</a:t>
            </a:r>
          </a:p>
        </p:txBody>
      </p:sp>
      <p:sp>
        <p:nvSpPr>
          <p:cNvPr id="7" name="Rectangle 6"/>
          <p:cNvSpPr/>
          <p:nvPr/>
        </p:nvSpPr>
        <p:spPr>
          <a:xfrm>
            <a:off x="-2" y="3032497"/>
            <a:ext cx="4626464" cy="432048"/>
          </a:xfrm>
          <a:prstGeom prst="rect">
            <a:avLst/>
          </a:prstGeom>
          <a:solidFill>
            <a:srgbClr val="EFA61F"/>
          </a:solidFill>
          <a:ln>
            <a:noFill/>
          </a:ln>
          <a:effectLst>
            <a:outerShdw dist="23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517242" y="3086407"/>
            <a:ext cx="2423541" cy="315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13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Remote Evaluation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-18176" y="3559332"/>
            <a:ext cx="5382264" cy="432048"/>
          </a:xfrm>
          <a:prstGeom prst="rect">
            <a:avLst/>
          </a:prstGeom>
          <a:solidFill>
            <a:srgbClr val="EFA61F"/>
          </a:solidFill>
          <a:ln>
            <a:noFill/>
          </a:ln>
          <a:effectLst>
            <a:outerShdw blurRad="25400" dist="23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2424126" y="3610266"/>
            <a:ext cx="2423541" cy="315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13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Ranking of Proposals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2" y="4110045"/>
            <a:ext cx="6300194" cy="432048"/>
          </a:xfrm>
          <a:prstGeom prst="rect">
            <a:avLst/>
          </a:prstGeom>
          <a:solidFill>
            <a:srgbClr val="EFA61F"/>
          </a:solidFill>
          <a:ln>
            <a:noFill/>
          </a:ln>
          <a:effectLst>
            <a:outerShdw dist="23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150096" y="4172775"/>
            <a:ext cx="2423541" cy="315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GB" sz="13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Interview (</a:t>
            </a:r>
            <a:r>
              <a:rPr lang="en-GB" sz="1300" b="1" u="sng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 2 only</a:t>
            </a:r>
            <a:r>
              <a:rPr lang="en-GB" sz="13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2" y="4653136"/>
            <a:ext cx="7092282" cy="432048"/>
          </a:xfrm>
          <a:prstGeom prst="rect">
            <a:avLst/>
          </a:prstGeom>
          <a:solidFill>
            <a:srgbClr val="EFA61F"/>
          </a:solidFill>
          <a:ln>
            <a:noFill/>
          </a:ln>
          <a:effectLst>
            <a:outerShdw dist="23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/>
          </a:p>
        </p:txBody>
      </p:sp>
      <p:sp>
        <p:nvSpPr>
          <p:cNvPr id="14" name="TextBox 13"/>
          <p:cNvSpPr txBox="1"/>
          <p:nvPr/>
        </p:nvSpPr>
        <p:spPr>
          <a:xfrm>
            <a:off x="4214272" y="4725144"/>
            <a:ext cx="2680542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GB"/>
            </a:defPPr>
            <a:lvl1pPr marL="0" lvl="0" indent="0" algn="ctr" defTabSz="914400" eaLnBrk="1" fontAlgn="auto" latinLnBrk="0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1">
                <a:solidFill>
                  <a:srgbClr val="002060"/>
                </a:solidFill>
                <a:latin typeface="EC Square Sans Cond Pro" panose="020B0506040000020004" pitchFamily="34" charset="0"/>
              </a:defRPr>
            </a:lvl1pPr>
            <a:lvl2pPr indent="0" algn="ctr" defTabSz="91440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indent="0" algn="ctr" defTabSz="91440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indent="0" algn="ctr" defTabSz="91440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indent="0" algn="ctr" defTabSz="91440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GB" sz="13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Grant Agreement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0783" y="2480334"/>
            <a:ext cx="434067" cy="43204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4112" y="2958986"/>
            <a:ext cx="499532" cy="4995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2200" y="3498074"/>
            <a:ext cx="604699" cy="60469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44208" y="4102772"/>
            <a:ext cx="504056" cy="43204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6296" y="4612258"/>
            <a:ext cx="541172" cy="541172"/>
          </a:xfrm>
          <a:prstGeom prst="rect">
            <a:avLst/>
          </a:prstGeom>
        </p:spPr>
      </p:pic>
      <p:sp>
        <p:nvSpPr>
          <p:cNvPr id="21" name="Titre 1"/>
          <p:cNvSpPr txBox="1">
            <a:spLocks/>
          </p:cNvSpPr>
          <p:nvPr/>
        </p:nvSpPr>
        <p:spPr bwMode="auto">
          <a:xfrm>
            <a:off x="504460" y="1340769"/>
            <a:ext cx="8384312" cy="70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E2794"/>
                </a:solidFill>
                <a:latin typeface="+mj-lt"/>
                <a:ea typeface="ＭＳ Ｐゴシック" charset="-128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endParaRPr lang="fr-FR" sz="3000" b="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re 1"/>
          <p:cNvSpPr txBox="1">
            <a:spLocks/>
          </p:cNvSpPr>
          <p:nvPr/>
        </p:nvSpPr>
        <p:spPr bwMode="auto">
          <a:xfrm>
            <a:off x="504460" y="1340769"/>
            <a:ext cx="8244004" cy="70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E2794"/>
                </a:solidFill>
                <a:latin typeface="+mj-lt"/>
                <a:ea typeface="ＭＳ Ｐゴシック" charset="-128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3000" kern="0" dirty="0">
                <a:latin typeface="Arial" panose="020B0604020202020204" pitchFamily="34" charset="0"/>
                <a:cs typeface="Arial" panose="020B0604020202020204" pitchFamily="34" charset="0"/>
              </a:rPr>
              <a:t>SME Instrument: </a:t>
            </a:r>
            <a:r>
              <a:rPr lang="en-GB" sz="3000" b="0" kern="0" dirty="0">
                <a:latin typeface="Arial" panose="020B0604020202020204" pitchFamily="34" charset="0"/>
                <a:cs typeface="Arial" panose="020B0604020202020204" pitchFamily="34" charset="0"/>
              </a:rPr>
              <a:t>The evaluation process</a:t>
            </a:r>
          </a:p>
        </p:txBody>
      </p:sp>
    </p:spTree>
    <p:extLst>
      <p:ext uri="{BB962C8B-B14F-4D97-AF65-F5344CB8AC3E}">
        <p14:creationId xmlns:p14="http://schemas.microsoft.com/office/powerpoint/2010/main" xmlns="" val="283001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5652121" y="891188"/>
            <a:ext cx="338437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E2794"/>
                </a:solidFill>
                <a:latin typeface="+mj-lt"/>
                <a:ea typeface="ＭＳ Ｐゴシック" charset="-128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endParaRPr lang="en-GB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 bwMode="auto">
          <a:xfrm>
            <a:off x="504460" y="1340769"/>
            <a:ext cx="8244004" cy="70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E2794"/>
                </a:solidFill>
                <a:latin typeface="+mj-lt"/>
                <a:ea typeface="ＭＳ Ｐゴシック" charset="-128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GB" sz="3000" kern="0" dirty="0">
                <a:latin typeface="Arial" panose="020B0604020202020204" pitchFamily="34" charset="0"/>
                <a:cs typeface="Arial" panose="020B0604020202020204" pitchFamily="34" charset="0"/>
              </a:rPr>
              <a:t>SMEI Phase 2 </a:t>
            </a:r>
            <a:r>
              <a:rPr lang="en-GB" sz="3000" b="0" kern="0" dirty="0">
                <a:latin typeface="Arial" panose="020B0604020202020204" pitchFamily="34" charset="0"/>
                <a:cs typeface="Arial" panose="020B0604020202020204" pitchFamily="34" charset="0"/>
              </a:rPr>
              <a:t>Current Jury Composition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92180" y="3712074"/>
            <a:ext cx="720000" cy="72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1605" y="3705724"/>
            <a:ext cx="720000" cy="72000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 bwMode="auto">
          <a:xfrm>
            <a:off x="5769964" y="3820046"/>
            <a:ext cx="540059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E2794"/>
                </a:solidFill>
                <a:latin typeface="+mj-lt"/>
                <a:ea typeface="ＭＳ Ｐゴシック" charset="-128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GB" altLang="en-US" sz="1300" b="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24%</a:t>
            </a:r>
            <a:endParaRPr lang="en-GB" sz="1300" kern="0" dirty="0">
              <a:solidFill>
                <a:srgbClr val="000000">
                  <a:lumMod val="75000"/>
                  <a:lumOff val="25000"/>
                </a:srgbClr>
              </a:solidFill>
              <a:latin typeface="Verdana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7344310" y="3820046"/>
            <a:ext cx="540059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E2794"/>
                </a:solidFill>
                <a:latin typeface="+mj-lt"/>
                <a:ea typeface="ＭＳ Ｐゴシック" charset="-128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GB" altLang="en-US" sz="1300" b="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76%</a:t>
            </a:r>
            <a:endParaRPr lang="en-GB" sz="1300" kern="0" dirty="0">
              <a:solidFill>
                <a:srgbClr val="000000">
                  <a:lumMod val="75000"/>
                  <a:lumOff val="25000"/>
                </a:srgbClr>
              </a:solidFill>
              <a:latin typeface="Verdana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/>
          </p:nvPr>
        </p:nvGraphicFramePr>
        <p:xfrm>
          <a:off x="668332" y="2737398"/>
          <a:ext cx="4011668" cy="2676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itle 1"/>
          <p:cNvSpPr txBox="1">
            <a:spLocks/>
          </p:cNvSpPr>
          <p:nvPr/>
        </p:nvSpPr>
        <p:spPr bwMode="auto">
          <a:xfrm>
            <a:off x="504460" y="2034928"/>
            <a:ext cx="791954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4E2794"/>
                </a:solidFill>
                <a:latin typeface="+mj-lt"/>
                <a:ea typeface="ＭＳ Ｐゴシック" charset="-128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-128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altLang="en-US" sz="2000" b="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88 </a:t>
            </a:r>
            <a:r>
              <a:rPr lang="fr-BE" altLang="en-US" sz="2000" b="0" kern="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</a:t>
            </a:r>
            <a:r>
              <a:rPr lang="fr-BE" altLang="en-US" sz="2000" b="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BE" altLang="en-US" sz="2000" b="0" kern="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BE" altLang="en-US" sz="2000" b="0" kern="0" dirty="0">
                <a:solidFill>
                  <a:srgbClr val="000000">
                    <a:lumMod val="75000"/>
                    <a:lumOff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26 countries</a:t>
            </a:r>
            <a:endParaRPr lang="en-GB" altLang="en-US" sz="2000" b="0" kern="0" dirty="0">
              <a:solidFill>
                <a:srgbClr val="000000">
                  <a:lumMod val="75000"/>
                  <a:lumOff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altLang="en-US" sz="2000" b="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Names published on https://ec.europa.eu/easme/en/sme-instrument</a:t>
            </a:r>
          </a:p>
        </p:txBody>
      </p:sp>
    </p:spTree>
    <p:extLst>
      <p:ext uri="{BB962C8B-B14F-4D97-AF65-F5344CB8AC3E}">
        <p14:creationId xmlns:p14="http://schemas.microsoft.com/office/powerpoint/2010/main" xmlns="" val="108452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457306" y="1219200"/>
            <a:ext cx="4038494" cy="4267200"/>
          </a:xfrm>
        </p:spPr>
        <p:txBody>
          <a:bodyPr anchor="t">
            <a:normAutofit/>
          </a:bodyPr>
          <a:lstStyle>
            <a:lvl1pPr marL="0" indent="0">
              <a:defRPr baseline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800" dirty="0" smtClean="0">
                <a:solidFill>
                  <a:schemeClr val="tx2"/>
                </a:solidFill>
              </a:rPr>
              <a:t>EU BUDGET FOR THE FUTURE</a:t>
            </a:r>
            <a:r>
              <a:rPr lang="en-US" sz="6000" dirty="0">
                <a:solidFill>
                  <a:schemeClr val="tx2"/>
                </a:solidFill>
              </a:rPr>
              <a:t/>
            </a:r>
            <a:br>
              <a:rPr lang="en-US" sz="6000" dirty="0">
                <a:solidFill>
                  <a:schemeClr val="tx2"/>
                </a:solidFill>
              </a:rPr>
            </a:br>
            <a:r>
              <a:rPr lang="en-US" sz="3200" dirty="0">
                <a:solidFill>
                  <a:schemeClr val="tx2"/>
                </a:solidFill>
              </a:rPr>
              <a:t>MFF 2021-2027</a:t>
            </a:r>
            <a:r>
              <a:rPr lang="en-US" sz="3600" dirty="0">
                <a:solidFill>
                  <a:schemeClr val="tx2"/>
                </a:solidFill>
              </a:rPr>
              <a:t/>
            </a:r>
            <a:br>
              <a:rPr lang="en-US" sz="3600" dirty="0">
                <a:solidFill>
                  <a:schemeClr val="tx2"/>
                </a:solidFill>
              </a:rPr>
            </a:br>
            <a:r>
              <a:rPr lang="en-US" sz="3600" dirty="0" smtClean="0">
                <a:solidFill>
                  <a:schemeClr val="tx2"/>
                </a:solidFill>
              </a:rPr>
              <a:t/>
            </a:r>
            <a:br>
              <a:rPr lang="en-US" sz="3600" dirty="0" smtClean="0">
                <a:solidFill>
                  <a:schemeClr val="tx2"/>
                </a:solidFill>
              </a:rPr>
            </a:br>
            <a:r>
              <a:rPr lang="en-US" sz="3600" dirty="0" smtClean="0">
                <a:solidFill>
                  <a:schemeClr val="tx2"/>
                </a:solidFill>
              </a:rPr>
              <a:t/>
            </a:r>
            <a:br>
              <a:rPr lang="en-US" sz="3600" dirty="0" smtClean="0">
                <a:solidFill>
                  <a:schemeClr val="tx2"/>
                </a:solidFill>
              </a:rPr>
            </a:br>
            <a:r>
              <a:rPr lang="en-GB" sz="2000" dirty="0" smtClean="0">
                <a:solidFill>
                  <a:schemeClr val="tx2"/>
                </a:solidFill>
              </a:rPr>
              <a:t>Programme </a:t>
            </a:r>
            <a:r>
              <a:rPr lang="en-GB" sz="2000" dirty="0">
                <a:solidFill>
                  <a:schemeClr val="tx2"/>
                </a:solidFill>
              </a:rPr>
              <a:t>for </a:t>
            </a:r>
            <a:r>
              <a:rPr lang="en-GB" sz="2000" dirty="0" smtClean="0">
                <a:solidFill>
                  <a:schemeClr val="tx2"/>
                </a:solidFill>
              </a:rPr>
              <a:t>Single Market</a:t>
            </a:r>
            <a:r>
              <a:rPr lang="en-GB" sz="2000" dirty="0">
                <a:solidFill>
                  <a:schemeClr val="tx2"/>
                </a:solidFill>
              </a:rPr>
              <a:t>, </a:t>
            </a:r>
            <a:r>
              <a:rPr lang="en-GB" sz="2000" dirty="0" smtClean="0">
                <a:solidFill>
                  <a:schemeClr val="tx2"/>
                </a:solidFill>
              </a:rPr>
              <a:t>Competitiveness </a:t>
            </a:r>
            <a:r>
              <a:rPr lang="en-GB" sz="2000" dirty="0">
                <a:solidFill>
                  <a:schemeClr val="tx2"/>
                </a:solidFill>
              </a:rPr>
              <a:t>of enterprises, including small and medium-sized enterprises, </a:t>
            </a:r>
            <a:r>
              <a:rPr lang="en-GB" sz="2000" dirty="0" smtClean="0">
                <a:solidFill>
                  <a:schemeClr val="tx2"/>
                </a:solidFill>
              </a:rPr>
              <a:t/>
            </a:r>
            <a:br>
              <a:rPr lang="en-GB" sz="2000" dirty="0" smtClean="0">
                <a:solidFill>
                  <a:schemeClr val="tx2"/>
                </a:solidFill>
              </a:rPr>
            </a:br>
            <a:r>
              <a:rPr lang="en-GB" sz="2000" dirty="0" smtClean="0">
                <a:solidFill>
                  <a:schemeClr val="tx2"/>
                </a:solidFill>
              </a:rPr>
              <a:t>and </a:t>
            </a:r>
            <a:r>
              <a:rPr lang="en-GB" sz="2000" dirty="0">
                <a:solidFill>
                  <a:schemeClr val="tx2"/>
                </a:solidFill>
              </a:rPr>
              <a:t>European </a:t>
            </a:r>
            <a:r>
              <a:rPr lang="en-GB" sz="2000" dirty="0" smtClean="0">
                <a:solidFill>
                  <a:schemeClr val="tx2"/>
                </a:solidFill>
              </a:rPr>
              <a:t>Statistics</a:t>
            </a:r>
            <a:r>
              <a:rPr lang="en-US" sz="3600" dirty="0">
                <a:solidFill>
                  <a:schemeClr val="tx2"/>
                </a:solidFill>
              </a:rPr>
              <a:t/>
            </a:r>
            <a:br>
              <a:rPr lang="en-US" sz="3600" dirty="0">
                <a:solidFill>
                  <a:schemeClr val="tx2"/>
                </a:solidFill>
              </a:rPr>
            </a:br>
            <a:r>
              <a:rPr lang="en-US" sz="3600" dirty="0" smtClean="0">
                <a:solidFill>
                  <a:schemeClr val="tx2"/>
                </a:solidFill>
              </a:rPr>
              <a:t/>
            </a:r>
            <a:br>
              <a:rPr lang="en-US" sz="3600" dirty="0" smtClean="0">
                <a:solidFill>
                  <a:schemeClr val="tx2"/>
                </a:solidFill>
              </a:rPr>
            </a:br>
            <a:endParaRPr lang="en-GB" sz="1400" dirty="0">
              <a:solidFill>
                <a:schemeClr val="tx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34623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748596"/>
            <a:ext cx="6876256" cy="1200329"/>
          </a:xfrm>
          <a:prstGeom prst="rect">
            <a:avLst/>
          </a:prstGeom>
          <a:solidFill>
            <a:schemeClr val="accent4"/>
          </a:solidFill>
        </p:spPr>
        <p:txBody>
          <a:bodyPr wrap="square" lIns="0" rtlCol="0" anchor="ctr" anchorCtr="0"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 smtClean="0">
                <a:solidFill>
                  <a:srgbClr val="FFFFFF"/>
                </a:solidFill>
              </a:rPr>
              <a:t>I. </a:t>
            </a:r>
            <a:r>
              <a:rPr lang="en-GB" sz="3600" b="1" dirty="0">
                <a:solidFill>
                  <a:srgbClr val="FFFFFF"/>
                </a:solidFill>
              </a:rPr>
              <a:t>SINGLE MARKET,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GB" sz="3600" b="1" dirty="0">
                <a:solidFill>
                  <a:srgbClr val="FFFFFF"/>
                </a:solidFill>
              </a:rPr>
              <a:t>INNOVATION &amp; DIGITAL</a:t>
            </a:r>
            <a:endParaRPr lang="en-GB" sz="3600" b="1" dirty="0" smtClean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9" y="3244334"/>
            <a:ext cx="6875107" cy="1938992"/>
          </a:xfrm>
          <a:prstGeom prst="rect">
            <a:avLst/>
          </a:prstGeom>
          <a:solidFill>
            <a:schemeClr val="accent4"/>
          </a:solidFill>
        </p:spPr>
        <p:txBody>
          <a:bodyPr wrap="square" lIns="0" rtlCol="0" anchor="ctr" anchorCtr="0"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rgbClr val="FFFFFF"/>
                </a:solidFill>
              </a:rPr>
              <a:t>Programme for </a:t>
            </a:r>
            <a:r>
              <a:rPr lang="en-GB" sz="2400" b="1" dirty="0" smtClean="0">
                <a:solidFill>
                  <a:srgbClr val="FFFFFF"/>
                </a:solidFill>
              </a:rPr>
              <a:t>Single Market</a:t>
            </a:r>
            <a:r>
              <a:rPr lang="en-GB" sz="2400" b="1" dirty="0">
                <a:solidFill>
                  <a:srgbClr val="FFFFFF"/>
                </a:solidFill>
              </a:rPr>
              <a:t>, </a:t>
            </a:r>
            <a:r>
              <a:rPr lang="en-GB" sz="2400" b="1" dirty="0" smtClean="0">
                <a:solidFill>
                  <a:srgbClr val="FFFFFF"/>
                </a:solidFill>
              </a:rPr>
              <a:t>Competitiveness </a:t>
            </a:r>
            <a:r>
              <a:rPr lang="en-GB" sz="2400" b="1" dirty="0">
                <a:solidFill>
                  <a:srgbClr val="FFFFFF"/>
                </a:solidFill>
              </a:rPr>
              <a:t>of enterprises, including small and medium-sized enterprises, </a:t>
            </a:r>
            <a:endParaRPr lang="en-GB" sz="2400" b="1" dirty="0" smtClean="0">
              <a:solidFill>
                <a:srgbClr val="FFFFFF"/>
              </a:solidFill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solidFill>
                  <a:srgbClr val="FFFFFF"/>
                </a:solidFill>
              </a:rPr>
              <a:t>and </a:t>
            </a:r>
            <a:r>
              <a:rPr lang="en-GB" sz="2400" b="1" dirty="0">
                <a:solidFill>
                  <a:srgbClr val="FFFFFF"/>
                </a:solidFill>
              </a:rPr>
              <a:t>European </a:t>
            </a:r>
            <a:r>
              <a:rPr lang="en-GB" sz="2400" b="1" dirty="0" smtClean="0">
                <a:solidFill>
                  <a:srgbClr val="FFFFFF"/>
                </a:solidFill>
              </a:rPr>
              <a:t>Statistics</a:t>
            </a:r>
            <a:r>
              <a:rPr lang="en-GB" sz="2400" b="1" dirty="0">
                <a:solidFill>
                  <a:srgbClr val="FFFFFF"/>
                </a:solidFill>
              </a:rPr>
              <a:t>.</a:t>
            </a:r>
            <a:r>
              <a:rPr lang="en-US" sz="2400" b="1" dirty="0">
                <a:solidFill>
                  <a:srgbClr val="FFFFFF"/>
                </a:solidFill>
              </a:rPr>
              <a:t/>
            </a:r>
            <a:br>
              <a:rPr lang="en-US" sz="2400" b="1" dirty="0">
                <a:solidFill>
                  <a:srgbClr val="FFFFFF"/>
                </a:solidFill>
              </a:rPr>
            </a:br>
            <a:endParaRPr lang="en-GB" sz="2400" b="1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12193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0fa9df67-f775-473f-b1a4-5f9ff3f3ace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a71f0d98-f1dd-4c62-95d7-84d6fd5e2ea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340d5d48-ab2b-4b80-a59f-49e96e52103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b1e48415-bfe6-49ed-ba5b-cb85b1239a5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674e12aa-1968-45ec-b648-30f81e67b37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ae056922-063f-4073-9b37-84444ba5e7d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9f86f249-265e-41cc-96b6-a3eaa49303b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355a1e03-523b-4121-b057-eeb1e47a06e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1edc7a3f-2946-4eac-8ad2-14749c77a35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48349bf4-2935-454c-8084-498338aa1cf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8bf4c0bf-e013-448e-bf75-8710e864329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6969</TotalTime>
  <Words>1175</Words>
  <Application>Microsoft Office PowerPoint</Application>
  <PresentationFormat>Presentazione su schermo (4:3)</PresentationFormat>
  <Paragraphs>325</Paragraphs>
  <Slides>29</Slides>
  <Notes>29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29</vt:i4>
      </vt:variant>
    </vt:vector>
  </HeadingPairs>
  <TitlesOfParts>
    <vt:vector size="39" baseType="lpstr">
      <vt:lpstr>Arial</vt:lpstr>
      <vt:lpstr>Verdana</vt:lpstr>
      <vt:lpstr>Garamond</vt:lpstr>
      <vt:lpstr>Calibri</vt:lpstr>
      <vt:lpstr>ＭＳ Ｐゴシック</vt:lpstr>
      <vt:lpstr>Wingdings</vt:lpstr>
      <vt:lpstr>Times New Roman</vt:lpstr>
      <vt:lpstr>Calibri Light</vt:lpstr>
      <vt:lpstr>EC Square Sans Cond Pro</vt:lpstr>
      <vt:lpstr>Office Theme</vt:lpstr>
      <vt:lpstr>Executive Agency for SMEs: an introduction  The new COSME programme</vt:lpstr>
      <vt:lpstr>FUNDING PROGRAMMES</vt:lpstr>
      <vt:lpstr>European Innovation Council </vt:lpstr>
      <vt:lpstr>European Innovation Council </vt:lpstr>
      <vt:lpstr>EIC SME Instrument </vt:lpstr>
      <vt:lpstr>Diapositiva 6</vt:lpstr>
      <vt:lpstr>Diapositiva 7</vt:lpstr>
      <vt:lpstr>EU BUDGET FOR THE FUTURE MFF 2021-2027   Programme for Single Market, Competitiveness of enterprises, including small and medium-sized enterprises,  and European Statistics  </vt:lpstr>
      <vt:lpstr>Diapositiva 9</vt:lpstr>
      <vt:lpstr>RATIONALE</vt:lpstr>
      <vt:lpstr>RATIONALE</vt:lpstr>
      <vt:lpstr>Current situation </vt:lpstr>
      <vt:lpstr>Structure AND OBJECTIVES</vt:lpstr>
      <vt:lpstr>KEY principles</vt:lpstr>
      <vt:lpstr>Competitiveness  of enterprises</vt:lpstr>
      <vt:lpstr>BUDGET</vt:lpstr>
      <vt:lpstr>Diapositiva 17</vt:lpstr>
      <vt:lpstr>Forms of funding</vt:lpstr>
      <vt:lpstr>Diapositiva 19</vt:lpstr>
      <vt:lpstr>Diapositiva 20</vt:lpstr>
      <vt:lpstr>Content</vt:lpstr>
      <vt:lpstr>Context</vt:lpstr>
      <vt:lpstr>Key Lessons Learned</vt:lpstr>
      <vt:lpstr>SMP - Competitiveness  of enterprises (i)</vt:lpstr>
      <vt:lpstr> Single market Programme</vt:lpstr>
      <vt:lpstr>SMP - Competitiveness  of enterprises (ii)</vt:lpstr>
      <vt:lpstr>Delivery and monitoring </vt:lpstr>
      <vt:lpstr>Diapositiva 28</vt:lpstr>
      <vt:lpstr>Diapositiva 29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JASAITYTE Kristina (EASME)</dc:creator>
  <cp:lastModifiedBy>User</cp:lastModifiedBy>
  <cp:revision>158</cp:revision>
  <cp:lastPrinted>2019-02-21T08:56:52Z</cp:lastPrinted>
  <dcterms:created xsi:type="dcterms:W3CDTF">2017-11-29T10:46:15Z</dcterms:created>
  <dcterms:modified xsi:type="dcterms:W3CDTF">2019-11-13T11:16:17Z</dcterms:modified>
</cp:coreProperties>
</file>