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Override3.xml" ContentType="application/vnd.openxmlformats-officedocument.themeOverr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257" r:id="rId3"/>
    <p:sldId id="300" r:id="rId4"/>
    <p:sldId id="302" r:id="rId5"/>
    <p:sldId id="301" r:id="rId6"/>
    <p:sldId id="303" r:id="rId7"/>
    <p:sldId id="304" r:id="rId8"/>
    <p:sldId id="258" r:id="rId9"/>
    <p:sldId id="260" r:id="rId10"/>
    <p:sldId id="293" r:id="rId11"/>
    <p:sldId id="294" r:id="rId12"/>
    <p:sldId id="259" r:id="rId13"/>
    <p:sldId id="296" r:id="rId14"/>
    <p:sldId id="297" r:id="rId15"/>
    <p:sldId id="298" r:id="rId16"/>
    <p:sldId id="306" r:id="rId17"/>
    <p:sldId id="308" r:id="rId18"/>
    <p:sldId id="309" r:id="rId19"/>
    <p:sldId id="305" r:id="rId20"/>
    <p:sldId id="263" r:id="rId21"/>
    <p:sldId id="361" r:id="rId22"/>
    <p:sldId id="359" r:id="rId23"/>
    <p:sldId id="360" r:id="rId24"/>
    <p:sldId id="370" r:id="rId25"/>
    <p:sldId id="372" r:id="rId26"/>
    <p:sldId id="371" r:id="rId27"/>
    <p:sldId id="362" r:id="rId28"/>
    <p:sldId id="363" r:id="rId29"/>
    <p:sldId id="364" r:id="rId30"/>
    <p:sldId id="365" r:id="rId31"/>
    <p:sldId id="366" r:id="rId32"/>
    <p:sldId id="316" r:id="rId33"/>
    <p:sldId id="317" r:id="rId34"/>
    <p:sldId id="327" r:id="rId35"/>
    <p:sldId id="264" r:id="rId36"/>
    <p:sldId id="328" r:id="rId37"/>
    <p:sldId id="265" r:id="rId38"/>
    <p:sldId id="267" r:id="rId39"/>
    <p:sldId id="268" r:id="rId40"/>
    <p:sldId id="269" r:id="rId41"/>
    <p:sldId id="312" r:id="rId42"/>
    <p:sldId id="284" r:id="rId43"/>
    <p:sldId id="287" r:id="rId44"/>
    <p:sldId id="318" r:id="rId45"/>
    <p:sldId id="319" r:id="rId46"/>
    <p:sldId id="320" r:id="rId47"/>
    <p:sldId id="368" r:id="rId48"/>
    <p:sldId id="369" r:id="rId49"/>
    <p:sldId id="367" r:id="rId50"/>
    <p:sldId id="321" r:id="rId51"/>
    <p:sldId id="322" r:id="rId52"/>
    <p:sldId id="323" r:id="rId53"/>
    <p:sldId id="324" r:id="rId54"/>
    <p:sldId id="325" r:id="rId55"/>
    <p:sldId id="339" r:id="rId56"/>
    <p:sldId id="340" r:id="rId57"/>
    <p:sldId id="342" r:id="rId58"/>
    <p:sldId id="343" r:id="rId59"/>
    <p:sldId id="344" r:id="rId60"/>
    <p:sldId id="350" r:id="rId61"/>
    <p:sldId id="355" r:id="rId62"/>
    <p:sldId id="356" r:id="rId63"/>
    <p:sldId id="357" r:id="rId64"/>
    <p:sldId id="299" r:id="rId6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5521" autoAdjust="0"/>
  </p:normalViewPr>
  <p:slideViewPr>
    <p:cSldViewPr>
      <p:cViewPr varScale="1">
        <p:scale>
          <a:sx n="84" d="100"/>
          <a:sy n="84" d="100"/>
        </p:scale>
        <p:origin x="-125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3" y="2213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er\rete\lavori\Formazione\Corsi%20a%20pagamento\CORSI%202013\Verso%20H2020%2024%20giugno\Materiale\PPT\ppt%20finali\rev%20marta\Budget%20Pillar%20e%20Horizon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er\rete\lavori\Formazione\Corsi%20a%20pagamento\CORSI%202013\Verso%20H2020%2024%20giugno\Materiale\PPT\ppt%20finali\rev%20marta\Budget%20Pillar%20e%20Horizon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er\rete\lavori\Formazione\Corsi%20a%20pagamento\CORSI%202013\Verso%20H2020%2024%20giugno\Materiale\PPT\ppt%20finali\rev%20marta\Budget%20Pillar%20e%20Horizon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er\rete\lavori\Formazione\Corsi%20a%20pagamento\CORSI%202013\Verso%20H2020%2024%20giugno\Materiale\PPT\ppt%20finali\rev%20marta\Budget%20Pillar%20e%20Horizon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\\server\rete\lavori\Formazione\Corsi%20a%20pagamento\CORSI%202013\Verso%20H2020%2024%20giugno\Materiale\PPT\ppt%20finali\rev%20marta\Budget%20Pillar%20e%20Horizon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5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/>
      <c:pie3DChart>
        <c:varyColors val="1"/>
      </c:pie3DChart>
    </c:plotArea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7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/>
      <c:pie3DChart>
        <c:varyColors val="1"/>
      </c:pie3DChart>
    </c:plotArea>
    <c:plotVisOnly val="1"/>
    <c:dispBlanksAs val="zero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3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dPt>
            <c:idx val="0"/>
            <c:spPr>
              <a:solidFill>
                <a:srgbClr val="B90808"/>
              </a:solidFill>
            </c:spPr>
          </c:dPt>
          <c:dPt>
            <c:idx val="1"/>
            <c:spPr>
              <a:solidFill>
                <a:srgbClr val="FF0066"/>
              </a:solidFill>
            </c:spPr>
          </c:dPt>
          <c:dPt>
            <c:idx val="2"/>
            <c:spPr>
              <a:solidFill>
                <a:srgbClr val="990033"/>
              </a:solidFill>
            </c:spPr>
          </c:dPt>
          <c:dPt>
            <c:idx val="3"/>
            <c:spPr>
              <a:solidFill>
                <a:srgbClr val="FF4F4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Foglio1!$C$7:$C$10</c:f>
              <c:strCache>
                <c:ptCount val="4"/>
                <c:pt idx="0">
                  <c:v>European Research Council</c:v>
                </c:pt>
                <c:pt idx="1">
                  <c:v>Future and Emerging Technologies  </c:v>
                </c:pt>
                <c:pt idx="2">
                  <c:v>Marie Skłodowska Curie Actions </c:v>
                </c:pt>
                <c:pt idx="3">
                  <c:v>European Research Infrastructures (including eInfrastructures)</c:v>
                </c:pt>
              </c:strCache>
            </c:strRef>
          </c:cat>
          <c:val>
            <c:numRef>
              <c:f>Foglio1!$D$7:$D$10</c:f>
              <c:numCache>
                <c:formatCode>0.00%</c:formatCode>
                <c:ptCount val="4"/>
                <c:pt idx="0" formatCode="0%">
                  <c:v>0.53590000000000004</c:v>
                </c:pt>
                <c:pt idx="1">
                  <c:v>0.1111000000000002</c:v>
                </c:pt>
                <c:pt idx="2" formatCode="0%">
                  <c:v>0.25210000000000005</c:v>
                </c:pt>
                <c:pt idx="3">
                  <c:v>0.1018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2383311461068092"/>
          <c:y val="7.6400554097404511E-2"/>
          <c:w val="0.32616688538933319"/>
          <c:h val="0.78238407699037615"/>
        </c:manualLayout>
      </c:layout>
      <c:txPr>
        <a:bodyPr/>
        <a:lstStyle/>
        <a:p>
          <a:pPr>
            <a:defRPr>
              <a:solidFill>
                <a:schemeClr val="tx1">
                  <a:lumMod val="75000"/>
                  <a:lumOff val="25000"/>
                </a:schemeClr>
              </a:solidFill>
            </a:defRPr>
          </a:pPr>
          <a:endParaRPr lang="it-IT"/>
        </a:p>
      </c:txPr>
    </c:legend>
    <c:plotVisOnly val="1"/>
    <c:dispBlanksAs val="zero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style val="5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2834811283594771"/>
          <c:y val="8.0416247555281553E-2"/>
          <c:w val="0.50349961115431663"/>
          <c:h val="0.74361246034019546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rgbClr val="0870B9"/>
              </a:solidFill>
            </c:spPr>
          </c:dPt>
          <c:dPt>
            <c:idx val="1"/>
            <c:spPr>
              <a:solidFill>
                <a:srgbClr val="4F81BD">
                  <a:lumMod val="60000"/>
                  <a:lumOff val="40000"/>
                </a:srgbClr>
              </a:solidFill>
            </c:spPr>
          </c:dPt>
          <c:dPt>
            <c:idx val="2"/>
            <c:spPr>
              <a:solidFill>
                <a:srgbClr val="4BACC6">
                  <a:lumMod val="40000"/>
                  <a:lumOff val="60000"/>
                </a:srgbClr>
              </a:solidFill>
            </c:spPr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it-IT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Foglio2!$C$7:$C$9</c:f>
              <c:strCache>
                <c:ptCount val="3"/>
                <c:pt idx="0">
                  <c:v>Leadership in enabling and industrial technologies </c:v>
                </c:pt>
                <c:pt idx="1">
                  <c:v>Access to risk finance</c:v>
                </c:pt>
                <c:pt idx="2">
                  <c:v>Innovation in SMEs</c:v>
                </c:pt>
              </c:strCache>
            </c:strRef>
          </c:cat>
          <c:val>
            <c:numRef>
              <c:f>Foglio2!$D$7:$D$9</c:f>
              <c:numCache>
                <c:formatCode>General</c:formatCode>
                <c:ptCount val="3"/>
                <c:pt idx="0">
                  <c:v>81.63</c:v>
                </c:pt>
                <c:pt idx="1">
                  <c:v>16.72</c:v>
                </c:pt>
                <c:pt idx="2">
                  <c:v>3.62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>
              <a:solidFill>
                <a:schemeClr val="tx1">
                  <a:lumMod val="75000"/>
                  <a:lumOff val="25000"/>
                </a:schemeClr>
              </a:solidFill>
            </a:defRPr>
          </a:pPr>
          <a:endParaRPr lang="it-IT"/>
        </a:p>
      </c:txPr>
    </c:legend>
    <c:plotVisOnly val="1"/>
    <c:dispBlanksAs val="zero"/>
  </c:chart>
  <c:txPr>
    <a:bodyPr/>
    <a:lstStyle/>
    <a:p>
      <a:pPr>
        <a:defRPr sz="1200"/>
      </a:pPr>
      <a:endParaRPr lang="it-IT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053241715748013E-2"/>
          <c:y val="0.22258196087475315"/>
          <c:w val="0.54483606911645399"/>
          <c:h val="0.75968759015275045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rgbClr val="00CC99"/>
              </a:solidFill>
            </c:spPr>
          </c:dPt>
          <c:dPt>
            <c:idx val="1"/>
            <c:spPr>
              <a:solidFill>
                <a:srgbClr val="336600"/>
              </a:solidFill>
            </c:spPr>
          </c:dPt>
          <c:dPt>
            <c:idx val="2"/>
            <c:spPr>
              <a:solidFill>
                <a:srgbClr val="78B136"/>
              </a:solidFill>
            </c:spPr>
          </c:dPt>
          <c:dPt>
            <c:idx val="3"/>
            <c:spPr>
              <a:solidFill>
                <a:srgbClr val="009900"/>
              </a:solidFill>
            </c:spPr>
          </c:dPt>
          <c:dPt>
            <c:idx val="4"/>
            <c:spPr>
              <a:solidFill>
                <a:srgbClr val="92D050"/>
              </a:solidFill>
            </c:spPr>
          </c:dPt>
          <c:dPt>
            <c:idx val="5"/>
            <c:spPr>
              <a:solidFill>
                <a:srgbClr val="9BBB59">
                  <a:lumMod val="75000"/>
                </a:srgbClr>
              </a:solidFill>
            </c:spPr>
          </c:dPt>
          <c:dPt>
            <c:idx val="6"/>
            <c:spPr>
              <a:solidFill>
                <a:srgbClr val="008080"/>
              </a:solidFill>
            </c:spPr>
          </c:dPt>
          <c:dLbls>
            <c:dLbl>
              <c:idx val="5"/>
              <c:layout>
                <c:manualLayout>
                  <c:x val="1.609612597265218E-2"/>
                  <c:y val="-1.412005592548774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4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defRPr>
                  </a:pPr>
                  <a:endParaRPr lang="it-IT"/>
                </a:p>
              </c:txPr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it-IT"/>
              </a:p>
            </c:txPr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Foglio3!$D$9:$D$15</c:f>
              <c:strCache>
                <c:ptCount val="7"/>
                <c:pt idx="0">
                  <c:v>Health, demographic change and wellbeing </c:v>
                </c:pt>
                <c:pt idx="1">
                  <c:v>Food security, sustainable agriculture and forestry, marine and maritime and inland water research and the bioeconomy: </c:v>
                </c:pt>
                <c:pt idx="2">
                  <c:v>Secure, clean and efficient energy</c:v>
                </c:pt>
                <c:pt idx="3">
                  <c:v>Smart, green and integrated transport</c:v>
                </c:pt>
                <c:pt idx="4">
                  <c:v>Climate action, environment, resource efficiency and raw materials</c:v>
                </c:pt>
                <c:pt idx="5">
                  <c:v>inclusive, innovative and reflective Societies </c:v>
                </c:pt>
                <c:pt idx="6">
                  <c:v>Secure Societies </c:v>
                </c:pt>
              </c:strCache>
            </c:strRef>
          </c:cat>
          <c:val>
            <c:numRef>
              <c:f>Foglio3!$E$9:$E$15</c:f>
              <c:numCache>
                <c:formatCode>General</c:formatCode>
                <c:ptCount val="7"/>
                <c:pt idx="0">
                  <c:v>25.18</c:v>
                </c:pt>
                <c:pt idx="1">
                  <c:v>12.98</c:v>
                </c:pt>
                <c:pt idx="2">
                  <c:v>20</c:v>
                </c:pt>
                <c:pt idx="3">
                  <c:v>21.36</c:v>
                </c:pt>
                <c:pt idx="4">
                  <c:v>10.38</c:v>
                </c:pt>
                <c:pt idx="5">
                  <c:v>4.41</c:v>
                </c:pt>
                <c:pt idx="6">
                  <c:v>5.71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56054478066144853"/>
          <c:y val="0"/>
          <c:w val="0.42762589479487439"/>
          <c:h val="1"/>
        </c:manualLayout>
      </c:layout>
      <c:txPr>
        <a:bodyPr/>
        <a:lstStyle/>
        <a:p>
          <a:pPr>
            <a:defRPr sz="900"/>
          </a:pPr>
          <a:endParaRPr lang="it-IT"/>
        </a:p>
      </c:txPr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25561B-E196-4585-A6F9-9E52C90EF1D1}" type="doc">
      <dgm:prSet loTypeId="urn:microsoft.com/office/officeart/2005/8/layout/venn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40389B6-2AEE-4608-ACEB-D6A4F80E4CFF}">
      <dgm:prSet phldrT="[Testo]" custT="1"/>
      <dgm:spPr/>
      <dgm:t>
        <a:bodyPr/>
        <a:lstStyle/>
        <a:p>
          <a:r>
            <a:rPr lang="en-US" sz="2000" b="1" dirty="0" err="1" smtClean="0">
              <a:latin typeface="Century Gothic" pitchFamily="34" charset="0"/>
            </a:rPr>
            <a:t>Europa</a:t>
          </a:r>
          <a:r>
            <a:rPr lang="en-US" sz="2000" b="1" dirty="0" smtClean="0">
              <a:latin typeface="Century Gothic" pitchFamily="34" charset="0"/>
            </a:rPr>
            <a:t> 2020</a:t>
          </a:r>
          <a:endParaRPr lang="en-US" sz="2000" b="1" dirty="0">
            <a:latin typeface="Century Gothic" pitchFamily="34" charset="0"/>
          </a:endParaRPr>
        </a:p>
      </dgm:t>
    </dgm:pt>
    <dgm:pt modelId="{3149821A-4C68-46C1-B975-23479578D160}" type="parTrans" cxnId="{EA28DADD-E9DF-499C-A22C-3A039E8EB9A3}">
      <dgm:prSet/>
      <dgm:spPr/>
      <dgm:t>
        <a:bodyPr/>
        <a:lstStyle/>
        <a:p>
          <a:endParaRPr lang="en-US" sz="1800">
            <a:latin typeface="Century Gothic" pitchFamily="34" charset="0"/>
          </a:endParaRPr>
        </a:p>
      </dgm:t>
    </dgm:pt>
    <dgm:pt modelId="{DF40039B-5EF0-46B8-851D-E7392A41C135}" type="sibTrans" cxnId="{EA28DADD-E9DF-499C-A22C-3A039E8EB9A3}">
      <dgm:prSet/>
      <dgm:spPr/>
      <dgm:t>
        <a:bodyPr/>
        <a:lstStyle/>
        <a:p>
          <a:endParaRPr lang="en-US" sz="1800">
            <a:latin typeface="Century Gothic" pitchFamily="34" charset="0"/>
          </a:endParaRPr>
        </a:p>
      </dgm:t>
    </dgm:pt>
    <dgm:pt modelId="{0B381123-29A9-4CA2-8075-36A3790D048A}">
      <dgm:prSet phldrT="[Testo]" custT="1"/>
      <dgm:spPr/>
      <dgm:t>
        <a:bodyPr/>
        <a:lstStyle/>
        <a:p>
          <a:r>
            <a:rPr lang="en-US" sz="1900" b="1" dirty="0" smtClean="0">
              <a:latin typeface="Century Gothic" pitchFamily="34" charset="0"/>
            </a:rPr>
            <a:t>Innovation</a:t>
          </a:r>
          <a:r>
            <a:rPr lang="en-US" sz="1900" dirty="0" smtClean="0">
              <a:latin typeface="Century Gothic" pitchFamily="34" charset="0"/>
            </a:rPr>
            <a:t> </a:t>
          </a:r>
          <a:r>
            <a:rPr lang="en-US" sz="1900" b="1" dirty="0" smtClean="0">
              <a:latin typeface="Century Gothic" pitchFamily="34" charset="0"/>
            </a:rPr>
            <a:t>Union</a:t>
          </a:r>
          <a:endParaRPr lang="en-US" sz="1900" b="1" dirty="0">
            <a:latin typeface="Century Gothic" pitchFamily="34" charset="0"/>
          </a:endParaRPr>
        </a:p>
      </dgm:t>
    </dgm:pt>
    <dgm:pt modelId="{D3AB4A6E-93A4-446F-AC3A-C9A6E0D91588}" type="parTrans" cxnId="{4D1F5CC3-2C4A-4A32-B1EA-6D3C5EE7B5D0}">
      <dgm:prSet/>
      <dgm:spPr/>
      <dgm:t>
        <a:bodyPr/>
        <a:lstStyle/>
        <a:p>
          <a:endParaRPr lang="en-US" sz="1800">
            <a:latin typeface="Century Gothic" pitchFamily="34" charset="0"/>
          </a:endParaRPr>
        </a:p>
      </dgm:t>
    </dgm:pt>
    <dgm:pt modelId="{A30C18E5-1DCF-4584-9BEB-A07B71470F19}" type="sibTrans" cxnId="{4D1F5CC3-2C4A-4A32-B1EA-6D3C5EE7B5D0}">
      <dgm:prSet/>
      <dgm:spPr/>
      <dgm:t>
        <a:bodyPr/>
        <a:lstStyle/>
        <a:p>
          <a:endParaRPr lang="en-US" sz="1800">
            <a:latin typeface="Century Gothic" pitchFamily="34" charset="0"/>
          </a:endParaRPr>
        </a:p>
      </dgm:t>
    </dgm:pt>
    <dgm:pt modelId="{DE7E61E0-B8FD-4F9E-A8A3-2440486B409E}">
      <dgm:prSet phldrT="[Testo]" custT="1"/>
      <dgm:spPr/>
      <dgm:t>
        <a:bodyPr/>
        <a:lstStyle/>
        <a:p>
          <a:r>
            <a:rPr lang="en-US" sz="2000" b="1" dirty="0" smtClean="0">
              <a:latin typeface="Century Gothic" pitchFamily="34" charset="0"/>
            </a:rPr>
            <a:t>Horizon 2020</a:t>
          </a:r>
          <a:endParaRPr lang="en-US" sz="2000" b="1" dirty="0">
            <a:latin typeface="Century Gothic" pitchFamily="34" charset="0"/>
          </a:endParaRPr>
        </a:p>
      </dgm:t>
    </dgm:pt>
    <dgm:pt modelId="{4322D6D4-67CC-413A-8A0B-45FDA0358CF1}" type="parTrans" cxnId="{CB52F7E1-8D52-4C04-8211-1E321C9F2F75}">
      <dgm:prSet/>
      <dgm:spPr/>
      <dgm:t>
        <a:bodyPr/>
        <a:lstStyle/>
        <a:p>
          <a:endParaRPr lang="en-US" sz="1800">
            <a:latin typeface="Century Gothic" pitchFamily="34" charset="0"/>
          </a:endParaRPr>
        </a:p>
      </dgm:t>
    </dgm:pt>
    <dgm:pt modelId="{79FB395C-5393-4ED4-8E5B-CBF9A5FD2E6B}" type="sibTrans" cxnId="{CB52F7E1-8D52-4C04-8211-1E321C9F2F75}">
      <dgm:prSet/>
      <dgm:spPr/>
      <dgm:t>
        <a:bodyPr/>
        <a:lstStyle/>
        <a:p>
          <a:endParaRPr lang="en-US" sz="1800">
            <a:latin typeface="Century Gothic" pitchFamily="34" charset="0"/>
          </a:endParaRPr>
        </a:p>
      </dgm:t>
    </dgm:pt>
    <dgm:pt modelId="{3F5A2D1E-9C25-4B8B-9FEE-566CA250DA35}" type="pres">
      <dgm:prSet presAssocID="{0B25561B-E196-4585-A6F9-9E52C90EF1D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62893E-D8D2-4993-885D-260FE3ED5FAF}" type="pres">
      <dgm:prSet presAssocID="{0B25561B-E196-4585-A6F9-9E52C90EF1D1}" presName="comp1" presStyleCnt="0"/>
      <dgm:spPr/>
      <dgm:t>
        <a:bodyPr/>
        <a:lstStyle/>
        <a:p>
          <a:endParaRPr lang="it-IT"/>
        </a:p>
      </dgm:t>
    </dgm:pt>
    <dgm:pt modelId="{A6D4AB1C-49D7-4206-869C-999A8143D4C8}" type="pres">
      <dgm:prSet presAssocID="{0B25561B-E196-4585-A6F9-9E52C90EF1D1}" presName="circle1" presStyleLbl="node1" presStyleIdx="0" presStyleCnt="3" custLinFactNeighborX="1798"/>
      <dgm:spPr/>
      <dgm:t>
        <a:bodyPr/>
        <a:lstStyle/>
        <a:p>
          <a:endParaRPr lang="en-US"/>
        </a:p>
      </dgm:t>
    </dgm:pt>
    <dgm:pt modelId="{F102A3F6-18B2-4CBA-8DB7-706CF514D7E1}" type="pres">
      <dgm:prSet presAssocID="{0B25561B-E196-4585-A6F9-9E52C90EF1D1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D4F1D5-93D8-4934-B7A3-DADC1B20B9B7}" type="pres">
      <dgm:prSet presAssocID="{0B25561B-E196-4585-A6F9-9E52C90EF1D1}" presName="comp2" presStyleCnt="0"/>
      <dgm:spPr/>
      <dgm:t>
        <a:bodyPr/>
        <a:lstStyle/>
        <a:p>
          <a:endParaRPr lang="it-IT"/>
        </a:p>
      </dgm:t>
    </dgm:pt>
    <dgm:pt modelId="{148C4439-8DC9-48DC-A2BC-762825CA7A14}" type="pres">
      <dgm:prSet presAssocID="{0B25561B-E196-4585-A6F9-9E52C90EF1D1}" presName="circle2" presStyleLbl="node1" presStyleIdx="1" presStyleCnt="3"/>
      <dgm:spPr/>
      <dgm:t>
        <a:bodyPr/>
        <a:lstStyle/>
        <a:p>
          <a:endParaRPr lang="en-US"/>
        </a:p>
      </dgm:t>
    </dgm:pt>
    <dgm:pt modelId="{912FD347-D45D-480E-87FB-6EF8C721B397}" type="pres">
      <dgm:prSet presAssocID="{0B25561B-E196-4585-A6F9-9E52C90EF1D1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CD75CC-2D77-4F93-B22E-44581F228A4F}" type="pres">
      <dgm:prSet presAssocID="{0B25561B-E196-4585-A6F9-9E52C90EF1D1}" presName="comp3" presStyleCnt="0"/>
      <dgm:spPr/>
      <dgm:t>
        <a:bodyPr/>
        <a:lstStyle/>
        <a:p>
          <a:endParaRPr lang="it-IT"/>
        </a:p>
      </dgm:t>
    </dgm:pt>
    <dgm:pt modelId="{BB2166B5-A991-4AF4-A3E3-FC90CC3E6AD6}" type="pres">
      <dgm:prSet presAssocID="{0B25561B-E196-4585-A6F9-9E52C90EF1D1}" presName="circle3" presStyleLbl="node1" presStyleIdx="2" presStyleCnt="3"/>
      <dgm:spPr/>
      <dgm:t>
        <a:bodyPr/>
        <a:lstStyle/>
        <a:p>
          <a:endParaRPr lang="en-US"/>
        </a:p>
      </dgm:t>
    </dgm:pt>
    <dgm:pt modelId="{B2D25377-A8AB-4D81-8F40-3B320836B01E}" type="pres">
      <dgm:prSet presAssocID="{0B25561B-E196-4585-A6F9-9E52C90EF1D1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1F5CC3-2C4A-4A32-B1EA-6D3C5EE7B5D0}" srcId="{0B25561B-E196-4585-A6F9-9E52C90EF1D1}" destId="{0B381123-29A9-4CA2-8075-36A3790D048A}" srcOrd="1" destOrd="0" parTransId="{D3AB4A6E-93A4-446F-AC3A-C9A6E0D91588}" sibTransId="{A30C18E5-1DCF-4584-9BEB-A07B71470F19}"/>
    <dgm:cxn modelId="{14652648-F607-4DF9-A72D-646A7075E6E5}" type="presOf" srcId="{0B381123-29A9-4CA2-8075-36A3790D048A}" destId="{912FD347-D45D-480E-87FB-6EF8C721B397}" srcOrd="1" destOrd="0" presId="urn:microsoft.com/office/officeart/2005/8/layout/venn2"/>
    <dgm:cxn modelId="{EE39DC5B-198F-4EC6-B216-DCB218162BF7}" type="presOf" srcId="{0B381123-29A9-4CA2-8075-36A3790D048A}" destId="{148C4439-8DC9-48DC-A2BC-762825CA7A14}" srcOrd="0" destOrd="0" presId="urn:microsoft.com/office/officeart/2005/8/layout/venn2"/>
    <dgm:cxn modelId="{EA28DADD-E9DF-499C-A22C-3A039E8EB9A3}" srcId="{0B25561B-E196-4585-A6F9-9E52C90EF1D1}" destId="{440389B6-2AEE-4608-ACEB-D6A4F80E4CFF}" srcOrd="0" destOrd="0" parTransId="{3149821A-4C68-46C1-B975-23479578D160}" sibTransId="{DF40039B-5EF0-46B8-851D-E7392A41C135}"/>
    <dgm:cxn modelId="{CE93ADF1-AD92-4AE2-B5D4-AF0F632D6C71}" type="presOf" srcId="{DE7E61E0-B8FD-4F9E-A8A3-2440486B409E}" destId="{BB2166B5-A991-4AF4-A3E3-FC90CC3E6AD6}" srcOrd="0" destOrd="0" presId="urn:microsoft.com/office/officeart/2005/8/layout/venn2"/>
    <dgm:cxn modelId="{CB52F7E1-8D52-4C04-8211-1E321C9F2F75}" srcId="{0B25561B-E196-4585-A6F9-9E52C90EF1D1}" destId="{DE7E61E0-B8FD-4F9E-A8A3-2440486B409E}" srcOrd="2" destOrd="0" parTransId="{4322D6D4-67CC-413A-8A0B-45FDA0358CF1}" sibTransId="{79FB395C-5393-4ED4-8E5B-CBF9A5FD2E6B}"/>
    <dgm:cxn modelId="{155B786E-986C-4C12-9DE0-0A0CE244BE16}" type="presOf" srcId="{0B25561B-E196-4585-A6F9-9E52C90EF1D1}" destId="{3F5A2D1E-9C25-4B8B-9FEE-566CA250DA35}" srcOrd="0" destOrd="0" presId="urn:microsoft.com/office/officeart/2005/8/layout/venn2"/>
    <dgm:cxn modelId="{4DDC37D0-80E7-4D56-AB21-7411DAB0BC94}" type="presOf" srcId="{DE7E61E0-B8FD-4F9E-A8A3-2440486B409E}" destId="{B2D25377-A8AB-4D81-8F40-3B320836B01E}" srcOrd="1" destOrd="0" presId="urn:microsoft.com/office/officeart/2005/8/layout/venn2"/>
    <dgm:cxn modelId="{41287CCA-9738-4A7C-9D7D-87CD33774205}" type="presOf" srcId="{440389B6-2AEE-4608-ACEB-D6A4F80E4CFF}" destId="{F102A3F6-18B2-4CBA-8DB7-706CF514D7E1}" srcOrd="1" destOrd="0" presId="urn:microsoft.com/office/officeart/2005/8/layout/venn2"/>
    <dgm:cxn modelId="{11373F79-8EE0-448C-997D-A2F98DDB023C}" type="presOf" srcId="{440389B6-2AEE-4608-ACEB-D6A4F80E4CFF}" destId="{A6D4AB1C-49D7-4206-869C-999A8143D4C8}" srcOrd="0" destOrd="0" presId="urn:microsoft.com/office/officeart/2005/8/layout/venn2"/>
    <dgm:cxn modelId="{AF120265-C5ED-446C-8954-6E5AC5B8C1B7}" type="presParOf" srcId="{3F5A2D1E-9C25-4B8B-9FEE-566CA250DA35}" destId="{1562893E-D8D2-4993-885D-260FE3ED5FAF}" srcOrd="0" destOrd="0" presId="urn:microsoft.com/office/officeart/2005/8/layout/venn2"/>
    <dgm:cxn modelId="{2599E403-7C06-4898-9A94-86F08BF29745}" type="presParOf" srcId="{1562893E-D8D2-4993-885D-260FE3ED5FAF}" destId="{A6D4AB1C-49D7-4206-869C-999A8143D4C8}" srcOrd="0" destOrd="0" presId="urn:microsoft.com/office/officeart/2005/8/layout/venn2"/>
    <dgm:cxn modelId="{DC742F88-21A3-4621-8C75-98252F0AB4C5}" type="presParOf" srcId="{1562893E-D8D2-4993-885D-260FE3ED5FAF}" destId="{F102A3F6-18B2-4CBA-8DB7-706CF514D7E1}" srcOrd="1" destOrd="0" presId="urn:microsoft.com/office/officeart/2005/8/layout/venn2"/>
    <dgm:cxn modelId="{B63B7DB9-AD3A-4954-95A4-02EA3CFC575E}" type="presParOf" srcId="{3F5A2D1E-9C25-4B8B-9FEE-566CA250DA35}" destId="{5DD4F1D5-93D8-4934-B7A3-DADC1B20B9B7}" srcOrd="1" destOrd="0" presId="urn:microsoft.com/office/officeart/2005/8/layout/venn2"/>
    <dgm:cxn modelId="{D3E48393-7BCE-4560-BCCB-76CC4688F802}" type="presParOf" srcId="{5DD4F1D5-93D8-4934-B7A3-DADC1B20B9B7}" destId="{148C4439-8DC9-48DC-A2BC-762825CA7A14}" srcOrd="0" destOrd="0" presId="urn:microsoft.com/office/officeart/2005/8/layout/venn2"/>
    <dgm:cxn modelId="{04D879B5-075B-4E67-A7F7-347CE3AB988C}" type="presParOf" srcId="{5DD4F1D5-93D8-4934-B7A3-DADC1B20B9B7}" destId="{912FD347-D45D-480E-87FB-6EF8C721B397}" srcOrd="1" destOrd="0" presId="urn:microsoft.com/office/officeart/2005/8/layout/venn2"/>
    <dgm:cxn modelId="{87236420-5D04-4F2D-A215-C9D11CD2F883}" type="presParOf" srcId="{3F5A2D1E-9C25-4B8B-9FEE-566CA250DA35}" destId="{C5CD75CC-2D77-4F93-B22E-44581F228A4F}" srcOrd="2" destOrd="0" presId="urn:microsoft.com/office/officeart/2005/8/layout/venn2"/>
    <dgm:cxn modelId="{BCB067F9-0BA8-4DF2-A32A-ADD8D6A5B806}" type="presParOf" srcId="{C5CD75CC-2D77-4F93-B22E-44581F228A4F}" destId="{BB2166B5-A991-4AF4-A3E3-FC90CC3E6AD6}" srcOrd="0" destOrd="0" presId="urn:microsoft.com/office/officeart/2005/8/layout/venn2"/>
    <dgm:cxn modelId="{7D534DE3-56FE-4022-96B8-1A62C358B096}" type="presParOf" srcId="{C5CD75CC-2D77-4F93-B22E-44581F228A4F}" destId="{B2D25377-A8AB-4D81-8F40-3B320836B01E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D4AB1C-49D7-4206-869C-999A8143D4C8}">
      <dsp:nvSpPr>
        <dsp:cNvPr id="0" name=""/>
        <dsp:cNvSpPr/>
      </dsp:nvSpPr>
      <dsp:spPr>
        <a:xfrm>
          <a:off x="1071294" y="0"/>
          <a:ext cx="4442318" cy="444231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latin typeface="Century Gothic" pitchFamily="34" charset="0"/>
            </a:rPr>
            <a:t>Europa</a:t>
          </a:r>
          <a:r>
            <a:rPr lang="en-US" sz="2000" b="1" kern="1200" dirty="0" smtClean="0">
              <a:latin typeface="Century Gothic" pitchFamily="34" charset="0"/>
            </a:rPr>
            <a:t> 2020</a:t>
          </a:r>
          <a:endParaRPr lang="en-US" sz="2000" b="1" kern="1200" dirty="0">
            <a:latin typeface="Century Gothic" pitchFamily="34" charset="0"/>
          </a:endParaRPr>
        </a:p>
      </dsp:txBody>
      <dsp:txXfrm>
        <a:off x="2516158" y="222115"/>
        <a:ext cx="1552590" cy="666347"/>
      </dsp:txXfrm>
    </dsp:sp>
    <dsp:sp modelId="{148C4439-8DC9-48DC-A2BC-762825CA7A14}">
      <dsp:nvSpPr>
        <dsp:cNvPr id="0" name=""/>
        <dsp:cNvSpPr/>
      </dsp:nvSpPr>
      <dsp:spPr>
        <a:xfrm>
          <a:off x="1546711" y="1110579"/>
          <a:ext cx="3331738" cy="3331738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latin typeface="Century Gothic" pitchFamily="34" charset="0"/>
            </a:rPr>
            <a:t>Innovation</a:t>
          </a:r>
          <a:r>
            <a:rPr lang="en-US" sz="1900" kern="1200" dirty="0" smtClean="0">
              <a:latin typeface="Century Gothic" pitchFamily="34" charset="0"/>
            </a:rPr>
            <a:t> </a:t>
          </a:r>
          <a:r>
            <a:rPr lang="en-US" sz="1900" b="1" kern="1200" dirty="0" smtClean="0">
              <a:latin typeface="Century Gothic" pitchFamily="34" charset="0"/>
            </a:rPr>
            <a:t>Union</a:t>
          </a:r>
          <a:endParaRPr lang="en-US" sz="1900" b="1" kern="1200" dirty="0">
            <a:latin typeface="Century Gothic" pitchFamily="34" charset="0"/>
          </a:endParaRPr>
        </a:p>
      </dsp:txBody>
      <dsp:txXfrm>
        <a:off x="2436285" y="1318813"/>
        <a:ext cx="1552590" cy="624700"/>
      </dsp:txXfrm>
    </dsp:sp>
    <dsp:sp modelId="{BB2166B5-A991-4AF4-A3E3-FC90CC3E6AD6}">
      <dsp:nvSpPr>
        <dsp:cNvPr id="0" name=""/>
        <dsp:cNvSpPr/>
      </dsp:nvSpPr>
      <dsp:spPr>
        <a:xfrm>
          <a:off x="2102001" y="2221159"/>
          <a:ext cx="2221159" cy="2221159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entury Gothic" pitchFamily="34" charset="0"/>
            </a:rPr>
            <a:t>Horizon 2020</a:t>
          </a:r>
          <a:endParaRPr lang="en-US" sz="2000" b="1" kern="1200" dirty="0">
            <a:latin typeface="Century Gothic" pitchFamily="34" charset="0"/>
          </a:endParaRPr>
        </a:p>
      </dsp:txBody>
      <dsp:txXfrm>
        <a:off x="2427282" y="2776448"/>
        <a:ext cx="1570596" cy="1110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4EF4BD4-8C61-4890-A0AE-464DB3D27808}" type="datetimeFigureOut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E199CE7-F0A4-4801-BA3D-61C9AA23829C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smtClean="0">
              <a:ea typeface="MS PGothic" pitchFamily="34" charset="-128"/>
            </a:endParaRPr>
          </a:p>
        </p:txBody>
      </p:sp>
      <p:sp>
        <p:nvSpPr>
          <p:cNvPr id="6246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3A8FC61-DF97-4EBD-BE2D-B082B7D24926}" type="slidenum">
              <a:rPr lang="it-IT" smtClean="0">
                <a:ea typeface="ＭＳ Ｐゴシック" pitchFamily="34" charset="-128"/>
              </a:rPr>
              <a:pPr>
                <a:defRPr/>
              </a:pPr>
              <a:t>6</a:t>
            </a:fld>
            <a:endParaRPr lang="it-IT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 smtClean="0"/>
          </a:p>
        </p:txBody>
      </p:sp>
      <p:sp>
        <p:nvSpPr>
          <p:cNvPr id="7782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068C8C70-469E-49DC-A8A3-D8D6487A21AF}" type="slidenum">
              <a:rPr lang="it-IT" altLang="it-IT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it-IT" altLang="it-IT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88975" algn="l"/>
                <a:tab pos="1382713" algn="l"/>
                <a:tab pos="2074863" algn="l"/>
                <a:tab pos="2767013" algn="l"/>
              </a:tabLst>
            </a:pPr>
            <a:fld id="{F538E33E-6BBD-4FB1-9C67-F43B9298A4F5}" type="slidenum">
              <a:rPr lang="it-IT" smtClean="0">
                <a:latin typeface="Times New Roman" pitchFamily="18" charset="0"/>
                <a:ea typeface="Microsoft YaHei" pitchFamily="34" charset="-122"/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688975" algn="l"/>
                  <a:tab pos="1382713" algn="l"/>
                  <a:tab pos="2074863" algn="l"/>
                  <a:tab pos="2767013" algn="l"/>
                </a:tabLst>
              </a:pPr>
              <a:t>16</a:t>
            </a:fld>
            <a:endParaRPr lang="it-IT" smtClean="0">
              <a:latin typeface="Times New Roman" pitchFamily="18" charset="0"/>
              <a:ea typeface="Microsoft YaHei" pitchFamily="34" charset="-122"/>
              <a:cs typeface="Lucida Sans Unicode" pitchFamily="34" charset="0"/>
            </a:endParaRPr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7988" cy="4113212"/>
          </a:xfrm>
          <a:noFill/>
        </p:spPr>
        <p:txBody>
          <a:bodyPr wrap="none" lIns="87467" tIns="43735" rIns="87467" bIns="43735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tabLst>
                <a:tab pos="0" algn="l"/>
                <a:tab pos="871538" algn="l"/>
                <a:tab pos="1746250" algn="l"/>
                <a:tab pos="2620963" algn="l"/>
                <a:tab pos="3495675" algn="l"/>
                <a:tab pos="4370388" algn="l"/>
                <a:tab pos="5245100" algn="l"/>
                <a:tab pos="6119813" algn="l"/>
                <a:tab pos="6994525" algn="l"/>
                <a:tab pos="7869238" algn="l"/>
                <a:tab pos="8745538" algn="l"/>
                <a:tab pos="9618663" algn="l"/>
              </a:tabLst>
            </a:pPr>
            <a:endParaRPr lang="it-IT" smtClean="0"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88975" algn="l"/>
                <a:tab pos="1382713" algn="l"/>
                <a:tab pos="2074863" algn="l"/>
                <a:tab pos="2767013" algn="l"/>
              </a:tabLst>
            </a:pPr>
            <a:fld id="{9D478D76-6B61-40AD-8FBB-5B1419BD20EE}" type="slidenum">
              <a:rPr lang="it-IT" smtClean="0">
                <a:latin typeface="Times New Roman" pitchFamily="18" charset="0"/>
                <a:ea typeface="Microsoft YaHei" pitchFamily="34" charset="-122"/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688975" algn="l"/>
                  <a:tab pos="1382713" algn="l"/>
                  <a:tab pos="2074863" algn="l"/>
                  <a:tab pos="2767013" algn="l"/>
                </a:tabLst>
              </a:pPr>
              <a:t>17</a:t>
            </a:fld>
            <a:endParaRPr lang="it-IT" smtClean="0">
              <a:latin typeface="Times New Roman" pitchFamily="18" charset="0"/>
              <a:ea typeface="Microsoft YaHei" pitchFamily="34" charset="-122"/>
              <a:cs typeface="Lucida Sans Unicode" pitchFamily="34" charset="0"/>
            </a:endParaRPr>
          </a:p>
        </p:txBody>
      </p:sp>
      <p:sp>
        <p:nvSpPr>
          <p:cNvPr id="757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7988" cy="4113212"/>
          </a:xfrm>
          <a:noFill/>
        </p:spPr>
        <p:txBody>
          <a:bodyPr wrap="none" lIns="87467" tIns="43735" rIns="87467" bIns="43735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tabLst>
                <a:tab pos="0" algn="l"/>
                <a:tab pos="871538" algn="l"/>
                <a:tab pos="1746250" algn="l"/>
                <a:tab pos="2620963" algn="l"/>
                <a:tab pos="3495675" algn="l"/>
                <a:tab pos="4370388" algn="l"/>
                <a:tab pos="5245100" algn="l"/>
                <a:tab pos="6119813" algn="l"/>
                <a:tab pos="6994525" algn="l"/>
                <a:tab pos="7869238" algn="l"/>
                <a:tab pos="8745538" algn="l"/>
                <a:tab pos="9618663" algn="l"/>
              </a:tabLst>
            </a:pPr>
            <a:endParaRPr lang="it-IT" smtClean="0"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688975" algn="l"/>
                <a:tab pos="1382713" algn="l"/>
                <a:tab pos="2074863" algn="l"/>
                <a:tab pos="2767013" algn="l"/>
              </a:tabLst>
            </a:pPr>
            <a:fld id="{A31B42A9-486E-480D-A0E0-94CBF1D082A5}" type="slidenum">
              <a:rPr lang="it-IT" smtClean="0">
                <a:latin typeface="Times New Roman" pitchFamily="18" charset="0"/>
                <a:ea typeface="Microsoft YaHei" pitchFamily="34" charset="-122"/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688975" algn="l"/>
                  <a:tab pos="1382713" algn="l"/>
                  <a:tab pos="2074863" algn="l"/>
                  <a:tab pos="2767013" algn="l"/>
                </a:tabLst>
              </a:pPr>
              <a:t>18</a:t>
            </a:fld>
            <a:endParaRPr lang="it-IT" smtClean="0">
              <a:latin typeface="Times New Roman" pitchFamily="18" charset="0"/>
              <a:ea typeface="Microsoft YaHei" pitchFamily="34" charset="-122"/>
              <a:cs typeface="Lucida Sans Unicode" pitchFamily="34" charset="0"/>
            </a:endParaRPr>
          </a:p>
        </p:txBody>
      </p:sp>
      <p:sp>
        <p:nvSpPr>
          <p:cNvPr id="768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4988"/>
            <a:ext cx="5487988" cy="4113212"/>
          </a:xfrm>
          <a:noFill/>
        </p:spPr>
        <p:txBody>
          <a:bodyPr wrap="none" lIns="87467" tIns="43735" rIns="87467" bIns="43735" numCol="1" anchor="ctr" anchorCtr="0" compatLnSpc="1">
            <a:prstTxWarp prst="textNoShape">
              <a:avLst/>
            </a:prstTxWarp>
          </a:bodyPr>
          <a:lstStyle/>
          <a:p>
            <a:pPr marL="215900" indent="-215900" eaLnBrk="1" hangingPunct="1">
              <a:spcBef>
                <a:spcPct val="0"/>
              </a:spcBef>
              <a:tabLst>
                <a:tab pos="215900" algn="l"/>
                <a:tab pos="1090613" algn="l"/>
                <a:tab pos="1965325" algn="l"/>
                <a:tab pos="2838450" algn="l"/>
                <a:tab pos="3714750" algn="l"/>
                <a:tab pos="4589463" algn="l"/>
                <a:tab pos="5464175" algn="l"/>
                <a:tab pos="6338888" algn="l"/>
                <a:tab pos="7213600" algn="l"/>
                <a:tab pos="8088313" algn="l"/>
                <a:tab pos="8963025" algn="l"/>
                <a:tab pos="9837738" algn="l"/>
              </a:tabLst>
            </a:pPr>
            <a:endParaRPr lang="it-IT" smtClean="0"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3ED4321A-1E0F-4A4E-93A7-1EAB6EE2753E}" type="slidenum">
              <a:rPr lang="it-IT" altLang="it-IT" smtClean="0">
                <a:solidFill>
                  <a:srgbClr val="000000"/>
                </a:solidFill>
              </a:rPr>
              <a:pPr>
                <a:defRPr/>
              </a:pPr>
              <a:t>64</a:t>
            </a:fld>
            <a:endParaRPr lang="it-IT" altLang="it-IT" smtClean="0">
              <a:solidFill>
                <a:srgbClr val="000000"/>
              </a:solidFill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0913" y="774700"/>
            <a:ext cx="4953000" cy="3714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4722813"/>
            <a:ext cx="4929188" cy="448945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4F318-3AED-4E40-851A-70C1379D6EB2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4737F-F4E1-45FC-B99A-24AA617671B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0F204-3C29-4C95-A076-AA4AF9789DA8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1B201-0F2D-43FD-8A64-D46713692F54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D3F29-1025-445F-82A8-00F1F6991F2B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4D194-C574-4C6C-B615-C768CD735CC2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B0761-43FC-4D56-9A50-7FC0B80B82ED}" type="datetime1">
              <a:rPr lang="it-IT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Siena, 20 marzo 2013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B2292-2607-411B-9779-1D3AEC2CC164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EFD0D-EE91-489C-8FF8-A1DEA68418AA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F14D5-0F9F-4B90-ADD1-EFB71975F9A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AA8E7-33AF-4AFD-B9FD-18A089EFB4BA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E6BA3-410F-45FC-8739-124107E1FAC2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5224D-030D-4CC4-B88C-819F91AA91AF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D54DB-A54D-4397-AE67-CB860CDA000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E3FB6-F7BF-4848-8259-9FC8DD963929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D1FDE-D254-447B-86A5-B8F44E3A1E5F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8E63C-6BCA-43C6-86A9-95E886D9FD5A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7F67C-850C-4629-BF1F-7F86C8BF6FD7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8AB31-0907-49EA-96BF-73CE58F6CAD4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04AE7-546D-4519-8ED3-A6F350CA6427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B42E5-BF80-498A-9F98-8414E6D4644E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B9337-1639-4152-82D3-B4246D3D58F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62DB2-ED07-4530-BB78-770B33246845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20E34-4D41-4D79-9F82-EC8A1AEDC43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889ADF-A970-4C2F-8A32-4D67542782A1}" type="datetime1">
              <a:rPr lang="en-GB"/>
              <a:pPr>
                <a:defRPr/>
              </a:pPr>
              <a:t>12/11/2019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5F88AE-7C7D-4EDC-A9BE-E69FA373DEE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horizon2020/index_en.cf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c.europa.eu/research/participants/portal/page/home" TargetMode="External"/><Relationship Id="rId4" Type="http://schemas.openxmlformats.org/officeDocument/2006/relationships/hyperlink" Target="http://sme.cordis.europa.eu/home/index.cf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836613"/>
            <a:ext cx="6029325" cy="485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E4F2FC-08AA-4506-BA3F-015A843A382B}" type="slidenum">
              <a:rPr lang="en-GB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olo 1"/>
          <p:cNvSpPr>
            <a:spLocks noGrp="1"/>
          </p:cNvSpPr>
          <p:nvPr>
            <p:ph type="title"/>
          </p:nvPr>
        </p:nvSpPr>
        <p:spPr>
          <a:xfrm>
            <a:off x="736600" y="476250"/>
            <a:ext cx="3519488" cy="6524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800" b="1" dirty="0" smtClean="0">
                <a:ea typeface="+mn-ea"/>
                <a:cs typeface="Arial" charset="0"/>
              </a:rPr>
              <a:t>Cos’è </a:t>
            </a:r>
            <a:r>
              <a:rPr lang="it-IT" sz="2800" b="1" dirty="0" err="1" smtClean="0">
                <a:ea typeface="+mn-ea"/>
                <a:cs typeface="Arial" charset="0"/>
              </a:rPr>
              <a:t>Horizon</a:t>
            </a:r>
            <a:r>
              <a:rPr lang="it-IT" sz="2800" b="1" dirty="0" smtClean="0">
                <a:ea typeface="+mn-ea"/>
                <a:cs typeface="Arial" charset="0"/>
              </a:rPr>
              <a:t> 2020?</a:t>
            </a:r>
            <a:endParaRPr lang="it-IT" sz="2800" b="1" dirty="0">
              <a:ea typeface="+mn-ea"/>
              <a:cs typeface="Arial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423988" y="1268413"/>
            <a:ext cx="6172200" cy="4525962"/>
          </a:xfrm>
        </p:spPr>
        <p:txBody>
          <a:bodyPr rtlCol="0">
            <a:normAutofit/>
          </a:bodyPr>
          <a:lstStyle/>
          <a:p>
            <a:pPr marL="45720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Il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programma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dell’Unione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europea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per la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ricerca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e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l’innovazione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per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il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periodo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2014-2020</a:t>
            </a:r>
            <a:endParaRPr lang="en-GB" sz="2000" b="1" dirty="0">
              <a:solidFill>
                <a:srgbClr val="00B0F0"/>
              </a:solidFill>
              <a:latin typeface="+mj-lt"/>
            </a:endParaRPr>
          </a:p>
          <a:p>
            <a:pPr marL="45720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Un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bilancio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di 77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miliardi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di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euro 30% in termini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reali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rispetto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al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periodo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2007-2013</a:t>
            </a:r>
            <a:endParaRPr lang="en-GB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  <a:p>
            <a:pPr marL="457200" indent="-457200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/>
            </a:pP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Una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componente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chiave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di Europa 2020,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Unione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dell’innovazione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e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Spazio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europeo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della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 </a:t>
            </a:r>
            <a:r>
              <a:rPr lang="en-GB" sz="2000" b="1" dirty="0" err="1" smtClean="0">
                <a:solidFill>
                  <a:srgbClr val="00B0F0"/>
                </a:solidFill>
                <a:latin typeface="+mj-lt"/>
              </a:rPr>
              <a:t>ricerca</a:t>
            </a:r>
            <a:r>
              <a:rPr lang="en-GB" sz="2000" b="1" dirty="0" smtClean="0">
                <a:solidFill>
                  <a:srgbClr val="00B0F0"/>
                </a:solidFill>
                <a:latin typeface="+mj-lt"/>
              </a:rPr>
              <a:t>:</a:t>
            </a:r>
          </a:p>
          <a:p>
            <a:pPr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defRPr/>
            </a:pPr>
            <a:r>
              <a:rPr lang="en-GB" sz="1600" i="1" dirty="0" err="1" smtClean="0">
                <a:latin typeface="+mj-lt"/>
              </a:rPr>
              <a:t>Reagire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alla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crisi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economica</a:t>
            </a:r>
            <a:r>
              <a:rPr lang="en-GB" sz="1600" i="1" dirty="0" smtClean="0">
                <a:latin typeface="+mj-lt"/>
              </a:rPr>
              <a:t> per </a:t>
            </a:r>
            <a:r>
              <a:rPr lang="en-GB" sz="1600" i="1" dirty="0" err="1" smtClean="0">
                <a:latin typeface="+mj-lt"/>
              </a:rPr>
              <a:t>investire</a:t>
            </a:r>
            <a:r>
              <a:rPr lang="en-GB" sz="1600" i="1" dirty="0" smtClean="0">
                <a:latin typeface="+mj-lt"/>
              </a:rPr>
              <a:t> in </a:t>
            </a:r>
            <a:r>
              <a:rPr lang="en-GB" sz="1600" i="1" dirty="0" err="1" smtClean="0">
                <a:latin typeface="+mj-lt"/>
              </a:rPr>
              <a:t>posti</a:t>
            </a:r>
            <a:r>
              <a:rPr lang="en-GB" sz="1600" i="1" dirty="0" smtClean="0">
                <a:latin typeface="+mj-lt"/>
              </a:rPr>
              <a:t> di </a:t>
            </a:r>
            <a:r>
              <a:rPr lang="en-GB" sz="1600" i="1" dirty="0" err="1" smtClean="0">
                <a:latin typeface="+mj-lt"/>
              </a:rPr>
              <a:t>lavoro</a:t>
            </a:r>
            <a:r>
              <a:rPr lang="en-GB" sz="1600" i="1" dirty="0" smtClean="0">
                <a:latin typeface="+mj-lt"/>
              </a:rPr>
              <a:t> e </a:t>
            </a:r>
            <a:r>
              <a:rPr lang="en-GB" sz="1600" i="1" dirty="0" err="1" smtClean="0">
                <a:latin typeface="+mj-lt"/>
              </a:rPr>
              <a:t>crescita</a:t>
            </a:r>
            <a:endParaRPr lang="en-GB" sz="1600" i="1" dirty="0" smtClean="0">
              <a:latin typeface="+mj-lt"/>
            </a:endParaRPr>
          </a:p>
          <a:p>
            <a:pPr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defRPr/>
            </a:pPr>
            <a:r>
              <a:rPr lang="en-GB" sz="1600" i="1" dirty="0" err="1" smtClean="0">
                <a:latin typeface="+mj-lt"/>
              </a:rPr>
              <a:t>Andare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incontro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alle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preoccupazioni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dei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cittadini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riguardo</a:t>
            </a:r>
            <a:r>
              <a:rPr lang="en-GB" sz="1600" i="1" dirty="0" smtClean="0">
                <a:latin typeface="+mj-lt"/>
              </a:rPr>
              <a:t> al </a:t>
            </a:r>
            <a:r>
              <a:rPr lang="en-GB" sz="1600" i="1" dirty="0" err="1" smtClean="0">
                <a:latin typeface="+mj-lt"/>
              </a:rPr>
              <a:t>proprio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sostentamento</a:t>
            </a:r>
            <a:r>
              <a:rPr lang="en-GB" sz="1600" i="1" dirty="0" smtClean="0">
                <a:latin typeface="+mj-lt"/>
              </a:rPr>
              <a:t>, </a:t>
            </a:r>
            <a:r>
              <a:rPr lang="en-GB" sz="1600" i="1" dirty="0" err="1" smtClean="0">
                <a:latin typeface="+mj-lt"/>
              </a:rPr>
              <a:t>alla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sicurezza</a:t>
            </a:r>
            <a:r>
              <a:rPr lang="en-GB" sz="1600" i="1" dirty="0" smtClean="0">
                <a:latin typeface="+mj-lt"/>
              </a:rPr>
              <a:t> e </a:t>
            </a:r>
            <a:r>
              <a:rPr lang="en-GB" sz="1600" i="1" dirty="0" err="1" smtClean="0">
                <a:latin typeface="+mj-lt"/>
              </a:rPr>
              <a:t>all’ambiente</a:t>
            </a:r>
            <a:endParaRPr lang="en-GB" sz="1600" i="1" dirty="0" smtClean="0">
              <a:latin typeface="+mj-lt"/>
            </a:endParaRPr>
          </a:p>
          <a:p>
            <a:pPr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defRPr/>
            </a:pPr>
            <a:r>
              <a:rPr lang="en-GB" sz="1600" i="1" dirty="0" err="1" smtClean="0">
                <a:latin typeface="+mj-lt"/>
              </a:rPr>
              <a:t>Rafforzare</a:t>
            </a:r>
            <a:r>
              <a:rPr lang="en-GB" sz="1600" i="1" dirty="0" smtClean="0">
                <a:latin typeface="+mj-lt"/>
              </a:rPr>
              <a:t> la </a:t>
            </a:r>
            <a:r>
              <a:rPr lang="en-GB" sz="1600" i="1" dirty="0" err="1" smtClean="0">
                <a:latin typeface="+mj-lt"/>
              </a:rPr>
              <a:t>posizione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globale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i="1" dirty="0" err="1" smtClean="0">
                <a:latin typeface="+mj-lt"/>
              </a:rPr>
              <a:t>dell’UE</a:t>
            </a:r>
            <a:r>
              <a:rPr lang="en-GB" sz="1600" i="1" dirty="0" smtClean="0">
                <a:latin typeface="+mj-lt"/>
              </a:rPr>
              <a:t> in </a:t>
            </a:r>
            <a:r>
              <a:rPr lang="en-GB" sz="1600" i="1" dirty="0" err="1" smtClean="0">
                <a:latin typeface="+mj-lt"/>
              </a:rPr>
              <a:t>materia</a:t>
            </a:r>
            <a:r>
              <a:rPr lang="en-GB" sz="1600" i="1" dirty="0" smtClean="0">
                <a:latin typeface="+mj-lt"/>
              </a:rPr>
              <a:t> di </a:t>
            </a:r>
            <a:r>
              <a:rPr lang="en-GB" sz="1600" i="1" dirty="0" err="1" smtClean="0">
                <a:latin typeface="+mj-lt"/>
              </a:rPr>
              <a:t>ricerca</a:t>
            </a:r>
            <a:r>
              <a:rPr lang="en-GB" sz="1600" i="1" dirty="0" smtClean="0">
                <a:latin typeface="+mj-lt"/>
              </a:rPr>
              <a:t>, </a:t>
            </a:r>
            <a:r>
              <a:rPr lang="en-GB" sz="1600" i="1" dirty="0" err="1" smtClean="0">
                <a:latin typeface="+mj-lt"/>
              </a:rPr>
              <a:t>innovazione</a:t>
            </a:r>
            <a:r>
              <a:rPr lang="en-GB" sz="1600" i="1" dirty="0" smtClean="0">
                <a:latin typeface="+mj-lt"/>
              </a:rPr>
              <a:t> e </a:t>
            </a:r>
            <a:r>
              <a:rPr lang="en-GB" sz="1600" i="1" dirty="0" err="1" smtClean="0">
                <a:latin typeface="+mj-lt"/>
              </a:rPr>
              <a:t>tecnologia</a:t>
            </a:r>
            <a:endParaRPr lang="en-GB" sz="1600" i="1" dirty="0">
              <a:latin typeface="+mj-lt"/>
            </a:endParaRPr>
          </a:p>
          <a:p>
            <a:pPr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§"/>
              <a:defRPr/>
            </a:pPr>
            <a:endParaRPr lang="it-IT" sz="20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348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59390D7C-7192-4443-A48F-B980E3F43584}" type="slidenum">
              <a:rPr lang="it-IT" altLang="it-IT" smtClean="0">
                <a:latin typeface="Arial" pitchFamily="34" charset="0"/>
              </a:rPr>
              <a:pPr>
                <a:defRPr/>
              </a:pPr>
              <a:t>10</a:t>
            </a:fld>
            <a:endParaRPr lang="it-IT" altLang="it-IT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4691063" cy="652463"/>
          </a:xfrm>
        </p:spPr>
        <p:txBody>
          <a:bodyPr/>
          <a:lstStyle/>
          <a:p>
            <a:pPr eaLnBrk="1" hangingPunct="1"/>
            <a:r>
              <a:rPr lang="it-IT" smtClean="0"/>
              <a:t>Le novità	</a:t>
            </a:r>
          </a:p>
        </p:txBody>
      </p:sp>
      <p:sp>
        <p:nvSpPr>
          <p:cNvPr id="1433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smtClean="0">
                <a:solidFill>
                  <a:schemeClr val="accent1"/>
                </a:solidFill>
              </a:rPr>
              <a:t>Un programma integrato che unisce ricerca e innovazione</a:t>
            </a:r>
          </a:p>
          <a:p>
            <a:pPr eaLnBrk="1" hangingPunct="1"/>
            <a:r>
              <a:rPr lang="it-IT" smtClean="0">
                <a:solidFill>
                  <a:schemeClr val="accent1"/>
                </a:solidFill>
              </a:rPr>
              <a:t>Basato sulle sfide</a:t>
            </a:r>
          </a:p>
          <a:p>
            <a:pPr eaLnBrk="1" hangingPunct="1"/>
            <a:r>
              <a:rPr lang="it-IT" smtClean="0">
                <a:solidFill>
                  <a:schemeClr val="accent1"/>
                </a:solidFill>
              </a:rPr>
              <a:t>Forte concentrazione sulle PMI</a:t>
            </a:r>
          </a:p>
          <a:p>
            <a:pPr eaLnBrk="1" hangingPunct="1"/>
            <a:r>
              <a:rPr lang="it-IT" smtClean="0">
                <a:solidFill>
                  <a:schemeClr val="accent1"/>
                </a:solidFill>
              </a:rPr>
              <a:t>Maggiore semplificazione</a:t>
            </a:r>
          </a:p>
        </p:txBody>
      </p:sp>
      <p:sp>
        <p:nvSpPr>
          <p:cNvPr id="58372" name="Segnaposto numero diapositiva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5D9858F0-045B-4769-BB4D-2CEABE5ED9E4}" type="slidenum">
              <a:rPr lang="it-IT" altLang="it-IT" smtClean="0"/>
              <a:pPr>
                <a:defRPr/>
              </a:pPr>
              <a:t>11</a:t>
            </a:fld>
            <a:endParaRPr lang="it-IT" alt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3525" y="620713"/>
            <a:ext cx="6423025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E577A7-B9F5-4B5B-A177-3414DDF3D3C2}" type="slidenum">
              <a:rPr lang="en-GB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/>
          <p:cNvSpPr>
            <a:spLocks noGrp="1"/>
          </p:cNvSpPr>
          <p:nvPr>
            <p:ph type="title"/>
          </p:nvPr>
        </p:nvSpPr>
        <p:spPr>
          <a:xfrm>
            <a:off x="457200" y="-100013"/>
            <a:ext cx="4691063" cy="652463"/>
          </a:xfrm>
        </p:spPr>
        <p:txBody>
          <a:bodyPr/>
          <a:lstStyle/>
          <a:p>
            <a:pPr algn="l" eaLnBrk="1" hangingPunct="1"/>
            <a:r>
              <a:rPr lang="it-IT" sz="3600" smtClean="0"/>
              <a:t>I tre Pillar</a:t>
            </a:r>
          </a:p>
        </p:txBody>
      </p:sp>
      <p:sp>
        <p:nvSpPr>
          <p:cNvPr id="60419" name="Segnaposto contenuto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b="1" dirty="0" err="1" smtClean="0">
                <a:solidFill>
                  <a:srgbClr val="FF0000"/>
                </a:solidFill>
              </a:rPr>
              <a:t>Excellent</a:t>
            </a:r>
            <a:r>
              <a:rPr lang="it-IT" sz="2400" b="1" dirty="0" smtClean="0">
                <a:solidFill>
                  <a:srgbClr val="FF0000"/>
                </a:solidFill>
              </a:rPr>
              <a:t> Science</a:t>
            </a:r>
            <a:r>
              <a:rPr lang="it-IT" sz="2800" dirty="0" smtClean="0"/>
              <a:t>: </a:t>
            </a:r>
            <a:r>
              <a:rPr lang="it-IT" sz="1800" dirty="0" smtClean="0"/>
              <a:t>Obiettivo è </a:t>
            </a:r>
            <a:r>
              <a:rPr lang="it-IT" sz="1800" u="sng" dirty="0" smtClean="0"/>
              <a:t>elevare il livello di eccellenza della base scientifica europea e garantire una produzione costante di ricerca a livello mondiale per assicurare la competitività dell'Europa a lungo termine</a:t>
            </a:r>
            <a:r>
              <a:rPr lang="it-IT" sz="1800" dirty="0" smtClean="0"/>
              <a:t>. Vuole sostenere le idee migliori, sviluppare talenti, dare ai ricercatori accesso ad infrastrutture di ricerca prioritarie e fare dell'Europa un luogo attraente per i migliori ricercatori del mondo.</a:t>
            </a:r>
          </a:p>
          <a:p>
            <a:pPr eaLnBrk="1" hangingPunct="1">
              <a:defRPr/>
            </a:pPr>
            <a:r>
              <a:rPr lang="it-I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Industrial Leadership</a:t>
            </a:r>
            <a:r>
              <a:rPr lang="it-IT" sz="1800" dirty="0" smtClean="0"/>
              <a:t>: Intende fare dell'Europa un luogo più attraente per investire nella ricerca e nell'innovazione, </a:t>
            </a:r>
            <a:r>
              <a:rPr lang="it-IT" sz="1800" u="sng" dirty="0" smtClean="0"/>
              <a:t>promuovendo attività strutturate dalle aziende. Vuole portare grandi investimenti in tecnologie industriali essenziali</a:t>
            </a:r>
            <a:r>
              <a:rPr lang="it-IT" sz="1800" dirty="0" smtClean="0"/>
              <a:t>, incentivare il potenziale di crescita delle aziende europee fornendo loro livelli adeguati di finanziamento e aiutare le PMI innovative a trasformarsi in imprese leader a livello mondiale.</a:t>
            </a:r>
          </a:p>
          <a:p>
            <a:pPr eaLnBrk="1" hangingPunct="1">
              <a:defRPr/>
            </a:pPr>
            <a:r>
              <a:rPr lang="it-IT" sz="2400" b="1" dirty="0" smtClean="0">
                <a:solidFill>
                  <a:schemeClr val="accent3"/>
                </a:solidFill>
              </a:rPr>
              <a:t>Sfide per la Società</a:t>
            </a:r>
            <a:r>
              <a:rPr lang="it-IT" sz="2400" b="1" dirty="0" smtClean="0"/>
              <a:t>: </a:t>
            </a:r>
            <a:r>
              <a:rPr lang="it-IT" sz="1800" dirty="0" smtClean="0"/>
              <a:t>Rispecchia le </a:t>
            </a:r>
            <a:r>
              <a:rPr lang="it-IT" sz="1800" u="sng" dirty="0" smtClean="0"/>
              <a:t>priorità strategiche della strategia Europa 2020 </a:t>
            </a:r>
            <a:r>
              <a:rPr lang="it-IT" sz="1800" dirty="0" smtClean="0"/>
              <a:t>e affronta grandi preoccupazioni condivise dai cittadini europei e di altri paesi. Un approccio incentrato sulle sfide riunisce risorse e conoscenze provenienti da una </a:t>
            </a:r>
            <a:r>
              <a:rPr lang="it-IT" sz="1800" u="sng" dirty="0" smtClean="0"/>
              <a:t>molteplicità di settori</a:t>
            </a:r>
            <a:r>
              <a:rPr lang="it-IT" sz="1800" dirty="0" smtClean="0"/>
              <a:t>, tecnologie e discipline, fra cui le scienze sociali e umanistiche. Si coprono attività che spaziano dalla ricerca alla commercializzazione, incentrandosi su quelle connesse all'innovazione, quali </a:t>
            </a:r>
            <a:r>
              <a:rPr lang="it-IT" sz="1800" u="sng" dirty="0" smtClean="0"/>
              <a:t>i progetti pilota, la dimostrazione</a:t>
            </a:r>
            <a:r>
              <a:rPr lang="it-IT" sz="1800" dirty="0" smtClean="0"/>
              <a:t>, i banchi di prova e il sostegno agli appalti pubblici e all'adozione commerciale. Si istituiranno collegamenti con le attività dei partenariati europei per l'innovazione.</a:t>
            </a:r>
            <a:endParaRPr lang="it-IT" sz="1600" dirty="0" smtClean="0"/>
          </a:p>
          <a:p>
            <a:pPr eaLnBrk="1" hangingPunct="1">
              <a:defRPr/>
            </a:pPr>
            <a:endParaRPr lang="it-IT" sz="2400" b="1" dirty="0" smtClean="0"/>
          </a:p>
          <a:p>
            <a:pPr eaLnBrk="1" hangingPunct="1">
              <a:defRPr/>
            </a:pPr>
            <a:endParaRPr lang="it-IT" sz="2800" dirty="0" smtClean="0"/>
          </a:p>
        </p:txBody>
      </p:sp>
      <p:sp>
        <p:nvSpPr>
          <p:cNvPr id="60420" name="Segnaposto numero diapositiva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CAB58ED-5C93-4922-B11E-393B57735096}" type="slidenum">
              <a:rPr lang="it-IT" altLang="it-IT" smtClean="0"/>
              <a:pPr>
                <a:defRPr/>
              </a:pPr>
              <a:t>13</a:t>
            </a:fld>
            <a:endParaRPr lang="it-IT" alt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>
          <a:xfrm>
            <a:off x="395288" y="0"/>
            <a:ext cx="5905500" cy="652463"/>
          </a:xfrm>
        </p:spPr>
        <p:txBody>
          <a:bodyPr/>
          <a:lstStyle/>
          <a:p>
            <a:pPr algn="l" eaLnBrk="1" hangingPunct="1"/>
            <a:r>
              <a:rPr lang="it-IT" sz="3600" smtClean="0"/>
              <a:t>Temi trasversali ai tre pillar</a:t>
            </a:r>
          </a:p>
        </p:txBody>
      </p:sp>
      <p:sp>
        <p:nvSpPr>
          <p:cNvPr id="17411" name="Segnaposto contenuto 2"/>
          <p:cNvSpPr>
            <a:spLocks noGrp="1"/>
          </p:cNvSpPr>
          <p:nvPr>
            <p:ph idx="1"/>
          </p:nvPr>
        </p:nvSpPr>
        <p:spPr>
          <a:xfrm>
            <a:off x="457200" y="631825"/>
            <a:ext cx="8229600" cy="4525963"/>
          </a:xfrm>
        </p:spPr>
        <p:txBody>
          <a:bodyPr/>
          <a:lstStyle/>
          <a:p>
            <a:pPr eaLnBrk="1" hangingPunct="1"/>
            <a:r>
              <a:rPr lang="it-IT" sz="2000" b="1" smtClean="0"/>
              <a:t>Diffondere l’eccellenza e ampliare la partecipazione</a:t>
            </a:r>
            <a:r>
              <a:rPr lang="it-IT" sz="2400" smtClean="0"/>
              <a:t>: </a:t>
            </a:r>
            <a:r>
              <a:rPr lang="it-IT" sz="1800" smtClean="0"/>
              <a:t>Obiettivo generale di migliorare e incrementare la partecipazione al nuovo Programma Quadro per la R&amp;I di alcuni Stati Membri e regioni dell’UE con prestazioni non soddisfacenti nel quadro della R&amp;I.</a:t>
            </a:r>
            <a:endParaRPr lang="it-IT" sz="2400" smtClean="0"/>
          </a:p>
          <a:p>
            <a:pPr eaLnBrk="1" hangingPunct="1"/>
            <a:r>
              <a:rPr lang="it-IT" sz="2000" b="1" smtClean="0"/>
              <a:t>La scienza per e con la società</a:t>
            </a:r>
            <a:r>
              <a:rPr lang="it-IT" sz="2400" smtClean="0"/>
              <a:t>: </a:t>
            </a:r>
            <a:r>
              <a:rPr lang="it-IT" sz="1800" smtClean="0"/>
              <a:t>Azione volta ad approfondire la cooperazione tra scienza e società nonché promuovere una ricerca e un'innovazione responsabile, una cultura ed educazione scientifica e rafforzare la fiducia del pubblico nella scienza </a:t>
            </a:r>
            <a:r>
              <a:rPr lang="it-IT" sz="1800" u="sng" smtClean="0"/>
              <a:t>favorendo un impegno dei cittadini e della società civile sulle questioni di ricerca e innovazione</a:t>
            </a:r>
            <a:r>
              <a:rPr lang="it-IT" sz="1800" smtClean="0"/>
              <a:t>.</a:t>
            </a:r>
          </a:p>
          <a:p>
            <a:pPr eaLnBrk="1" hangingPunct="1"/>
            <a:r>
              <a:rPr lang="it-IT" sz="2000" b="1" smtClean="0"/>
              <a:t>Istituto europeo di innovazione e tecnologia (EIT): </a:t>
            </a:r>
            <a:r>
              <a:rPr lang="it-IT" sz="1800" smtClean="0"/>
              <a:t>Integrare il triangolo della conoscenza, costituito da ricerca, da innovazione e da istruzione, rafforzare  la capacità in innovazione dell'Unione e affrontare le problematiche della nostra società.</a:t>
            </a:r>
          </a:p>
          <a:p>
            <a:pPr eaLnBrk="1" hangingPunct="1"/>
            <a:r>
              <a:rPr lang="it-IT" sz="2000" b="1" smtClean="0"/>
              <a:t>Joint Research Center (JRC): </a:t>
            </a:r>
            <a:r>
              <a:rPr lang="it-IT" sz="1800" smtClean="0"/>
              <a:t>Servizio scientifico interno della Commissione Europea, che ha l’obiettivo di fornire un supporto tecnico indipendente e basato sull’evidenza scientifica, alle politiche dell’UE al momento della loro definizione.</a:t>
            </a:r>
          </a:p>
          <a:p>
            <a:pPr eaLnBrk="1" hangingPunct="1"/>
            <a:r>
              <a:rPr lang="it-IT" sz="2000" b="1" smtClean="0"/>
              <a:t>Euratom:  </a:t>
            </a:r>
            <a:r>
              <a:rPr lang="it-IT" sz="1800" smtClean="0"/>
              <a:t>Contribuisce oggi alla condivisione delle conoscenze, delle infrastrutture e del finanziamento dell’energia nucleare. Esso garantisce la sicurezza dell’approvvigionamento di energia atomica nell’ambito di un controllo centralizzato.</a:t>
            </a:r>
            <a:endParaRPr lang="it-IT" sz="2800" b="1" smtClean="0"/>
          </a:p>
        </p:txBody>
      </p:sp>
      <p:sp>
        <p:nvSpPr>
          <p:cNvPr id="61444" name="Segnaposto numero diapositiva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0B3F7DFE-BF2F-4E93-A2F8-05BA23757812}" type="slidenum">
              <a:rPr lang="it-IT" altLang="it-IT" smtClean="0"/>
              <a:pPr>
                <a:defRPr/>
              </a:pPr>
              <a:t>14</a:t>
            </a:fld>
            <a:endParaRPr lang="it-IT" alt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 txBox="1">
            <a:spLocks noChangeArrowheads="1"/>
          </p:cNvSpPr>
          <p:nvPr/>
        </p:nvSpPr>
        <p:spPr bwMode="auto">
          <a:xfrm>
            <a:off x="900113" y="1557338"/>
            <a:ext cx="25384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58775" algn="ctr" defTabSz="457200"/>
            <a:r>
              <a:rPr lang="fr-BE" altLang="it-IT" sz="2400" b="1">
                <a:solidFill>
                  <a:srgbClr val="B90808"/>
                </a:solidFill>
                <a:cs typeface="Arial" charset="0"/>
              </a:rPr>
              <a:t>Excellent Science</a:t>
            </a:r>
            <a:endParaRPr lang="en-GB" altLang="it-IT" sz="2400" b="1">
              <a:solidFill>
                <a:srgbClr val="B90808"/>
              </a:solidFill>
              <a:cs typeface="Arial" charset="0"/>
            </a:endParaRPr>
          </a:p>
        </p:txBody>
      </p:sp>
      <p:sp>
        <p:nvSpPr>
          <p:cNvPr id="18435" name="Rectangle 2"/>
          <p:cNvSpPr txBox="1">
            <a:spLocks noChangeArrowheads="1"/>
          </p:cNvSpPr>
          <p:nvPr/>
        </p:nvSpPr>
        <p:spPr bwMode="auto">
          <a:xfrm>
            <a:off x="736600" y="4652963"/>
            <a:ext cx="17827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58775" algn="ctr" defTabSz="457200"/>
            <a:r>
              <a:rPr lang="fr-BE" altLang="it-IT" sz="2000" b="1">
                <a:solidFill>
                  <a:srgbClr val="78B136"/>
                </a:solidFill>
                <a:cs typeface="Arial" charset="0"/>
              </a:rPr>
              <a:t>Societal challenges</a:t>
            </a:r>
            <a:endParaRPr lang="en-GB" altLang="it-IT" sz="2000" b="1">
              <a:solidFill>
                <a:srgbClr val="78B136"/>
              </a:solidFill>
              <a:cs typeface="Arial" charset="0"/>
            </a:endParaRPr>
          </a:p>
        </p:txBody>
      </p:sp>
      <p:sp>
        <p:nvSpPr>
          <p:cNvPr id="18436" name="Rectangle 2"/>
          <p:cNvSpPr txBox="1">
            <a:spLocks noChangeArrowheads="1"/>
          </p:cNvSpPr>
          <p:nvPr/>
        </p:nvSpPr>
        <p:spPr bwMode="auto">
          <a:xfrm>
            <a:off x="5275263" y="1341438"/>
            <a:ext cx="25384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58775" algn="ctr" defTabSz="457200"/>
            <a:r>
              <a:rPr lang="fr-BE" altLang="it-IT" sz="2000" b="1">
                <a:solidFill>
                  <a:srgbClr val="0870B9"/>
                </a:solidFill>
                <a:latin typeface="Century Gothic" pitchFamily="34" charset="0"/>
                <a:cs typeface="Arial" charset="0"/>
              </a:rPr>
              <a:t>Industrial Leadership</a:t>
            </a:r>
            <a:endParaRPr lang="en-GB" altLang="it-IT" sz="2000" b="1">
              <a:solidFill>
                <a:srgbClr val="0870B9"/>
              </a:solidFill>
              <a:latin typeface="Century Gothic" pitchFamily="34" charset="0"/>
              <a:cs typeface="Arial" charset="0"/>
            </a:endParaRPr>
          </a:p>
        </p:txBody>
      </p:sp>
      <p:graphicFrame>
        <p:nvGraphicFramePr>
          <p:cNvPr id="8" name="Grafico 7"/>
          <p:cNvGraphicFramePr/>
          <p:nvPr/>
        </p:nvGraphicFramePr>
        <p:xfrm>
          <a:off x="4355976" y="2276872"/>
          <a:ext cx="3780420" cy="2381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fico 8"/>
          <p:cNvGraphicFramePr/>
          <p:nvPr/>
        </p:nvGraphicFramePr>
        <p:xfrm>
          <a:off x="2843808" y="4365104"/>
          <a:ext cx="3294366" cy="2636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439" name="Rectangle 2"/>
          <p:cNvSpPr txBox="1">
            <a:spLocks noChangeArrowheads="1"/>
          </p:cNvSpPr>
          <p:nvPr/>
        </p:nvSpPr>
        <p:spPr bwMode="auto">
          <a:xfrm>
            <a:off x="1008063" y="476250"/>
            <a:ext cx="32940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altLang="it-IT" sz="2800" b="1">
                <a:solidFill>
                  <a:srgbClr val="005EA1"/>
                </a:solidFill>
                <a:cs typeface="Arial" charset="0"/>
              </a:rPr>
              <a:t>Il budget per le attività</a:t>
            </a:r>
          </a:p>
        </p:txBody>
      </p:sp>
      <p:graphicFrame>
        <p:nvGraphicFramePr>
          <p:cNvPr id="10" name="Grafico 9"/>
          <p:cNvGraphicFramePr/>
          <p:nvPr/>
        </p:nvGraphicFramePr>
        <p:xfrm>
          <a:off x="1143000" y="1444824"/>
          <a:ext cx="3429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Grafico 11"/>
          <p:cNvGraphicFramePr/>
          <p:nvPr/>
        </p:nvGraphicFramePr>
        <p:xfrm>
          <a:off x="4429049" y="1773239"/>
          <a:ext cx="3564396" cy="2126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Grafico 12"/>
          <p:cNvGraphicFramePr/>
          <p:nvPr/>
        </p:nvGraphicFramePr>
        <p:xfrm>
          <a:off x="2033719" y="4161633"/>
          <a:ext cx="5400601" cy="2566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0" y="7651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0280" tIns="39960" rIns="80280" bIns="3996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b="1">
                <a:solidFill>
                  <a:srgbClr val="000000"/>
                </a:solidFill>
                <a:latin typeface="Candara" pitchFamily="34" charset="0"/>
              </a:rPr>
              <a:t>Priorità 1: Excellent science - </a:t>
            </a:r>
            <a:r>
              <a:rPr lang="it-IT" sz="3200" b="1">
                <a:solidFill>
                  <a:srgbClr val="000000"/>
                </a:solidFill>
                <a:latin typeface="Candara" pitchFamily="34" charset="0"/>
              </a:rPr>
              <a:t>€24,6 M </a:t>
            </a:r>
            <a:r>
              <a:rPr lang="en-GB" sz="3200" b="1">
                <a:solidFill>
                  <a:srgbClr val="000000"/>
                </a:solidFill>
                <a:latin typeface="Candara" pitchFamily="34" charset="0"/>
              </a:rPr>
              <a:t> </a:t>
            </a: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11188" y="1557338"/>
            <a:ext cx="3457575" cy="3814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0280" tIns="39960" rIns="80280" bIns="39960"/>
          <a:lstStyle/>
          <a:p>
            <a:pPr marL="342900" indent="-341313"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400" b="1">
                <a:solidFill>
                  <a:srgbClr val="FF6600"/>
                </a:solidFill>
                <a:latin typeface="Candara" pitchFamily="34" charset="0"/>
              </a:rPr>
              <a:t>Why:</a:t>
            </a:r>
          </a:p>
          <a:p>
            <a:pPr marL="342900" indent="-341313">
              <a:spcBef>
                <a:spcPts val="500"/>
              </a:spcBef>
              <a:buClr>
                <a:srgbClr val="1F497D"/>
              </a:buClr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>
                <a:solidFill>
                  <a:srgbClr val="1F497D"/>
                </a:solidFill>
                <a:latin typeface="Candara" pitchFamily="34" charset="0"/>
              </a:rPr>
              <a:t>World class science is the foundation of tomorrow’s technologies, jobs and wellbeing</a:t>
            </a:r>
          </a:p>
          <a:p>
            <a:pPr marL="342900" indent="-341313">
              <a:spcBef>
                <a:spcPts val="500"/>
              </a:spcBef>
              <a:buClr>
                <a:srgbClr val="1F497D"/>
              </a:buClr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>
                <a:solidFill>
                  <a:srgbClr val="1F497D"/>
                </a:solidFill>
                <a:latin typeface="Candara" pitchFamily="34" charset="0"/>
              </a:rPr>
              <a:t>Europe needs to develop, attract and retain research talent</a:t>
            </a:r>
          </a:p>
          <a:p>
            <a:pPr marL="342900" indent="-341313">
              <a:spcBef>
                <a:spcPts val="500"/>
              </a:spcBef>
              <a:buClr>
                <a:srgbClr val="1F497D"/>
              </a:buClr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>
                <a:solidFill>
                  <a:srgbClr val="1F497D"/>
                </a:solidFill>
                <a:latin typeface="Candara" pitchFamily="34" charset="0"/>
              </a:rPr>
              <a:t>Researchers need access to the best infrastructures</a:t>
            </a:r>
          </a:p>
        </p:txBody>
      </p:sp>
      <p:pic>
        <p:nvPicPr>
          <p:cNvPr id="20484" name="Picture 3"/>
          <p:cNvPicPr>
            <a:picLocks noChangeAspect="1" noChangeArrowheads="1"/>
          </p:cNvPicPr>
          <p:nvPr/>
        </p:nvPicPr>
        <p:blipFill>
          <a:blip r:embed="rId3" cstate="print"/>
          <a:srcRect r="24666"/>
          <a:stretch>
            <a:fillRect/>
          </a:stretch>
        </p:blipFill>
        <p:spPr bwMode="auto">
          <a:xfrm>
            <a:off x="5135563" y="1085850"/>
            <a:ext cx="4008437" cy="565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0" y="765175"/>
            <a:ext cx="8229600" cy="71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0280" tIns="39960" rIns="80280" bIns="3996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b="1">
                <a:solidFill>
                  <a:srgbClr val="000000"/>
                </a:solidFill>
                <a:latin typeface="Candara" pitchFamily="34" charset="0"/>
              </a:rPr>
              <a:t>Priorità 2: Industrial leadership - </a:t>
            </a:r>
            <a:r>
              <a:rPr lang="it-IT" sz="3200" b="1">
                <a:solidFill>
                  <a:srgbClr val="000000"/>
                </a:solidFill>
                <a:latin typeface="Candara" pitchFamily="34" charset="0"/>
              </a:rPr>
              <a:t>€17,9 M </a:t>
            </a:r>
            <a:endParaRPr lang="en-GB" sz="3200" b="1">
              <a:solidFill>
                <a:srgbClr val="000000"/>
              </a:solidFill>
              <a:latin typeface="Candara" pitchFamily="34" charset="0"/>
            </a:endParaRPr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900113" y="1593850"/>
            <a:ext cx="3240087" cy="4787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0280" tIns="39960" rIns="80280" bIns="39960"/>
          <a:lstStyle/>
          <a:p>
            <a:pPr marL="342900" indent="-341313">
              <a:lnSpc>
                <a:spcPct val="90000"/>
              </a:lnSpc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400" b="1">
                <a:solidFill>
                  <a:srgbClr val="FF6600"/>
                </a:solidFill>
                <a:latin typeface="Candara" pitchFamily="34" charset="0"/>
              </a:rPr>
              <a:t>Why: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>
                <a:srgbClr val="1F497D"/>
              </a:buClr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>
                <a:solidFill>
                  <a:srgbClr val="1F497D"/>
                </a:solidFill>
                <a:latin typeface="Candara" pitchFamily="34" charset="0"/>
              </a:rPr>
              <a:t>Europe needs more innovative SMEs to create growth and jobs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>
                <a:srgbClr val="1F497D"/>
              </a:buClr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>
                <a:solidFill>
                  <a:srgbClr val="1F497D"/>
                </a:solidFill>
                <a:latin typeface="Candara" pitchFamily="34" charset="0"/>
              </a:rPr>
              <a:t>Strategic investments in key technologies (e.g. advanced manufacturing, micro-electronics) underpin innovation across existing and emerging sectors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>
                <a:srgbClr val="1F497D"/>
              </a:buClr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>
                <a:solidFill>
                  <a:srgbClr val="1F497D"/>
                </a:solidFill>
                <a:latin typeface="Candara" pitchFamily="34" charset="0"/>
              </a:rPr>
              <a:t>Europe needs to attract more private investment in research and innovation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>
                <a:srgbClr val="1F497D"/>
              </a:buCl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sz="2000">
              <a:solidFill>
                <a:srgbClr val="1F497D"/>
              </a:solidFill>
              <a:latin typeface="Candara" pitchFamily="34" charset="0"/>
            </a:endParaRP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 cstate="print"/>
          <a:srcRect r="19528"/>
          <a:stretch>
            <a:fillRect/>
          </a:stretch>
        </p:blipFill>
        <p:spPr bwMode="auto">
          <a:xfrm>
            <a:off x="5175250" y="1797050"/>
            <a:ext cx="3968750" cy="4224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0" y="773113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0280" tIns="39960" rIns="80280" bIns="39960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b="1">
                <a:solidFill>
                  <a:srgbClr val="000000"/>
                </a:solidFill>
                <a:latin typeface="Candara" pitchFamily="34" charset="0"/>
              </a:rPr>
              <a:t>Priorità 3: Societal challenges - </a:t>
            </a:r>
            <a:r>
              <a:rPr lang="it-IT" sz="3200" b="1">
                <a:solidFill>
                  <a:srgbClr val="000000"/>
                </a:solidFill>
                <a:latin typeface="Candara" pitchFamily="34" charset="0"/>
              </a:rPr>
              <a:t>€31,7 M </a:t>
            </a:r>
            <a:endParaRPr lang="en-GB" sz="3200" b="1">
              <a:solidFill>
                <a:srgbClr val="000000"/>
              </a:solidFill>
              <a:latin typeface="Candara" pitchFamily="34" charset="0"/>
            </a:endParaRP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1042988" y="1700213"/>
            <a:ext cx="3455987" cy="4597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0280" tIns="39960" rIns="80280" bIns="39960"/>
          <a:lstStyle/>
          <a:p>
            <a:pPr marL="342900" indent="-341313">
              <a:lnSpc>
                <a:spcPct val="90000"/>
              </a:lnSpc>
              <a:spcBef>
                <a:spcPts val="6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400" b="1">
                <a:solidFill>
                  <a:srgbClr val="FF6600"/>
                </a:solidFill>
                <a:latin typeface="Candara" pitchFamily="34" charset="0"/>
              </a:rPr>
              <a:t>Why: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>
                <a:srgbClr val="1F497D"/>
              </a:buClr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>
                <a:solidFill>
                  <a:srgbClr val="1F497D"/>
                </a:solidFill>
                <a:latin typeface="Candara" pitchFamily="34" charset="0"/>
              </a:rPr>
              <a:t>EU policy objectives (climate, environment, energy, transport etc) cannot be achieved without innovation 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>
                <a:srgbClr val="1F497D"/>
              </a:buClr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>
                <a:solidFill>
                  <a:srgbClr val="1F497D"/>
                </a:solidFill>
                <a:latin typeface="Candara" pitchFamily="34" charset="0"/>
              </a:rPr>
              <a:t>Breakthrough solutions come from multi-disciplinary collaborations, including social sciences &amp; humanities</a:t>
            </a:r>
          </a:p>
          <a:p>
            <a:pPr marL="342900" indent="-341313">
              <a:lnSpc>
                <a:spcPct val="90000"/>
              </a:lnSpc>
              <a:spcBef>
                <a:spcPts val="500"/>
              </a:spcBef>
              <a:buClr>
                <a:srgbClr val="1F497D"/>
              </a:buClr>
              <a:buFont typeface="Times New Roman" pitchFamily="18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>
                <a:solidFill>
                  <a:srgbClr val="1F497D"/>
                </a:solidFill>
                <a:latin typeface="Candara" pitchFamily="34" charset="0"/>
              </a:rPr>
              <a:t>Promising solutions need to be tested, demonstrated and scaled up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/>
          <a:srcRect r="19595"/>
          <a:stretch>
            <a:fillRect/>
          </a:stretch>
        </p:blipFill>
        <p:spPr bwMode="auto">
          <a:xfrm>
            <a:off x="5178425" y="1703388"/>
            <a:ext cx="3965575" cy="4533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olo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it-IT" sz="3600" b="1" u="sng" smtClean="0">
                <a:solidFill>
                  <a:schemeClr val="accent1"/>
                </a:solidFill>
                <a:latin typeface="Candara" pitchFamily="34" charset="0"/>
                <a:ea typeface="MS PGothic" pitchFamily="34" charset="-128"/>
                <a:cs typeface="Arial" charset="0"/>
              </a:rPr>
              <a:t>Caratteristiche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82763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Un </a:t>
            </a:r>
            <a:r>
              <a:rPr lang="en-GB" sz="2400" b="1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singolo</a:t>
            </a:r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b="1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programma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che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riunisce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tre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iniziative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fino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ad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ora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separate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Value chain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che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va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dalla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ricerca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di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frontiera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,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allo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sviluppo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tecnologico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,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dimostrazione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,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valorizzazione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dei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risultati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e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innovazione</a:t>
            </a:r>
            <a:endParaRPr lang="en-GB" sz="2400" dirty="0" smtClean="0">
              <a:solidFill>
                <a:schemeClr val="accent2">
                  <a:lumMod val="50000"/>
                </a:schemeClr>
              </a:solidFill>
              <a:latin typeface="Candara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GB" sz="2400" b="1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Innovazione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, in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tutte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le sue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forme</a:t>
            </a:r>
            <a:endParaRPr lang="en-GB" sz="2400" dirty="0" smtClean="0">
              <a:solidFill>
                <a:schemeClr val="accent2">
                  <a:lumMod val="50000"/>
                </a:schemeClr>
              </a:solidFill>
              <a:latin typeface="Candara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Focus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su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b="1" dirty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societal </a:t>
            </a:r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challenges</a:t>
            </a:r>
            <a:endParaRPr lang="en-GB" sz="2400" b="1" i="1" dirty="0">
              <a:solidFill>
                <a:schemeClr val="accent2">
                  <a:lumMod val="50000"/>
                </a:schemeClr>
              </a:solidFill>
              <a:latin typeface="Candara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GB" sz="2400" b="1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Accesso</a:t>
            </a:r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b="1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semplificato</a:t>
            </a:r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per le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imprese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, le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università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,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etc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 in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tutti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gli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stati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GB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europei</a:t>
            </a:r>
            <a:endParaRPr lang="en-GB" sz="2400" dirty="0" smtClean="0">
              <a:solidFill>
                <a:schemeClr val="accent2">
                  <a:lumMod val="50000"/>
                </a:schemeClr>
              </a:solidFill>
              <a:latin typeface="Candara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Sinergie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con I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Fondi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Strutturali</a:t>
            </a:r>
            <a:endParaRPr lang="en-US" sz="2400" dirty="0">
              <a:solidFill>
                <a:schemeClr val="accent2">
                  <a:lumMod val="50000"/>
                </a:schemeClr>
              </a:solidFill>
              <a:latin typeface="Candara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endParaRPr lang="it-IT" sz="2400" dirty="0">
              <a:solidFill>
                <a:schemeClr val="accent2">
                  <a:lumMod val="50000"/>
                </a:schemeClr>
              </a:solidFill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981075"/>
            <a:ext cx="6473825" cy="479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ECE5E9-1EF0-414E-863A-C9CD94DBB1FF}" type="slidenum">
              <a:rPr lang="en-GB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035914-10DF-4534-A0D9-1C941D2281BE}" type="slidenum">
              <a:rPr lang="en-GB"/>
              <a:pPr>
                <a:defRPr/>
              </a:pPr>
              <a:t>20</a:t>
            </a:fld>
            <a:endParaRPr lang="en-GB"/>
          </a:p>
        </p:txBody>
      </p:sp>
      <p:sp>
        <p:nvSpPr>
          <p:cNvPr id="2457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4580" name="Rectangle 10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4581" name="Rectangle 103"/>
          <p:cNvSpPr>
            <a:spLocks noChangeArrowheads="1"/>
          </p:cNvSpPr>
          <p:nvPr/>
        </p:nvSpPr>
        <p:spPr bwMode="auto">
          <a:xfrm>
            <a:off x="395288" y="549275"/>
            <a:ext cx="80645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960438" algn="l"/>
              </a:tabLst>
            </a:pPr>
            <a:r>
              <a:rPr lang="it-IT" sz="2000">
                <a:cs typeface="Calibri" pitchFamily="34" charset="0"/>
              </a:rPr>
              <a:t>CONDIZIONI MINIME in generale:</a:t>
            </a:r>
          </a:p>
          <a:p>
            <a:pPr eaLnBrk="0" hangingPunct="0">
              <a:tabLst>
                <a:tab pos="960438" algn="l"/>
              </a:tabLst>
            </a:pPr>
            <a:endParaRPr lang="it-IT" sz="2000">
              <a:cs typeface="Calibri" pitchFamily="34" charset="0"/>
            </a:endParaRPr>
          </a:p>
          <a:p>
            <a:pPr eaLnBrk="0" hangingPunct="0">
              <a:tabLst>
                <a:tab pos="960438" algn="l"/>
              </a:tabLst>
            </a:pPr>
            <a:endParaRPr lang="it-IT" sz="600"/>
          </a:p>
          <a:p>
            <a:pPr eaLnBrk="0" hangingPunct="0">
              <a:tabLst>
                <a:tab pos="960438" algn="l"/>
              </a:tabLst>
            </a:pPr>
            <a:r>
              <a:rPr lang="it-IT" sz="2000">
                <a:solidFill>
                  <a:srgbClr val="CC0000"/>
                </a:solidFill>
                <a:cs typeface="Calibri" pitchFamily="34" charset="0"/>
              </a:rPr>
              <a:t></a:t>
            </a:r>
            <a:r>
              <a:rPr lang="it-IT" sz="2000">
                <a:solidFill>
                  <a:srgbClr val="CC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it-IT" sz="2000">
                <a:cs typeface="Calibri" pitchFamily="34" charset="0"/>
              </a:rPr>
              <a:t>almeno </a:t>
            </a:r>
            <a:r>
              <a:rPr lang="it-IT" sz="2000" b="1">
                <a:cs typeface="Calibri" pitchFamily="34" charset="0"/>
              </a:rPr>
              <a:t>3 soggetti </a:t>
            </a:r>
            <a:r>
              <a:rPr lang="it-IT" sz="2000">
                <a:cs typeface="Calibri" pitchFamily="34" charset="0"/>
              </a:rPr>
              <a:t>giuridici</a:t>
            </a:r>
            <a:endParaRPr lang="it-IT" sz="600"/>
          </a:p>
          <a:p>
            <a:pPr eaLnBrk="0" hangingPunct="0">
              <a:tabLst>
                <a:tab pos="960438" algn="l"/>
              </a:tabLst>
            </a:pPr>
            <a:r>
              <a:rPr lang="it-IT" sz="2000">
                <a:solidFill>
                  <a:srgbClr val="CC0000"/>
                </a:solidFill>
                <a:cs typeface="Calibri" pitchFamily="34" charset="0"/>
              </a:rPr>
              <a:t></a:t>
            </a:r>
            <a:r>
              <a:rPr lang="it-IT" sz="2000">
                <a:solidFill>
                  <a:srgbClr val="CC0000"/>
                </a:solidFill>
                <a:latin typeface="Times New Roman" pitchFamily="18" charset="0"/>
                <a:cs typeface="Calibri" pitchFamily="34" charset="0"/>
              </a:rPr>
              <a:t>	</a:t>
            </a:r>
            <a:r>
              <a:rPr lang="it-IT" sz="2000">
                <a:cs typeface="Calibri" pitchFamily="34" charset="0"/>
              </a:rPr>
              <a:t>ognuno di essi deve essere stabilito in uno </a:t>
            </a:r>
            <a:r>
              <a:rPr lang="it-IT" sz="2000" b="1">
                <a:cs typeface="Calibri" pitchFamily="34" charset="0"/>
              </a:rPr>
              <a:t>Stato membro o 	un paese associato diverso</a:t>
            </a:r>
            <a:endParaRPr lang="it-IT"/>
          </a:p>
        </p:txBody>
      </p:sp>
      <p:sp>
        <p:nvSpPr>
          <p:cNvPr id="24582" name="Rectangle 104"/>
          <p:cNvSpPr>
            <a:spLocks noChangeArrowheads="1"/>
          </p:cNvSpPr>
          <p:nvPr/>
        </p:nvSpPr>
        <p:spPr bwMode="auto">
          <a:xfrm>
            <a:off x="468313" y="2168525"/>
            <a:ext cx="80645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787400" algn="l"/>
                <a:tab pos="788988" algn="l"/>
              </a:tabLst>
            </a:pPr>
            <a:r>
              <a:rPr lang="it-IT" sz="2000">
                <a:solidFill>
                  <a:srgbClr val="CC0000"/>
                </a:solidFill>
                <a:cs typeface="Calibri" pitchFamily="34" charset="0"/>
              </a:rPr>
              <a:t></a:t>
            </a:r>
            <a:r>
              <a:rPr lang="it-IT" sz="2000">
                <a:solidFill>
                  <a:srgbClr val="CC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it-IT" sz="2000">
                <a:cs typeface="Calibri" pitchFamily="34" charset="0"/>
              </a:rPr>
              <a:t>tutti e tre i soggetti giuridici devono essere </a:t>
            </a:r>
            <a:r>
              <a:rPr lang="it-IT" sz="2000" b="1">
                <a:cs typeface="Calibri" pitchFamily="34" charset="0"/>
              </a:rPr>
              <a:t>indipendenti </a:t>
            </a:r>
            <a:r>
              <a:rPr lang="it-IT" sz="2000">
                <a:cs typeface="Calibri" pitchFamily="34" charset="0"/>
              </a:rPr>
              <a:t>l’uno 	dall’altro</a:t>
            </a:r>
            <a:endParaRPr lang="it-IT" sz="600"/>
          </a:p>
          <a:p>
            <a:pPr eaLnBrk="0" hangingPunct="0">
              <a:tabLst>
                <a:tab pos="787400" algn="l"/>
                <a:tab pos="788988" algn="l"/>
              </a:tabLst>
            </a:pPr>
            <a:endParaRPr lang="it-IT" sz="2000">
              <a:cs typeface="Calibri" pitchFamily="34" charset="0"/>
            </a:endParaRPr>
          </a:p>
          <a:p>
            <a:pPr eaLnBrk="0" hangingPunct="0">
              <a:tabLst>
                <a:tab pos="787400" algn="l"/>
                <a:tab pos="788988" algn="l"/>
              </a:tabLst>
            </a:pPr>
            <a:r>
              <a:rPr lang="it-IT" sz="2000">
                <a:cs typeface="Calibri" pitchFamily="34" charset="0"/>
              </a:rPr>
              <a:t>DEROGHE:</a:t>
            </a:r>
            <a:endParaRPr lang="it-IT" sz="600"/>
          </a:p>
          <a:p>
            <a:pPr eaLnBrk="0" hangingPunct="0">
              <a:buFontTx/>
              <a:buChar char="•"/>
              <a:tabLst>
                <a:tab pos="787400" algn="l"/>
                <a:tab pos="788988" algn="l"/>
              </a:tabLst>
            </a:pPr>
            <a:r>
              <a:rPr lang="it-IT" sz="2000">
                <a:cs typeface="Calibri" pitchFamily="34" charset="0"/>
              </a:rPr>
              <a:t>azioni di ricerca di frontiera del Consiglio europeo della ricerca (ERC)</a:t>
            </a:r>
            <a:endParaRPr lang="it-IT" sz="600"/>
          </a:p>
          <a:p>
            <a:pPr eaLnBrk="0" hangingPunct="0">
              <a:buFontTx/>
              <a:buChar char="•"/>
              <a:tabLst>
                <a:tab pos="787400" algn="l"/>
                <a:tab pos="788988" algn="l"/>
              </a:tabLst>
            </a:pPr>
            <a:r>
              <a:rPr lang="it-IT" sz="2000">
                <a:cs typeface="Calibri" pitchFamily="34" charset="0"/>
              </a:rPr>
              <a:t>strumento per le PMI (con evidente valore aggiunto europeo)</a:t>
            </a:r>
            <a:endParaRPr lang="it-IT" sz="600"/>
          </a:p>
          <a:p>
            <a:pPr eaLnBrk="0" hangingPunct="0">
              <a:buFontTx/>
              <a:buChar char="•"/>
              <a:tabLst>
                <a:tab pos="787400" algn="l"/>
                <a:tab pos="788988" algn="l"/>
              </a:tabLst>
            </a:pPr>
            <a:r>
              <a:rPr lang="it-IT" sz="2000">
                <a:cs typeface="Calibri" pitchFamily="34" charset="0"/>
              </a:rPr>
              <a:t>cofinanziamento di programmi di ricerca</a:t>
            </a:r>
            <a:endParaRPr lang="it-IT" sz="600"/>
          </a:p>
          <a:p>
            <a:pPr eaLnBrk="0" hangingPunct="0">
              <a:buFontTx/>
              <a:buChar char="•"/>
              <a:tabLst>
                <a:tab pos="787400" algn="l"/>
                <a:tab pos="788988" algn="l"/>
              </a:tabLst>
            </a:pPr>
            <a:r>
              <a:rPr lang="it-IT" sz="2000">
                <a:cs typeface="Calibri" pitchFamily="34" charset="0"/>
              </a:rPr>
              <a:t>Azioni di Supporto e Coordinamento</a:t>
            </a:r>
            <a:endParaRPr lang="it-IT" sz="600"/>
          </a:p>
          <a:p>
            <a:pPr eaLnBrk="0" hangingPunct="0">
              <a:buFontTx/>
              <a:buChar char="•"/>
              <a:tabLst>
                <a:tab pos="787400" algn="l"/>
                <a:tab pos="788988" algn="l"/>
              </a:tabLst>
            </a:pPr>
            <a:r>
              <a:rPr lang="it-IT" sz="2000">
                <a:cs typeface="Calibri" pitchFamily="34" charset="0"/>
              </a:rPr>
              <a:t>Marie Curie</a:t>
            </a:r>
            <a:endParaRPr lang="it-IT" sz="600"/>
          </a:p>
          <a:p>
            <a:pPr eaLnBrk="0" hangingPunct="0">
              <a:buFontTx/>
              <a:buChar char="•"/>
              <a:tabLst>
                <a:tab pos="787400" algn="l"/>
                <a:tab pos="788988" algn="l"/>
              </a:tabLst>
            </a:pPr>
            <a:r>
              <a:rPr lang="it-IT" sz="2000">
                <a:cs typeface="Calibri" pitchFamily="34" charset="0"/>
              </a:rPr>
              <a:t>dove indicato dai programmi di lavoro o i piani di lavoro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69EEEB-89DD-42A1-994D-8567FD9873CF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2560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14400" cy="10800"/>
          </a:xfrm>
        </p:grpSpPr>
        <p:sp>
          <p:nvSpPr>
            <p:cNvPr id="25605" name="Line 13"/>
            <p:cNvSpPr>
              <a:spLocks noChangeShapeType="1"/>
            </p:cNvSpPr>
            <p:nvPr/>
          </p:nvSpPr>
          <p:spPr bwMode="auto">
            <a:xfrm>
              <a:off x="19" y="1619"/>
              <a:ext cx="14381" cy="0"/>
            </a:xfrm>
            <a:prstGeom prst="line">
              <a:avLst/>
            </a:prstGeom>
            <a:noFill/>
            <a:ln w="74676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606" name="AutoShape 12"/>
            <p:cNvSpPr>
              <a:spLocks/>
            </p:cNvSpPr>
            <p:nvPr/>
          </p:nvSpPr>
          <p:spPr bwMode="auto">
            <a:xfrm>
              <a:off x="9" y="1550"/>
              <a:ext cx="14391" cy="140"/>
            </a:xfrm>
            <a:custGeom>
              <a:avLst/>
              <a:gdLst>
                <a:gd name="T0" fmla="*/ 14390 w 14391"/>
                <a:gd name="T1" fmla="*/ 22 h 140"/>
                <a:gd name="T2" fmla="*/ 14390 w 14391"/>
                <a:gd name="T3" fmla="*/ 0 h 140"/>
                <a:gd name="T4" fmla="*/ 0 w 14391"/>
                <a:gd name="T5" fmla="*/ 0 h 140"/>
                <a:gd name="T6" fmla="*/ 0 w 14391"/>
                <a:gd name="T7" fmla="*/ 140 h 140"/>
                <a:gd name="T8" fmla="*/ 9 w 14391"/>
                <a:gd name="T9" fmla="*/ 140 h 140"/>
                <a:gd name="T10" fmla="*/ 9 w 14391"/>
                <a:gd name="T11" fmla="*/ 22 h 140"/>
                <a:gd name="T12" fmla="*/ 19 w 14391"/>
                <a:gd name="T13" fmla="*/ 10 h 140"/>
                <a:gd name="T14" fmla="*/ 19 w 14391"/>
                <a:gd name="T15" fmla="*/ 22 h 140"/>
                <a:gd name="T16" fmla="*/ 14380 w 14391"/>
                <a:gd name="T17" fmla="*/ 22 h 140"/>
                <a:gd name="T18" fmla="*/ 14380 w 14391"/>
                <a:gd name="T19" fmla="*/ 10 h 140"/>
                <a:gd name="T20" fmla="*/ 14390 w 14391"/>
                <a:gd name="T21" fmla="*/ 22 h 140"/>
                <a:gd name="T22" fmla="*/ 19 w 14391"/>
                <a:gd name="T23" fmla="*/ 22 h 140"/>
                <a:gd name="T24" fmla="*/ 19 w 14391"/>
                <a:gd name="T25" fmla="*/ 10 h 140"/>
                <a:gd name="T26" fmla="*/ 9 w 14391"/>
                <a:gd name="T27" fmla="*/ 22 h 140"/>
                <a:gd name="T28" fmla="*/ 19 w 14391"/>
                <a:gd name="T29" fmla="*/ 22 h 140"/>
                <a:gd name="T30" fmla="*/ 19 w 14391"/>
                <a:gd name="T31" fmla="*/ 118 h 140"/>
                <a:gd name="T32" fmla="*/ 19 w 14391"/>
                <a:gd name="T33" fmla="*/ 22 h 140"/>
                <a:gd name="T34" fmla="*/ 9 w 14391"/>
                <a:gd name="T35" fmla="*/ 22 h 140"/>
                <a:gd name="T36" fmla="*/ 9 w 14391"/>
                <a:gd name="T37" fmla="*/ 118 h 140"/>
                <a:gd name="T38" fmla="*/ 19 w 14391"/>
                <a:gd name="T39" fmla="*/ 118 h 140"/>
                <a:gd name="T40" fmla="*/ 14390 w 14391"/>
                <a:gd name="T41" fmla="*/ 118 h 140"/>
                <a:gd name="T42" fmla="*/ 9 w 14391"/>
                <a:gd name="T43" fmla="*/ 118 h 140"/>
                <a:gd name="T44" fmla="*/ 19 w 14391"/>
                <a:gd name="T45" fmla="*/ 128 h 140"/>
                <a:gd name="T46" fmla="*/ 19 w 14391"/>
                <a:gd name="T47" fmla="*/ 140 h 140"/>
                <a:gd name="T48" fmla="*/ 14380 w 14391"/>
                <a:gd name="T49" fmla="*/ 140 h 140"/>
                <a:gd name="T50" fmla="*/ 14380 w 14391"/>
                <a:gd name="T51" fmla="*/ 128 h 140"/>
                <a:gd name="T52" fmla="*/ 14390 w 14391"/>
                <a:gd name="T53" fmla="*/ 118 h 140"/>
                <a:gd name="T54" fmla="*/ 19 w 14391"/>
                <a:gd name="T55" fmla="*/ 140 h 140"/>
                <a:gd name="T56" fmla="*/ 19 w 14391"/>
                <a:gd name="T57" fmla="*/ 128 h 140"/>
                <a:gd name="T58" fmla="*/ 9 w 14391"/>
                <a:gd name="T59" fmla="*/ 118 h 140"/>
                <a:gd name="T60" fmla="*/ 9 w 14391"/>
                <a:gd name="T61" fmla="*/ 140 h 140"/>
                <a:gd name="T62" fmla="*/ 19 w 14391"/>
                <a:gd name="T63" fmla="*/ 140 h 140"/>
                <a:gd name="T64" fmla="*/ 14390 w 14391"/>
                <a:gd name="T65" fmla="*/ 22 h 140"/>
                <a:gd name="T66" fmla="*/ 14380 w 14391"/>
                <a:gd name="T67" fmla="*/ 10 h 140"/>
                <a:gd name="T68" fmla="*/ 14380 w 14391"/>
                <a:gd name="T69" fmla="*/ 22 h 140"/>
                <a:gd name="T70" fmla="*/ 14390 w 14391"/>
                <a:gd name="T71" fmla="*/ 22 h 140"/>
                <a:gd name="T72" fmla="*/ 14390 w 14391"/>
                <a:gd name="T73" fmla="*/ 118 h 140"/>
                <a:gd name="T74" fmla="*/ 14390 w 14391"/>
                <a:gd name="T75" fmla="*/ 22 h 140"/>
                <a:gd name="T76" fmla="*/ 14380 w 14391"/>
                <a:gd name="T77" fmla="*/ 22 h 140"/>
                <a:gd name="T78" fmla="*/ 14380 w 14391"/>
                <a:gd name="T79" fmla="*/ 118 h 140"/>
                <a:gd name="T80" fmla="*/ 14390 w 14391"/>
                <a:gd name="T81" fmla="*/ 118 h 140"/>
                <a:gd name="T82" fmla="*/ 14390 w 14391"/>
                <a:gd name="T83" fmla="*/ 140 h 140"/>
                <a:gd name="T84" fmla="*/ 14390 w 14391"/>
                <a:gd name="T85" fmla="*/ 118 h 140"/>
                <a:gd name="T86" fmla="*/ 14380 w 14391"/>
                <a:gd name="T87" fmla="*/ 128 h 140"/>
                <a:gd name="T88" fmla="*/ 14380 w 14391"/>
                <a:gd name="T89" fmla="*/ 140 h 140"/>
                <a:gd name="T90" fmla="*/ 14390 w 14391"/>
                <a:gd name="T91" fmla="*/ 140 h 1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91"/>
                <a:gd name="T139" fmla="*/ 0 h 140"/>
                <a:gd name="T140" fmla="*/ 14391 w 14391"/>
                <a:gd name="T141" fmla="*/ 140 h 1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91" h="140">
                  <a:moveTo>
                    <a:pt x="14390" y="22"/>
                  </a:moveTo>
                  <a:lnTo>
                    <a:pt x="14390" y="0"/>
                  </a:lnTo>
                  <a:lnTo>
                    <a:pt x="0" y="0"/>
                  </a:lnTo>
                  <a:lnTo>
                    <a:pt x="0" y="140"/>
                  </a:lnTo>
                  <a:lnTo>
                    <a:pt x="9" y="140"/>
                  </a:lnTo>
                  <a:lnTo>
                    <a:pt x="9" y="22"/>
                  </a:lnTo>
                  <a:lnTo>
                    <a:pt x="19" y="10"/>
                  </a:lnTo>
                  <a:lnTo>
                    <a:pt x="19" y="22"/>
                  </a:lnTo>
                  <a:lnTo>
                    <a:pt x="14380" y="22"/>
                  </a:lnTo>
                  <a:lnTo>
                    <a:pt x="14380" y="10"/>
                  </a:lnTo>
                  <a:lnTo>
                    <a:pt x="14390" y="22"/>
                  </a:lnTo>
                  <a:close/>
                  <a:moveTo>
                    <a:pt x="19" y="22"/>
                  </a:moveTo>
                  <a:lnTo>
                    <a:pt x="19" y="10"/>
                  </a:lnTo>
                  <a:lnTo>
                    <a:pt x="9" y="22"/>
                  </a:lnTo>
                  <a:lnTo>
                    <a:pt x="19" y="22"/>
                  </a:lnTo>
                  <a:close/>
                  <a:moveTo>
                    <a:pt x="19" y="118"/>
                  </a:moveTo>
                  <a:lnTo>
                    <a:pt x="19" y="22"/>
                  </a:lnTo>
                  <a:lnTo>
                    <a:pt x="9" y="22"/>
                  </a:lnTo>
                  <a:lnTo>
                    <a:pt x="9" y="118"/>
                  </a:lnTo>
                  <a:lnTo>
                    <a:pt x="19" y="118"/>
                  </a:lnTo>
                  <a:close/>
                  <a:moveTo>
                    <a:pt x="14390" y="118"/>
                  </a:moveTo>
                  <a:lnTo>
                    <a:pt x="9" y="118"/>
                  </a:lnTo>
                  <a:lnTo>
                    <a:pt x="19" y="128"/>
                  </a:lnTo>
                  <a:lnTo>
                    <a:pt x="19" y="140"/>
                  </a:lnTo>
                  <a:lnTo>
                    <a:pt x="14380" y="140"/>
                  </a:lnTo>
                  <a:lnTo>
                    <a:pt x="14380" y="128"/>
                  </a:lnTo>
                  <a:lnTo>
                    <a:pt x="14390" y="118"/>
                  </a:lnTo>
                  <a:close/>
                  <a:moveTo>
                    <a:pt x="19" y="140"/>
                  </a:moveTo>
                  <a:lnTo>
                    <a:pt x="19" y="128"/>
                  </a:lnTo>
                  <a:lnTo>
                    <a:pt x="9" y="118"/>
                  </a:lnTo>
                  <a:lnTo>
                    <a:pt x="9" y="140"/>
                  </a:lnTo>
                  <a:lnTo>
                    <a:pt x="19" y="140"/>
                  </a:lnTo>
                  <a:close/>
                  <a:moveTo>
                    <a:pt x="14390" y="22"/>
                  </a:moveTo>
                  <a:lnTo>
                    <a:pt x="14380" y="10"/>
                  </a:lnTo>
                  <a:lnTo>
                    <a:pt x="14380" y="22"/>
                  </a:lnTo>
                  <a:lnTo>
                    <a:pt x="14390" y="22"/>
                  </a:lnTo>
                  <a:close/>
                  <a:moveTo>
                    <a:pt x="14390" y="118"/>
                  </a:moveTo>
                  <a:lnTo>
                    <a:pt x="14390" y="22"/>
                  </a:lnTo>
                  <a:lnTo>
                    <a:pt x="14380" y="22"/>
                  </a:lnTo>
                  <a:lnTo>
                    <a:pt x="14380" y="118"/>
                  </a:lnTo>
                  <a:lnTo>
                    <a:pt x="14390" y="118"/>
                  </a:lnTo>
                  <a:close/>
                  <a:moveTo>
                    <a:pt x="14390" y="140"/>
                  </a:moveTo>
                  <a:lnTo>
                    <a:pt x="14390" y="118"/>
                  </a:lnTo>
                  <a:lnTo>
                    <a:pt x="14380" y="128"/>
                  </a:lnTo>
                  <a:lnTo>
                    <a:pt x="14380" y="140"/>
                  </a:lnTo>
                  <a:lnTo>
                    <a:pt x="14390" y="140"/>
                  </a:lnTo>
                  <a:close/>
                </a:path>
              </a:pathLst>
            </a:cu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607" name="Line 11"/>
            <p:cNvSpPr>
              <a:spLocks noChangeShapeType="1"/>
            </p:cNvSpPr>
            <p:nvPr/>
          </p:nvSpPr>
          <p:spPr bwMode="auto">
            <a:xfrm>
              <a:off x="19" y="1770"/>
              <a:ext cx="14381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608" name="AutoShape 10"/>
            <p:cNvSpPr>
              <a:spLocks/>
            </p:cNvSpPr>
            <p:nvPr/>
          </p:nvSpPr>
          <p:spPr bwMode="auto">
            <a:xfrm>
              <a:off x="9" y="1730"/>
              <a:ext cx="14391" cy="82"/>
            </a:xfrm>
            <a:custGeom>
              <a:avLst/>
              <a:gdLst>
                <a:gd name="T0" fmla="*/ 14390 w 14391"/>
                <a:gd name="T1" fmla="*/ 22 h 82"/>
                <a:gd name="T2" fmla="*/ 14390 w 14391"/>
                <a:gd name="T3" fmla="*/ 0 h 82"/>
                <a:gd name="T4" fmla="*/ 0 w 14391"/>
                <a:gd name="T5" fmla="*/ 0 h 82"/>
                <a:gd name="T6" fmla="*/ 0 w 14391"/>
                <a:gd name="T7" fmla="*/ 82 h 82"/>
                <a:gd name="T8" fmla="*/ 9 w 14391"/>
                <a:gd name="T9" fmla="*/ 82 h 82"/>
                <a:gd name="T10" fmla="*/ 9 w 14391"/>
                <a:gd name="T11" fmla="*/ 22 h 82"/>
                <a:gd name="T12" fmla="*/ 19 w 14391"/>
                <a:gd name="T13" fmla="*/ 10 h 82"/>
                <a:gd name="T14" fmla="*/ 19 w 14391"/>
                <a:gd name="T15" fmla="*/ 22 h 82"/>
                <a:gd name="T16" fmla="*/ 14380 w 14391"/>
                <a:gd name="T17" fmla="*/ 22 h 82"/>
                <a:gd name="T18" fmla="*/ 14380 w 14391"/>
                <a:gd name="T19" fmla="*/ 10 h 82"/>
                <a:gd name="T20" fmla="*/ 14390 w 14391"/>
                <a:gd name="T21" fmla="*/ 22 h 82"/>
                <a:gd name="T22" fmla="*/ 19 w 14391"/>
                <a:gd name="T23" fmla="*/ 22 h 82"/>
                <a:gd name="T24" fmla="*/ 19 w 14391"/>
                <a:gd name="T25" fmla="*/ 10 h 82"/>
                <a:gd name="T26" fmla="*/ 9 w 14391"/>
                <a:gd name="T27" fmla="*/ 22 h 82"/>
                <a:gd name="T28" fmla="*/ 19 w 14391"/>
                <a:gd name="T29" fmla="*/ 22 h 82"/>
                <a:gd name="T30" fmla="*/ 19 w 14391"/>
                <a:gd name="T31" fmla="*/ 60 h 82"/>
                <a:gd name="T32" fmla="*/ 19 w 14391"/>
                <a:gd name="T33" fmla="*/ 22 h 82"/>
                <a:gd name="T34" fmla="*/ 9 w 14391"/>
                <a:gd name="T35" fmla="*/ 22 h 82"/>
                <a:gd name="T36" fmla="*/ 9 w 14391"/>
                <a:gd name="T37" fmla="*/ 60 h 82"/>
                <a:gd name="T38" fmla="*/ 19 w 14391"/>
                <a:gd name="T39" fmla="*/ 60 h 82"/>
                <a:gd name="T40" fmla="*/ 14390 w 14391"/>
                <a:gd name="T41" fmla="*/ 60 h 82"/>
                <a:gd name="T42" fmla="*/ 9 w 14391"/>
                <a:gd name="T43" fmla="*/ 60 h 82"/>
                <a:gd name="T44" fmla="*/ 19 w 14391"/>
                <a:gd name="T45" fmla="*/ 70 h 82"/>
                <a:gd name="T46" fmla="*/ 19 w 14391"/>
                <a:gd name="T47" fmla="*/ 82 h 82"/>
                <a:gd name="T48" fmla="*/ 14380 w 14391"/>
                <a:gd name="T49" fmla="*/ 82 h 82"/>
                <a:gd name="T50" fmla="*/ 14380 w 14391"/>
                <a:gd name="T51" fmla="*/ 70 h 82"/>
                <a:gd name="T52" fmla="*/ 14390 w 14391"/>
                <a:gd name="T53" fmla="*/ 60 h 82"/>
                <a:gd name="T54" fmla="*/ 19 w 14391"/>
                <a:gd name="T55" fmla="*/ 82 h 82"/>
                <a:gd name="T56" fmla="*/ 19 w 14391"/>
                <a:gd name="T57" fmla="*/ 70 h 82"/>
                <a:gd name="T58" fmla="*/ 9 w 14391"/>
                <a:gd name="T59" fmla="*/ 60 h 82"/>
                <a:gd name="T60" fmla="*/ 9 w 14391"/>
                <a:gd name="T61" fmla="*/ 82 h 82"/>
                <a:gd name="T62" fmla="*/ 19 w 14391"/>
                <a:gd name="T63" fmla="*/ 82 h 82"/>
                <a:gd name="T64" fmla="*/ 14390 w 14391"/>
                <a:gd name="T65" fmla="*/ 22 h 82"/>
                <a:gd name="T66" fmla="*/ 14380 w 14391"/>
                <a:gd name="T67" fmla="*/ 10 h 82"/>
                <a:gd name="T68" fmla="*/ 14380 w 14391"/>
                <a:gd name="T69" fmla="*/ 22 h 82"/>
                <a:gd name="T70" fmla="*/ 14390 w 14391"/>
                <a:gd name="T71" fmla="*/ 22 h 82"/>
                <a:gd name="T72" fmla="*/ 14390 w 14391"/>
                <a:gd name="T73" fmla="*/ 60 h 82"/>
                <a:gd name="T74" fmla="*/ 14390 w 14391"/>
                <a:gd name="T75" fmla="*/ 22 h 82"/>
                <a:gd name="T76" fmla="*/ 14380 w 14391"/>
                <a:gd name="T77" fmla="*/ 22 h 82"/>
                <a:gd name="T78" fmla="*/ 14380 w 14391"/>
                <a:gd name="T79" fmla="*/ 60 h 82"/>
                <a:gd name="T80" fmla="*/ 14390 w 14391"/>
                <a:gd name="T81" fmla="*/ 60 h 82"/>
                <a:gd name="T82" fmla="*/ 14390 w 14391"/>
                <a:gd name="T83" fmla="*/ 82 h 82"/>
                <a:gd name="T84" fmla="*/ 14390 w 14391"/>
                <a:gd name="T85" fmla="*/ 60 h 82"/>
                <a:gd name="T86" fmla="*/ 14380 w 14391"/>
                <a:gd name="T87" fmla="*/ 70 h 82"/>
                <a:gd name="T88" fmla="*/ 14380 w 14391"/>
                <a:gd name="T89" fmla="*/ 82 h 82"/>
                <a:gd name="T90" fmla="*/ 14390 w 14391"/>
                <a:gd name="T91" fmla="*/ 82 h 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91"/>
                <a:gd name="T139" fmla="*/ 0 h 82"/>
                <a:gd name="T140" fmla="*/ 14391 w 14391"/>
                <a:gd name="T141" fmla="*/ 82 h 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91" h="82">
                  <a:moveTo>
                    <a:pt x="14390" y="22"/>
                  </a:moveTo>
                  <a:lnTo>
                    <a:pt x="1439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9" y="82"/>
                  </a:lnTo>
                  <a:lnTo>
                    <a:pt x="9" y="22"/>
                  </a:lnTo>
                  <a:lnTo>
                    <a:pt x="19" y="10"/>
                  </a:lnTo>
                  <a:lnTo>
                    <a:pt x="19" y="22"/>
                  </a:lnTo>
                  <a:lnTo>
                    <a:pt x="14380" y="22"/>
                  </a:lnTo>
                  <a:lnTo>
                    <a:pt x="14380" y="10"/>
                  </a:lnTo>
                  <a:lnTo>
                    <a:pt x="14390" y="22"/>
                  </a:lnTo>
                  <a:close/>
                  <a:moveTo>
                    <a:pt x="19" y="22"/>
                  </a:moveTo>
                  <a:lnTo>
                    <a:pt x="19" y="10"/>
                  </a:lnTo>
                  <a:lnTo>
                    <a:pt x="9" y="22"/>
                  </a:lnTo>
                  <a:lnTo>
                    <a:pt x="19" y="22"/>
                  </a:lnTo>
                  <a:close/>
                  <a:moveTo>
                    <a:pt x="19" y="60"/>
                  </a:moveTo>
                  <a:lnTo>
                    <a:pt x="19" y="22"/>
                  </a:lnTo>
                  <a:lnTo>
                    <a:pt x="9" y="22"/>
                  </a:lnTo>
                  <a:lnTo>
                    <a:pt x="9" y="60"/>
                  </a:lnTo>
                  <a:lnTo>
                    <a:pt x="19" y="60"/>
                  </a:lnTo>
                  <a:close/>
                  <a:moveTo>
                    <a:pt x="14390" y="60"/>
                  </a:moveTo>
                  <a:lnTo>
                    <a:pt x="9" y="60"/>
                  </a:lnTo>
                  <a:lnTo>
                    <a:pt x="19" y="70"/>
                  </a:lnTo>
                  <a:lnTo>
                    <a:pt x="19" y="82"/>
                  </a:lnTo>
                  <a:lnTo>
                    <a:pt x="14380" y="82"/>
                  </a:lnTo>
                  <a:lnTo>
                    <a:pt x="14380" y="70"/>
                  </a:lnTo>
                  <a:lnTo>
                    <a:pt x="14390" y="60"/>
                  </a:lnTo>
                  <a:close/>
                  <a:moveTo>
                    <a:pt x="19" y="82"/>
                  </a:moveTo>
                  <a:lnTo>
                    <a:pt x="19" y="70"/>
                  </a:lnTo>
                  <a:lnTo>
                    <a:pt x="9" y="60"/>
                  </a:lnTo>
                  <a:lnTo>
                    <a:pt x="9" y="82"/>
                  </a:lnTo>
                  <a:lnTo>
                    <a:pt x="19" y="82"/>
                  </a:lnTo>
                  <a:close/>
                  <a:moveTo>
                    <a:pt x="14390" y="22"/>
                  </a:moveTo>
                  <a:lnTo>
                    <a:pt x="14380" y="10"/>
                  </a:lnTo>
                  <a:lnTo>
                    <a:pt x="14380" y="22"/>
                  </a:lnTo>
                  <a:lnTo>
                    <a:pt x="14390" y="22"/>
                  </a:lnTo>
                  <a:close/>
                  <a:moveTo>
                    <a:pt x="14390" y="60"/>
                  </a:moveTo>
                  <a:lnTo>
                    <a:pt x="14390" y="22"/>
                  </a:lnTo>
                  <a:lnTo>
                    <a:pt x="14380" y="22"/>
                  </a:lnTo>
                  <a:lnTo>
                    <a:pt x="14380" y="60"/>
                  </a:lnTo>
                  <a:lnTo>
                    <a:pt x="14390" y="60"/>
                  </a:lnTo>
                  <a:close/>
                  <a:moveTo>
                    <a:pt x="14390" y="82"/>
                  </a:moveTo>
                  <a:lnTo>
                    <a:pt x="14390" y="60"/>
                  </a:lnTo>
                  <a:lnTo>
                    <a:pt x="14380" y="70"/>
                  </a:lnTo>
                  <a:lnTo>
                    <a:pt x="14380" y="82"/>
                  </a:lnTo>
                  <a:lnTo>
                    <a:pt x="14390" y="82"/>
                  </a:lnTo>
                  <a:close/>
                </a:path>
              </a:pathLst>
            </a:cu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pic>
          <p:nvPicPr>
            <p:cNvPr id="25609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0" y="184"/>
              <a:ext cx="3063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0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254" y="165"/>
              <a:ext cx="1942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1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4400" cy="10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2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599" y="10245"/>
              <a:ext cx="2520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1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5400"/>
              <a:ext cx="14400" cy="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4D074-C538-4918-93E7-CDECD0CE5729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2662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662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grpSp>
        <p:nvGrpSpPr>
          <p:cNvPr id="26629" name="Group 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14400" cy="10800"/>
          </a:xfrm>
        </p:grpSpPr>
        <p:sp>
          <p:nvSpPr>
            <p:cNvPr id="26630" name="Line 10"/>
            <p:cNvSpPr>
              <a:spLocks noChangeShapeType="1"/>
            </p:cNvSpPr>
            <p:nvPr/>
          </p:nvSpPr>
          <p:spPr bwMode="auto">
            <a:xfrm>
              <a:off x="19" y="1619"/>
              <a:ext cx="14381" cy="0"/>
            </a:xfrm>
            <a:prstGeom prst="line">
              <a:avLst/>
            </a:prstGeom>
            <a:noFill/>
            <a:ln w="74676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631" name="AutoShape 9"/>
            <p:cNvSpPr>
              <a:spLocks/>
            </p:cNvSpPr>
            <p:nvPr/>
          </p:nvSpPr>
          <p:spPr bwMode="auto">
            <a:xfrm>
              <a:off x="9" y="1550"/>
              <a:ext cx="14391" cy="140"/>
            </a:xfrm>
            <a:custGeom>
              <a:avLst/>
              <a:gdLst>
                <a:gd name="T0" fmla="*/ 14390 w 14391"/>
                <a:gd name="T1" fmla="*/ 22 h 140"/>
                <a:gd name="T2" fmla="*/ 14390 w 14391"/>
                <a:gd name="T3" fmla="*/ 0 h 140"/>
                <a:gd name="T4" fmla="*/ 0 w 14391"/>
                <a:gd name="T5" fmla="*/ 0 h 140"/>
                <a:gd name="T6" fmla="*/ 0 w 14391"/>
                <a:gd name="T7" fmla="*/ 140 h 140"/>
                <a:gd name="T8" fmla="*/ 9 w 14391"/>
                <a:gd name="T9" fmla="*/ 140 h 140"/>
                <a:gd name="T10" fmla="*/ 9 w 14391"/>
                <a:gd name="T11" fmla="*/ 22 h 140"/>
                <a:gd name="T12" fmla="*/ 19 w 14391"/>
                <a:gd name="T13" fmla="*/ 10 h 140"/>
                <a:gd name="T14" fmla="*/ 19 w 14391"/>
                <a:gd name="T15" fmla="*/ 22 h 140"/>
                <a:gd name="T16" fmla="*/ 14380 w 14391"/>
                <a:gd name="T17" fmla="*/ 22 h 140"/>
                <a:gd name="T18" fmla="*/ 14380 w 14391"/>
                <a:gd name="T19" fmla="*/ 10 h 140"/>
                <a:gd name="T20" fmla="*/ 14390 w 14391"/>
                <a:gd name="T21" fmla="*/ 22 h 140"/>
                <a:gd name="T22" fmla="*/ 19 w 14391"/>
                <a:gd name="T23" fmla="*/ 22 h 140"/>
                <a:gd name="T24" fmla="*/ 19 w 14391"/>
                <a:gd name="T25" fmla="*/ 10 h 140"/>
                <a:gd name="T26" fmla="*/ 9 w 14391"/>
                <a:gd name="T27" fmla="*/ 22 h 140"/>
                <a:gd name="T28" fmla="*/ 19 w 14391"/>
                <a:gd name="T29" fmla="*/ 22 h 140"/>
                <a:gd name="T30" fmla="*/ 19 w 14391"/>
                <a:gd name="T31" fmla="*/ 118 h 140"/>
                <a:gd name="T32" fmla="*/ 19 w 14391"/>
                <a:gd name="T33" fmla="*/ 22 h 140"/>
                <a:gd name="T34" fmla="*/ 9 w 14391"/>
                <a:gd name="T35" fmla="*/ 22 h 140"/>
                <a:gd name="T36" fmla="*/ 9 w 14391"/>
                <a:gd name="T37" fmla="*/ 118 h 140"/>
                <a:gd name="T38" fmla="*/ 19 w 14391"/>
                <a:gd name="T39" fmla="*/ 118 h 140"/>
                <a:gd name="T40" fmla="*/ 14390 w 14391"/>
                <a:gd name="T41" fmla="*/ 118 h 140"/>
                <a:gd name="T42" fmla="*/ 9 w 14391"/>
                <a:gd name="T43" fmla="*/ 118 h 140"/>
                <a:gd name="T44" fmla="*/ 19 w 14391"/>
                <a:gd name="T45" fmla="*/ 128 h 140"/>
                <a:gd name="T46" fmla="*/ 19 w 14391"/>
                <a:gd name="T47" fmla="*/ 140 h 140"/>
                <a:gd name="T48" fmla="*/ 14380 w 14391"/>
                <a:gd name="T49" fmla="*/ 140 h 140"/>
                <a:gd name="T50" fmla="*/ 14380 w 14391"/>
                <a:gd name="T51" fmla="*/ 128 h 140"/>
                <a:gd name="T52" fmla="*/ 14390 w 14391"/>
                <a:gd name="T53" fmla="*/ 118 h 140"/>
                <a:gd name="T54" fmla="*/ 19 w 14391"/>
                <a:gd name="T55" fmla="*/ 140 h 140"/>
                <a:gd name="T56" fmla="*/ 19 w 14391"/>
                <a:gd name="T57" fmla="*/ 128 h 140"/>
                <a:gd name="T58" fmla="*/ 9 w 14391"/>
                <a:gd name="T59" fmla="*/ 118 h 140"/>
                <a:gd name="T60" fmla="*/ 9 w 14391"/>
                <a:gd name="T61" fmla="*/ 140 h 140"/>
                <a:gd name="T62" fmla="*/ 19 w 14391"/>
                <a:gd name="T63" fmla="*/ 140 h 140"/>
                <a:gd name="T64" fmla="*/ 14390 w 14391"/>
                <a:gd name="T65" fmla="*/ 22 h 140"/>
                <a:gd name="T66" fmla="*/ 14380 w 14391"/>
                <a:gd name="T67" fmla="*/ 10 h 140"/>
                <a:gd name="T68" fmla="*/ 14380 w 14391"/>
                <a:gd name="T69" fmla="*/ 22 h 140"/>
                <a:gd name="T70" fmla="*/ 14390 w 14391"/>
                <a:gd name="T71" fmla="*/ 22 h 140"/>
                <a:gd name="T72" fmla="*/ 14390 w 14391"/>
                <a:gd name="T73" fmla="*/ 118 h 140"/>
                <a:gd name="T74" fmla="*/ 14390 w 14391"/>
                <a:gd name="T75" fmla="*/ 22 h 140"/>
                <a:gd name="T76" fmla="*/ 14380 w 14391"/>
                <a:gd name="T77" fmla="*/ 22 h 140"/>
                <a:gd name="T78" fmla="*/ 14380 w 14391"/>
                <a:gd name="T79" fmla="*/ 118 h 140"/>
                <a:gd name="T80" fmla="*/ 14390 w 14391"/>
                <a:gd name="T81" fmla="*/ 118 h 140"/>
                <a:gd name="T82" fmla="*/ 14390 w 14391"/>
                <a:gd name="T83" fmla="*/ 140 h 140"/>
                <a:gd name="T84" fmla="*/ 14390 w 14391"/>
                <a:gd name="T85" fmla="*/ 118 h 140"/>
                <a:gd name="T86" fmla="*/ 14380 w 14391"/>
                <a:gd name="T87" fmla="*/ 128 h 140"/>
                <a:gd name="T88" fmla="*/ 14380 w 14391"/>
                <a:gd name="T89" fmla="*/ 140 h 140"/>
                <a:gd name="T90" fmla="*/ 14390 w 14391"/>
                <a:gd name="T91" fmla="*/ 140 h 1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91"/>
                <a:gd name="T139" fmla="*/ 0 h 140"/>
                <a:gd name="T140" fmla="*/ 14391 w 14391"/>
                <a:gd name="T141" fmla="*/ 140 h 1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91" h="140">
                  <a:moveTo>
                    <a:pt x="14390" y="22"/>
                  </a:moveTo>
                  <a:lnTo>
                    <a:pt x="14390" y="0"/>
                  </a:lnTo>
                  <a:lnTo>
                    <a:pt x="0" y="0"/>
                  </a:lnTo>
                  <a:lnTo>
                    <a:pt x="0" y="140"/>
                  </a:lnTo>
                  <a:lnTo>
                    <a:pt x="9" y="140"/>
                  </a:lnTo>
                  <a:lnTo>
                    <a:pt x="9" y="22"/>
                  </a:lnTo>
                  <a:lnTo>
                    <a:pt x="19" y="10"/>
                  </a:lnTo>
                  <a:lnTo>
                    <a:pt x="19" y="22"/>
                  </a:lnTo>
                  <a:lnTo>
                    <a:pt x="14380" y="22"/>
                  </a:lnTo>
                  <a:lnTo>
                    <a:pt x="14380" y="10"/>
                  </a:lnTo>
                  <a:lnTo>
                    <a:pt x="14390" y="22"/>
                  </a:lnTo>
                  <a:close/>
                  <a:moveTo>
                    <a:pt x="19" y="22"/>
                  </a:moveTo>
                  <a:lnTo>
                    <a:pt x="19" y="10"/>
                  </a:lnTo>
                  <a:lnTo>
                    <a:pt x="9" y="22"/>
                  </a:lnTo>
                  <a:lnTo>
                    <a:pt x="19" y="22"/>
                  </a:lnTo>
                  <a:close/>
                  <a:moveTo>
                    <a:pt x="19" y="118"/>
                  </a:moveTo>
                  <a:lnTo>
                    <a:pt x="19" y="22"/>
                  </a:lnTo>
                  <a:lnTo>
                    <a:pt x="9" y="22"/>
                  </a:lnTo>
                  <a:lnTo>
                    <a:pt x="9" y="118"/>
                  </a:lnTo>
                  <a:lnTo>
                    <a:pt x="19" y="118"/>
                  </a:lnTo>
                  <a:close/>
                  <a:moveTo>
                    <a:pt x="14390" y="118"/>
                  </a:moveTo>
                  <a:lnTo>
                    <a:pt x="9" y="118"/>
                  </a:lnTo>
                  <a:lnTo>
                    <a:pt x="19" y="128"/>
                  </a:lnTo>
                  <a:lnTo>
                    <a:pt x="19" y="140"/>
                  </a:lnTo>
                  <a:lnTo>
                    <a:pt x="14380" y="140"/>
                  </a:lnTo>
                  <a:lnTo>
                    <a:pt x="14380" y="128"/>
                  </a:lnTo>
                  <a:lnTo>
                    <a:pt x="14390" y="118"/>
                  </a:lnTo>
                  <a:close/>
                  <a:moveTo>
                    <a:pt x="19" y="140"/>
                  </a:moveTo>
                  <a:lnTo>
                    <a:pt x="19" y="128"/>
                  </a:lnTo>
                  <a:lnTo>
                    <a:pt x="9" y="118"/>
                  </a:lnTo>
                  <a:lnTo>
                    <a:pt x="9" y="140"/>
                  </a:lnTo>
                  <a:lnTo>
                    <a:pt x="19" y="140"/>
                  </a:lnTo>
                  <a:close/>
                  <a:moveTo>
                    <a:pt x="14390" y="22"/>
                  </a:moveTo>
                  <a:lnTo>
                    <a:pt x="14380" y="10"/>
                  </a:lnTo>
                  <a:lnTo>
                    <a:pt x="14380" y="22"/>
                  </a:lnTo>
                  <a:lnTo>
                    <a:pt x="14390" y="22"/>
                  </a:lnTo>
                  <a:close/>
                  <a:moveTo>
                    <a:pt x="14390" y="118"/>
                  </a:moveTo>
                  <a:lnTo>
                    <a:pt x="14390" y="22"/>
                  </a:lnTo>
                  <a:lnTo>
                    <a:pt x="14380" y="22"/>
                  </a:lnTo>
                  <a:lnTo>
                    <a:pt x="14380" y="118"/>
                  </a:lnTo>
                  <a:lnTo>
                    <a:pt x="14390" y="118"/>
                  </a:lnTo>
                  <a:close/>
                  <a:moveTo>
                    <a:pt x="14390" y="140"/>
                  </a:moveTo>
                  <a:lnTo>
                    <a:pt x="14390" y="118"/>
                  </a:lnTo>
                  <a:lnTo>
                    <a:pt x="14380" y="128"/>
                  </a:lnTo>
                  <a:lnTo>
                    <a:pt x="14380" y="140"/>
                  </a:lnTo>
                  <a:lnTo>
                    <a:pt x="14390" y="140"/>
                  </a:lnTo>
                  <a:close/>
                </a:path>
              </a:pathLst>
            </a:cu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632" name="Line 8"/>
            <p:cNvSpPr>
              <a:spLocks noChangeShapeType="1"/>
            </p:cNvSpPr>
            <p:nvPr/>
          </p:nvSpPr>
          <p:spPr bwMode="auto">
            <a:xfrm>
              <a:off x="19" y="1770"/>
              <a:ext cx="14381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6633" name="AutoShape 7"/>
            <p:cNvSpPr>
              <a:spLocks/>
            </p:cNvSpPr>
            <p:nvPr/>
          </p:nvSpPr>
          <p:spPr bwMode="auto">
            <a:xfrm>
              <a:off x="9" y="1730"/>
              <a:ext cx="14391" cy="82"/>
            </a:xfrm>
            <a:custGeom>
              <a:avLst/>
              <a:gdLst>
                <a:gd name="T0" fmla="*/ 14390 w 14391"/>
                <a:gd name="T1" fmla="*/ 22 h 82"/>
                <a:gd name="T2" fmla="*/ 14390 w 14391"/>
                <a:gd name="T3" fmla="*/ 0 h 82"/>
                <a:gd name="T4" fmla="*/ 0 w 14391"/>
                <a:gd name="T5" fmla="*/ 0 h 82"/>
                <a:gd name="T6" fmla="*/ 0 w 14391"/>
                <a:gd name="T7" fmla="*/ 82 h 82"/>
                <a:gd name="T8" fmla="*/ 9 w 14391"/>
                <a:gd name="T9" fmla="*/ 82 h 82"/>
                <a:gd name="T10" fmla="*/ 9 w 14391"/>
                <a:gd name="T11" fmla="*/ 22 h 82"/>
                <a:gd name="T12" fmla="*/ 19 w 14391"/>
                <a:gd name="T13" fmla="*/ 10 h 82"/>
                <a:gd name="T14" fmla="*/ 19 w 14391"/>
                <a:gd name="T15" fmla="*/ 22 h 82"/>
                <a:gd name="T16" fmla="*/ 14380 w 14391"/>
                <a:gd name="T17" fmla="*/ 22 h 82"/>
                <a:gd name="T18" fmla="*/ 14380 w 14391"/>
                <a:gd name="T19" fmla="*/ 10 h 82"/>
                <a:gd name="T20" fmla="*/ 14390 w 14391"/>
                <a:gd name="T21" fmla="*/ 22 h 82"/>
                <a:gd name="T22" fmla="*/ 19 w 14391"/>
                <a:gd name="T23" fmla="*/ 22 h 82"/>
                <a:gd name="T24" fmla="*/ 19 w 14391"/>
                <a:gd name="T25" fmla="*/ 10 h 82"/>
                <a:gd name="T26" fmla="*/ 9 w 14391"/>
                <a:gd name="T27" fmla="*/ 22 h 82"/>
                <a:gd name="T28" fmla="*/ 19 w 14391"/>
                <a:gd name="T29" fmla="*/ 22 h 82"/>
                <a:gd name="T30" fmla="*/ 19 w 14391"/>
                <a:gd name="T31" fmla="*/ 60 h 82"/>
                <a:gd name="T32" fmla="*/ 19 w 14391"/>
                <a:gd name="T33" fmla="*/ 22 h 82"/>
                <a:gd name="T34" fmla="*/ 9 w 14391"/>
                <a:gd name="T35" fmla="*/ 22 h 82"/>
                <a:gd name="T36" fmla="*/ 9 w 14391"/>
                <a:gd name="T37" fmla="*/ 60 h 82"/>
                <a:gd name="T38" fmla="*/ 19 w 14391"/>
                <a:gd name="T39" fmla="*/ 60 h 82"/>
                <a:gd name="T40" fmla="*/ 14390 w 14391"/>
                <a:gd name="T41" fmla="*/ 60 h 82"/>
                <a:gd name="T42" fmla="*/ 9 w 14391"/>
                <a:gd name="T43" fmla="*/ 60 h 82"/>
                <a:gd name="T44" fmla="*/ 19 w 14391"/>
                <a:gd name="T45" fmla="*/ 70 h 82"/>
                <a:gd name="T46" fmla="*/ 19 w 14391"/>
                <a:gd name="T47" fmla="*/ 82 h 82"/>
                <a:gd name="T48" fmla="*/ 14380 w 14391"/>
                <a:gd name="T49" fmla="*/ 82 h 82"/>
                <a:gd name="T50" fmla="*/ 14380 w 14391"/>
                <a:gd name="T51" fmla="*/ 70 h 82"/>
                <a:gd name="T52" fmla="*/ 14390 w 14391"/>
                <a:gd name="T53" fmla="*/ 60 h 82"/>
                <a:gd name="T54" fmla="*/ 19 w 14391"/>
                <a:gd name="T55" fmla="*/ 82 h 82"/>
                <a:gd name="T56" fmla="*/ 19 w 14391"/>
                <a:gd name="T57" fmla="*/ 70 h 82"/>
                <a:gd name="T58" fmla="*/ 9 w 14391"/>
                <a:gd name="T59" fmla="*/ 60 h 82"/>
                <a:gd name="T60" fmla="*/ 9 w 14391"/>
                <a:gd name="T61" fmla="*/ 82 h 82"/>
                <a:gd name="T62" fmla="*/ 19 w 14391"/>
                <a:gd name="T63" fmla="*/ 82 h 82"/>
                <a:gd name="T64" fmla="*/ 14390 w 14391"/>
                <a:gd name="T65" fmla="*/ 22 h 82"/>
                <a:gd name="T66" fmla="*/ 14380 w 14391"/>
                <a:gd name="T67" fmla="*/ 10 h 82"/>
                <a:gd name="T68" fmla="*/ 14380 w 14391"/>
                <a:gd name="T69" fmla="*/ 22 h 82"/>
                <a:gd name="T70" fmla="*/ 14390 w 14391"/>
                <a:gd name="T71" fmla="*/ 22 h 82"/>
                <a:gd name="T72" fmla="*/ 14390 w 14391"/>
                <a:gd name="T73" fmla="*/ 60 h 82"/>
                <a:gd name="T74" fmla="*/ 14390 w 14391"/>
                <a:gd name="T75" fmla="*/ 22 h 82"/>
                <a:gd name="T76" fmla="*/ 14380 w 14391"/>
                <a:gd name="T77" fmla="*/ 22 h 82"/>
                <a:gd name="T78" fmla="*/ 14380 w 14391"/>
                <a:gd name="T79" fmla="*/ 60 h 82"/>
                <a:gd name="T80" fmla="*/ 14390 w 14391"/>
                <a:gd name="T81" fmla="*/ 60 h 82"/>
                <a:gd name="T82" fmla="*/ 14390 w 14391"/>
                <a:gd name="T83" fmla="*/ 82 h 82"/>
                <a:gd name="T84" fmla="*/ 14390 w 14391"/>
                <a:gd name="T85" fmla="*/ 60 h 82"/>
                <a:gd name="T86" fmla="*/ 14380 w 14391"/>
                <a:gd name="T87" fmla="*/ 70 h 82"/>
                <a:gd name="T88" fmla="*/ 14380 w 14391"/>
                <a:gd name="T89" fmla="*/ 82 h 82"/>
                <a:gd name="T90" fmla="*/ 14390 w 14391"/>
                <a:gd name="T91" fmla="*/ 82 h 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91"/>
                <a:gd name="T139" fmla="*/ 0 h 82"/>
                <a:gd name="T140" fmla="*/ 14391 w 14391"/>
                <a:gd name="T141" fmla="*/ 82 h 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91" h="82">
                  <a:moveTo>
                    <a:pt x="14390" y="22"/>
                  </a:moveTo>
                  <a:lnTo>
                    <a:pt x="1439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9" y="82"/>
                  </a:lnTo>
                  <a:lnTo>
                    <a:pt x="9" y="22"/>
                  </a:lnTo>
                  <a:lnTo>
                    <a:pt x="19" y="10"/>
                  </a:lnTo>
                  <a:lnTo>
                    <a:pt x="19" y="22"/>
                  </a:lnTo>
                  <a:lnTo>
                    <a:pt x="14380" y="22"/>
                  </a:lnTo>
                  <a:lnTo>
                    <a:pt x="14380" y="10"/>
                  </a:lnTo>
                  <a:lnTo>
                    <a:pt x="14390" y="22"/>
                  </a:lnTo>
                  <a:close/>
                  <a:moveTo>
                    <a:pt x="19" y="22"/>
                  </a:moveTo>
                  <a:lnTo>
                    <a:pt x="19" y="10"/>
                  </a:lnTo>
                  <a:lnTo>
                    <a:pt x="9" y="22"/>
                  </a:lnTo>
                  <a:lnTo>
                    <a:pt x="19" y="22"/>
                  </a:lnTo>
                  <a:close/>
                  <a:moveTo>
                    <a:pt x="19" y="60"/>
                  </a:moveTo>
                  <a:lnTo>
                    <a:pt x="19" y="22"/>
                  </a:lnTo>
                  <a:lnTo>
                    <a:pt x="9" y="22"/>
                  </a:lnTo>
                  <a:lnTo>
                    <a:pt x="9" y="60"/>
                  </a:lnTo>
                  <a:lnTo>
                    <a:pt x="19" y="60"/>
                  </a:lnTo>
                  <a:close/>
                  <a:moveTo>
                    <a:pt x="14390" y="60"/>
                  </a:moveTo>
                  <a:lnTo>
                    <a:pt x="9" y="60"/>
                  </a:lnTo>
                  <a:lnTo>
                    <a:pt x="19" y="70"/>
                  </a:lnTo>
                  <a:lnTo>
                    <a:pt x="19" y="82"/>
                  </a:lnTo>
                  <a:lnTo>
                    <a:pt x="14380" y="82"/>
                  </a:lnTo>
                  <a:lnTo>
                    <a:pt x="14380" y="70"/>
                  </a:lnTo>
                  <a:lnTo>
                    <a:pt x="14390" y="60"/>
                  </a:lnTo>
                  <a:close/>
                  <a:moveTo>
                    <a:pt x="19" y="82"/>
                  </a:moveTo>
                  <a:lnTo>
                    <a:pt x="19" y="70"/>
                  </a:lnTo>
                  <a:lnTo>
                    <a:pt x="9" y="60"/>
                  </a:lnTo>
                  <a:lnTo>
                    <a:pt x="9" y="82"/>
                  </a:lnTo>
                  <a:lnTo>
                    <a:pt x="19" y="82"/>
                  </a:lnTo>
                  <a:close/>
                  <a:moveTo>
                    <a:pt x="14390" y="22"/>
                  </a:moveTo>
                  <a:lnTo>
                    <a:pt x="14380" y="10"/>
                  </a:lnTo>
                  <a:lnTo>
                    <a:pt x="14380" y="22"/>
                  </a:lnTo>
                  <a:lnTo>
                    <a:pt x="14390" y="22"/>
                  </a:lnTo>
                  <a:close/>
                  <a:moveTo>
                    <a:pt x="14390" y="60"/>
                  </a:moveTo>
                  <a:lnTo>
                    <a:pt x="14390" y="22"/>
                  </a:lnTo>
                  <a:lnTo>
                    <a:pt x="14380" y="22"/>
                  </a:lnTo>
                  <a:lnTo>
                    <a:pt x="14380" y="60"/>
                  </a:lnTo>
                  <a:lnTo>
                    <a:pt x="14390" y="60"/>
                  </a:lnTo>
                  <a:close/>
                  <a:moveTo>
                    <a:pt x="14390" y="82"/>
                  </a:moveTo>
                  <a:lnTo>
                    <a:pt x="14390" y="60"/>
                  </a:lnTo>
                  <a:lnTo>
                    <a:pt x="14380" y="70"/>
                  </a:lnTo>
                  <a:lnTo>
                    <a:pt x="14380" y="82"/>
                  </a:lnTo>
                  <a:lnTo>
                    <a:pt x="14390" y="82"/>
                  </a:lnTo>
                  <a:close/>
                </a:path>
              </a:pathLst>
            </a:cu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pic>
          <p:nvPicPr>
            <p:cNvPr id="26634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0" y="184"/>
              <a:ext cx="3063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254" y="165"/>
              <a:ext cx="1942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4400" cy="10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599" y="10245"/>
              <a:ext cx="2520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8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5400"/>
              <a:ext cx="14400" cy="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4BD561-B14A-48EC-99DC-E148A50CB777}" type="slidenum">
              <a:rPr lang="en-GB"/>
              <a:pPr>
                <a:defRPr/>
              </a:pPr>
              <a:t>23</a:t>
            </a:fld>
            <a:endParaRPr lang="en-GB"/>
          </a:p>
        </p:txBody>
      </p:sp>
      <p:sp>
        <p:nvSpPr>
          <p:cNvPr id="27651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765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765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grpSp>
        <p:nvGrpSpPr>
          <p:cNvPr id="27654" name="Group 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14400" cy="10800"/>
          </a:xfrm>
        </p:grpSpPr>
        <p:sp>
          <p:nvSpPr>
            <p:cNvPr id="27655" name="Line 10"/>
            <p:cNvSpPr>
              <a:spLocks noChangeShapeType="1"/>
            </p:cNvSpPr>
            <p:nvPr/>
          </p:nvSpPr>
          <p:spPr bwMode="auto">
            <a:xfrm>
              <a:off x="19" y="1619"/>
              <a:ext cx="14381" cy="0"/>
            </a:xfrm>
            <a:prstGeom prst="line">
              <a:avLst/>
            </a:prstGeom>
            <a:noFill/>
            <a:ln w="74676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656" name="AutoShape 9"/>
            <p:cNvSpPr>
              <a:spLocks/>
            </p:cNvSpPr>
            <p:nvPr/>
          </p:nvSpPr>
          <p:spPr bwMode="auto">
            <a:xfrm>
              <a:off x="9" y="1550"/>
              <a:ext cx="14391" cy="140"/>
            </a:xfrm>
            <a:custGeom>
              <a:avLst/>
              <a:gdLst>
                <a:gd name="T0" fmla="*/ 14390 w 14391"/>
                <a:gd name="T1" fmla="*/ 22 h 140"/>
                <a:gd name="T2" fmla="*/ 14390 w 14391"/>
                <a:gd name="T3" fmla="*/ 0 h 140"/>
                <a:gd name="T4" fmla="*/ 0 w 14391"/>
                <a:gd name="T5" fmla="*/ 0 h 140"/>
                <a:gd name="T6" fmla="*/ 0 w 14391"/>
                <a:gd name="T7" fmla="*/ 140 h 140"/>
                <a:gd name="T8" fmla="*/ 9 w 14391"/>
                <a:gd name="T9" fmla="*/ 140 h 140"/>
                <a:gd name="T10" fmla="*/ 9 w 14391"/>
                <a:gd name="T11" fmla="*/ 22 h 140"/>
                <a:gd name="T12" fmla="*/ 19 w 14391"/>
                <a:gd name="T13" fmla="*/ 10 h 140"/>
                <a:gd name="T14" fmla="*/ 19 w 14391"/>
                <a:gd name="T15" fmla="*/ 22 h 140"/>
                <a:gd name="T16" fmla="*/ 14380 w 14391"/>
                <a:gd name="T17" fmla="*/ 22 h 140"/>
                <a:gd name="T18" fmla="*/ 14380 w 14391"/>
                <a:gd name="T19" fmla="*/ 10 h 140"/>
                <a:gd name="T20" fmla="*/ 14390 w 14391"/>
                <a:gd name="T21" fmla="*/ 22 h 140"/>
                <a:gd name="T22" fmla="*/ 19 w 14391"/>
                <a:gd name="T23" fmla="*/ 22 h 140"/>
                <a:gd name="T24" fmla="*/ 19 w 14391"/>
                <a:gd name="T25" fmla="*/ 10 h 140"/>
                <a:gd name="T26" fmla="*/ 9 w 14391"/>
                <a:gd name="T27" fmla="*/ 22 h 140"/>
                <a:gd name="T28" fmla="*/ 19 w 14391"/>
                <a:gd name="T29" fmla="*/ 22 h 140"/>
                <a:gd name="T30" fmla="*/ 19 w 14391"/>
                <a:gd name="T31" fmla="*/ 118 h 140"/>
                <a:gd name="T32" fmla="*/ 19 w 14391"/>
                <a:gd name="T33" fmla="*/ 22 h 140"/>
                <a:gd name="T34" fmla="*/ 9 w 14391"/>
                <a:gd name="T35" fmla="*/ 22 h 140"/>
                <a:gd name="T36" fmla="*/ 9 w 14391"/>
                <a:gd name="T37" fmla="*/ 118 h 140"/>
                <a:gd name="T38" fmla="*/ 19 w 14391"/>
                <a:gd name="T39" fmla="*/ 118 h 140"/>
                <a:gd name="T40" fmla="*/ 14390 w 14391"/>
                <a:gd name="T41" fmla="*/ 118 h 140"/>
                <a:gd name="T42" fmla="*/ 9 w 14391"/>
                <a:gd name="T43" fmla="*/ 118 h 140"/>
                <a:gd name="T44" fmla="*/ 19 w 14391"/>
                <a:gd name="T45" fmla="*/ 128 h 140"/>
                <a:gd name="T46" fmla="*/ 19 w 14391"/>
                <a:gd name="T47" fmla="*/ 140 h 140"/>
                <a:gd name="T48" fmla="*/ 14380 w 14391"/>
                <a:gd name="T49" fmla="*/ 140 h 140"/>
                <a:gd name="T50" fmla="*/ 14380 w 14391"/>
                <a:gd name="T51" fmla="*/ 128 h 140"/>
                <a:gd name="T52" fmla="*/ 14390 w 14391"/>
                <a:gd name="T53" fmla="*/ 118 h 140"/>
                <a:gd name="T54" fmla="*/ 19 w 14391"/>
                <a:gd name="T55" fmla="*/ 140 h 140"/>
                <a:gd name="T56" fmla="*/ 19 w 14391"/>
                <a:gd name="T57" fmla="*/ 128 h 140"/>
                <a:gd name="T58" fmla="*/ 9 w 14391"/>
                <a:gd name="T59" fmla="*/ 118 h 140"/>
                <a:gd name="T60" fmla="*/ 9 w 14391"/>
                <a:gd name="T61" fmla="*/ 140 h 140"/>
                <a:gd name="T62" fmla="*/ 19 w 14391"/>
                <a:gd name="T63" fmla="*/ 140 h 140"/>
                <a:gd name="T64" fmla="*/ 14390 w 14391"/>
                <a:gd name="T65" fmla="*/ 22 h 140"/>
                <a:gd name="T66" fmla="*/ 14380 w 14391"/>
                <a:gd name="T67" fmla="*/ 10 h 140"/>
                <a:gd name="T68" fmla="*/ 14380 w 14391"/>
                <a:gd name="T69" fmla="*/ 22 h 140"/>
                <a:gd name="T70" fmla="*/ 14390 w 14391"/>
                <a:gd name="T71" fmla="*/ 22 h 140"/>
                <a:gd name="T72" fmla="*/ 14390 w 14391"/>
                <a:gd name="T73" fmla="*/ 118 h 140"/>
                <a:gd name="T74" fmla="*/ 14390 w 14391"/>
                <a:gd name="T75" fmla="*/ 22 h 140"/>
                <a:gd name="T76" fmla="*/ 14380 w 14391"/>
                <a:gd name="T77" fmla="*/ 22 h 140"/>
                <a:gd name="T78" fmla="*/ 14380 w 14391"/>
                <a:gd name="T79" fmla="*/ 118 h 140"/>
                <a:gd name="T80" fmla="*/ 14390 w 14391"/>
                <a:gd name="T81" fmla="*/ 118 h 140"/>
                <a:gd name="T82" fmla="*/ 14390 w 14391"/>
                <a:gd name="T83" fmla="*/ 140 h 140"/>
                <a:gd name="T84" fmla="*/ 14390 w 14391"/>
                <a:gd name="T85" fmla="*/ 118 h 140"/>
                <a:gd name="T86" fmla="*/ 14380 w 14391"/>
                <a:gd name="T87" fmla="*/ 128 h 140"/>
                <a:gd name="T88" fmla="*/ 14380 w 14391"/>
                <a:gd name="T89" fmla="*/ 140 h 140"/>
                <a:gd name="T90" fmla="*/ 14390 w 14391"/>
                <a:gd name="T91" fmla="*/ 140 h 1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91"/>
                <a:gd name="T139" fmla="*/ 0 h 140"/>
                <a:gd name="T140" fmla="*/ 14391 w 14391"/>
                <a:gd name="T141" fmla="*/ 140 h 14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91" h="140">
                  <a:moveTo>
                    <a:pt x="14390" y="22"/>
                  </a:moveTo>
                  <a:lnTo>
                    <a:pt x="14390" y="0"/>
                  </a:lnTo>
                  <a:lnTo>
                    <a:pt x="0" y="0"/>
                  </a:lnTo>
                  <a:lnTo>
                    <a:pt x="0" y="140"/>
                  </a:lnTo>
                  <a:lnTo>
                    <a:pt x="9" y="140"/>
                  </a:lnTo>
                  <a:lnTo>
                    <a:pt x="9" y="22"/>
                  </a:lnTo>
                  <a:lnTo>
                    <a:pt x="19" y="10"/>
                  </a:lnTo>
                  <a:lnTo>
                    <a:pt x="19" y="22"/>
                  </a:lnTo>
                  <a:lnTo>
                    <a:pt x="14380" y="22"/>
                  </a:lnTo>
                  <a:lnTo>
                    <a:pt x="14380" y="10"/>
                  </a:lnTo>
                  <a:lnTo>
                    <a:pt x="14390" y="22"/>
                  </a:lnTo>
                  <a:close/>
                  <a:moveTo>
                    <a:pt x="19" y="22"/>
                  </a:moveTo>
                  <a:lnTo>
                    <a:pt x="19" y="10"/>
                  </a:lnTo>
                  <a:lnTo>
                    <a:pt x="9" y="22"/>
                  </a:lnTo>
                  <a:lnTo>
                    <a:pt x="19" y="22"/>
                  </a:lnTo>
                  <a:close/>
                  <a:moveTo>
                    <a:pt x="19" y="118"/>
                  </a:moveTo>
                  <a:lnTo>
                    <a:pt x="19" y="22"/>
                  </a:lnTo>
                  <a:lnTo>
                    <a:pt x="9" y="22"/>
                  </a:lnTo>
                  <a:lnTo>
                    <a:pt x="9" y="118"/>
                  </a:lnTo>
                  <a:lnTo>
                    <a:pt x="19" y="118"/>
                  </a:lnTo>
                  <a:close/>
                  <a:moveTo>
                    <a:pt x="14390" y="118"/>
                  </a:moveTo>
                  <a:lnTo>
                    <a:pt x="9" y="118"/>
                  </a:lnTo>
                  <a:lnTo>
                    <a:pt x="19" y="128"/>
                  </a:lnTo>
                  <a:lnTo>
                    <a:pt x="19" y="140"/>
                  </a:lnTo>
                  <a:lnTo>
                    <a:pt x="14380" y="140"/>
                  </a:lnTo>
                  <a:lnTo>
                    <a:pt x="14380" y="128"/>
                  </a:lnTo>
                  <a:lnTo>
                    <a:pt x="14390" y="118"/>
                  </a:lnTo>
                  <a:close/>
                  <a:moveTo>
                    <a:pt x="19" y="140"/>
                  </a:moveTo>
                  <a:lnTo>
                    <a:pt x="19" y="128"/>
                  </a:lnTo>
                  <a:lnTo>
                    <a:pt x="9" y="118"/>
                  </a:lnTo>
                  <a:lnTo>
                    <a:pt x="9" y="140"/>
                  </a:lnTo>
                  <a:lnTo>
                    <a:pt x="19" y="140"/>
                  </a:lnTo>
                  <a:close/>
                  <a:moveTo>
                    <a:pt x="14390" y="22"/>
                  </a:moveTo>
                  <a:lnTo>
                    <a:pt x="14380" y="10"/>
                  </a:lnTo>
                  <a:lnTo>
                    <a:pt x="14380" y="22"/>
                  </a:lnTo>
                  <a:lnTo>
                    <a:pt x="14390" y="22"/>
                  </a:lnTo>
                  <a:close/>
                  <a:moveTo>
                    <a:pt x="14390" y="118"/>
                  </a:moveTo>
                  <a:lnTo>
                    <a:pt x="14390" y="22"/>
                  </a:lnTo>
                  <a:lnTo>
                    <a:pt x="14380" y="22"/>
                  </a:lnTo>
                  <a:lnTo>
                    <a:pt x="14380" y="118"/>
                  </a:lnTo>
                  <a:lnTo>
                    <a:pt x="14390" y="118"/>
                  </a:lnTo>
                  <a:close/>
                  <a:moveTo>
                    <a:pt x="14390" y="140"/>
                  </a:moveTo>
                  <a:lnTo>
                    <a:pt x="14390" y="118"/>
                  </a:lnTo>
                  <a:lnTo>
                    <a:pt x="14380" y="128"/>
                  </a:lnTo>
                  <a:lnTo>
                    <a:pt x="14380" y="140"/>
                  </a:lnTo>
                  <a:lnTo>
                    <a:pt x="14390" y="140"/>
                  </a:lnTo>
                  <a:close/>
                </a:path>
              </a:pathLst>
            </a:cu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657" name="Line 8"/>
            <p:cNvSpPr>
              <a:spLocks noChangeShapeType="1"/>
            </p:cNvSpPr>
            <p:nvPr/>
          </p:nvSpPr>
          <p:spPr bwMode="auto">
            <a:xfrm>
              <a:off x="19" y="1770"/>
              <a:ext cx="14381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7658" name="AutoShape 7"/>
            <p:cNvSpPr>
              <a:spLocks/>
            </p:cNvSpPr>
            <p:nvPr/>
          </p:nvSpPr>
          <p:spPr bwMode="auto">
            <a:xfrm>
              <a:off x="9" y="1730"/>
              <a:ext cx="14391" cy="82"/>
            </a:xfrm>
            <a:custGeom>
              <a:avLst/>
              <a:gdLst>
                <a:gd name="T0" fmla="*/ 14390 w 14391"/>
                <a:gd name="T1" fmla="*/ 22 h 82"/>
                <a:gd name="T2" fmla="*/ 14390 w 14391"/>
                <a:gd name="T3" fmla="*/ 0 h 82"/>
                <a:gd name="T4" fmla="*/ 0 w 14391"/>
                <a:gd name="T5" fmla="*/ 0 h 82"/>
                <a:gd name="T6" fmla="*/ 0 w 14391"/>
                <a:gd name="T7" fmla="*/ 82 h 82"/>
                <a:gd name="T8" fmla="*/ 9 w 14391"/>
                <a:gd name="T9" fmla="*/ 82 h 82"/>
                <a:gd name="T10" fmla="*/ 9 w 14391"/>
                <a:gd name="T11" fmla="*/ 22 h 82"/>
                <a:gd name="T12" fmla="*/ 19 w 14391"/>
                <a:gd name="T13" fmla="*/ 10 h 82"/>
                <a:gd name="T14" fmla="*/ 19 w 14391"/>
                <a:gd name="T15" fmla="*/ 22 h 82"/>
                <a:gd name="T16" fmla="*/ 14380 w 14391"/>
                <a:gd name="T17" fmla="*/ 22 h 82"/>
                <a:gd name="T18" fmla="*/ 14380 w 14391"/>
                <a:gd name="T19" fmla="*/ 10 h 82"/>
                <a:gd name="T20" fmla="*/ 14390 w 14391"/>
                <a:gd name="T21" fmla="*/ 22 h 82"/>
                <a:gd name="T22" fmla="*/ 19 w 14391"/>
                <a:gd name="T23" fmla="*/ 22 h 82"/>
                <a:gd name="T24" fmla="*/ 19 w 14391"/>
                <a:gd name="T25" fmla="*/ 10 h 82"/>
                <a:gd name="T26" fmla="*/ 9 w 14391"/>
                <a:gd name="T27" fmla="*/ 22 h 82"/>
                <a:gd name="T28" fmla="*/ 19 w 14391"/>
                <a:gd name="T29" fmla="*/ 22 h 82"/>
                <a:gd name="T30" fmla="*/ 19 w 14391"/>
                <a:gd name="T31" fmla="*/ 60 h 82"/>
                <a:gd name="T32" fmla="*/ 19 w 14391"/>
                <a:gd name="T33" fmla="*/ 22 h 82"/>
                <a:gd name="T34" fmla="*/ 9 w 14391"/>
                <a:gd name="T35" fmla="*/ 22 h 82"/>
                <a:gd name="T36" fmla="*/ 9 w 14391"/>
                <a:gd name="T37" fmla="*/ 60 h 82"/>
                <a:gd name="T38" fmla="*/ 19 w 14391"/>
                <a:gd name="T39" fmla="*/ 60 h 82"/>
                <a:gd name="T40" fmla="*/ 14390 w 14391"/>
                <a:gd name="T41" fmla="*/ 60 h 82"/>
                <a:gd name="T42" fmla="*/ 9 w 14391"/>
                <a:gd name="T43" fmla="*/ 60 h 82"/>
                <a:gd name="T44" fmla="*/ 19 w 14391"/>
                <a:gd name="T45" fmla="*/ 70 h 82"/>
                <a:gd name="T46" fmla="*/ 19 w 14391"/>
                <a:gd name="T47" fmla="*/ 82 h 82"/>
                <a:gd name="T48" fmla="*/ 14380 w 14391"/>
                <a:gd name="T49" fmla="*/ 82 h 82"/>
                <a:gd name="T50" fmla="*/ 14380 w 14391"/>
                <a:gd name="T51" fmla="*/ 70 h 82"/>
                <a:gd name="T52" fmla="*/ 14390 w 14391"/>
                <a:gd name="T53" fmla="*/ 60 h 82"/>
                <a:gd name="T54" fmla="*/ 19 w 14391"/>
                <a:gd name="T55" fmla="*/ 82 h 82"/>
                <a:gd name="T56" fmla="*/ 19 w 14391"/>
                <a:gd name="T57" fmla="*/ 70 h 82"/>
                <a:gd name="T58" fmla="*/ 9 w 14391"/>
                <a:gd name="T59" fmla="*/ 60 h 82"/>
                <a:gd name="T60" fmla="*/ 9 w 14391"/>
                <a:gd name="T61" fmla="*/ 82 h 82"/>
                <a:gd name="T62" fmla="*/ 19 w 14391"/>
                <a:gd name="T63" fmla="*/ 82 h 82"/>
                <a:gd name="T64" fmla="*/ 14390 w 14391"/>
                <a:gd name="T65" fmla="*/ 22 h 82"/>
                <a:gd name="T66" fmla="*/ 14380 w 14391"/>
                <a:gd name="T67" fmla="*/ 10 h 82"/>
                <a:gd name="T68" fmla="*/ 14380 w 14391"/>
                <a:gd name="T69" fmla="*/ 22 h 82"/>
                <a:gd name="T70" fmla="*/ 14390 w 14391"/>
                <a:gd name="T71" fmla="*/ 22 h 82"/>
                <a:gd name="T72" fmla="*/ 14390 w 14391"/>
                <a:gd name="T73" fmla="*/ 60 h 82"/>
                <a:gd name="T74" fmla="*/ 14390 w 14391"/>
                <a:gd name="T75" fmla="*/ 22 h 82"/>
                <a:gd name="T76" fmla="*/ 14380 w 14391"/>
                <a:gd name="T77" fmla="*/ 22 h 82"/>
                <a:gd name="T78" fmla="*/ 14380 w 14391"/>
                <a:gd name="T79" fmla="*/ 60 h 82"/>
                <a:gd name="T80" fmla="*/ 14390 w 14391"/>
                <a:gd name="T81" fmla="*/ 60 h 82"/>
                <a:gd name="T82" fmla="*/ 14390 w 14391"/>
                <a:gd name="T83" fmla="*/ 82 h 82"/>
                <a:gd name="T84" fmla="*/ 14390 w 14391"/>
                <a:gd name="T85" fmla="*/ 60 h 82"/>
                <a:gd name="T86" fmla="*/ 14380 w 14391"/>
                <a:gd name="T87" fmla="*/ 70 h 82"/>
                <a:gd name="T88" fmla="*/ 14380 w 14391"/>
                <a:gd name="T89" fmla="*/ 82 h 82"/>
                <a:gd name="T90" fmla="*/ 14390 w 14391"/>
                <a:gd name="T91" fmla="*/ 82 h 8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91"/>
                <a:gd name="T139" fmla="*/ 0 h 82"/>
                <a:gd name="T140" fmla="*/ 14391 w 14391"/>
                <a:gd name="T141" fmla="*/ 82 h 8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91" h="82">
                  <a:moveTo>
                    <a:pt x="14390" y="22"/>
                  </a:moveTo>
                  <a:lnTo>
                    <a:pt x="1439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9" y="82"/>
                  </a:lnTo>
                  <a:lnTo>
                    <a:pt x="9" y="22"/>
                  </a:lnTo>
                  <a:lnTo>
                    <a:pt x="19" y="10"/>
                  </a:lnTo>
                  <a:lnTo>
                    <a:pt x="19" y="22"/>
                  </a:lnTo>
                  <a:lnTo>
                    <a:pt x="14380" y="22"/>
                  </a:lnTo>
                  <a:lnTo>
                    <a:pt x="14380" y="10"/>
                  </a:lnTo>
                  <a:lnTo>
                    <a:pt x="14390" y="22"/>
                  </a:lnTo>
                  <a:close/>
                  <a:moveTo>
                    <a:pt x="19" y="22"/>
                  </a:moveTo>
                  <a:lnTo>
                    <a:pt x="19" y="10"/>
                  </a:lnTo>
                  <a:lnTo>
                    <a:pt x="9" y="22"/>
                  </a:lnTo>
                  <a:lnTo>
                    <a:pt x="19" y="22"/>
                  </a:lnTo>
                  <a:close/>
                  <a:moveTo>
                    <a:pt x="19" y="60"/>
                  </a:moveTo>
                  <a:lnTo>
                    <a:pt x="19" y="22"/>
                  </a:lnTo>
                  <a:lnTo>
                    <a:pt x="9" y="22"/>
                  </a:lnTo>
                  <a:lnTo>
                    <a:pt x="9" y="60"/>
                  </a:lnTo>
                  <a:lnTo>
                    <a:pt x="19" y="60"/>
                  </a:lnTo>
                  <a:close/>
                  <a:moveTo>
                    <a:pt x="14390" y="60"/>
                  </a:moveTo>
                  <a:lnTo>
                    <a:pt x="9" y="60"/>
                  </a:lnTo>
                  <a:lnTo>
                    <a:pt x="19" y="70"/>
                  </a:lnTo>
                  <a:lnTo>
                    <a:pt x="19" y="82"/>
                  </a:lnTo>
                  <a:lnTo>
                    <a:pt x="14380" y="82"/>
                  </a:lnTo>
                  <a:lnTo>
                    <a:pt x="14380" y="70"/>
                  </a:lnTo>
                  <a:lnTo>
                    <a:pt x="14390" y="60"/>
                  </a:lnTo>
                  <a:close/>
                  <a:moveTo>
                    <a:pt x="19" y="82"/>
                  </a:moveTo>
                  <a:lnTo>
                    <a:pt x="19" y="70"/>
                  </a:lnTo>
                  <a:lnTo>
                    <a:pt x="9" y="60"/>
                  </a:lnTo>
                  <a:lnTo>
                    <a:pt x="9" y="82"/>
                  </a:lnTo>
                  <a:lnTo>
                    <a:pt x="19" y="82"/>
                  </a:lnTo>
                  <a:close/>
                  <a:moveTo>
                    <a:pt x="14390" y="22"/>
                  </a:moveTo>
                  <a:lnTo>
                    <a:pt x="14380" y="10"/>
                  </a:lnTo>
                  <a:lnTo>
                    <a:pt x="14380" y="22"/>
                  </a:lnTo>
                  <a:lnTo>
                    <a:pt x="14390" y="22"/>
                  </a:lnTo>
                  <a:close/>
                  <a:moveTo>
                    <a:pt x="14390" y="60"/>
                  </a:moveTo>
                  <a:lnTo>
                    <a:pt x="14390" y="22"/>
                  </a:lnTo>
                  <a:lnTo>
                    <a:pt x="14380" y="22"/>
                  </a:lnTo>
                  <a:lnTo>
                    <a:pt x="14380" y="60"/>
                  </a:lnTo>
                  <a:lnTo>
                    <a:pt x="14390" y="60"/>
                  </a:lnTo>
                  <a:close/>
                  <a:moveTo>
                    <a:pt x="14390" y="82"/>
                  </a:moveTo>
                  <a:lnTo>
                    <a:pt x="14390" y="60"/>
                  </a:lnTo>
                  <a:lnTo>
                    <a:pt x="14380" y="70"/>
                  </a:lnTo>
                  <a:lnTo>
                    <a:pt x="14380" y="82"/>
                  </a:lnTo>
                  <a:lnTo>
                    <a:pt x="14390" y="82"/>
                  </a:lnTo>
                  <a:close/>
                </a:path>
              </a:pathLst>
            </a:custGeom>
            <a:solidFill>
              <a:srgbClr val="CC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pic>
          <p:nvPicPr>
            <p:cNvPr id="27659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0" y="184"/>
              <a:ext cx="3063" cy="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254" y="165"/>
              <a:ext cx="1942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1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0"/>
              <a:ext cx="14400" cy="10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599" y="10245"/>
              <a:ext cx="2520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5400"/>
              <a:ext cx="14400" cy="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8CE004-0161-492D-B731-BFA88A397109}" type="slidenum">
              <a:rPr lang="en-GB"/>
              <a:pPr>
                <a:defRPr/>
              </a:pPr>
              <a:t>24</a:t>
            </a:fld>
            <a:endParaRPr lang="en-GB"/>
          </a:p>
        </p:txBody>
      </p:sp>
      <p:sp>
        <p:nvSpPr>
          <p:cNvPr id="2867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8676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867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5675" y="1268413"/>
            <a:ext cx="76358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17AE35-6566-4CC1-B37E-355D40C3AF1C}" type="slidenum">
              <a:rPr lang="en-GB"/>
              <a:pPr>
                <a:defRPr/>
              </a:pPr>
              <a:t>25</a:t>
            </a:fld>
            <a:endParaRPr lang="en-GB"/>
          </a:p>
        </p:txBody>
      </p:sp>
      <p:sp>
        <p:nvSpPr>
          <p:cNvPr id="29699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970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970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900" y="1141413"/>
            <a:ext cx="7138988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36892-7C6F-49B0-9178-CF1F88588083}" type="slidenum">
              <a:rPr lang="en-GB"/>
              <a:pPr>
                <a:defRPr/>
              </a:pPr>
              <a:t>26</a:t>
            </a:fld>
            <a:endParaRPr lang="en-GB"/>
          </a:p>
        </p:txBody>
      </p:sp>
      <p:sp>
        <p:nvSpPr>
          <p:cNvPr id="3072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3072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3072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3275" y="908050"/>
            <a:ext cx="80232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2475" y="309563"/>
            <a:ext cx="7772400" cy="111918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it-I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sfruttare </a:t>
            </a:r>
            <a:r>
              <a:rPr lang="it-IT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</a:t>
            </a:r>
            <a:r>
              <a:rPr lang="it-IT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2020 per finanziare l’energia sostenibile?</a:t>
            </a:r>
            <a:endParaRPr lang="fr-BE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473450" y="1552575"/>
            <a:ext cx="1889125" cy="889000"/>
          </a:xfrm>
          <a:prstGeom prst="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PRIORITA’ 3:</a:t>
            </a:r>
          </a:p>
          <a:p>
            <a:pPr algn="ctr">
              <a:defRPr/>
            </a:pPr>
            <a:r>
              <a:rPr lang="it-IT" sz="2000" b="1" dirty="0"/>
              <a:t>SFIDE SOCIALI</a:t>
            </a:r>
            <a:endParaRPr lang="fr-BE" sz="2000" b="1" dirty="0"/>
          </a:p>
        </p:txBody>
      </p:sp>
      <p:sp>
        <p:nvSpPr>
          <p:cNvPr id="6" name="Rettangolo 5"/>
          <p:cNvSpPr/>
          <p:nvPr/>
        </p:nvSpPr>
        <p:spPr>
          <a:xfrm>
            <a:off x="517525" y="3514725"/>
            <a:ext cx="2311400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u="sng" dirty="0"/>
              <a:t>Energia sicura, pulita ed efficiente</a:t>
            </a:r>
          </a:p>
        </p:txBody>
      </p:sp>
      <p:sp>
        <p:nvSpPr>
          <p:cNvPr id="7" name="Rettangolo 6"/>
          <p:cNvSpPr/>
          <p:nvPr/>
        </p:nvSpPr>
        <p:spPr>
          <a:xfrm>
            <a:off x="3379788" y="3514725"/>
            <a:ext cx="2314575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Trasporti intelligenti, verdi ed integrati</a:t>
            </a:r>
          </a:p>
        </p:txBody>
      </p:sp>
      <p:sp>
        <p:nvSpPr>
          <p:cNvPr id="8" name="Rettangolo 7"/>
          <p:cNvSpPr/>
          <p:nvPr/>
        </p:nvSpPr>
        <p:spPr>
          <a:xfrm>
            <a:off x="6143625" y="3514725"/>
            <a:ext cx="2381250" cy="1285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Azioni climatiche, efficienza di risorse e materiali grezzi</a:t>
            </a:r>
          </a:p>
        </p:txBody>
      </p:sp>
      <p:sp>
        <p:nvSpPr>
          <p:cNvPr id="9" name="Rettangolo 8"/>
          <p:cNvSpPr/>
          <p:nvPr/>
        </p:nvSpPr>
        <p:spPr>
          <a:xfrm>
            <a:off x="1104900" y="5375275"/>
            <a:ext cx="1304925" cy="88582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5,9 miliardi di €</a:t>
            </a:r>
            <a:endParaRPr lang="fr-BE" b="1" dirty="0"/>
          </a:p>
        </p:txBody>
      </p:sp>
      <p:sp>
        <p:nvSpPr>
          <p:cNvPr id="10" name="Rettangolo 9"/>
          <p:cNvSpPr/>
          <p:nvPr/>
        </p:nvSpPr>
        <p:spPr>
          <a:xfrm>
            <a:off x="3814763" y="5375275"/>
            <a:ext cx="1304925" cy="88582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6,8 miliardi di €</a:t>
            </a:r>
            <a:endParaRPr lang="fr-BE" b="1" dirty="0"/>
          </a:p>
        </p:txBody>
      </p:sp>
      <p:sp>
        <p:nvSpPr>
          <p:cNvPr id="12" name="Rettangolo 11"/>
          <p:cNvSpPr/>
          <p:nvPr/>
        </p:nvSpPr>
        <p:spPr>
          <a:xfrm>
            <a:off x="6526213" y="5375275"/>
            <a:ext cx="1304925" cy="88582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3,1 miliardi di €</a:t>
            </a:r>
            <a:endParaRPr lang="fr-BE" b="1" dirty="0"/>
          </a:p>
        </p:txBody>
      </p:sp>
      <p:sp>
        <p:nvSpPr>
          <p:cNvPr id="13" name="Freccia in giù 12"/>
          <p:cNvSpPr/>
          <p:nvPr/>
        </p:nvSpPr>
        <p:spPr>
          <a:xfrm>
            <a:off x="1666875" y="4835525"/>
            <a:ext cx="123825" cy="50482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4" name="Freccia in giù 13"/>
          <p:cNvSpPr/>
          <p:nvPr/>
        </p:nvSpPr>
        <p:spPr>
          <a:xfrm>
            <a:off x="4405313" y="4835525"/>
            <a:ext cx="123825" cy="50482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5" name="Freccia in giù 14"/>
          <p:cNvSpPr/>
          <p:nvPr/>
        </p:nvSpPr>
        <p:spPr>
          <a:xfrm>
            <a:off x="7145338" y="4835525"/>
            <a:ext cx="123825" cy="50482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7" name="Freccia in giù 16"/>
          <p:cNvSpPr/>
          <p:nvPr/>
        </p:nvSpPr>
        <p:spPr>
          <a:xfrm>
            <a:off x="4251325" y="2667000"/>
            <a:ext cx="333375" cy="847725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8" name="Freccia in giù 17"/>
          <p:cNvSpPr/>
          <p:nvPr/>
        </p:nvSpPr>
        <p:spPr>
          <a:xfrm rot="2189068">
            <a:off x="3057525" y="2459038"/>
            <a:ext cx="333375" cy="1185862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  <p:sp>
        <p:nvSpPr>
          <p:cNvPr id="19" name="Freccia in giù 18"/>
          <p:cNvSpPr/>
          <p:nvPr/>
        </p:nvSpPr>
        <p:spPr>
          <a:xfrm rot="19186747">
            <a:off x="5610225" y="2401888"/>
            <a:ext cx="333375" cy="123983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BE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12"/>
          <p:cNvSpPr/>
          <p:nvPr/>
        </p:nvSpPr>
        <p:spPr>
          <a:xfrm>
            <a:off x="420688" y="1316038"/>
            <a:ext cx="1674812" cy="619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EE 05</a:t>
            </a:r>
            <a:endParaRPr lang="fr-BE" b="1" dirty="0"/>
          </a:p>
        </p:txBody>
      </p:sp>
      <p:sp>
        <p:nvSpPr>
          <p:cNvPr id="6" name="Rettangolo 12"/>
          <p:cNvSpPr/>
          <p:nvPr/>
        </p:nvSpPr>
        <p:spPr>
          <a:xfrm>
            <a:off x="420688" y="2247900"/>
            <a:ext cx="1674812" cy="619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EE 07</a:t>
            </a:r>
            <a:endParaRPr lang="fr-BE" b="1" dirty="0"/>
          </a:p>
        </p:txBody>
      </p:sp>
      <p:sp>
        <p:nvSpPr>
          <p:cNvPr id="7" name="Rettangolo 12"/>
          <p:cNvSpPr/>
          <p:nvPr/>
        </p:nvSpPr>
        <p:spPr>
          <a:xfrm>
            <a:off x="420688" y="3181350"/>
            <a:ext cx="1674812" cy="619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EE 09</a:t>
            </a:r>
            <a:endParaRPr lang="fr-BE" b="1" dirty="0"/>
          </a:p>
        </p:txBody>
      </p:sp>
      <p:sp>
        <p:nvSpPr>
          <p:cNvPr id="8" name="Rettangolo 12"/>
          <p:cNvSpPr/>
          <p:nvPr/>
        </p:nvSpPr>
        <p:spPr>
          <a:xfrm>
            <a:off x="420688" y="5048250"/>
            <a:ext cx="1674812" cy="619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EE 20</a:t>
            </a:r>
            <a:endParaRPr lang="fr-BE" b="1" dirty="0"/>
          </a:p>
        </p:txBody>
      </p:sp>
      <p:sp>
        <p:nvSpPr>
          <p:cNvPr id="9" name="Rettangolo 12"/>
          <p:cNvSpPr/>
          <p:nvPr/>
        </p:nvSpPr>
        <p:spPr>
          <a:xfrm>
            <a:off x="420688" y="4114800"/>
            <a:ext cx="1674812" cy="619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EE 10</a:t>
            </a:r>
            <a:endParaRPr lang="fr-BE" b="1" dirty="0"/>
          </a:p>
        </p:txBody>
      </p:sp>
      <p:sp>
        <p:nvSpPr>
          <p:cNvPr id="10" name="Rettangolo 16"/>
          <p:cNvSpPr/>
          <p:nvPr/>
        </p:nvSpPr>
        <p:spPr>
          <a:xfrm>
            <a:off x="3067050" y="1287463"/>
            <a:ext cx="5829300" cy="6477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RISTRUTTURAZIONE EDIFICI</a:t>
            </a:r>
            <a:endParaRPr lang="fr-BE" b="1" dirty="0"/>
          </a:p>
        </p:txBody>
      </p:sp>
      <p:sp>
        <p:nvSpPr>
          <p:cNvPr id="11" name="Rettangolo 16"/>
          <p:cNvSpPr/>
          <p:nvPr/>
        </p:nvSpPr>
        <p:spPr>
          <a:xfrm>
            <a:off x="3067050" y="2255838"/>
            <a:ext cx="5829300" cy="596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FORMAZIONE PER PUBBLICHE AMMINISTRAZIONI</a:t>
            </a:r>
            <a:endParaRPr lang="fr-BE" b="1" dirty="0"/>
          </a:p>
        </p:txBody>
      </p:sp>
      <p:sp>
        <p:nvSpPr>
          <p:cNvPr id="12" name="Rettangolo 16"/>
          <p:cNvSpPr/>
          <p:nvPr/>
        </p:nvSpPr>
        <p:spPr>
          <a:xfrm>
            <a:off x="3079750" y="3173413"/>
            <a:ext cx="5829300" cy="6207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BE" b="1" dirty="0"/>
              <a:t>SUPPORTO STAKEHOLDER</a:t>
            </a:r>
          </a:p>
        </p:txBody>
      </p:sp>
      <p:sp>
        <p:nvSpPr>
          <p:cNvPr id="14" name="Rettangolo 16"/>
          <p:cNvSpPr/>
          <p:nvPr/>
        </p:nvSpPr>
        <p:spPr>
          <a:xfrm>
            <a:off x="3067050" y="4114800"/>
            <a:ext cx="5829300" cy="612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COINVOLGIMENTO CONSUMATORI</a:t>
            </a:r>
            <a:endParaRPr lang="fr-BE" b="1" dirty="0"/>
          </a:p>
        </p:txBody>
      </p:sp>
      <p:sp>
        <p:nvSpPr>
          <p:cNvPr id="15" name="Rettangolo 16"/>
          <p:cNvSpPr/>
          <p:nvPr/>
        </p:nvSpPr>
        <p:spPr>
          <a:xfrm>
            <a:off x="3067050" y="5048250"/>
            <a:ext cx="5829300" cy="6191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ASSISTENZA ALLO SVILUPPO PROGETTUALE</a:t>
            </a:r>
            <a:endParaRPr lang="fr-BE" b="1" dirty="0"/>
          </a:p>
        </p:txBody>
      </p:sp>
      <p:sp>
        <p:nvSpPr>
          <p:cNvPr id="17" name="Rectangle 16"/>
          <p:cNvSpPr/>
          <p:nvPr/>
        </p:nvSpPr>
        <p:spPr>
          <a:xfrm>
            <a:off x="3178175" y="214313"/>
            <a:ext cx="325120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HORIZON 2020</a:t>
            </a:r>
          </a:p>
          <a:p>
            <a:pPr algn="ctr">
              <a:defRPr/>
            </a:pPr>
            <a:r>
              <a:rPr lang="fr-B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BANDI EFFICIENZA ENERGETICA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0" y="614363"/>
            <a:ext cx="8139113" cy="549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egnaposto contenuto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4525963"/>
          </a:xfrm>
        </p:spPr>
        <p:txBody>
          <a:bodyPr/>
          <a:lstStyle/>
          <a:p>
            <a:pPr algn="ctr">
              <a:lnSpc>
                <a:spcPct val="150000"/>
              </a:lnSpc>
              <a:buFont typeface="Arial" charset="0"/>
              <a:buNone/>
              <a:defRPr/>
            </a:pPr>
            <a:endParaRPr lang="en-US" sz="4000" i="1" dirty="0" smtClean="0">
              <a:solidFill>
                <a:schemeClr val="accent2">
                  <a:lumMod val="50000"/>
                </a:schemeClr>
              </a:solidFill>
              <a:latin typeface="Candara" pitchFamily="34" charset="0"/>
            </a:endParaRPr>
          </a:p>
          <a:p>
            <a:pPr algn="ctr">
              <a:lnSpc>
                <a:spcPct val="150000"/>
              </a:lnSpc>
              <a:buFont typeface="Arial" charset="0"/>
              <a:buNone/>
              <a:defRPr/>
            </a:pPr>
            <a:r>
              <a:rPr lang="en-US" sz="4000" i="1" dirty="0" smtClean="0">
                <a:solidFill>
                  <a:schemeClr val="accent4"/>
                </a:solidFill>
                <a:latin typeface="Candara" pitchFamily="34" charset="0"/>
              </a:rPr>
              <a:t>Il </a:t>
            </a:r>
            <a:r>
              <a:rPr lang="en-US" sz="4000" i="1" dirty="0" err="1" smtClean="0">
                <a:solidFill>
                  <a:schemeClr val="accent4"/>
                </a:solidFill>
                <a:latin typeface="Candara" pitchFamily="34" charset="0"/>
              </a:rPr>
              <a:t>contesto</a:t>
            </a:r>
            <a:r>
              <a:rPr lang="en-US" sz="4000" i="1" dirty="0" smtClean="0">
                <a:solidFill>
                  <a:schemeClr val="accent4"/>
                </a:solidFill>
                <a:latin typeface="Candara" pitchFamily="34" charset="0"/>
              </a:rPr>
              <a:t> politico e </a:t>
            </a:r>
            <a:r>
              <a:rPr lang="en-US" sz="4000" i="1" dirty="0" err="1" smtClean="0">
                <a:solidFill>
                  <a:schemeClr val="accent4"/>
                </a:solidFill>
                <a:latin typeface="Candara" pitchFamily="34" charset="0"/>
              </a:rPr>
              <a:t>strategico</a:t>
            </a:r>
            <a:r>
              <a:rPr lang="en-US" sz="4000" i="1" dirty="0" smtClean="0">
                <a:solidFill>
                  <a:schemeClr val="accent4"/>
                </a:solidFill>
                <a:latin typeface="Candara" pitchFamily="34" charset="0"/>
              </a:rPr>
              <a:t>:</a:t>
            </a:r>
          </a:p>
          <a:p>
            <a:pPr algn="ctr">
              <a:lnSpc>
                <a:spcPct val="150000"/>
              </a:lnSpc>
              <a:buFont typeface="Arial" charset="0"/>
              <a:buNone/>
              <a:defRPr/>
            </a:pPr>
            <a:r>
              <a:rPr lang="en-US" sz="4000" b="1" i="1" dirty="0" err="1" smtClean="0">
                <a:solidFill>
                  <a:schemeClr val="accent4"/>
                </a:solidFill>
                <a:latin typeface="Candara" pitchFamily="34" charset="0"/>
              </a:rPr>
              <a:t>Europa</a:t>
            </a:r>
            <a:r>
              <a:rPr lang="en-US" sz="4000" b="1" i="1" dirty="0" smtClean="0">
                <a:solidFill>
                  <a:schemeClr val="accent4"/>
                </a:solidFill>
                <a:latin typeface="Candara" pitchFamily="34" charset="0"/>
              </a:rPr>
              <a:t> 2020 e Innovation Union</a:t>
            </a:r>
          </a:p>
          <a:p>
            <a:pPr algn="ctr">
              <a:lnSpc>
                <a:spcPct val="150000"/>
              </a:lnSpc>
              <a:buFont typeface="Arial" charset="0"/>
              <a:buNone/>
              <a:defRPr/>
            </a:pPr>
            <a:endParaRPr lang="en-US" sz="4000" i="1" dirty="0" smtClean="0">
              <a:solidFill>
                <a:schemeClr val="accent4"/>
              </a:solidFill>
              <a:latin typeface="Candara" pitchFamily="34" charset="0"/>
            </a:endParaRPr>
          </a:p>
        </p:txBody>
      </p:sp>
      <p:sp>
        <p:nvSpPr>
          <p:cNvPr id="6147" name="AutoShape 7" descr="http://ec.europa.eu/research/headlines/news/images/07_07_10_smal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148" name="AutoShape 9" descr="http://ec.europa.eu/research/headlines/news/images/07_07_10_smal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149" name="AutoShape 13" descr="Graphic ele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2065338" y="1171575"/>
            <a:ext cx="4953000" cy="6762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Energy Efficiency - Market Uptake PDA</a:t>
            </a:r>
          </a:p>
          <a:p>
            <a:pPr algn="ctr">
              <a:defRPr/>
            </a:pPr>
            <a:r>
              <a:rPr lang="en-US" b="1" dirty="0"/>
              <a:t>H2020-EE-2018-4-PDA</a:t>
            </a:r>
          </a:p>
        </p:txBody>
      </p:sp>
      <p:sp>
        <p:nvSpPr>
          <p:cNvPr id="34819" name="Rettangolo 10"/>
          <p:cNvSpPr>
            <a:spLocks noChangeArrowheads="1"/>
          </p:cNvSpPr>
          <p:nvPr/>
        </p:nvSpPr>
        <p:spPr bwMode="auto">
          <a:xfrm>
            <a:off x="2255838" y="155575"/>
            <a:ext cx="45720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b="1">
                <a:latin typeface="Calibri" pitchFamily="34" charset="0"/>
                <a:cs typeface="Times New Roman" pitchFamily="18" charset="0"/>
              </a:rPr>
              <a:t>Assistenza allo sviluppo progettuale per schemi di finanziamento e progetti innovativi e bancabili nel settore dell’energia sostenibile </a:t>
            </a:r>
            <a:endParaRPr lang="fr-BE"/>
          </a:p>
        </p:txBody>
      </p:sp>
      <p:sp>
        <p:nvSpPr>
          <p:cNvPr id="6" name="Rettangolo 5"/>
          <p:cNvSpPr/>
          <p:nvPr/>
        </p:nvSpPr>
        <p:spPr>
          <a:xfrm>
            <a:off x="696913" y="1931988"/>
            <a:ext cx="1673225" cy="619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SFIDE SPECIFICHE</a:t>
            </a:r>
            <a:endParaRPr lang="fr-BE" b="1" dirty="0"/>
          </a:p>
        </p:txBody>
      </p:sp>
      <p:sp>
        <p:nvSpPr>
          <p:cNvPr id="8" name="Rettangolo 7"/>
          <p:cNvSpPr/>
          <p:nvPr/>
        </p:nvSpPr>
        <p:spPr>
          <a:xfrm>
            <a:off x="3540125" y="1931988"/>
            <a:ext cx="1674813" cy="619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OBIETTIVO</a:t>
            </a:r>
            <a:endParaRPr lang="fr-BE" b="1" dirty="0"/>
          </a:p>
        </p:txBody>
      </p:sp>
      <p:sp>
        <p:nvSpPr>
          <p:cNvPr id="9" name="Rettangolo 8"/>
          <p:cNvSpPr/>
          <p:nvPr/>
        </p:nvSpPr>
        <p:spPr>
          <a:xfrm>
            <a:off x="2957513" y="2633663"/>
            <a:ext cx="2838450" cy="40433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it-IT" sz="1500" dirty="0"/>
              <a:t>Assistenza allo sviluppo progettuale per promotori progettuali </a:t>
            </a:r>
            <a:r>
              <a:rPr lang="it-IT" sz="1500" b="1" dirty="0"/>
              <a:t>sia pubblici che privati </a:t>
            </a:r>
            <a:r>
              <a:rPr lang="it-IT" sz="1500" dirty="0"/>
              <a:t>come operatori di infrastrutture pubblico-private, operatori commerciali, </a:t>
            </a:r>
            <a:r>
              <a:rPr lang="it-IT" sz="1500" b="1" dirty="0"/>
              <a:t>Comuni </a:t>
            </a:r>
            <a:r>
              <a:rPr lang="it-IT" sz="1500" dirty="0"/>
              <a:t>e PMI/gruppi industriali che portino a schemi di investimento e progetti in energia sostenibile aggregati, innovativi e bancabili del valore </a:t>
            </a:r>
            <a:r>
              <a:rPr lang="it-IT" sz="1500" b="1" dirty="0"/>
              <a:t>compreso tra i 6 e i 50 milioni di €.</a:t>
            </a:r>
          </a:p>
          <a:p>
            <a:pPr algn="ctr">
              <a:defRPr/>
            </a:pPr>
            <a:endParaRPr lang="it-IT" sz="1500" dirty="0"/>
          </a:p>
          <a:p>
            <a:pPr algn="ctr">
              <a:defRPr/>
            </a:pPr>
            <a:r>
              <a:rPr lang="it-IT" sz="1500" dirty="0"/>
              <a:t>Il supporto sarà condizionato alla mobilitazione degli investimenti.</a:t>
            </a:r>
            <a:endParaRPr lang="fr-BE" sz="1500" dirty="0"/>
          </a:p>
          <a:p>
            <a:pPr algn="ctr">
              <a:defRPr/>
            </a:pPr>
            <a:endParaRPr lang="fr-BE" sz="1500" dirty="0"/>
          </a:p>
          <a:p>
            <a:pPr algn="ctr">
              <a:defRPr/>
            </a:pPr>
            <a:r>
              <a:rPr lang="fr-BE" sz="1500" b="1" dirty="0" err="1"/>
              <a:t>Proposte</a:t>
            </a:r>
            <a:r>
              <a:rPr lang="fr-BE" sz="1500" b="1" dirty="0"/>
              <a:t> </a:t>
            </a:r>
            <a:r>
              <a:rPr lang="fr-BE" sz="1500" b="1" dirty="0" err="1"/>
              <a:t>tra</a:t>
            </a:r>
            <a:r>
              <a:rPr lang="fr-BE" sz="1500" b="1" dirty="0"/>
              <a:t> 0.5 e 2 </a:t>
            </a:r>
            <a:r>
              <a:rPr lang="fr-BE" sz="1500" b="1" dirty="0" err="1"/>
              <a:t>milioni</a:t>
            </a:r>
            <a:r>
              <a:rPr lang="fr-BE" sz="1500" b="1" dirty="0"/>
              <a:t> di €</a:t>
            </a:r>
          </a:p>
        </p:txBody>
      </p:sp>
      <p:sp>
        <p:nvSpPr>
          <p:cNvPr id="10" name="Rettangolo 9"/>
          <p:cNvSpPr/>
          <p:nvPr/>
        </p:nvSpPr>
        <p:spPr>
          <a:xfrm>
            <a:off x="276225" y="2633663"/>
            <a:ext cx="2514600" cy="40433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BE" b="1" dirty="0" err="1"/>
              <a:t>Mobilitare</a:t>
            </a:r>
            <a:r>
              <a:rPr lang="fr-BE" b="1" dirty="0"/>
              <a:t> i </a:t>
            </a:r>
            <a:r>
              <a:rPr lang="fr-BE" b="1" dirty="0" err="1"/>
              <a:t>possibili</a:t>
            </a:r>
            <a:r>
              <a:rPr lang="fr-BE" b="1" dirty="0"/>
              <a:t> </a:t>
            </a:r>
            <a:r>
              <a:rPr lang="fr-BE" b="1" dirty="0" err="1"/>
              <a:t>stakeholder</a:t>
            </a:r>
            <a:endParaRPr lang="fr-BE" b="1" dirty="0"/>
          </a:p>
          <a:p>
            <a:pPr algn="ctr">
              <a:defRPr/>
            </a:pPr>
            <a:endParaRPr lang="fr-BE" b="1" dirty="0"/>
          </a:p>
          <a:p>
            <a:pPr algn="ctr">
              <a:defRPr/>
            </a:pPr>
            <a:r>
              <a:rPr lang="fr-BE" b="1" dirty="0" err="1"/>
              <a:t>Eseguire</a:t>
            </a:r>
            <a:r>
              <a:rPr lang="fr-BE" b="1" dirty="0"/>
              <a:t> </a:t>
            </a:r>
            <a:r>
              <a:rPr lang="fr-BE" b="1" dirty="0" err="1"/>
              <a:t>gli</a:t>
            </a:r>
            <a:r>
              <a:rPr lang="fr-BE" b="1" dirty="0"/>
              <a:t> </a:t>
            </a:r>
            <a:r>
              <a:rPr lang="fr-BE" b="1" dirty="0" err="1"/>
              <a:t>inventari</a:t>
            </a:r>
            <a:r>
              <a:rPr lang="fr-BE" b="1" dirty="0"/>
              <a:t> </a:t>
            </a:r>
            <a:r>
              <a:rPr lang="fr-BE" b="1" dirty="0" err="1"/>
              <a:t>degli</a:t>
            </a:r>
            <a:r>
              <a:rPr lang="fr-BE" b="1" dirty="0"/>
              <a:t> </a:t>
            </a:r>
            <a:r>
              <a:rPr lang="fr-BE" b="1" dirty="0" err="1"/>
              <a:t>investimenti</a:t>
            </a:r>
            <a:r>
              <a:rPr lang="fr-BE" b="1" dirty="0"/>
              <a:t> </a:t>
            </a:r>
            <a:r>
              <a:rPr lang="fr-BE" b="1" dirty="0" err="1"/>
              <a:t>necessari</a:t>
            </a:r>
            <a:endParaRPr lang="fr-BE" b="1" dirty="0"/>
          </a:p>
          <a:p>
            <a:pPr algn="ctr">
              <a:defRPr/>
            </a:pPr>
            <a:endParaRPr lang="fr-BE" b="1" dirty="0"/>
          </a:p>
          <a:p>
            <a:pPr algn="ctr">
              <a:defRPr/>
            </a:pPr>
            <a:r>
              <a:rPr lang="fr-BE" b="1" dirty="0" err="1"/>
              <a:t>Sviluppare</a:t>
            </a:r>
            <a:r>
              <a:rPr lang="fr-BE" b="1" dirty="0"/>
              <a:t> </a:t>
            </a:r>
            <a:r>
              <a:rPr lang="fr-BE" b="1" dirty="0" err="1"/>
              <a:t>gli</a:t>
            </a:r>
            <a:r>
              <a:rPr lang="fr-BE" b="1" dirty="0"/>
              <a:t> </a:t>
            </a:r>
            <a:r>
              <a:rPr lang="fr-BE" b="1" dirty="0" err="1"/>
              <a:t>studi</a:t>
            </a:r>
            <a:r>
              <a:rPr lang="fr-BE" b="1" dirty="0"/>
              <a:t> di </a:t>
            </a:r>
            <a:r>
              <a:rPr lang="fr-BE" b="1" dirty="0" err="1"/>
              <a:t>fattibilità</a:t>
            </a:r>
            <a:r>
              <a:rPr lang="fr-BE" b="1" dirty="0"/>
              <a:t>, </a:t>
            </a:r>
            <a:r>
              <a:rPr lang="fr-BE" b="1" dirty="0" err="1"/>
              <a:t>gli</a:t>
            </a:r>
            <a:r>
              <a:rPr lang="fr-BE" b="1" dirty="0"/>
              <a:t> </a:t>
            </a:r>
            <a:r>
              <a:rPr lang="fr-BE" b="1" dirty="0" err="1"/>
              <a:t>strumenti</a:t>
            </a:r>
            <a:r>
              <a:rPr lang="fr-BE" b="1" dirty="0"/>
              <a:t> di </a:t>
            </a:r>
            <a:r>
              <a:rPr lang="fr-BE" b="1" dirty="0" err="1"/>
              <a:t>ingegneria</a:t>
            </a:r>
            <a:r>
              <a:rPr lang="fr-BE" b="1" dirty="0"/>
              <a:t> </a:t>
            </a:r>
            <a:r>
              <a:rPr lang="fr-BE" b="1" dirty="0" err="1"/>
              <a:t>finanziaria</a:t>
            </a:r>
            <a:r>
              <a:rPr lang="fr-BE" b="1" dirty="0"/>
              <a:t> </a:t>
            </a:r>
          </a:p>
          <a:p>
            <a:pPr algn="ctr">
              <a:defRPr/>
            </a:pPr>
            <a:endParaRPr lang="fr-BE" b="1" dirty="0"/>
          </a:p>
          <a:p>
            <a:pPr algn="ctr">
              <a:defRPr/>
            </a:pPr>
            <a:r>
              <a:rPr lang="fr-BE" b="1" dirty="0" err="1"/>
              <a:t>Risolvere</a:t>
            </a:r>
            <a:r>
              <a:rPr lang="fr-BE" b="1" dirty="0"/>
              <a:t> le </a:t>
            </a:r>
            <a:r>
              <a:rPr lang="fr-BE" b="1" dirty="0" err="1"/>
              <a:t>questioni</a:t>
            </a:r>
            <a:r>
              <a:rPr lang="fr-BE" b="1" dirty="0"/>
              <a:t> </a:t>
            </a:r>
            <a:r>
              <a:rPr lang="fr-BE" b="1" dirty="0" err="1"/>
              <a:t>legali</a:t>
            </a:r>
            <a:r>
              <a:rPr lang="fr-BE" b="1" dirty="0"/>
              <a:t> e di </a:t>
            </a:r>
            <a:r>
              <a:rPr lang="fr-BE" b="1" dirty="0" err="1"/>
              <a:t>appalto</a:t>
            </a:r>
            <a:r>
              <a:rPr lang="fr-BE" b="1" dirty="0"/>
              <a:t>.</a:t>
            </a:r>
          </a:p>
          <a:p>
            <a:pPr algn="ctr">
              <a:defRPr/>
            </a:pPr>
            <a:endParaRPr lang="fr-BE" sz="1400" dirty="0"/>
          </a:p>
        </p:txBody>
      </p:sp>
      <p:sp>
        <p:nvSpPr>
          <p:cNvPr id="12" name="Rettangolo 11"/>
          <p:cNvSpPr/>
          <p:nvPr/>
        </p:nvSpPr>
        <p:spPr>
          <a:xfrm>
            <a:off x="6630988" y="1931988"/>
            <a:ext cx="1673225" cy="619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b="1" dirty="0"/>
              <a:t>IMPATTO ATTESO</a:t>
            </a:r>
            <a:endParaRPr lang="fr-BE" b="1" dirty="0"/>
          </a:p>
        </p:txBody>
      </p:sp>
      <p:sp>
        <p:nvSpPr>
          <p:cNvPr id="13" name="Rettangolo 12"/>
          <p:cNvSpPr/>
          <p:nvPr/>
        </p:nvSpPr>
        <p:spPr>
          <a:xfrm>
            <a:off x="5964238" y="2641600"/>
            <a:ext cx="2838450" cy="27416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fr-BE" sz="1600" dirty="0" err="1"/>
              <a:t>Sviluppo</a:t>
            </a:r>
            <a:r>
              <a:rPr lang="fr-BE" sz="1600" dirty="0"/>
              <a:t> di </a:t>
            </a:r>
            <a:r>
              <a:rPr lang="fr-BE" sz="1600" dirty="0" err="1"/>
              <a:t>una</a:t>
            </a:r>
            <a:r>
              <a:rPr lang="fr-BE" sz="1600" dirty="0"/>
              <a:t> </a:t>
            </a:r>
            <a:r>
              <a:rPr lang="fr-BE" sz="1600" dirty="0" err="1"/>
              <a:t>riserva</a:t>
            </a:r>
            <a:r>
              <a:rPr lang="fr-BE" sz="1600" dirty="0"/>
              <a:t> </a:t>
            </a:r>
            <a:r>
              <a:rPr lang="fr-BE" sz="1600" dirty="0" err="1"/>
              <a:t>credibile</a:t>
            </a:r>
            <a:r>
              <a:rPr lang="fr-BE" sz="1600" dirty="0"/>
              <a:t> di </a:t>
            </a:r>
            <a:r>
              <a:rPr lang="fr-BE" sz="1600" b="1" dirty="0" err="1"/>
              <a:t>progetti</a:t>
            </a:r>
            <a:r>
              <a:rPr lang="fr-BE" sz="1600" b="1" dirty="0"/>
              <a:t> di </a:t>
            </a:r>
            <a:r>
              <a:rPr lang="fr-BE" sz="1600" b="1" dirty="0" err="1"/>
              <a:t>larga</a:t>
            </a:r>
            <a:r>
              <a:rPr lang="fr-BE" sz="1600" b="1" dirty="0"/>
              <a:t> scala e </a:t>
            </a:r>
            <a:r>
              <a:rPr lang="fr-BE" sz="1600" b="1" dirty="0" err="1"/>
              <a:t>schemi</a:t>
            </a:r>
            <a:r>
              <a:rPr lang="fr-BE" sz="1600" b="1" dirty="0"/>
              <a:t> </a:t>
            </a:r>
            <a:r>
              <a:rPr lang="fr-BE" sz="1600" b="1" dirty="0" err="1"/>
              <a:t>finanziari</a:t>
            </a:r>
            <a:r>
              <a:rPr lang="fr-BE" sz="1600" dirty="0"/>
              <a:t> </a:t>
            </a:r>
            <a:r>
              <a:rPr lang="fr-BE" sz="1600" dirty="0" err="1"/>
              <a:t>bancabili</a:t>
            </a:r>
            <a:r>
              <a:rPr lang="fr-BE" sz="1600" dirty="0"/>
              <a:t> e </a:t>
            </a:r>
            <a:r>
              <a:rPr lang="fr-BE" sz="1600" dirty="0" err="1"/>
              <a:t>dimostrazione</a:t>
            </a:r>
            <a:r>
              <a:rPr lang="fr-BE" sz="1600" dirty="0"/>
              <a:t> di </a:t>
            </a:r>
            <a:r>
              <a:rPr lang="fr-BE" sz="1600" dirty="0" err="1"/>
              <a:t>soluzione</a:t>
            </a:r>
            <a:r>
              <a:rPr lang="fr-BE" sz="1600" dirty="0"/>
              <a:t> </a:t>
            </a:r>
            <a:r>
              <a:rPr lang="fr-BE" sz="1600" dirty="0" err="1"/>
              <a:t>finanziarie</a:t>
            </a:r>
            <a:r>
              <a:rPr lang="fr-BE" sz="1600" dirty="0"/>
              <a:t> </a:t>
            </a:r>
            <a:r>
              <a:rPr lang="fr-BE" sz="1600" dirty="0" err="1"/>
              <a:t>innovative</a:t>
            </a:r>
            <a:r>
              <a:rPr lang="fr-BE" sz="1600" dirty="0"/>
              <a:t> </a:t>
            </a:r>
            <a:r>
              <a:rPr lang="fr-BE" sz="1600" dirty="0" err="1"/>
              <a:t>che</a:t>
            </a:r>
            <a:r>
              <a:rPr lang="fr-BE" sz="1600" dirty="0"/>
              <a:t> </a:t>
            </a:r>
            <a:r>
              <a:rPr lang="fr-BE" sz="1600" dirty="0" err="1"/>
              <a:t>portino</a:t>
            </a:r>
            <a:r>
              <a:rPr lang="fr-BE" sz="1600" dirty="0"/>
              <a:t> ad </a:t>
            </a:r>
            <a:r>
              <a:rPr lang="fr-BE" sz="1600" dirty="0" err="1"/>
              <a:t>una</a:t>
            </a:r>
            <a:r>
              <a:rPr lang="fr-BE" sz="1600" dirty="0"/>
              <a:t> </a:t>
            </a:r>
            <a:r>
              <a:rPr lang="fr-BE" sz="1600" dirty="0" err="1"/>
              <a:t>accresciuta</a:t>
            </a:r>
            <a:r>
              <a:rPr lang="fr-BE" sz="1600" dirty="0"/>
              <a:t> </a:t>
            </a:r>
            <a:r>
              <a:rPr lang="fr-BE" sz="1600" dirty="0" err="1"/>
              <a:t>fiducia</a:t>
            </a:r>
            <a:r>
              <a:rPr lang="fr-BE" sz="1600" dirty="0"/>
              <a:t> </a:t>
            </a:r>
            <a:r>
              <a:rPr lang="fr-BE" sz="1600" dirty="0" err="1"/>
              <a:t>degli</a:t>
            </a:r>
            <a:r>
              <a:rPr lang="fr-BE" sz="1600" dirty="0"/>
              <a:t> </a:t>
            </a:r>
            <a:r>
              <a:rPr lang="fr-BE" sz="1600" dirty="0" err="1"/>
              <a:t>investitori</a:t>
            </a:r>
            <a:r>
              <a:rPr lang="fr-BE" sz="1600" dirty="0"/>
              <a:t>. </a:t>
            </a:r>
          </a:p>
          <a:p>
            <a:pPr algn="ctr">
              <a:defRPr/>
            </a:pPr>
            <a:endParaRPr lang="fr-BE" sz="1600" dirty="0"/>
          </a:p>
          <a:p>
            <a:pPr algn="ctr">
              <a:defRPr/>
            </a:pPr>
            <a:r>
              <a:rPr lang="fr-BE" sz="1600" b="1" dirty="0" err="1"/>
              <a:t>Fattore</a:t>
            </a:r>
            <a:r>
              <a:rPr lang="fr-BE" sz="1600" b="1" dirty="0"/>
              <a:t> di leva 1:15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7438" y="1196975"/>
            <a:ext cx="69691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2C1BDB-CC9A-40FD-8EE6-49233E1CACD5}" type="slidenum">
              <a:rPr lang="en-GB"/>
              <a:pPr>
                <a:defRPr/>
              </a:pPr>
              <a:t>32</a:t>
            </a:fld>
            <a:endParaRPr lang="en-GB"/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1692275" y="1971675"/>
          <a:ext cx="5759450" cy="2913063"/>
        </p:xfrm>
        <a:graphic>
          <a:graphicData uri="http://schemas.openxmlformats.org/drawingml/2006/table">
            <a:tbl>
              <a:tblPr/>
              <a:tblGrid>
                <a:gridCol w="1771650"/>
                <a:gridCol w="919163"/>
                <a:gridCol w="919162"/>
                <a:gridCol w="1011238"/>
                <a:gridCol w="1138237"/>
              </a:tblGrid>
              <a:tr h="4778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Participant short name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492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Estimated eligible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249238" marR="0" lvl="0" indent="0" algn="ctr" defTabSz="914400" rtl="0" eaLnBrk="1" fontAlgn="base" latinLnBrk="0" hangingPunct="1">
                        <a:lnSpc>
                          <a:spcPts val="1663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costs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Total costs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EU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2000"/>
                        </a:lnSpc>
                        <a:spcBef>
                          <a:spcPts val="2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contribution (100%)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7239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Direct costs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0" algn="ctr" defTabSz="914400" rtl="0" eaLnBrk="1" fontAlgn="base" latinLnBrk="0" hangingPunct="1">
                        <a:lnSpc>
                          <a:spcPct val="112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Indirect costs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171450" marR="0" lvl="0" indent="0" algn="ct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(25%)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317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University A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Foundation B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University C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SME D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Enterprise E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SME F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Total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150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720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750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</a:tbl>
          </a:graphicData>
        </a:graphic>
      </p:graphicFrame>
      <p:sp>
        <p:nvSpPr>
          <p:cNvPr id="36925" name="Rectangle 1"/>
          <p:cNvSpPr>
            <a:spLocks noChangeArrowheads="1"/>
          </p:cNvSpPr>
          <p:nvPr/>
        </p:nvSpPr>
        <p:spPr bwMode="auto">
          <a:xfrm>
            <a:off x="1603375" y="936625"/>
            <a:ext cx="62976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005EA0"/>
                </a:solidFill>
                <a:cs typeface="Calibri" pitchFamily="34" charset="0"/>
              </a:rPr>
              <a:t>EX.: RESEARCH &amp; INNOVATION ACTION IN H2020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A0B5B-0877-48E9-995A-3EE9832C4A62}" type="slidenum">
              <a:rPr lang="en-GB"/>
              <a:pPr>
                <a:defRPr/>
              </a:pPr>
              <a:t>33</a:t>
            </a:fld>
            <a:endParaRPr lang="en-GB"/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2489200" y="936625"/>
            <a:ext cx="45259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en-US" sz="2000" b="1">
                <a:solidFill>
                  <a:srgbClr val="005EA0"/>
                </a:solidFill>
                <a:cs typeface="Calibri" pitchFamily="34" charset="0"/>
              </a:rPr>
              <a:t>EX.: INNOVATION ACTION IN H2020</a:t>
            </a:r>
            <a:endParaRPr lang="en-US"/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800225" y="1617663"/>
          <a:ext cx="5543550" cy="3619500"/>
        </p:xfrm>
        <a:graphic>
          <a:graphicData uri="http://schemas.openxmlformats.org/drawingml/2006/table">
            <a:tbl>
              <a:tblPr/>
              <a:tblGrid>
                <a:gridCol w="1157288"/>
                <a:gridCol w="1009650"/>
                <a:gridCol w="1011237"/>
                <a:gridCol w="1112838"/>
                <a:gridCol w="1252537"/>
              </a:tblGrid>
              <a:tr h="4476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2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Participant short name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492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Estimated eligible costs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Total costs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Requested EU contribution (70%)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6858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Direct costs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Indirect costs (25%)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76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University A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87,5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Enterprise B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87,5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University C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87,5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SME D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87,5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Enterprise E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87,5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SME F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87,5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739775" marR="0" lvl="0" indent="0" algn="l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Total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600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150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750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50"/>
                        </a:lnSpc>
                        <a:spcBef>
                          <a:spcPts val="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525</a:t>
                      </a:r>
                      <a:endParaRPr kumimoji="0" lang="it-IT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C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93072D-8179-4CFC-BB3B-EF7977DEEFEF}" type="slidenum">
              <a:rPr lang="en-GB"/>
              <a:pPr>
                <a:defRPr/>
              </a:pPr>
              <a:t>34</a:t>
            </a:fld>
            <a:endParaRPr lang="en-GB"/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23850" y="1274763"/>
            <a:ext cx="85693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684213" algn="l"/>
                <a:tab pos="685800" algn="l"/>
              </a:tabLst>
            </a:pPr>
            <a:r>
              <a:rPr lang="en-US" sz="2000">
                <a:solidFill>
                  <a:srgbClr val="005EA0"/>
                </a:solidFill>
                <a:cs typeface="Calibri" pitchFamily="34" charset="0"/>
              </a:rPr>
              <a:t>COSTI ELEGGIBILI</a:t>
            </a:r>
          </a:p>
          <a:p>
            <a:pPr eaLnBrk="0" hangingPunct="0">
              <a:tabLst>
                <a:tab pos="684213" algn="l"/>
                <a:tab pos="685800" algn="l"/>
              </a:tabLst>
            </a:pPr>
            <a:endParaRPr lang="it-IT" sz="2000"/>
          </a:p>
          <a:p>
            <a:pPr eaLnBrk="0" hangingPunct="0">
              <a:buFont typeface="Arial" charset="0"/>
              <a:buChar char="•"/>
              <a:tabLst>
                <a:tab pos="684213" algn="l"/>
                <a:tab pos="685800" algn="l"/>
              </a:tabLst>
            </a:pPr>
            <a:r>
              <a:rPr lang="en-US" sz="2000">
                <a:solidFill>
                  <a:srgbClr val="404040"/>
                </a:solidFill>
                <a:cs typeface="Calibri" pitchFamily="34" charset="0"/>
              </a:rPr>
              <a:t> tutti i costi che possono essere ricondotti all’attività progettuale</a:t>
            </a:r>
          </a:p>
          <a:p>
            <a:pPr eaLnBrk="0" hangingPunct="0">
              <a:buFont typeface="Arial" charset="0"/>
              <a:buChar char="•"/>
              <a:tabLst>
                <a:tab pos="684213" algn="l"/>
                <a:tab pos="685800" algn="l"/>
              </a:tabLst>
            </a:pPr>
            <a:r>
              <a:rPr lang="en-US" sz="2000">
                <a:solidFill>
                  <a:srgbClr val="404040"/>
                </a:solidFill>
                <a:cs typeface="Calibri" pitchFamily="34" charset="0"/>
              </a:rPr>
              <a:t> eleggibilità dell’IVA, se non recuperabile</a:t>
            </a:r>
          </a:p>
          <a:p>
            <a:pPr eaLnBrk="0" hangingPunct="0">
              <a:buFont typeface="Arial" charset="0"/>
              <a:buChar char="•"/>
              <a:tabLst>
                <a:tab pos="684213" algn="l"/>
                <a:tab pos="685800" algn="l"/>
              </a:tabLst>
            </a:pPr>
            <a:r>
              <a:rPr lang="en-US" sz="2000">
                <a:solidFill>
                  <a:srgbClr val="404040"/>
                </a:solidFill>
                <a:cs typeface="Calibri" pitchFamily="34" charset="0"/>
              </a:rPr>
              <a:t> possibilità di utilizzare costi medi del personale, se in linea con le procedure contabili dell’ente</a:t>
            </a:r>
          </a:p>
          <a:p>
            <a:pPr eaLnBrk="0" hangingPunct="0">
              <a:buFont typeface="Arial" charset="0"/>
              <a:buChar char="•"/>
              <a:tabLst>
                <a:tab pos="684213" algn="l"/>
                <a:tab pos="685800" algn="l"/>
              </a:tabLst>
            </a:pPr>
            <a:r>
              <a:rPr lang="en-US" sz="2000">
                <a:solidFill>
                  <a:srgbClr val="404040"/>
                </a:solidFill>
                <a:cs typeface="Calibri" pitchFamily="34" charset="0"/>
              </a:rPr>
              <a:t> possibilità di rendicontare bonus payment, se previsto dal regolamento interno dell’ente, nei limiti di 8000€/anno/persona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3CC657-A11E-4622-9C30-FE70EAEA740C}" type="slidenum">
              <a:rPr lang="en-GB"/>
              <a:pPr>
                <a:defRPr/>
              </a:pPr>
              <a:t>35</a:t>
            </a:fld>
            <a:endParaRPr lang="en-GB"/>
          </a:p>
        </p:txBody>
      </p:sp>
      <p:grpSp>
        <p:nvGrpSpPr>
          <p:cNvPr id="39939" name="Group 4"/>
          <p:cNvGrpSpPr>
            <a:grpSpLocks/>
          </p:cNvGrpSpPr>
          <p:nvPr/>
        </p:nvGrpSpPr>
        <p:grpSpPr bwMode="auto">
          <a:xfrm>
            <a:off x="68263" y="1773238"/>
            <a:ext cx="8993187" cy="4025900"/>
            <a:chOff x="108" y="202"/>
            <a:chExt cx="14163" cy="6340"/>
          </a:xfrm>
        </p:grpSpPr>
        <p:pic>
          <p:nvPicPr>
            <p:cNvPr id="39940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2" y="216"/>
              <a:ext cx="14133" cy="4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1" name="Rectangle 6"/>
            <p:cNvSpPr>
              <a:spLocks noChangeArrowheads="1"/>
            </p:cNvSpPr>
            <p:nvPr/>
          </p:nvSpPr>
          <p:spPr bwMode="auto">
            <a:xfrm>
              <a:off x="115" y="209"/>
              <a:ext cx="14148" cy="461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9942" name="Freeform 7"/>
            <p:cNvSpPr>
              <a:spLocks/>
            </p:cNvSpPr>
            <p:nvPr/>
          </p:nvSpPr>
          <p:spPr bwMode="auto">
            <a:xfrm>
              <a:off x="1985" y="4824"/>
              <a:ext cx="5585" cy="1688"/>
            </a:xfrm>
            <a:custGeom>
              <a:avLst/>
              <a:gdLst>
                <a:gd name="T0" fmla="*/ 5585 w 5585"/>
                <a:gd name="T1" fmla="*/ 0 h 1688"/>
                <a:gd name="T2" fmla="*/ 5584 w 5585"/>
                <a:gd name="T3" fmla="*/ 114 h 1688"/>
                <a:gd name="T4" fmla="*/ 5580 w 5585"/>
                <a:gd name="T5" fmla="*/ 224 h 1688"/>
                <a:gd name="T6" fmla="*/ 5574 w 5585"/>
                <a:gd name="T7" fmla="*/ 328 h 1688"/>
                <a:gd name="T8" fmla="*/ 5566 w 5585"/>
                <a:gd name="T9" fmla="*/ 425 h 1688"/>
                <a:gd name="T10" fmla="*/ 5556 w 5585"/>
                <a:gd name="T11" fmla="*/ 515 h 1688"/>
                <a:gd name="T12" fmla="*/ 5544 w 5585"/>
                <a:gd name="T13" fmla="*/ 596 h 1688"/>
                <a:gd name="T14" fmla="*/ 5530 w 5585"/>
                <a:gd name="T15" fmla="*/ 667 h 1688"/>
                <a:gd name="T16" fmla="*/ 5515 w 5585"/>
                <a:gd name="T17" fmla="*/ 728 h 1688"/>
                <a:gd name="T18" fmla="*/ 5482 w 5585"/>
                <a:gd name="T19" fmla="*/ 813 h 1688"/>
                <a:gd name="T20" fmla="*/ 5444 w 5585"/>
                <a:gd name="T21" fmla="*/ 843 h 1688"/>
                <a:gd name="T22" fmla="*/ 2933 w 5585"/>
                <a:gd name="T23" fmla="*/ 843 h 1688"/>
                <a:gd name="T24" fmla="*/ 2914 w 5585"/>
                <a:gd name="T25" fmla="*/ 851 h 1688"/>
                <a:gd name="T26" fmla="*/ 2878 w 5585"/>
                <a:gd name="T27" fmla="*/ 910 h 1688"/>
                <a:gd name="T28" fmla="*/ 2847 w 5585"/>
                <a:gd name="T29" fmla="*/ 1019 h 1688"/>
                <a:gd name="T30" fmla="*/ 2834 w 5585"/>
                <a:gd name="T31" fmla="*/ 1090 h 1688"/>
                <a:gd name="T32" fmla="*/ 2822 w 5585"/>
                <a:gd name="T33" fmla="*/ 1171 h 1688"/>
                <a:gd name="T34" fmla="*/ 2812 w 5585"/>
                <a:gd name="T35" fmla="*/ 1261 h 1688"/>
                <a:gd name="T36" fmla="*/ 2804 w 5585"/>
                <a:gd name="T37" fmla="*/ 1359 h 1688"/>
                <a:gd name="T38" fmla="*/ 2798 w 5585"/>
                <a:gd name="T39" fmla="*/ 1463 h 1688"/>
                <a:gd name="T40" fmla="*/ 2794 w 5585"/>
                <a:gd name="T41" fmla="*/ 1573 h 1688"/>
                <a:gd name="T42" fmla="*/ 2793 w 5585"/>
                <a:gd name="T43" fmla="*/ 1687 h 1688"/>
                <a:gd name="T44" fmla="*/ 2791 w 5585"/>
                <a:gd name="T45" fmla="*/ 1573 h 1688"/>
                <a:gd name="T46" fmla="*/ 2788 w 5585"/>
                <a:gd name="T47" fmla="*/ 1463 h 1688"/>
                <a:gd name="T48" fmla="*/ 2782 w 5585"/>
                <a:gd name="T49" fmla="*/ 1359 h 1688"/>
                <a:gd name="T50" fmla="*/ 2773 w 5585"/>
                <a:gd name="T51" fmla="*/ 1261 h 1688"/>
                <a:gd name="T52" fmla="*/ 2763 w 5585"/>
                <a:gd name="T53" fmla="*/ 1171 h 1688"/>
                <a:gd name="T54" fmla="*/ 2751 w 5585"/>
                <a:gd name="T55" fmla="*/ 1090 h 1688"/>
                <a:gd name="T56" fmla="*/ 2738 w 5585"/>
                <a:gd name="T57" fmla="*/ 1019 h 1688"/>
                <a:gd name="T58" fmla="*/ 2723 w 5585"/>
                <a:gd name="T59" fmla="*/ 959 h 1688"/>
                <a:gd name="T60" fmla="*/ 2689 w 5585"/>
                <a:gd name="T61" fmla="*/ 873 h 1688"/>
                <a:gd name="T62" fmla="*/ 2652 w 5585"/>
                <a:gd name="T63" fmla="*/ 843 h 1688"/>
                <a:gd name="T64" fmla="*/ 141 w 5585"/>
                <a:gd name="T65" fmla="*/ 843 h 1688"/>
                <a:gd name="T66" fmla="*/ 122 w 5585"/>
                <a:gd name="T67" fmla="*/ 836 h 1688"/>
                <a:gd name="T68" fmla="*/ 103 w 5585"/>
                <a:gd name="T69" fmla="*/ 813 h 1688"/>
                <a:gd name="T70" fmla="*/ 70 w 5585"/>
                <a:gd name="T71" fmla="*/ 728 h 1688"/>
                <a:gd name="T72" fmla="*/ 55 w 5585"/>
                <a:gd name="T73" fmla="*/ 667 h 1688"/>
                <a:gd name="T74" fmla="*/ 41 w 5585"/>
                <a:gd name="T75" fmla="*/ 596 h 1688"/>
                <a:gd name="T76" fmla="*/ 29 w 5585"/>
                <a:gd name="T77" fmla="*/ 515 h 1688"/>
                <a:gd name="T78" fmla="*/ 19 w 5585"/>
                <a:gd name="T79" fmla="*/ 425 h 1688"/>
                <a:gd name="T80" fmla="*/ 11 w 5585"/>
                <a:gd name="T81" fmla="*/ 328 h 1688"/>
                <a:gd name="T82" fmla="*/ 5 w 5585"/>
                <a:gd name="T83" fmla="*/ 224 h 1688"/>
                <a:gd name="T84" fmla="*/ 1 w 5585"/>
                <a:gd name="T85" fmla="*/ 114 h 1688"/>
                <a:gd name="T86" fmla="*/ 0 w 5585"/>
                <a:gd name="T87" fmla="*/ 0 h 168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585"/>
                <a:gd name="T133" fmla="*/ 0 h 1688"/>
                <a:gd name="T134" fmla="*/ 5585 w 5585"/>
                <a:gd name="T135" fmla="*/ 1688 h 168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585" h="1688">
                  <a:moveTo>
                    <a:pt x="5585" y="0"/>
                  </a:moveTo>
                  <a:lnTo>
                    <a:pt x="5584" y="114"/>
                  </a:lnTo>
                  <a:lnTo>
                    <a:pt x="5580" y="224"/>
                  </a:lnTo>
                  <a:lnTo>
                    <a:pt x="5574" y="328"/>
                  </a:lnTo>
                  <a:lnTo>
                    <a:pt x="5566" y="425"/>
                  </a:lnTo>
                  <a:lnTo>
                    <a:pt x="5556" y="515"/>
                  </a:lnTo>
                  <a:lnTo>
                    <a:pt x="5544" y="596"/>
                  </a:lnTo>
                  <a:lnTo>
                    <a:pt x="5530" y="667"/>
                  </a:lnTo>
                  <a:lnTo>
                    <a:pt x="5515" y="728"/>
                  </a:lnTo>
                  <a:lnTo>
                    <a:pt x="5482" y="813"/>
                  </a:lnTo>
                  <a:lnTo>
                    <a:pt x="5444" y="843"/>
                  </a:lnTo>
                  <a:lnTo>
                    <a:pt x="2933" y="843"/>
                  </a:lnTo>
                  <a:lnTo>
                    <a:pt x="2914" y="851"/>
                  </a:lnTo>
                  <a:lnTo>
                    <a:pt x="2878" y="910"/>
                  </a:lnTo>
                  <a:lnTo>
                    <a:pt x="2847" y="1019"/>
                  </a:lnTo>
                  <a:lnTo>
                    <a:pt x="2834" y="1090"/>
                  </a:lnTo>
                  <a:lnTo>
                    <a:pt x="2822" y="1171"/>
                  </a:lnTo>
                  <a:lnTo>
                    <a:pt x="2812" y="1261"/>
                  </a:lnTo>
                  <a:lnTo>
                    <a:pt x="2804" y="1359"/>
                  </a:lnTo>
                  <a:lnTo>
                    <a:pt x="2798" y="1463"/>
                  </a:lnTo>
                  <a:lnTo>
                    <a:pt x="2794" y="1573"/>
                  </a:lnTo>
                  <a:lnTo>
                    <a:pt x="2793" y="1687"/>
                  </a:lnTo>
                  <a:lnTo>
                    <a:pt x="2791" y="1573"/>
                  </a:lnTo>
                  <a:lnTo>
                    <a:pt x="2788" y="1463"/>
                  </a:lnTo>
                  <a:lnTo>
                    <a:pt x="2782" y="1359"/>
                  </a:lnTo>
                  <a:lnTo>
                    <a:pt x="2773" y="1261"/>
                  </a:lnTo>
                  <a:lnTo>
                    <a:pt x="2763" y="1171"/>
                  </a:lnTo>
                  <a:lnTo>
                    <a:pt x="2751" y="1090"/>
                  </a:lnTo>
                  <a:lnTo>
                    <a:pt x="2738" y="1019"/>
                  </a:lnTo>
                  <a:lnTo>
                    <a:pt x="2723" y="959"/>
                  </a:lnTo>
                  <a:lnTo>
                    <a:pt x="2689" y="873"/>
                  </a:lnTo>
                  <a:lnTo>
                    <a:pt x="2652" y="843"/>
                  </a:lnTo>
                  <a:lnTo>
                    <a:pt x="141" y="843"/>
                  </a:lnTo>
                  <a:lnTo>
                    <a:pt x="122" y="836"/>
                  </a:lnTo>
                  <a:lnTo>
                    <a:pt x="103" y="813"/>
                  </a:lnTo>
                  <a:lnTo>
                    <a:pt x="70" y="728"/>
                  </a:lnTo>
                  <a:lnTo>
                    <a:pt x="55" y="667"/>
                  </a:lnTo>
                  <a:lnTo>
                    <a:pt x="41" y="596"/>
                  </a:lnTo>
                  <a:lnTo>
                    <a:pt x="29" y="515"/>
                  </a:lnTo>
                  <a:lnTo>
                    <a:pt x="19" y="425"/>
                  </a:lnTo>
                  <a:lnTo>
                    <a:pt x="11" y="328"/>
                  </a:lnTo>
                  <a:lnTo>
                    <a:pt x="5" y="224"/>
                  </a:lnTo>
                  <a:lnTo>
                    <a:pt x="1" y="114"/>
                  </a:lnTo>
                  <a:lnTo>
                    <a:pt x="0" y="0"/>
                  </a:lnTo>
                </a:path>
              </a:pathLst>
            </a:custGeom>
            <a:noFill/>
            <a:ln w="38100">
              <a:solidFill>
                <a:srgbClr val="6699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496888"/>
            <a:ext cx="648017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A59D1E-2CA2-48F3-A973-21DFEB0822B1}" type="slidenum">
              <a:rPr lang="en-GB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836613"/>
            <a:ext cx="6118225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9ACF9F-FADD-4A6E-8B47-6DD8696B0BF1}" type="slidenum">
              <a:rPr lang="en-GB"/>
              <a:pPr>
                <a:defRPr/>
              </a:pPr>
              <a:t>37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531813"/>
            <a:ext cx="6551613" cy="5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E0FA81-942F-4182-8947-A61C4A53BCFA}" type="slidenum">
              <a:rPr lang="en-GB"/>
              <a:pPr>
                <a:defRPr/>
              </a:pPr>
              <a:t>38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984250"/>
            <a:ext cx="6119813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A0BB09-874A-48ED-A153-C08BF41160DA}" type="slidenum">
              <a:rPr lang="en-GB"/>
              <a:pPr>
                <a:defRPr/>
              </a:pPr>
              <a:t>39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/>
        </p:nvGraphicFramePr>
        <p:xfrm>
          <a:off x="-783770" y="1322391"/>
          <a:ext cx="6425162" cy="4442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171" name="Rettangolo 5"/>
          <p:cNvSpPr>
            <a:spLocks noChangeArrowheads="1"/>
          </p:cNvSpPr>
          <p:nvPr/>
        </p:nvSpPr>
        <p:spPr bwMode="auto">
          <a:xfrm>
            <a:off x="3922713" y="1196975"/>
            <a:ext cx="5257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200" b="1">
                <a:solidFill>
                  <a:schemeClr val="accent2"/>
                </a:solidFill>
                <a:latin typeface="Century Gothic" pitchFamily="34" charset="0"/>
              </a:rPr>
              <a:t>Strategia per una crescita intelligente, sostenibile e inclusiva</a:t>
            </a:r>
            <a:endParaRPr lang="en-US" sz="2200" b="1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7172" name="Rettangolo 6"/>
          <p:cNvSpPr>
            <a:spLocks noChangeArrowheads="1"/>
          </p:cNvSpPr>
          <p:nvPr/>
        </p:nvSpPr>
        <p:spPr bwMode="auto">
          <a:xfrm>
            <a:off x="4787900" y="2997200"/>
            <a:ext cx="42878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200" b="1">
                <a:solidFill>
                  <a:schemeClr val="accent1"/>
                </a:solidFill>
                <a:latin typeface="Century Gothic" pitchFamily="34" charset="0"/>
              </a:rPr>
              <a:t>Iniziativa faro di sostegno alla </a:t>
            </a:r>
          </a:p>
          <a:p>
            <a:r>
              <a:rPr lang="it-IT" sz="2200" b="1">
                <a:solidFill>
                  <a:schemeClr val="accent1"/>
                </a:solidFill>
                <a:latin typeface="Century Gothic" pitchFamily="34" charset="0"/>
              </a:rPr>
              <a:t>ricerca e all’innovazione</a:t>
            </a:r>
            <a:endParaRPr lang="en-US" sz="2200" b="1">
              <a:solidFill>
                <a:schemeClr val="accent1"/>
              </a:solidFill>
              <a:latin typeface="Century Gothic" pitchFamily="34" charset="0"/>
            </a:endParaRPr>
          </a:p>
        </p:txBody>
      </p:sp>
      <p:sp>
        <p:nvSpPr>
          <p:cNvPr id="10246" name="Rettangolo 7"/>
          <p:cNvSpPr>
            <a:spLocks noChangeArrowheads="1"/>
          </p:cNvSpPr>
          <p:nvPr/>
        </p:nvSpPr>
        <p:spPr bwMode="auto">
          <a:xfrm>
            <a:off x="4211638" y="4797425"/>
            <a:ext cx="45720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it-IT" sz="2200" b="1" dirty="0">
                <a:solidFill>
                  <a:schemeClr val="accent3">
                    <a:lumMod val="75000"/>
                  </a:schemeClr>
                </a:solidFill>
                <a:latin typeface="Century Gothic" pitchFamily="34" charset="0"/>
                <a:ea typeface="ＭＳ Ｐゴシック" pitchFamily="-111" charset="-128"/>
                <a:cs typeface="Arial" pitchFamily="34" charset="0"/>
              </a:rPr>
              <a:t>Quadro strategico comune  su ricerca  e innovazione</a:t>
            </a:r>
          </a:p>
          <a:p>
            <a:pPr>
              <a:defRPr/>
            </a:pPr>
            <a:r>
              <a:rPr lang="it-IT" sz="2200" b="1" dirty="0">
                <a:solidFill>
                  <a:schemeClr val="accent3">
                    <a:lumMod val="75000"/>
                  </a:schemeClr>
                </a:solidFill>
                <a:latin typeface="Century Gothic" pitchFamily="34" charset="0"/>
                <a:ea typeface="ＭＳ Ｐゴシック" pitchFamily="-111" charset="-128"/>
                <a:cs typeface="Arial" pitchFamily="34" charset="0"/>
              </a:rPr>
              <a:t> (2014- 2020)</a:t>
            </a:r>
            <a:endParaRPr lang="en-US" sz="2200" b="1" dirty="0">
              <a:solidFill>
                <a:schemeClr val="accent3">
                  <a:lumMod val="75000"/>
                </a:schemeClr>
              </a:solidFill>
              <a:latin typeface="Century Gothic" pitchFamily="34" charset="0"/>
              <a:ea typeface="ＭＳ Ｐゴシック" pitchFamily="-111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800100"/>
            <a:ext cx="65532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A0F87B-2338-495F-B610-D55EFEAF1EC7}" type="slidenum">
              <a:rPr lang="en-GB"/>
              <a:pPr>
                <a:defRPr/>
              </a:pPr>
              <a:t>40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640762" cy="3529013"/>
          </a:xfrm>
          <a:noFill/>
        </p:spPr>
        <p:txBody>
          <a:bodyPr/>
          <a:lstStyle/>
          <a:p>
            <a:pPr marL="779463" lvl="1" indent="-322263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sz="1800" smtClean="0"/>
              <a:t>Indirizzato a tutti i tipi di PMI innovative che presentino una forte volontà di crescere, svilupparsi e internazionalizzarsi</a:t>
            </a:r>
            <a:endParaRPr lang="en-GB" sz="1800" u="sng" smtClean="0"/>
          </a:p>
          <a:p>
            <a:pPr marL="779463" lvl="1" indent="-322263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sz="1800" smtClean="0"/>
              <a:t>Solo PMI potranno richiedere finanziamenti (</a:t>
            </a:r>
            <a:r>
              <a:rPr lang="en-GB" sz="1800" u="sng" smtClean="0"/>
              <a:t>sostegno a una sola impresa</a:t>
            </a:r>
            <a:r>
              <a:rPr lang="en-GB" sz="1800" smtClean="0"/>
              <a:t> è possibile, ma collaborazione certamente consigliabile)</a:t>
            </a:r>
          </a:p>
          <a:p>
            <a:pPr marL="779463" lvl="1" indent="-322263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sz="1800" u="sng" smtClean="0"/>
              <a:t>Competitivo</a:t>
            </a:r>
            <a:r>
              <a:rPr lang="en-GB" sz="1800" smtClean="0"/>
              <a:t>, dimensione EU </a:t>
            </a:r>
            <a:r>
              <a:rPr lang="en-GB" sz="1800" smtClean="0">
                <a:sym typeface="Wingdings" pitchFamily="2" charset="2"/>
              </a:rPr>
              <a:t> solo le migliori idee passano la fase 1</a:t>
            </a:r>
            <a:endParaRPr lang="en-GB" sz="1800" smtClean="0"/>
          </a:p>
          <a:p>
            <a:pPr marL="779463" lvl="1" indent="-322263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sz="1800" smtClean="0"/>
              <a:t>Orientato al mercato; attività close-to-market: </a:t>
            </a:r>
            <a:r>
              <a:rPr lang="en-GB" sz="1800" u="sng" smtClean="0"/>
              <a:t>finanziamento al 70%</a:t>
            </a:r>
          </a:p>
          <a:p>
            <a:pPr marL="779463" lvl="1" indent="-322263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sz="1800" smtClean="0"/>
              <a:t>Costituito da 3 fasi – piu' il coaching</a:t>
            </a:r>
          </a:p>
          <a:p>
            <a:pPr marL="779463" lvl="1" indent="-322263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sz="1800" smtClean="0"/>
              <a:t>Possibilità di entrare nella fase 1 e fase 2</a:t>
            </a:r>
          </a:p>
          <a:p>
            <a:pPr marL="779463" lvl="1" indent="-322263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sz="1800" smtClean="0"/>
              <a:t>Applicato in tutte le 'societal challenges' e 'key enabling technologies'</a:t>
            </a:r>
          </a:p>
          <a:p>
            <a:pPr marL="779463" lvl="1" indent="-322263" eaLnBrk="1" hangingPunct="1">
              <a:spcBef>
                <a:spcPct val="35000"/>
              </a:spcBef>
            </a:pPr>
            <a:endParaRPr lang="en-GB" sz="1800" smtClean="0"/>
          </a:p>
          <a:p>
            <a:pPr marL="779463" lvl="1" indent="-322263" eaLnBrk="1" hangingPunct="1">
              <a:spcBef>
                <a:spcPct val="35000"/>
              </a:spcBef>
            </a:pPr>
            <a:endParaRPr lang="en-GB" sz="1800" smtClean="0"/>
          </a:p>
          <a:p>
            <a:pPr marL="779463" lvl="1" indent="-322263" eaLnBrk="1" hangingPunct="1"/>
            <a:endParaRPr lang="en-GB" sz="1800" smtClean="0"/>
          </a:p>
          <a:p>
            <a:pPr marL="779463" lvl="1" indent="-322263" eaLnBrk="1" hangingPunct="1">
              <a:buFontTx/>
              <a:buNone/>
            </a:pPr>
            <a:endParaRPr lang="fr-BE" sz="1800" i="1" smtClean="0"/>
          </a:p>
          <a:p>
            <a:pPr marL="779463" lvl="1" indent="-322263" eaLnBrk="1" hangingPunct="1">
              <a:lnSpc>
                <a:spcPct val="90000"/>
              </a:lnSpc>
              <a:spcBef>
                <a:spcPct val="60000"/>
              </a:spcBef>
            </a:pPr>
            <a:endParaRPr lang="fr-BE" sz="1800" smtClean="0"/>
          </a:p>
        </p:txBody>
      </p:sp>
      <p:sp>
        <p:nvSpPr>
          <p:cNvPr id="46083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1052513"/>
            <a:ext cx="8229600" cy="936625"/>
          </a:xfrm>
          <a:noFill/>
        </p:spPr>
        <p:txBody>
          <a:bodyPr/>
          <a:lstStyle/>
          <a:p>
            <a:pPr eaLnBrk="1" hangingPunct="1"/>
            <a:r>
              <a:rPr lang="en-GB" smtClean="0"/>
              <a:t>Caratteristiche dello strumento PMI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584200"/>
            <a:ext cx="64801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21CF97-E04B-4899-A564-AC61CF910463}" type="slidenum">
              <a:rPr lang="en-GB"/>
              <a:pPr>
                <a:defRPr/>
              </a:pPr>
              <a:t>42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590550"/>
            <a:ext cx="6408738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FE8E05-0F0E-47CB-A94E-183456230D56}" type="slidenum">
              <a:rPr lang="en-GB"/>
              <a:pPr>
                <a:defRPr/>
              </a:pPr>
              <a:t>43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CB9A1-3BA7-42D9-ACC3-CFE971728D17}" type="slidenum">
              <a:rPr lang="en-GB"/>
              <a:pPr>
                <a:defRPr/>
              </a:pPr>
              <a:t>44</a:t>
            </a:fld>
            <a:endParaRPr lang="en-GB"/>
          </a:p>
        </p:txBody>
      </p:sp>
      <p:sp>
        <p:nvSpPr>
          <p:cNvPr id="49155" name="Rettangolo 4"/>
          <p:cNvSpPr>
            <a:spLocks noChangeArrowheads="1"/>
          </p:cNvSpPr>
          <p:nvPr/>
        </p:nvSpPr>
        <p:spPr bwMode="auto">
          <a:xfrm>
            <a:off x="1476375" y="3105150"/>
            <a:ext cx="6335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/>
              <a:t>COME SCRIVERE UNA PROPOSTA H2020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509EDA-93F2-4A27-BC4B-16EEAA459A72}" type="slidenum">
              <a:rPr lang="en-GB"/>
              <a:pPr>
                <a:defRPr/>
              </a:pPr>
              <a:t>45</a:t>
            </a:fld>
            <a:endParaRPr lang="en-GB"/>
          </a:p>
        </p:txBody>
      </p:sp>
      <p:sp>
        <p:nvSpPr>
          <p:cNvPr id="50179" name="Rettangolo 19"/>
          <p:cNvSpPr>
            <a:spLocks noChangeArrowheads="1"/>
          </p:cNvSpPr>
          <p:nvPr/>
        </p:nvSpPr>
        <p:spPr bwMode="auto">
          <a:xfrm>
            <a:off x="1258888" y="1412875"/>
            <a:ext cx="6408737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 b="1"/>
              <a:t>Documentazione</a:t>
            </a:r>
          </a:p>
          <a:p>
            <a:endParaRPr lang="it-IT"/>
          </a:p>
          <a:p>
            <a:endParaRPr lang="it-IT"/>
          </a:p>
          <a:p>
            <a:r>
              <a:rPr lang="it-IT"/>
              <a:t>• Bando di gara</a:t>
            </a:r>
          </a:p>
          <a:p>
            <a:r>
              <a:rPr lang="it-IT" b="1" i="1"/>
              <a:t>‘Call for proposal’</a:t>
            </a:r>
          </a:p>
          <a:p>
            <a:r>
              <a:rPr lang="it-IT"/>
              <a:t>• Programma di Lavoro</a:t>
            </a:r>
          </a:p>
          <a:p>
            <a:r>
              <a:rPr lang="it-IT" b="1" i="1"/>
              <a:t>‘Work programme’</a:t>
            </a:r>
          </a:p>
          <a:p>
            <a:r>
              <a:rPr lang="it-IT"/>
              <a:t>• Manuale H2020</a:t>
            </a:r>
          </a:p>
          <a:p>
            <a:r>
              <a:rPr lang="it-IT" b="1" i="1"/>
              <a:t>‘H2020 Manual Online’</a:t>
            </a:r>
          </a:p>
          <a:p>
            <a:endParaRPr lang="it-IT" b="1" i="1"/>
          </a:p>
          <a:p>
            <a:r>
              <a:rPr lang="it-IT"/>
              <a:t>• Regole di Partecipazione</a:t>
            </a:r>
          </a:p>
          <a:p>
            <a:r>
              <a:rPr lang="it-IT" b="1" i="1"/>
              <a:t>‘Rules for the participation’</a:t>
            </a:r>
          </a:p>
          <a:p>
            <a:r>
              <a:rPr lang="it-IT"/>
              <a:t>• Contratto tipo</a:t>
            </a:r>
          </a:p>
          <a:p>
            <a:r>
              <a:rPr lang="it-IT" b="1" i="1"/>
              <a:t>‘Model Grant Agreement’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F3E3DD-0B76-41BD-B7D9-A47F42E90970}" type="slidenum">
              <a:rPr lang="en-GB"/>
              <a:pPr>
                <a:defRPr/>
              </a:pPr>
              <a:t>46</a:t>
            </a:fld>
            <a:endParaRPr lang="en-GB"/>
          </a:p>
        </p:txBody>
      </p:sp>
      <p:pic>
        <p:nvPicPr>
          <p:cNvPr id="5120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738" y="1341438"/>
            <a:ext cx="7783512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D16D48-E6EF-4AA4-BAF9-4A59DFD9F563}" type="slidenum">
              <a:rPr lang="en-GB"/>
              <a:pPr>
                <a:defRPr/>
              </a:pPr>
              <a:t>47</a:t>
            </a:fld>
            <a:endParaRPr lang="en-GB"/>
          </a:p>
        </p:txBody>
      </p:sp>
      <p:pic>
        <p:nvPicPr>
          <p:cNvPr id="522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1275" y="1773238"/>
            <a:ext cx="6804025" cy="317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45BEBC-A514-45E1-9570-6158F24862CD}" type="slidenum">
              <a:rPr lang="en-GB"/>
              <a:pPr>
                <a:defRPr/>
              </a:pPr>
              <a:t>48</a:t>
            </a:fld>
            <a:endParaRPr lang="en-GB"/>
          </a:p>
        </p:txBody>
      </p:sp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175" y="1708150"/>
            <a:ext cx="837565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B92738-4115-44F1-AC61-50BE16BDC88F}" type="slidenum">
              <a:rPr lang="en-GB"/>
              <a:pPr>
                <a:defRPr/>
              </a:pPr>
              <a:t>49</a:t>
            </a:fld>
            <a:endParaRPr lang="en-GB"/>
          </a:p>
        </p:txBody>
      </p:sp>
      <p:sp>
        <p:nvSpPr>
          <p:cNvPr id="54275" name="Rettangolo 4"/>
          <p:cNvSpPr>
            <a:spLocks noChangeArrowheads="1"/>
          </p:cNvSpPr>
          <p:nvPr/>
        </p:nvSpPr>
        <p:spPr bwMode="auto">
          <a:xfrm>
            <a:off x="1763713" y="5807075"/>
            <a:ext cx="655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/>
              <a:t>Visitare Participant Portal</a:t>
            </a:r>
          </a:p>
          <a:p>
            <a:r>
              <a:rPr lang="it-IT"/>
              <a:t>http://ec.europa.eu/research/participants/portal/page/home</a:t>
            </a:r>
          </a:p>
        </p:txBody>
      </p:sp>
      <p:sp>
        <p:nvSpPr>
          <p:cNvPr id="54277" name="Rettangolo 6"/>
          <p:cNvSpPr>
            <a:spLocks noChangeArrowheads="1"/>
          </p:cNvSpPr>
          <p:nvPr/>
        </p:nvSpPr>
        <p:spPr bwMode="auto">
          <a:xfrm>
            <a:off x="3055938" y="260350"/>
            <a:ext cx="3300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/>
              <a:t>Strumenti: Participant portal</a:t>
            </a:r>
          </a:p>
        </p:txBody>
      </p:sp>
      <p:pic>
        <p:nvPicPr>
          <p:cNvPr id="18434" name="Picture 2" descr="https://player.slideplayer.com/97/16943259/slides/slide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485" y="224596"/>
            <a:ext cx="8304987" cy="6228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9838" y="981075"/>
            <a:ext cx="657225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5-Point Star 4"/>
          <p:cNvSpPr/>
          <p:nvPr/>
        </p:nvSpPr>
        <p:spPr bwMode="auto">
          <a:xfrm>
            <a:off x="1547813" y="3573463"/>
            <a:ext cx="46037" cy="46037"/>
          </a:xfrm>
          <a:prstGeom prst="star5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marL="3175">
              <a:defRPr/>
            </a:pPr>
            <a:endParaRPr lang="en-GB" dirty="0">
              <a:latin typeface="Century Gothic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8196" name="Explosion 2 5"/>
          <p:cNvSpPr>
            <a:spLocks noChangeArrowheads="1"/>
          </p:cNvSpPr>
          <p:nvPr/>
        </p:nvSpPr>
        <p:spPr bwMode="auto">
          <a:xfrm>
            <a:off x="149225" y="5213350"/>
            <a:ext cx="1570038" cy="1103313"/>
          </a:xfrm>
          <a:prstGeom prst="irregularSeal2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175"/>
            <a:r>
              <a:rPr lang="fr-BE" sz="1600">
                <a:solidFill>
                  <a:srgbClr val="C00000"/>
                </a:solidFill>
                <a:latin typeface="Century Gothic" pitchFamily="34" charset="0"/>
              </a:rPr>
              <a:t>7%</a:t>
            </a:r>
            <a:endParaRPr lang="en-GB" sz="160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8197" name="Explosion 2 8"/>
          <p:cNvSpPr>
            <a:spLocks noChangeArrowheads="1"/>
          </p:cNvSpPr>
          <p:nvPr/>
        </p:nvSpPr>
        <p:spPr bwMode="auto">
          <a:xfrm>
            <a:off x="5497513" y="2528888"/>
            <a:ext cx="2951162" cy="2935287"/>
          </a:xfrm>
          <a:prstGeom prst="irregularSeal2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175" algn="ctr"/>
            <a:r>
              <a:rPr lang="fr-BE" sz="1600">
                <a:solidFill>
                  <a:srgbClr val="C00000"/>
                </a:solidFill>
                <a:latin typeface="Century Gothic" pitchFamily="34" charset="0"/>
              </a:rPr>
              <a:t>32%</a:t>
            </a:r>
          </a:p>
          <a:p>
            <a:pPr marL="3175" algn="ctr"/>
            <a:r>
              <a:rPr lang="fr-BE" sz="1600">
                <a:solidFill>
                  <a:srgbClr val="C00000"/>
                </a:solidFill>
                <a:latin typeface="Century Gothic" pitchFamily="34" charset="0"/>
              </a:rPr>
              <a:t>PUB</a:t>
            </a:r>
          </a:p>
          <a:p>
            <a:pPr marL="3175" algn="ctr"/>
            <a:r>
              <a:rPr lang="fr-BE" sz="1600">
                <a:solidFill>
                  <a:srgbClr val="C00000"/>
                </a:solidFill>
                <a:latin typeface="Century Gothic" pitchFamily="34" charset="0"/>
              </a:rPr>
              <a:t>PAT</a:t>
            </a:r>
          </a:p>
          <a:p>
            <a:pPr marL="3175" algn="ctr"/>
            <a:endParaRPr lang="en-GB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8198" name="Cloud Callout 10"/>
          <p:cNvSpPr>
            <a:spLocks noChangeArrowheads="1"/>
          </p:cNvSpPr>
          <p:nvPr/>
        </p:nvSpPr>
        <p:spPr bwMode="auto">
          <a:xfrm>
            <a:off x="7596188" y="1989138"/>
            <a:ext cx="1008062" cy="1606550"/>
          </a:xfrm>
          <a:prstGeom prst="cloudCallout">
            <a:avLst>
              <a:gd name="adj1" fmla="val -20833"/>
              <a:gd name="adj2" fmla="val 625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it-IT">
              <a:latin typeface="Century Gothic" pitchFamily="34" charset="0"/>
            </a:endParaRPr>
          </a:p>
        </p:txBody>
      </p:sp>
      <p:sp>
        <p:nvSpPr>
          <p:cNvPr id="8199" name="Freeform 12"/>
          <p:cNvSpPr>
            <a:spLocks/>
          </p:cNvSpPr>
          <p:nvPr/>
        </p:nvSpPr>
        <p:spPr bwMode="auto">
          <a:xfrm>
            <a:off x="149225" y="4381500"/>
            <a:ext cx="720725" cy="981075"/>
          </a:xfrm>
          <a:custGeom>
            <a:avLst/>
            <a:gdLst>
              <a:gd name="T0" fmla="*/ 326585 w 720223"/>
              <a:gd name="T1" fmla="*/ 476250 h 981075"/>
              <a:gd name="T2" fmla="*/ 385391 w 720223"/>
              <a:gd name="T3" fmla="*/ 428625 h 981075"/>
              <a:gd name="T4" fmla="*/ 444198 w 720223"/>
              <a:gd name="T5" fmla="*/ 371475 h 981075"/>
              <a:gd name="T6" fmla="*/ 483402 w 720223"/>
              <a:gd name="T7" fmla="*/ 285750 h 981075"/>
              <a:gd name="T8" fmla="*/ 493202 w 720223"/>
              <a:gd name="T9" fmla="*/ 257175 h 981075"/>
              <a:gd name="T10" fmla="*/ 512805 w 720223"/>
              <a:gd name="T11" fmla="*/ 228600 h 981075"/>
              <a:gd name="T12" fmla="*/ 522602 w 720223"/>
              <a:gd name="T13" fmla="*/ 200025 h 981075"/>
              <a:gd name="T14" fmla="*/ 571612 w 720223"/>
              <a:gd name="T15" fmla="*/ 123825 h 981075"/>
              <a:gd name="T16" fmla="*/ 581412 w 720223"/>
              <a:gd name="T17" fmla="*/ 95250 h 981075"/>
              <a:gd name="T18" fmla="*/ 591215 w 720223"/>
              <a:gd name="T19" fmla="*/ 57150 h 981075"/>
              <a:gd name="T20" fmla="*/ 610815 w 720223"/>
              <a:gd name="T21" fmla="*/ 28575 h 981075"/>
              <a:gd name="T22" fmla="*/ 620617 w 720223"/>
              <a:gd name="T23" fmla="*/ 0 h 981075"/>
              <a:gd name="T24" fmla="*/ 610815 w 720223"/>
              <a:gd name="T25" fmla="*/ 104775 h 981075"/>
              <a:gd name="T26" fmla="*/ 601015 w 720223"/>
              <a:gd name="T27" fmla="*/ 133350 h 981075"/>
              <a:gd name="T28" fmla="*/ 591215 w 720223"/>
              <a:gd name="T29" fmla="*/ 171450 h 981075"/>
              <a:gd name="T30" fmla="*/ 561811 w 720223"/>
              <a:gd name="T31" fmla="*/ 323850 h 981075"/>
              <a:gd name="T32" fmla="*/ 552009 w 720223"/>
              <a:gd name="T33" fmla="*/ 409575 h 981075"/>
              <a:gd name="T34" fmla="*/ 542209 w 720223"/>
              <a:gd name="T35" fmla="*/ 447675 h 981075"/>
              <a:gd name="T36" fmla="*/ 561811 w 720223"/>
              <a:gd name="T37" fmla="*/ 590550 h 981075"/>
              <a:gd name="T38" fmla="*/ 601015 w 720223"/>
              <a:gd name="T39" fmla="*/ 647700 h 981075"/>
              <a:gd name="T40" fmla="*/ 620617 w 720223"/>
              <a:gd name="T41" fmla="*/ 676275 h 981075"/>
              <a:gd name="T42" fmla="*/ 679423 w 720223"/>
              <a:gd name="T43" fmla="*/ 752475 h 981075"/>
              <a:gd name="T44" fmla="*/ 689221 w 720223"/>
              <a:gd name="T45" fmla="*/ 781050 h 981075"/>
              <a:gd name="T46" fmla="*/ 728427 w 720223"/>
              <a:gd name="T47" fmla="*/ 838200 h 981075"/>
              <a:gd name="T48" fmla="*/ 738228 w 720223"/>
              <a:gd name="T49" fmla="*/ 866775 h 981075"/>
              <a:gd name="T50" fmla="*/ 679423 w 720223"/>
              <a:gd name="T51" fmla="*/ 819150 h 981075"/>
              <a:gd name="T52" fmla="*/ 601015 w 720223"/>
              <a:gd name="T53" fmla="*/ 790575 h 981075"/>
              <a:gd name="T54" fmla="*/ 542209 w 720223"/>
              <a:gd name="T55" fmla="*/ 752475 h 981075"/>
              <a:gd name="T56" fmla="*/ 512805 w 720223"/>
              <a:gd name="T57" fmla="*/ 742950 h 981075"/>
              <a:gd name="T58" fmla="*/ 434396 w 720223"/>
              <a:gd name="T59" fmla="*/ 723900 h 981075"/>
              <a:gd name="T60" fmla="*/ 404994 w 720223"/>
              <a:gd name="T61" fmla="*/ 752475 h 981075"/>
              <a:gd name="T62" fmla="*/ 395193 w 720223"/>
              <a:gd name="T63" fmla="*/ 781050 h 981075"/>
              <a:gd name="T64" fmla="*/ 375591 w 720223"/>
              <a:gd name="T65" fmla="*/ 809625 h 981075"/>
              <a:gd name="T66" fmla="*/ 346186 w 720223"/>
              <a:gd name="T67" fmla="*/ 904875 h 981075"/>
              <a:gd name="T68" fmla="*/ 297183 w 720223"/>
              <a:gd name="T69" fmla="*/ 962025 h 981075"/>
              <a:gd name="T70" fmla="*/ 267781 w 720223"/>
              <a:gd name="T71" fmla="*/ 981075 h 981075"/>
              <a:gd name="T72" fmla="*/ 297183 w 720223"/>
              <a:gd name="T73" fmla="*/ 819150 h 981075"/>
              <a:gd name="T74" fmla="*/ 306985 w 720223"/>
              <a:gd name="T75" fmla="*/ 790575 h 981075"/>
              <a:gd name="T76" fmla="*/ 326585 w 720223"/>
              <a:gd name="T77" fmla="*/ 762000 h 981075"/>
              <a:gd name="T78" fmla="*/ 365790 w 720223"/>
              <a:gd name="T79" fmla="*/ 657225 h 981075"/>
              <a:gd name="T80" fmla="*/ 316786 w 720223"/>
              <a:gd name="T81" fmla="*/ 619125 h 981075"/>
              <a:gd name="T82" fmla="*/ 228575 w 720223"/>
              <a:gd name="T83" fmla="*/ 552450 h 981075"/>
              <a:gd name="T84" fmla="*/ 189372 w 720223"/>
              <a:gd name="T85" fmla="*/ 523875 h 981075"/>
              <a:gd name="T86" fmla="*/ 130566 w 720223"/>
              <a:gd name="T87" fmla="*/ 485775 h 981075"/>
              <a:gd name="T88" fmla="*/ 61957 w 720223"/>
              <a:gd name="T89" fmla="*/ 419100 h 981075"/>
              <a:gd name="T90" fmla="*/ 22760 w 720223"/>
              <a:gd name="T91" fmla="*/ 390525 h 981075"/>
              <a:gd name="T92" fmla="*/ 3145 w 720223"/>
              <a:gd name="T93" fmla="*/ 361950 h 981075"/>
              <a:gd name="T94" fmla="*/ 101162 w 720223"/>
              <a:gd name="T95" fmla="*/ 371475 h 981075"/>
              <a:gd name="T96" fmla="*/ 169769 w 720223"/>
              <a:gd name="T97" fmla="*/ 400050 h 981075"/>
              <a:gd name="T98" fmla="*/ 218774 w 720223"/>
              <a:gd name="T99" fmla="*/ 457200 h 981075"/>
              <a:gd name="T100" fmla="*/ 277580 w 720223"/>
              <a:gd name="T101" fmla="*/ 476250 h 981075"/>
              <a:gd name="T102" fmla="*/ 326585 w 720223"/>
              <a:gd name="T103" fmla="*/ 476250 h 98107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720223"/>
              <a:gd name="T157" fmla="*/ 0 h 981075"/>
              <a:gd name="T158" fmla="*/ 720223 w 720223"/>
              <a:gd name="T159" fmla="*/ 981075 h 98107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720223" h="981075">
                <a:moveTo>
                  <a:pt x="317388" y="476250"/>
                </a:moveTo>
                <a:cubicBezTo>
                  <a:pt x="412668" y="457194"/>
                  <a:pt x="332932" y="488062"/>
                  <a:pt x="374538" y="428625"/>
                </a:cubicBezTo>
                <a:cubicBezTo>
                  <a:pt x="389988" y="406554"/>
                  <a:pt x="431688" y="371475"/>
                  <a:pt x="431688" y="371475"/>
                </a:cubicBezTo>
                <a:cubicBezTo>
                  <a:pt x="480835" y="224033"/>
                  <a:pt x="424505" y="376316"/>
                  <a:pt x="469788" y="285750"/>
                </a:cubicBezTo>
                <a:cubicBezTo>
                  <a:pt x="474278" y="276770"/>
                  <a:pt x="474823" y="266155"/>
                  <a:pt x="479313" y="257175"/>
                </a:cubicBezTo>
                <a:cubicBezTo>
                  <a:pt x="484433" y="246936"/>
                  <a:pt x="493243" y="238839"/>
                  <a:pt x="498363" y="228600"/>
                </a:cubicBezTo>
                <a:cubicBezTo>
                  <a:pt x="502853" y="219620"/>
                  <a:pt x="503933" y="209253"/>
                  <a:pt x="507888" y="200025"/>
                </a:cubicBezTo>
                <a:cubicBezTo>
                  <a:pt x="525321" y="159348"/>
                  <a:pt x="528164" y="160290"/>
                  <a:pt x="555513" y="123825"/>
                </a:cubicBezTo>
                <a:cubicBezTo>
                  <a:pt x="558688" y="114300"/>
                  <a:pt x="562280" y="104904"/>
                  <a:pt x="565038" y="95250"/>
                </a:cubicBezTo>
                <a:cubicBezTo>
                  <a:pt x="568634" y="82663"/>
                  <a:pt x="569406" y="69182"/>
                  <a:pt x="574563" y="57150"/>
                </a:cubicBezTo>
                <a:cubicBezTo>
                  <a:pt x="579072" y="46628"/>
                  <a:pt x="588493" y="38814"/>
                  <a:pt x="593613" y="28575"/>
                </a:cubicBezTo>
                <a:cubicBezTo>
                  <a:pt x="598103" y="19595"/>
                  <a:pt x="599963" y="9525"/>
                  <a:pt x="603138" y="0"/>
                </a:cubicBezTo>
                <a:cubicBezTo>
                  <a:pt x="599963" y="34925"/>
                  <a:pt x="598573" y="70058"/>
                  <a:pt x="593613" y="104775"/>
                </a:cubicBezTo>
                <a:cubicBezTo>
                  <a:pt x="592193" y="114714"/>
                  <a:pt x="586846" y="123696"/>
                  <a:pt x="584088" y="133350"/>
                </a:cubicBezTo>
                <a:cubicBezTo>
                  <a:pt x="580492" y="145937"/>
                  <a:pt x="576975" y="158583"/>
                  <a:pt x="574563" y="171450"/>
                </a:cubicBezTo>
                <a:cubicBezTo>
                  <a:pt x="542760" y="341067"/>
                  <a:pt x="568474" y="233906"/>
                  <a:pt x="545988" y="323850"/>
                </a:cubicBezTo>
                <a:cubicBezTo>
                  <a:pt x="542813" y="352425"/>
                  <a:pt x="540835" y="381158"/>
                  <a:pt x="536463" y="409575"/>
                </a:cubicBezTo>
                <a:cubicBezTo>
                  <a:pt x="534472" y="422514"/>
                  <a:pt x="526938" y="434584"/>
                  <a:pt x="526938" y="447675"/>
                </a:cubicBezTo>
                <a:cubicBezTo>
                  <a:pt x="526938" y="454566"/>
                  <a:pt x="527093" y="556540"/>
                  <a:pt x="545988" y="590550"/>
                </a:cubicBezTo>
                <a:cubicBezTo>
                  <a:pt x="557107" y="610564"/>
                  <a:pt x="571388" y="628650"/>
                  <a:pt x="584088" y="647700"/>
                </a:cubicBezTo>
                <a:cubicBezTo>
                  <a:pt x="590438" y="657225"/>
                  <a:pt x="596269" y="667117"/>
                  <a:pt x="603138" y="676275"/>
                </a:cubicBezTo>
                <a:lnTo>
                  <a:pt x="660288" y="752475"/>
                </a:lnTo>
                <a:cubicBezTo>
                  <a:pt x="663463" y="762000"/>
                  <a:pt x="664937" y="772273"/>
                  <a:pt x="669813" y="781050"/>
                </a:cubicBezTo>
                <a:cubicBezTo>
                  <a:pt x="680932" y="801064"/>
                  <a:pt x="700673" y="816480"/>
                  <a:pt x="707913" y="838200"/>
                </a:cubicBezTo>
                <a:cubicBezTo>
                  <a:pt x="711088" y="847725"/>
                  <a:pt x="726418" y="862285"/>
                  <a:pt x="717438" y="866775"/>
                </a:cubicBezTo>
                <a:cubicBezTo>
                  <a:pt x="708524" y="871232"/>
                  <a:pt x="660635" y="819367"/>
                  <a:pt x="660288" y="819150"/>
                </a:cubicBezTo>
                <a:cubicBezTo>
                  <a:pt x="543741" y="746308"/>
                  <a:pt x="663882" y="834905"/>
                  <a:pt x="584088" y="790575"/>
                </a:cubicBezTo>
                <a:cubicBezTo>
                  <a:pt x="564074" y="779456"/>
                  <a:pt x="548658" y="759715"/>
                  <a:pt x="526938" y="752475"/>
                </a:cubicBezTo>
                <a:cubicBezTo>
                  <a:pt x="517413" y="749300"/>
                  <a:pt x="508049" y="745592"/>
                  <a:pt x="498363" y="742950"/>
                </a:cubicBezTo>
                <a:cubicBezTo>
                  <a:pt x="473104" y="736061"/>
                  <a:pt x="422163" y="723900"/>
                  <a:pt x="422163" y="723900"/>
                </a:cubicBezTo>
                <a:cubicBezTo>
                  <a:pt x="412638" y="733425"/>
                  <a:pt x="401060" y="741267"/>
                  <a:pt x="393588" y="752475"/>
                </a:cubicBezTo>
                <a:cubicBezTo>
                  <a:pt x="388019" y="760829"/>
                  <a:pt x="388553" y="772070"/>
                  <a:pt x="384063" y="781050"/>
                </a:cubicBezTo>
                <a:cubicBezTo>
                  <a:pt x="378943" y="791289"/>
                  <a:pt x="371363" y="800100"/>
                  <a:pt x="365013" y="809625"/>
                </a:cubicBezTo>
                <a:cubicBezTo>
                  <a:pt x="359688" y="830923"/>
                  <a:pt x="345714" y="890961"/>
                  <a:pt x="336438" y="904875"/>
                </a:cubicBezTo>
                <a:cubicBezTo>
                  <a:pt x="317707" y="932972"/>
                  <a:pt x="316315" y="939106"/>
                  <a:pt x="288813" y="962025"/>
                </a:cubicBezTo>
                <a:cubicBezTo>
                  <a:pt x="280019" y="969354"/>
                  <a:pt x="269763" y="974725"/>
                  <a:pt x="260238" y="981075"/>
                </a:cubicBezTo>
                <a:cubicBezTo>
                  <a:pt x="266211" y="939263"/>
                  <a:pt x="277087" y="854329"/>
                  <a:pt x="288813" y="819150"/>
                </a:cubicBezTo>
                <a:cubicBezTo>
                  <a:pt x="291988" y="809625"/>
                  <a:pt x="293848" y="799555"/>
                  <a:pt x="298338" y="790575"/>
                </a:cubicBezTo>
                <a:cubicBezTo>
                  <a:pt x="303458" y="780336"/>
                  <a:pt x="311038" y="771525"/>
                  <a:pt x="317388" y="762000"/>
                </a:cubicBezTo>
                <a:cubicBezTo>
                  <a:pt x="339214" y="674694"/>
                  <a:pt x="321915" y="707585"/>
                  <a:pt x="355488" y="657225"/>
                </a:cubicBezTo>
                <a:cubicBezTo>
                  <a:pt x="336201" y="599364"/>
                  <a:pt x="363034" y="653076"/>
                  <a:pt x="307863" y="619125"/>
                </a:cubicBezTo>
                <a:cubicBezTo>
                  <a:pt x="277032" y="600152"/>
                  <a:pt x="250831" y="574522"/>
                  <a:pt x="222138" y="552450"/>
                </a:cubicBezTo>
                <a:cubicBezTo>
                  <a:pt x="209555" y="542771"/>
                  <a:pt x="197247" y="532681"/>
                  <a:pt x="184038" y="523875"/>
                </a:cubicBezTo>
                <a:cubicBezTo>
                  <a:pt x="164988" y="511175"/>
                  <a:pt x="143077" y="501964"/>
                  <a:pt x="126888" y="485775"/>
                </a:cubicBezTo>
                <a:cubicBezTo>
                  <a:pt x="104663" y="463550"/>
                  <a:pt x="85358" y="437959"/>
                  <a:pt x="60213" y="419100"/>
                </a:cubicBezTo>
                <a:cubicBezTo>
                  <a:pt x="47513" y="409575"/>
                  <a:pt x="33338" y="401750"/>
                  <a:pt x="22113" y="390525"/>
                </a:cubicBezTo>
                <a:cubicBezTo>
                  <a:pt x="14018" y="382430"/>
                  <a:pt x="-8043" y="364726"/>
                  <a:pt x="3063" y="361950"/>
                </a:cubicBezTo>
                <a:cubicBezTo>
                  <a:pt x="34019" y="354211"/>
                  <a:pt x="66563" y="368300"/>
                  <a:pt x="98313" y="371475"/>
                </a:cubicBezTo>
                <a:cubicBezTo>
                  <a:pt x="122181" y="377442"/>
                  <a:pt x="147678" y="379278"/>
                  <a:pt x="164988" y="400050"/>
                </a:cubicBezTo>
                <a:cubicBezTo>
                  <a:pt x="200014" y="442082"/>
                  <a:pt x="163471" y="435359"/>
                  <a:pt x="212613" y="457200"/>
                </a:cubicBezTo>
                <a:cubicBezTo>
                  <a:pt x="230963" y="465355"/>
                  <a:pt x="250713" y="469900"/>
                  <a:pt x="269763" y="476250"/>
                </a:cubicBezTo>
                <a:lnTo>
                  <a:pt x="317388" y="47625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endParaRPr lang="it-IT"/>
          </a:p>
        </p:txBody>
      </p:sp>
      <p:sp>
        <p:nvSpPr>
          <p:cNvPr id="8200" name="Freeform 13"/>
          <p:cNvSpPr>
            <a:spLocks/>
          </p:cNvSpPr>
          <p:nvPr/>
        </p:nvSpPr>
        <p:spPr bwMode="auto">
          <a:xfrm>
            <a:off x="363538" y="5907088"/>
            <a:ext cx="285750" cy="333375"/>
          </a:xfrm>
          <a:custGeom>
            <a:avLst/>
            <a:gdLst>
              <a:gd name="T0" fmla="*/ 161925 w 285750"/>
              <a:gd name="T1" fmla="*/ 143088 h 333888"/>
              <a:gd name="T2" fmla="*/ 209550 w 285750"/>
              <a:gd name="T3" fmla="*/ 107317 h 333888"/>
              <a:gd name="T4" fmla="*/ 238125 w 285750"/>
              <a:gd name="T5" fmla="*/ 89431 h 333888"/>
              <a:gd name="T6" fmla="*/ 285750 w 285750"/>
              <a:gd name="T7" fmla="*/ 44714 h 333888"/>
              <a:gd name="T8" fmla="*/ 257175 w 285750"/>
              <a:gd name="T9" fmla="*/ 98373 h 333888"/>
              <a:gd name="T10" fmla="*/ 228600 w 285750"/>
              <a:gd name="T11" fmla="*/ 116260 h 333888"/>
              <a:gd name="T12" fmla="*/ 228600 w 285750"/>
              <a:gd name="T13" fmla="*/ 223575 h 333888"/>
              <a:gd name="T14" fmla="*/ 238125 w 285750"/>
              <a:gd name="T15" fmla="*/ 250405 h 333888"/>
              <a:gd name="T16" fmla="*/ 247650 w 285750"/>
              <a:gd name="T17" fmla="*/ 277232 h 333888"/>
              <a:gd name="T18" fmla="*/ 276225 w 285750"/>
              <a:gd name="T19" fmla="*/ 304064 h 333888"/>
              <a:gd name="T20" fmla="*/ 238125 w 285750"/>
              <a:gd name="T21" fmla="*/ 295121 h 333888"/>
              <a:gd name="T22" fmla="*/ 152400 w 285750"/>
              <a:gd name="T23" fmla="*/ 259348 h 333888"/>
              <a:gd name="T24" fmla="*/ 57150 w 285750"/>
              <a:gd name="T25" fmla="*/ 277232 h 333888"/>
              <a:gd name="T26" fmla="*/ 28575 w 285750"/>
              <a:gd name="T27" fmla="*/ 286179 h 333888"/>
              <a:gd name="T28" fmla="*/ 0 w 285750"/>
              <a:gd name="T29" fmla="*/ 304064 h 333888"/>
              <a:gd name="T30" fmla="*/ 28575 w 285750"/>
              <a:gd name="T31" fmla="*/ 313007 h 333888"/>
              <a:gd name="T32" fmla="*/ 85725 w 285750"/>
              <a:gd name="T33" fmla="*/ 259348 h 333888"/>
              <a:gd name="T34" fmla="*/ 95250 w 285750"/>
              <a:gd name="T35" fmla="*/ 223575 h 333888"/>
              <a:gd name="T36" fmla="*/ 47625 w 285750"/>
              <a:gd name="T37" fmla="*/ 134142 h 333888"/>
              <a:gd name="T38" fmla="*/ 28575 w 285750"/>
              <a:gd name="T39" fmla="*/ 107317 h 333888"/>
              <a:gd name="T40" fmla="*/ 76200 w 285750"/>
              <a:gd name="T41" fmla="*/ 80485 h 333888"/>
              <a:gd name="T42" fmla="*/ 133350 w 285750"/>
              <a:gd name="T43" fmla="*/ 98373 h 333888"/>
              <a:gd name="T44" fmla="*/ 161925 w 285750"/>
              <a:gd name="T45" fmla="*/ 116260 h 333888"/>
              <a:gd name="T46" fmla="*/ 133350 w 285750"/>
              <a:gd name="T47" fmla="*/ 107317 h 333888"/>
              <a:gd name="T48" fmla="*/ 123825 w 285750"/>
              <a:gd name="T49" fmla="*/ 80485 h 333888"/>
              <a:gd name="T50" fmla="*/ 161925 w 285750"/>
              <a:gd name="T51" fmla="*/ 0 h 333888"/>
              <a:gd name="T52" fmla="*/ 228600 w 285750"/>
              <a:gd name="T53" fmla="*/ 8945 h 333888"/>
              <a:gd name="T54" fmla="*/ 257175 w 285750"/>
              <a:gd name="T55" fmla="*/ 62602 h 333888"/>
              <a:gd name="T56" fmla="*/ 247650 w 285750"/>
              <a:gd name="T57" fmla="*/ 89431 h 333888"/>
              <a:gd name="T58" fmla="*/ 219075 w 285750"/>
              <a:gd name="T59" fmla="*/ 98373 h 333888"/>
              <a:gd name="T60" fmla="*/ 161925 w 285750"/>
              <a:gd name="T61" fmla="*/ 143088 h 33388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85750"/>
              <a:gd name="T94" fmla="*/ 0 h 333888"/>
              <a:gd name="T95" fmla="*/ 285750 w 285750"/>
              <a:gd name="T96" fmla="*/ 333888 h 33388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85750" h="333888">
                <a:moveTo>
                  <a:pt x="161925" y="152400"/>
                </a:moveTo>
                <a:cubicBezTo>
                  <a:pt x="160338" y="153987"/>
                  <a:pt x="193286" y="126498"/>
                  <a:pt x="209550" y="114300"/>
                </a:cubicBezTo>
                <a:cubicBezTo>
                  <a:pt x="218708" y="107431"/>
                  <a:pt x="230030" y="103345"/>
                  <a:pt x="238125" y="95250"/>
                </a:cubicBezTo>
                <a:cubicBezTo>
                  <a:pt x="301625" y="31750"/>
                  <a:pt x="209550" y="98425"/>
                  <a:pt x="285750" y="47625"/>
                </a:cubicBezTo>
                <a:cubicBezTo>
                  <a:pt x="278003" y="70866"/>
                  <a:pt x="275639" y="86311"/>
                  <a:pt x="257175" y="104775"/>
                </a:cubicBezTo>
                <a:cubicBezTo>
                  <a:pt x="249080" y="112870"/>
                  <a:pt x="238125" y="117475"/>
                  <a:pt x="228600" y="123825"/>
                </a:cubicBezTo>
                <a:cubicBezTo>
                  <a:pt x="203200" y="200025"/>
                  <a:pt x="203200" y="161925"/>
                  <a:pt x="228600" y="238125"/>
                </a:cubicBezTo>
                <a:lnTo>
                  <a:pt x="238125" y="266700"/>
                </a:lnTo>
                <a:cubicBezTo>
                  <a:pt x="241300" y="276225"/>
                  <a:pt x="240550" y="288175"/>
                  <a:pt x="247650" y="295275"/>
                </a:cubicBezTo>
                <a:cubicBezTo>
                  <a:pt x="257175" y="304800"/>
                  <a:pt x="282249" y="311802"/>
                  <a:pt x="276225" y="323850"/>
                </a:cubicBezTo>
                <a:cubicBezTo>
                  <a:pt x="270371" y="335559"/>
                  <a:pt x="250664" y="318087"/>
                  <a:pt x="238125" y="314325"/>
                </a:cubicBezTo>
                <a:cubicBezTo>
                  <a:pt x="176298" y="295777"/>
                  <a:pt x="194158" y="304064"/>
                  <a:pt x="152400" y="276225"/>
                </a:cubicBezTo>
                <a:cubicBezTo>
                  <a:pt x="120650" y="282575"/>
                  <a:pt x="87867" y="285036"/>
                  <a:pt x="57150" y="295275"/>
                </a:cubicBezTo>
                <a:cubicBezTo>
                  <a:pt x="47625" y="298450"/>
                  <a:pt x="37555" y="300310"/>
                  <a:pt x="28575" y="304800"/>
                </a:cubicBezTo>
                <a:cubicBezTo>
                  <a:pt x="18336" y="309920"/>
                  <a:pt x="9525" y="317500"/>
                  <a:pt x="0" y="323850"/>
                </a:cubicBezTo>
                <a:cubicBezTo>
                  <a:pt x="9525" y="327025"/>
                  <a:pt x="18921" y="336133"/>
                  <a:pt x="28575" y="333375"/>
                </a:cubicBezTo>
                <a:cubicBezTo>
                  <a:pt x="57764" y="325035"/>
                  <a:pt x="70899" y="298464"/>
                  <a:pt x="85725" y="276225"/>
                </a:cubicBezTo>
                <a:cubicBezTo>
                  <a:pt x="88900" y="263525"/>
                  <a:pt x="95250" y="251216"/>
                  <a:pt x="95250" y="238125"/>
                </a:cubicBezTo>
                <a:cubicBezTo>
                  <a:pt x="95250" y="200430"/>
                  <a:pt x="66616" y="171361"/>
                  <a:pt x="47625" y="142875"/>
                </a:cubicBezTo>
                <a:lnTo>
                  <a:pt x="28575" y="114300"/>
                </a:lnTo>
                <a:cubicBezTo>
                  <a:pt x="59855" y="20459"/>
                  <a:pt x="28079" y="58991"/>
                  <a:pt x="76200" y="85725"/>
                </a:cubicBezTo>
                <a:cubicBezTo>
                  <a:pt x="93753" y="95477"/>
                  <a:pt x="116642" y="93636"/>
                  <a:pt x="133350" y="104775"/>
                </a:cubicBezTo>
                <a:cubicBezTo>
                  <a:pt x="142875" y="111125"/>
                  <a:pt x="161925" y="112377"/>
                  <a:pt x="161925" y="123825"/>
                </a:cubicBezTo>
                <a:cubicBezTo>
                  <a:pt x="161925" y="133865"/>
                  <a:pt x="142875" y="117475"/>
                  <a:pt x="133350" y="114300"/>
                </a:cubicBezTo>
                <a:cubicBezTo>
                  <a:pt x="130175" y="104775"/>
                  <a:pt x="122716" y="95704"/>
                  <a:pt x="123825" y="85725"/>
                </a:cubicBezTo>
                <a:cubicBezTo>
                  <a:pt x="128359" y="44919"/>
                  <a:pt x="142075" y="29774"/>
                  <a:pt x="161925" y="0"/>
                </a:cubicBezTo>
                <a:cubicBezTo>
                  <a:pt x="184150" y="3175"/>
                  <a:pt x="208084" y="407"/>
                  <a:pt x="228600" y="9525"/>
                </a:cubicBezTo>
                <a:cubicBezTo>
                  <a:pt x="243050" y="15947"/>
                  <a:pt x="252949" y="53996"/>
                  <a:pt x="257175" y="66675"/>
                </a:cubicBezTo>
                <a:cubicBezTo>
                  <a:pt x="254000" y="76200"/>
                  <a:pt x="254750" y="88150"/>
                  <a:pt x="247650" y="95250"/>
                </a:cubicBezTo>
                <a:cubicBezTo>
                  <a:pt x="240550" y="102350"/>
                  <a:pt x="228055" y="100285"/>
                  <a:pt x="219075" y="104775"/>
                </a:cubicBezTo>
                <a:cubicBezTo>
                  <a:pt x="166886" y="130870"/>
                  <a:pt x="163512" y="150813"/>
                  <a:pt x="161925" y="152400"/>
                </a:cubicBezTo>
                <a:close/>
              </a:path>
            </a:pathLst>
          </a:custGeom>
          <a:noFill/>
          <a:ln w="28575" cap="flat" cmpd="sng" algn="ctr">
            <a:solidFill>
              <a:srgbClr val="3166C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endParaRPr lang="it-IT"/>
          </a:p>
        </p:txBody>
      </p:sp>
      <p:sp>
        <p:nvSpPr>
          <p:cNvPr id="8201" name="Explosion 2 6"/>
          <p:cNvSpPr>
            <a:spLocks noChangeArrowheads="1"/>
          </p:cNvSpPr>
          <p:nvPr/>
        </p:nvSpPr>
        <p:spPr bwMode="auto">
          <a:xfrm>
            <a:off x="1328738" y="1989138"/>
            <a:ext cx="2559050" cy="2387600"/>
          </a:xfrm>
          <a:prstGeom prst="irregularSeal2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175" algn="ctr"/>
            <a:r>
              <a:rPr lang="fr-BE" sz="1600">
                <a:solidFill>
                  <a:srgbClr val="C00000"/>
                </a:solidFill>
                <a:latin typeface="Century Gothic" pitchFamily="34" charset="0"/>
              </a:rPr>
              <a:t>29% GDP</a:t>
            </a:r>
            <a:endParaRPr lang="en-GB" sz="1600">
              <a:solidFill>
                <a:srgbClr val="C00000"/>
              </a:solidFill>
              <a:latin typeface="Century Gothic" pitchFamily="34" charset="0"/>
            </a:endParaRPr>
          </a:p>
        </p:txBody>
      </p:sp>
      <p:sp>
        <p:nvSpPr>
          <p:cNvPr id="8202" name="Explosion 2 7"/>
          <p:cNvSpPr>
            <a:spLocks noChangeArrowheads="1"/>
          </p:cNvSpPr>
          <p:nvPr/>
        </p:nvSpPr>
        <p:spPr bwMode="auto">
          <a:xfrm>
            <a:off x="3122613" y="4400550"/>
            <a:ext cx="2374900" cy="2254250"/>
          </a:xfrm>
          <a:prstGeom prst="irregularSeal2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175"/>
            <a:r>
              <a:rPr lang="fr-BE" sz="1600">
                <a:solidFill>
                  <a:srgbClr val="C00000"/>
                </a:solidFill>
                <a:latin typeface="Century Gothic" pitchFamily="34" charset="0"/>
              </a:rPr>
              <a:t>24%</a:t>
            </a:r>
          </a:p>
          <a:p>
            <a:pPr marL="3175"/>
            <a:r>
              <a:rPr lang="fr-BE" sz="1600">
                <a:solidFill>
                  <a:srgbClr val="C00000"/>
                </a:solidFill>
                <a:latin typeface="Century Gothic" pitchFamily="34" charset="0"/>
              </a:rPr>
              <a:t>R&amp;D</a:t>
            </a:r>
            <a:endParaRPr lang="en-GB" sz="1600">
              <a:solidFill>
                <a:srgbClr val="C00000"/>
              </a:solidFill>
              <a:latin typeface="Century Gothic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939267" y="5362574"/>
            <a:ext cx="602058" cy="40798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999715" y="3459215"/>
            <a:ext cx="608547" cy="41238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310063" y="5174568"/>
            <a:ext cx="608547" cy="41238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7131805" y="3952724"/>
            <a:ext cx="608547" cy="41238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207" name="CasellaDiTesto 17"/>
          <p:cNvSpPr txBox="1">
            <a:spLocks noChangeArrowheads="1"/>
          </p:cNvSpPr>
          <p:nvPr/>
        </p:nvSpPr>
        <p:spPr bwMode="auto">
          <a:xfrm>
            <a:off x="0" y="549275"/>
            <a:ext cx="914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b="1">
                <a:latin typeface="Candara" pitchFamily="34" charset="0"/>
              </a:rPr>
              <a:t>L’Europa nel mondo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B8B5E-D643-4DE8-A99B-FB813F94E92F}" type="slidenum">
              <a:rPr lang="en-GB"/>
              <a:pPr>
                <a:defRPr/>
              </a:pPr>
              <a:t>50</a:t>
            </a:fld>
            <a:endParaRPr lang="en-GB"/>
          </a:p>
        </p:txBody>
      </p:sp>
      <p:sp>
        <p:nvSpPr>
          <p:cNvPr id="55299" name="Rettangolo 4"/>
          <p:cNvSpPr>
            <a:spLocks noChangeArrowheads="1"/>
          </p:cNvSpPr>
          <p:nvPr/>
        </p:nvSpPr>
        <p:spPr bwMode="auto">
          <a:xfrm>
            <a:off x="1763713" y="5807075"/>
            <a:ext cx="6553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/>
              <a:t>Visitare Participant Portal</a:t>
            </a:r>
          </a:p>
          <a:p>
            <a:r>
              <a:rPr lang="it-IT"/>
              <a:t>http://ec.europa.eu/research/participants/portal/page/home</a:t>
            </a:r>
          </a:p>
        </p:txBody>
      </p:sp>
      <p:sp>
        <p:nvSpPr>
          <p:cNvPr id="55300" name="Rettangolo 6"/>
          <p:cNvSpPr>
            <a:spLocks noChangeArrowheads="1"/>
          </p:cNvSpPr>
          <p:nvPr/>
        </p:nvSpPr>
        <p:spPr bwMode="auto">
          <a:xfrm>
            <a:off x="3055938" y="260350"/>
            <a:ext cx="3300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/>
              <a:t>Strumenti: Participant portal</a:t>
            </a:r>
          </a:p>
        </p:txBody>
      </p:sp>
      <p:pic>
        <p:nvPicPr>
          <p:cNvPr id="55301" name="image1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" y="0"/>
            <a:ext cx="8401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E222C6-2BC2-403D-AB1E-877446ADFBD0}" type="slidenum">
              <a:rPr lang="en-GB"/>
              <a:pPr>
                <a:defRPr/>
              </a:pPr>
              <a:t>51</a:t>
            </a:fld>
            <a:endParaRPr lang="en-GB"/>
          </a:p>
        </p:txBody>
      </p:sp>
      <p:sp>
        <p:nvSpPr>
          <p:cNvPr id="56323" name="Rettangolo 6"/>
          <p:cNvSpPr>
            <a:spLocks noChangeArrowheads="1"/>
          </p:cNvSpPr>
          <p:nvPr/>
        </p:nvSpPr>
        <p:spPr bwMode="auto">
          <a:xfrm>
            <a:off x="3055938" y="260350"/>
            <a:ext cx="3300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b="1"/>
              <a:t>Strumenti: Participant portal</a:t>
            </a:r>
          </a:p>
        </p:txBody>
      </p:sp>
      <p:grpSp>
        <p:nvGrpSpPr>
          <p:cNvPr id="56324" name="Group 2"/>
          <p:cNvGrpSpPr>
            <a:grpSpLocks/>
          </p:cNvGrpSpPr>
          <p:nvPr/>
        </p:nvGrpSpPr>
        <p:grpSpPr bwMode="auto">
          <a:xfrm>
            <a:off x="1806575" y="103188"/>
            <a:ext cx="5718175" cy="6626225"/>
            <a:chOff x="1280" y="163"/>
            <a:chExt cx="9005" cy="10435"/>
          </a:xfrm>
        </p:grpSpPr>
        <p:pic>
          <p:nvPicPr>
            <p:cNvPr id="5632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08" y="182"/>
              <a:ext cx="8957" cy="10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326" name="AutoShape 4"/>
            <p:cNvSpPr>
              <a:spLocks/>
            </p:cNvSpPr>
            <p:nvPr/>
          </p:nvSpPr>
          <p:spPr bwMode="auto">
            <a:xfrm>
              <a:off x="1300" y="182"/>
              <a:ext cx="8965" cy="9980"/>
            </a:xfrm>
            <a:custGeom>
              <a:avLst/>
              <a:gdLst>
                <a:gd name="T0" fmla="*/ 3 w 8965"/>
                <a:gd name="T1" fmla="*/ 3742 h 9980"/>
                <a:gd name="T2" fmla="*/ 8965 w 8965"/>
                <a:gd name="T3" fmla="*/ 3742 h 9980"/>
                <a:gd name="T4" fmla="*/ 8965 w 8965"/>
                <a:gd name="T5" fmla="*/ 0 h 9980"/>
                <a:gd name="T6" fmla="*/ 3 w 8965"/>
                <a:gd name="T7" fmla="*/ 0 h 9980"/>
                <a:gd name="T8" fmla="*/ 3 w 8965"/>
                <a:gd name="T9" fmla="*/ 3742 h 9980"/>
                <a:gd name="T10" fmla="*/ 0 w 8965"/>
                <a:gd name="T11" fmla="*/ 8505 h 9980"/>
                <a:gd name="T12" fmla="*/ 8963 w 8965"/>
                <a:gd name="T13" fmla="*/ 8505 h 9980"/>
                <a:gd name="T14" fmla="*/ 8963 w 8965"/>
                <a:gd name="T15" fmla="*/ 3857 h 9980"/>
                <a:gd name="T16" fmla="*/ 0 w 8965"/>
                <a:gd name="T17" fmla="*/ 3857 h 9980"/>
                <a:gd name="T18" fmla="*/ 0 w 8965"/>
                <a:gd name="T19" fmla="*/ 8505 h 9980"/>
                <a:gd name="T20" fmla="*/ 0 w 8965"/>
                <a:gd name="T21" fmla="*/ 9980 h 9980"/>
                <a:gd name="T22" fmla="*/ 8963 w 8965"/>
                <a:gd name="T23" fmla="*/ 9980 h 9980"/>
                <a:gd name="T24" fmla="*/ 8963 w 8965"/>
                <a:gd name="T25" fmla="*/ 8620 h 9980"/>
                <a:gd name="T26" fmla="*/ 0 w 8965"/>
                <a:gd name="T27" fmla="*/ 8620 h 9980"/>
                <a:gd name="T28" fmla="*/ 0 w 8965"/>
                <a:gd name="T29" fmla="*/ 9980 h 99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965"/>
                <a:gd name="T46" fmla="*/ 0 h 9980"/>
                <a:gd name="T47" fmla="*/ 8965 w 8965"/>
                <a:gd name="T48" fmla="*/ 9980 h 99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965" h="9980">
                  <a:moveTo>
                    <a:pt x="3" y="3742"/>
                  </a:moveTo>
                  <a:lnTo>
                    <a:pt x="8965" y="3742"/>
                  </a:lnTo>
                  <a:lnTo>
                    <a:pt x="8965" y="0"/>
                  </a:lnTo>
                  <a:lnTo>
                    <a:pt x="3" y="0"/>
                  </a:lnTo>
                  <a:lnTo>
                    <a:pt x="3" y="3742"/>
                  </a:lnTo>
                  <a:close/>
                  <a:moveTo>
                    <a:pt x="0" y="8505"/>
                  </a:moveTo>
                  <a:lnTo>
                    <a:pt x="8963" y="8505"/>
                  </a:lnTo>
                  <a:lnTo>
                    <a:pt x="8963" y="3857"/>
                  </a:lnTo>
                  <a:lnTo>
                    <a:pt x="0" y="3857"/>
                  </a:lnTo>
                  <a:lnTo>
                    <a:pt x="0" y="8505"/>
                  </a:lnTo>
                  <a:close/>
                  <a:moveTo>
                    <a:pt x="0" y="9980"/>
                  </a:moveTo>
                  <a:lnTo>
                    <a:pt x="8963" y="9980"/>
                  </a:lnTo>
                  <a:lnTo>
                    <a:pt x="8963" y="8620"/>
                  </a:lnTo>
                  <a:lnTo>
                    <a:pt x="0" y="8620"/>
                  </a:lnTo>
                  <a:lnTo>
                    <a:pt x="0" y="9980"/>
                  </a:lnTo>
                  <a:close/>
                </a:path>
              </a:pathLst>
            </a:custGeom>
            <a:noFill/>
            <a:ln w="25400">
              <a:solidFill>
                <a:srgbClr val="C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26A05-5332-4F67-9171-80F56E1CB5B8}" type="slidenum">
              <a:rPr lang="en-GB"/>
              <a:pPr>
                <a:defRPr/>
              </a:pPr>
              <a:t>52</a:t>
            </a:fld>
            <a:endParaRPr lang="en-GB"/>
          </a:p>
        </p:txBody>
      </p:sp>
      <p:sp>
        <p:nvSpPr>
          <p:cNvPr id="57347" name="Rectangle 1"/>
          <p:cNvSpPr>
            <a:spLocks noChangeArrowheads="1"/>
          </p:cNvSpPr>
          <p:nvPr/>
        </p:nvSpPr>
        <p:spPr bwMode="auto">
          <a:xfrm>
            <a:off x="323850" y="-3175"/>
            <a:ext cx="8678863" cy="547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638175" algn="l"/>
              </a:tabLst>
            </a:pPr>
            <a:r>
              <a:rPr lang="en-US" sz="4400">
                <a:solidFill>
                  <a:srgbClr val="005EA0"/>
                </a:solidFill>
                <a:cs typeface="Calibri" pitchFamily="34" charset="0"/>
              </a:rPr>
              <a:t>TRL</a:t>
            </a:r>
            <a:endParaRPr lang="it-IT" sz="600"/>
          </a:p>
          <a:p>
            <a:pPr eaLnBrk="0" hangingPunct="0">
              <a:tabLst>
                <a:tab pos="638175" algn="l"/>
              </a:tabLst>
            </a:pPr>
            <a:endParaRPr lang="en-US">
              <a:solidFill>
                <a:srgbClr val="404040"/>
              </a:solidFill>
              <a:cs typeface="Calibri" pitchFamily="34" charset="0"/>
            </a:endParaRPr>
          </a:p>
          <a:p>
            <a:pPr eaLnBrk="0" hangingPunct="0">
              <a:tabLst>
                <a:tab pos="638175" algn="l"/>
              </a:tabLst>
            </a:pPr>
            <a:endParaRPr lang="en-US">
              <a:solidFill>
                <a:srgbClr val="404040"/>
              </a:solidFill>
              <a:cs typeface="Calibri" pitchFamily="34" charset="0"/>
            </a:endParaRPr>
          </a:p>
          <a:p>
            <a:pPr eaLnBrk="0" hangingPunct="0"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Where a topic description refers to a TRL, the following definitions apply, </a:t>
            </a:r>
          </a:p>
          <a:p>
            <a:pPr eaLnBrk="0" hangingPunct="0"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unless otherwise specified:</a:t>
            </a:r>
            <a:endParaRPr lang="it-IT"/>
          </a:p>
          <a:p>
            <a:pPr eaLnBrk="0" hangingPunct="0">
              <a:buFontTx/>
              <a:buChar char="•"/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TRL 1 – basic principles observed</a:t>
            </a:r>
            <a:endParaRPr lang="it-IT"/>
          </a:p>
          <a:p>
            <a:pPr eaLnBrk="0" hangingPunct="0">
              <a:buFontTx/>
              <a:buChar char="•"/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TRL 2 – technology concept formulated</a:t>
            </a:r>
            <a:endParaRPr lang="it-IT"/>
          </a:p>
          <a:p>
            <a:pPr eaLnBrk="0" hangingPunct="0">
              <a:buFontTx/>
              <a:buChar char="•"/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TRL 3 – experimental proof of concept</a:t>
            </a:r>
            <a:endParaRPr lang="it-IT"/>
          </a:p>
          <a:p>
            <a:pPr eaLnBrk="0" hangingPunct="0">
              <a:buFontTx/>
              <a:buChar char="•"/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TRL 4 – technology validated in lab</a:t>
            </a:r>
            <a:endParaRPr lang="it-IT"/>
          </a:p>
          <a:p>
            <a:pPr eaLnBrk="0" hangingPunct="0">
              <a:buFontTx/>
              <a:buChar char="•"/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TRL 5 – technology validated in relevant environment (industrially relevant</a:t>
            </a:r>
            <a:endParaRPr lang="it-IT"/>
          </a:p>
          <a:p>
            <a:pPr eaLnBrk="0" hangingPunct="0"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environment in the case of key enabling technologies)</a:t>
            </a:r>
            <a:endParaRPr lang="it-IT"/>
          </a:p>
          <a:p>
            <a:pPr eaLnBrk="0" hangingPunct="0">
              <a:buFontTx/>
              <a:buChar char="•"/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TRL 6 – technology demonstrated in relevant environment (industrially relevant </a:t>
            </a:r>
          </a:p>
          <a:p>
            <a:pPr eaLnBrk="0" hangingPunct="0"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environment in the case of key enabling technologies)</a:t>
            </a:r>
            <a:endParaRPr lang="it-IT"/>
          </a:p>
          <a:p>
            <a:pPr eaLnBrk="0" hangingPunct="0">
              <a:buFontTx/>
              <a:buChar char="•"/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TRL 7 – system prototype demonstration in operational environment</a:t>
            </a:r>
            <a:endParaRPr lang="it-IT"/>
          </a:p>
          <a:p>
            <a:pPr eaLnBrk="0" hangingPunct="0">
              <a:buFontTx/>
              <a:buChar char="•"/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TRL 8 – system complete and qualified</a:t>
            </a:r>
            <a:endParaRPr lang="it-IT"/>
          </a:p>
          <a:p>
            <a:pPr eaLnBrk="0" hangingPunct="0">
              <a:buFontTx/>
              <a:buChar char="•"/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TRL 9 – actual system proven in operational environment (competitive manufacturing </a:t>
            </a:r>
          </a:p>
          <a:p>
            <a:pPr eaLnBrk="0" hangingPunct="0">
              <a:tabLst>
                <a:tab pos="638175" algn="l"/>
              </a:tabLst>
            </a:pPr>
            <a:r>
              <a:rPr lang="en-US">
                <a:solidFill>
                  <a:srgbClr val="404040"/>
                </a:solidFill>
                <a:cs typeface="Calibri" pitchFamily="34" charset="0"/>
              </a:rPr>
              <a:t>in the case of key enabling technologies; or in space)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3AC51-9BD9-4B69-980D-B91B7B5FF86D}" type="slidenum">
              <a:rPr lang="en-GB"/>
              <a:pPr>
                <a:defRPr/>
              </a:pPr>
              <a:t>53</a:t>
            </a:fld>
            <a:endParaRPr lang="en-GB"/>
          </a:p>
        </p:txBody>
      </p:sp>
      <p:pic>
        <p:nvPicPr>
          <p:cNvPr id="58371" name="image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4913" y="376238"/>
            <a:ext cx="6734175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F9DDC-0252-4145-A34E-CC31986BBC2A}" type="slidenum">
              <a:rPr lang="en-GB"/>
              <a:pPr>
                <a:defRPr/>
              </a:pPr>
              <a:t>54</a:t>
            </a:fld>
            <a:endParaRPr lang="en-GB"/>
          </a:p>
        </p:txBody>
      </p:sp>
      <p:pic>
        <p:nvPicPr>
          <p:cNvPr id="59395" name="image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5550" y="692150"/>
            <a:ext cx="4308475" cy="546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70D5DE-56C9-40FD-8AD4-C8425356E2ED}" type="slidenum">
              <a:rPr lang="en-GB"/>
              <a:pPr>
                <a:defRPr/>
              </a:pPr>
              <a:t>55</a:t>
            </a:fld>
            <a:endParaRPr lang="en-GB"/>
          </a:p>
        </p:txBody>
      </p:sp>
      <p:sp>
        <p:nvSpPr>
          <p:cNvPr id="6041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0420" name="Rectangle 6"/>
          <p:cNvSpPr>
            <a:spLocks noChangeArrowheads="1"/>
          </p:cNvSpPr>
          <p:nvPr/>
        </p:nvSpPr>
        <p:spPr bwMode="auto">
          <a:xfrm>
            <a:off x="684213" y="488950"/>
            <a:ext cx="58197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777875" algn="l"/>
                <a:tab pos="779463" algn="l"/>
              </a:tabLst>
            </a:pPr>
            <a:r>
              <a:rPr lang="en-US" sz="2800" b="1">
                <a:solidFill>
                  <a:srgbClr val="375F92"/>
                </a:solidFill>
                <a:cs typeface="Calibri" pitchFamily="34" charset="0"/>
              </a:rPr>
              <a:t>Scrittura della proposta</a:t>
            </a:r>
          </a:p>
          <a:p>
            <a:pPr eaLnBrk="0" hangingPunct="0">
              <a:tabLst>
                <a:tab pos="777875" algn="l"/>
                <a:tab pos="779463" algn="l"/>
              </a:tabLst>
            </a:pPr>
            <a:endParaRPr lang="en-US" sz="2800" b="1">
              <a:solidFill>
                <a:srgbClr val="375F92"/>
              </a:solidFill>
            </a:endParaRPr>
          </a:p>
          <a:p>
            <a:pPr eaLnBrk="0" hangingPunct="0">
              <a:tabLst>
                <a:tab pos="777875" algn="l"/>
                <a:tab pos="779463" algn="l"/>
              </a:tabLst>
            </a:pPr>
            <a:endParaRPr lang="en-US" sz="2800" b="1">
              <a:solidFill>
                <a:srgbClr val="375F92"/>
              </a:solidFill>
            </a:endParaRPr>
          </a:p>
          <a:p>
            <a:pPr eaLnBrk="0" hangingPunct="0">
              <a:tabLst>
                <a:tab pos="777875" algn="l"/>
                <a:tab pos="779463" algn="l"/>
              </a:tabLst>
            </a:pPr>
            <a:endParaRPr lang="it-IT" sz="600"/>
          </a:p>
          <a:p>
            <a:pPr eaLnBrk="0" hangingPunct="0">
              <a:tabLst>
                <a:tab pos="777875" algn="l"/>
                <a:tab pos="779463" algn="l"/>
              </a:tabLst>
            </a:pPr>
            <a:r>
              <a:rPr lang="en-US" sz="2400">
                <a:latin typeface="Calibri" pitchFamily="34" charset="0"/>
                <a:ea typeface="Arial" charset="0"/>
                <a:cs typeface="Calibri" pitchFamily="34" charset="0"/>
              </a:rPr>
              <a:t>PART A </a:t>
            </a:r>
            <a:r>
              <a:rPr lang="en-US" sz="2400" b="1" i="1">
                <a:latin typeface="Calibri" pitchFamily="34" charset="0"/>
                <a:ea typeface="Arial" charset="0"/>
                <a:cs typeface="Calibri" pitchFamily="34" charset="0"/>
              </a:rPr>
              <a:t>ADMINISTRATIVE INFORMATION</a:t>
            </a:r>
            <a:endParaRPr lang="it-IT" sz="600"/>
          </a:p>
          <a:p>
            <a:pPr eaLnBrk="0" hangingPunct="0">
              <a:buFontTx/>
              <a:buChar char="•"/>
              <a:tabLst>
                <a:tab pos="777875" algn="l"/>
                <a:tab pos="779463" algn="l"/>
              </a:tabLst>
            </a:pPr>
            <a:r>
              <a:rPr lang="en-US" sz="2400">
                <a:cs typeface="Calibri" pitchFamily="34" charset="0"/>
              </a:rPr>
              <a:t>General information (coordinator)</a:t>
            </a:r>
            <a:endParaRPr lang="it-IT" sz="600"/>
          </a:p>
          <a:p>
            <a:pPr eaLnBrk="0" hangingPunct="0">
              <a:buFontTx/>
              <a:buChar char="•"/>
              <a:tabLst>
                <a:tab pos="777875" algn="l"/>
                <a:tab pos="779463" algn="l"/>
              </a:tabLst>
            </a:pPr>
            <a:r>
              <a:rPr lang="en-US" sz="2400">
                <a:latin typeface="Calibri" pitchFamily="34" charset="0"/>
                <a:cs typeface="Arial" charset="0"/>
              </a:rPr>
              <a:t>Participant information, (1 for each partner)</a:t>
            </a:r>
            <a:endParaRPr lang="it-IT" sz="600"/>
          </a:p>
          <a:p>
            <a:pPr eaLnBrk="0" hangingPunct="0">
              <a:buFontTx/>
              <a:buChar char="•"/>
              <a:tabLst>
                <a:tab pos="777875" algn="l"/>
                <a:tab pos="779463" algn="l"/>
              </a:tabLst>
            </a:pPr>
            <a:r>
              <a:rPr lang="en-US" sz="2400">
                <a:latin typeface="Calibri" pitchFamily="34" charset="0"/>
                <a:cs typeface="Arial" charset="0"/>
              </a:rPr>
              <a:t>Budget (completed by the coordinator)</a:t>
            </a:r>
          </a:p>
          <a:p>
            <a:pPr eaLnBrk="0" hangingPunct="0">
              <a:buFontTx/>
              <a:buChar char="•"/>
              <a:tabLst>
                <a:tab pos="777875" algn="l"/>
                <a:tab pos="779463" algn="l"/>
              </a:tabLst>
            </a:pPr>
            <a:endParaRPr lang="en-US" sz="2400">
              <a:latin typeface="Calibri" pitchFamily="34" charset="0"/>
              <a:cs typeface="Calibri" pitchFamily="34" charset="0"/>
            </a:endParaRPr>
          </a:p>
          <a:p>
            <a:pPr eaLnBrk="0" hangingPunct="0">
              <a:buFontTx/>
              <a:buChar char="•"/>
              <a:tabLst>
                <a:tab pos="777875" algn="l"/>
                <a:tab pos="779463" algn="l"/>
              </a:tabLst>
            </a:pPr>
            <a:endParaRPr lang="en-US" sz="2400">
              <a:latin typeface="Calibri" pitchFamily="34" charset="0"/>
              <a:cs typeface="Calibri" pitchFamily="34" charset="0"/>
            </a:endParaRPr>
          </a:p>
          <a:p>
            <a:pPr eaLnBrk="0" hangingPunct="0">
              <a:buFontTx/>
              <a:buChar char="•"/>
              <a:tabLst>
                <a:tab pos="777875" algn="l"/>
                <a:tab pos="779463" algn="l"/>
              </a:tabLst>
            </a:pPr>
            <a:endParaRPr lang="it-IT" sz="600"/>
          </a:p>
          <a:p>
            <a:pPr eaLnBrk="0" hangingPunct="0">
              <a:tabLst>
                <a:tab pos="777875" algn="l"/>
                <a:tab pos="779463" algn="l"/>
              </a:tabLst>
            </a:pPr>
            <a:r>
              <a:rPr lang="en-US" sz="2400">
                <a:latin typeface="Calibri" pitchFamily="34" charset="0"/>
                <a:cs typeface="Arial" charset="0"/>
              </a:rPr>
              <a:t>PART B </a:t>
            </a:r>
            <a:r>
              <a:rPr lang="en-US" sz="2400" b="1" i="1">
                <a:latin typeface="Calibri" pitchFamily="34" charset="0"/>
                <a:cs typeface="Arial" charset="0"/>
              </a:rPr>
              <a:t>TECHNICAL INFORMATION</a:t>
            </a:r>
            <a:endParaRPr lang="en-US" sz="2400">
              <a:latin typeface="Calibri" pitchFamily="34" charset="0"/>
              <a:cs typeface="Arial" charset="0"/>
            </a:endParaRPr>
          </a:p>
          <a:p>
            <a:pPr eaLnBrk="0" hangingPunct="0">
              <a:tabLst>
                <a:tab pos="777875" algn="l"/>
                <a:tab pos="779463" algn="l"/>
              </a:tabLst>
            </a:pPr>
            <a:r>
              <a:rPr lang="en-US" sz="2400">
                <a:latin typeface="Calibri" pitchFamily="34" charset="0"/>
                <a:cs typeface="Arial" charset="0"/>
              </a:rPr>
              <a:t>The sections follow the </a:t>
            </a:r>
            <a:r>
              <a:rPr lang="en-US" sz="2400" b="1">
                <a:latin typeface="Calibri" pitchFamily="34" charset="0"/>
                <a:cs typeface="Arial" charset="0"/>
              </a:rPr>
              <a:t>evaluation </a:t>
            </a:r>
            <a:r>
              <a:rPr lang="en-US" sz="2400">
                <a:latin typeface="Calibri" pitchFamily="34" charset="0"/>
                <a:cs typeface="Arial" charset="0"/>
              </a:rPr>
              <a:t>criter</a:t>
            </a:r>
            <a:r>
              <a:rPr lang="it-IT" sz="2400">
                <a:latin typeface="Calibri" pitchFamily="34" charset="0"/>
                <a:cs typeface="Arial" charset="0"/>
              </a:rPr>
              <a:t>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E26CE8-D4D9-4C44-A754-EDE13D978CE5}" type="slidenum">
              <a:rPr lang="en-GB"/>
              <a:pPr>
                <a:defRPr/>
              </a:pPr>
              <a:t>56</a:t>
            </a:fld>
            <a:endParaRPr lang="en-GB"/>
          </a:p>
        </p:txBody>
      </p:sp>
      <p:sp>
        <p:nvSpPr>
          <p:cNvPr id="6144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grpSp>
        <p:nvGrpSpPr>
          <p:cNvPr id="61444" name="Group 2"/>
          <p:cNvGrpSpPr>
            <a:grpSpLocks/>
          </p:cNvGrpSpPr>
          <p:nvPr/>
        </p:nvGrpSpPr>
        <p:grpSpPr bwMode="auto">
          <a:xfrm>
            <a:off x="1763713" y="3175"/>
            <a:ext cx="6227762" cy="6854825"/>
            <a:chOff x="4592" y="6"/>
            <a:chExt cx="9808" cy="10794"/>
          </a:xfrm>
        </p:grpSpPr>
        <p:pic>
          <p:nvPicPr>
            <p:cNvPr id="6144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92" y="6"/>
              <a:ext cx="9808" cy="10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4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22" y="515"/>
              <a:ext cx="4355" cy="1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A0104A-07C1-4DDB-B2A0-768B94AB0D9B}" type="slidenum">
              <a:rPr lang="en-GB"/>
              <a:pPr>
                <a:defRPr/>
              </a:pPr>
              <a:t>57</a:t>
            </a:fld>
            <a:endParaRPr lang="en-GB"/>
          </a:p>
        </p:txBody>
      </p:sp>
      <p:sp>
        <p:nvSpPr>
          <p:cNvPr id="6246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2468" name="Rectangle 2"/>
          <p:cNvSpPr>
            <a:spLocks noChangeArrowheads="1"/>
          </p:cNvSpPr>
          <p:nvPr/>
        </p:nvSpPr>
        <p:spPr bwMode="auto">
          <a:xfrm>
            <a:off x="395288" y="-96838"/>
            <a:ext cx="8353425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568" tIns="584016" rIns="63480" anchor="ctr">
            <a:spAutoFit/>
          </a:bodyPr>
          <a:lstStyle/>
          <a:p>
            <a:pPr algn="ctr" eaLnBrk="0" hangingPunct="0"/>
            <a:r>
              <a:rPr lang="en-US" sz="2800" b="1">
                <a:solidFill>
                  <a:srgbClr val="375F92"/>
                </a:solidFill>
                <a:cs typeface="Calibri" pitchFamily="34" charset="0"/>
              </a:rPr>
              <a:t>Writing the proposal: part B</a:t>
            </a:r>
            <a:endParaRPr lang="en-US" sz="1100">
              <a:cs typeface="Arial" charset="0"/>
            </a:endParaRPr>
          </a:p>
          <a:p>
            <a:pPr algn="ctr" eaLnBrk="0" hangingPunct="0"/>
            <a:r>
              <a:rPr lang="en-US" sz="1100">
                <a:cs typeface="Arial" charset="0"/>
              </a:rPr>
              <a:t/>
            </a:r>
            <a:br>
              <a:rPr lang="en-US" sz="1100">
                <a:cs typeface="Arial" charset="0"/>
              </a:rPr>
            </a:br>
            <a:endParaRPr lang="it-IT" sz="600"/>
          </a:p>
          <a:p>
            <a:pPr algn="ctr" eaLnBrk="0" hangingPunct="0"/>
            <a:endParaRPr lang="it-IT"/>
          </a:p>
        </p:txBody>
      </p:sp>
      <p:sp>
        <p:nvSpPr>
          <p:cNvPr id="62469" name="Rectangle 3"/>
          <p:cNvSpPr>
            <a:spLocks noChangeArrowheads="1"/>
          </p:cNvSpPr>
          <p:nvPr/>
        </p:nvSpPr>
        <p:spPr bwMode="auto">
          <a:xfrm>
            <a:off x="2033588" y="1516063"/>
            <a:ext cx="5491162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542925" algn="l"/>
              </a:tabLst>
            </a:pPr>
            <a:r>
              <a:rPr lang="en-US" sz="1600" b="1">
                <a:latin typeface="Calibri" pitchFamily="34" charset="0"/>
                <a:ea typeface="Arial" charset="0"/>
                <a:cs typeface="Calibri" pitchFamily="34" charset="0"/>
              </a:rPr>
              <a:t>1: Excellence</a:t>
            </a:r>
            <a:endParaRPr lang="it-IT" sz="600">
              <a:ea typeface="Arial" charset="0"/>
              <a:cs typeface="Calibri" pitchFamily="34" charset="0"/>
            </a:endParaRPr>
          </a:p>
          <a:p>
            <a:pPr lvl="1" eaLnBrk="0" hangingPunct="0"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ea typeface="Arial" charset="0"/>
                <a:cs typeface="Calibri" pitchFamily="34" charset="0"/>
              </a:rPr>
              <a:t>Objectives</a:t>
            </a:r>
            <a:endParaRPr lang="it-IT" sz="600">
              <a:ea typeface="Arial" charset="0"/>
              <a:cs typeface="Calibri" pitchFamily="34" charset="0"/>
            </a:endParaRPr>
          </a:p>
          <a:p>
            <a:pPr lvl="1" eaLnBrk="0" hangingPunct="0"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ea typeface="Arial" charset="0"/>
                <a:cs typeface="Calibri" pitchFamily="34" charset="0"/>
              </a:rPr>
              <a:t>Relation to work programme</a:t>
            </a:r>
            <a:endParaRPr lang="it-IT" sz="600"/>
          </a:p>
          <a:p>
            <a:pPr lvl="1" eaLnBrk="0" hangingPunct="0"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Concept and approach</a:t>
            </a:r>
            <a:endParaRPr lang="it-IT" sz="600"/>
          </a:p>
          <a:p>
            <a:pPr lvl="1" eaLnBrk="0" hangingPunct="0"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Ambition</a:t>
            </a:r>
            <a:endParaRPr lang="it-IT" sz="600"/>
          </a:p>
          <a:p>
            <a:pPr eaLnBrk="0" hangingPunct="0">
              <a:buFontTx/>
              <a:buChar char="•"/>
              <a:tabLst>
                <a:tab pos="542925" algn="l"/>
              </a:tabLst>
            </a:pPr>
            <a:r>
              <a:rPr lang="en-US" sz="1600" b="1">
                <a:latin typeface="Calibri" pitchFamily="34" charset="0"/>
                <a:cs typeface="Arial" charset="0"/>
              </a:rPr>
              <a:t>Impact</a:t>
            </a:r>
            <a:endParaRPr lang="it-IT" sz="600"/>
          </a:p>
          <a:p>
            <a:pPr lvl="1" eaLnBrk="0" hangingPunct="0">
              <a:buSzPct val="100000"/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Expected impacts</a:t>
            </a:r>
            <a:endParaRPr lang="it-IT" sz="600"/>
          </a:p>
          <a:p>
            <a:pPr lvl="1" eaLnBrk="0" hangingPunct="0">
              <a:buSzPct val="100000"/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Misure to maximase impact</a:t>
            </a:r>
            <a:endParaRPr lang="it-IT" sz="600"/>
          </a:p>
          <a:p>
            <a:pPr lvl="2" eaLnBrk="0" hangingPunct="0">
              <a:buSzPct val="100000"/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Dissemination and exploitation of results</a:t>
            </a:r>
            <a:endParaRPr lang="it-IT" sz="600"/>
          </a:p>
          <a:p>
            <a:pPr lvl="2" eaLnBrk="0" hangingPunct="0">
              <a:buSzPct val="100000"/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Communication activities</a:t>
            </a:r>
            <a:endParaRPr lang="it-IT" sz="600"/>
          </a:p>
          <a:p>
            <a:pPr eaLnBrk="0" hangingPunct="0">
              <a:buFontTx/>
              <a:buChar char="•"/>
              <a:tabLst>
                <a:tab pos="542925" algn="l"/>
              </a:tabLst>
            </a:pPr>
            <a:r>
              <a:rPr lang="en-US" sz="1600" b="1">
                <a:latin typeface="Calibri" pitchFamily="34" charset="0"/>
                <a:cs typeface="Arial" charset="0"/>
              </a:rPr>
              <a:t>Implementation</a:t>
            </a:r>
            <a:endParaRPr lang="it-IT" sz="600"/>
          </a:p>
          <a:p>
            <a:pPr lvl="1" eaLnBrk="0" hangingPunct="0">
              <a:buSzPct val="100000"/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Work plan </a:t>
            </a:r>
            <a:r>
              <a:rPr lang="en-US" sz="1600">
                <a:cs typeface="Arial" charset="0"/>
              </a:rPr>
              <a:t>–</a:t>
            </a:r>
            <a:r>
              <a:rPr lang="en-US" sz="1600">
                <a:latin typeface="Calibri" pitchFamily="34" charset="0"/>
                <a:cs typeface="Arial" charset="0"/>
              </a:rPr>
              <a:t> work packages, deliverables and milestones</a:t>
            </a:r>
            <a:endParaRPr lang="it-IT" sz="600"/>
          </a:p>
          <a:p>
            <a:pPr lvl="1" eaLnBrk="0" hangingPunct="0">
              <a:buSzPct val="100000"/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Management structure and procedures</a:t>
            </a:r>
            <a:endParaRPr lang="it-IT" sz="600"/>
          </a:p>
          <a:p>
            <a:pPr lvl="1" eaLnBrk="0" hangingPunct="0">
              <a:buSzPct val="100000"/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Consortium as a whole</a:t>
            </a:r>
          </a:p>
          <a:p>
            <a:pPr lvl="1" eaLnBrk="0" hangingPunct="0">
              <a:buSzPct val="100000"/>
              <a:buFontTx/>
              <a:buAutoNum type="arabicPeriod"/>
              <a:tabLst>
                <a:tab pos="542925" algn="l"/>
              </a:tabLst>
            </a:pPr>
            <a:r>
              <a:rPr lang="en-US" sz="1600">
                <a:latin typeface="Calibri" pitchFamily="34" charset="0"/>
                <a:cs typeface="Arial" charset="0"/>
              </a:rPr>
              <a:t> Resources to be committed</a:t>
            </a:r>
            <a:r>
              <a:rPr lang="it-IT" sz="600"/>
              <a:t>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A79FE3-A478-4F80-A32C-798C96BD8D32}" type="slidenum">
              <a:rPr lang="en-GB"/>
              <a:pPr>
                <a:defRPr/>
              </a:pPr>
              <a:t>58</a:t>
            </a:fld>
            <a:endParaRPr lang="en-GB"/>
          </a:p>
        </p:txBody>
      </p:sp>
      <p:sp>
        <p:nvSpPr>
          <p:cNvPr id="6349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grpSp>
        <p:nvGrpSpPr>
          <p:cNvPr id="63492" name="Group 2"/>
          <p:cNvGrpSpPr>
            <a:grpSpLocks/>
          </p:cNvGrpSpPr>
          <p:nvPr/>
        </p:nvGrpSpPr>
        <p:grpSpPr bwMode="auto">
          <a:xfrm>
            <a:off x="0" y="17463"/>
            <a:ext cx="9144000" cy="6840537"/>
            <a:chOff x="0" y="27"/>
            <a:chExt cx="14400" cy="10773"/>
          </a:xfrm>
        </p:grpSpPr>
        <p:pic>
          <p:nvPicPr>
            <p:cNvPr id="63493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7"/>
              <a:ext cx="11690" cy="10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639" y="4636"/>
              <a:ext cx="761" cy="1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495" name="AutoShape 8"/>
            <p:cNvSpPr>
              <a:spLocks/>
            </p:cNvSpPr>
            <p:nvPr/>
          </p:nvSpPr>
          <p:spPr bwMode="auto">
            <a:xfrm>
              <a:off x="395" y="1090"/>
              <a:ext cx="11115" cy="9073"/>
            </a:xfrm>
            <a:custGeom>
              <a:avLst/>
              <a:gdLst>
                <a:gd name="T0" fmla="*/ 5898 w 11115"/>
                <a:gd name="T1" fmla="*/ 0 h 9073"/>
                <a:gd name="T2" fmla="*/ 11113 w 11115"/>
                <a:gd name="T3" fmla="*/ 0 h 9073"/>
                <a:gd name="T4" fmla="*/ 0 w 11115"/>
                <a:gd name="T5" fmla="*/ 330 h 9073"/>
                <a:gd name="T6" fmla="*/ 9528 w 11115"/>
                <a:gd name="T7" fmla="*/ 340 h 9073"/>
                <a:gd name="T8" fmla="*/ 3518 w 11115"/>
                <a:gd name="T9" fmla="*/ 6350 h 9073"/>
                <a:gd name="T10" fmla="*/ 11115 w 11115"/>
                <a:gd name="T11" fmla="*/ 6350 h 9073"/>
                <a:gd name="T12" fmla="*/ 9413 w 11115"/>
                <a:gd name="T13" fmla="*/ 9073 h 9073"/>
                <a:gd name="T14" fmla="*/ 11000 w 11115"/>
                <a:gd name="T15" fmla="*/ 9073 h 9073"/>
                <a:gd name="T16" fmla="*/ 228 w 11115"/>
                <a:gd name="T17" fmla="*/ 1208 h 9073"/>
                <a:gd name="T18" fmla="*/ 3855 w 11115"/>
                <a:gd name="T19" fmla="*/ 1208 h 9073"/>
                <a:gd name="T20" fmla="*/ 1533 w 11115"/>
                <a:gd name="T21" fmla="*/ 1468 h 9073"/>
                <a:gd name="T22" fmla="*/ 5670 w 11115"/>
                <a:gd name="T23" fmla="*/ 1468 h 9073"/>
                <a:gd name="T24" fmla="*/ 1533 w 11115"/>
                <a:gd name="T25" fmla="*/ 2383 h 9073"/>
                <a:gd name="T26" fmla="*/ 2893 w 11115"/>
                <a:gd name="T27" fmla="*/ 2383 h 9073"/>
                <a:gd name="T28" fmla="*/ 1533 w 11115"/>
                <a:gd name="T29" fmla="*/ 3063 h 9073"/>
                <a:gd name="T30" fmla="*/ 2893 w 11115"/>
                <a:gd name="T31" fmla="*/ 3063 h 9073"/>
                <a:gd name="T32" fmla="*/ 1533 w 11115"/>
                <a:gd name="T33" fmla="*/ 3857 h 9073"/>
                <a:gd name="T34" fmla="*/ 2893 w 11115"/>
                <a:gd name="T35" fmla="*/ 3857 h 907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115"/>
                <a:gd name="T55" fmla="*/ 0 h 9073"/>
                <a:gd name="T56" fmla="*/ 11115 w 11115"/>
                <a:gd name="T57" fmla="*/ 9073 h 907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115" h="9073">
                  <a:moveTo>
                    <a:pt x="5898" y="0"/>
                  </a:moveTo>
                  <a:lnTo>
                    <a:pt x="11113" y="0"/>
                  </a:lnTo>
                  <a:moveTo>
                    <a:pt x="0" y="330"/>
                  </a:moveTo>
                  <a:lnTo>
                    <a:pt x="9528" y="340"/>
                  </a:lnTo>
                  <a:moveTo>
                    <a:pt x="3518" y="6350"/>
                  </a:moveTo>
                  <a:lnTo>
                    <a:pt x="11115" y="6350"/>
                  </a:lnTo>
                  <a:moveTo>
                    <a:pt x="9413" y="9073"/>
                  </a:moveTo>
                  <a:lnTo>
                    <a:pt x="11000" y="9073"/>
                  </a:lnTo>
                  <a:moveTo>
                    <a:pt x="228" y="1208"/>
                  </a:moveTo>
                  <a:lnTo>
                    <a:pt x="3855" y="1208"/>
                  </a:lnTo>
                  <a:moveTo>
                    <a:pt x="1533" y="1468"/>
                  </a:moveTo>
                  <a:lnTo>
                    <a:pt x="5670" y="1468"/>
                  </a:lnTo>
                  <a:moveTo>
                    <a:pt x="1533" y="2383"/>
                  </a:moveTo>
                  <a:lnTo>
                    <a:pt x="2893" y="2383"/>
                  </a:lnTo>
                  <a:moveTo>
                    <a:pt x="1533" y="3063"/>
                  </a:moveTo>
                  <a:lnTo>
                    <a:pt x="2893" y="3063"/>
                  </a:lnTo>
                  <a:moveTo>
                    <a:pt x="1533" y="3857"/>
                  </a:moveTo>
                  <a:lnTo>
                    <a:pt x="2893" y="3857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pic>
          <p:nvPicPr>
            <p:cNvPr id="63496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27" y="940"/>
              <a:ext cx="1889" cy="8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497" name="AutoShape 10"/>
            <p:cNvSpPr>
              <a:spLocks/>
            </p:cNvSpPr>
            <p:nvPr/>
          </p:nvSpPr>
          <p:spPr bwMode="auto">
            <a:xfrm>
              <a:off x="8107" y="1056"/>
              <a:ext cx="1707" cy="661"/>
            </a:xfrm>
            <a:custGeom>
              <a:avLst/>
              <a:gdLst>
                <a:gd name="T0" fmla="*/ 114 w 1707"/>
                <a:gd name="T1" fmla="*/ 53 h 661"/>
                <a:gd name="T2" fmla="*/ 75 w 1707"/>
                <a:gd name="T3" fmla="*/ 61 h 661"/>
                <a:gd name="T4" fmla="*/ 101 w 1707"/>
                <a:gd name="T5" fmla="*/ 91 h 661"/>
                <a:gd name="T6" fmla="*/ 1694 w 1707"/>
                <a:gd name="T7" fmla="*/ 660 h 661"/>
                <a:gd name="T8" fmla="*/ 1707 w 1707"/>
                <a:gd name="T9" fmla="*/ 623 h 661"/>
                <a:gd name="T10" fmla="*/ 114 w 1707"/>
                <a:gd name="T11" fmla="*/ 53 h 661"/>
                <a:gd name="T12" fmla="*/ 182 w 1707"/>
                <a:gd name="T13" fmla="*/ 0 h 661"/>
                <a:gd name="T14" fmla="*/ 0 w 1707"/>
                <a:gd name="T15" fmla="*/ 34 h 661"/>
                <a:gd name="T16" fmla="*/ 112 w 1707"/>
                <a:gd name="T17" fmla="*/ 167 h 661"/>
                <a:gd name="T18" fmla="*/ 119 w 1707"/>
                <a:gd name="T19" fmla="*/ 175 h 661"/>
                <a:gd name="T20" fmla="*/ 132 w 1707"/>
                <a:gd name="T21" fmla="*/ 176 h 661"/>
                <a:gd name="T22" fmla="*/ 140 w 1707"/>
                <a:gd name="T23" fmla="*/ 169 h 661"/>
                <a:gd name="T24" fmla="*/ 149 w 1707"/>
                <a:gd name="T25" fmla="*/ 162 h 661"/>
                <a:gd name="T26" fmla="*/ 150 w 1707"/>
                <a:gd name="T27" fmla="*/ 149 h 661"/>
                <a:gd name="T28" fmla="*/ 143 w 1707"/>
                <a:gd name="T29" fmla="*/ 141 h 661"/>
                <a:gd name="T30" fmla="*/ 101 w 1707"/>
                <a:gd name="T31" fmla="*/ 91 h 661"/>
                <a:gd name="T32" fmla="*/ 31 w 1707"/>
                <a:gd name="T33" fmla="*/ 66 h 661"/>
                <a:gd name="T34" fmla="*/ 45 w 1707"/>
                <a:gd name="T35" fmla="*/ 28 h 661"/>
                <a:gd name="T36" fmla="*/ 196 w 1707"/>
                <a:gd name="T37" fmla="*/ 28 h 661"/>
                <a:gd name="T38" fmla="*/ 192 w 1707"/>
                <a:gd name="T39" fmla="*/ 7 h 661"/>
                <a:gd name="T40" fmla="*/ 182 w 1707"/>
                <a:gd name="T41" fmla="*/ 0 h 661"/>
                <a:gd name="T42" fmla="*/ 45 w 1707"/>
                <a:gd name="T43" fmla="*/ 28 h 661"/>
                <a:gd name="T44" fmla="*/ 31 w 1707"/>
                <a:gd name="T45" fmla="*/ 66 h 661"/>
                <a:gd name="T46" fmla="*/ 101 w 1707"/>
                <a:gd name="T47" fmla="*/ 91 h 661"/>
                <a:gd name="T48" fmla="*/ 80 w 1707"/>
                <a:gd name="T49" fmla="*/ 67 h 661"/>
                <a:gd name="T50" fmla="*/ 41 w 1707"/>
                <a:gd name="T51" fmla="*/ 67 h 661"/>
                <a:gd name="T52" fmla="*/ 53 w 1707"/>
                <a:gd name="T53" fmla="*/ 34 h 661"/>
                <a:gd name="T54" fmla="*/ 61 w 1707"/>
                <a:gd name="T55" fmla="*/ 34 h 661"/>
                <a:gd name="T56" fmla="*/ 45 w 1707"/>
                <a:gd name="T57" fmla="*/ 28 h 661"/>
                <a:gd name="T58" fmla="*/ 53 w 1707"/>
                <a:gd name="T59" fmla="*/ 34 h 661"/>
                <a:gd name="T60" fmla="*/ 41 w 1707"/>
                <a:gd name="T61" fmla="*/ 67 h 661"/>
                <a:gd name="T62" fmla="*/ 75 w 1707"/>
                <a:gd name="T63" fmla="*/ 61 h 661"/>
                <a:gd name="T64" fmla="*/ 53 w 1707"/>
                <a:gd name="T65" fmla="*/ 34 h 661"/>
                <a:gd name="T66" fmla="*/ 75 w 1707"/>
                <a:gd name="T67" fmla="*/ 61 h 661"/>
                <a:gd name="T68" fmla="*/ 41 w 1707"/>
                <a:gd name="T69" fmla="*/ 67 h 661"/>
                <a:gd name="T70" fmla="*/ 80 w 1707"/>
                <a:gd name="T71" fmla="*/ 67 h 661"/>
                <a:gd name="T72" fmla="*/ 75 w 1707"/>
                <a:gd name="T73" fmla="*/ 61 h 661"/>
                <a:gd name="T74" fmla="*/ 61 w 1707"/>
                <a:gd name="T75" fmla="*/ 34 h 661"/>
                <a:gd name="T76" fmla="*/ 53 w 1707"/>
                <a:gd name="T77" fmla="*/ 34 h 661"/>
                <a:gd name="T78" fmla="*/ 75 w 1707"/>
                <a:gd name="T79" fmla="*/ 61 h 661"/>
                <a:gd name="T80" fmla="*/ 114 w 1707"/>
                <a:gd name="T81" fmla="*/ 53 h 661"/>
                <a:gd name="T82" fmla="*/ 61 w 1707"/>
                <a:gd name="T83" fmla="*/ 34 h 661"/>
                <a:gd name="T84" fmla="*/ 196 w 1707"/>
                <a:gd name="T85" fmla="*/ 28 h 661"/>
                <a:gd name="T86" fmla="*/ 45 w 1707"/>
                <a:gd name="T87" fmla="*/ 28 h 661"/>
                <a:gd name="T88" fmla="*/ 114 w 1707"/>
                <a:gd name="T89" fmla="*/ 53 h 661"/>
                <a:gd name="T90" fmla="*/ 189 w 1707"/>
                <a:gd name="T91" fmla="*/ 39 h 661"/>
                <a:gd name="T92" fmla="*/ 196 w 1707"/>
                <a:gd name="T93" fmla="*/ 29 h 661"/>
                <a:gd name="T94" fmla="*/ 196 w 1707"/>
                <a:gd name="T95" fmla="*/ 28 h 66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707"/>
                <a:gd name="T145" fmla="*/ 0 h 661"/>
                <a:gd name="T146" fmla="*/ 1707 w 1707"/>
                <a:gd name="T147" fmla="*/ 661 h 66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707" h="661">
                  <a:moveTo>
                    <a:pt x="114" y="53"/>
                  </a:moveTo>
                  <a:lnTo>
                    <a:pt x="75" y="61"/>
                  </a:lnTo>
                  <a:lnTo>
                    <a:pt x="101" y="91"/>
                  </a:lnTo>
                  <a:lnTo>
                    <a:pt x="1694" y="660"/>
                  </a:lnTo>
                  <a:lnTo>
                    <a:pt x="1707" y="623"/>
                  </a:lnTo>
                  <a:lnTo>
                    <a:pt x="114" y="53"/>
                  </a:lnTo>
                  <a:close/>
                  <a:moveTo>
                    <a:pt x="182" y="0"/>
                  </a:moveTo>
                  <a:lnTo>
                    <a:pt x="0" y="34"/>
                  </a:lnTo>
                  <a:lnTo>
                    <a:pt x="112" y="167"/>
                  </a:lnTo>
                  <a:lnTo>
                    <a:pt x="119" y="175"/>
                  </a:lnTo>
                  <a:lnTo>
                    <a:pt x="132" y="176"/>
                  </a:lnTo>
                  <a:lnTo>
                    <a:pt x="140" y="169"/>
                  </a:lnTo>
                  <a:lnTo>
                    <a:pt x="149" y="162"/>
                  </a:lnTo>
                  <a:lnTo>
                    <a:pt x="150" y="149"/>
                  </a:lnTo>
                  <a:lnTo>
                    <a:pt x="143" y="141"/>
                  </a:lnTo>
                  <a:lnTo>
                    <a:pt x="101" y="91"/>
                  </a:lnTo>
                  <a:lnTo>
                    <a:pt x="31" y="66"/>
                  </a:lnTo>
                  <a:lnTo>
                    <a:pt x="45" y="28"/>
                  </a:lnTo>
                  <a:lnTo>
                    <a:pt x="196" y="28"/>
                  </a:lnTo>
                  <a:lnTo>
                    <a:pt x="192" y="7"/>
                  </a:lnTo>
                  <a:lnTo>
                    <a:pt x="182" y="0"/>
                  </a:lnTo>
                  <a:close/>
                  <a:moveTo>
                    <a:pt x="45" y="28"/>
                  </a:moveTo>
                  <a:lnTo>
                    <a:pt x="31" y="66"/>
                  </a:lnTo>
                  <a:lnTo>
                    <a:pt x="101" y="91"/>
                  </a:lnTo>
                  <a:lnTo>
                    <a:pt x="80" y="67"/>
                  </a:lnTo>
                  <a:lnTo>
                    <a:pt x="41" y="67"/>
                  </a:lnTo>
                  <a:lnTo>
                    <a:pt x="53" y="34"/>
                  </a:lnTo>
                  <a:lnTo>
                    <a:pt x="61" y="34"/>
                  </a:lnTo>
                  <a:lnTo>
                    <a:pt x="45" y="28"/>
                  </a:lnTo>
                  <a:close/>
                  <a:moveTo>
                    <a:pt x="53" y="34"/>
                  </a:moveTo>
                  <a:lnTo>
                    <a:pt x="41" y="67"/>
                  </a:lnTo>
                  <a:lnTo>
                    <a:pt x="75" y="61"/>
                  </a:lnTo>
                  <a:lnTo>
                    <a:pt x="53" y="34"/>
                  </a:lnTo>
                  <a:close/>
                  <a:moveTo>
                    <a:pt x="75" y="61"/>
                  </a:moveTo>
                  <a:lnTo>
                    <a:pt x="41" y="67"/>
                  </a:lnTo>
                  <a:lnTo>
                    <a:pt x="80" y="67"/>
                  </a:lnTo>
                  <a:lnTo>
                    <a:pt x="75" y="61"/>
                  </a:lnTo>
                  <a:close/>
                  <a:moveTo>
                    <a:pt x="61" y="34"/>
                  </a:moveTo>
                  <a:lnTo>
                    <a:pt x="53" y="34"/>
                  </a:lnTo>
                  <a:lnTo>
                    <a:pt x="75" y="61"/>
                  </a:lnTo>
                  <a:lnTo>
                    <a:pt x="114" y="53"/>
                  </a:lnTo>
                  <a:lnTo>
                    <a:pt x="61" y="34"/>
                  </a:lnTo>
                  <a:close/>
                  <a:moveTo>
                    <a:pt x="196" y="28"/>
                  </a:moveTo>
                  <a:lnTo>
                    <a:pt x="45" y="28"/>
                  </a:lnTo>
                  <a:lnTo>
                    <a:pt x="114" y="53"/>
                  </a:lnTo>
                  <a:lnTo>
                    <a:pt x="189" y="39"/>
                  </a:lnTo>
                  <a:lnTo>
                    <a:pt x="196" y="29"/>
                  </a:lnTo>
                  <a:lnTo>
                    <a:pt x="196" y="28"/>
                  </a:lnTo>
                  <a:close/>
                </a:path>
              </a:pathLst>
            </a:custGeom>
            <a:solidFill>
              <a:srgbClr val="4F81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pic>
          <p:nvPicPr>
            <p:cNvPr id="63498" name="Picture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96" y="1780"/>
              <a:ext cx="5403" cy="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499" name="AutoShape 12"/>
            <p:cNvSpPr>
              <a:spLocks/>
            </p:cNvSpPr>
            <p:nvPr/>
          </p:nvSpPr>
          <p:spPr bwMode="auto">
            <a:xfrm>
              <a:off x="4477" y="1752"/>
              <a:ext cx="5220" cy="552"/>
            </a:xfrm>
            <a:custGeom>
              <a:avLst/>
              <a:gdLst>
                <a:gd name="T0" fmla="*/ 151 w 5220"/>
                <a:gd name="T1" fmla="*/ 366 h 552"/>
                <a:gd name="T2" fmla="*/ 0 w 5220"/>
                <a:gd name="T3" fmla="*/ 472 h 552"/>
                <a:gd name="T4" fmla="*/ 167 w 5220"/>
                <a:gd name="T5" fmla="*/ 551 h 552"/>
                <a:gd name="T6" fmla="*/ 179 w 5220"/>
                <a:gd name="T7" fmla="*/ 546 h 552"/>
                <a:gd name="T8" fmla="*/ 184 w 5220"/>
                <a:gd name="T9" fmla="*/ 536 h 552"/>
                <a:gd name="T10" fmla="*/ 188 w 5220"/>
                <a:gd name="T11" fmla="*/ 527 h 552"/>
                <a:gd name="T12" fmla="*/ 184 w 5220"/>
                <a:gd name="T13" fmla="*/ 515 h 552"/>
                <a:gd name="T14" fmla="*/ 129 w 5220"/>
                <a:gd name="T15" fmla="*/ 489 h 552"/>
                <a:gd name="T16" fmla="*/ 42 w 5220"/>
                <a:gd name="T17" fmla="*/ 489 h 552"/>
                <a:gd name="T18" fmla="*/ 38 w 5220"/>
                <a:gd name="T19" fmla="*/ 449 h 552"/>
                <a:gd name="T20" fmla="*/ 112 w 5220"/>
                <a:gd name="T21" fmla="*/ 442 h 552"/>
                <a:gd name="T22" fmla="*/ 174 w 5220"/>
                <a:gd name="T23" fmla="*/ 398 h 552"/>
                <a:gd name="T24" fmla="*/ 176 w 5220"/>
                <a:gd name="T25" fmla="*/ 386 h 552"/>
                <a:gd name="T26" fmla="*/ 163 w 5220"/>
                <a:gd name="T27" fmla="*/ 368 h 552"/>
                <a:gd name="T28" fmla="*/ 151 w 5220"/>
                <a:gd name="T29" fmla="*/ 366 h 552"/>
                <a:gd name="T30" fmla="*/ 112 w 5220"/>
                <a:gd name="T31" fmla="*/ 442 h 552"/>
                <a:gd name="T32" fmla="*/ 38 w 5220"/>
                <a:gd name="T33" fmla="*/ 449 h 552"/>
                <a:gd name="T34" fmla="*/ 42 w 5220"/>
                <a:gd name="T35" fmla="*/ 489 h 552"/>
                <a:gd name="T36" fmla="*/ 83 w 5220"/>
                <a:gd name="T37" fmla="*/ 485 h 552"/>
                <a:gd name="T38" fmla="*/ 51 w 5220"/>
                <a:gd name="T39" fmla="*/ 485 h 552"/>
                <a:gd name="T40" fmla="*/ 48 w 5220"/>
                <a:gd name="T41" fmla="*/ 450 h 552"/>
                <a:gd name="T42" fmla="*/ 100 w 5220"/>
                <a:gd name="T43" fmla="*/ 450 h 552"/>
                <a:gd name="T44" fmla="*/ 112 w 5220"/>
                <a:gd name="T45" fmla="*/ 442 h 552"/>
                <a:gd name="T46" fmla="*/ 116 w 5220"/>
                <a:gd name="T47" fmla="*/ 482 h 552"/>
                <a:gd name="T48" fmla="*/ 42 w 5220"/>
                <a:gd name="T49" fmla="*/ 489 h 552"/>
                <a:gd name="T50" fmla="*/ 129 w 5220"/>
                <a:gd name="T51" fmla="*/ 489 h 552"/>
                <a:gd name="T52" fmla="*/ 116 w 5220"/>
                <a:gd name="T53" fmla="*/ 482 h 552"/>
                <a:gd name="T54" fmla="*/ 48 w 5220"/>
                <a:gd name="T55" fmla="*/ 450 h 552"/>
                <a:gd name="T56" fmla="*/ 51 w 5220"/>
                <a:gd name="T57" fmla="*/ 485 h 552"/>
                <a:gd name="T58" fmla="*/ 80 w 5220"/>
                <a:gd name="T59" fmla="*/ 465 h 552"/>
                <a:gd name="T60" fmla="*/ 48 w 5220"/>
                <a:gd name="T61" fmla="*/ 450 h 552"/>
                <a:gd name="T62" fmla="*/ 80 w 5220"/>
                <a:gd name="T63" fmla="*/ 465 h 552"/>
                <a:gd name="T64" fmla="*/ 51 w 5220"/>
                <a:gd name="T65" fmla="*/ 485 h 552"/>
                <a:gd name="T66" fmla="*/ 83 w 5220"/>
                <a:gd name="T67" fmla="*/ 485 h 552"/>
                <a:gd name="T68" fmla="*/ 116 w 5220"/>
                <a:gd name="T69" fmla="*/ 482 h 552"/>
                <a:gd name="T70" fmla="*/ 80 w 5220"/>
                <a:gd name="T71" fmla="*/ 465 h 552"/>
                <a:gd name="T72" fmla="*/ 5216 w 5220"/>
                <a:gd name="T73" fmla="*/ 0 h 552"/>
                <a:gd name="T74" fmla="*/ 112 w 5220"/>
                <a:gd name="T75" fmla="*/ 442 h 552"/>
                <a:gd name="T76" fmla="*/ 80 w 5220"/>
                <a:gd name="T77" fmla="*/ 465 h 552"/>
                <a:gd name="T78" fmla="*/ 116 w 5220"/>
                <a:gd name="T79" fmla="*/ 482 h 552"/>
                <a:gd name="T80" fmla="*/ 5220 w 5220"/>
                <a:gd name="T81" fmla="*/ 39 h 552"/>
                <a:gd name="T82" fmla="*/ 5216 w 5220"/>
                <a:gd name="T83" fmla="*/ 0 h 552"/>
                <a:gd name="T84" fmla="*/ 100 w 5220"/>
                <a:gd name="T85" fmla="*/ 450 h 552"/>
                <a:gd name="T86" fmla="*/ 48 w 5220"/>
                <a:gd name="T87" fmla="*/ 450 h 552"/>
                <a:gd name="T88" fmla="*/ 80 w 5220"/>
                <a:gd name="T89" fmla="*/ 465 h 552"/>
                <a:gd name="T90" fmla="*/ 100 w 5220"/>
                <a:gd name="T91" fmla="*/ 450 h 5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220"/>
                <a:gd name="T139" fmla="*/ 0 h 552"/>
                <a:gd name="T140" fmla="*/ 5220 w 5220"/>
                <a:gd name="T141" fmla="*/ 552 h 5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220" h="552">
                  <a:moveTo>
                    <a:pt x="151" y="366"/>
                  </a:moveTo>
                  <a:lnTo>
                    <a:pt x="0" y="472"/>
                  </a:lnTo>
                  <a:lnTo>
                    <a:pt x="167" y="551"/>
                  </a:lnTo>
                  <a:lnTo>
                    <a:pt x="179" y="546"/>
                  </a:lnTo>
                  <a:lnTo>
                    <a:pt x="184" y="536"/>
                  </a:lnTo>
                  <a:lnTo>
                    <a:pt x="188" y="527"/>
                  </a:lnTo>
                  <a:lnTo>
                    <a:pt x="184" y="515"/>
                  </a:lnTo>
                  <a:lnTo>
                    <a:pt x="129" y="489"/>
                  </a:lnTo>
                  <a:lnTo>
                    <a:pt x="42" y="489"/>
                  </a:lnTo>
                  <a:lnTo>
                    <a:pt x="38" y="449"/>
                  </a:lnTo>
                  <a:lnTo>
                    <a:pt x="112" y="442"/>
                  </a:lnTo>
                  <a:lnTo>
                    <a:pt x="174" y="398"/>
                  </a:lnTo>
                  <a:lnTo>
                    <a:pt x="176" y="386"/>
                  </a:lnTo>
                  <a:lnTo>
                    <a:pt x="163" y="368"/>
                  </a:lnTo>
                  <a:lnTo>
                    <a:pt x="151" y="366"/>
                  </a:lnTo>
                  <a:close/>
                  <a:moveTo>
                    <a:pt x="112" y="442"/>
                  </a:moveTo>
                  <a:lnTo>
                    <a:pt x="38" y="449"/>
                  </a:lnTo>
                  <a:lnTo>
                    <a:pt x="42" y="489"/>
                  </a:lnTo>
                  <a:lnTo>
                    <a:pt x="83" y="485"/>
                  </a:lnTo>
                  <a:lnTo>
                    <a:pt x="51" y="485"/>
                  </a:lnTo>
                  <a:lnTo>
                    <a:pt x="48" y="450"/>
                  </a:lnTo>
                  <a:lnTo>
                    <a:pt x="100" y="450"/>
                  </a:lnTo>
                  <a:lnTo>
                    <a:pt x="112" y="442"/>
                  </a:lnTo>
                  <a:close/>
                  <a:moveTo>
                    <a:pt x="116" y="482"/>
                  </a:moveTo>
                  <a:lnTo>
                    <a:pt x="42" y="489"/>
                  </a:lnTo>
                  <a:lnTo>
                    <a:pt x="129" y="489"/>
                  </a:lnTo>
                  <a:lnTo>
                    <a:pt x="116" y="482"/>
                  </a:lnTo>
                  <a:close/>
                  <a:moveTo>
                    <a:pt x="48" y="450"/>
                  </a:moveTo>
                  <a:lnTo>
                    <a:pt x="51" y="485"/>
                  </a:lnTo>
                  <a:lnTo>
                    <a:pt x="80" y="465"/>
                  </a:lnTo>
                  <a:lnTo>
                    <a:pt x="48" y="450"/>
                  </a:lnTo>
                  <a:close/>
                  <a:moveTo>
                    <a:pt x="80" y="465"/>
                  </a:moveTo>
                  <a:lnTo>
                    <a:pt x="51" y="485"/>
                  </a:lnTo>
                  <a:lnTo>
                    <a:pt x="83" y="485"/>
                  </a:lnTo>
                  <a:lnTo>
                    <a:pt x="116" y="482"/>
                  </a:lnTo>
                  <a:lnTo>
                    <a:pt x="80" y="465"/>
                  </a:lnTo>
                  <a:close/>
                  <a:moveTo>
                    <a:pt x="5216" y="0"/>
                  </a:moveTo>
                  <a:lnTo>
                    <a:pt x="112" y="442"/>
                  </a:lnTo>
                  <a:lnTo>
                    <a:pt x="80" y="465"/>
                  </a:lnTo>
                  <a:lnTo>
                    <a:pt x="116" y="482"/>
                  </a:lnTo>
                  <a:lnTo>
                    <a:pt x="5220" y="39"/>
                  </a:lnTo>
                  <a:lnTo>
                    <a:pt x="5216" y="0"/>
                  </a:lnTo>
                  <a:close/>
                  <a:moveTo>
                    <a:pt x="100" y="450"/>
                  </a:moveTo>
                  <a:lnTo>
                    <a:pt x="48" y="450"/>
                  </a:lnTo>
                  <a:lnTo>
                    <a:pt x="80" y="465"/>
                  </a:lnTo>
                  <a:lnTo>
                    <a:pt x="100" y="450"/>
                  </a:lnTo>
                  <a:close/>
                </a:path>
              </a:pathLst>
            </a:custGeom>
            <a:solidFill>
              <a:srgbClr val="4F81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pic>
          <p:nvPicPr>
            <p:cNvPr id="63500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280" y="3026"/>
              <a:ext cx="593" cy="1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01" name="Freeform 14"/>
            <p:cNvSpPr>
              <a:spLocks/>
            </p:cNvSpPr>
            <p:nvPr/>
          </p:nvSpPr>
          <p:spPr bwMode="auto">
            <a:xfrm>
              <a:off x="11282" y="3017"/>
              <a:ext cx="568" cy="1930"/>
            </a:xfrm>
            <a:custGeom>
              <a:avLst/>
              <a:gdLst>
                <a:gd name="T0" fmla="*/ 0 w 568"/>
                <a:gd name="T1" fmla="*/ 0 h 1930"/>
                <a:gd name="T2" fmla="*/ 110 w 568"/>
                <a:gd name="T3" fmla="*/ 3 h 1930"/>
                <a:gd name="T4" fmla="*/ 200 w 568"/>
                <a:gd name="T5" fmla="*/ 13 h 1930"/>
                <a:gd name="T6" fmla="*/ 261 w 568"/>
                <a:gd name="T7" fmla="*/ 28 h 1930"/>
                <a:gd name="T8" fmla="*/ 283 w 568"/>
                <a:gd name="T9" fmla="*/ 47 h 1930"/>
                <a:gd name="T10" fmla="*/ 283 w 568"/>
                <a:gd name="T11" fmla="*/ 917 h 1930"/>
                <a:gd name="T12" fmla="*/ 305 w 568"/>
                <a:gd name="T13" fmla="*/ 936 h 1930"/>
                <a:gd name="T14" fmla="*/ 366 w 568"/>
                <a:gd name="T15" fmla="*/ 951 h 1930"/>
                <a:gd name="T16" fmla="*/ 457 w 568"/>
                <a:gd name="T17" fmla="*/ 961 h 1930"/>
                <a:gd name="T18" fmla="*/ 567 w 568"/>
                <a:gd name="T19" fmla="*/ 965 h 1930"/>
                <a:gd name="T20" fmla="*/ 457 w 568"/>
                <a:gd name="T21" fmla="*/ 968 h 1930"/>
                <a:gd name="T22" fmla="*/ 366 w 568"/>
                <a:gd name="T23" fmla="*/ 978 h 1930"/>
                <a:gd name="T24" fmla="*/ 305 w 568"/>
                <a:gd name="T25" fmla="*/ 993 h 1930"/>
                <a:gd name="T26" fmla="*/ 283 w 568"/>
                <a:gd name="T27" fmla="*/ 1012 h 1930"/>
                <a:gd name="T28" fmla="*/ 283 w 568"/>
                <a:gd name="T29" fmla="*/ 1882 h 1930"/>
                <a:gd name="T30" fmla="*/ 261 w 568"/>
                <a:gd name="T31" fmla="*/ 1901 h 1930"/>
                <a:gd name="T32" fmla="*/ 200 w 568"/>
                <a:gd name="T33" fmla="*/ 1916 h 1930"/>
                <a:gd name="T34" fmla="*/ 110 w 568"/>
                <a:gd name="T35" fmla="*/ 1926 h 1930"/>
                <a:gd name="T36" fmla="*/ 0 w 568"/>
                <a:gd name="T37" fmla="*/ 1929 h 193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68"/>
                <a:gd name="T58" fmla="*/ 0 h 1930"/>
                <a:gd name="T59" fmla="*/ 568 w 568"/>
                <a:gd name="T60" fmla="*/ 1930 h 193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68" h="1930">
                  <a:moveTo>
                    <a:pt x="0" y="0"/>
                  </a:moveTo>
                  <a:lnTo>
                    <a:pt x="110" y="3"/>
                  </a:lnTo>
                  <a:lnTo>
                    <a:pt x="200" y="13"/>
                  </a:lnTo>
                  <a:lnTo>
                    <a:pt x="261" y="28"/>
                  </a:lnTo>
                  <a:lnTo>
                    <a:pt x="283" y="47"/>
                  </a:lnTo>
                  <a:lnTo>
                    <a:pt x="283" y="917"/>
                  </a:lnTo>
                  <a:lnTo>
                    <a:pt x="305" y="936"/>
                  </a:lnTo>
                  <a:lnTo>
                    <a:pt x="366" y="951"/>
                  </a:lnTo>
                  <a:lnTo>
                    <a:pt x="457" y="961"/>
                  </a:lnTo>
                  <a:lnTo>
                    <a:pt x="567" y="965"/>
                  </a:lnTo>
                  <a:lnTo>
                    <a:pt x="457" y="968"/>
                  </a:lnTo>
                  <a:lnTo>
                    <a:pt x="366" y="978"/>
                  </a:lnTo>
                  <a:lnTo>
                    <a:pt x="305" y="993"/>
                  </a:lnTo>
                  <a:lnTo>
                    <a:pt x="283" y="1012"/>
                  </a:lnTo>
                  <a:lnTo>
                    <a:pt x="283" y="1882"/>
                  </a:lnTo>
                  <a:lnTo>
                    <a:pt x="261" y="1901"/>
                  </a:lnTo>
                  <a:lnTo>
                    <a:pt x="200" y="1916"/>
                  </a:lnTo>
                  <a:lnTo>
                    <a:pt x="110" y="1926"/>
                  </a:lnTo>
                  <a:lnTo>
                    <a:pt x="0" y="1929"/>
                  </a:lnTo>
                </a:path>
              </a:pathLst>
            </a:custGeom>
            <a:noFill/>
            <a:ln w="25400">
              <a:solidFill>
                <a:srgbClr val="4F81B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63502" name="AutoShape 15"/>
            <p:cNvSpPr>
              <a:spLocks/>
            </p:cNvSpPr>
            <p:nvPr/>
          </p:nvSpPr>
          <p:spPr bwMode="auto">
            <a:xfrm>
              <a:off x="1870" y="7782"/>
              <a:ext cx="9653" cy="2721"/>
            </a:xfrm>
            <a:custGeom>
              <a:avLst/>
              <a:gdLst>
                <a:gd name="T0" fmla="*/ 0 w 9653"/>
                <a:gd name="T1" fmla="*/ 0 h 2721"/>
                <a:gd name="T2" fmla="*/ 9413 w 9653"/>
                <a:gd name="T3" fmla="*/ 0 h 2721"/>
                <a:gd name="T4" fmla="*/ 240 w 9653"/>
                <a:gd name="T5" fmla="*/ 240 h 2721"/>
                <a:gd name="T6" fmla="*/ 9653 w 9653"/>
                <a:gd name="T7" fmla="*/ 240 h 2721"/>
                <a:gd name="T8" fmla="*/ 113 w 9653"/>
                <a:gd name="T9" fmla="*/ 2720 h 2721"/>
                <a:gd name="T10" fmla="*/ 7713 w 9653"/>
                <a:gd name="T11" fmla="*/ 2720 h 27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53"/>
                <a:gd name="T19" fmla="*/ 0 h 2721"/>
                <a:gd name="T20" fmla="*/ 9653 w 9653"/>
                <a:gd name="T21" fmla="*/ 2721 h 27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53" h="2721">
                  <a:moveTo>
                    <a:pt x="0" y="0"/>
                  </a:moveTo>
                  <a:lnTo>
                    <a:pt x="9413" y="0"/>
                  </a:lnTo>
                  <a:moveTo>
                    <a:pt x="240" y="240"/>
                  </a:moveTo>
                  <a:lnTo>
                    <a:pt x="9653" y="240"/>
                  </a:lnTo>
                  <a:moveTo>
                    <a:pt x="113" y="2720"/>
                  </a:moveTo>
                  <a:lnTo>
                    <a:pt x="7713" y="272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pic>
          <p:nvPicPr>
            <p:cNvPr id="63503" name="Picture 1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247" y="5316"/>
              <a:ext cx="360" cy="2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04" name="AutoShape 17"/>
            <p:cNvSpPr>
              <a:spLocks/>
            </p:cNvSpPr>
            <p:nvPr/>
          </p:nvSpPr>
          <p:spPr bwMode="auto">
            <a:xfrm>
              <a:off x="12333" y="5287"/>
              <a:ext cx="186" cy="2076"/>
            </a:xfrm>
            <a:custGeom>
              <a:avLst/>
              <a:gdLst>
                <a:gd name="T0" fmla="*/ 22 w 186"/>
                <a:gd name="T1" fmla="*/ 1893 h 2076"/>
                <a:gd name="T2" fmla="*/ 13 w 186"/>
                <a:gd name="T3" fmla="*/ 1899 h 2076"/>
                <a:gd name="T4" fmla="*/ 3 w 186"/>
                <a:gd name="T5" fmla="*/ 1905 h 2076"/>
                <a:gd name="T6" fmla="*/ 0 w 186"/>
                <a:gd name="T7" fmla="*/ 1917 h 2076"/>
                <a:gd name="T8" fmla="*/ 5 w 186"/>
                <a:gd name="T9" fmla="*/ 1926 h 2076"/>
                <a:gd name="T10" fmla="*/ 93 w 186"/>
                <a:gd name="T11" fmla="*/ 2076 h 2076"/>
                <a:gd name="T12" fmla="*/ 116 w 186"/>
                <a:gd name="T13" fmla="*/ 2036 h 2076"/>
                <a:gd name="T14" fmla="*/ 73 w 186"/>
                <a:gd name="T15" fmla="*/ 2036 h 2076"/>
                <a:gd name="T16" fmla="*/ 73 w 186"/>
                <a:gd name="T17" fmla="*/ 1962 h 2076"/>
                <a:gd name="T18" fmla="*/ 40 w 186"/>
                <a:gd name="T19" fmla="*/ 1906 h 2076"/>
                <a:gd name="T20" fmla="*/ 34 w 186"/>
                <a:gd name="T21" fmla="*/ 1897 h 2076"/>
                <a:gd name="T22" fmla="*/ 22 w 186"/>
                <a:gd name="T23" fmla="*/ 1893 h 2076"/>
                <a:gd name="T24" fmla="*/ 73 w 186"/>
                <a:gd name="T25" fmla="*/ 1962 h 2076"/>
                <a:gd name="T26" fmla="*/ 73 w 186"/>
                <a:gd name="T27" fmla="*/ 2036 h 2076"/>
                <a:gd name="T28" fmla="*/ 113 w 186"/>
                <a:gd name="T29" fmla="*/ 2036 h 2076"/>
                <a:gd name="T30" fmla="*/ 113 w 186"/>
                <a:gd name="T31" fmla="*/ 2026 h 2076"/>
                <a:gd name="T32" fmla="*/ 76 w 186"/>
                <a:gd name="T33" fmla="*/ 2026 h 2076"/>
                <a:gd name="T34" fmla="*/ 93 w 186"/>
                <a:gd name="T35" fmla="*/ 1996 h 2076"/>
                <a:gd name="T36" fmla="*/ 73 w 186"/>
                <a:gd name="T37" fmla="*/ 1962 h 2076"/>
                <a:gd name="T38" fmla="*/ 163 w 186"/>
                <a:gd name="T39" fmla="*/ 1893 h 2076"/>
                <a:gd name="T40" fmla="*/ 151 w 186"/>
                <a:gd name="T41" fmla="*/ 1896 h 2076"/>
                <a:gd name="T42" fmla="*/ 145 w 186"/>
                <a:gd name="T43" fmla="*/ 1906 h 2076"/>
                <a:gd name="T44" fmla="*/ 113 w 186"/>
                <a:gd name="T45" fmla="*/ 1962 h 2076"/>
                <a:gd name="T46" fmla="*/ 113 w 186"/>
                <a:gd name="T47" fmla="*/ 2036 h 2076"/>
                <a:gd name="T48" fmla="*/ 73 w 186"/>
                <a:gd name="T49" fmla="*/ 2036 h 2076"/>
                <a:gd name="T50" fmla="*/ 116 w 186"/>
                <a:gd name="T51" fmla="*/ 2036 h 2076"/>
                <a:gd name="T52" fmla="*/ 180 w 186"/>
                <a:gd name="T53" fmla="*/ 1926 h 2076"/>
                <a:gd name="T54" fmla="*/ 186 w 186"/>
                <a:gd name="T55" fmla="*/ 1916 h 2076"/>
                <a:gd name="T56" fmla="*/ 182 w 186"/>
                <a:gd name="T57" fmla="*/ 1904 h 2076"/>
                <a:gd name="T58" fmla="*/ 173 w 186"/>
                <a:gd name="T59" fmla="*/ 1898 h 2076"/>
                <a:gd name="T60" fmla="*/ 163 w 186"/>
                <a:gd name="T61" fmla="*/ 1893 h 2076"/>
                <a:gd name="T62" fmla="*/ 93 w 186"/>
                <a:gd name="T63" fmla="*/ 1996 h 2076"/>
                <a:gd name="T64" fmla="*/ 76 w 186"/>
                <a:gd name="T65" fmla="*/ 2026 h 2076"/>
                <a:gd name="T66" fmla="*/ 111 w 186"/>
                <a:gd name="T67" fmla="*/ 2026 h 2076"/>
                <a:gd name="T68" fmla="*/ 93 w 186"/>
                <a:gd name="T69" fmla="*/ 1996 h 2076"/>
                <a:gd name="T70" fmla="*/ 113 w 186"/>
                <a:gd name="T71" fmla="*/ 1962 h 2076"/>
                <a:gd name="T72" fmla="*/ 93 w 186"/>
                <a:gd name="T73" fmla="*/ 1996 h 2076"/>
                <a:gd name="T74" fmla="*/ 111 w 186"/>
                <a:gd name="T75" fmla="*/ 2026 h 2076"/>
                <a:gd name="T76" fmla="*/ 76 w 186"/>
                <a:gd name="T77" fmla="*/ 2026 h 2076"/>
                <a:gd name="T78" fmla="*/ 113 w 186"/>
                <a:gd name="T79" fmla="*/ 2026 h 2076"/>
                <a:gd name="T80" fmla="*/ 113 w 186"/>
                <a:gd name="T81" fmla="*/ 1962 h 2076"/>
                <a:gd name="T82" fmla="*/ 103 w 186"/>
                <a:gd name="T83" fmla="*/ 0 h 2076"/>
                <a:gd name="T84" fmla="*/ 63 w 186"/>
                <a:gd name="T85" fmla="*/ 1 h 2076"/>
                <a:gd name="T86" fmla="*/ 73 w 186"/>
                <a:gd name="T87" fmla="*/ 1962 h 2076"/>
                <a:gd name="T88" fmla="*/ 93 w 186"/>
                <a:gd name="T89" fmla="*/ 1996 h 2076"/>
                <a:gd name="T90" fmla="*/ 113 w 186"/>
                <a:gd name="T91" fmla="*/ 1962 h 2076"/>
                <a:gd name="T92" fmla="*/ 113 w 186"/>
                <a:gd name="T93" fmla="*/ 1893 h 2076"/>
                <a:gd name="T94" fmla="*/ 103 w 186"/>
                <a:gd name="T95" fmla="*/ 0 h 207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86"/>
                <a:gd name="T145" fmla="*/ 0 h 2076"/>
                <a:gd name="T146" fmla="*/ 186 w 186"/>
                <a:gd name="T147" fmla="*/ 2076 h 207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86" h="2076">
                  <a:moveTo>
                    <a:pt x="22" y="1893"/>
                  </a:moveTo>
                  <a:lnTo>
                    <a:pt x="13" y="1899"/>
                  </a:lnTo>
                  <a:lnTo>
                    <a:pt x="3" y="1905"/>
                  </a:lnTo>
                  <a:lnTo>
                    <a:pt x="0" y="1917"/>
                  </a:lnTo>
                  <a:lnTo>
                    <a:pt x="5" y="1926"/>
                  </a:lnTo>
                  <a:lnTo>
                    <a:pt x="93" y="2076"/>
                  </a:lnTo>
                  <a:lnTo>
                    <a:pt x="116" y="2036"/>
                  </a:lnTo>
                  <a:lnTo>
                    <a:pt x="73" y="2036"/>
                  </a:lnTo>
                  <a:lnTo>
                    <a:pt x="73" y="1962"/>
                  </a:lnTo>
                  <a:lnTo>
                    <a:pt x="40" y="1906"/>
                  </a:lnTo>
                  <a:lnTo>
                    <a:pt x="34" y="1897"/>
                  </a:lnTo>
                  <a:lnTo>
                    <a:pt x="22" y="1893"/>
                  </a:lnTo>
                  <a:close/>
                  <a:moveTo>
                    <a:pt x="73" y="1962"/>
                  </a:moveTo>
                  <a:lnTo>
                    <a:pt x="73" y="2036"/>
                  </a:lnTo>
                  <a:lnTo>
                    <a:pt x="113" y="2036"/>
                  </a:lnTo>
                  <a:lnTo>
                    <a:pt x="113" y="2026"/>
                  </a:lnTo>
                  <a:lnTo>
                    <a:pt x="76" y="2026"/>
                  </a:lnTo>
                  <a:lnTo>
                    <a:pt x="93" y="1996"/>
                  </a:lnTo>
                  <a:lnTo>
                    <a:pt x="73" y="1962"/>
                  </a:lnTo>
                  <a:close/>
                  <a:moveTo>
                    <a:pt x="163" y="1893"/>
                  </a:moveTo>
                  <a:lnTo>
                    <a:pt x="151" y="1896"/>
                  </a:lnTo>
                  <a:lnTo>
                    <a:pt x="145" y="1906"/>
                  </a:lnTo>
                  <a:lnTo>
                    <a:pt x="113" y="1962"/>
                  </a:lnTo>
                  <a:lnTo>
                    <a:pt x="113" y="2036"/>
                  </a:lnTo>
                  <a:lnTo>
                    <a:pt x="73" y="2036"/>
                  </a:lnTo>
                  <a:lnTo>
                    <a:pt x="116" y="2036"/>
                  </a:lnTo>
                  <a:lnTo>
                    <a:pt x="180" y="1926"/>
                  </a:lnTo>
                  <a:lnTo>
                    <a:pt x="186" y="1916"/>
                  </a:lnTo>
                  <a:lnTo>
                    <a:pt x="182" y="1904"/>
                  </a:lnTo>
                  <a:lnTo>
                    <a:pt x="173" y="1898"/>
                  </a:lnTo>
                  <a:lnTo>
                    <a:pt x="163" y="1893"/>
                  </a:lnTo>
                  <a:close/>
                  <a:moveTo>
                    <a:pt x="93" y="1996"/>
                  </a:moveTo>
                  <a:lnTo>
                    <a:pt x="76" y="2026"/>
                  </a:lnTo>
                  <a:lnTo>
                    <a:pt x="111" y="2026"/>
                  </a:lnTo>
                  <a:lnTo>
                    <a:pt x="93" y="1996"/>
                  </a:lnTo>
                  <a:close/>
                  <a:moveTo>
                    <a:pt x="113" y="1962"/>
                  </a:moveTo>
                  <a:lnTo>
                    <a:pt x="93" y="1996"/>
                  </a:lnTo>
                  <a:lnTo>
                    <a:pt x="111" y="2026"/>
                  </a:lnTo>
                  <a:lnTo>
                    <a:pt x="76" y="2026"/>
                  </a:lnTo>
                  <a:lnTo>
                    <a:pt x="113" y="2026"/>
                  </a:lnTo>
                  <a:lnTo>
                    <a:pt x="113" y="1962"/>
                  </a:lnTo>
                  <a:close/>
                  <a:moveTo>
                    <a:pt x="103" y="0"/>
                  </a:moveTo>
                  <a:lnTo>
                    <a:pt x="63" y="1"/>
                  </a:lnTo>
                  <a:lnTo>
                    <a:pt x="73" y="1962"/>
                  </a:lnTo>
                  <a:lnTo>
                    <a:pt x="93" y="1996"/>
                  </a:lnTo>
                  <a:lnTo>
                    <a:pt x="113" y="1962"/>
                  </a:lnTo>
                  <a:lnTo>
                    <a:pt x="113" y="189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4F81B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763BAE-F187-43C1-B432-4C4A8E5C8028}" type="slidenum">
              <a:rPr lang="en-GB"/>
              <a:pPr>
                <a:defRPr/>
              </a:pPr>
              <a:t>59</a:t>
            </a:fld>
            <a:endParaRPr lang="en-GB"/>
          </a:p>
        </p:txBody>
      </p:sp>
      <p:sp>
        <p:nvSpPr>
          <p:cNvPr id="6451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grpSp>
        <p:nvGrpSpPr>
          <p:cNvPr id="64516" name="Group 2"/>
          <p:cNvGrpSpPr>
            <a:grpSpLocks/>
          </p:cNvGrpSpPr>
          <p:nvPr/>
        </p:nvGrpSpPr>
        <p:grpSpPr bwMode="auto">
          <a:xfrm>
            <a:off x="0" y="31750"/>
            <a:ext cx="9144000" cy="6826250"/>
            <a:chOff x="0" y="50"/>
            <a:chExt cx="14400" cy="10750"/>
          </a:xfrm>
        </p:grpSpPr>
        <p:pic>
          <p:nvPicPr>
            <p:cNvPr id="6451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50"/>
              <a:ext cx="11820" cy="1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18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910" y="2416"/>
              <a:ext cx="490" cy="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19" name="Rectangle 8"/>
            <p:cNvSpPr>
              <a:spLocks noChangeArrowheads="1"/>
            </p:cNvSpPr>
            <p:nvPr/>
          </p:nvSpPr>
          <p:spPr bwMode="auto">
            <a:xfrm>
              <a:off x="0" y="70"/>
              <a:ext cx="1078" cy="340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744538" y="1697038"/>
            <a:ext cx="7561262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lIns="91424" tIns="45712" rIns="91424" bIns="45712">
            <a:spAutoFit/>
          </a:bodyPr>
          <a:lstStyle>
            <a:lvl1pPr marL="1973263" indent="-1973263" eaLnBrk="0" hangingPunct="0">
              <a:tabLst>
                <a:tab pos="2063750" algn="l"/>
              </a:tabLst>
              <a:defRPr sz="1200" b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2063750" algn="l"/>
              </a:tabLst>
              <a:defRPr sz="12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2063750" algn="l"/>
              </a:tabLst>
              <a:defRPr sz="1200" b="1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2063750" algn="l"/>
              </a:tabLst>
              <a:defRPr sz="1200" b="1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2063750" algn="l"/>
              </a:tabLst>
              <a:defRPr sz="1200" b="1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3750" algn="l"/>
              </a:tabLst>
              <a:defRPr sz="1200" b="1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3750" algn="l"/>
              </a:tabLst>
              <a:defRPr sz="1200" b="1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3750" algn="l"/>
              </a:tabLst>
              <a:defRPr sz="1200" b="1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063750" algn="l"/>
              </a:tabLst>
              <a:defRPr sz="12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BE" sz="1500" dirty="0">
                <a:solidFill>
                  <a:schemeClr val="accent2">
                    <a:lumMod val="75000"/>
                  </a:schemeClr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OCCUPAZIONE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 </a:t>
            </a:r>
            <a:r>
              <a:rPr lang="en-GB" sz="150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		</a:t>
            </a:r>
            <a:r>
              <a:rPr lang="en-GB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75% of the population aged 20-64 should be employed</a:t>
            </a:r>
          </a:p>
          <a:p>
            <a:pPr eaLnBrk="1" hangingPunct="1">
              <a:spcBef>
                <a:spcPct val="50000"/>
              </a:spcBef>
              <a:defRPr/>
            </a:pPr>
            <a:endParaRPr lang="fr-BE" dirty="0">
              <a:solidFill>
                <a:srgbClr val="FF0000"/>
              </a:solidFill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fr-BE" sz="1500" dirty="0">
                <a:solidFill>
                  <a:srgbClr val="EB6615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R &amp; INNOVAZIONE</a:t>
            </a:r>
            <a:r>
              <a:rPr lang="fr-BE" sz="1600" dirty="0">
                <a:solidFill>
                  <a:srgbClr val="EB6615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 		</a:t>
            </a:r>
            <a:r>
              <a:rPr lang="en-GB" sz="2000" u="sng" dirty="0">
                <a:solidFill>
                  <a:srgbClr val="EB6615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3% del PIL </a:t>
            </a:r>
            <a:r>
              <a:rPr lang="en-GB" sz="2000" u="sng" dirty="0" err="1">
                <a:solidFill>
                  <a:srgbClr val="EB6615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dei</a:t>
            </a:r>
            <a:r>
              <a:rPr lang="en-GB" sz="2000" u="sng" dirty="0">
                <a:solidFill>
                  <a:srgbClr val="EB6615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 </a:t>
            </a:r>
            <a:r>
              <a:rPr lang="en-GB" sz="2000" u="sng" dirty="0" err="1">
                <a:solidFill>
                  <a:srgbClr val="EB6615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Paesi</a:t>
            </a:r>
            <a:r>
              <a:rPr lang="en-GB" sz="2000" u="sng" dirty="0">
                <a:solidFill>
                  <a:srgbClr val="EB6615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 EU </a:t>
            </a:r>
            <a:r>
              <a:rPr lang="en-GB" sz="2000" u="sng" dirty="0" err="1">
                <a:solidFill>
                  <a:srgbClr val="EB6615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investito</a:t>
            </a:r>
            <a:r>
              <a:rPr lang="en-GB" sz="2000" u="sng" dirty="0">
                <a:solidFill>
                  <a:srgbClr val="EB6615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 in R&amp;D</a:t>
            </a:r>
          </a:p>
          <a:p>
            <a:pPr eaLnBrk="1" hangingPunct="1">
              <a:defRPr/>
            </a:pPr>
            <a:endParaRPr lang="fr-BE" sz="1600" dirty="0">
              <a:solidFill>
                <a:schemeClr val="tx1"/>
              </a:solidFill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  <a:p>
            <a:pPr eaLnBrk="1" hangingPunct="1">
              <a:defRPr/>
            </a:pPr>
            <a:endParaRPr lang="en-GB" sz="800" dirty="0">
              <a:solidFill>
                <a:schemeClr val="tx1"/>
              </a:solidFill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  <a:p>
            <a:pPr eaLnBrk="1" hangingPunct="1">
              <a:defRPr/>
            </a:pPr>
            <a:r>
              <a:rPr lang="en-GB" sz="160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		</a:t>
            </a:r>
            <a:r>
              <a:rPr lang="en-GB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A reduction of CO2 emissions by 20%</a:t>
            </a:r>
          </a:p>
          <a:p>
            <a:pPr eaLnBrk="1" hangingPunct="1">
              <a:lnSpc>
                <a:spcPct val="160000"/>
              </a:lnSpc>
              <a:defRPr/>
            </a:pPr>
            <a:r>
              <a:rPr lang="fr-BE" sz="1500" dirty="0">
                <a:solidFill>
                  <a:schemeClr val="accent2">
                    <a:lumMod val="75000"/>
                  </a:schemeClr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CLIMA / ENERGIA</a:t>
            </a:r>
            <a:r>
              <a:rPr lang="en-IE" sz="2400" dirty="0">
                <a:solidFill>
                  <a:schemeClr val="accent2">
                    <a:lumMod val="75000"/>
                  </a:schemeClr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 </a:t>
            </a:r>
            <a:r>
              <a:rPr lang="en-IE" sz="160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		</a:t>
            </a:r>
            <a:r>
              <a:rPr lang="en-IE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A share of renewable energies up </a:t>
            </a:r>
            <a:r>
              <a:rPr lang="en-GB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to 20%</a:t>
            </a:r>
          </a:p>
          <a:p>
            <a:pPr eaLnBrk="1" hangingPunct="1">
              <a:lnSpc>
                <a:spcPct val="160000"/>
              </a:lnSpc>
              <a:defRPr/>
            </a:pPr>
            <a:endParaRPr lang="en-GB" sz="200" b="0" dirty="0">
              <a:solidFill>
                <a:schemeClr val="tx1"/>
              </a:solidFill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  <a:p>
            <a:pPr eaLnBrk="1" hangingPunct="1">
              <a:lnSpc>
                <a:spcPct val="160000"/>
              </a:lnSpc>
              <a:defRPr/>
            </a:pPr>
            <a:r>
              <a:rPr lang="en-GB" sz="16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		</a:t>
            </a:r>
            <a:r>
              <a:rPr lang="en-GB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An</a:t>
            </a:r>
            <a:r>
              <a:rPr lang="en-IE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 increase in energy efficiency by 20%</a:t>
            </a:r>
          </a:p>
          <a:p>
            <a:pPr eaLnBrk="1" hangingPunct="1">
              <a:defRPr/>
            </a:pPr>
            <a:endParaRPr lang="fr-BE" sz="800" dirty="0">
              <a:solidFill>
                <a:schemeClr val="tx1"/>
              </a:solidFill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  <a:p>
            <a:pPr eaLnBrk="1" hangingPunct="1">
              <a:defRPr/>
            </a:pPr>
            <a:endParaRPr lang="en-IE" sz="800" dirty="0">
              <a:solidFill>
                <a:schemeClr val="accent2">
                  <a:lumMod val="75000"/>
                </a:schemeClr>
              </a:solidFill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  <a:p>
            <a:pPr eaLnBrk="1" hangingPunct="1">
              <a:defRPr/>
            </a:pPr>
            <a:r>
              <a:rPr lang="en-IE" sz="1500" dirty="0">
                <a:solidFill>
                  <a:schemeClr val="accent2">
                    <a:lumMod val="75000"/>
                  </a:schemeClr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FORMAZIONE</a:t>
            </a:r>
            <a:r>
              <a:rPr lang="en-IE" sz="150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		</a:t>
            </a:r>
            <a:r>
              <a:rPr lang="en-IE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The share of early school leavers should be under 10%</a:t>
            </a:r>
            <a:r>
              <a:rPr lang="en-IE" sz="16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 </a:t>
            </a:r>
          </a:p>
          <a:p>
            <a:pPr eaLnBrk="1" hangingPunct="1">
              <a:defRPr/>
            </a:pPr>
            <a:endParaRPr lang="en-IE" sz="1400" b="0" dirty="0">
              <a:solidFill>
                <a:schemeClr val="tx1"/>
              </a:solidFill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  <a:p>
            <a:pPr eaLnBrk="1" hangingPunct="1">
              <a:defRPr/>
            </a:pPr>
            <a:r>
              <a:rPr lang="en-IE" sz="16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		</a:t>
            </a:r>
            <a:r>
              <a:rPr lang="en-IE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At least 40% of the younger generation should </a:t>
            </a:r>
          </a:p>
          <a:p>
            <a:pPr eaLnBrk="1" hangingPunct="1">
              <a:defRPr/>
            </a:pPr>
            <a:r>
              <a:rPr lang="en-IE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		have a degree or diploma</a:t>
            </a:r>
          </a:p>
          <a:p>
            <a:pPr eaLnBrk="1" hangingPunct="1">
              <a:defRPr/>
            </a:pPr>
            <a:endParaRPr lang="en-IE" sz="1800" dirty="0">
              <a:solidFill>
                <a:schemeClr val="accent2">
                  <a:lumMod val="75000"/>
                </a:schemeClr>
              </a:solidFill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  <a:p>
            <a:pPr eaLnBrk="1" hangingPunct="1">
              <a:defRPr/>
            </a:pPr>
            <a:r>
              <a:rPr lang="en-IE" sz="1500" dirty="0">
                <a:solidFill>
                  <a:schemeClr val="accent2">
                    <a:lumMod val="75000"/>
                  </a:schemeClr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POVERTA’</a:t>
            </a:r>
            <a:r>
              <a:rPr lang="en-IE" sz="150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		</a:t>
            </a:r>
            <a:r>
              <a:rPr lang="en-IE" sz="1500" b="0" dirty="0">
                <a:solidFill>
                  <a:schemeClr val="tx1"/>
                </a:solidFill>
                <a:latin typeface="Candara" pitchFamily="34" charset="0"/>
                <a:ea typeface="ＭＳ Ｐゴシック" pitchFamily="-111" charset="-128"/>
                <a:cs typeface="Arial" pitchFamily="34" charset="0"/>
              </a:rPr>
              <a:t>20 million fewer people should be at risk of poverty</a:t>
            </a:r>
            <a:endParaRPr lang="en-GB" sz="1500" dirty="0">
              <a:solidFill>
                <a:schemeClr val="tx1"/>
              </a:solidFill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684213" y="2205038"/>
            <a:ext cx="7848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684213" y="2852738"/>
            <a:ext cx="7848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2908300" y="3398838"/>
            <a:ext cx="5534025" cy="1587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2908300" y="3962400"/>
            <a:ext cx="5595938" cy="2222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746125" y="4419600"/>
            <a:ext cx="784701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2724150" y="4870450"/>
            <a:ext cx="5842000" cy="23813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746125" y="5589588"/>
            <a:ext cx="784701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746125" y="6164263"/>
            <a:ext cx="784701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>
            <a:off x="684213" y="1628775"/>
            <a:ext cx="7848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it-IT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latin typeface="Candara" pitchFamily="34" charset="0"/>
              <a:ea typeface="ＭＳ Ｐゴシック" pitchFamily="-111" charset="-128"/>
              <a:cs typeface="Arial" pitchFamily="34" charset="0"/>
            </a:endParaRPr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557213" y="644525"/>
            <a:ext cx="77597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0147" tIns="40074" rIns="80147" bIns="40074"/>
          <a:lstStyle/>
          <a:p>
            <a:pPr marL="358775" algn="ctr"/>
            <a:r>
              <a:rPr lang="it-IT" sz="3600" b="1" u="sng">
                <a:solidFill>
                  <a:schemeClr val="tx2"/>
                </a:solidFill>
                <a:latin typeface="Candara" pitchFamily="34" charset="0"/>
                <a:sym typeface="Wingdings" pitchFamily="2" charset="2"/>
              </a:rPr>
              <a:t>Europa 2020 - 5 obiettivi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89D3AB-CD1C-4350-9EFB-3207BBD5BFC6}" type="slidenum">
              <a:rPr lang="en-GB"/>
              <a:pPr>
                <a:defRPr/>
              </a:pPr>
              <a:t>60</a:t>
            </a:fld>
            <a:endParaRPr lang="en-GB"/>
          </a:p>
        </p:txBody>
      </p:sp>
      <p:sp>
        <p:nvSpPr>
          <p:cNvPr id="6553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5540" name="Rectangle 1"/>
          <p:cNvSpPr>
            <a:spLocks noChangeArrowheads="1"/>
          </p:cNvSpPr>
          <p:nvPr/>
        </p:nvSpPr>
        <p:spPr bwMode="auto">
          <a:xfrm>
            <a:off x="0" y="44450"/>
            <a:ext cx="2817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tabLst>
                <a:tab pos="819150" algn="l"/>
              </a:tabLst>
            </a:pPr>
            <a:r>
              <a:rPr lang="en-US" b="1">
                <a:solidFill>
                  <a:srgbClr val="404040"/>
                </a:solidFill>
                <a:cs typeface="Arial" charset="0"/>
              </a:rPr>
              <a:t>Excellence 1.4 Ambition</a:t>
            </a:r>
            <a:endParaRPr lang="en-US"/>
          </a:p>
        </p:txBody>
      </p:sp>
      <p:grpSp>
        <p:nvGrpSpPr>
          <p:cNvPr id="65541" name="Group 2"/>
          <p:cNvGrpSpPr>
            <a:grpSpLocks/>
          </p:cNvGrpSpPr>
          <p:nvPr/>
        </p:nvGrpSpPr>
        <p:grpSpPr bwMode="auto">
          <a:xfrm>
            <a:off x="0" y="0"/>
            <a:ext cx="9144000" cy="5865813"/>
            <a:chOff x="0" y="0"/>
            <a:chExt cx="14400" cy="9237"/>
          </a:xfrm>
        </p:grpSpPr>
        <p:pic>
          <p:nvPicPr>
            <p:cNvPr id="6554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12598" cy="8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5543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584" y="8073"/>
              <a:ext cx="816" cy="1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E70C47-A412-42AF-B98B-66B354910D54}" type="slidenum">
              <a:rPr lang="en-GB"/>
              <a:pPr>
                <a:defRPr/>
              </a:pPr>
              <a:t>61</a:t>
            </a:fld>
            <a:endParaRPr lang="en-GB"/>
          </a:p>
        </p:txBody>
      </p:sp>
      <p:sp>
        <p:nvSpPr>
          <p:cNvPr id="6758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7588" name="Rectangle 16"/>
          <p:cNvSpPr>
            <a:spLocks noChangeArrowheads="1"/>
          </p:cNvSpPr>
          <p:nvPr/>
        </p:nvSpPr>
        <p:spPr bwMode="auto">
          <a:xfrm>
            <a:off x="755650" y="1490663"/>
            <a:ext cx="7200900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it-IT" sz="2000" b="1"/>
              <a:t>Un po’ di LOBBY</a:t>
            </a:r>
          </a:p>
          <a:p>
            <a:r>
              <a:rPr lang="it-IT" sz="2000"/>
              <a:t> </a:t>
            </a:r>
          </a:p>
          <a:p>
            <a:r>
              <a:rPr lang="it-IT" sz="2000"/>
              <a:t> </a:t>
            </a:r>
          </a:p>
          <a:p>
            <a:r>
              <a:rPr lang="it-IT" sz="2000"/>
              <a:t> </a:t>
            </a:r>
          </a:p>
          <a:p>
            <a:r>
              <a:rPr lang="it-IT" sz="2000"/>
              <a:t> </a:t>
            </a:r>
          </a:p>
          <a:p>
            <a:r>
              <a:rPr lang="it-IT" sz="2000"/>
              <a:t> </a:t>
            </a:r>
          </a:p>
          <a:p>
            <a:r>
              <a:rPr lang="it-IT" sz="2000"/>
              <a:t>PRIMA DELLA PRESENTAZIONE DEL PROGETTO</a:t>
            </a:r>
          </a:p>
          <a:p>
            <a:r>
              <a:rPr lang="it-IT" sz="2000"/>
              <a:t> </a:t>
            </a:r>
          </a:p>
          <a:p>
            <a:r>
              <a:rPr lang="it-IT" sz="2000"/>
              <a:t>Confrontare con gli NCP, la Delegazione e i funzionari della Commissione per la consistenza della vostra idea progettuale</a:t>
            </a:r>
          </a:p>
          <a:p>
            <a:r>
              <a:rPr lang="it-IT" sz="2000"/>
              <a:t/>
            </a:r>
            <a:br>
              <a:rPr lang="it-IT" sz="2000"/>
            </a:br>
            <a:endParaRPr lang="it-IT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FB534-A8F8-4DA8-B849-3D51CCDC1DC5}" type="slidenum">
              <a:rPr lang="en-GB"/>
              <a:pPr>
                <a:defRPr/>
              </a:pPr>
              <a:t>62</a:t>
            </a:fld>
            <a:endParaRPr lang="en-GB"/>
          </a:p>
        </p:txBody>
      </p:sp>
      <p:sp>
        <p:nvSpPr>
          <p:cNvPr id="6861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68612" name="Rectangle 16"/>
          <p:cNvSpPr>
            <a:spLocks noChangeArrowheads="1"/>
          </p:cNvSpPr>
          <p:nvPr/>
        </p:nvSpPr>
        <p:spPr bwMode="auto">
          <a:xfrm>
            <a:off x="755650" y="1012825"/>
            <a:ext cx="7200900" cy="471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it-IT" sz="2000" b="1">
                <a:solidFill>
                  <a:srgbClr val="FF0000"/>
                </a:solidFill>
              </a:rPr>
              <a:t>Aiutate i valutatori</a:t>
            </a:r>
          </a:p>
          <a:p>
            <a:endParaRPr lang="it-IT" sz="2000" b="1">
              <a:solidFill>
                <a:srgbClr val="FF0000"/>
              </a:solidFill>
            </a:endParaRPr>
          </a:p>
          <a:p>
            <a:endParaRPr lang="it-IT" sz="2000" b="1">
              <a:solidFill>
                <a:srgbClr val="FF0000"/>
              </a:solidFill>
            </a:endParaRPr>
          </a:p>
          <a:p>
            <a:r>
              <a:rPr lang="it-IT" sz="2000"/>
              <a:t>Scrivete in modo chiaro, conciso, studiando </a:t>
            </a:r>
            <a:r>
              <a:rPr lang="it-IT" sz="2000" b="1"/>
              <a:t>l’argomentazione</a:t>
            </a:r>
            <a:r>
              <a:rPr lang="it-IT" sz="2000"/>
              <a:t>, il flusso dei contenuti, e organizzando il testo in maniera coerente nella sua globalità.</a:t>
            </a:r>
          </a:p>
          <a:p>
            <a:r>
              <a:rPr lang="it-IT" sz="2000"/>
              <a:t> </a:t>
            </a:r>
          </a:p>
          <a:p>
            <a:r>
              <a:rPr lang="it-IT" sz="2000"/>
              <a:t>Non considerate solo gli aspetti scientifici (non è valutato</a:t>
            </a:r>
          </a:p>
          <a:p>
            <a:r>
              <a:rPr lang="it-IT" sz="2000"/>
              <a:t>come uno </a:t>
            </a:r>
            <a:r>
              <a:rPr lang="it-IT" sz="2000" i="1"/>
              <a:t>scientific paper</a:t>
            </a:r>
            <a:r>
              <a:rPr lang="it-IT" sz="2000"/>
              <a:t>).</a:t>
            </a:r>
          </a:p>
          <a:p>
            <a:r>
              <a:rPr lang="it-IT" sz="2000"/>
              <a:t> </a:t>
            </a:r>
          </a:p>
          <a:p>
            <a:r>
              <a:rPr lang="it-IT" sz="2000"/>
              <a:t>Ma anche quelli politici, economici e sociali. </a:t>
            </a:r>
          </a:p>
          <a:p>
            <a:r>
              <a:rPr lang="it-IT" sz="2000"/>
              <a:t>E dimostrate la vostra preparazione anche su questi temi con dati e cifre</a:t>
            </a:r>
          </a:p>
          <a:p>
            <a:r>
              <a:rPr lang="it-IT" sz="2000"/>
              <a:t/>
            </a:r>
            <a:br>
              <a:rPr lang="it-IT" sz="2000"/>
            </a:br>
            <a:endParaRPr lang="it-IT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A4DDF-DB1E-4984-B5A5-2DC102A55D99}" type="slidenum">
              <a:rPr lang="en-GB"/>
              <a:pPr>
                <a:defRPr/>
              </a:pPr>
              <a:t>63</a:t>
            </a:fld>
            <a:endParaRPr lang="en-GB"/>
          </a:p>
        </p:txBody>
      </p:sp>
      <p:sp>
        <p:nvSpPr>
          <p:cNvPr id="6963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39280" name="Rectangle 16"/>
          <p:cNvSpPr>
            <a:spLocks noChangeArrowheads="1"/>
          </p:cNvSpPr>
          <p:nvPr/>
        </p:nvSpPr>
        <p:spPr bwMode="auto">
          <a:xfrm>
            <a:off x="755650" y="550863"/>
            <a:ext cx="72009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2000" b="1" dirty="0" err="1"/>
              <a:t>Soddisfare</a:t>
            </a:r>
            <a:r>
              <a:rPr lang="en-US" sz="2000" b="1" dirty="0"/>
              <a:t>..</a:t>
            </a:r>
            <a:endParaRPr lang="it-IT" sz="2000" b="1" dirty="0"/>
          </a:p>
          <a:p>
            <a:pPr>
              <a:defRPr/>
            </a:pPr>
            <a:r>
              <a:rPr lang="en-US" sz="2000" b="1" u="heavy" dirty="0"/>
              <a:t>CIASCUN </a:t>
            </a:r>
            <a:r>
              <a:rPr lang="en-US" sz="2000" b="1" u="heavy" dirty="0" err="1"/>
              <a:t>criterio</a:t>
            </a:r>
            <a:r>
              <a:rPr lang="en-US" sz="2000" b="1" u="heavy" dirty="0"/>
              <a:t> </a:t>
            </a:r>
            <a:r>
              <a:rPr lang="en-US" sz="2000" b="1" u="heavy" dirty="0" err="1"/>
              <a:t>di</a:t>
            </a:r>
            <a:r>
              <a:rPr lang="en-US" sz="2000" b="1" u="heavy" dirty="0"/>
              <a:t> </a:t>
            </a:r>
            <a:r>
              <a:rPr lang="en-US" sz="2000" b="1" u="heavy" dirty="0" err="1"/>
              <a:t>valutazione</a:t>
            </a:r>
            <a:endParaRPr lang="it-IT" sz="2000" b="1" dirty="0"/>
          </a:p>
          <a:p>
            <a:pPr>
              <a:defRPr/>
            </a:pPr>
            <a:r>
              <a:rPr lang="en-US" sz="2000" b="1" dirty="0"/>
              <a:t> </a:t>
            </a:r>
            <a:endParaRPr lang="it-IT" sz="2000" b="1" dirty="0"/>
          </a:p>
          <a:p>
            <a:pPr>
              <a:defRPr/>
            </a:pPr>
            <a:r>
              <a:rPr lang="en-US" sz="2000" dirty="0"/>
              <a:t> </a:t>
            </a:r>
            <a:endParaRPr lang="it-IT" sz="2000" dirty="0"/>
          </a:p>
          <a:p>
            <a:pPr>
              <a:defRPr/>
            </a:pPr>
            <a:r>
              <a:rPr lang="en-US" sz="2000" b="1" dirty="0" err="1"/>
              <a:t>Titolo</a:t>
            </a:r>
            <a:r>
              <a:rPr lang="en-US" sz="2000" b="1" dirty="0"/>
              <a:t> </a:t>
            </a:r>
            <a:r>
              <a:rPr lang="en-US" sz="2000" dirty="0" err="1"/>
              <a:t>coerente</a:t>
            </a:r>
            <a:r>
              <a:rPr lang="en-US" sz="2000" dirty="0"/>
              <a:t>, </a:t>
            </a:r>
            <a:r>
              <a:rPr lang="en-US" sz="2000" dirty="0" err="1"/>
              <a:t>acronimo</a:t>
            </a:r>
            <a:endParaRPr lang="it-IT" sz="2000" dirty="0"/>
          </a:p>
          <a:p>
            <a:pPr>
              <a:defRPr/>
            </a:pPr>
            <a:r>
              <a:rPr lang="en-US" sz="2000" b="1" dirty="0" err="1"/>
              <a:t>Sintesi</a:t>
            </a:r>
            <a:r>
              <a:rPr lang="en-US" sz="2000" b="1" dirty="0"/>
              <a:t> </a:t>
            </a:r>
            <a:r>
              <a:rPr lang="en-US" sz="2000" dirty="0" err="1"/>
              <a:t>organica</a:t>
            </a:r>
            <a:r>
              <a:rPr lang="en-US" sz="2000" dirty="0"/>
              <a:t> del </a:t>
            </a:r>
            <a:r>
              <a:rPr lang="en-US" sz="2000" dirty="0" err="1"/>
              <a:t>progetto</a:t>
            </a:r>
            <a:endParaRPr lang="it-IT" sz="2000" dirty="0"/>
          </a:p>
          <a:p>
            <a:pPr>
              <a:defRPr/>
            </a:pPr>
            <a:r>
              <a:rPr lang="it-IT" sz="2000" dirty="0"/>
              <a:t>(obiettivi, risultati, approccio </a:t>
            </a:r>
            <a:r>
              <a:rPr lang="it-IT" sz="2000" dirty="0" err="1"/>
              <a:t>R&amp;D</a:t>
            </a:r>
            <a:r>
              <a:rPr lang="it-IT" sz="2000" dirty="0"/>
              <a:t>, partnership, utilità dei risultati, sfruttamento)</a:t>
            </a:r>
          </a:p>
          <a:p>
            <a:pPr>
              <a:defRPr/>
            </a:pPr>
            <a:r>
              <a:rPr lang="en-US" sz="2000" dirty="0" err="1"/>
              <a:t>Convincente</a:t>
            </a:r>
            <a:r>
              <a:rPr lang="en-US" sz="2000" dirty="0"/>
              <a:t> </a:t>
            </a:r>
            <a:r>
              <a:rPr lang="en-US" sz="2000" b="1" dirty="0"/>
              <a:t>background e </a:t>
            </a:r>
            <a:r>
              <a:rPr lang="en-US" sz="2000" b="1" dirty="0" err="1"/>
              <a:t>stato</a:t>
            </a:r>
            <a:r>
              <a:rPr lang="en-US" sz="2000" b="1" dirty="0"/>
              <a:t> </a:t>
            </a:r>
            <a:r>
              <a:rPr lang="en-US" sz="2000" b="1" dirty="0" err="1"/>
              <a:t>dell’arte</a:t>
            </a:r>
            <a:endParaRPr lang="it-IT" sz="2000" dirty="0"/>
          </a:p>
          <a:p>
            <a:pPr>
              <a:defRPr/>
            </a:pPr>
            <a:r>
              <a:rPr lang="it-IT" sz="2000" dirty="0"/>
              <a:t>Chiarire </a:t>
            </a:r>
            <a:r>
              <a:rPr lang="it-IT" sz="2000" b="1" dirty="0"/>
              <a:t>obiettivi</a:t>
            </a:r>
            <a:r>
              <a:rPr lang="it-IT" sz="2000" dirty="0"/>
              <a:t>, </a:t>
            </a:r>
            <a:r>
              <a:rPr lang="it-IT" sz="2000" b="1" dirty="0"/>
              <a:t>metodi</a:t>
            </a:r>
            <a:r>
              <a:rPr lang="it-IT" sz="2000" dirty="0"/>
              <a:t>, </a:t>
            </a:r>
            <a:r>
              <a:rPr lang="it-IT" sz="2000" b="1" dirty="0"/>
              <a:t>risultati </a:t>
            </a:r>
            <a:r>
              <a:rPr lang="it-IT" sz="2000" dirty="0"/>
              <a:t>e </a:t>
            </a:r>
            <a:r>
              <a:rPr lang="it-IT" sz="2000" b="1" dirty="0" err="1"/>
              <a:t>deliverables</a:t>
            </a:r>
            <a:endParaRPr lang="it-IT" sz="2000" dirty="0"/>
          </a:p>
          <a:p>
            <a:pPr>
              <a:defRPr/>
            </a:pPr>
            <a:r>
              <a:rPr lang="it-IT" sz="2000" dirty="0"/>
              <a:t>Un piano di lavoro ben </a:t>
            </a:r>
            <a:r>
              <a:rPr lang="it-IT" sz="2000" b="1" dirty="0"/>
              <a:t>strutturato</a:t>
            </a:r>
            <a:endParaRPr lang="it-IT" sz="2000" dirty="0"/>
          </a:p>
          <a:p>
            <a:pPr>
              <a:defRPr/>
            </a:pPr>
            <a:r>
              <a:rPr lang="en-US" sz="2000" dirty="0" err="1"/>
              <a:t>Un’appropriata</a:t>
            </a:r>
            <a:r>
              <a:rPr lang="en-US" sz="2000" dirty="0"/>
              <a:t> </a:t>
            </a:r>
            <a:r>
              <a:rPr lang="en-US" sz="2000" dirty="0" err="1"/>
              <a:t>struttura</a:t>
            </a:r>
            <a:r>
              <a:rPr lang="en-US" sz="2000" dirty="0"/>
              <a:t> del </a:t>
            </a:r>
            <a:r>
              <a:rPr lang="en-US" sz="2000" b="1" dirty="0"/>
              <a:t>management</a:t>
            </a:r>
            <a:endParaRPr lang="it-IT" sz="2000" dirty="0"/>
          </a:p>
          <a:p>
            <a:pPr>
              <a:defRPr/>
            </a:pPr>
            <a:r>
              <a:rPr lang="it-IT" sz="2000" dirty="0"/>
              <a:t>Un piano dettagliato per l’implementazione e lo sfruttamento dei </a:t>
            </a:r>
            <a:r>
              <a:rPr lang="it-IT" sz="2000" b="1" dirty="0"/>
              <a:t>risultati</a:t>
            </a:r>
            <a:endParaRPr lang="it-IT" sz="2000" dirty="0"/>
          </a:p>
          <a:p>
            <a:pPr>
              <a:defRPr/>
            </a:pPr>
            <a:r>
              <a:rPr lang="en-US" sz="2000" dirty="0" err="1"/>
              <a:t>Una</a:t>
            </a:r>
            <a:r>
              <a:rPr lang="en-US" sz="2000" dirty="0"/>
              <a:t> </a:t>
            </a:r>
            <a:r>
              <a:rPr lang="en-US" sz="2000" dirty="0" err="1"/>
              <a:t>descrizione</a:t>
            </a:r>
            <a:r>
              <a:rPr lang="en-US" sz="2000" dirty="0"/>
              <a:t> </a:t>
            </a:r>
            <a:r>
              <a:rPr lang="en-US" sz="2000" dirty="0" err="1"/>
              <a:t>realistica</a:t>
            </a:r>
            <a:r>
              <a:rPr lang="en-US" sz="2000" dirty="0"/>
              <a:t> </a:t>
            </a:r>
            <a:r>
              <a:rPr lang="en-US" sz="2000" dirty="0" err="1"/>
              <a:t>dei</a:t>
            </a:r>
            <a:r>
              <a:rPr lang="en-US" sz="2000" dirty="0"/>
              <a:t> </a:t>
            </a:r>
            <a:r>
              <a:rPr lang="en-US" sz="2000" b="1" dirty="0" err="1"/>
              <a:t>costi</a:t>
            </a:r>
            <a:endParaRPr lang="it-IT" sz="2000" dirty="0"/>
          </a:p>
          <a:p>
            <a:pPr>
              <a:defRPr/>
            </a:pPr>
            <a:r>
              <a:rPr lang="it-IT" sz="2000" dirty="0"/>
              <a:t>Un </a:t>
            </a:r>
            <a:r>
              <a:rPr lang="it-IT" sz="2000" b="1" dirty="0"/>
              <a:t>consorzio </a:t>
            </a:r>
            <a:r>
              <a:rPr lang="it-IT" sz="2000" dirty="0"/>
              <a:t>bilanciato (ruoli, qualifiche)</a:t>
            </a:r>
          </a:p>
          <a:p>
            <a:pPr>
              <a:defRPr/>
            </a:pPr>
            <a:r>
              <a:rPr lang="it-IT" sz="2000" dirty="0"/>
              <a:t/>
            </a:r>
            <a:br>
              <a:rPr lang="it-IT" sz="2000" dirty="0"/>
            </a:b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1871663" y="5661025"/>
            <a:ext cx="7751762" cy="5100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lnSpc>
                <a:spcPct val="50000"/>
              </a:lnSpc>
              <a:spcBef>
                <a:spcPct val="70000"/>
              </a:spcBef>
            </a:pPr>
            <a:endParaRPr lang="fr-FR" altLang="it-IT">
              <a:solidFill>
                <a:srgbClr val="C0504D"/>
              </a:solidFill>
              <a:cs typeface="Arial" charset="0"/>
            </a:endParaRPr>
          </a:p>
          <a:p>
            <a:pPr>
              <a:lnSpc>
                <a:spcPct val="75000"/>
              </a:lnSpc>
              <a:spcBef>
                <a:spcPct val="10000"/>
              </a:spcBef>
            </a:pPr>
            <a:endParaRPr lang="en-GB" altLang="it-IT" b="1">
              <a:solidFill>
                <a:srgbClr val="C0504D"/>
              </a:solidFill>
              <a:cs typeface="Arial" charset="0"/>
            </a:endParaRPr>
          </a:p>
          <a:p>
            <a:pPr>
              <a:lnSpc>
                <a:spcPct val="75000"/>
              </a:lnSpc>
              <a:spcBef>
                <a:spcPct val="10000"/>
              </a:spcBef>
            </a:pPr>
            <a:endParaRPr lang="en-GB" altLang="it-IT">
              <a:solidFill>
                <a:srgbClr val="C0504D"/>
              </a:solidFill>
              <a:cs typeface="Arial" charset="0"/>
            </a:endParaRPr>
          </a:p>
          <a:p>
            <a:pPr>
              <a:lnSpc>
                <a:spcPct val="50000"/>
              </a:lnSpc>
              <a:spcBef>
                <a:spcPct val="10000"/>
              </a:spcBef>
            </a:pPr>
            <a:endParaRPr lang="en-GB" altLang="it-IT" u="sng">
              <a:solidFill>
                <a:srgbClr val="C0504D"/>
              </a:solidFill>
              <a:cs typeface="Arial" charset="0"/>
            </a:endParaRPr>
          </a:p>
          <a:p>
            <a:pPr>
              <a:lnSpc>
                <a:spcPct val="75000"/>
              </a:lnSpc>
              <a:spcBef>
                <a:spcPct val="10000"/>
              </a:spcBef>
            </a:pPr>
            <a:endParaRPr lang="en-GB" altLang="it-IT" u="sng">
              <a:solidFill>
                <a:srgbClr val="C0504D"/>
              </a:solidFill>
              <a:cs typeface="Arial" charset="0"/>
            </a:endParaRPr>
          </a:p>
          <a:p>
            <a:pPr>
              <a:lnSpc>
                <a:spcPct val="75000"/>
              </a:lnSpc>
              <a:spcBef>
                <a:spcPct val="10000"/>
              </a:spcBef>
            </a:pPr>
            <a:endParaRPr lang="en-GB" altLang="it-IT">
              <a:solidFill>
                <a:srgbClr val="C0504D"/>
              </a:solidFill>
              <a:cs typeface="Arial" charset="0"/>
            </a:endParaRPr>
          </a:p>
          <a:p>
            <a:pPr>
              <a:spcBef>
                <a:spcPct val="10000"/>
              </a:spcBef>
            </a:pPr>
            <a:endParaRPr lang="en-GB" altLang="it-IT" b="1" u="sng">
              <a:solidFill>
                <a:srgbClr val="C0504D"/>
              </a:solidFill>
              <a:cs typeface="Arial" charset="0"/>
            </a:endParaRPr>
          </a:p>
          <a:p>
            <a:pPr>
              <a:spcBef>
                <a:spcPct val="20000"/>
              </a:spcBef>
            </a:pPr>
            <a:endParaRPr lang="en-US" altLang="it-IT" u="sng">
              <a:solidFill>
                <a:srgbClr val="C0504D"/>
              </a:solidFill>
              <a:cs typeface="Arial" charset="0"/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3059113" y="0"/>
            <a:ext cx="47132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GB" altLang="it-IT" sz="3200" b="1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1143000" y="627063"/>
            <a:ext cx="6858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altLang="it-IT" sz="3200" b="1">
                <a:solidFill>
                  <a:srgbClr val="002060"/>
                </a:solidFill>
                <a:latin typeface="Century Gothic" pitchFamily="34" charset="0"/>
                <a:cs typeface="Arial" charset="0"/>
              </a:rPr>
              <a:t>Link utili</a:t>
            </a:r>
          </a:p>
        </p:txBody>
      </p:sp>
      <p:sp>
        <p:nvSpPr>
          <p:cNvPr id="74757" name="Segnaposto numero diapositiva 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87D36EB8-E4E6-4B20-B7AE-4D5DDFE4BB61}" type="slidenum">
              <a:rPr lang="it-IT" altLang="it-IT" smtClean="0">
                <a:latin typeface="Arial" pitchFamily="34" charset="0"/>
              </a:rPr>
              <a:pPr>
                <a:defRPr/>
              </a:pPr>
              <a:t>64</a:t>
            </a:fld>
            <a:endParaRPr lang="it-IT" altLang="it-IT" smtClean="0">
              <a:latin typeface="Arial" pitchFamily="34" charset="0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1727200" y="1484313"/>
          <a:ext cx="6061472" cy="5653618"/>
        </p:xfrm>
        <a:graphic>
          <a:graphicData uri="http://schemas.openxmlformats.org/drawingml/2006/table">
            <a:tbl>
              <a:tblPr/>
              <a:tblGrid>
                <a:gridCol w="1902125"/>
                <a:gridCol w="4159347"/>
              </a:tblGrid>
              <a:tr h="707417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2000" b="1" i="0" u="none" strike="noStrike" kern="1200" dirty="0" smtClean="0">
                          <a:solidFill>
                            <a:schemeClr val="tx2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Horizon 2020</a:t>
                      </a:r>
                      <a:endParaRPr lang="it-IT" sz="2000" b="1" i="0" u="none" strike="noStrike" kern="1200" dirty="0">
                        <a:solidFill>
                          <a:schemeClr val="tx2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sng" strike="noStrike" kern="1200" dirty="0" smtClean="0">
                          <a:solidFill>
                            <a:srgbClr val="333399"/>
                          </a:solidFill>
                          <a:latin typeface="Century Gothic" pitchFamily="34" charset="0"/>
                          <a:ea typeface="+mn-ea"/>
                          <a:cs typeface="+mn-cs"/>
                          <a:hlinkClick r:id="rId3"/>
                        </a:rPr>
                        <a:t>http://ec.europa.eu/research/horizon2020/index_en.cfm</a:t>
                      </a:r>
                      <a:endParaRPr lang="it-IT" sz="1600" b="0" i="0" u="sng" strike="noStrike" kern="1200" dirty="0" smtClean="0">
                        <a:solidFill>
                          <a:srgbClr val="333399"/>
                        </a:solidFill>
                        <a:latin typeface="Century Gothic" pitchFamily="34" charset="0"/>
                        <a:ea typeface="+mn-ea"/>
                        <a:cs typeface="+mn-cs"/>
                        <a:hlinkClick r:id="rId4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7417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2000" b="1" i="0" u="none" strike="noStrike" kern="1200" dirty="0" smtClean="0">
                          <a:solidFill>
                            <a:schemeClr val="tx2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APRE</a:t>
                      </a:r>
                      <a:endParaRPr lang="it-IT" sz="2000" b="1" i="0" u="none" strike="noStrike" kern="1200" dirty="0">
                        <a:solidFill>
                          <a:schemeClr val="tx2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sng" strike="noStrike" kern="1200" dirty="0" smtClean="0">
                          <a:solidFill>
                            <a:srgbClr val="333399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http://www.apre.it/ricerca-europea/horizon-2020</a:t>
                      </a:r>
                      <a:endParaRPr lang="it-IT" sz="1600" b="0" i="0" u="sng" strike="noStrike" kern="1200" dirty="0" smtClean="0">
                        <a:solidFill>
                          <a:srgbClr val="333399"/>
                        </a:solidFill>
                        <a:latin typeface="Century Gothic" pitchFamily="34" charset="0"/>
                        <a:ea typeface="+mn-ea"/>
                        <a:cs typeface="+mn-cs"/>
                        <a:hlinkClick r:id="rId4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7417"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2000" b="1" i="0" u="none" strike="noStrike" kern="1200" dirty="0" err="1" smtClean="0">
                          <a:solidFill>
                            <a:schemeClr val="tx2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Participant</a:t>
                      </a:r>
                      <a:r>
                        <a:rPr lang="it-IT" sz="2000" b="1" i="0" u="none" strike="noStrike" kern="1200" dirty="0" smtClean="0">
                          <a:solidFill>
                            <a:schemeClr val="tx2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2000" b="1" i="0" u="none" strike="noStrike" kern="1200" dirty="0" err="1" smtClean="0">
                          <a:solidFill>
                            <a:schemeClr val="tx2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portal</a:t>
                      </a:r>
                      <a:endParaRPr lang="it-IT" sz="2000" b="1" i="0" u="none" strike="noStrike" kern="1200" dirty="0">
                        <a:solidFill>
                          <a:schemeClr val="tx2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0" i="0" u="sng" strike="noStrike" kern="1200" dirty="0" smtClean="0">
                          <a:solidFill>
                            <a:srgbClr val="333399"/>
                          </a:solidFill>
                          <a:latin typeface="Century Gothic" pitchFamily="34" charset="0"/>
                          <a:ea typeface="+mn-ea"/>
                          <a:cs typeface="+mn-cs"/>
                          <a:hlinkClick r:id="rId4"/>
                        </a:rPr>
                        <a:t>http</a:t>
                      </a:r>
                      <a:r>
                        <a:rPr lang="it-IT" sz="1600" b="0" i="0" u="sng" strike="noStrike" kern="1200" smtClean="0">
                          <a:solidFill>
                            <a:srgbClr val="333399"/>
                          </a:solidFill>
                          <a:latin typeface="Century Gothic" pitchFamily="34" charset="0"/>
                          <a:ea typeface="+mn-ea"/>
                          <a:cs typeface="+mn-cs"/>
                          <a:hlinkClick r:id="rId4"/>
                        </a:rPr>
                        <a:t>://ec.europa.eu/research/participants/portal/page/home</a:t>
                      </a:r>
                      <a:endParaRPr lang="it-IT" sz="1600" b="0" i="0" u="sng" strike="noStrike" kern="1200" dirty="0" smtClean="0">
                        <a:solidFill>
                          <a:srgbClr val="333399"/>
                        </a:solidFill>
                        <a:latin typeface="Century Gothic" pitchFamily="34" charset="0"/>
                        <a:ea typeface="+mn-ea"/>
                        <a:cs typeface="+mn-cs"/>
                        <a:hlinkClick r:id="rId4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4309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2000" b="1" i="0" u="none" strike="noStrike" kern="1200" dirty="0" err="1" smtClean="0">
                          <a:solidFill>
                            <a:schemeClr val="tx2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Helpdesk</a:t>
                      </a:r>
                      <a:endParaRPr lang="it-IT" sz="2000" b="1" i="0" u="none" strike="noStrike" kern="1200" dirty="0">
                        <a:solidFill>
                          <a:schemeClr val="tx2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600" b="1" i="0" u="sng" strike="noStrike" kern="1200" dirty="0" smtClean="0">
                          <a:solidFill>
                            <a:schemeClr val="accent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http://ec.europa.eu/research/index.cfm?pg=enquiries</a:t>
                      </a:r>
                      <a:endParaRPr lang="it-IT" sz="1600" b="1" i="0" u="sng" strike="noStrike" kern="1200" dirty="0">
                        <a:solidFill>
                          <a:schemeClr val="accent1"/>
                        </a:solidFill>
                        <a:latin typeface="Century Gothic" pitchFamily="34" charset="0"/>
                        <a:ea typeface="+mn-ea"/>
                        <a:cs typeface="+mn-cs"/>
                        <a:hlinkClick r:id="rId5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4070">
                <a:tc>
                  <a:txBody>
                    <a:bodyPr/>
                    <a:lstStyle/>
                    <a:p>
                      <a:pPr algn="ctr" fontAlgn="b"/>
                      <a:endParaRPr lang="it-IT" sz="2000" b="1" i="0" u="none" strike="noStrike" kern="1200" dirty="0" smtClean="0">
                        <a:solidFill>
                          <a:schemeClr val="tx2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lang="it-IT" sz="2000" b="1" i="0" u="none" strike="noStrike" kern="1200" dirty="0" smtClean="0">
                          <a:solidFill>
                            <a:schemeClr val="tx2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Candidati</a:t>
                      </a:r>
                      <a:r>
                        <a:rPr lang="it-IT" sz="2000" b="1" i="0" u="none" strike="noStrike" kern="1200" baseline="0" dirty="0" smtClean="0">
                          <a:solidFill>
                            <a:schemeClr val="tx2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come valutatore esperto</a:t>
                      </a:r>
                      <a:endParaRPr lang="it-IT" sz="2000" b="1" i="0" u="none" strike="noStrike" kern="1200" dirty="0">
                        <a:solidFill>
                          <a:schemeClr val="tx2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sng" strike="noStrike" kern="1200" dirty="0" smtClean="0">
                          <a:solidFill>
                            <a:srgbClr val="333399"/>
                          </a:solidFill>
                          <a:latin typeface="Century Gothic" pitchFamily="34" charset="0"/>
                          <a:ea typeface="+mn-ea"/>
                          <a:cs typeface="+mn-cs"/>
                          <a:hlinkClick r:id="rId5"/>
                        </a:rPr>
                        <a:t>http://ec.europa.eu/research/participants/portal/desktop/en/experts/index.html</a:t>
                      </a:r>
                      <a:endParaRPr lang="it-IT" sz="1600" b="0" i="0" u="sng" strike="noStrike" kern="1200" dirty="0">
                        <a:solidFill>
                          <a:srgbClr val="333399"/>
                        </a:solidFill>
                        <a:latin typeface="Century Gothic" pitchFamily="34" charset="0"/>
                        <a:ea typeface="+mn-ea"/>
                        <a:cs typeface="+mn-cs"/>
                        <a:hlinkClick r:id="rId5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7417">
                <a:tc>
                  <a:txBody>
                    <a:bodyPr/>
                    <a:lstStyle/>
                    <a:p>
                      <a:pPr algn="ctr" fontAlgn="b"/>
                      <a:endParaRPr lang="it-IT" sz="2000" b="1" i="0" u="none" strike="noStrike" kern="1200" dirty="0">
                        <a:solidFill>
                          <a:schemeClr val="tx2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600" b="0" i="0" u="sng" strike="noStrike" kern="1200" dirty="0">
                        <a:solidFill>
                          <a:srgbClr val="333399"/>
                        </a:solidFill>
                        <a:latin typeface="Century Gothic" pitchFamily="34" charset="0"/>
                        <a:ea typeface="+mn-ea"/>
                        <a:cs typeface="+mn-cs"/>
                        <a:hlinkClick r:id="rId5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905">
                <a:tc>
                  <a:txBody>
                    <a:bodyPr/>
                    <a:lstStyle/>
                    <a:p>
                      <a:pPr algn="ctr" fontAlgn="b"/>
                      <a:endParaRPr lang="it-IT" sz="2000" b="1" i="0" u="none" strike="noStrike" kern="1200" dirty="0">
                        <a:solidFill>
                          <a:schemeClr val="tx2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600" b="0" i="0" u="sng" strike="noStrike" kern="1200" dirty="0">
                        <a:solidFill>
                          <a:srgbClr val="333399"/>
                        </a:solidFill>
                        <a:latin typeface="Century Gothic" pitchFamily="34" charset="0"/>
                        <a:ea typeface="+mn-ea"/>
                        <a:cs typeface="+mn-cs"/>
                        <a:hlinkClick r:id="rId5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4309">
                <a:tc>
                  <a:txBody>
                    <a:bodyPr/>
                    <a:lstStyle/>
                    <a:p>
                      <a:pPr algn="ctr" fontAlgn="b"/>
                      <a:endParaRPr lang="it-IT" sz="2000" b="1" i="0" u="none" strike="noStrike" kern="1200" dirty="0">
                        <a:solidFill>
                          <a:schemeClr val="tx2"/>
                        </a:solidFill>
                        <a:latin typeface="Century Gothic" pitchFamily="34" charset="0"/>
                        <a:ea typeface="+mn-ea"/>
                        <a:cs typeface="+mn-cs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600" b="0" i="0" u="sng" strike="noStrike" kern="1200" dirty="0">
                        <a:solidFill>
                          <a:srgbClr val="333399"/>
                        </a:solidFill>
                        <a:latin typeface="Century Gothic" pitchFamily="34" charset="0"/>
                        <a:ea typeface="+mn-ea"/>
                        <a:cs typeface="+mn-cs"/>
                        <a:hlinkClick r:id="rId5"/>
                      </a:endParaRPr>
                    </a:p>
                  </a:txBody>
                  <a:tcPr marL="7143" marR="7143" marT="95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93763"/>
            <a:ext cx="8218487" cy="496887"/>
          </a:xfrm>
        </p:spPr>
        <p:txBody>
          <a:bodyPr lIns="91424" tIns="45712" rIns="91424" bIns="45712"/>
          <a:lstStyle/>
          <a:p>
            <a:r>
              <a:rPr lang="en-GB" sz="3600" b="1" u="sng" smtClean="0">
                <a:solidFill>
                  <a:schemeClr val="tx2"/>
                </a:solidFill>
                <a:latin typeface="Candara" pitchFamily="34" charset="0"/>
                <a:ea typeface="MS PGothic" pitchFamily="34" charset="-128"/>
                <a:cs typeface="Arial" charset="0"/>
              </a:rPr>
              <a:t>Le 7 “Flagship Initiatives”</a:t>
            </a:r>
          </a:p>
        </p:txBody>
      </p:sp>
      <p:graphicFrame>
        <p:nvGraphicFramePr>
          <p:cNvPr id="89091" name="Group 3"/>
          <p:cNvGraphicFramePr>
            <a:graphicFrameLocks noGrp="1"/>
          </p:cNvGraphicFramePr>
          <p:nvPr>
            <p:ph idx="1"/>
          </p:nvPr>
        </p:nvGraphicFramePr>
        <p:xfrm>
          <a:off x="684213" y="2060575"/>
          <a:ext cx="8004175" cy="4176713"/>
        </p:xfrm>
        <a:graphic>
          <a:graphicData uri="http://schemas.openxmlformats.org/drawingml/2006/table">
            <a:tbl>
              <a:tblPr/>
              <a:tblGrid>
                <a:gridCol w="2743200"/>
                <a:gridCol w="2592387"/>
                <a:gridCol w="2668588"/>
              </a:tblGrid>
              <a:tr h="708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</a:rPr>
                        <a:t>Smart Growth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E06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</a:rPr>
                        <a:t>Sustainable Growth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</a:rPr>
                        <a:t>Inclusive Growth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42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Innovation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«</a:t>
                      </a:r>
                      <a:r>
                        <a:rPr kumimoji="0" lang="fr-BE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 </a:t>
                      </a:r>
                      <a:r>
                        <a:rPr kumimoji="0" lang="fr-BE" sz="2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Innovation Union</a:t>
                      </a:r>
                      <a:r>
                        <a:rPr kumimoji="0" lang="fr-BE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 »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1507" marR="91507" marT="44176" marB="4417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Climate, energy and mobility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« Resource efficient Europe »</a:t>
                      </a:r>
                    </a:p>
                  </a:txBody>
                  <a:tcPr marL="91507" marR="91507" marT="44176" marB="4417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Employment and skills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« An agenda for new skills and jobs »</a:t>
                      </a:r>
                    </a:p>
                  </a:txBody>
                  <a:tcPr marL="91507" marR="91507" marT="44176" marB="4417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Education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« Youth on the move »</a:t>
                      </a:r>
                    </a:p>
                  </a:txBody>
                  <a:tcPr marL="91507" marR="91507" marT="44176" marB="4417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Competitiveness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« An industrial policy for the globalisation era »</a:t>
                      </a:r>
                    </a:p>
                  </a:txBody>
                  <a:tcPr marL="91507" marR="91507" marT="44176" marB="4417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Fighting poverty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« European platform against poverty »</a:t>
                      </a:r>
                    </a:p>
                  </a:txBody>
                  <a:tcPr marL="91507" marR="91507" marT="44176" marB="4417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Digital society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Century Gothic" pitchFamily="34" charset="0"/>
                        </a:rPr>
                        <a:t>« A digital agenda for Europe »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marL="91507" marR="91507" marT="44176" marB="44176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858838"/>
            <a:ext cx="6553200" cy="477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89A86-EB70-4619-984E-120D42A7E5AB}" type="slidenum">
              <a:rPr lang="en-GB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879475"/>
            <a:ext cx="6121400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D7E0F-3DB2-402A-838E-2C4448D539C6}" type="slidenum">
              <a:rPr lang="en-GB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1703</Words>
  <Application>Microsoft Office PowerPoint</Application>
  <PresentationFormat>Presentazione su schermo (4:3)</PresentationFormat>
  <Paragraphs>467</Paragraphs>
  <Slides>64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64</vt:i4>
      </vt:variant>
    </vt:vector>
  </HeadingPairs>
  <TitlesOfParts>
    <vt:vector size="65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Le 7 “Flagship Initiatives”</vt:lpstr>
      <vt:lpstr>Diapositiva 8</vt:lpstr>
      <vt:lpstr>Diapositiva 9</vt:lpstr>
      <vt:lpstr>Cos’è Horizon 2020?</vt:lpstr>
      <vt:lpstr>Le novità </vt:lpstr>
      <vt:lpstr>Diapositiva 12</vt:lpstr>
      <vt:lpstr>I tre Pillar</vt:lpstr>
      <vt:lpstr>Temi trasversali ai tre pillar</vt:lpstr>
      <vt:lpstr>Diapositiva 15</vt:lpstr>
      <vt:lpstr>Diapositiva 16</vt:lpstr>
      <vt:lpstr>Diapositiva 17</vt:lpstr>
      <vt:lpstr>Diapositiva 18</vt:lpstr>
      <vt:lpstr>Caratteristiche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Come sfruttare Horizon 2020 per finanziare l’energia sostenibile?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Caratteristiche dello strumento PMI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  <vt:lpstr>Diapositiva 57</vt:lpstr>
      <vt:lpstr>Diapositiva 58</vt:lpstr>
      <vt:lpstr>Diapositiva 59</vt:lpstr>
      <vt:lpstr>Diapositiva 60</vt:lpstr>
      <vt:lpstr>Diapositiva 61</vt:lpstr>
      <vt:lpstr>Diapositiva 62</vt:lpstr>
      <vt:lpstr>Diapositiva 63</vt:lpstr>
      <vt:lpstr>Diapositiva 64</vt:lpstr>
    </vt:vector>
  </TitlesOfParts>
  <Company>EC Brussels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Guido Mattei</dc:creator>
  <cp:lastModifiedBy>User</cp:lastModifiedBy>
  <cp:revision>76</cp:revision>
  <dcterms:created xsi:type="dcterms:W3CDTF">2014-11-12T22:36:05Z</dcterms:created>
  <dcterms:modified xsi:type="dcterms:W3CDTF">2019-11-12T08:28:39Z</dcterms:modified>
</cp:coreProperties>
</file>