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20"/>
  </p:notesMasterIdLst>
  <p:sldIdLst>
    <p:sldId id="257" r:id="rId3"/>
    <p:sldId id="258" r:id="rId4"/>
    <p:sldId id="267" r:id="rId5"/>
    <p:sldId id="286" r:id="rId6"/>
    <p:sldId id="271" r:id="rId7"/>
    <p:sldId id="272" r:id="rId8"/>
    <p:sldId id="273" r:id="rId9"/>
    <p:sldId id="274" r:id="rId10"/>
    <p:sldId id="276" r:id="rId11"/>
    <p:sldId id="275" r:id="rId12"/>
    <p:sldId id="277" r:id="rId13"/>
    <p:sldId id="278" r:id="rId14"/>
    <p:sldId id="279" r:id="rId15"/>
    <p:sldId id="281" r:id="rId16"/>
    <p:sldId id="282" r:id="rId17"/>
    <p:sldId id="280" r:id="rId18"/>
    <p:sldId id="285"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45" autoAdjust="0"/>
    <p:restoredTop sz="67111" autoAdjust="0"/>
  </p:normalViewPr>
  <p:slideViewPr>
    <p:cSldViewPr snapToGrid="0">
      <p:cViewPr>
        <p:scale>
          <a:sx n="47" d="100"/>
          <a:sy n="47" d="100"/>
        </p:scale>
        <p:origin x="1707" y="2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_rels/data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_rels/data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svg"/><Relationship Id="rId1" Type="http://schemas.openxmlformats.org/officeDocument/2006/relationships/image" Target="../media/image8.png"/><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diagrams/_rels/drawing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svg"/><Relationship Id="rId1" Type="http://schemas.openxmlformats.org/officeDocument/2006/relationships/image" Target="../media/image19.png"/><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C8EEE9-5E77-4F9F-898F-FEEB61C632E0}" type="doc">
      <dgm:prSet loTypeId="urn:microsoft.com/office/officeart/2005/8/layout/process4" loCatId="process" qsTypeId="urn:microsoft.com/office/officeart/2005/8/quickstyle/simple1" qsCatId="simple" csTypeId="urn:microsoft.com/office/officeart/2005/8/colors/colorful1" csCatId="colorful" phldr="1"/>
      <dgm:spPr/>
      <dgm:t>
        <a:bodyPr/>
        <a:lstStyle/>
        <a:p>
          <a:endParaRPr lang="en-US"/>
        </a:p>
      </dgm:t>
    </dgm:pt>
    <dgm:pt modelId="{E0AAA17C-2BAD-477A-BF17-1817E6249384}">
      <dgm:prSet/>
      <dgm:spPr/>
      <dgm:t>
        <a:bodyPr/>
        <a:lstStyle/>
        <a:p>
          <a:pPr algn="l"/>
          <a:r>
            <a:rPr lang="it-IT" dirty="0"/>
            <a:t>- Circa </a:t>
          </a:r>
          <a:r>
            <a:rPr lang="it-IT" b="1" dirty="0"/>
            <a:t>75%</a:t>
          </a:r>
          <a:r>
            <a:rPr lang="it-IT" dirty="0"/>
            <a:t> della popolazione vive nelle aree urbane</a:t>
          </a:r>
        </a:p>
        <a:p>
          <a:pPr algn="l"/>
          <a:r>
            <a:rPr lang="it-IT" dirty="0"/>
            <a:t>- 75% del PIL dell'UE prodotto nelle aree urbane (principali centri urbani per la crescita economica regionale)</a:t>
          </a:r>
          <a:endParaRPr lang="en-US" dirty="0"/>
        </a:p>
      </dgm:t>
    </dgm:pt>
    <dgm:pt modelId="{84879ECE-418D-4234-BF87-7CF60FA2B522}" type="parTrans" cxnId="{CBBBD410-939B-475B-AD9B-02F71B4AFDA5}">
      <dgm:prSet/>
      <dgm:spPr/>
      <dgm:t>
        <a:bodyPr/>
        <a:lstStyle/>
        <a:p>
          <a:endParaRPr lang="en-US"/>
        </a:p>
      </dgm:t>
    </dgm:pt>
    <dgm:pt modelId="{743A3124-A516-471C-B366-7709CB39F0F8}" type="sibTrans" cxnId="{CBBBD410-939B-475B-AD9B-02F71B4AFDA5}">
      <dgm:prSet/>
      <dgm:spPr/>
      <dgm:t>
        <a:bodyPr/>
        <a:lstStyle/>
        <a:p>
          <a:endParaRPr lang="en-US"/>
        </a:p>
      </dgm:t>
    </dgm:pt>
    <dgm:pt modelId="{2E616A3E-243B-4388-8D11-25B93E8242EA}">
      <dgm:prSet/>
      <dgm:spPr/>
      <dgm:t>
        <a:bodyPr/>
        <a:lstStyle/>
        <a:p>
          <a:r>
            <a:rPr lang="it-IT" dirty="0"/>
            <a:t>Attori chiave per lo sviluppo sostenibile</a:t>
          </a:r>
        </a:p>
      </dgm:t>
    </dgm:pt>
    <dgm:pt modelId="{30DB51B5-E002-4BD4-B146-51E8B7A67B90}" type="parTrans" cxnId="{840DCD90-141A-4CE8-ABA4-6BAA209204B9}">
      <dgm:prSet/>
      <dgm:spPr/>
      <dgm:t>
        <a:bodyPr/>
        <a:lstStyle/>
        <a:p>
          <a:endParaRPr lang="en-US"/>
        </a:p>
      </dgm:t>
    </dgm:pt>
    <dgm:pt modelId="{8E23076A-0C95-4CFD-9F29-FE7011A565EA}" type="sibTrans" cxnId="{840DCD90-141A-4CE8-ABA4-6BAA209204B9}">
      <dgm:prSet/>
      <dgm:spPr/>
      <dgm:t>
        <a:bodyPr/>
        <a:lstStyle/>
        <a:p>
          <a:endParaRPr lang="en-US"/>
        </a:p>
      </dgm:t>
    </dgm:pt>
    <dgm:pt modelId="{ED9CCC10-150C-4E49-BE10-451EE9EC240D}">
      <dgm:prSet/>
      <dgm:spPr/>
      <dgm:t>
        <a:bodyPr/>
        <a:lstStyle/>
        <a:p>
          <a:r>
            <a:rPr lang="it-IT" dirty="0"/>
            <a:t>Importanza delle città per esprimere il potenziale dell’azione dell’unione Europea </a:t>
          </a:r>
          <a:endParaRPr lang="en-US" dirty="0"/>
        </a:p>
      </dgm:t>
    </dgm:pt>
    <dgm:pt modelId="{5570FC3E-2512-4AF9-93B1-787541E4DD18}" type="parTrans" cxnId="{417D40EA-BDE5-40EA-87D1-87976675BC83}">
      <dgm:prSet/>
      <dgm:spPr/>
      <dgm:t>
        <a:bodyPr/>
        <a:lstStyle/>
        <a:p>
          <a:endParaRPr lang="en-US"/>
        </a:p>
      </dgm:t>
    </dgm:pt>
    <dgm:pt modelId="{008AEFEE-DD8F-478C-85A9-7AD43EE9C060}" type="sibTrans" cxnId="{417D40EA-BDE5-40EA-87D1-87976675BC83}">
      <dgm:prSet/>
      <dgm:spPr/>
      <dgm:t>
        <a:bodyPr/>
        <a:lstStyle/>
        <a:p>
          <a:endParaRPr lang="en-US"/>
        </a:p>
      </dgm:t>
    </dgm:pt>
    <dgm:pt modelId="{D53C86C6-5F36-472B-BDFF-CB925DEAB875}">
      <dgm:prSet custT="1"/>
      <dgm:spPr/>
      <dgm:t>
        <a:bodyPr/>
        <a:lstStyle/>
        <a:p>
          <a:r>
            <a:rPr lang="it-IT" sz="1800" b="1" dirty="0"/>
            <a:t>Implementazione</a:t>
          </a:r>
          <a:r>
            <a:rPr lang="it-IT" sz="1800" dirty="0"/>
            <a:t> delle legislazione viene effettuata a livello locale</a:t>
          </a:r>
          <a:endParaRPr lang="en-US" sz="1800" dirty="0"/>
        </a:p>
      </dgm:t>
    </dgm:pt>
    <dgm:pt modelId="{BFBC21E9-9A1D-479A-84E5-5CBED582CBD3}" type="parTrans" cxnId="{F4CDEE00-4D85-4ED9-8631-A89CB06D55A1}">
      <dgm:prSet/>
      <dgm:spPr/>
      <dgm:t>
        <a:bodyPr/>
        <a:lstStyle/>
        <a:p>
          <a:endParaRPr lang="en-US"/>
        </a:p>
      </dgm:t>
    </dgm:pt>
    <dgm:pt modelId="{1E5330CB-D4B3-4107-9E7B-5F7377A1CC5D}" type="sibTrans" cxnId="{F4CDEE00-4D85-4ED9-8631-A89CB06D55A1}">
      <dgm:prSet/>
      <dgm:spPr/>
      <dgm:t>
        <a:bodyPr/>
        <a:lstStyle/>
        <a:p>
          <a:endParaRPr lang="en-US"/>
        </a:p>
      </dgm:t>
    </dgm:pt>
    <dgm:pt modelId="{2698E6B5-8731-4B9F-934B-D5DBFC624BCB}">
      <dgm:prSet/>
      <dgm:spPr/>
      <dgm:t>
        <a:bodyPr/>
        <a:lstStyle/>
        <a:p>
          <a:pPr algn="l">
            <a:buFont typeface="Arial" panose="020B0604020202020204" pitchFamily="34" charset="0"/>
            <a:buChar char="•"/>
          </a:pPr>
          <a:r>
            <a:rPr lang="en-US" b="1" dirty="0"/>
            <a:t>115 </a:t>
          </a:r>
          <a:r>
            <a:rPr lang="en-US" b="1" dirty="0" err="1"/>
            <a:t>miliardi</a:t>
          </a:r>
          <a:r>
            <a:rPr lang="en-US" b="1" dirty="0"/>
            <a:t> € </a:t>
          </a:r>
          <a:r>
            <a:rPr lang="en-US" b="0" dirty="0" err="1"/>
            <a:t>sono</a:t>
          </a:r>
          <a:r>
            <a:rPr lang="en-US" b="0" dirty="0"/>
            <a:t> </a:t>
          </a:r>
          <a:r>
            <a:rPr lang="en-US" b="0" dirty="0" err="1"/>
            <a:t>spesi</a:t>
          </a:r>
          <a:r>
            <a:rPr lang="en-US" b="0" dirty="0"/>
            <a:t> </a:t>
          </a:r>
          <a:r>
            <a:rPr lang="en-US" b="0" dirty="0" err="1"/>
            <a:t>nelle</a:t>
          </a:r>
          <a:r>
            <a:rPr lang="en-US" b="0" dirty="0"/>
            <a:t> </a:t>
          </a:r>
          <a:r>
            <a:rPr lang="en-US" b="0" dirty="0" err="1"/>
            <a:t>città</a:t>
          </a:r>
          <a:endParaRPr lang="en-US" b="0" dirty="0"/>
        </a:p>
        <a:p>
          <a:pPr algn="l">
            <a:buFont typeface="Arial" panose="020B0604020202020204" pitchFamily="34" charset="0"/>
            <a:buChar char="•"/>
          </a:pPr>
          <a:r>
            <a:rPr lang="en-US" dirty="0"/>
            <a:t> </a:t>
          </a:r>
          <a:r>
            <a:rPr lang="en-US" b="1" dirty="0"/>
            <a:t>18 </a:t>
          </a:r>
          <a:r>
            <a:rPr lang="en-US" b="1" dirty="0" err="1"/>
            <a:t>miliardi</a:t>
          </a:r>
          <a:r>
            <a:rPr lang="en-US" b="1" dirty="0"/>
            <a:t> € </a:t>
          </a:r>
          <a:r>
            <a:rPr lang="en-US" b="0" dirty="0" err="1"/>
            <a:t>gestiti</a:t>
          </a:r>
          <a:r>
            <a:rPr lang="en-US" b="0" dirty="0"/>
            <a:t> </a:t>
          </a:r>
          <a:r>
            <a:rPr lang="en-US" b="0" dirty="0" err="1"/>
            <a:t>direttamente</a:t>
          </a:r>
          <a:endParaRPr lang="en-US" b="0" dirty="0"/>
        </a:p>
      </dgm:t>
    </dgm:pt>
    <dgm:pt modelId="{6FEB2993-0D9D-4AF2-A95A-16A13C546A09}" type="parTrans" cxnId="{CD0218A3-8B40-483E-9AA2-4789263DA4E3}">
      <dgm:prSet/>
      <dgm:spPr/>
      <dgm:t>
        <a:bodyPr/>
        <a:lstStyle/>
        <a:p>
          <a:endParaRPr lang="en-US"/>
        </a:p>
      </dgm:t>
    </dgm:pt>
    <dgm:pt modelId="{DBF12F61-CF8F-4901-A631-8FCBE5550C29}" type="sibTrans" cxnId="{CD0218A3-8B40-483E-9AA2-4789263DA4E3}">
      <dgm:prSet/>
      <dgm:spPr/>
      <dgm:t>
        <a:bodyPr/>
        <a:lstStyle/>
        <a:p>
          <a:endParaRPr lang="en-US"/>
        </a:p>
      </dgm:t>
    </dgm:pt>
    <dgm:pt modelId="{A4968D13-91BF-429F-B770-3C7336195B4C}" type="pres">
      <dgm:prSet presAssocID="{33C8EEE9-5E77-4F9F-898F-FEEB61C632E0}" presName="Name0" presStyleCnt="0">
        <dgm:presLayoutVars>
          <dgm:dir/>
          <dgm:animLvl val="lvl"/>
          <dgm:resizeHandles val="exact"/>
        </dgm:presLayoutVars>
      </dgm:prSet>
      <dgm:spPr/>
    </dgm:pt>
    <dgm:pt modelId="{1A7CD1EA-90AD-457A-86E9-FF7036C42025}" type="pres">
      <dgm:prSet presAssocID="{ED9CCC10-150C-4E49-BE10-451EE9EC240D}" presName="boxAndChildren" presStyleCnt="0"/>
      <dgm:spPr/>
    </dgm:pt>
    <dgm:pt modelId="{F0F07ED2-7A02-4283-B3F8-98AE90366FE3}" type="pres">
      <dgm:prSet presAssocID="{ED9CCC10-150C-4E49-BE10-451EE9EC240D}" presName="parentTextBox" presStyleLbl="node1" presStyleIdx="0" presStyleCnt="3"/>
      <dgm:spPr/>
    </dgm:pt>
    <dgm:pt modelId="{F97E6D75-9442-4E6B-BBB1-024C03D7590A}" type="pres">
      <dgm:prSet presAssocID="{ED9CCC10-150C-4E49-BE10-451EE9EC240D}" presName="entireBox" presStyleLbl="node1" presStyleIdx="0" presStyleCnt="3" custScaleY="147200"/>
      <dgm:spPr/>
    </dgm:pt>
    <dgm:pt modelId="{971CAD49-6B48-4888-B0EA-76522C6F92EF}" type="pres">
      <dgm:prSet presAssocID="{ED9CCC10-150C-4E49-BE10-451EE9EC240D}" presName="descendantBox" presStyleCnt="0"/>
      <dgm:spPr/>
    </dgm:pt>
    <dgm:pt modelId="{3C53BC7D-2994-4822-8880-8E189F430B0D}" type="pres">
      <dgm:prSet presAssocID="{D53C86C6-5F36-472B-BDFF-CB925DEAB875}" presName="childTextBox" presStyleLbl="fgAccFollowNode1" presStyleIdx="0" presStyleCnt="2" custScaleX="100586" custScaleY="190146" custLinFactNeighborX="-663" custLinFactNeighborY="12600">
        <dgm:presLayoutVars>
          <dgm:bulletEnabled val="1"/>
        </dgm:presLayoutVars>
      </dgm:prSet>
      <dgm:spPr/>
    </dgm:pt>
    <dgm:pt modelId="{C1C7D895-77CE-4CB0-87FF-F1CF3C97563D}" type="pres">
      <dgm:prSet presAssocID="{2698E6B5-8731-4B9F-934B-D5DBFC624BCB}" presName="childTextBox" presStyleLbl="fgAccFollowNode1" presStyleIdx="1" presStyleCnt="2" custScaleX="93568" custScaleY="187347" custLinFactNeighborX="363" custLinFactNeighborY="31439">
        <dgm:presLayoutVars>
          <dgm:bulletEnabled val="1"/>
        </dgm:presLayoutVars>
      </dgm:prSet>
      <dgm:spPr/>
    </dgm:pt>
    <dgm:pt modelId="{DD29E79D-BB8B-40E6-9647-E63DA95C9E05}" type="pres">
      <dgm:prSet presAssocID="{8E23076A-0C95-4CFD-9F29-FE7011A565EA}" presName="sp" presStyleCnt="0"/>
      <dgm:spPr/>
    </dgm:pt>
    <dgm:pt modelId="{69C2EB0D-FC91-4B6A-A9CD-5E90153E79B9}" type="pres">
      <dgm:prSet presAssocID="{2E616A3E-243B-4388-8D11-25B93E8242EA}" presName="arrowAndChildren" presStyleCnt="0"/>
      <dgm:spPr/>
    </dgm:pt>
    <dgm:pt modelId="{BF4AF2D5-536A-41B6-B10D-B59D49FC150B}" type="pres">
      <dgm:prSet presAssocID="{2E616A3E-243B-4388-8D11-25B93E8242EA}" presName="parentTextArrow" presStyleLbl="node1" presStyleIdx="1" presStyleCnt="3"/>
      <dgm:spPr/>
    </dgm:pt>
    <dgm:pt modelId="{4EF0A86E-8049-42E0-8A36-ADF9936092C3}" type="pres">
      <dgm:prSet presAssocID="{743A3124-A516-471C-B366-7709CB39F0F8}" presName="sp" presStyleCnt="0"/>
      <dgm:spPr/>
    </dgm:pt>
    <dgm:pt modelId="{98221649-A0B3-432F-8202-85B32B529728}" type="pres">
      <dgm:prSet presAssocID="{E0AAA17C-2BAD-477A-BF17-1817E6249384}" presName="arrowAndChildren" presStyleCnt="0"/>
      <dgm:spPr/>
    </dgm:pt>
    <dgm:pt modelId="{59724AD0-E227-4222-B7FA-32C65ACE1B17}" type="pres">
      <dgm:prSet presAssocID="{E0AAA17C-2BAD-477A-BF17-1817E6249384}" presName="parentTextArrow" presStyleLbl="node1" presStyleIdx="2" presStyleCnt="3" custLinFactNeighborX="0" custLinFactNeighborY="1616"/>
      <dgm:spPr/>
    </dgm:pt>
  </dgm:ptLst>
  <dgm:cxnLst>
    <dgm:cxn modelId="{F4CDEE00-4D85-4ED9-8631-A89CB06D55A1}" srcId="{ED9CCC10-150C-4E49-BE10-451EE9EC240D}" destId="{D53C86C6-5F36-472B-BDFF-CB925DEAB875}" srcOrd="0" destOrd="0" parTransId="{BFBC21E9-9A1D-479A-84E5-5CBED582CBD3}" sibTransId="{1E5330CB-D4B3-4107-9E7B-5F7377A1CC5D}"/>
    <dgm:cxn modelId="{EE78110C-2FA1-4C58-8328-1094066316FD}" type="presOf" srcId="{ED9CCC10-150C-4E49-BE10-451EE9EC240D}" destId="{F97E6D75-9442-4E6B-BBB1-024C03D7590A}" srcOrd="1" destOrd="0" presId="urn:microsoft.com/office/officeart/2005/8/layout/process4"/>
    <dgm:cxn modelId="{CBBBD410-939B-475B-AD9B-02F71B4AFDA5}" srcId="{33C8EEE9-5E77-4F9F-898F-FEEB61C632E0}" destId="{E0AAA17C-2BAD-477A-BF17-1817E6249384}" srcOrd="0" destOrd="0" parTransId="{84879ECE-418D-4234-BF87-7CF60FA2B522}" sibTransId="{743A3124-A516-471C-B366-7709CB39F0F8}"/>
    <dgm:cxn modelId="{831D7A77-1384-438E-A8F5-F186C701A5A7}" type="presOf" srcId="{33C8EEE9-5E77-4F9F-898F-FEEB61C632E0}" destId="{A4968D13-91BF-429F-B770-3C7336195B4C}" srcOrd="0" destOrd="0" presId="urn:microsoft.com/office/officeart/2005/8/layout/process4"/>
    <dgm:cxn modelId="{CA2B1187-86BC-4D2C-8F5C-84BC92E11029}" type="presOf" srcId="{E0AAA17C-2BAD-477A-BF17-1817E6249384}" destId="{59724AD0-E227-4222-B7FA-32C65ACE1B17}" srcOrd="0" destOrd="0" presId="urn:microsoft.com/office/officeart/2005/8/layout/process4"/>
    <dgm:cxn modelId="{840DCD90-141A-4CE8-ABA4-6BAA209204B9}" srcId="{33C8EEE9-5E77-4F9F-898F-FEEB61C632E0}" destId="{2E616A3E-243B-4388-8D11-25B93E8242EA}" srcOrd="1" destOrd="0" parTransId="{30DB51B5-E002-4BD4-B146-51E8B7A67B90}" sibTransId="{8E23076A-0C95-4CFD-9F29-FE7011A565EA}"/>
    <dgm:cxn modelId="{CD0218A3-8B40-483E-9AA2-4789263DA4E3}" srcId="{ED9CCC10-150C-4E49-BE10-451EE9EC240D}" destId="{2698E6B5-8731-4B9F-934B-D5DBFC624BCB}" srcOrd="1" destOrd="0" parTransId="{6FEB2993-0D9D-4AF2-A95A-16A13C546A09}" sibTransId="{DBF12F61-CF8F-4901-A631-8FCBE5550C29}"/>
    <dgm:cxn modelId="{F5EC1DA6-52A2-4A97-B924-F42F2861AFFB}" type="presOf" srcId="{2E616A3E-243B-4388-8D11-25B93E8242EA}" destId="{BF4AF2D5-536A-41B6-B10D-B59D49FC150B}" srcOrd="0" destOrd="0" presId="urn:microsoft.com/office/officeart/2005/8/layout/process4"/>
    <dgm:cxn modelId="{D54AAFC5-AE84-48F7-888B-EB73B7FE44C7}" type="presOf" srcId="{D53C86C6-5F36-472B-BDFF-CB925DEAB875}" destId="{3C53BC7D-2994-4822-8880-8E189F430B0D}" srcOrd="0" destOrd="0" presId="urn:microsoft.com/office/officeart/2005/8/layout/process4"/>
    <dgm:cxn modelId="{9948BECD-0886-4EB6-AE2E-36C2CAFC97BF}" type="presOf" srcId="{ED9CCC10-150C-4E49-BE10-451EE9EC240D}" destId="{F0F07ED2-7A02-4283-B3F8-98AE90366FE3}" srcOrd="0" destOrd="0" presId="urn:microsoft.com/office/officeart/2005/8/layout/process4"/>
    <dgm:cxn modelId="{E6AF37E3-A86F-4C0C-9B7B-DF467FCFC465}" type="presOf" srcId="{2698E6B5-8731-4B9F-934B-D5DBFC624BCB}" destId="{C1C7D895-77CE-4CB0-87FF-F1CF3C97563D}" srcOrd="0" destOrd="0" presId="urn:microsoft.com/office/officeart/2005/8/layout/process4"/>
    <dgm:cxn modelId="{417D40EA-BDE5-40EA-87D1-87976675BC83}" srcId="{33C8EEE9-5E77-4F9F-898F-FEEB61C632E0}" destId="{ED9CCC10-150C-4E49-BE10-451EE9EC240D}" srcOrd="2" destOrd="0" parTransId="{5570FC3E-2512-4AF9-93B1-787541E4DD18}" sibTransId="{008AEFEE-DD8F-478C-85A9-7AD43EE9C060}"/>
    <dgm:cxn modelId="{5775416C-21F7-4101-83B4-204A44F74C1F}" type="presParOf" srcId="{A4968D13-91BF-429F-B770-3C7336195B4C}" destId="{1A7CD1EA-90AD-457A-86E9-FF7036C42025}" srcOrd="0" destOrd="0" presId="urn:microsoft.com/office/officeart/2005/8/layout/process4"/>
    <dgm:cxn modelId="{D2B104B3-9474-4967-9BC8-452D023559CC}" type="presParOf" srcId="{1A7CD1EA-90AD-457A-86E9-FF7036C42025}" destId="{F0F07ED2-7A02-4283-B3F8-98AE90366FE3}" srcOrd="0" destOrd="0" presId="urn:microsoft.com/office/officeart/2005/8/layout/process4"/>
    <dgm:cxn modelId="{5E609C6E-1E06-4E71-9E39-7B6850A6E47D}" type="presParOf" srcId="{1A7CD1EA-90AD-457A-86E9-FF7036C42025}" destId="{F97E6D75-9442-4E6B-BBB1-024C03D7590A}" srcOrd="1" destOrd="0" presId="urn:microsoft.com/office/officeart/2005/8/layout/process4"/>
    <dgm:cxn modelId="{936FE001-05FF-4E40-9B29-7069315DEB3C}" type="presParOf" srcId="{1A7CD1EA-90AD-457A-86E9-FF7036C42025}" destId="{971CAD49-6B48-4888-B0EA-76522C6F92EF}" srcOrd="2" destOrd="0" presId="urn:microsoft.com/office/officeart/2005/8/layout/process4"/>
    <dgm:cxn modelId="{128EC5A1-FD56-4702-A474-C0610E912921}" type="presParOf" srcId="{971CAD49-6B48-4888-B0EA-76522C6F92EF}" destId="{3C53BC7D-2994-4822-8880-8E189F430B0D}" srcOrd="0" destOrd="0" presId="urn:microsoft.com/office/officeart/2005/8/layout/process4"/>
    <dgm:cxn modelId="{230DA61A-AF3B-4E8F-95AC-66E4D4ACE27E}" type="presParOf" srcId="{971CAD49-6B48-4888-B0EA-76522C6F92EF}" destId="{C1C7D895-77CE-4CB0-87FF-F1CF3C97563D}" srcOrd="1" destOrd="0" presId="urn:microsoft.com/office/officeart/2005/8/layout/process4"/>
    <dgm:cxn modelId="{60BB9C53-348C-4493-AB87-AB644564BDBC}" type="presParOf" srcId="{A4968D13-91BF-429F-B770-3C7336195B4C}" destId="{DD29E79D-BB8B-40E6-9647-E63DA95C9E05}" srcOrd="1" destOrd="0" presId="urn:microsoft.com/office/officeart/2005/8/layout/process4"/>
    <dgm:cxn modelId="{62F71CA3-6ED6-4688-9E0D-8F46B8861A8A}" type="presParOf" srcId="{A4968D13-91BF-429F-B770-3C7336195B4C}" destId="{69C2EB0D-FC91-4B6A-A9CD-5E90153E79B9}" srcOrd="2" destOrd="0" presId="urn:microsoft.com/office/officeart/2005/8/layout/process4"/>
    <dgm:cxn modelId="{3FC6B1A1-7C1B-4809-88A2-B82159567933}" type="presParOf" srcId="{69C2EB0D-FC91-4B6A-A9CD-5E90153E79B9}" destId="{BF4AF2D5-536A-41B6-B10D-B59D49FC150B}" srcOrd="0" destOrd="0" presId="urn:microsoft.com/office/officeart/2005/8/layout/process4"/>
    <dgm:cxn modelId="{9CC5A2B1-A379-48D3-8C01-78E6E4032070}" type="presParOf" srcId="{A4968D13-91BF-429F-B770-3C7336195B4C}" destId="{4EF0A86E-8049-42E0-8A36-ADF9936092C3}" srcOrd="3" destOrd="0" presId="urn:microsoft.com/office/officeart/2005/8/layout/process4"/>
    <dgm:cxn modelId="{0094DBB4-6585-4817-9310-DDA661F49A83}" type="presParOf" srcId="{A4968D13-91BF-429F-B770-3C7336195B4C}" destId="{98221649-A0B3-432F-8202-85B32B529728}" srcOrd="4" destOrd="0" presId="urn:microsoft.com/office/officeart/2005/8/layout/process4"/>
    <dgm:cxn modelId="{92D35BF8-954C-440D-B2C7-C2EE1956E3F3}" type="presParOf" srcId="{98221649-A0B3-432F-8202-85B32B529728}" destId="{59724AD0-E227-4222-B7FA-32C65ACE1B17}"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F052E0-F88B-4D36-A557-DAD30FFD139A}"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691C855A-DE00-49A9-9363-B823E44C6CEA}">
      <dgm:prSet/>
      <dgm:spPr/>
      <dgm:t>
        <a:bodyPr/>
        <a:lstStyle/>
        <a:p>
          <a:r>
            <a:rPr lang="it-IT"/>
            <a:t>Europa più intelligent</a:t>
          </a:r>
          <a:endParaRPr lang="en-US"/>
        </a:p>
      </dgm:t>
    </dgm:pt>
    <dgm:pt modelId="{98532300-23A1-4A30-85EF-6DCBEA8E0738}" type="parTrans" cxnId="{F2DDDA0C-2279-4861-9BC7-DA7573F862FC}">
      <dgm:prSet/>
      <dgm:spPr/>
      <dgm:t>
        <a:bodyPr/>
        <a:lstStyle/>
        <a:p>
          <a:endParaRPr lang="en-US"/>
        </a:p>
      </dgm:t>
    </dgm:pt>
    <dgm:pt modelId="{CCF58F20-D707-43E6-8235-6E02B021ABA6}" type="sibTrans" cxnId="{F2DDDA0C-2279-4861-9BC7-DA7573F862FC}">
      <dgm:prSet/>
      <dgm:spPr/>
      <dgm:t>
        <a:bodyPr/>
        <a:lstStyle/>
        <a:p>
          <a:endParaRPr lang="en-US"/>
        </a:p>
      </dgm:t>
    </dgm:pt>
    <dgm:pt modelId="{6E4CFC06-F8B8-4E73-84C0-BF8770BD2AD4}">
      <dgm:prSet/>
      <dgm:spPr/>
      <dgm:t>
        <a:bodyPr/>
        <a:lstStyle/>
        <a:p>
          <a:r>
            <a:rPr lang="it-IT"/>
            <a:t>Europa più verde</a:t>
          </a:r>
          <a:endParaRPr lang="en-US"/>
        </a:p>
      </dgm:t>
    </dgm:pt>
    <dgm:pt modelId="{33329D44-BD78-4242-8E47-33CC7B9FA7BB}" type="parTrans" cxnId="{A3AB0B2C-6AA2-4A28-B98F-17DC2BB7C9C9}">
      <dgm:prSet/>
      <dgm:spPr/>
      <dgm:t>
        <a:bodyPr/>
        <a:lstStyle/>
        <a:p>
          <a:endParaRPr lang="en-US"/>
        </a:p>
      </dgm:t>
    </dgm:pt>
    <dgm:pt modelId="{526BFCAB-3C1A-4AEE-8442-19B4726FD3D5}" type="sibTrans" cxnId="{A3AB0B2C-6AA2-4A28-B98F-17DC2BB7C9C9}">
      <dgm:prSet/>
      <dgm:spPr/>
      <dgm:t>
        <a:bodyPr/>
        <a:lstStyle/>
        <a:p>
          <a:endParaRPr lang="en-US"/>
        </a:p>
      </dgm:t>
    </dgm:pt>
    <dgm:pt modelId="{7A1FD27B-E6A1-44EB-93C0-AC7F94584E01}">
      <dgm:prSet/>
      <dgm:spPr/>
      <dgm:t>
        <a:bodyPr/>
        <a:lstStyle/>
        <a:p>
          <a:r>
            <a:rPr lang="it-IT"/>
            <a:t>Europa più connessa</a:t>
          </a:r>
          <a:endParaRPr lang="en-US"/>
        </a:p>
      </dgm:t>
    </dgm:pt>
    <dgm:pt modelId="{063B8E4D-EE73-46B6-96F2-00E96BA05B22}" type="parTrans" cxnId="{5D0F254E-0CD9-48C0-87B2-22372B37E09D}">
      <dgm:prSet/>
      <dgm:spPr/>
      <dgm:t>
        <a:bodyPr/>
        <a:lstStyle/>
        <a:p>
          <a:endParaRPr lang="en-US"/>
        </a:p>
      </dgm:t>
    </dgm:pt>
    <dgm:pt modelId="{981DF6CF-81A3-464A-9CEF-9D6C374692EE}" type="sibTrans" cxnId="{5D0F254E-0CD9-48C0-87B2-22372B37E09D}">
      <dgm:prSet/>
      <dgm:spPr/>
      <dgm:t>
        <a:bodyPr/>
        <a:lstStyle/>
        <a:p>
          <a:endParaRPr lang="en-US"/>
        </a:p>
      </dgm:t>
    </dgm:pt>
    <dgm:pt modelId="{00963759-EC9F-4E1C-8E6F-8118484152B5}">
      <dgm:prSet/>
      <dgm:spPr/>
      <dgm:t>
        <a:bodyPr/>
        <a:lstStyle/>
        <a:p>
          <a:r>
            <a:rPr lang="it-IT"/>
            <a:t>Europa più sociale</a:t>
          </a:r>
          <a:endParaRPr lang="en-US"/>
        </a:p>
      </dgm:t>
    </dgm:pt>
    <dgm:pt modelId="{2A225AED-8F8B-40A9-9A1B-9A0F4250CF9E}" type="parTrans" cxnId="{0A234B3F-1BC0-4345-9A8A-7749208C12E3}">
      <dgm:prSet/>
      <dgm:spPr/>
      <dgm:t>
        <a:bodyPr/>
        <a:lstStyle/>
        <a:p>
          <a:endParaRPr lang="en-US"/>
        </a:p>
      </dgm:t>
    </dgm:pt>
    <dgm:pt modelId="{72EA027D-53BD-43C2-916B-2B13965279BF}" type="sibTrans" cxnId="{0A234B3F-1BC0-4345-9A8A-7749208C12E3}">
      <dgm:prSet/>
      <dgm:spPr/>
      <dgm:t>
        <a:bodyPr/>
        <a:lstStyle/>
        <a:p>
          <a:endParaRPr lang="en-US"/>
        </a:p>
      </dgm:t>
    </dgm:pt>
    <dgm:pt modelId="{636E8D27-D6CA-47A8-9AA5-B675E82C6444}">
      <dgm:prSet/>
      <dgm:spPr/>
      <dgm:t>
        <a:bodyPr/>
        <a:lstStyle/>
        <a:p>
          <a:r>
            <a:rPr lang="it-IT"/>
            <a:t>Europa più vicina ai cittadini</a:t>
          </a:r>
          <a:endParaRPr lang="en-US"/>
        </a:p>
      </dgm:t>
    </dgm:pt>
    <dgm:pt modelId="{493B775B-7A83-4B41-AFB8-AA3E2FF618A9}" type="parTrans" cxnId="{6348CB0A-73E8-4456-8AC0-BB20F397C1EA}">
      <dgm:prSet/>
      <dgm:spPr/>
      <dgm:t>
        <a:bodyPr/>
        <a:lstStyle/>
        <a:p>
          <a:endParaRPr lang="en-US"/>
        </a:p>
      </dgm:t>
    </dgm:pt>
    <dgm:pt modelId="{18E90B2E-F1E7-4280-A63D-13993E1CC1E6}" type="sibTrans" cxnId="{6348CB0A-73E8-4456-8AC0-BB20F397C1EA}">
      <dgm:prSet/>
      <dgm:spPr/>
      <dgm:t>
        <a:bodyPr/>
        <a:lstStyle/>
        <a:p>
          <a:endParaRPr lang="en-US"/>
        </a:p>
      </dgm:t>
    </dgm:pt>
    <dgm:pt modelId="{66074D14-A579-4B28-A6B3-8DA65BCDE55B}" type="pres">
      <dgm:prSet presAssocID="{6AF052E0-F88B-4D36-A557-DAD30FFD139A}" presName="root" presStyleCnt="0">
        <dgm:presLayoutVars>
          <dgm:dir/>
          <dgm:resizeHandles val="exact"/>
        </dgm:presLayoutVars>
      </dgm:prSet>
      <dgm:spPr/>
    </dgm:pt>
    <dgm:pt modelId="{B86E9A16-A60B-454D-9F90-6EA7B9988E4E}" type="pres">
      <dgm:prSet presAssocID="{6AF052E0-F88B-4D36-A557-DAD30FFD139A}" presName="container" presStyleCnt="0">
        <dgm:presLayoutVars>
          <dgm:dir/>
          <dgm:resizeHandles val="exact"/>
        </dgm:presLayoutVars>
      </dgm:prSet>
      <dgm:spPr/>
    </dgm:pt>
    <dgm:pt modelId="{EF4F5FD7-C36A-4D0B-A106-37D237E5FCDC}" type="pres">
      <dgm:prSet presAssocID="{691C855A-DE00-49A9-9363-B823E44C6CEA}" presName="compNode" presStyleCnt="0"/>
      <dgm:spPr/>
    </dgm:pt>
    <dgm:pt modelId="{4FCF8506-BE3A-44E7-ACD6-939E905537D2}" type="pres">
      <dgm:prSet presAssocID="{691C855A-DE00-49A9-9363-B823E44C6CEA}" presName="iconBgRect" presStyleLbl="bgShp" presStyleIdx="0" presStyleCnt="5"/>
      <dgm:spPr/>
    </dgm:pt>
    <dgm:pt modelId="{656B40BE-2D9C-4B3A-BAEE-433CB09C11F7}" type="pres">
      <dgm:prSet presAssocID="{691C855A-DE00-49A9-9363-B823E44C6CEA}"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FCC52B98-8E66-40B3-8AAA-A5A40CB1D467}" type="pres">
      <dgm:prSet presAssocID="{691C855A-DE00-49A9-9363-B823E44C6CEA}" presName="spaceRect" presStyleCnt="0"/>
      <dgm:spPr/>
    </dgm:pt>
    <dgm:pt modelId="{AC7EC538-FD74-497B-A7EC-7DBA52578B1B}" type="pres">
      <dgm:prSet presAssocID="{691C855A-DE00-49A9-9363-B823E44C6CEA}" presName="textRect" presStyleLbl="revTx" presStyleIdx="0" presStyleCnt="5">
        <dgm:presLayoutVars>
          <dgm:chMax val="1"/>
          <dgm:chPref val="1"/>
        </dgm:presLayoutVars>
      </dgm:prSet>
      <dgm:spPr/>
    </dgm:pt>
    <dgm:pt modelId="{9A228367-14B7-49B9-BD45-4C1FE4388FF2}" type="pres">
      <dgm:prSet presAssocID="{CCF58F20-D707-43E6-8235-6E02B021ABA6}" presName="sibTrans" presStyleLbl="sibTrans2D1" presStyleIdx="0" presStyleCnt="0"/>
      <dgm:spPr/>
    </dgm:pt>
    <dgm:pt modelId="{2552CFAA-86FB-47B8-A262-3BC01993900F}" type="pres">
      <dgm:prSet presAssocID="{6E4CFC06-F8B8-4E73-84C0-BF8770BD2AD4}" presName="compNode" presStyleCnt="0"/>
      <dgm:spPr/>
    </dgm:pt>
    <dgm:pt modelId="{BB1050BA-08A3-4FBF-AB1A-BCCEF174B852}" type="pres">
      <dgm:prSet presAssocID="{6E4CFC06-F8B8-4E73-84C0-BF8770BD2AD4}" presName="iconBgRect" presStyleLbl="bgShp" presStyleIdx="1" presStyleCnt="5"/>
      <dgm:spPr/>
    </dgm:pt>
    <dgm:pt modelId="{45E78C75-B573-435C-BDA8-D8176919A36C}" type="pres">
      <dgm:prSet presAssocID="{6E4CFC06-F8B8-4E73-84C0-BF8770BD2AD4}"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eciduous tree"/>
        </a:ext>
      </dgm:extLst>
    </dgm:pt>
    <dgm:pt modelId="{3BAE3DAD-1679-4624-9A21-D836A01F6F8D}" type="pres">
      <dgm:prSet presAssocID="{6E4CFC06-F8B8-4E73-84C0-BF8770BD2AD4}" presName="spaceRect" presStyleCnt="0"/>
      <dgm:spPr/>
    </dgm:pt>
    <dgm:pt modelId="{414C5A05-06F7-404C-BB01-206857C3F9FE}" type="pres">
      <dgm:prSet presAssocID="{6E4CFC06-F8B8-4E73-84C0-BF8770BD2AD4}" presName="textRect" presStyleLbl="revTx" presStyleIdx="1" presStyleCnt="5">
        <dgm:presLayoutVars>
          <dgm:chMax val="1"/>
          <dgm:chPref val="1"/>
        </dgm:presLayoutVars>
      </dgm:prSet>
      <dgm:spPr/>
    </dgm:pt>
    <dgm:pt modelId="{64C7DF68-7259-47B4-B2C1-17DB737868CF}" type="pres">
      <dgm:prSet presAssocID="{526BFCAB-3C1A-4AEE-8442-19B4726FD3D5}" presName="sibTrans" presStyleLbl="sibTrans2D1" presStyleIdx="0" presStyleCnt="0"/>
      <dgm:spPr/>
    </dgm:pt>
    <dgm:pt modelId="{432F74B7-6835-4F81-9E81-9608B507FB1F}" type="pres">
      <dgm:prSet presAssocID="{7A1FD27B-E6A1-44EB-93C0-AC7F94584E01}" presName="compNode" presStyleCnt="0"/>
      <dgm:spPr/>
    </dgm:pt>
    <dgm:pt modelId="{0733DA8B-AAE3-4CC5-B797-04BD0518D3B7}" type="pres">
      <dgm:prSet presAssocID="{7A1FD27B-E6A1-44EB-93C0-AC7F94584E01}" presName="iconBgRect" presStyleLbl="bgShp" presStyleIdx="2" presStyleCnt="5"/>
      <dgm:spPr/>
    </dgm:pt>
    <dgm:pt modelId="{09C4D315-F10B-424D-9C05-8F446525F06F}" type="pres">
      <dgm:prSet presAssocID="{7A1FD27B-E6A1-44EB-93C0-AC7F94584E01}"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nnections"/>
        </a:ext>
      </dgm:extLst>
    </dgm:pt>
    <dgm:pt modelId="{F2FA10AD-0D21-4FC3-8E47-FCAB5B1406BB}" type="pres">
      <dgm:prSet presAssocID="{7A1FD27B-E6A1-44EB-93C0-AC7F94584E01}" presName="spaceRect" presStyleCnt="0"/>
      <dgm:spPr/>
    </dgm:pt>
    <dgm:pt modelId="{E61D1F27-E021-4564-81A6-AD47A0E108DF}" type="pres">
      <dgm:prSet presAssocID="{7A1FD27B-E6A1-44EB-93C0-AC7F94584E01}" presName="textRect" presStyleLbl="revTx" presStyleIdx="2" presStyleCnt="5">
        <dgm:presLayoutVars>
          <dgm:chMax val="1"/>
          <dgm:chPref val="1"/>
        </dgm:presLayoutVars>
      </dgm:prSet>
      <dgm:spPr/>
    </dgm:pt>
    <dgm:pt modelId="{3D4AB4AD-77C0-4B32-86E9-22CF86960518}" type="pres">
      <dgm:prSet presAssocID="{981DF6CF-81A3-464A-9CEF-9D6C374692EE}" presName="sibTrans" presStyleLbl="sibTrans2D1" presStyleIdx="0" presStyleCnt="0"/>
      <dgm:spPr/>
    </dgm:pt>
    <dgm:pt modelId="{7D0EC5CC-E717-460A-96AA-D9A503B57773}" type="pres">
      <dgm:prSet presAssocID="{00963759-EC9F-4E1C-8E6F-8118484152B5}" presName="compNode" presStyleCnt="0"/>
      <dgm:spPr/>
    </dgm:pt>
    <dgm:pt modelId="{B824710B-68C2-4B9F-9D37-2F1301AC6599}" type="pres">
      <dgm:prSet presAssocID="{00963759-EC9F-4E1C-8E6F-8118484152B5}" presName="iconBgRect" presStyleLbl="bgShp" presStyleIdx="3" presStyleCnt="5"/>
      <dgm:spPr/>
    </dgm:pt>
    <dgm:pt modelId="{0B74DA42-4F65-45E6-9340-A3B1A3DB12A2}" type="pres">
      <dgm:prSet presAssocID="{00963759-EC9F-4E1C-8E6F-8118484152B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a:noFill/>
        </a:ln>
      </dgm:spPr>
      <dgm:extLst>
        <a:ext uri="{E40237B7-FDA0-4F09-8148-C483321AD2D9}">
          <dgm14:cNvPr xmlns:dgm14="http://schemas.microsoft.com/office/drawing/2010/diagram" id="0" name="" descr="Accesso universale"/>
        </a:ext>
      </dgm:extLst>
    </dgm:pt>
    <dgm:pt modelId="{A4D73B81-7166-49BA-B4BC-D8854C1EF523}" type="pres">
      <dgm:prSet presAssocID="{00963759-EC9F-4E1C-8E6F-8118484152B5}" presName="spaceRect" presStyleCnt="0"/>
      <dgm:spPr/>
    </dgm:pt>
    <dgm:pt modelId="{AC7753E4-EB3B-4FEA-98F8-074B8127F2F3}" type="pres">
      <dgm:prSet presAssocID="{00963759-EC9F-4E1C-8E6F-8118484152B5}" presName="textRect" presStyleLbl="revTx" presStyleIdx="3" presStyleCnt="5">
        <dgm:presLayoutVars>
          <dgm:chMax val="1"/>
          <dgm:chPref val="1"/>
        </dgm:presLayoutVars>
      </dgm:prSet>
      <dgm:spPr/>
    </dgm:pt>
    <dgm:pt modelId="{D235A3AD-5216-4DEF-BF46-C8F0EAC307E2}" type="pres">
      <dgm:prSet presAssocID="{72EA027D-53BD-43C2-916B-2B13965279BF}" presName="sibTrans" presStyleLbl="sibTrans2D1" presStyleIdx="0" presStyleCnt="0"/>
      <dgm:spPr/>
    </dgm:pt>
    <dgm:pt modelId="{0A2472E2-2041-437B-AC22-E14EA21EFE54}" type="pres">
      <dgm:prSet presAssocID="{636E8D27-D6CA-47A8-9AA5-B675E82C6444}" presName="compNode" presStyleCnt="0"/>
      <dgm:spPr/>
    </dgm:pt>
    <dgm:pt modelId="{3CE5D7C4-0D4F-4966-84C8-D841359BBCF2}" type="pres">
      <dgm:prSet presAssocID="{636E8D27-D6CA-47A8-9AA5-B675E82C6444}" presName="iconBgRect" presStyleLbl="bgShp" presStyleIdx="4" presStyleCnt="5"/>
      <dgm:spPr/>
    </dgm:pt>
    <dgm:pt modelId="{D0113EA9-2DC4-4B01-98F8-37636B879A13}" type="pres">
      <dgm:prSet presAssocID="{636E8D27-D6CA-47A8-9AA5-B675E82C6444}"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roup"/>
        </a:ext>
      </dgm:extLst>
    </dgm:pt>
    <dgm:pt modelId="{CEAC6524-7A98-4722-A273-8D0D78F88607}" type="pres">
      <dgm:prSet presAssocID="{636E8D27-D6CA-47A8-9AA5-B675E82C6444}" presName="spaceRect" presStyleCnt="0"/>
      <dgm:spPr/>
    </dgm:pt>
    <dgm:pt modelId="{3C7FBBB9-E620-4175-89B7-1B2A19C69380}" type="pres">
      <dgm:prSet presAssocID="{636E8D27-D6CA-47A8-9AA5-B675E82C6444}" presName="textRect" presStyleLbl="revTx" presStyleIdx="4" presStyleCnt="5">
        <dgm:presLayoutVars>
          <dgm:chMax val="1"/>
          <dgm:chPref val="1"/>
        </dgm:presLayoutVars>
      </dgm:prSet>
      <dgm:spPr/>
    </dgm:pt>
  </dgm:ptLst>
  <dgm:cxnLst>
    <dgm:cxn modelId="{6348CB0A-73E8-4456-8AC0-BB20F397C1EA}" srcId="{6AF052E0-F88B-4D36-A557-DAD30FFD139A}" destId="{636E8D27-D6CA-47A8-9AA5-B675E82C6444}" srcOrd="4" destOrd="0" parTransId="{493B775B-7A83-4B41-AFB8-AA3E2FF618A9}" sibTransId="{18E90B2E-F1E7-4280-A63D-13993E1CC1E6}"/>
    <dgm:cxn modelId="{F2DDDA0C-2279-4861-9BC7-DA7573F862FC}" srcId="{6AF052E0-F88B-4D36-A557-DAD30FFD139A}" destId="{691C855A-DE00-49A9-9363-B823E44C6CEA}" srcOrd="0" destOrd="0" parTransId="{98532300-23A1-4A30-85EF-6DCBEA8E0738}" sibTransId="{CCF58F20-D707-43E6-8235-6E02B021ABA6}"/>
    <dgm:cxn modelId="{B9F0CA17-419E-4B29-AE7D-60B7C40945A3}" type="presOf" srcId="{6AF052E0-F88B-4D36-A557-DAD30FFD139A}" destId="{66074D14-A579-4B28-A6B3-8DA65BCDE55B}" srcOrd="0" destOrd="0" presId="urn:microsoft.com/office/officeart/2018/2/layout/IconCircleList"/>
    <dgm:cxn modelId="{A3AB0B2C-6AA2-4A28-B98F-17DC2BB7C9C9}" srcId="{6AF052E0-F88B-4D36-A557-DAD30FFD139A}" destId="{6E4CFC06-F8B8-4E73-84C0-BF8770BD2AD4}" srcOrd="1" destOrd="0" parTransId="{33329D44-BD78-4242-8E47-33CC7B9FA7BB}" sibTransId="{526BFCAB-3C1A-4AEE-8442-19B4726FD3D5}"/>
    <dgm:cxn modelId="{0A234B3F-1BC0-4345-9A8A-7749208C12E3}" srcId="{6AF052E0-F88B-4D36-A557-DAD30FFD139A}" destId="{00963759-EC9F-4E1C-8E6F-8118484152B5}" srcOrd="3" destOrd="0" parTransId="{2A225AED-8F8B-40A9-9A1B-9A0F4250CF9E}" sibTransId="{72EA027D-53BD-43C2-916B-2B13965279BF}"/>
    <dgm:cxn modelId="{F7036660-87C0-4378-8C20-3B1ED86D2998}" type="presOf" srcId="{526BFCAB-3C1A-4AEE-8442-19B4726FD3D5}" destId="{64C7DF68-7259-47B4-B2C1-17DB737868CF}" srcOrd="0" destOrd="0" presId="urn:microsoft.com/office/officeart/2018/2/layout/IconCircleList"/>
    <dgm:cxn modelId="{5D0F254E-0CD9-48C0-87B2-22372B37E09D}" srcId="{6AF052E0-F88B-4D36-A557-DAD30FFD139A}" destId="{7A1FD27B-E6A1-44EB-93C0-AC7F94584E01}" srcOrd="2" destOrd="0" parTransId="{063B8E4D-EE73-46B6-96F2-00E96BA05B22}" sibTransId="{981DF6CF-81A3-464A-9CEF-9D6C374692EE}"/>
    <dgm:cxn modelId="{73C8D07C-8E2E-4F69-88F3-442E6C674689}" type="presOf" srcId="{00963759-EC9F-4E1C-8E6F-8118484152B5}" destId="{AC7753E4-EB3B-4FEA-98F8-074B8127F2F3}" srcOrd="0" destOrd="0" presId="urn:microsoft.com/office/officeart/2018/2/layout/IconCircleList"/>
    <dgm:cxn modelId="{946EC683-F543-48BC-BDB4-7E782D1C4E99}" type="presOf" srcId="{636E8D27-D6CA-47A8-9AA5-B675E82C6444}" destId="{3C7FBBB9-E620-4175-89B7-1B2A19C69380}" srcOrd="0" destOrd="0" presId="urn:microsoft.com/office/officeart/2018/2/layout/IconCircleList"/>
    <dgm:cxn modelId="{81357CA0-F188-43F1-8125-275AE5BC8E45}" type="presOf" srcId="{6E4CFC06-F8B8-4E73-84C0-BF8770BD2AD4}" destId="{414C5A05-06F7-404C-BB01-206857C3F9FE}" srcOrd="0" destOrd="0" presId="urn:microsoft.com/office/officeart/2018/2/layout/IconCircleList"/>
    <dgm:cxn modelId="{6ACC8EA8-3CF5-48FA-9023-83E69DFBDB91}" type="presOf" srcId="{981DF6CF-81A3-464A-9CEF-9D6C374692EE}" destId="{3D4AB4AD-77C0-4B32-86E9-22CF86960518}" srcOrd="0" destOrd="0" presId="urn:microsoft.com/office/officeart/2018/2/layout/IconCircleList"/>
    <dgm:cxn modelId="{74F66CAA-0F10-44CB-8BDF-557FF21A8F90}" type="presOf" srcId="{CCF58F20-D707-43E6-8235-6E02B021ABA6}" destId="{9A228367-14B7-49B9-BD45-4C1FE4388FF2}" srcOrd="0" destOrd="0" presId="urn:microsoft.com/office/officeart/2018/2/layout/IconCircleList"/>
    <dgm:cxn modelId="{979759C0-9F3E-431A-AE3D-E3A4F5DDA0A5}" type="presOf" srcId="{691C855A-DE00-49A9-9363-B823E44C6CEA}" destId="{AC7EC538-FD74-497B-A7EC-7DBA52578B1B}" srcOrd="0" destOrd="0" presId="urn:microsoft.com/office/officeart/2018/2/layout/IconCircleList"/>
    <dgm:cxn modelId="{1509E2D7-2C75-4023-A257-2EF80A2415E0}" type="presOf" srcId="{72EA027D-53BD-43C2-916B-2B13965279BF}" destId="{D235A3AD-5216-4DEF-BF46-C8F0EAC307E2}" srcOrd="0" destOrd="0" presId="urn:microsoft.com/office/officeart/2018/2/layout/IconCircleList"/>
    <dgm:cxn modelId="{214502F4-80A3-4F04-97CC-77C9E1017DEE}" type="presOf" srcId="{7A1FD27B-E6A1-44EB-93C0-AC7F94584E01}" destId="{E61D1F27-E021-4564-81A6-AD47A0E108DF}" srcOrd="0" destOrd="0" presId="urn:microsoft.com/office/officeart/2018/2/layout/IconCircleList"/>
    <dgm:cxn modelId="{8BE429CA-8D0A-421A-A931-A72019C552CE}" type="presParOf" srcId="{66074D14-A579-4B28-A6B3-8DA65BCDE55B}" destId="{B86E9A16-A60B-454D-9F90-6EA7B9988E4E}" srcOrd="0" destOrd="0" presId="urn:microsoft.com/office/officeart/2018/2/layout/IconCircleList"/>
    <dgm:cxn modelId="{16DD2B87-0F7F-4A68-8CC8-C15588DE70FF}" type="presParOf" srcId="{B86E9A16-A60B-454D-9F90-6EA7B9988E4E}" destId="{EF4F5FD7-C36A-4D0B-A106-37D237E5FCDC}" srcOrd="0" destOrd="0" presId="urn:microsoft.com/office/officeart/2018/2/layout/IconCircleList"/>
    <dgm:cxn modelId="{7296A97C-4ABF-4D56-8C6D-95B56D3CAE0C}" type="presParOf" srcId="{EF4F5FD7-C36A-4D0B-A106-37D237E5FCDC}" destId="{4FCF8506-BE3A-44E7-ACD6-939E905537D2}" srcOrd="0" destOrd="0" presId="urn:microsoft.com/office/officeart/2018/2/layout/IconCircleList"/>
    <dgm:cxn modelId="{0ABA0885-1F9A-4E56-A41F-8A294907DE8D}" type="presParOf" srcId="{EF4F5FD7-C36A-4D0B-A106-37D237E5FCDC}" destId="{656B40BE-2D9C-4B3A-BAEE-433CB09C11F7}" srcOrd="1" destOrd="0" presId="urn:microsoft.com/office/officeart/2018/2/layout/IconCircleList"/>
    <dgm:cxn modelId="{21103AAA-9E1E-4531-AB9F-844EB019BB3D}" type="presParOf" srcId="{EF4F5FD7-C36A-4D0B-A106-37D237E5FCDC}" destId="{FCC52B98-8E66-40B3-8AAA-A5A40CB1D467}" srcOrd="2" destOrd="0" presId="urn:microsoft.com/office/officeart/2018/2/layout/IconCircleList"/>
    <dgm:cxn modelId="{410310F0-9BD0-4F61-8D5B-4C0D8BA68BC5}" type="presParOf" srcId="{EF4F5FD7-C36A-4D0B-A106-37D237E5FCDC}" destId="{AC7EC538-FD74-497B-A7EC-7DBA52578B1B}" srcOrd="3" destOrd="0" presId="urn:microsoft.com/office/officeart/2018/2/layout/IconCircleList"/>
    <dgm:cxn modelId="{82EED099-DD14-4123-A5D4-14E1B6518E48}" type="presParOf" srcId="{B86E9A16-A60B-454D-9F90-6EA7B9988E4E}" destId="{9A228367-14B7-49B9-BD45-4C1FE4388FF2}" srcOrd="1" destOrd="0" presId="urn:microsoft.com/office/officeart/2018/2/layout/IconCircleList"/>
    <dgm:cxn modelId="{7ED83F84-1CFC-422C-A04F-C6815D48808E}" type="presParOf" srcId="{B86E9A16-A60B-454D-9F90-6EA7B9988E4E}" destId="{2552CFAA-86FB-47B8-A262-3BC01993900F}" srcOrd="2" destOrd="0" presId="urn:microsoft.com/office/officeart/2018/2/layout/IconCircleList"/>
    <dgm:cxn modelId="{63B16957-427D-410E-B768-BC262E67C5F6}" type="presParOf" srcId="{2552CFAA-86FB-47B8-A262-3BC01993900F}" destId="{BB1050BA-08A3-4FBF-AB1A-BCCEF174B852}" srcOrd="0" destOrd="0" presId="urn:microsoft.com/office/officeart/2018/2/layout/IconCircleList"/>
    <dgm:cxn modelId="{E20CC2A6-E36E-481D-970A-46E2B05A9199}" type="presParOf" srcId="{2552CFAA-86FB-47B8-A262-3BC01993900F}" destId="{45E78C75-B573-435C-BDA8-D8176919A36C}" srcOrd="1" destOrd="0" presId="urn:microsoft.com/office/officeart/2018/2/layout/IconCircleList"/>
    <dgm:cxn modelId="{1C6DED7D-AD35-4308-BF01-7768BB0A3CC2}" type="presParOf" srcId="{2552CFAA-86FB-47B8-A262-3BC01993900F}" destId="{3BAE3DAD-1679-4624-9A21-D836A01F6F8D}" srcOrd="2" destOrd="0" presId="urn:microsoft.com/office/officeart/2018/2/layout/IconCircleList"/>
    <dgm:cxn modelId="{2DA168C5-3B67-49E7-AC41-96814B021E60}" type="presParOf" srcId="{2552CFAA-86FB-47B8-A262-3BC01993900F}" destId="{414C5A05-06F7-404C-BB01-206857C3F9FE}" srcOrd="3" destOrd="0" presId="urn:microsoft.com/office/officeart/2018/2/layout/IconCircleList"/>
    <dgm:cxn modelId="{0EC52ECF-9D04-490D-8283-9F539AF19872}" type="presParOf" srcId="{B86E9A16-A60B-454D-9F90-6EA7B9988E4E}" destId="{64C7DF68-7259-47B4-B2C1-17DB737868CF}" srcOrd="3" destOrd="0" presId="urn:microsoft.com/office/officeart/2018/2/layout/IconCircleList"/>
    <dgm:cxn modelId="{DE10FF5A-B0BA-4F1A-BEEF-DE4FD9CAC7B7}" type="presParOf" srcId="{B86E9A16-A60B-454D-9F90-6EA7B9988E4E}" destId="{432F74B7-6835-4F81-9E81-9608B507FB1F}" srcOrd="4" destOrd="0" presId="urn:microsoft.com/office/officeart/2018/2/layout/IconCircleList"/>
    <dgm:cxn modelId="{DA91B052-1F57-48EE-9DE7-A40D8C25BBF9}" type="presParOf" srcId="{432F74B7-6835-4F81-9E81-9608B507FB1F}" destId="{0733DA8B-AAE3-4CC5-B797-04BD0518D3B7}" srcOrd="0" destOrd="0" presId="urn:microsoft.com/office/officeart/2018/2/layout/IconCircleList"/>
    <dgm:cxn modelId="{D2A6102C-E500-4B57-A88C-BF65479C7F5E}" type="presParOf" srcId="{432F74B7-6835-4F81-9E81-9608B507FB1F}" destId="{09C4D315-F10B-424D-9C05-8F446525F06F}" srcOrd="1" destOrd="0" presId="urn:microsoft.com/office/officeart/2018/2/layout/IconCircleList"/>
    <dgm:cxn modelId="{58E8561E-CBEA-42CA-8C1C-3AD4DEA7928F}" type="presParOf" srcId="{432F74B7-6835-4F81-9E81-9608B507FB1F}" destId="{F2FA10AD-0D21-4FC3-8E47-FCAB5B1406BB}" srcOrd="2" destOrd="0" presId="urn:microsoft.com/office/officeart/2018/2/layout/IconCircleList"/>
    <dgm:cxn modelId="{47EC58AF-0098-4F43-A3FC-755609A39F95}" type="presParOf" srcId="{432F74B7-6835-4F81-9E81-9608B507FB1F}" destId="{E61D1F27-E021-4564-81A6-AD47A0E108DF}" srcOrd="3" destOrd="0" presId="urn:microsoft.com/office/officeart/2018/2/layout/IconCircleList"/>
    <dgm:cxn modelId="{3EB08A93-FC1E-4E3B-8C49-04E77CC01983}" type="presParOf" srcId="{B86E9A16-A60B-454D-9F90-6EA7B9988E4E}" destId="{3D4AB4AD-77C0-4B32-86E9-22CF86960518}" srcOrd="5" destOrd="0" presId="urn:microsoft.com/office/officeart/2018/2/layout/IconCircleList"/>
    <dgm:cxn modelId="{791F7E9D-1077-4FC8-93B7-998E9C74028A}" type="presParOf" srcId="{B86E9A16-A60B-454D-9F90-6EA7B9988E4E}" destId="{7D0EC5CC-E717-460A-96AA-D9A503B57773}" srcOrd="6" destOrd="0" presId="urn:microsoft.com/office/officeart/2018/2/layout/IconCircleList"/>
    <dgm:cxn modelId="{830F5A29-A620-4E34-9B20-69516A7C9C58}" type="presParOf" srcId="{7D0EC5CC-E717-460A-96AA-D9A503B57773}" destId="{B824710B-68C2-4B9F-9D37-2F1301AC6599}" srcOrd="0" destOrd="0" presId="urn:microsoft.com/office/officeart/2018/2/layout/IconCircleList"/>
    <dgm:cxn modelId="{05D7775B-3847-46F2-98C6-EE70CAB48B84}" type="presParOf" srcId="{7D0EC5CC-E717-460A-96AA-D9A503B57773}" destId="{0B74DA42-4F65-45E6-9340-A3B1A3DB12A2}" srcOrd="1" destOrd="0" presId="urn:microsoft.com/office/officeart/2018/2/layout/IconCircleList"/>
    <dgm:cxn modelId="{BE9E1202-3494-43A8-9531-9EF3EA514590}" type="presParOf" srcId="{7D0EC5CC-E717-460A-96AA-D9A503B57773}" destId="{A4D73B81-7166-49BA-B4BC-D8854C1EF523}" srcOrd="2" destOrd="0" presId="urn:microsoft.com/office/officeart/2018/2/layout/IconCircleList"/>
    <dgm:cxn modelId="{27BFCE07-74FD-4B48-BFC0-B3E56E34E746}" type="presParOf" srcId="{7D0EC5CC-E717-460A-96AA-D9A503B57773}" destId="{AC7753E4-EB3B-4FEA-98F8-074B8127F2F3}" srcOrd="3" destOrd="0" presId="urn:microsoft.com/office/officeart/2018/2/layout/IconCircleList"/>
    <dgm:cxn modelId="{214EFD28-F8DB-439B-B5B8-52540B75A62A}" type="presParOf" srcId="{B86E9A16-A60B-454D-9F90-6EA7B9988E4E}" destId="{D235A3AD-5216-4DEF-BF46-C8F0EAC307E2}" srcOrd="7" destOrd="0" presId="urn:microsoft.com/office/officeart/2018/2/layout/IconCircleList"/>
    <dgm:cxn modelId="{F834CE41-8E23-42E2-AAE8-438F53B5201C}" type="presParOf" srcId="{B86E9A16-A60B-454D-9F90-6EA7B9988E4E}" destId="{0A2472E2-2041-437B-AC22-E14EA21EFE54}" srcOrd="8" destOrd="0" presId="urn:microsoft.com/office/officeart/2018/2/layout/IconCircleList"/>
    <dgm:cxn modelId="{62F50D1F-B577-4357-B329-036520BFC70F}" type="presParOf" srcId="{0A2472E2-2041-437B-AC22-E14EA21EFE54}" destId="{3CE5D7C4-0D4F-4966-84C8-D841359BBCF2}" srcOrd="0" destOrd="0" presId="urn:microsoft.com/office/officeart/2018/2/layout/IconCircleList"/>
    <dgm:cxn modelId="{97839701-BEDC-4BF6-B2AC-14EB295EBC8B}" type="presParOf" srcId="{0A2472E2-2041-437B-AC22-E14EA21EFE54}" destId="{D0113EA9-2DC4-4B01-98F8-37636B879A13}" srcOrd="1" destOrd="0" presId="urn:microsoft.com/office/officeart/2018/2/layout/IconCircleList"/>
    <dgm:cxn modelId="{578FFEF9-3442-41A9-9888-D6A2878940F3}" type="presParOf" srcId="{0A2472E2-2041-437B-AC22-E14EA21EFE54}" destId="{CEAC6524-7A98-4722-A273-8D0D78F88607}" srcOrd="2" destOrd="0" presId="urn:microsoft.com/office/officeart/2018/2/layout/IconCircleList"/>
    <dgm:cxn modelId="{FFA75A66-A021-4AD5-8A54-AB36607DEE42}" type="presParOf" srcId="{0A2472E2-2041-437B-AC22-E14EA21EFE54}" destId="{3C7FBBB9-E620-4175-89B7-1B2A19C69380}" srcOrd="3" destOrd="0" presId="urn:microsoft.com/office/officeart/2018/2/layout/IconCircl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0A62F5-715A-49F6-BC0E-A344ACFAB678}"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6464FF24-1485-4168-8837-DAFF55436B32}">
      <dgm:prSet/>
      <dgm:spPr/>
      <dgm:t>
        <a:bodyPr/>
        <a:lstStyle/>
        <a:p>
          <a:r>
            <a:rPr lang="it-IT" dirty="0"/>
            <a:t>Capitalizzare insieme i risultati </a:t>
          </a:r>
          <a:endParaRPr lang="en-US" dirty="0"/>
        </a:p>
      </dgm:t>
    </dgm:pt>
    <dgm:pt modelId="{8E1CD0B9-057F-4C82-821B-338A72C77E20}" type="parTrans" cxnId="{240C618D-3187-4778-96F8-AC26DA0F12B2}">
      <dgm:prSet/>
      <dgm:spPr/>
      <dgm:t>
        <a:bodyPr/>
        <a:lstStyle/>
        <a:p>
          <a:endParaRPr lang="en-US"/>
        </a:p>
      </dgm:t>
    </dgm:pt>
    <dgm:pt modelId="{3F64AAAA-C6CD-4A9D-92F9-DEF07B6B95FA}" type="sibTrans" cxnId="{240C618D-3187-4778-96F8-AC26DA0F12B2}">
      <dgm:prSet/>
      <dgm:spPr/>
      <dgm:t>
        <a:bodyPr/>
        <a:lstStyle/>
        <a:p>
          <a:endParaRPr lang="en-US"/>
        </a:p>
      </dgm:t>
    </dgm:pt>
    <dgm:pt modelId="{C87FDE69-7B49-4836-8B7B-E3209D87E106}">
      <dgm:prSet/>
      <dgm:spPr/>
      <dgm:t>
        <a:bodyPr/>
        <a:lstStyle/>
        <a:p>
          <a:r>
            <a:rPr lang="it-IT" dirty="0"/>
            <a:t>Collegare finanziamenti (in particolare fondi SIE) con esperienze - innovazione e conoscenza </a:t>
          </a:r>
          <a:endParaRPr lang="en-US" dirty="0"/>
        </a:p>
      </dgm:t>
    </dgm:pt>
    <dgm:pt modelId="{5811941F-4A14-4F1F-B65B-C45FD131483E}" type="parTrans" cxnId="{834519A6-A551-4687-AA9A-6BEADA6EE59B}">
      <dgm:prSet/>
      <dgm:spPr/>
      <dgm:t>
        <a:bodyPr/>
        <a:lstStyle/>
        <a:p>
          <a:endParaRPr lang="en-US"/>
        </a:p>
      </dgm:t>
    </dgm:pt>
    <dgm:pt modelId="{84EEDD01-0471-4C3E-BF5F-88081B3B7642}" type="sibTrans" cxnId="{834519A6-A551-4687-AA9A-6BEADA6EE59B}">
      <dgm:prSet/>
      <dgm:spPr/>
      <dgm:t>
        <a:bodyPr/>
        <a:lstStyle/>
        <a:p>
          <a:endParaRPr lang="en-US"/>
        </a:p>
      </dgm:t>
    </dgm:pt>
    <dgm:pt modelId="{CBADE7F6-14ED-45D6-9060-72DE9C2BAE97}">
      <dgm:prSet/>
      <dgm:spPr/>
      <dgm:t>
        <a:bodyPr/>
        <a:lstStyle/>
        <a:p>
          <a:r>
            <a:rPr lang="it-IT" dirty="0"/>
            <a:t>Allineare temi prioritari </a:t>
          </a:r>
          <a:endParaRPr lang="en-US" dirty="0"/>
        </a:p>
      </dgm:t>
    </dgm:pt>
    <dgm:pt modelId="{01206D5D-92CF-4B9C-B7F3-E57215A7CF92}" type="parTrans" cxnId="{22352928-4DFD-4F2B-A95F-F65DC4CAF3EA}">
      <dgm:prSet/>
      <dgm:spPr/>
      <dgm:t>
        <a:bodyPr/>
        <a:lstStyle/>
        <a:p>
          <a:endParaRPr lang="en-US"/>
        </a:p>
      </dgm:t>
    </dgm:pt>
    <dgm:pt modelId="{7B74A311-D24F-4901-850C-837118E6D5E0}" type="sibTrans" cxnId="{22352928-4DFD-4F2B-A95F-F65DC4CAF3EA}">
      <dgm:prSet/>
      <dgm:spPr/>
      <dgm:t>
        <a:bodyPr/>
        <a:lstStyle/>
        <a:p>
          <a:endParaRPr lang="en-US"/>
        </a:p>
      </dgm:t>
    </dgm:pt>
    <dgm:pt modelId="{9CEAB0B8-448C-4AB3-AE47-425EFC869D82}">
      <dgm:prSet/>
      <dgm:spPr/>
      <dgm:t>
        <a:bodyPr/>
        <a:lstStyle/>
        <a:p>
          <a:r>
            <a:rPr lang="it-IT"/>
            <a:t>Collegare le pratiche con l'elaborazione delle politiche</a:t>
          </a:r>
          <a:endParaRPr lang="en-US"/>
        </a:p>
      </dgm:t>
    </dgm:pt>
    <dgm:pt modelId="{F3C3F66C-0954-4AE9-AF01-2A7FEDF0FF44}" type="parTrans" cxnId="{5B6FF895-F888-45D0-9C81-AFC69DCFDD89}">
      <dgm:prSet/>
      <dgm:spPr/>
      <dgm:t>
        <a:bodyPr/>
        <a:lstStyle/>
        <a:p>
          <a:endParaRPr lang="en-US"/>
        </a:p>
      </dgm:t>
    </dgm:pt>
    <dgm:pt modelId="{98E2670F-12FF-403F-83F3-A2788F4C6D3F}" type="sibTrans" cxnId="{5B6FF895-F888-45D0-9C81-AFC69DCFDD89}">
      <dgm:prSet/>
      <dgm:spPr/>
      <dgm:t>
        <a:bodyPr/>
        <a:lstStyle/>
        <a:p>
          <a:endParaRPr lang="en-US"/>
        </a:p>
      </dgm:t>
    </dgm:pt>
    <dgm:pt modelId="{208125FE-7D3B-4317-A747-1C83156D03A0}">
      <dgm:prSet/>
      <dgm:spPr/>
      <dgm:t>
        <a:bodyPr/>
        <a:lstStyle/>
        <a:p>
          <a:r>
            <a:rPr lang="it-IT" dirty="0"/>
            <a:t>Approvazione comune verso gli OSS e la nuova agenda urbana </a:t>
          </a:r>
          <a:endParaRPr lang="en-US" dirty="0"/>
        </a:p>
      </dgm:t>
    </dgm:pt>
    <dgm:pt modelId="{D58E20F5-4CEE-4360-AA46-0511F8534DB4}" type="parTrans" cxnId="{6F1C8767-297A-474E-A6C3-BF5BF29BCE12}">
      <dgm:prSet/>
      <dgm:spPr/>
      <dgm:t>
        <a:bodyPr/>
        <a:lstStyle/>
        <a:p>
          <a:endParaRPr lang="en-US"/>
        </a:p>
      </dgm:t>
    </dgm:pt>
    <dgm:pt modelId="{36864C0E-5CDD-40CC-AA64-2219A8B18290}" type="sibTrans" cxnId="{6F1C8767-297A-474E-A6C3-BF5BF29BCE12}">
      <dgm:prSet/>
      <dgm:spPr/>
      <dgm:t>
        <a:bodyPr/>
        <a:lstStyle/>
        <a:p>
          <a:endParaRPr lang="en-US"/>
        </a:p>
      </dgm:t>
    </dgm:pt>
    <dgm:pt modelId="{1DAB4C56-119C-47F2-9277-AC47DB81F7E3}">
      <dgm:prSet/>
      <dgm:spPr/>
      <dgm:t>
        <a:bodyPr/>
        <a:lstStyle/>
        <a:p>
          <a:r>
            <a:rPr lang="it-IT" dirty="0"/>
            <a:t>Relazioni e monitoraggio comuni</a:t>
          </a:r>
          <a:endParaRPr lang="en-US" dirty="0"/>
        </a:p>
      </dgm:t>
    </dgm:pt>
    <dgm:pt modelId="{B8D27BE8-365F-4067-A05D-E6B421CB3352}" type="parTrans" cxnId="{1B7AC279-4C7F-4C07-92F9-0909FD4CF8A5}">
      <dgm:prSet/>
      <dgm:spPr/>
      <dgm:t>
        <a:bodyPr/>
        <a:lstStyle/>
        <a:p>
          <a:endParaRPr lang="en-US"/>
        </a:p>
      </dgm:t>
    </dgm:pt>
    <dgm:pt modelId="{FF2BBBAC-EA20-4448-8DEE-A5C26871EF69}" type="sibTrans" cxnId="{1B7AC279-4C7F-4C07-92F9-0909FD4CF8A5}">
      <dgm:prSet/>
      <dgm:spPr/>
      <dgm:t>
        <a:bodyPr/>
        <a:lstStyle/>
        <a:p>
          <a:endParaRPr lang="en-US"/>
        </a:p>
      </dgm:t>
    </dgm:pt>
    <dgm:pt modelId="{63C6F369-C82C-4988-9161-3FFDCBA3B350}" type="pres">
      <dgm:prSet presAssocID="{BE0A62F5-715A-49F6-BC0E-A344ACFAB678}" presName="diagram" presStyleCnt="0">
        <dgm:presLayoutVars>
          <dgm:dir/>
          <dgm:resizeHandles val="exact"/>
        </dgm:presLayoutVars>
      </dgm:prSet>
      <dgm:spPr/>
    </dgm:pt>
    <dgm:pt modelId="{EC691412-FDCD-432C-AE59-65FC61DB9685}" type="pres">
      <dgm:prSet presAssocID="{6464FF24-1485-4168-8837-DAFF55436B32}" presName="node" presStyleLbl="node1" presStyleIdx="0" presStyleCnt="6">
        <dgm:presLayoutVars>
          <dgm:bulletEnabled val="1"/>
        </dgm:presLayoutVars>
      </dgm:prSet>
      <dgm:spPr/>
    </dgm:pt>
    <dgm:pt modelId="{35BE329E-9DFE-4517-A717-4B6213D00A97}" type="pres">
      <dgm:prSet presAssocID="{3F64AAAA-C6CD-4A9D-92F9-DEF07B6B95FA}" presName="sibTrans" presStyleCnt="0"/>
      <dgm:spPr/>
    </dgm:pt>
    <dgm:pt modelId="{344E0468-FFB2-4B52-92EA-CD1130FE31F2}" type="pres">
      <dgm:prSet presAssocID="{C87FDE69-7B49-4836-8B7B-E3209D87E106}" presName="node" presStyleLbl="node1" presStyleIdx="1" presStyleCnt="6">
        <dgm:presLayoutVars>
          <dgm:bulletEnabled val="1"/>
        </dgm:presLayoutVars>
      </dgm:prSet>
      <dgm:spPr/>
    </dgm:pt>
    <dgm:pt modelId="{41DE9F4F-9981-4CD5-84A3-BE7FD119F38C}" type="pres">
      <dgm:prSet presAssocID="{84EEDD01-0471-4C3E-BF5F-88081B3B7642}" presName="sibTrans" presStyleCnt="0"/>
      <dgm:spPr/>
    </dgm:pt>
    <dgm:pt modelId="{47E0485A-6888-4BBA-BB1A-E59E885ABB79}" type="pres">
      <dgm:prSet presAssocID="{CBADE7F6-14ED-45D6-9060-72DE9C2BAE97}" presName="node" presStyleLbl="node1" presStyleIdx="2" presStyleCnt="6">
        <dgm:presLayoutVars>
          <dgm:bulletEnabled val="1"/>
        </dgm:presLayoutVars>
      </dgm:prSet>
      <dgm:spPr/>
    </dgm:pt>
    <dgm:pt modelId="{6306DC25-AC85-477E-9151-1F3A7D2588E0}" type="pres">
      <dgm:prSet presAssocID="{7B74A311-D24F-4901-850C-837118E6D5E0}" presName="sibTrans" presStyleCnt="0"/>
      <dgm:spPr/>
    </dgm:pt>
    <dgm:pt modelId="{671B27C5-45E8-4776-9433-DA686FE608A7}" type="pres">
      <dgm:prSet presAssocID="{9CEAB0B8-448C-4AB3-AE47-425EFC869D82}" presName="node" presStyleLbl="node1" presStyleIdx="3" presStyleCnt="6">
        <dgm:presLayoutVars>
          <dgm:bulletEnabled val="1"/>
        </dgm:presLayoutVars>
      </dgm:prSet>
      <dgm:spPr/>
    </dgm:pt>
    <dgm:pt modelId="{200D7729-5F15-4640-8C6D-78A5C3F8D61A}" type="pres">
      <dgm:prSet presAssocID="{98E2670F-12FF-403F-83F3-A2788F4C6D3F}" presName="sibTrans" presStyleCnt="0"/>
      <dgm:spPr/>
    </dgm:pt>
    <dgm:pt modelId="{56F01136-A62F-42D2-9DD3-D562BCC6AE0E}" type="pres">
      <dgm:prSet presAssocID="{208125FE-7D3B-4317-A747-1C83156D03A0}" presName="node" presStyleLbl="node1" presStyleIdx="4" presStyleCnt="6">
        <dgm:presLayoutVars>
          <dgm:bulletEnabled val="1"/>
        </dgm:presLayoutVars>
      </dgm:prSet>
      <dgm:spPr/>
    </dgm:pt>
    <dgm:pt modelId="{1A262918-7105-4D94-9B3D-9A7BBBF58B53}" type="pres">
      <dgm:prSet presAssocID="{36864C0E-5CDD-40CC-AA64-2219A8B18290}" presName="sibTrans" presStyleCnt="0"/>
      <dgm:spPr/>
    </dgm:pt>
    <dgm:pt modelId="{E03D85DC-D9E5-4843-B85A-5641D6D96F6F}" type="pres">
      <dgm:prSet presAssocID="{1DAB4C56-119C-47F2-9277-AC47DB81F7E3}" presName="node" presStyleLbl="node1" presStyleIdx="5" presStyleCnt="6" custLinFactNeighborX="-11" custLinFactNeighborY="345">
        <dgm:presLayoutVars>
          <dgm:bulletEnabled val="1"/>
        </dgm:presLayoutVars>
      </dgm:prSet>
      <dgm:spPr/>
    </dgm:pt>
  </dgm:ptLst>
  <dgm:cxnLst>
    <dgm:cxn modelId="{6C6FF502-E4D6-48AF-95F3-1E2F75CE8C09}" type="presOf" srcId="{1DAB4C56-119C-47F2-9277-AC47DB81F7E3}" destId="{E03D85DC-D9E5-4843-B85A-5641D6D96F6F}" srcOrd="0" destOrd="0" presId="urn:microsoft.com/office/officeart/2005/8/layout/default"/>
    <dgm:cxn modelId="{65764809-D1BC-44FE-8D89-0CC59089AC9D}" type="presOf" srcId="{CBADE7F6-14ED-45D6-9060-72DE9C2BAE97}" destId="{47E0485A-6888-4BBA-BB1A-E59E885ABB79}" srcOrd="0" destOrd="0" presId="urn:microsoft.com/office/officeart/2005/8/layout/default"/>
    <dgm:cxn modelId="{D5F54310-6ABC-4C6C-B5DB-35F03AA8E15F}" type="presOf" srcId="{6464FF24-1485-4168-8837-DAFF55436B32}" destId="{EC691412-FDCD-432C-AE59-65FC61DB9685}" srcOrd="0" destOrd="0" presId="urn:microsoft.com/office/officeart/2005/8/layout/default"/>
    <dgm:cxn modelId="{22352928-4DFD-4F2B-A95F-F65DC4CAF3EA}" srcId="{BE0A62F5-715A-49F6-BC0E-A344ACFAB678}" destId="{CBADE7F6-14ED-45D6-9060-72DE9C2BAE97}" srcOrd="2" destOrd="0" parTransId="{01206D5D-92CF-4B9C-B7F3-E57215A7CF92}" sibTransId="{7B74A311-D24F-4901-850C-837118E6D5E0}"/>
    <dgm:cxn modelId="{6F1C8767-297A-474E-A6C3-BF5BF29BCE12}" srcId="{BE0A62F5-715A-49F6-BC0E-A344ACFAB678}" destId="{208125FE-7D3B-4317-A747-1C83156D03A0}" srcOrd="4" destOrd="0" parTransId="{D58E20F5-4CEE-4360-AA46-0511F8534DB4}" sibTransId="{36864C0E-5CDD-40CC-AA64-2219A8B18290}"/>
    <dgm:cxn modelId="{73F4BB4D-58BF-40AC-AA67-E8DB54DD18A1}" type="presOf" srcId="{BE0A62F5-715A-49F6-BC0E-A344ACFAB678}" destId="{63C6F369-C82C-4988-9161-3FFDCBA3B350}" srcOrd="0" destOrd="0" presId="urn:microsoft.com/office/officeart/2005/8/layout/default"/>
    <dgm:cxn modelId="{DAB8DC52-242C-45BE-B1CF-CA1DAC2FB583}" type="presOf" srcId="{208125FE-7D3B-4317-A747-1C83156D03A0}" destId="{56F01136-A62F-42D2-9DD3-D562BCC6AE0E}" srcOrd="0" destOrd="0" presId="urn:microsoft.com/office/officeart/2005/8/layout/default"/>
    <dgm:cxn modelId="{1B7AC279-4C7F-4C07-92F9-0909FD4CF8A5}" srcId="{BE0A62F5-715A-49F6-BC0E-A344ACFAB678}" destId="{1DAB4C56-119C-47F2-9277-AC47DB81F7E3}" srcOrd="5" destOrd="0" parTransId="{B8D27BE8-365F-4067-A05D-E6B421CB3352}" sibTransId="{FF2BBBAC-EA20-4448-8DEE-A5C26871EF69}"/>
    <dgm:cxn modelId="{240C618D-3187-4778-96F8-AC26DA0F12B2}" srcId="{BE0A62F5-715A-49F6-BC0E-A344ACFAB678}" destId="{6464FF24-1485-4168-8837-DAFF55436B32}" srcOrd="0" destOrd="0" parTransId="{8E1CD0B9-057F-4C82-821B-338A72C77E20}" sibTransId="{3F64AAAA-C6CD-4A9D-92F9-DEF07B6B95FA}"/>
    <dgm:cxn modelId="{5B6FF895-F888-45D0-9C81-AFC69DCFDD89}" srcId="{BE0A62F5-715A-49F6-BC0E-A344ACFAB678}" destId="{9CEAB0B8-448C-4AB3-AE47-425EFC869D82}" srcOrd="3" destOrd="0" parTransId="{F3C3F66C-0954-4AE9-AF01-2A7FEDF0FF44}" sibTransId="{98E2670F-12FF-403F-83F3-A2788F4C6D3F}"/>
    <dgm:cxn modelId="{54A34099-F8A7-4179-879A-840E9B242A8C}" type="presOf" srcId="{9CEAB0B8-448C-4AB3-AE47-425EFC869D82}" destId="{671B27C5-45E8-4776-9433-DA686FE608A7}" srcOrd="0" destOrd="0" presId="urn:microsoft.com/office/officeart/2005/8/layout/default"/>
    <dgm:cxn modelId="{786246A5-744E-424C-ACFF-83932164DFF1}" type="presOf" srcId="{C87FDE69-7B49-4836-8B7B-E3209D87E106}" destId="{344E0468-FFB2-4B52-92EA-CD1130FE31F2}" srcOrd="0" destOrd="0" presId="urn:microsoft.com/office/officeart/2005/8/layout/default"/>
    <dgm:cxn modelId="{834519A6-A551-4687-AA9A-6BEADA6EE59B}" srcId="{BE0A62F5-715A-49F6-BC0E-A344ACFAB678}" destId="{C87FDE69-7B49-4836-8B7B-E3209D87E106}" srcOrd="1" destOrd="0" parTransId="{5811941F-4A14-4F1F-B65B-C45FD131483E}" sibTransId="{84EEDD01-0471-4C3E-BF5F-88081B3B7642}"/>
    <dgm:cxn modelId="{1A387ABE-A1C9-44A8-A645-5F26E58317D1}" type="presParOf" srcId="{63C6F369-C82C-4988-9161-3FFDCBA3B350}" destId="{EC691412-FDCD-432C-AE59-65FC61DB9685}" srcOrd="0" destOrd="0" presId="urn:microsoft.com/office/officeart/2005/8/layout/default"/>
    <dgm:cxn modelId="{AD2B4A0A-E6EC-4ECD-BE4D-A0ADC0AE13B0}" type="presParOf" srcId="{63C6F369-C82C-4988-9161-3FFDCBA3B350}" destId="{35BE329E-9DFE-4517-A717-4B6213D00A97}" srcOrd="1" destOrd="0" presId="urn:microsoft.com/office/officeart/2005/8/layout/default"/>
    <dgm:cxn modelId="{A2BC06A7-DC77-48EA-956E-4063522B4E16}" type="presParOf" srcId="{63C6F369-C82C-4988-9161-3FFDCBA3B350}" destId="{344E0468-FFB2-4B52-92EA-CD1130FE31F2}" srcOrd="2" destOrd="0" presId="urn:microsoft.com/office/officeart/2005/8/layout/default"/>
    <dgm:cxn modelId="{C304EDF3-53E8-4568-842D-DF2CE837B646}" type="presParOf" srcId="{63C6F369-C82C-4988-9161-3FFDCBA3B350}" destId="{41DE9F4F-9981-4CD5-84A3-BE7FD119F38C}" srcOrd="3" destOrd="0" presId="urn:microsoft.com/office/officeart/2005/8/layout/default"/>
    <dgm:cxn modelId="{9C2395FC-449E-4E91-91F5-557F27D9D770}" type="presParOf" srcId="{63C6F369-C82C-4988-9161-3FFDCBA3B350}" destId="{47E0485A-6888-4BBA-BB1A-E59E885ABB79}" srcOrd="4" destOrd="0" presId="urn:microsoft.com/office/officeart/2005/8/layout/default"/>
    <dgm:cxn modelId="{605E1CDF-2BBD-46DA-A0F7-E6C844DBF20C}" type="presParOf" srcId="{63C6F369-C82C-4988-9161-3FFDCBA3B350}" destId="{6306DC25-AC85-477E-9151-1F3A7D2588E0}" srcOrd="5" destOrd="0" presId="urn:microsoft.com/office/officeart/2005/8/layout/default"/>
    <dgm:cxn modelId="{DA62CD78-083D-465C-B729-FB5FE63EFDCF}" type="presParOf" srcId="{63C6F369-C82C-4988-9161-3FFDCBA3B350}" destId="{671B27C5-45E8-4776-9433-DA686FE608A7}" srcOrd="6" destOrd="0" presId="urn:microsoft.com/office/officeart/2005/8/layout/default"/>
    <dgm:cxn modelId="{B8EDF48D-E827-4D29-821A-0162D812EA6F}" type="presParOf" srcId="{63C6F369-C82C-4988-9161-3FFDCBA3B350}" destId="{200D7729-5F15-4640-8C6D-78A5C3F8D61A}" srcOrd="7" destOrd="0" presId="urn:microsoft.com/office/officeart/2005/8/layout/default"/>
    <dgm:cxn modelId="{3923EDAE-8DB3-4421-AD53-270D13069A64}" type="presParOf" srcId="{63C6F369-C82C-4988-9161-3FFDCBA3B350}" destId="{56F01136-A62F-42D2-9DD3-D562BCC6AE0E}" srcOrd="8" destOrd="0" presId="urn:microsoft.com/office/officeart/2005/8/layout/default"/>
    <dgm:cxn modelId="{2810D454-5CFB-4642-B0D4-47420B482F0E}" type="presParOf" srcId="{63C6F369-C82C-4988-9161-3FFDCBA3B350}" destId="{1A262918-7105-4D94-9B3D-9A7BBBF58B53}" srcOrd="9" destOrd="0" presId="urn:microsoft.com/office/officeart/2005/8/layout/default"/>
    <dgm:cxn modelId="{B020AEB5-14E5-4C31-9EF7-6D57AE3BA19E}" type="presParOf" srcId="{63C6F369-C82C-4988-9161-3FFDCBA3B350}" destId="{E03D85DC-D9E5-4843-B85A-5641D6D96F6F}"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2967D48-5D70-43BA-BA9A-FF40EDC7B7DE}"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17A142F2-0871-4842-B40E-33086C5B1731}">
      <dgm:prSet/>
      <dgm:spPr/>
      <dgm:t>
        <a:bodyPr/>
        <a:lstStyle/>
        <a:p>
          <a:pPr>
            <a:defRPr cap="all"/>
          </a:pPr>
          <a:r>
            <a:rPr lang="it-IT" dirty="0"/>
            <a:t>rafforzamento delle capacità</a:t>
          </a:r>
          <a:endParaRPr lang="en-US" dirty="0"/>
        </a:p>
      </dgm:t>
    </dgm:pt>
    <dgm:pt modelId="{9801C498-6852-4596-8A05-2391BAA0DA40}" type="parTrans" cxnId="{3E4DFB57-9874-4E98-BF7E-75DAE364238C}">
      <dgm:prSet/>
      <dgm:spPr/>
      <dgm:t>
        <a:bodyPr/>
        <a:lstStyle/>
        <a:p>
          <a:endParaRPr lang="en-US"/>
        </a:p>
      </dgm:t>
    </dgm:pt>
    <dgm:pt modelId="{FBD6CF09-F306-4CE0-BE52-783E2DF94600}" type="sibTrans" cxnId="{3E4DFB57-9874-4E98-BF7E-75DAE364238C}">
      <dgm:prSet/>
      <dgm:spPr/>
      <dgm:t>
        <a:bodyPr/>
        <a:lstStyle/>
        <a:p>
          <a:endParaRPr lang="en-US"/>
        </a:p>
      </dgm:t>
    </dgm:pt>
    <dgm:pt modelId="{A9CDAE72-B8BF-495C-ADF6-5299DF4FA741}">
      <dgm:prSet/>
      <dgm:spPr/>
      <dgm:t>
        <a:bodyPr/>
        <a:lstStyle/>
        <a:p>
          <a:pPr>
            <a:defRPr cap="all"/>
          </a:pPr>
          <a:r>
            <a:rPr lang="it-IT" dirty="0"/>
            <a:t>azioni innovative</a:t>
          </a:r>
          <a:endParaRPr lang="en-US" dirty="0"/>
        </a:p>
      </dgm:t>
    </dgm:pt>
    <dgm:pt modelId="{2AE5BFB1-6475-42E0-A5C8-550281E0929A}" type="parTrans" cxnId="{BE7DA0AE-79EE-4BFF-A35D-60FC98328F41}">
      <dgm:prSet/>
      <dgm:spPr/>
      <dgm:t>
        <a:bodyPr/>
        <a:lstStyle/>
        <a:p>
          <a:endParaRPr lang="en-US"/>
        </a:p>
      </dgm:t>
    </dgm:pt>
    <dgm:pt modelId="{16740D64-153A-47E2-91B4-2D0AD2EE3679}" type="sibTrans" cxnId="{BE7DA0AE-79EE-4BFF-A35D-60FC98328F41}">
      <dgm:prSet/>
      <dgm:spPr/>
      <dgm:t>
        <a:bodyPr/>
        <a:lstStyle/>
        <a:p>
          <a:endParaRPr lang="en-US"/>
        </a:p>
      </dgm:t>
    </dgm:pt>
    <dgm:pt modelId="{78D179AD-1D1C-464A-B89E-B875621F7D0D}">
      <dgm:prSet/>
      <dgm:spPr/>
      <dgm:t>
        <a:bodyPr/>
        <a:lstStyle/>
        <a:p>
          <a:pPr>
            <a:defRPr cap="all"/>
          </a:pPr>
          <a:r>
            <a:rPr lang="it-IT" dirty="0"/>
            <a:t>supporto conoscenza, sviluppo Policy</a:t>
          </a:r>
          <a:endParaRPr lang="en-US" dirty="0"/>
        </a:p>
      </dgm:t>
    </dgm:pt>
    <dgm:pt modelId="{D1555407-5D79-4EE0-BCCE-49BAA08704B1}" type="parTrans" cxnId="{D8E26169-432D-4A8E-82F0-98ABB5B14034}">
      <dgm:prSet/>
      <dgm:spPr/>
      <dgm:t>
        <a:bodyPr/>
        <a:lstStyle/>
        <a:p>
          <a:endParaRPr lang="en-US"/>
        </a:p>
      </dgm:t>
    </dgm:pt>
    <dgm:pt modelId="{B0A74755-A1BB-420E-9752-9631D7FAEE80}" type="sibTrans" cxnId="{D8E26169-432D-4A8E-82F0-98ABB5B14034}">
      <dgm:prSet/>
      <dgm:spPr/>
      <dgm:t>
        <a:bodyPr/>
        <a:lstStyle/>
        <a:p>
          <a:endParaRPr lang="en-US"/>
        </a:p>
      </dgm:t>
    </dgm:pt>
    <dgm:pt modelId="{F969564E-E0C6-46AD-990C-111736179AD1}" type="pres">
      <dgm:prSet presAssocID="{02967D48-5D70-43BA-BA9A-FF40EDC7B7DE}" presName="root" presStyleCnt="0">
        <dgm:presLayoutVars>
          <dgm:dir/>
          <dgm:resizeHandles val="exact"/>
        </dgm:presLayoutVars>
      </dgm:prSet>
      <dgm:spPr/>
    </dgm:pt>
    <dgm:pt modelId="{2F4D541D-A942-4312-AB16-013703D7E61F}" type="pres">
      <dgm:prSet presAssocID="{17A142F2-0871-4842-B40E-33086C5B1731}" presName="compNode" presStyleCnt="0"/>
      <dgm:spPr/>
    </dgm:pt>
    <dgm:pt modelId="{1EC026AA-0CCD-4100-AE68-EAB4388BCA40}" type="pres">
      <dgm:prSet presAssocID="{17A142F2-0871-4842-B40E-33086C5B1731}" presName="iconBgRect" presStyleLbl="bgShp" presStyleIdx="0" presStyleCnt="3"/>
      <dgm:spPr/>
    </dgm:pt>
    <dgm:pt modelId="{D1A812A7-D2D9-4A16-B0D9-95D2DF6B4B83}" type="pres">
      <dgm:prSet presAssocID="{17A142F2-0871-4842-B40E-33086C5B1731}"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umbbell"/>
        </a:ext>
      </dgm:extLst>
    </dgm:pt>
    <dgm:pt modelId="{68E780CE-094F-40A1-A68B-0A42F7DBDA44}" type="pres">
      <dgm:prSet presAssocID="{17A142F2-0871-4842-B40E-33086C5B1731}" presName="spaceRect" presStyleCnt="0"/>
      <dgm:spPr/>
    </dgm:pt>
    <dgm:pt modelId="{3F995316-FC38-47E4-BDCE-55712AC12D11}" type="pres">
      <dgm:prSet presAssocID="{17A142F2-0871-4842-B40E-33086C5B1731}" presName="textRect" presStyleLbl="revTx" presStyleIdx="0" presStyleCnt="3">
        <dgm:presLayoutVars>
          <dgm:chMax val="1"/>
          <dgm:chPref val="1"/>
        </dgm:presLayoutVars>
      </dgm:prSet>
      <dgm:spPr/>
    </dgm:pt>
    <dgm:pt modelId="{01AA0B17-2CDB-4E7C-B930-832DD946EEB2}" type="pres">
      <dgm:prSet presAssocID="{FBD6CF09-F306-4CE0-BE52-783E2DF94600}" presName="sibTrans" presStyleCnt="0"/>
      <dgm:spPr/>
    </dgm:pt>
    <dgm:pt modelId="{B65DA6AF-3044-47D4-98B0-96EEDA238E9E}" type="pres">
      <dgm:prSet presAssocID="{A9CDAE72-B8BF-495C-ADF6-5299DF4FA741}" presName="compNode" presStyleCnt="0"/>
      <dgm:spPr/>
    </dgm:pt>
    <dgm:pt modelId="{CA2E064B-10AA-4974-BF3C-84A3A6A2E23E}" type="pres">
      <dgm:prSet presAssocID="{A9CDAE72-B8BF-495C-ADF6-5299DF4FA741}" presName="iconBgRect" presStyleLbl="bgShp" presStyleIdx="1" presStyleCnt="3"/>
      <dgm:spPr/>
    </dgm:pt>
    <dgm:pt modelId="{E4E493C7-74A0-49DC-A2E9-6A1C0D8D5E10}" type="pres">
      <dgm:prSet presAssocID="{A9CDAE72-B8BF-495C-ADF6-5299DF4FA74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Lightbulb"/>
        </a:ext>
      </dgm:extLst>
    </dgm:pt>
    <dgm:pt modelId="{77E319EF-E67A-4BFB-B627-2C32F3942A01}" type="pres">
      <dgm:prSet presAssocID="{A9CDAE72-B8BF-495C-ADF6-5299DF4FA741}" presName="spaceRect" presStyleCnt="0"/>
      <dgm:spPr/>
    </dgm:pt>
    <dgm:pt modelId="{B19BE357-AB63-402E-9C05-7DC5F7BFDDEB}" type="pres">
      <dgm:prSet presAssocID="{A9CDAE72-B8BF-495C-ADF6-5299DF4FA741}" presName="textRect" presStyleLbl="revTx" presStyleIdx="1" presStyleCnt="3">
        <dgm:presLayoutVars>
          <dgm:chMax val="1"/>
          <dgm:chPref val="1"/>
        </dgm:presLayoutVars>
      </dgm:prSet>
      <dgm:spPr/>
    </dgm:pt>
    <dgm:pt modelId="{BE519015-18AD-47A4-921A-F62A2F621BC4}" type="pres">
      <dgm:prSet presAssocID="{16740D64-153A-47E2-91B4-2D0AD2EE3679}" presName="sibTrans" presStyleCnt="0"/>
      <dgm:spPr/>
    </dgm:pt>
    <dgm:pt modelId="{9B97C1E0-A4DA-4D6D-8FB1-2AFADAB4F27B}" type="pres">
      <dgm:prSet presAssocID="{78D179AD-1D1C-464A-B89E-B875621F7D0D}" presName="compNode" presStyleCnt="0"/>
      <dgm:spPr/>
    </dgm:pt>
    <dgm:pt modelId="{77E24A6A-1C6C-44AA-AE48-CC2D10A5BB8D}" type="pres">
      <dgm:prSet presAssocID="{78D179AD-1D1C-464A-B89E-B875621F7D0D}" presName="iconBgRect" presStyleLbl="bgShp" presStyleIdx="2" presStyleCnt="3"/>
      <dgm:spPr/>
    </dgm:pt>
    <dgm:pt modelId="{B1D87CD1-6083-4672-97DD-8673AC55B982}" type="pres">
      <dgm:prSet presAssocID="{78D179AD-1D1C-464A-B89E-B875621F7D0D}"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Cervello"/>
        </a:ext>
      </dgm:extLst>
    </dgm:pt>
    <dgm:pt modelId="{E5D1E548-227F-4271-8A97-76518776FD07}" type="pres">
      <dgm:prSet presAssocID="{78D179AD-1D1C-464A-B89E-B875621F7D0D}" presName="spaceRect" presStyleCnt="0"/>
      <dgm:spPr/>
    </dgm:pt>
    <dgm:pt modelId="{0730EAF7-0424-4C44-96DC-2C2789F677D2}" type="pres">
      <dgm:prSet presAssocID="{78D179AD-1D1C-464A-B89E-B875621F7D0D}" presName="textRect" presStyleLbl="revTx" presStyleIdx="2" presStyleCnt="3">
        <dgm:presLayoutVars>
          <dgm:chMax val="1"/>
          <dgm:chPref val="1"/>
        </dgm:presLayoutVars>
      </dgm:prSet>
      <dgm:spPr/>
    </dgm:pt>
  </dgm:ptLst>
  <dgm:cxnLst>
    <dgm:cxn modelId="{55E55E20-9D3A-4F02-A5C2-7737F4E38B70}" type="presOf" srcId="{02967D48-5D70-43BA-BA9A-FF40EDC7B7DE}" destId="{F969564E-E0C6-46AD-990C-111736179AD1}" srcOrd="0" destOrd="0" presId="urn:microsoft.com/office/officeart/2018/5/layout/IconCircleLabelList"/>
    <dgm:cxn modelId="{EA7DB25B-BE4A-4988-B3CB-395411D64776}" type="presOf" srcId="{17A142F2-0871-4842-B40E-33086C5B1731}" destId="{3F995316-FC38-47E4-BDCE-55712AC12D11}" srcOrd="0" destOrd="0" presId="urn:microsoft.com/office/officeart/2018/5/layout/IconCircleLabelList"/>
    <dgm:cxn modelId="{D8E26169-432D-4A8E-82F0-98ABB5B14034}" srcId="{02967D48-5D70-43BA-BA9A-FF40EDC7B7DE}" destId="{78D179AD-1D1C-464A-B89E-B875621F7D0D}" srcOrd="2" destOrd="0" parTransId="{D1555407-5D79-4EE0-BCCE-49BAA08704B1}" sibTransId="{B0A74755-A1BB-420E-9752-9631D7FAEE80}"/>
    <dgm:cxn modelId="{3E4DFB57-9874-4E98-BF7E-75DAE364238C}" srcId="{02967D48-5D70-43BA-BA9A-FF40EDC7B7DE}" destId="{17A142F2-0871-4842-B40E-33086C5B1731}" srcOrd="0" destOrd="0" parTransId="{9801C498-6852-4596-8A05-2391BAA0DA40}" sibTransId="{FBD6CF09-F306-4CE0-BE52-783E2DF94600}"/>
    <dgm:cxn modelId="{C2205D85-4BF9-4990-81A5-3E8D643A5A3E}" type="presOf" srcId="{A9CDAE72-B8BF-495C-ADF6-5299DF4FA741}" destId="{B19BE357-AB63-402E-9C05-7DC5F7BFDDEB}" srcOrd="0" destOrd="0" presId="urn:microsoft.com/office/officeart/2018/5/layout/IconCircleLabelList"/>
    <dgm:cxn modelId="{BE7DA0AE-79EE-4BFF-A35D-60FC98328F41}" srcId="{02967D48-5D70-43BA-BA9A-FF40EDC7B7DE}" destId="{A9CDAE72-B8BF-495C-ADF6-5299DF4FA741}" srcOrd="1" destOrd="0" parTransId="{2AE5BFB1-6475-42E0-A5C8-550281E0929A}" sibTransId="{16740D64-153A-47E2-91B4-2D0AD2EE3679}"/>
    <dgm:cxn modelId="{3E17D6BA-6A0B-46E0-AC53-EA3F0C91B883}" type="presOf" srcId="{78D179AD-1D1C-464A-B89E-B875621F7D0D}" destId="{0730EAF7-0424-4C44-96DC-2C2789F677D2}" srcOrd="0" destOrd="0" presId="urn:microsoft.com/office/officeart/2018/5/layout/IconCircleLabelList"/>
    <dgm:cxn modelId="{20F37974-806F-4779-86D0-D8D1E42735B1}" type="presParOf" srcId="{F969564E-E0C6-46AD-990C-111736179AD1}" destId="{2F4D541D-A942-4312-AB16-013703D7E61F}" srcOrd="0" destOrd="0" presId="urn:microsoft.com/office/officeart/2018/5/layout/IconCircleLabelList"/>
    <dgm:cxn modelId="{8EE88D66-9DF2-460F-A443-25C77D872CA2}" type="presParOf" srcId="{2F4D541D-A942-4312-AB16-013703D7E61F}" destId="{1EC026AA-0CCD-4100-AE68-EAB4388BCA40}" srcOrd="0" destOrd="0" presId="urn:microsoft.com/office/officeart/2018/5/layout/IconCircleLabelList"/>
    <dgm:cxn modelId="{FDE1CA49-8F0E-4579-8AFE-83956DC0B903}" type="presParOf" srcId="{2F4D541D-A942-4312-AB16-013703D7E61F}" destId="{D1A812A7-D2D9-4A16-B0D9-95D2DF6B4B83}" srcOrd="1" destOrd="0" presId="urn:microsoft.com/office/officeart/2018/5/layout/IconCircleLabelList"/>
    <dgm:cxn modelId="{4B8877CE-D5B9-4605-92EF-8FF7A7D6E40C}" type="presParOf" srcId="{2F4D541D-A942-4312-AB16-013703D7E61F}" destId="{68E780CE-094F-40A1-A68B-0A42F7DBDA44}" srcOrd="2" destOrd="0" presId="urn:microsoft.com/office/officeart/2018/5/layout/IconCircleLabelList"/>
    <dgm:cxn modelId="{B4913242-B422-49AB-B81D-58E7927F6E83}" type="presParOf" srcId="{2F4D541D-A942-4312-AB16-013703D7E61F}" destId="{3F995316-FC38-47E4-BDCE-55712AC12D11}" srcOrd="3" destOrd="0" presId="urn:microsoft.com/office/officeart/2018/5/layout/IconCircleLabelList"/>
    <dgm:cxn modelId="{47938F8D-D0DD-46FB-B4AD-BB8DD4C323F9}" type="presParOf" srcId="{F969564E-E0C6-46AD-990C-111736179AD1}" destId="{01AA0B17-2CDB-4E7C-B930-832DD946EEB2}" srcOrd="1" destOrd="0" presId="urn:microsoft.com/office/officeart/2018/5/layout/IconCircleLabelList"/>
    <dgm:cxn modelId="{A0DF72E8-9852-4CF4-8F05-5F0E4A5C50B5}" type="presParOf" srcId="{F969564E-E0C6-46AD-990C-111736179AD1}" destId="{B65DA6AF-3044-47D4-98B0-96EEDA238E9E}" srcOrd="2" destOrd="0" presId="urn:microsoft.com/office/officeart/2018/5/layout/IconCircleLabelList"/>
    <dgm:cxn modelId="{4515953D-B1C5-42D6-BE88-75427FCD1A0D}" type="presParOf" srcId="{B65DA6AF-3044-47D4-98B0-96EEDA238E9E}" destId="{CA2E064B-10AA-4974-BF3C-84A3A6A2E23E}" srcOrd="0" destOrd="0" presId="urn:microsoft.com/office/officeart/2018/5/layout/IconCircleLabelList"/>
    <dgm:cxn modelId="{47CD0832-F77C-44FE-AC38-1098057B5BA8}" type="presParOf" srcId="{B65DA6AF-3044-47D4-98B0-96EEDA238E9E}" destId="{E4E493C7-74A0-49DC-A2E9-6A1C0D8D5E10}" srcOrd="1" destOrd="0" presId="urn:microsoft.com/office/officeart/2018/5/layout/IconCircleLabelList"/>
    <dgm:cxn modelId="{7D5DD662-27C0-4FC3-9C75-B685FB1B8B4F}" type="presParOf" srcId="{B65DA6AF-3044-47D4-98B0-96EEDA238E9E}" destId="{77E319EF-E67A-4BFB-B627-2C32F3942A01}" srcOrd="2" destOrd="0" presId="urn:microsoft.com/office/officeart/2018/5/layout/IconCircleLabelList"/>
    <dgm:cxn modelId="{4D72B9FC-0038-4459-B062-845309A8A5B4}" type="presParOf" srcId="{B65DA6AF-3044-47D4-98B0-96EEDA238E9E}" destId="{B19BE357-AB63-402E-9C05-7DC5F7BFDDEB}" srcOrd="3" destOrd="0" presId="urn:microsoft.com/office/officeart/2018/5/layout/IconCircleLabelList"/>
    <dgm:cxn modelId="{C25D6C38-C6C5-4A11-B033-51BC5F1C1370}" type="presParOf" srcId="{F969564E-E0C6-46AD-990C-111736179AD1}" destId="{BE519015-18AD-47A4-921A-F62A2F621BC4}" srcOrd="3" destOrd="0" presId="urn:microsoft.com/office/officeart/2018/5/layout/IconCircleLabelList"/>
    <dgm:cxn modelId="{49C06A8E-1193-4BC4-A242-0DCA2E4F0EAD}" type="presParOf" srcId="{F969564E-E0C6-46AD-990C-111736179AD1}" destId="{9B97C1E0-A4DA-4D6D-8FB1-2AFADAB4F27B}" srcOrd="4" destOrd="0" presId="urn:microsoft.com/office/officeart/2018/5/layout/IconCircleLabelList"/>
    <dgm:cxn modelId="{493620CF-4ED8-46F1-9462-C1959F080436}" type="presParOf" srcId="{9B97C1E0-A4DA-4D6D-8FB1-2AFADAB4F27B}" destId="{77E24A6A-1C6C-44AA-AE48-CC2D10A5BB8D}" srcOrd="0" destOrd="0" presId="urn:microsoft.com/office/officeart/2018/5/layout/IconCircleLabelList"/>
    <dgm:cxn modelId="{0D242F8E-F9B5-4B6B-977C-A2CE0D905E4C}" type="presParOf" srcId="{9B97C1E0-A4DA-4D6D-8FB1-2AFADAB4F27B}" destId="{B1D87CD1-6083-4672-97DD-8673AC55B982}" srcOrd="1" destOrd="0" presId="urn:microsoft.com/office/officeart/2018/5/layout/IconCircleLabelList"/>
    <dgm:cxn modelId="{F3C9B1E6-AFA9-449B-9F12-90F6BEE0AC6C}" type="presParOf" srcId="{9B97C1E0-A4DA-4D6D-8FB1-2AFADAB4F27B}" destId="{E5D1E548-227F-4271-8A97-76518776FD07}" srcOrd="2" destOrd="0" presId="urn:microsoft.com/office/officeart/2018/5/layout/IconCircleLabelList"/>
    <dgm:cxn modelId="{58ED5802-C297-44C4-A936-C9E83751173C}" type="presParOf" srcId="{9B97C1E0-A4DA-4D6D-8FB1-2AFADAB4F27B}" destId="{0730EAF7-0424-4C44-96DC-2C2789F677D2}"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7E6D75-9442-4E6B-BBB1-024C03D7590A}">
      <dsp:nvSpPr>
        <dsp:cNvPr id="0" name=""/>
        <dsp:cNvSpPr/>
      </dsp:nvSpPr>
      <dsp:spPr>
        <a:xfrm>
          <a:off x="0" y="4431747"/>
          <a:ext cx="5040132" cy="214062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it-IT" sz="1700" kern="1200" dirty="0"/>
            <a:t>Importanza delle città per esprimere il potenziale dell’azione dell’unione Europea </a:t>
          </a:r>
          <a:endParaRPr lang="en-US" sz="1700" kern="1200" dirty="0"/>
        </a:p>
      </dsp:txBody>
      <dsp:txXfrm>
        <a:off x="0" y="4431747"/>
        <a:ext cx="5040132" cy="1155939"/>
      </dsp:txXfrm>
    </dsp:sp>
    <dsp:sp modelId="{3C53BC7D-2994-4822-8880-8E189F430B0D}">
      <dsp:nvSpPr>
        <dsp:cNvPr id="0" name=""/>
        <dsp:cNvSpPr/>
      </dsp:nvSpPr>
      <dsp:spPr>
        <a:xfrm>
          <a:off x="0" y="5302561"/>
          <a:ext cx="2609096" cy="1271974"/>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ctr" defTabSz="800100">
            <a:lnSpc>
              <a:spcPct val="90000"/>
            </a:lnSpc>
            <a:spcBef>
              <a:spcPct val="0"/>
            </a:spcBef>
            <a:spcAft>
              <a:spcPct val="35000"/>
            </a:spcAft>
            <a:buNone/>
          </a:pPr>
          <a:r>
            <a:rPr lang="it-IT" sz="1800" b="1" kern="1200" dirty="0"/>
            <a:t>Implementazione</a:t>
          </a:r>
          <a:r>
            <a:rPr lang="it-IT" sz="1800" kern="1200" dirty="0"/>
            <a:t> delle legislazione viene effettuata a livello locale</a:t>
          </a:r>
          <a:endParaRPr lang="en-US" sz="1800" kern="1200" dirty="0"/>
        </a:p>
      </dsp:txBody>
      <dsp:txXfrm>
        <a:off x="0" y="5302561"/>
        <a:ext cx="2609096" cy="1271974"/>
      </dsp:txXfrm>
    </dsp:sp>
    <dsp:sp modelId="{C1C7D895-77CE-4CB0-87FF-F1CF3C97563D}">
      <dsp:nvSpPr>
        <dsp:cNvPr id="0" name=""/>
        <dsp:cNvSpPr/>
      </dsp:nvSpPr>
      <dsp:spPr>
        <a:xfrm>
          <a:off x="2613075" y="5321285"/>
          <a:ext cx="2427056" cy="1253250"/>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22860" rIns="128016" bIns="22860" numCol="1" spcCol="1270" anchor="ctr" anchorCtr="0">
          <a:noAutofit/>
        </a:bodyPr>
        <a:lstStyle/>
        <a:p>
          <a:pPr marL="0" lvl="0" indent="0" algn="l" defTabSz="800100">
            <a:lnSpc>
              <a:spcPct val="90000"/>
            </a:lnSpc>
            <a:spcBef>
              <a:spcPct val="0"/>
            </a:spcBef>
            <a:spcAft>
              <a:spcPct val="35000"/>
            </a:spcAft>
            <a:buFont typeface="Arial" panose="020B0604020202020204" pitchFamily="34" charset="0"/>
            <a:buNone/>
          </a:pPr>
          <a:r>
            <a:rPr lang="en-US" sz="1800" b="1" kern="1200" dirty="0"/>
            <a:t>115 </a:t>
          </a:r>
          <a:r>
            <a:rPr lang="en-US" sz="1800" b="1" kern="1200" dirty="0" err="1"/>
            <a:t>miliardi</a:t>
          </a:r>
          <a:r>
            <a:rPr lang="en-US" sz="1800" b="1" kern="1200" dirty="0"/>
            <a:t> € </a:t>
          </a:r>
          <a:r>
            <a:rPr lang="en-US" sz="1800" b="0" kern="1200" dirty="0" err="1"/>
            <a:t>sono</a:t>
          </a:r>
          <a:r>
            <a:rPr lang="en-US" sz="1800" b="0" kern="1200" dirty="0"/>
            <a:t> </a:t>
          </a:r>
          <a:r>
            <a:rPr lang="en-US" sz="1800" b="0" kern="1200" dirty="0" err="1"/>
            <a:t>spesi</a:t>
          </a:r>
          <a:r>
            <a:rPr lang="en-US" sz="1800" b="0" kern="1200" dirty="0"/>
            <a:t> </a:t>
          </a:r>
          <a:r>
            <a:rPr lang="en-US" sz="1800" b="0" kern="1200" dirty="0" err="1"/>
            <a:t>nelle</a:t>
          </a:r>
          <a:r>
            <a:rPr lang="en-US" sz="1800" b="0" kern="1200" dirty="0"/>
            <a:t> </a:t>
          </a:r>
          <a:r>
            <a:rPr lang="en-US" sz="1800" b="0" kern="1200" dirty="0" err="1"/>
            <a:t>città</a:t>
          </a:r>
          <a:endParaRPr lang="en-US" sz="1800" b="0" kern="1200" dirty="0"/>
        </a:p>
        <a:p>
          <a:pPr marL="0" lvl="0" indent="0" algn="l" defTabSz="800100">
            <a:lnSpc>
              <a:spcPct val="90000"/>
            </a:lnSpc>
            <a:spcBef>
              <a:spcPct val="0"/>
            </a:spcBef>
            <a:spcAft>
              <a:spcPct val="35000"/>
            </a:spcAft>
            <a:buFont typeface="Arial" panose="020B0604020202020204" pitchFamily="34" charset="0"/>
            <a:buNone/>
          </a:pPr>
          <a:r>
            <a:rPr lang="en-US" sz="1800" kern="1200" dirty="0"/>
            <a:t> </a:t>
          </a:r>
          <a:r>
            <a:rPr lang="en-US" sz="1800" b="1" kern="1200" dirty="0"/>
            <a:t>18 </a:t>
          </a:r>
          <a:r>
            <a:rPr lang="en-US" sz="1800" b="1" kern="1200" dirty="0" err="1"/>
            <a:t>miliardi</a:t>
          </a:r>
          <a:r>
            <a:rPr lang="en-US" sz="1800" b="1" kern="1200" dirty="0"/>
            <a:t> € </a:t>
          </a:r>
          <a:r>
            <a:rPr lang="en-US" sz="1800" b="0" kern="1200" dirty="0" err="1"/>
            <a:t>gestiti</a:t>
          </a:r>
          <a:r>
            <a:rPr lang="en-US" sz="1800" b="0" kern="1200" dirty="0"/>
            <a:t> </a:t>
          </a:r>
          <a:r>
            <a:rPr lang="en-US" sz="1800" b="0" kern="1200" dirty="0" err="1"/>
            <a:t>direttamente</a:t>
          </a:r>
          <a:endParaRPr lang="en-US" sz="1800" b="0" kern="1200" dirty="0"/>
        </a:p>
      </dsp:txBody>
      <dsp:txXfrm>
        <a:off x="2613075" y="5321285"/>
        <a:ext cx="2427056" cy="1253250"/>
      </dsp:txXfrm>
    </dsp:sp>
    <dsp:sp modelId="{BF4AF2D5-536A-41B6-B10D-B59D49FC150B}">
      <dsp:nvSpPr>
        <dsp:cNvPr id="0" name=""/>
        <dsp:cNvSpPr/>
      </dsp:nvSpPr>
      <dsp:spPr>
        <a:xfrm rot="10800000">
          <a:off x="0" y="2216954"/>
          <a:ext cx="5040132" cy="2236607"/>
        </a:xfrm>
        <a:prstGeom prst="upArrowCallou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it-IT" sz="1700" kern="1200" dirty="0"/>
            <a:t>Attori chiave per lo sviluppo sostenibile</a:t>
          </a:r>
        </a:p>
      </dsp:txBody>
      <dsp:txXfrm rot="10800000">
        <a:off x="0" y="2216954"/>
        <a:ext cx="5040132" cy="1453280"/>
      </dsp:txXfrm>
    </dsp:sp>
    <dsp:sp modelId="{59724AD0-E227-4222-B7FA-32C65ACE1B17}">
      <dsp:nvSpPr>
        <dsp:cNvPr id="0" name=""/>
        <dsp:cNvSpPr/>
      </dsp:nvSpPr>
      <dsp:spPr>
        <a:xfrm rot="10800000">
          <a:off x="0" y="38304"/>
          <a:ext cx="5040132" cy="2236607"/>
        </a:xfrm>
        <a:prstGeom prst="upArrowCallou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l" defTabSz="755650">
            <a:lnSpc>
              <a:spcPct val="90000"/>
            </a:lnSpc>
            <a:spcBef>
              <a:spcPct val="0"/>
            </a:spcBef>
            <a:spcAft>
              <a:spcPct val="35000"/>
            </a:spcAft>
            <a:buNone/>
          </a:pPr>
          <a:r>
            <a:rPr lang="it-IT" sz="1700" kern="1200" dirty="0"/>
            <a:t>- Circa </a:t>
          </a:r>
          <a:r>
            <a:rPr lang="it-IT" sz="1700" b="1" kern="1200" dirty="0"/>
            <a:t>75%</a:t>
          </a:r>
          <a:r>
            <a:rPr lang="it-IT" sz="1700" kern="1200" dirty="0"/>
            <a:t> della popolazione vive nelle aree urbane</a:t>
          </a:r>
        </a:p>
        <a:p>
          <a:pPr marL="0" lvl="0" indent="0" algn="l" defTabSz="755650">
            <a:lnSpc>
              <a:spcPct val="90000"/>
            </a:lnSpc>
            <a:spcBef>
              <a:spcPct val="0"/>
            </a:spcBef>
            <a:spcAft>
              <a:spcPct val="35000"/>
            </a:spcAft>
            <a:buNone/>
          </a:pPr>
          <a:r>
            <a:rPr lang="it-IT" sz="1700" kern="1200" dirty="0"/>
            <a:t>- 75% del PIL dell'UE prodotto nelle aree urbane (principali centri urbani per la crescita economica regionale)</a:t>
          </a:r>
          <a:endParaRPr lang="en-US" sz="1700" kern="1200" dirty="0"/>
        </a:p>
      </dsp:txBody>
      <dsp:txXfrm rot="10800000">
        <a:off x="0" y="38304"/>
        <a:ext cx="5040132" cy="1453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CF8506-BE3A-44E7-ACD6-939E905537D2}">
      <dsp:nvSpPr>
        <dsp:cNvPr id="0" name=""/>
        <dsp:cNvSpPr/>
      </dsp:nvSpPr>
      <dsp:spPr>
        <a:xfrm>
          <a:off x="871378" y="16270"/>
          <a:ext cx="740717" cy="74071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56B40BE-2D9C-4B3A-BAEE-433CB09C11F7}">
      <dsp:nvSpPr>
        <dsp:cNvPr id="0" name=""/>
        <dsp:cNvSpPr/>
      </dsp:nvSpPr>
      <dsp:spPr>
        <a:xfrm>
          <a:off x="1026929" y="171821"/>
          <a:ext cx="429616" cy="42961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7EC538-FD74-497B-A7EC-7DBA52578B1B}">
      <dsp:nvSpPr>
        <dsp:cNvPr id="0" name=""/>
        <dsp:cNvSpPr/>
      </dsp:nvSpPr>
      <dsp:spPr>
        <a:xfrm>
          <a:off x="1770821" y="16270"/>
          <a:ext cx="1745977" cy="7407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it-IT" sz="1900" kern="1200"/>
            <a:t>Europa più intelligent</a:t>
          </a:r>
          <a:endParaRPr lang="en-US" sz="1900" kern="1200"/>
        </a:p>
      </dsp:txBody>
      <dsp:txXfrm>
        <a:off x="1770821" y="16270"/>
        <a:ext cx="1745977" cy="740717"/>
      </dsp:txXfrm>
    </dsp:sp>
    <dsp:sp modelId="{BB1050BA-08A3-4FBF-AB1A-BCCEF174B852}">
      <dsp:nvSpPr>
        <dsp:cNvPr id="0" name=""/>
        <dsp:cNvSpPr/>
      </dsp:nvSpPr>
      <dsp:spPr>
        <a:xfrm>
          <a:off x="3821023" y="16270"/>
          <a:ext cx="740717" cy="74071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5E78C75-B573-435C-BDA8-D8176919A36C}">
      <dsp:nvSpPr>
        <dsp:cNvPr id="0" name=""/>
        <dsp:cNvSpPr/>
      </dsp:nvSpPr>
      <dsp:spPr>
        <a:xfrm>
          <a:off x="3976573" y="171821"/>
          <a:ext cx="429616" cy="42961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4C5A05-06F7-404C-BB01-206857C3F9FE}">
      <dsp:nvSpPr>
        <dsp:cNvPr id="0" name=""/>
        <dsp:cNvSpPr/>
      </dsp:nvSpPr>
      <dsp:spPr>
        <a:xfrm>
          <a:off x="4720466" y="16270"/>
          <a:ext cx="1745977" cy="7407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it-IT" sz="1900" kern="1200"/>
            <a:t>Europa più verde</a:t>
          </a:r>
          <a:endParaRPr lang="en-US" sz="1900" kern="1200"/>
        </a:p>
      </dsp:txBody>
      <dsp:txXfrm>
        <a:off x="4720466" y="16270"/>
        <a:ext cx="1745977" cy="740717"/>
      </dsp:txXfrm>
    </dsp:sp>
    <dsp:sp modelId="{0733DA8B-AAE3-4CC5-B797-04BD0518D3B7}">
      <dsp:nvSpPr>
        <dsp:cNvPr id="0" name=""/>
        <dsp:cNvSpPr/>
      </dsp:nvSpPr>
      <dsp:spPr>
        <a:xfrm>
          <a:off x="871378" y="1337743"/>
          <a:ext cx="740717" cy="74071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C4D315-F10B-424D-9C05-8F446525F06F}">
      <dsp:nvSpPr>
        <dsp:cNvPr id="0" name=""/>
        <dsp:cNvSpPr/>
      </dsp:nvSpPr>
      <dsp:spPr>
        <a:xfrm>
          <a:off x="1026929" y="1493294"/>
          <a:ext cx="429616" cy="42961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1D1F27-E021-4564-81A6-AD47A0E108DF}">
      <dsp:nvSpPr>
        <dsp:cNvPr id="0" name=""/>
        <dsp:cNvSpPr/>
      </dsp:nvSpPr>
      <dsp:spPr>
        <a:xfrm>
          <a:off x="1770821" y="1337743"/>
          <a:ext cx="1745977" cy="7407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it-IT" sz="1900" kern="1200"/>
            <a:t>Europa più connessa</a:t>
          </a:r>
          <a:endParaRPr lang="en-US" sz="1900" kern="1200"/>
        </a:p>
      </dsp:txBody>
      <dsp:txXfrm>
        <a:off x="1770821" y="1337743"/>
        <a:ext cx="1745977" cy="740717"/>
      </dsp:txXfrm>
    </dsp:sp>
    <dsp:sp modelId="{B824710B-68C2-4B9F-9D37-2F1301AC6599}">
      <dsp:nvSpPr>
        <dsp:cNvPr id="0" name=""/>
        <dsp:cNvSpPr/>
      </dsp:nvSpPr>
      <dsp:spPr>
        <a:xfrm>
          <a:off x="3821023" y="1337743"/>
          <a:ext cx="740717" cy="74071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B74DA42-4F65-45E6-9340-A3B1A3DB12A2}">
      <dsp:nvSpPr>
        <dsp:cNvPr id="0" name=""/>
        <dsp:cNvSpPr/>
      </dsp:nvSpPr>
      <dsp:spPr>
        <a:xfrm>
          <a:off x="3976573" y="1493294"/>
          <a:ext cx="429616" cy="42961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AC7753E4-EB3B-4FEA-98F8-074B8127F2F3}">
      <dsp:nvSpPr>
        <dsp:cNvPr id="0" name=""/>
        <dsp:cNvSpPr/>
      </dsp:nvSpPr>
      <dsp:spPr>
        <a:xfrm>
          <a:off x="4720466" y="1337743"/>
          <a:ext cx="1745977" cy="7407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it-IT" sz="1900" kern="1200"/>
            <a:t>Europa più sociale</a:t>
          </a:r>
          <a:endParaRPr lang="en-US" sz="1900" kern="1200"/>
        </a:p>
      </dsp:txBody>
      <dsp:txXfrm>
        <a:off x="4720466" y="1337743"/>
        <a:ext cx="1745977" cy="740717"/>
      </dsp:txXfrm>
    </dsp:sp>
    <dsp:sp modelId="{3CE5D7C4-0D4F-4966-84C8-D841359BBCF2}">
      <dsp:nvSpPr>
        <dsp:cNvPr id="0" name=""/>
        <dsp:cNvSpPr/>
      </dsp:nvSpPr>
      <dsp:spPr>
        <a:xfrm>
          <a:off x="871378" y="2659216"/>
          <a:ext cx="740717" cy="740717"/>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113EA9-2DC4-4B01-98F8-37636B879A13}">
      <dsp:nvSpPr>
        <dsp:cNvPr id="0" name=""/>
        <dsp:cNvSpPr/>
      </dsp:nvSpPr>
      <dsp:spPr>
        <a:xfrm>
          <a:off x="1026929" y="2814767"/>
          <a:ext cx="429616" cy="429616"/>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C7FBBB9-E620-4175-89B7-1B2A19C69380}">
      <dsp:nvSpPr>
        <dsp:cNvPr id="0" name=""/>
        <dsp:cNvSpPr/>
      </dsp:nvSpPr>
      <dsp:spPr>
        <a:xfrm>
          <a:off x="1770821" y="2659216"/>
          <a:ext cx="1745977" cy="7407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844550">
            <a:lnSpc>
              <a:spcPct val="90000"/>
            </a:lnSpc>
            <a:spcBef>
              <a:spcPct val="0"/>
            </a:spcBef>
            <a:spcAft>
              <a:spcPct val="35000"/>
            </a:spcAft>
            <a:buNone/>
          </a:pPr>
          <a:r>
            <a:rPr lang="it-IT" sz="1900" kern="1200"/>
            <a:t>Europa più vicina ai cittadini</a:t>
          </a:r>
          <a:endParaRPr lang="en-US" sz="1900" kern="1200"/>
        </a:p>
      </dsp:txBody>
      <dsp:txXfrm>
        <a:off x="1770821" y="2659216"/>
        <a:ext cx="1745977" cy="74071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691412-FDCD-432C-AE59-65FC61DB9685}">
      <dsp:nvSpPr>
        <dsp:cNvPr id="0" name=""/>
        <dsp:cNvSpPr/>
      </dsp:nvSpPr>
      <dsp:spPr>
        <a:xfrm>
          <a:off x="0" y="217607"/>
          <a:ext cx="2293069" cy="137584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kern="1200" dirty="0"/>
            <a:t>Capitalizzare insieme i risultati </a:t>
          </a:r>
          <a:endParaRPr lang="en-US" sz="1700" kern="1200" dirty="0"/>
        </a:p>
      </dsp:txBody>
      <dsp:txXfrm>
        <a:off x="0" y="217607"/>
        <a:ext cx="2293069" cy="1375841"/>
      </dsp:txXfrm>
    </dsp:sp>
    <dsp:sp modelId="{344E0468-FFB2-4B52-92EA-CD1130FE31F2}">
      <dsp:nvSpPr>
        <dsp:cNvPr id="0" name=""/>
        <dsp:cNvSpPr/>
      </dsp:nvSpPr>
      <dsp:spPr>
        <a:xfrm>
          <a:off x="2522376" y="217607"/>
          <a:ext cx="2293069" cy="137584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kern="1200" dirty="0"/>
            <a:t>Collegare finanziamenti (in particolare fondi SIE) con esperienze - innovazione e conoscenza </a:t>
          </a:r>
          <a:endParaRPr lang="en-US" sz="1700" kern="1200" dirty="0"/>
        </a:p>
      </dsp:txBody>
      <dsp:txXfrm>
        <a:off x="2522376" y="217607"/>
        <a:ext cx="2293069" cy="1375841"/>
      </dsp:txXfrm>
    </dsp:sp>
    <dsp:sp modelId="{47E0485A-6888-4BBA-BB1A-E59E885ABB79}">
      <dsp:nvSpPr>
        <dsp:cNvPr id="0" name=""/>
        <dsp:cNvSpPr/>
      </dsp:nvSpPr>
      <dsp:spPr>
        <a:xfrm>
          <a:off x="5044753" y="217607"/>
          <a:ext cx="2293069" cy="137584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kern="1200" dirty="0"/>
            <a:t>Allineare temi prioritari </a:t>
          </a:r>
          <a:endParaRPr lang="en-US" sz="1700" kern="1200" dirty="0"/>
        </a:p>
      </dsp:txBody>
      <dsp:txXfrm>
        <a:off x="5044753" y="217607"/>
        <a:ext cx="2293069" cy="1375841"/>
      </dsp:txXfrm>
    </dsp:sp>
    <dsp:sp modelId="{671B27C5-45E8-4776-9433-DA686FE608A7}">
      <dsp:nvSpPr>
        <dsp:cNvPr id="0" name=""/>
        <dsp:cNvSpPr/>
      </dsp:nvSpPr>
      <dsp:spPr>
        <a:xfrm>
          <a:off x="0" y="1822755"/>
          <a:ext cx="2293069" cy="137584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kern="1200"/>
            <a:t>Collegare le pratiche con l'elaborazione delle politiche</a:t>
          </a:r>
          <a:endParaRPr lang="en-US" sz="1700" kern="1200"/>
        </a:p>
      </dsp:txBody>
      <dsp:txXfrm>
        <a:off x="0" y="1822755"/>
        <a:ext cx="2293069" cy="1375841"/>
      </dsp:txXfrm>
    </dsp:sp>
    <dsp:sp modelId="{56F01136-A62F-42D2-9DD3-D562BCC6AE0E}">
      <dsp:nvSpPr>
        <dsp:cNvPr id="0" name=""/>
        <dsp:cNvSpPr/>
      </dsp:nvSpPr>
      <dsp:spPr>
        <a:xfrm>
          <a:off x="2522376" y="1822755"/>
          <a:ext cx="2293069" cy="137584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kern="1200" dirty="0"/>
            <a:t>Approvazione comune verso gli OSS e la nuova agenda urbana </a:t>
          </a:r>
          <a:endParaRPr lang="en-US" sz="1700" kern="1200" dirty="0"/>
        </a:p>
      </dsp:txBody>
      <dsp:txXfrm>
        <a:off x="2522376" y="1822755"/>
        <a:ext cx="2293069" cy="1375841"/>
      </dsp:txXfrm>
    </dsp:sp>
    <dsp:sp modelId="{E03D85DC-D9E5-4843-B85A-5641D6D96F6F}">
      <dsp:nvSpPr>
        <dsp:cNvPr id="0" name=""/>
        <dsp:cNvSpPr/>
      </dsp:nvSpPr>
      <dsp:spPr>
        <a:xfrm>
          <a:off x="5044501" y="1827502"/>
          <a:ext cx="2293069" cy="137584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it-IT" sz="1700" kern="1200" dirty="0"/>
            <a:t>Relazioni e monitoraggio comuni</a:t>
          </a:r>
          <a:endParaRPr lang="en-US" sz="1700" kern="1200" dirty="0"/>
        </a:p>
      </dsp:txBody>
      <dsp:txXfrm>
        <a:off x="5044501" y="1827502"/>
        <a:ext cx="2293069" cy="13758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C026AA-0CCD-4100-AE68-EAB4388BCA40}">
      <dsp:nvSpPr>
        <dsp:cNvPr id="0" name=""/>
        <dsp:cNvSpPr/>
      </dsp:nvSpPr>
      <dsp:spPr>
        <a:xfrm>
          <a:off x="505411" y="493102"/>
          <a:ext cx="1303875" cy="1303875"/>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1A812A7-D2D9-4A16-B0D9-95D2DF6B4B83}">
      <dsp:nvSpPr>
        <dsp:cNvPr id="0" name=""/>
        <dsp:cNvSpPr/>
      </dsp:nvSpPr>
      <dsp:spPr>
        <a:xfrm>
          <a:off x="783286" y="770977"/>
          <a:ext cx="748125" cy="7481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F995316-FC38-47E4-BDCE-55712AC12D11}">
      <dsp:nvSpPr>
        <dsp:cNvPr id="0" name=""/>
        <dsp:cNvSpPr/>
      </dsp:nvSpPr>
      <dsp:spPr>
        <a:xfrm>
          <a:off x="88599" y="2203102"/>
          <a:ext cx="21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it-IT" sz="1700" kern="1200" dirty="0"/>
            <a:t>rafforzamento delle capacità</a:t>
          </a:r>
          <a:endParaRPr lang="en-US" sz="1700" kern="1200" dirty="0"/>
        </a:p>
      </dsp:txBody>
      <dsp:txXfrm>
        <a:off x="88599" y="2203102"/>
        <a:ext cx="2137500" cy="720000"/>
      </dsp:txXfrm>
    </dsp:sp>
    <dsp:sp modelId="{CA2E064B-10AA-4974-BF3C-84A3A6A2E23E}">
      <dsp:nvSpPr>
        <dsp:cNvPr id="0" name=""/>
        <dsp:cNvSpPr/>
      </dsp:nvSpPr>
      <dsp:spPr>
        <a:xfrm>
          <a:off x="3016974" y="493102"/>
          <a:ext cx="1303875" cy="1303875"/>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4E493C7-74A0-49DC-A2E9-6A1C0D8D5E10}">
      <dsp:nvSpPr>
        <dsp:cNvPr id="0" name=""/>
        <dsp:cNvSpPr/>
      </dsp:nvSpPr>
      <dsp:spPr>
        <a:xfrm>
          <a:off x="3294849" y="770977"/>
          <a:ext cx="748125" cy="748125"/>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19BE357-AB63-402E-9C05-7DC5F7BFDDEB}">
      <dsp:nvSpPr>
        <dsp:cNvPr id="0" name=""/>
        <dsp:cNvSpPr/>
      </dsp:nvSpPr>
      <dsp:spPr>
        <a:xfrm>
          <a:off x="2600161" y="2203102"/>
          <a:ext cx="21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it-IT" sz="1700" kern="1200" dirty="0"/>
            <a:t>azioni innovative</a:t>
          </a:r>
          <a:endParaRPr lang="en-US" sz="1700" kern="1200" dirty="0"/>
        </a:p>
      </dsp:txBody>
      <dsp:txXfrm>
        <a:off x="2600161" y="2203102"/>
        <a:ext cx="2137500" cy="720000"/>
      </dsp:txXfrm>
    </dsp:sp>
    <dsp:sp modelId="{77E24A6A-1C6C-44AA-AE48-CC2D10A5BB8D}">
      <dsp:nvSpPr>
        <dsp:cNvPr id="0" name=""/>
        <dsp:cNvSpPr/>
      </dsp:nvSpPr>
      <dsp:spPr>
        <a:xfrm>
          <a:off x="5528536" y="493102"/>
          <a:ext cx="1303875" cy="1303875"/>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D87CD1-6083-4672-97DD-8673AC55B982}">
      <dsp:nvSpPr>
        <dsp:cNvPr id="0" name=""/>
        <dsp:cNvSpPr/>
      </dsp:nvSpPr>
      <dsp:spPr>
        <a:xfrm>
          <a:off x="5806411" y="770977"/>
          <a:ext cx="748125" cy="748125"/>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730EAF7-0424-4C44-96DC-2C2789F677D2}">
      <dsp:nvSpPr>
        <dsp:cNvPr id="0" name=""/>
        <dsp:cNvSpPr/>
      </dsp:nvSpPr>
      <dsp:spPr>
        <a:xfrm>
          <a:off x="5111724" y="2203102"/>
          <a:ext cx="21375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755650">
            <a:lnSpc>
              <a:spcPct val="90000"/>
            </a:lnSpc>
            <a:spcBef>
              <a:spcPct val="0"/>
            </a:spcBef>
            <a:spcAft>
              <a:spcPct val="35000"/>
            </a:spcAft>
            <a:buNone/>
            <a:defRPr cap="all"/>
          </a:pPr>
          <a:r>
            <a:rPr lang="it-IT" sz="1700" kern="1200" dirty="0"/>
            <a:t>supporto conoscenza, sviluppo Policy</a:t>
          </a:r>
          <a:endParaRPr lang="en-US" sz="1700" kern="1200" dirty="0"/>
        </a:p>
      </dsp:txBody>
      <dsp:txXfrm>
        <a:off x="5111724" y="2203102"/>
        <a:ext cx="2137500"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131B7A-C17E-4918-A68D-D942F217DB9F}" type="datetimeFigureOut">
              <a:rPr lang="it-IT" smtClean="0"/>
              <a:t>12/11/2019</a:t>
            </a:fld>
            <a:endParaRPr lang="it-IT"/>
          </a:p>
        </p:txBody>
      </p:sp>
      <p:sp>
        <p:nvSpPr>
          <p:cNvPr id="4" name="Segnaposto immagin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9042E3-A1B9-4625-AC61-B7955DF637AA}" type="slidenum">
              <a:rPr lang="it-IT" smtClean="0"/>
              <a:t>‹N›</a:t>
            </a:fld>
            <a:endParaRPr lang="it-IT"/>
          </a:p>
        </p:txBody>
      </p:sp>
    </p:spTree>
    <p:extLst>
      <p:ext uri="{BB962C8B-B14F-4D97-AF65-F5344CB8AC3E}">
        <p14:creationId xmlns:p14="http://schemas.microsoft.com/office/powerpoint/2010/main" val="2608762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285750" indent="-285750">
              <a:buFont typeface="Arial" panose="020B0604020202020204" pitchFamily="34" charset="0"/>
              <a:buChar char="•"/>
            </a:pPr>
            <a:r>
              <a:rPr lang="it-IT" dirty="0"/>
              <a:t>70% della popolazione dell'UE che vive in aree urbane (principalmente città di medie dimensioni)</a:t>
            </a:r>
          </a:p>
          <a:p>
            <a:pPr marL="285750" indent="-285750">
              <a:buFont typeface="Arial" panose="020B0604020202020204" pitchFamily="34" charset="0"/>
              <a:buChar char="•"/>
            </a:pPr>
            <a:r>
              <a:rPr lang="it-IT" dirty="0"/>
              <a:t>75% del PIL dell'UE prodotto nelle aree urbane (principali centri urbani per la crescita economica regionale)</a:t>
            </a:r>
          </a:p>
          <a:p>
            <a:pPr marL="285750" indent="-285750">
              <a:buFont typeface="Arial" panose="020B0604020202020204" pitchFamily="34" charset="0"/>
              <a:buChar char="•"/>
            </a:pPr>
            <a:r>
              <a:rPr lang="it-IT" dirty="0"/>
              <a:t>Il 75% dei consumi energetici e l'80% della produzione di CO2 si è concentrato nelle aree urbane</a:t>
            </a:r>
          </a:p>
          <a:p>
            <a:pPr marL="285750" indent="-285750">
              <a:buFont typeface="Arial" panose="020B0604020202020204" pitchFamily="34" charset="0"/>
              <a:buChar char="•"/>
            </a:pPr>
            <a:endParaRPr lang="it-IT" dirty="0"/>
          </a:p>
          <a:p>
            <a:pPr marL="285750" indent="-285750">
              <a:buFont typeface="Arial" panose="020B0604020202020204" pitchFamily="34" charset="0"/>
              <a:buChar char="•"/>
            </a:pPr>
            <a:r>
              <a:rPr lang="it-IT" dirty="0"/>
              <a:t>Affinché l'UE raggiunga i suoi principali obiettivi strategici (strategia UE 2020), è essenziale avere la capacità di influenzare i futuri sviluppi delle città europee</a:t>
            </a:r>
          </a:p>
          <a:p>
            <a:endParaRPr lang="en-GB" dirty="0"/>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DA02DA-C730-4B4D-B988-73AD7243D3ED}"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9909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support of innovative actions Urban experimentation: • Support innovative actions in the area of sustainable urban development. • Innovative projects to identify and test new solutions, which address issues that are related to sustainable urban development and are of relevance at Union level. It aims to build on the experience of the UIA and other Union </a:t>
            </a:r>
            <a:r>
              <a:rPr lang="en-US" dirty="0" err="1"/>
              <a:t>programme</a:t>
            </a:r>
            <a:endParaRPr lang="it-IT" dirty="0"/>
          </a:p>
        </p:txBody>
      </p:sp>
      <p:sp>
        <p:nvSpPr>
          <p:cNvPr id="4" name="Segnaposto numero diapositiva 3"/>
          <p:cNvSpPr>
            <a:spLocks noGrp="1"/>
          </p:cNvSpPr>
          <p:nvPr>
            <p:ph type="sldNum" sz="quarter" idx="5"/>
          </p:nvPr>
        </p:nvSpPr>
        <p:spPr/>
        <p:txBody>
          <a:bodyPr/>
          <a:lstStyle/>
          <a:p>
            <a:fld id="{769042E3-A1B9-4625-AC61-B7955DF637AA}" type="slidenum">
              <a:rPr lang="it-IT" smtClean="0"/>
              <a:t>12</a:t>
            </a:fld>
            <a:endParaRPr lang="it-IT"/>
          </a:p>
        </p:txBody>
      </p:sp>
    </p:spTree>
    <p:extLst>
      <p:ext uri="{BB962C8B-B14F-4D97-AF65-F5344CB8AC3E}">
        <p14:creationId xmlns:p14="http://schemas.microsoft.com/office/powerpoint/2010/main" val="3830251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support of knowledge, policy development and communication Urban knowledge &amp; communication: • support the deepening and evidence based demonstration of urban facts and policies • </a:t>
            </a:r>
            <a:r>
              <a:rPr lang="en-US" dirty="0" err="1"/>
              <a:t>capitalising</a:t>
            </a:r>
            <a:r>
              <a:rPr lang="en-US" dirty="0"/>
              <a:t> of results of experiences and expertise “from the ground” and from the knowledge providers (ESPON, JRC, JPI Europe,…) - knowledge platform. • website, National Contact Points and European events that contributes to the dissemination of the knowledge. • Help framing urban Policy developments within the EU and bridge with other EU </a:t>
            </a:r>
            <a:r>
              <a:rPr lang="en-US" dirty="0" err="1"/>
              <a:t>programmes</a:t>
            </a:r>
            <a:r>
              <a:rPr lang="en-US" dirty="0"/>
              <a:t> • Sustain the international dimension of the urban agenda In cooperation and with the agreement of the Member States, support the further development of the urban agenda for the EU post 2020</a:t>
            </a:r>
            <a:endParaRPr lang="it-IT" dirty="0"/>
          </a:p>
          <a:p>
            <a:endParaRPr lang="it-IT" dirty="0"/>
          </a:p>
        </p:txBody>
      </p:sp>
      <p:sp>
        <p:nvSpPr>
          <p:cNvPr id="4" name="Segnaposto numero diapositiva 3"/>
          <p:cNvSpPr>
            <a:spLocks noGrp="1"/>
          </p:cNvSpPr>
          <p:nvPr>
            <p:ph type="sldNum" sz="quarter" idx="5"/>
          </p:nvPr>
        </p:nvSpPr>
        <p:spPr/>
        <p:txBody>
          <a:bodyPr/>
          <a:lstStyle/>
          <a:p>
            <a:fld id="{769042E3-A1B9-4625-AC61-B7955DF637AA}" type="slidenum">
              <a:rPr lang="it-IT" smtClean="0"/>
              <a:t>13</a:t>
            </a:fld>
            <a:endParaRPr lang="it-IT"/>
          </a:p>
        </p:txBody>
      </p:sp>
    </p:spTree>
    <p:extLst>
      <p:ext uri="{BB962C8B-B14F-4D97-AF65-F5344CB8AC3E}">
        <p14:creationId xmlns:p14="http://schemas.microsoft.com/office/powerpoint/2010/main" val="867648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bg1"/>
                </a:solidFill>
              </a:rPr>
              <a:t>Governance • </a:t>
            </a:r>
            <a:r>
              <a:rPr lang="en-US" sz="1200" dirty="0" err="1">
                <a:solidFill>
                  <a:schemeClr val="bg1"/>
                </a:solidFill>
              </a:rPr>
              <a:t>Mobilisation</a:t>
            </a:r>
            <a:r>
              <a:rPr lang="en-US" sz="1200" dirty="0">
                <a:solidFill>
                  <a:schemeClr val="bg1"/>
                </a:solidFill>
              </a:rPr>
              <a:t> of the different stakeholders (namely the EU institutions, Member States, Regions, city representatives and </a:t>
            </a:r>
            <a:r>
              <a:rPr lang="en-US" sz="1200" dirty="0" err="1">
                <a:solidFill>
                  <a:schemeClr val="bg1"/>
                </a:solidFill>
              </a:rPr>
              <a:t>organisations</a:t>
            </a:r>
            <a:r>
              <a:rPr lang="en-US" sz="1200" dirty="0">
                <a:solidFill>
                  <a:schemeClr val="bg1"/>
                </a:solidFill>
              </a:rPr>
              <a:t>, sectoral </a:t>
            </a:r>
            <a:r>
              <a:rPr lang="en-US" sz="1200" dirty="0" err="1">
                <a:solidFill>
                  <a:schemeClr val="bg1"/>
                </a:solidFill>
              </a:rPr>
              <a:t>organisations</a:t>
            </a:r>
            <a:r>
              <a:rPr lang="en-US" sz="1200" dirty="0">
                <a:solidFill>
                  <a:schemeClr val="bg1"/>
                </a:solidFill>
              </a:rPr>
              <a:t> and private sector). • The EUI could act, upon request of the Member States, as secretariat for the intergovernmental cooperation in the urban matters by gathering and supporting the Urban Development Group (UDG) - Director General for Urban Matters (DGUM) and previous URBACT steering committee under a common agenda and common forum. • An advisory board will be set-up to advice the Commission in order to benefit of input from other EU Institutions, Member States, and Cities representatives. </a:t>
            </a:r>
            <a:endParaRPr lang="it-IT" sz="1200" dirty="0">
              <a:solidFill>
                <a:schemeClr val="bg1"/>
              </a:solidFill>
            </a:endParaRPr>
          </a:p>
          <a:p>
            <a:endParaRPr lang="it-IT" dirty="0"/>
          </a:p>
        </p:txBody>
      </p:sp>
      <p:sp>
        <p:nvSpPr>
          <p:cNvPr id="4" name="Segnaposto numero diapositiva 3"/>
          <p:cNvSpPr>
            <a:spLocks noGrp="1"/>
          </p:cNvSpPr>
          <p:nvPr>
            <p:ph type="sldNum" sz="quarter" idx="5"/>
          </p:nvPr>
        </p:nvSpPr>
        <p:spPr/>
        <p:txBody>
          <a:bodyPr/>
          <a:lstStyle/>
          <a:p>
            <a:fld id="{769042E3-A1B9-4625-AC61-B7955DF637AA}" type="slidenum">
              <a:rPr lang="it-IT" smtClean="0"/>
              <a:t>16</a:t>
            </a:fld>
            <a:endParaRPr lang="it-IT"/>
          </a:p>
        </p:txBody>
      </p:sp>
    </p:spTree>
    <p:extLst>
      <p:ext uri="{BB962C8B-B14F-4D97-AF65-F5344CB8AC3E}">
        <p14:creationId xmlns:p14="http://schemas.microsoft.com/office/powerpoint/2010/main" val="3464146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Develop a </a:t>
            </a:r>
            <a:r>
              <a:rPr lang="en-US" dirty="0" err="1"/>
              <a:t>programme</a:t>
            </a:r>
            <a:r>
              <a:rPr lang="en-US" dirty="0"/>
              <a:t> theory (i.e. an articulation of how the EUI will lead to a change) for the EUI that aligns the three strands • Develop a basic rolling work </a:t>
            </a:r>
            <a:r>
              <a:rPr lang="en-US" dirty="0" err="1"/>
              <a:t>programme</a:t>
            </a:r>
            <a:r>
              <a:rPr lang="en-US" dirty="0"/>
              <a:t> for 2021-2023 • Develop a basic monitoring system • Capture this in a final report that describes the EUI (due mid2020) • The Commission will then use this report to draft a Terms of Reference for the EUI • Ongoing work will also be presented at events such as the Cities Forum 2020 (January, Porto) • Stakeholder groups to contribute to the work</a:t>
            </a:r>
            <a:endParaRPr lang="it-IT" dirty="0"/>
          </a:p>
          <a:p>
            <a:endParaRPr lang="it-IT" dirty="0"/>
          </a:p>
        </p:txBody>
      </p:sp>
      <p:sp>
        <p:nvSpPr>
          <p:cNvPr id="4" name="Segnaposto numero diapositiva 3"/>
          <p:cNvSpPr>
            <a:spLocks noGrp="1"/>
          </p:cNvSpPr>
          <p:nvPr>
            <p:ph type="sldNum" sz="quarter" idx="5"/>
          </p:nvPr>
        </p:nvSpPr>
        <p:spPr/>
        <p:txBody>
          <a:bodyPr/>
          <a:lstStyle/>
          <a:p>
            <a:fld id="{769042E3-A1B9-4625-AC61-B7955DF637AA}" type="slidenum">
              <a:rPr lang="it-IT" smtClean="0"/>
              <a:t>17</a:t>
            </a:fld>
            <a:endParaRPr lang="it-IT"/>
          </a:p>
        </p:txBody>
      </p:sp>
    </p:spTree>
    <p:extLst>
      <p:ext uri="{BB962C8B-B14F-4D97-AF65-F5344CB8AC3E}">
        <p14:creationId xmlns:p14="http://schemas.microsoft.com/office/powerpoint/2010/main" val="2294467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769042E3-A1B9-4625-AC61-B7955DF637AA}" type="slidenum">
              <a:rPr lang="it-IT" smtClean="0"/>
              <a:t>3</a:t>
            </a:fld>
            <a:endParaRPr lang="it-IT"/>
          </a:p>
        </p:txBody>
      </p:sp>
    </p:spTree>
    <p:extLst>
      <p:ext uri="{BB962C8B-B14F-4D97-AF65-F5344CB8AC3E}">
        <p14:creationId xmlns:p14="http://schemas.microsoft.com/office/powerpoint/2010/main" val="3209319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r>
              <a:rPr lang="en-GB" sz="1200" dirty="0"/>
              <a:t>End of the experimental phase</a:t>
            </a:r>
          </a:p>
          <a:p>
            <a:pPr marL="342900" indent="-342900"/>
            <a:r>
              <a:rPr lang="en-GB" sz="1200" dirty="0"/>
              <a:t>Political support by MS without explicit transfer of competencies (</a:t>
            </a:r>
            <a:r>
              <a:rPr lang="en-GB" sz="1200" b="1" dirty="0"/>
              <a:t>Leipzig Charter</a:t>
            </a:r>
            <a:r>
              <a:rPr lang="en-GB" sz="1200" dirty="0"/>
              <a:t>) </a:t>
            </a:r>
            <a:r>
              <a:rPr lang="en-US" sz="1200" dirty="0"/>
              <a:t>–</a:t>
            </a:r>
            <a:r>
              <a:rPr lang="en-GB" sz="1200" dirty="0"/>
              <a:t> area-based as reference approach for local policy making</a:t>
            </a:r>
          </a:p>
          <a:p>
            <a:pPr marL="342900" indent="-342900"/>
            <a:r>
              <a:rPr lang="en-GB" sz="1200" b="1" dirty="0"/>
              <a:t>Responsibility of Member States </a:t>
            </a:r>
            <a:r>
              <a:rPr lang="en-GB" sz="1200" dirty="0"/>
              <a:t>to use ERDF and ESF to promote sustainable and integrated urban development </a:t>
            </a:r>
          </a:p>
          <a:p>
            <a:pPr marL="342900" indent="-342900"/>
            <a:r>
              <a:rPr lang="en-GB" sz="1200" dirty="0"/>
              <a:t>Considerable increase of financial resources available (8mld EUR)</a:t>
            </a:r>
          </a:p>
          <a:p>
            <a:pPr marL="342900" indent="-342900"/>
            <a:r>
              <a:rPr lang="en-GB" sz="1200" dirty="0"/>
              <a:t>MS to define with Regional Authorities delivery mechanisms for beneficiaries (urban authorities)</a:t>
            </a:r>
          </a:p>
          <a:p>
            <a:pPr marL="342900" indent="-342900"/>
            <a:r>
              <a:rPr lang="en-GB" sz="1200" dirty="0"/>
              <a:t>Tensions between sectorial nature O</a:t>
            </a:r>
            <a:r>
              <a:rPr lang="en-US" sz="1200" dirty="0"/>
              <a:t>Ps and necessary crosscutting approach for integrated development</a:t>
            </a:r>
          </a:p>
          <a:p>
            <a:pPr marL="342900" indent="-342900"/>
            <a:r>
              <a:rPr lang="en-US" sz="1200" dirty="0"/>
              <a:t> Most common solutions: </a:t>
            </a:r>
            <a:r>
              <a:rPr lang="en-US" sz="1200" b="1" dirty="0"/>
              <a:t>dedicated axis </a:t>
            </a:r>
            <a:r>
              <a:rPr lang="en-US" sz="1200" dirty="0"/>
              <a:t>and priorities within the OP</a:t>
            </a:r>
          </a:p>
          <a:p>
            <a:pPr marL="342900" indent="-342900"/>
            <a:r>
              <a:rPr lang="en-US" sz="1200" dirty="0"/>
              <a:t>Importance of valorizing the human capital of elected officials and technicians (</a:t>
            </a:r>
            <a:r>
              <a:rPr lang="en-US" sz="1200" b="1" dirty="0"/>
              <a:t>URBACT</a:t>
            </a:r>
            <a:r>
              <a:rPr lang="en-US" sz="1200" dirty="0"/>
              <a:t>)</a:t>
            </a:r>
            <a:endParaRPr lang="en-GB" sz="1200" dirty="0"/>
          </a:p>
          <a:p>
            <a:endParaRPr lang="en-US" dirty="0"/>
          </a:p>
        </p:txBody>
      </p:sp>
      <p:sp>
        <p:nvSpPr>
          <p:cNvPr id="4" name="Slide Number Placeholder 3"/>
          <p:cNvSpPr>
            <a:spLocks noGrp="1"/>
          </p:cNvSpPr>
          <p:nvPr>
            <p:ph type="sldNum" sz="quarter" idx="10"/>
          </p:nvPr>
        </p:nvSpPr>
        <p:spPr/>
        <p:txBody>
          <a:bodyPr/>
          <a:lstStyle/>
          <a:p>
            <a:fld id="{1274BD17-1012-4017-8FBC-91772C1372AB}" type="slidenum">
              <a:rPr lang="en-US" smtClean="0"/>
              <a:t>5</a:t>
            </a:fld>
            <a:endParaRPr lang="en-US"/>
          </a:p>
        </p:txBody>
      </p:sp>
    </p:spTree>
    <p:extLst>
      <p:ext uri="{BB962C8B-B14F-4D97-AF65-F5344CB8AC3E}">
        <p14:creationId xmlns:p14="http://schemas.microsoft.com/office/powerpoint/2010/main" val="36760810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r>
              <a:rPr lang="en-GB" sz="1200" dirty="0"/>
              <a:t>Mainstreaming approach confirmed despite difficulties in 2007/13</a:t>
            </a:r>
          </a:p>
          <a:p>
            <a:pPr marL="342900" indent="-342900"/>
            <a:r>
              <a:rPr lang="en-GB" sz="1200" dirty="0"/>
              <a:t>Further increase financial availability</a:t>
            </a:r>
          </a:p>
          <a:p>
            <a:pPr marL="342900" indent="-342900"/>
            <a:r>
              <a:rPr lang="en-GB" sz="1200" b="1" dirty="0">
                <a:solidFill>
                  <a:srgbClr val="000090"/>
                </a:solidFill>
              </a:rPr>
              <a:t>Art.7 ERDF </a:t>
            </a:r>
            <a:r>
              <a:rPr lang="en-GB" sz="1200" dirty="0"/>
              <a:t>Regulation asks MS to dedicate at least 5% of ERDF to sustainable urban development </a:t>
            </a:r>
            <a:r>
              <a:rPr lang="en-US" sz="1200" dirty="0"/>
              <a:t>–</a:t>
            </a:r>
            <a:r>
              <a:rPr lang="en-GB" sz="1200" dirty="0"/>
              <a:t> 18mld EUR in total</a:t>
            </a:r>
          </a:p>
          <a:p>
            <a:pPr marL="342900" indent="-342900"/>
            <a:r>
              <a:rPr lang="en-GB" sz="1200" dirty="0"/>
              <a:t>New delivery mechanism at local level: Integrated Territorial Investment </a:t>
            </a:r>
            <a:r>
              <a:rPr lang="en-GB" sz="1200" dirty="0">
                <a:solidFill>
                  <a:srgbClr val="000090"/>
                </a:solidFill>
              </a:rPr>
              <a:t>(</a:t>
            </a:r>
            <a:r>
              <a:rPr lang="en-GB" sz="1200" b="1" dirty="0">
                <a:solidFill>
                  <a:srgbClr val="000090"/>
                </a:solidFill>
              </a:rPr>
              <a:t>ITI</a:t>
            </a:r>
            <a:r>
              <a:rPr lang="en-GB" sz="1200" dirty="0">
                <a:solidFill>
                  <a:srgbClr val="000090"/>
                </a:solidFill>
              </a:rPr>
              <a:t>)</a:t>
            </a:r>
          </a:p>
          <a:p>
            <a:pPr marL="342900" indent="-342900"/>
            <a:r>
              <a:rPr lang="en-GB" sz="1200" dirty="0"/>
              <a:t>Support to innovation and experimentation: </a:t>
            </a:r>
            <a:r>
              <a:rPr lang="en-GB" sz="1200" b="1" dirty="0">
                <a:solidFill>
                  <a:srgbClr val="000090"/>
                </a:solidFill>
              </a:rPr>
              <a:t>Urban Innovative Actions</a:t>
            </a:r>
            <a:r>
              <a:rPr lang="en-GB" sz="1200" b="1" dirty="0"/>
              <a:t> </a:t>
            </a:r>
            <a:r>
              <a:rPr lang="en-GB" sz="1200" dirty="0"/>
              <a:t>(UIA) </a:t>
            </a:r>
            <a:r>
              <a:rPr lang="en-US" sz="1200" dirty="0"/>
              <a:t>–</a:t>
            </a:r>
            <a:r>
              <a:rPr lang="en-GB" sz="1200" dirty="0"/>
              <a:t> 370ml EUR</a:t>
            </a:r>
          </a:p>
          <a:p>
            <a:pPr marL="342900" indent="-342900"/>
            <a:r>
              <a:rPr lang="en-GB" sz="1200" dirty="0"/>
              <a:t>Networking and Capacity building: </a:t>
            </a:r>
            <a:r>
              <a:rPr lang="en-GB" sz="1200" b="1" dirty="0">
                <a:solidFill>
                  <a:srgbClr val="000090"/>
                </a:solidFill>
              </a:rPr>
              <a:t>URBACT</a:t>
            </a:r>
            <a:r>
              <a:rPr lang="en-GB" sz="1200" b="1" dirty="0"/>
              <a:t> </a:t>
            </a:r>
            <a:r>
              <a:rPr lang="en-US" sz="1200" b="1" dirty="0"/>
              <a:t>–</a:t>
            </a:r>
            <a:r>
              <a:rPr lang="en-GB" sz="1200" b="1" dirty="0"/>
              <a:t> </a:t>
            </a:r>
            <a:r>
              <a:rPr lang="en-GB" sz="1200" dirty="0"/>
              <a:t>90ml EUR</a:t>
            </a:r>
          </a:p>
          <a:p>
            <a:pPr marL="342900" indent="-342900"/>
            <a:r>
              <a:rPr lang="en-GB" sz="1200" dirty="0"/>
              <a:t>Political level: </a:t>
            </a:r>
            <a:r>
              <a:rPr lang="en-GB" sz="1200" b="1" dirty="0">
                <a:solidFill>
                  <a:srgbClr val="000090"/>
                </a:solidFill>
              </a:rPr>
              <a:t>Urban Agenda for the EU </a:t>
            </a:r>
            <a:r>
              <a:rPr lang="en-GB" sz="1200" dirty="0"/>
              <a:t>(and related partnerships)</a:t>
            </a:r>
          </a:p>
          <a:p>
            <a:pPr marL="342900" indent="-342900"/>
            <a:r>
              <a:rPr lang="en-GB" sz="1200" dirty="0"/>
              <a:t>Increasing urban focus by “sectorial/thematic” EU initiatives (</a:t>
            </a:r>
            <a:r>
              <a:rPr lang="en-GB" sz="1200" b="1" dirty="0">
                <a:solidFill>
                  <a:srgbClr val="000090"/>
                </a:solidFill>
              </a:rPr>
              <a:t>H2020, LIFE, Culture, Erasmus+, etc</a:t>
            </a:r>
            <a:r>
              <a:rPr lang="en-GB" sz="1200" dirty="0"/>
              <a:t>)</a:t>
            </a:r>
          </a:p>
          <a:p>
            <a:endParaRPr lang="en-US" dirty="0"/>
          </a:p>
        </p:txBody>
      </p:sp>
      <p:sp>
        <p:nvSpPr>
          <p:cNvPr id="4" name="Slide Number Placeholder 3"/>
          <p:cNvSpPr>
            <a:spLocks noGrp="1"/>
          </p:cNvSpPr>
          <p:nvPr>
            <p:ph type="sldNum" sz="quarter" idx="10"/>
          </p:nvPr>
        </p:nvSpPr>
        <p:spPr/>
        <p:txBody>
          <a:bodyPr/>
          <a:lstStyle/>
          <a:p>
            <a:fld id="{1274BD17-1012-4017-8FBC-91772C1372AB}" type="slidenum">
              <a:rPr lang="en-US" smtClean="0"/>
              <a:t>6</a:t>
            </a:fld>
            <a:endParaRPr lang="en-US"/>
          </a:p>
        </p:txBody>
      </p:sp>
    </p:spTree>
    <p:extLst>
      <p:ext uri="{BB962C8B-B14F-4D97-AF65-F5344CB8AC3E}">
        <p14:creationId xmlns:p14="http://schemas.microsoft.com/office/powerpoint/2010/main" val="3676081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74BD17-1012-4017-8FBC-91772C1372AB}" type="slidenum">
              <a:rPr lang="en-US" smtClean="0"/>
              <a:t>7</a:t>
            </a:fld>
            <a:endParaRPr lang="en-US"/>
          </a:p>
        </p:txBody>
      </p:sp>
    </p:spTree>
    <p:extLst>
      <p:ext uri="{BB962C8B-B14F-4D97-AF65-F5344CB8AC3E}">
        <p14:creationId xmlns:p14="http://schemas.microsoft.com/office/powerpoint/2010/main" val="3676081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and could create more synergies for the benefit of the cities • </a:t>
            </a:r>
            <a:r>
              <a:rPr lang="en-US" dirty="0" err="1"/>
              <a:t>Capitalise</a:t>
            </a:r>
            <a:r>
              <a:rPr lang="en-US" dirty="0"/>
              <a:t> together the results • Link better funding (in particular ESI Funds) with experiences – innovation and knowledge • Align priority topics • </a:t>
            </a:r>
            <a:r>
              <a:rPr lang="en-US" dirty="0" err="1"/>
              <a:t>Rationalise</a:t>
            </a:r>
            <a:r>
              <a:rPr lang="en-US" dirty="0"/>
              <a:t> national contact points • Link practice with policy making • Common </a:t>
            </a:r>
            <a:r>
              <a:rPr lang="en-US" dirty="0" err="1"/>
              <a:t>approcah</a:t>
            </a:r>
            <a:r>
              <a:rPr lang="en-US" dirty="0"/>
              <a:t> towards the SDGs and the New Urban Agenda • Common reporting and monitoring (lean structure) … Apply the integrated approach to our own policy</a:t>
            </a:r>
            <a:endParaRPr lang="it-IT" dirty="0"/>
          </a:p>
          <a:p>
            <a:endParaRPr lang="it-IT" dirty="0"/>
          </a:p>
        </p:txBody>
      </p:sp>
      <p:sp>
        <p:nvSpPr>
          <p:cNvPr id="4" name="Segnaposto numero diapositiva 3"/>
          <p:cNvSpPr>
            <a:spLocks noGrp="1"/>
          </p:cNvSpPr>
          <p:nvPr>
            <p:ph type="sldNum" sz="quarter" idx="5"/>
          </p:nvPr>
        </p:nvSpPr>
        <p:spPr/>
        <p:txBody>
          <a:bodyPr/>
          <a:lstStyle/>
          <a:p>
            <a:fld id="{769042E3-A1B9-4625-AC61-B7955DF637AA}" type="slidenum">
              <a:rPr lang="it-IT" smtClean="0"/>
              <a:t>8</a:t>
            </a:fld>
            <a:endParaRPr lang="it-IT"/>
          </a:p>
        </p:txBody>
      </p:sp>
    </p:spTree>
    <p:extLst>
      <p:ext uri="{BB962C8B-B14F-4D97-AF65-F5344CB8AC3E}">
        <p14:creationId xmlns:p14="http://schemas.microsoft.com/office/powerpoint/2010/main" val="678740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ERDF proposed Regulation Article 10 European Urban Initiative 2. The European Urban Initiative shall consist of the following three strands, all with regard to sustainable urban development: (a) support of capacity-building; (b) support of innovative actions; (c) support of knowledge, policy development and communication. Upon request from one or more Member States, the European Urban Initiative may also support inter-governmental cooperation on urban matters.</a:t>
            </a:r>
            <a:endParaRPr lang="it-IT" dirty="0"/>
          </a:p>
          <a:p>
            <a:endParaRPr lang="it-IT" dirty="0"/>
          </a:p>
        </p:txBody>
      </p:sp>
      <p:sp>
        <p:nvSpPr>
          <p:cNvPr id="4" name="Segnaposto numero diapositiva 3"/>
          <p:cNvSpPr>
            <a:spLocks noGrp="1"/>
          </p:cNvSpPr>
          <p:nvPr>
            <p:ph type="sldNum" sz="quarter" idx="5"/>
          </p:nvPr>
        </p:nvSpPr>
        <p:spPr/>
        <p:txBody>
          <a:bodyPr/>
          <a:lstStyle/>
          <a:p>
            <a:fld id="{769042E3-A1B9-4625-AC61-B7955DF637AA}" type="slidenum">
              <a:rPr lang="it-IT" smtClean="0"/>
              <a:t>9</a:t>
            </a:fld>
            <a:endParaRPr lang="it-IT"/>
          </a:p>
        </p:txBody>
      </p:sp>
    </p:spTree>
    <p:extLst>
      <p:ext uri="{BB962C8B-B14F-4D97-AF65-F5344CB8AC3E}">
        <p14:creationId xmlns:p14="http://schemas.microsoft.com/office/powerpoint/2010/main" val="4094038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CPR and ERDF proposed Regulation CPR Article 104 5. EUR 500 000 000 of the resources for the Investment for jobs and growth goal shall be allocated to the European Urban Initiative under direct or indirect management by the Commission. ERDF Article 10 European Urban Initiative 1. The ERDF shall also support the European Urban Initiative, implemented by the Commission in direct and indirect management. This initiative shall cover all urban areas and shall support the Urban Agenda of the Union. </a:t>
            </a:r>
            <a:endParaRPr lang="it-IT" dirty="0"/>
          </a:p>
          <a:p>
            <a:endParaRPr lang="it-IT" dirty="0"/>
          </a:p>
        </p:txBody>
      </p:sp>
      <p:sp>
        <p:nvSpPr>
          <p:cNvPr id="4" name="Segnaposto numero diapositiva 3"/>
          <p:cNvSpPr>
            <a:spLocks noGrp="1"/>
          </p:cNvSpPr>
          <p:nvPr>
            <p:ph type="sldNum" sz="quarter" idx="5"/>
          </p:nvPr>
        </p:nvSpPr>
        <p:spPr/>
        <p:txBody>
          <a:bodyPr/>
          <a:lstStyle/>
          <a:p>
            <a:fld id="{769042E3-A1B9-4625-AC61-B7955DF637AA}" type="slidenum">
              <a:rPr lang="it-IT" smtClean="0"/>
              <a:t>10</a:t>
            </a:fld>
            <a:endParaRPr lang="it-IT"/>
          </a:p>
        </p:txBody>
      </p:sp>
    </p:spTree>
    <p:extLst>
      <p:ext uri="{BB962C8B-B14F-4D97-AF65-F5344CB8AC3E}">
        <p14:creationId xmlns:p14="http://schemas.microsoft.com/office/powerpoint/2010/main" val="37519497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support of capacity-building • Supporting urban practitioners and local stakeholders to improve their capacity to develop and implement sustainable integrated urban strategies and actions: • Cooperation networks • Good </a:t>
            </a:r>
            <a:r>
              <a:rPr lang="en-US" dirty="0" err="1"/>
              <a:t>practises</a:t>
            </a:r>
            <a:r>
              <a:rPr lang="en-US" dirty="0"/>
              <a:t> and transferability • Trainings and support Based on the </a:t>
            </a:r>
            <a:r>
              <a:rPr lang="en-US" dirty="0" err="1"/>
              <a:t>Urbact</a:t>
            </a:r>
            <a:r>
              <a:rPr lang="en-US" dirty="0"/>
              <a:t> methodology, approach and experience • Correlation with the UN/EU 2030 agenda - capacity building activities • Focus on cities implementing ERDF (CLLD, ITI, PO5 and earmarking) and innovative actions cities • It includes urban-rural linkages and functional urban areas It aims to build on the experience with URBACT, UDN and other pilot initiatives launched during the current programming period.</a:t>
            </a:r>
            <a:endParaRPr lang="it-IT" dirty="0"/>
          </a:p>
          <a:p>
            <a:endParaRPr lang="it-IT" dirty="0"/>
          </a:p>
        </p:txBody>
      </p:sp>
      <p:sp>
        <p:nvSpPr>
          <p:cNvPr id="4" name="Segnaposto numero diapositiva 3"/>
          <p:cNvSpPr>
            <a:spLocks noGrp="1"/>
          </p:cNvSpPr>
          <p:nvPr>
            <p:ph type="sldNum" sz="quarter" idx="5"/>
          </p:nvPr>
        </p:nvSpPr>
        <p:spPr/>
        <p:txBody>
          <a:bodyPr/>
          <a:lstStyle/>
          <a:p>
            <a:fld id="{769042E3-A1B9-4625-AC61-B7955DF637AA}" type="slidenum">
              <a:rPr lang="it-IT" smtClean="0"/>
              <a:t>11</a:t>
            </a:fld>
            <a:endParaRPr lang="it-IT"/>
          </a:p>
        </p:txBody>
      </p:sp>
    </p:spTree>
    <p:extLst>
      <p:ext uri="{BB962C8B-B14F-4D97-AF65-F5344CB8AC3E}">
        <p14:creationId xmlns:p14="http://schemas.microsoft.com/office/powerpoint/2010/main" val="3535619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AB316BD3-B906-4643-965F-6C6110DCE169}" type="datetimeFigureOut">
              <a:rPr lang="it-IT" smtClean="0"/>
              <a:t>12/11/2019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2586981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AB316BD3-B906-4643-965F-6C6110DCE169}" type="datetimeFigureOut">
              <a:rPr lang="it-IT" smtClean="0"/>
              <a:t>12/11/2019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2362851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a:xfrm>
            <a:off x="628650" y="6422855"/>
            <a:ext cx="2057397" cy="365125"/>
          </a:xfrm>
        </p:spPr>
        <p:txBody>
          <a:bodyPr/>
          <a:lstStyle/>
          <a:p>
            <a:fld id="{AB316BD3-B906-4643-965F-6C6110DCE169}" type="datetimeFigureOut">
              <a:rPr lang="it-IT" smtClean="0"/>
              <a:t>12/11/2019</a:t>
            </a:fld>
            <a:endParaRPr lang="it-IT"/>
          </a:p>
        </p:txBody>
      </p:sp>
      <p:sp>
        <p:nvSpPr>
          <p:cNvPr id="5" name="Footer Placeholder 4"/>
          <p:cNvSpPr>
            <a:spLocks noGrp="1"/>
          </p:cNvSpPr>
          <p:nvPr>
            <p:ph type="ftr" sz="quarter" idx="11"/>
          </p:nvPr>
        </p:nvSpPr>
        <p:spPr>
          <a:xfrm>
            <a:off x="2832102" y="6422855"/>
            <a:ext cx="3209752" cy="365125"/>
          </a:xfrm>
        </p:spPr>
        <p:txBody>
          <a:bodyPr/>
          <a:lstStyle/>
          <a:p>
            <a:endParaRPr lang="it-IT"/>
          </a:p>
        </p:txBody>
      </p:sp>
      <p:sp>
        <p:nvSpPr>
          <p:cNvPr id="6" name="Slide Number Placeholder 5"/>
          <p:cNvSpPr>
            <a:spLocks noGrp="1"/>
          </p:cNvSpPr>
          <p:nvPr>
            <p:ph type="sldNum" sz="quarter" idx="12"/>
          </p:nvPr>
        </p:nvSpPr>
        <p:spPr>
          <a:xfrm>
            <a:off x="6054787" y="6422855"/>
            <a:ext cx="659819" cy="365125"/>
          </a:xfrm>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2037212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74319" y="2166365"/>
            <a:ext cx="8603674" cy="1739347"/>
          </a:xfrm>
        </p:spPr>
        <p:txBody>
          <a:bodyPr tIns="45720" bIns="45720" anchor="ctr">
            <a:normAutofit/>
          </a:bodyPr>
          <a:lstStyle>
            <a:lvl1pPr algn="ctr">
              <a:lnSpc>
                <a:spcPct val="80000"/>
              </a:lnSpc>
              <a:defRPr sz="6000" spc="0" baseline="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43000" y="3970315"/>
            <a:ext cx="6858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8B82F6B2-9F21-4ADE-920E-95792359A03B}" type="datetimeFigureOut">
              <a:rPr lang="en-GB" smtClean="0"/>
              <a:t>12/11/2019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15652776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B82F6B2-9F21-4ADE-920E-95792359A03B}" type="datetimeFigureOut">
              <a:rPr lang="en-GB" smtClean="0"/>
              <a:t>12/11/2019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8429826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lvl1pPr>
              <a:defRPr>
                <a:solidFill>
                  <a:schemeClr val="tx2"/>
                </a:solidFill>
              </a:defRPr>
            </a:lvl1pPr>
          </a:lstStyle>
          <a:p>
            <a:fld id="{8B82F6B2-9F21-4ADE-920E-95792359A03B}" type="datetimeFigureOut">
              <a:rPr lang="en-GB" smtClean="0"/>
              <a:t>12/11/2019</a:t>
            </a:fld>
            <a:endParaRPr lang="en-GB"/>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2CDFE3A-F41B-4851-9BAC-99C1BF65216A}" type="slidenum">
              <a:rPr lang="en-GB" smtClean="0"/>
              <a:t>‹N›</a:t>
            </a:fld>
            <a:endParaRPr lang="en-GB"/>
          </a:p>
        </p:txBody>
      </p:sp>
    </p:spTree>
    <p:extLst>
      <p:ext uri="{BB962C8B-B14F-4D97-AF65-F5344CB8AC3E}">
        <p14:creationId xmlns:p14="http://schemas.microsoft.com/office/powerpoint/2010/main" val="1804016798"/>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8B82F6B2-9F21-4ADE-920E-95792359A03B}" type="datetimeFigureOut">
              <a:rPr lang="en-GB" smtClean="0"/>
              <a:t>12/11/2019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474987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8B82F6B2-9F21-4ADE-920E-95792359A03B}" type="datetimeFigureOut">
              <a:rPr lang="en-GB" smtClean="0"/>
              <a:t>12/11/2019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1920105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8B82F6B2-9F21-4ADE-920E-95792359A03B}" type="datetimeFigureOut">
              <a:rPr lang="en-GB" smtClean="0"/>
              <a:t>12/11/2019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3307219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82F6B2-9F21-4ADE-920E-95792359A03B}" type="datetimeFigureOut">
              <a:rPr lang="en-GB" smtClean="0"/>
              <a:t>12/11/2019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24461336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8B82F6B2-9F21-4ADE-920E-95792359A03B}" type="datetimeFigureOut">
              <a:rPr lang="en-GB" smtClean="0"/>
              <a:t>12/11/2019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1033327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AB316BD3-B906-4643-965F-6C6110DCE169}" type="datetimeFigureOut">
              <a:rPr lang="it-IT" smtClean="0"/>
              <a:t>12/11/2019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42312046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8B82F6B2-9F21-4ADE-920E-95792359A03B}" type="datetimeFigureOut">
              <a:rPr lang="en-GB" smtClean="0"/>
              <a:t>12/11/2019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3664827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B82F6B2-9F21-4ADE-920E-95792359A03B}" type="datetimeFigureOut">
              <a:rPr lang="en-GB" smtClean="0"/>
              <a:t>12/11/2019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211787510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7" name="Rectangle 6"/>
          <p:cNvSpPr/>
          <p:nvPr/>
        </p:nvSpPr>
        <p:spPr>
          <a:xfrm>
            <a:off x="6764484" y="0"/>
            <a:ext cx="20574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870468" y="609600"/>
            <a:ext cx="1801785" cy="56388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28650" y="609600"/>
            <a:ext cx="5979968" cy="56388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a:xfrm>
            <a:off x="628650" y="6422855"/>
            <a:ext cx="2057397" cy="365125"/>
          </a:xfrm>
        </p:spPr>
        <p:txBody>
          <a:bodyPr/>
          <a:lstStyle/>
          <a:p>
            <a:fld id="{8B82F6B2-9F21-4ADE-920E-95792359A03B}" type="datetimeFigureOut">
              <a:rPr lang="en-GB" smtClean="0"/>
              <a:t>12/11/2019</a:t>
            </a:fld>
            <a:endParaRPr lang="en-GB"/>
          </a:p>
        </p:txBody>
      </p:sp>
      <p:sp>
        <p:nvSpPr>
          <p:cNvPr id="5" name="Footer Placeholder 4"/>
          <p:cNvSpPr>
            <a:spLocks noGrp="1"/>
          </p:cNvSpPr>
          <p:nvPr>
            <p:ph type="ftr" sz="quarter" idx="11"/>
          </p:nvPr>
        </p:nvSpPr>
        <p:spPr>
          <a:xfrm>
            <a:off x="2832102" y="6422855"/>
            <a:ext cx="3209752" cy="365125"/>
          </a:xfrm>
        </p:spPr>
        <p:txBody>
          <a:bodyPr/>
          <a:lstStyle/>
          <a:p>
            <a:endParaRPr lang="en-GB"/>
          </a:p>
        </p:txBody>
      </p:sp>
      <p:sp>
        <p:nvSpPr>
          <p:cNvPr id="6" name="Slide Number Placeholder 5"/>
          <p:cNvSpPr>
            <a:spLocks noGrp="1"/>
          </p:cNvSpPr>
          <p:nvPr>
            <p:ph type="sldNum" sz="quarter" idx="12"/>
          </p:nvPr>
        </p:nvSpPr>
        <p:spPr>
          <a:xfrm>
            <a:off x="6054787" y="6422855"/>
            <a:ext cx="659819" cy="365125"/>
          </a:xfrm>
        </p:spPr>
        <p:txBody>
          <a:bodyPr/>
          <a:lstStyle/>
          <a:p>
            <a:fld id="{42CDFE3A-F41B-4851-9BAC-99C1BF65216A}" type="slidenum">
              <a:rPr lang="en-GB" smtClean="0"/>
              <a:t>‹N›</a:t>
            </a:fld>
            <a:endParaRPr lang="en-GB"/>
          </a:p>
        </p:txBody>
      </p:sp>
    </p:spTree>
    <p:extLst>
      <p:ext uri="{BB962C8B-B14F-4D97-AF65-F5344CB8AC3E}">
        <p14:creationId xmlns:p14="http://schemas.microsoft.com/office/powerpoint/2010/main" val="434615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1"/>
      </p:bgRef>
    </p:bg>
    <p:spTree>
      <p:nvGrpSpPr>
        <p:cNvPr id="1" name=""/>
        <p:cNvGrpSpPr/>
        <p:nvPr/>
      </p:nvGrpSpPr>
      <p:grpSpPr>
        <a:xfrm>
          <a:off x="0" y="0"/>
          <a:ext cx="0" cy="0"/>
          <a:chOff x="0" y="0"/>
          <a:chExt cx="0" cy="0"/>
        </a:xfrm>
      </p:grpSpPr>
      <p:sp>
        <p:nvSpPr>
          <p:cNvPr id="7" name="Rectangle 6"/>
          <p:cNvSpPr/>
          <p:nvPr/>
        </p:nvSpPr>
        <p:spPr>
          <a:xfrm>
            <a:off x="-5132" y="2059012"/>
            <a:ext cx="9146751"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4893" y="2208879"/>
            <a:ext cx="7886700" cy="1676400"/>
          </a:xfrm>
        </p:spPr>
        <p:txBody>
          <a:bodyPr anchor="ctr">
            <a:noAutofit/>
          </a:bodyPr>
          <a:lstStyle>
            <a:lvl1pPr algn="ctr">
              <a:lnSpc>
                <a:spcPct val="80000"/>
              </a:lnSpc>
              <a:defRPr sz="6000" b="0" spc="0" baseline="0">
                <a:solidFill>
                  <a:schemeClr val="bg1"/>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24893" y="3984400"/>
            <a:ext cx="78867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lvl1pPr>
              <a:defRPr>
                <a:solidFill>
                  <a:schemeClr val="tx2"/>
                </a:solidFill>
              </a:defRPr>
            </a:lvl1pPr>
          </a:lstStyle>
          <a:p>
            <a:fld id="{AB316BD3-B906-4643-965F-6C6110DCE169}" type="datetimeFigureOut">
              <a:rPr lang="it-IT" smtClean="0"/>
              <a:t>12/11/2019</a:t>
            </a:fld>
            <a:endParaRPr lang="it-IT"/>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it-IT"/>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5D7390D3-6B67-4EB2-B8AD-A55E13E8C937}" type="slidenum">
              <a:rPr lang="it-IT" smtClean="0"/>
              <a:t>‹N›</a:t>
            </a:fld>
            <a:endParaRPr lang="it-IT"/>
          </a:p>
        </p:txBody>
      </p:sp>
    </p:spTree>
    <p:extLst>
      <p:ext uri="{BB962C8B-B14F-4D97-AF65-F5344CB8AC3E}">
        <p14:creationId xmlns:p14="http://schemas.microsoft.com/office/powerpoint/2010/main" val="60724100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5797"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800600" y="2011680"/>
            <a:ext cx="365760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AB316BD3-B906-4643-965F-6C6110DCE169}" type="datetimeFigureOut">
              <a:rPr lang="it-IT" smtClean="0"/>
              <a:t>12/11/2019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18004238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5800"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5800" y="2656566"/>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800428" y="1913470"/>
            <a:ext cx="3657600" cy="743094"/>
          </a:xfrm>
        </p:spPr>
        <p:txBody>
          <a:bodyPr anchor="ct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4800428" y="2656564"/>
            <a:ext cx="365760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AB316BD3-B906-4643-965F-6C6110DCE169}" type="datetimeFigureOut">
              <a:rPr lang="it-IT" smtClean="0"/>
              <a:t>12/11/2019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1473114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AB316BD3-B906-4643-965F-6C6110DCE169}" type="datetimeFigureOut">
              <a:rPr lang="it-IT" smtClean="0"/>
              <a:t>12/11/2019</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3287331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316BD3-B906-4643-965F-6C6110DCE169}" type="datetimeFigureOut">
              <a:rPr lang="it-IT" smtClean="0"/>
              <a:t>12/11/2019</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726946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a:xfrm>
            <a:off x="685800" y="2148840"/>
            <a:ext cx="4572000" cy="38404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5892568" y="2147487"/>
            <a:ext cx="2560320" cy="3432319"/>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AB316BD3-B906-4643-965F-6C6110DCE169}" type="datetimeFigureOut">
              <a:rPr lang="it-IT" smtClean="0"/>
              <a:t>12/11/2019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959494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85800" y="2211494"/>
            <a:ext cx="4754880" cy="384048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5885351" y="2150621"/>
            <a:ext cx="2560320" cy="3429000"/>
          </a:xfrm>
        </p:spPr>
        <p:txBody>
          <a:bodyPr>
            <a:normAutofit/>
          </a:bodyPr>
          <a:lstStyle>
            <a:lvl1pPr marL="0" indent="0">
              <a:lnSpc>
                <a:spcPct val="95000"/>
              </a:lnSpc>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AB316BD3-B906-4643-965F-6C6110DCE169}" type="datetimeFigureOut">
              <a:rPr lang="it-IT" smtClean="0"/>
              <a:t>12/11/2019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5D7390D3-6B67-4EB2-B8AD-A55E13E8C937}" type="slidenum">
              <a:rPr lang="it-IT" smtClean="0"/>
              <a:t>‹N›</a:t>
            </a:fld>
            <a:endParaRPr lang="it-IT"/>
          </a:p>
        </p:txBody>
      </p:sp>
    </p:spTree>
    <p:extLst>
      <p:ext uri="{BB962C8B-B14F-4D97-AF65-F5344CB8AC3E}">
        <p14:creationId xmlns:p14="http://schemas.microsoft.com/office/powerpoint/2010/main" val="3184231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AB316BD3-B906-4643-965F-6C6110DCE169}" type="datetimeFigureOut">
              <a:rPr lang="it-IT" smtClean="0"/>
              <a:t>12/11/2019</a:t>
            </a:fld>
            <a:endParaRPr lang="it-IT"/>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lang="it-IT"/>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5D7390D3-6B67-4EB2-B8AD-A55E13E8C937}" type="slidenum">
              <a:rPr lang="it-IT" smtClean="0"/>
              <a:t>‹N›</a:t>
            </a:fld>
            <a:endParaRPr lang="it-IT"/>
          </a:p>
        </p:txBody>
      </p:sp>
    </p:spTree>
    <p:extLst>
      <p:ext uri="{BB962C8B-B14F-4D97-AF65-F5344CB8AC3E}">
        <p14:creationId xmlns:p14="http://schemas.microsoft.com/office/powerpoint/2010/main" val="3377605567"/>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362" y="176109"/>
            <a:ext cx="9141714"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685019" y="284176"/>
            <a:ext cx="7772400" cy="1508760"/>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5019" y="2011680"/>
            <a:ext cx="7772400" cy="4206240"/>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557" y="6422855"/>
            <a:ext cx="2595043" cy="365125"/>
          </a:xfrm>
          <a:prstGeom prst="rect">
            <a:avLst/>
          </a:prstGeom>
        </p:spPr>
        <p:txBody>
          <a:bodyPr vert="horz" lIns="91440" tIns="45720" rIns="45720" bIns="45720" rtlCol="0" anchor="ctr"/>
          <a:lstStyle>
            <a:lvl1pPr algn="l">
              <a:defRPr sz="1050">
                <a:solidFill>
                  <a:schemeClr val="tx1"/>
                </a:solidFill>
              </a:defRPr>
            </a:lvl1pPr>
          </a:lstStyle>
          <a:p>
            <a:fld id="{8B82F6B2-9F21-4ADE-920E-95792359A03B}" type="datetimeFigureOut">
              <a:rPr lang="en-GB" smtClean="0"/>
              <a:t>12/11/2019</a:t>
            </a:fld>
            <a:endParaRPr lang="en-GB"/>
          </a:p>
        </p:txBody>
      </p:sp>
      <p:sp>
        <p:nvSpPr>
          <p:cNvPr id="5" name="Footer Placeholder 4"/>
          <p:cNvSpPr>
            <a:spLocks noGrp="1"/>
          </p:cNvSpPr>
          <p:nvPr>
            <p:ph type="ftr" sz="quarter" idx="3"/>
          </p:nvPr>
        </p:nvSpPr>
        <p:spPr>
          <a:xfrm>
            <a:off x="4191000" y="6422855"/>
            <a:ext cx="4060627" cy="365125"/>
          </a:xfrm>
          <a:prstGeom prst="rect">
            <a:avLst/>
          </a:prstGeom>
        </p:spPr>
        <p:txBody>
          <a:bodyPr vert="horz" lIns="91440" tIns="45720" rIns="91440" bIns="45720" rtlCol="0" anchor="ctr"/>
          <a:lstStyle>
            <a:lvl1pPr algn="r">
              <a:defRPr sz="1050">
                <a:solidFill>
                  <a:schemeClr val="tx1"/>
                </a:solidFill>
              </a:defRPr>
            </a:lvl1pPr>
          </a:lstStyle>
          <a:p>
            <a:endParaRPr lang="en-GB"/>
          </a:p>
        </p:txBody>
      </p:sp>
      <p:sp>
        <p:nvSpPr>
          <p:cNvPr id="6" name="Slide Number Placeholder 5"/>
          <p:cNvSpPr>
            <a:spLocks noGrp="1"/>
          </p:cNvSpPr>
          <p:nvPr>
            <p:ph type="sldNum" sz="quarter" idx="4"/>
          </p:nvPr>
        </p:nvSpPr>
        <p:spPr>
          <a:xfrm>
            <a:off x="8265139" y="6422855"/>
            <a:ext cx="709698" cy="365125"/>
          </a:xfrm>
          <a:prstGeom prst="rect">
            <a:avLst/>
          </a:prstGeom>
        </p:spPr>
        <p:txBody>
          <a:bodyPr vert="horz" lIns="45720" tIns="45720" rIns="91440" bIns="45720" rtlCol="0" anchor="ctr"/>
          <a:lstStyle>
            <a:lvl1pPr algn="l">
              <a:defRPr sz="1200" b="0">
                <a:solidFill>
                  <a:schemeClr val="tx1"/>
                </a:solidFill>
              </a:defRPr>
            </a:lvl1pPr>
          </a:lstStyle>
          <a:p>
            <a:fld id="{42CDFE3A-F41B-4851-9BAC-99C1BF65216A}" type="slidenum">
              <a:rPr lang="en-GB" smtClean="0"/>
              <a:t>‹N›</a:t>
            </a:fld>
            <a:endParaRPr lang="en-GB"/>
          </a:p>
        </p:txBody>
      </p:sp>
    </p:spTree>
    <p:extLst>
      <p:ext uri="{BB962C8B-B14F-4D97-AF65-F5344CB8AC3E}">
        <p14:creationId xmlns:p14="http://schemas.microsoft.com/office/powerpoint/2010/main" val="3776584413"/>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emf"/><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sv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4.svg"/></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9.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3E75778-8865-451E-A418-58B337FE5B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2" y="2059012"/>
            <a:ext cx="9146750"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9" name="Rectangle 8">
            <a:extLst>
              <a:ext uri="{FF2B5EF4-FFF2-40B4-BE49-F238E27FC236}">
                <a16:creationId xmlns:a16="http://schemas.microsoft.com/office/drawing/2014/main" id="{CB972422-B794-4FA8-BCC6-BAF6938A1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orbel" panose="020B0503020204020204"/>
              <a:ea typeface="+mn-ea"/>
              <a:cs typeface="+mn-cs"/>
            </a:endParaRPr>
          </a:p>
        </p:txBody>
      </p:sp>
      <p:sp>
        <p:nvSpPr>
          <p:cNvPr id="2" name="Titolo 1">
            <a:extLst>
              <a:ext uri="{FF2B5EF4-FFF2-40B4-BE49-F238E27FC236}">
                <a16:creationId xmlns:a16="http://schemas.microsoft.com/office/drawing/2014/main" id="{F9012980-2DEE-4A23-9F48-4EBF77841E80}"/>
              </a:ext>
            </a:extLst>
          </p:cNvPr>
          <p:cNvSpPr>
            <a:spLocks noGrp="1"/>
          </p:cNvSpPr>
          <p:nvPr>
            <p:ph type="title"/>
          </p:nvPr>
        </p:nvSpPr>
        <p:spPr>
          <a:xfrm>
            <a:off x="269938" y="5352293"/>
            <a:ext cx="8554728" cy="788206"/>
          </a:xfrm>
        </p:spPr>
        <p:txBody>
          <a:bodyPr vert="horz" lIns="91440" tIns="45720" rIns="91440" bIns="45720" rtlCol="0" anchor="ctr">
            <a:normAutofit/>
          </a:bodyPr>
          <a:lstStyle/>
          <a:p>
            <a:pPr>
              <a:lnSpc>
                <a:spcPct val="80000"/>
              </a:lnSpc>
            </a:pPr>
            <a:r>
              <a:rPr lang="en-US" sz="1600" b="1" i="1" kern="1200" cap="all" spc="150" baseline="0" dirty="0">
                <a:solidFill>
                  <a:schemeClr val="tx2"/>
                </a:solidFill>
                <a:latin typeface="+mj-lt"/>
                <a:ea typeface="+mj-ea"/>
                <a:cs typeface="+mj-cs"/>
              </a:rPr>
              <a:t>Pier Paolo Saraceno </a:t>
            </a:r>
            <a:r>
              <a:rPr lang="en-US" sz="1600" b="1" i="1" kern="1200" cap="none" spc="150" baseline="0" dirty="0">
                <a:solidFill>
                  <a:schemeClr val="tx2"/>
                </a:solidFill>
                <a:latin typeface="+mj-lt"/>
                <a:ea typeface="+mj-ea"/>
                <a:cs typeface="+mj-cs"/>
              </a:rPr>
              <a:t> </a:t>
            </a:r>
            <a:br>
              <a:rPr lang="en-US" sz="1600" b="1" i="1" kern="1200" cap="none" spc="150" baseline="0" dirty="0">
                <a:solidFill>
                  <a:schemeClr val="tx2"/>
                </a:solidFill>
                <a:latin typeface="+mj-lt"/>
                <a:ea typeface="+mj-ea"/>
                <a:cs typeface="+mj-cs"/>
              </a:rPr>
            </a:br>
            <a:r>
              <a:rPr lang="en-US" sz="1600" i="1" kern="1200" cap="none" spc="150" baseline="0" dirty="0" err="1">
                <a:solidFill>
                  <a:schemeClr val="tx2"/>
                </a:solidFill>
                <a:latin typeface="+mj-lt"/>
                <a:ea typeface="+mj-ea"/>
                <a:cs typeface="+mj-cs"/>
              </a:rPr>
              <a:t>Esperto</a:t>
            </a:r>
            <a:r>
              <a:rPr lang="en-US" sz="1600" i="1" kern="1200" cap="none" spc="150" baseline="0" dirty="0">
                <a:solidFill>
                  <a:schemeClr val="tx2"/>
                </a:solidFill>
                <a:latin typeface="+mj-lt"/>
                <a:ea typeface="+mj-ea"/>
                <a:cs typeface="+mj-cs"/>
              </a:rPr>
              <a:t> ANCI</a:t>
            </a:r>
            <a:endParaRPr lang="en-US" sz="1800" i="1" kern="1200" cap="all" spc="150" baseline="0" dirty="0">
              <a:solidFill>
                <a:schemeClr val="tx2"/>
              </a:solidFill>
              <a:latin typeface="+mj-lt"/>
              <a:ea typeface="+mj-ea"/>
              <a:cs typeface="+mj-cs"/>
            </a:endParaRPr>
          </a:p>
        </p:txBody>
      </p:sp>
      <p:sp>
        <p:nvSpPr>
          <p:cNvPr id="11" name="Rectangle 10">
            <a:extLst>
              <a:ext uri="{FF2B5EF4-FFF2-40B4-BE49-F238E27FC236}">
                <a16:creationId xmlns:a16="http://schemas.microsoft.com/office/drawing/2014/main" id="{89DE9E2B-5611-49C8-862E-AD4D43A8A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6751"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5296EC4F-8732-481B-94CB-C98E4EF297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4951" y="1836869"/>
            <a:ext cx="0" cy="3184263"/>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519C7155-1644-4C60-B0B5-32B1800D6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75400"/>
            <a:ext cx="9146751"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Immagine 3">
            <a:extLst>
              <a:ext uri="{FF2B5EF4-FFF2-40B4-BE49-F238E27FC236}">
                <a16:creationId xmlns:a16="http://schemas.microsoft.com/office/drawing/2014/main" id="{C5CEBF37-18D0-4C8E-9D70-5611612A28AA}"/>
              </a:ext>
            </a:extLst>
          </p:cNvPr>
          <p:cNvPicPr>
            <a:picLocks noChangeAspect="1"/>
          </p:cNvPicPr>
          <p:nvPr/>
        </p:nvPicPr>
        <p:blipFill>
          <a:blip r:embed="rId2"/>
          <a:stretch>
            <a:fillRect/>
          </a:stretch>
        </p:blipFill>
        <p:spPr>
          <a:xfrm>
            <a:off x="742343" y="3116123"/>
            <a:ext cx="1721939" cy="1721939"/>
          </a:xfrm>
          <a:prstGeom prst="rect">
            <a:avLst/>
          </a:prstGeom>
        </p:spPr>
      </p:pic>
      <p:sp>
        <p:nvSpPr>
          <p:cNvPr id="10" name="Titolo 1">
            <a:extLst>
              <a:ext uri="{FF2B5EF4-FFF2-40B4-BE49-F238E27FC236}">
                <a16:creationId xmlns:a16="http://schemas.microsoft.com/office/drawing/2014/main" id="{0A87CA5F-F97F-4AAB-A3B8-862FA407962C}"/>
              </a:ext>
            </a:extLst>
          </p:cNvPr>
          <p:cNvSpPr txBox="1">
            <a:spLocks/>
          </p:cNvSpPr>
          <p:nvPr/>
        </p:nvSpPr>
        <p:spPr>
          <a:xfrm>
            <a:off x="3634768" y="2040074"/>
            <a:ext cx="4928563" cy="2523219"/>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it-IT" sz="3800" b="1" i="1" u="none" strike="noStrike" kern="1200" cap="all" spc="150" normalizeH="0" baseline="0" noProof="0" dirty="0">
                <a:ln>
                  <a:noFill/>
                </a:ln>
                <a:solidFill>
                  <a:srgbClr val="1F497D"/>
                </a:solidFill>
                <a:effectLst/>
                <a:uLnTx/>
                <a:uFillTx/>
                <a:latin typeface="Corbel" panose="020B0503020204020204"/>
                <a:ea typeface="+mj-ea"/>
                <a:cs typeface="+mj-cs"/>
              </a:rPr>
              <a:t>LA European Urban </a:t>
            </a:r>
            <a:r>
              <a:rPr kumimoji="0" lang="it-IT" sz="3800" b="1" i="1" u="none" strike="noStrike" kern="1200" cap="all" spc="150" normalizeH="0" baseline="0" noProof="0" dirty="0" err="1">
                <a:ln>
                  <a:noFill/>
                </a:ln>
                <a:solidFill>
                  <a:srgbClr val="1F497D"/>
                </a:solidFill>
                <a:effectLst/>
                <a:uLnTx/>
                <a:uFillTx/>
                <a:latin typeface="Corbel" panose="020B0503020204020204"/>
                <a:ea typeface="+mj-ea"/>
                <a:cs typeface="+mj-cs"/>
              </a:rPr>
              <a:t>Initiative</a:t>
            </a:r>
            <a:r>
              <a:rPr kumimoji="0" lang="it-IT" sz="3800" b="1" i="1" u="none" strike="noStrike" kern="1200" cap="all" spc="150" normalizeH="0" baseline="0" noProof="0" dirty="0">
                <a:ln>
                  <a:noFill/>
                </a:ln>
                <a:solidFill>
                  <a:srgbClr val="1F497D"/>
                </a:solidFill>
                <a:effectLst/>
                <a:uLnTx/>
                <a:uFillTx/>
                <a:latin typeface="Corbel" panose="020B0503020204020204"/>
                <a:ea typeface="+mj-ea"/>
                <a:cs typeface="+mj-cs"/>
              </a:rPr>
              <a:t> (EUI) nella programmazione 2021/27</a:t>
            </a:r>
          </a:p>
        </p:txBody>
      </p:sp>
      <p:pic>
        <p:nvPicPr>
          <p:cNvPr id="12" name="Immagine 3"/>
          <p:cNvPicPr/>
          <p:nvPr/>
        </p:nvPicPr>
        <p:blipFill>
          <a:blip r:embed="rId3" cstate="print"/>
          <a:srcRect/>
          <a:stretch>
            <a:fillRect/>
          </a:stretch>
        </p:blipFill>
        <p:spPr bwMode="auto">
          <a:xfrm>
            <a:off x="155018" y="689350"/>
            <a:ext cx="1354056" cy="556832"/>
          </a:xfrm>
          <a:prstGeom prst="rect">
            <a:avLst/>
          </a:prstGeom>
          <a:noFill/>
          <a:ln w="9525">
            <a:noFill/>
            <a:miter lim="800000"/>
            <a:headEnd/>
            <a:tailEnd/>
          </a:ln>
        </p:spPr>
      </p:pic>
      <p:pic>
        <p:nvPicPr>
          <p:cNvPr id="14" name="Immagine 4"/>
          <p:cNvPicPr/>
          <p:nvPr/>
        </p:nvPicPr>
        <p:blipFill>
          <a:blip r:embed="rId4" cstate="print"/>
          <a:srcRect/>
          <a:stretch>
            <a:fillRect/>
          </a:stretch>
        </p:blipFill>
        <p:spPr bwMode="auto">
          <a:xfrm>
            <a:off x="2317366" y="666320"/>
            <a:ext cx="1455170" cy="546649"/>
          </a:xfrm>
          <a:prstGeom prst="rect">
            <a:avLst/>
          </a:prstGeom>
          <a:noFill/>
          <a:ln w="9525">
            <a:noFill/>
            <a:miter lim="800000"/>
            <a:headEnd/>
            <a:tailEnd/>
          </a:ln>
        </p:spPr>
      </p:pic>
      <p:pic>
        <p:nvPicPr>
          <p:cNvPr id="16" name="Immagine 5"/>
          <p:cNvPicPr/>
          <p:nvPr/>
        </p:nvPicPr>
        <p:blipFill>
          <a:blip r:embed="rId5" cstate="print"/>
          <a:srcRect/>
          <a:stretch>
            <a:fillRect/>
          </a:stretch>
        </p:blipFill>
        <p:spPr bwMode="auto">
          <a:xfrm>
            <a:off x="5126034" y="641826"/>
            <a:ext cx="401006" cy="567731"/>
          </a:xfrm>
          <a:prstGeom prst="rect">
            <a:avLst/>
          </a:prstGeom>
          <a:noFill/>
          <a:ln w="9525">
            <a:noFill/>
            <a:miter lim="800000"/>
            <a:headEnd/>
            <a:tailEnd/>
          </a:ln>
        </p:spPr>
      </p:pic>
      <p:pic>
        <p:nvPicPr>
          <p:cNvPr id="17" name="Immagine 6"/>
          <p:cNvPicPr/>
          <p:nvPr/>
        </p:nvPicPr>
        <p:blipFill>
          <a:blip r:embed="rId6" cstate="print"/>
          <a:srcRect/>
          <a:stretch>
            <a:fillRect/>
          </a:stretch>
        </p:blipFill>
        <p:spPr bwMode="auto">
          <a:xfrm>
            <a:off x="7344609" y="754043"/>
            <a:ext cx="641152" cy="503695"/>
          </a:xfrm>
          <a:prstGeom prst="rect">
            <a:avLst/>
          </a:prstGeom>
          <a:noFill/>
          <a:ln w="9525">
            <a:noFill/>
            <a:miter lim="800000"/>
            <a:headEnd/>
            <a:tailEnd/>
          </a:ln>
        </p:spPr>
      </p:pic>
      <p:graphicFrame>
        <p:nvGraphicFramePr>
          <p:cNvPr id="18" name="Tabella 7"/>
          <p:cNvGraphicFramePr>
            <a:graphicFrameLocks noGrp="1"/>
          </p:cNvGraphicFramePr>
          <p:nvPr/>
        </p:nvGraphicFramePr>
        <p:xfrm>
          <a:off x="269938" y="6311176"/>
          <a:ext cx="8670862" cy="849503"/>
        </p:xfrm>
        <a:graphic>
          <a:graphicData uri="http://schemas.openxmlformats.org/drawingml/2006/table">
            <a:tbl>
              <a:tblPr firstRow="1" firstCol="1" bandRow="1"/>
              <a:tblGrid>
                <a:gridCol w="8670862">
                  <a:extLst>
                    <a:ext uri="{9D8B030D-6E8A-4147-A177-3AD203B41FA5}">
                      <a16:colId xmlns:a16="http://schemas.microsoft.com/office/drawing/2014/main" val="20000"/>
                    </a:ext>
                  </a:extLst>
                </a:gridCol>
              </a:tblGrid>
              <a:tr h="82265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just">
                        <a:lnSpc>
                          <a:spcPct val="115000"/>
                        </a:lnSpc>
                        <a:spcAft>
                          <a:spcPts val="0"/>
                        </a:spcAft>
                      </a:pPr>
                      <a:endParaRPr lang="it-IT" sz="800" i="1"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r>
                        <a:rPr lang="it-IT" sz="800" i="1"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rPr>
                        <a:t>La video-lezione è stata realizzata nell’ambito del progetto ANCI “Uno strumento operativo per il rafforzamento della governance multilivello: il supporto alle autonomie locali italiane nella fase di formazione e attuazione delle politiche europee” finanziato dal Programma Azione Coesione Complementare al PON Governance e capacità istituzionale 2014/2020 Fondo FESR-FSE Asse 2 – OS 2.1 Azione 2.1.1</a:t>
                      </a:r>
                    </a:p>
                    <a:p>
                      <a:pPr algn="just">
                        <a:lnSpc>
                          <a:spcPct val="115000"/>
                        </a:lnSpc>
                        <a:spcAft>
                          <a:spcPts val="0"/>
                        </a:spcAft>
                      </a:pPr>
                      <a:endParaRPr lang="it-IT" sz="800" i="1"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endParaRPr lang="it-IT" sz="800" i="1" dirty="0">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15000"/>
                        </a:lnSpc>
                        <a:spcAft>
                          <a:spcPts val="0"/>
                        </a:spcAft>
                      </a:pPr>
                      <a:endParaRPr lang="it-IT"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2686" marR="52686"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pic>
        <p:nvPicPr>
          <p:cNvPr id="3" name="Immagine 2">
            <a:extLst>
              <a:ext uri="{FF2B5EF4-FFF2-40B4-BE49-F238E27FC236}">
                <a16:creationId xmlns:a16="http://schemas.microsoft.com/office/drawing/2014/main" id="{F6759999-F7A1-4EB1-B3A2-0DBDF1026AB3}"/>
              </a:ext>
            </a:extLst>
          </p:cNvPr>
          <p:cNvPicPr>
            <a:picLocks noChangeAspect="1"/>
          </p:cNvPicPr>
          <p:nvPr/>
        </p:nvPicPr>
        <p:blipFill>
          <a:blip r:embed="rId7"/>
          <a:stretch>
            <a:fillRect/>
          </a:stretch>
        </p:blipFill>
        <p:spPr>
          <a:xfrm>
            <a:off x="328749" y="1914608"/>
            <a:ext cx="2590492" cy="832125"/>
          </a:xfrm>
          <a:prstGeom prst="rect">
            <a:avLst/>
          </a:prstGeom>
        </p:spPr>
      </p:pic>
    </p:spTree>
    <p:extLst>
      <p:ext uri="{BB962C8B-B14F-4D97-AF65-F5344CB8AC3E}">
        <p14:creationId xmlns:p14="http://schemas.microsoft.com/office/powerpoint/2010/main" val="2644982709"/>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38742E-3699-4F48-B570-A3F663EF9123}"/>
              </a:ext>
            </a:extLst>
          </p:cNvPr>
          <p:cNvSpPr>
            <a:spLocks noGrp="1"/>
          </p:cNvSpPr>
          <p:nvPr>
            <p:ph type="title"/>
          </p:nvPr>
        </p:nvSpPr>
        <p:spPr/>
        <p:txBody>
          <a:bodyPr/>
          <a:lstStyle/>
          <a:p>
            <a:r>
              <a:rPr lang="it-IT" dirty="0"/>
              <a:t>CPR e FESR </a:t>
            </a:r>
            <a:r>
              <a:rPr lang="it-IT" dirty="0" err="1"/>
              <a:t>propostA</a:t>
            </a:r>
            <a:r>
              <a:rPr lang="it-IT" dirty="0"/>
              <a:t> di regolamento</a:t>
            </a:r>
          </a:p>
        </p:txBody>
      </p:sp>
      <p:sp>
        <p:nvSpPr>
          <p:cNvPr id="3" name="Segnaposto contenuto 2">
            <a:extLst>
              <a:ext uri="{FF2B5EF4-FFF2-40B4-BE49-F238E27FC236}">
                <a16:creationId xmlns:a16="http://schemas.microsoft.com/office/drawing/2014/main" id="{9282662B-03BC-4349-9024-F703B6E50BA5}"/>
              </a:ext>
            </a:extLst>
          </p:cNvPr>
          <p:cNvSpPr>
            <a:spLocks noGrp="1"/>
          </p:cNvSpPr>
          <p:nvPr>
            <p:ph idx="1"/>
          </p:nvPr>
        </p:nvSpPr>
        <p:spPr/>
        <p:txBody>
          <a:bodyPr>
            <a:normAutofit/>
          </a:bodyPr>
          <a:lstStyle/>
          <a:p>
            <a:pPr marL="0" indent="0">
              <a:buNone/>
            </a:pPr>
            <a:r>
              <a:rPr lang="it-IT" b="1" dirty="0"/>
              <a:t>CPR </a:t>
            </a:r>
            <a:r>
              <a:rPr lang="it-IT" b="1" dirty="0" err="1"/>
              <a:t>Article</a:t>
            </a:r>
            <a:r>
              <a:rPr lang="it-IT" b="1" dirty="0"/>
              <a:t> 104</a:t>
            </a:r>
          </a:p>
          <a:p>
            <a:pPr marL="0" indent="0">
              <a:buNone/>
            </a:pPr>
            <a:r>
              <a:rPr lang="it-IT" i="1" dirty="0"/>
              <a:t>«500 Mln € degli investimenti a favore dell'occupazione e della crescita" sono assegnati all'iniziativa urbana europea in regime di gestione diretta o indiretta da parte della Commissione</a:t>
            </a:r>
            <a:r>
              <a:rPr lang="it-IT" dirty="0"/>
              <a:t>»</a:t>
            </a:r>
          </a:p>
          <a:p>
            <a:pPr marL="0" indent="0">
              <a:buNone/>
            </a:pPr>
            <a:endParaRPr lang="it-IT" dirty="0"/>
          </a:p>
          <a:p>
            <a:pPr marL="0" indent="0">
              <a:buNone/>
            </a:pPr>
            <a:r>
              <a:rPr lang="fr-FR" b="1" dirty="0"/>
              <a:t>FESR Article 10 </a:t>
            </a:r>
            <a:r>
              <a:rPr lang="fr-FR" b="1" dirty="0" err="1"/>
              <a:t>European</a:t>
            </a:r>
            <a:r>
              <a:rPr lang="fr-FR" b="1" dirty="0"/>
              <a:t> Urban Initiative</a:t>
            </a:r>
          </a:p>
          <a:p>
            <a:pPr marL="0" indent="0">
              <a:lnSpc>
                <a:spcPct val="100000"/>
              </a:lnSpc>
              <a:buNone/>
            </a:pPr>
            <a:r>
              <a:rPr lang="it-IT" i="1" dirty="0"/>
              <a:t>«Il FESR sostiene inoltre l'iniziativa urbana </a:t>
            </a:r>
            <a:r>
              <a:rPr lang="it-IT" i="1" dirty="0" err="1"/>
              <a:t>europea,attuato</a:t>
            </a:r>
            <a:r>
              <a:rPr lang="it-IT" i="1" dirty="0"/>
              <a:t> dalla Commissione nella gestione diretta e indiretta. Questa iniziativa copre tutte le aree urbane e sostiene l’Agenda Urbana Europea»</a:t>
            </a:r>
          </a:p>
        </p:txBody>
      </p:sp>
    </p:spTree>
    <p:extLst>
      <p:ext uri="{BB962C8B-B14F-4D97-AF65-F5344CB8AC3E}">
        <p14:creationId xmlns:p14="http://schemas.microsoft.com/office/powerpoint/2010/main" val="34280039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C8CAA88D-1386-4B8A-A282-C68102B2C752}"/>
              </a:ext>
            </a:extLst>
          </p:cNvPr>
          <p:cNvSpPr>
            <a:spLocks noGrp="1"/>
          </p:cNvSpPr>
          <p:nvPr>
            <p:ph type="title"/>
          </p:nvPr>
        </p:nvSpPr>
        <p:spPr>
          <a:xfrm>
            <a:off x="517212" y="334554"/>
            <a:ext cx="2782493" cy="5180709"/>
          </a:xfrm>
        </p:spPr>
        <p:txBody>
          <a:bodyPr>
            <a:normAutofit/>
          </a:bodyPr>
          <a:lstStyle/>
          <a:p>
            <a:pPr algn="ctr"/>
            <a:r>
              <a:rPr lang="it-IT" sz="2400" dirty="0"/>
              <a:t>rafforzamento delle capacità Istituzionale</a:t>
            </a:r>
            <a:br>
              <a:rPr lang="en-US" sz="2400" dirty="0"/>
            </a:br>
            <a:endParaRPr lang="it-IT" sz="2400" dirty="0"/>
          </a:p>
        </p:txBody>
      </p:sp>
      <p:sp useBgFill="1">
        <p:nvSpPr>
          <p:cNvPr id="10" name="Rectangle 9">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0721" y="-2"/>
            <a:ext cx="565327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6CDFA623-748D-476A-BC9D-F8ACA680BDBA}"/>
              </a:ext>
            </a:extLst>
          </p:cNvPr>
          <p:cNvSpPr>
            <a:spLocks noGrp="1"/>
          </p:cNvSpPr>
          <p:nvPr>
            <p:ph idx="1"/>
          </p:nvPr>
        </p:nvSpPr>
        <p:spPr>
          <a:xfrm>
            <a:off x="3872752" y="838647"/>
            <a:ext cx="4989893" cy="5503538"/>
          </a:xfrm>
        </p:spPr>
        <p:txBody>
          <a:bodyPr anchor="ctr">
            <a:normAutofit/>
          </a:bodyPr>
          <a:lstStyle/>
          <a:p>
            <a:r>
              <a:rPr lang="it-IT" sz="1600" dirty="0">
                <a:solidFill>
                  <a:schemeClr val="tx2"/>
                </a:solidFill>
              </a:rPr>
              <a:t>Sostegno al sostegno dello sviluppo delle capacità </a:t>
            </a:r>
          </a:p>
          <a:p>
            <a:r>
              <a:rPr lang="it-IT" sz="1600" dirty="0">
                <a:solidFill>
                  <a:schemeClr val="tx2"/>
                </a:solidFill>
              </a:rPr>
              <a:t>Supportare i professionisti urbani e le parti interessate locali per migliorare la loro capacità di sviluppare e attuare strategie e azioni urbane integrate sostenibili: </a:t>
            </a:r>
          </a:p>
          <a:p>
            <a:r>
              <a:rPr lang="it-IT" sz="1600" dirty="0">
                <a:solidFill>
                  <a:schemeClr val="tx2"/>
                </a:solidFill>
              </a:rPr>
              <a:t>Reti di cooperazione</a:t>
            </a:r>
          </a:p>
          <a:p>
            <a:r>
              <a:rPr lang="it-IT" sz="1600" dirty="0">
                <a:solidFill>
                  <a:schemeClr val="tx2"/>
                </a:solidFill>
              </a:rPr>
              <a:t>Focus sulle città che attuano il FESR (</a:t>
            </a:r>
            <a:r>
              <a:rPr lang="it-IT" sz="1600" dirty="0" err="1">
                <a:solidFill>
                  <a:schemeClr val="tx2"/>
                </a:solidFill>
              </a:rPr>
              <a:t>e.g</a:t>
            </a:r>
            <a:r>
              <a:rPr lang="it-IT" sz="1600" dirty="0">
                <a:solidFill>
                  <a:schemeClr val="tx2"/>
                </a:solidFill>
              </a:rPr>
              <a:t> . CLLD, ITI) e Città UIA</a:t>
            </a:r>
          </a:p>
          <a:p>
            <a:r>
              <a:rPr lang="it-IT" sz="1600" dirty="0">
                <a:solidFill>
                  <a:schemeClr val="tx2"/>
                </a:solidFill>
              </a:rPr>
              <a:t>Buone pratiche e trasferibilità </a:t>
            </a:r>
          </a:p>
          <a:p>
            <a:r>
              <a:rPr lang="it-IT" sz="1600" dirty="0">
                <a:solidFill>
                  <a:schemeClr val="tx2"/>
                </a:solidFill>
              </a:rPr>
              <a:t>Corsi di formazione e supporto basati sulla metodologia, l'approccio e l'esperienza di </a:t>
            </a:r>
            <a:r>
              <a:rPr lang="it-IT" sz="1600" dirty="0" err="1">
                <a:solidFill>
                  <a:schemeClr val="tx2"/>
                </a:solidFill>
              </a:rPr>
              <a:t>Urbact</a:t>
            </a:r>
            <a:r>
              <a:rPr lang="it-IT" sz="1600" dirty="0">
                <a:solidFill>
                  <a:schemeClr val="tx2"/>
                </a:solidFill>
              </a:rPr>
              <a:t> </a:t>
            </a:r>
          </a:p>
          <a:p>
            <a:r>
              <a:rPr lang="it-IT" sz="1600" dirty="0">
                <a:solidFill>
                  <a:schemeClr val="tx2"/>
                </a:solidFill>
              </a:rPr>
              <a:t> Correlazione con l'agenda ONU / UE 2030 - attività di sviluppo delle capacità </a:t>
            </a:r>
          </a:p>
          <a:p>
            <a:pPr marL="0" indent="0">
              <a:buNone/>
            </a:pPr>
            <a:endParaRPr lang="it-IT" sz="1600" dirty="0">
              <a:solidFill>
                <a:schemeClr val="tx2"/>
              </a:solidFill>
            </a:endParaRPr>
          </a:p>
          <a:p>
            <a:pPr marL="0" indent="0">
              <a:buNone/>
            </a:pPr>
            <a:r>
              <a:rPr lang="it-IT" sz="1600" dirty="0">
                <a:solidFill>
                  <a:schemeClr val="tx2"/>
                </a:solidFill>
              </a:rPr>
              <a:t>Basato sull'esperienza con URBACT, UDN e altre iniziative pilota avviate durante l'attuale periodo di programmazione.</a:t>
            </a:r>
          </a:p>
        </p:txBody>
      </p:sp>
      <p:sp>
        <p:nvSpPr>
          <p:cNvPr id="6" name="Ovale 5">
            <a:extLst>
              <a:ext uri="{FF2B5EF4-FFF2-40B4-BE49-F238E27FC236}">
                <a16:creationId xmlns:a16="http://schemas.microsoft.com/office/drawing/2014/main" id="{9B43D911-5138-4059-993C-2018C5ED82D2}"/>
              </a:ext>
            </a:extLst>
          </p:cNvPr>
          <p:cNvSpPr/>
          <p:nvPr/>
        </p:nvSpPr>
        <p:spPr>
          <a:xfrm>
            <a:off x="1153416" y="3429000"/>
            <a:ext cx="1303875" cy="1303875"/>
          </a:xfrm>
          <a:prstGeom prst="ellipse">
            <a:avLst/>
          </a:prstGeom>
        </p:spPr>
        <p:style>
          <a:lnRef idx="0">
            <a:schemeClr val="lt1">
              <a:alpha val="0"/>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p:style>
      </p:sp>
      <p:sp>
        <p:nvSpPr>
          <p:cNvPr id="7" name="Rettangolo 6" descr="Dumbbell">
            <a:extLst>
              <a:ext uri="{FF2B5EF4-FFF2-40B4-BE49-F238E27FC236}">
                <a16:creationId xmlns:a16="http://schemas.microsoft.com/office/drawing/2014/main" id="{A3865582-40BD-497E-92C3-55C15CB695BF}"/>
              </a:ext>
            </a:extLst>
          </p:cNvPr>
          <p:cNvSpPr/>
          <p:nvPr/>
        </p:nvSpPr>
        <p:spPr>
          <a:xfrm>
            <a:off x="1431291" y="3812383"/>
            <a:ext cx="748125" cy="748125"/>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3093627357"/>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A5B84031-BB9D-4F80-AFC4-4F4618EA2DBD}"/>
              </a:ext>
            </a:extLst>
          </p:cNvPr>
          <p:cNvSpPr>
            <a:spLocks noGrp="1"/>
          </p:cNvSpPr>
          <p:nvPr>
            <p:ph type="title"/>
          </p:nvPr>
        </p:nvSpPr>
        <p:spPr>
          <a:xfrm>
            <a:off x="466927" y="346278"/>
            <a:ext cx="2782493" cy="5180709"/>
          </a:xfrm>
        </p:spPr>
        <p:txBody>
          <a:bodyPr>
            <a:normAutofit/>
          </a:bodyPr>
          <a:lstStyle/>
          <a:p>
            <a:pPr algn="ctr"/>
            <a:r>
              <a:rPr lang="it-IT" sz="3100" dirty="0"/>
              <a:t>azioni innovative</a:t>
            </a:r>
            <a:br>
              <a:rPr lang="en-US" sz="3100" dirty="0"/>
            </a:br>
            <a:endParaRPr lang="it-IT" sz="3100" dirty="0"/>
          </a:p>
        </p:txBody>
      </p:sp>
      <p:sp useBgFill="1">
        <p:nvSpPr>
          <p:cNvPr id="10" name="Rectangle 9">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0721" y="-2"/>
            <a:ext cx="565327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D7C4E4DE-B2C3-4F5A-AFB8-083E08BABEA7}"/>
              </a:ext>
            </a:extLst>
          </p:cNvPr>
          <p:cNvSpPr>
            <a:spLocks noGrp="1"/>
          </p:cNvSpPr>
          <p:nvPr>
            <p:ph idx="1"/>
          </p:nvPr>
        </p:nvSpPr>
        <p:spPr>
          <a:xfrm>
            <a:off x="3872753" y="838647"/>
            <a:ext cx="4804320" cy="5180708"/>
          </a:xfrm>
        </p:spPr>
        <p:txBody>
          <a:bodyPr anchor="ctr">
            <a:normAutofit/>
          </a:bodyPr>
          <a:lstStyle/>
          <a:p>
            <a:r>
              <a:rPr lang="it-IT" sz="1700" dirty="0">
                <a:solidFill>
                  <a:schemeClr val="tx2"/>
                </a:solidFill>
              </a:rPr>
              <a:t>Supportare azioni innovative nell'area dello sviluppo urbano sostenibile.</a:t>
            </a:r>
          </a:p>
          <a:p>
            <a:r>
              <a:rPr lang="it-IT" sz="1700" dirty="0">
                <a:solidFill>
                  <a:schemeClr val="tx2"/>
                </a:solidFill>
              </a:rPr>
              <a:t>Progetti innovativi per identificare e testare nuove soluzioni, che affrontano questioni legate allo sviluppo urbano sostenibile e che sono rilevanti a livello dell'Unione.</a:t>
            </a:r>
          </a:p>
          <a:p>
            <a:pPr marL="0" indent="0">
              <a:buNone/>
            </a:pPr>
            <a:endParaRPr lang="it-IT" sz="1700" dirty="0">
              <a:solidFill>
                <a:schemeClr val="tx2"/>
              </a:solidFill>
            </a:endParaRPr>
          </a:p>
          <a:p>
            <a:pPr marL="0" indent="0">
              <a:buNone/>
            </a:pPr>
            <a:r>
              <a:rPr lang="it-IT" sz="1700" dirty="0">
                <a:solidFill>
                  <a:schemeClr val="tx2"/>
                </a:solidFill>
              </a:rPr>
              <a:t>Basato sull'esperienza dell'UIA e di altri programmi dell'Unione</a:t>
            </a:r>
          </a:p>
        </p:txBody>
      </p:sp>
      <p:sp>
        <p:nvSpPr>
          <p:cNvPr id="6" name="Ovale 5">
            <a:extLst>
              <a:ext uri="{FF2B5EF4-FFF2-40B4-BE49-F238E27FC236}">
                <a16:creationId xmlns:a16="http://schemas.microsoft.com/office/drawing/2014/main" id="{C7EE830E-1EB7-4844-80D0-F2A60A161962}"/>
              </a:ext>
            </a:extLst>
          </p:cNvPr>
          <p:cNvSpPr/>
          <p:nvPr/>
        </p:nvSpPr>
        <p:spPr>
          <a:xfrm>
            <a:off x="1129969" y="3738355"/>
            <a:ext cx="1303875" cy="1303875"/>
          </a:xfrm>
          <a:prstGeom prst="ellipse">
            <a:avLst/>
          </a:prstGeom>
        </p:spPr>
        <p:style>
          <a:lnRef idx="0">
            <a:schemeClr val="lt1">
              <a:alpha val="0"/>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p:style>
      </p:sp>
      <p:sp>
        <p:nvSpPr>
          <p:cNvPr id="7" name="Rettangolo 6" descr="Lightbulb">
            <a:extLst>
              <a:ext uri="{FF2B5EF4-FFF2-40B4-BE49-F238E27FC236}">
                <a16:creationId xmlns:a16="http://schemas.microsoft.com/office/drawing/2014/main" id="{B6D86390-4285-43A6-8FBB-2F26AA80FFFC}"/>
              </a:ext>
            </a:extLst>
          </p:cNvPr>
          <p:cNvSpPr/>
          <p:nvPr/>
        </p:nvSpPr>
        <p:spPr>
          <a:xfrm>
            <a:off x="1407844" y="4016230"/>
            <a:ext cx="748125" cy="748125"/>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3966700933"/>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5A532795-C514-4EE8-8EC4-92CA67FD10EA}"/>
              </a:ext>
            </a:extLst>
          </p:cNvPr>
          <p:cNvSpPr>
            <a:spLocks noGrp="1"/>
          </p:cNvSpPr>
          <p:nvPr>
            <p:ph type="title"/>
          </p:nvPr>
        </p:nvSpPr>
        <p:spPr>
          <a:xfrm>
            <a:off x="517212" y="170430"/>
            <a:ext cx="2782493" cy="5180709"/>
          </a:xfrm>
        </p:spPr>
        <p:txBody>
          <a:bodyPr>
            <a:normAutofit/>
          </a:bodyPr>
          <a:lstStyle/>
          <a:p>
            <a:pPr algn="ctr"/>
            <a:r>
              <a:rPr lang="it-IT" sz="2400" dirty="0"/>
              <a:t>supporto conoscenza, Sviluppo policy </a:t>
            </a:r>
            <a:br>
              <a:rPr lang="en-US" sz="2400" dirty="0"/>
            </a:br>
            <a:endParaRPr lang="it-IT" sz="2400" dirty="0"/>
          </a:p>
        </p:txBody>
      </p:sp>
      <p:sp useBgFill="1">
        <p:nvSpPr>
          <p:cNvPr id="10" name="Rectangle 9">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0721" y="-2"/>
            <a:ext cx="565327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a:extLst>
              <a:ext uri="{FF2B5EF4-FFF2-40B4-BE49-F238E27FC236}">
                <a16:creationId xmlns:a16="http://schemas.microsoft.com/office/drawing/2014/main" id="{03610D93-E15E-4C27-AE5F-77CAC498FDF1}"/>
              </a:ext>
            </a:extLst>
          </p:cNvPr>
          <p:cNvSpPr>
            <a:spLocks noGrp="1"/>
          </p:cNvSpPr>
          <p:nvPr>
            <p:ph idx="1"/>
          </p:nvPr>
        </p:nvSpPr>
        <p:spPr>
          <a:xfrm>
            <a:off x="3872753" y="838647"/>
            <a:ext cx="4367496" cy="5180708"/>
          </a:xfrm>
        </p:spPr>
        <p:txBody>
          <a:bodyPr anchor="ctr">
            <a:normAutofit lnSpcReduction="10000"/>
          </a:bodyPr>
          <a:lstStyle/>
          <a:p>
            <a:r>
              <a:rPr lang="it-IT" sz="1600" dirty="0">
                <a:solidFill>
                  <a:schemeClr val="tx2"/>
                </a:solidFill>
              </a:rPr>
              <a:t>Supporto della conoscenza, sviluppo e comunicazione delle politiche Conoscenza e comunicazione urbane: • sostenere l'approfondimento e la dimostrazione basata su prove di fatti e politiche urbani</a:t>
            </a:r>
          </a:p>
          <a:p>
            <a:r>
              <a:rPr lang="it-IT" sz="1600" dirty="0">
                <a:solidFill>
                  <a:schemeClr val="tx2"/>
                </a:solidFill>
              </a:rPr>
              <a:t>Capitalizzazione dei risultati di esperienze e competenze "dal campo" e dai fornitori di conoscenza (ESPON, JRC, JPI Europa, ...) - piattaforma di conoscenza. </a:t>
            </a:r>
          </a:p>
          <a:p>
            <a:r>
              <a:rPr lang="it-IT" sz="1600" dirty="0">
                <a:solidFill>
                  <a:schemeClr val="tx2"/>
                </a:solidFill>
              </a:rPr>
              <a:t>Sito web, punti di contatto nazionali ed eventi europei che contribuiscono alla diffusione delle conoscenze. </a:t>
            </a:r>
          </a:p>
          <a:p>
            <a:r>
              <a:rPr lang="it-IT" sz="1600" dirty="0">
                <a:solidFill>
                  <a:schemeClr val="tx2"/>
                </a:solidFill>
              </a:rPr>
              <a:t>Aiutare a inquadrare gli sviluppi della politica urbana all'interno dell'UE e creare un ponte con altri programmi dell’UE </a:t>
            </a:r>
          </a:p>
          <a:p>
            <a:r>
              <a:rPr lang="it-IT" sz="1600" dirty="0">
                <a:solidFill>
                  <a:schemeClr val="tx2"/>
                </a:solidFill>
              </a:rPr>
              <a:t>Sostenere la dimensione internazionale dell'agenda urbana In cooperazione e con l'accordo degli Stati membri, sostenere l'ulteriore sviluppo dell'agenda urbana per l'UE post 2020</a:t>
            </a:r>
          </a:p>
        </p:txBody>
      </p:sp>
      <p:sp>
        <p:nvSpPr>
          <p:cNvPr id="6" name="Ovale 5">
            <a:extLst>
              <a:ext uri="{FF2B5EF4-FFF2-40B4-BE49-F238E27FC236}">
                <a16:creationId xmlns:a16="http://schemas.microsoft.com/office/drawing/2014/main" id="{B527F780-0CEC-494D-9567-20B75672F781}"/>
              </a:ext>
            </a:extLst>
          </p:cNvPr>
          <p:cNvSpPr/>
          <p:nvPr/>
        </p:nvSpPr>
        <p:spPr>
          <a:xfrm>
            <a:off x="1236205" y="3429000"/>
            <a:ext cx="1303875" cy="1303875"/>
          </a:xfrm>
          <a:prstGeom prst="ellipse">
            <a:avLst/>
          </a:prstGeom>
        </p:spPr>
        <p:style>
          <a:lnRef idx="0">
            <a:schemeClr val="lt1">
              <a:alpha val="0"/>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p:style>
      </p:sp>
      <p:sp>
        <p:nvSpPr>
          <p:cNvPr id="7" name="Rettangolo 6" descr="Cervello">
            <a:extLst>
              <a:ext uri="{FF2B5EF4-FFF2-40B4-BE49-F238E27FC236}">
                <a16:creationId xmlns:a16="http://schemas.microsoft.com/office/drawing/2014/main" id="{37F5A6D2-58D3-430B-A9EB-86E86D96BDB4}"/>
              </a:ext>
            </a:extLst>
          </p:cNvPr>
          <p:cNvSpPr/>
          <p:nvPr/>
        </p:nvSpPr>
        <p:spPr>
          <a:xfrm>
            <a:off x="1514080" y="3706875"/>
            <a:ext cx="748125" cy="748125"/>
          </a:xfrm>
          <a:prstGeom prst="rect">
            <a:avLst/>
          </a:prstGeom>
          <a: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1776653650"/>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5" name="Rectangle 20">
            <a:extLst>
              <a:ext uri="{FF2B5EF4-FFF2-40B4-BE49-F238E27FC236}">
                <a16:creationId xmlns:a16="http://schemas.microsoft.com/office/drawing/2014/main" id="{E6E37985-09B8-4F09-93C7-44CB3EDE52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6198"/>
            <a:ext cx="9144000" cy="600560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Segnaposto contenuto 6" descr="Immagine che contiene testo&#10;&#10;Descrizione generata automaticamente">
            <a:extLst>
              <a:ext uri="{FF2B5EF4-FFF2-40B4-BE49-F238E27FC236}">
                <a16:creationId xmlns:a16="http://schemas.microsoft.com/office/drawing/2014/main" id="{2AE0181B-6419-41AA-AA99-8605EF2D1036}"/>
              </a:ext>
            </a:extLst>
          </p:cNvPr>
          <p:cNvPicPr>
            <a:picLocks noGrp="1" noChangeAspect="1"/>
          </p:cNvPicPr>
          <p:nvPr>
            <p:ph idx="1"/>
          </p:nvPr>
        </p:nvPicPr>
        <p:blipFill>
          <a:blip r:embed="rId2"/>
          <a:stretch>
            <a:fillRect/>
          </a:stretch>
        </p:blipFill>
        <p:spPr>
          <a:xfrm>
            <a:off x="241173" y="852159"/>
            <a:ext cx="8661654" cy="5153682"/>
          </a:xfrm>
          <a:prstGeom prst="rect">
            <a:avLst/>
          </a:prstGeom>
        </p:spPr>
      </p:pic>
    </p:spTree>
    <p:extLst>
      <p:ext uri="{BB962C8B-B14F-4D97-AF65-F5344CB8AC3E}">
        <p14:creationId xmlns:p14="http://schemas.microsoft.com/office/powerpoint/2010/main" val="19017188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6E37985-09B8-4F09-93C7-44CB3EDE52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6198"/>
            <a:ext cx="9144000" cy="600560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Segnaposto contenuto 3">
            <a:extLst>
              <a:ext uri="{FF2B5EF4-FFF2-40B4-BE49-F238E27FC236}">
                <a16:creationId xmlns:a16="http://schemas.microsoft.com/office/drawing/2014/main" id="{C2EFCB97-4049-4E7C-800A-6FD80641EABC}"/>
              </a:ext>
            </a:extLst>
          </p:cNvPr>
          <p:cNvPicPr>
            <a:picLocks noGrp="1" noChangeAspect="1"/>
          </p:cNvPicPr>
          <p:nvPr>
            <p:ph idx="1"/>
          </p:nvPr>
        </p:nvPicPr>
        <p:blipFill>
          <a:blip r:embed="rId2"/>
          <a:stretch>
            <a:fillRect/>
          </a:stretch>
        </p:blipFill>
        <p:spPr>
          <a:xfrm>
            <a:off x="521035" y="745236"/>
            <a:ext cx="8101930" cy="5367528"/>
          </a:xfrm>
          <a:prstGeom prst="rect">
            <a:avLst/>
          </a:prstGeom>
        </p:spPr>
      </p:pic>
    </p:spTree>
    <p:extLst>
      <p:ext uri="{BB962C8B-B14F-4D97-AF65-F5344CB8AC3E}">
        <p14:creationId xmlns:p14="http://schemas.microsoft.com/office/powerpoint/2010/main" val="4101077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521E245-781E-4267-8028-1813702472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3590" cy="6857999"/>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dirty="0">
              <a:solidFill>
                <a:schemeClr val="bg2"/>
              </a:solidFill>
            </a:endParaRPr>
          </a:p>
        </p:txBody>
      </p:sp>
      <p:pic>
        <p:nvPicPr>
          <p:cNvPr id="4" name="Segnaposto contenuto 4">
            <a:extLst>
              <a:ext uri="{FF2B5EF4-FFF2-40B4-BE49-F238E27FC236}">
                <a16:creationId xmlns:a16="http://schemas.microsoft.com/office/drawing/2014/main" id="{406519DF-4DC7-40DB-B055-1C66060DE0F8}"/>
              </a:ext>
            </a:extLst>
          </p:cNvPr>
          <p:cNvPicPr>
            <a:picLocks noChangeAspect="1"/>
          </p:cNvPicPr>
          <p:nvPr/>
        </p:nvPicPr>
        <p:blipFill>
          <a:blip r:embed="rId3"/>
          <a:stretch>
            <a:fillRect/>
          </a:stretch>
        </p:blipFill>
        <p:spPr>
          <a:xfrm>
            <a:off x="482599" y="1028459"/>
            <a:ext cx="5168392" cy="4806604"/>
          </a:xfrm>
          <a:prstGeom prst="rect">
            <a:avLst/>
          </a:prstGeom>
        </p:spPr>
      </p:pic>
      <p:sp>
        <p:nvSpPr>
          <p:cNvPr id="11" name="Rectangle 10">
            <a:extLst>
              <a:ext uri="{FF2B5EF4-FFF2-40B4-BE49-F238E27FC236}">
                <a16:creationId xmlns:a16="http://schemas.microsoft.com/office/drawing/2014/main" id="{E0D6FA1A-9067-4A57-8B52-D76529106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3590" y="0"/>
            <a:ext cx="301041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214E7273-D54E-4C05-B07D-FEF35FDAB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3590" y="163629"/>
            <a:ext cx="3010410" cy="16747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DC64EB6C-AD87-43F6-8C4F-69A8281BEEB2}"/>
              </a:ext>
            </a:extLst>
          </p:cNvPr>
          <p:cNvSpPr>
            <a:spLocks noGrp="1"/>
          </p:cNvSpPr>
          <p:nvPr>
            <p:ph type="title"/>
          </p:nvPr>
        </p:nvSpPr>
        <p:spPr>
          <a:xfrm>
            <a:off x="6374889" y="488108"/>
            <a:ext cx="2281479" cy="1026892"/>
          </a:xfrm>
        </p:spPr>
        <p:txBody>
          <a:bodyPr>
            <a:normAutofit/>
          </a:bodyPr>
          <a:lstStyle/>
          <a:p>
            <a:r>
              <a:rPr lang="it-IT" sz="2400" dirty="0">
                <a:solidFill>
                  <a:schemeClr val="tx2"/>
                </a:solidFill>
              </a:rPr>
              <a:t>Governance EUI</a:t>
            </a:r>
          </a:p>
        </p:txBody>
      </p:sp>
      <p:sp>
        <p:nvSpPr>
          <p:cNvPr id="3" name="Segnaposto contenuto 2">
            <a:extLst>
              <a:ext uri="{FF2B5EF4-FFF2-40B4-BE49-F238E27FC236}">
                <a16:creationId xmlns:a16="http://schemas.microsoft.com/office/drawing/2014/main" id="{A1CAA791-2CEB-4AA7-A728-69AEC16818E4}"/>
              </a:ext>
            </a:extLst>
          </p:cNvPr>
          <p:cNvSpPr>
            <a:spLocks noGrp="1"/>
          </p:cNvSpPr>
          <p:nvPr>
            <p:ph idx="1"/>
          </p:nvPr>
        </p:nvSpPr>
        <p:spPr>
          <a:xfrm>
            <a:off x="6374889" y="2160158"/>
            <a:ext cx="2665697" cy="4050989"/>
          </a:xfrm>
        </p:spPr>
        <p:txBody>
          <a:bodyPr>
            <a:normAutofit/>
          </a:bodyPr>
          <a:lstStyle/>
          <a:p>
            <a:r>
              <a:rPr lang="it-IT" sz="1100" dirty="0">
                <a:solidFill>
                  <a:schemeClr val="bg1"/>
                </a:solidFill>
              </a:rPr>
              <a:t>Mobilitazione delle diverse parti interessate (in particolare istituzioni dell'UE, Stati membri, regioni, rappresentanti e organizzazioni delle città, organizzazioni settoriali e settore privato).</a:t>
            </a:r>
          </a:p>
          <a:p>
            <a:r>
              <a:rPr lang="it-IT" sz="1100" dirty="0">
                <a:solidFill>
                  <a:schemeClr val="bg1"/>
                </a:solidFill>
              </a:rPr>
              <a:t>L’EUI potrebbe agire, su richiesta degli Stati membri, come segretariato per la cooperazione intergovernativa in materia urbana riunendo e sostenendo il gruppo di sviluppo urbano (UDG) - direttore generale per le questioni urbane (DGUM) e precedente comitato direttivo URBACT sotto agenda comune e forum comune.</a:t>
            </a:r>
          </a:p>
          <a:p>
            <a:r>
              <a:rPr lang="it-IT" sz="1100" dirty="0">
                <a:solidFill>
                  <a:schemeClr val="bg1"/>
                </a:solidFill>
              </a:rPr>
              <a:t>Sarà istituito un comitato consultivo per fornire consulenza alla Commissione al fine di beneficiare del contributo di altre istituzioni dell'UE, rappresentanti degli Stati membri e delle città.</a:t>
            </a:r>
          </a:p>
        </p:txBody>
      </p:sp>
    </p:spTree>
    <p:extLst>
      <p:ext uri="{BB962C8B-B14F-4D97-AF65-F5344CB8AC3E}">
        <p14:creationId xmlns:p14="http://schemas.microsoft.com/office/powerpoint/2010/main" val="3238119645"/>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46CCB4-222F-429C-9434-4F99336D4F58}"/>
              </a:ext>
            </a:extLst>
          </p:cNvPr>
          <p:cNvSpPr>
            <a:spLocks noGrp="1"/>
          </p:cNvSpPr>
          <p:nvPr>
            <p:ph type="title"/>
          </p:nvPr>
        </p:nvSpPr>
        <p:spPr>
          <a:xfrm>
            <a:off x="902189" y="284176"/>
            <a:ext cx="7338060" cy="1508760"/>
          </a:xfrm>
        </p:spPr>
        <p:txBody>
          <a:bodyPr>
            <a:normAutofit/>
          </a:bodyPr>
          <a:lstStyle/>
          <a:p>
            <a:pPr algn="ctr"/>
            <a:r>
              <a:rPr lang="it-IT" dirty="0" err="1"/>
              <a:t>next</a:t>
            </a:r>
            <a:r>
              <a:rPr lang="it-IT" dirty="0"/>
              <a:t> steps</a:t>
            </a:r>
          </a:p>
        </p:txBody>
      </p:sp>
      <p:pic>
        <p:nvPicPr>
          <p:cNvPr id="7" name="Graphic 6">
            <a:extLst>
              <a:ext uri="{FF2B5EF4-FFF2-40B4-BE49-F238E27FC236}">
                <a16:creationId xmlns:a16="http://schemas.microsoft.com/office/drawing/2014/main" id="{F71DB1C9-9FFC-4D97-9630-9FD5DAA7EC6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4974" y="2781027"/>
            <a:ext cx="1858350" cy="1858350"/>
          </a:xfrm>
          <a:prstGeom prst="rect">
            <a:avLst/>
          </a:prstGeom>
        </p:spPr>
      </p:pic>
      <p:sp>
        <p:nvSpPr>
          <p:cNvPr id="3" name="Segnaposto contenuto 2">
            <a:extLst>
              <a:ext uri="{FF2B5EF4-FFF2-40B4-BE49-F238E27FC236}">
                <a16:creationId xmlns:a16="http://schemas.microsoft.com/office/drawing/2014/main" id="{4C6EEB6E-74D6-47EE-871D-761CA4B36EFD}"/>
              </a:ext>
            </a:extLst>
          </p:cNvPr>
          <p:cNvSpPr>
            <a:spLocks noGrp="1"/>
          </p:cNvSpPr>
          <p:nvPr>
            <p:ph idx="1"/>
          </p:nvPr>
        </p:nvSpPr>
        <p:spPr>
          <a:xfrm>
            <a:off x="2932172" y="2388199"/>
            <a:ext cx="5776854" cy="3836755"/>
          </a:xfrm>
        </p:spPr>
        <p:txBody>
          <a:bodyPr>
            <a:normAutofit/>
          </a:bodyPr>
          <a:lstStyle/>
          <a:p>
            <a:r>
              <a:rPr lang="it-IT" sz="2000" dirty="0"/>
              <a:t>Sviluppare una teoria del programma (ovvero un'articolazione di come la EUI porterà a un cambiamento) per l’EUI che allinea i tre filoni </a:t>
            </a:r>
          </a:p>
          <a:p>
            <a:r>
              <a:rPr lang="it-IT" sz="2000" dirty="0"/>
              <a:t> Sviluppare un programma di lavoro a rotazione di base per il 2021-2023 </a:t>
            </a:r>
          </a:p>
          <a:p>
            <a:r>
              <a:rPr lang="it-IT" sz="2000" dirty="0"/>
              <a:t>Sviluppare un sistema di monitoraggio di base</a:t>
            </a:r>
          </a:p>
          <a:p>
            <a:r>
              <a:rPr lang="it-IT" sz="2000" dirty="0"/>
              <a:t>Acquisirlo in una relazione finale che descrive l'IUE (prevista per la metà del 2020) </a:t>
            </a:r>
          </a:p>
          <a:p>
            <a:r>
              <a:rPr lang="it-IT" sz="2000" dirty="0"/>
              <a:t>La Commissione utilizzerà quindi questo rapporto per redigere un mandato per l’EUI </a:t>
            </a:r>
          </a:p>
        </p:txBody>
      </p:sp>
    </p:spTree>
    <p:extLst>
      <p:ext uri="{BB962C8B-B14F-4D97-AF65-F5344CB8AC3E}">
        <p14:creationId xmlns:p14="http://schemas.microsoft.com/office/powerpoint/2010/main" val="2693628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03EC245-C9B2-41DB-AC99-41DB7FC148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orbel" panose="020B0503020204020204"/>
              <a:ea typeface="+mn-ea"/>
              <a:cs typeface="+mn-cs"/>
            </a:endParaRPr>
          </a:p>
        </p:txBody>
      </p:sp>
      <p:sp>
        <p:nvSpPr>
          <p:cNvPr id="41" name="Rectangle 40">
            <a:extLst>
              <a:ext uri="{FF2B5EF4-FFF2-40B4-BE49-F238E27FC236}">
                <a16:creationId xmlns:a16="http://schemas.microsoft.com/office/drawing/2014/main" id="{DD006CB6-41D0-433B-A9A4-C3C0695FD1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5268" y="0"/>
            <a:ext cx="348873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useBgFill="1">
        <p:nvSpPr>
          <p:cNvPr id="43" name="Rectangle 42">
            <a:extLst>
              <a:ext uri="{FF2B5EF4-FFF2-40B4-BE49-F238E27FC236}">
                <a16:creationId xmlns:a16="http://schemas.microsoft.com/office/drawing/2014/main" id="{6B085380-27CE-4E71-AA77-81E6A0399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5268" y="2224216"/>
            <a:ext cx="3488732" cy="17381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orbel" panose="020B0503020204020204"/>
              <a:ea typeface="+mn-ea"/>
              <a:cs typeface="+mn-cs"/>
            </a:endParaRPr>
          </a:p>
        </p:txBody>
      </p:sp>
      <p:sp>
        <p:nvSpPr>
          <p:cNvPr id="2" name="Titolo 1">
            <a:extLst>
              <a:ext uri="{FF2B5EF4-FFF2-40B4-BE49-F238E27FC236}">
                <a16:creationId xmlns:a16="http://schemas.microsoft.com/office/drawing/2014/main" id="{A2F72C42-6B34-47EF-AB80-A23D224C6333}"/>
              </a:ext>
            </a:extLst>
          </p:cNvPr>
          <p:cNvSpPr>
            <a:spLocks noGrp="1"/>
          </p:cNvSpPr>
          <p:nvPr>
            <p:ph type="title"/>
          </p:nvPr>
        </p:nvSpPr>
        <p:spPr>
          <a:xfrm>
            <a:off x="5747302" y="2338928"/>
            <a:ext cx="3101008" cy="1508760"/>
          </a:xfrm>
        </p:spPr>
        <p:txBody>
          <a:bodyPr>
            <a:normAutofit/>
          </a:bodyPr>
          <a:lstStyle/>
          <a:p>
            <a:r>
              <a:rPr lang="en-GB" sz="2500" b="1" dirty="0">
                <a:solidFill>
                  <a:schemeClr val="tx2"/>
                </a:solidFill>
                <a:latin typeface="+mn-lt"/>
              </a:rPr>
              <a:t>I </a:t>
            </a:r>
            <a:r>
              <a:rPr lang="en-GB" sz="2500" b="1" dirty="0" err="1">
                <a:solidFill>
                  <a:schemeClr val="tx2"/>
                </a:solidFill>
                <a:latin typeface="+mn-lt"/>
              </a:rPr>
              <a:t>comuni</a:t>
            </a:r>
            <a:r>
              <a:rPr lang="en-GB" sz="2500" b="1" dirty="0">
                <a:solidFill>
                  <a:schemeClr val="tx2"/>
                </a:solidFill>
                <a:latin typeface="+mn-lt"/>
              </a:rPr>
              <a:t> al </a:t>
            </a:r>
            <a:r>
              <a:rPr lang="en-GB" sz="2500" b="1" dirty="0" err="1">
                <a:solidFill>
                  <a:schemeClr val="tx2"/>
                </a:solidFill>
                <a:latin typeface="+mn-lt"/>
              </a:rPr>
              <a:t>centro</a:t>
            </a:r>
            <a:r>
              <a:rPr lang="en-GB" sz="2500" b="1" dirty="0">
                <a:solidFill>
                  <a:schemeClr val="tx2"/>
                </a:solidFill>
                <a:latin typeface="+mn-lt"/>
              </a:rPr>
              <a:t> </a:t>
            </a:r>
            <a:r>
              <a:rPr lang="en-GB" sz="2500" b="1" dirty="0" err="1">
                <a:solidFill>
                  <a:schemeClr val="tx2"/>
                </a:solidFill>
                <a:latin typeface="+mn-lt"/>
              </a:rPr>
              <a:t>dell’azione</a:t>
            </a:r>
            <a:r>
              <a:rPr lang="en-GB" sz="2500" b="1" dirty="0">
                <a:solidFill>
                  <a:schemeClr val="tx2"/>
                </a:solidFill>
                <a:latin typeface="+mn-lt"/>
              </a:rPr>
              <a:t> </a:t>
            </a:r>
            <a:r>
              <a:rPr lang="en-GB" sz="2500" b="1" dirty="0" err="1">
                <a:solidFill>
                  <a:schemeClr val="tx2"/>
                </a:solidFill>
                <a:latin typeface="+mn-lt"/>
              </a:rPr>
              <a:t>europea</a:t>
            </a:r>
            <a:endParaRPr lang="en-GB" sz="2500" b="1" dirty="0">
              <a:solidFill>
                <a:schemeClr val="tx2"/>
              </a:solidFill>
              <a:latin typeface="+mn-lt"/>
            </a:endParaRPr>
          </a:p>
        </p:txBody>
      </p:sp>
      <p:graphicFrame>
        <p:nvGraphicFramePr>
          <p:cNvPr id="34" name="Segnaposto contenuto 2">
            <a:extLst>
              <a:ext uri="{FF2B5EF4-FFF2-40B4-BE49-F238E27FC236}">
                <a16:creationId xmlns:a16="http://schemas.microsoft.com/office/drawing/2014/main" id="{19B6804A-0092-4DC9-863D-79BCEA1EB65F}"/>
              </a:ext>
            </a:extLst>
          </p:cNvPr>
          <p:cNvGraphicFramePr>
            <a:graphicFrameLocks noGrp="1"/>
          </p:cNvGraphicFramePr>
          <p:nvPr>
            <p:ph idx="1"/>
            <p:extLst>
              <p:ext uri="{D42A27DB-BD31-4B8C-83A1-F6EECF244321}">
                <p14:modId xmlns:p14="http://schemas.microsoft.com/office/powerpoint/2010/main" val="3950009200"/>
              </p:ext>
            </p:extLst>
          </p:nvPr>
        </p:nvGraphicFramePr>
        <p:xfrm>
          <a:off x="411481" y="64008"/>
          <a:ext cx="5040132" cy="657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60488158"/>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66927" y="838646"/>
            <a:ext cx="2782493" cy="5180709"/>
          </a:xfrm>
        </p:spPr>
        <p:txBody>
          <a:bodyPr>
            <a:normAutofit/>
          </a:bodyPr>
          <a:lstStyle/>
          <a:p>
            <a:r>
              <a:rPr lang="en-US" sz="3100"/>
              <a:t>Politica di Coesione</a:t>
            </a:r>
          </a:p>
        </p:txBody>
      </p:sp>
      <p:sp useBgFill="1">
        <p:nvSpPr>
          <p:cNvPr id="29" name="Rectangle 28">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0721" y="-2"/>
            <a:ext cx="565327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Espace réservé du contenu 10"/>
          <p:cNvSpPr>
            <a:spLocks noGrp="1"/>
          </p:cNvSpPr>
          <p:nvPr>
            <p:ph sz="quarter" idx="4294967295"/>
          </p:nvPr>
        </p:nvSpPr>
        <p:spPr>
          <a:xfrm>
            <a:off x="3872753" y="838647"/>
            <a:ext cx="4367496" cy="5180708"/>
          </a:xfrm>
        </p:spPr>
        <p:txBody>
          <a:bodyPr anchor="ctr">
            <a:normAutofit/>
          </a:bodyPr>
          <a:lstStyle/>
          <a:p>
            <a:pPr marL="342900" indent="-342900"/>
            <a:r>
              <a:rPr lang="it-IT" sz="1600" dirty="0">
                <a:solidFill>
                  <a:schemeClr val="tx2"/>
                </a:solidFill>
              </a:rPr>
              <a:t>Obiettivo: ridurre le disparità sociali, economiche e territoriali tra le regioni dell'UE per garantire la stabilità macroeconomica del mercato unico e della valuta</a:t>
            </a:r>
          </a:p>
          <a:p>
            <a:pPr marL="342900" indent="-342900"/>
            <a:r>
              <a:rPr lang="it-IT" sz="1600" dirty="0">
                <a:solidFill>
                  <a:schemeClr val="tx2"/>
                </a:solidFill>
              </a:rPr>
              <a:t>Collegato agli obiettivi strategici dell'UE (EU2020)</a:t>
            </a:r>
          </a:p>
          <a:p>
            <a:pPr marL="342900" indent="-342900"/>
            <a:r>
              <a:rPr lang="it-IT" sz="1600" dirty="0">
                <a:solidFill>
                  <a:schemeClr val="tx2"/>
                </a:solidFill>
              </a:rPr>
              <a:t>È la principale politica di investimento dell’Unione europea (351,8 miliardi di euro)</a:t>
            </a:r>
          </a:p>
          <a:p>
            <a:pPr marL="342900" indent="-342900"/>
            <a:r>
              <a:rPr lang="it-IT" sz="1600" dirty="0">
                <a:solidFill>
                  <a:schemeClr val="tx2"/>
                </a:solidFill>
              </a:rPr>
              <a:t>3 fondi principali - Fondo europeo di sviluppo regionale (FESR) e Fondo sociale europeo (FSE), Fondo Coesione</a:t>
            </a:r>
          </a:p>
          <a:p>
            <a:pPr marL="342900" indent="-342900"/>
            <a:r>
              <a:rPr lang="it-IT" sz="1600" dirty="0">
                <a:solidFill>
                  <a:schemeClr val="tx2"/>
                </a:solidFill>
              </a:rPr>
              <a:t>Attuato secondo il principio di sussidiarietà dagli Stati membri e dalle autorità regionali (accordo di partenariato, programmi operativi regionali)</a:t>
            </a:r>
          </a:p>
          <a:p>
            <a:pPr marL="342900" indent="-342900"/>
            <a:r>
              <a:rPr lang="it-IT" sz="1600" dirty="0">
                <a:solidFill>
                  <a:schemeClr val="tx2"/>
                </a:solidFill>
              </a:rPr>
              <a:t>Spesa strutturata attorno a silos tematici molto rigidi (obiettivi tematici e priorità di investimento)</a:t>
            </a:r>
            <a:endParaRPr lang="en-GB" sz="1600" dirty="0">
              <a:solidFill>
                <a:schemeClr val="tx2"/>
              </a:solidFill>
            </a:endParaRPr>
          </a:p>
        </p:txBody>
      </p:sp>
      <p:sp>
        <p:nvSpPr>
          <p:cNvPr id="6" name="Espace réservé du numéro de diapositive 5"/>
          <p:cNvSpPr>
            <a:spLocks noGrp="1"/>
          </p:cNvSpPr>
          <p:nvPr>
            <p:ph type="sldNum" sz="quarter" idx="12"/>
          </p:nvPr>
        </p:nvSpPr>
        <p:spPr>
          <a:xfrm>
            <a:off x="7994195" y="6422854"/>
            <a:ext cx="709698" cy="365125"/>
          </a:xfrm>
        </p:spPr>
        <p:txBody>
          <a:bodyPr>
            <a:normAutofit/>
          </a:bodyPr>
          <a:lstStyle/>
          <a:p>
            <a:pPr>
              <a:spcAft>
                <a:spcPts val="600"/>
              </a:spcAft>
            </a:pPr>
            <a:r>
              <a:rPr lang="fr-FR">
                <a:solidFill>
                  <a:schemeClr val="tx2"/>
                </a:solidFill>
              </a:rPr>
              <a:t>.</a:t>
            </a:r>
            <a:fld id="{9A0F4256-5836-A347-B92B-3123679EC5AA}" type="slidenum">
              <a:rPr lang="fr-FR">
                <a:solidFill>
                  <a:schemeClr val="tx2"/>
                </a:solidFill>
              </a:rPr>
              <a:pPr>
                <a:spcAft>
                  <a:spcPts val="600"/>
                </a:spcAft>
              </a:pPr>
              <a:t>3</a:t>
            </a:fld>
            <a:endParaRPr lang="fr-FR">
              <a:solidFill>
                <a:schemeClr val="tx2"/>
              </a:solidFill>
            </a:endParaRPr>
          </a:p>
        </p:txBody>
      </p:sp>
    </p:spTree>
    <p:extLst>
      <p:ext uri="{BB962C8B-B14F-4D97-AF65-F5344CB8AC3E}">
        <p14:creationId xmlns:p14="http://schemas.microsoft.com/office/powerpoint/2010/main" val="36646504"/>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show="0">
  <p:cSld>
    <p:bg>
      <p:bgPr>
        <a:solidFill>
          <a:schemeClr val="bg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3D111F2-83D0-4154-B7E3-4F0E207A3841}"/>
              </a:ext>
            </a:extLst>
          </p:cNvPr>
          <p:cNvSpPr>
            <a:spLocks noGrp="1"/>
          </p:cNvSpPr>
          <p:nvPr>
            <p:ph type="title"/>
          </p:nvPr>
        </p:nvSpPr>
        <p:spPr>
          <a:xfrm>
            <a:off x="902189" y="284176"/>
            <a:ext cx="7338060" cy="1508760"/>
          </a:xfrm>
        </p:spPr>
        <p:txBody>
          <a:bodyPr>
            <a:normAutofit/>
          </a:bodyPr>
          <a:lstStyle/>
          <a:p>
            <a:r>
              <a:rPr lang="it-IT" dirty="0"/>
              <a:t>La politica di coesione 2021-27</a:t>
            </a:r>
          </a:p>
        </p:txBody>
      </p:sp>
      <p:graphicFrame>
        <p:nvGraphicFramePr>
          <p:cNvPr id="5" name="Segnaposto contenuto 2">
            <a:extLst>
              <a:ext uri="{FF2B5EF4-FFF2-40B4-BE49-F238E27FC236}">
                <a16:creationId xmlns:a16="http://schemas.microsoft.com/office/drawing/2014/main" id="{07BFAD8C-F8D3-4035-99C7-42637507AE0B}"/>
              </a:ext>
            </a:extLst>
          </p:cNvPr>
          <p:cNvGraphicFramePr>
            <a:graphicFrameLocks noGrp="1"/>
          </p:cNvGraphicFramePr>
          <p:nvPr>
            <p:ph idx="1"/>
            <p:extLst>
              <p:ext uri="{D42A27DB-BD31-4B8C-83A1-F6EECF244321}">
                <p14:modId xmlns:p14="http://schemas.microsoft.com/office/powerpoint/2010/main" val="2795695194"/>
              </p:ext>
            </p:extLst>
          </p:nvPr>
        </p:nvGraphicFramePr>
        <p:xfrm>
          <a:off x="902493" y="2476595"/>
          <a:ext cx="7337823" cy="34162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49093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CB972422-B794-4FA8-BCC6-BAF6938A1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2600" y="1325880"/>
            <a:ext cx="2317078" cy="4206240"/>
          </a:xfrm>
        </p:spPr>
        <p:txBody>
          <a:bodyPr vert="horz" lIns="91440" tIns="45720" rIns="91440" bIns="45720" rtlCol="0" anchor="ctr">
            <a:normAutofit/>
          </a:bodyPr>
          <a:lstStyle/>
          <a:p>
            <a:pPr algn="ctr"/>
            <a:r>
              <a:rPr lang="en-US" sz="2000" dirty="0">
                <a:solidFill>
                  <a:schemeClr val="tx2"/>
                </a:solidFill>
              </a:rPr>
              <a:t>La </a:t>
            </a:r>
            <a:r>
              <a:rPr lang="en-US" sz="2000" dirty="0" err="1">
                <a:solidFill>
                  <a:schemeClr val="tx2"/>
                </a:solidFill>
              </a:rPr>
              <a:t>dimensione</a:t>
            </a:r>
            <a:r>
              <a:rPr lang="en-US" sz="2000" dirty="0">
                <a:solidFill>
                  <a:schemeClr val="tx2"/>
                </a:solidFill>
              </a:rPr>
              <a:t> Urbana </a:t>
            </a:r>
            <a:br>
              <a:rPr lang="en-US" sz="2000" dirty="0">
                <a:solidFill>
                  <a:schemeClr val="tx2"/>
                </a:solidFill>
              </a:rPr>
            </a:br>
            <a:br>
              <a:rPr lang="en-US" sz="2000" dirty="0">
                <a:solidFill>
                  <a:schemeClr val="tx2"/>
                </a:solidFill>
              </a:rPr>
            </a:br>
            <a:r>
              <a:rPr lang="en-US" sz="2000" dirty="0">
                <a:solidFill>
                  <a:schemeClr val="tx2"/>
                </a:solidFill>
              </a:rPr>
              <a:t>2007-2013</a:t>
            </a:r>
            <a:br>
              <a:rPr lang="en-US" sz="2000" dirty="0">
                <a:solidFill>
                  <a:schemeClr val="tx2"/>
                </a:solidFill>
              </a:rPr>
            </a:br>
            <a:r>
              <a:rPr lang="en-US" sz="2000" dirty="0">
                <a:solidFill>
                  <a:schemeClr val="tx2"/>
                </a:solidFill>
              </a:rPr>
              <a:t>Mainstreaming</a:t>
            </a:r>
          </a:p>
        </p:txBody>
      </p:sp>
      <p:sp>
        <p:nvSpPr>
          <p:cNvPr id="13" name="Rectangle 12">
            <a:extLst>
              <a:ext uri="{FF2B5EF4-FFF2-40B4-BE49-F238E27FC236}">
                <a16:creationId xmlns:a16="http://schemas.microsoft.com/office/drawing/2014/main" id="{89DE9E2B-5611-49C8-862E-AD4D43A8AA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6751"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5" name="Straight Connector 14">
            <a:extLst>
              <a:ext uri="{FF2B5EF4-FFF2-40B4-BE49-F238E27FC236}">
                <a16:creationId xmlns:a16="http://schemas.microsoft.com/office/drawing/2014/main" id="{5296EC4F-8732-481B-94CB-C98E4EF297F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044951" y="1836869"/>
            <a:ext cx="0" cy="3184263"/>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Rettangolo 3">
            <a:extLst>
              <a:ext uri="{FF2B5EF4-FFF2-40B4-BE49-F238E27FC236}">
                <a16:creationId xmlns:a16="http://schemas.microsoft.com/office/drawing/2014/main" id="{E6813BA2-27CD-4C02-815B-CDB50D6054D4}"/>
              </a:ext>
            </a:extLst>
          </p:cNvPr>
          <p:cNvSpPr/>
          <p:nvPr/>
        </p:nvSpPr>
        <p:spPr>
          <a:xfrm>
            <a:off x="3286250" y="1126067"/>
            <a:ext cx="5289859" cy="4605866"/>
          </a:xfrm>
          <a:prstGeom prst="rect">
            <a:avLst/>
          </a:prstGeom>
        </p:spPr>
        <p:txBody>
          <a:bodyPr vert="horz" lIns="91440" tIns="45720" rIns="91440" bIns="45720" rtlCol="0" anchor="ctr">
            <a:normAutofit/>
          </a:bodyPr>
          <a:lstStyle/>
          <a:p>
            <a:pPr marL="285750" indent="-182880" defTabSz="914400">
              <a:lnSpc>
                <a:spcPct val="90000"/>
              </a:lnSpc>
              <a:spcAft>
                <a:spcPts val="600"/>
              </a:spcAft>
              <a:buClr>
                <a:schemeClr val="tx1"/>
              </a:buClr>
              <a:buFont typeface="Wingdings" pitchFamily="2" charset="2"/>
              <a:buChar char=""/>
            </a:pPr>
            <a:r>
              <a:rPr lang="en-US" sz="1600" dirty="0" err="1">
                <a:solidFill>
                  <a:schemeClr val="tx2"/>
                </a:solidFill>
              </a:rPr>
              <a:t>Supporto</a:t>
            </a:r>
            <a:r>
              <a:rPr lang="en-US" sz="1600" dirty="0">
                <a:solidFill>
                  <a:schemeClr val="tx2"/>
                </a:solidFill>
              </a:rPr>
              <a:t> politico da </a:t>
            </a:r>
            <a:r>
              <a:rPr lang="en-US" sz="1600" dirty="0" err="1">
                <a:solidFill>
                  <a:schemeClr val="tx2"/>
                </a:solidFill>
              </a:rPr>
              <a:t>parte</a:t>
            </a:r>
            <a:r>
              <a:rPr lang="en-US" sz="1600" dirty="0">
                <a:solidFill>
                  <a:schemeClr val="tx2"/>
                </a:solidFill>
              </a:rPr>
              <a:t> </a:t>
            </a:r>
            <a:r>
              <a:rPr lang="en-US" sz="1600" dirty="0" err="1">
                <a:solidFill>
                  <a:schemeClr val="tx2"/>
                </a:solidFill>
              </a:rPr>
              <a:t>degli</a:t>
            </a:r>
            <a:r>
              <a:rPr lang="en-US" sz="1600" dirty="0">
                <a:solidFill>
                  <a:schemeClr val="tx2"/>
                </a:solidFill>
              </a:rPr>
              <a:t> </a:t>
            </a:r>
            <a:r>
              <a:rPr lang="en-US" sz="1600" dirty="0" err="1">
                <a:solidFill>
                  <a:schemeClr val="tx2"/>
                </a:solidFill>
              </a:rPr>
              <a:t>Stati</a:t>
            </a:r>
            <a:r>
              <a:rPr lang="en-US" sz="1600" dirty="0">
                <a:solidFill>
                  <a:schemeClr val="tx2"/>
                </a:solidFill>
              </a:rPr>
              <a:t> </a:t>
            </a:r>
            <a:r>
              <a:rPr lang="en-US" sz="1600" dirty="0" err="1">
                <a:solidFill>
                  <a:schemeClr val="tx2"/>
                </a:solidFill>
              </a:rPr>
              <a:t>membri</a:t>
            </a:r>
            <a:r>
              <a:rPr lang="en-US" sz="1600" dirty="0">
                <a:solidFill>
                  <a:schemeClr val="tx2"/>
                </a:solidFill>
              </a:rPr>
              <a:t> senza </a:t>
            </a:r>
            <a:r>
              <a:rPr lang="en-US" sz="1600" dirty="0" err="1">
                <a:solidFill>
                  <a:schemeClr val="tx2"/>
                </a:solidFill>
              </a:rPr>
              <a:t>trasferimento</a:t>
            </a:r>
            <a:r>
              <a:rPr lang="en-US" sz="1600" dirty="0">
                <a:solidFill>
                  <a:schemeClr val="tx2"/>
                </a:solidFill>
              </a:rPr>
              <a:t> </a:t>
            </a:r>
            <a:r>
              <a:rPr lang="en-US" sz="1600" dirty="0" err="1">
                <a:solidFill>
                  <a:schemeClr val="tx2"/>
                </a:solidFill>
              </a:rPr>
              <a:t>esplicito</a:t>
            </a:r>
            <a:r>
              <a:rPr lang="en-US" sz="1600" dirty="0">
                <a:solidFill>
                  <a:schemeClr val="tx2"/>
                </a:solidFill>
              </a:rPr>
              <a:t> di </a:t>
            </a:r>
            <a:r>
              <a:rPr lang="en-US" sz="1600" dirty="0" err="1">
                <a:solidFill>
                  <a:schemeClr val="tx2"/>
                </a:solidFill>
              </a:rPr>
              <a:t>competenze</a:t>
            </a:r>
            <a:r>
              <a:rPr lang="en-US" sz="1600" dirty="0">
                <a:solidFill>
                  <a:schemeClr val="tx2"/>
                </a:solidFill>
              </a:rPr>
              <a:t> (Carta di </a:t>
            </a:r>
            <a:r>
              <a:rPr lang="en-US" sz="1600" dirty="0" err="1">
                <a:solidFill>
                  <a:schemeClr val="tx2"/>
                </a:solidFill>
              </a:rPr>
              <a:t>Lipsia</a:t>
            </a:r>
            <a:r>
              <a:rPr lang="en-US" sz="1600" dirty="0">
                <a:solidFill>
                  <a:schemeClr val="tx2"/>
                </a:solidFill>
              </a:rPr>
              <a:t>) - </a:t>
            </a:r>
            <a:r>
              <a:rPr lang="en-US" sz="1600" dirty="0" err="1">
                <a:solidFill>
                  <a:schemeClr val="tx2"/>
                </a:solidFill>
              </a:rPr>
              <a:t>basato</a:t>
            </a:r>
            <a:r>
              <a:rPr lang="en-US" sz="1600" dirty="0">
                <a:solidFill>
                  <a:schemeClr val="tx2"/>
                </a:solidFill>
              </a:rPr>
              <a:t> </a:t>
            </a:r>
            <a:r>
              <a:rPr lang="en-US" sz="1600" dirty="0" err="1">
                <a:solidFill>
                  <a:schemeClr val="tx2"/>
                </a:solidFill>
              </a:rPr>
              <a:t>sull'area</a:t>
            </a:r>
            <a:r>
              <a:rPr lang="en-US" sz="1600" dirty="0">
                <a:solidFill>
                  <a:schemeClr val="tx2"/>
                </a:solidFill>
              </a:rPr>
              <a:t> come </a:t>
            </a:r>
            <a:r>
              <a:rPr lang="en-US" sz="1600" dirty="0" err="1">
                <a:solidFill>
                  <a:schemeClr val="tx2"/>
                </a:solidFill>
              </a:rPr>
              <a:t>approccio</a:t>
            </a:r>
            <a:r>
              <a:rPr lang="en-US" sz="1600" dirty="0">
                <a:solidFill>
                  <a:schemeClr val="tx2"/>
                </a:solidFill>
              </a:rPr>
              <a:t> di </a:t>
            </a:r>
            <a:r>
              <a:rPr lang="en-US" sz="1600" dirty="0" err="1">
                <a:solidFill>
                  <a:schemeClr val="tx2"/>
                </a:solidFill>
              </a:rPr>
              <a:t>riferimento</a:t>
            </a:r>
            <a:r>
              <a:rPr lang="en-US" sz="1600" dirty="0">
                <a:solidFill>
                  <a:schemeClr val="tx2"/>
                </a:solidFill>
              </a:rPr>
              <a:t> per </a:t>
            </a:r>
            <a:r>
              <a:rPr lang="en-US" sz="1600" dirty="0" err="1">
                <a:solidFill>
                  <a:schemeClr val="tx2"/>
                </a:solidFill>
              </a:rPr>
              <a:t>l'elaborazione</a:t>
            </a:r>
            <a:r>
              <a:rPr lang="en-US" sz="1600" dirty="0">
                <a:solidFill>
                  <a:schemeClr val="tx2"/>
                </a:solidFill>
              </a:rPr>
              <a:t> </a:t>
            </a:r>
            <a:r>
              <a:rPr lang="en-US" sz="1600" dirty="0" err="1">
                <a:solidFill>
                  <a:schemeClr val="tx2"/>
                </a:solidFill>
              </a:rPr>
              <a:t>delle</a:t>
            </a:r>
            <a:r>
              <a:rPr lang="en-US" sz="1600" dirty="0">
                <a:solidFill>
                  <a:schemeClr val="tx2"/>
                </a:solidFill>
              </a:rPr>
              <a:t> </a:t>
            </a:r>
            <a:r>
              <a:rPr lang="en-US" sz="1600" dirty="0" err="1">
                <a:solidFill>
                  <a:schemeClr val="tx2"/>
                </a:solidFill>
              </a:rPr>
              <a:t>politiche</a:t>
            </a:r>
            <a:r>
              <a:rPr lang="en-US" sz="1600" dirty="0">
                <a:solidFill>
                  <a:schemeClr val="tx2"/>
                </a:solidFill>
              </a:rPr>
              <a:t> </a:t>
            </a:r>
            <a:r>
              <a:rPr lang="en-US" sz="1600" dirty="0" err="1">
                <a:solidFill>
                  <a:schemeClr val="tx2"/>
                </a:solidFill>
              </a:rPr>
              <a:t>locali</a:t>
            </a:r>
            <a:endParaRPr lang="en-US" sz="1600" dirty="0">
              <a:solidFill>
                <a:schemeClr val="tx2"/>
              </a:solidFill>
            </a:endParaRPr>
          </a:p>
          <a:p>
            <a:pPr marL="285750" indent="-182880" defTabSz="914400">
              <a:lnSpc>
                <a:spcPct val="90000"/>
              </a:lnSpc>
              <a:spcAft>
                <a:spcPts val="600"/>
              </a:spcAft>
              <a:buClr>
                <a:schemeClr val="tx1"/>
              </a:buClr>
              <a:buFont typeface="Wingdings" pitchFamily="2" charset="2"/>
              <a:buChar char=""/>
            </a:pPr>
            <a:r>
              <a:rPr lang="en-US" sz="1600" dirty="0" err="1">
                <a:solidFill>
                  <a:schemeClr val="tx2"/>
                </a:solidFill>
              </a:rPr>
              <a:t>Responsabilità</a:t>
            </a:r>
            <a:r>
              <a:rPr lang="en-US" sz="1600" dirty="0">
                <a:solidFill>
                  <a:schemeClr val="tx2"/>
                </a:solidFill>
              </a:rPr>
              <a:t> </a:t>
            </a:r>
            <a:r>
              <a:rPr lang="en-US" sz="1600" dirty="0" err="1">
                <a:solidFill>
                  <a:schemeClr val="tx2"/>
                </a:solidFill>
              </a:rPr>
              <a:t>degli</a:t>
            </a:r>
            <a:r>
              <a:rPr lang="en-US" sz="1600" dirty="0">
                <a:solidFill>
                  <a:schemeClr val="tx2"/>
                </a:solidFill>
              </a:rPr>
              <a:t> </a:t>
            </a:r>
            <a:r>
              <a:rPr lang="en-US" sz="1600" dirty="0" err="1">
                <a:solidFill>
                  <a:schemeClr val="tx2"/>
                </a:solidFill>
              </a:rPr>
              <a:t>Stati</a:t>
            </a:r>
            <a:r>
              <a:rPr lang="en-US" sz="1600" dirty="0">
                <a:solidFill>
                  <a:schemeClr val="tx2"/>
                </a:solidFill>
              </a:rPr>
              <a:t> </a:t>
            </a:r>
            <a:r>
              <a:rPr lang="en-US" sz="1600" dirty="0" err="1">
                <a:solidFill>
                  <a:schemeClr val="tx2"/>
                </a:solidFill>
              </a:rPr>
              <a:t>membri</a:t>
            </a:r>
            <a:r>
              <a:rPr lang="en-US" sz="1600" dirty="0">
                <a:solidFill>
                  <a:schemeClr val="tx2"/>
                </a:solidFill>
              </a:rPr>
              <a:t> di </a:t>
            </a:r>
            <a:r>
              <a:rPr lang="en-US" sz="1600" dirty="0" err="1">
                <a:solidFill>
                  <a:schemeClr val="tx2"/>
                </a:solidFill>
              </a:rPr>
              <a:t>utilizzare</a:t>
            </a:r>
            <a:r>
              <a:rPr lang="en-US" sz="1600" dirty="0">
                <a:solidFill>
                  <a:schemeClr val="tx2"/>
                </a:solidFill>
              </a:rPr>
              <a:t> FESR e FSE per </a:t>
            </a:r>
            <a:r>
              <a:rPr lang="en-US" sz="1600" dirty="0" err="1">
                <a:solidFill>
                  <a:schemeClr val="tx2"/>
                </a:solidFill>
              </a:rPr>
              <a:t>promuovere</a:t>
            </a:r>
            <a:r>
              <a:rPr lang="en-US" sz="1600" dirty="0">
                <a:solidFill>
                  <a:schemeClr val="tx2"/>
                </a:solidFill>
              </a:rPr>
              <a:t> lo </a:t>
            </a:r>
            <a:r>
              <a:rPr lang="en-US" sz="1600" dirty="0" err="1">
                <a:solidFill>
                  <a:schemeClr val="tx2"/>
                </a:solidFill>
              </a:rPr>
              <a:t>sviluppo</a:t>
            </a:r>
            <a:r>
              <a:rPr lang="en-US" sz="1600" dirty="0">
                <a:solidFill>
                  <a:schemeClr val="tx2"/>
                </a:solidFill>
              </a:rPr>
              <a:t> </a:t>
            </a:r>
            <a:r>
              <a:rPr lang="en-US" sz="1600" dirty="0" err="1">
                <a:solidFill>
                  <a:schemeClr val="tx2"/>
                </a:solidFill>
              </a:rPr>
              <a:t>urbano</a:t>
            </a:r>
            <a:r>
              <a:rPr lang="en-US" sz="1600" dirty="0">
                <a:solidFill>
                  <a:schemeClr val="tx2"/>
                </a:solidFill>
              </a:rPr>
              <a:t> </a:t>
            </a:r>
            <a:r>
              <a:rPr lang="en-US" sz="1600" dirty="0" err="1">
                <a:solidFill>
                  <a:schemeClr val="tx2"/>
                </a:solidFill>
              </a:rPr>
              <a:t>sostenibile</a:t>
            </a:r>
            <a:r>
              <a:rPr lang="en-US" sz="1600" dirty="0">
                <a:solidFill>
                  <a:schemeClr val="tx2"/>
                </a:solidFill>
              </a:rPr>
              <a:t> e </a:t>
            </a:r>
            <a:r>
              <a:rPr lang="en-US" sz="1600" dirty="0" err="1">
                <a:solidFill>
                  <a:schemeClr val="tx2"/>
                </a:solidFill>
              </a:rPr>
              <a:t>integrato</a:t>
            </a:r>
            <a:endParaRPr lang="en-US" sz="1600" dirty="0">
              <a:solidFill>
                <a:schemeClr val="tx2"/>
              </a:solidFill>
            </a:endParaRPr>
          </a:p>
          <a:p>
            <a:pPr marL="285750" indent="-182880" defTabSz="914400">
              <a:lnSpc>
                <a:spcPct val="90000"/>
              </a:lnSpc>
              <a:spcAft>
                <a:spcPts val="600"/>
              </a:spcAft>
              <a:buClr>
                <a:schemeClr val="tx1"/>
              </a:buClr>
              <a:buFont typeface="Wingdings" pitchFamily="2" charset="2"/>
              <a:buChar char=""/>
            </a:pPr>
            <a:r>
              <a:rPr lang="en-US" sz="1600" dirty="0" err="1">
                <a:solidFill>
                  <a:schemeClr val="tx2"/>
                </a:solidFill>
              </a:rPr>
              <a:t>Notevole</a:t>
            </a:r>
            <a:r>
              <a:rPr lang="en-US" sz="1600" dirty="0">
                <a:solidFill>
                  <a:schemeClr val="tx2"/>
                </a:solidFill>
              </a:rPr>
              <a:t> </a:t>
            </a:r>
            <a:r>
              <a:rPr lang="en-US" sz="1600" dirty="0" err="1">
                <a:solidFill>
                  <a:schemeClr val="tx2"/>
                </a:solidFill>
              </a:rPr>
              <a:t>aumento</a:t>
            </a:r>
            <a:r>
              <a:rPr lang="en-US" sz="1600" dirty="0">
                <a:solidFill>
                  <a:schemeClr val="tx2"/>
                </a:solidFill>
              </a:rPr>
              <a:t> </a:t>
            </a:r>
            <a:r>
              <a:rPr lang="en-US" sz="1600" dirty="0" err="1">
                <a:solidFill>
                  <a:schemeClr val="tx2"/>
                </a:solidFill>
              </a:rPr>
              <a:t>delle</a:t>
            </a:r>
            <a:r>
              <a:rPr lang="en-US" sz="1600" dirty="0">
                <a:solidFill>
                  <a:schemeClr val="tx2"/>
                </a:solidFill>
              </a:rPr>
              <a:t> </a:t>
            </a:r>
            <a:r>
              <a:rPr lang="en-US" sz="1600" dirty="0" err="1">
                <a:solidFill>
                  <a:schemeClr val="tx2"/>
                </a:solidFill>
              </a:rPr>
              <a:t>risorse</a:t>
            </a:r>
            <a:r>
              <a:rPr lang="en-US" sz="1600" dirty="0">
                <a:solidFill>
                  <a:schemeClr val="tx2"/>
                </a:solidFill>
              </a:rPr>
              <a:t> </a:t>
            </a:r>
            <a:r>
              <a:rPr lang="en-US" sz="1600" dirty="0" err="1">
                <a:solidFill>
                  <a:schemeClr val="tx2"/>
                </a:solidFill>
              </a:rPr>
              <a:t>finanziarie</a:t>
            </a:r>
            <a:r>
              <a:rPr lang="en-US" sz="1600" dirty="0">
                <a:solidFill>
                  <a:schemeClr val="tx2"/>
                </a:solidFill>
              </a:rPr>
              <a:t> </a:t>
            </a:r>
            <a:r>
              <a:rPr lang="en-US" sz="1600" dirty="0" err="1">
                <a:solidFill>
                  <a:schemeClr val="tx2"/>
                </a:solidFill>
              </a:rPr>
              <a:t>disponibili</a:t>
            </a:r>
            <a:r>
              <a:rPr lang="en-US" sz="1600" dirty="0">
                <a:solidFill>
                  <a:schemeClr val="tx2"/>
                </a:solidFill>
              </a:rPr>
              <a:t> (8 </a:t>
            </a:r>
            <a:r>
              <a:rPr lang="en-US" sz="1600" dirty="0" err="1">
                <a:solidFill>
                  <a:schemeClr val="tx2"/>
                </a:solidFill>
              </a:rPr>
              <a:t>miliardi</a:t>
            </a:r>
            <a:r>
              <a:rPr lang="en-US" sz="1600" dirty="0">
                <a:solidFill>
                  <a:schemeClr val="tx2"/>
                </a:solidFill>
              </a:rPr>
              <a:t> di euro)</a:t>
            </a:r>
          </a:p>
          <a:p>
            <a:pPr marL="285750" indent="-182880" defTabSz="914400">
              <a:lnSpc>
                <a:spcPct val="90000"/>
              </a:lnSpc>
              <a:spcAft>
                <a:spcPts val="600"/>
              </a:spcAft>
              <a:buClr>
                <a:schemeClr val="tx1"/>
              </a:buClr>
              <a:buFont typeface="Wingdings" pitchFamily="2" charset="2"/>
              <a:buChar char=""/>
            </a:pPr>
            <a:r>
              <a:rPr lang="en-US" sz="1600" dirty="0" err="1">
                <a:solidFill>
                  <a:schemeClr val="tx2"/>
                </a:solidFill>
              </a:rPr>
              <a:t>Gli</a:t>
            </a:r>
            <a:r>
              <a:rPr lang="en-US" sz="1600" dirty="0">
                <a:solidFill>
                  <a:schemeClr val="tx2"/>
                </a:solidFill>
              </a:rPr>
              <a:t> </a:t>
            </a:r>
            <a:r>
              <a:rPr lang="en-US" sz="1600" dirty="0" err="1">
                <a:solidFill>
                  <a:schemeClr val="tx2"/>
                </a:solidFill>
              </a:rPr>
              <a:t>Stati</a:t>
            </a:r>
            <a:r>
              <a:rPr lang="en-US" sz="1600" dirty="0">
                <a:solidFill>
                  <a:schemeClr val="tx2"/>
                </a:solidFill>
              </a:rPr>
              <a:t> </a:t>
            </a:r>
            <a:r>
              <a:rPr lang="en-US" sz="1600" dirty="0" err="1">
                <a:solidFill>
                  <a:schemeClr val="tx2"/>
                </a:solidFill>
              </a:rPr>
              <a:t>membri</a:t>
            </a:r>
            <a:r>
              <a:rPr lang="en-US" sz="1600" dirty="0">
                <a:solidFill>
                  <a:schemeClr val="tx2"/>
                </a:solidFill>
              </a:rPr>
              <a:t> </a:t>
            </a:r>
            <a:r>
              <a:rPr lang="en-US" sz="1600" dirty="0" err="1">
                <a:solidFill>
                  <a:schemeClr val="tx2"/>
                </a:solidFill>
              </a:rPr>
              <a:t>definiranno</a:t>
            </a:r>
            <a:r>
              <a:rPr lang="en-US" sz="1600" dirty="0">
                <a:solidFill>
                  <a:schemeClr val="tx2"/>
                </a:solidFill>
              </a:rPr>
              <a:t> con </a:t>
            </a:r>
            <a:r>
              <a:rPr lang="en-US" sz="1600" dirty="0" err="1">
                <a:solidFill>
                  <a:schemeClr val="tx2"/>
                </a:solidFill>
              </a:rPr>
              <a:t>i</a:t>
            </a:r>
            <a:r>
              <a:rPr lang="en-US" sz="1600" dirty="0">
                <a:solidFill>
                  <a:schemeClr val="tx2"/>
                </a:solidFill>
              </a:rPr>
              <a:t> </a:t>
            </a:r>
            <a:r>
              <a:rPr lang="en-US" sz="1600" dirty="0" err="1">
                <a:solidFill>
                  <a:schemeClr val="tx2"/>
                </a:solidFill>
              </a:rPr>
              <a:t>meccanismi</a:t>
            </a:r>
            <a:r>
              <a:rPr lang="en-US" sz="1600" dirty="0">
                <a:solidFill>
                  <a:schemeClr val="tx2"/>
                </a:solidFill>
              </a:rPr>
              <a:t> di </a:t>
            </a:r>
            <a:r>
              <a:rPr lang="en-US" sz="1600" dirty="0" err="1">
                <a:solidFill>
                  <a:schemeClr val="tx2"/>
                </a:solidFill>
              </a:rPr>
              <a:t>consegna</a:t>
            </a:r>
            <a:r>
              <a:rPr lang="en-US" sz="1600" dirty="0">
                <a:solidFill>
                  <a:schemeClr val="tx2"/>
                </a:solidFill>
              </a:rPr>
              <a:t> </a:t>
            </a:r>
            <a:r>
              <a:rPr lang="en-US" sz="1600" dirty="0" err="1">
                <a:solidFill>
                  <a:schemeClr val="tx2"/>
                </a:solidFill>
              </a:rPr>
              <a:t>delle</a:t>
            </a:r>
            <a:r>
              <a:rPr lang="en-US" sz="1600" dirty="0">
                <a:solidFill>
                  <a:schemeClr val="tx2"/>
                </a:solidFill>
              </a:rPr>
              <a:t> </a:t>
            </a:r>
            <a:r>
              <a:rPr lang="en-US" sz="1600" dirty="0" err="1">
                <a:solidFill>
                  <a:schemeClr val="tx2"/>
                </a:solidFill>
              </a:rPr>
              <a:t>autorità</a:t>
            </a:r>
            <a:r>
              <a:rPr lang="en-US" sz="1600" dirty="0">
                <a:solidFill>
                  <a:schemeClr val="tx2"/>
                </a:solidFill>
              </a:rPr>
              <a:t> </a:t>
            </a:r>
            <a:r>
              <a:rPr lang="en-US" sz="1600" dirty="0" err="1">
                <a:solidFill>
                  <a:schemeClr val="tx2"/>
                </a:solidFill>
              </a:rPr>
              <a:t>regionali</a:t>
            </a:r>
            <a:r>
              <a:rPr lang="en-US" sz="1600" dirty="0">
                <a:solidFill>
                  <a:schemeClr val="tx2"/>
                </a:solidFill>
              </a:rPr>
              <a:t> per </a:t>
            </a:r>
            <a:r>
              <a:rPr lang="en-US" sz="1600" dirty="0" err="1">
                <a:solidFill>
                  <a:schemeClr val="tx2"/>
                </a:solidFill>
              </a:rPr>
              <a:t>i</a:t>
            </a:r>
            <a:r>
              <a:rPr lang="en-US" sz="1600" dirty="0">
                <a:solidFill>
                  <a:schemeClr val="tx2"/>
                </a:solidFill>
              </a:rPr>
              <a:t> </a:t>
            </a:r>
            <a:r>
              <a:rPr lang="en-US" sz="1600" dirty="0" err="1">
                <a:solidFill>
                  <a:schemeClr val="tx2"/>
                </a:solidFill>
              </a:rPr>
              <a:t>beneficiari</a:t>
            </a:r>
            <a:r>
              <a:rPr lang="en-US" sz="1600" dirty="0">
                <a:solidFill>
                  <a:schemeClr val="tx2"/>
                </a:solidFill>
              </a:rPr>
              <a:t> (</a:t>
            </a:r>
            <a:r>
              <a:rPr lang="en-US" sz="1600" dirty="0" err="1">
                <a:solidFill>
                  <a:schemeClr val="tx2"/>
                </a:solidFill>
              </a:rPr>
              <a:t>autorità</a:t>
            </a:r>
            <a:r>
              <a:rPr lang="en-US" sz="1600" dirty="0">
                <a:solidFill>
                  <a:schemeClr val="tx2"/>
                </a:solidFill>
              </a:rPr>
              <a:t> urbane)</a:t>
            </a:r>
          </a:p>
          <a:p>
            <a:pPr marL="285750" indent="-182880" defTabSz="914400">
              <a:lnSpc>
                <a:spcPct val="90000"/>
              </a:lnSpc>
              <a:spcAft>
                <a:spcPts val="600"/>
              </a:spcAft>
              <a:buClr>
                <a:schemeClr val="tx1"/>
              </a:buClr>
              <a:buFont typeface="Wingdings" pitchFamily="2" charset="2"/>
              <a:buChar char=""/>
            </a:pPr>
            <a:r>
              <a:rPr lang="en-US" sz="1600" dirty="0" err="1">
                <a:solidFill>
                  <a:schemeClr val="tx2"/>
                </a:solidFill>
              </a:rPr>
              <a:t>Tensioni</a:t>
            </a:r>
            <a:r>
              <a:rPr lang="en-US" sz="1600" dirty="0">
                <a:solidFill>
                  <a:schemeClr val="tx2"/>
                </a:solidFill>
              </a:rPr>
              <a:t> </a:t>
            </a:r>
            <a:r>
              <a:rPr lang="en-US" sz="1600" dirty="0" err="1">
                <a:solidFill>
                  <a:schemeClr val="tx2"/>
                </a:solidFill>
              </a:rPr>
              <a:t>tra</a:t>
            </a:r>
            <a:r>
              <a:rPr lang="en-US" sz="1600" dirty="0">
                <a:solidFill>
                  <a:schemeClr val="tx2"/>
                </a:solidFill>
              </a:rPr>
              <a:t> PO di </a:t>
            </a:r>
            <a:r>
              <a:rPr lang="en-US" sz="1600" dirty="0" err="1">
                <a:solidFill>
                  <a:schemeClr val="tx2"/>
                </a:solidFill>
              </a:rPr>
              <a:t>natura</a:t>
            </a:r>
            <a:r>
              <a:rPr lang="en-US" sz="1600" dirty="0">
                <a:solidFill>
                  <a:schemeClr val="tx2"/>
                </a:solidFill>
              </a:rPr>
              <a:t> </a:t>
            </a:r>
            <a:r>
              <a:rPr lang="en-US" sz="1600" dirty="0" err="1">
                <a:solidFill>
                  <a:schemeClr val="tx2"/>
                </a:solidFill>
              </a:rPr>
              <a:t>settoriale</a:t>
            </a:r>
            <a:r>
              <a:rPr lang="en-US" sz="1600" dirty="0">
                <a:solidFill>
                  <a:schemeClr val="tx2"/>
                </a:solidFill>
              </a:rPr>
              <a:t> e </a:t>
            </a:r>
            <a:r>
              <a:rPr lang="en-US" sz="1600" dirty="0" err="1">
                <a:solidFill>
                  <a:schemeClr val="tx2"/>
                </a:solidFill>
              </a:rPr>
              <a:t>approccio</a:t>
            </a:r>
            <a:r>
              <a:rPr lang="en-US" sz="1600" dirty="0">
                <a:solidFill>
                  <a:schemeClr val="tx2"/>
                </a:solidFill>
              </a:rPr>
              <a:t> </a:t>
            </a:r>
            <a:r>
              <a:rPr lang="en-US" sz="1600" dirty="0" err="1">
                <a:solidFill>
                  <a:schemeClr val="tx2"/>
                </a:solidFill>
              </a:rPr>
              <a:t>trasversale</a:t>
            </a:r>
            <a:r>
              <a:rPr lang="en-US" sz="1600" dirty="0">
                <a:solidFill>
                  <a:schemeClr val="tx2"/>
                </a:solidFill>
              </a:rPr>
              <a:t> </a:t>
            </a:r>
            <a:r>
              <a:rPr lang="en-US" sz="1600" dirty="0" err="1">
                <a:solidFill>
                  <a:schemeClr val="tx2"/>
                </a:solidFill>
              </a:rPr>
              <a:t>necessario</a:t>
            </a:r>
            <a:r>
              <a:rPr lang="en-US" sz="1600" dirty="0">
                <a:solidFill>
                  <a:schemeClr val="tx2"/>
                </a:solidFill>
              </a:rPr>
              <a:t> per lo </a:t>
            </a:r>
            <a:r>
              <a:rPr lang="en-US" sz="1600" dirty="0" err="1">
                <a:solidFill>
                  <a:schemeClr val="tx2"/>
                </a:solidFill>
              </a:rPr>
              <a:t>sviluppo</a:t>
            </a:r>
            <a:r>
              <a:rPr lang="en-US" sz="1600" dirty="0">
                <a:solidFill>
                  <a:schemeClr val="tx2"/>
                </a:solidFill>
              </a:rPr>
              <a:t> </a:t>
            </a:r>
            <a:r>
              <a:rPr lang="en-US" sz="1600" dirty="0" err="1">
                <a:solidFill>
                  <a:schemeClr val="tx2"/>
                </a:solidFill>
              </a:rPr>
              <a:t>integrato</a:t>
            </a:r>
            <a:endParaRPr lang="en-US" sz="1600" dirty="0">
              <a:solidFill>
                <a:schemeClr val="tx2"/>
              </a:solidFill>
            </a:endParaRPr>
          </a:p>
          <a:p>
            <a:pPr marL="285750" indent="-182880" defTabSz="914400">
              <a:lnSpc>
                <a:spcPct val="90000"/>
              </a:lnSpc>
              <a:spcAft>
                <a:spcPts val="600"/>
              </a:spcAft>
              <a:buClr>
                <a:schemeClr val="tx1"/>
              </a:buClr>
              <a:buFont typeface="Wingdings" pitchFamily="2" charset="2"/>
              <a:buChar char=""/>
            </a:pPr>
            <a:r>
              <a:rPr lang="en-US" sz="1600" dirty="0">
                <a:solidFill>
                  <a:schemeClr val="tx2"/>
                </a:solidFill>
              </a:rPr>
              <a:t> </a:t>
            </a:r>
            <a:r>
              <a:rPr lang="en-US" sz="1600" dirty="0" err="1">
                <a:solidFill>
                  <a:schemeClr val="tx2"/>
                </a:solidFill>
              </a:rPr>
              <a:t>Soluzioni</a:t>
            </a:r>
            <a:r>
              <a:rPr lang="en-US" sz="1600" dirty="0">
                <a:solidFill>
                  <a:schemeClr val="tx2"/>
                </a:solidFill>
              </a:rPr>
              <a:t> </a:t>
            </a:r>
            <a:r>
              <a:rPr lang="en-US" sz="1600" dirty="0" err="1">
                <a:solidFill>
                  <a:schemeClr val="tx2"/>
                </a:solidFill>
              </a:rPr>
              <a:t>più</a:t>
            </a:r>
            <a:r>
              <a:rPr lang="en-US" sz="1600" dirty="0">
                <a:solidFill>
                  <a:schemeClr val="tx2"/>
                </a:solidFill>
              </a:rPr>
              <a:t> </a:t>
            </a:r>
            <a:r>
              <a:rPr lang="en-US" sz="1600" dirty="0" err="1">
                <a:solidFill>
                  <a:schemeClr val="tx2"/>
                </a:solidFill>
              </a:rPr>
              <a:t>comuni</a:t>
            </a:r>
            <a:r>
              <a:rPr lang="en-US" sz="1600" dirty="0">
                <a:solidFill>
                  <a:schemeClr val="tx2"/>
                </a:solidFill>
              </a:rPr>
              <a:t>: </a:t>
            </a:r>
            <a:r>
              <a:rPr lang="en-US" sz="1600" dirty="0" err="1">
                <a:solidFill>
                  <a:schemeClr val="tx2"/>
                </a:solidFill>
              </a:rPr>
              <a:t>asse</a:t>
            </a:r>
            <a:r>
              <a:rPr lang="en-US" sz="1600" dirty="0">
                <a:solidFill>
                  <a:schemeClr val="tx2"/>
                </a:solidFill>
              </a:rPr>
              <a:t> </a:t>
            </a:r>
            <a:r>
              <a:rPr lang="en-US" sz="1600" dirty="0" err="1">
                <a:solidFill>
                  <a:schemeClr val="tx2"/>
                </a:solidFill>
              </a:rPr>
              <a:t>dedicato</a:t>
            </a:r>
            <a:r>
              <a:rPr lang="en-US" sz="1600" dirty="0">
                <a:solidFill>
                  <a:schemeClr val="tx2"/>
                </a:solidFill>
              </a:rPr>
              <a:t> e </a:t>
            </a:r>
            <a:r>
              <a:rPr lang="en-US" sz="1600" dirty="0" err="1">
                <a:solidFill>
                  <a:schemeClr val="tx2"/>
                </a:solidFill>
              </a:rPr>
              <a:t>priorità</a:t>
            </a:r>
            <a:r>
              <a:rPr lang="en-US" sz="1600" dirty="0">
                <a:solidFill>
                  <a:schemeClr val="tx2"/>
                </a:solidFill>
              </a:rPr>
              <a:t> </a:t>
            </a:r>
            <a:r>
              <a:rPr lang="en-US" sz="1600" dirty="0" err="1">
                <a:solidFill>
                  <a:schemeClr val="tx2"/>
                </a:solidFill>
              </a:rPr>
              <a:t>all'interno</a:t>
            </a:r>
            <a:r>
              <a:rPr lang="en-US" sz="1600" dirty="0">
                <a:solidFill>
                  <a:schemeClr val="tx2"/>
                </a:solidFill>
              </a:rPr>
              <a:t> del PO</a:t>
            </a:r>
          </a:p>
          <a:p>
            <a:pPr marL="285750" indent="-182880" defTabSz="914400">
              <a:lnSpc>
                <a:spcPct val="90000"/>
              </a:lnSpc>
              <a:spcAft>
                <a:spcPts val="600"/>
              </a:spcAft>
              <a:buClr>
                <a:schemeClr val="tx1"/>
              </a:buClr>
              <a:buFont typeface="Wingdings" pitchFamily="2" charset="2"/>
              <a:buChar char=""/>
            </a:pPr>
            <a:r>
              <a:rPr lang="en-US" sz="1600" dirty="0" err="1">
                <a:solidFill>
                  <a:schemeClr val="tx2"/>
                </a:solidFill>
              </a:rPr>
              <a:t>Importanza</a:t>
            </a:r>
            <a:r>
              <a:rPr lang="en-US" sz="1600" dirty="0">
                <a:solidFill>
                  <a:schemeClr val="tx2"/>
                </a:solidFill>
              </a:rPr>
              <a:t> </a:t>
            </a:r>
            <a:r>
              <a:rPr lang="en-US" sz="1600" dirty="0" err="1">
                <a:solidFill>
                  <a:schemeClr val="tx2"/>
                </a:solidFill>
              </a:rPr>
              <a:t>della</a:t>
            </a:r>
            <a:r>
              <a:rPr lang="en-US" sz="1600" dirty="0">
                <a:solidFill>
                  <a:schemeClr val="tx2"/>
                </a:solidFill>
              </a:rPr>
              <a:t> </a:t>
            </a:r>
            <a:r>
              <a:rPr lang="en-US" sz="1600" dirty="0" err="1">
                <a:solidFill>
                  <a:schemeClr val="tx2"/>
                </a:solidFill>
              </a:rPr>
              <a:t>valorizzazione</a:t>
            </a:r>
            <a:r>
              <a:rPr lang="en-US" sz="1600" dirty="0">
                <a:solidFill>
                  <a:schemeClr val="tx2"/>
                </a:solidFill>
              </a:rPr>
              <a:t> del </a:t>
            </a:r>
            <a:r>
              <a:rPr lang="en-US" sz="1600" dirty="0" err="1">
                <a:solidFill>
                  <a:schemeClr val="tx2"/>
                </a:solidFill>
              </a:rPr>
              <a:t>capitale</a:t>
            </a:r>
            <a:r>
              <a:rPr lang="en-US" sz="1600" dirty="0">
                <a:solidFill>
                  <a:schemeClr val="tx2"/>
                </a:solidFill>
              </a:rPr>
              <a:t> </a:t>
            </a:r>
            <a:r>
              <a:rPr lang="en-US" sz="1600" dirty="0" err="1">
                <a:solidFill>
                  <a:schemeClr val="tx2"/>
                </a:solidFill>
              </a:rPr>
              <a:t>umano</a:t>
            </a:r>
            <a:r>
              <a:rPr lang="en-US" sz="1600" dirty="0">
                <a:solidFill>
                  <a:schemeClr val="tx2"/>
                </a:solidFill>
              </a:rPr>
              <a:t> di </a:t>
            </a:r>
            <a:r>
              <a:rPr lang="en-US" sz="1600" dirty="0" err="1">
                <a:solidFill>
                  <a:schemeClr val="tx2"/>
                </a:solidFill>
              </a:rPr>
              <a:t>funzionari</a:t>
            </a:r>
            <a:r>
              <a:rPr lang="en-US" sz="1600" dirty="0">
                <a:solidFill>
                  <a:schemeClr val="tx2"/>
                </a:solidFill>
              </a:rPr>
              <a:t> e </a:t>
            </a:r>
            <a:r>
              <a:rPr lang="en-US" sz="1600" dirty="0" err="1">
                <a:solidFill>
                  <a:schemeClr val="tx2"/>
                </a:solidFill>
              </a:rPr>
              <a:t>tecnici</a:t>
            </a:r>
            <a:r>
              <a:rPr lang="en-US" sz="1600" dirty="0">
                <a:solidFill>
                  <a:schemeClr val="tx2"/>
                </a:solidFill>
              </a:rPr>
              <a:t> </a:t>
            </a:r>
            <a:r>
              <a:rPr lang="en-US" sz="1600" dirty="0" err="1">
                <a:solidFill>
                  <a:schemeClr val="tx2"/>
                </a:solidFill>
              </a:rPr>
              <a:t>eletti</a:t>
            </a:r>
            <a:r>
              <a:rPr lang="en-US" sz="1600" dirty="0">
                <a:solidFill>
                  <a:schemeClr val="tx2"/>
                </a:solidFill>
              </a:rPr>
              <a:t> (URBACT)</a:t>
            </a:r>
          </a:p>
        </p:txBody>
      </p:sp>
      <p:sp>
        <p:nvSpPr>
          <p:cNvPr id="17" name="Rectangle 16">
            <a:extLst>
              <a:ext uri="{FF2B5EF4-FFF2-40B4-BE49-F238E27FC236}">
                <a16:creationId xmlns:a16="http://schemas.microsoft.com/office/drawing/2014/main" id="{519C7155-1644-4C60-B0B5-32B1800D6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75400"/>
            <a:ext cx="9146751" cy="482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Espace réservé du numéro de diapositive 5"/>
          <p:cNvSpPr>
            <a:spLocks noGrp="1"/>
          </p:cNvSpPr>
          <p:nvPr>
            <p:ph type="sldNum" sz="quarter" idx="12"/>
          </p:nvPr>
        </p:nvSpPr>
        <p:spPr>
          <a:xfrm>
            <a:off x="7994195" y="6422854"/>
            <a:ext cx="709698" cy="365125"/>
          </a:xfrm>
        </p:spPr>
        <p:txBody>
          <a:bodyPr vert="horz" lIns="45720" tIns="45720" rIns="91440" bIns="45720" rtlCol="0" anchor="ctr">
            <a:normAutofit/>
          </a:bodyPr>
          <a:lstStyle/>
          <a:p>
            <a:pPr>
              <a:spcAft>
                <a:spcPts val="600"/>
              </a:spcAft>
            </a:pPr>
            <a:r>
              <a:rPr lang="en-US" b="0" kern="1200">
                <a:solidFill>
                  <a:schemeClr val="bg1"/>
                </a:solidFill>
                <a:latin typeface="+mn-lt"/>
                <a:ea typeface="+mn-ea"/>
                <a:cs typeface="+mn-cs"/>
              </a:rPr>
              <a:t>.</a:t>
            </a:r>
            <a:fld id="{9A0F4256-5836-A347-B92B-3123679EC5AA}" type="slidenum">
              <a:rPr lang="en-US" b="0" kern="1200">
                <a:solidFill>
                  <a:schemeClr val="bg1"/>
                </a:solidFill>
                <a:latin typeface="+mn-lt"/>
                <a:ea typeface="+mn-ea"/>
                <a:cs typeface="+mn-cs"/>
              </a:rPr>
              <a:pPr>
                <a:spcAft>
                  <a:spcPts val="600"/>
                </a:spcAft>
              </a:pPr>
              <a:t>5</a:t>
            </a:fld>
            <a:endParaRPr lang="en-US" b="0" kern="1200">
              <a:solidFill>
                <a:schemeClr val="bg1"/>
              </a:solidFill>
              <a:latin typeface="+mn-lt"/>
              <a:ea typeface="+mn-ea"/>
              <a:cs typeface="+mn-cs"/>
            </a:endParaRPr>
          </a:p>
        </p:txBody>
      </p:sp>
    </p:spTree>
    <p:extLst>
      <p:ext uri="{BB962C8B-B14F-4D97-AF65-F5344CB8AC3E}">
        <p14:creationId xmlns:p14="http://schemas.microsoft.com/office/powerpoint/2010/main" val="3781365680"/>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1A6D86F0-98E0-4468-9315-41BF7B0F2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9072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42379" y="2088859"/>
            <a:ext cx="2782493" cy="1891972"/>
          </a:xfrm>
        </p:spPr>
        <p:txBody>
          <a:bodyPr>
            <a:normAutofit/>
          </a:bodyPr>
          <a:lstStyle/>
          <a:p>
            <a:r>
              <a:rPr lang="it-IT" sz="3100" dirty="0"/>
              <a:t>La dimensione Urbana </a:t>
            </a:r>
            <a:br>
              <a:rPr lang="it-IT" sz="3100" dirty="0"/>
            </a:br>
            <a:r>
              <a:rPr lang="it-IT" sz="3100" dirty="0"/>
              <a:t>2014-2020</a:t>
            </a:r>
            <a:endParaRPr lang="en-US" sz="3100" dirty="0"/>
          </a:p>
        </p:txBody>
      </p:sp>
      <p:sp useBgFill="1">
        <p:nvSpPr>
          <p:cNvPr id="18" name="Rectangle 17">
            <a:extLst>
              <a:ext uri="{FF2B5EF4-FFF2-40B4-BE49-F238E27FC236}">
                <a16:creationId xmlns:a16="http://schemas.microsoft.com/office/drawing/2014/main" id="{CE957058-57AD-46A9-BAE9-7145CB3504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90721" y="-2"/>
            <a:ext cx="5653277"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space réservé du contenu 10"/>
          <p:cNvSpPr>
            <a:spLocks noGrp="1"/>
          </p:cNvSpPr>
          <p:nvPr>
            <p:ph sz="quarter" idx="4294967295"/>
          </p:nvPr>
        </p:nvSpPr>
        <p:spPr>
          <a:xfrm>
            <a:off x="3822419" y="368864"/>
            <a:ext cx="4367496" cy="5180708"/>
          </a:xfrm>
        </p:spPr>
        <p:txBody>
          <a:bodyPr anchor="ctr">
            <a:normAutofit/>
          </a:bodyPr>
          <a:lstStyle/>
          <a:p>
            <a:pPr marL="525780" indent="-342900"/>
            <a:r>
              <a:rPr lang="it-IT" sz="1400" dirty="0">
                <a:solidFill>
                  <a:schemeClr val="tx2"/>
                </a:solidFill>
              </a:rPr>
              <a:t>L'approccio al mainstreaming è stato confermato nonostante le difficoltà nel 2007-2013</a:t>
            </a:r>
          </a:p>
          <a:p>
            <a:pPr marL="525780" indent="-342900"/>
            <a:r>
              <a:rPr lang="it-IT" sz="1400" dirty="0">
                <a:solidFill>
                  <a:schemeClr val="tx2"/>
                </a:solidFill>
              </a:rPr>
              <a:t>Aumentare ulteriormente la disponibilità finanziaria</a:t>
            </a:r>
          </a:p>
          <a:p>
            <a:pPr marL="525780" indent="-342900"/>
            <a:r>
              <a:rPr lang="it-IT" sz="1400" b="1" dirty="0">
                <a:solidFill>
                  <a:schemeClr val="tx2"/>
                </a:solidFill>
              </a:rPr>
              <a:t>Articolo 7 </a:t>
            </a:r>
            <a:r>
              <a:rPr lang="it-IT" sz="1400" dirty="0">
                <a:solidFill>
                  <a:schemeClr val="tx2"/>
                </a:solidFill>
              </a:rPr>
              <a:t>Il regolamento FESR chiede agli Stati membri di dedicare almeno il 5% del FESR allo sviluppo urbano sostenibile - 18 miliardi di EUR in totale</a:t>
            </a:r>
          </a:p>
          <a:p>
            <a:pPr marL="525780" indent="-342900"/>
            <a:r>
              <a:rPr lang="it-IT" sz="1400" dirty="0">
                <a:solidFill>
                  <a:schemeClr val="tx2"/>
                </a:solidFill>
              </a:rPr>
              <a:t>Nuovo meccanismo di consegna a livello locale: investimenti territoriali integrati (</a:t>
            </a:r>
            <a:r>
              <a:rPr lang="it-IT" sz="1400" b="1" dirty="0">
                <a:solidFill>
                  <a:schemeClr val="tx2"/>
                </a:solidFill>
              </a:rPr>
              <a:t>ITI</a:t>
            </a:r>
            <a:r>
              <a:rPr lang="it-IT" sz="1400" dirty="0">
                <a:solidFill>
                  <a:schemeClr val="tx2"/>
                </a:solidFill>
              </a:rPr>
              <a:t>)</a:t>
            </a:r>
          </a:p>
          <a:p>
            <a:pPr marL="525780" indent="-342900"/>
            <a:r>
              <a:rPr lang="it-IT" sz="1400" dirty="0">
                <a:solidFill>
                  <a:schemeClr val="tx2"/>
                </a:solidFill>
              </a:rPr>
              <a:t>Sostegno all'innovazione e alla sperimentazione: </a:t>
            </a:r>
            <a:r>
              <a:rPr lang="it-IT" sz="1400" b="1" dirty="0">
                <a:solidFill>
                  <a:schemeClr val="tx2"/>
                </a:solidFill>
              </a:rPr>
              <a:t>Urban Innovative Actions (UIA) </a:t>
            </a:r>
            <a:r>
              <a:rPr lang="it-IT" sz="1400" dirty="0">
                <a:solidFill>
                  <a:schemeClr val="tx2"/>
                </a:solidFill>
              </a:rPr>
              <a:t>- 370 mln di euro</a:t>
            </a:r>
          </a:p>
          <a:p>
            <a:pPr marL="525780" indent="-342900"/>
            <a:r>
              <a:rPr lang="it-IT" sz="1400" dirty="0">
                <a:solidFill>
                  <a:schemeClr val="tx2"/>
                </a:solidFill>
              </a:rPr>
              <a:t>Creazione di reti e capacità: </a:t>
            </a:r>
            <a:r>
              <a:rPr lang="it-IT" sz="1400" b="1" dirty="0">
                <a:solidFill>
                  <a:schemeClr val="tx2"/>
                </a:solidFill>
              </a:rPr>
              <a:t>URBACT</a:t>
            </a:r>
            <a:r>
              <a:rPr lang="it-IT" sz="1400" dirty="0">
                <a:solidFill>
                  <a:schemeClr val="tx2"/>
                </a:solidFill>
              </a:rPr>
              <a:t> - 90 mln di euro</a:t>
            </a:r>
          </a:p>
          <a:p>
            <a:pPr marL="525780" indent="-342900"/>
            <a:r>
              <a:rPr lang="it-IT" sz="1400" dirty="0">
                <a:solidFill>
                  <a:schemeClr val="tx2"/>
                </a:solidFill>
              </a:rPr>
              <a:t>Livello politico: </a:t>
            </a:r>
            <a:r>
              <a:rPr lang="it-IT" sz="1400" b="1" dirty="0">
                <a:solidFill>
                  <a:schemeClr val="tx2"/>
                </a:solidFill>
              </a:rPr>
              <a:t>Agenda Urbana </a:t>
            </a:r>
            <a:r>
              <a:rPr lang="it-IT" sz="1400" dirty="0">
                <a:solidFill>
                  <a:schemeClr val="tx2"/>
                </a:solidFill>
              </a:rPr>
              <a:t>per l'UE (e relativi partenariati)</a:t>
            </a:r>
          </a:p>
          <a:p>
            <a:pPr marL="525780" indent="-342900"/>
            <a:r>
              <a:rPr lang="it-IT" sz="1400" dirty="0">
                <a:solidFill>
                  <a:schemeClr val="tx2"/>
                </a:solidFill>
              </a:rPr>
              <a:t>Accresciuta attenzione urbana da parte di iniziative UE "settoriali / tematiche" (H2020, LIFE, Cultura, Erasmus +, ecc.)</a:t>
            </a:r>
            <a:endParaRPr lang="en-GB" sz="1400" dirty="0">
              <a:solidFill>
                <a:schemeClr val="tx2"/>
              </a:solidFill>
            </a:endParaRPr>
          </a:p>
        </p:txBody>
      </p:sp>
      <p:sp>
        <p:nvSpPr>
          <p:cNvPr id="6" name="Espace réservé du numéro de diapositive 5"/>
          <p:cNvSpPr>
            <a:spLocks noGrp="1"/>
          </p:cNvSpPr>
          <p:nvPr>
            <p:ph type="sldNum" sz="quarter" idx="12"/>
          </p:nvPr>
        </p:nvSpPr>
        <p:spPr>
          <a:xfrm>
            <a:off x="7994195" y="6422854"/>
            <a:ext cx="709698" cy="365125"/>
          </a:xfrm>
        </p:spPr>
        <p:txBody>
          <a:bodyPr>
            <a:normAutofit/>
          </a:bodyPr>
          <a:lstStyle/>
          <a:p>
            <a:pPr>
              <a:spcAft>
                <a:spcPts val="600"/>
              </a:spcAft>
            </a:pPr>
            <a:r>
              <a:rPr lang="fr-FR">
                <a:solidFill>
                  <a:schemeClr val="tx2"/>
                </a:solidFill>
              </a:rPr>
              <a:t>.</a:t>
            </a:r>
            <a:fld id="{9A0F4256-5836-A347-B92B-3123679EC5AA}" type="slidenum">
              <a:rPr lang="fr-FR">
                <a:solidFill>
                  <a:schemeClr val="tx2"/>
                </a:solidFill>
              </a:rPr>
              <a:pPr>
                <a:spcAft>
                  <a:spcPts val="600"/>
                </a:spcAft>
              </a:pPr>
              <a:t>6</a:t>
            </a:fld>
            <a:endParaRPr lang="fr-FR">
              <a:solidFill>
                <a:schemeClr val="tx2"/>
              </a:solidFill>
            </a:endParaRPr>
          </a:p>
        </p:txBody>
      </p:sp>
    </p:spTree>
    <p:extLst>
      <p:ext uri="{BB962C8B-B14F-4D97-AF65-F5344CB8AC3E}">
        <p14:creationId xmlns:p14="http://schemas.microsoft.com/office/powerpoint/2010/main" val="3188933312"/>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2014-2020 - Delivery mechanisms</a:t>
            </a:r>
          </a:p>
        </p:txBody>
      </p:sp>
      <p:sp>
        <p:nvSpPr>
          <p:cNvPr id="6" name="Espace réservé du numéro de diapositive 5"/>
          <p:cNvSpPr>
            <a:spLocks noGrp="1"/>
          </p:cNvSpPr>
          <p:nvPr>
            <p:ph type="sldNum" sz="quarter" idx="12"/>
          </p:nvPr>
        </p:nvSpPr>
        <p:spPr/>
        <p:txBody>
          <a:bodyPr/>
          <a:lstStyle/>
          <a:p>
            <a:r>
              <a:rPr lang="fr-FR"/>
              <a:t>.</a:t>
            </a:r>
            <a:fld id="{9A0F4256-5836-A347-B92B-3123679EC5AA}" type="slidenum">
              <a:rPr lang="fr-FR" smtClean="0"/>
              <a:pPr/>
              <a:t>7</a:t>
            </a:fld>
            <a:endParaRPr lang="fr-FR" dirty="0"/>
          </a:p>
        </p:txBody>
      </p:sp>
      <p:sp>
        <p:nvSpPr>
          <p:cNvPr id="11" name="Espace réservé du contenu 10"/>
          <p:cNvSpPr>
            <a:spLocks noGrp="1"/>
          </p:cNvSpPr>
          <p:nvPr>
            <p:ph sz="quarter" idx="4294967295"/>
          </p:nvPr>
        </p:nvSpPr>
        <p:spPr>
          <a:xfrm>
            <a:off x="467544" y="1628800"/>
            <a:ext cx="8496944" cy="4049712"/>
          </a:xfrm>
        </p:spPr>
        <p:txBody>
          <a:bodyPr>
            <a:noAutofit/>
          </a:bodyPr>
          <a:lstStyle/>
          <a:p>
            <a:pPr indent="0">
              <a:buNone/>
            </a:pPr>
            <a:r>
              <a:rPr lang="en-US" sz="1800" b="1" dirty="0"/>
              <a:t>Art.7 ERDF – different delivery mechanisms</a:t>
            </a:r>
          </a:p>
          <a:p>
            <a:pPr marL="342900" indent="-342900"/>
            <a:r>
              <a:rPr lang="en-US" sz="1800" dirty="0"/>
              <a:t>France: European contribution to </a:t>
            </a:r>
            <a:r>
              <a:rPr lang="en-US" sz="1800" dirty="0" err="1"/>
              <a:t>Contrats</a:t>
            </a:r>
            <a:r>
              <a:rPr lang="en-US" sz="1800" dirty="0"/>
              <a:t> de </a:t>
            </a:r>
            <a:r>
              <a:rPr lang="en-US" sz="1800" dirty="0" err="1"/>
              <a:t>Villes</a:t>
            </a:r>
            <a:endParaRPr lang="en-US" sz="1800" dirty="0"/>
          </a:p>
          <a:p>
            <a:pPr marL="342900" indent="-342900"/>
            <a:r>
              <a:rPr lang="en-US" sz="1800" dirty="0"/>
              <a:t>Germany: embedded in the multi-level approach (30/30/30) of </a:t>
            </a:r>
            <a:r>
              <a:rPr lang="en-US" sz="1800" dirty="0" err="1"/>
              <a:t>Sozialstadt</a:t>
            </a:r>
            <a:endParaRPr lang="en-US" sz="1800" dirty="0"/>
          </a:p>
          <a:p>
            <a:pPr marL="342900" indent="-342900"/>
            <a:r>
              <a:rPr lang="en-US" sz="1800" dirty="0"/>
              <a:t>Italy: Urban axis  in Regional Operational </a:t>
            </a:r>
            <a:r>
              <a:rPr lang="en-US" sz="1800" dirty="0" err="1"/>
              <a:t>Programmes</a:t>
            </a:r>
            <a:r>
              <a:rPr lang="en-US" sz="1800" dirty="0"/>
              <a:t> plus National Operational </a:t>
            </a:r>
            <a:r>
              <a:rPr lang="en-US" sz="1800" dirty="0" err="1"/>
              <a:t>Programme</a:t>
            </a:r>
            <a:r>
              <a:rPr lang="en-US" sz="1800" dirty="0"/>
              <a:t> for Metropolitan authorities</a:t>
            </a:r>
          </a:p>
          <a:p>
            <a:pPr marL="342900" indent="-342900"/>
            <a:r>
              <a:rPr lang="en-US" sz="1800" dirty="0"/>
              <a:t>Poland: push to  create new metropolitan entities</a:t>
            </a:r>
          </a:p>
          <a:p>
            <a:pPr marL="342900" indent="-342900"/>
            <a:r>
              <a:rPr lang="en-US" sz="1800" dirty="0"/>
              <a:t>Romania/Bulgaria: centrally managed by national government</a:t>
            </a:r>
          </a:p>
          <a:p>
            <a:pPr marL="342900" indent="-342900"/>
            <a:r>
              <a:rPr lang="en-US" sz="1800" dirty="0"/>
              <a:t>New planning and delivery frameworks (strategies) </a:t>
            </a:r>
          </a:p>
          <a:p>
            <a:pPr marL="0" indent="0">
              <a:buNone/>
            </a:pPr>
            <a:endParaRPr lang="en-US" sz="1800" dirty="0"/>
          </a:p>
          <a:p>
            <a:pPr indent="0">
              <a:buNone/>
            </a:pPr>
            <a:r>
              <a:rPr lang="en-US" sz="1800" b="1" dirty="0"/>
              <a:t>URBACT:</a:t>
            </a:r>
          </a:p>
          <a:p>
            <a:pPr marL="342900" indent="-342900"/>
            <a:r>
              <a:rPr lang="en-US" sz="1800" dirty="0"/>
              <a:t>Managed by CGET (in Paris) with strong involvement of MS</a:t>
            </a:r>
          </a:p>
        </p:txBody>
      </p:sp>
      <p:pic>
        <p:nvPicPr>
          <p:cNvPr id="3" name="Immagine 2">
            <a:extLst>
              <a:ext uri="{FF2B5EF4-FFF2-40B4-BE49-F238E27FC236}">
                <a16:creationId xmlns:a16="http://schemas.microsoft.com/office/drawing/2014/main" id="{3E91632B-52AE-448B-A460-B224E7C1A73B}"/>
              </a:ext>
            </a:extLst>
          </p:cNvPr>
          <p:cNvPicPr>
            <a:picLocks noChangeAspect="1"/>
          </p:cNvPicPr>
          <p:nvPr/>
        </p:nvPicPr>
        <p:blipFill>
          <a:blip r:embed="rId3"/>
          <a:stretch>
            <a:fillRect/>
          </a:stretch>
        </p:blipFill>
        <p:spPr>
          <a:xfrm>
            <a:off x="0" y="385042"/>
            <a:ext cx="9144000" cy="6087915"/>
          </a:xfrm>
          <a:prstGeom prst="rect">
            <a:avLst/>
          </a:prstGeom>
        </p:spPr>
      </p:pic>
    </p:spTree>
    <p:extLst>
      <p:ext uri="{BB962C8B-B14F-4D97-AF65-F5344CB8AC3E}">
        <p14:creationId xmlns:p14="http://schemas.microsoft.com/office/powerpoint/2010/main" val="2301556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45B7BD-C960-4C77-8AEC-237A9278F427}"/>
              </a:ext>
            </a:extLst>
          </p:cNvPr>
          <p:cNvSpPr>
            <a:spLocks noGrp="1"/>
          </p:cNvSpPr>
          <p:nvPr>
            <p:ph type="title"/>
          </p:nvPr>
        </p:nvSpPr>
        <p:spPr>
          <a:xfrm>
            <a:off x="902189" y="284176"/>
            <a:ext cx="7338060" cy="1508760"/>
          </a:xfrm>
        </p:spPr>
        <p:txBody>
          <a:bodyPr>
            <a:normAutofit/>
          </a:bodyPr>
          <a:lstStyle/>
          <a:p>
            <a:r>
              <a:rPr lang="it-IT" dirty="0" err="1"/>
              <a:t>Necessita’</a:t>
            </a:r>
            <a:r>
              <a:rPr lang="it-IT" dirty="0"/>
              <a:t>  di  coordinamento</a:t>
            </a:r>
          </a:p>
        </p:txBody>
      </p:sp>
      <p:graphicFrame>
        <p:nvGraphicFramePr>
          <p:cNvPr id="14" name="Segnaposto contenuto 2">
            <a:extLst>
              <a:ext uri="{FF2B5EF4-FFF2-40B4-BE49-F238E27FC236}">
                <a16:creationId xmlns:a16="http://schemas.microsoft.com/office/drawing/2014/main" id="{2005DF3A-D60B-46E9-8DEC-8CA58DB62897}"/>
              </a:ext>
            </a:extLst>
          </p:cNvPr>
          <p:cNvGraphicFramePr>
            <a:graphicFrameLocks noGrp="1"/>
          </p:cNvGraphicFramePr>
          <p:nvPr>
            <p:ph idx="1"/>
            <p:extLst>
              <p:ext uri="{D42A27DB-BD31-4B8C-83A1-F6EECF244321}">
                <p14:modId xmlns:p14="http://schemas.microsoft.com/office/powerpoint/2010/main" val="2148731478"/>
              </p:ext>
            </p:extLst>
          </p:nvPr>
        </p:nvGraphicFramePr>
        <p:xfrm>
          <a:off x="902493" y="2476595"/>
          <a:ext cx="7337823" cy="3416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968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10423B-21B0-4421-93B3-5F721A4F9EC3}"/>
              </a:ext>
            </a:extLst>
          </p:cNvPr>
          <p:cNvSpPr>
            <a:spLocks noGrp="1"/>
          </p:cNvSpPr>
          <p:nvPr>
            <p:ph type="title"/>
          </p:nvPr>
        </p:nvSpPr>
        <p:spPr>
          <a:xfrm>
            <a:off x="529389" y="284176"/>
            <a:ext cx="8335478" cy="1508760"/>
          </a:xfrm>
        </p:spPr>
        <p:txBody>
          <a:bodyPr>
            <a:normAutofit/>
          </a:bodyPr>
          <a:lstStyle/>
          <a:p>
            <a:pPr algn="ctr"/>
            <a:r>
              <a:rPr lang="it-IT" dirty="0"/>
              <a:t>European Urban </a:t>
            </a:r>
            <a:r>
              <a:rPr lang="it-IT" dirty="0" err="1"/>
              <a:t>Initiative</a:t>
            </a:r>
            <a:r>
              <a:rPr lang="it-IT" dirty="0"/>
              <a:t> (EUI)</a:t>
            </a:r>
            <a:br>
              <a:rPr lang="it-IT" dirty="0"/>
            </a:br>
            <a:r>
              <a:rPr lang="it-IT" sz="2800" dirty="0"/>
              <a:t>Programmazione 2021/27</a:t>
            </a:r>
            <a:endParaRPr lang="it-IT" dirty="0"/>
          </a:p>
        </p:txBody>
      </p:sp>
      <p:graphicFrame>
        <p:nvGraphicFramePr>
          <p:cNvPr id="5" name="Segnaposto contenuto 2">
            <a:extLst>
              <a:ext uri="{FF2B5EF4-FFF2-40B4-BE49-F238E27FC236}">
                <a16:creationId xmlns:a16="http://schemas.microsoft.com/office/drawing/2014/main" id="{35C3B9D4-9D9A-4F16-B4D9-DD82B2F2E898}"/>
              </a:ext>
            </a:extLst>
          </p:cNvPr>
          <p:cNvGraphicFramePr>
            <a:graphicFrameLocks noGrp="1"/>
          </p:cNvGraphicFramePr>
          <p:nvPr>
            <p:ph idx="1"/>
            <p:extLst>
              <p:ext uri="{D42A27DB-BD31-4B8C-83A1-F6EECF244321}">
                <p14:modId xmlns:p14="http://schemas.microsoft.com/office/powerpoint/2010/main" val="564341051"/>
              </p:ext>
            </p:extLst>
          </p:nvPr>
        </p:nvGraphicFramePr>
        <p:xfrm>
          <a:off x="902493" y="2476595"/>
          <a:ext cx="7337823" cy="34162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63384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asc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sc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asce">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1_Fasc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sce">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asce">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2286</Words>
  <Application>Microsoft Office PowerPoint</Application>
  <PresentationFormat>Presentazione su schermo (4:3)</PresentationFormat>
  <Paragraphs>148</Paragraphs>
  <Slides>17</Slides>
  <Notes>13</Notes>
  <HiddenSlides>1</HiddenSlides>
  <MMClips>0</MMClips>
  <ScaleCrop>false</ScaleCrop>
  <HeadingPairs>
    <vt:vector size="6" baseType="variant">
      <vt:variant>
        <vt:lpstr>Caratteri utilizzati</vt:lpstr>
      </vt:variant>
      <vt:variant>
        <vt:i4>4</vt:i4>
      </vt:variant>
      <vt:variant>
        <vt:lpstr>Tema</vt:lpstr>
      </vt:variant>
      <vt:variant>
        <vt:i4>2</vt:i4>
      </vt:variant>
      <vt:variant>
        <vt:lpstr>Titoli diapositive</vt:lpstr>
      </vt:variant>
      <vt:variant>
        <vt:i4>17</vt:i4>
      </vt:variant>
    </vt:vector>
  </HeadingPairs>
  <TitlesOfParts>
    <vt:vector size="23" baseType="lpstr">
      <vt:lpstr>Arial</vt:lpstr>
      <vt:lpstr>Calibri</vt:lpstr>
      <vt:lpstr>Corbel</vt:lpstr>
      <vt:lpstr>Wingdings</vt:lpstr>
      <vt:lpstr>Fasce</vt:lpstr>
      <vt:lpstr>1_Fasce</vt:lpstr>
      <vt:lpstr>Pier Paolo Saraceno   Esperto ANCI</vt:lpstr>
      <vt:lpstr>I comuni al centro dell’azione europea</vt:lpstr>
      <vt:lpstr>Politica di Coesione</vt:lpstr>
      <vt:lpstr>La politica di coesione 2021-27</vt:lpstr>
      <vt:lpstr>La dimensione Urbana   2007-2013 Mainstreaming</vt:lpstr>
      <vt:lpstr>La dimensione Urbana  2014-2020</vt:lpstr>
      <vt:lpstr>2014-2020 - Delivery mechanisms</vt:lpstr>
      <vt:lpstr>Necessita’  di  coordinamento</vt:lpstr>
      <vt:lpstr>European Urban Initiative (EUI) Programmazione 2021/27</vt:lpstr>
      <vt:lpstr>CPR e FESR propostA di regolamento</vt:lpstr>
      <vt:lpstr>rafforzamento delle capacità Istituzionale </vt:lpstr>
      <vt:lpstr>azioni innovative </vt:lpstr>
      <vt:lpstr>supporto conoscenza, Sviluppo policy  </vt:lpstr>
      <vt:lpstr>Presentazione standard di PowerPoint</vt:lpstr>
      <vt:lpstr>Presentazione standard di PowerPoint</vt:lpstr>
      <vt:lpstr>Governance EUI</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Pier Paolo Saraceno   Esperto ANCI</dc:title>
  <dc:creator>Pier Saraceno</dc:creator>
  <cp:lastModifiedBy>Pier Saraceno</cp:lastModifiedBy>
  <cp:revision>7</cp:revision>
  <dcterms:created xsi:type="dcterms:W3CDTF">2019-11-12T07:39:42Z</dcterms:created>
  <dcterms:modified xsi:type="dcterms:W3CDTF">2019-11-12T09:30:22Z</dcterms:modified>
</cp:coreProperties>
</file>