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0" r:id="rId2"/>
    <p:sldId id="344" r:id="rId3"/>
    <p:sldId id="345" r:id="rId4"/>
    <p:sldId id="347" r:id="rId5"/>
    <p:sldId id="348" r:id="rId6"/>
    <p:sldId id="349" r:id="rId7"/>
    <p:sldId id="352" r:id="rId8"/>
    <p:sldId id="354" r:id="rId9"/>
    <p:sldId id="355" r:id="rId10"/>
    <p:sldId id="346" r:id="rId11"/>
    <p:sldId id="350" r:id="rId12"/>
    <p:sldId id="351" r:id="rId13"/>
  </p:sldIdLst>
  <p:sldSz cx="9906000" cy="6858000" type="A4"/>
  <p:notesSz cx="9926638" cy="679767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56" autoAdjust="0"/>
  </p:normalViewPr>
  <p:slideViewPr>
    <p:cSldViewPr>
      <p:cViewPr varScale="1">
        <p:scale>
          <a:sx n="110" d="100"/>
          <a:sy n="110" d="100"/>
        </p:scale>
        <p:origin x="660" y="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930" y="-96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lanave\Documents\Attivit&#224;\PiccoliComuni\Piccoli%20Comuni%202019\Fusioni\Fusioni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Foglio1!$A$42</c:f>
              <c:strCache>
                <c:ptCount val="1"/>
                <c:pt idx="0">
                  <c:v>inferiore a 1.000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Foglio1!$B$34:$H$34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Foglio1!$B$42:$H$42</c:f>
              <c:numCache>
                <c:formatCode>0.0%</c:formatCode>
                <c:ptCount val="6"/>
                <c:pt idx="0">
                  <c:v>0.10487843141221549</c:v>
                </c:pt>
                <c:pt idx="1">
                  <c:v>0.10604021593256484</c:v>
                </c:pt>
                <c:pt idx="2">
                  <c:v>0.10803466347121</c:v>
                </c:pt>
                <c:pt idx="3">
                  <c:v>0.108057837196551</c:v>
                </c:pt>
                <c:pt idx="4">
                  <c:v>0.10652970284653254</c:v>
                </c:pt>
                <c:pt idx="5">
                  <c:v>0.10736301653130782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46-4554-A189-72C4DD95950F}"/>
            </c:ext>
          </c:extLst>
        </c:ser>
        <c:ser>
          <c:idx val="1"/>
          <c:order val="1"/>
          <c:tx>
            <c:strRef>
              <c:f>Foglio1!$A$43</c:f>
              <c:strCache>
                <c:ptCount val="1"/>
                <c:pt idx="0">
                  <c:v>da 1.001 a 3.000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Foglio1!$B$34:$H$34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Foglio1!$B$43:$H$43</c:f>
              <c:numCache>
                <c:formatCode>0.0%</c:formatCode>
                <c:ptCount val="6"/>
                <c:pt idx="0">
                  <c:v>0.4649792658081861</c:v>
                </c:pt>
                <c:pt idx="1">
                  <c:v>0.4624156979980833</c:v>
                </c:pt>
                <c:pt idx="2">
                  <c:v>0.46453829162396465</c:v>
                </c:pt>
                <c:pt idx="3">
                  <c:v>0.46326797440017631</c:v>
                </c:pt>
                <c:pt idx="4">
                  <c:v>0.46183266667191242</c:v>
                </c:pt>
                <c:pt idx="5">
                  <c:v>0.46004338233856573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46-4554-A189-72C4DD95950F}"/>
            </c:ext>
          </c:extLst>
        </c:ser>
        <c:ser>
          <c:idx val="2"/>
          <c:order val="2"/>
          <c:tx>
            <c:strRef>
              <c:f>Foglio1!$A$44</c:f>
              <c:strCache>
                <c:ptCount val="1"/>
                <c:pt idx="0">
                  <c:v>da 3.001 a 5.000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Foglio1!$B$34:$H$34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Foglio1!$B$44:$H$44</c:f>
              <c:numCache>
                <c:formatCode>0.0%</c:formatCode>
                <c:ptCount val="6"/>
                <c:pt idx="0">
                  <c:v>0.43014230277959842</c:v>
                </c:pt>
                <c:pt idx="1">
                  <c:v>0.43154408606935185</c:v>
                </c:pt>
                <c:pt idx="2">
                  <c:v>0.42742704490482536</c:v>
                </c:pt>
                <c:pt idx="3">
                  <c:v>0.4286741884032727</c:v>
                </c:pt>
                <c:pt idx="4">
                  <c:v>0.43163763048155501</c:v>
                </c:pt>
                <c:pt idx="5">
                  <c:v>0.43259360113012646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46-4554-A189-72C4DD959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668852816"/>
        <c:axId val="741473056"/>
      </c:barChart>
      <c:catAx>
        <c:axId val="66885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1473056"/>
        <c:crosses val="autoZero"/>
        <c:auto val="1"/>
        <c:lblAlgn val="ctr"/>
        <c:lblOffset val="100"/>
        <c:noMultiLvlLbl val="0"/>
      </c:catAx>
      <c:valAx>
        <c:axId val="741473056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6885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600" b="1"/>
              <a:t>Fusioni di comuni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Foglio1!$K$1</c:f>
              <c:strCache>
                <c:ptCount val="1"/>
                <c:pt idx="0">
                  <c:v>Numero fusioni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Foglio1!$J$33:$J$40</c:f>
              <c:strCache>
                <c:ptCount val="8"/>
                <c:pt idx="0">
                  <c:v>dal 1991 al 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Foglio1!$K$33:$K$40</c:f>
              <c:numCache>
                <c:formatCode>General</c:formatCode>
                <c:ptCount val="8"/>
                <c:pt idx="0">
                  <c:v>8</c:v>
                </c:pt>
                <c:pt idx="1">
                  <c:v>2</c:v>
                </c:pt>
                <c:pt idx="2">
                  <c:v>24</c:v>
                </c:pt>
                <c:pt idx="3">
                  <c:v>6</c:v>
                </c:pt>
                <c:pt idx="4">
                  <c:v>27</c:v>
                </c:pt>
                <c:pt idx="5">
                  <c:v>10</c:v>
                </c:pt>
                <c:pt idx="6">
                  <c:v>19</c:v>
                </c:pt>
                <c:pt idx="7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2F-4C9F-8448-72A1119C791B}"/>
            </c:ext>
          </c:extLst>
        </c:ser>
        <c:ser>
          <c:idx val="2"/>
          <c:order val="1"/>
          <c:tx>
            <c:strRef>
              <c:f>Foglio1!$M$1</c:f>
              <c:strCache>
                <c:ptCount val="1"/>
                <c:pt idx="0">
                  <c:v>Numero Comuni interessati dal processo di fusione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Foglio1!$J$33:$J$40</c:f>
              <c:strCache>
                <c:ptCount val="8"/>
                <c:pt idx="0">
                  <c:v>dal 1991 al 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Foglio1!$M$33:$M$40</c:f>
              <c:numCache>
                <c:formatCode>General</c:formatCode>
                <c:ptCount val="8"/>
                <c:pt idx="0">
                  <c:v>21</c:v>
                </c:pt>
                <c:pt idx="1">
                  <c:v>4</c:v>
                </c:pt>
                <c:pt idx="2">
                  <c:v>57</c:v>
                </c:pt>
                <c:pt idx="3">
                  <c:v>16</c:v>
                </c:pt>
                <c:pt idx="4">
                  <c:v>73</c:v>
                </c:pt>
                <c:pt idx="5">
                  <c:v>27</c:v>
                </c:pt>
                <c:pt idx="6">
                  <c:v>41</c:v>
                </c:pt>
                <c:pt idx="7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2F-4C9F-8448-72A1119C7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2"/>
        <c:axId val="1518944896"/>
        <c:axId val="813983216"/>
      </c:barChart>
      <c:catAx>
        <c:axId val="151894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13983216"/>
        <c:crosses val="autoZero"/>
        <c:auto val="1"/>
        <c:lblAlgn val="ctr"/>
        <c:lblOffset val="100"/>
        <c:noMultiLvlLbl val="0"/>
      </c:catAx>
      <c:valAx>
        <c:axId val="81398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1894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2" cy="339884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2" cy="339884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150E3928-7FE2-4A65-A0AD-DBC73D5442DC}" type="datetimeFigureOut">
              <a:rPr lang="it-IT" smtClean="0"/>
              <a:pPr/>
              <a:t>28/06/2019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2" cy="339884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2" cy="339884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7C41AF6B-ED7A-4CA2-8744-ED7A5C8F3CE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0696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2" cy="339884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2" cy="339884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68518CBF-8976-4205-BDC0-B9275A23835B}" type="datetimeFigureOut">
              <a:rPr lang="it-IT" smtClean="0"/>
              <a:pPr/>
              <a:t>28/06/2019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11175"/>
            <a:ext cx="3681412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2" cy="339884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2" cy="339884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31D96193-2DC2-44EA-89FE-2F71538D95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9025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3C00-12ED-4834-80E5-DBCD867C9535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E201-8467-4803-880B-5EF8411D3759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36CD-2E5E-4A38-AE46-6AD59DFCC48A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BAA7-7774-4A61-B541-12B689C9339B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591D-B0A7-47F0-B360-6B833ABF9A0F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8A849-47A3-41CF-BA4F-F34C8E996A32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D1C86-D3F5-4991-B4D8-0B2152011D61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2594-FF6F-4623-8330-6D7B50BC65C8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0E70C-B236-428D-BD3F-939740B8346D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2AD8-26B9-4C6D-8E2C-A212B297771E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8484E-28A6-4B29-A4DF-63C625884825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A9B8-B903-446C-A6F7-3C252BF9BEBD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1724" r="71262" b="15124"/>
          <a:stretch/>
        </p:blipFill>
        <p:spPr>
          <a:xfrm>
            <a:off x="0" y="-27384"/>
            <a:ext cx="1598627" cy="69573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1724" r="71262" b="15124"/>
          <a:stretch/>
        </p:blipFill>
        <p:spPr>
          <a:xfrm>
            <a:off x="0" y="-27384"/>
            <a:ext cx="1598627" cy="695739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7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F2594-FF6F-4623-8330-6D7B50BC65C8}" type="datetime1">
              <a:rPr lang="it-IT" smtClean="0"/>
              <a:pPr/>
              <a:t>28/06/2019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E0D4093-F0FA-4EB6-9318-A9FE7A307D36}"/>
              </a:ext>
            </a:extLst>
          </p:cNvPr>
          <p:cNvSpPr txBox="1"/>
          <p:nvPr/>
        </p:nvSpPr>
        <p:spPr>
          <a:xfrm>
            <a:off x="1675628" y="692696"/>
            <a:ext cx="65547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XIX Conferenza Nazionale</a:t>
            </a:r>
          </a:p>
          <a:p>
            <a:pPr algn="ctr"/>
            <a:r>
              <a:rPr lang="it-IT" sz="44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Piccoli Comuni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72E6525-973E-41AF-9828-A78ADE1E7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5" y="118035"/>
            <a:ext cx="571580" cy="79068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FD8868A-7C63-45AC-AC78-4417582ABFA5}"/>
              </a:ext>
            </a:extLst>
          </p:cNvPr>
          <p:cNvSpPr txBox="1"/>
          <p:nvPr/>
        </p:nvSpPr>
        <p:spPr>
          <a:xfrm>
            <a:off x="1721954" y="4365104"/>
            <a:ext cx="678615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NOI SIAMO PICCOLI MA…</a:t>
            </a:r>
          </a:p>
          <a:p>
            <a:pPr algn="ctr"/>
            <a:r>
              <a:rPr lang="it-IT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FACCIAMO GRANDE L’ITALIA</a:t>
            </a:r>
            <a:endParaRPr lang="it-IT" sz="4000" dirty="0">
              <a:solidFill>
                <a:schemeClr val="tx2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3F15D57-E436-4FA1-BD4D-A4B9CCA58B45}"/>
              </a:ext>
            </a:extLst>
          </p:cNvPr>
          <p:cNvSpPr txBox="1"/>
          <p:nvPr/>
        </p:nvSpPr>
        <p:spPr>
          <a:xfrm>
            <a:off x="3368824" y="6145575"/>
            <a:ext cx="3026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50000"/>
                  </a:schemeClr>
                </a:solidFill>
              </a:rPr>
              <a:t>Gornate Olona – 5 luglio 2019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FFA4EB1-0F1C-45B0-B1AF-ABED875C3E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275252"/>
            <a:ext cx="1190625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809860" y="1714488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SIAMO TANTI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2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MA…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asellaDiTesto 7"/>
          <p:cNvSpPr txBox="1">
            <a:spLocks noChangeArrowheads="1"/>
          </p:cNvSpPr>
          <p:nvPr/>
        </p:nvSpPr>
        <p:spPr bwMode="auto">
          <a:xfrm>
            <a:off x="1702571" y="2780928"/>
            <a:ext cx="7215238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it-IT" sz="1600" b="1" dirty="0">
              <a:latin typeface="Century Gothic" pitchFamily="34" charset="0"/>
            </a:endParaRPr>
          </a:p>
          <a:p>
            <a:pPr algn="ctr"/>
            <a:r>
              <a:rPr lang="it-IT" sz="1600" b="1" dirty="0">
                <a:latin typeface="Century Gothic" pitchFamily="34" charset="0"/>
              </a:rPr>
              <a:t>I Piccoli Comuni sono oggi </a:t>
            </a:r>
            <a:r>
              <a:rPr lang="it-IT" sz="1600" b="1" dirty="0">
                <a:solidFill>
                  <a:srgbClr val="00B050"/>
                </a:solidFill>
                <a:latin typeface="Century Gothic" pitchFamily="34" charset="0"/>
              </a:rPr>
              <a:t>5.500 </a:t>
            </a:r>
          </a:p>
          <a:p>
            <a:pPr algn="ctr"/>
            <a:r>
              <a:rPr lang="it-IT" sz="1600" b="1" dirty="0">
                <a:latin typeface="Century Gothic" pitchFamily="34" charset="0"/>
              </a:rPr>
              <a:t>(il </a:t>
            </a:r>
            <a:r>
              <a:rPr lang="it-IT" sz="1600" b="1" dirty="0">
                <a:solidFill>
                  <a:srgbClr val="00B050"/>
                </a:solidFill>
                <a:latin typeface="Century Gothic" pitchFamily="34" charset="0"/>
              </a:rPr>
              <a:t>69% </a:t>
            </a:r>
            <a:r>
              <a:rPr lang="it-IT" sz="1600" b="1" dirty="0">
                <a:latin typeface="Century Gothic" pitchFamily="34" charset="0"/>
              </a:rPr>
              <a:t>dei 7.914 comuni italiani ha meno di 5.000 abitanti)</a:t>
            </a:r>
          </a:p>
          <a:p>
            <a:pPr algn="ctr"/>
            <a:endParaRPr lang="it-IT" sz="1600" b="1" dirty="0">
              <a:latin typeface="Century Gothic" pitchFamily="34" charset="0"/>
            </a:endParaRPr>
          </a:p>
          <a:p>
            <a:pPr algn="ctr"/>
            <a:r>
              <a:rPr lang="it-IT" sz="1600" b="1" dirty="0">
                <a:latin typeface="Century Gothic" pitchFamily="34" charset="0"/>
              </a:rPr>
              <a:t>Oltre </a:t>
            </a:r>
            <a:r>
              <a:rPr lang="it-IT" sz="1600" b="1" dirty="0">
                <a:solidFill>
                  <a:srgbClr val="00B050"/>
                </a:solidFill>
                <a:latin typeface="Century Gothic" pitchFamily="34" charset="0"/>
              </a:rPr>
              <a:t>10 milioni </a:t>
            </a:r>
            <a:r>
              <a:rPr lang="it-IT" sz="1600" b="1" dirty="0">
                <a:latin typeface="Century Gothic" pitchFamily="34" charset="0"/>
              </a:rPr>
              <a:t>di cittadini risiede nei Piccoli Comuni</a:t>
            </a:r>
          </a:p>
          <a:p>
            <a:pPr algn="ctr"/>
            <a:r>
              <a:rPr lang="it-IT" sz="1600" b="1" dirty="0">
                <a:latin typeface="Century Gothic" pitchFamily="34" charset="0"/>
              </a:rPr>
              <a:t>(il </a:t>
            </a:r>
            <a:r>
              <a:rPr lang="it-IT" sz="1600" b="1" dirty="0">
                <a:solidFill>
                  <a:srgbClr val="00B050"/>
                </a:solidFill>
                <a:latin typeface="Century Gothic" pitchFamily="34" charset="0"/>
              </a:rPr>
              <a:t>17%</a:t>
            </a:r>
            <a:r>
              <a:rPr lang="it-IT" sz="1600" b="1" dirty="0">
                <a:latin typeface="Century Gothic" pitchFamily="34" charset="0"/>
              </a:rPr>
              <a:t> della popolazione italiana).</a:t>
            </a:r>
          </a:p>
          <a:p>
            <a:pPr algn="ctr"/>
            <a:endParaRPr lang="it-IT" sz="1600" b="1" dirty="0">
              <a:latin typeface="Century Gothic" pitchFamily="34" charset="0"/>
            </a:endParaRPr>
          </a:p>
          <a:p>
            <a:pPr algn="ctr"/>
            <a:r>
              <a:rPr lang="it-IT" sz="1600" b="1" dirty="0">
                <a:latin typeface="Century Gothic" pitchFamily="34" charset="0"/>
              </a:rPr>
              <a:t>Più della metà del territorio italiano (</a:t>
            </a:r>
            <a:r>
              <a:rPr lang="it-IT" sz="1600" b="1" dirty="0">
                <a:solidFill>
                  <a:srgbClr val="00B050"/>
                </a:solidFill>
                <a:latin typeface="Century Gothic" pitchFamily="34" charset="0"/>
              </a:rPr>
              <a:t>54%</a:t>
            </a:r>
            <a:r>
              <a:rPr lang="it-IT" sz="1600" b="1" dirty="0">
                <a:latin typeface="Century Gothic" pitchFamily="34" charset="0"/>
              </a:rPr>
              <a:t>) è governato dai sindaci dei Piccoli Comuni.</a:t>
            </a:r>
          </a:p>
          <a:p>
            <a:pPr algn="ctr"/>
            <a:endParaRPr lang="it-IT" sz="1600" dirty="0">
              <a:latin typeface="Century Gothic" pitchFamily="34" charset="0"/>
            </a:endParaRPr>
          </a:p>
          <a:p>
            <a:pPr algn="ctr"/>
            <a:endParaRPr lang="it-IT" sz="16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53124" y="548680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CONTIAMO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3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MA…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839737" y="1052736"/>
            <a:ext cx="431039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I Piccoli Comuni sono presenti al nord come al sud. Tuttavia è nelle regioni Piemonte e Lombardia che la loro presenza è particolarmente rilevante.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Ma è soprattutto nelle percentuali che il peso dei Piccoli Comuni può considerarsi.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In Piemonte, Valle d’Aosta, Lombardia, Trentino-Alto Adige, Abruzzo, Molise, Calabria, Sardegna, oltre l’80% dei Comuni non raggiunge i 5.000 abitanti.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In molte regioni oltre il 70% della superficie territoriale ricade sotto il controllo dei Piccoli Comuni.</a:t>
            </a:r>
          </a:p>
        </p:txBody>
      </p:sp>
      <p:pic>
        <p:nvPicPr>
          <p:cNvPr id="14" name="Segnaposto contenuto 3">
            <a:extLst>
              <a:ext uri="{FF2B5EF4-FFF2-40B4-BE49-F238E27FC236}">
                <a16:creationId xmlns:a16="http://schemas.microsoft.com/office/drawing/2014/main" id="{F3359283-7CEA-4A85-9D46-590F7153A1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54" t="4249" r="45191" b="23876"/>
          <a:stretch/>
        </p:blipFill>
        <p:spPr>
          <a:xfrm>
            <a:off x="5429511" y="1196681"/>
            <a:ext cx="4257112" cy="520303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440C833-DC10-4C3B-A346-9687853B6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74" y="3717032"/>
            <a:ext cx="4313571" cy="268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2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53124" y="548680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PERDIAMO POPOLAZIONE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4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MA…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892850" y="1305858"/>
            <a:ext cx="39644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Negli ultimi 5 anni i Piccoli Comuni continuano a perdere popolazione ( -3%, pari a 307.704 residenti in meno tra il 2012 e il 2017).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Nello stesso periodo i comuni &gt; 5.000 abitanti hanno avuto un saldo positivo di oltre un milione di unità, corrispondente ad un +2,2%.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Tra i Piccoli Comuni i </a:t>
            </a:r>
            <a:r>
              <a:rPr lang="it-IT" sz="1200" i="1" dirty="0">
                <a:latin typeface="Abadi" panose="020B0604020202020204" pitchFamily="34" charset="0"/>
              </a:rPr>
              <a:t>più piccoli</a:t>
            </a:r>
            <a:r>
              <a:rPr lang="it-IT" sz="1200" dirty="0">
                <a:latin typeface="Abadi" panose="020B0604020202020204" pitchFamily="34" charset="0"/>
              </a:rPr>
              <a:t>, quelli con una popolazione inferiore a 1.000 residenti, risultano stazionari.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endParaRPr lang="it-IT" sz="1200" dirty="0">
              <a:latin typeface="Abadi" panose="020B0604020202020204" pitchFamily="34" charset="0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EA71FD5-C712-4090-B8BD-2B08C3588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974" y="4595730"/>
            <a:ext cx="7942051" cy="1482933"/>
          </a:xfrm>
          <a:prstGeom prst="rect">
            <a:avLst/>
          </a:prstGeom>
        </p:spPr>
      </p:pic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A96AE316-6B2C-4FAB-8184-84FD7AF91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778773"/>
              </p:ext>
            </p:extLst>
          </p:nvPr>
        </p:nvGraphicFramePr>
        <p:xfrm>
          <a:off x="4928232" y="587829"/>
          <a:ext cx="4614330" cy="3424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461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53124" y="548680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UN COSTROESODO E’ POSSIBILE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5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MA…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967617" y="1052736"/>
            <a:ext cx="39644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Alcuni Piccoli Comuni negli ultimi anni (2011/17) hanno avuto un incremento di popolazione superiore alla variazione demografica italiana nello stesso periodo (1,77%). </a:t>
            </a: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Sono questi quelli che chiamiamo i </a:t>
            </a:r>
            <a:r>
              <a:rPr lang="it-IT" sz="1200" b="1" dirty="0">
                <a:latin typeface="Abadi" panose="020B0604020202020204" pitchFamily="34" charset="0"/>
              </a:rPr>
              <a:t>comuni del Controesodo possibile</a:t>
            </a:r>
            <a:r>
              <a:rPr lang="it-IT" sz="1200" dirty="0">
                <a:latin typeface="Abadi" panose="020B0604020202020204" pitchFamily="34" charset="0"/>
              </a:rPr>
              <a:t>. Sono 965 Piccoli Comuni presenti in tutte le regioni italiane, ma la cui incidenza è rilevante in Trentino Alto Adige (45% dei Piccoli Comuni), in Lombardia (29%) e in Valle d’Aosta (21%).</a:t>
            </a:r>
          </a:p>
        </p:txBody>
      </p:sp>
      <p:pic>
        <p:nvPicPr>
          <p:cNvPr id="11" name="slide2">
            <a:extLst>
              <a:ext uri="{FF2B5EF4-FFF2-40B4-BE49-F238E27FC236}">
                <a16:creationId xmlns:a16="http://schemas.microsoft.com/office/drawing/2014/main" id="{13E8B49E-F601-4022-96A7-AF52DA0942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1" t="5324" r="17208" b="8001"/>
          <a:stretch/>
        </p:blipFill>
        <p:spPr>
          <a:xfrm>
            <a:off x="5219104" y="1052736"/>
            <a:ext cx="4558432" cy="5356281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pic>
        <p:nvPicPr>
          <p:cNvPr id="13" name="slide2">
            <a:extLst>
              <a:ext uri="{FF2B5EF4-FFF2-40B4-BE49-F238E27FC236}">
                <a16:creationId xmlns:a16="http://schemas.microsoft.com/office/drawing/2014/main" id="{55F8B457-3BA9-4E11-96A8-ACF66081AA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75" b="86667"/>
          <a:stretch/>
        </p:blipFill>
        <p:spPr>
          <a:xfrm>
            <a:off x="5274388" y="5445224"/>
            <a:ext cx="1046764" cy="914400"/>
          </a:xfrm>
          <a:prstGeom prst="rect">
            <a:avLst/>
          </a:prstGeom>
        </p:spPr>
      </p:pic>
      <p:pic>
        <p:nvPicPr>
          <p:cNvPr id="14" name="slide7">
            <a:extLst>
              <a:ext uri="{FF2B5EF4-FFF2-40B4-BE49-F238E27FC236}">
                <a16:creationId xmlns:a16="http://schemas.microsoft.com/office/drawing/2014/main" id="{29D229FD-F5ED-4E76-803F-DAAF98316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29" y="2780928"/>
            <a:ext cx="3747658" cy="322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53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225195" y="550950"/>
            <a:ext cx="65323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I COMUNI DEL CONTROESODO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6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MA…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967617" y="1052736"/>
            <a:ext cx="3964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I Piccoli Comuni del </a:t>
            </a:r>
            <a:r>
              <a:rPr lang="it-IT" sz="1200" b="1" dirty="0">
                <a:latin typeface="Abadi" panose="020B0604020202020204" pitchFamily="34" charset="0"/>
              </a:rPr>
              <a:t>Controesodo </a:t>
            </a:r>
            <a:r>
              <a:rPr lang="it-IT" sz="1200" dirty="0">
                <a:latin typeface="Abadi" panose="020B0604020202020204" pitchFamily="34" charset="0"/>
              </a:rPr>
              <a:t>sono inoltre quelli di classe demografica maggiore (3.001-5.000 abitanti), soprattutto di collina litoranea e di pianura e, infine sono spesso fuori dalle aree interne.</a:t>
            </a:r>
          </a:p>
        </p:txBody>
      </p:sp>
      <p:pic>
        <p:nvPicPr>
          <p:cNvPr id="12" name="slide5">
            <a:extLst>
              <a:ext uri="{FF2B5EF4-FFF2-40B4-BE49-F238E27FC236}">
                <a16:creationId xmlns:a16="http://schemas.microsoft.com/office/drawing/2014/main" id="{9C5AC6DD-DF96-48D1-9587-C892DED9B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68" y="4924353"/>
            <a:ext cx="4527865" cy="1086954"/>
          </a:xfrm>
          <a:prstGeom prst="rect">
            <a:avLst/>
          </a:prstGeom>
        </p:spPr>
      </p:pic>
      <p:pic>
        <p:nvPicPr>
          <p:cNvPr id="15" name="slide6">
            <a:extLst>
              <a:ext uri="{FF2B5EF4-FFF2-40B4-BE49-F238E27FC236}">
                <a16:creationId xmlns:a16="http://schemas.microsoft.com/office/drawing/2014/main" id="{3EC59999-6837-4D35-BBA0-009D8FBA7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77" y="3505890"/>
            <a:ext cx="4347817" cy="1086954"/>
          </a:xfrm>
          <a:prstGeom prst="rect">
            <a:avLst/>
          </a:prstGeom>
        </p:spPr>
      </p:pic>
      <p:pic>
        <p:nvPicPr>
          <p:cNvPr id="17" name="slide8">
            <a:extLst>
              <a:ext uri="{FF2B5EF4-FFF2-40B4-BE49-F238E27FC236}">
                <a16:creationId xmlns:a16="http://schemas.microsoft.com/office/drawing/2014/main" id="{514B034B-6C7B-4902-8F63-48A6FB629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9" y="2087086"/>
            <a:ext cx="3080815" cy="1086954"/>
          </a:xfrm>
          <a:prstGeom prst="rect">
            <a:avLst/>
          </a:prstGeom>
        </p:spPr>
      </p:pic>
      <p:pic>
        <p:nvPicPr>
          <p:cNvPr id="18" name="slide11">
            <a:extLst>
              <a:ext uri="{FF2B5EF4-FFF2-40B4-BE49-F238E27FC236}">
                <a16:creationId xmlns:a16="http://schemas.microsoft.com/office/drawing/2014/main" id="{A4DC0788-A3B3-4C35-AF00-A4B134AD56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2" t="16881" r="42185" b="23914"/>
          <a:stretch/>
        </p:blipFill>
        <p:spPr>
          <a:xfrm>
            <a:off x="5601072" y="1439645"/>
            <a:ext cx="4140816" cy="4888243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4256959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4077" y="550950"/>
            <a:ext cx="76134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GESTIAMO FUNZIONI IN FORMA ASSOCIATA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7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e…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1336640" y="1052736"/>
            <a:ext cx="34003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Un numero molto elevato di comuni utilizza lo strumento della convenzione per la gestione associata di funzioni e servizi.</a:t>
            </a: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Sono infatti </a:t>
            </a:r>
            <a:r>
              <a:rPr lang="it-IT" sz="1200" b="1" dirty="0">
                <a:latin typeface="Abadi" panose="020B0604020202020204" pitchFamily="34" charset="0"/>
              </a:rPr>
              <a:t>5.314 </a:t>
            </a:r>
            <a:r>
              <a:rPr lang="it-IT" sz="1200" dirty="0">
                <a:latin typeface="Abadi" panose="020B0604020202020204" pitchFamily="34" charset="0"/>
              </a:rPr>
              <a:t>i Comuni che fanno ricorso allo strumento giuridico definito dall'art. 30 del T.U.E.L.  o di analoghe disposizioni delle Regioni e Province Autonome.</a:t>
            </a: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Di questi, 3.918 sono Piccoli Comuni, ed alcuni – non pochi – hanno la funzione di capofila nelle Convenzioni (1.607 Piccoli Comuni).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</p:txBody>
      </p:sp>
      <p:pic>
        <p:nvPicPr>
          <p:cNvPr id="15" name="slide3">
            <a:extLst>
              <a:ext uri="{FF2B5EF4-FFF2-40B4-BE49-F238E27FC236}">
                <a16:creationId xmlns:a16="http://schemas.microsoft.com/office/drawing/2014/main" id="{0892AE6D-7B9E-4D6A-97AA-339F4ACCD3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r="24905" b="2769"/>
          <a:stretch/>
        </p:blipFill>
        <p:spPr>
          <a:xfrm>
            <a:off x="4870012" y="1153173"/>
            <a:ext cx="4751552" cy="5156147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pic>
        <p:nvPicPr>
          <p:cNvPr id="17" name="slide3">
            <a:extLst>
              <a:ext uri="{FF2B5EF4-FFF2-40B4-BE49-F238E27FC236}">
                <a16:creationId xmlns:a16="http://schemas.microsoft.com/office/drawing/2014/main" id="{257D11B2-FB34-4752-80C3-12F96211A7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10" t="4037" b="84220"/>
          <a:stretch/>
        </p:blipFill>
        <p:spPr>
          <a:xfrm>
            <a:off x="7821238" y="1292611"/>
            <a:ext cx="1800326" cy="805344"/>
          </a:xfrm>
          <a:prstGeom prst="rect">
            <a:avLst/>
          </a:prstGeom>
        </p:spPr>
      </p:pic>
      <p:pic>
        <p:nvPicPr>
          <p:cNvPr id="18" name="slide4">
            <a:extLst>
              <a:ext uri="{FF2B5EF4-FFF2-40B4-BE49-F238E27FC236}">
                <a16:creationId xmlns:a16="http://schemas.microsoft.com/office/drawing/2014/main" id="{2305E022-C782-48F9-892B-B60026FC5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21" y="2996952"/>
            <a:ext cx="3043662" cy="367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5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4077" y="550950"/>
            <a:ext cx="76134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COSA SI GESTISCE IN CONVENZIONE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8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e…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1336640" y="1052736"/>
            <a:ext cx="7262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I capofila delle convenzioni sono nella maggior parte dei casi comuni, non mancano tuttavia convenzioni stipulate da comuni con Città metropolitane, Province, Comunità Montane e Unioni di Comuni.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Le funzioni prevalentemente gestite tramite convenzione sono la polizia locale, la protezione civile e i servizi sociali.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076C463-A060-4B40-BC9A-6EC57EC3A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139" y="2396362"/>
            <a:ext cx="7018161" cy="239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2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4077" y="550950"/>
            <a:ext cx="76134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SPESSO CI UNIAMO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9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e…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1356319" y="1095613"/>
            <a:ext cx="34003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Le Unioni di Comuni sono 581 (fonte Ministero dell’Interno 2019).</a:t>
            </a: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I Comuni aderenti alle Unioni non sono solo Piccoli; infatti a fronte di 3.089 Comuni aderenti alle Unioni, 2.441 sono Piccoli Comuni e 648 sono comuni con popolazione &gt; 5.000.</a:t>
            </a: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Il maggior numero di Unioni è nata tra il 2002 e il 2016. Negli ultimi due anni si è avuto un rallentamento nella costituzione di nuove Unioni (10 Unioni in totale tra il 2017 e il 2018).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</p:txBody>
      </p:sp>
      <p:pic>
        <p:nvPicPr>
          <p:cNvPr id="13" name="slide6">
            <a:extLst>
              <a:ext uri="{FF2B5EF4-FFF2-40B4-BE49-F238E27FC236}">
                <a16:creationId xmlns:a16="http://schemas.microsoft.com/office/drawing/2014/main" id="{E700D1CD-5129-440F-B9B3-30242FB811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9" t="23750" r="27608" b="20601"/>
          <a:stretch/>
        </p:blipFill>
        <p:spPr>
          <a:xfrm>
            <a:off x="4880992" y="1124744"/>
            <a:ext cx="4796405" cy="5296006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pic>
        <p:nvPicPr>
          <p:cNvPr id="19" name="slide2">
            <a:extLst>
              <a:ext uri="{FF2B5EF4-FFF2-40B4-BE49-F238E27FC236}">
                <a16:creationId xmlns:a16="http://schemas.microsoft.com/office/drawing/2014/main" id="{9F092618-1494-4616-8154-8CADB5FB76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6" r="30621"/>
          <a:stretch/>
        </p:blipFill>
        <p:spPr>
          <a:xfrm>
            <a:off x="1381730" y="3068960"/>
            <a:ext cx="3355858" cy="3341499"/>
          </a:xfrm>
          <a:prstGeom prst="rect">
            <a:avLst/>
          </a:prstGeom>
        </p:spPr>
      </p:pic>
      <p:pic>
        <p:nvPicPr>
          <p:cNvPr id="20" name="slide8">
            <a:extLst>
              <a:ext uri="{FF2B5EF4-FFF2-40B4-BE49-F238E27FC236}">
                <a16:creationId xmlns:a16="http://schemas.microsoft.com/office/drawing/2014/main" id="{175318CA-EE47-46B0-ADB2-CB752D4F08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1" t="43288" b="36283"/>
          <a:stretch/>
        </p:blipFill>
        <p:spPr>
          <a:xfrm>
            <a:off x="7810879" y="1196752"/>
            <a:ext cx="1778447" cy="1153493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654599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53124" y="548680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E SPESSO CI FONDIAMO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10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MA…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2147866" y="1052736"/>
            <a:ext cx="5895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Le fusioni di Comuni sono in costante crescita. Se dal 1991 al 2012 si sono registrate solo 8 fusioni (che hanno interessato 21 comuni), negli ultimi anni il processo sembra accelerare.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Nel 2014 ci sono state 24 fusioni, 27 nel 2016. </a:t>
            </a:r>
          </a:p>
          <a:p>
            <a:pPr algn="just"/>
            <a:endParaRPr lang="it-IT" sz="1200" dirty="0">
              <a:latin typeface="Abadi" panose="020B0604020202020204" pitchFamily="34" charset="0"/>
            </a:endParaRP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Nell’anno in corso (e siamo ancora nel primo semestre del 2019) sono già avvenute 25 fusioni, che hanno interessato 59 comuni.</a:t>
            </a:r>
          </a:p>
        </p:txBody>
      </p: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C8E5FF94-C819-453F-AFE9-A57C359DD6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268107"/>
              </p:ext>
            </p:extLst>
          </p:nvPr>
        </p:nvGraphicFramePr>
        <p:xfrm>
          <a:off x="2147866" y="2996952"/>
          <a:ext cx="5899889" cy="3515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7451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4077" y="550950"/>
            <a:ext cx="76134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TUTTO CIO’ LO FACCIAMO CON POCO PERSONALE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11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MA…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967616" y="1052736"/>
            <a:ext cx="8015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47.317 è il numero complessivo del personale dipendente a tempo indeterminato nei Piccoli Comuni italiani (*). </a:t>
            </a: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Un numero apparentemente alto, tuttavia il numero medio di dipendenti per 1.000 residenti è nei Piccoli Comuni di molto inferiore alla media italiana: </a:t>
            </a:r>
            <a:r>
              <a:rPr lang="it-IT" sz="1200" b="1" dirty="0">
                <a:latin typeface="Abadi" panose="020B0604020202020204" pitchFamily="34" charset="0"/>
              </a:rPr>
              <a:t>4,8 </a:t>
            </a:r>
            <a:r>
              <a:rPr lang="it-IT" sz="1200" dirty="0">
                <a:latin typeface="Abadi" panose="020B0604020202020204" pitchFamily="34" charset="0"/>
              </a:rPr>
              <a:t>dipendenti per mille abitanti nei </a:t>
            </a:r>
            <a:r>
              <a:rPr lang="it-IT" sz="1200" b="1" dirty="0">
                <a:latin typeface="Abadi" panose="020B0604020202020204" pitchFamily="34" charset="0"/>
              </a:rPr>
              <a:t>Piccoli Comuni</a:t>
            </a:r>
            <a:r>
              <a:rPr lang="it-IT" sz="1200" dirty="0">
                <a:latin typeface="Abadi" panose="020B0604020202020204" pitchFamily="34" charset="0"/>
              </a:rPr>
              <a:t>, </a:t>
            </a:r>
            <a:r>
              <a:rPr lang="it-IT" sz="1200" b="1" dirty="0">
                <a:latin typeface="Abadi" panose="020B0604020202020204" pitchFamily="34" charset="0"/>
              </a:rPr>
              <a:t>5,4 </a:t>
            </a:r>
            <a:r>
              <a:rPr lang="it-IT" sz="1200" dirty="0">
                <a:latin typeface="Abadi" panose="020B0604020202020204" pitchFamily="34" charset="0"/>
              </a:rPr>
              <a:t>nei complesso dei comuni italiani.</a:t>
            </a:r>
          </a:p>
          <a:p>
            <a:pPr algn="just"/>
            <a:r>
              <a:rPr lang="it-IT" sz="1200" dirty="0">
                <a:latin typeface="Abadi" panose="020B0604020202020204" pitchFamily="34" charset="0"/>
              </a:rPr>
              <a:t>Valle d’Aosta e Sicilia le regioni con il rapporto dipendenti/popolazione  più alto; Lombardia e Piemonte le regioni con i valori più bassi.</a:t>
            </a:r>
          </a:p>
        </p:txBody>
      </p:sp>
      <p:pic>
        <p:nvPicPr>
          <p:cNvPr id="13" name="slide22">
            <a:extLst>
              <a:ext uri="{FF2B5EF4-FFF2-40B4-BE49-F238E27FC236}">
                <a16:creationId xmlns:a16="http://schemas.microsoft.com/office/drawing/2014/main" id="{A3B238F9-292E-448F-BD86-47C361AB94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35"/>
          <a:stretch/>
        </p:blipFill>
        <p:spPr>
          <a:xfrm>
            <a:off x="967617" y="2564904"/>
            <a:ext cx="7613442" cy="392542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DBA0ADE-62CC-4941-89C6-B2004FD86440}"/>
              </a:ext>
            </a:extLst>
          </p:cNvPr>
          <p:cNvSpPr txBox="1"/>
          <p:nvPr/>
        </p:nvSpPr>
        <p:spPr>
          <a:xfrm>
            <a:off x="7905328" y="6490326"/>
            <a:ext cx="18085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latin typeface="Abadi" panose="020B0604020202020204" pitchFamily="34" charset="0"/>
              </a:rPr>
              <a:t>* Equivalente Tempo Pieno</a:t>
            </a:r>
            <a:endParaRPr lang="it-IT" sz="1100" i="1" dirty="0"/>
          </a:p>
        </p:txBody>
      </p:sp>
    </p:spTree>
    <p:extLst>
      <p:ext uri="{BB962C8B-B14F-4D97-AF65-F5344CB8AC3E}">
        <p14:creationId xmlns:p14="http://schemas.microsoft.com/office/powerpoint/2010/main" val="677115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633119" y="3244850"/>
            <a:ext cx="590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4077" y="550950"/>
            <a:ext cx="76134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B050"/>
                </a:solidFill>
                <a:latin typeface="Verdana" pitchFamily="34" charset="0"/>
              </a:rPr>
              <a:t>..E POCHI DIRIGENTI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9286905" y="1"/>
            <a:ext cx="619095" cy="365125"/>
          </a:xfrm>
        </p:spPr>
        <p:txBody>
          <a:bodyPr/>
          <a:lstStyle/>
          <a:p>
            <a:pPr algn="ctr"/>
            <a:fld id="{46A99C6D-C6AA-4820-9211-308522D611FD}" type="slidenum">
              <a:rPr lang="it-IT" sz="2000" b="1" i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ctr"/>
              <a:t>12</a:t>
            </a:fld>
            <a:endParaRPr lang="it-IT" sz="2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uppo 5"/>
          <p:cNvGrpSpPr/>
          <p:nvPr/>
        </p:nvGrpSpPr>
        <p:grpSpPr>
          <a:xfrm>
            <a:off x="51995" y="-1"/>
            <a:ext cx="511538" cy="6858795"/>
            <a:chOff x="51995" y="-1"/>
            <a:chExt cx="511538" cy="6858795"/>
          </a:xfrm>
        </p:grpSpPr>
        <p:sp>
          <p:nvSpPr>
            <p:cNvPr id="7" name="CasellaDiTesto 6"/>
            <p:cNvSpPr txBox="1"/>
            <p:nvPr/>
          </p:nvSpPr>
          <p:spPr>
            <a:xfrm rot="16200000">
              <a:off x="-3146173" y="3198167"/>
              <a:ext cx="6858002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i="1" dirty="0">
                  <a:solidFill>
                    <a:srgbClr val="0070C0"/>
                  </a:solidFill>
                  <a:latin typeface="Arial Rounded MT Bold" pitchFamily="34" charset="0"/>
                </a:rPr>
                <a:t>NOI SIAMO PICCOLI e…</a:t>
              </a:r>
            </a:p>
          </p:txBody>
        </p:sp>
        <p:cxnSp>
          <p:nvCxnSpPr>
            <p:cNvPr id="8" name="Connettore 1 7"/>
            <p:cNvCxnSpPr/>
            <p:nvPr/>
          </p:nvCxnSpPr>
          <p:spPr>
            <a:xfrm rot="5400000">
              <a:off x="-2866261" y="3429000"/>
              <a:ext cx="6858000" cy="1588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rgbClr val="00B0F0"/>
                  </a:gs>
                  <a:gs pos="0">
                    <a:srgbClr val="00B0F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EE0FD7-29D4-46EB-A1DA-04A4E01467FE}"/>
              </a:ext>
            </a:extLst>
          </p:cNvPr>
          <p:cNvSpPr txBox="1"/>
          <p:nvPr/>
        </p:nvSpPr>
        <p:spPr>
          <a:xfrm>
            <a:off x="1336640" y="1052736"/>
            <a:ext cx="6768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badi" panose="020B0604020202020204" pitchFamily="34" charset="0"/>
              </a:rPr>
              <a:t>12 dirigenti, 1.339 segretari comunali, quasi 46mila dipendenti non dirigenti. Questi i numeri del personale (*).</a:t>
            </a:r>
          </a:p>
        </p:txBody>
      </p:sp>
      <p:pic>
        <p:nvPicPr>
          <p:cNvPr id="12" name="slide13">
            <a:extLst>
              <a:ext uri="{FF2B5EF4-FFF2-40B4-BE49-F238E27FC236}">
                <a16:creationId xmlns:a16="http://schemas.microsoft.com/office/drawing/2014/main" id="{CA2AE6AE-3AC6-468A-9FC7-82546533F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 b="15351"/>
          <a:stretch/>
        </p:blipFill>
        <p:spPr>
          <a:xfrm>
            <a:off x="1352895" y="1700808"/>
            <a:ext cx="6768457" cy="4382681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3967238-221E-44B0-9736-3B6624C58B1C}"/>
              </a:ext>
            </a:extLst>
          </p:cNvPr>
          <p:cNvSpPr txBox="1"/>
          <p:nvPr/>
        </p:nvSpPr>
        <p:spPr>
          <a:xfrm>
            <a:off x="7905328" y="6490326"/>
            <a:ext cx="18085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latin typeface="Abadi" panose="020B0604020202020204" pitchFamily="34" charset="0"/>
              </a:rPr>
              <a:t>* Equivalente Tempo Pieno</a:t>
            </a:r>
            <a:endParaRPr lang="it-IT" sz="1100" i="1" dirty="0"/>
          </a:p>
        </p:txBody>
      </p:sp>
    </p:spTree>
    <p:extLst>
      <p:ext uri="{BB962C8B-B14F-4D97-AF65-F5344CB8AC3E}">
        <p14:creationId xmlns:p14="http://schemas.microsoft.com/office/powerpoint/2010/main" val="32821671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4340</TotalTime>
  <Words>866</Words>
  <Application>Microsoft Office PowerPoint</Application>
  <PresentationFormat>A4 (21x29,7 cm)</PresentationFormat>
  <Paragraphs>94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Abadi</vt:lpstr>
      <vt:lpstr>Arial</vt:lpstr>
      <vt:lpstr>Arial Rounded MT Bold</vt:lpstr>
      <vt:lpstr>Calibri</vt:lpstr>
      <vt:lpstr>Century Gothic</vt:lpstr>
      <vt:lpstr>Verdana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Area Ricerche, Studi e Banche dati di ANCI</dc:creator>
  <cp:lastModifiedBy>Massimo La Nave</cp:lastModifiedBy>
  <cp:revision>400</cp:revision>
  <cp:lastPrinted>2019-06-28T10:10:22Z</cp:lastPrinted>
  <dcterms:created xsi:type="dcterms:W3CDTF">2016-04-11T08:17:31Z</dcterms:created>
  <dcterms:modified xsi:type="dcterms:W3CDTF">2019-06-28T10:37:42Z</dcterms:modified>
</cp:coreProperties>
</file>