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59" r:id="rId4"/>
    <p:sldId id="361" r:id="rId5"/>
    <p:sldId id="357" r:id="rId6"/>
    <p:sldId id="363" r:id="rId7"/>
    <p:sldId id="358" r:id="rId8"/>
    <p:sldId id="266" r:id="rId9"/>
    <p:sldId id="267" r:id="rId10"/>
    <p:sldId id="365" r:id="rId11"/>
    <p:sldId id="269" r:id="rId12"/>
    <p:sldId id="359" r:id="rId13"/>
    <p:sldId id="360" r:id="rId14"/>
    <p:sldId id="362" r:id="rId15"/>
    <p:sldId id="262" r:id="rId16"/>
    <p:sldId id="274" r:id="rId17"/>
    <p:sldId id="275" r:id="rId18"/>
    <p:sldId id="276" r:id="rId19"/>
    <p:sldId id="364" r:id="rId20"/>
    <p:sldId id="367" r:id="rId21"/>
    <p:sldId id="355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6B9"/>
    <a:srgbClr val="ACC1D1"/>
    <a:srgbClr val="595959"/>
    <a:srgbClr val="1A7FE6"/>
    <a:srgbClr val="90ADC2"/>
    <a:srgbClr val="044B7E"/>
    <a:srgbClr val="8A9BA8"/>
    <a:srgbClr val="4460C1"/>
    <a:srgbClr val="F1F2FB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097" autoAdjust="0"/>
  </p:normalViewPr>
  <p:slideViewPr>
    <p:cSldViewPr snapToGrid="0">
      <p:cViewPr varScale="1">
        <p:scale>
          <a:sx n="81" d="100"/>
          <a:sy n="81" d="100"/>
        </p:scale>
        <p:origin x="70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186411232921528E-2"/>
          <c:y val="6.9459262117252965E-2"/>
          <c:w val="0.91064151127008675"/>
          <c:h val="0.4230771615374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1 - 5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E9-49A6-9CAA-CAB5199224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FFC000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E9-49A6-9CAA-CAB5199224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7 - 8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2">
                        <a:lumMod val="7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E9-49A6-9CAA-CAB51992248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9 - 10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E9-49A6-9CAA-CAB5199224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39750016"/>
        <c:axId val="139751808"/>
      </c:barChart>
      <c:catAx>
        <c:axId val="13975001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39751808"/>
        <c:crosses val="autoZero"/>
        <c:auto val="1"/>
        <c:lblAlgn val="ctr"/>
        <c:lblOffset val="100"/>
        <c:noMultiLvlLbl val="0"/>
      </c:catAx>
      <c:valAx>
        <c:axId val="13975180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39750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014095571257493E-2"/>
          <c:y val="3.2348125676333696E-2"/>
          <c:w val="0.93582278371606675"/>
          <c:h val="0.12125193689571119"/>
        </c:manualLayout>
      </c:layout>
      <c:overlay val="0"/>
      <c:txPr>
        <a:bodyPr/>
        <a:lstStyle/>
        <a:p>
          <a:pPr>
            <a:defRPr sz="1200">
              <a:solidFill>
                <a:schemeClr val="tx2">
                  <a:lumMod val="75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2:10.528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1 353,'0'1,"0"0,0-3,0-2,0-3,0-1,0-1,0-1,0 0,2 1,0 1,0 0,1 2,0-1,0 4,-1 3,0 3,-2 3,1 3,-1 0,0 2,0-1,-1 0,1 1,0-1,0-5,0-5,0-6,0-5,0-3,0-1,0-1,2 1,0 2,0 1,2 2,-1 2,2 2,-1 5,1 3,0 5,-2 2,1 2,0 0,-1 0,-1 0,-1 0,1-1,1 0,-1 0,1-2,0 0,0-1,-1 1,-1 1,0 0,-1-3,0-5,-1-3,-2-3,-1-1,0-2,1 0,0 0,0 0,0 0,-1 2,0 0,1 0,0-2,0 0,-1 1,-1 4,1 6,2 3,0 2,3 2,0 0,1 1,2-2,1-2,2-3,1-2,-1-2,3-4,-2-2,0-1,1 2,-2 2,0 5,-2 2,1 3,-1 2,-2 1,-1 2,-1 0,2-1,-1-4,0-8,0-5,-1-7,-2-3,-2-1,1 1,1 1,-1 5,1 6,1 7,0 6,0 4,1 0,2 1,-1-2,1 0,1 0,-1-2,-1 0,1-2,0 0,-1-1,0 1,-1 0,0 1,-1 1,0-1,0 1,0 0,0-1,0 1,-1 0,1 0,0 0,-1-2,-3-2,-2-6,-2-4,1-3,1-2,2-2,0 2,1 1,0-1,0 2,0 0,-2 2,1-1,1 0,1-1,1-2,0 1,1 2,1 4,2 4,0 3,1 3,0 1,-2 1,0 1,-1-1,1 1,0-1,0 0,1-2,1 0,-2 0,2 0,0 0,0-1,0 1,0-1,-2 1,0 1,-2 0,1 0,-1 1,1 0,1-1,0 1,0 0,-1 0,-1 0,1-1,-1 1,0 0,0 0,0-1,0 1,-1 0,1 0,0-1,0 1,-1-2,-3-2,-2-2,-2-2,-1-2,1 2,2 2,2 2,2 1,0 3,2 1,0 1,2-1,2-6,1-4,1-2,1-2,-1-1,1-2,0-2,-1-1,1 2,0 4,1 7,-1 3,-2 4,-1 0,-2 1,0-2,1-2,-1 1,-1-1,0 1,-1 0,1 1,-1-1,0 1,-1 0,1-1,-1 0,-2-2,0-1,-1 0,-1 0,0 2,-1-2,2 1,0 0,0-1,0 1,0-2,0 1,0 0,2 2,-1-2,0 1,-1-1,0 0,1 0,1 2,0 2,2 2,-1 2,1 1,-1 0,-1 1,0-1,0-2,1 0,0-2,1 0,0-1,0-1,0 1,2-1,0 1,0-1,0 1,1-2,0 0,1-2,0-4,0-3,-2-4,1-4,0-2,-1-1,0 0,-1 1,0-1,-1 2,0-1,0 2,0-1,0 0,0 0,-1 1,1-1,0 0,0 1,0-1,0 0,2 2,2 2,2 6,1 7,2 5,-1 4,0 6,-1 1,-1 1,-1-1,-1 0,-2-4,1-4,-2-8,-3-10,-2-12,-5-14,-1-9,-2-5,2 2,1 2,2 4,2 4,2 4,1 5,1 4,2 3,-1 0,0 1,1-1,-1 1,0 1,0 0,2 1,2 4,0 4,2 8,-1 7,0 6,0 8,-1 4,-1 2,-1-2,-2 2,1-2,-1 0,-1-3,3-3,0-3,0-1,1-2,0-3,0-1,-1-6,-1-7,0-11,-1-6,0-9,0-5,0-5,0-2,0-2,0 1,0 6,0 6,0 7,0 5,0 3,0 2,0 1,1 4,3 6,1 6,0 8,0 9,-1 5,-1 1,0 0,0-2,0-3,-1-4,-1-2,-1-11,1-9,0-10,3-13,0-7,1-5,0-5,-1-1,1 2,-2 5,0 7,-1 6,0 11,-2 10,2 10,2 12,0 8,0 3,-2 0,0-1,-1-2,0-1,-1-4,0-7,0-10,0-13,0-17,-1-10,1-7,0-3,0-2,0 3,0 6,2 9,2 13,0 14,1 12,4 10,-1 6,1 7,-2 3,-1-2,-1-6,-1-6,-1-6,1-10,0-14,3-12,0-14,2-13,0-2,1-1,0 1,-1 6,-3 8,-1 11,0 13,-1 11,0 12,-1 12,-1 8,1 3,0-1,-1-4,0-2,-1-9,0-14,-1-13,0-16,-2-17,0-5,-1-1,0 0,-1 3,0 7,0 7,0 12,2 14,2 12,1 10,1 6,0 1,-1-1,0-4,0-4,-1-6,0-13,0-10,-2-22,0-14,0-10,-3-12,-1-2,1 5,2 13,0 13,2 13,0 13,1 14,0 14,0 10,0 12,0 6,1 5,-1 3,0-3,0-4,0-8,0-6,0-7,0-8,0-12,-2-15,-2-11,-2-9,0-6,-1-2,2 2,0 6,2 5,1 14,2 13,-1 16,1 13,1 7,-1 9,0 0,0-2,1-3,-1-7,0-5,0-20,-2-13,-2-14,0-14,-1-6,-1-3,2 1,0 1,0 4,1 5,1 7,0 10,2 13,0 15,0 17,0 12,0 10,0 4,0-2,-1-6,-1-8,-2-6,0-8,1-10,-1-14,0-14,1-10,-1-16,1-9,0-8,1 2,1 6,0 7,1 9,0 12,0 15,2 12,0 12,1 10,-2 7,1 3,-2 0,1 0,-3-4,0-5,-2-7,-1-8,-1-8,1-11,0-11,1-8,1-9,1-6,0-1,2 2,0 4,0 6,0 9,0 12,0 17,0 14,0 6,1 5,-1 3,-2-1,0-2,-2-3,0-7,1-6,0-4,0-6,0-8,-1-8,0-9,1-9,1-9,0-3,1-6,1 0,0 2,0 5,0 6,1 11,-1 17,0 11,0 10,-2 7,-2 6,-2 1,-1-2,-1-5,3-3,-1-6,1-4,2-4,-1-3,1-7,0-6,0-9,-1-9,2-6,0-2,1-2,0 3,1 3,0 6,0 4,0 9,0 9,2 8,0 11,1 7,-2 4,1 0,-2-1,1-9,-1-17,0-15,0-11,0-5,0-4,0-3,0 2,-1 3,1 3,0 5,0 3,0 4,0 2,0 2,0 1,0 0,0 0,0 0,0 0,0-1,0 1,0-1,2 1,0-1,2 2,0 0,1 2,-1 0,2 1,-2 0,2 1,0 1,2 0,0 2,1 1,-1-2,0 0,-1 0,0-1,0 0,-2-2,-1-1,-2-1,0-1,-2-1,1-1,-2 0,1 0,0 0,0 0,1 2,3 2,0 0,0 0,0 1,2 1,-1 0,1 0,0 0,-2-2,0 1,1 0,2 1,1-2,1 0,-2 1,1 0,0 1,0 1,1 2,-2 2,1 1,-1 0,1 0,1-1,0 0,0 0,-1-3,0 0,-2-2,-2-1,-1-2,-2-2,0 0,-1-1,0 0,-1 0,1 0,1 1,1 7,2 6,1 4,3 4,-2 2,0 0,-1-3,0-1,-2 0,-1-1,0 0,-2 0,0 0,0 0,2-1,-1 0,1-1,1 0,1-4,0-3,2-2,1-1,0-1,-1-3,-4 1,-4 1,-1 0,0-1,-2 0,0 0,2-1,-1 1,0 0,-1 1,1 4,1 4,1 7,2 7,5 6,4 7,3 4,3 3,1 1,1-3,-4-11,-3-12,-4-11,-2-11,-3-6,0-4,-2 0,0 2,1 1,-1 4,1 0,-1 3,1 0,0 0,0 1,0 0,0-1,0 1,-1 1,-2 1,1 2,1 7,1 7,3 7,1 2,1 2,0 1,-1-2,1-2,-1-3,1-1,-1-2,1-3,0-1,-2 0,0 1,0-2,0 1,-1 0,1-1,0 0,0 1,-1 1,1-1,-1 0,1 0,0 1,0 1,0 0,-1 0,-1 1,0 0,-1 0,0 0,0-1,0 1,0 0,0 0,-2-1,0 1,0 0,-2 0,1-1,0 1,-1-2,1 0,-2-1,1 1,1 1,1 0,0 0,1 1,1 0,0-1,0 1,0 0,1 0,-1 0,0-1,0 1,0 0,0 0,0-1,0 1,0 0,0 0,0-1,0 1,0 0,0-1,0 1,0 0,0 0,2-2,0-1,0 1,0 0,-1 0,0 1,-1 1,0-1,0 1,0 0,0 0,0 0,0-1,0 1,0 0,0 0,0-1,0 1,0 0,0 1,0 1,0 2,0-1,0 0,0 1,0 0,0-2,0 2,-2 1,0 1,0 0,0-1,1-2,0-1,-1-1,0-1,-2 0,0-1,1 1,-1-3,0 1,-1-2,1-1,-1 0,-1-2,-1 0,0-4,0-4,-1-3,0-2,1-1,2 0,0 2,0 1,1 1,-2 2,-1 3,-1-2,-1 2,1-2,0 0,1 3,0 4,0 4,0 2,0 2,0-1,0 1,0 0,0 0,3-1,-1-2,1 0,-1-2,-1-2,-2 0,-3-1,0 0,-1-1,-2-1,2-1,0 2,2 2,1 0,1 1,2 2,-1-1,2 0,0 0,1 0,0 0,2 2,1 0,0 1,1 1,0-1,1 1,-1 0,-2-1,0-5,-1-2,-3-2,1-3,-1 0,0-2,0 0,1 0,0 0,-2 1,0 0,-1-2,-1 1,1-1,0 1,0 0,0-2,1-2,0 0,0 0,1-1,-1 0,2 0,1-1,0 2,-2 0,1 0,0 0,0-2,0 1,0 0,0 3,3 2,7 3,4 6,5 3,3 6,0 4,0 2,-3 4,-3 0,-3-2,-3-1,-1-4,0-3,0-2,-1-1,0-5,-2-5,0-7,-1-10,0-7,0-2,-1-2,1-5,0-4,0 0,0 1,0 0,0 3,0 4,3 6,5 15,2 11,2 10,1 12,-1 6,-3 1,-2-2,-3-3,-2-6,-2-8,-2-13,-2-15,-1-11,-1-7,1-2,1-1,1 2,1 5,1 12,2 15,1 12,2 9,0 10,0 5,-2 0,-1-11,-3-14,1-13,-1-14,1-7,0-6,2 2,1 2,1 4,3 6,1 6,0 6,0 13,-1 11,-1 6,-2 3,-2 4,0 0,-2-6,-2-5,-1-7,-2-5,1-10,-2-9,2-8,0-4,2-5,2-3,5-3,4 1,4 4,1 3,1 7,-3 4,-1 6,0 10,-1 11,-2 8,0 9,-2 10,-1 3,-3-2,-2-5,-2-10,-3-11,-3-10,0-11,-2-10,-1-5,0-4,2-3,2 0,1 1,2 1,3 3,2 1,3 4,3 3,2 9,3 9,3 9,1 7,-1 5,-3 3,-3 1,-2-3,-4-4,-1-8,-2-9,-3-9,-3-10,-1-6,0 0,2 0,4 1,3 3,3 5,3 3,4 8,1 8,0 7,1 7,-2 3,-1 3,-4 0,-2-3,-1-4,-3-8,-1-12,-3-12,-5-12,-3-9,1-6,1 0,3 4,2 3,2 6,2 5,3 5,2 3,3 2,3 3,1 4,3 1,0 2,-1 2,0 3,-1 6,-1 5,-3 2,0 4,-2 3,-2 3,-2-1,0 0,-2-4,-2-6,-2-4,-3-6,-2-6,-2-9,-3-5,-2-6,1-3,0 0,3 1,2 2,3 2,2 3,2 2,4 2,4 2,2 2,1 1,1 3,1 1,-1 6,0 4,-1 4,0 3,0 1,-1 0,0 4,-2-1,-1 2,-1-2,-2-2,-2-5,-3-8,-3-11,-5-9,-3-10,-1-3,2-5,4-2,4 1,2 4,2 6,5 4,5 3,3 6,1 4,-1 2,-1 2,-1 2,0 3,0 4,-1 3,-3 4,1 3,-2 0,-1 2,-1-2,-3-2,-2-5,-2-7,0-5,-4-8,-1-5,-1-3,-2-8,1-2,1 0,3 1,2 3,5 6,1 5,3 5,3 4,0 2,2 1,2 1,0 3,1 3,0 2,-3 2,1 2,-1 4,-2 2,1 4,-2 1,-1-1,-2 0,-2-6,-5-8,-5-12,-4-10,-1-7,2-5,1 0,3-2,3 1,2 1,3 4,2 3,5 3,2 3,3 4,0 4,0 3,0 3,1 2,-1 5,-1 3,-2 3,-1 3,-1 1,-3 2,0 0,-2-2,-3-3,-2-5,-2-8,-3-9,-3-4,0-5,1-6,1-3,3 2,2 3,3 2,2 2,2 2,2 2,2 4,2 3,1 3,1 5,-1 6,0 6,-1 4,-2 4,0 4,-1 2,-3-5,-4-5,-2-9,-5-9,-5-10,-6-11,-2-5,0-3,3-2,5-1,2 5,4 2,3 4,3 4,1 1,2 3,4 3,1 3,3 7,0 7,-1 5,0 7,-1 4,-2 2,-2 0,-2-2,-2-6,-3-8,-2-11,-4-8,-3-9,-1-4,0 0,3-1,1 4,2-3,3 1,4 1,3 4,2 3,2 4,1 7,2 6,-2 6,-1 7,-2 2,-2 3,0 0,-2-2,0-2,-2-4,-4-4,-2-3,-1-4,-1-3,-1-2,2-2,-2-2,2-3,0 1,2 0,2 0,2 0,2 1,0-1,3 2,2 4,1 6,-1 5,1 4,-1 5,0 5,-2 0,-2-2,-3-2,-3-4,-4-5,-2-8,-4-9,-4-8,1-5,-1 0,2 2,4 2,4-1,4 3,3 1,3 4,4 2,3 2,3 3,4 2,0 1,1 0,-2 5,-1 6,-2 5,-4 4,0 4,-2 1,-1-2,-1 3,-2-2,-1-4,-1-4,-2-6,-2-5,-2-6,2-8,-2-4,2-4,2-4,1-1,1 3,1 3,3 4,0 3,2 3,1 4,0 8,1 7,0 3,-1 7,-2 6,-2 2,-4 0,-4 0,-3-1,-3-3,-1-5,1-6,0-4,1-4,1-4,2-4,3-5,1-4,0-5,3-2,0-1,1-1,3-3,2-1,3 1,4 4,0 4,0 5,-1 5,-1 7,-3 5,-1 4,-2 5,-3 1,-4-1,-2-3,-2-3,-3-5,-1-3,0-3,0-4,2-3,1-1,1-2,1 0,4 1,2 1,4 2,3 3,3 7,4 6,0 9,1 4,-3 4,-3 6,-3 6,-2 12,-2 9,-4 5,-3 0,-5-2,-1-4,-1-9,1-9,2-5,3-7,2-2,3-5,1-4,0-3,3-5,3-4,1-2,2-3,6-1,6 1,4 0,2 1,1-1,-1-1,-3 1,-2-1,-3 0,-3 0,-2 0,-1 0,5 0,3 0,3 0,2 2,4 1,-2 3,-3 2,-5 1,-4 1,-6 0,-5 0,-2 0,-3 2,-5 0,-5-2,-2-2,-2-3,-2-2,-1-2,2-3,2 0,2-4,2-4,0-3,0-4,3-1,0-3,1 0,2 1,2 2,2 2,2 3,2 3,2 3,1 3,3 3,4 0,0 5,0 6,1 5,-1 1,-1 1,-2 2,-4 0,-3 1,-1 1,-2 0,-1-4,-3-3,-3-6,-2-7,-3-5,0-5,2 1,2 5,3 5,1 4,2 2,-1 0,-2-1,-1-2,-3-2,-3-3,-3-5,-2-3,1-2,0-1,3 0,3 1,0 3,0 1,1 1,-3 0,-2 1,-2 1,-9 0,-5-1,-4 2,0 0,4 1,5 1,7 1,6 3,6 2,4 2,3 1,1 0,2 1,1 1,2-1,0-2,2-2,0-2,0-2,0-1,-2-2,0-2,-2 2,0 5,-1 2,-2 5,-1 1,0 1,-2-1,0 0,2-3,1 0,3-3,1-1,2-3,1-1,-2-2,-2-3,0-1,0 0,1-1,3 2,1 1,0 1,-1-1,-3-1,-1-2,-1-1,-1-2,-2 0,-1-1,-3 2,-2 1,-4 3,-2 3,-3 4,-1 3,3 2,-2 0,2-1,1 2,1-1,1 0,-1-1,1-1,0 0,1-1,2 0,-1 1,1 1,2 1,-1 1,1 1,0-1,1 1,1 2,1 0,0 0,0 0,1-3,2-1,-1 0,1-1,1-1,0-1,2-1,0-3,0-2,-1-3,1 1,-1-3,-1 0,0 0,1 2,0 6,-1 5,-1 1,-1 2,-1 1,-3-2,0-3,0-5,0-5,1-2,0-3,-2 1,-1 1,-2 3,0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3:22.373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117 93,'-1'0,"-2"2,1 2,1 2,-1 1,2 2,-1 1,1 0,0 0,0 2,0 0,0 0,-1-3,-1-8,0-6,-2-4,1-5,-2-2,1-2,-1 2,0 2,2 1,0 2,1 1,2 1,-1 0,2-1,-1 1,2 1,2 1,0-1,2 2,1 1,1 5,-1 5,-2 5,-1 11,-2 5,-1 3,0 0,-1 0,-1-5,1-3,0-5,-1-3,1-2,0-1,0-1,0 0,0 1,0 1,2 1,2-1,0 0,1-2,1-1,-2-1,-1-2,0-7,0-6,1-4,0-3,-1-3,-1 0,1 0,0 0,0 1,-2 2,0 2,2 2,-1 3,0 0,0 0,0 0,3 1,0 0,0 2,0 2,-1 5,-1 4,-3 6,-1 4,-1 0,-2 0,-1 0,0-2,-1-1,0-1,2-2,1 0,1 0,2 0,-1 1,1 0,1 1,-1-1,0 0,0-1,1 1,0-3,1-4,2-4,2-4,-1-3,2-2,-2 0,-1-2,-1 0,-1 1,0 0,1-1,0 1,3 1,-1-1,-1 0,1 2,1 0,1 1,-1-1,1 1,-1 4,-2 3,-3 6,-3 6,-4 6,1 4,-1 1,2-2,0-4,0-3,1-3,0-3,0-1,0 0,1 0,1 0,1 2,-1 0,1 2,0 1,1 0,-1-1,0 0,0 0,2-4,0-5,2-2,1-6,2-3,2-2,-2-1,3-3,0 0,0 3,-1 0,-1 0,1 2,-1 3,-1 1,0 0,0 1,1-1,-1 0,0 0,0 0,-2 1,-4 6,-4 3,-3 4,-2 4,-2 2,0 1,1 1,1-2,2-1,-1-1,2-1,0-1,0 0,0-2,-1-3,1 1,1-1,-1 0,1 1,-1 0,1 2,1 0,1 1,-1-1,1-2,4-4,2-2,3-2,1-4,0-1,0 0,-2 0,0-1,1-1,-1 0,1 1,-1 1,2 1,-1 0,0 1,-2 0,1 0,-1 0,1 1,-2-1,1 0,1 0,2 1,-2-2,-1 4,-1 2,-2 3,0 2,3 0,1-2,3-1,1 0,2-1,-1-1,-1 2,-3 1,-3 3,-3 0,-4-1,-4-3,-3-2,-2-3,1 0,-1 0,1 0,0 1,1 1,0 0,0 1,0-1,0-2,1 2,-1-1,2-1,4 0,4 1,4 0,3 1,1 0,2 1,1-1,-1 2,1-1,-1 0,0 0,0 0,0 0,0 0,0 0,-1 0,-1 2,0 0,-1 2,1 0,-1 1,0-1,0 0,0 0,-1 0,-3-4,-3-4,-3-3,-2-2,-1-1,1 0,0-1,0 1,1-1,-1 1,1 0,1 0,0 1,2-1,0 0,1 1,0-1,0 0,0 0,1 1,-1-1,0 0,0 0,0 1,0-1,0 0,0 1,0-1,-2 2,-2 2,-2 2,-1 2,-2 1,0 1,-2 0,1 1,2-3,0 1,0-1,0 0,1-1,0 1,0-3,-1 1,1 0,0-1,0 1,1 0,-1 0,0 1,1 0,0-1,-1 2,1-2,-1 1,0 0,1 0,0-1,-1 1,-1 2,0-1,-1 2,-1-2,0 0,1-2,-1 0,0 1,0 1,0 0,2 0,2-2,1-1,0 0,1 0,-2 1,1-2,-1 0,-1 1,1 0,0 0,1 0,-1 0,1 0,0 1,0-1,3 0,4 3,3 4,2 2,1 3,4 5,0 4,1 2,0 0,1 1,-1-3,-1-1,-1-2,0-1,-1-1,-1-2,-1 1,0-2,-1-1,1 0,-1 1,0 0,0 1,1-1,-2-1,0 1,-1 0,1 1,-1 1,2 2,1 1,-1 1,-1-1,1-2,0-4,-1 0,-1-1,-1 0,2-1,-1 1,1 0,-1 0,0-1,1-1,0 0,-1 2,-1-1,-1-3,-2-3,-2-3,1-5,-2-2,-3-2,0-3,0 1,-1 0,1 1,-1 2,3 1,0 0,2 2,-2 1,1 0,0 1,0-1,2 0,-1-1,1 0,0-1,0 0,0 0,3 4,2 4,2 6,1 3,0 5,-1 1,-1 1,-1-3,1-1,-1 0,-1-1,-1-1,0 1,0 1,1-1,0 1,0-2,1-1,-2 1,0 0,0-1,0 0,1-2,0 1,1-1,-1 0,1-1,1 1,0 2,-1 0,-4 1,-3-1,-4-1,-7 0,-2-2,-3-1,-1 1,2-1,-1 0,2-1,1 0,2 3,2-1,1 0,0-2,2 2,1-1,1 1,1 0,-2 0,2 0,1 1,-1 0,1 1,0-1,0 0,1 2,0 0,2 2,0 0,1 0,0 1,0 2,1 0,-1 0,0-1,0 0,0 0,-2-1,0 0,0 0,-1-1,-1 1,1-1,1 1,1 0,-2-2,1-1,0 1,0 0,1 2,-1 0,-1-1,1 0,1 0,0 1,0-1,1 1,0-1,0 1,-2-2,0 0,-3 1,-3 0,0-1,0-1,0 0,-1-2,0 1,0-2,-1 0,-1 0,-1-1,-2 1,-3 0,-2 1,-3-1,-1 1,2 0,4-1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3:24.147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303 602,'2'0,"0"2,0 2,-1 2,1 1,-2 2,1 1,-3-2,0-3,-3-5,-2-3,0-2,-1 0,1 0,0-2,-1-1,2 0,-1-1,0-1,1 0,0 2,0 0,3 0,-2 2,0-1,0 0,1 0,0 0,0 0,1 0,0 1,-1-1,0 0,0-1,-1 0,0-1,0-1,0 1,0-3,1 0,0-3,0-3,0-1,2-1,-2 0,-1 0,-1 1,-1 3,2 2,2 2,1 2,-1 0,0-1,-1 1,1 1,0 0,1 0,-1 0,0-1,-1 1,0-1,1 1,-1 1,0 0,1 0,-1 2,-1 1,0 0,1 0,1-2,0 1,-2-2,1-1,-2-1,1-1,1 1,2 0,0-1,1 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4:26.168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215 374,'-2'0,"-3"0,-1 2,1 3,1 5,-1 3,1 1,0 1,2 0,3-3,3-5,1-7,3-2,-1-6,-2-4,-3 1,-5 6,-3 6,-4 8,1 6,1 3,6-4,7-4,6-9,3-6,2-4,0-6,-2-2,-5 0,-2 0,-4 2,-1 0,-2 1,0 1,-1 0,-2 2,-2 3,-4 3,1 5,-1 6,2 5,1 2,2 4,2 1,1 1,2-2,3 1,1-4,0-1,2-3,2-3,1-3,1-2,1-2,1-2,-2-4,-1 0,-2-4,-2-2,-2-2,-2-2,-2-1,0 0,-2 2,-2 0,-1 3,0 1,0 5,0 8,-1 5,3 5,0 5,1 4,1 1,3-3,3-1,3-3,0-2,1-2,1-3,4-4,2-2,3-3,-4-6,1-9,0-3,-3-4,-2-1,-2 1,-3-1,-2 3,-3 2,-2 4,-7 12,-3 10,-2 9,-2 7,3 3,0-1,3-3,3-3,6-4,6-10,6-7,6-8,1-7,-2-2,-4-1,-4 0,-4 0,-5 2,-2 1,-3 4,-3 4,-3 4,0 2,-2 2,0 1,-1 1,1 0,0 2,2 2,3 6,3 2,2 2,2-1,1 1,2-3,4-3,0-8,2-8,1-5,1-5,0-4,-3 0,-2 0,-2 3,-2 1,0 2,-3 4,-4 3,-2 3,-2 2,-5 3,-3 0,0 2,-3 6,1 4,3 1,5 2,5-1,-2-8,-2-13,-5-11,-4-9,-2-2,0-1,1 3,5 4,2 3,2 3,3 3,1 1,1 0,3 8,1 6,2 9,0 11,1 11,0 3,1 7,-1 11,3 3,0-1,2-9,0-8,1-12,1-15,-3-13,0-10,-2-9,-1-4,-1 0,0 2,0 2,-2 1,-2 2,-1-1,-2 0,0 3,1 0,1 2,3 0,0 1,-1 3,0 0,1 0,2 8,4 10,3 8,3 5,1 5,2 3,0 0,-1 0,-2-5,1-4,-2-4,-3-7,-2-11,-2-9,-1-8,-1-9,0-2,-3-1,0-3,-2 0,-1 3,2 5,-1 5,-1 3,3 3,0 2,-1 0,0 1,1 9,8 9,4 8,4 9,3 6,4 3,2 0,3-1,-4-3,2-3,0-2,0-4,-1-3,1-1,1-2,-2-1,-2-2,-5 0,-4-1,-7 3,-6 2,-5-1,-4 3,-1 3,0 1,3 1,1 0,-1-2,2-2,1-2,2-1,2-1,1 0,-1-3,-1 0,1 0,-2-2,-3-4,1-6,-2-6,-1-4,-1-4,-2-4,0 1,2 2,0 4,-1 4,2 1,3 0,0 2,-2 1,-1 2,1-1,0 0,-2-1,0 1,1 2,4 4,3 4,4 5,4 3,1 2,-1-1,1-2,-1-1,1-3,1 1,0 2,-2 1,0-3,-1 1,1-1,2-1,0-1,-3 1,-1 2,1-2,-1 0,-1 0,-1 2,0 0,-2 1,-2 0,0 1,-4-2,1-1,1 0,0 1,2 0,1 1,0 1,-1-3,-3-2,-3-3,-2-2,1 0,-1 1,0-2,1-2,0-4,2-4,-1-2,2-4,1-1,2-1,2 0,2 3,2 1,2 4,3 2,-1 4,0 6,-1 5,0 6,1 3,-1 1,-2-2,-1-1,-1 0,-1-2,-3-3,-4-3,-2-3,0-5,2 0,1 5,-1 5,1 4,0 1,-3 2,1 1,-1 0,-1-4,-1-4,-2-4,0-2,2-5,0-4,-1-1,3-2,1-2,1 1,1 0,1-1,4-1,4 2,3 2,3 4,2 8,-2 7,1 5,-2 5,-3 0,-2 2,-2 0,-1-1,-3-5,-3-6,-4-4,-1-4,0-4,2-5,0-6,2-5,1-5,3 0,2 3,2 2,3 4,1 7,0 3,1 7,-2 7,-1 4,-2 2,-3 0,-4-2,-3-4,-4-1,-5-3,-2-2,1-3,3-4,4-4,6 0,6-1,5 2,2-1,1 0,2 3,1 5,0 3,-1 5,-3 6,-3 1,-2 3,1-3,-1-2,0-2,-2-5,-2-6,-3-8,-2-8,-1-6,0-6,2-3,3-2,5 1,3 0,4 1,1 5,2 7,-1 3,-2 5,1 3,-2 0,0 2,0 0,2 2,0 0,-2-1,1-1,-2-2,-1 0,0-1,0 0,1 1,-1 6,-1 5,-5 5,-3 4,-5 3,-2 1,-3 0,-1-2,-1-1,1-2,1 0,4-5,7-9,10-10,6-6,3-1,2 1,-2 1,-2 1,-3-2,-3 2,-2-1,0 0,-2 0,-2-1,-2-1,2-1,-1 0,0-2,-1 1,-1 0,0-3,-1 2,0-1,0-1,0 1,-1-1,1 0,0 1,0 0,0 1,0 0,0 1,0 1,0 2,0 2,0 0,2 1,1 0,2 3,3 0,1 3,2-1,1 2,-1 0,-1 0,-1-1,-1-1,1-1,-2-2,-1-3,-2-2,-2 1,-1-1,0 2,-1 0,-1 0,1 1,-3 2,0 1,-2 0,0 0,-2-1,-1 1,0 1,2-1,4 2,4 4,2 5,3 4,0 4,-2 2,0 4,-3 2,0 0,1-1,0-1,-1-1,0-3,2-3,1-3,1-2,2-2,0-1,3 0,0-1,-1 3,0 2,-2 4,0 2,1-1,1 1,3 0,1-1,2-2,-4-1,-2-2,-6-5,-4-5,-3-2,-4-6,-3 1,1 0,1 0,0 2,0 3,0 1,0-1,-1-1,-1 1,1 0,2-2,0 2,0 2,-1-1,1 0,-2 0,1-1,0 2,-1 1,-2 2,0-1,-1 0,-1 1,1 1,-1-2,0 1,0 0,0 1,0 0,0 1,0 1,0 0,0 0,0 0,1 0,-6 0,-2 0,-2 1,-2-1,0 2,4-4,6-7,5-8,4-6,1-7,0-2,0 2,0 8,3 8,4 9,1 9,2 4,3 6,1 1,2 2,1-4,-2 0,-1-3,-2-1,0-2,-1-3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4:29.574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250 159,'-4'2,"-11"3,-15 3,-7 0,-8 1,1-1,8 0,10 1,15 1,10 1,8 1,10 1,3-3,1 0,-1-1,-2-4,-1-1,0-2,0-4,-1-5,-1-9,1-3,2-3,1-4,-1-5,-2 0,0-1,-4 4,-2 5,-2 3,-2 3,-1 5,-1 2,0 5,-2 7,-1 9,-3 5,-1 6,0 0,1 2,0 0,1 1,0 1,1-3,2-4,3-9,1-9,1-5,0-7,-2-3,-1-4,-2-1,-3 1,-3 1,-4 3,0 9,3 9,3 7,4 0,5 2,7 2,7-1,4 0,1-4,1-3,0-2,-4-3,-3-1,-5-3,-5-3,-4-6,-4-3,-1-1,-2 0,1-2,-1-2,0-1,-2 1,-1 2,-1 4,0 6,3 9,4 8,3 7,4 2,2 3,2 2,0 1,1-3,2-2,-2-2,6 1,3 1,3 0,3 0,-1 0,-1-3,-5 0,-7-3,-3-2,-1-4,-3-1,-3 1,-7-2,-6-1,-8-4,-2-2,2-3,0-1,2 0,1 2,3-2,2-1,1 0,0-4,0-2,0 1,-1 3,0-3,2 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4:35.248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1067 484,'0'2,"2"7,3 7,3 5,0 3,-1 0,0 0,1-2,1-2,0-3,-2-2,-1-3,4-4,5-4,5-1,5-3,2-2,0-2,-1-1,-4-1,-5-5,-5-6,-8-8,-8-7,-6-4,-3-1,-2 0,-3 4,-4 1,-3-1,-5-1,0 1,2 4,2 4,0 3,3 2,3 3,3 4,4 2,2 1,3-1,1 1,-1-1,-3-1,-2-1,-1 3,-1 2,3 1,1 1,3 0,0 0,-1 0,-3 1,-4-2,-3 1,-3 2,-3 1,0 1,1 1,2 1,2 0,-2 2,2 1,2 3,2-1,1-1,7-3,8-1,8-4,7-3,3-2,1-2,-1 0,-1 3,1 3,-1 1,2 3,1 0,0 3,-1 2,-2-1,-8 0,-11 1,-8 2,-9 3,-7 1,-2 0,-1-1,0-1,3-2,3-2,4-2,3-1,1-1,4 2,2 1,0 1,-1 1,-1-1,2 1,2 2,2 5,3 3,0 5,2 2,2 1,4 0,2-2,1-1,0-3,3-2,2 1,7 0,7-3,4-1,3-3,0-3,2-2,-4-3,-5 0,-5-1,-4-1,-8 1,-8-1,-13 1,-11-3,-7 0,0-2,-3 0,5-1,4-1,1 3,1 0,-2 2,-3 1,-3 0,-3 1,6-2,3 0,4-1,1-3,1-3,-2-1,4 1,0-2,2 2,2-1,3 1,0-2,0 0,0-1,0 0,1-1,-1 2,-1 3,-4 3,-4 2,-2 2,-2 0,-1 2,-1-1,1 1,0-1,2 3,3 0,1 0,3 1,2 1,2 1,1 0,-1-2,1-3,1-6,3-5,0-2,5 0,0 0,1 1,0-1,-1 0,-1-1,0 1,0-1,-1 0,0 0,-1 0,1 0,0 0,-2 3,-3 2,-3 5,-5 6,-3 5,-3 5,1 2,3 0,6-1,10-5,6-2,4-4,7 1,3-1,1 0,2-2,-1 0,-2 0,-2-1,-3 0,-2-1,-1-1,0-3,2-1,-2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5:10.284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5:11.350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5:11.836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0,'3'0,"1"0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5:12.340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5:12.504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2:15.106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35,'0'2,"2"1,2 3,0 2,1-1,0 1,1-2,1-3,-1-4,0-3,1-1,-1-2,1-1,-2 0,1 0,-1 4,0 2,-1 4,0 2,-2 3,1 0,0 0,-1 1,0 1,0-2,1 0,0 1,-2 0,0 1,0 0,-1 0,2-1,0 0,0-4,0-3,-1-4,-1-4,1-1,1-1,0-2,1 2,1 1,-1 0,1 1,0 0,1 2,-1 0,1 0,0 0,0 0,1 2,0 2,0 4,-1 2,-1 3,-1 1,-1 1,-2 0,0 0,2-1,0-1,1 0,1-3,-1-4,-1-4,0-3,1-1,-1 0,0-1,2-1,-1 0,0-1,-1 0,-1 0,1 0,2 2,1 1,0 1,0 0,0 1,0 0,1 1,-1 2,-2 4,0 2,-2 5,-2 4,-3 2,-2 0,0-2,-1-1,0-1,-2-3,2 0,-2-1,-1 1,1 0,1-11,2-9,1-4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5:12.827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5:12.999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5:17.341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5:17.658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5:17.888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5:31.456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1 191,'0'-16,"0"-14,0-14,0-9,0 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5:31.834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5:32.006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5:32.205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5:32.498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2:35.760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582 783,'2'0,"2"0,0 3,0 5,-1 4,-2 6,1 8,-2 2,-1-1,-2-2,1-3,-1-5,-1-2,1-2,1-2,1 0,0-1,1-8,-2-6,-2-10,0-7,0-2,2 0,0 2,1 1,0 2,1 4,0-1,0 2,0 1,1 0,-1 2,0 0,0 0,0-1,0-1,0 1,0-1,0 0,0-1,0 1,0-1,0 0,0 0,0 1,0 1,0 1,0 0,0-1,0-1,0-3,0-1,0-1,0 1,0 2,0 1,0 1,0 5,0 6,0 7,0 9,0 12,2 8,0 13,0 8,-1 4,1 1,-2-7,1-9,-1-8,0-13,0-17,0-15,0-11,-2-4,0-2,0 3,-2 1,1 2,0 2,1 0,1 0,0-1,1-1,0 2,1 0,2 1,-1 3,1 0,1 0,-1 1,0 0,1 1,0 2,1 1,-2 0,-1 0,0-2,-2-1,2 1,1 1,-2 1,1-1,-1 0,0-1,-1-1,0 0,0-1,0 0,0 0,0-1,0 1,0 0,-1 1,0 2,-1 2,0-1,0 0,-1 1,0 4,1 7,1 6,4 6,2 6,1 4,1-1,-1-1,0-2,-1-2,-1-4,-1-2,-2-3,0 0,1 0,0 0,0 1,-1-8,0-7,0-10,-1-10,0-8,0-7,0 1,0 3,0 6,0 5,0 6,0 7,0 8,0 9,0 5,1 7,1 4,0 2,0 2,1-1,0-3,-1-7,0-8,-1-7,0-7,-1-4,0-2,0 0,0-1,2 1,0 1,2 2,0 1,1 2,-1 0,0 0,0 0,0 4,-1 3,-1 3,-1 3,0 2,0-1,2 0,-2 0,1 2,-1 2,0 1,-1 0,0 0,0-1,0 0,-2-3,0-1,0 0,-2 0,1 0,0 1,1 0,-1 0,0 1,1 0,0 0,1 0,0-1,1 1,0 0,0 0,0-1,0 1,1 0,-1 0,0-1,0 1,0 0,0-1,-2 1,0 0,0 0,0-1,1 1,0 0,-1 0,0 1,-2 1,-2 0,1-1,0 0,2 0,1-1,-1-2,1 0,0-1,-2 1,1 0,1 1,0 1,1-1,0 1,1 0,0-1,0 1,0 0,0 2,0 0,0-1,-1-1,-3-3,-2-6,0-6,-1-7,1-9,2-4,1-3,1-4,1 0,1 2,0-1,0 2,1 4,-1 3,0 4,0 1,0 2,0 2,0 2,0 0,0 1,0 1,0 0,0-1,0 1,0-1,0 1,0-1,2 0,0 1,0-1,1 2,1 0,-1 1,-1-1,-1-1,-2 0,-2 1,-3 3,-4-1,-1 2,-2 1,-1 1,0-1,2-4,-2-5,1-2,-1 0,0-1,1 2,1 3,3 7,2 7,3 6,2 6,1 8,1 0,1 1,-1-4,1-2,-1-4,0-9,2-10,1-15,-1-11,-1-8,1-1,-2-3,1 2,-1 4,0 4,0 7,0 5,-1 4,3 3,0 2,2-2,0-1,1-1,1-1,0 1,-1 2,0 3,-1 1,-1 1,-1 0,-1 0,0-1,1 2,0-1,0 1,-1-1,0-1,1 0,1 0,-1-1,2 2,-1 5,3 7,2 6,0 4,0 2,-2 0,1 0,-2-1,-1-1,0-1,1-4,0-1,-1 0,0 0,0 1,-1-1,1 0,-1-1,0 0,0 0,1-1,-2 1,0-2,-1-6,0-4,-2-5,-2-2,0 1,-2 1,2 0,-1 0,0 1,1-1,1 1,1-1,-2 2,1 0,0 1,-1 0,-1 1,2-1,0 0,-1 0,0 0,-1 0,-2 0,1 1,0-1,1 1,-2 1,0 0,1 1,-2 2,1-2,-1 1,0 0,1 0,0-1,-1 2,-1-2,-1 1,2 3,-1 8,2 5,2 2,1 2,0-1,-1-2,-2-3,-2-2,2-2,-1-2,-1-1,0-2,-1-2,-1 1,1-2,-1 3,2 1,0 3,2 1,2 2,0-1,0 0,0-2,0 0,-1 1,1 1,1 0,-1-1,0 1,1-1,5-1,3-1,2-2,4-1,1-1,-1-2,-1-2,0 1,-1-2,-1-1,-1 0,0-1,-1-1,-1-1,0 1,-2 0,2 1,1 0,-1-1,1 1,0 0,1-1,-3 3,-2 2,-4 4,-1 4,-4 0,-2 2,-3 0,-1 2,0-1,1-1,0 0,3 0,1-2,0-1,-1-2,1 0,-1 0,2 1,-1 0,1-1,-1-1,-1 0,0-2,0 1,-1-1,-1-1,-1 1,-2 0,-1 0,-2 2,-2 0,2 0,2-1,1 2,2 0,2 1,1 0,-3 1,0 1,0 0,2 0,3 2,4-2,3 0,3 0,0 0,3-2,0 0,3-2,0 0,-1 0,-1 0,3 2,2-1,1 2,0 0,-1-2,0 0,-1-2,-1 0,0 0,3-1,3-1,2 1,1 2,-1 0,-2 1,0 1,-4 1,-2 3,-5 5,-1 2,-5 0,-4 1,-7 1,-3-3,0-1,0-4,2-2,2-2,4-3,2-3,4-5,3-5,2-2,2-3,1 1,2 2,-1 2,-5 3,-5 2,-3 3,-3 2,-3 2,-4 3,0 3,1 1,2-2,5-4,6-2,4-2,2-4,1-1,2-2,0-1,-1 2,-2 1,-6 5,-6 3,-4 2,-1 1,0-1,0-1,0-1,1 0,1 0,0-1,0 0,0 0,2-2,1-2,1-2,0-2,1-1,0 1,1 1,1 4,4 4,5 7,7 8,10 9,11 11,6 5,1 4,-3-2,-4-4,-1-1,-3-2,-2-3,-5-4,-4-4,-6-3,-3-7,-4-3,-2-3,-2-1,-3 2,-5 0,-4 2,-5 1,-2-2,2-5,3-6,2-7,2-5,4-6,1-3,2-4,3-2,0 2,4 3,2 4,0 4,0 4,-1 6,-2 7,-1 7,-4 9,-5 8,-4 5,-5 1,-2-5,2-5,-2-5,3-8,1-8,4-8,2-5,3-3,1-5,0-4,0-1,-1 1,-1 4,0 3,0 2,-2 4,0 4,-1 2,0 1,0 1,-1 0,-1 1,-2 0,-1 3,3 2,2 2,2 2,3 1,0 0,2 2,1-1,-1 0,0 0,1 0,-1 0,0 0,2-2,0-1,2-1,0 0,-1 1,0 0,-2 1,0 1,-1-5,2-7,0-6,2-6,1-3,4-4,1 1,0 11,-2 7,-3 10,-2 6,-1 7,-2 5,0 2,-2 1,0-2,-3-1,1-2,-1-4,0 0,0-2,0 1,1-2,1-2,2-1,2-1,8 0,3 0,4 1,2-1,0-2,0-2,-2-1,-1-1,-4 0,-3 0,-3 1,-3 1,-1 2,-2 2,1-1,-1 2,0 1,3 0,3 2,3-1,3 0,2-2,-1-3,1-3,-1-3,-1-2,-2-3,-3-3,-2-2,-2-3,-1 0,-1-1,-1 0,2 1,1 1,0 0,-1 0,0-1,2 2,1 1,2 3,1 1,2 1,1 0,0 2,0-1,-2 2,2 2,1 2,0 2,-2 1,-1-1,-1-2,2-2,2-1,-2 0,0-1,0 0,-2 1,-1 0,0 2,-1-1,2-1,-2 1,-1 1,-2 0,-4-3,-4-2,-2-5,-4-3,0-1,0 1,3 1,1-1,2 1,1 1,0 1,1-1,1 0,0 0,0 0,-2-1,1-1,-1 2,-1 0,-1 3,-1 1,-1 2,1 4,0 0,2 2,1 1,2 1,2 1,0 1,1 0,0 0,1 0,-1 0,2 0,2-1,2 1,2-2,1-2,0-2,1-2,1-3,-1-1,-2-2,0 0,0 0,0 1,0 1,1 1,1 1,-2 1,-2 0,-3-4,0-7,-2-6,-1-6,1-5,1 0,0 1,-1 4,0 4,0 1,-1 2,0-1,0-1,0 0,0 0,0 1,0 1,0-2,0 0,0-1,0 1,0 0,0-4,0 0,0 3,0 0,0 2,0 0,0 0,0 0,0 1,0 0,0 1,0 2,0 1,0-1,0 0,0 0,0 1,0-1,0-1,0 1,0 1,0 0,0 0,0 1,0 1,0-1,0 0,0 1,0-1,0-1,0-1,0-2,0 1,0 0,0-1,0-1,1 2,1 1,0 1,0 1,-1 1,2-1,-1 1,1 0,-2-1,0-1,0-1,-1 0,0 1,0 0,0 0,0 1,-2 2,0 0,0 1,-1 1,-2-1,0 1,-1 0,1 0,-1 0,1 1,0 0,-2 0,0-1,-2 0,2 0,0 1,-1 1,2 0,-1 0,2 3,1 3,1 8,2 8,0 9,1 10,0 5,0 0,1-5,-1-6,0-10,2-14,0-12,2-13,2-8,-1-5,0 0,-2-1,-1 3,-1 4,0 9,-3 13,-4 13,-7 15,-7 13,-3 9,1 1,2-3,3-5,4-8,5-7,3-6,3-5,0-4,0-5,1-10,0-9,0-6,1-9,0-6,2 0,0 1,2 0,0 1,0 4,0 2,0 2,-1 4,-1 3,1 4,-1 0,1 2,-2 0,1 1,-2 1,0 0,0 1,0-1,-2 2,0 1,-2 1,-1 4,-4 5,-5 5,-2 5,-3 5,-1 3,0 0,2-5,8-4,9-6,9-7,9-6,2-2,2-2,-1 1,-2 2,-5 1,-2 1,-2 1,0 1,1-1,0 0,1 2,0 1,0 1,-1 0,-2 3,0 0,-2 2,0 0,1 1,-2 2,1 2,1 3,0 2,2 0,-2 0,0 0,1 1,0-1,-1 0,0 0,0-1,1 0,-1 0,0 0,1-1,0 0,-1-1,-1-3,0 0,0-2,-1 0,0-1,0 0,-2 0,1 2,1 0,0-1,-1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5:32.709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5:10.284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5:11.350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5:11.836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0,'3'0,"1"0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5:12.340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5:12.504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5:12.827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5:12.999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5:17.341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5:17.658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2:41.513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127 843,'0'1,"0"3,0 2,0 3,0 2,-1 1,-1 0,0-1,0 0,1-1,-2-1,1-1,0-1,0 1,2-1,4-2,1-2,1-2,1-3,0 0,0 2,0 1,0 0,0 1,-2 3,-2 2,-1 1,-3-1,-1-3,1-3,3-5,1-2,1-1,2-1,0 0,1 0,-1-2,0 2,-1 1,-3 1,-2 3,-2 3,-3 0,-4 0,-2-3,0-2,-1 0,1-1,0 0,0 0,3-1,0 1,0 3,2 4,0 1,1 3,1 1,0 0,-1 1,0 1,1 0,1 1,1 1,1-1,1 1,-2-5,0-5,-1-8,-2-5,-1-4,0-2,1-2,1 1,-1 2,1 1,1 2,1 2,0 2,-3 0,1 2,0-2,1-4,2-1,0 1,0-1,3 3,0 0,2 0,2 3,1 1,2 3,0 1,1 3,0 2,0 5,2 9,-2 6,0 3,-2 3,-3 2,-1-3,-3-1,0-4,0-8,3-12,3-8,4-5,4-4,0-2,0 1,-1 3,-2 4,-1 4,0 4,-1 1,-2 4,-2 4,-4 4,-4 3,-4-1,0-1,-1-1,1-4,1-4,5-6,3-4,1-2,5-2,0 1,2 0,1 1,-2 2,-1 1,0 1,0 1,0 0,3 1,5 1,5-1,1-1,1 0,-3 0,-4-2,-4 1,-3 0,0 0,-3 0,-1 1,-1 0,1 0,-2 0,-1-1,-1-1,-3 0,-4 2,-4 2,-5 1,-4 1,-8 4,-4 3,-2 2,2 0,4-2,4-1,9-6,11-5,11-8,10-8,6-4,6-1,-1 1,-5 2,-8 5,-4 3,-5 3,-1 2,-3 1,0 0,1-3,-1-2,0 0,-1 0,-2 2,0 1,-1 1,0 1,0-1,-2 0,-2 0,-2 0,-7-2,-4 0,-4 1,-1 0,2 2,5 2,3 0,3 0,4-2,2-3,4-2,4-4,6-2,1 0,1 3,1 3,-4 2,0 2,-7 3,-6 4,-6 6,-6 5,-7 4,-9 4,-5 2,2-1,6-6,12-4,9-4,7-5,2-2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5:17.888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5:31.456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1 191,'0'-16,"0"-14,0-14,0-9,0 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5:31.834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5:32.006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5:32.205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5:32.498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5:32.709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5:10.284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5:11.350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5:11.836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0,'3'0,"1"0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2:55.313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186 355,'0'3,"0"3,0 3,0 2,0 1,2-1,0 0,0 1,0-1,-1 0,1-2,1-1,-3-2,0-3,-3-5,-2-2,-1-5,-3-3,2 0,1-1,0-3,1 1,0 2,-1 2,1 1,-1 3,-1 1,1 2,-1-2,0 0,0 0,0 0,1-1,1 0,-1 3,1-1,1-1,-1 1,0 1,-2 1,1 0,1-2,0 0,1 0,-1 0,1 0,0-2,2 0,-1-2,0 0,1-1,0 1,1-1,1 0,0 0,1 2,5 5,0 5,2 6,2 2,3 4,3 2,0-1,-1-2,-2-1,-2-2,-4-4,-2-7,-5-5,-3-5,-1-3,-1 0,0 2,4 3,6 6,8 6,6 4,1 2,4 1,-2 1,-2-2,-8-2,-10-2,-6-3,-4 0,-3-2,-1 0,0-1,4-1,4-1,5 1,4-1,3-3,1 1,0 0,0-1,-1 2,1 2,-2-2,-1 0,-1-1,1 1,-1 0,1 0,-1-1,0 1,1 1,0-1,0-1,1-2,-1-1,1 1,-2-1,1 1,0 0,0 1,-2-1,0-1,-3-1,0 0,1 1,0 1,0-1,0 0,-2-1,1 0,-2 1,-1 4,-2 4,-2 4,0 3,2 1,0 2,1-1,-1-1,2 1,0-1,1 1,0 1,-1-3,0 1,0-1,-1 1,-2-1,0 0,0 1,0-1,-1 0,1-3,1-4,1-4,2-3,0-2,1 0,0-2,0 1,1-1,-1 1,2 1,0 2,2 0,0 2,-1-2,1 2,0-1,-1-1,-1-1,-1 0,2 1,1 1,0 0,1 2,0-1,1 1,-1-1,0 1,0 2,-1 4,-2 4,-1 5,0 2,-1 2,0 2,0 1,-2 0,-2-1,-2-1,-2-1,1-3,-2 1,-1-2,-1 1,-1-1,-1-2,1 0,-2-3,1-1,-2-3,-2 1,-1 0,-1-1,-2-1,2 0,2 0,2-1,4-2,4-2,3-2,2-2,2-1,0 0,1-2,-1 1,1 0,1 2,1 0,-1 0,1 2,1 3,-3 2,-3 1,-2 1,-3 0,-2 0,0 0,-2-1,4 1,5-1,4 0,3 0,3 0,1 0,1 1,-1 3,-1 1,1-2,-1 0,1-1,0-1,1 0,-2 1,-1 0,1 0,0-1,1 0,-2 2,-1 1,-3 2,-4 1,-4 2,-3-1,-2 0,0-2,-1 0,2 1,3 1,5 0,8 2,6 2,4 0,2-2,2-2,-1 1,-5 0,-5-2,-9 0,-6 2,-3-1,-3-2,0-1,1 0,4-2,6 2,7-1,7 0,6 2,3 0,3 0,-2 3,-3-1,-6 0,-6 0,-6-3,-10 0,-7 2,-4 1,-2-1,-1 2,2-2,4 0,7-2,8 0,4-3,4 0,3-2,0 0,0 0,0 0,0 0,-2 1,-1 1,-2 2,-2 1,-1 2,-2 1,-2 2,-3 1,-6 3,-2 2,-2-1,1-3,2 0,3-2,7-1,7-4,7-1,6-3,3 0,3-1,2-1,-2 1,-7 0,-8 1,-8 2,-6 3,-6 0,-3 1,-2-1,4-2,6-1,8-1,7-1,5-1,3 0,0 0,-1 0,-4 1,-3 3,-8 0,-7 1,-4 2,-4 1,-3 0,-1 0,4-2,5 0,4 0,2 1,1 1,1 1,1 0,0 1,0-1,-1 1,1 0,1-3,0-5,0-4,0-2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5:12.340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5:12.504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5:12.827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5:12.999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5:17.341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5:17.658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5:17.888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5:31.456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1 191,'0'-16,"0"-14,0-14,0-9,0 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5:31.834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5:32.006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3:08.141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6 1,'0'1,"2"3,1 1,2 2,0 2,2 1,-1 0,1-1,-1 0,-1-3,2 0,-1 1,0-1,1-2,1-1,-1 0,-2 2,0-1,-1 2,1-2,-1 2,-1 0,1 0,0 1,-2-1,2 1,-1-1,0 1,-1 1,1-1,0 0,1 0,0 1,0-1,1 0,-2 1,1-2,0 0,1 0,-1-1,1 2,1 0,0 1,0-1,-1 1,-1-1,1 0,0-1,0 2,-1-1,0 2,0 0,1-1,-1-1,-1 1,1 0,0 1,-1 0,-1 0,-1 1,-1 0,2-2,0-1,2-1,0 0,-1 1,-1 0,1 1,0 1,0 0,0-1,0 0,0 0,1-2,-1 1,0 0,-1 1,-1 0,0 1,-1 0,0 1,0 0,0 0,0 0,0-1,0 1,-4 0,-2-2,-2 0,-1-2,-1-2,-1 0,1 0,0-2,-1 0,3 0,0 1,1-1,-1 1,1 2,0 0,0-1,-1-1,-1-1,0-1,2 1,1 2,2 2,2 1,1 2,1 0,2 0,0-2,1 1,-1 1,-1 0,0 0,-1 0,1 1,-1 0,0-1,-1 1,1 0,0 0,0 0,0-1,0 1,-2 0,0 0,-2-2,1-1,-3-1,2 0,-2-1,0 0,-3-1,0 1,0 0,0-2,1 1,1 3,-1 0,2 0,-1 4,2 0,1 0,0 0,1 0,-1 2,-2-3,0 0,2 0,1-1,3 2,3-1,1-1,1 0,2 0,1-1,1-3,1-1,0-2,0-1,0-1,0-1,-2 3,0-1,-1 1,1 0,1-1,0-1,0 1,1-1,0 0,-2-2,-2-2,-3-2,0-1,-3-2,1-1,-2 0,1 0,0 0,-1 0,1 0,0 0,0 0,0 0,0 1,0-1,0 0,0 0,0 1,0-1,0 0,0 1,1-1,3 0,1 0,-1 1,0-1,0 0,1 2,0 1,0 1,-1 0,1 1,2 1,-2 1,2-1,0 0,0 0,2 1,-1-1,-1 1,1 0,-2 3,-1 2,-2 3,-3 3,-3-1,-1 1,-2-2,1 1,-1-2,1 0,-1 0,1 0,1 1,0 0,-1 0,0 1,1 1,0-1,-2-2,1 0,-1-1,1 1,1 3,0 1,-2 3,2 1,0-1,1 1,-1-4,1 0,1-1,0 1,-1-2,0-1,1 1,0 1,1 1,1 0,0 0,0 1,-2-2,-2-2,-2-3,-3-2,-3-7,-5-6,-5-4,-1-1,-1-1,3 1,3 2,4 2,7 1,5 1,8 3,5 0,6 1,1-1,0 1,-3 4,-5 7,-3 6,-3 4,-3 0,-4 0,-2-1,-2-1,-3-1,-2-1,3-3,5-5,8-6,9-7,3-4,1 0,-1-2,-1 1,-4 5,-5 4,-3-2,-1-4,-1-3,3-4,1-2,-1-1,1-2,1-1,2 1,0 1,-1 4,1 4,-2 4,-2 2,1 1,0 3,0-1,-1 6,-2 5,0 6,-1 6,-4 3,-5 4,-2-1,0-1,2-8,2-8,3-7,6-6,4-5,5-4,1-1,3 1,-1 3,0 2,-4 3,-3 3,-3 8,-6 7,-7 5,-6 3,-1 0,1-2,1-3,5-5,4-7,9-8,8-4,7-3,5 0,5-1,-1 2,-4 4,-4 3,-7 5,-6 6,-6 5,-10 7,-7 1,-4 2,-4-1,2-1,4-3,3-3,4-6,6-5,6-3,7-6,4-4,4-2,1 2,-1 4,-6 4,-6 5,-5 4,-5 3,-2 0,-1 1,1-3,2-5,2-5,1-3,1-1,3 0,0 0,0 1,0-1,0-1,-1 1,-1-2,-1-3,-1-2,-2-1,-1 2,-1 0,0-1,0 1,0 0,1 1,1-2,2-1,0-3,3 0,3 3,0 3,1 2,-1 3,4 8,0 7,-2 10,-1 7,-2 1,-1 1,-1 2,-1-2,0-4,-1-4,3-5,-1-5,3-9,0-4,1-5,-1-2,0-1,-1 0,-2 2,0 0,0 1,-1 1,1 2,1 1,0-1,-1 0,2 1,0 1,1-1,2 0,1 1,0-1,0 1,0 2,1 2,1 4,-1 5,-2 4,-3 6,0 2,-2 3,-1-1,0-1,-1-3,1-2,0-2,-1-2,1-1,0-1,0 0,0 1,0-5,0-6,0-9,0-10,0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5:32.205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5:32.498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5:32.709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3:49.668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70 362,'1'0,"3"0,2 0,0 3,1 5,-1 4,-2 2,-1 0,-1-1,0-3,1 0,-1-2,-1 1,2-1,-1 1,1 0,-3-1,-3-5,-2-7,-2-5,-2-3,1-1,0-1,1 1,3 0,-1 2,1 0,1-1,0 2,0-1,0-1,0 3,0 0,0 1,1-1,1 1,0-1,1-1,0-1,0-1,0 1,0-3,1 1,-1 1,0 0,0 1,0 0,1 3,1 3,1 7,-2 6,0 3,0 4,0 0,-1-1,0 0,0-2,0-1,-1 0,1-1,-1-1,-2 1,1-1,1 1,-2-2,-2-1,1 1,-2 0,-1-1,1-1,1 2,2 0,1 0,1 1,0 1,1-1,2 1,1 0,-1 0,2 0,1-1,2-1,1-2,1-2,0-2,1-1,0-1,0 0,0-1,-1-1,-2 0,1 0,0 0,1-1,0 0,-2-1,1 0,-1 0,1 2,3 1,2 0,0 0,2 1,2 2,-1 1,-3 0,-3 3,-5 1,-3 0,-1-2,1-1,0 0,0 1,1 0,0 2,3 2,0 1,3-2,1 0,-1 1,0-2,0-1,0 0,-2-1,0 0,1-2,-1 0,2-2,0-1,0 0,1 0,-2 2,0 0,-1 0,0 1,-1 2,1 0,1-1,-1 1,-2 1,0-1,-1 1,1-1,-1 1,-1 0,1 0,1-2,2-1,2-1,2-1,1-1,-1 0,0 0,0 0,-2 1,-1 1,-2 2,0 1,2 3,1 0,1 1,1-1,-1-2,1 0,-1-1,0-2,-2 1,0-1,-1 0,1-2,4 0,2 1,4 1,3-1,0-1,-3 0,-2 0,-2-1,-1 0,1 0,1 2,-1 0,1 0,-4 1,-1 0,0 0,-2-1,1 1,0 0,0 0,-1 0,-1 1,-1 0,0 0,0 1,2 1,-2 2,1-2,-2 1,1-1,1 0,0-1,0 1,0-2,-2 1,-1 1,1 0,0-2,2-1,-1 1,-1 1,0-1,1 0,-1 0,1 2,0-1,0 1,1-1,-2 1,1-1,0-2,0 1,0 0,1 0,1 2,-1 1,0 0,0-2,1-2,1 0,0-2,1-1,-1 0,1 0,0 0,0-1,0 1,-1 0,1 0,0 0,-2 1,0 2,-1-1,1-1,1 1,0-2,-2-3,-1-3,-2-2,-3-1,-3-1,0-1,0 1,1 0,0-1,0 1,2 2,1 0,2 1,2 1,1 1,0 0,-2 0,1 0,-2-1,1 1,1 1,1 2,0-1,0 0,0 1,-1-2,-1 0,-1-3,-4-1,-5-2,-3-2,-2 0,0 2,0 1,1 2,2 1,1 0,1 1,-1 1,2-1,-1 1,0-1,0 0,-1 2,1-1,0-1,4 0,1-1,1 0,1-2,-1-1,0 0,-2 1,-1 1,-1-1,-1-1,1 1,0-1,0 1,0 0,0 1,0 0,-1 1,2-1,0-1,-1 1,0 1,-1-2,0 0,1 0,0-1,2-1,0 0,1 1,0-1,0 0,0 0,0 0,2 2,0 0,0 1,2 0,1 3,2 1,1 1,-1 0,1 0,-2-4,0-1,1-2,-1-1,0 1,-1 1,-1 0,-2 0,0-1,0-1,0 1,0-1,0 1,-1-1,1 2,0 0,0 0,0 0,-1 0,0-1,-1 0,2 1,0 0,0 0,0 0,0 1,1 1,0-2,0 2,1-1,-2 1,0-2,0-1,0 2,1 0,0 1,3 0,1-1,1 0,-1-1,1 0,-2 1,0 1,-1 0,1 0,0 0,0 0,-2-1,0 1,0 0,1 0,-1 1,1 0,-1 0,0 2,-3 3,-4 6,-4 4,-2 2,-2 0,-1-3,2-1,2 0,-1-2,0-2,2 1,0-1,0-2,-1 0,0-1,-1-1,1 2,1 0,-1 0,0-1,-1 0,0 0,0-1,-1 1,0-1,0-1,1 1,-1 0,0 0,0 0,-1 0,-1 2,0 0,0 0,2 0,-1-1,1 0,-2 0,1-1,-1 0,0 0,3 1,1 1,0 0,2 2,1 1,0 0,1 0,2 2,-2-1,1 1,1 0,-2 0,1-1,-1-1,-2-1,1 1,-2 0,0 0,-1-1,1 0,0 0,2 1,-1-1,1 1,-1-1,0 0,1 0,-1 0,-1-2,1 2,-1-1,0 0,-1-1,0 1,-3-1,1 2,0 0,1-1,0 0,-1-2,1 0,1 1,0 0,-1 0,-1 0,-1-1,0-1,-2 1,-2-1,-1 0,0 1,2 1,1 0,0 0,0-1,0 0,2-1,0 0,1 0,0 0,1 0,-1 0,-1 0,-1 0,0 0,1 0,0 0,1 0,-1 0,2 0,-1 0,0 0,2-2,1 0,-1-2,0-1,0-1,0 0,1 1,1-1,1 1,0-1,-1 2,2-2,-1 0,-1 1,0-2,2 0,-1 1,1 0,0 1,-1-1,2-1,-1 2,1-1,-2 0,-1 2,-1 2,-1 0,1 0,-1 0,1 0,-2 0,-1 3,-1 0,-1 1,2 2,1-1,1 0,1 1,0 0,2 0,0 1,0 0,0-1,1 1,-1 2,-1-2,-2 2,2 0,-1-1,1 0,0 0,1-1,0 2,-1-1,-1-2,-2 1,0-1,1 0,1 1,-1-2,-2-1,-1-1,0 0,0-1,0 0,1-2,-1 0,3-2,0-2,1 1,0-2,1 0,1-1,0 1,-2 0,2-1,-1 2,-1 1,-1 3,1 4,2 5,0 4,1 4,1 1,1 0,0-2,2-2,0 0,2-3,2-1,0 1,4 1,1-1,1-1,-1 0,-1-1,0-2,3-2,0-4,3-5,2 0,-3-1,-4 0,-7 2,-2 3,-4 2,3 1,4 1,9-1,7-2,2 0,4-2,-1-1,-2 1,-7 0,-9 3,-8 2,-4-1,-4 2,-1 2,-1 1,1-2,3-1,6-3,11-2,6-4,5 1,5-2,0 1,-2 1,-8 2,-8 2,-10 4,-5 3,-6 0,-6 1,-4 1,-1-1,9-9,13-6,11-6,8-4,5 0,0 1,-2 4,-4 2,-5 1,-3 1,-4 0,-2 0,-1 0,-1 0,0 0,0-1,1 1,-1 2,1 5,0 4,0 4,0 2,0 1,-2 1,-3-1,-5 0,-4-3,-5 2,-4 1,-1 1,0 0,5 0,3 0,4-2,1 0,3 0,2 0,4 0,-1 0,0-1,-1-1,1 0,0 0,5 0,4-2,10-1,13-1,13-2,6 1,2-1,-2-1,-7 1,-15 1,-13 1,-15 2,-11 2,-8-1,-2 0,0-2,1-1,4-1,2 0,2 1,-1 0,0-1,2 3,1-1,6-1,6 0,7 0,8-2,10 1,10-1,6 0,4 1,1 3,-3 0,-10 1,-12 1,-11-1,-9 0,-8 1,-8 0,-6 0,-4 0,-7 0,-1-2,7-2,13-2,11-3,20-3,15 0,9 1,1 1,-2 1,-7 2,-9 4,-11 2,-11 3,-12 7,-10 0,-7 0,-2-2,2 0,9-4,11-2,10-3,13-2,10-3,7-1,0-1,-3 1,-7 2,-10 3,-9 2,-9 2,-6 2,-4 1,-1-2,0-2,4 0,6-1,7-3,8-3,8 0,11-3,3-2,-2 1,-2 1,-5 1,-6 3,-6 3,-5 3,-5 3,-5 4,-2-1,-3 0,-1 1,-1-2,6-2,4-4,9-2,16-3,11-1,8-2,2 1,-4 0,-10 1,-15 2,-14 1,-13 1,-7 1,-4 1,-3 0,1-1,4-3,6-4,6-3,5-6,6-1,10-7,8-3,4 1,6 3,2 1,-2 3,-2 3,-8 2,-9 4,-12 4,-12 4,-11 4,-8 3,-10 3,-9 2,-8 0,-2 0,7-2,12-6,18-8,16-8,16-4,22-8,13-2,9-1,5 2,1 2,-5 4,-9 4,-9 3,-10 3,-12 2,-11 5,-14 4,-16 7,-17 3,-11 0,-3 1,3-2,11-4,14-8,18-6,17-6,17-5,11-2,13-2,1 2,5 2,-4 3,-6 3,-10 3,-13 3,-10 5,-11 3,-12 5,-9 3,-17 8,-5 0,-3 0,4-2,7-5,10-6,12-7,13-7,14-6,12-3,11-4,10-2,5 1,1 2,0 2,-5 5,-9 4,-9 2,-8 0,-7-1,-4 2,-4-1,0-1,-1 1,0 0,1-1,2-1,1 0,0 0,1 1,0 1,-1 0,-1 1,-1 0,-3 1,-6 0,-4 2,-10 1,-8 2,-4 1,-5 2,0 0,0 1,1 0,4-1,8 0,3 0,4 0,3 2,3 0,-3 0,0-1,-3 1,-3 0,-2 0,-2 0,0-1,0 1,1-1,0 0,1 0,3-2,3 0,3 0,5-1,8 1,11-3,9-3,5-3,11-1,15-5,3-1,-2 3,-5 2,-8 1,-10 1,-8 0,-6 2,-7 0,-2-1,-1 0,-1-1,1 0,4-2,2 1,3 0,1 0,-3-1,-2 0,-4 2,-1 0,-2 0,-3-1,-2 2,-6 0,-5 2,-4 1,-9 3,-10 3,-5 2,-3 2,2-1,6 1,7-2,7-1,4 0,3-1,3-1,0 0,0 0,1 2,-1-1,4-1,8-1,8-2,8-3,11-3,7-2,9-1,-2 1,-4 0,-3 2,-8-1,-7 2,-8 0,-4 0,-4 0,-3-1,-2-1,0 0,1 1,-6 0,-4 5,-6 4,-12 5,-7 5,-7 1,-10 2,-2 0,-2-2,3 0,-2 1,3 0,7-2,5 0,5-1,1-3,3 0,4-1,2 0,3 1,3 0,2-2,-1 1,1-1,2 1,1-1,3 0,0-1,5-2,4-2,3 0,11-2,5 1,6-3,11-4,5-3,0 1,-3 1,-4 1,-5-1,-8 1,-14 1,-11 4,-14 5,-13 3,-18 4,-10 2,-15 3,-1 1,0 0,11-4,17-2,19-4,20-1,21-4,20 0,15-4,12 0,7-1,-4 1,-10 0,-14 3,-15 2,-15 4,-11 1,-8 3,-8 0,-5 1,4-2,11-5,9-4,11-4,5-2,4 0,0 1,-4 3,-8 3,-9 3,-13 4,-10 2,-8 1,-4-2,-1-2,0-3,6-2,5-5,8-4,6-4,5-3,4-2,2-3,1-2,2 1,0 2,2 3,1 2,0 3,-4 3,-6 0,-6 2,-4 1,-4 1,-3 1,1 1,-1 0,3 0,5-1,10-3,8 0,5-1,5 0,5-1,1 1,-4-1,-8 2,-8-2,-8 2,-6-1,-8-2,-1 2,0 0,5 0,7 1,8 0,6-1,8 1,3-1,2 0,4 1,-1 0,-1 2,-7 0,-7 2,-11-2,-8 0,-8-2,-6 0,-1 1,-2-1,4 0,7 1,9 1,9 1,7 0,11 1,10 0,8 0,8 1,7-1,2 0,-2 0,-5 0,-7 0,-7 0,-8-2,-4 0,-2 0,-1-1,-3-1,-1 2,1 0,0 0,-1 1,4 1,1 0,3 0,1 0,4 0,-1 2,-3 0,-3 1,-3-2,-2 1,-2-2,2 1,-1-1,-1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3:57.781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16 262,'1'2,"1"2,2 0,2 1,1 2,1 1,1-1,3-2,0 1,0-1,2-2,1 1,0-1,-1 0,-3 0,-2 0,0 1,0 2,-1-1,1 1,0 0,-1-1,-1 0,1 1,0 0,0 0,1 0,-1 1,-4 1,-6-1,-5-2,-4-2,-3 1,-4-1,-3-2,-2-3,-2-3,-4-2,-2-2,1 1,3 2,7 0,9 1,9 2,10 0,9 2,10 1,8 0,9 0,3 0,-5 2,-6 1,-8 0,-6 1,-6 1,-4 2,-2-2,-2 0,-1 0,-1-1,-1 1,0-1,-1 1,1 0,1-2,1 1,0 2,-2 0,-2 2,0 1,-4 0,-3 1,-2 0,-2 0,3-2,2 0,5-2,5 0,2-1,2-2,1 1,0 0,-1-2,0 0,-1-1,0-1,2 1,1-1,1-1,2 3,-2 0,0 0,-1-1,0 1,3 0,0 1,3-1,3 1,1 0,2 0,-3 1,-2-1,-3 0,-4-3,-3-4,-3-3,-2-4,-2-2,0 0,-2 0,1 0,1-1,0 2,1 0,1-1,1 1,1 1,1 2,3-2,3 1,0 0,0 2,-1 1,-3 8,-3 6,-4 5,-5 6,-5 5,-4 2,-4 1,-3 0,0-2,2-2,3-4,4-3,4-3,2-1,4-4,4-1,4-5,5-5,1-2,1-2,-2-1,1 0,-2 2,-4 6,-5 8,-6 7,-5 5,-4 1,0 0,1-3,3-6,4-6,8-8,5-5,6-7,1-2,-1 1,-3 1,-2 4,-3 7,-2 5,-3 5,-2 3,-1 1,0 1,-1 0,1 0,1-5,1-8,3-7,1-5,-1-1,1 1,1 2,0 3,0 5,-2 8,-1 5,-2 7,-1 7,-2 0,-2-1,1-4,-2-4,2-6,3-9,3-4,4-8,2-2,0-1,-1 1,-1 5,-3 6,-1 9,-2 4,-2 3,-1 0,-2 1,1-5,0-6,2-5,3-4,0 1,1 4,-1 7,-6 9,-6 3,-2 2,-6 2,2 0,0-4,4-7,3-8,3-7,3-6,3-6,3-5,2-4,1 0,-2 3,0 0,-3 4,0 3,-2 2,0 2,0 2,0 0,0-1,0-2,-1 0,0 0,-3-1,-2 2,0-1,1 1,1 1,2-2,-1 2,0 1,1 1,1 0,0-2,0-1,1 1,0 0,0 0,0 0,0 1,0 0,0 1,1-1,-1 0,0 1,0-1,0 0,0 1,0-1,1 2,1 0,0 1,2-1,-1-1,2 2,-1 0,1 1,1 0,0 0,-1-2,-2 3,-1 7,-1 7,-1 5,2 4,0 4,0 0,-1-1,0-1,0-2,-1-3,2-2,0-2,0-1,1 0,1-1,-2 0,0 1,1-1,0 2,1 1,0 0,1-1,0 0,-2 0,0-1,-2 1,2 3,1 0,0 1,1-2,0-1,-1-2,-1 1,-1 1,-2-1,1 2,-1 0,1-1,1 0,0-1,-1-1,0 1,0-2,0 1,-1 0,0-1,0 1,0-1,-1 1,1 0,0 0,0-1,-1-1,-3-4,-2-7,-2-7,-1-3,-2-4,1-2,0 2,0 0,0 1,2 2,1 0,1 0,0 2,-2-1,1-2,-1 1,1-2,0 2,0 0,-1 2,1-1,1-3,-2-1,2 0,0-1,0 1,1-1,0-2,0 2,0 0,2 2,0 0,2-3,1 2,-1-1,1 1,1 3,-1 1,0 1,2 3,0 8,4 11,0 11,1 10,-1 4,-1 1,0-1,-1-1,-1-5,-1-3,0-6,-2-4,0-2,0-3,0-2,0 0,1-2,1 0,0 0,0 1,-3-3,0-6,-3-5,1-6,-2-7,0-5,1-1,2 0,0 0,1 3,1 3,2 3,3 1,3 0,4 0,1-2,0 3,-1 0,2 0,-1-1,-2 2,-1 1,-1 1,-2 0,-1 3,-1 0,1 2,-2 1,1-1,-1-2,1 2,0-1,0 0,3-1,5-2,3-1,1-1,-1 2,-3 1,-2 1,-3-1,-1 2,0 0,-2 0,1 1,-1 0,0 0,-1 1,-1-1,0-2,-2 0,1-1,1 0,-1-1,-1 0,0 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13:04:12.987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207 144,'0'2,"0"3,0 3,3 4,0 3,1 0,4 3,1 0,2 1,1-2,1-2,0-4,1-3,-1-4,0-1,0-3,-2-2,-1-2,0-2,1-4,-2-3,0-3,0 1,2-2,-2-2,-2 1,-3 0,-3 3,-5 5,-4 4,-2 2,-2 5,-1 5,-1 0,1 4,1 3,4 3,3 3,2 1,1-1,2-2,3-3,0-2,3-3,1-4,5-1,5-3,3 0,5-6,5-4,-1-2,0-2,-4-3,-3 0,-6-3,-5-2,-5-2,-3-1,-3 1,0 2,-3 3,-4 2,1 1,-2 2,-1 3,-2 2,-1 4,0 2,-1 5,2 5,1 3,2 4,2 2,2 0,2-1,2 0,-1-2,2 0,2-1,0 0,0 0,2-3,2-2,4-4,2-1,2-2,2-3,3-3,-3-4,-1 1,-4-1,-3-1,-4-2,-3 1,-1-2,-1 0,-3 0,-5 3,-3 2,-7 0,-2 0,0 1,-1 2,1 2,-1 0,2 2,3 3,5 4,4 2,4 5,1 1,2 2,1 0,0-1,0-1,0 0,1-3,1-1,5-2,0-5,1-2,-1-5,-1-2,-1-4,0-1,-2-2,-1 0,-2-1,0 1,-1-1,-2 3,-4 1,-2 2,-2 3,-4 1,-2 3,-2 0,-1 1,1 0,4 3,4 5,4 5,2 5,3 2,3-5,4-7,2-12,3-7,-1-4,-2-3,-2-2,-2 1,-3 1,0 2,-1 2,-3 2,-2 4,-4 3,-1 3,-2 1,-1 1,0 1,2 2,2 2,2 1,1 2,-1 1,2 1,1 2,1 0,0-1,-1-1,1 1,-1-3,0 1,-2-2,1 0,0 1,2 2,-1 1,-2 1,0 0,-2 1,0 0,-2 0,-2 0,0-2,2-1,-1-2,1-2,-1-3,0-3,-1-5,2-3,0-2,0 0,-1 0,2-1,0 2,-1 2,0 0,-2 2,3-2,-1 2,2-1,2-2,3-2,1-1,6 0,8-2,5 2,1 3,0 3,-1 2,-1 2,-3 5,-2 4,-1 5,1 5,0 1,-2 3,-2-2,0-1,-1-1,-2-3,0-3,3-4,1-3,4-2,5 0,3-1,7 3,2-1,-1 2,-2 0,-6 0,-4 1,-4 0,-5 1,-1 0,-2 0,1 1,-1 1,-1 2,4 0,0 0,2-1,1-1,-2 0,1 1,1-2,-1 1,-1-3,4 1,1 0,3-1,1-1,0 0,-1-1,-1-1,1-1,3-2,-3-2,2-4,-2-3,0-2,-3-4,-2-2,-3 0,0-2,-2-2,-1 0,-5 1,-1 2,-4 1,-2 4,-1 2,0 2,-2 2,-1 3,-1 2,-2 0,-4 6,-3 3,0 4,2 0,3 2,5 0,4 2,4 1,1-1,5-1,2 0,2-1,1-1,1-2,0-1,2-3,2-1,7-3,7-1,5-2,2-4,1-4,0-6,-5-1,-5-4,-6-4,-7-1,-6-3,-3 1,-2 1,-2 0,0 2,-1 1,1 1,-2 5,0 3,-2 3,-3 4,-1 3,-2 2,-1 2,-1 7,0 4,2 3,2 7,4 3,2 1,4-4,4-2,5-2,4-5,5-4,7-4,0-3,1-1,-3-2,-2-2,-6-5,-3-5,-1-8,-1-4,-3-2,-2 1,-2 0,-2 1,-5 3,-3 2,-2 2,-4 3,-5 3,-3 5,-1 2,-1 3,-1 1,-8 1,-3 1,1 0,2-1,8 3,5 3,6 4,4 7,4 3,3 3,1 1,4 0,0-1,2 0,2 1,4-2,4 0,4-1,1-5,1-5,1-6,2-9,-3-5,-1-4,-3-4,-3-3,-3-1,-4-1,-3 1,-3 0,-3-1,-4 1,-4 2,-2 2,-3 4,-2 4,-3 4,-2 2,-2 2,-1 4,-1 0,1 3,3 2,0 0,3 1,3 0,5 6,3 5,4 5,4 3,2-1,3-6,2-3,2-6,4-2,1-2,3-4,5-2,1-1,0-5,-1-4,-3-4,-5-3,-4-3,-5-2,-3 1,-2 2,-1-1,-1 0,0 1,-5 2,-2 1,-3 2,-2 4,0 4,-1 1,1 2,-1 1,-1 1,-2-1,2 3,2 3,3 4,4 5,3 3,2 2,1 2,0 1,1 2,2-3,0-4,0-3,4 1,5 0,3-1,0-3,3-1,0-3,0-2,-2-3,-3-6,-4-6,-4-7,-2-2,-2-1,-1-3,-3 1,-5 1,-1 1,-4 4,-3 3,-2 2,-2 2,0 2,0 1,-2 3,1 1,-1 0,0 1,1 1,2-1,4 3,5 4,6 4,6 2,3 1,4 0,1 0,4-2,-2-1,3-1,2-1,3-3,3 0,3-1,9-1,4-2,1-1,-1 0,-4-1,-6 0,-6-1,-4 1,-4 0,-4-2,-5-6,-2-5,-2-2,-2-4,-1-1,1 11,-1 8,0 8,-1 11,-2 5,-1 7,0 1,1 1,1-2,1-3,0-1,4-7,3-5,3-5,5-5,4-4,1-8,3-6,-1-3,-1-3,-5-2,-3 0,-5 2,-5 4,-5 7,-3 7,-4 7,0 6,3 3,2 5,2 4,2 4,1-1,1-3,3-3,2-3,4-2,1-1,2-3,1-6,-2-6,0-2,-1-4,-1-2,-2-2,-3-1,-2-1,-3 2,-4 2,-3 4,-3 2,-1 4,-1 3,2 4,3 5,2 4,3 2,1 0,4-4,1-2,3-1,-1 2,2 1,2-1,3 1,0-1,0-1,1-2,-1-3,1-3,-1-4,-1-5,-1-2,-2-4,-3-4,-1-5,-2-1,-2-2,0 2,0 1,0 1,-3 5,0 2,-3 2,-1 4,-3 2,-3 1,-2 4,-1 4,3 2,3 3,4 1,2 1,3 0,0 1,2 0,-1-1,3-2,3-1,2 0,3 1,3-2,3-3,4 1,1-2,-2-1,-2-1,-4-4,-2-3,-4-4,-2-5,-3-1,-1-2,-4-2,-1 0,-3 1,0 1,-1 3,-2 4,1 1,2 0,-1 1,2 0,-1 1,0-1,2-1,1-1,-1-2,-2-1,-2-1,0-2,2-1,-1-2,1 0,0 3,0 2,2 0,1 2,1-1,1 0,1 0,2-1,1-2,2-2,3-2,-1-1,-1 1,1-2,-1 2,-2 1,-1 1,-1 3,-1 0,-1 1,0 0,0 0,-3 1,0-1,-3 3,1 0,-2 2,1 1,-1 0,1 1,1-2,0 0,0 1,-1 0,-2 2,1 6,1 5,2 6,-1 7,1 5,1 3,1 1,0 0,4-3,3-2,1-4,1-5,4-3,3-1,3-2,0-2,1-3,-2-1,-1-2,-3-4,-1-2,-3-3,-3-3,-1-4,-7-7,-5-2,-2-3,-3 4,-1 4,2 4,1 3,0 3,0 2,-5 3,-5 3,-1 3,-1 2,0 2,-1 3,0 2,1 3,0 3,5 2,5 0,4 0,5-2,2 0,4-4,5-4,5-2,9-4,6-3,9-6,2-5,-2-4,-4-1,-7-1,-9-1,-6 1,-6 0,-3 2,-1 1,-4 4,-2 0,-4 3,-1 3,-1 2,-1 1,0 2,1 2,4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B8D62-9AA3-43C9-8467-7EB128435CC7}" type="datetimeFigureOut">
              <a:rPr lang="it-IT" smtClean="0"/>
              <a:t>20/10/2022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6B225-8F2F-4D55-8026-07ECBAD91E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8731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17507F-4885-EE61-3B68-3AFBFB202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9D0C334-51F8-F5EA-2EB7-C59F96C67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C5A4B3-1192-E7CD-39A5-F07485FBA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7F35-F2BC-44E4-9AB8-0129F6B654B2}" type="datetime1">
              <a:rPr lang="it-IT" smtClean="0"/>
              <a:t>20/10/2022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CF0E32-2A63-0D9C-30CA-FBF688079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A2AFB6-7B89-DDDE-E980-9BC129D9F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6705"/>
            <a:ext cx="2743200" cy="365125"/>
          </a:xfrm>
        </p:spPr>
        <p:txBody>
          <a:bodyPr/>
          <a:lstStyle/>
          <a:p>
            <a:fld id="{530EE8B0-4A9D-4F8E-A4EE-65F579180F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053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BD5B92-93C0-6CA6-837E-678358528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3F9B9A9-67BE-5C3B-BDF7-7FB26EF59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427B30-CF7F-9266-3876-941DABBBF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A34A0-3FFD-4419-984A-15E8BDC7924E}" type="datetime1">
              <a:rPr lang="it-IT" smtClean="0"/>
              <a:t>20/10/2022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C0B0A1-0D2A-4AD9-7D11-945B1423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DB87C0-E262-20DE-F68B-07664AB7F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6132"/>
            <a:ext cx="2743200" cy="365125"/>
          </a:xfrm>
        </p:spPr>
        <p:txBody>
          <a:bodyPr/>
          <a:lstStyle/>
          <a:p>
            <a:fld id="{530EE8B0-4A9D-4F8E-A4EE-65F579180F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6291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E746BF1-E835-23DD-E1C9-24173B0E00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B03A331-62DF-B652-ABD5-E7CBFB6A5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F3645F-AD77-1193-6FBD-94B78FF1D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2ED4-06F4-4E64-A2DC-8C2BFF569053}" type="datetime1">
              <a:rPr lang="it-IT" smtClean="0"/>
              <a:t>20/10/2022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7E42E5-C936-1E78-2D43-0EAE57CAB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A0802D-6E71-1B19-8B73-3F0EBED8D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30EE8B0-4A9D-4F8E-A4EE-65F579180F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6164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57F161-D324-489E-9E84-4C1D4917D3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54AA15A-7364-46DA-A634-B7F1C15B6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5E6820-EF57-4071-B21D-2EB89D5BC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F9AE-74D9-4373-A9DC-277A7C511F16}" type="datetime1">
              <a:rPr lang="it-IT" smtClean="0"/>
              <a:t>20/10/2022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B9D1E7-F39E-4AC2-B8DA-D9A8AAA76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08C483-CA54-4CDB-AE32-71459EE9C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9A7C6-3B24-4D2F-8127-2D87DF3B50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0389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B6FB16AB-7802-4DFB-83DD-226155E5724C}"/>
              </a:ext>
            </a:extLst>
          </p:cNvPr>
          <p:cNvSpPr/>
          <p:nvPr userDrawn="1"/>
        </p:nvSpPr>
        <p:spPr>
          <a:xfrm>
            <a:off x="1544595" y="0"/>
            <a:ext cx="10647405" cy="129745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4276C4-5B6B-46CE-A302-7AEE4793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C3FBF0-B600-442E-B3AD-65C0A0624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9A7C6-3B24-4D2F-8127-2D87DF3B50C9}" type="slidenum">
              <a:rPr lang="it-IT" smtClean="0"/>
              <a:t>‹N›</a:t>
            </a:fld>
            <a:endParaRPr lang="it-IT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6D76715-0C77-45BA-AC73-EF82CC4DF8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95" y="104785"/>
            <a:ext cx="1090671" cy="109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F26E17D-B68A-4D2F-8B32-8832425D8F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90997" y="200483"/>
            <a:ext cx="907808" cy="90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72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6B131A-2D34-4653-92C2-C90B0743D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12D5C54-D1F2-4325-8F48-7D3C104F3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7AB43C-78EA-4CEC-92CD-197F96224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9402-18BE-46FF-B621-0C74599CE011}" type="datetime1">
              <a:rPr lang="it-IT" smtClean="0"/>
              <a:t>20/10/2022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12D50A-E6AB-427A-9C8F-11BB2CE78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959070-F46A-4C30-AFC0-92BBE7E87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9A7C6-3B24-4D2F-8127-2D87DF3B50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059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B1B622-37C0-4871-83EE-CD9816A3B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5EF27F-4F91-447A-AFE6-BB16C26ED0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5203A64-9A47-414A-9BFA-5CB1FF36D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CAABB02-80F4-4E4B-9B19-CDA4075A2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BD094-2E71-4342-B312-197E99A97DBA}" type="datetime1">
              <a:rPr lang="it-IT" smtClean="0"/>
              <a:t>20/10/2022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8DBA81F-9856-47BA-BCB5-10BE23D82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83844BC-2794-4A18-AF8C-9E26973C6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9A7C6-3B24-4D2F-8127-2D87DF3B50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3046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A4E3DC-6B21-48DE-8CD1-8C9CB9A06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9782C6B-B3C7-4CED-A8B1-8E520AF98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F4A0B8E-00BC-4DF8-9884-86B89914B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EA5D3B3-13EA-46D0-AAF1-812F8F43B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88E27EE-86F9-4D71-91B8-A3C42836EA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14AEFFB-C890-4488-B927-6864FC202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043E-2DC9-46AB-A690-E5374117EF0F}" type="datetime1">
              <a:rPr lang="it-IT" smtClean="0"/>
              <a:t>20/10/2022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B368C72-6177-41C3-9B1E-2AEBC74CA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17685BB-49CF-4871-9174-5BEF7EDA0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9A7C6-3B24-4D2F-8127-2D87DF3B50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8274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BE8E9A-D74A-41CC-894B-60C7DABB1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1F0D6DF-29D0-4519-9864-AB1151EF8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A5BE-226B-4F8F-8663-72237B253040}" type="datetime1">
              <a:rPr lang="it-IT" smtClean="0"/>
              <a:t>20/10/2022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6BE9336-9C8A-42A7-B123-C4B5986D4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4B5CBD7-9261-44A8-AB22-F692F3753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9A7C6-3B24-4D2F-8127-2D87DF3B50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1169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0D58C07-A89A-47A9-9AF0-F19A6FBD2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3760-2C27-43D9-82BC-89930C0063BC}" type="datetime1">
              <a:rPr lang="it-IT" smtClean="0"/>
              <a:t>20/10/2022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4EA2D11-06EB-4733-B440-D2B041E97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686FF8F-F056-45E2-AF16-A8427F7CF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9A7C6-3B24-4D2F-8127-2D87DF3B50C9}" type="slidenum">
              <a:rPr lang="it-IT" smtClean="0"/>
              <a:t>‹N›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D2FC76C-4C1C-4757-8699-3451292C70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45795" y="227313"/>
            <a:ext cx="934996" cy="934996"/>
          </a:xfrm>
          <a:prstGeom prst="rect">
            <a:avLst/>
          </a:prstGeom>
        </p:spPr>
      </p:pic>
      <p:pic>
        <p:nvPicPr>
          <p:cNvPr id="6" name="Picture 8" descr="Soroptimist, corso su leadership e genere">
            <a:extLst>
              <a:ext uri="{FF2B5EF4-FFF2-40B4-BE49-F238E27FC236}">
                <a16:creationId xmlns:a16="http://schemas.microsoft.com/office/drawing/2014/main" id="{47F72491-7EC3-4EC0-9E87-33DAD6A03D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23" y="130261"/>
            <a:ext cx="1129100" cy="11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47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2A9049-1766-4B02-889E-B4C2E4E43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D20D06-19A2-4EBA-89D1-EC362B287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7DD72C4-B007-49FE-8E26-690364306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4D9D0E1-2A0B-4273-BF5E-DA47FC4D7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16CA-DE93-48B3-9FE0-0CF925169333}" type="datetime1">
              <a:rPr lang="it-IT" smtClean="0"/>
              <a:t>20/10/2022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292FD3B-EFBC-4D68-9201-321C8D264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5EC9A85-B076-4876-BDF4-E9901573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9A7C6-3B24-4D2F-8127-2D87DF3B50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362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077C45-7CCD-9D32-E801-C7CF87D0E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A8D017-716E-4A4E-C0F4-C51797AF5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D6672B-AD17-EF07-1B8C-78C044F3A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14A0-BAAF-46F0-B299-EFBF65AB3E93}" type="datetime1">
              <a:rPr lang="it-IT" smtClean="0"/>
              <a:t>20/10/2022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34AFFB-E1F2-6890-BE52-D165C45CA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B09D55-A50A-076F-955F-AFC7D21A6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6705"/>
            <a:ext cx="2743200" cy="365125"/>
          </a:xfrm>
        </p:spPr>
        <p:txBody>
          <a:bodyPr/>
          <a:lstStyle/>
          <a:p>
            <a:fld id="{530EE8B0-4A9D-4F8E-A4EE-65F579180F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774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843722-B2A8-4B05-9B2C-6E0E32180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9599281-5CCD-4A72-849D-5DF11ADCA4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3F29351-7244-4C93-BBD9-022C48B58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8701CB4-E579-43F8-8E28-1DBD921B3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34BE-6362-4E24-9647-F4D7E44DAAF9}" type="datetime1">
              <a:rPr lang="it-IT" smtClean="0"/>
              <a:t>20/10/2022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2B164E8-E7D8-4358-98EA-8606A7617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17AB30E-6995-4BBB-A969-F3A5CDAED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9A7C6-3B24-4D2F-8127-2D87DF3B50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2955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B8B653-9929-45DC-9B5D-E6316A889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3D688A6-6016-49B6-B725-E4BA98AC1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39C72D6-0633-4AE0-9266-DDBF9C16B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D85F-E5F5-4C74-8A3C-4B58CD114EFD}" type="datetime1">
              <a:rPr lang="it-IT" smtClean="0"/>
              <a:t>20/10/2022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2F3E8A-976C-4C92-B53D-059A9A38D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BFEAEF-F11C-499A-8AC8-1072187B9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9A7C6-3B24-4D2F-8127-2D87DF3B50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294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F7F821A-21BE-4EB1-9308-43713A0B00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2B34556-47D9-48B5-B491-C99D6015BB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392610-EA30-4AE7-BBB7-1BEE89306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0916-668E-42F4-BFD3-5178DB264A69}" type="datetime1">
              <a:rPr lang="it-IT" smtClean="0"/>
              <a:t>20/10/2022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ED5274-95D0-46A9-AD70-45AAFC1C9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8EF40A-2E7E-4CD7-84A5-83ACEA818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9A7C6-3B24-4D2F-8127-2D87DF3B50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4004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8A433A-A8C0-1AA4-E746-97AA3CD38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09DF28E-7E68-F6C8-1C39-7E26CAE90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2545CF-F21A-551A-0AC9-8CEB3D7E2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D315-B696-4AC7-B1A0-64F2BBE83F43}" type="datetime1">
              <a:rPr lang="it-IT" smtClean="0"/>
              <a:t>20/10/2022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CBBB5D-2782-5819-9612-B2DB72E0D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294514-D6FD-755F-C36D-ABFB0651C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30EE8B0-4A9D-4F8E-A4EE-65F579180F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54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ECF387-88D5-3A87-2EE4-0B4FD3141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8E2CC5-81C8-B83D-E08C-28A0BE1A1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C820753-35DA-59DF-7395-3380069AE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849CAAD-2F94-8E6B-1D21-777C80FD3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E398-A9EE-4F61-A051-3A9B342FBDB8}" type="datetime1">
              <a:rPr lang="it-IT" smtClean="0"/>
              <a:t>20/10/2022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F870C1D-EFF1-703A-3970-FC4F3D9CB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0E85508-427E-98E3-F7F8-FDE5141E1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5035"/>
            <a:ext cx="2743200" cy="365125"/>
          </a:xfrm>
        </p:spPr>
        <p:txBody>
          <a:bodyPr/>
          <a:lstStyle/>
          <a:p>
            <a:fld id="{530EE8B0-4A9D-4F8E-A4EE-65F579180F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61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C45A58-49FE-644E-0BF9-42B2D336A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01D552E-D053-D9C8-E9F8-E07A800B7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D910D05-55F8-60ED-4F6D-1A117E676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D91CF3E-C70B-31BF-88A9-D08F59C561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64F465C-FE36-A181-29D7-AB48AC4CAD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E8FA11F-B777-611D-02DF-15C11F6D0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8015-4C30-4743-B0D4-F564E72BBA8A}" type="datetime1">
              <a:rPr lang="it-IT" smtClean="0"/>
              <a:t>20/10/2022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90F7D30-0FF4-A126-8EF1-867489247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8477186-D865-620E-6B64-50F4A17C6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5559"/>
            <a:ext cx="2743200" cy="365125"/>
          </a:xfrm>
        </p:spPr>
        <p:txBody>
          <a:bodyPr/>
          <a:lstStyle/>
          <a:p>
            <a:fld id="{530EE8B0-4A9D-4F8E-A4EE-65F579180F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632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3F903A-6D3C-FF4F-A920-F959B5B0E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1C0A94A-F3D3-6C5D-E904-647C76AE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0C71-3D35-45F1-B047-BE35BAAC6E15}" type="datetime1">
              <a:rPr lang="it-IT" smtClean="0"/>
              <a:t>20/10/2022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92F7A3F-11B5-A601-62E5-BF07384B7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C16A0D1-9918-07F8-6A96-FA56DAE41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30EE8B0-4A9D-4F8E-A4EE-65F579180F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6461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EA98847-C795-A606-104E-79CE04238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4D9-30EF-4B97-9C9A-AC1D74236ADF}" type="datetime1">
              <a:rPr lang="it-IT" smtClean="0"/>
              <a:t>20/10/2022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9C800D3-B2D2-DDCC-9C0A-CB9F02576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CAEAFA2-9EE0-3E2D-02FA-33C1A6D43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30EE8B0-4A9D-4F8E-A4EE-65F579180F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1677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C02B8F-5C27-7261-4969-80F657165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CAE85B-ADF3-E4D6-A20A-8F56CE8F4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DFECA96-AB92-E6C2-2A4E-C5CB60607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71629A-2EC9-1797-BB1F-56230C21E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1770-5063-401B-8E26-A5678D6C34C2}" type="datetime1">
              <a:rPr lang="it-IT" smtClean="0"/>
              <a:t>20/10/2022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511EFBD-F7B0-FA28-3B39-B62F86D93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7F27ED-4664-8242-8EB7-D9D76B094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30EE8B0-4A9D-4F8E-A4EE-65F579180F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723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826CB7-A886-2E1F-3DDC-38C339CB3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B2E88B9-A877-C083-FB9E-4523DAF189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D55FBFD-F1D5-EB88-C957-3A1BADB3E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F82EC87-C8C1-17E4-03DA-0D166C9A2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4439-0D37-4E7E-B4F4-06BD6EC27E8E}" type="datetime1">
              <a:rPr lang="it-IT" smtClean="0"/>
              <a:t>20/10/2022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263B834-784D-39FB-79CD-518CE675B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A113CE4-22D0-4436-3AF0-BF7FE8839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30EE8B0-4A9D-4F8E-A4EE-65F579180F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2658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FF8DEF2-AD44-BAF5-7D71-070E1C78B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3CEC518-1E8F-F292-1687-148B28918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435DAC-3799-5C1C-9907-CCB4D4D4DB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E6996-648F-44C6-9B3F-A3FD9671F4DC}" type="datetime1">
              <a:rPr lang="it-IT" smtClean="0"/>
              <a:t>20/10/2022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9A44F9-88F8-297E-0BBC-55C9C4B53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915721-FD59-E0D1-40B5-39C2A1C35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EE8B0-4A9D-4F8E-A4EE-65F579180F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987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263C0B9-D159-441A-9BE3-FBB7FEB5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2320482-346D-47D7-889E-28BC371BE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041D1E-E36E-4B15-9E95-DABC2A5BB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37708-78EE-4477-990B-CFA45E4A24BE}" type="datetime1">
              <a:rPr lang="it-IT" smtClean="0"/>
              <a:t>20/10/2022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04FB97-7C77-4584-AC99-2CCE591CC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873D6A-DFDF-465A-A55A-4813F2413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578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9A7C6-3B24-4D2F-8127-2D87DF3B50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735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.xml"/><Relationship Id="rId18" Type="http://schemas.openxmlformats.org/officeDocument/2006/relationships/image" Target="../media/image30.png"/><Relationship Id="rId26" Type="http://schemas.openxmlformats.org/officeDocument/2006/relationships/image" Target="../media/image310.png"/><Relationship Id="rId39" Type="http://schemas.openxmlformats.org/officeDocument/2006/relationships/customXml" Target="../ink/ink17.xml"/><Relationship Id="rId21" Type="http://schemas.openxmlformats.org/officeDocument/2006/relationships/customXml" Target="../ink/ink8.xml"/><Relationship Id="rId34" Type="http://schemas.openxmlformats.org/officeDocument/2006/relationships/image" Target="../media/image35.png"/><Relationship Id="rId42" Type="http://schemas.openxmlformats.org/officeDocument/2006/relationships/image" Target="../media/image39.png"/><Relationship Id="rId47" Type="http://schemas.openxmlformats.org/officeDocument/2006/relationships/image" Target="../media/image40.png"/><Relationship Id="rId50" Type="http://schemas.openxmlformats.org/officeDocument/2006/relationships/customXml" Target="../ink/ink25.xml"/><Relationship Id="rId55" Type="http://schemas.openxmlformats.org/officeDocument/2006/relationships/customXml" Target="../ink/ink28.xml"/><Relationship Id="rId2" Type="http://schemas.openxmlformats.org/officeDocument/2006/relationships/image" Target="../media/image2.png"/><Relationship Id="rId16" Type="http://schemas.openxmlformats.org/officeDocument/2006/relationships/image" Target="../media/image29.png"/><Relationship Id="rId29" Type="http://schemas.openxmlformats.org/officeDocument/2006/relationships/customXml" Target="../ink/ink12.xml"/><Relationship Id="rId11" Type="http://schemas.openxmlformats.org/officeDocument/2006/relationships/customXml" Target="../ink/ink3.xml"/><Relationship Id="rId24" Type="http://schemas.openxmlformats.org/officeDocument/2006/relationships/image" Target="../media/image300.png"/><Relationship Id="rId32" Type="http://schemas.openxmlformats.org/officeDocument/2006/relationships/image" Target="../media/image34.png"/><Relationship Id="rId37" Type="http://schemas.openxmlformats.org/officeDocument/2006/relationships/customXml" Target="../ink/ink16.xml"/><Relationship Id="rId40" Type="http://schemas.openxmlformats.org/officeDocument/2006/relationships/image" Target="../media/image38.png"/><Relationship Id="rId45" Type="http://schemas.openxmlformats.org/officeDocument/2006/relationships/customXml" Target="../ink/ink21.xml"/><Relationship Id="rId53" Type="http://schemas.openxmlformats.org/officeDocument/2006/relationships/image" Target="../media/image42.png"/><Relationship Id="rId58" Type="http://schemas.openxmlformats.org/officeDocument/2006/relationships/image" Target="../media/image20.png"/><Relationship Id="rId5" Type="http://schemas.openxmlformats.org/officeDocument/2006/relationships/image" Target="../media/image22.png"/><Relationship Id="rId19" Type="http://schemas.openxmlformats.org/officeDocument/2006/relationships/customXml" Target="../ink/ink7.xml"/><Relationship Id="rId4" Type="http://schemas.openxmlformats.org/officeDocument/2006/relationships/image" Target="../media/image3.png"/><Relationship Id="rId9" Type="http://schemas.openxmlformats.org/officeDocument/2006/relationships/customXml" Target="../ink/ink2.xml"/><Relationship Id="rId14" Type="http://schemas.openxmlformats.org/officeDocument/2006/relationships/image" Target="../media/image28.png"/><Relationship Id="rId22" Type="http://schemas.openxmlformats.org/officeDocument/2006/relationships/image" Target="../media/image32.png"/><Relationship Id="rId27" Type="http://schemas.openxmlformats.org/officeDocument/2006/relationships/customXml" Target="../ink/ink11.xml"/><Relationship Id="rId30" Type="http://schemas.openxmlformats.org/officeDocument/2006/relationships/image" Target="../media/image33.png"/><Relationship Id="rId35" Type="http://schemas.openxmlformats.org/officeDocument/2006/relationships/customXml" Target="../ink/ink15.xml"/><Relationship Id="rId43" Type="http://schemas.openxmlformats.org/officeDocument/2006/relationships/customXml" Target="../ink/ink19.xml"/><Relationship Id="rId48" Type="http://schemas.openxmlformats.org/officeDocument/2006/relationships/customXml" Target="../ink/ink23.xml"/><Relationship Id="rId56" Type="http://schemas.openxmlformats.org/officeDocument/2006/relationships/customXml" Target="../ink/ink29.xml"/><Relationship Id="rId8" Type="http://schemas.openxmlformats.org/officeDocument/2006/relationships/image" Target="../media/image25.png"/><Relationship Id="rId51" Type="http://schemas.openxmlformats.org/officeDocument/2006/relationships/image" Target="../media/image41.png"/><Relationship Id="rId3" Type="http://schemas.microsoft.com/office/2007/relationships/hdphoto" Target="../media/hdphoto1.wdp"/><Relationship Id="rId12" Type="http://schemas.openxmlformats.org/officeDocument/2006/relationships/image" Target="../media/image27.png"/><Relationship Id="rId17" Type="http://schemas.openxmlformats.org/officeDocument/2006/relationships/customXml" Target="../ink/ink6.xml"/><Relationship Id="rId25" Type="http://schemas.openxmlformats.org/officeDocument/2006/relationships/customXml" Target="../ink/ink10.xml"/><Relationship Id="rId33" Type="http://schemas.openxmlformats.org/officeDocument/2006/relationships/customXml" Target="../ink/ink14.xml"/><Relationship Id="rId38" Type="http://schemas.openxmlformats.org/officeDocument/2006/relationships/image" Target="../media/image37.png"/><Relationship Id="rId46" Type="http://schemas.openxmlformats.org/officeDocument/2006/relationships/customXml" Target="../ink/ink22.xml"/><Relationship Id="rId59" Type="http://schemas.openxmlformats.org/officeDocument/2006/relationships/image" Target="../media/image21.svg"/><Relationship Id="rId20" Type="http://schemas.openxmlformats.org/officeDocument/2006/relationships/image" Target="../media/image31.png"/><Relationship Id="rId41" Type="http://schemas.openxmlformats.org/officeDocument/2006/relationships/customXml" Target="../ink/ink18.xml"/><Relationship Id="rId54" Type="http://schemas.openxmlformats.org/officeDocument/2006/relationships/customXml" Target="../ink/ink2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28" Type="http://schemas.openxmlformats.org/officeDocument/2006/relationships/image" Target="../media/image320.png"/><Relationship Id="rId36" Type="http://schemas.openxmlformats.org/officeDocument/2006/relationships/image" Target="../media/image36.png"/><Relationship Id="rId49" Type="http://schemas.openxmlformats.org/officeDocument/2006/relationships/customXml" Target="../ink/ink24.xml"/><Relationship Id="rId57" Type="http://schemas.openxmlformats.org/officeDocument/2006/relationships/customXml" Target="../ink/ink30.xml"/><Relationship Id="rId10" Type="http://schemas.openxmlformats.org/officeDocument/2006/relationships/image" Target="../media/image26.png"/><Relationship Id="rId31" Type="http://schemas.openxmlformats.org/officeDocument/2006/relationships/customXml" Target="../ink/ink13.xml"/><Relationship Id="rId44" Type="http://schemas.openxmlformats.org/officeDocument/2006/relationships/customXml" Target="../ink/ink20.xml"/><Relationship Id="rId52" Type="http://schemas.openxmlformats.org/officeDocument/2006/relationships/customXml" Target="../ink/ink2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customXml" Target="../ink/ink35.xml"/><Relationship Id="rId18" Type="http://schemas.openxmlformats.org/officeDocument/2006/relationships/customXml" Target="../ink/ink39.xml"/><Relationship Id="rId26" Type="http://schemas.openxmlformats.org/officeDocument/2006/relationships/customXml" Target="../ink/ink45.xml"/><Relationship Id="rId3" Type="http://schemas.microsoft.com/office/2007/relationships/hdphoto" Target="../media/hdphoto1.wdp"/><Relationship Id="rId21" Type="http://schemas.openxmlformats.org/officeDocument/2006/relationships/image" Target="../media/image48.png"/><Relationship Id="rId7" Type="http://schemas.openxmlformats.org/officeDocument/2006/relationships/customXml" Target="../ink/ink32.xml"/><Relationship Id="rId12" Type="http://schemas.openxmlformats.org/officeDocument/2006/relationships/image" Target="../media/image46.png"/><Relationship Id="rId17" Type="http://schemas.openxmlformats.org/officeDocument/2006/relationships/image" Target="../media/image47.png"/><Relationship Id="rId25" Type="http://schemas.openxmlformats.org/officeDocument/2006/relationships/customXml" Target="../ink/ink44.xml"/><Relationship Id="rId2" Type="http://schemas.openxmlformats.org/officeDocument/2006/relationships/image" Target="../media/image2.png"/><Relationship Id="rId16" Type="http://schemas.openxmlformats.org/officeDocument/2006/relationships/customXml" Target="../ink/ink38.xml"/><Relationship Id="rId20" Type="http://schemas.openxmlformats.org/officeDocument/2006/relationships/customXml" Target="../ink/ink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customXml" Target="../ink/ink34.xml"/><Relationship Id="rId24" Type="http://schemas.openxmlformats.org/officeDocument/2006/relationships/customXml" Target="../ink/ink43.xml"/><Relationship Id="rId5" Type="http://schemas.openxmlformats.org/officeDocument/2006/relationships/customXml" Target="../ink/ink31.xml"/><Relationship Id="rId15" Type="http://schemas.openxmlformats.org/officeDocument/2006/relationships/customXml" Target="../ink/ink37.xml"/><Relationship Id="rId23" Type="http://schemas.openxmlformats.org/officeDocument/2006/relationships/image" Target="../media/image49.png"/><Relationship Id="rId10" Type="http://schemas.openxmlformats.org/officeDocument/2006/relationships/image" Target="../media/image45.png"/><Relationship Id="rId19" Type="http://schemas.openxmlformats.org/officeDocument/2006/relationships/customXml" Target="../ink/ink40.xml"/><Relationship Id="rId4" Type="http://schemas.openxmlformats.org/officeDocument/2006/relationships/image" Target="../media/image3.png"/><Relationship Id="rId9" Type="http://schemas.openxmlformats.org/officeDocument/2006/relationships/customXml" Target="../ink/ink33.xml"/><Relationship Id="rId14" Type="http://schemas.openxmlformats.org/officeDocument/2006/relationships/customXml" Target="../ink/ink36.xml"/><Relationship Id="rId22" Type="http://schemas.openxmlformats.org/officeDocument/2006/relationships/customXml" Target="../ink/ink42.xml"/><Relationship Id="rId27" Type="http://schemas.openxmlformats.org/officeDocument/2006/relationships/customXml" Target="../ink/ink4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customXml" Target="../ink/ink51.xml"/><Relationship Id="rId18" Type="http://schemas.openxmlformats.org/officeDocument/2006/relationships/customXml" Target="../ink/ink55.xml"/><Relationship Id="rId26" Type="http://schemas.openxmlformats.org/officeDocument/2006/relationships/customXml" Target="../ink/ink61.xml"/><Relationship Id="rId3" Type="http://schemas.microsoft.com/office/2007/relationships/hdphoto" Target="../media/hdphoto1.wdp"/><Relationship Id="rId21" Type="http://schemas.openxmlformats.org/officeDocument/2006/relationships/image" Target="../media/image52.png"/><Relationship Id="rId7" Type="http://schemas.openxmlformats.org/officeDocument/2006/relationships/customXml" Target="../ink/ink48.xml"/><Relationship Id="rId12" Type="http://schemas.openxmlformats.org/officeDocument/2006/relationships/image" Target="../media/image50.png"/><Relationship Id="rId17" Type="http://schemas.openxmlformats.org/officeDocument/2006/relationships/image" Target="../media/image51.png"/><Relationship Id="rId25" Type="http://schemas.openxmlformats.org/officeDocument/2006/relationships/customXml" Target="../ink/ink60.xml"/><Relationship Id="rId2" Type="http://schemas.openxmlformats.org/officeDocument/2006/relationships/image" Target="../media/image2.png"/><Relationship Id="rId16" Type="http://schemas.openxmlformats.org/officeDocument/2006/relationships/customXml" Target="../ink/ink54.xml"/><Relationship Id="rId20" Type="http://schemas.openxmlformats.org/officeDocument/2006/relationships/customXml" Target="../ink/ink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11" Type="http://schemas.openxmlformats.org/officeDocument/2006/relationships/customXml" Target="../ink/ink50.xml"/><Relationship Id="rId24" Type="http://schemas.openxmlformats.org/officeDocument/2006/relationships/customXml" Target="../ink/ink59.xml"/><Relationship Id="rId5" Type="http://schemas.openxmlformats.org/officeDocument/2006/relationships/customXml" Target="../ink/ink47.xml"/><Relationship Id="rId15" Type="http://schemas.openxmlformats.org/officeDocument/2006/relationships/customXml" Target="../ink/ink53.xml"/><Relationship Id="rId23" Type="http://schemas.openxmlformats.org/officeDocument/2006/relationships/image" Target="../media/image53.png"/><Relationship Id="rId10" Type="http://schemas.openxmlformats.org/officeDocument/2006/relationships/image" Target="../media/image24.png"/><Relationship Id="rId19" Type="http://schemas.openxmlformats.org/officeDocument/2006/relationships/customXml" Target="../ink/ink56.xml"/><Relationship Id="rId4" Type="http://schemas.openxmlformats.org/officeDocument/2006/relationships/image" Target="../media/image3.png"/><Relationship Id="rId9" Type="http://schemas.openxmlformats.org/officeDocument/2006/relationships/customXml" Target="../ink/ink49.xml"/><Relationship Id="rId14" Type="http://schemas.openxmlformats.org/officeDocument/2006/relationships/customXml" Target="../ink/ink52.xml"/><Relationship Id="rId22" Type="http://schemas.openxmlformats.org/officeDocument/2006/relationships/customXml" Target="../ink/ink58.xml"/><Relationship Id="rId27" Type="http://schemas.openxmlformats.org/officeDocument/2006/relationships/customXml" Target="../ink/ink6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4.svg"/><Relationship Id="rId7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61.svg"/><Relationship Id="rId3" Type="http://schemas.microsoft.com/office/2007/relationships/hdphoto" Target="../media/hdphoto1.wdp"/><Relationship Id="rId7" Type="http://schemas.openxmlformats.org/officeDocument/2006/relationships/image" Target="../media/image57.svg"/><Relationship Id="rId12" Type="http://schemas.openxmlformats.org/officeDocument/2006/relationships/image" Target="../media/image60.png"/><Relationship Id="rId2" Type="http://schemas.openxmlformats.org/officeDocument/2006/relationships/image" Target="../media/image2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11" Type="http://schemas.openxmlformats.org/officeDocument/2006/relationships/image" Target="../media/image59.svg"/><Relationship Id="rId5" Type="http://schemas.openxmlformats.org/officeDocument/2006/relationships/image" Target="../media/image23.png"/><Relationship Id="rId15" Type="http://schemas.openxmlformats.org/officeDocument/2006/relationships/image" Target="../media/image63.svg"/><Relationship Id="rId10" Type="http://schemas.openxmlformats.org/officeDocument/2006/relationships/image" Target="../media/image58.png"/><Relationship Id="rId4" Type="http://schemas.openxmlformats.org/officeDocument/2006/relationships/image" Target="../media/image3.png"/><Relationship Id="rId9" Type="http://schemas.openxmlformats.org/officeDocument/2006/relationships/image" Target="../media/image55.svg"/><Relationship Id="rId1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3.pn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C207DE-81DD-3282-C701-8043F81C0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6178" y="1678323"/>
            <a:ext cx="9108780" cy="1341976"/>
          </a:xfrm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it-IT" sz="7200" b="1" dirty="0">
                <a:solidFill>
                  <a:srgbClr val="90ADC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SOROPTIMIST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E927486-F9E5-E6C0-761A-0589A5D31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1231" y="3214795"/>
            <a:ext cx="7506557" cy="1208141"/>
          </a:xfrm>
        </p:spPr>
        <p:txBody>
          <a:bodyPr>
            <a:normAutofit/>
          </a:bodyPr>
          <a:lstStyle/>
          <a:p>
            <a:pPr algn="r"/>
            <a:r>
              <a:rPr lang="it-IT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Reinventare la città </a:t>
            </a:r>
            <a:br>
              <a:rPr lang="it-IT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it-IT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 misura di donna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910BAE9-349E-2C9A-0815-159796140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02462" y="4732294"/>
            <a:ext cx="855326" cy="855326"/>
          </a:xfrm>
          <a:prstGeom prst="rect">
            <a:avLst/>
          </a:prstGeom>
        </p:spPr>
      </p:pic>
      <p:pic>
        <p:nvPicPr>
          <p:cNvPr id="5" name="Picture 8" descr="Soroptimist, corso su leadership e genere">
            <a:extLst>
              <a:ext uri="{FF2B5EF4-FFF2-40B4-BE49-F238E27FC236}">
                <a16:creationId xmlns:a16="http://schemas.microsoft.com/office/drawing/2014/main" id="{99093A99-E2DF-E83E-28CC-4BB1BF223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644" y="4681908"/>
            <a:ext cx="966129" cy="96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1AAE793-4138-F944-A324-DCE760DAC353}"/>
              </a:ext>
            </a:extLst>
          </p:cNvPr>
          <p:cNvSpPr txBox="1"/>
          <p:nvPr/>
        </p:nvSpPr>
        <p:spPr>
          <a:xfrm>
            <a:off x="2733152" y="4954201"/>
            <a:ext cx="6883121" cy="874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Soroptimist International Unione Nazionale Italiana</a:t>
            </a:r>
            <a:endParaRPr lang="it-IT" i="1" dirty="0">
              <a:solidFill>
                <a:srgbClr val="59595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lnSpc>
                <a:spcPct val="150000"/>
              </a:lnSpc>
            </a:pPr>
            <a:r>
              <a:rPr lang="it-IT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Lexis Research S.r.l.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9224D59-96D1-2376-50A8-EC0FDD7BD8FD}"/>
              </a:ext>
            </a:extLst>
          </p:cNvPr>
          <p:cNvSpPr txBox="1"/>
          <p:nvPr/>
        </p:nvSpPr>
        <p:spPr>
          <a:xfrm>
            <a:off x="7721247" y="6257795"/>
            <a:ext cx="4036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14 Ottobre 2022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C9B5F34-E516-8EE5-80FF-238300CA5555}"/>
              </a:ext>
            </a:extLst>
          </p:cNvPr>
          <p:cNvSpPr/>
          <p:nvPr/>
        </p:nvSpPr>
        <p:spPr>
          <a:xfrm>
            <a:off x="1226178" y="625683"/>
            <a:ext cx="7329557" cy="285740"/>
          </a:xfrm>
          <a:prstGeom prst="rect">
            <a:avLst/>
          </a:prstGeom>
          <a:solidFill>
            <a:srgbClr val="1A7FE6"/>
          </a:solidFill>
          <a:ln>
            <a:solidFill>
              <a:srgbClr val="1A7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A07681B-6080-7B2D-19DC-52F49AD06D6F}"/>
              </a:ext>
            </a:extLst>
          </p:cNvPr>
          <p:cNvSpPr/>
          <p:nvPr/>
        </p:nvSpPr>
        <p:spPr>
          <a:xfrm>
            <a:off x="2733152" y="5870756"/>
            <a:ext cx="9024636" cy="338553"/>
          </a:xfrm>
          <a:prstGeom prst="rect">
            <a:avLst/>
          </a:prstGeom>
          <a:solidFill>
            <a:srgbClr val="1A7FE6"/>
          </a:solidFill>
          <a:ln>
            <a:solidFill>
              <a:srgbClr val="1A7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41748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FA4349AC-1E8F-ADF1-AA62-DEABE57F285A}"/>
              </a:ext>
            </a:extLst>
          </p:cNvPr>
          <p:cNvSpPr/>
          <p:nvPr/>
        </p:nvSpPr>
        <p:spPr>
          <a:xfrm>
            <a:off x="446622" y="961605"/>
            <a:ext cx="6049067" cy="364396"/>
          </a:xfrm>
          <a:prstGeom prst="rect">
            <a:avLst/>
          </a:prstGeom>
          <a:solidFill>
            <a:srgbClr val="ACC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9933B213-5EA6-A896-2C23-52B7041B9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22" y="752827"/>
            <a:ext cx="11176350" cy="1325563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CULTURA, EDUCAZIONE, SALUTE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C2F5C7B-4F01-F058-96CF-12128AD23DC5}"/>
              </a:ext>
            </a:extLst>
          </p:cNvPr>
          <p:cNvSpPr txBox="1"/>
          <p:nvPr/>
        </p:nvSpPr>
        <p:spPr>
          <a:xfrm>
            <a:off x="478500" y="1839387"/>
            <a:ext cx="7742068" cy="7183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Il 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41%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delle donne intervistate è insoddisfatta rispetto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all’OFFERTA DI SERVIZI CULTURALI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della propria città. </a:t>
            </a:r>
          </a:p>
          <a:p>
            <a:pPr marL="285750" marR="0" lvl="0" indent="-28575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sz="1800" b="1" dirty="0">
              <a:solidFill>
                <a:schemeClr val="tx1">
                  <a:lumMod val="65000"/>
                  <a:lumOff val="35000"/>
                </a:schemeClr>
              </a:solidFill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  <a:p>
            <a:pPr marL="285750" marR="0" lvl="0" indent="-28575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Per quanto riguarda la </a:t>
            </a:r>
            <a:r>
              <a:rPr lang="it-IT" sz="1800" b="1" dirty="0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QUALITÀ E ACCESSIBILITÀ DEI SERVIZI PER LA SALUTE, </a:t>
            </a:r>
            <a:r>
              <a:rPr lang="it-IT" sz="1800" dirty="0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il </a:t>
            </a:r>
            <a:r>
              <a:rPr lang="it-IT" sz="2400" b="1" dirty="0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36%</a:t>
            </a:r>
            <a:r>
              <a:rPr lang="it-IT" sz="1800" b="1" dirty="0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 </a:t>
            </a:r>
            <a:r>
              <a:rPr lang="it-IT" sz="1800" dirty="0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si dichiara insoddisfatta. </a:t>
            </a:r>
          </a:p>
          <a:p>
            <a:pPr marL="285750" marR="0" lvl="0" indent="-28575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dirty="0">
              <a:solidFill>
                <a:srgbClr val="595959"/>
              </a:solidFill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  <a:p>
            <a:pPr marL="285750" marR="0" lvl="0" indent="-28575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sz="1800" dirty="0">
              <a:solidFill>
                <a:srgbClr val="595959"/>
              </a:solidFill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  <a:p>
            <a:pPr marL="285750" marR="0" lvl="0" indent="-28575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dirty="0">
              <a:solidFill>
                <a:srgbClr val="595959"/>
              </a:solidFill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  <a:p>
            <a:pPr marL="285750" marR="0" lvl="0" indent="-28575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sz="1800" dirty="0">
              <a:solidFill>
                <a:srgbClr val="595959"/>
              </a:solidFill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  <a:p>
            <a:pPr marL="285750" marR="0" lvl="0" indent="-28575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dirty="0">
              <a:solidFill>
                <a:srgbClr val="595959"/>
              </a:solidFill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  <a:p>
            <a:pPr marL="285750" marR="0" lvl="0" indent="-28575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sz="1800" dirty="0">
              <a:solidFill>
                <a:srgbClr val="595959"/>
              </a:solidFill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  <a:p>
            <a:pPr marL="285750" marR="0" lvl="0" indent="-28575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dirty="0">
              <a:solidFill>
                <a:srgbClr val="595959"/>
              </a:solidFill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dirty="0">
              <a:solidFill>
                <a:srgbClr val="595959"/>
              </a:solidFill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1800" dirty="0">
              <a:solidFill>
                <a:srgbClr val="595959"/>
              </a:solidFill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  <a:p>
            <a:pPr marL="285750" marR="0" lvl="0" indent="-28575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sz="1800" dirty="0">
              <a:solidFill>
                <a:srgbClr val="595959"/>
              </a:solidFill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it-IT" sz="18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eelawadee" panose="020B0502040204020203" pitchFamily="34" charset="-34"/>
                <a:cs typeface="Leelawadee" panose="020B0502040204020203" pitchFamily="34" charset="-34"/>
              </a:rPr>
              <a:t>Le maggiori criticità rispetto all’</a:t>
            </a:r>
            <a:r>
              <a:rPr lang="it-IT" sz="18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eelawadee" panose="020B0502040204020203" pitchFamily="34" charset="-34"/>
                <a:cs typeface="Leelawadee" panose="020B0502040204020203" pitchFamily="34" charset="-34"/>
              </a:rPr>
              <a:t>OFFERTA EDUCATIVA </a:t>
            </a:r>
            <a:r>
              <a:rPr lang="it-IT" sz="18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eelawadee" panose="020B0502040204020203" pitchFamily="34" charset="-34"/>
                <a:cs typeface="Leelawadee" panose="020B0502040204020203" pitchFamily="34" charset="-34"/>
              </a:rPr>
              <a:t>si riscontrano al Sud e nelle Isole (</a:t>
            </a:r>
            <a:r>
              <a:rPr lang="it-IT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eelawadee" panose="020B0502040204020203" pitchFamily="34" charset="-34"/>
                <a:cs typeface="Leelawadee" panose="020B0502040204020203" pitchFamily="34" charset="-34"/>
              </a:rPr>
              <a:t>44%</a:t>
            </a:r>
            <a:r>
              <a:rPr lang="it-IT" sz="18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eelawadee" panose="020B0502040204020203" pitchFamily="34" charset="-34"/>
                <a:cs typeface="Leelawadee" panose="020B0502040204020203" pitchFamily="34" charset="-34"/>
              </a:rPr>
              <a:t> di insoddisfatte vs </a:t>
            </a:r>
            <a:r>
              <a:rPr lang="it-IT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eelawadee" panose="020B0502040204020203" pitchFamily="34" charset="-34"/>
                <a:cs typeface="Leelawadee" panose="020B0502040204020203" pitchFamily="34" charset="-34"/>
              </a:rPr>
              <a:t>33%</a:t>
            </a:r>
            <a:r>
              <a:rPr lang="it-IT" sz="18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eelawadee" panose="020B0502040204020203" pitchFamily="34" charset="-34"/>
                <a:cs typeface="Leelawadee" panose="020B0502040204020203" pitchFamily="34" charset="-34"/>
              </a:rPr>
              <a:t> a totale)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  <a:p>
            <a:pPr marL="285750" marR="0" lvl="0" indent="-28575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sz="1800" dirty="0">
              <a:solidFill>
                <a:srgbClr val="595959"/>
              </a:solidFill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  <a:p>
            <a:pPr marL="285750" marR="0" lvl="0" indent="-28575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dirty="0">
              <a:solidFill>
                <a:srgbClr val="595959"/>
              </a:solidFill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  <a:p>
            <a:pPr marL="285750" marR="0" lvl="0" indent="-28575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sz="1800" dirty="0">
              <a:solidFill>
                <a:srgbClr val="595959"/>
              </a:solidFill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  <a:p>
            <a:pPr marL="285750" marR="0" lvl="0" indent="-28575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dirty="0">
              <a:solidFill>
                <a:srgbClr val="595959"/>
              </a:solidFill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  <a:p>
            <a:pPr marL="285750" marR="0" lvl="0" indent="-28575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sz="1800" dirty="0">
              <a:solidFill>
                <a:srgbClr val="595959"/>
              </a:solidFill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  <a:p>
            <a:pPr marL="285750" marR="0" lvl="0" indent="-28575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dirty="0">
              <a:solidFill>
                <a:srgbClr val="595959"/>
              </a:solidFill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  <a:p>
            <a:pPr marL="285750" marR="0" lvl="0" indent="-28575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sz="1800" dirty="0">
              <a:solidFill>
                <a:srgbClr val="595959"/>
              </a:solidFill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  <a:p>
            <a:pPr marL="285750" marR="0" lvl="0" indent="-28575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dirty="0">
              <a:solidFill>
                <a:srgbClr val="595959"/>
              </a:solidFill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  <a:p>
            <a:pPr marL="285750" marR="0" lvl="0" indent="-28575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sz="1800" dirty="0">
              <a:solidFill>
                <a:srgbClr val="595959"/>
              </a:solidFill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  <a:p>
            <a:pPr marL="285750" marR="0" lvl="0" indent="-28575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sz="1800" dirty="0">
              <a:solidFill>
                <a:srgbClr val="595959"/>
              </a:solidFill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  <a:p>
            <a:pPr marL="285750" marR="0" lvl="0" indent="-28575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8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EDFA98A-008E-DE22-8863-20708FABEA6F}"/>
              </a:ext>
            </a:extLst>
          </p:cNvPr>
          <p:cNvSpPr txBox="1"/>
          <p:nvPr/>
        </p:nvSpPr>
        <p:spPr>
          <a:xfrm>
            <a:off x="792036" y="3503603"/>
            <a:ext cx="5358238" cy="978729"/>
          </a:xfrm>
          <a:prstGeom prst="rect">
            <a:avLst/>
          </a:prstGeom>
          <a:noFill/>
          <a:ln w="19050">
            <a:solidFill>
              <a:srgbClr val="1736B9"/>
            </a:solidFill>
          </a:ln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La </a:t>
            </a:r>
            <a:r>
              <a:rPr lang="en-US" dirty="0" err="1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percentuale</a:t>
            </a:r>
            <a:r>
              <a:rPr lang="en-US" dirty="0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 </a:t>
            </a:r>
            <a:r>
              <a:rPr lang="en-US" dirty="0" err="1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aumenta</a:t>
            </a:r>
            <a:r>
              <a:rPr lang="en-US" dirty="0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 al </a:t>
            </a:r>
            <a:r>
              <a:rPr lang="en-US" sz="2000" dirty="0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Sud (</a:t>
            </a:r>
            <a:r>
              <a:rPr lang="en-US" sz="2400" dirty="0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49%</a:t>
            </a:r>
            <a:r>
              <a:rPr lang="en-US" sz="2000" dirty="0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) </a:t>
            </a:r>
            <a:r>
              <a:rPr lang="en-US" dirty="0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e in </a:t>
            </a:r>
            <a:r>
              <a:rPr lang="en-US" dirty="0" err="1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particolare</a:t>
            </a:r>
            <a:r>
              <a:rPr lang="en-US" dirty="0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 in </a:t>
            </a:r>
            <a:r>
              <a:rPr lang="en-US" sz="2000" dirty="0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Calabria (69%)</a:t>
            </a:r>
            <a:r>
              <a:rPr lang="en-US" dirty="0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, </a:t>
            </a:r>
            <a:r>
              <a:rPr lang="en-US" sz="2000" dirty="0" err="1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Sardegna</a:t>
            </a:r>
            <a:r>
              <a:rPr lang="en-US" sz="2000" dirty="0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 (54%)</a:t>
            </a:r>
            <a:r>
              <a:rPr lang="en-US" dirty="0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 e </a:t>
            </a:r>
            <a:r>
              <a:rPr lang="en-US" sz="2000" dirty="0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Sicilia (52%). 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831C1CB-5B5B-B51E-C517-3AA2E7630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80921" y="6176963"/>
            <a:ext cx="545757" cy="545757"/>
          </a:xfrm>
          <a:prstGeom prst="rect">
            <a:avLst/>
          </a:prstGeom>
        </p:spPr>
      </p:pic>
      <p:pic>
        <p:nvPicPr>
          <p:cNvPr id="8" name="Picture 8" descr="Soroptimist, corso su leadership e genere">
            <a:extLst>
              <a:ext uri="{FF2B5EF4-FFF2-40B4-BE49-F238E27FC236}">
                <a16:creationId xmlns:a16="http://schemas.microsoft.com/office/drawing/2014/main" id="{1CD308EC-B1D2-5ED6-E3B7-6EB20ED8D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662" y="6150728"/>
            <a:ext cx="598228" cy="59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Visualizza immagine di origine">
            <a:extLst>
              <a:ext uri="{FF2B5EF4-FFF2-40B4-BE49-F238E27FC236}">
                <a16:creationId xmlns:a16="http://schemas.microsoft.com/office/drawing/2014/main" id="{45F6981C-6FBF-B6A7-89D4-BD893A5505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8" t="56109" r="6287" b="2727"/>
          <a:stretch/>
        </p:blipFill>
        <p:spPr bwMode="auto">
          <a:xfrm>
            <a:off x="3979257" y="4480920"/>
            <a:ext cx="2171017" cy="117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22" name="Input penna 21">
                <a:extLst>
                  <a:ext uri="{FF2B5EF4-FFF2-40B4-BE49-F238E27FC236}">
                    <a16:creationId xmlns:a16="http://schemas.microsoft.com/office/drawing/2014/main" id="{A8599C04-F2D4-0BA9-7C94-79972E6A2638}"/>
                  </a:ext>
                </a:extLst>
              </p14:cNvPr>
              <p14:cNvContentPartPr/>
              <p14:nvPr/>
            </p14:nvContentPartPr>
            <p14:xfrm>
              <a:off x="4060094" y="4532643"/>
              <a:ext cx="277200" cy="534240"/>
            </p14:xfrm>
          </p:contentPart>
        </mc:Choice>
        <mc:Fallback xmlns="">
          <p:pic>
            <p:nvPicPr>
              <p:cNvPr id="22" name="Input penna 21">
                <a:extLst>
                  <a:ext uri="{FF2B5EF4-FFF2-40B4-BE49-F238E27FC236}">
                    <a16:creationId xmlns:a16="http://schemas.microsoft.com/office/drawing/2014/main" id="{A8599C04-F2D4-0BA9-7C94-79972E6A263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42094" y="4424643"/>
                <a:ext cx="312840" cy="74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23" name="Input penna 22">
                <a:extLst>
                  <a:ext uri="{FF2B5EF4-FFF2-40B4-BE49-F238E27FC236}">
                    <a16:creationId xmlns:a16="http://schemas.microsoft.com/office/drawing/2014/main" id="{CC0CC48C-9F14-001B-23E0-5E47C1FBA0B7}"/>
                  </a:ext>
                </a:extLst>
              </p14:cNvPr>
              <p14:cNvContentPartPr/>
              <p14:nvPr/>
            </p14:nvContentPartPr>
            <p14:xfrm>
              <a:off x="4113014" y="5018283"/>
              <a:ext cx="105480" cy="55080"/>
            </p14:xfrm>
          </p:contentPart>
        </mc:Choice>
        <mc:Fallback xmlns="">
          <p:pic>
            <p:nvPicPr>
              <p:cNvPr id="23" name="Input penna 22">
                <a:extLst>
                  <a:ext uri="{FF2B5EF4-FFF2-40B4-BE49-F238E27FC236}">
                    <a16:creationId xmlns:a16="http://schemas.microsoft.com/office/drawing/2014/main" id="{CC0CC48C-9F14-001B-23E0-5E47C1FBA0B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95014" y="4910283"/>
                <a:ext cx="14112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12F851A2-9B01-7620-3C58-BE92A123ECF9}"/>
                  </a:ext>
                </a:extLst>
              </p14:cNvPr>
              <p14:cNvContentPartPr/>
              <p14:nvPr/>
            </p14:nvContentPartPr>
            <p14:xfrm>
              <a:off x="4082054" y="4528323"/>
              <a:ext cx="267480" cy="489600"/>
            </p14:xfrm>
          </p:contentPart>
        </mc:Choice>
        <mc:Fallback xmlns=""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12F851A2-9B01-7620-3C58-BE92A123ECF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64054" y="4420244"/>
                <a:ext cx="303120" cy="7053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C88F143B-C087-F00D-DD05-FB77FFB56B92}"/>
                  </a:ext>
                </a:extLst>
              </p14:cNvPr>
              <p14:cNvContentPartPr/>
              <p14:nvPr/>
            </p14:nvContentPartPr>
            <p14:xfrm>
              <a:off x="4123094" y="4720563"/>
              <a:ext cx="189720" cy="363960"/>
            </p14:xfrm>
          </p:contentPart>
        </mc:Choice>
        <mc:Fallback xmlns=""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id="{C88F143B-C087-F00D-DD05-FB77FFB56B9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105094" y="4612563"/>
                <a:ext cx="225360" cy="5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26" name="Input penna 25">
                <a:extLst>
                  <a:ext uri="{FF2B5EF4-FFF2-40B4-BE49-F238E27FC236}">
                    <a16:creationId xmlns:a16="http://schemas.microsoft.com/office/drawing/2014/main" id="{D1969936-843B-4231-A96A-5E775BAE0E61}"/>
                  </a:ext>
                </a:extLst>
              </p14:cNvPr>
              <p14:cNvContentPartPr/>
              <p14:nvPr/>
            </p14:nvContentPartPr>
            <p14:xfrm>
              <a:off x="5520974" y="4706850"/>
              <a:ext cx="174240" cy="302760"/>
            </p14:xfrm>
          </p:contentPart>
        </mc:Choice>
        <mc:Fallback xmlns="">
          <p:pic>
            <p:nvPicPr>
              <p:cNvPr id="26" name="Input penna 25">
                <a:extLst>
                  <a:ext uri="{FF2B5EF4-FFF2-40B4-BE49-F238E27FC236}">
                    <a16:creationId xmlns:a16="http://schemas.microsoft.com/office/drawing/2014/main" id="{D1969936-843B-4231-A96A-5E775BAE0E6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02974" y="4598978"/>
                <a:ext cx="209880" cy="518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7">
            <p14:nvContentPartPr>
              <p14:cNvPr id="27" name="Input penna 26">
                <a:extLst>
                  <a:ext uri="{FF2B5EF4-FFF2-40B4-BE49-F238E27FC236}">
                    <a16:creationId xmlns:a16="http://schemas.microsoft.com/office/drawing/2014/main" id="{FFA20FEB-EE14-DFD8-998C-0D5938E71EA2}"/>
                  </a:ext>
                </a:extLst>
              </p14:cNvPr>
              <p14:cNvContentPartPr/>
              <p14:nvPr/>
            </p14:nvContentPartPr>
            <p14:xfrm>
              <a:off x="5533214" y="4823850"/>
              <a:ext cx="171000" cy="420840"/>
            </p14:xfrm>
          </p:contentPart>
        </mc:Choice>
        <mc:Fallback xmlns="">
          <p:pic>
            <p:nvPicPr>
              <p:cNvPr id="27" name="Input penna 26">
                <a:extLst>
                  <a:ext uri="{FF2B5EF4-FFF2-40B4-BE49-F238E27FC236}">
                    <a16:creationId xmlns:a16="http://schemas.microsoft.com/office/drawing/2014/main" id="{FFA20FEB-EE14-DFD8-998C-0D5938E71EA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15252" y="4715850"/>
                <a:ext cx="206565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9">
            <p14:nvContentPartPr>
              <p14:cNvPr id="31" name="Input penna 30">
                <a:extLst>
                  <a:ext uri="{FF2B5EF4-FFF2-40B4-BE49-F238E27FC236}">
                    <a16:creationId xmlns:a16="http://schemas.microsoft.com/office/drawing/2014/main" id="{F88CC517-0D1F-4DFE-047B-5748D257E319}"/>
                  </a:ext>
                </a:extLst>
              </p14:cNvPr>
              <p14:cNvContentPartPr/>
              <p14:nvPr/>
            </p14:nvContentPartPr>
            <p14:xfrm>
              <a:off x="4925174" y="5187810"/>
              <a:ext cx="574200" cy="361440"/>
            </p14:xfrm>
          </p:contentPart>
        </mc:Choice>
        <mc:Fallback xmlns="">
          <p:pic>
            <p:nvPicPr>
              <p:cNvPr id="31" name="Input penna 30">
                <a:extLst>
                  <a:ext uri="{FF2B5EF4-FFF2-40B4-BE49-F238E27FC236}">
                    <a16:creationId xmlns:a16="http://schemas.microsoft.com/office/drawing/2014/main" id="{F88CC517-0D1F-4DFE-047B-5748D257E31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907185" y="5079810"/>
                <a:ext cx="609818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32" name="Input penna 31">
                <a:extLst>
                  <a:ext uri="{FF2B5EF4-FFF2-40B4-BE49-F238E27FC236}">
                    <a16:creationId xmlns:a16="http://schemas.microsoft.com/office/drawing/2014/main" id="{85A29534-9A0A-8604-79CD-69374BA044F3}"/>
                  </a:ext>
                </a:extLst>
              </p14:cNvPr>
              <p14:cNvContentPartPr/>
              <p14:nvPr/>
            </p14:nvContentPartPr>
            <p14:xfrm>
              <a:off x="5014814" y="5237850"/>
              <a:ext cx="461160" cy="303480"/>
            </p14:xfrm>
          </p:contentPart>
        </mc:Choice>
        <mc:Fallback xmlns="">
          <p:pic>
            <p:nvPicPr>
              <p:cNvPr id="32" name="Input penna 31">
                <a:extLst>
                  <a:ext uri="{FF2B5EF4-FFF2-40B4-BE49-F238E27FC236}">
                    <a16:creationId xmlns:a16="http://schemas.microsoft.com/office/drawing/2014/main" id="{85A29534-9A0A-8604-79CD-69374BA044F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996814" y="5129850"/>
                <a:ext cx="496800" cy="51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uppo 37">
            <a:extLst>
              <a:ext uri="{FF2B5EF4-FFF2-40B4-BE49-F238E27FC236}">
                <a16:creationId xmlns:a16="http://schemas.microsoft.com/office/drawing/2014/main" id="{1452D4AD-0672-9582-9F03-EBAE40FD0A2D}"/>
              </a:ext>
            </a:extLst>
          </p:cNvPr>
          <p:cNvGrpSpPr/>
          <p:nvPr/>
        </p:nvGrpSpPr>
        <p:grpSpPr>
          <a:xfrm>
            <a:off x="4922109" y="4747530"/>
            <a:ext cx="865985" cy="785179"/>
            <a:chOff x="4922109" y="4747530"/>
            <a:chExt cx="865985" cy="785179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3">
              <p14:nvContentPartPr>
                <p14:cNvPr id="35" name="Input penna 34">
                  <a:extLst>
                    <a:ext uri="{FF2B5EF4-FFF2-40B4-BE49-F238E27FC236}">
                      <a16:creationId xmlns:a16="http://schemas.microsoft.com/office/drawing/2014/main" id="{316CA64B-C85A-8E82-6AAE-800ACF024FC2}"/>
                    </a:ext>
                  </a:extLst>
                </p14:cNvPr>
                <p14:cNvContentPartPr/>
                <p14:nvPr/>
              </p14:nvContentPartPr>
              <p14:xfrm>
                <a:off x="4922109" y="5249749"/>
                <a:ext cx="514440" cy="282960"/>
              </p14:xfrm>
            </p:contentPart>
          </mc:Choice>
          <mc:Fallback xmlns="">
            <p:pic>
              <p:nvPicPr>
                <p:cNvPr id="35" name="Input penna 34">
                  <a:extLst>
                    <a:ext uri="{FF2B5EF4-FFF2-40B4-BE49-F238E27FC236}">
                      <a16:creationId xmlns:a16="http://schemas.microsoft.com/office/drawing/2014/main" id="{316CA64B-C85A-8E82-6AAE-800ACF024FC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904469" y="5141749"/>
                  <a:ext cx="55008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5">
              <p14:nvContentPartPr>
                <p14:cNvPr id="28" name="Input penna 27">
                  <a:extLst>
                    <a:ext uri="{FF2B5EF4-FFF2-40B4-BE49-F238E27FC236}">
                      <a16:creationId xmlns:a16="http://schemas.microsoft.com/office/drawing/2014/main" id="{BFEB9EF3-C07A-6EE5-1907-00149F3AA6C9}"/>
                    </a:ext>
                  </a:extLst>
                </p14:cNvPr>
                <p14:cNvContentPartPr/>
                <p14:nvPr/>
              </p14:nvContentPartPr>
              <p14:xfrm>
                <a:off x="5594774" y="4797570"/>
                <a:ext cx="193320" cy="344520"/>
              </p14:xfrm>
            </p:contentPart>
          </mc:Choice>
          <mc:Fallback xmlns="">
            <p:pic>
              <p:nvPicPr>
                <p:cNvPr id="28" name="Input penna 27">
                  <a:extLst>
                    <a:ext uri="{FF2B5EF4-FFF2-40B4-BE49-F238E27FC236}">
                      <a16:creationId xmlns:a16="http://schemas.microsoft.com/office/drawing/2014/main" id="{BFEB9EF3-C07A-6EE5-1907-00149F3AA6C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576774" y="4689570"/>
                  <a:ext cx="228960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7">
              <p14:nvContentPartPr>
                <p14:cNvPr id="29" name="Input penna 28">
                  <a:extLst>
                    <a:ext uri="{FF2B5EF4-FFF2-40B4-BE49-F238E27FC236}">
                      <a16:creationId xmlns:a16="http://schemas.microsoft.com/office/drawing/2014/main" id="{BAFC6B1A-8A20-2BB6-246D-09C7DB6B8244}"/>
                    </a:ext>
                  </a:extLst>
                </p14:cNvPr>
                <p14:cNvContentPartPr/>
                <p14:nvPr/>
              </p14:nvContentPartPr>
              <p14:xfrm>
                <a:off x="5520974" y="4747530"/>
                <a:ext cx="112680" cy="235440"/>
              </p14:xfrm>
            </p:contentPart>
          </mc:Choice>
          <mc:Fallback xmlns="">
            <p:pic>
              <p:nvPicPr>
                <p:cNvPr id="29" name="Input penna 28">
                  <a:extLst>
                    <a:ext uri="{FF2B5EF4-FFF2-40B4-BE49-F238E27FC236}">
                      <a16:creationId xmlns:a16="http://schemas.microsoft.com/office/drawing/2014/main" id="{BAFC6B1A-8A20-2BB6-246D-09C7DB6B824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502974" y="4639530"/>
                  <a:ext cx="148320" cy="45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9">
            <p14:nvContentPartPr>
              <p14:cNvPr id="36" name="Input penna 35">
                <a:extLst>
                  <a:ext uri="{FF2B5EF4-FFF2-40B4-BE49-F238E27FC236}">
                    <a16:creationId xmlns:a16="http://schemas.microsoft.com/office/drawing/2014/main" id="{CBDE8280-4997-D7FC-B18B-3F9B287FA7B4}"/>
                  </a:ext>
                </a:extLst>
              </p14:cNvPr>
              <p14:cNvContentPartPr/>
              <p14:nvPr/>
            </p14:nvContentPartPr>
            <p14:xfrm>
              <a:off x="5552109" y="4769869"/>
              <a:ext cx="223560" cy="453960"/>
            </p14:xfrm>
          </p:contentPart>
        </mc:Choice>
        <mc:Fallback xmlns="">
          <p:pic>
            <p:nvPicPr>
              <p:cNvPr id="36" name="Input penna 35">
                <a:extLst>
                  <a:ext uri="{FF2B5EF4-FFF2-40B4-BE49-F238E27FC236}">
                    <a16:creationId xmlns:a16="http://schemas.microsoft.com/office/drawing/2014/main" id="{CBDE8280-4997-D7FC-B18B-3F9B287FA7B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534109" y="4661869"/>
                <a:ext cx="259200" cy="6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1">
            <p14:nvContentPartPr>
              <p14:cNvPr id="39" name="Input penna 38">
                <a:extLst>
                  <a:ext uri="{FF2B5EF4-FFF2-40B4-BE49-F238E27FC236}">
                    <a16:creationId xmlns:a16="http://schemas.microsoft.com/office/drawing/2014/main" id="{DA6E67B0-DEAA-89F3-4DA5-BF6F92CDA445}"/>
                  </a:ext>
                </a:extLst>
              </p14:cNvPr>
              <p14:cNvContentPartPr/>
              <p14:nvPr/>
            </p14:nvContentPartPr>
            <p14:xfrm>
              <a:off x="5179149" y="5345869"/>
              <a:ext cx="311040" cy="148320"/>
            </p14:xfrm>
          </p:contentPart>
        </mc:Choice>
        <mc:Fallback xmlns="">
          <p:pic>
            <p:nvPicPr>
              <p:cNvPr id="39" name="Input penna 38">
                <a:extLst>
                  <a:ext uri="{FF2B5EF4-FFF2-40B4-BE49-F238E27FC236}">
                    <a16:creationId xmlns:a16="http://schemas.microsoft.com/office/drawing/2014/main" id="{DA6E67B0-DEAA-89F3-4DA5-BF6F92CDA44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61149" y="5237869"/>
                <a:ext cx="34668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3">
            <p14:nvContentPartPr>
              <p14:cNvPr id="40" name="Input penna 39">
                <a:extLst>
                  <a:ext uri="{FF2B5EF4-FFF2-40B4-BE49-F238E27FC236}">
                    <a16:creationId xmlns:a16="http://schemas.microsoft.com/office/drawing/2014/main" id="{073E74E8-04A6-8395-9CAC-3874E9AAB7E9}"/>
                  </a:ext>
                </a:extLst>
              </p14:cNvPr>
              <p14:cNvContentPartPr/>
              <p14:nvPr/>
            </p14:nvContentPartPr>
            <p14:xfrm>
              <a:off x="4922109" y="5288989"/>
              <a:ext cx="485640" cy="254160"/>
            </p14:xfrm>
          </p:contentPart>
        </mc:Choice>
        <mc:Fallback xmlns="">
          <p:pic>
            <p:nvPicPr>
              <p:cNvPr id="40" name="Input penna 39">
                <a:extLst>
                  <a:ext uri="{FF2B5EF4-FFF2-40B4-BE49-F238E27FC236}">
                    <a16:creationId xmlns:a16="http://schemas.microsoft.com/office/drawing/2014/main" id="{073E74E8-04A6-8395-9CAC-3874E9AAB7E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904109" y="5180989"/>
                <a:ext cx="52128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5">
            <p14:nvContentPartPr>
              <p14:cNvPr id="41" name="Input penna 40">
                <a:extLst>
                  <a:ext uri="{FF2B5EF4-FFF2-40B4-BE49-F238E27FC236}">
                    <a16:creationId xmlns:a16="http://schemas.microsoft.com/office/drawing/2014/main" id="{E0370E04-3CA3-2DC5-3A18-8D0B45033735}"/>
                  </a:ext>
                </a:extLst>
              </p14:cNvPr>
              <p14:cNvContentPartPr/>
              <p14:nvPr/>
            </p14:nvContentPartPr>
            <p14:xfrm>
              <a:off x="3261450" y="4216804"/>
              <a:ext cx="360" cy="360"/>
            </p14:xfrm>
          </p:contentPart>
        </mc:Choice>
        <mc:Fallback xmlns="">
          <p:pic>
            <p:nvPicPr>
              <p:cNvPr id="41" name="Input penna 40">
                <a:extLst>
                  <a:ext uri="{FF2B5EF4-FFF2-40B4-BE49-F238E27FC236}">
                    <a16:creationId xmlns:a16="http://schemas.microsoft.com/office/drawing/2014/main" id="{E0370E04-3CA3-2DC5-3A18-8D0B4503373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243450" y="410880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7">
            <p14:nvContentPartPr>
              <p14:cNvPr id="42" name="Input penna 41">
                <a:extLst>
                  <a:ext uri="{FF2B5EF4-FFF2-40B4-BE49-F238E27FC236}">
                    <a16:creationId xmlns:a16="http://schemas.microsoft.com/office/drawing/2014/main" id="{81C5178A-3F04-32C8-6EB5-08DE60501BAE}"/>
                  </a:ext>
                </a:extLst>
              </p14:cNvPr>
              <p14:cNvContentPartPr/>
              <p14:nvPr/>
            </p14:nvContentPartPr>
            <p14:xfrm>
              <a:off x="3063450" y="3227164"/>
              <a:ext cx="360" cy="360"/>
            </p14:xfrm>
          </p:contentPart>
        </mc:Choice>
        <mc:Fallback xmlns="">
          <p:pic>
            <p:nvPicPr>
              <p:cNvPr id="42" name="Input penna 41">
                <a:extLst>
                  <a:ext uri="{FF2B5EF4-FFF2-40B4-BE49-F238E27FC236}">
                    <a16:creationId xmlns:a16="http://schemas.microsoft.com/office/drawing/2014/main" id="{81C5178A-3F04-32C8-6EB5-08DE60501BA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045450" y="3119164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uppo 47">
            <a:extLst>
              <a:ext uri="{FF2B5EF4-FFF2-40B4-BE49-F238E27FC236}">
                <a16:creationId xmlns:a16="http://schemas.microsoft.com/office/drawing/2014/main" id="{ED6D18B7-0240-1E12-F80E-030F5E90A1C2}"/>
              </a:ext>
            </a:extLst>
          </p:cNvPr>
          <p:cNvGrpSpPr/>
          <p:nvPr/>
        </p:nvGrpSpPr>
        <p:grpSpPr>
          <a:xfrm>
            <a:off x="3227250" y="2954644"/>
            <a:ext cx="7200" cy="360"/>
            <a:chOff x="3227250" y="2954644"/>
            <a:chExt cx="720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9">
              <p14:nvContentPartPr>
                <p14:cNvPr id="43" name="Input penna 42">
                  <a:extLst>
                    <a:ext uri="{FF2B5EF4-FFF2-40B4-BE49-F238E27FC236}">
                      <a16:creationId xmlns:a16="http://schemas.microsoft.com/office/drawing/2014/main" id="{CF51B202-9ADC-3690-BED9-16FFA55191DC}"/>
                    </a:ext>
                  </a:extLst>
                </p14:cNvPr>
                <p14:cNvContentPartPr/>
                <p14:nvPr/>
              </p14:nvContentPartPr>
              <p14:xfrm>
                <a:off x="3227250" y="2954644"/>
                <a:ext cx="2880" cy="360"/>
              </p14:xfrm>
            </p:contentPart>
          </mc:Choice>
          <mc:Fallback xmlns="">
            <p:pic>
              <p:nvPicPr>
                <p:cNvPr id="43" name="Input penna 42">
                  <a:extLst>
                    <a:ext uri="{FF2B5EF4-FFF2-40B4-BE49-F238E27FC236}">
                      <a16:creationId xmlns:a16="http://schemas.microsoft.com/office/drawing/2014/main" id="{CF51B202-9ADC-3690-BED9-16FFA55191D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209610" y="2846644"/>
                  <a:ext cx="385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1">
              <p14:nvContentPartPr>
                <p14:cNvPr id="44" name="Input penna 43">
                  <a:extLst>
                    <a:ext uri="{FF2B5EF4-FFF2-40B4-BE49-F238E27FC236}">
                      <a16:creationId xmlns:a16="http://schemas.microsoft.com/office/drawing/2014/main" id="{46B13FE9-2E4C-A2FB-DD68-EAA3A42138AB}"/>
                    </a:ext>
                  </a:extLst>
                </p14:cNvPr>
                <p14:cNvContentPartPr/>
                <p14:nvPr/>
              </p14:nvContentPartPr>
              <p14:xfrm>
                <a:off x="3234090" y="2954644"/>
                <a:ext cx="360" cy="360"/>
              </p14:xfrm>
            </p:contentPart>
          </mc:Choice>
          <mc:Fallback xmlns="">
            <p:pic>
              <p:nvPicPr>
                <p:cNvPr id="44" name="Input penna 43">
                  <a:extLst>
                    <a:ext uri="{FF2B5EF4-FFF2-40B4-BE49-F238E27FC236}">
                      <a16:creationId xmlns:a16="http://schemas.microsoft.com/office/drawing/2014/main" id="{46B13FE9-2E4C-A2FB-DD68-EAA3A42138A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216090" y="284664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3">
              <p14:nvContentPartPr>
                <p14:cNvPr id="45" name="Input penna 44">
                  <a:extLst>
                    <a:ext uri="{FF2B5EF4-FFF2-40B4-BE49-F238E27FC236}">
                      <a16:creationId xmlns:a16="http://schemas.microsoft.com/office/drawing/2014/main" id="{0E6CF2A4-3CF1-7262-8A61-0D5F8741C795}"/>
                    </a:ext>
                  </a:extLst>
                </p14:cNvPr>
                <p14:cNvContentPartPr/>
                <p14:nvPr/>
              </p14:nvContentPartPr>
              <p14:xfrm>
                <a:off x="3234090" y="2954644"/>
                <a:ext cx="360" cy="360"/>
              </p14:xfrm>
            </p:contentPart>
          </mc:Choice>
          <mc:Fallback xmlns="">
            <p:pic>
              <p:nvPicPr>
                <p:cNvPr id="45" name="Input penna 44">
                  <a:extLst>
                    <a:ext uri="{FF2B5EF4-FFF2-40B4-BE49-F238E27FC236}">
                      <a16:creationId xmlns:a16="http://schemas.microsoft.com/office/drawing/2014/main" id="{0E6CF2A4-3CF1-7262-8A61-0D5F8741C79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216090" y="284664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4">
              <p14:nvContentPartPr>
                <p14:cNvPr id="46" name="Input penna 45">
                  <a:extLst>
                    <a:ext uri="{FF2B5EF4-FFF2-40B4-BE49-F238E27FC236}">
                      <a16:creationId xmlns:a16="http://schemas.microsoft.com/office/drawing/2014/main" id="{C6A72637-A6CA-140B-5E96-3BD46F94085F}"/>
                    </a:ext>
                  </a:extLst>
                </p14:cNvPr>
                <p14:cNvContentPartPr/>
                <p14:nvPr/>
              </p14:nvContentPartPr>
              <p14:xfrm>
                <a:off x="3234090" y="2954644"/>
                <a:ext cx="360" cy="360"/>
              </p14:xfrm>
            </p:contentPart>
          </mc:Choice>
          <mc:Fallback xmlns="">
            <p:pic>
              <p:nvPicPr>
                <p:cNvPr id="46" name="Input penna 45">
                  <a:extLst>
                    <a:ext uri="{FF2B5EF4-FFF2-40B4-BE49-F238E27FC236}">
                      <a16:creationId xmlns:a16="http://schemas.microsoft.com/office/drawing/2014/main" id="{C6A72637-A6CA-140B-5E96-3BD46F94085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216090" y="284664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5">
              <p14:nvContentPartPr>
                <p14:cNvPr id="47" name="Input penna 46">
                  <a:extLst>
                    <a:ext uri="{FF2B5EF4-FFF2-40B4-BE49-F238E27FC236}">
                      <a16:creationId xmlns:a16="http://schemas.microsoft.com/office/drawing/2014/main" id="{DD052385-D9CF-A3F3-F031-9E6BFEAA6BFA}"/>
                    </a:ext>
                  </a:extLst>
                </p14:cNvPr>
                <p14:cNvContentPartPr/>
                <p14:nvPr/>
              </p14:nvContentPartPr>
              <p14:xfrm>
                <a:off x="3234090" y="2954644"/>
                <a:ext cx="360" cy="360"/>
              </p14:xfrm>
            </p:contentPart>
          </mc:Choice>
          <mc:Fallback xmlns="">
            <p:pic>
              <p:nvPicPr>
                <p:cNvPr id="47" name="Input penna 46">
                  <a:extLst>
                    <a:ext uri="{FF2B5EF4-FFF2-40B4-BE49-F238E27FC236}">
                      <a16:creationId xmlns:a16="http://schemas.microsoft.com/office/drawing/2014/main" id="{DD052385-D9CF-A3F3-F031-9E6BFEAA6BF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216090" y="284664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uppo 51">
            <a:extLst>
              <a:ext uri="{FF2B5EF4-FFF2-40B4-BE49-F238E27FC236}">
                <a16:creationId xmlns:a16="http://schemas.microsoft.com/office/drawing/2014/main" id="{04323E92-A215-B13F-3223-9E56D100F4C2}"/>
              </a:ext>
            </a:extLst>
          </p:cNvPr>
          <p:cNvGrpSpPr/>
          <p:nvPr/>
        </p:nvGrpSpPr>
        <p:grpSpPr>
          <a:xfrm>
            <a:off x="4843646" y="2437800"/>
            <a:ext cx="360" cy="360"/>
            <a:chOff x="4843646" y="2437800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6">
              <p14:nvContentPartPr>
                <p14:cNvPr id="49" name="Input penna 48">
                  <a:extLst>
                    <a:ext uri="{FF2B5EF4-FFF2-40B4-BE49-F238E27FC236}">
                      <a16:creationId xmlns:a16="http://schemas.microsoft.com/office/drawing/2014/main" id="{BB0C9AB4-FFAF-6DBE-19D3-E0F5220579D2}"/>
                    </a:ext>
                  </a:extLst>
                </p14:cNvPr>
                <p14:cNvContentPartPr/>
                <p14:nvPr/>
              </p14:nvContentPartPr>
              <p14:xfrm>
                <a:off x="4843646" y="2437800"/>
                <a:ext cx="360" cy="360"/>
              </p14:xfrm>
            </p:contentPart>
          </mc:Choice>
          <mc:Fallback xmlns="">
            <p:pic>
              <p:nvPicPr>
                <p:cNvPr id="49" name="Input penna 48">
                  <a:extLst>
                    <a:ext uri="{FF2B5EF4-FFF2-40B4-BE49-F238E27FC236}">
                      <a16:creationId xmlns:a16="http://schemas.microsoft.com/office/drawing/2014/main" id="{BB0C9AB4-FFAF-6DBE-19D3-E0F5220579D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826006" y="233016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8">
              <p14:nvContentPartPr>
                <p14:cNvPr id="50" name="Input penna 49">
                  <a:extLst>
                    <a:ext uri="{FF2B5EF4-FFF2-40B4-BE49-F238E27FC236}">
                      <a16:creationId xmlns:a16="http://schemas.microsoft.com/office/drawing/2014/main" id="{EFFAB7A0-C54A-8B34-B9F7-CBE5603F049B}"/>
                    </a:ext>
                  </a:extLst>
                </p14:cNvPr>
                <p14:cNvContentPartPr/>
                <p14:nvPr/>
              </p14:nvContentPartPr>
              <p14:xfrm>
                <a:off x="4843646" y="2437800"/>
                <a:ext cx="360" cy="360"/>
              </p14:xfrm>
            </p:contentPart>
          </mc:Choice>
          <mc:Fallback xmlns="">
            <p:pic>
              <p:nvPicPr>
                <p:cNvPr id="50" name="Input penna 49">
                  <a:extLst>
                    <a:ext uri="{FF2B5EF4-FFF2-40B4-BE49-F238E27FC236}">
                      <a16:creationId xmlns:a16="http://schemas.microsoft.com/office/drawing/2014/main" id="{EFFAB7A0-C54A-8B34-B9F7-CBE5603F049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826006" y="233016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9">
              <p14:nvContentPartPr>
                <p14:cNvPr id="51" name="Input penna 50">
                  <a:extLst>
                    <a:ext uri="{FF2B5EF4-FFF2-40B4-BE49-F238E27FC236}">
                      <a16:creationId xmlns:a16="http://schemas.microsoft.com/office/drawing/2014/main" id="{971B3BAC-9769-44B2-1A60-1BC6A59E4721}"/>
                    </a:ext>
                  </a:extLst>
                </p14:cNvPr>
                <p14:cNvContentPartPr/>
                <p14:nvPr/>
              </p14:nvContentPartPr>
              <p14:xfrm>
                <a:off x="4843646" y="2437800"/>
                <a:ext cx="360" cy="360"/>
              </p14:xfrm>
            </p:contentPart>
          </mc:Choice>
          <mc:Fallback xmlns="">
            <p:pic>
              <p:nvPicPr>
                <p:cNvPr id="51" name="Input penna 50">
                  <a:extLst>
                    <a:ext uri="{FF2B5EF4-FFF2-40B4-BE49-F238E27FC236}">
                      <a16:creationId xmlns:a16="http://schemas.microsoft.com/office/drawing/2014/main" id="{971B3BAC-9769-44B2-1A60-1BC6A59E472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826006" y="233016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uppo 66">
            <a:extLst>
              <a:ext uri="{FF2B5EF4-FFF2-40B4-BE49-F238E27FC236}">
                <a16:creationId xmlns:a16="http://schemas.microsoft.com/office/drawing/2014/main" id="{71B9261E-0154-185D-8153-3B8056DD8C37}"/>
              </a:ext>
            </a:extLst>
          </p:cNvPr>
          <p:cNvGrpSpPr/>
          <p:nvPr/>
        </p:nvGrpSpPr>
        <p:grpSpPr>
          <a:xfrm>
            <a:off x="4049126" y="2329440"/>
            <a:ext cx="360" cy="98280"/>
            <a:chOff x="4049126" y="2329440"/>
            <a:chExt cx="360" cy="982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0">
              <p14:nvContentPartPr>
                <p14:cNvPr id="61" name="Input penna 60">
                  <a:extLst>
                    <a:ext uri="{FF2B5EF4-FFF2-40B4-BE49-F238E27FC236}">
                      <a16:creationId xmlns:a16="http://schemas.microsoft.com/office/drawing/2014/main" id="{CEC77B9C-B6FD-BB4F-EA6C-847304DC0B14}"/>
                    </a:ext>
                  </a:extLst>
                </p14:cNvPr>
                <p14:cNvContentPartPr/>
                <p14:nvPr/>
              </p14:nvContentPartPr>
              <p14:xfrm>
                <a:off x="4049126" y="2358600"/>
                <a:ext cx="360" cy="69120"/>
              </p14:xfrm>
            </p:contentPart>
          </mc:Choice>
          <mc:Fallback xmlns="">
            <p:pic>
              <p:nvPicPr>
                <p:cNvPr id="61" name="Input penna 60">
                  <a:extLst>
                    <a:ext uri="{FF2B5EF4-FFF2-40B4-BE49-F238E27FC236}">
                      <a16:creationId xmlns:a16="http://schemas.microsoft.com/office/drawing/2014/main" id="{CEC77B9C-B6FD-BB4F-EA6C-847304DC0B1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031486" y="2250600"/>
                  <a:ext cx="360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2">
              <p14:nvContentPartPr>
                <p14:cNvPr id="62" name="Input penna 61">
                  <a:extLst>
                    <a:ext uri="{FF2B5EF4-FFF2-40B4-BE49-F238E27FC236}">
                      <a16:creationId xmlns:a16="http://schemas.microsoft.com/office/drawing/2014/main" id="{F108CF03-445F-F26D-85B0-03630F9CC343}"/>
                    </a:ext>
                  </a:extLst>
                </p14:cNvPr>
                <p14:cNvContentPartPr/>
                <p14:nvPr/>
              </p14:nvContentPartPr>
              <p14:xfrm>
                <a:off x="4049126" y="2329440"/>
                <a:ext cx="360" cy="360"/>
              </p14:xfrm>
            </p:contentPart>
          </mc:Choice>
          <mc:Fallback xmlns="">
            <p:pic>
              <p:nvPicPr>
                <p:cNvPr id="62" name="Input penna 61">
                  <a:extLst>
                    <a:ext uri="{FF2B5EF4-FFF2-40B4-BE49-F238E27FC236}">
                      <a16:creationId xmlns:a16="http://schemas.microsoft.com/office/drawing/2014/main" id="{F108CF03-445F-F26D-85B0-03630F9CC34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031486" y="222144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4">
              <p14:nvContentPartPr>
                <p14:cNvPr id="63" name="Input penna 62">
                  <a:extLst>
                    <a:ext uri="{FF2B5EF4-FFF2-40B4-BE49-F238E27FC236}">
                      <a16:creationId xmlns:a16="http://schemas.microsoft.com/office/drawing/2014/main" id="{5BEE9E90-17F1-8ADD-4724-28BF5D223D7F}"/>
                    </a:ext>
                  </a:extLst>
                </p14:cNvPr>
                <p14:cNvContentPartPr/>
                <p14:nvPr/>
              </p14:nvContentPartPr>
              <p14:xfrm>
                <a:off x="4049126" y="2329440"/>
                <a:ext cx="360" cy="360"/>
              </p14:xfrm>
            </p:contentPart>
          </mc:Choice>
          <mc:Fallback xmlns="">
            <p:pic>
              <p:nvPicPr>
                <p:cNvPr id="63" name="Input penna 62">
                  <a:extLst>
                    <a:ext uri="{FF2B5EF4-FFF2-40B4-BE49-F238E27FC236}">
                      <a16:creationId xmlns:a16="http://schemas.microsoft.com/office/drawing/2014/main" id="{5BEE9E90-17F1-8ADD-4724-28BF5D223D7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031486" y="222144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5">
              <p14:nvContentPartPr>
                <p14:cNvPr id="64" name="Input penna 63">
                  <a:extLst>
                    <a:ext uri="{FF2B5EF4-FFF2-40B4-BE49-F238E27FC236}">
                      <a16:creationId xmlns:a16="http://schemas.microsoft.com/office/drawing/2014/main" id="{14E7D05C-1B9D-EAE9-AE23-DF0CBC622C49}"/>
                    </a:ext>
                  </a:extLst>
                </p14:cNvPr>
                <p14:cNvContentPartPr/>
                <p14:nvPr/>
              </p14:nvContentPartPr>
              <p14:xfrm>
                <a:off x="4049126" y="2329440"/>
                <a:ext cx="360" cy="360"/>
              </p14:xfrm>
            </p:contentPart>
          </mc:Choice>
          <mc:Fallback xmlns="">
            <p:pic>
              <p:nvPicPr>
                <p:cNvPr id="64" name="Input penna 63">
                  <a:extLst>
                    <a:ext uri="{FF2B5EF4-FFF2-40B4-BE49-F238E27FC236}">
                      <a16:creationId xmlns:a16="http://schemas.microsoft.com/office/drawing/2014/main" id="{14E7D05C-1B9D-EAE9-AE23-DF0CBC622C4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031486" y="222144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6">
              <p14:nvContentPartPr>
                <p14:cNvPr id="65" name="Input penna 64">
                  <a:extLst>
                    <a:ext uri="{FF2B5EF4-FFF2-40B4-BE49-F238E27FC236}">
                      <a16:creationId xmlns:a16="http://schemas.microsoft.com/office/drawing/2014/main" id="{5537CFF4-E5EE-B5E8-2DBC-EB851275CDE0}"/>
                    </a:ext>
                  </a:extLst>
                </p14:cNvPr>
                <p14:cNvContentPartPr/>
                <p14:nvPr/>
              </p14:nvContentPartPr>
              <p14:xfrm>
                <a:off x="4049126" y="2329440"/>
                <a:ext cx="360" cy="360"/>
              </p14:xfrm>
            </p:contentPart>
          </mc:Choice>
          <mc:Fallback xmlns="">
            <p:pic>
              <p:nvPicPr>
                <p:cNvPr id="65" name="Input penna 64">
                  <a:extLst>
                    <a:ext uri="{FF2B5EF4-FFF2-40B4-BE49-F238E27FC236}">
                      <a16:creationId xmlns:a16="http://schemas.microsoft.com/office/drawing/2014/main" id="{5537CFF4-E5EE-B5E8-2DBC-EB851275CDE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031486" y="222144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7">
              <p14:nvContentPartPr>
                <p14:cNvPr id="66" name="Input penna 65">
                  <a:extLst>
                    <a:ext uri="{FF2B5EF4-FFF2-40B4-BE49-F238E27FC236}">
                      <a16:creationId xmlns:a16="http://schemas.microsoft.com/office/drawing/2014/main" id="{C9F76BBA-8455-0FCD-425D-795D42F27484}"/>
                    </a:ext>
                  </a:extLst>
                </p14:cNvPr>
                <p14:cNvContentPartPr/>
                <p14:nvPr/>
              </p14:nvContentPartPr>
              <p14:xfrm>
                <a:off x="4049126" y="2329440"/>
                <a:ext cx="360" cy="360"/>
              </p14:xfrm>
            </p:contentPart>
          </mc:Choice>
          <mc:Fallback xmlns="">
            <p:pic>
              <p:nvPicPr>
                <p:cNvPr id="66" name="Input penna 65">
                  <a:extLst>
                    <a:ext uri="{FF2B5EF4-FFF2-40B4-BE49-F238E27FC236}">
                      <a16:creationId xmlns:a16="http://schemas.microsoft.com/office/drawing/2014/main" id="{C9F76BBA-8455-0FCD-425D-795D42F2748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031486" y="222144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7C82BE4-CF80-9087-C1AD-E50AD5367476}"/>
              </a:ext>
            </a:extLst>
          </p:cNvPr>
          <p:cNvSpPr txBox="1"/>
          <p:nvPr/>
        </p:nvSpPr>
        <p:spPr>
          <a:xfrm>
            <a:off x="9975033" y="243694"/>
            <a:ext cx="1913713" cy="307777"/>
          </a:xfrm>
          <a:prstGeom prst="rect">
            <a:avLst/>
          </a:prstGeom>
          <a:solidFill>
            <a:srgbClr val="F1F2FB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LA CITTÀ DI OGGI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3AAFAE42-C735-9170-0335-C9471B08F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E8B0-4A9D-4F8E-A4EE-65F579180FD5}" type="slidenum">
              <a:rPr lang="it-IT" smtClean="0"/>
              <a:t>10</a:t>
            </a:fld>
            <a:endParaRPr lang="it-IT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B89DBE49-CDD0-ED76-6777-A75481E53DB7}"/>
              </a:ext>
            </a:extLst>
          </p:cNvPr>
          <p:cNvCxnSpPr>
            <a:cxnSpLocks/>
          </p:cNvCxnSpPr>
          <p:nvPr/>
        </p:nvCxnSpPr>
        <p:spPr>
          <a:xfrm>
            <a:off x="9084803" y="2010603"/>
            <a:ext cx="0" cy="4466102"/>
          </a:xfrm>
          <a:prstGeom prst="line">
            <a:avLst/>
          </a:prstGeom>
          <a:ln w="38100">
            <a:solidFill>
              <a:srgbClr val="1A7F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53EAC31-C4FE-E03B-942F-0CBB94412AC4}"/>
              </a:ext>
            </a:extLst>
          </p:cNvPr>
          <p:cNvSpPr txBox="1"/>
          <p:nvPr/>
        </p:nvSpPr>
        <p:spPr>
          <a:xfrm>
            <a:off x="742704" y="4634885"/>
            <a:ext cx="3102871" cy="923330"/>
          </a:xfrm>
          <a:prstGeom prst="rect">
            <a:avLst/>
          </a:prstGeom>
          <a:solidFill>
            <a:schemeClr val="accent6">
              <a:lumMod val="20000"/>
              <a:lumOff val="80000"/>
              <a:alpha val="46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In</a:t>
            </a:r>
            <a:r>
              <a:rPr lang="it-IT" b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Emilia-Romagna </a:t>
            </a:r>
            <a:r>
              <a:rPr lang="it-IT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la percentuale di insoddisfatte </a:t>
            </a:r>
            <a:r>
              <a:rPr lang="it-IT" b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scende al 18%</a:t>
            </a:r>
          </a:p>
        </p:txBody>
      </p:sp>
      <p:pic>
        <p:nvPicPr>
          <p:cNvPr id="12" name="Elemento grafico 11" descr="Segna Pollice su con riempimento a tinta unita">
            <a:extLst>
              <a:ext uri="{FF2B5EF4-FFF2-40B4-BE49-F238E27FC236}">
                <a16:creationId xmlns:a16="http://schemas.microsoft.com/office/drawing/2014/main" id="{E1599225-99CD-A233-AC01-763CDD32B375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3192793" y="5141442"/>
            <a:ext cx="427450" cy="42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24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23000">
              <a:srgbClr val="CDD6E1"/>
            </a:gs>
            <a:gs pos="58000">
              <a:srgbClr val="ACC1D1">
                <a:tint val="23500"/>
                <a:satMod val="160000"/>
              </a:srgb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FA4349AC-1E8F-ADF1-AA62-DEABE57F285A}"/>
              </a:ext>
            </a:extLst>
          </p:cNvPr>
          <p:cNvSpPr/>
          <p:nvPr/>
        </p:nvSpPr>
        <p:spPr>
          <a:xfrm>
            <a:off x="474143" y="500640"/>
            <a:ext cx="6049067" cy="364396"/>
          </a:xfrm>
          <a:prstGeom prst="rect">
            <a:avLst/>
          </a:prstGeom>
          <a:solidFill>
            <a:srgbClr val="ACC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9933B213-5EA6-A896-2C23-52B7041B9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43" y="472579"/>
            <a:ext cx="12745503" cy="1325563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QUINDI, LE CITTÀ DI OGGI SONO </a:t>
            </a:r>
            <a:br>
              <a:rPr lang="it-I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it-I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 MISURA DI DONNA?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C2F5C7B-4F01-F058-96CF-12128AD23DC5}"/>
              </a:ext>
            </a:extLst>
          </p:cNvPr>
          <p:cNvSpPr txBox="1"/>
          <p:nvPr/>
        </p:nvSpPr>
        <p:spPr>
          <a:xfrm>
            <a:off x="446622" y="1684355"/>
            <a:ext cx="9424742" cy="5438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Considerando quanto emerso dalla ricerca, </a:t>
            </a:r>
            <a:r>
              <a:rPr lang="it-I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la risposta a questa domanda è NO.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Infatti, a fronte di un voto appena sufficiente (6,05 su 10,00) in termini di qualità della vita, </a:t>
            </a:r>
            <a:r>
              <a:rPr lang="it-I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vengono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evidenziate </a:t>
            </a:r>
            <a:r>
              <a:rPr lang="it-I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troppe criticità </a:t>
            </a: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dal campione di donne intervistate, come lo </a:t>
            </a:r>
            <a:r>
              <a:rPr lang="it-I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scarso coinvolgimento delle cittadine da parte delle Amministrazioni locali </a:t>
            </a: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(4,67 su 10,00), l’insoddisfazione rispetto alle </a:t>
            </a:r>
            <a:r>
              <a:rPr lang="it-I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possibilità economiche e di realizzazione </a:t>
            </a: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offerte dalla Città (il 59% si ritiene insoddisfatta rispetto alle opportunità di lavoro e carriera). 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Il </a:t>
            </a:r>
            <a:r>
              <a:rPr lang="it-I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contrasto all’inquinamento </a:t>
            </a: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da parte delle Amministrazioni non viene percepito come sufficiente dal 57%, così la </a:t>
            </a:r>
            <a:r>
              <a:rPr lang="it-I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manutenzione delle aree verdi </a:t>
            </a: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(il 51% non si ritiene soddisfatta) e l’offerta di </a:t>
            </a:r>
            <a:r>
              <a:rPr lang="it-I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trasporto pubblico </a:t>
            </a: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(il 57% non è soddisfatta della frequenza). 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Un elemento degno di nota, che rimarca anche le disparità sociali ed economiche, è la 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valutazione sulla disponibilità di case a prezzo ragionevole</a:t>
            </a: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: il 54% si ritiene insoddisfatta, con differenze forti tra il Centro-Sud ed il Nord dell’Italia.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Bisogna certamente considerare che si tratta di </a:t>
            </a:r>
            <a:r>
              <a:rPr lang="it-I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dati di soddisfazione medi</a:t>
            </a: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, derivanti da valutazioni molto critiche, specialmente legate ad alcune aree, e da altre più positive.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Tuttavia, partendo dalla fotografia scattata sulle città di oggi, bisogna </a:t>
            </a:r>
            <a:r>
              <a:rPr lang="it-I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volgersi al futuro con uno sguardo nuovo e differente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.</a:t>
            </a:r>
            <a:endParaRPr lang="it-IT" sz="1800" dirty="0">
              <a:solidFill>
                <a:srgbClr val="595959"/>
              </a:solidFill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1800" dirty="0">
              <a:solidFill>
                <a:srgbClr val="595959"/>
              </a:solidFill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  <a:p>
            <a:pPr marL="285750" marR="0" lvl="0" indent="-28575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sz="1800" dirty="0">
              <a:solidFill>
                <a:srgbClr val="595959"/>
              </a:solidFill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  <a:p>
            <a:pPr marL="285750" marR="0" lvl="0" indent="-28575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8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831C1CB-5B5B-B51E-C517-3AA2E7630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80921" y="6176963"/>
            <a:ext cx="545757" cy="545757"/>
          </a:xfrm>
          <a:prstGeom prst="rect">
            <a:avLst/>
          </a:prstGeom>
        </p:spPr>
      </p:pic>
      <p:pic>
        <p:nvPicPr>
          <p:cNvPr id="8" name="Picture 8" descr="Soroptimist, corso su leadership e genere">
            <a:extLst>
              <a:ext uri="{FF2B5EF4-FFF2-40B4-BE49-F238E27FC236}">
                <a16:creationId xmlns:a16="http://schemas.microsoft.com/office/drawing/2014/main" id="{1CD308EC-B1D2-5ED6-E3B7-6EB20ED8D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662" y="6150728"/>
            <a:ext cx="598228" cy="59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1" name="Input penna 40">
                <a:extLst>
                  <a:ext uri="{FF2B5EF4-FFF2-40B4-BE49-F238E27FC236}">
                    <a16:creationId xmlns:a16="http://schemas.microsoft.com/office/drawing/2014/main" id="{E0370E04-3CA3-2DC5-3A18-8D0B45033735}"/>
                  </a:ext>
                </a:extLst>
              </p14:cNvPr>
              <p14:cNvContentPartPr/>
              <p14:nvPr/>
            </p14:nvContentPartPr>
            <p14:xfrm>
              <a:off x="3261450" y="4216804"/>
              <a:ext cx="360" cy="360"/>
            </p14:xfrm>
          </p:contentPart>
        </mc:Choice>
        <mc:Fallback xmlns="">
          <p:pic>
            <p:nvPicPr>
              <p:cNvPr id="41" name="Input penna 40">
                <a:extLst>
                  <a:ext uri="{FF2B5EF4-FFF2-40B4-BE49-F238E27FC236}">
                    <a16:creationId xmlns:a16="http://schemas.microsoft.com/office/drawing/2014/main" id="{E0370E04-3CA3-2DC5-3A18-8D0B4503373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43450" y="410880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42" name="Input penna 41">
                <a:extLst>
                  <a:ext uri="{FF2B5EF4-FFF2-40B4-BE49-F238E27FC236}">
                    <a16:creationId xmlns:a16="http://schemas.microsoft.com/office/drawing/2014/main" id="{81C5178A-3F04-32C8-6EB5-08DE60501BAE}"/>
                  </a:ext>
                </a:extLst>
              </p14:cNvPr>
              <p14:cNvContentPartPr/>
              <p14:nvPr/>
            </p14:nvContentPartPr>
            <p14:xfrm>
              <a:off x="3063450" y="3227164"/>
              <a:ext cx="360" cy="360"/>
            </p14:xfrm>
          </p:contentPart>
        </mc:Choice>
        <mc:Fallback xmlns="">
          <p:pic>
            <p:nvPicPr>
              <p:cNvPr id="42" name="Input penna 41">
                <a:extLst>
                  <a:ext uri="{FF2B5EF4-FFF2-40B4-BE49-F238E27FC236}">
                    <a16:creationId xmlns:a16="http://schemas.microsoft.com/office/drawing/2014/main" id="{81C5178A-3F04-32C8-6EB5-08DE60501BA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45450" y="3119164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uppo 47">
            <a:extLst>
              <a:ext uri="{FF2B5EF4-FFF2-40B4-BE49-F238E27FC236}">
                <a16:creationId xmlns:a16="http://schemas.microsoft.com/office/drawing/2014/main" id="{ED6D18B7-0240-1E12-F80E-030F5E90A1C2}"/>
              </a:ext>
            </a:extLst>
          </p:cNvPr>
          <p:cNvGrpSpPr/>
          <p:nvPr/>
        </p:nvGrpSpPr>
        <p:grpSpPr>
          <a:xfrm>
            <a:off x="3227250" y="2954644"/>
            <a:ext cx="7200" cy="360"/>
            <a:chOff x="3227250" y="2954644"/>
            <a:chExt cx="720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43" name="Input penna 42">
                  <a:extLst>
                    <a:ext uri="{FF2B5EF4-FFF2-40B4-BE49-F238E27FC236}">
                      <a16:creationId xmlns:a16="http://schemas.microsoft.com/office/drawing/2014/main" id="{CF51B202-9ADC-3690-BED9-16FFA55191DC}"/>
                    </a:ext>
                  </a:extLst>
                </p14:cNvPr>
                <p14:cNvContentPartPr/>
                <p14:nvPr/>
              </p14:nvContentPartPr>
              <p14:xfrm>
                <a:off x="3227250" y="2954644"/>
                <a:ext cx="2880" cy="360"/>
              </p14:xfrm>
            </p:contentPart>
          </mc:Choice>
          <mc:Fallback xmlns="">
            <p:pic>
              <p:nvPicPr>
                <p:cNvPr id="43" name="Input penna 42">
                  <a:extLst>
                    <a:ext uri="{FF2B5EF4-FFF2-40B4-BE49-F238E27FC236}">
                      <a16:creationId xmlns:a16="http://schemas.microsoft.com/office/drawing/2014/main" id="{CF51B202-9ADC-3690-BED9-16FFA55191D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209250" y="2846644"/>
                  <a:ext cx="385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44" name="Input penna 43">
                  <a:extLst>
                    <a:ext uri="{FF2B5EF4-FFF2-40B4-BE49-F238E27FC236}">
                      <a16:creationId xmlns:a16="http://schemas.microsoft.com/office/drawing/2014/main" id="{46B13FE9-2E4C-A2FB-DD68-EAA3A42138AB}"/>
                    </a:ext>
                  </a:extLst>
                </p14:cNvPr>
                <p14:cNvContentPartPr/>
                <p14:nvPr/>
              </p14:nvContentPartPr>
              <p14:xfrm>
                <a:off x="3234090" y="2954644"/>
                <a:ext cx="360" cy="360"/>
              </p14:xfrm>
            </p:contentPart>
          </mc:Choice>
          <mc:Fallback xmlns="">
            <p:pic>
              <p:nvPicPr>
                <p:cNvPr id="44" name="Input penna 43">
                  <a:extLst>
                    <a:ext uri="{FF2B5EF4-FFF2-40B4-BE49-F238E27FC236}">
                      <a16:creationId xmlns:a16="http://schemas.microsoft.com/office/drawing/2014/main" id="{46B13FE9-2E4C-A2FB-DD68-EAA3A42138A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216090" y="284664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">
              <p14:nvContentPartPr>
                <p14:cNvPr id="45" name="Input penna 44">
                  <a:extLst>
                    <a:ext uri="{FF2B5EF4-FFF2-40B4-BE49-F238E27FC236}">
                      <a16:creationId xmlns:a16="http://schemas.microsoft.com/office/drawing/2014/main" id="{0E6CF2A4-3CF1-7262-8A61-0D5F8741C795}"/>
                    </a:ext>
                  </a:extLst>
                </p14:cNvPr>
                <p14:cNvContentPartPr/>
                <p14:nvPr/>
              </p14:nvContentPartPr>
              <p14:xfrm>
                <a:off x="3234090" y="2954644"/>
                <a:ext cx="360" cy="360"/>
              </p14:xfrm>
            </p:contentPart>
          </mc:Choice>
          <mc:Fallback xmlns="">
            <p:pic>
              <p:nvPicPr>
                <p:cNvPr id="45" name="Input penna 44">
                  <a:extLst>
                    <a:ext uri="{FF2B5EF4-FFF2-40B4-BE49-F238E27FC236}">
                      <a16:creationId xmlns:a16="http://schemas.microsoft.com/office/drawing/2014/main" id="{0E6CF2A4-3CF1-7262-8A61-0D5F8741C79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216090" y="284664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">
              <p14:nvContentPartPr>
                <p14:cNvPr id="46" name="Input penna 45">
                  <a:extLst>
                    <a:ext uri="{FF2B5EF4-FFF2-40B4-BE49-F238E27FC236}">
                      <a16:creationId xmlns:a16="http://schemas.microsoft.com/office/drawing/2014/main" id="{C6A72637-A6CA-140B-5E96-3BD46F94085F}"/>
                    </a:ext>
                  </a:extLst>
                </p14:cNvPr>
                <p14:cNvContentPartPr/>
                <p14:nvPr/>
              </p14:nvContentPartPr>
              <p14:xfrm>
                <a:off x="3234090" y="2954644"/>
                <a:ext cx="360" cy="360"/>
              </p14:xfrm>
            </p:contentPart>
          </mc:Choice>
          <mc:Fallback xmlns="">
            <p:pic>
              <p:nvPicPr>
                <p:cNvPr id="46" name="Input penna 45">
                  <a:extLst>
                    <a:ext uri="{FF2B5EF4-FFF2-40B4-BE49-F238E27FC236}">
                      <a16:creationId xmlns:a16="http://schemas.microsoft.com/office/drawing/2014/main" id="{C6A72637-A6CA-140B-5E96-3BD46F94085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216090" y="284664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">
              <p14:nvContentPartPr>
                <p14:cNvPr id="47" name="Input penna 46">
                  <a:extLst>
                    <a:ext uri="{FF2B5EF4-FFF2-40B4-BE49-F238E27FC236}">
                      <a16:creationId xmlns:a16="http://schemas.microsoft.com/office/drawing/2014/main" id="{DD052385-D9CF-A3F3-F031-9E6BFEAA6BFA}"/>
                    </a:ext>
                  </a:extLst>
                </p14:cNvPr>
                <p14:cNvContentPartPr/>
                <p14:nvPr/>
              </p14:nvContentPartPr>
              <p14:xfrm>
                <a:off x="3234090" y="2954644"/>
                <a:ext cx="360" cy="360"/>
              </p14:xfrm>
            </p:contentPart>
          </mc:Choice>
          <mc:Fallback xmlns="">
            <p:pic>
              <p:nvPicPr>
                <p:cNvPr id="47" name="Input penna 46">
                  <a:extLst>
                    <a:ext uri="{FF2B5EF4-FFF2-40B4-BE49-F238E27FC236}">
                      <a16:creationId xmlns:a16="http://schemas.microsoft.com/office/drawing/2014/main" id="{DD052385-D9CF-A3F3-F031-9E6BFEAA6BF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216090" y="284664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uppo 51">
            <a:extLst>
              <a:ext uri="{FF2B5EF4-FFF2-40B4-BE49-F238E27FC236}">
                <a16:creationId xmlns:a16="http://schemas.microsoft.com/office/drawing/2014/main" id="{04323E92-A215-B13F-3223-9E56D100F4C2}"/>
              </a:ext>
            </a:extLst>
          </p:cNvPr>
          <p:cNvGrpSpPr/>
          <p:nvPr/>
        </p:nvGrpSpPr>
        <p:grpSpPr>
          <a:xfrm>
            <a:off x="4843646" y="2437800"/>
            <a:ext cx="360" cy="360"/>
            <a:chOff x="4843646" y="2437800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">
              <p14:nvContentPartPr>
                <p14:cNvPr id="49" name="Input penna 48">
                  <a:extLst>
                    <a:ext uri="{FF2B5EF4-FFF2-40B4-BE49-F238E27FC236}">
                      <a16:creationId xmlns:a16="http://schemas.microsoft.com/office/drawing/2014/main" id="{BB0C9AB4-FFAF-6DBE-19D3-E0F5220579D2}"/>
                    </a:ext>
                  </a:extLst>
                </p14:cNvPr>
                <p14:cNvContentPartPr/>
                <p14:nvPr/>
              </p14:nvContentPartPr>
              <p14:xfrm>
                <a:off x="4843646" y="2437800"/>
                <a:ext cx="360" cy="360"/>
              </p14:xfrm>
            </p:contentPart>
          </mc:Choice>
          <mc:Fallback xmlns="">
            <p:pic>
              <p:nvPicPr>
                <p:cNvPr id="49" name="Input penna 48">
                  <a:extLst>
                    <a:ext uri="{FF2B5EF4-FFF2-40B4-BE49-F238E27FC236}">
                      <a16:creationId xmlns:a16="http://schemas.microsoft.com/office/drawing/2014/main" id="{BB0C9AB4-FFAF-6DBE-19D3-E0F5220579D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25646" y="232980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">
              <p14:nvContentPartPr>
                <p14:cNvPr id="50" name="Input penna 49">
                  <a:extLst>
                    <a:ext uri="{FF2B5EF4-FFF2-40B4-BE49-F238E27FC236}">
                      <a16:creationId xmlns:a16="http://schemas.microsoft.com/office/drawing/2014/main" id="{EFFAB7A0-C54A-8B34-B9F7-CBE5603F049B}"/>
                    </a:ext>
                  </a:extLst>
                </p14:cNvPr>
                <p14:cNvContentPartPr/>
                <p14:nvPr/>
              </p14:nvContentPartPr>
              <p14:xfrm>
                <a:off x="4843646" y="2437800"/>
                <a:ext cx="360" cy="360"/>
              </p14:xfrm>
            </p:contentPart>
          </mc:Choice>
          <mc:Fallback xmlns="">
            <p:pic>
              <p:nvPicPr>
                <p:cNvPr id="50" name="Input penna 49">
                  <a:extLst>
                    <a:ext uri="{FF2B5EF4-FFF2-40B4-BE49-F238E27FC236}">
                      <a16:creationId xmlns:a16="http://schemas.microsoft.com/office/drawing/2014/main" id="{EFFAB7A0-C54A-8B34-B9F7-CBE5603F049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25646" y="232980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9">
              <p14:nvContentPartPr>
                <p14:cNvPr id="51" name="Input penna 50">
                  <a:extLst>
                    <a:ext uri="{FF2B5EF4-FFF2-40B4-BE49-F238E27FC236}">
                      <a16:creationId xmlns:a16="http://schemas.microsoft.com/office/drawing/2014/main" id="{971B3BAC-9769-44B2-1A60-1BC6A59E4721}"/>
                    </a:ext>
                  </a:extLst>
                </p14:cNvPr>
                <p14:cNvContentPartPr/>
                <p14:nvPr/>
              </p14:nvContentPartPr>
              <p14:xfrm>
                <a:off x="4843646" y="2437800"/>
                <a:ext cx="360" cy="360"/>
              </p14:xfrm>
            </p:contentPart>
          </mc:Choice>
          <mc:Fallback xmlns="">
            <p:pic>
              <p:nvPicPr>
                <p:cNvPr id="51" name="Input penna 50">
                  <a:extLst>
                    <a:ext uri="{FF2B5EF4-FFF2-40B4-BE49-F238E27FC236}">
                      <a16:creationId xmlns:a16="http://schemas.microsoft.com/office/drawing/2014/main" id="{971B3BAC-9769-44B2-1A60-1BC6A59E472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25646" y="232980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uppo 66">
            <a:extLst>
              <a:ext uri="{FF2B5EF4-FFF2-40B4-BE49-F238E27FC236}">
                <a16:creationId xmlns:a16="http://schemas.microsoft.com/office/drawing/2014/main" id="{71B9261E-0154-185D-8153-3B8056DD8C37}"/>
              </a:ext>
            </a:extLst>
          </p:cNvPr>
          <p:cNvGrpSpPr/>
          <p:nvPr/>
        </p:nvGrpSpPr>
        <p:grpSpPr>
          <a:xfrm>
            <a:off x="4049126" y="2329440"/>
            <a:ext cx="360" cy="98280"/>
            <a:chOff x="4049126" y="2329440"/>
            <a:chExt cx="360" cy="982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">
              <p14:nvContentPartPr>
                <p14:cNvPr id="61" name="Input penna 60">
                  <a:extLst>
                    <a:ext uri="{FF2B5EF4-FFF2-40B4-BE49-F238E27FC236}">
                      <a16:creationId xmlns:a16="http://schemas.microsoft.com/office/drawing/2014/main" id="{CEC77B9C-B6FD-BB4F-EA6C-847304DC0B14}"/>
                    </a:ext>
                  </a:extLst>
                </p14:cNvPr>
                <p14:cNvContentPartPr/>
                <p14:nvPr/>
              </p14:nvContentPartPr>
              <p14:xfrm>
                <a:off x="4049126" y="2358600"/>
                <a:ext cx="360" cy="69120"/>
              </p14:xfrm>
            </p:contentPart>
          </mc:Choice>
          <mc:Fallback xmlns="">
            <p:pic>
              <p:nvPicPr>
                <p:cNvPr id="61" name="Input penna 60">
                  <a:extLst>
                    <a:ext uri="{FF2B5EF4-FFF2-40B4-BE49-F238E27FC236}">
                      <a16:creationId xmlns:a16="http://schemas.microsoft.com/office/drawing/2014/main" id="{CEC77B9C-B6FD-BB4F-EA6C-847304DC0B1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31126" y="2250600"/>
                  <a:ext cx="360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2">
              <p14:nvContentPartPr>
                <p14:cNvPr id="62" name="Input penna 61">
                  <a:extLst>
                    <a:ext uri="{FF2B5EF4-FFF2-40B4-BE49-F238E27FC236}">
                      <a16:creationId xmlns:a16="http://schemas.microsoft.com/office/drawing/2014/main" id="{F108CF03-445F-F26D-85B0-03630F9CC343}"/>
                    </a:ext>
                  </a:extLst>
                </p14:cNvPr>
                <p14:cNvContentPartPr/>
                <p14:nvPr/>
              </p14:nvContentPartPr>
              <p14:xfrm>
                <a:off x="4049126" y="2329440"/>
                <a:ext cx="360" cy="360"/>
              </p14:xfrm>
            </p:contentPart>
          </mc:Choice>
          <mc:Fallback xmlns="">
            <p:pic>
              <p:nvPicPr>
                <p:cNvPr id="62" name="Input penna 61">
                  <a:extLst>
                    <a:ext uri="{FF2B5EF4-FFF2-40B4-BE49-F238E27FC236}">
                      <a16:creationId xmlns:a16="http://schemas.microsoft.com/office/drawing/2014/main" id="{F108CF03-445F-F26D-85B0-03630F9CC34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31126" y="222144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4">
              <p14:nvContentPartPr>
                <p14:cNvPr id="63" name="Input penna 62">
                  <a:extLst>
                    <a:ext uri="{FF2B5EF4-FFF2-40B4-BE49-F238E27FC236}">
                      <a16:creationId xmlns:a16="http://schemas.microsoft.com/office/drawing/2014/main" id="{5BEE9E90-17F1-8ADD-4724-28BF5D223D7F}"/>
                    </a:ext>
                  </a:extLst>
                </p14:cNvPr>
                <p14:cNvContentPartPr/>
                <p14:nvPr/>
              </p14:nvContentPartPr>
              <p14:xfrm>
                <a:off x="4049126" y="2329440"/>
                <a:ext cx="360" cy="360"/>
              </p14:xfrm>
            </p:contentPart>
          </mc:Choice>
          <mc:Fallback xmlns="">
            <p:pic>
              <p:nvPicPr>
                <p:cNvPr id="63" name="Input penna 62">
                  <a:extLst>
                    <a:ext uri="{FF2B5EF4-FFF2-40B4-BE49-F238E27FC236}">
                      <a16:creationId xmlns:a16="http://schemas.microsoft.com/office/drawing/2014/main" id="{5BEE9E90-17F1-8ADD-4724-28BF5D223D7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31126" y="222144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5">
              <p14:nvContentPartPr>
                <p14:cNvPr id="64" name="Input penna 63">
                  <a:extLst>
                    <a:ext uri="{FF2B5EF4-FFF2-40B4-BE49-F238E27FC236}">
                      <a16:creationId xmlns:a16="http://schemas.microsoft.com/office/drawing/2014/main" id="{14E7D05C-1B9D-EAE9-AE23-DF0CBC622C49}"/>
                    </a:ext>
                  </a:extLst>
                </p14:cNvPr>
                <p14:cNvContentPartPr/>
                <p14:nvPr/>
              </p14:nvContentPartPr>
              <p14:xfrm>
                <a:off x="4049126" y="2329440"/>
                <a:ext cx="360" cy="360"/>
              </p14:xfrm>
            </p:contentPart>
          </mc:Choice>
          <mc:Fallback xmlns="">
            <p:pic>
              <p:nvPicPr>
                <p:cNvPr id="64" name="Input penna 63">
                  <a:extLst>
                    <a:ext uri="{FF2B5EF4-FFF2-40B4-BE49-F238E27FC236}">
                      <a16:creationId xmlns:a16="http://schemas.microsoft.com/office/drawing/2014/main" id="{14E7D05C-1B9D-EAE9-AE23-DF0CBC622C4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31126" y="222144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6">
              <p14:nvContentPartPr>
                <p14:cNvPr id="65" name="Input penna 64">
                  <a:extLst>
                    <a:ext uri="{FF2B5EF4-FFF2-40B4-BE49-F238E27FC236}">
                      <a16:creationId xmlns:a16="http://schemas.microsoft.com/office/drawing/2014/main" id="{5537CFF4-E5EE-B5E8-2DBC-EB851275CDE0}"/>
                    </a:ext>
                  </a:extLst>
                </p14:cNvPr>
                <p14:cNvContentPartPr/>
                <p14:nvPr/>
              </p14:nvContentPartPr>
              <p14:xfrm>
                <a:off x="4049126" y="2329440"/>
                <a:ext cx="360" cy="360"/>
              </p14:xfrm>
            </p:contentPart>
          </mc:Choice>
          <mc:Fallback xmlns="">
            <p:pic>
              <p:nvPicPr>
                <p:cNvPr id="65" name="Input penna 64">
                  <a:extLst>
                    <a:ext uri="{FF2B5EF4-FFF2-40B4-BE49-F238E27FC236}">
                      <a16:creationId xmlns:a16="http://schemas.microsoft.com/office/drawing/2014/main" id="{5537CFF4-E5EE-B5E8-2DBC-EB851275CDE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31126" y="222144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7">
              <p14:nvContentPartPr>
                <p14:cNvPr id="66" name="Input penna 65">
                  <a:extLst>
                    <a:ext uri="{FF2B5EF4-FFF2-40B4-BE49-F238E27FC236}">
                      <a16:creationId xmlns:a16="http://schemas.microsoft.com/office/drawing/2014/main" id="{C9F76BBA-8455-0FCD-425D-795D42F27484}"/>
                    </a:ext>
                  </a:extLst>
                </p14:cNvPr>
                <p14:cNvContentPartPr/>
                <p14:nvPr/>
              </p14:nvContentPartPr>
              <p14:xfrm>
                <a:off x="4049126" y="2329440"/>
                <a:ext cx="360" cy="360"/>
              </p14:xfrm>
            </p:contentPart>
          </mc:Choice>
          <mc:Fallback xmlns="">
            <p:pic>
              <p:nvPicPr>
                <p:cNvPr id="66" name="Input penna 65">
                  <a:extLst>
                    <a:ext uri="{FF2B5EF4-FFF2-40B4-BE49-F238E27FC236}">
                      <a16:creationId xmlns:a16="http://schemas.microsoft.com/office/drawing/2014/main" id="{C9F76BBA-8455-0FCD-425D-795D42F2748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31126" y="222144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7C82BE4-CF80-9087-C1AD-E50AD5367476}"/>
              </a:ext>
            </a:extLst>
          </p:cNvPr>
          <p:cNvSpPr txBox="1"/>
          <p:nvPr/>
        </p:nvSpPr>
        <p:spPr>
          <a:xfrm>
            <a:off x="446622" y="153899"/>
            <a:ext cx="1913713" cy="307777"/>
          </a:xfrm>
          <a:prstGeom prst="rect">
            <a:avLst/>
          </a:prstGeom>
          <a:solidFill>
            <a:srgbClr val="F1F2FB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Avenir Next LT Pro Light" panose="020B0304020202020204" pitchFamily="34" charset="0"/>
              </a:rPr>
              <a:t>LA CITTÀ DI OGGI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DE559F0-84FE-10B5-F75F-57BE5E484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E8B0-4A9D-4F8E-A4EE-65F579180FD5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9165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23000">
              <a:srgbClr val="CDD6E1"/>
            </a:gs>
            <a:gs pos="58000">
              <a:srgbClr val="ACC1D1">
                <a:tint val="23500"/>
                <a:satMod val="160000"/>
              </a:srgb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764AD28-3394-1CCB-7A5B-984E47EFA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E8B0-4A9D-4F8E-A4EE-65F579180FD5}" type="slidenum">
              <a:rPr lang="it-IT" smtClean="0">
                <a:latin typeface="Leelawadee" panose="020B0502040204020203" pitchFamily="34" charset="-34"/>
                <a:cs typeface="Leelawadee" panose="020B0502040204020203" pitchFamily="34" charset="-34"/>
              </a:rPr>
              <a:t>12</a:t>
            </a:fld>
            <a:endParaRPr lang="it-IT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4E314E2-4758-FD35-C73C-AF0F8611411A}"/>
              </a:ext>
            </a:extLst>
          </p:cNvPr>
          <p:cNvSpPr txBox="1"/>
          <p:nvPr/>
        </p:nvSpPr>
        <p:spPr>
          <a:xfrm>
            <a:off x="0" y="2860271"/>
            <a:ext cx="12188952" cy="230832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endParaRPr lang="it-IT" sz="4800" b="1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it-IT" sz="4800" b="1" dirty="0">
                <a:solidFill>
                  <a:srgbClr val="1736B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LA CITTÀ DI DOMANI</a:t>
            </a:r>
          </a:p>
          <a:p>
            <a:endParaRPr lang="it-IT" sz="4800" dirty="0">
              <a:solidFill>
                <a:schemeClr val="bg1"/>
              </a:solidFill>
              <a:latin typeface="LEMON MILK" panose="00000500000000000000" pitchFamily="50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DF7D560-127C-83DE-0C0D-B31234E3E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80921" y="6176963"/>
            <a:ext cx="545757" cy="545757"/>
          </a:xfrm>
          <a:prstGeom prst="rect">
            <a:avLst/>
          </a:prstGeom>
        </p:spPr>
      </p:pic>
      <p:pic>
        <p:nvPicPr>
          <p:cNvPr id="4" name="Picture 8" descr="Soroptimist, corso su leadership e genere">
            <a:extLst>
              <a:ext uri="{FF2B5EF4-FFF2-40B4-BE49-F238E27FC236}">
                <a16:creationId xmlns:a16="http://schemas.microsoft.com/office/drawing/2014/main" id="{E1C1C4D9-87C5-A55C-4147-1A492AF7F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662" y="6150728"/>
            <a:ext cx="598228" cy="59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208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23000">
              <a:srgbClr val="CDD6E1"/>
            </a:gs>
            <a:gs pos="58000">
              <a:srgbClr val="ACC1D1">
                <a:tint val="23500"/>
                <a:satMod val="160000"/>
              </a:srgb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FA4349AC-1E8F-ADF1-AA62-DEABE57F285A}"/>
              </a:ext>
            </a:extLst>
          </p:cNvPr>
          <p:cNvSpPr/>
          <p:nvPr/>
        </p:nvSpPr>
        <p:spPr>
          <a:xfrm>
            <a:off x="474143" y="500640"/>
            <a:ext cx="6049067" cy="364396"/>
          </a:xfrm>
          <a:prstGeom prst="rect">
            <a:avLst/>
          </a:prstGeom>
          <a:solidFill>
            <a:srgbClr val="ACC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9933B213-5EA6-A896-2C23-52B7041B9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43" y="291604"/>
            <a:ext cx="12745503" cy="1325563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LA CITTÀ ECOSOSTENIBILE DI DOMANI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C2F5C7B-4F01-F058-96CF-12128AD23DC5}"/>
              </a:ext>
            </a:extLst>
          </p:cNvPr>
          <p:cNvSpPr txBox="1"/>
          <p:nvPr/>
        </p:nvSpPr>
        <p:spPr>
          <a:xfrm>
            <a:off x="478847" y="1377283"/>
            <a:ext cx="473483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la scelta delle Donne va nella direzione di </a:t>
            </a:r>
            <a:b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</a:b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un modello generale di </a:t>
            </a:r>
            <a:r>
              <a:rPr lang="it-I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«città di domani ec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o</a:t>
            </a:r>
            <a:r>
              <a:rPr lang="it-I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sostenibile»</a:t>
            </a: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, con un ruolo chiaro come Cittadine responsabili, che partecipano attivamente alla transizione della Città. 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il concetto di </a:t>
            </a:r>
            <a:r>
              <a:rPr lang="it-I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qualità di vita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urbana delle Donne </a:t>
            </a: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va oltre la dimensione lavorativa, assumendo una </a:t>
            </a:r>
            <a:r>
              <a:rPr lang="it-I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dimensione più ampia </a:t>
            </a: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che prevede: 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1800" dirty="0">
              <a:solidFill>
                <a:schemeClr val="tx1">
                  <a:lumMod val="65000"/>
                  <a:lumOff val="35000"/>
                </a:schemeClr>
              </a:solidFill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  <a:p>
            <a:pPr marL="285750" marR="0" lvl="0" indent="-28575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opportunità economiche </a:t>
            </a: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di qualità </a:t>
            </a:r>
          </a:p>
          <a:p>
            <a:pPr marL="285750" marR="0" lvl="0" indent="-28575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opportunità </a:t>
            </a:r>
            <a:r>
              <a:rPr lang="it-I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educative e formative</a:t>
            </a:r>
          </a:p>
          <a:p>
            <a:pPr marL="285750" marR="0" lvl="0" indent="-28575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qualità</a:t>
            </a: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 dei </a:t>
            </a:r>
            <a:r>
              <a:rPr lang="it-I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servizi pubblici</a:t>
            </a:r>
          </a:p>
          <a:p>
            <a:pPr marL="285750" marR="0" lvl="0" indent="-28575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attenzione per </a:t>
            </a:r>
            <a:r>
              <a:rPr lang="it-I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l’ambiente e per la biodiversità</a:t>
            </a: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, per la </a:t>
            </a:r>
            <a:r>
              <a:rPr lang="it-I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cura </a:t>
            </a: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e bellezza del </a:t>
            </a:r>
            <a:r>
              <a:rPr lang="it-I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territorio</a:t>
            </a:r>
          </a:p>
          <a:p>
            <a:pPr marL="285750" marR="0" lvl="0" indent="-28575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mobilità dolce</a:t>
            </a:r>
          </a:p>
          <a:p>
            <a:pPr marL="285750" marR="0" lvl="0" indent="-28575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una articolata </a:t>
            </a:r>
            <a:r>
              <a:rPr lang="it-I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vivibilità sociale, culturale </a:t>
            </a: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e di tempo libero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EDFA98A-008E-DE22-8863-20708FABEA6F}"/>
              </a:ext>
            </a:extLst>
          </p:cNvPr>
          <p:cNvSpPr txBox="1"/>
          <p:nvPr/>
        </p:nvSpPr>
        <p:spPr>
          <a:xfrm>
            <a:off x="5972180" y="1617167"/>
            <a:ext cx="5231732" cy="978729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DALLE INDICAZIONI DELLO STUDIO CONDOTTO EMERGE INFATTI L’INTERESSE VERSO LA COSTRUZIONE DI UN </a:t>
            </a:r>
            <a:r>
              <a:rPr lang="en-US" sz="1600" b="1" dirty="0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ECOSISTEMA URBANO SOSTENIBILE</a:t>
            </a:r>
            <a:r>
              <a:rPr lang="en-US" sz="1600" dirty="0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, COMPOSTO DA </a:t>
            </a:r>
            <a:r>
              <a:rPr lang="en-US" sz="1600" b="1" dirty="0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4 CATEGORIE DI MODELLI FUTURI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831C1CB-5B5B-B51E-C517-3AA2E7630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80921" y="6176963"/>
            <a:ext cx="545757" cy="545757"/>
          </a:xfrm>
          <a:prstGeom prst="rect">
            <a:avLst/>
          </a:prstGeom>
        </p:spPr>
      </p:pic>
      <p:pic>
        <p:nvPicPr>
          <p:cNvPr id="8" name="Picture 8" descr="Soroptimist, corso su leadership e genere">
            <a:extLst>
              <a:ext uri="{FF2B5EF4-FFF2-40B4-BE49-F238E27FC236}">
                <a16:creationId xmlns:a16="http://schemas.microsoft.com/office/drawing/2014/main" id="{1CD308EC-B1D2-5ED6-E3B7-6EB20ED8D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662" y="6150728"/>
            <a:ext cx="598228" cy="59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1" name="Input penna 40">
                <a:extLst>
                  <a:ext uri="{FF2B5EF4-FFF2-40B4-BE49-F238E27FC236}">
                    <a16:creationId xmlns:a16="http://schemas.microsoft.com/office/drawing/2014/main" id="{E0370E04-3CA3-2DC5-3A18-8D0B45033735}"/>
                  </a:ext>
                </a:extLst>
              </p14:cNvPr>
              <p14:cNvContentPartPr/>
              <p14:nvPr/>
            </p14:nvContentPartPr>
            <p14:xfrm>
              <a:off x="3261450" y="4216804"/>
              <a:ext cx="360" cy="360"/>
            </p14:xfrm>
          </p:contentPart>
        </mc:Choice>
        <mc:Fallback xmlns="">
          <p:pic>
            <p:nvPicPr>
              <p:cNvPr id="41" name="Input penna 40">
                <a:extLst>
                  <a:ext uri="{FF2B5EF4-FFF2-40B4-BE49-F238E27FC236}">
                    <a16:creationId xmlns:a16="http://schemas.microsoft.com/office/drawing/2014/main" id="{E0370E04-3CA3-2DC5-3A18-8D0B4503373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43450" y="410880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42" name="Input penna 41">
                <a:extLst>
                  <a:ext uri="{FF2B5EF4-FFF2-40B4-BE49-F238E27FC236}">
                    <a16:creationId xmlns:a16="http://schemas.microsoft.com/office/drawing/2014/main" id="{81C5178A-3F04-32C8-6EB5-08DE60501BAE}"/>
                  </a:ext>
                </a:extLst>
              </p14:cNvPr>
              <p14:cNvContentPartPr/>
              <p14:nvPr/>
            </p14:nvContentPartPr>
            <p14:xfrm>
              <a:off x="3063450" y="3227164"/>
              <a:ext cx="360" cy="360"/>
            </p14:xfrm>
          </p:contentPart>
        </mc:Choice>
        <mc:Fallback xmlns="">
          <p:pic>
            <p:nvPicPr>
              <p:cNvPr id="42" name="Input penna 41">
                <a:extLst>
                  <a:ext uri="{FF2B5EF4-FFF2-40B4-BE49-F238E27FC236}">
                    <a16:creationId xmlns:a16="http://schemas.microsoft.com/office/drawing/2014/main" id="{81C5178A-3F04-32C8-6EB5-08DE60501BA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45450" y="3119164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uppo 47">
            <a:extLst>
              <a:ext uri="{FF2B5EF4-FFF2-40B4-BE49-F238E27FC236}">
                <a16:creationId xmlns:a16="http://schemas.microsoft.com/office/drawing/2014/main" id="{ED6D18B7-0240-1E12-F80E-030F5E90A1C2}"/>
              </a:ext>
            </a:extLst>
          </p:cNvPr>
          <p:cNvGrpSpPr/>
          <p:nvPr/>
        </p:nvGrpSpPr>
        <p:grpSpPr>
          <a:xfrm>
            <a:off x="3227250" y="2954644"/>
            <a:ext cx="7200" cy="360"/>
            <a:chOff x="3227250" y="2954644"/>
            <a:chExt cx="720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43" name="Input penna 42">
                  <a:extLst>
                    <a:ext uri="{FF2B5EF4-FFF2-40B4-BE49-F238E27FC236}">
                      <a16:creationId xmlns:a16="http://schemas.microsoft.com/office/drawing/2014/main" id="{CF51B202-9ADC-3690-BED9-16FFA55191DC}"/>
                    </a:ext>
                  </a:extLst>
                </p14:cNvPr>
                <p14:cNvContentPartPr/>
                <p14:nvPr/>
              </p14:nvContentPartPr>
              <p14:xfrm>
                <a:off x="3227250" y="2954644"/>
                <a:ext cx="2880" cy="360"/>
              </p14:xfrm>
            </p:contentPart>
          </mc:Choice>
          <mc:Fallback xmlns="">
            <p:pic>
              <p:nvPicPr>
                <p:cNvPr id="43" name="Input penna 42">
                  <a:extLst>
                    <a:ext uri="{FF2B5EF4-FFF2-40B4-BE49-F238E27FC236}">
                      <a16:creationId xmlns:a16="http://schemas.microsoft.com/office/drawing/2014/main" id="{CF51B202-9ADC-3690-BED9-16FFA55191D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209250" y="2846644"/>
                  <a:ext cx="385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44" name="Input penna 43">
                  <a:extLst>
                    <a:ext uri="{FF2B5EF4-FFF2-40B4-BE49-F238E27FC236}">
                      <a16:creationId xmlns:a16="http://schemas.microsoft.com/office/drawing/2014/main" id="{46B13FE9-2E4C-A2FB-DD68-EAA3A42138AB}"/>
                    </a:ext>
                  </a:extLst>
                </p14:cNvPr>
                <p14:cNvContentPartPr/>
                <p14:nvPr/>
              </p14:nvContentPartPr>
              <p14:xfrm>
                <a:off x="3234090" y="2954644"/>
                <a:ext cx="360" cy="360"/>
              </p14:xfrm>
            </p:contentPart>
          </mc:Choice>
          <mc:Fallback xmlns="">
            <p:pic>
              <p:nvPicPr>
                <p:cNvPr id="44" name="Input penna 43">
                  <a:extLst>
                    <a:ext uri="{FF2B5EF4-FFF2-40B4-BE49-F238E27FC236}">
                      <a16:creationId xmlns:a16="http://schemas.microsoft.com/office/drawing/2014/main" id="{46B13FE9-2E4C-A2FB-DD68-EAA3A42138A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216090" y="284664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">
              <p14:nvContentPartPr>
                <p14:cNvPr id="45" name="Input penna 44">
                  <a:extLst>
                    <a:ext uri="{FF2B5EF4-FFF2-40B4-BE49-F238E27FC236}">
                      <a16:creationId xmlns:a16="http://schemas.microsoft.com/office/drawing/2014/main" id="{0E6CF2A4-3CF1-7262-8A61-0D5F8741C795}"/>
                    </a:ext>
                  </a:extLst>
                </p14:cNvPr>
                <p14:cNvContentPartPr/>
                <p14:nvPr/>
              </p14:nvContentPartPr>
              <p14:xfrm>
                <a:off x="3234090" y="2954644"/>
                <a:ext cx="360" cy="360"/>
              </p14:xfrm>
            </p:contentPart>
          </mc:Choice>
          <mc:Fallback xmlns="">
            <p:pic>
              <p:nvPicPr>
                <p:cNvPr id="45" name="Input penna 44">
                  <a:extLst>
                    <a:ext uri="{FF2B5EF4-FFF2-40B4-BE49-F238E27FC236}">
                      <a16:creationId xmlns:a16="http://schemas.microsoft.com/office/drawing/2014/main" id="{0E6CF2A4-3CF1-7262-8A61-0D5F8741C79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216090" y="284664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">
              <p14:nvContentPartPr>
                <p14:cNvPr id="46" name="Input penna 45">
                  <a:extLst>
                    <a:ext uri="{FF2B5EF4-FFF2-40B4-BE49-F238E27FC236}">
                      <a16:creationId xmlns:a16="http://schemas.microsoft.com/office/drawing/2014/main" id="{C6A72637-A6CA-140B-5E96-3BD46F94085F}"/>
                    </a:ext>
                  </a:extLst>
                </p14:cNvPr>
                <p14:cNvContentPartPr/>
                <p14:nvPr/>
              </p14:nvContentPartPr>
              <p14:xfrm>
                <a:off x="3234090" y="2954644"/>
                <a:ext cx="360" cy="360"/>
              </p14:xfrm>
            </p:contentPart>
          </mc:Choice>
          <mc:Fallback xmlns="">
            <p:pic>
              <p:nvPicPr>
                <p:cNvPr id="46" name="Input penna 45">
                  <a:extLst>
                    <a:ext uri="{FF2B5EF4-FFF2-40B4-BE49-F238E27FC236}">
                      <a16:creationId xmlns:a16="http://schemas.microsoft.com/office/drawing/2014/main" id="{C6A72637-A6CA-140B-5E96-3BD46F94085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216090" y="284664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">
              <p14:nvContentPartPr>
                <p14:cNvPr id="47" name="Input penna 46">
                  <a:extLst>
                    <a:ext uri="{FF2B5EF4-FFF2-40B4-BE49-F238E27FC236}">
                      <a16:creationId xmlns:a16="http://schemas.microsoft.com/office/drawing/2014/main" id="{DD052385-D9CF-A3F3-F031-9E6BFEAA6BFA}"/>
                    </a:ext>
                  </a:extLst>
                </p14:cNvPr>
                <p14:cNvContentPartPr/>
                <p14:nvPr/>
              </p14:nvContentPartPr>
              <p14:xfrm>
                <a:off x="3234090" y="2954644"/>
                <a:ext cx="360" cy="360"/>
              </p14:xfrm>
            </p:contentPart>
          </mc:Choice>
          <mc:Fallback xmlns="">
            <p:pic>
              <p:nvPicPr>
                <p:cNvPr id="47" name="Input penna 46">
                  <a:extLst>
                    <a:ext uri="{FF2B5EF4-FFF2-40B4-BE49-F238E27FC236}">
                      <a16:creationId xmlns:a16="http://schemas.microsoft.com/office/drawing/2014/main" id="{DD052385-D9CF-A3F3-F031-9E6BFEAA6BF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216090" y="284664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uppo 51">
            <a:extLst>
              <a:ext uri="{FF2B5EF4-FFF2-40B4-BE49-F238E27FC236}">
                <a16:creationId xmlns:a16="http://schemas.microsoft.com/office/drawing/2014/main" id="{04323E92-A215-B13F-3223-9E56D100F4C2}"/>
              </a:ext>
            </a:extLst>
          </p:cNvPr>
          <p:cNvGrpSpPr/>
          <p:nvPr/>
        </p:nvGrpSpPr>
        <p:grpSpPr>
          <a:xfrm>
            <a:off x="4843646" y="2437800"/>
            <a:ext cx="360" cy="360"/>
            <a:chOff x="4843646" y="2437800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">
              <p14:nvContentPartPr>
                <p14:cNvPr id="49" name="Input penna 48">
                  <a:extLst>
                    <a:ext uri="{FF2B5EF4-FFF2-40B4-BE49-F238E27FC236}">
                      <a16:creationId xmlns:a16="http://schemas.microsoft.com/office/drawing/2014/main" id="{BB0C9AB4-FFAF-6DBE-19D3-E0F5220579D2}"/>
                    </a:ext>
                  </a:extLst>
                </p14:cNvPr>
                <p14:cNvContentPartPr/>
                <p14:nvPr/>
              </p14:nvContentPartPr>
              <p14:xfrm>
                <a:off x="4843646" y="2437800"/>
                <a:ext cx="360" cy="360"/>
              </p14:xfrm>
            </p:contentPart>
          </mc:Choice>
          <mc:Fallback xmlns="">
            <p:pic>
              <p:nvPicPr>
                <p:cNvPr id="49" name="Input penna 48">
                  <a:extLst>
                    <a:ext uri="{FF2B5EF4-FFF2-40B4-BE49-F238E27FC236}">
                      <a16:creationId xmlns:a16="http://schemas.microsoft.com/office/drawing/2014/main" id="{BB0C9AB4-FFAF-6DBE-19D3-E0F5220579D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25646" y="232980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">
              <p14:nvContentPartPr>
                <p14:cNvPr id="50" name="Input penna 49">
                  <a:extLst>
                    <a:ext uri="{FF2B5EF4-FFF2-40B4-BE49-F238E27FC236}">
                      <a16:creationId xmlns:a16="http://schemas.microsoft.com/office/drawing/2014/main" id="{EFFAB7A0-C54A-8B34-B9F7-CBE5603F049B}"/>
                    </a:ext>
                  </a:extLst>
                </p14:cNvPr>
                <p14:cNvContentPartPr/>
                <p14:nvPr/>
              </p14:nvContentPartPr>
              <p14:xfrm>
                <a:off x="4843646" y="2437800"/>
                <a:ext cx="360" cy="360"/>
              </p14:xfrm>
            </p:contentPart>
          </mc:Choice>
          <mc:Fallback xmlns="">
            <p:pic>
              <p:nvPicPr>
                <p:cNvPr id="50" name="Input penna 49">
                  <a:extLst>
                    <a:ext uri="{FF2B5EF4-FFF2-40B4-BE49-F238E27FC236}">
                      <a16:creationId xmlns:a16="http://schemas.microsoft.com/office/drawing/2014/main" id="{EFFAB7A0-C54A-8B34-B9F7-CBE5603F049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25646" y="232980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9">
              <p14:nvContentPartPr>
                <p14:cNvPr id="51" name="Input penna 50">
                  <a:extLst>
                    <a:ext uri="{FF2B5EF4-FFF2-40B4-BE49-F238E27FC236}">
                      <a16:creationId xmlns:a16="http://schemas.microsoft.com/office/drawing/2014/main" id="{971B3BAC-9769-44B2-1A60-1BC6A59E4721}"/>
                    </a:ext>
                  </a:extLst>
                </p14:cNvPr>
                <p14:cNvContentPartPr/>
                <p14:nvPr/>
              </p14:nvContentPartPr>
              <p14:xfrm>
                <a:off x="4843646" y="2437800"/>
                <a:ext cx="360" cy="360"/>
              </p14:xfrm>
            </p:contentPart>
          </mc:Choice>
          <mc:Fallback xmlns="">
            <p:pic>
              <p:nvPicPr>
                <p:cNvPr id="51" name="Input penna 50">
                  <a:extLst>
                    <a:ext uri="{FF2B5EF4-FFF2-40B4-BE49-F238E27FC236}">
                      <a16:creationId xmlns:a16="http://schemas.microsoft.com/office/drawing/2014/main" id="{971B3BAC-9769-44B2-1A60-1BC6A59E472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25646" y="232980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uppo 66">
            <a:extLst>
              <a:ext uri="{FF2B5EF4-FFF2-40B4-BE49-F238E27FC236}">
                <a16:creationId xmlns:a16="http://schemas.microsoft.com/office/drawing/2014/main" id="{71B9261E-0154-185D-8153-3B8056DD8C37}"/>
              </a:ext>
            </a:extLst>
          </p:cNvPr>
          <p:cNvGrpSpPr/>
          <p:nvPr/>
        </p:nvGrpSpPr>
        <p:grpSpPr>
          <a:xfrm>
            <a:off x="4049126" y="2329440"/>
            <a:ext cx="360" cy="98280"/>
            <a:chOff x="4049126" y="2329440"/>
            <a:chExt cx="360" cy="982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">
              <p14:nvContentPartPr>
                <p14:cNvPr id="61" name="Input penna 60">
                  <a:extLst>
                    <a:ext uri="{FF2B5EF4-FFF2-40B4-BE49-F238E27FC236}">
                      <a16:creationId xmlns:a16="http://schemas.microsoft.com/office/drawing/2014/main" id="{CEC77B9C-B6FD-BB4F-EA6C-847304DC0B14}"/>
                    </a:ext>
                  </a:extLst>
                </p14:cNvPr>
                <p14:cNvContentPartPr/>
                <p14:nvPr/>
              </p14:nvContentPartPr>
              <p14:xfrm>
                <a:off x="4049126" y="2358600"/>
                <a:ext cx="360" cy="69120"/>
              </p14:xfrm>
            </p:contentPart>
          </mc:Choice>
          <mc:Fallback xmlns="">
            <p:pic>
              <p:nvPicPr>
                <p:cNvPr id="61" name="Input penna 60">
                  <a:extLst>
                    <a:ext uri="{FF2B5EF4-FFF2-40B4-BE49-F238E27FC236}">
                      <a16:creationId xmlns:a16="http://schemas.microsoft.com/office/drawing/2014/main" id="{CEC77B9C-B6FD-BB4F-EA6C-847304DC0B1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31126" y="2250600"/>
                  <a:ext cx="360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2">
              <p14:nvContentPartPr>
                <p14:cNvPr id="62" name="Input penna 61">
                  <a:extLst>
                    <a:ext uri="{FF2B5EF4-FFF2-40B4-BE49-F238E27FC236}">
                      <a16:creationId xmlns:a16="http://schemas.microsoft.com/office/drawing/2014/main" id="{F108CF03-445F-F26D-85B0-03630F9CC343}"/>
                    </a:ext>
                  </a:extLst>
                </p14:cNvPr>
                <p14:cNvContentPartPr/>
                <p14:nvPr/>
              </p14:nvContentPartPr>
              <p14:xfrm>
                <a:off x="4049126" y="2329440"/>
                <a:ext cx="360" cy="360"/>
              </p14:xfrm>
            </p:contentPart>
          </mc:Choice>
          <mc:Fallback xmlns="">
            <p:pic>
              <p:nvPicPr>
                <p:cNvPr id="62" name="Input penna 61">
                  <a:extLst>
                    <a:ext uri="{FF2B5EF4-FFF2-40B4-BE49-F238E27FC236}">
                      <a16:creationId xmlns:a16="http://schemas.microsoft.com/office/drawing/2014/main" id="{F108CF03-445F-F26D-85B0-03630F9CC34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31126" y="222144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4">
              <p14:nvContentPartPr>
                <p14:cNvPr id="63" name="Input penna 62">
                  <a:extLst>
                    <a:ext uri="{FF2B5EF4-FFF2-40B4-BE49-F238E27FC236}">
                      <a16:creationId xmlns:a16="http://schemas.microsoft.com/office/drawing/2014/main" id="{5BEE9E90-17F1-8ADD-4724-28BF5D223D7F}"/>
                    </a:ext>
                  </a:extLst>
                </p14:cNvPr>
                <p14:cNvContentPartPr/>
                <p14:nvPr/>
              </p14:nvContentPartPr>
              <p14:xfrm>
                <a:off x="4049126" y="2329440"/>
                <a:ext cx="360" cy="360"/>
              </p14:xfrm>
            </p:contentPart>
          </mc:Choice>
          <mc:Fallback xmlns="">
            <p:pic>
              <p:nvPicPr>
                <p:cNvPr id="63" name="Input penna 62">
                  <a:extLst>
                    <a:ext uri="{FF2B5EF4-FFF2-40B4-BE49-F238E27FC236}">
                      <a16:creationId xmlns:a16="http://schemas.microsoft.com/office/drawing/2014/main" id="{5BEE9E90-17F1-8ADD-4724-28BF5D223D7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31126" y="222144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5">
              <p14:nvContentPartPr>
                <p14:cNvPr id="64" name="Input penna 63">
                  <a:extLst>
                    <a:ext uri="{FF2B5EF4-FFF2-40B4-BE49-F238E27FC236}">
                      <a16:creationId xmlns:a16="http://schemas.microsoft.com/office/drawing/2014/main" id="{14E7D05C-1B9D-EAE9-AE23-DF0CBC622C49}"/>
                    </a:ext>
                  </a:extLst>
                </p14:cNvPr>
                <p14:cNvContentPartPr/>
                <p14:nvPr/>
              </p14:nvContentPartPr>
              <p14:xfrm>
                <a:off x="4049126" y="2329440"/>
                <a:ext cx="360" cy="360"/>
              </p14:xfrm>
            </p:contentPart>
          </mc:Choice>
          <mc:Fallback xmlns="">
            <p:pic>
              <p:nvPicPr>
                <p:cNvPr id="64" name="Input penna 63">
                  <a:extLst>
                    <a:ext uri="{FF2B5EF4-FFF2-40B4-BE49-F238E27FC236}">
                      <a16:creationId xmlns:a16="http://schemas.microsoft.com/office/drawing/2014/main" id="{14E7D05C-1B9D-EAE9-AE23-DF0CBC622C4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31126" y="222144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6">
              <p14:nvContentPartPr>
                <p14:cNvPr id="65" name="Input penna 64">
                  <a:extLst>
                    <a:ext uri="{FF2B5EF4-FFF2-40B4-BE49-F238E27FC236}">
                      <a16:creationId xmlns:a16="http://schemas.microsoft.com/office/drawing/2014/main" id="{5537CFF4-E5EE-B5E8-2DBC-EB851275CDE0}"/>
                    </a:ext>
                  </a:extLst>
                </p14:cNvPr>
                <p14:cNvContentPartPr/>
                <p14:nvPr/>
              </p14:nvContentPartPr>
              <p14:xfrm>
                <a:off x="4049126" y="2329440"/>
                <a:ext cx="360" cy="360"/>
              </p14:xfrm>
            </p:contentPart>
          </mc:Choice>
          <mc:Fallback xmlns="">
            <p:pic>
              <p:nvPicPr>
                <p:cNvPr id="65" name="Input penna 64">
                  <a:extLst>
                    <a:ext uri="{FF2B5EF4-FFF2-40B4-BE49-F238E27FC236}">
                      <a16:creationId xmlns:a16="http://schemas.microsoft.com/office/drawing/2014/main" id="{5537CFF4-E5EE-B5E8-2DBC-EB851275CDE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31126" y="222144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7">
              <p14:nvContentPartPr>
                <p14:cNvPr id="66" name="Input penna 65">
                  <a:extLst>
                    <a:ext uri="{FF2B5EF4-FFF2-40B4-BE49-F238E27FC236}">
                      <a16:creationId xmlns:a16="http://schemas.microsoft.com/office/drawing/2014/main" id="{C9F76BBA-8455-0FCD-425D-795D42F27484}"/>
                    </a:ext>
                  </a:extLst>
                </p14:cNvPr>
                <p14:cNvContentPartPr/>
                <p14:nvPr/>
              </p14:nvContentPartPr>
              <p14:xfrm>
                <a:off x="4049126" y="2329440"/>
                <a:ext cx="360" cy="360"/>
              </p14:xfrm>
            </p:contentPart>
          </mc:Choice>
          <mc:Fallback xmlns="">
            <p:pic>
              <p:nvPicPr>
                <p:cNvPr id="66" name="Input penna 65">
                  <a:extLst>
                    <a:ext uri="{FF2B5EF4-FFF2-40B4-BE49-F238E27FC236}">
                      <a16:creationId xmlns:a16="http://schemas.microsoft.com/office/drawing/2014/main" id="{C9F76BBA-8455-0FCD-425D-795D42F2748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31126" y="222144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BA197B0-3ABE-245F-5A06-DAA14D0C5543}"/>
              </a:ext>
            </a:extLst>
          </p:cNvPr>
          <p:cNvSpPr txBox="1"/>
          <p:nvPr/>
        </p:nvSpPr>
        <p:spPr>
          <a:xfrm>
            <a:off x="9189800" y="153899"/>
            <a:ext cx="2287723" cy="307777"/>
          </a:xfrm>
          <a:prstGeom prst="rect">
            <a:avLst/>
          </a:prstGeom>
          <a:solidFill>
            <a:srgbClr val="F1F2FB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LA CITTÀ DI DOMANI</a:t>
            </a:r>
          </a:p>
        </p:txBody>
      </p:sp>
      <p:sp>
        <p:nvSpPr>
          <p:cNvPr id="15" name="Google Shape;164;p27">
            <a:extLst>
              <a:ext uri="{FF2B5EF4-FFF2-40B4-BE49-F238E27FC236}">
                <a16:creationId xmlns:a16="http://schemas.microsoft.com/office/drawing/2014/main" id="{61CE7FA5-797F-9AEF-D17A-F06D45F830F4}"/>
              </a:ext>
            </a:extLst>
          </p:cNvPr>
          <p:cNvSpPr txBox="1">
            <a:spLocks/>
          </p:cNvSpPr>
          <p:nvPr/>
        </p:nvSpPr>
        <p:spPr>
          <a:xfrm>
            <a:off x="6526159" y="3659754"/>
            <a:ext cx="1743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it-IT" sz="16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CITTÀ DEI CITTADINI</a:t>
            </a:r>
          </a:p>
        </p:txBody>
      </p:sp>
      <p:sp>
        <p:nvSpPr>
          <p:cNvPr id="17" name="Google Shape;161;p27">
            <a:extLst>
              <a:ext uri="{FF2B5EF4-FFF2-40B4-BE49-F238E27FC236}">
                <a16:creationId xmlns:a16="http://schemas.microsoft.com/office/drawing/2014/main" id="{1E9E08DC-A8F2-F345-321E-BE1AAF3C36E9}"/>
              </a:ext>
            </a:extLst>
          </p:cNvPr>
          <p:cNvSpPr txBox="1">
            <a:spLocks/>
          </p:cNvSpPr>
          <p:nvPr/>
        </p:nvSpPr>
        <p:spPr>
          <a:xfrm>
            <a:off x="5746210" y="3659754"/>
            <a:ext cx="8769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en" sz="360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01</a:t>
            </a:r>
            <a:endParaRPr lang="en" sz="3600" dirty="0">
              <a:solidFill>
                <a:srgbClr val="59595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cxnSp>
        <p:nvCxnSpPr>
          <p:cNvPr id="18" name="Google Shape;170;p27">
            <a:extLst>
              <a:ext uri="{FF2B5EF4-FFF2-40B4-BE49-F238E27FC236}">
                <a16:creationId xmlns:a16="http://schemas.microsoft.com/office/drawing/2014/main" id="{C16523E2-CF28-A370-8CE4-C0724317BB91}"/>
              </a:ext>
            </a:extLst>
          </p:cNvPr>
          <p:cNvCxnSpPr/>
          <p:nvPr/>
        </p:nvCxnSpPr>
        <p:spPr>
          <a:xfrm>
            <a:off x="5968911" y="3666361"/>
            <a:ext cx="545400" cy="0"/>
          </a:xfrm>
          <a:prstGeom prst="straightConnector1">
            <a:avLst/>
          </a:prstGeom>
          <a:noFill/>
          <a:ln w="19050" cap="flat" cmpd="sng">
            <a:solidFill>
              <a:srgbClr val="1A7FE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Google Shape;164;p27">
            <a:extLst>
              <a:ext uri="{FF2B5EF4-FFF2-40B4-BE49-F238E27FC236}">
                <a16:creationId xmlns:a16="http://schemas.microsoft.com/office/drawing/2014/main" id="{D4109702-9671-D700-9054-215B023B6DB7}"/>
              </a:ext>
            </a:extLst>
          </p:cNvPr>
          <p:cNvSpPr txBox="1">
            <a:spLocks/>
          </p:cNvSpPr>
          <p:nvPr/>
        </p:nvSpPr>
        <p:spPr>
          <a:xfrm>
            <a:off x="9570392" y="3659754"/>
            <a:ext cx="2458077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it-IT" sz="16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CITTÀ ATTRATTIVA &amp; DELLE OPPORTUNITÀ</a:t>
            </a:r>
          </a:p>
        </p:txBody>
      </p:sp>
      <p:sp>
        <p:nvSpPr>
          <p:cNvPr id="33" name="Google Shape;161;p27">
            <a:extLst>
              <a:ext uri="{FF2B5EF4-FFF2-40B4-BE49-F238E27FC236}">
                <a16:creationId xmlns:a16="http://schemas.microsoft.com/office/drawing/2014/main" id="{3267D154-9D5A-A284-3B45-975EF5AAF2E2}"/>
              </a:ext>
            </a:extLst>
          </p:cNvPr>
          <p:cNvSpPr txBox="1">
            <a:spLocks/>
          </p:cNvSpPr>
          <p:nvPr/>
        </p:nvSpPr>
        <p:spPr>
          <a:xfrm>
            <a:off x="8802291" y="3666361"/>
            <a:ext cx="8769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en" sz="3600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02</a:t>
            </a:r>
          </a:p>
        </p:txBody>
      </p:sp>
      <p:cxnSp>
        <p:nvCxnSpPr>
          <p:cNvPr id="34" name="Google Shape;170;p27">
            <a:extLst>
              <a:ext uri="{FF2B5EF4-FFF2-40B4-BE49-F238E27FC236}">
                <a16:creationId xmlns:a16="http://schemas.microsoft.com/office/drawing/2014/main" id="{809AFF1D-FF4E-6B85-7F9A-F039324FF39C}"/>
              </a:ext>
            </a:extLst>
          </p:cNvPr>
          <p:cNvCxnSpPr/>
          <p:nvPr/>
        </p:nvCxnSpPr>
        <p:spPr>
          <a:xfrm>
            <a:off x="9024992" y="3672968"/>
            <a:ext cx="545400" cy="0"/>
          </a:xfrm>
          <a:prstGeom prst="straightConnector1">
            <a:avLst/>
          </a:prstGeom>
          <a:noFill/>
          <a:ln w="19050" cap="flat" cmpd="sng">
            <a:solidFill>
              <a:srgbClr val="1A7FE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164;p27">
            <a:extLst>
              <a:ext uri="{FF2B5EF4-FFF2-40B4-BE49-F238E27FC236}">
                <a16:creationId xmlns:a16="http://schemas.microsoft.com/office/drawing/2014/main" id="{70F3DDBC-AEE9-90B3-FF7B-DC929201DB6A}"/>
              </a:ext>
            </a:extLst>
          </p:cNvPr>
          <p:cNvSpPr txBox="1">
            <a:spLocks/>
          </p:cNvSpPr>
          <p:nvPr/>
        </p:nvSpPr>
        <p:spPr>
          <a:xfrm>
            <a:off x="6543811" y="4974700"/>
            <a:ext cx="2301333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it-IT" sz="16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CITTÀ GREEN, VIVIBILE, RESILIENTE</a:t>
            </a:r>
          </a:p>
        </p:txBody>
      </p:sp>
      <p:sp>
        <p:nvSpPr>
          <p:cNvPr id="53" name="Google Shape;161;p27">
            <a:extLst>
              <a:ext uri="{FF2B5EF4-FFF2-40B4-BE49-F238E27FC236}">
                <a16:creationId xmlns:a16="http://schemas.microsoft.com/office/drawing/2014/main" id="{E4F2122A-471B-BE6F-4926-CF1F2A03121F}"/>
              </a:ext>
            </a:extLst>
          </p:cNvPr>
          <p:cNvSpPr txBox="1">
            <a:spLocks/>
          </p:cNvSpPr>
          <p:nvPr/>
        </p:nvSpPr>
        <p:spPr>
          <a:xfrm>
            <a:off x="5770611" y="4974700"/>
            <a:ext cx="8769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en" sz="3600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03</a:t>
            </a:r>
          </a:p>
        </p:txBody>
      </p:sp>
      <p:cxnSp>
        <p:nvCxnSpPr>
          <p:cNvPr id="54" name="Google Shape;170;p27">
            <a:extLst>
              <a:ext uri="{FF2B5EF4-FFF2-40B4-BE49-F238E27FC236}">
                <a16:creationId xmlns:a16="http://schemas.microsoft.com/office/drawing/2014/main" id="{5C9F5310-FC66-0D54-2C11-EEC40905C678}"/>
              </a:ext>
            </a:extLst>
          </p:cNvPr>
          <p:cNvCxnSpPr/>
          <p:nvPr/>
        </p:nvCxnSpPr>
        <p:spPr>
          <a:xfrm>
            <a:off x="5993312" y="4981307"/>
            <a:ext cx="545400" cy="0"/>
          </a:xfrm>
          <a:prstGeom prst="straightConnector1">
            <a:avLst/>
          </a:prstGeom>
          <a:noFill/>
          <a:ln w="19050" cap="flat" cmpd="sng">
            <a:solidFill>
              <a:srgbClr val="1A7FE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Google Shape;164;p27">
            <a:extLst>
              <a:ext uri="{FF2B5EF4-FFF2-40B4-BE49-F238E27FC236}">
                <a16:creationId xmlns:a16="http://schemas.microsoft.com/office/drawing/2014/main" id="{CAEF1AC4-D265-3F93-76F0-9C23180EEC12}"/>
              </a:ext>
            </a:extLst>
          </p:cNvPr>
          <p:cNvSpPr txBox="1">
            <a:spLocks/>
          </p:cNvSpPr>
          <p:nvPr/>
        </p:nvSpPr>
        <p:spPr>
          <a:xfrm>
            <a:off x="9594792" y="4981307"/>
            <a:ext cx="2079763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it-IT" sz="16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CITTÀ INCLUSIVA &amp; SICURA</a:t>
            </a:r>
          </a:p>
        </p:txBody>
      </p:sp>
      <p:sp>
        <p:nvSpPr>
          <p:cNvPr id="56" name="Google Shape;161;p27">
            <a:extLst>
              <a:ext uri="{FF2B5EF4-FFF2-40B4-BE49-F238E27FC236}">
                <a16:creationId xmlns:a16="http://schemas.microsoft.com/office/drawing/2014/main" id="{B8661DB0-4391-429B-247F-A5B42F95FF93}"/>
              </a:ext>
            </a:extLst>
          </p:cNvPr>
          <p:cNvSpPr txBox="1">
            <a:spLocks/>
          </p:cNvSpPr>
          <p:nvPr/>
        </p:nvSpPr>
        <p:spPr>
          <a:xfrm>
            <a:off x="8826692" y="4981307"/>
            <a:ext cx="8769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en" sz="3600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04</a:t>
            </a:r>
          </a:p>
        </p:txBody>
      </p:sp>
      <p:cxnSp>
        <p:nvCxnSpPr>
          <p:cNvPr id="57" name="Google Shape;170;p27">
            <a:extLst>
              <a:ext uri="{FF2B5EF4-FFF2-40B4-BE49-F238E27FC236}">
                <a16:creationId xmlns:a16="http://schemas.microsoft.com/office/drawing/2014/main" id="{58B27695-8F8C-BC3C-72E1-8A71A5AA75C7}"/>
              </a:ext>
            </a:extLst>
          </p:cNvPr>
          <p:cNvCxnSpPr/>
          <p:nvPr/>
        </p:nvCxnSpPr>
        <p:spPr>
          <a:xfrm>
            <a:off x="9049393" y="4987914"/>
            <a:ext cx="545400" cy="0"/>
          </a:xfrm>
          <a:prstGeom prst="straightConnector1">
            <a:avLst/>
          </a:prstGeom>
          <a:noFill/>
          <a:ln w="19050" cap="flat" cmpd="sng">
            <a:solidFill>
              <a:srgbClr val="1A7FE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Freccia a destra 57">
            <a:extLst>
              <a:ext uri="{FF2B5EF4-FFF2-40B4-BE49-F238E27FC236}">
                <a16:creationId xmlns:a16="http://schemas.microsoft.com/office/drawing/2014/main" id="{5D8E5211-30B5-821C-41AB-A3A92F33B0DF}"/>
              </a:ext>
            </a:extLst>
          </p:cNvPr>
          <p:cNvSpPr/>
          <p:nvPr/>
        </p:nvSpPr>
        <p:spPr>
          <a:xfrm rot="5400000">
            <a:off x="8365349" y="2814689"/>
            <a:ext cx="473801" cy="48578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736B9"/>
          </a:solidFill>
          <a:ln w="28575">
            <a:solidFill>
              <a:srgbClr val="173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764AD28-3394-1CCB-7A5B-984E47EFA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E8B0-4A9D-4F8E-A4EE-65F579180FD5}" type="slidenum">
              <a:rPr lang="it-IT" smtClean="0">
                <a:latin typeface="Leelawadee" panose="020B0502040204020203" pitchFamily="34" charset="-34"/>
                <a:cs typeface="Leelawadee" panose="020B0502040204020203" pitchFamily="34" charset="-34"/>
              </a:rPr>
              <a:t>13</a:t>
            </a:fld>
            <a:endParaRPr lang="it-IT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24126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FA4349AC-1E8F-ADF1-AA62-DEABE57F285A}"/>
              </a:ext>
            </a:extLst>
          </p:cNvPr>
          <p:cNvSpPr/>
          <p:nvPr/>
        </p:nvSpPr>
        <p:spPr>
          <a:xfrm>
            <a:off x="871062" y="361630"/>
            <a:ext cx="8161846" cy="364396"/>
          </a:xfrm>
          <a:prstGeom prst="rect">
            <a:avLst/>
          </a:prstGeom>
          <a:solidFill>
            <a:srgbClr val="ACC1D1"/>
          </a:solidFill>
          <a:ln>
            <a:solidFill>
              <a:srgbClr val="ACC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9933B213-5EA6-A896-2C23-52B7041B9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33" y="119704"/>
            <a:ext cx="11176350" cy="1325563"/>
          </a:xfrm>
        </p:spPr>
        <p:txBody>
          <a:bodyPr/>
          <a:lstStyle/>
          <a:p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LA CITTÀ DEI CITTADINI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D5C4DFC-B613-47E4-304A-27A841493678}"/>
              </a:ext>
            </a:extLst>
          </p:cNvPr>
          <p:cNvSpPr txBox="1"/>
          <p:nvPr/>
        </p:nvSpPr>
        <p:spPr>
          <a:xfrm>
            <a:off x="839233" y="2139275"/>
            <a:ext cx="378300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</a:rPr>
              <a:t>6 DONNE SU 10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</a:rPr>
              <a:t>SONO INTERESSATE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</a:rPr>
              <a:t>A UNA CITTÀ VICINA AI CITTADINI, CHE LI COINVOLGA NEI PROCESSI DI CAMBIAMENTO, A PARTIRE DALLE DONNE E DAI GIOVANI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299D4667-321D-C0C6-0D79-995ABC2CBA1F}"/>
              </a:ext>
            </a:extLst>
          </p:cNvPr>
          <p:cNvGrpSpPr/>
          <p:nvPr/>
        </p:nvGrpSpPr>
        <p:grpSpPr>
          <a:xfrm>
            <a:off x="762303" y="1514829"/>
            <a:ext cx="3477115" cy="523285"/>
            <a:chOff x="92113" y="1772234"/>
            <a:chExt cx="3821819" cy="589125"/>
          </a:xfrm>
        </p:grpSpPr>
        <p:pic>
          <p:nvPicPr>
            <p:cNvPr id="7" name="Elemento grafico 6" descr="Donna con riempimento a tinta unita">
              <a:extLst>
                <a:ext uri="{FF2B5EF4-FFF2-40B4-BE49-F238E27FC236}">
                  <a16:creationId xmlns:a16="http://schemas.microsoft.com/office/drawing/2014/main" id="{FDBC5390-6013-EBA7-E7D4-FEF03CD1F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113" y="1772234"/>
              <a:ext cx="587263" cy="589125"/>
            </a:xfrm>
            <a:prstGeom prst="rect">
              <a:avLst/>
            </a:prstGeom>
          </p:spPr>
        </p:pic>
        <p:pic>
          <p:nvPicPr>
            <p:cNvPr id="8" name="Elemento grafico 7" descr="Donna con riempimento a tinta unita">
              <a:extLst>
                <a:ext uri="{FF2B5EF4-FFF2-40B4-BE49-F238E27FC236}">
                  <a16:creationId xmlns:a16="http://schemas.microsoft.com/office/drawing/2014/main" id="{D6687433-230F-1259-F708-CF72E260B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2205" y="1772234"/>
              <a:ext cx="587263" cy="589125"/>
            </a:xfrm>
            <a:prstGeom prst="rect">
              <a:avLst/>
            </a:prstGeom>
          </p:spPr>
        </p:pic>
        <p:pic>
          <p:nvPicPr>
            <p:cNvPr id="9" name="Elemento grafico 8" descr="Donna con riempimento a tinta unita">
              <a:extLst>
                <a:ext uri="{FF2B5EF4-FFF2-40B4-BE49-F238E27FC236}">
                  <a16:creationId xmlns:a16="http://schemas.microsoft.com/office/drawing/2014/main" id="{9891C218-E70B-4D36-EE9C-7677F3AAD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0484" y="1772234"/>
              <a:ext cx="587263" cy="589125"/>
            </a:xfrm>
            <a:prstGeom prst="rect">
              <a:avLst/>
            </a:prstGeom>
          </p:spPr>
        </p:pic>
        <p:pic>
          <p:nvPicPr>
            <p:cNvPr id="10" name="Elemento grafico 9" descr="Donna con riempimento a tinta unita">
              <a:extLst>
                <a:ext uri="{FF2B5EF4-FFF2-40B4-BE49-F238E27FC236}">
                  <a16:creationId xmlns:a16="http://schemas.microsoft.com/office/drawing/2014/main" id="{F0B3E906-F1E6-25B9-D074-802FADAD7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72772" y="1772234"/>
              <a:ext cx="587263" cy="589125"/>
            </a:xfrm>
            <a:prstGeom prst="rect">
              <a:avLst/>
            </a:prstGeom>
          </p:spPr>
        </p:pic>
        <p:pic>
          <p:nvPicPr>
            <p:cNvPr id="11" name="Elemento grafico 10" descr="Donna con riempimento a tinta unita">
              <a:extLst>
                <a:ext uri="{FF2B5EF4-FFF2-40B4-BE49-F238E27FC236}">
                  <a16:creationId xmlns:a16="http://schemas.microsoft.com/office/drawing/2014/main" id="{175E4C0D-4E1A-FAA9-7E90-06DF787AF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33247" y="1772234"/>
              <a:ext cx="587263" cy="589125"/>
            </a:xfrm>
            <a:prstGeom prst="rect">
              <a:avLst/>
            </a:prstGeom>
          </p:spPr>
        </p:pic>
        <p:pic>
          <p:nvPicPr>
            <p:cNvPr id="13" name="Elemento grafico 12" descr="Donna con riempimento a tinta unita">
              <a:extLst>
                <a:ext uri="{FF2B5EF4-FFF2-40B4-BE49-F238E27FC236}">
                  <a16:creationId xmlns:a16="http://schemas.microsoft.com/office/drawing/2014/main" id="{E62BFCF1-C249-A89F-9C60-A55E3EE26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93339" y="1772234"/>
              <a:ext cx="587263" cy="589125"/>
            </a:xfrm>
            <a:prstGeom prst="rect">
              <a:avLst/>
            </a:prstGeom>
          </p:spPr>
        </p:pic>
        <p:pic>
          <p:nvPicPr>
            <p:cNvPr id="15" name="Elemento grafico 14" descr="Donna con riempimento a tinta unita">
              <a:extLst>
                <a:ext uri="{FF2B5EF4-FFF2-40B4-BE49-F238E27FC236}">
                  <a16:creationId xmlns:a16="http://schemas.microsoft.com/office/drawing/2014/main" id="{4F381005-46A7-8386-6577-7F361C59D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61618" y="1772234"/>
              <a:ext cx="587263" cy="589125"/>
            </a:xfrm>
            <a:prstGeom prst="rect">
              <a:avLst/>
            </a:prstGeom>
          </p:spPr>
        </p:pic>
        <p:pic>
          <p:nvPicPr>
            <p:cNvPr id="17" name="Elemento grafico 16" descr="Donna con riempimento a tinta unita">
              <a:extLst>
                <a:ext uri="{FF2B5EF4-FFF2-40B4-BE49-F238E27FC236}">
                  <a16:creationId xmlns:a16="http://schemas.microsoft.com/office/drawing/2014/main" id="{9EDCA47C-A367-7FF9-6BE2-6F509C1A9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13906" y="1772234"/>
              <a:ext cx="587263" cy="589125"/>
            </a:xfrm>
            <a:prstGeom prst="rect">
              <a:avLst/>
            </a:prstGeom>
          </p:spPr>
        </p:pic>
        <p:pic>
          <p:nvPicPr>
            <p:cNvPr id="18" name="Elemento grafico 17" descr="Donna con riempimento a tinta unita">
              <a:extLst>
                <a:ext uri="{FF2B5EF4-FFF2-40B4-BE49-F238E27FC236}">
                  <a16:creationId xmlns:a16="http://schemas.microsoft.com/office/drawing/2014/main" id="{3356585B-7AAA-B239-5ECF-0615A8F81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974381" y="1772234"/>
              <a:ext cx="587263" cy="589125"/>
            </a:xfrm>
            <a:prstGeom prst="rect">
              <a:avLst/>
            </a:prstGeom>
          </p:spPr>
        </p:pic>
        <p:pic>
          <p:nvPicPr>
            <p:cNvPr id="19" name="Elemento grafico 18" descr="Donna con riempimento a tinta unita">
              <a:extLst>
                <a:ext uri="{FF2B5EF4-FFF2-40B4-BE49-F238E27FC236}">
                  <a16:creationId xmlns:a16="http://schemas.microsoft.com/office/drawing/2014/main" id="{16881A57-8202-E53E-E085-AA639B4A9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26669" y="1772234"/>
              <a:ext cx="587263" cy="589125"/>
            </a:xfrm>
            <a:prstGeom prst="rect">
              <a:avLst/>
            </a:prstGeom>
          </p:spPr>
        </p:pic>
      </p:grp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96A724A7-B560-14CF-869A-06117921A6EB}"/>
              </a:ext>
            </a:extLst>
          </p:cNvPr>
          <p:cNvSpPr txBox="1"/>
          <p:nvPr/>
        </p:nvSpPr>
        <p:spPr>
          <a:xfrm>
            <a:off x="8185972" y="2360918"/>
            <a:ext cx="41578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endParaRPr lang="it-IT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FDAABE13-A9A3-F7CC-8A83-89B119F238AB}"/>
              </a:ext>
            </a:extLst>
          </p:cNvPr>
          <p:cNvSpPr txBox="1"/>
          <p:nvPr/>
        </p:nvSpPr>
        <p:spPr>
          <a:xfrm>
            <a:off x="7716257" y="3378221"/>
            <a:ext cx="3869440" cy="830997"/>
          </a:xfrm>
          <a:prstGeom prst="rect">
            <a:avLst/>
          </a:prstGeom>
          <a:solidFill>
            <a:srgbClr val="ACC1D1">
              <a:alpha val="18000"/>
            </a:srgbClr>
          </a:solidFill>
        </p:spPr>
        <p:txBody>
          <a:bodyPr wrap="square">
            <a:spAutoFit/>
          </a:bodyPr>
          <a:lstStyle/>
          <a:p>
            <a:pPr algn="r"/>
            <a:r>
              <a:rPr lang="it-IT" sz="1600" i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Una città che offra ai giovani </a:t>
            </a:r>
            <a:r>
              <a:rPr lang="it-IT" sz="1600" b="1" i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opportunità di formazione qualificata </a:t>
            </a:r>
            <a:r>
              <a:rPr lang="it-IT" sz="1600" i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con scuole di qualità elevata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5D168D0-F6DD-CA13-76C0-EE49B5DC3B0A}"/>
              </a:ext>
            </a:extLst>
          </p:cNvPr>
          <p:cNvSpPr txBox="1"/>
          <p:nvPr/>
        </p:nvSpPr>
        <p:spPr>
          <a:xfrm>
            <a:off x="8180913" y="1957730"/>
            <a:ext cx="3404784" cy="830997"/>
          </a:xfrm>
          <a:prstGeom prst="rect">
            <a:avLst/>
          </a:prstGeom>
          <a:solidFill>
            <a:srgbClr val="ACC1D1">
              <a:alpha val="18000"/>
            </a:srgb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400" i="1">
                <a:latin typeface="Avenir Next LT Pro" panose="020B0504020202020204" pitchFamily="34" charset="0"/>
              </a:defRPr>
            </a:lvl1pPr>
          </a:lstStyle>
          <a:p>
            <a:pPr algn="r"/>
            <a:r>
              <a:rPr lang="it-IT" sz="1600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Una città in cui le persone possono </a:t>
            </a:r>
            <a:r>
              <a:rPr lang="it-IT" sz="1600" b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esprimere i loro bisogni e portare il loro contributo</a:t>
            </a:r>
            <a:endParaRPr lang="en-GB" sz="1600" b="1" dirty="0">
              <a:solidFill>
                <a:srgbClr val="59595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048" name="CasellaDiTesto 2047">
            <a:extLst>
              <a:ext uri="{FF2B5EF4-FFF2-40B4-BE49-F238E27FC236}">
                <a16:creationId xmlns:a16="http://schemas.microsoft.com/office/drawing/2014/main" id="{4F25270A-C1AC-8F95-7220-9E98C396CC9E}"/>
              </a:ext>
            </a:extLst>
          </p:cNvPr>
          <p:cNvSpPr txBox="1"/>
          <p:nvPr/>
        </p:nvSpPr>
        <p:spPr>
          <a:xfrm>
            <a:off x="6879596" y="4788098"/>
            <a:ext cx="4706101" cy="1323439"/>
          </a:xfrm>
          <a:prstGeom prst="rect">
            <a:avLst/>
          </a:prstGeom>
          <a:solidFill>
            <a:srgbClr val="ACC1D1">
              <a:alpha val="18000"/>
            </a:srgbClr>
          </a:solidFill>
        </p:spPr>
        <p:txBody>
          <a:bodyPr wrap="square">
            <a:spAutoFit/>
          </a:bodyPr>
          <a:lstStyle/>
          <a:p>
            <a:pPr algn="r"/>
            <a:r>
              <a:rPr lang="it-IT" sz="1600" i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Maggiore partecipazione delle donne ai </a:t>
            </a:r>
            <a:r>
              <a:rPr lang="it-IT" sz="1600" b="1" i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processi di trasformazione urbana </a:t>
            </a:r>
            <a:r>
              <a:rPr lang="it-IT" sz="1600" i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del proprio territorio. Una città per le donne deve </a:t>
            </a:r>
            <a:r>
              <a:rPr lang="it-IT" sz="1600" b="1" i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saper accogliere le esigenze delle donne nel loro mutevole percorso di  vita</a:t>
            </a:r>
            <a:r>
              <a:rPr lang="it-IT" sz="1600" i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</a:p>
        </p:txBody>
      </p:sp>
      <p:pic>
        <p:nvPicPr>
          <p:cNvPr id="2049" name="Immagine 2048" descr="Immagine che contiene fotografia, piccolo, acqua, volando&#10;&#10;Descrizione generata automaticamente">
            <a:extLst>
              <a:ext uri="{FF2B5EF4-FFF2-40B4-BE49-F238E27FC236}">
                <a16:creationId xmlns:a16="http://schemas.microsoft.com/office/drawing/2014/main" id="{6768E404-5FB1-D895-6FD2-2282D912BF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5163" y="1935799"/>
            <a:ext cx="395749" cy="308523"/>
          </a:xfrm>
          <a:prstGeom prst="rect">
            <a:avLst/>
          </a:prstGeom>
        </p:spPr>
      </p:pic>
      <p:pic>
        <p:nvPicPr>
          <p:cNvPr id="2050" name="Immagine 2049" descr="Immagine che contiene fotografia, piccolo, acqua, volando&#10;&#10;Descrizione generata automaticamente">
            <a:extLst>
              <a:ext uri="{FF2B5EF4-FFF2-40B4-BE49-F238E27FC236}">
                <a16:creationId xmlns:a16="http://schemas.microsoft.com/office/drawing/2014/main" id="{5EA8877B-54FE-B866-B5FE-5814D84D61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5163" y="3298061"/>
            <a:ext cx="395749" cy="308523"/>
          </a:xfrm>
          <a:prstGeom prst="rect">
            <a:avLst/>
          </a:prstGeom>
        </p:spPr>
      </p:pic>
      <p:pic>
        <p:nvPicPr>
          <p:cNvPr id="2051" name="Immagine 2050" descr="Immagine che contiene fotografia, piccolo, acqua, volando&#10;&#10;Descrizione generata automaticamente">
            <a:extLst>
              <a:ext uri="{FF2B5EF4-FFF2-40B4-BE49-F238E27FC236}">
                <a16:creationId xmlns:a16="http://schemas.microsoft.com/office/drawing/2014/main" id="{61E0F50A-C98C-860B-042F-3551BA00A8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6036" y="4722672"/>
            <a:ext cx="395749" cy="308523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03CA4715-6CEE-C583-1237-D8E9F05E17CC}"/>
              </a:ext>
            </a:extLst>
          </p:cNvPr>
          <p:cNvSpPr/>
          <p:nvPr/>
        </p:nvSpPr>
        <p:spPr>
          <a:xfrm>
            <a:off x="9004909" y="1662690"/>
            <a:ext cx="2437094" cy="227588"/>
          </a:xfrm>
          <a:prstGeom prst="rect">
            <a:avLst/>
          </a:prstGeom>
          <a:solidFill>
            <a:srgbClr val="ACC1D1"/>
          </a:solidFill>
          <a:ln>
            <a:solidFill>
              <a:srgbClr val="ACC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750C066-C5C5-5666-A167-7B29EBEAE135}"/>
              </a:ext>
            </a:extLst>
          </p:cNvPr>
          <p:cNvSpPr txBox="1"/>
          <p:nvPr/>
        </p:nvSpPr>
        <p:spPr>
          <a:xfrm>
            <a:off x="871062" y="4681451"/>
            <a:ext cx="32889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È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</a:rPr>
              <a:t>INTERESSATO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</a:rPr>
              <a:t>A UNA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</a:rPr>
              <a:t>CITTÀ CHE INVESTA SU CONOSCENZA, EDUCAZIONE, FORMAZIONE 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</a:rPr>
              <a:t>E SU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</a:rPr>
              <a:t>INNOVAZIONE DIGITALE A PARTIRE DALLA SCUOLA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16C5FA9-14D6-F1F5-FB4D-B3E04EF0B65C}"/>
              </a:ext>
            </a:extLst>
          </p:cNvPr>
          <p:cNvSpPr txBox="1"/>
          <p:nvPr/>
        </p:nvSpPr>
        <p:spPr>
          <a:xfrm>
            <a:off x="7238257" y="1436096"/>
            <a:ext cx="4320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400" i="1">
                <a:latin typeface="Avenir Next LT Pro" panose="020B0504020202020204" pitchFamily="34" charset="0"/>
              </a:defRPr>
            </a:lvl1pPr>
          </a:lstStyle>
          <a:p>
            <a:pPr algn="r"/>
            <a:r>
              <a:rPr lang="it-IT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#PARTECIPAZIONE</a:t>
            </a:r>
            <a:endParaRPr lang="en-GB" sz="24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77BFD34E-1887-F3E6-77D4-39397F4EC0BC}"/>
              </a:ext>
            </a:extLst>
          </p:cNvPr>
          <p:cNvSpPr/>
          <p:nvPr/>
        </p:nvSpPr>
        <p:spPr>
          <a:xfrm>
            <a:off x="9001019" y="3064255"/>
            <a:ext cx="2437094" cy="227588"/>
          </a:xfrm>
          <a:prstGeom prst="rect">
            <a:avLst/>
          </a:prstGeom>
          <a:solidFill>
            <a:srgbClr val="ACC1D1"/>
          </a:solidFill>
          <a:ln>
            <a:solidFill>
              <a:srgbClr val="ACC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56A86056-A4E5-BA30-B715-205B6924FF77}"/>
              </a:ext>
            </a:extLst>
          </p:cNvPr>
          <p:cNvSpPr/>
          <p:nvPr/>
        </p:nvSpPr>
        <p:spPr>
          <a:xfrm>
            <a:off x="9001019" y="4523539"/>
            <a:ext cx="2437094" cy="227588"/>
          </a:xfrm>
          <a:prstGeom prst="rect">
            <a:avLst/>
          </a:prstGeom>
          <a:solidFill>
            <a:srgbClr val="ACC1D1"/>
          </a:solidFill>
          <a:ln>
            <a:solidFill>
              <a:srgbClr val="ACC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0A0DEC1-1DEF-C2DB-2C87-F5A15855D2D2}"/>
              </a:ext>
            </a:extLst>
          </p:cNvPr>
          <p:cNvSpPr txBox="1"/>
          <p:nvPr/>
        </p:nvSpPr>
        <p:spPr>
          <a:xfrm>
            <a:off x="7223974" y="4323811"/>
            <a:ext cx="4320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400" i="1">
                <a:latin typeface="Avenir Next LT Pro" panose="020B0504020202020204" pitchFamily="34" charset="0"/>
              </a:defRPr>
            </a:lvl1pPr>
          </a:lstStyle>
          <a:p>
            <a:pPr algn="r"/>
            <a:r>
              <a:rPr lang="it-IT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#PROGETTAZIONE</a:t>
            </a:r>
            <a:endParaRPr lang="en-GB" sz="24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269A1F4-98F1-B9B5-BD4F-5C6F33C4B317}"/>
              </a:ext>
            </a:extLst>
          </p:cNvPr>
          <p:cNvSpPr txBox="1"/>
          <p:nvPr/>
        </p:nvSpPr>
        <p:spPr>
          <a:xfrm>
            <a:off x="7223974" y="2848696"/>
            <a:ext cx="4320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400" i="1">
                <a:latin typeface="Avenir Next LT Pro" panose="020B0504020202020204" pitchFamily="34" charset="0"/>
              </a:defRPr>
            </a:lvl1pPr>
          </a:lstStyle>
          <a:p>
            <a:pPr algn="r"/>
            <a:r>
              <a:rPr lang="it-IT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#FORMAZIONE</a:t>
            </a:r>
            <a:endParaRPr lang="en-GB" sz="24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4F63F39-F056-2CA3-FF87-2E60494AFE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80921" y="6176963"/>
            <a:ext cx="545757" cy="545757"/>
          </a:xfrm>
          <a:prstGeom prst="rect">
            <a:avLst/>
          </a:prstGeom>
        </p:spPr>
      </p:pic>
      <p:pic>
        <p:nvPicPr>
          <p:cNvPr id="12" name="Picture 8" descr="Soroptimist, corso su leadership e genere">
            <a:extLst>
              <a:ext uri="{FF2B5EF4-FFF2-40B4-BE49-F238E27FC236}">
                <a16:creationId xmlns:a16="http://schemas.microsoft.com/office/drawing/2014/main" id="{A1C0A19E-8EFB-740C-60F0-457BB336E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662" y="6150728"/>
            <a:ext cx="598228" cy="59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B4F83B5A-8D59-D051-C05E-046A42CDA791}"/>
              </a:ext>
            </a:extLst>
          </p:cNvPr>
          <p:cNvSpPr txBox="1"/>
          <p:nvPr/>
        </p:nvSpPr>
        <p:spPr>
          <a:xfrm>
            <a:off x="9450432" y="116047"/>
            <a:ext cx="2041872" cy="307777"/>
          </a:xfrm>
          <a:prstGeom prst="rect">
            <a:avLst/>
          </a:prstGeom>
          <a:solidFill>
            <a:srgbClr val="F1F2FB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LA CITTÀ DI DOMANI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B7FAC6CC-A748-2771-B964-AE09AF35D46A}"/>
              </a:ext>
            </a:extLst>
          </p:cNvPr>
          <p:cNvSpPr txBox="1"/>
          <p:nvPr/>
        </p:nvSpPr>
        <p:spPr>
          <a:xfrm>
            <a:off x="8319353" y="1108723"/>
            <a:ext cx="3239746" cy="307777"/>
          </a:xfrm>
          <a:prstGeom prst="rect">
            <a:avLst/>
          </a:prstGeom>
          <a:gradFill flip="none" rotWithShape="1">
            <a:gsLst>
              <a:gs pos="24000">
                <a:srgbClr val="ACC1D1">
                  <a:tint val="66000"/>
                  <a:satMod val="160000"/>
                </a:srgbClr>
              </a:gs>
              <a:gs pos="83000">
                <a:srgbClr val="ACC1D1">
                  <a:tint val="44500"/>
                  <a:satMod val="160000"/>
                </a:srgbClr>
              </a:gs>
              <a:gs pos="100000">
                <a:srgbClr val="ACC1D1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1736B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Suggerimenti dalla ricerca</a:t>
            </a:r>
          </a:p>
        </p:txBody>
      </p:sp>
      <p:pic>
        <p:nvPicPr>
          <p:cNvPr id="29" name="Immagine 28" descr="Immagine che contiene fotografia, piccolo, acqua, volando&#10;&#10;Descrizione generata automaticamente">
            <a:extLst>
              <a:ext uri="{FF2B5EF4-FFF2-40B4-BE49-F238E27FC236}">
                <a16:creationId xmlns:a16="http://schemas.microsoft.com/office/drawing/2014/main" id="{4919A85A-6082-1319-7F5A-49BA87D952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11080921" y="1177861"/>
            <a:ext cx="239426" cy="186655"/>
          </a:xfrm>
          <a:prstGeom prst="rect">
            <a:avLst/>
          </a:prstGeom>
        </p:spPr>
      </p:pic>
      <p:sp>
        <p:nvSpPr>
          <p:cNvPr id="21" name="Segnaposto numero diapositiva 20">
            <a:extLst>
              <a:ext uri="{FF2B5EF4-FFF2-40B4-BE49-F238E27FC236}">
                <a16:creationId xmlns:a16="http://schemas.microsoft.com/office/drawing/2014/main" id="{52996380-A0E1-C2F8-2727-C6A90FF90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E8B0-4A9D-4F8E-A4EE-65F579180FD5}" type="slidenum">
              <a:rPr lang="it-IT" smtClean="0">
                <a:latin typeface="Leelawadee" panose="020B0502040204020203" pitchFamily="34" charset="-34"/>
                <a:cs typeface="Leelawadee" panose="020B0502040204020203" pitchFamily="34" charset="-34"/>
              </a:rPr>
              <a:t>14</a:t>
            </a:fld>
            <a:endParaRPr lang="it-IT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053" name="CasellaDiTesto 2052">
            <a:extLst>
              <a:ext uri="{FF2B5EF4-FFF2-40B4-BE49-F238E27FC236}">
                <a16:creationId xmlns:a16="http://schemas.microsoft.com/office/drawing/2014/main" id="{A79A63F0-36EB-1E2B-00A8-3AE4EBC1C25D}"/>
              </a:ext>
            </a:extLst>
          </p:cNvPr>
          <p:cNvSpPr txBox="1"/>
          <p:nvPr/>
        </p:nvSpPr>
        <p:spPr>
          <a:xfrm>
            <a:off x="871062" y="4015707"/>
            <a:ext cx="35459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IL </a:t>
            </a:r>
            <a:r>
              <a:rPr lang="en-US" sz="4800" b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67% </a:t>
            </a:r>
            <a:r>
              <a:rPr lang="en-US" sz="1600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DELLE DONNE</a:t>
            </a:r>
            <a:endParaRPr lang="it-IT" sz="4800" dirty="0">
              <a:solidFill>
                <a:srgbClr val="595959"/>
              </a:solidFill>
            </a:endParaRPr>
          </a:p>
        </p:txBody>
      </p:sp>
      <p:cxnSp>
        <p:nvCxnSpPr>
          <p:cNvPr id="2054" name="Connettore diritto 2053">
            <a:extLst>
              <a:ext uri="{FF2B5EF4-FFF2-40B4-BE49-F238E27FC236}">
                <a16:creationId xmlns:a16="http://schemas.microsoft.com/office/drawing/2014/main" id="{08975579-90E5-E128-895F-550C0F201596}"/>
              </a:ext>
            </a:extLst>
          </p:cNvPr>
          <p:cNvCxnSpPr>
            <a:cxnSpLocks/>
          </p:cNvCxnSpPr>
          <p:nvPr/>
        </p:nvCxnSpPr>
        <p:spPr>
          <a:xfrm>
            <a:off x="5879379" y="1662690"/>
            <a:ext cx="0" cy="4488038"/>
          </a:xfrm>
          <a:prstGeom prst="line">
            <a:avLst/>
          </a:prstGeom>
          <a:ln w="38100">
            <a:solidFill>
              <a:srgbClr val="90AD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706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FA4349AC-1E8F-ADF1-AA62-DEABE57F285A}"/>
              </a:ext>
            </a:extLst>
          </p:cNvPr>
          <p:cNvSpPr/>
          <p:nvPr/>
        </p:nvSpPr>
        <p:spPr>
          <a:xfrm>
            <a:off x="3362638" y="354605"/>
            <a:ext cx="8161846" cy="364396"/>
          </a:xfrm>
          <a:prstGeom prst="rect">
            <a:avLst/>
          </a:prstGeom>
          <a:solidFill>
            <a:srgbClr val="ACC1D1"/>
          </a:solidFill>
          <a:ln>
            <a:solidFill>
              <a:srgbClr val="ACC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9933B213-5EA6-A896-2C23-52B7041B9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33" y="418203"/>
            <a:ext cx="11176350" cy="1325563"/>
          </a:xfrm>
        </p:spPr>
        <p:txBody>
          <a:bodyPr/>
          <a:lstStyle/>
          <a:p>
            <a:pPr algn="r"/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LA CITTÀ ATTRATTIVA </a:t>
            </a:r>
            <a:b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 DELLE OPPORTUNITÀ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96A724A7-B560-14CF-869A-06117921A6EB}"/>
              </a:ext>
            </a:extLst>
          </p:cNvPr>
          <p:cNvSpPr txBox="1"/>
          <p:nvPr/>
        </p:nvSpPr>
        <p:spPr>
          <a:xfrm>
            <a:off x="7731890" y="2397740"/>
            <a:ext cx="41578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endParaRPr lang="it-IT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FDAABE13-A9A3-F7CC-8A83-89B119F238AB}"/>
              </a:ext>
            </a:extLst>
          </p:cNvPr>
          <p:cNvSpPr txBox="1"/>
          <p:nvPr/>
        </p:nvSpPr>
        <p:spPr>
          <a:xfrm>
            <a:off x="557515" y="3568117"/>
            <a:ext cx="4271368" cy="1077218"/>
          </a:xfrm>
          <a:prstGeom prst="rect">
            <a:avLst/>
          </a:prstGeom>
          <a:solidFill>
            <a:srgbClr val="ACC1D1">
              <a:alpha val="18000"/>
            </a:srgbClr>
          </a:solidFill>
        </p:spPr>
        <p:txBody>
          <a:bodyPr wrap="square">
            <a:spAutoFit/>
          </a:bodyPr>
          <a:lstStyle/>
          <a:p>
            <a:r>
              <a:rPr lang="it-IT" sz="1600" b="1" i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Creare luoghi di contaminazione tra impresa, ricerca universitaria e formazione </a:t>
            </a:r>
            <a:r>
              <a:rPr lang="it-IT" sz="1600" i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per creare nuove figure professionali e allo stesso tempo innovando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5D168D0-F6DD-CA13-76C0-EE49B5DC3B0A}"/>
              </a:ext>
            </a:extLst>
          </p:cNvPr>
          <p:cNvSpPr txBox="1"/>
          <p:nvPr/>
        </p:nvSpPr>
        <p:spPr>
          <a:xfrm>
            <a:off x="557515" y="2277647"/>
            <a:ext cx="4453321" cy="830997"/>
          </a:xfrm>
          <a:prstGeom prst="rect">
            <a:avLst/>
          </a:prstGeom>
          <a:solidFill>
            <a:srgbClr val="ACC1D1">
              <a:alpha val="18000"/>
            </a:srgb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600" b="1" i="1">
                <a:solidFill>
                  <a:srgbClr val="595959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it-IT" b="0" dirty="0">
                <a:latin typeface="Leelawadee" panose="020B0502040204020203" pitchFamily="34" charset="-34"/>
                <a:cs typeface="Leelawadee" panose="020B0502040204020203" pitchFamily="34" charset="-34"/>
              </a:rPr>
              <a:t>Vorrei una città che dia </a:t>
            </a:r>
            <a:r>
              <a:rPr lang="it-IT" dirty="0">
                <a:latin typeface="Leelawadee" panose="020B0502040204020203" pitchFamily="34" charset="-34"/>
                <a:cs typeface="Leelawadee" panose="020B0502040204020203" pitchFamily="34" charset="-34"/>
              </a:rPr>
              <a:t>opportunità di lavoro a tutti i giovani </a:t>
            </a:r>
            <a:r>
              <a:rPr lang="it-IT" b="0" dirty="0">
                <a:latin typeface="Leelawadee" panose="020B0502040204020203" pitchFamily="34" charset="-34"/>
                <a:cs typeface="Leelawadee" panose="020B0502040204020203" pitchFamily="34" charset="-34"/>
              </a:rPr>
              <a:t>che, da anni, sono costretti a lasciare affetti e amicizie per potere realizzarsi</a:t>
            </a:r>
          </a:p>
        </p:txBody>
      </p:sp>
      <p:sp>
        <p:nvSpPr>
          <p:cNvPr id="2048" name="CasellaDiTesto 2047">
            <a:extLst>
              <a:ext uri="{FF2B5EF4-FFF2-40B4-BE49-F238E27FC236}">
                <a16:creationId xmlns:a16="http://schemas.microsoft.com/office/drawing/2014/main" id="{4F25270A-C1AC-8F95-7220-9E98C396CC9E}"/>
              </a:ext>
            </a:extLst>
          </p:cNvPr>
          <p:cNvSpPr txBox="1"/>
          <p:nvPr/>
        </p:nvSpPr>
        <p:spPr>
          <a:xfrm>
            <a:off x="576865" y="5244132"/>
            <a:ext cx="4790264" cy="1077218"/>
          </a:xfrm>
          <a:prstGeom prst="rect">
            <a:avLst/>
          </a:prstGeom>
          <a:solidFill>
            <a:srgbClr val="ACC1D1">
              <a:alpha val="18000"/>
            </a:srgbClr>
          </a:solidFill>
        </p:spPr>
        <p:txBody>
          <a:bodyPr wrap="square">
            <a:spAutoFit/>
          </a:bodyPr>
          <a:lstStyle/>
          <a:p>
            <a:r>
              <a:rPr lang="it-IT" sz="1600" i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Valorizzare il </a:t>
            </a:r>
            <a:r>
              <a:rPr lang="it-IT" sz="1600" b="1" i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patrimonio storico, artistico e naturalistico della città </a:t>
            </a:r>
            <a:r>
              <a:rPr lang="it-IT" sz="1600" i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per incrementarne l'attrattività turistica; valorizzare le </a:t>
            </a:r>
            <a:r>
              <a:rPr lang="it-IT" sz="1600" b="1" i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imprese del territorio </a:t>
            </a:r>
            <a:r>
              <a:rPr lang="it-IT" sz="1600" i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per incentivare lo sviluppo economico</a:t>
            </a:r>
          </a:p>
        </p:txBody>
      </p:sp>
      <p:pic>
        <p:nvPicPr>
          <p:cNvPr id="2049" name="Immagine 2048" descr="Immagine che contiene fotografia, piccolo, acqua, volando&#10;&#10;Descrizione generata automaticamente">
            <a:extLst>
              <a:ext uri="{FF2B5EF4-FFF2-40B4-BE49-F238E27FC236}">
                <a16:creationId xmlns:a16="http://schemas.microsoft.com/office/drawing/2014/main" id="{6768E404-5FB1-D895-6FD2-2282D912B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942650" y="2232896"/>
            <a:ext cx="395749" cy="308523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03CA4715-6CEE-C583-1237-D8E9F05E17CC}"/>
              </a:ext>
            </a:extLst>
          </p:cNvPr>
          <p:cNvSpPr/>
          <p:nvPr/>
        </p:nvSpPr>
        <p:spPr>
          <a:xfrm>
            <a:off x="580643" y="1916139"/>
            <a:ext cx="2437094" cy="227588"/>
          </a:xfrm>
          <a:prstGeom prst="rect">
            <a:avLst/>
          </a:prstGeom>
          <a:solidFill>
            <a:srgbClr val="ACC1D1"/>
          </a:solidFill>
          <a:ln>
            <a:solidFill>
              <a:srgbClr val="ACC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16C5FA9-14D6-F1F5-FB4D-B3E04EF0B65C}"/>
              </a:ext>
            </a:extLst>
          </p:cNvPr>
          <p:cNvSpPr txBox="1"/>
          <p:nvPr/>
        </p:nvSpPr>
        <p:spPr>
          <a:xfrm>
            <a:off x="450328" y="1953813"/>
            <a:ext cx="4320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400" i="1">
                <a:latin typeface="Avenir Next LT Pro" panose="020B0504020202020204" pitchFamily="34" charset="0"/>
              </a:defRPr>
            </a:lvl1pPr>
          </a:lstStyle>
          <a:p>
            <a:r>
              <a:rPr lang="it-IT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#OPPORTUNITÀ</a:t>
            </a:r>
            <a:endParaRPr lang="en-GB" sz="24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77BFD34E-1887-F3E6-77D4-39397F4EC0BC}"/>
              </a:ext>
            </a:extLst>
          </p:cNvPr>
          <p:cNvSpPr/>
          <p:nvPr/>
        </p:nvSpPr>
        <p:spPr>
          <a:xfrm>
            <a:off x="580642" y="3185110"/>
            <a:ext cx="2437094" cy="227588"/>
          </a:xfrm>
          <a:prstGeom prst="rect">
            <a:avLst/>
          </a:prstGeom>
          <a:solidFill>
            <a:srgbClr val="ACC1D1"/>
          </a:solidFill>
          <a:ln>
            <a:solidFill>
              <a:srgbClr val="ACC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56A86056-A4E5-BA30-B715-205B6924FF77}"/>
              </a:ext>
            </a:extLst>
          </p:cNvPr>
          <p:cNvSpPr/>
          <p:nvPr/>
        </p:nvSpPr>
        <p:spPr>
          <a:xfrm>
            <a:off x="580642" y="4801523"/>
            <a:ext cx="2437094" cy="227588"/>
          </a:xfrm>
          <a:prstGeom prst="rect">
            <a:avLst/>
          </a:prstGeom>
          <a:solidFill>
            <a:srgbClr val="ACC1D1"/>
          </a:solidFill>
          <a:ln>
            <a:solidFill>
              <a:srgbClr val="ACC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0A0DEC1-1DEF-C2DB-2C87-F5A15855D2D2}"/>
              </a:ext>
            </a:extLst>
          </p:cNvPr>
          <p:cNvSpPr txBox="1"/>
          <p:nvPr/>
        </p:nvSpPr>
        <p:spPr>
          <a:xfrm>
            <a:off x="483018" y="4837877"/>
            <a:ext cx="4320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400" i="1">
                <a:latin typeface="Avenir Next LT Pro" panose="020B0504020202020204" pitchFamily="34" charset="0"/>
              </a:defRPr>
            </a:lvl1pPr>
          </a:lstStyle>
          <a:p>
            <a:r>
              <a:rPr lang="it-IT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#VALORIZZAZIONE</a:t>
            </a:r>
            <a:endParaRPr lang="en-GB" sz="24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269A1F4-98F1-B9B5-BD4F-5C6F33C4B317}"/>
              </a:ext>
            </a:extLst>
          </p:cNvPr>
          <p:cNvSpPr txBox="1"/>
          <p:nvPr/>
        </p:nvSpPr>
        <p:spPr>
          <a:xfrm>
            <a:off x="480556" y="3206527"/>
            <a:ext cx="4320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400" i="1">
                <a:latin typeface="Avenir Next LT Pro" panose="020B0504020202020204" pitchFamily="34" charset="0"/>
              </a:defRPr>
            </a:lvl1pPr>
          </a:lstStyle>
          <a:p>
            <a:r>
              <a:rPr lang="it-IT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#INIZIATIVA</a:t>
            </a:r>
            <a:endParaRPr lang="en-GB" sz="24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C8F7DA1-FE95-030D-0CF4-C5CCEF707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80921" y="6176963"/>
            <a:ext cx="545757" cy="545757"/>
          </a:xfrm>
          <a:prstGeom prst="rect">
            <a:avLst/>
          </a:prstGeom>
        </p:spPr>
      </p:pic>
      <p:pic>
        <p:nvPicPr>
          <p:cNvPr id="12" name="Picture 8" descr="Soroptimist, corso su leadership e genere">
            <a:extLst>
              <a:ext uri="{FF2B5EF4-FFF2-40B4-BE49-F238E27FC236}">
                <a16:creationId xmlns:a16="http://schemas.microsoft.com/office/drawing/2014/main" id="{5F5858B5-35AE-693B-6BB9-7BF62B939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662" y="6150728"/>
            <a:ext cx="598228" cy="59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21D092E6-0B72-3417-B967-F0D404BC386D}"/>
              </a:ext>
            </a:extLst>
          </p:cNvPr>
          <p:cNvSpPr txBox="1"/>
          <p:nvPr/>
        </p:nvSpPr>
        <p:spPr>
          <a:xfrm>
            <a:off x="6340510" y="2475250"/>
            <a:ext cx="52442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</a:rPr>
              <a:t>È INTERESSATO A UNA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</a:rPr>
              <a:t>CITTÀ CHE VALORIZZI CON INNOVAZIONE E SOSTENIBILITÀ I PROPRI TERRITORI, DAL PATRIMONIO CULTURALE E AMBIENTALE ALLE PICCOLE IMPRESE E ARTIGIANATO;</a:t>
            </a:r>
            <a:r>
              <a:rPr lang="it-IT" sz="1600" b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it-IT" sz="1600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DATI PIÙ ELEVATI AL SUD SPECIALMENTE IN </a:t>
            </a:r>
            <a:r>
              <a:rPr lang="it-IT" sz="1600" b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CALABRIA (81%).</a:t>
            </a:r>
          </a:p>
        </p:txBody>
      </p:sp>
      <p:sp>
        <p:nvSpPr>
          <p:cNvPr id="2053" name="CasellaDiTesto 2052">
            <a:extLst>
              <a:ext uri="{FF2B5EF4-FFF2-40B4-BE49-F238E27FC236}">
                <a16:creationId xmlns:a16="http://schemas.microsoft.com/office/drawing/2014/main" id="{028E42BF-8006-EF0F-0EA2-0DADB64575CD}"/>
              </a:ext>
            </a:extLst>
          </p:cNvPr>
          <p:cNvSpPr txBox="1"/>
          <p:nvPr/>
        </p:nvSpPr>
        <p:spPr>
          <a:xfrm>
            <a:off x="5968721" y="4615979"/>
            <a:ext cx="56405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sz="1600" b="1">
                <a:solidFill>
                  <a:srgbClr val="595959"/>
                </a:solidFill>
                <a:latin typeface="Avenir Next LT Pro" panose="020B0504020202020204" pitchFamily="34" charset="0"/>
                <a:cs typeface="Leelawadee" panose="020B0502040204020203" pitchFamily="34" charset="-34"/>
              </a:defRPr>
            </a:lvl1pPr>
          </a:lstStyle>
          <a:p>
            <a:pPr algn="r"/>
            <a:r>
              <a:rPr lang="en-US" sz="1600" b="0" dirty="0">
                <a:solidFill>
                  <a:srgbClr val="595959"/>
                </a:solidFill>
                <a:latin typeface="Leelawadee" panose="020B0502040204020203" pitchFamily="34" charset="-34"/>
              </a:rPr>
              <a:t>È LA PERCENTUALE DI INTERESSE </a:t>
            </a:r>
            <a:endParaRPr lang="it-IT" sz="6600" b="0" dirty="0">
              <a:solidFill>
                <a:srgbClr val="595959"/>
              </a:solidFill>
            </a:endParaRPr>
          </a:p>
          <a:p>
            <a:pPr algn="r"/>
            <a:r>
              <a:rPr lang="en-US" b="0" dirty="0">
                <a:latin typeface="Leelawadee" panose="020B0502040204020203" pitchFamily="34" charset="-34"/>
              </a:rPr>
              <a:t>PER UNA </a:t>
            </a:r>
            <a:r>
              <a:rPr lang="en-US" dirty="0">
                <a:latin typeface="Leelawadee" panose="020B0502040204020203" pitchFamily="34" charset="-34"/>
              </a:rPr>
              <a:t>CITTÀ APERTA AI CAMBIAMENTI E INNOVAZIONE </a:t>
            </a:r>
            <a:r>
              <a:rPr lang="en-US" b="0" dirty="0">
                <a:latin typeface="Leelawadee" panose="020B0502040204020203" pitchFamily="34" charset="-34"/>
              </a:rPr>
              <a:t>E CHE SIA CAPACE DI </a:t>
            </a:r>
            <a:r>
              <a:rPr lang="en-US" dirty="0">
                <a:latin typeface="Leelawadee" panose="020B0502040204020203" pitchFamily="34" charset="-34"/>
              </a:rPr>
              <a:t>ATTRARRE TALENTI, INVESTIMENTI E CREARE NUOVE OPPORTUNITÀ </a:t>
            </a:r>
            <a:r>
              <a:rPr lang="en-US" b="0" dirty="0">
                <a:latin typeface="Leelawadee" panose="020B0502040204020203" pitchFamily="34" charset="-34"/>
              </a:rPr>
              <a:t>ED È PIÙ SENTITO NELLE </a:t>
            </a:r>
            <a:r>
              <a:rPr lang="en-US" dirty="0">
                <a:latin typeface="Leelawadee" panose="020B0502040204020203" pitchFamily="34" charset="-34"/>
              </a:rPr>
              <a:t>PICCOLE-MEDIE CITTÀ (70%)</a:t>
            </a:r>
            <a:endParaRPr lang="en-GB" dirty="0">
              <a:latin typeface="Leelawadee" panose="020B0502040204020203" pitchFamily="34" charset="-34"/>
            </a:endParaRPr>
          </a:p>
        </p:txBody>
      </p:sp>
      <p:pic>
        <p:nvPicPr>
          <p:cNvPr id="2054" name="Immagine 2053" descr="Immagine che contiene fotografia, piccolo, acqua, volando&#10;&#10;Descrizione generata automaticamente">
            <a:extLst>
              <a:ext uri="{FF2B5EF4-FFF2-40B4-BE49-F238E27FC236}">
                <a16:creationId xmlns:a16="http://schemas.microsoft.com/office/drawing/2014/main" id="{06DF0646-1B6E-926B-0239-B562531B5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436336" y="3548215"/>
            <a:ext cx="395749" cy="308523"/>
          </a:xfrm>
          <a:prstGeom prst="rect">
            <a:avLst/>
          </a:prstGeom>
        </p:spPr>
      </p:pic>
      <p:pic>
        <p:nvPicPr>
          <p:cNvPr id="2055" name="Immagine 2054" descr="Immagine che contiene fotografia, piccolo, acqua, volando&#10;&#10;Descrizione generata automaticamente">
            <a:extLst>
              <a:ext uri="{FF2B5EF4-FFF2-40B4-BE49-F238E27FC236}">
                <a16:creationId xmlns:a16="http://schemas.microsoft.com/office/drawing/2014/main" id="{D101D727-E6A3-3259-7CFD-00294B487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935295" y="5145280"/>
            <a:ext cx="395749" cy="30852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AB83CFF-2D30-FA59-7A63-0BD46C57023A}"/>
              </a:ext>
            </a:extLst>
          </p:cNvPr>
          <p:cNvSpPr txBox="1"/>
          <p:nvPr/>
        </p:nvSpPr>
        <p:spPr>
          <a:xfrm>
            <a:off x="576866" y="130394"/>
            <a:ext cx="2041872" cy="307777"/>
          </a:xfrm>
          <a:prstGeom prst="rect">
            <a:avLst/>
          </a:prstGeom>
          <a:solidFill>
            <a:srgbClr val="F1F2FB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LA CITTÀ DI DOMANI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E463BF0-3083-D161-9D57-31095166BB17}"/>
              </a:ext>
            </a:extLst>
          </p:cNvPr>
          <p:cNvSpPr txBox="1"/>
          <p:nvPr/>
        </p:nvSpPr>
        <p:spPr>
          <a:xfrm>
            <a:off x="576866" y="1538916"/>
            <a:ext cx="3239746" cy="307777"/>
          </a:xfrm>
          <a:prstGeom prst="rect">
            <a:avLst/>
          </a:prstGeom>
          <a:gradFill flip="none" rotWithShape="1">
            <a:gsLst>
              <a:gs pos="24000">
                <a:srgbClr val="ACC1D1">
                  <a:tint val="66000"/>
                  <a:satMod val="160000"/>
                </a:srgbClr>
              </a:gs>
              <a:gs pos="83000">
                <a:srgbClr val="ACC1D1">
                  <a:tint val="44500"/>
                  <a:satMod val="160000"/>
                </a:srgbClr>
              </a:gs>
              <a:gs pos="100000">
                <a:srgbClr val="ACC1D1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1736B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Suggerimenti dalla ricerca</a:t>
            </a:r>
          </a:p>
        </p:txBody>
      </p:sp>
      <p:pic>
        <p:nvPicPr>
          <p:cNvPr id="8" name="Immagine 7" descr="Immagine che contiene fotografia, piccolo, acqua, volando&#10;&#10;Descrizione generata automaticamente">
            <a:extLst>
              <a:ext uri="{FF2B5EF4-FFF2-40B4-BE49-F238E27FC236}">
                <a16:creationId xmlns:a16="http://schemas.microsoft.com/office/drawing/2014/main" id="{33C06E0F-A653-4E09-E113-D75D5CB37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467036" y="1601434"/>
            <a:ext cx="239426" cy="186655"/>
          </a:xfrm>
          <a:prstGeom prst="rect">
            <a:avLst/>
          </a:prstGeom>
        </p:spPr>
      </p:pic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0648515-B93F-E3A7-59A6-C31351CC0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E8B0-4A9D-4F8E-A4EE-65F579180FD5}" type="slidenum">
              <a:rPr lang="it-IT" smtClean="0">
                <a:latin typeface="Leelawadee" panose="020B0502040204020203" pitchFamily="34" charset="-34"/>
                <a:cs typeface="Leelawadee" panose="020B0502040204020203" pitchFamily="34" charset="-34"/>
              </a:rPr>
              <a:t>15</a:t>
            </a:fld>
            <a:endParaRPr lang="it-IT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75F1B0A-6021-77D7-984F-6639FE51D43A}"/>
              </a:ext>
            </a:extLst>
          </p:cNvPr>
          <p:cNvSpPr txBox="1"/>
          <p:nvPr/>
        </p:nvSpPr>
        <p:spPr>
          <a:xfrm>
            <a:off x="5485462" y="1833480"/>
            <a:ext cx="60993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t>IL</a:t>
            </a:r>
            <a:r>
              <a:rPr lang="it-IT" sz="4800" b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kumimoji="0" lang="it-IT" sz="4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t>68%</a:t>
            </a:r>
            <a:r>
              <a:rPr lang="it-IT" sz="1600" b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it-IT" sz="1400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DEL CAMPIONE</a:t>
            </a: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t> </a:t>
            </a:r>
            <a:endParaRPr lang="it-IT" sz="16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4A5D6DF-7B36-7FAE-07A2-7904BBF504E6}"/>
              </a:ext>
            </a:extLst>
          </p:cNvPr>
          <p:cNvSpPr txBox="1"/>
          <p:nvPr/>
        </p:nvSpPr>
        <p:spPr>
          <a:xfrm>
            <a:off x="5144576" y="4090737"/>
            <a:ext cx="34175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800" b="1" dirty="0">
                <a:solidFill>
                  <a:srgbClr val="595959"/>
                </a:solidFill>
                <a:latin typeface="Leelawadee" panose="020B0502040204020203" pitchFamily="34" charset="-34"/>
              </a:rPr>
              <a:t>66%</a:t>
            </a:r>
            <a:r>
              <a:rPr lang="en-US" sz="6000" b="1" dirty="0">
                <a:solidFill>
                  <a:srgbClr val="595959"/>
                </a:solidFill>
                <a:latin typeface="Leelawadee" panose="020B0502040204020203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56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FA4349AC-1E8F-ADF1-AA62-DEABE57F285A}"/>
              </a:ext>
            </a:extLst>
          </p:cNvPr>
          <p:cNvSpPr/>
          <p:nvPr/>
        </p:nvSpPr>
        <p:spPr>
          <a:xfrm>
            <a:off x="557515" y="471314"/>
            <a:ext cx="8161846" cy="364396"/>
          </a:xfrm>
          <a:prstGeom prst="rect">
            <a:avLst/>
          </a:prstGeom>
          <a:solidFill>
            <a:srgbClr val="ACC1D1"/>
          </a:solidFill>
          <a:ln>
            <a:solidFill>
              <a:srgbClr val="ACC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9933B213-5EA6-A896-2C23-52B7041B9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328" y="235097"/>
            <a:ext cx="11655533" cy="1325563"/>
          </a:xfrm>
        </p:spPr>
        <p:txBody>
          <a:bodyPr/>
          <a:lstStyle/>
          <a:p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LA CITTÀ GREEN, VIVIBILE E RESILIENTE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96A724A7-B560-14CF-869A-06117921A6EB}"/>
              </a:ext>
            </a:extLst>
          </p:cNvPr>
          <p:cNvSpPr txBox="1"/>
          <p:nvPr/>
        </p:nvSpPr>
        <p:spPr>
          <a:xfrm>
            <a:off x="7731890" y="2257065"/>
            <a:ext cx="41578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endParaRPr lang="it-IT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C8F7DA1-FE95-030D-0CF4-C5CCEF707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80921" y="6176963"/>
            <a:ext cx="545757" cy="545757"/>
          </a:xfrm>
          <a:prstGeom prst="rect">
            <a:avLst/>
          </a:prstGeom>
        </p:spPr>
      </p:pic>
      <p:pic>
        <p:nvPicPr>
          <p:cNvPr id="12" name="Picture 8" descr="Soroptimist, corso su leadership e genere">
            <a:extLst>
              <a:ext uri="{FF2B5EF4-FFF2-40B4-BE49-F238E27FC236}">
                <a16:creationId xmlns:a16="http://schemas.microsoft.com/office/drawing/2014/main" id="{5F5858B5-35AE-693B-6BB9-7BF62B939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662" y="6150728"/>
            <a:ext cx="598228" cy="59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21D092E6-0B72-3417-B967-F0D404BC386D}"/>
              </a:ext>
            </a:extLst>
          </p:cNvPr>
          <p:cNvSpPr txBox="1"/>
          <p:nvPr/>
        </p:nvSpPr>
        <p:spPr>
          <a:xfrm>
            <a:off x="3522570" y="1629316"/>
            <a:ext cx="83730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3200" b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7 DONNE SU 10 </a:t>
            </a:r>
            <a:r>
              <a:rPr lang="it-IT" sz="1600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SONO INTERESSATE </a:t>
            </a:r>
          </a:p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600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 UNA CITTÀ IN GRADO DI:</a:t>
            </a:r>
          </a:p>
        </p:txBody>
      </p:sp>
      <p:sp>
        <p:nvSpPr>
          <p:cNvPr id="2053" name="CasellaDiTesto 2052">
            <a:extLst>
              <a:ext uri="{FF2B5EF4-FFF2-40B4-BE49-F238E27FC236}">
                <a16:creationId xmlns:a16="http://schemas.microsoft.com/office/drawing/2014/main" id="{028E42BF-8006-EF0F-0EA2-0DADB64575CD}"/>
              </a:ext>
            </a:extLst>
          </p:cNvPr>
          <p:cNvSpPr txBox="1"/>
          <p:nvPr/>
        </p:nvSpPr>
        <p:spPr>
          <a:xfrm>
            <a:off x="7143149" y="4700053"/>
            <a:ext cx="47902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sz="1600" b="1">
                <a:solidFill>
                  <a:srgbClr val="595959"/>
                </a:solidFill>
                <a:latin typeface="Avenir Next LT Pro" panose="020B0504020202020204" pitchFamily="34" charset="0"/>
                <a:cs typeface="Leelawadee" panose="020B0502040204020203" pitchFamily="34" charset="-34"/>
              </a:defRPr>
            </a:lvl1pPr>
          </a:lstStyle>
          <a:p>
            <a:pPr algn="r"/>
            <a:r>
              <a:rPr lang="it-IT" dirty="0">
                <a:latin typeface="Leelawadee" panose="020B0502040204020203" pitchFamily="34" charset="-34"/>
              </a:rPr>
              <a:t>CHE RIDUCA IL CONSUMO DI SUOLO, RIQUALIFICHI L’EDIFICATO E RECUPERI AREE NATURALI/AGRICOLE, E CHE PIANIFICHI INTERVENTI SUL TERRITORIO PER AFFRONTARE I NUOVI RISCHI DEL CAMBIAMENTO CLIMATICO</a:t>
            </a: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F653FE14-5A8A-941B-EE86-F772FDBAA860}"/>
              </a:ext>
            </a:extLst>
          </p:cNvPr>
          <p:cNvGrpSpPr/>
          <p:nvPr/>
        </p:nvGrpSpPr>
        <p:grpSpPr>
          <a:xfrm>
            <a:off x="8679923" y="1260609"/>
            <a:ext cx="3209861" cy="447473"/>
            <a:chOff x="557515" y="1274655"/>
            <a:chExt cx="3477115" cy="523285"/>
          </a:xfrm>
        </p:grpSpPr>
        <p:pic>
          <p:nvPicPr>
            <p:cNvPr id="7" name="Elemento grafico 6" descr="Donna con riempimento a tinta unita">
              <a:extLst>
                <a:ext uri="{FF2B5EF4-FFF2-40B4-BE49-F238E27FC236}">
                  <a16:creationId xmlns:a16="http://schemas.microsoft.com/office/drawing/2014/main" id="{F5EF524B-EBC7-5F6F-8925-764B9446D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57515" y="1274655"/>
              <a:ext cx="534296" cy="523285"/>
            </a:xfrm>
            <a:prstGeom prst="rect">
              <a:avLst/>
            </a:prstGeom>
          </p:spPr>
        </p:pic>
        <p:pic>
          <p:nvPicPr>
            <p:cNvPr id="8" name="Elemento grafico 7" descr="Donna con riempimento a tinta unita">
              <a:extLst>
                <a:ext uri="{FF2B5EF4-FFF2-40B4-BE49-F238E27FC236}">
                  <a16:creationId xmlns:a16="http://schemas.microsoft.com/office/drawing/2014/main" id="{FEBBDF01-106C-C98D-0846-FA0713122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85129" y="1274655"/>
              <a:ext cx="534296" cy="523285"/>
            </a:xfrm>
            <a:prstGeom prst="rect">
              <a:avLst/>
            </a:prstGeom>
          </p:spPr>
        </p:pic>
        <p:pic>
          <p:nvPicPr>
            <p:cNvPr id="9" name="Elemento grafico 8" descr="Donna con riempimento a tinta unita">
              <a:extLst>
                <a:ext uri="{FF2B5EF4-FFF2-40B4-BE49-F238E27FC236}">
                  <a16:creationId xmlns:a16="http://schemas.microsoft.com/office/drawing/2014/main" id="{E7F1572C-25F8-57C2-27FD-623777758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20192" y="1274655"/>
              <a:ext cx="534296" cy="523285"/>
            </a:xfrm>
            <a:prstGeom prst="rect">
              <a:avLst/>
            </a:prstGeom>
          </p:spPr>
        </p:pic>
        <p:pic>
          <p:nvPicPr>
            <p:cNvPr id="10" name="Elemento grafico 9" descr="Donna con riempimento a tinta unita">
              <a:extLst>
                <a:ext uri="{FF2B5EF4-FFF2-40B4-BE49-F238E27FC236}">
                  <a16:creationId xmlns:a16="http://schemas.microsoft.com/office/drawing/2014/main" id="{86DB2067-E559-B890-0F2F-575F9392A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540705" y="1274655"/>
              <a:ext cx="534296" cy="523285"/>
            </a:xfrm>
            <a:prstGeom prst="rect">
              <a:avLst/>
            </a:prstGeom>
          </p:spPr>
        </p:pic>
        <p:pic>
          <p:nvPicPr>
            <p:cNvPr id="11" name="Elemento grafico 10" descr="Donna con riempimento a tinta unita">
              <a:extLst>
                <a:ext uri="{FF2B5EF4-FFF2-40B4-BE49-F238E27FC236}">
                  <a16:creationId xmlns:a16="http://schemas.microsoft.com/office/drawing/2014/main" id="{044AF9ED-E58E-73B9-DA70-7D74F4CE0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868668" y="1274655"/>
              <a:ext cx="534296" cy="523285"/>
            </a:xfrm>
            <a:prstGeom prst="rect">
              <a:avLst/>
            </a:prstGeom>
          </p:spPr>
        </p:pic>
        <p:pic>
          <p:nvPicPr>
            <p:cNvPr id="13" name="Elemento grafico 12" descr="Donna con riempimento a tinta unita">
              <a:extLst>
                <a:ext uri="{FF2B5EF4-FFF2-40B4-BE49-F238E27FC236}">
                  <a16:creationId xmlns:a16="http://schemas.microsoft.com/office/drawing/2014/main" id="{79A50337-AD49-DE4C-64D0-18FE46D86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196282" y="1274655"/>
              <a:ext cx="534296" cy="523285"/>
            </a:xfrm>
            <a:prstGeom prst="rect">
              <a:avLst/>
            </a:prstGeom>
          </p:spPr>
        </p:pic>
        <p:pic>
          <p:nvPicPr>
            <p:cNvPr id="14" name="Elemento grafico 13" descr="Donna con riempimento a tinta unita">
              <a:extLst>
                <a:ext uri="{FF2B5EF4-FFF2-40B4-BE49-F238E27FC236}">
                  <a16:creationId xmlns:a16="http://schemas.microsoft.com/office/drawing/2014/main" id="{5A0E84A4-8210-8436-DF17-3795EC539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531344" y="1274655"/>
              <a:ext cx="534296" cy="523285"/>
            </a:xfrm>
            <a:prstGeom prst="rect">
              <a:avLst/>
            </a:prstGeom>
          </p:spPr>
        </p:pic>
        <p:pic>
          <p:nvPicPr>
            <p:cNvPr id="15" name="Elemento grafico 14" descr="Donna con riempimento a tinta unita">
              <a:extLst>
                <a:ext uri="{FF2B5EF4-FFF2-40B4-BE49-F238E27FC236}">
                  <a16:creationId xmlns:a16="http://schemas.microsoft.com/office/drawing/2014/main" id="{26540F91-D2A9-30BB-277C-9D66D51DA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851858" y="1274655"/>
              <a:ext cx="534296" cy="523285"/>
            </a:xfrm>
            <a:prstGeom prst="rect">
              <a:avLst/>
            </a:prstGeom>
          </p:spPr>
        </p:pic>
        <p:pic>
          <p:nvPicPr>
            <p:cNvPr id="17" name="Elemento grafico 16" descr="Donna con riempimento a tinta unita">
              <a:extLst>
                <a:ext uri="{FF2B5EF4-FFF2-40B4-BE49-F238E27FC236}">
                  <a16:creationId xmlns:a16="http://schemas.microsoft.com/office/drawing/2014/main" id="{B0D2A1F6-147C-565F-7593-88764817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79821" y="1274655"/>
              <a:ext cx="534296" cy="523285"/>
            </a:xfrm>
            <a:prstGeom prst="rect">
              <a:avLst/>
            </a:prstGeom>
          </p:spPr>
        </p:pic>
        <p:pic>
          <p:nvPicPr>
            <p:cNvPr id="18" name="Elemento grafico 17" descr="Donna con riempimento a tinta unita">
              <a:extLst>
                <a:ext uri="{FF2B5EF4-FFF2-40B4-BE49-F238E27FC236}">
                  <a16:creationId xmlns:a16="http://schemas.microsoft.com/office/drawing/2014/main" id="{6A51C5D1-E949-EEB5-CB92-18EA481F5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500334" y="1274655"/>
              <a:ext cx="534296" cy="523285"/>
            </a:xfrm>
            <a:prstGeom prst="rect">
              <a:avLst/>
            </a:prstGeom>
          </p:spPr>
        </p:pic>
      </p:grpSp>
      <p:sp>
        <p:nvSpPr>
          <p:cNvPr id="7168" name="CasellaDiTesto 7167">
            <a:extLst>
              <a:ext uri="{FF2B5EF4-FFF2-40B4-BE49-F238E27FC236}">
                <a16:creationId xmlns:a16="http://schemas.microsoft.com/office/drawing/2014/main" id="{E2B146CA-BE47-FC64-3173-FF38EDFFF8D2}"/>
              </a:ext>
            </a:extLst>
          </p:cNvPr>
          <p:cNvSpPr txBox="1"/>
          <p:nvPr/>
        </p:nvSpPr>
        <p:spPr>
          <a:xfrm>
            <a:off x="8430936" y="2578403"/>
            <a:ext cx="29658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400" b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RIQUALIFICARE IL PATRIMONIO </a:t>
            </a:r>
          </a:p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400" b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EDILIZIO/CULTURALE</a:t>
            </a:r>
          </a:p>
        </p:txBody>
      </p:sp>
      <p:sp>
        <p:nvSpPr>
          <p:cNvPr id="7171" name="CasellaDiTesto 7170">
            <a:extLst>
              <a:ext uri="{FF2B5EF4-FFF2-40B4-BE49-F238E27FC236}">
                <a16:creationId xmlns:a16="http://schemas.microsoft.com/office/drawing/2014/main" id="{328E63D3-DCBE-DE44-F8B8-476D40A6B66C}"/>
              </a:ext>
            </a:extLst>
          </p:cNvPr>
          <p:cNvSpPr txBox="1"/>
          <p:nvPr/>
        </p:nvSpPr>
        <p:spPr>
          <a:xfrm>
            <a:off x="7443894" y="3110807"/>
            <a:ext cx="39529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400" b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RIDURRE IL CONSUMO DI RISORSE </a:t>
            </a:r>
            <a:br>
              <a:rPr lang="it-IT" sz="1400" b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it-IT" sz="1400" b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 INVESTIRE SULL’ECONOMIA CIRCOLARE</a:t>
            </a:r>
          </a:p>
        </p:txBody>
      </p:sp>
      <p:sp>
        <p:nvSpPr>
          <p:cNvPr id="7172" name="CasellaDiTesto 7171">
            <a:extLst>
              <a:ext uri="{FF2B5EF4-FFF2-40B4-BE49-F238E27FC236}">
                <a16:creationId xmlns:a16="http://schemas.microsoft.com/office/drawing/2014/main" id="{87441E7B-FD40-5AC3-8889-E9794C681C37}"/>
              </a:ext>
            </a:extLst>
          </p:cNvPr>
          <p:cNvSpPr txBox="1"/>
          <p:nvPr/>
        </p:nvSpPr>
        <p:spPr>
          <a:xfrm>
            <a:off x="6603553" y="3650559"/>
            <a:ext cx="47960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</a:rPr>
              <a:t>RECUPERARE LA BIODIVERSITÀ, AUMENTANDO E VALORIZZANDO PARCHI, GIARDINI E CORRIDOI VERDI</a:t>
            </a:r>
          </a:p>
        </p:txBody>
      </p:sp>
      <p:pic>
        <p:nvPicPr>
          <p:cNvPr id="7174" name="Elemento grafico 7173" descr="Bicchiere di latte rovesciato con riempimento a tinta unita">
            <a:extLst>
              <a:ext uri="{FF2B5EF4-FFF2-40B4-BE49-F238E27FC236}">
                <a16:creationId xmlns:a16="http://schemas.microsoft.com/office/drawing/2014/main" id="{169A9280-E18A-6879-BC39-403561F3AF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89767" y="3138648"/>
            <a:ext cx="429934" cy="429934"/>
          </a:xfrm>
          <a:prstGeom prst="rect">
            <a:avLst/>
          </a:prstGeom>
        </p:spPr>
      </p:pic>
      <p:pic>
        <p:nvPicPr>
          <p:cNvPr id="7177" name="Elemento grafico 7176" descr="Città con riempimento a tinta unita">
            <a:extLst>
              <a:ext uri="{FF2B5EF4-FFF2-40B4-BE49-F238E27FC236}">
                <a16:creationId xmlns:a16="http://schemas.microsoft.com/office/drawing/2014/main" id="{879DBA30-9595-61AC-1598-40D2A7674C4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89767" y="2622673"/>
            <a:ext cx="416256" cy="371423"/>
          </a:xfrm>
          <a:prstGeom prst="rect">
            <a:avLst/>
          </a:prstGeom>
        </p:spPr>
      </p:pic>
      <p:pic>
        <p:nvPicPr>
          <p:cNvPr id="7179" name="Elemento grafico 7178" descr="Seme di germoglio contorno">
            <a:extLst>
              <a:ext uri="{FF2B5EF4-FFF2-40B4-BE49-F238E27FC236}">
                <a16:creationId xmlns:a16="http://schemas.microsoft.com/office/drawing/2014/main" id="{B4EC20EC-9060-08AC-5DF6-8CAEDE688B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21256" y="3631662"/>
            <a:ext cx="553278" cy="553278"/>
          </a:xfrm>
          <a:prstGeom prst="rect">
            <a:avLst/>
          </a:prstGeom>
        </p:spPr>
      </p:pic>
      <p:sp>
        <p:nvSpPr>
          <p:cNvPr id="7180" name="CasellaDiTesto 7179">
            <a:extLst>
              <a:ext uri="{FF2B5EF4-FFF2-40B4-BE49-F238E27FC236}">
                <a16:creationId xmlns:a16="http://schemas.microsoft.com/office/drawing/2014/main" id="{BF2E83F9-68B5-942B-1736-C80A8FBBF015}"/>
              </a:ext>
            </a:extLst>
          </p:cNvPr>
          <p:cNvSpPr txBox="1"/>
          <p:nvPr/>
        </p:nvSpPr>
        <p:spPr>
          <a:xfrm>
            <a:off x="622953" y="4158563"/>
            <a:ext cx="5409692" cy="830997"/>
          </a:xfrm>
          <a:prstGeom prst="rect">
            <a:avLst/>
          </a:prstGeom>
          <a:solidFill>
            <a:srgbClr val="ACC1D1">
              <a:alpha val="18000"/>
            </a:srgbClr>
          </a:solidFill>
        </p:spPr>
        <p:txBody>
          <a:bodyPr wrap="square">
            <a:spAutoFit/>
          </a:bodyPr>
          <a:lstStyle/>
          <a:p>
            <a:r>
              <a:rPr lang="it-IT" sz="1600" i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Avviare una seria politica di </a:t>
            </a:r>
            <a:r>
              <a:rPr lang="it-IT" sz="1600" b="1" i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consumo zero del suolo </a:t>
            </a:r>
            <a:r>
              <a:rPr lang="it-IT" sz="1600" i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 </a:t>
            </a:r>
            <a:r>
              <a:rPr lang="it-IT" sz="1600" b="1" i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valorizzazione delle risorse naturali e architettoniche</a:t>
            </a:r>
            <a:r>
              <a:rPr lang="it-IT" sz="1600" i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 con gestione su portale pubblico delle attività</a:t>
            </a:r>
          </a:p>
        </p:txBody>
      </p:sp>
      <p:sp>
        <p:nvSpPr>
          <p:cNvPr id="7181" name="CasellaDiTesto 7180">
            <a:extLst>
              <a:ext uri="{FF2B5EF4-FFF2-40B4-BE49-F238E27FC236}">
                <a16:creationId xmlns:a16="http://schemas.microsoft.com/office/drawing/2014/main" id="{CC3E70FE-4D38-2DD3-4C47-663C27D1F88A}"/>
              </a:ext>
            </a:extLst>
          </p:cNvPr>
          <p:cNvSpPr txBox="1"/>
          <p:nvPr/>
        </p:nvSpPr>
        <p:spPr>
          <a:xfrm>
            <a:off x="664702" y="2475331"/>
            <a:ext cx="5256876" cy="1077218"/>
          </a:xfrm>
          <a:prstGeom prst="rect">
            <a:avLst/>
          </a:prstGeom>
          <a:solidFill>
            <a:srgbClr val="ACC1D1">
              <a:alpha val="18000"/>
            </a:srgb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600" b="1" i="1">
                <a:solidFill>
                  <a:srgbClr val="595959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it-IT" sz="1600" b="0" i="1" dirty="0">
                <a:latin typeface="Leelawadee" panose="020B0502040204020203" pitchFamily="34" charset="-34"/>
                <a:cs typeface="Leelawadee" panose="020B0502040204020203" pitchFamily="34" charset="-34"/>
              </a:rPr>
              <a:t>Aiutare la comunità a </a:t>
            </a:r>
            <a:r>
              <a:rPr lang="it-IT" sz="1600" i="1" dirty="0">
                <a:latin typeface="Leelawadee" panose="020B0502040204020203" pitchFamily="34" charset="-34"/>
                <a:cs typeface="Leelawadee" panose="020B0502040204020203" pitchFamily="34" charset="-34"/>
              </a:rPr>
              <a:t>riallacciare</a:t>
            </a:r>
            <a:r>
              <a:rPr lang="it-IT" sz="1600" b="0" i="1" dirty="0">
                <a:latin typeface="Leelawadee" panose="020B0502040204020203" pitchFamily="34" charset="-34"/>
                <a:cs typeface="Leelawadee" panose="020B0502040204020203" pitchFamily="34" charset="-34"/>
              </a:rPr>
              <a:t> quel </a:t>
            </a:r>
            <a:r>
              <a:rPr lang="it-IT" sz="1600" b="1" i="1" dirty="0">
                <a:latin typeface="Leelawadee" panose="020B0502040204020203" pitchFamily="34" charset="-34"/>
                <a:cs typeface="Leelawadee" panose="020B0502040204020203" pitchFamily="34" charset="-34"/>
              </a:rPr>
              <a:t>prezioso filo che lega l’uomo al suo ambiente </a:t>
            </a:r>
            <a:r>
              <a:rPr lang="it-IT" sz="1600" b="0" i="1" dirty="0">
                <a:latin typeface="Leelawadee" panose="020B0502040204020203" pitchFamily="34" charset="-34"/>
                <a:cs typeface="Leelawadee" panose="020B0502040204020203" pitchFamily="34" charset="-34"/>
              </a:rPr>
              <a:t>e </a:t>
            </a:r>
            <a:r>
              <a:rPr lang="it-IT" sz="1600" i="1" dirty="0">
                <a:latin typeface="Leelawadee" panose="020B0502040204020203" pitchFamily="34" charset="-34"/>
                <a:cs typeface="Leelawadee" panose="020B0502040204020203" pitchFamily="34" charset="-34"/>
              </a:rPr>
              <a:t>valorizzare</a:t>
            </a:r>
            <a:r>
              <a:rPr lang="it-IT" sz="1600" b="0" i="1" dirty="0">
                <a:latin typeface="Leelawadee" panose="020B0502040204020203" pitchFamily="34" charset="-34"/>
                <a:cs typeface="Leelawadee" panose="020B0502040204020203" pitchFamily="34" charset="-34"/>
              </a:rPr>
              <a:t> l’identità della città e degli </a:t>
            </a:r>
            <a:r>
              <a:rPr lang="it-IT" sz="1600" i="1" dirty="0">
                <a:latin typeface="Leelawadee" panose="020B0502040204020203" pitchFamily="34" charset="-34"/>
                <a:cs typeface="Leelawadee" panose="020B0502040204020203" pitchFamily="34" charset="-34"/>
              </a:rPr>
              <a:t>spazi urbani, </a:t>
            </a:r>
            <a:r>
              <a:rPr lang="it-IT" sz="1600" b="0" i="1" dirty="0">
                <a:latin typeface="Leelawadee" panose="020B0502040204020203" pitchFamily="34" charset="-34"/>
                <a:cs typeface="Leelawadee" panose="020B0502040204020203" pitchFamily="34" charset="-34"/>
              </a:rPr>
              <a:t>recuperando il patrimonio edilizio.</a:t>
            </a:r>
          </a:p>
        </p:txBody>
      </p:sp>
      <p:sp>
        <p:nvSpPr>
          <p:cNvPr id="7182" name="CasellaDiTesto 7181">
            <a:extLst>
              <a:ext uri="{FF2B5EF4-FFF2-40B4-BE49-F238E27FC236}">
                <a16:creationId xmlns:a16="http://schemas.microsoft.com/office/drawing/2014/main" id="{3CEDE8E0-8847-C1E6-DA6F-D9E0171FF39C}"/>
              </a:ext>
            </a:extLst>
          </p:cNvPr>
          <p:cNvSpPr txBox="1"/>
          <p:nvPr/>
        </p:nvSpPr>
        <p:spPr>
          <a:xfrm>
            <a:off x="636757" y="5652174"/>
            <a:ext cx="4790264" cy="584775"/>
          </a:xfrm>
          <a:prstGeom prst="rect">
            <a:avLst/>
          </a:prstGeom>
          <a:solidFill>
            <a:srgbClr val="ACC1D1">
              <a:alpha val="18000"/>
            </a:srgbClr>
          </a:solidFill>
        </p:spPr>
        <p:txBody>
          <a:bodyPr wrap="square">
            <a:spAutoFit/>
          </a:bodyPr>
          <a:lstStyle/>
          <a:p>
            <a:r>
              <a:rPr lang="it-IT" sz="1600" i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Auspico una città che garantisca inclusione sociale</a:t>
            </a:r>
            <a:r>
              <a:rPr lang="it-IT" sz="1600" b="1" i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 resilienza e tutela della biodiversità</a:t>
            </a:r>
          </a:p>
        </p:txBody>
      </p:sp>
      <p:pic>
        <p:nvPicPr>
          <p:cNvPr id="7183" name="Immagine 7182" descr="Immagine che contiene fotografia, piccolo, acqua, volando&#10;&#10;Descrizione generata automaticamente">
            <a:extLst>
              <a:ext uri="{FF2B5EF4-FFF2-40B4-BE49-F238E27FC236}">
                <a16:creationId xmlns:a16="http://schemas.microsoft.com/office/drawing/2014/main" id="{43F4B3E9-8FD2-7068-6159-478C0E359D5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0800000">
            <a:off x="5595186" y="2420058"/>
            <a:ext cx="395749" cy="308523"/>
          </a:xfrm>
          <a:prstGeom prst="rect">
            <a:avLst/>
          </a:prstGeom>
        </p:spPr>
      </p:pic>
      <p:sp>
        <p:nvSpPr>
          <p:cNvPr id="7184" name="Rettangolo 7183">
            <a:extLst>
              <a:ext uri="{FF2B5EF4-FFF2-40B4-BE49-F238E27FC236}">
                <a16:creationId xmlns:a16="http://schemas.microsoft.com/office/drawing/2014/main" id="{A00538B6-C74E-DF06-F0A1-80C44C049449}"/>
              </a:ext>
            </a:extLst>
          </p:cNvPr>
          <p:cNvSpPr/>
          <p:nvPr/>
        </p:nvSpPr>
        <p:spPr>
          <a:xfrm>
            <a:off x="687830" y="2113823"/>
            <a:ext cx="2437094" cy="227588"/>
          </a:xfrm>
          <a:prstGeom prst="rect">
            <a:avLst/>
          </a:prstGeom>
          <a:solidFill>
            <a:srgbClr val="ACC1D1"/>
          </a:solidFill>
          <a:ln>
            <a:solidFill>
              <a:srgbClr val="ACC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7185" name="CasellaDiTesto 7184">
            <a:extLst>
              <a:ext uri="{FF2B5EF4-FFF2-40B4-BE49-F238E27FC236}">
                <a16:creationId xmlns:a16="http://schemas.microsoft.com/office/drawing/2014/main" id="{480EF29A-53D9-B4BE-CD6F-614FADFD2038}"/>
              </a:ext>
            </a:extLst>
          </p:cNvPr>
          <p:cNvSpPr txBox="1"/>
          <p:nvPr/>
        </p:nvSpPr>
        <p:spPr>
          <a:xfrm>
            <a:off x="557515" y="2088401"/>
            <a:ext cx="4320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400" i="1">
                <a:latin typeface="Avenir Next LT Pro" panose="020B0504020202020204" pitchFamily="34" charset="0"/>
              </a:defRPr>
            </a:lvl1pPr>
          </a:lstStyle>
          <a:p>
            <a:r>
              <a:rPr lang="it-IT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#RECUPERO</a:t>
            </a:r>
            <a:endParaRPr lang="en-GB" sz="24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7186" name="Rettangolo 7185">
            <a:extLst>
              <a:ext uri="{FF2B5EF4-FFF2-40B4-BE49-F238E27FC236}">
                <a16:creationId xmlns:a16="http://schemas.microsoft.com/office/drawing/2014/main" id="{253EBBB0-287C-4118-D98D-EE59BA9ED637}"/>
              </a:ext>
            </a:extLst>
          </p:cNvPr>
          <p:cNvSpPr/>
          <p:nvPr/>
        </p:nvSpPr>
        <p:spPr>
          <a:xfrm>
            <a:off x="622953" y="3849828"/>
            <a:ext cx="2437094" cy="227588"/>
          </a:xfrm>
          <a:prstGeom prst="rect">
            <a:avLst/>
          </a:prstGeom>
          <a:solidFill>
            <a:srgbClr val="ACC1D1"/>
          </a:solidFill>
          <a:ln>
            <a:solidFill>
              <a:srgbClr val="ACC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7187" name="Rettangolo 7186">
            <a:extLst>
              <a:ext uri="{FF2B5EF4-FFF2-40B4-BE49-F238E27FC236}">
                <a16:creationId xmlns:a16="http://schemas.microsoft.com/office/drawing/2014/main" id="{8C62C673-569F-C559-E9FD-82A8344CA8A8}"/>
              </a:ext>
            </a:extLst>
          </p:cNvPr>
          <p:cNvSpPr/>
          <p:nvPr/>
        </p:nvSpPr>
        <p:spPr>
          <a:xfrm>
            <a:off x="650646" y="5299890"/>
            <a:ext cx="2437094" cy="227588"/>
          </a:xfrm>
          <a:prstGeom prst="rect">
            <a:avLst/>
          </a:prstGeom>
          <a:solidFill>
            <a:srgbClr val="ACC1D1"/>
          </a:solidFill>
          <a:ln>
            <a:solidFill>
              <a:srgbClr val="ACC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7188" name="CasellaDiTesto 7187">
            <a:extLst>
              <a:ext uri="{FF2B5EF4-FFF2-40B4-BE49-F238E27FC236}">
                <a16:creationId xmlns:a16="http://schemas.microsoft.com/office/drawing/2014/main" id="{B0F626A5-B397-9FA3-F8DB-4AFA182772BF}"/>
              </a:ext>
            </a:extLst>
          </p:cNvPr>
          <p:cNvSpPr txBox="1"/>
          <p:nvPr/>
        </p:nvSpPr>
        <p:spPr>
          <a:xfrm>
            <a:off x="622434" y="5250968"/>
            <a:ext cx="31416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400" i="1">
                <a:latin typeface="Avenir Next LT Pro" panose="020B0504020202020204" pitchFamily="34" charset="0"/>
              </a:defRPr>
            </a:lvl1pPr>
          </a:lstStyle>
          <a:p>
            <a:r>
              <a:rPr lang="it-IT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#RESILIENZA</a:t>
            </a:r>
            <a:endParaRPr lang="en-GB" sz="24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7189" name="CasellaDiTesto 7188">
            <a:extLst>
              <a:ext uri="{FF2B5EF4-FFF2-40B4-BE49-F238E27FC236}">
                <a16:creationId xmlns:a16="http://schemas.microsoft.com/office/drawing/2014/main" id="{A57BBDD6-2030-1BF3-414F-13DBAE5A521C}"/>
              </a:ext>
            </a:extLst>
          </p:cNvPr>
          <p:cNvSpPr txBox="1"/>
          <p:nvPr/>
        </p:nvSpPr>
        <p:spPr>
          <a:xfrm>
            <a:off x="559079" y="3834301"/>
            <a:ext cx="4320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400" i="1">
                <a:latin typeface="Avenir Next LT Pro" panose="020B0504020202020204" pitchFamily="34" charset="0"/>
              </a:defRPr>
            </a:lvl1pPr>
          </a:lstStyle>
          <a:p>
            <a:r>
              <a:rPr lang="it-IT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#RISORSE</a:t>
            </a:r>
            <a:endParaRPr lang="en-GB" sz="24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7194" name="Immagine 7193" descr="Immagine che contiene fotografia, piccolo, acqua, volando&#10;&#10;Descrizione generata automaticamente">
            <a:extLst>
              <a:ext uri="{FF2B5EF4-FFF2-40B4-BE49-F238E27FC236}">
                <a16:creationId xmlns:a16="http://schemas.microsoft.com/office/drawing/2014/main" id="{A34FAE41-1F05-4140-F89F-E276E9C919E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0800000">
            <a:off x="5771533" y="4109039"/>
            <a:ext cx="395749" cy="30852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25770CC-4C73-B674-8752-CE31BFBD3956}"/>
              </a:ext>
            </a:extLst>
          </p:cNvPr>
          <p:cNvSpPr txBox="1"/>
          <p:nvPr/>
        </p:nvSpPr>
        <p:spPr>
          <a:xfrm>
            <a:off x="580643" y="104306"/>
            <a:ext cx="2041872" cy="307777"/>
          </a:xfrm>
          <a:prstGeom prst="rect">
            <a:avLst/>
          </a:prstGeom>
          <a:solidFill>
            <a:srgbClr val="F1F2FB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LA CITTÀ DI DOMANI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94C9A32-69D6-E845-7818-33FB62FC381F}"/>
              </a:ext>
            </a:extLst>
          </p:cNvPr>
          <p:cNvSpPr txBox="1"/>
          <p:nvPr/>
        </p:nvSpPr>
        <p:spPr>
          <a:xfrm>
            <a:off x="686308" y="1659106"/>
            <a:ext cx="3239746" cy="307777"/>
          </a:xfrm>
          <a:prstGeom prst="rect">
            <a:avLst/>
          </a:prstGeom>
          <a:gradFill flip="none" rotWithShape="1">
            <a:gsLst>
              <a:gs pos="24000">
                <a:srgbClr val="ACC1D1">
                  <a:tint val="66000"/>
                  <a:satMod val="160000"/>
                </a:srgbClr>
              </a:gs>
              <a:gs pos="83000">
                <a:srgbClr val="ACC1D1">
                  <a:tint val="44500"/>
                  <a:satMod val="160000"/>
                </a:srgbClr>
              </a:gs>
              <a:gs pos="100000">
                <a:srgbClr val="ACC1D1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1736B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Suggerimenti dalla ricerca</a:t>
            </a:r>
          </a:p>
        </p:txBody>
      </p:sp>
      <p:pic>
        <p:nvPicPr>
          <p:cNvPr id="21" name="Immagine 20" descr="Immagine che contiene fotografia, piccolo, acqua, volando&#10;&#10;Descrizione generata automaticamente">
            <a:extLst>
              <a:ext uri="{FF2B5EF4-FFF2-40B4-BE49-F238E27FC236}">
                <a16:creationId xmlns:a16="http://schemas.microsoft.com/office/drawing/2014/main" id="{19624D4C-4B2C-6AAA-909A-0076ED7C96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0800000">
            <a:off x="3524659" y="1714157"/>
            <a:ext cx="239426" cy="186655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3A8E445-F4A5-FDE4-6697-E2AC9ABC2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E8B0-4A9D-4F8E-A4EE-65F579180FD5}" type="slidenum">
              <a:rPr lang="it-IT" smtClean="0"/>
              <a:t>16</a:t>
            </a:fld>
            <a:endParaRPr lang="it-IT"/>
          </a:p>
        </p:txBody>
      </p:sp>
      <p:pic>
        <p:nvPicPr>
          <p:cNvPr id="16" name="Immagine 15" descr="Immagine che contiene fotografia, piccolo, acqua, volando&#10;&#10;Descrizione generata automaticamente">
            <a:extLst>
              <a:ext uri="{FF2B5EF4-FFF2-40B4-BE49-F238E27FC236}">
                <a16:creationId xmlns:a16="http://schemas.microsoft.com/office/drawing/2014/main" id="{271BD7C8-1036-8696-9168-70F7A2245C2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0800000">
            <a:off x="5315260" y="5424318"/>
            <a:ext cx="395749" cy="308523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A3B508D1-6D14-CBD6-C74B-3821254A7FFC}"/>
              </a:ext>
            </a:extLst>
          </p:cNvPr>
          <p:cNvSpPr txBox="1"/>
          <p:nvPr/>
        </p:nvSpPr>
        <p:spPr>
          <a:xfrm>
            <a:off x="5834065" y="4123503"/>
            <a:ext cx="60993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rgbClr val="595959"/>
                </a:solidFill>
                <a:latin typeface="Leelawadee" panose="020B0502040204020203" pitchFamily="34" charset="-34"/>
              </a:rPr>
              <a:t>IL</a:t>
            </a:r>
            <a:r>
              <a:rPr lang="en-US" b="0" dirty="0">
                <a:solidFill>
                  <a:srgbClr val="595959"/>
                </a:solidFill>
                <a:latin typeface="Leelawadee" panose="020B0502040204020203" pitchFamily="34" charset="-34"/>
              </a:rPr>
              <a:t> </a:t>
            </a:r>
            <a:r>
              <a:rPr lang="en-US" sz="4800" b="1" dirty="0">
                <a:solidFill>
                  <a:srgbClr val="595959"/>
                </a:solidFill>
                <a:latin typeface="Leelawadee" panose="020B0502040204020203" pitchFamily="34" charset="-34"/>
              </a:rPr>
              <a:t>66% </a:t>
            </a:r>
            <a:r>
              <a:rPr lang="en-US" sz="1600" b="0" dirty="0">
                <a:solidFill>
                  <a:srgbClr val="595959"/>
                </a:solidFill>
                <a:latin typeface="Leelawadee" panose="020B0502040204020203" pitchFamily="34" charset="-34"/>
              </a:rPr>
              <a:t>È INTERESSATO A UNA </a:t>
            </a:r>
            <a:r>
              <a:rPr lang="it-IT" sz="1600" dirty="0">
                <a:solidFill>
                  <a:srgbClr val="595959"/>
                </a:solidFill>
                <a:latin typeface="Leelawadee" panose="020B0502040204020203" pitchFamily="34" charset="-34"/>
              </a:rPr>
              <a:t>CITTÀ </a:t>
            </a:r>
            <a:endParaRPr lang="it-IT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987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FA4349AC-1E8F-ADF1-AA62-DEABE57F285A}"/>
              </a:ext>
            </a:extLst>
          </p:cNvPr>
          <p:cNvSpPr/>
          <p:nvPr/>
        </p:nvSpPr>
        <p:spPr>
          <a:xfrm>
            <a:off x="3727938" y="335005"/>
            <a:ext cx="8161846" cy="364396"/>
          </a:xfrm>
          <a:prstGeom prst="rect">
            <a:avLst/>
          </a:prstGeom>
          <a:solidFill>
            <a:srgbClr val="ACC1D1"/>
          </a:solidFill>
          <a:ln>
            <a:solidFill>
              <a:srgbClr val="ACC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9933B213-5EA6-A896-2C23-52B7041B9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51" y="77852"/>
            <a:ext cx="11655533" cy="1325563"/>
          </a:xfrm>
        </p:spPr>
        <p:txBody>
          <a:bodyPr/>
          <a:lstStyle/>
          <a:p>
            <a:pPr algn="r"/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LA CITTÀ INCLUSIVA E SICURA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C8F7DA1-FE95-030D-0CF4-C5CCEF707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80921" y="6176963"/>
            <a:ext cx="545757" cy="545757"/>
          </a:xfrm>
          <a:prstGeom prst="rect">
            <a:avLst/>
          </a:prstGeom>
        </p:spPr>
      </p:pic>
      <p:pic>
        <p:nvPicPr>
          <p:cNvPr id="12" name="Picture 8" descr="Soroptimist, corso su leadership e genere">
            <a:extLst>
              <a:ext uri="{FF2B5EF4-FFF2-40B4-BE49-F238E27FC236}">
                <a16:creationId xmlns:a16="http://schemas.microsoft.com/office/drawing/2014/main" id="{5F5858B5-35AE-693B-6BB9-7BF62B939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662" y="6150728"/>
            <a:ext cx="598228" cy="59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21D092E6-0B72-3417-B967-F0D404BC386D}"/>
              </a:ext>
            </a:extLst>
          </p:cNvPr>
          <p:cNvSpPr txBox="1"/>
          <p:nvPr/>
        </p:nvSpPr>
        <p:spPr>
          <a:xfrm>
            <a:off x="416221" y="1090356"/>
            <a:ext cx="74616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600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L’I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</a:rPr>
              <a:t>NTERESSE PER UNA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</a:rPr>
              <a:t>CITTÀ PIÙ SICURA, CHE RAFFORZI L’ILLUMINAZIONE, LE TELECAMERE, E CHE PREVEDA UN POLIZIOTTO DI QUARTIERE 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</a:rPr>
              <a:t>È PARI AL </a:t>
            </a:r>
            <a:b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</a:rPr>
              <a:t>PERCENTUALE CHE CRESCE AL SUD (69%) E NEI CENTRI MEDIO-GRANDI (71%). </a:t>
            </a:r>
          </a:p>
        </p:txBody>
      </p:sp>
      <p:sp>
        <p:nvSpPr>
          <p:cNvPr id="2053" name="CasellaDiTesto 2052">
            <a:extLst>
              <a:ext uri="{FF2B5EF4-FFF2-40B4-BE49-F238E27FC236}">
                <a16:creationId xmlns:a16="http://schemas.microsoft.com/office/drawing/2014/main" id="{028E42BF-8006-EF0F-0EA2-0DADB64575CD}"/>
              </a:ext>
            </a:extLst>
          </p:cNvPr>
          <p:cNvSpPr txBox="1"/>
          <p:nvPr/>
        </p:nvSpPr>
        <p:spPr>
          <a:xfrm>
            <a:off x="416221" y="2021532"/>
            <a:ext cx="88705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sz="1600" b="1">
                <a:solidFill>
                  <a:srgbClr val="595959"/>
                </a:solidFill>
                <a:latin typeface="Avenir Next LT Pro" panose="020B0504020202020204" pitchFamily="34" charset="0"/>
                <a:cs typeface="Leelawadee" panose="020B0502040204020203" pitchFamily="34" charset="-34"/>
              </a:defRPr>
            </a:lvl1pPr>
          </a:lstStyle>
          <a:p>
            <a:r>
              <a:rPr lang="en-US" b="0" dirty="0">
                <a:latin typeface="Leelawadee" panose="020B0502040204020203" pitchFamily="34" charset="-34"/>
              </a:rPr>
              <a:t>INOLTRE, </a:t>
            </a:r>
            <a:r>
              <a:rPr lang="en-US" sz="2400" dirty="0">
                <a:latin typeface="Leelawadee" panose="020B0502040204020203" pitchFamily="34" charset="-34"/>
              </a:rPr>
              <a:t>7 DONNE SU 10 </a:t>
            </a:r>
            <a:r>
              <a:rPr lang="en-US" b="0" dirty="0">
                <a:latin typeface="Leelawadee" panose="020B0502040204020203" pitchFamily="34" charset="-34"/>
              </a:rPr>
              <a:t>SONO INTERESSATE A UNA </a:t>
            </a:r>
            <a:r>
              <a:rPr lang="it-IT" dirty="0">
                <a:latin typeface="Leelawadee" panose="020B0502040204020203" pitchFamily="34" charset="-34"/>
              </a:rPr>
              <a:t>CITTÀ CHE RAFFORZI I SERVIZI PER LA SALUTE, I SERVIZI SOCIALI, LE RETI DI SOLIDARIETÀ E VOLONTARIATO </a:t>
            </a:r>
          </a:p>
          <a:p>
            <a:r>
              <a:rPr lang="it-IT" b="0" dirty="0">
                <a:latin typeface="Leelawadee" panose="020B0502040204020203" pitchFamily="34" charset="-34"/>
              </a:rPr>
              <a:t>(82% IN CALABRIA, 75% TRA CHI È GIÀ IMPEGNATO IN INIZIATIVE DI VOLONTARIATO). </a:t>
            </a:r>
            <a:r>
              <a:rPr lang="en-US" b="0" dirty="0">
                <a:latin typeface="Leelawadee" panose="020B0502040204020203" pitchFamily="34" charset="-34"/>
              </a:rPr>
              <a:t> </a:t>
            </a:r>
            <a:endParaRPr lang="en-GB" b="0" dirty="0">
              <a:latin typeface="Leelawadee" panose="020B0502040204020203" pitchFamily="34" charset="-34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29A6A0C-2FE9-9ADF-667B-FE46144A6AFC}"/>
              </a:ext>
            </a:extLst>
          </p:cNvPr>
          <p:cNvSpPr txBox="1"/>
          <p:nvPr/>
        </p:nvSpPr>
        <p:spPr>
          <a:xfrm>
            <a:off x="499101" y="4057886"/>
            <a:ext cx="4704715" cy="1077218"/>
          </a:xfrm>
          <a:prstGeom prst="rect">
            <a:avLst/>
          </a:prstGeom>
          <a:solidFill>
            <a:srgbClr val="ACC1D1">
              <a:alpha val="18000"/>
            </a:srgbClr>
          </a:solidFill>
        </p:spPr>
        <p:txBody>
          <a:bodyPr wrap="square">
            <a:spAutoFit/>
          </a:bodyPr>
          <a:lstStyle/>
          <a:p>
            <a:r>
              <a:rPr lang="it-IT" sz="1600" b="1" i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Accoglienza e integrazione degli immigrati </a:t>
            </a:r>
            <a:r>
              <a:rPr lang="it-IT" sz="1600" i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per prevenire l’isolamento e la devianza. </a:t>
            </a:r>
            <a:r>
              <a:rPr lang="it-IT" sz="1600" b="1" i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Volontariato diffuso per i giovani</a:t>
            </a:r>
            <a:r>
              <a:rPr lang="it-IT" sz="1600" i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 troppo spesso annoiati e attirati da fumo o alcool.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71019E51-7627-81E1-C5DC-C7A74F8E4052}"/>
              </a:ext>
            </a:extLst>
          </p:cNvPr>
          <p:cNvSpPr/>
          <p:nvPr/>
        </p:nvSpPr>
        <p:spPr>
          <a:xfrm>
            <a:off x="499102" y="3619853"/>
            <a:ext cx="2437094" cy="227588"/>
          </a:xfrm>
          <a:prstGeom prst="rect">
            <a:avLst/>
          </a:prstGeom>
          <a:solidFill>
            <a:srgbClr val="ACC1D1"/>
          </a:solidFill>
          <a:ln>
            <a:solidFill>
              <a:srgbClr val="ACC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7E85E49-539D-FB9B-18E1-E17D43DAD69E}"/>
              </a:ext>
            </a:extLst>
          </p:cNvPr>
          <p:cNvSpPr txBox="1"/>
          <p:nvPr/>
        </p:nvSpPr>
        <p:spPr>
          <a:xfrm>
            <a:off x="499101" y="3616608"/>
            <a:ext cx="31416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400" i="1">
                <a:latin typeface="Avenir Next LT Pro" panose="020B0504020202020204" pitchFamily="34" charset="0"/>
              </a:defRPr>
            </a:lvl1pPr>
          </a:lstStyle>
          <a:p>
            <a:r>
              <a:rPr lang="it-IT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#INCLUSIONE</a:t>
            </a:r>
            <a:endParaRPr lang="en-GB" sz="24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20" name="Immagine 19" descr="Immagine che contiene fotografia, piccolo, acqua, volando&#10;&#10;Descrizione generata automaticamente">
            <a:extLst>
              <a:ext uri="{FF2B5EF4-FFF2-40B4-BE49-F238E27FC236}">
                <a16:creationId xmlns:a16="http://schemas.microsoft.com/office/drawing/2014/main" id="{319A3C39-1A39-7540-3873-45B394829B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5126838" y="3981316"/>
            <a:ext cx="395749" cy="308523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AA5769F6-76F6-B637-98BB-8680A2A128D5}"/>
              </a:ext>
            </a:extLst>
          </p:cNvPr>
          <p:cNvSpPr/>
          <p:nvPr/>
        </p:nvSpPr>
        <p:spPr>
          <a:xfrm>
            <a:off x="499101" y="5160520"/>
            <a:ext cx="2437094" cy="227588"/>
          </a:xfrm>
          <a:prstGeom prst="rect">
            <a:avLst/>
          </a:prstGeom>
          <a:solidFill>
            <a:srgbClr val="ACC1D1"/>
          </a:solidFill>
          <a:ln>
            <a:solidFill>
              <a:srgbClr val="ACC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75DCF72-9F01-95EE-4EF5-2BDCF7A9E45C}"/>
              </a:ext>
            </a:extLst>
          </p:cNvPr>
          <p:cNvSpPr txBox="1"/>
          <p:nvPr/>
        </p:nvSpPr>
        <p:spPr>
          <a:xfrm>
            <a:off x="499101" y="5157275"/>
            <a:ext cx="31416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400" i="1">
                <a:latin typeface="Avenir Next LT Pro" panose="020B0504020202020204" pitchFamily="34" charset="0"/>
              </a:defRPr>
            </a:lvl1pPr>
          </a:lstStyle>
          <a:p>
            <a:r>
              <a:rPr lang="it-IT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#RISPETTO</a:t>
            </a:r>
            <a:endParaRPr lang="en-GB" sz="24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A10DDC23-C7BB-C514-CCA2-6CFFE2D2A5CD}"/>
              </a:ext>
            </a:extLst>
          </p:cNvPr>
          <p:cNvSpPr/>
          <p:nvPr/>
        </p:nvSpPr>
        <p:spPr>
          <a:xfrm>
            <a:off x="5731627" y="3627895"/>
            <a:ext cx="2437094" cy="227588"/>
          </a:xfrm>
          <a:prstGeom prst="rect">
            <a:avLst/>
          </a:prstGeom>
          <a:solidFill>
            <a:srgbClr val="ACC1D1"/>
          </a:solidFill>
          <a:ln>
            <a:solidFill>
              <a:srgbClr val="ACC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2B1814-1268-D8B0-B18B-41077F2C7601}"/>
              </a:ext>
            </a:extLst>
          </p:cNvPr>
          <p:cNvSpPr txBox="1"/>
          <p:nvPr/>
        </p:nvSpPr>
        <p:spPr>
          <a:xfrm>
            <a:off x="5662398" y="3596221"/>
            <a:ext cx="31416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400" i="1">
                <a:latin typeface="Avenir Next LT Pro" panose="020B0504020202020204" pitchFamily="34" charset="0"/>
              </a:defRPr>
            </a:lvl1pPr>
          </a:lstStyle>
          <a:p>
            <a:r>
              <a:rPr lang="it-IT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#DIRITTI</a:t>
            </a:r>
            <a:endParaRPr lang="en-GB" sz="24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9485B40-94F7-B53F-FCE2-E6F95737880E}"/>
              </a:ext>
            </a:extLst>
          </p:cNvPr>
          <p:cNvSpPr txBox="1"/>
          <p:nvPr/>
        </p:nvSpPr>
        <p:spPr>
          <a:xfrm>
            <a:off x="499101" y="5517637"/>
            <a:ext cx="4704715" cy="1077218"/>
          </a:xfrm>
          <a:prstGeom prst="rect">
            <a:avLst/>
          </a:prstGeom>
          <a:solidFill>
            <a:srgbClr val="ACC1D1">
              <a:alpha val="18000"/>
            </a:srgbClr>
          </a:solidFill>
        </p:spPr>
        <p:txBody>
          <a:bodyPr wrap="square">
            <a:spAutoFit/>
          </a:bodyPr>
          <a:lstStyle/>
          <a:p>
            <a:r>
              <a:rPr lang="it-IT" sz="1600" i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La città che vorrei è </a:t>
            </a:r>
            <a:r>
              <a:rPr lang="it-IT" sz="1600" b="1" i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pulita, sostenibile, rispettosa delle donne, degli anziani e delle persone disabili</a:t>
            </a:r>
            <a:r>
              <a:rPr lang="it-IT" sz="1600" i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 una città nella quale il rispetto delle regole non è opinabile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2B98C1F4-A9CB-F978-A043-D86D54A4E7D6}"/>
              </a:ext>
            </a:extLst>
          </p:cNvPr>
          <p:cNvSpPr txBox="1"/>
          <p:nvPr/>
        </p:nvSpPr>
        <p:spPr>
          <a:xfrm>
            <a:off x="5737023" y="5731691"/>
            <a:ext cx="4838824" cy="830997"/>
          </a:xfrm>
          <a:prstGeom prst="rect">
            <a:avLst/>
          </a:prstGeom>
          <a:solidFill>
            <a:srgbClr val="ACC1D1">
              <a:alpha val="18000"/>
            </a:srgbClr>
          </a:solidFill>
        </p:spPr>
        <p:txBody>
          <a:bodyPr wrap="square">
            <a:spAutoFit/>
          </a:bodyPr>
          <a:lstStyle/>
          <a:p>
            <a:r>
              <a:rPr lang="it-IT" sz="1600" b="1" i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Sicurezza</a:t>
            </a:r>
            <a:r>
              <a:rPr lang="it-IT" sz="1600" i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 opportunità di formazione e lavoro, reale attenzione per l'ambiente, </a:t>
            </a:r>
            <a:r>
              <a:rPr lang="it-IT" sz="1600" b="1" i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sanità efficiente, sostegno alle fasce deboli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53B6BFF7-EBB5-89C1-81CF-E5BFC9FAB1D9}"/>
              </a:ext>
            </a:extLst>
          </p:cNvPr>
          <p:cNvSpPr txBox="1"/>
          <p:nvPr/>
        </p:nvSpPr>
        <p:spPr>
          <a:xfrm>
            <a:off x="5670160" y="3964749"/>
            <a:ext cx="5784961" cy="1077218"/>
          </a:xfrm>
          <a:prstGeom prst="rect">
            <a:avLst/>
          </a:prstGeom>
          <a:solidFill>
            <a:srgbClr val="ACC1D1">
              <a:alpha val="18000"/>
            </a:srgbClr>
          </a:solidFill>
        </p:spPr>
        <p:txBody>
          <a:bodyPr wrap="square">
            <a:spAutoFit/>
          </a:bodyPr>
          <a:lstStyle/>
          <a:p>
            <a:r>
              <a:rPr lang="it-IT" sz="1600" b="1" i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Credo sia indispensabile promuovere una cultura che tenga conto delle esigenze dei bambini, delle persone disabili, degli anziani </a:t>
            </a:r>
            <a:r>
              <a:rPr lang="it-IT" sz="1600" i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 di quanti hanno necessità di percorsi non invasi da parcheggi selvaggi…</a:t>
            </a:r>
          </a:p>
        </p:txBody>
      </p:sp>
      <p:pic>
        <p:nvPicPr>
          <p:cNvPr id="31" name="Immagine 30" descr="Immagine che contiene fotografia, piccolo, acqua, volando&#10;&#10;Descrizione generata automaticamente">
            <a:extLst>
              <a:ext uri="{FF2B5EF4-FFF2-40B4-BE49-F238E27FC236}">
                <a16:creationId xmlns:a16="http://schemas.microsoft.com/office/drawing/2014/main" id="{F05113CA-6074-D909-D197-37A26EB693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4998594" y="5394450"/>
            <a:ext cx="395749" cy="308523"/>
          </a:xfrm>
          <a:prstGeom prst="rect">
            <a:avLst/>
          </a:prstGeom>
        </p:spPr>
      </p:pic>
      <p:pic>
        <p:nvPicPr>
          <p:cNvPr id="7168" name="Immagine 7167" descr="Immagine che contiene fotografia, piccolo, acqua, volando&#10;&#10;Descrizione generata automaticamente">
            <a:extLst>
              <a:ext uri="{FF2B5EF4-FFF2-40B4-BE49-F238E27FC236}">
                <a16:creationId xmlns:a16="http://schemas.microsoft.com/office/drawing/2014/main" id="{83BC4055-84D0-23A2-BFE0-49643E9434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1297044" y="3944965"/>
            <a:ext cx="395749" cy="308523"/>
          </a:xfrm>
          <a:prstGeom prst="rect">
            <a:avLst/>
          </a:prstGeom>
        </p:spPr>
      </p:pic>
      <p:pic>
        <p:nvPicPr>
          <p:cNvPr id="7169" name="Immagine 7168" descr="Immagine che contiene fotografia, piccolo, acqua, volando&#10;&#10;Descrizione generata automaticamente">
            <a:extLst>
              <a:ext uri="{FF2B5EF4-FFF2-40B4-BE49-F238E27FC236}">
                <a16:creationId xmlns:a16="http://schemas.microsoft.com/office/drawing/2014/main" id="{AE769BB0-4447-27E3-63D5-CC985B27A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0301373" y="5613264"/>
            <a:ext cx="395749" cy="308523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C256D73-B363-F127-7E88-F1F4697A7F30}"/>
              </a:ext>
            </a:extLst>
          </p:cNvPr>
          <p:cNvSpPr txBox="1"/>
          <p:nvPr/>
        </p:nvSpPr>
        <p:spPr>
          <a:xfrm>
            <a:off x="557515" y="142815"/>
            <a:ext cx="2041872" cy="307777"/>
          </a:xfrm>
          <a:prstGeom prst="rect">
            <a:avLst/>
          </a:prstGeom>
          <a:solidFill>
            <a:srgbClr val="F1F2FB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LA CITTÀ DI DOMANI</a:t>
            </a:r>
          </a:p>
        </p:txBody>
      </p:sp>
      <p:sp>
        <p:nvSpPr>
          <p:cNvPr id="7170" name="CasellaDiTesto 7169">
            <a:extLst>
              <a:ext uri="{FF2B5EF4-FFF2-40B4-BE49-F238E27FC236}">
                <a16:creationId xmlns:a16="http://schemas.microsoft.com/office/drawing/2014/main" id="{6CDA0F5D-B313-17CE-26DC-319CC3CF01BC}"/>
              </a:ext>
            </a:extLst>
          </p:cNvPr>
          <p:cNvSpPr txBox="1"/>
          <p:nvPr/>
        </p:nvSpPr>
        <p:spPr>
          <a:xfrm>
            <a:off x="499101" y="3214823"/>
            <a:ext cx="3239746" cy="307777"/>
          </a:xfrm>
          <a:prstGeom prst="rect">
            <a:avLst/>
          </a:prstGeom>
          <a:gradFill flip="none" rotWithShape="1">
            <a:gsLst>
              <a:gs pos="24000">
                <a:srgbClr val="ACC1D1">
                  <a:tint val="66000"/>
                  <a:satMod val="160000"/>
                </a:srgbClr>
              </a:gs>
              <a:gs pos="83000">
                <a:srgbClr val="ACC1D1">
                  <a:tint val="44500"/>
                  <a:satMod val="160000"/>
                </a:srgbClr>
              </a:gs>
              <a:gs pos="100000">
                <a:srgbClr val="ACC1D1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1736B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Suggerimenti dalla ricerca</a:t>
            </a:r>
          </a:p>
        </p:txBody>
      </p:sp>
      <p:pic>
        <p:nvPicPr>
          <p:cNvPr id="7171" name="Immagine 7170" descr="Immagine che contiene fotografia, piccolo, acqua, volando&#10;&#10;Descrizione generata automaticamente">
            <a:extLst>
              <a:ext uri="{FF2B5EF4-FFF2-40B4-BE49-F238E27FC236}">
                <a16:creationId xmlns:a16="http://schemas.microsoft.com/office/drawing/2014/main" id="{B7DD6D24-FA35-E4AE-D1FE-CB0034552B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3401326" y="3270652"/>
            <a:ext cx="239426" cy="186655"/>
          </a:xfrm>
          <a:prstGeom prst="rect">
            <a:avLst/>
          </a:prstGeom>
        </p:spPr>
      </p:pic>
      <p:sp>
        <p:nvSpPr>
          <p:cNvPr id="7172" name="Segnaposto numero diapositiva 7171">
            <a:extLst>
              <a:ext uri="{FF2B5EF4-FFF2-40B4-BE49-F238E27FC236}">
                <a16:creationId xmlns:a16="http://schemas.microsoft.com/office/drawing/2014/main" id="{BC8C7D98-FDCF-61E9-FA94-DD721F5E8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E8B0-4A9D-4F8E-A4EE-65F579180FD5}" type="slidenum">
              <a:rPr lang="it-IT" smtClean="0">
                <a:latin typeface="Leelawadee" panose="020B0502040204020203" pitchFamily="34" charset="-34"/>
                <a:cs typeface="Leelawadee" panose="020B0502040204020203" pitchFamily="34" charset="-34"/>
              </a:rPr>
              <a:t>17</a:t>
            </a:fld>
            <a:endParaRPr lang="it-IT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7173" name="Rettangolo 7172">
            <a:extLst>
              <a:ext uri="{FF2B5EF4-FFF2-40B4-BE49-F238E27FC236}">
                <a16:creationId xmlns:a16="http://schemas.microsoft.com/office/drawing/2014/main" id="{50335EA8-CA73-EE50-E939-2553A418B567}"/>
              </a:ext>
            </a:extLst>
          </p:cNvPr>
          <p:cNvSpPr/>
          <p:nvPr/>
        </p:nvSpPr>
        <p:spPr>
          <a:xfrm>
            <a:off x="5745816" y="5353198"/>
            <a:ext cx="2437094" cy="227588"/>
          </a:xfrm>
          <a:prstGeom prst="rect">
            <a:avLst/>
          </a:prstGeom>
          <a:solidFill>
            <a:srgbClr val="ACC1D1"/>
          </a:solidFill>
          <a:ln>
            <a:solidFill>
              <a:srgbClr val="ACC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7174" name="CasellaDiTesto 7173">
            <a:extLst>
              <a:ext uri="{FF2B5EF4-FFF2-40B4-BE49-F238E27FC236}">
                <a16:creationId xmlns:a16="http://schemas.microsoft.com/office/drawing/2014/main" id="{68EEF174-0E4D-574B-B7C8-A07E635FCECF}"/>
              </a:ext>
            </a:extLst>
          </p:cNvPr>
          <p:cNvSpPr txBox="1"/>
          <p:nvPr/>
        </p:nvSpPr>
        <p:spPr>
          <a:xfrm>
            <a:off x="5638695" y="5315205"/>
            <a:ext cx="31416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400" i="1">
                <a:latin typeface="Avenir Next LT Pro" panose="020B0504020202020204" pitchFamily="34" charset="0"/>
              </a:defRPr>
            </a:lvl1pPr>
          </a:lstStyle>
          <a:p>
            <a:r>
              <a:rPr lang="it-IT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#SICUREZZA</a:t>
            </a:r>
            <a:endParaRPr lang="en-GB" sz="24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7176" name="CasellaDiTesto 7175">
            <a:extLst>
              <a:ext uri="{FF2B5EF4-FFF2-40B4-BE49-F238E27FC236}">
                <a16:creationId xmlns:a16="http://schemas.microsoft.com/office/drawing/2014/main" id="{72F2D54E-DAC1-9D6E-DDD9-63BBD4B87435}"/>
              </a:ext>
            </a:extLst>
          </p:cNvPr>
          <p:cNvSpPr txBox="1"/>
          <p:nvPr/>
        </p:nvSpPr>
        <p:spPr>
          <a:xfrm>
            <a:off x="7556630" y="1063339"/>
            <a:ext cx="16376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4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</a:rPr>
              <a:t>66%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695242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23000">
              <a:srgbClr val="CDD6E1"/>
            </a:gs>
            <a:gs pos="58000">
              <a:srgbClr val="ACC1D1">
                <a:tint val="23500"/>
                <a:satMod val="160000"/>
              </a:srgb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764AD28-3394-1CCB-7A5B-984E47EFA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EE8B0-4A9D-4F8E-A4EE-65F579180FD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4E314E2-4758-FD35-C73C-AF0F8611411A}"/>
              </a:ext>
            </a:extLst>
          </p:cNvPr>
          <p:cNvSpPr txBox="1"/>
          <p:nvPr/>
        </p:nvSpPr>
        <p:spPr>
          <a:xfrm>
            <a:off x="0" y="2860271"/>
            <a:ext cx="12188952" cy="230832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none" spc="0" normalizeH="0" baseline="0" noProof="0" dirty="0">
                <a:ln>
                  <a:noFill/>
                </a:ln>
                <a:solidFill>
                  <a:srgbClr val="1736B9"/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t>CONCLUSIONI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MON MILK" panose="00000500000000000000" pitchFamily="50" charset="0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0D53054-5924-5774-D36A-BF996DFBB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80921" y="6176963"/>
            <a:ext cx="545757" cy="545757"/>
          </a:xfrm>
          <a:prstGeom prst="rect">
            <a:avLst/>
          </a:prstGeom>
        </p:spPr>
      </p:pic>
      <p:pic>
        <p:nvPicPr>
          <p:cNvPr id="4" name="Picture 8" descr="Soroptimist, corso su leadership e genere">
            <a:extLst>
              <a:ext uri="{FF2B5EF4-FFF2-40B4-BE49-F238E27FC236}">
                <a16:creationId xmlns:a16="http://schemas.microsoft.com/office/drawing/2014/main" id="{28C4C4F3-EAFA-5D0C-9670-280E84CDB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662" y="6150728"/>
            <a:ext cx="598228" cy="59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560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FA4349AC-1E8F-ADF1-AA62-DEABE57F285A}"/>
              </a:ext>
            </a:extLst>
          </p:cNvPr>
          <p:cNvSpPr/>
          <p:nvPr/>
        </p:nvSpPr>
        <p:spPr>
          <a:xfrm>
            <a:off x="411979" y="336014"/>
            <a:ext cx="8161846" cy="364396"/>
          </a:xfrm>
          <a:prstGeom prst="rect">
            <a:avLst/>
          </a:prstGeom>
          <a:solidFill>
            <a:srgbClr val="ACC1D1"/>
          </a:solidFill>
          <a:ln>
            <a:solidFill>
              <a:srgbClr val="ACC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9933B213-5EA6-A896-2C23-52B7041B9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53" y="165192"/>
            <a:ext cx="11176350" cy="1325563"/>
          </a:xfrm>
        </p:spPr>
        <p:txBody>
          <a:bodyPr/>
          <a:lstStyle/>
          <a:p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CONCLUSIONI: 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città ecosostenibili di domani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F96EF84-2E25-2C19-C2A3-D0003D920B9C}"/>
              </a:ext>
            </a:extLst>
          </p:cNvPr>
          <p:cNvSpPr txBox="1"/>
          <p:nvPr/>
        </p:nvSpPr>
        <p:spPr>
          <a:xfrm>
            <a:off x="411978" y="1101073"/>
            <a:ext cx="10531522" cy="646331"/>
          </a:xfrm>
          <a:prstGeom prst="rect">
            <a:avLst/>
          </a:prstGeom>
          <a:noFill/>
          <a:ln w="19050">
            <a:solidFill>
              <a:srgbClr val="1736B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LA COSTRUZIONE DI NUOVI BORGHI E CITTÀ </a:t>
            </a:r>
            <a:r>
              <a:rPr lang="it-IT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«A MISURA DI DONNA», ECO-SOSTENIBILI E VIVIBILI</a:t>
            </a:r>
            <a:r>
              <a:rPr lang="it-IT" b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È POSSIBILE, A PARTIRE DALLE RISORSE DISPONIBILI</a:t>
            </a:r>
            <a:endParaRPr lang="it-IT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4F63F39-F056-2CA3-FF87-2E60494AF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77803" y="191427"/>
            <a:ext cx="545757" cy="545757"/>
          </a:xfrm>
          <a:prstGeom prst="rect">
            <a:avLst/>
          </a:prstGeom>
        </p:spPr>
      </p:pic>
      <p:pic>
        <p:nvPicPr>
          <p:cNvPr id="12" name="Picture 8" descr="Soroptimist, corso su leadership e genere">
            <a:extLst>
              <a:ext uri="{FF2B5EF4-FFF2-40B4-BE49-F238E27FC236}">
                <a16:creationId xmlns:a16="http://schemas.microsoft.com/office/drawing/2014/main" id="{A1C0A19E-8EFB-740C-60F0-457BB336E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544" y="165192"/>
            <a:ext cx="598228" cy="59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407AF69-5BE9-1D8C-8647-0C45D2E1E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E8B0-4A9D-4F8E-A4EE-65F579180FD5}" type="slidenum">
              <a:rPr lang="it-IT" smtClean="0">
                <a:latin typeface="Leelawadee" panose="020B0502040204020203" pitchFamily="34" charset="-34"/>
                <a:cs typeface="Leelawadee" panose="020B0502040204020203" pitchFamily="34" charset="-34"/>
              </a:rPr>
              <a:t>19</a:t>
            </a:fld>
            <a:endParaRPr lang="it-IT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8AD64B7-B14B-8EB7-FC46-0DEA254E2640}"/>
              </a:ext>
            </a:extLst>
          </p:cNvPr>
          <p:cNvSpPr txBox="1"/>
          <p:nvPr/>
        </p:nvSpPr>
        <p:spPr>
          <a:xfrm>
            <a:off x="411979" y="2190378"/>
            <a:ext cx="3723415" cy="369332"/>
          </a:xfrm>
          <a:prstGeom prst="rect">
            <a:avLst/>
          </a:prstGeom>
          <a:solidFill>
            <a:srgbClr val="F5F7F9"/>
          </a:solidFill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</a:rPr>
              <a:t>PARTIRE DAI CITTADINI STESSI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75D803BD-F3EB-DBE1-29EF-264AC502016C}"/>
              </a:ext>
            </a:extLst>
          </p:cNvPr>
          <p:cNvSpPr/>
          <p:nvPr/>
        </p:nvSpPr>
        <p:spPr>
          <a:xfrm>
            <a:off x="4266814" y="2317408"/>
            <a:ext cx="452176" cy="184666"/>
          </a:xfrm>
          <a:prstGeom prst="rightArrow">
            <a:avLst/>
          </a:prstGeom>
          <a:solidFill>
            <a:srgbClr val="ACC1D1"/>
          </a:solidFill>
          <a:ln>
            <a:solidFill>
              <a:srgbClr val="173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27EB61C-9690-A746-2443-FC029C77FE21}"/>
              </a:ext>
            </a:extLst>
          </p:cNvPr>
          <p:cNvSpPr txBox="1"/>
          <p:nvPr/>
        </p:nvSpPr>
        <p:spPr>
          <a:xfrm>
            <a:off x="4898074" y="1877550"/>
            <a:ext cx="6045427" cy="1077218"/>
          </a:xfrm>
          <a:prstGeom prst="rect">
            <a:avLst/>
          </a:prstGeom>
          <a:solidFill>
            <a:srgbClr val="F1F2FB">
              <a:alpha val="33000"/>
            </a:srgbClr>
          </a:solidFill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</a:rPr>
              <a:t>La richiesta forte </a:t>
            </a:r>
            <a:r>
              <a:rPr lang="it-IT" sz="1600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 chiara 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</a:rPr>
              <a:t>delle donne in</a:t>
            </a:r>
            <a:r>
              <a:rPr lang="it-IT" sz="1600" dirty="0" err="1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tervistate</a:t>
            </a:r>
            <a:r>
              <a:rPr lang="it-IT" sz="1600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è quella di essere </a:t>
            </a:r>
            <a:r>
              <a:rPr lang="it-IT" sz="1600" b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maggiormente coinvolte nelle scelte della propria città</a:t>
            </a:r>
            <a:r>
              <a:rPr lang="it-IT" sz="1600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 attraverso una partecipazione attiva, che parta dalle donne e dai giovani. </a:t>
            </a:r>
            <a:r>
              <a:rPr lang="it-IT" sz="1600" b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 cittadini sono AL e IL centro delle città</a:t>
            </a:r>
            <a:r>
              <a:rPr lang="it-IT" sz="1600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  <a:endParaRPr kumimoji="0" lang="it-IT" sz="140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77A7422-1A89-54D0-7D88-B115E4BD1C3E}"/>
              </a:ext>
            </a:extLst>
          </p:cNvPr>
          <p:cNvSpPr txBox="1"/>
          <p:nvPr/>
        </p:nvSpPr>
        <p:spPr>
          <a:xfrm>
            <a:off x="4898073" y="3028446"/>
            <a:ext cx="6045427" cy="2308324"/>
          </a:xfrm>
          <a:prstGeom prst="rect">
            <a:avLst/>
          </a:prstGeom>
          <a:solidFill>
            <a:srgbClr val="F1F2FB">
              <a:alpha val="33000"/>
            </a:srgbClr>
          </a:solidFill>
        </p:spPr>
        <p:txBody>
          <a:bodyPr wrap="square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</a:rPr>
              <a:t>Valorizzare i talenti, </a:t>
            </a:r>
            <a:r>
              <a:rPr lang="it-IT" sz="1600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creando m</a:t>
            </a:r>
            <a:r>
              <a:rPr kumimoji="0" lang="it-IT" sz="160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</a:rPr>
              <a:t>aggiori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</a:rPr>
              <a:t> opportunità economiche e di lavoro, specialmente per donne e giovani, contrastando la “fuga dei cervelli”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600" b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Garantire una formazione qualificata, </a:t>
            </a:r>
            <a:r>
              <a:rPr lang="it-IT" sz="1600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che prepari meglio gli studenti, sia da un punto di vista civico/ambientale, sia da un punto di vista accademico e culturale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</a:rPr>
              <a:t>Valorizzazione del territorio 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</a:rPr>
              <a:t>attraverso il recupero di aree dismesse, manutenzione di strade e aree verdi, creazione di nuovi spazi fisici e culturali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6D7B8A5-0B9C-B078-1DA0-631B95B4CC89}"/>
              </a:ext>
            </a:extLst>
          </p:cNvPr>
          <p:cNvSpPr txBox="1"/>
          <p:nvPr/>
        </p:nvSpPr>
        <p:spPr>
          <a:xfrm>
            <a:off x="411979" y="3740676"/>
            <a:ext cx="3723415" cy="646331"/>
          </a:xfrm>
          <a:prstGeom prst="rect">
            <a:avLst/>
          </a:prstGeom>
          <a:solidFill>
            <a:srgbClr val="F5F7F9"/>
          </a:solidFill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</a:rPr>
              <a:t>PUNTARE SULLA CRESCITA,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</a:rPr>
              <a:t>IN OGNI SUA DECLINAZIONE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FDCE6064-9373-1818-28AC-1ED587325D9E}"/>
              </a:ext>
            </a:extLst>
          </p:cNvPr>
          <p:cNvSpPr/>
          <p:nvPr/>
        </p:nvSpPr>
        <p:spPr>
          <a:xfrm>
            <a:off x="4266814" y="3971509"/>
            <a:ext cx="452176" cy="184666"/>
          </a:xfrm>
          <a:prstGeom prst="rightArrow">
            <a:avLst/>
          </a:prstGeom>
          <a:solidFill>
            <a:srgbClr val="ACC1D1"/>
          </a:solidFill>
          <a:ln>
            <a:solidFill>
              <a:srgbClr val="173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2596CC6-AFB5-C685-ED1D-A563559F3C4C}"/>
              </a:ext>
            </a:extLst>
          </p:cNvPr>
          <p:cNvSpPr txBox="1"/>
          <p:nvPr/>
        </p:nvSpPr>
        <p:spPr>
          <a:xfrm>
            <a:off x="411978" y="5708645"/>
            <a:ext cx="3723416" cy="369332"/>
          </a:xfrm>
          <a:prstGeom prst="rect">
            <a:avLst/>
          </a:prstGeom>
          <a:solidFill>
            <a:srgbClr val="F5F7F9"/>
          </a:solidFill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</a:rPr>
              <a:t>CIRCOLARITÀ E SOSTENIBILITÀ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92CC1F76-4BF7-0152-43BC-4B57972E3737}"/>
              </a:ext>
            </a:extLst>
          </p:cNvPr>
          <p:cNvSpPr/>
          <p:nvPr/>
        </p:nvSpPr>
        <p:spPr>
          <a:xfrm>
            <a:off x="4273127" y="5800978"/>
            <a:ext cx="452176" cy="184666"/>
          </a:xfrm>
          <a:prstGeom prst="rightArrow">
            <a:avLst/>
          </a:prstGeom>
          <a:solidFill>
            <a:srgbClr val="ACC1D1"/>
          </a:solidFill>
          <a:ln>
            <a:solidFill>
              <a:srgbClr val="173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124EFED-F260-7B29-FD4A-48FF6A2AA04A}"/>
              </a:ext>
            </a:extLst>
          </p:cNvPr>
          <p:cNvSpPr txBox="1"/>
          <p:nvPr/>
        </p:nvSpPr>
        <p:spPr>
          <a:xfrm>
            <a:off x="4898074" y="5396047"/>
            <a:ext cx="6045426" cy="1323439"/>
          </a:xfrm>
          <a:prstGeom prst="rect">
            <a:avLst/>
          </a:prstGeom>
          <a:solidFill>
            <a:srgbClr val="F1F2FB">
              <a:alpha val="33000"/>
            </a:srgbClr>
          </a:solidFill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Puntare su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</a:rPr>
              <a:t>lle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</a:rPr>
              <a:t> preziose risorse 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</a:rPr>
              <a:t>attualmente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</a:rPr>
              <a:t> disponibili</a:t>
            </a:r>
            <a:r>
              <a:rPr lang="it-IT" sz="1600" b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it-IT" sz="1600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di tipo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</a:rPr>
              <a:t>economico, territoriale, ambientale</a:t>
            </a:r>
            <a:r>
              <a:rPr lang="it-IT" sz="1600" b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 culturale e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</a:rPr>
              <a:t> umano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</a:rPr>
              <a:t>, permetterà di generare ulteriore valore</a:t>
            </a:r>
            <a:r>
              <a:rPr lang="it-IT" sz="1600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 agendo secondo un’ottica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</a:rPr>
              <a:t> di economia, - nel senso più ampio del termine</a:t>
            </a:r>
            <a:r>
              <a:rPr lang="it-IT" sz="1600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– 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</a:rPr>
              <a:t>circolare, e garantendo così un modello sostenibile</a:t>
            </a:r>
            <a:r>
              <a:rPr lang="it-IT" sz="1600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</a:rPr>
              <a:t>a 360°</a:t>
            </a:r>
            <a:endParaRPr kumimoji="0" lang="it-IT" sz="140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10225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49B85572-BE71-57F4-B59E-DD7647B72AD7}"/>
              </a:ext>
            </a:extLst>
          </p:cNvPr>
          <p:cNvSpPr/>
          <p:nvPr/>
        </p:nvSpPr>
        <p:spPr>
          <a:xfrm>
            <a:off x="986668" y="608078"/>
            <a:ext cx="3649362" cy="364396"/>
          </a:xfrm>
          <a:prstGeom prst="rect">
            <a:avLst/>
          </a:prstGeom>
          <a:solidFill>
            <a:srgbClr val="ACC1D1"/>
          </a:solidFill>
          <a:ln>
            <a:solidFill>
              <a:srgbClr val="ACC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471FE0D-21A2-9BC5-A562-BAB30686D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668" y="416399"/>
            <a:ext cx="10591609" cy="1325563"/>
          </a:xfrm>
        </p:spPr>
        <p:txBody>
          <a:bodyPr/>
          <a:lstStyle/>
          <a:p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PREMESSA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4889E20-6DEF-4CCF-E6CE-733529D18142}"/>
              </a:ext>
            </a:extLst>
          </p:cNvPr>
          <p:cNvSpPr txBox="1"/>
          <p:nvPr/>
        </p:nvSpPr>
        <p:spPr>
          <a:xfrm>
            <a:off x="986668" y="1618320"/>
            <a:ext cx="862379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F60"/>
              </a:buClr>
              <a:buSzPts val="1200"/>
              <a:tabLst/>
              <a:defRPr/>
            </a:pPr>
            <a:r>
              <a:rPr lang="it-IT" sz="2000" dirty="0">
                <a:solidFill>
                  <a:srgbClr val="595959"/>
                </a:solidFill>
                <a:latin typeface="Leelawadee" panose="020B0502040204020203" pitchFamily="34" charset="-34"/>
                <a:ea typeface="Roboto"/>
                <a:cs typeface="Leelawadee" panose="020B0502040204020203" pitchFamily="34" charset="-34"/>
                <a:sym typeface="Roboto"/>
              </a:rPr>
              <a:t>in presenza di </a:t>
            </a:r>
            <a:r>
              <a:rPr lang="it-IT" sz="2000" b="1" dirty="0">
                <a:solidFill>
                  <a:srgbClr val="595959"/>
                </a:solidFill>
                <a:latin typeface="Leelawadee" panose="020B0502040204020203" pitchFamily="34" charset="-34"/>
                <a:ea typeface="Roboto"/>
                <a:cs typeface="Leelawadee" panose="020B0502040204020203" pitchFamily="34" charset="-34"/>
                <a:sym typeface="Roboto"/>
              </a:rPr>
              <a:t>cambiamenti e sfide che obbligano le città a reinventare i propri modelli ambientali, economici, sociali e culturali</a:t>
            </a:r>
            <a:r>
              <a:rPr lang="it-IT" sz="2000" dirty="0">
                <a:solidFill>
                  <a:srgbClr val="595959"/>
                </a:solidFill>
                <a:latin typeface="Leelawadee" panose="020B0502040204020203" pitchFamily="34" charset="-34"/>
                <a:ea typeface="Roboto"/>
                <a:cs typeface="Leelawadee" panose="020B0502040204020203" pitchFamily="34" charset="-34"/>
                <a:sym typeface="Roboto"/>
              </a:rPr>
              <a:t>, cogliendo le opportunità straordinarie del </a:t>
            </a:r>
            <a:r>
              <a:rPr lang="it-IT" sz="2000" b="1" dirty="0">
                <a:solidFill>
                  <a:srgbClr val="595959"/>
                </a:solidFill>
                <a:latin typeface="Leelawadee" panose="020B0502040204020203" pitchFamily="34" charset="-34"/>
                <a:ea typeface="Roboto"/>
                <a:cs typeface="Leelawadee" panose="020B0502040204020203" pitchFamily="34" charset="-34"/>
                <a:sym typeface="Roboto"/>
              </a:rPr>
              <a:t>Piano Nazionale Ripresa e Resilienza (PNRR), Soroptimist</a:t>
            </a:r>
            <a:r>
              <a:rPr lang="it-IT" sz="2000" dirty="0">
                <a:solidFill>
                  <a:srgbClr val="595959"/>
                </a:solidFill>
                <a:latin typeface="Leelawadee" panose="020B0502040204020203" pitchFamily="34" charset="-34"/>
                <a:ea typeface="Roboto"/>
                <a:cs typeface="Leelawadee" panose="020B0502040204020203" pitchFamily="34" charset="-34"/>
                <a:sym typeface="Roboto"/>
              </a:rPr>
              <a:t>, organizzazione mondiale di donne impegnate per la valorizzazione sociale ed economica dell’universo femminile, ha lanciato nel dicembre 2021 il </a:t>
            </a:r>
            <a:r>
              <a:rPr lang="it-IT" sz="2000" b="1" dirty="0">
                <a:solidFill>
                  <a:srgbClr val="595959"/>
                </a:solidFill>
                <a:latin typeface="Leelawadee" panose="020B0502040204020203" pitchFamily="34" charset="-34"/>
                <a:ea typeface="Roboto"/>
                <a:cs typeface="Leelawadee" panose="020B0502040204020203" pitchFamily="34" charset="-34"/>
                <a:sym typeface="Roboto"/>
              </a:rPr>
              <a:t>Progetto: </a:t>
            </a:r>
            <a:r>
              <a:rPr lang="it-IT" sz="2000" b="1" i="1" dirty="0">
                <a:solidFill>
                  <a:srgbClr val="595959"/>
                </a:solidFill>
                <a:latin typeface="Leelawadee" panose="020B0502040204020203" pitchFamily="34" charset="-34"/>
                <a:ea typeface="Roboto"/>
                <a:cs typeface="Leelawadee" panose="020B0502040204020203" pitchFamily="34" charset="-34"/>
                <a:sym typeface="Roboto"/>
              </a:rPr>
              <a:t>La città che vorrei</a:t>
            </a:r>
            <a:r>
              <a:rPr lang="it-IT" sz="2000" i="1" dirty="0">
                <a:solidFill>
                  <a:srgbClr val="595959"/>
                </a:solidFill>
                <a:latin typeface="Leelawadee" panose="020B0502040204020203" pitchFamily="34" charset="-34"/>
                <a:ea typeface="Roboto"/>
                <a:cs typeface="Leelawadee" panose="020B0502040204020203" pitchFamily="34" charset="-34"/>
                <a:sym typeface="Roboto"/>
              </a:rPr>
              <a:t>. </a:t>
            </a:r>
            <a:r>
              <a:rPr lang="it-IT" sz="2000" b="1" i="1" dirty="0">
                <a:solidFill>
                  <a:srgbClr val="595959"/>
                </a:solidFill>
                <a:latin typeface="Leelawadee" panose="020B0502040204020203" pitchFamily="34" charset="-34"/>
                <a:ea typeface="Roboto"/>
                <a:cs typeface="Leelawadee" panose="020B0502040204020203" pitchFamily="34" charset="-34"/>
                <a:sym typeface="Roboto"/>
              </a:rPr>
              <a:t>Reinventare la città a misura di donna</a:t>
            </a:r>
            <a:r>
              <a:rPr lang="it-IT" sz="2000" dirty="0">
                <a:solidFill>
                  <a:srgbClr val="595959"/>
                </a:solidFill>
                <a:latin typeface="Leelawadee" panose="020B0502040204020203" pitchFamily="34" charset="-34"/>
                <a:ea typeface="Roboto"/>
                <a:cs typeface="Leelawadee" panose="020B0502040204020203" pitchFamily="34" charset="-34"/>
                <a:sym typeface="Roboto"/>
              </a:rPr>
              <a:t>, articolato su quattro linee: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F60"/>
              </a:buClr>
              <a:buSzPts val="1200"/>
              <a:tabLst/>
              <a:defRPr/>
            </a:pPr>
            <a:endParaRPr lang="it-IT" sz="2000" dirty="0">
              <a:solidFill>
                <a:srgbClr val="595959"/>
              </a:solidFill>
              <a:latin typeface="Leelawadee" panose="020B0502040204020203" pitchFamily="34" charset="-34"/>
              <a:ea typeface="Roboto"/>
              <a:cs typeface="Leelawadee" panose="020B0502040204020203" pitchFamily="34" charset="-34"/>
              <a:sym typeface="Roboto"/>
            </a:endParaRPr>
          </a:p>
          <a:p>
            <a:pPr marL="1371600" lvl="2" indent="-457200">
              <a:buClr>
                <a:srgbClr val="012F60"/>
              </a:buClr>
              <a:buSzPts val="1200"/>
              <a:buAutoNum type="arabicPeriod"/>
              <a:defRPr/>
            </a:pPr>
            <a:r>
              <a:rPr lang="it-IT" sz="2000" b="1" dirty="0">
                <a:solidFill>
                  <a:srgbClr val="595959"/>
                </a:solidFill>
                <a:latin typeface="Leelawadee" panose="020B0502040204020203" pitchFamily="34" charset="-34"/>
                <a:ea typeface="Roboto"/>
                <a:cs typeface="Leelawadee" panose="020B0502040204020203" pitchFamily="34" charset="-34"/>
                <a:sym typeface="Roboto"/>
              </a:rPr>
              <a:t>ascoltare la voce e la visione delle donne </a:t>
            </a:r>
            <a:r>
              <a:rPr lang="it-IT" sz="2000" dirty="0">
                <a:solidFill>
                  <a:srgbClr val="595959"/>
                </a:solidFill>
                <a:latin typeface="Leelawadee" panose="020B0502040204020203" pitchFamily="34" charset="-34"/>
                <a:ea typeface="Roboto"/>
                <a:cs typeface="Leelawadee" panose="020B0502040204020203" pitchFamily="34" charset="-34"/>
                <a:sym typeface="Roboto"/>
              </a:rPr>
              <a:t>mediante un sondaggio affidato a </a:t>
            </a:r>
            <a:r>
              <a:rPr lang="it-IT" sz="2000" b="1" dirty="0">
                <a:solidFill>
                  <a:srgbClr val="595959"/>
                </a:solidFill>
                <a:latin typeface="Leelawadee" panose="020B0502040204020203" pitchFamily="34" charset="-34"/>
                <a:ea typeface="Roboto"/>
                <a:cs typeface="Leelawadee" panose="020B0502040204020203" pitchFamily="34" charset="-34"/>
                <a:sym typeface="Roboto"/>
              </a:rPr>
              <a:t>Lexis Research</a:t>
            </a:r>
            <a:r>
              <a:rPr lang="it-IT" sz="2000" dirty="0">
                <a:solidFill>
                  <a:srgbClr val="595959"/>
                </a:solidFill>
                <a:latin typeface="Leelawadee" panose="020B0502040204020203" pitchFamily="34" charset="-34"/>
                <a:ea typeface="Roboto"/>
                <a:cs typeface="Leelawadee" panose="020B0502040204020203" pitchFamily="34" charset="-34"/>
                <a:sym typeface="Roboto"/>
              </a:rPr>
              <a:t>; </a:t>
            </a:r>
          </a:p>
          <a:p>
            <a:pPr marL="1371600" lvl="2" indent="-457200">
              <a:buClr>
                <a:srgbClr val="012F60"/>
              </a:buClr>
              <a:buSzPts val="1200"/>
              <a:buAutoNum type="arabicPeriod"/>
              <a:defRPr/>
            </a:pPr>
            <a:r>
              <a:rPr lang="it-IT" sz="2000" b="1" dirty="0">
                <a:solidFill>
                  <a:srgbClr val="595959"/>
                </a:solidFill>
                <a:latin typeface="Leelawadee" panose="020B0502040204020203" pitchFamily="34" charset="-34"/>
                <a:ea typeface="Roboto"/>
                <a:cs typeface="Leelawadee" panose="020B0502040204020203" pitchFamily="34" charset="-34"/>
                <a:sym typeface="Roboto"/>
              </a:rPr>
              <a:t>partecipare</a:t>
            </a:r>
            <a:r>
              <a:rPr lang="it-IT" sz="2000" dirty="0">
                <a:solidFill>
                  <a:srgbClr val="595959"/>
                </a:solidFill>
                <a:latin typeface="Leelawadee" panose="020B0502040204020203" pitchFamily="34" charset="-34"/>
                <a:ea typeface="Roboto"/>
                <a:cs typeface="Leelawadee" panose="020B0502040204020203" pitchFamily="34" charset="-34"/>
                <a:sym typeface="Roboto"/>
              </a:rPr>
              <a:t> in qualità di cittadine responsabili ai </a:t>
            </a:r>
            <a:r>
              <a:rPr lang="it-IT" sz="2000" b="1" dirty="0">
                <a:solidFill>
                  <a:srgbClr val="595959"/>
                </a:solidFill>
                <a:latin typeface="Leelawadee" panose="020B0502040204020203" pitchFamily="34" charset="-34"/>
                <a:ea typeface="Roboto"/>
                <a:cs typeface="Leelawadee" panose="020B0502040204020203" pitchFamily="34" charset="-34"/>
                <a:sym typeface="Roboto"/>
              </a:rPr>
              <a:t>processi decisionali </a:t>
            </a:r>
            <a:r>
              <a:rPr lang="it-IT" sz="2000" dirty="0">
                <a:solidFill>
                  <a:srgbClr val="595959"/>
                </a:solidFill>
                <a:latin typeface="Leelawadee" panose="020B0502040204020203" pitchFamily="34" charset="-34"/>
                <a:ea typeface="Roboto"/>
                <a:cs typeface="Leelawadee" panose="020B0502040204020203" pitchFamily="34" charset="-34"/>
                <a:sym typeface="Roboto"/>
              </a:rPr>
              <a:t>di cambiamento urbano; </a:t>
            </a:r>
          </a:p>
          <a:p>
            <a:pPr marL="1371600" lvl="2" indent="-457200">
              <a:buClr>
                <a:srgbClr val="012F60"/>
              </a:buClr>
              <a:buSzPts val="1200"/>
              <a:buAutoNum type="arabicPeriod"/>
              <a:defRPr/>
            </a:pPr>
            <a:r>
              <a:rPr lang="it-IT" sz="2000" b="1" dirty="0">
                <a:solidFill>
                  <a:srgbClr val="595959"/>
                </a:solidFill>
                <a:latin typeface="Leelawadee" panose="020B0502040204020203" pitchFamily="34" charset="-34"/>
                <a:ea typeface="Roboto"/>
                <a:cs typeface="Leelawadee" panose="020B0502040204020203" pitchFamily="34" charset="-34"/>
                <a:sym typeface="Roboto"/>
              </a:rPr>
              <a:t>attivare eventi, confronti e dibattiti sul futuro dei propri territori </a:t>
            </a:r>
            <a:r>
              <a:rPr lang="it-IT" sz="2000" dirty="0">
                <a:solidFill>
                  <a:srgbClr val="595959"/>
                </a:solidFill>
                <a:latin typeface="Leelawadee" panose="020B0502040204020203" pitchFamily="34" charset="-34"/>
                <a:ea typeface="Roboto"/>
                <a:cs typeface="Leelawadee" panose="020B0502040204020203" pitchFamily="34" charset="-34"/>
                <a:sym typeface="Roboto"/>
              </a:rPr>
              <a:t>con le istituzioni locali e altri attori; </a:t>
            </a:r>
          </a:p>
          <a:p>
            <a:pPr marL="1371600" lvl="2" indent="-457200">
              <a:buClr>
                <a:srgbClr val="012F60"/>
              </a:buClr>
              <a:buSzPts val="1200"/>
              <a:buAutoNum type="arabicPeriod"/>
              <a:defRPr/>
            </a:pPr>
            <a:r>
              <a:rPr lang="it-IT" sz="2000" b="1" dirty="0">
                <a:solidFill>
                  <a:srgbClr val="595959"/>
                </a:solidFill>
                <a:latin typeface="Leelawadee" panose="020B0502040204020203" pitchFamily="34" charset="-34"/>
                <a:ea typeface="Roboto"/>
                <a:cs typeface="Leelawadee" panose="020B0502040204020203" pitchFamily="34" charset="-34"/>
                <a:sym typeface="Roboto"/>
              </a:rPr>
              <a:t>realizzare progetti eco-sostenibili</a:t>
            </a:r>
            <a:r>
              <a:rPr lang="it-IT" sz="2000" dirty="0">
                <a:solidFill>
                  <a:srgbClr val="595959"/>
                </a:solidFill>
                <a:latin typeface="Leelawadee" panose="020B0502040204020203" pitchFamily="34" charset="-34"/>
                <a:ea typeface="Roboto"/>
                <a:cs typeface="Leelawadee" panose="020B0502040204020203" pitchFamily="34" charset="-34"/>
                <a:sym typeface="Roboto"/>
              </a:rPr>
              <a:t>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DFA5335-98A4-DA96-2063-FE7D1B70D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E8B0-4A9D-4F8E-A4EE-65F579180FD5}" type="slidenum">
              <a:rPr lang="it-IT" smtClean="0"/>
              <a:t>2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73A6517-C1BA-E13C-675F-73D1655A3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80921" y="6176963"/>
            <a:ext cx="545757" cy="545757"/>
          </a:xfrm>
          <a:prstGeom prst="rect">
            <a:avLst/>
          </a:prstGeom>
        </p:spPr>
      </p:pic>
      <p:pic>
        <p:nvPicPr>
          <p:cNvPr id="7" name="Picture 8" descr="Soroptimist, corso su leadership e genere">
            <a:extLst>
              <a:ext uri="{FF2B5EF4-FFF2-40B4-BE49-F238E27FC236}">
                <a16:creationId xmlns:a16="http://schemas.microsoft.com/office/drawing/2014/main" id="{EBECE978-8F47-116E-F502-590F6B712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662" y="6150728"/>
            <a:ext cx="598228" cy="59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013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13300D72-8F35-4AC9-9628-E4D4640025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802" y="-19788"/>
            <a:ext cx="3030491" cy="419229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99A2B32-993F-4E6A-9DF6-E503546DF0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5487" y="4065972"/>
            <a:ext cx="5660117" cy="2800903"/>
          </a:xfrm>
          <a:prstGeom prst="rect">
            <a:avLst/>
          </a:prstGeom>
        </p:spPr>
      </p:pic>
      <p:sp>
        <p:nvSpPr>
          <p:cNvPr id="43" name="Triangolo isoscele 42">
            <a:extLst>
              <a:ext uri="{FF2B5EF4-FFF2-40B4-BE49-F238E27FC236}">
                <a16:creationId xmlns:a16="http://schemas.microsoft.com/office/drawing/2014/main" id="{683C27D8-A0BD-45C7-A7B9-8BB5F91471B0}"/>
              </a:ext>
            </a:extLst>
          </p:cNvPr>
          <p:cNvSpPr/>
          <p:nvPr/>
        </p:nvSpPr>
        <p:spPr>
          <a:xfrm rot="16200000">
            <a:off x="7780538" y="2455414"/>
            <a:ext cx="2907436" cy="5915487"/>
          </a:xfrm>
          <a:prstGeom prst="triangle">
            <a:avLst>
              <a:gd name="adj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8BA974B2-D053-45F4-939C-84FEEEE7B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620" y="5448671"/>
            <a:ext cx="5764696" cy="1584325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90187" tIns="45095" rIns="90187" bIns="45095" anchor="ctr"/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825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110064" marR="0" lvl="1" indent="0" algn="r" defTabSz="914309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</a:rPr>
              <a:t>LEXIS Research s.r.l.</a:t>
            </a:r>
          </a:p>
          <a:p>
            <a:pPr marL="110064" marR="0" lvl="1" indent="0" algn="r" defTabSz="914309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</a:rPr>
              <a:t>Corso Italia, 49, 20122 Milano</a:t>
            </a:r>
          </a:p>
          <a:p>
            <a:pPr marL="110064" marR="0" lvl="1" indent="0" algn="r" defTabSz="914309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</a:rPr>
              <a:t>Tel: +39 0236590840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97E6715-4EAE-4B4B-BF81-777267BB04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16" y="-19788"/>
            <a:ext cx="5161002" cy="688666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A06ADBE-5830-41B2-80AB-6157933F6BD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4178" y="-19789"/>
            <a:ext cx="4237822" cy="4085762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6A4357F9-98EC-43F3-B248-A222A7829C0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6601" y="3754149"/>
            <a:ext cx="1535837" cy="152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riangolo isoscele 15">
            <a:extLst>
              <a:ext uri="{FF2B5EF4-FFF2-40B4-BE49-F238E27FC236}">
                <a16:creationId xmlns:a16="http://schemas.microsoft.com/office/drawing/2014/main" id="{CC3E042E-2B5E-4CF0-B64F-1C42C803C844}"/>
              </a:ext>
            </a:extLst>
          </p:cNvPr>
          <p:cNvSpPr/>
          <p:nvPr/>
        </p:nvSpPr>
        <p:spPr>
          <a:xfrm rot="16200000" flipH="1" flipV="1">
            <a:off x="980536" y="-991903"/>
            <a:ext cx="2046302" cy="4007377"/>
          </a:xfrm>
          <a:prstGeom prst="triangle">
            <a:avLst>
              <a:gd name="adj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24397EE2-60DB-41F6-A60D-F1AA37515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8689"/>
            <a:ext cx="2726704" cy="1007263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90187" tIns="45095" rIns="90187" bIns="45095" anchor="ctr"/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825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110064" marR="0" lvl="1" indent="0" algn="l" defTabSz="914309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</a:rPr>
              <a:t>GRAZIE!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91BC27A-EC3D-4E64-CA1A-25BE58B83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9A7C6-3B24-4D2F-8127-2D87DF3B50C9}" type="slidenum">
              <a:rPr lang="it-IT" smtClean="0">
                <a:latin typeface="Leelawadee" panose="020B0502040204020203" pitchFamily="34" charset="-34"/>
                <a:cs typeface="Leelawadee" panose="020B0502040204020203" pitchFamily="34" charset="-34"/>
              </a:rPr>
              <a:t>20</a:t>
            </a:fld>
            <a:endParaRPr lang="it-IT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78570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49B85572-BE71-57F4-B59E-DD7647B72AD7}"/>
              </a:ext>
            </a:extLst>
          </p:cNvPr>
          <p:cNvSpPr/>
          <p:nvPr/>
        </p:nvSpPr>
        <p:spPr>
          <a:xfrm>
            <a:off x="613723" y="608078"/>
            <a:ext cx="3649362" cy="364396"/>
          </a:xfrm>
          <a:prstGeom prst="rect">
            <a:avLst/>
          </a:prstGeom>
          <a:solidFill>
            <a:srgbClr val="ACC1D1"/>
          </a:solidFill>
          <a:ln>
            <a:solidFill>
              <a:srgbClr val="ACC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471FE0D-21A2-9BC5-A562-BAB30686D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723" y="416399"/>
            <a:ext cx="10591609" cy="1325563"/>
          </a:xfrm>
        </p:spPr>
        <p:txBody>
          <a:bodyPr/>
          <a:lstStyle/>
          <a:p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OBIETTIVI E METODO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6DC79D9-1FC5-4E39-CFCE-7B000B9BA73F}"/>
              </a:ext>
            </a:extLst>
          </p:cNvPr>
          <p:cNvSpPr txBox="1"/>
          <p:nvPr/>
        </p:nvSpPr>
        <p:spPr>
          <a:xfrm>
            <a:off x="563467" y="1723997"/>
            <a:ext cx="48155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F60"/>
              </a:buClr>
              <a:buSzPts val="1200"/>
              <a:tabLst/>
              <a:defRPr/>
            </a:pP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Roboto"/>
                <a:cs typeface="Leelawadee" panose="020B0502040204020203" pitchFamily="34" charset="-34"/>
                <a:sym typeface="Roboto"/>
              </a:rPr>
              <a:t>Obiettivo dell’indagine era quello, per la città di oggi…</a:t>
            </a:r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C1BBCE6B-3321-8342-7617-4E1DAA1356C5}"/>
              </a:ext>
            </a:extLst>
          </p:cNvPr>
          <p:cNvSpPr/>
          <p:nvPr/>
        </p:nvSpPr>
        <p:spPr>
          <a:xfrm>
            <a:off x="959817" y="3057117"/>
            <a:ext cx="271848" cy="197708"/>
          </a:xfrm>
          <a:prstGeom prst="rightArrow">
            <a:avLst/>
          </a:prstGeom>
          <a:solidFill>
            <a:srgbClr val="1736B9"/>
          </a:solidFill>
          <a:ln w="19050">
            <a:solidFill>
              <a:srgbClr val="173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7D2F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7A0F8378-A97B-FE1A-7F61-5B99BBE510B1}"/>
              </a:ext>
            </a:extLst>
          </p:cNvPr>
          <p:cNvSpPr/>
          <p:nvPr/>
        </p:nvSpPr>
        <p:spPr>
          <a:xfrm>
            <a:off x="959817" y="5278081"/>
            <a:ext cx="271848" cy="197708"/>
          </a:xfrm>
          <a:prstGeom prst="rightArrow">
            <a:avLst/>
          </a:prstGeom>
          <a:solidFill>
            <a:srgbClr val="1736B9"/>
          </a:solidFill>
          <a:ln w="19050">
            <a:solidFill>
              <a:srgbClr val="173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7D2F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A87C5AB-A568-04B5-C6A9-838BD4C8BE2A}"/>
              </a:ext>
            </a:extLst>
          </p:cNvPr>
          <p:cNvSpPr txBox="1"/>
          <p:nvPr/>
        </p:nvSpPr>
        <p:spPr>
          <a:xfrm>
            <a:off x="1446187" y="2362170"/>
            <a:ext cx="41390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buClr>
                <a:srgbClr val="012F60"/>
              </a:buClr>
              <a:buSzPts val="1200"/>
              <a:defRPr sz="160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  <a:ea typeface="Roboto"/>
                <a:cs typeface="Leelawadee" panose="020B0502040204020203" pitchFamily="34" charset="-34"/>
              </a:defRPr>
            </a:lvl1pPr>
          </a:lstStyle>
          <a:p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sym typeface="Roboto"/>
              </a:rPr>
              <a:t>Misurare il </a:t>
            </a:r>
            <a:r>
              <a:rPr lang="it-I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sym typeface="Roboto"/>
              </a:rPr>
              <a:t>livello di soddisfazione </a:t>
            </a: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sym typeface="Roboto"/>
              </a:rPr>
              <a:t>rispetto a differenti aree riguardanti la </a:t>
            </a:r>
            <a:r>
              <a:rPr lang="it-I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sym typeface="Roboto"/>
              </a:rPr>
              <a:t>vita all’interno delle Città e Borghi</a:t>
            </a: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sym typeface="Roboto"/>
              </a:rPr>
              <a:t>: opportunità economiche, sostenibilità, servizi alla comunità, cultura, educazione e salute.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F2E552C-A8DB-C690-AF1A-68E215377EF4}"/>
              </a:ext>
            </a:extLst>
          </p:cNvPr>
          <p:cNvSpPr txBox="1"/>
          <p:nvPr/>
        </p:nvSpPr>
        <p:spPr>
          <a:xfrm>
            <a:off x="1446187" y="4631727"/>
            <a:ext cx="393280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12F60"/>
              </a:buClr>
              <a:buSzPts val="1200"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Roboto"/>
                <a:cs typeface="Leelawadee" panose="020B0502040204020203" pitchFamily="34" charset="-34"/>
                <a:sym typeface="Roboto"/>
              </a:rPr>
              <a:t>Identificare le principali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Roboto"/>
                <a:cs typeface="Leelawadee" panose="020B0502040204020203" pitchFamily="34" charset="-34"/>
                <a:sym typeface="Roboto"/>
              </a:rPr>
              <a:t>aree su cui focalizzare gli interventi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Roboto"/>
                <a:cs typeface="Leelawadee" panose="020B0502040204020203" pitchFamily="34" charset="-34"/>
                <a:sym typeface="Roboto"/>
              </a:rPr>
              <a:t> volti a rendere le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Roboto"/>
                <a:cs typeface="Leelawadee" panose="020B0502040204020203" pitchFamily="34" charset="-34"/>
                <a:sym typeface="Roboto"/>
              </a:rPr>
              <a:t>nuove città e borghi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Roboto"/>
                <a:cs typeface="Leelawadee" panose="020B0502040204020203" pitchFamily="34" charset="-34"/>
                <a:sym typeface="Roboto"/>
              </a:rPr>
              <a:t>del territorio italiano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Roboto"/>
                <a:cs typeface="Leelawadee" panose="020B0502040204020203" pitchFamily="34" charset="-34"/>
                <a:sym typeface="Roboto"/>
              </a:rPr>
              <a:t>più vivibili e più a misura di donna</a:t>
            </a:r>
            <a:endParaRPr kumimoji="0" lang="it-IT" b="1" i="0" u="none" strike="noStrike" kern="1200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Leelawadee" panose="020B0502040204020203" pitchFamily="34" charset="-34"/>
              <a:ea typeface="Roboto"/>
              <a:cs typeface="Leelawadee" panose="020B0502040204020203" pitchFamily="34" charset="-34"/>
              <a:sym typeface="Roboto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4F8B645-5175-7FCF-0157-D521A4975EE5}"/>
              </a:ext>
            </a:extLst>
          </p:cNvPr>
          <p:cNvSpPr txBox="1"/>
          <p:nvPr/>
        </p:nvSpPr>
        <p:spPr>
          <a:xfrm>
            <a:off x="6261002" y="1707849"/>
            <a:ext cx="5248068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F60"/>
              </a:buClr>
              <a:buSzPts val="1200"/>
              <a:tabLst/>
              <a:defRPr b="1">
                <a:solidFill>
                  <a:schemeClr val="tx2">
                    <a:lumMod val="75000"/>
                  </a:schemeClr>
                </a:solidFill>
                <a:latin typeface="Avenir Next LT Pro Light" panose="020B0304020202020204" pitchFamily="34" charset="0"/>
                <a:ea typeface="Roboto"/>
                <a:cs typeface="Leelawadee" panose="020B0502040204020203" pitchFamily="34" charset="-34"/>
              </a:defRPr>
            </a:lvl1pPr>
          </a:lstStyle>
          <a:p>
            <a:r>
              <a:rPr lang="it-IT" altLang="it-IT" b="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</a:rPr>
              <a:t>L’indagine è stata realizzata ad </a:t>
            </a:r>
            <a:r>
              <a:rPr lang="it-IT" altLang="it-IT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</a:rPr>
              <a:t>Aprile 2022 </a:t>
            </a:r>
            <a:r>
              <a:rPr lang="it-IT" altLang="it-IT" b="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</a:rPr>
              <a:t>tramite interviste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</a:rPr>
              <a:t> </a:t>
            </a:r>
            <a:r>
              <a:rPr lang="it-IT" altLang="it-IT" b="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</a:rPr>
              <a:t>quantitative online su un campione di</a:t>
            </a:r>
          </a:p>
          <a:p>
            <a:endParaRPr lang="it-IT" altLang="it-IT" b="0" dirty="0">
              <a:solidFill>
                <a:schemeClr val="tx1">
                  <a:lumMod val="65000"/>
                  <a:lumOff val="35000"/>
                </a:schemeClr>
              </a:solidFill>
              <a:latin typeface="Leelawadee" panose="020B0502040204020203" pitchFamily="34" charset="-34"/>
            </a:endParaRPr>
          </a:p>
          <a:p>
            <a:pPr algn="ctr"/>
            <a:r>
              <a:rPr lang="it-IT" alt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</a:rPr>
              <a:t>5038 donne italiane</a:t>
            </a:r>
            <a:endParaRPr lang="en-AU" altLang="it-IT" sz="2400" dirty="0">
              <a:solidFill>
                <a:schemeClr val="tx1">
                  <a:lumMod val="65000"/>
                  <a:lumOff val="35000"/>
                </a:schemeClr>
              </a:solidFill>
              <a:latin typeface="Leelawadee" panose="020B0502040204020203" pitchFamily="34" charset="-34"/>
            </a:endParaRPr>
          </a:p>
          <a:p>
            <a:endParaRPr lang="en-AU" altLang="it-IT" b="0" dirty="0">
              <a:solidFill>
                <a:schemeClr val="tx1">
                  <a:lumMod val="65000"/>
                  <a:lumOff val="35000"/>
                </a:schemeClr>
              </a:solidFill>
              <a:latin typeface="Leelawadee" panose="020B0502040204020203" pitchFamily="34" charset="-34"/>
            </a:endParaRPr>
          </a:p>
          <a:p>
            <a:r>
              <a:rPr lang="en-AU" altLang="it-IT" b="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</a:rPr>
              <a:t>In </a:t>
            </a:r>
            <a:r>
              <a:rPr lang="it-IT" altLang="it-IT" b="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</a:rPr>
              <a:t>particolare: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altLang="it-IT" b="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</a:rPr>
              <a:t>2006 </a:t>
            </a:r>
            <a:r>
              <a:rPr lang="it-IT" altLang="it-IT" b="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</a:rPr>
              <a:t>interviste sono state realizzate presso un 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</a:rPr>
              <a:t>campione rappresentativo di donne Italiane</a:t>
            </a:r>
          </a:p>
          <a:p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altLang="it-IT" b="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</a:rPr>
              <a:t>3032 </a:t>
            </a:r>
            <a:r>
              <a:rPr lang="it-IT" altLang="it-IT" b="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</a:rPr>
              <a:t>interviste sono state realizzate presso il campione di donne iscritte </a:t>
            </a:r>
            <a:r>
              <a:rPr lang="en-AU" altLang="it-IT" b="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</a:rPr>
              <a:t>a </a:t>
            </a:r>
            <a:r>
              <a:rPr lang="en-AU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</a:rPr>
              <a:t>Soroptimist </a:t>
            </a:r>
            <a:r>
              <a:rPr lang="en-AU" altLang="it-IT" b="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</a:rPr>
              <a:t>e a </a:t>
            </a:r>
            <a:r>
              <a:rPr lang="en-AU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</a:rPr>
              <a:t>Young Women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altLang="it-IT" sz="1400" b="0" dirty="0">
              <a:solidFill>
                <a:schemeClr val="tx1">
                  <a:lumMod val="65000"/>
                  <a:lumOff val="35000"/>
                </a:schemeClr>
              </a:solidFill>
              <a:latin typeface="Leelawadee" panose="020B0502040204020203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b="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</a:rPr>
              <a:t>i dati presentati in questo report si basano su un totale di 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</a:rPr>
              <a:t>4961 risposte valide</a:t>
            </a:r>
            <a:endParaRPr lang="it-IT" altLang="it-IT" sz="2800" dirty="0">
              <a:solidFill>
                <a:schemeClr val="tx1">
                  <a:lumMod val="65000"/>
                  <a:lumOff val="35000"/>
                </a:schemeClr>
              </a:solidFill>
              <a:latin typeface="Leelawadee" panose="020B0502040204020203" pitchFamily="34" charset="-34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4FAE195-57AA-E87F-0137-CCAB3A2ACDDC}"/>
              </a:ext>
            </a:extLst>
          </p:cNvPr>
          <p:cNvSpPr txBox="1"/>
          <p:nvPr/>
        </p:nvSpPr>
        <p:spPr>
          <a:xfrm>
            <a:off x="682931" y="4202106"/>
            <a:ext cx="52265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F60"/>
              </a:buClr>
              <a:buSzPts val="1200"/>
              <a:tabLst/>
              <a:defRPr/>
            </a:pP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Roboto"/>
                <a:cs typeface="Leelawadee" panose="020B0502040204020203" pitchFamily="34" charset="-34"/>
                <a:sym typeface="Roboto"/>
              </a:rPr>
              <a:t>… per la città eco-sostenibile di domani: </a:t>
            </a:r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718E38AB-3116-7207-9EB8-4BE1FDAA9B54}"/>
              </a:ext>
            </a:extLst>
          </p:cNvPr>
          <p:cNvCxnSpPr>
            <a:cxnSpLocks/>
          </p:cNvCxnSpPr>
          <p:nvPr/>
        </p:nvCxnSpPr>
        <p:spPr>
          <a:xfrm>
            <a:off x="5979863" y="1723997"/>
            <a:ext cx="0" cy="4440833"/>
          </a:xfrm>
          <a:prstGeom prst="line">
            <a:avLst/>
          </a:prstGeom>
          <a:ln w="38100">
            <a:solidFill>
              <a:srgbClr val="1736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B2C377A-F91F-A479-5BC5-1D40CD84A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E8B0-4A9D-4F8E-A4EE-65F579180FD5}" type="slidenum">
              <a:rPr lang="it-IT" smtClean="0">
                <a:latin typeface="Leelawadee" panose="020B0502040204020203" pitchFamily="34" charset="-34"/>
                <a:cs typeface="Leelawadee" panose="020B0502040204020203" pitchFamily="34" charset="-34"/>
              </a:rPr>
              <a:t>3</a:t>
            </a:fld>
            <a:endParaRPr lang="it-IT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EF5393B-6B5B-F9E6-2B2A-496E21C6A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80921" y="6176963"/>
            <a:ext cx="545757" cy="545757"/>
          </a:xfrm>
          <a:prstGeom prst="rect">
            <a:avLst/>
          </a:prstGeom>
        </p:spPr>
      </p:pic>
      <p:pic>
        <p:nvPicPr>
          <p:cNvPr id="6" name="Picture 8" descr="Soroptimist, corso su leadership e genere">
            <a:extLst>
              <a:ext uri="{FF2B5EF4-FFF2-40B4-BE49-F238E27FC236}">
                <a16:creationId xmlns:a16="http://schemas.microsoft.com/office/drawing/2014/main" id="{9575BC0E-CFFD-1744-6E83-76564330B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662" y="6150728"/>
            <a:ext cx="598228" cy="59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702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7D81101-6415-8825-A6D8-0EE31CEA9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80921" y="6176963"/>
            <a:ext cx="545757" cy="545757"/>
          </a:xfrm>
          <a:prstGeom prst="rect">
            <a:avLst/>
          </a:prstGeom>
        </p:spPr>
      </p:pic>
      <p:pic>
        <p:nvPicPr>
          <p:cNvPr id="5" name="Picture 8" descr="Soroptimist, corso su leadership e genere">
            <a:extLst>
              <a:ext uri="{FF2B5EF4-FFF2-40B4-BE49-F238E27FC236}">
                <a16:creationId xmlns:a16="http://schemas.microsoft.com/office/drawing/2014/main" id="{45898AEA-2E45-98D9-FD1A-FB7E5B243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662" y="6150728"/>
            <a:ext cx="598228" cy="59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9E4694B-61C9-6F84-E793-D2A3BD21CAF5}"/>
              </a:ext>
            </a:extLst>
          </p:cNvPr>
          <p:cNvSpPr/>
          <p:nvPr/>
        </p:nvSpPr>
        <p:spPr>
          <a:xfrm>
            <a:off x="5183078" y="303129"/>
            <a:ext cx="6049067" cy="364396"/>
          </a:xfrm>
          <a:prstGeom prst="rect">
            <a:avLst/>
          </a:prstGeom>
          <a:solidFill>
            <a:srgbClr val="ACC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36C27346-945D-18C0-4DEE-150866F25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79" y="283283"/>
            <a:ext cx="6697526" cy="1325563"/>
          </a:xfrm>
        </p:spPr>
        <p:txBody>
          <a:bodyPr>
            <a:normAutofit/>
          </a:bodyPr>
          <a:lstStyle/>
          <a:p>
            <a:pPr algn="r"/>
            <a:r>
              <a:rPr lang="it-I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LE CITTÀ DI OGGI SONO A MISURA DI DONNA?</a:t>
            </a:r>
          </a:p>
        </p:txBody>
      </p:sp>
      <p:sp>
        <p:nvSpPr>
          <p:cNvPr id="14" name="Google Shape;164;p27">
            <a:extLst>
              <a:ext uri="{FF2B5EF4-FFF2-40B4-BE49-F238E27FC236}">
                <a16:creationId xmlns:a16="http://schemas.microsoft.com/office/drawing/2014/main" id="{1E93C9CC-D9D5-68BB-1FFB-788F95FE0A4E}"/>
              </a:ext>
            </a:extLst>
          </p:cNvPr>
          <p:cNvSpPr txBox="1">
            <a:spLocks/>
          </p:cNvSpPr>
          <p:nvPr/>
        </p:nvSpPr>
        <p:spPr>
          <a:xfrm>
            <a:off x="2381798" y="4028770"/>
            <a:ext cx="2069622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it-IT" sz="2000" b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OPPORTUNITÀ DI LAVORO</a:t>
            </a:r>
          </a:p>
        </p:txBody>
      </p:sp>
      <p:cxnSp>
        <p:nvCxnSpPr>
          <p:cNvPr id="22" name="Google Shape;172;p27">
            <a:extLst>
              <a:ext uri="{FF2B5EF4-FFF2-40B4-BE49-F238E27FC236}">
                <a16:creationId xmlns:a16="http://schemas.microsoft.com/office/drawing/2014/main" id="{76A5A3A5-5698-F671-F5DB-208CEE565097}"/>
              </a:ext>
            </a:extLst>
          </p:cNvPr>
          <p:cNvCxnSpPr>
            <a:cxnSpLocks/>
          </p:cNvCxnSpPr>
          <p:nvPr/>
        </p:nvCxnSpPr>
        <p:spPr>
          <a:xfrm>
            <a:off x="7155574" y="3937307"/>
            <a:ext cx="809568" cy="0"/>
          </a:xfrm>
          <a:prstGeom prst="straightConnector1">
            <a:avLst/>
          </a:prstGeom>
          <a:noFill/>
          <a:ln w="19050" cap="flat" cmpd="sng">
            <a:solidFill>
              <a:srgbClr val="1A7FE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173;p27">
            <a:extLst>
              <a:ext uri="{FF2B5EF4-FFF2-40B4-BE49-F238E27FC236}">
                <a16:creationId xmlns:a16="http://schemas.microsoft.com/office/drawing/2014/main" id="{A86D6598-A8CB-0292-C2B6-C89EB7451155}"/>
              </a:ext>
            </a:extLst>
          </p:cNvPr>
          <p:cNvCxnSpPr>
            <a:cxnSpLocks/>
          </p:cNvCxnSpPr>
          <p:nvPr/>
        </p:nvCxnSpPr>
        <p:spPr>
          <a:xfrm>
            <a:off x="7155574" y="4957864"/>
            <a:ext cx="809568" cy="0"/>
          </a:xfrm>
          <a:prstGeom prst="straightConnector1">
            <a:avLst/>
          </a:prstGeom>
          <a:noFill/>
          <a:ln w="19050" cap="flat" cmpd="sng">
            <a:solidFill>
              <a:srgbClr val="1A7FE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164;p27">
            <a:extLst>
              <a:ext uri="{FF2B5EF4-FFF2-40B4-BE49-F238E27FC236}">
                <a16:creationId xmlns:a16="http://schemas.microsoft.com/office/drawing/2014/main" id="{43F63A1A-32CE-D10A-1797-F3BFE2378B62}"/>
              </a:ext>
            </a:extLst>
          </p:cNvPr>
          <p:cNvSpPr txBox="1">
            <a:spLocks/>
          </p:cNvSpPr>
          <p:nvPr/>
        </p:nvSpPr>
        <p:spPr>
          <a:xfrm>
            <a:off x="7038197" y="4047837"/>
            <a:ext cx="2588123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it-IT" sz="2000" b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SOSTENIBILITÀ AMBIENTALE</a:t>
            </a:r>
          </a:p>
        </p:txBody>
      </p:sp>
      <p:sp>
        <p:nvSpPr>
          <p:cNvPr id="25" name="Google Shape;164;p27">
            <a:extLst>
              <a:ext uri="{FF2B5EF4-FFF2-40B4-BE49-F238E27FC236}">
                <a16:creationId xmlns:a16="http://schemas.microsoft.com/office/drawing/2014/main" id="{9AC5DDA9-B2C1-59FF-E685-1A601DF15685}"/>
              </a:ext>
            </a:extLst>
          </p:cNvPr>
          <p:cNvSpPr txBox="1">
            <a:spLocks/>
          </p:cNvSpPr>
          <p:nvPr/>
        </p:nvSpPr>
        <p:spPr>
          <a:xfrm>
            <a:off x="2381798" y="5068082"/>
            <a:ext cx="2069622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it-IT" sz="2000" b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SERVIZI ALLA COMUNITÀ</a:t>
            </a:r>
          </a:p>
        </p:txBody>
      </p:sp>
      <p:sp>
        <p:nvSpPr>
          <p:cNvPr id="26" name="Google Shape;164;p27">
            <a:extLst>
              <a:ext uri="{FF2B5EF4-FFF2-40B4-BE49-F238E27FC236}">
                <a16:creationId xmlns:a16="http://schemas.microsoft.com/office/drawing/2014/main" id="{944CDAE2-9C32-4E40-0119-F28DFA01DE11}"/>
              </a:ext>
            </a:extLst>
          </p:cNvPr>
          <p:cNvSpPr txBox="1">
            <a:spLocks/>
          </p:cNvSpPr>
          <p:nvPr/>
        </p:nvSpPr>
        <p:spPr>
          <a:xfrm>
            <a:off x="7038198" y="5076841"/>
            <a:ext cx="3207238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it-IT" sz="2000" b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CULTURA, EDUCAZIONE &amp; SALUTE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C4D3F5D1-3E82-E5C0-341D-4832F6BBFDEA}"/>
              </a:ext>
            </a:extLst>
          </p:cNvPr>
          <p:cNvSpPr txBox="1"/>
          <p:nvPr/>
        </p:nvSpPr>
        <p:spPr>
          <a:xfrm>
            <a:off x="749945" y="1790160"/>
            <a:ext cx="9309268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eelawadee" panose="020B0502040204020203" pitchFamily="34" charset="-34"/>
                <a:cs typeface="Leelawadee" panose="020B0502040204020203" pitchFamily="34" charset="-34"/>
              </a:rPr>
              <a:t>Per fornire una risposta</a:t>
            </a:r>
            <a:r>
              <a:rPr lang="it-IT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eelawadee" panose="020B0502040204020203" pitchFamily="34" charset="-34"/>
                <a:cs typeface="Leelawadee" panose="020B0502040204020203" pitchFamily="34" charset="-34"/>
              </a:rPr>
              <a:t>, oltre a effettuare una valutazione generale della qualità della vita percepita e del livello di coinvolgimento dei cittadini nelle scelte della propria città, </a:t>
            </a:r>
            <a:br>
              <a:rPr lang="it-IT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it-IT" sz="24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eelawadee" panose="020B0502040204020203" pitchFamily="34" charset="-34"/>
                <a:cs typeface="Leelawadee" panose="020B0502040204020203" pitchFamily="34" charset="-34"/>
              </a:rPr>
              <a:t>la ricerca effettuata ha indagato le seguenti aree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:</a:t>
            </a:r>
            <a:r>
              <a:rPr lang="it-IT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</a:p>
        </p:txBody>
      </p: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3039EB48-E1D8-12A8-ECF1-BCBA2983ED06}"/>
              </a:ext>
            </a:extLst>
          </p:cNvPr>
          <p:cNvCxnSpPr>
            <a:cxnSpLocks/>
          </p:cNvCxnSpPr>
          <p:nvPr/>
        </p:nvCxnSpPr>
        <p:spPr>
          <a:xfrm flipH="1">
            <a:off x="820283" y="3212088"/>
            <a:ext cx="4505785" cy="0"/>
          </a:xfrm>
          <a:prstGeom prst="line">
            <a:avLst/>
          </a:prstGeom>
          <a:ln w="38100">
            <a:solidFill>
              <a:srgbClr val="ACC1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07A953C-1FD4-AEDD-DE00-E44C3CF38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E8B0-4A9D-4F8E-A4EE-65F579180FD5}" type="slidenum">
              <a:rPr lang="it-IT" smtClean="0">
                <a:latin typeface="Leelawadee" panose="020B0502040204020203" pitchFamily="34" charset="-34"/>
                <a:cs typeface="Leelawadee" panose="020B0502040204020203" pitchFamily="34" charset="-34"/>
              </a:rPr>
              <a:t>4</a:t>
            </a:fld>
            <a:endParaRPr lang="it-IT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11" name="Elemento grafico 10" descr="Valigetta con riempimento a tinta unita">
            <a:extLst>
              <a:ext uri="{FF2B5EF4-FFF2-40B4-BE49-F238E27FC236}">
                <a16:creationId xmlns:a16="http://schemas.microsoft.com/office/drawing/2014/main" id="{2B3C765D-30BF-C0CA-D979-95BEB2A513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19460" y="3937307"/>
            <a:ext cx="577800" cy="577800"/>
          </a:xfrm>
          <a:prstGeom prst="rect">
            <a:avLst/>
          </a:prstGeom>
        </p:spPr>
      </p:pic>
      <p:pic>
        <p:nvPicPr>
          <p:cNvPr id="13" name="Elemento grafico 12" descr="Successo di gruppo con riempimento a tinta unita">
            <a:extLst>
              <a:ext uri="{FF2B5EF4-FFF2-40B4-BE49-F238E27FC236}">
                <a16:creationId xmlns:a16="http://schemas.microsoft.com/office/drawing/2014/main" id="{07F6F87F-642B-5716-47E0-210DCBBE83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19460" y="4963542"/>
            <a:ext cx="577800" cy="577800"/>
          </a:xfrm>
          <a:prstGeom prst="rect">
            <a:avLst/>
          </a:prstGeom>
        </p:spPr>
      </p:pic>
      <p:pic>
        <p:nvPicPr>
          <p:cNvPr id="16" name="Elemento grafico 15" descr="Albero caducifoglio con riempimento a tinta unita">
            <a:extLst>
              <a:ext uri="{FF2B5EF4-FFF2-40B4-BE49-F238E27FC236}">
                <a16:creationId xmlns:a16="http://schemas.microsoft.com/office/drawing/2014/main" id="{7A84E033-F42B-E337-3458-4D541EC8A5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25419" y="3937307"/>
            <a:ext cx="577800" cy="577800"/>
          </a:xfrm>
          <a:prstGeom prst="rect">
            <a:avLst/>
          </a:prstGeom>
        </p:spPr>
      </p:pic>
      <p:pic>
        <p:nvPicPr>
          <p:cNvPr id="19" name="Elemento grafico 18" descr="Libri con riempimento a tinta unita">
            <a:extLst>
              <a:ext uri="{FF2B5EF4-FFF2-40B4-BE49-F238E27FC236}">
                <a16:creationId xmlns:a16="http://schemas.microsoft.com/office/drawing/2014/main" id="{24E6FBA9-23CB-D9F3-D60B-0B678AA4F2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25419" y="4957864"/>
            <a:ext cx="577801" cy="577801"/>
          </a:xfrm>
          <a:prstGeom prst="rect">
            <a:avLst/>
          </a:prstGeom>
        </p:spPr>
      </p:pic>
      <p:cxnSp>
        <p:nvCxnSpPr>
          <p:cNvPr id="1024" name="Google Shape;172;p27">
            <a:extLst>
              <a:ext uri="{FF2B5EF4-FFF2-40B4-BE49-F238E27FC236}">
                <a16:creationId xmlns:a16="http://schemas.microsoft.com/office/drawing/2014/main" id="{2C3349E2-70CE-61E3-65A1-6BA0AF62486A}"/>
              </a:ext>
            </a:extLst>
          </p:cNvPr>
          <p:cNvCxnSpPr>
            <a:cxnSpLocks/>
          </p:cNvCxnSpPr>
          <p:nvPr/>
        </p:nvCxnSpPr>
        <p:spPr>
          <a:xfrm>
            <a:off x="2457438" y="3937307"/>
            <a:ext cx="809568" cy="0"/>
          </a:xfrm>
          <a:prstGeom prst="straightConnector1">
            <a:avLst/>
          </a:prstGeom>
          <a:noFill/>
          <a:ln w="19050" cap="flat" cmpd="sng">
            <a:solidFill>
              <a:srgbClr val="1A7FE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5" name="Google Shape;172;p27">
            <a:extLst>
              <a:ext uri="{FF2B5EF4-FFF2-40B4-BE49-F238E27FC236}">
                <a16:creationId xmlns:a16="http://schemas.microsoft.com/office/drawing/2014/main" id="{A133829F-255A-2DA2-5328-F2AC4012B07D}"/>
              </a:ext>
            </a:extLst>
          </p:cNvPr>
          <p:cNvCxnSpPr>
            <a:cxnSpLocks/>
          </p:cNvCxnSpPr>
          <p:nvPr/>
        </p:nvCxnSpPr>
        <p:spPr>
          <a:xfrm>
            <a:off x="2457438" y="4957864"/>
            <a:ext cx="809568" cy="0"/>
          </a:xfrm>
          <a:prstGeom prst="straightConnector1">
            <a:avLst/>
          </a:prstGeom>
          <a:noFill/>
          <a:ln w="19050" cap="flat" cmpd="sng">
            <a:solidFill>
              <a:srgbClr val="1A7FE6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62054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23000">
              <a:srgbClr val="CDD6E1"/>
            </a:gs>
            <a:gs pos="58000">
              <a:srgbClr val="ACC1D1">
                <a:tint val="23500"/>
                <a:satMod val="160000"/>
              </a:srgb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764AD28-3394-1CCB-7A5B-984E47EFA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EE8B0-4A9D-4F8E-A4EE-65F579180FD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4E314E2-4758-FD35-C73C-AF0F8611411A}"/>
              </a:ext>
            </a:extLst>
          </p:cNvPr>
          <p:cNvSpPr txBox="1"/>
          <p:nvPr/>
        </p:nvSpPr>
        <p:spPr>
          <a:xfrm>
            <a:off x="0" y="2860271"/>
            <a:ext cx="12188952" cy="230832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none" spc="0" normalizeH="0" baseline="0" noProof="0" dirty="0">
                <a:ln>
                  <a:noFill/>
                </a:ln>
                <a:solidFill>
                  <a:srgbClr val="1736B9"/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t>LA CITTÀ DI OGGI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MON MILK" panose="00000500000000000000" pitchFamily="50" charset="0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1A80D82-AE76-9D0C-1B70-A9A98BEC7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80921" y="6176963"/>
            <a:ext cx="545757" cy="545757"/>
          </a:xfrm>
          <a:prstGeom prst="rect">
            <a:avLst/>
          </a:prstGeom>
        </p:spPr>
      </p:pic>
      <p:pic>
        <p:nvPicPr>
          <p:cNvPr id="4" name="Picture 8" descr="Soroptimist, corso su leadership e genere">
            <a:extLst>
              <a:ext uri="{FF2B5EF4-FFF2-40B4-BE49-F238E27FC236}">
                <a16:creationId xmlns:a16="http://schemas.microsoft.com/office/drawing/2014/main" id="{54458A86-D23B-D35E-7592-6E45FEB28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662" y="6150728"/>
            <a:ext cx="598228" cy="59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407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2E8191D6-E5A0-D56B-94B4-C703F2F93F79}"/>
              </a:ext>
            </a:extLst>
          </p:cNvPr>
          <p:cNvSpPr txBox="1"/>
          <p:nvPr/>
        </p:nvSpPr>
        <p:spPr>
          <a:xfrm>
            <a:off x="551999" y="1583571"/>
            <a:ext cx="8682435" cy="707886"/>
          </a:xfrm>
          <a:prstGeom prst="rect">
            <a:avLst/>
          </a:prstGeom>
          <a:solidFill>
            <a:srgbClr val="ACC1D1">
              <a:alpha val="32000"/>
            </a:srgbClr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IL LIVELLO DI SODDISFAZIONE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RISPETTO AL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COINVOLGIMENTO NELLE SCELTE PER LA PROPRIA CITTÀ È INSUFFICIENTE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(MEDIA= 4,67 SU 10) </a:t>
            </a:r>
          </a:p>
        </p:txBody>
      </p:sp>
      <p:sp>
        <p:nvSpPr>
          <p:cNvPr id="3082" name="CasellaDiTesto 3081">
            <a:extLst>
              <a:ext uri="{FF2B5EF4-FFF2-40B4-BE49-F238E27FC236}">
                <a16:creationId xmlns:a16="http://schemas.microsoft.com/office/drawing/2014/main" id="{659BD0D1-5DA8-981C-F471-842871F56948}"/>
              </a:ext>
            </a:extLst>
          </p:cNvPr>
          <p:cNvSpPr txBox="1"/>
          <p:nvPr/>
        </p:nvSpPr>
        <p:spPr>
          <a:xfrm>
            <a:off x="1918576" y="4066527"/>
            <a:ext cx="541184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Oltre il </a:t>
            </a:r>
            <a:r>
              <a:rPr lang="it-IT" sz="2400" b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60%</a:t>
            </a:r>
            <a:r>
              <a:rPr lang="it-IT" b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it-IT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delle cittadine lamenta di </a:t>
            </a:r>
            <a:r>
              <a:rPr lang="it-IT" b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NON SENTIRSI COINVOLTA </a:t>
            </a:r>
            <a:r>
              <a:rPr lang="it-IT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per le scelte per la città.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1B6C83A-85ED-837B-DADF-77D2B0FE8407}"/>
              </a:ext>
            </a:extLst>
          </p:cNvPr>
          <p:cNvSpPr txBox="1"/>
          <p:nvPr/>
        </p:nvSpPr>
        <p:spPr>
          <a:xfrm>
            <a:off x="9975033" y="170691"/>
            <a:ext cx="1913713" cy="307777"/>
          </a:xfrm>
          <a:prstGeom prst="rect">
            <a:avLst/>
          </a:prstGeom>
          <a:solidFill>
            <a:srgbClr val="F1F2FB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LA CITTÀ DI OGGI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594C323-4261-B7B9-5533-9BB0A9295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80921" y="6176963"/>
            <a:ext cx="545757" cy="545757"/>
          </a:xfrm>
          <a:prstGeom prst="rect">
            <a:avLst/>
          </a:prstGeom>
        </p:spPr>
      </p:pic>
      <p:pic>
        <p:nvPicPr>
          <p:cNvPr id="8" name="Picture 8" descr="Soroptimist, corso su leadership e genere">
            <a:extLst>
              <a:ext uri="{FF2B5EF4-FFF2-40B4-BE49-F238E27FC236}">
                <a16:creationId xmlns:a16="http://schemas.microsoft.com/office/drawing/2014/main" id="{2285610E-A36C-3869-A604-C6CEEDBA4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662" y="6150728"/>
            <a:ext cx="598228" cy="59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hart 12">
            <a:extLst>
              <a:ext uri="{FF2B5EF4-FFF2-40B4-BE49-F238E27FC236}">
                <a16:creationId xmlns:a16="http://schemas.microsoft.com/office/drawing/2014/main" id="{C3F2EEF8-7DFC-B480-50D5-EA3471B887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4991403"/>
              </p:ext>
            </p:extLst>
          </p:nvPr>
        </p:nvGraphicFramePr>
        <p:xfrm>
          <a:off x="1606138" y="2469761"/>
          <a:ext cx="6247778" cy="2096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Rettangolo 8">
            <a:extLst>
              <a:ext uri="{FF2B5EF4-FFF2-40B4-BE49-F238E27FC236}">
                <a16:creationId xmlns:a16="http://schemas.microsoft.com/office/drawing/2014/main" id="{127AA380-8BB4-199D-74A4-953C792200DC}"/>
              </a:ext>
            </a:extLst>
          </p:cNvPr>
          <p:cNvSpPr/>
          <p:nvPr/>
        </p:nvSpPr>
        <p:spPr>
          <a:xfrm>
            <a:off x="552001" y="454465"/>
            <a:ext cx="6049067" cy="364396"/>
          </a:xfrm>
          <a:prstGeom prst="rect">
            <a:avLst/>
          </a:prstGeom>
          <a:solidFill>
            <a:srgbClr val="ACC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34E9FD96-03C7-0942-BA41-DF045C577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00" y="140219"/>
            <a:ext cx="11176350" cy="1325563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LIVELLO DI COINVOLGIMENTO</a:t>
            </a:r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D7303733-42CE-59AA-4E00-3FAA6278E873}"/>
              </a:ext>
            </a:extLst>
          </p:cNvPr>
          <p:cNvSpPr/>
          <p:nvPr/>
        </p:nvSpPr>
        <p:spPr>
          <a:xfrm>
            <a:off x="3095754" y="3507441"/>
            <a:ext cx="1194198" cy="358699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0675034-0DAE-DCE7-3565-A842D3C4C359}"/>
              </a:ext>
            </a:extLst>
          </p:cNvPr>
          <p:cNvSpPr txBox="1"/>
          <p:nvPr/>
        </p:nvSpPr>
        <p:spPr>
          <a:xfrm>
            <a:off x="1918575" y="4895626"/>
            <a:ext cx="5411841" cy="67710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Ciò è vero specialmente nel </a:t>
            </a:r>
            <a:r>
              <a:rPr lang="it-IT" b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Centro/Sud </a:t>
            </a:r>
            <a:r>
              <a:rPr lang="it-IT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 nelle </a:t>
            </a:r>
            <a:r>
              <a:rPr lang="it-IT" b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Isole </a:t>
            </a:r>
            <a:r>
              <a:rPr lang="it-IT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(Calabria: </a:t>
            </a:r>
            <a:r>
              <a:rPr lang="it-IT" sz="2000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79%</a:t>
            </a:r>
            <a:r>
              <a:rPr lang="it-IT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 Abruzzo: </a:t>
            </a:r>
            <a:r>
              <a:rPr lang="it-IT" sz="2000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79%</a:t>
            </a:r>
            <a:r>
              <a:rPr lang="it-IT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 Sicilia: </a:t>
            </a:r>
            <a:r>
              <a:rPr lang="it-IT" sz="2000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77</a:t>
            </a:r>
            <a:r>
              <a:rPr lang="it-IT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%).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9C9E0FE-D56F-877B-092F-518A3E94D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E8B0-4A9D-4F8E-A4EE-65F579180FD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829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FA4349AC-1E8F-ADF1-AA62-DEABE57F285A}"/>
              </a:ext>
            </a:extLst>
          </p:cNvPr>
          <p:cNvSpPr/>
          <p:nvPr/>
        </p:nvSpPr>
        <p:spPr>
          <a:xfrm>
            <a:off x="1627832" y="1001998"/>
            <a:ext cx="6049067" cy="364396"/>
          </a:xfrm>
          <a:prstGeom prst="rect">
            <a:avLst/>
          </a:prstGeom>
          <a:solidFill>
            <a:srgbClr val="ACC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9933B213-5EA6-A896-2C23-52B7041B9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832" y="818339"/>
            <a:ext cx="11176350" cy="1325563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OPPORTUNITÀ DI LAVORO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1614133-2E6C-D607-143F-DE0ABBDC4250}"/>
              </a:ext>
            </a:extLst>
          </p:cNvPr>
          <p:cNvSpPr txBox="1"/>
          <p:nvPr/>
        </p:nvSpPr>
        <p:spPr>
          <a:xfrm>
            <a:off x="1627832" y="1853302"/>
            <a:ext cx="6660874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eelawadee" panose="020B0502040204020203" pitchFamily="34" charset="-34"/>
                <a:cs typeface="Leelawadee" panose="020B0502040204020203" pitchFamily="34" charset="-34"/>
              </a:rPr>
              <a:t>Importanti criticità sono state registrate in ambito lavorativo</a:t>
            </a:r>
            <a:r>
              <a:rPr lang="it-IT" sz="20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eelawadee" panose="020B0502040204020203" pitchFamily="34" charset="-34"/>
                <a:cs typeface="Leelawadee" panose="020B0502040204020203" pitchFamily="34" charset="-34"/>
              </a:rPr>
              <a:t>.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C2F5C7B-4F01-F058-96CF-12128AD23DC5}"/>
              </a:ext>
            </a:extLst>
          </p:cNvPr>
          <p:cNvSpPr txBox="1"/>
          <p:nvPr/>
        </p:nvSpPr>
        <p:spPr>
          <a:xfrm>
            <a:off x="3494918" y="2835736"/>
            <a:ext cx="6129475" cy="4039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0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eelawadee" panose="020B0502040204020203" pitchFamily="34" charset="-34"/>
                <a:cs typeface="Leelawadee" panose="020B0502040204020203" pitchFamily="34" charset="-34"/>
              </a:rPr>
              <a:t>il </a:t>
            </a:r>
            <a:r>
              <a:rPr lang="it-IT" sz="28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eelawadee" panose="020B0502040204020203" pitchFamily="34" charset="-34"/>
                <a:cs typeface="Leelawadee" panose="020B0502040204020203" pitchFamily="34" charset="-34"/>
              </a:rPr>
              <a:t>62%</a:t>
            </a:r>
            <a:r>
              <a:rPr lang="it-IT" sz="20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eelawadee" panose="020B0502040204020203" pitchFamily="34" charset="-34"/>
                <a:cs typeface="Leelawadee" panose="020B0502040204020203" pitchFamily="34" charset="-34"/>
              </a:rPr>
              <a:t> è insoddisfatta circa le opportunità </a:t>
            </a:r>
            <a:br>
              <a:rPr lang="it-IT" sz="20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it-IT" sz="20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eelawadee" panose="020B0502040204020203" pitchFamily="34" charset="-34"/>
                <a:cs typeface="Leelawadee" panose="020B0502040204020203" pitchFamily="34" charset="-34"/>
              </a:rPr>
              <a:t>di </a:t>
            </a:r>
            <a:r>
              <a:rPr lang="it-IT" sz="20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eelawadee" panose="020B0502040204020203" pitchFamily="34" charset="-34"/>
                <a:cs typeface="Leelawadee" panose="020B0502040204020203" pitchFamily="34" charset="-34"/>
              </a:rPr>
              <a:t>AVVIARE ATTIVITÀ IN PROPRIO </a:t>
            </a:r>
            <a:endParaRPr lang="it-IT" sz="20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0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0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285750" marR="0" lvl="0" indent="-28575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0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eelawadee" panose="020B0502040204020203" pitchFamily="34" charset="-34"/>
                <a:cs typeface="Leelawadee" panose="020B0502040204020203" pitchFamily="34" charset="-34"/>
              </a:rPr>
              <a:t>il </a:t>
            </a:r>
            <a:r>
              <a:rPr lang="it-IT" sz="28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eelawadee" panose="020B0502040204020203" pitchFamily="34" charset="-34"/>
                <a:cs typeface="Leelawadee" panose="020B0502040204020203" pitchFamily="34" charset="-34"/>
              </a:rPr>
              <a:t>59%</a:t>
            </a:r>
            <a:r>
              <a:rPr lang="it-IT" sz="20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eelawadee" panose="020B0502040204020203" pitchFamily="34" charset="-34"/>
                <a:cs typeface="Leelawadee" panose="020B0502040204020203" pitchFamily="34" charset="-34"/>
              </a:rPr>
              <a:t> delle donne nutre una scarsissima soddisfazione generale in merito a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OPPORTUNITÀ E QUALITÀ DI LAVORO E CARRIERA</a:t>
            </a:r>
          </a:p>
          <a:p>
            <a:pPr marL="285750" marR="0" lvl="0" indent="-28575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sz="2000" b="1" dirty="0">
              <a:solidFill>
                <a:srgbClr val="595959"/>
              </a:solidFill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  <a:p>
            <a:pPr marL="285750" marR="0" lvl="0" indent="-28575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  <a:p>
            <a:pPr marL="285750" marR="0" lvl="0" indent="-28575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sz="2000" b="1" dirty="0">
              <a:solidFill>
                <a:srgbClr val="595959"/>
              </a:solidFill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000" b="1" dirty="0">
              <a:solidFill>
                <a:srgbClr val="595959"/>
              </a:solidFill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  <a:p>
            <a:pPr marL="285750" marR="0" lvl="0" indent="-28575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9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EDFA98A-008E-DE22-8863-20708FABEA6F}"/>
              </a:ext>
            </a:extLst>
          </p:cNvPr>
          <p:cNvSpPr txBox="1"/>
          <p:nvPr/>
        </p:nvSpPr>
        <p:spPr>
          <a:xfrm>
            <a:off x="3660703" y="5458904"/>
            <a:ext cx="5514470" cy="86793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Tale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insoddisfazione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cresce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 </a:t>
            </a:r>
            <a:r>
              <a:rPr lang="en-US" sz="2800" dirty="0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al</a:t>
            </a:r>
            <a:r>
              <a:rPr lang="en-US" sz="2000" dirty="0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Sud Italia (73%)</a:t>
            </a:r>
            <a:r>
              <a:rPr lang="en-US" sz="2800" dirty="0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nei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piccoli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centri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 (61%)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4ACB93F-51F6-73A8-C994-E6A9356A88D7}"/>
              </a:ext>
            </a:extLst>
          </p:cNvPr>
          <p:cNvSpPr txBox="1"/>
          <p:nvPr/>
        </p:nvSpPr>
        <p:spPr>
          <a:xfrm>
            <a:off x="152116" y="184585"/>
            <a:ext cx="1913713" cy="307777"/>
          </a:xfrm>
          <a:prstGeom prst="rect">
            <a:avLst/>
          </a:prstGeom>
          <a:solidFill>
            <a:srgbClr val="F1F2FB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LA CITTÀ DI OGGI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897A892-9274-A4B7-9020-13F1DB759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80921" y="6176963"/>
            <a:ext cx="545757" cy="545757"/>
          </a:xfrm>
          <a:prstGeom prst="rect">
            <a:avLst/>
          </a:prstGeom>
        </p:spPr>
      </p:pic>
      <p:pic>
        <p:nvPicPr>
          <p:cNvPr id="7" name="Picture 8" descr="Soroptimist, corso su leadership e genere">
            <a:extLst>
              <a:ext uri="{FF2B5EF4-FFF2-40B4-BE49-F238E27FC236}">
                <a16:creationId xmlns:a16="http://schemas.microsoft.com/office/drawing/2014/main" id="{E05BBDF3-B96F-68E3-3E06-8E75C3E5C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662" y="6150728"/>
            <a:ext cx="598228" cy="59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CBF6E2EE-CBF4-D01A-E1ED-8D1880F19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E8B0-4A9D-4F8E-A4EE-65F579180FD5}" type="slidenum">
              <a:rPr lang="it-IT" smtClean="0"/>
              <a:t>7</a:t>
            </a:fld>
            <a:endParaRPr lang="it-IT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401C0501-5750-F294-B635-2E3B548BAD13}"/>
              </a:ext>
            </a:extLst>
          </p:cNvPr>
          <p:cNvCxnSpPr>
            <a:cxnSpLocks/>
          </p:cNvCxnSpPr>
          <p:nvPr/>
        </p:nvCxnSpPr>
        <p:spPr>
          <a:xfrm>
            <a:off x="9916190" y="1881601"/>
            <a:ext cx="0" cy="4445233"/>
          </a:xfrm>
          <a:prstGeom prst="line">
            <a:avLst/>
          </a:prstGeom>
          <a:ln w="38100">
            <a:solidFill>
              <a:srgbClr val="1A7F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877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FA4349AC-1E8F-ADF1-AA62-DEABE57F285A}"/>
              </a:ext>
            </a:extLst>
          </p:cNvPr>
          <p:cNvSpPr/>
          <p:nvPr/>
        </p:nvSpPr>
        <p:spPr>
          <a:xfrm>
            <a:off x="1053106" y="483651"/>
            <a:ext cx="6049067" cy="364396"/>
          </a:xfrm>
          <a:prstGeom prst="rect">
            <a:avLst/>
          </a:prstGeom>
          <a:solidFill>
            <a:srgbClr val="ACC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9933B213-5EA6-A896-2C23-52B7041B9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106" y="313398"/>
            <a:ext cx="11176350" cy="1325563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SOSTENIBILITÀ AMBIENTALE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C2F5C7B-4F01-F058-96CF-12128AD23DC5}"/>
              </a:ext>
            </a:extLst>
          </p:cNvPr>
          <p:cNvSpPr txBox="1"/>
          <p:nvPr/>
        </p:nvSpPr>
        <p:spPr>
          <a:xfrm>
            <a:off x="1662043" y="1726271"/>
            <a:ext cx="8039659" cy="4275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8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eelawadee" panose="020B0502040204020203" pitchFamily="34" charset="-34"/>
                <a:cs typeface="Leelawadee" panose="020B0502040204020203" pitchFamily="34" charset="-34"/>
              </a:rPr>
              <a:t>il </a:t>
            </a:r>
            <a:r>
              <a:rPr lang="it-IT" sz="24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eelawadee" panose="020B0502040204020203" pitchFamily="34" charset="-34"/>
                <a:cs typeface="Leelawadee" panose="020B0502040204020203" pitchFamily="34" charset="-34"/>
              </a:rPr>
              <a:t>57%</a:t>
            </a:r>
            <a:r>
              <a:rPr lang="it-IT" sz="18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eelawadee" panose="020B0502040204020203" pitchFamily="34" charset="-34"/>
                <a:cs typeface="Leelawadee" panose="020B0502040204020203" pitchFamily="34" charset="-34"/>
              </a:rPr>
              <a:t> è insoddisfatta circa il contrasto all’</a:t>
            </a:r>
            <a:r>
              <a:rPr lang="it-IT" sz="18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eelawadee" panose="020B0502040204020203" pitchFamily="34" charset="-34"/>
                <a:cs typeface="Leelawadee" panose="020B0502040204020203" pitchFamily="34" charset="-34"/>
              </a:rPr>
              <a:t>INQUINAMENTO</a:t>
            </a:r>
            <a:r>
              <a:rPr lang="it-IT" sz="18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eelawadee" panose="020B0502040204020203" pitchFamily="34" charset="-34"/>
                <a:cs typeface="Leelawadee" panose="020B0502040204020203" pitchFamily="34" charset="-34"/>
              </a:rPr>
              <a:t> e la </a:t>
            </a:r>
            <a:r>
              <a:rPr lang="it-IT" sz="18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eelawadee" panose="020B0502040204020203" pitchFamily="34" charset="-34"/>
                <a:cs typeface="Leelawadee" panose="020B0502040204020203" pitchFamily="34" charset="-34"/>
              </a:rPr>
              <a:t>QUALITÀ DELL’ARIA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 percentuale che raggiunge il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66%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nelle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grandi città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  <a:endParaRPr lang="it-IT" sz="18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18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8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eelawadee" panose="020B0502040204020203" pitchFamily="34" charset="-34"/>
                <a:cs typeface="Leelawadee" panose="020B0502040204020203" pitchFamily="34" charset="-34"/>
              </a:rPr>
              <a:t>il </a:t>
            </a:r>
            <a:r>
              <a:rPr lang="it-IT" sz="24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eelawadee" panose="020B0502040204020203" pitchFamily="34" charset="-34"/>
                <a:cs typeface="Leelawadee" panose="020B0502040204020203" pitchFamily="34" charset="-34"/>
              </a:rPr>
              <a:t>51%</a:t>
            </a:r>
            <a:r>
              <a:rPr lang="it-IT" sz="18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eelawadee" panose="020B0502040204020203" pitchFamily="34" charset="-34"/>
                <a:cs typeface="Leelawadee" panose="020B0502040204020203" pitchFamily="34" charset="-34"/>
              </a:rPr>
              <a:t> delle donne è insoddisfatta rispetto alla manutenzione di </a:t>
            </a:r>
            <a:r>
              <a:rPr lang="it-IT" sz="18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eelawadee" panose="020B0502040204020203" pitchFamily="34" charset="-34"/>
                <a:cs typeface="Leelawadee" panose="020B0502040204020203" pitchFamily="34" charset="-34"/>
              </a:rPr>
              <a:t>AREE VERDI, GIARDINI, AIUOLE, PARCHI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Il </a:t>
            </a:r>
            <a:r>
              <a:rPr lang="it-IT" sz="2400" b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44</a:t>
            </a:r>
            <a:r>
              <a:rPr lang="it-IT" b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% </a:t>
            </a:r>
            <a:r>
              <a:rPr lang="it-IT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lamenta anche un forte </a:t>
            </a:r>
            <a:r>
              <a:rPr lang="it-IT" b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INQUINAMENTO DA RUMORE, </a:t>
            </a:r>
            <a:r>
              <a:rPr lang="it-IT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criticità maggiore nelle provincie più grandi come </a:t>
            </a:r>
            <a:r>
              <a:rPr lang="it-IT" b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Roma (67%), Napoli (64%), Milano (60%)</a:t>
            </a:r>
            <a:r>
              <a:rPr lang="it-IT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1800" i="0" u="none" strike="noStrike" dirty="0">
              <a:solidFill>
                <a:srgbClr val="595959"/>
              </a:solidFill>
              <a:effectLst/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800" i="0" u="none" strike="noStrike" dirty="0">
                <a:solidFill>
                  <a:srgbClr val="595959"/>
                </a:solidFill>
                <a:effectLst/>
                <a:latin typeface="Leelawadee" panose="020B0502040204020203" pitchFamily="34" charset="-34"/>
                <a:cs typeface="Leelawadee" panose="020B0502040204020203" pitchFamily="34" charset="-34"/>
              </a:rPr>
              <a:t>Anche la qualità della </a:t>
            </a:r>
            <a:r>
              <a:rPr lang="it-IT" sz="1800" b="1" i="0" u="none" strike="noStrike" dirty="0">
                <a:solidFill>
                  <a:srgbClr val="595959"/>
                </a:solidFill>
                <a:effectLst/>
                <a:latin typeface="Leelawadee" panose="020B0502040204020203" pitchFamily="34" charset="-34"/>
                <a:cs typeface="Leelawadee" panose="020B0502040204020203" pitchFamily="34" charset="-34"/>
              </a:rPr>
              <a:t>RACCOLTA DEI RIFIUTI </a:t>
            </a:r>
            <a:r>
              <a:rPr lang="it-IT" sz="1800" i="0" u="none" strike="noStrike" dirty="0">
                <a:solidFill>
                  <a:srgbClr val="595959"/>
                </a:solidFill>
                <a:effectLst/>
                <a:latin typeface="Leelawadee" panose="020B0502040204020203" pitchFamily="34" charset="-34"/>
                <a:cs typeface="Leelawadee" panose="020B0502040204020203" pitchFamily="34" charset="-34"/>
              </a:rPr>
              <a:t>non riscontra un’alta soddisfazione (il </a:t>
            </a:r>
            <a:r>
              <a:rPr lang="it-IT" sz="2400" b="1" i="0" u="none" strike="noStrike" dirty="0">
                <a:solidFill>
                  <a:srgbClr val="595959"/>
                </a:solidFill>
                <a:effectLst/>
                <a:latin typeface="Leelawadee" panose="020B0502040204020203" pitchFamily="34" charset="-34"/>
                <a:cs typeface="Leelawadee" panose="020B0502040204020203" pitchFamily="34" charset="-34"/>
              </a:rPr>
              <a:t>36%</a:t>
            </a:r>
            <a:r>
              <a:rPr lang="it-IT" sz="1800" i="0" u="none" strike="noStrike" dirty="0">
                <a:solidFill>
                  <a:srgbClr val="595959"/>
                </a:solidFill>
                <a:effectLst/>
                <a:latin typeface="Leelawadee" panose="020B0502040204020203" pitchFamily="34" charset="-34"/>
                <a:cs typeface="Leelawadee" panose="020B0502040204020203" pitchFamily="34" charset="-34"/>
              </a:rPr>
              <a:t> si dichiara fortemente insoddisfatta)</a:t>
            </a:r>
            <a:endParaRPr lang="it-IT" sz="180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285750" marR="0" lvl="0" indent="-28575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285750" marR="0" lvl="0" indent="-28575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sz="18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1800" b="1" dirty="0">
              <a:solidFill>
                <a:srgbClr val="595959"/>
              </a:solidFill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  <a:p>
            <a:pPr marL="285750" marR="0" lvl="0" indent="-28575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8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EDFA98A-008E-DE22-8863-20708FABEA6F}"/>
              </a:ext>
            </a:extLst>
          </p:cNvPr>
          <p:cNvSpPr txBox="1"/>
          <p:nvPr/>
        </p:nvSpPr>
        <p:spPr>
          <a:xfrm>
            <a:off x="1732382" y="5183993"/>
            <a:ext cx="6295628" cy="81253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Questo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dato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cresce</a:t>
            </a:r>
            <a:r>
              <a:rPr lang="en-US" dirty="0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 </a:t>
            </a:r>
            <a:r>
              <a:rPr lang="en-US" dirty="0" err="1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significativamente</a:t>
            </a:r>
            <a:r>
              <a:rPr lang="en-US" dirty="0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 </a:t>
            </a:r>
            <a:r>
              <a:rPr lang="en-US" dirty="0" err="1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nel</a:t>
            </a:r>
            <a:r>
              <a:rPr lang="en-US" dirty="0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 </a:t>
            </a:r>
            <a:r>
              <a:rPr lang="en-US" sz="2400" dirty="0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Lazio</a:t>
            </a:r>
            <a:r>
              <a:rPr lang="en-US" dirty="0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(63%),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quasi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raddoppiando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nella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capitale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 (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69%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).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831C1CB-5B5B-B51E-C517-3AA2E7630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80921" y="6176963"/>
            <a:ext cx="545757" cy="545757"/>
          </a:xfrm>
          <a:prstGeom prst="rect">
            <a:avLst/>
          </a:prstGeom>
        </p:spPr>
      </p:pic>
      <p:pic>
        <p:nvPicPr>
          <p:cNvPr id="8" name="Picture 8" descr="Soroptimist, corso su leadership e genere">
            <a:extLst>
              <a:ext uri="{FF2B5EF4-FFF2-40B4-BE49-F238E27FC236}">
                <a16:creationId xmlns:a16="http://schemas.microsoft.com/office/drawing/2014/main" id="{1CD308EC-B1D2-5ED6-E3B7-6EB20ED8D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662" y="6150728"/>
            <a:ext cx="598228" cy="59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Elemento grafico 17" descr="Ventilatore con riempimento a tinta unita">
            <a:extLst>
              <a:ext uri="{FF2B5EF4-FFF2-40B4-BE49-F238E27FC236}">
                <a16:creationId xmlns:a16="http://schemas.microsoft.com/office/drawing/2014/main" id="{1CF87BA8-FFAD-BC2E-D9D1-393A2BA9A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2426" y="1822807"/>
            <a:ext cx="471114" cy="471114"/>
          </a:xfrm>
          <a:prstGeom prst="rect">
            <a:avLst/>
          </a:prstGeom>
        </p:spPr>
      </p:pic>
      <p:pic>
        <p:nvPicPr>
          <p:cNvPr id="20" name="Elemento grafico 19" descr="Volume con riempimento a tinta unita">
            <a:extLst>
              <a:ext uri="{FF2B5EF4-FFF2-40B4-BE49-F238E27FC236}">
                <a16:creationId xmlns:a16="http://schemas.microsoft.com/office/drawing/2014/main" id="{A445356B-DD56-C462-4575-DDA2E7A3FE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3106" y="3647290"/>
            <a:ext cx="386577" cy="386577"/>
          </a:xfrm>
          <a:prstGeom prst="rect">
            <a:avLst/>
          </a:prstGeom>
        </p:spPr>
      </p:pic>
      <p:pic>
        <p:nvPicPr>
          <p:cNvPr id="22" name="Elemento grafico 21" descr="Pianta con riempimento a tinta unita">
            <a:extLst>
              <a:ext uri="{FF2B5EF4-FFF2-40B4-BE49-F238E27FC236}">
                <a16:creationId xmlns:a16="http://schemas.microsoft.com/office/drawing/2014/main" id="{26D8D73D-4700-6123-0E59-F4CBDB32DF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0542" y="2688185"/>
            <a:ext cx="471114" cy="471114"/>
          </a:xfrm>
          <a:prstGeom prst="rect">
            <a:avLst/>
          </a:prstGeom>
        </p:spPr>
      </p:pic>
      <p:pic>
        <p:nvPicPr>
          <p:cNvPr id="24" name="Elemento grafico 23" descr="Rifiuti con riempimento a tinta unita">
            <a:extLst>
              <a:ext uri="{FF2B5EF4-FFF2-40B4-BE49-F238E27FC236}">
                <a16:creationId xmlns:a16="http://schemas.microsoft.com/office/drawing/2014/main" id="{7BE2A295-0C35-C1D5-5F18-D792E43F75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42473" y="4521858"/>
            <a:ext cx="386577" cy="38657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7DFD2DC-AB3D-DA2A-EAAE-ECC58416BBC0}"/>
              </a:ext>
            </a:extLst>
          </p:cNvPr>
          <p:cNvSpPr txBox="1"/>
          <p:nvPr/>
        </p:nvSpPr>
        <p:spPr>
          <a:xfrm>
            <a:off x="10008044" y="165500"/>
            <a:ext cx="1913713" cy="307777"/>
          </a:xfrm>
          <a:prstGeom prst="rect">
            <a:avLst/>
          </a:prstGeom>
          <a:solidFill>
            <a:srgbClr val="F1F2FB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LA CITTÀ DI OGGI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915F296-56A0-A599-31C6-E4CDAC32B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E8B0-4A9D-4F8E-A4EE-65F579180FD5}" type="slidenum">
              <a:rPr lang="it-IT" smtClean="0"/>
              <a:t>8</a:t>
            </a:fld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BF8B469-BB96-511E-AFD9-1D98DB888072}"/>
              </a:ext>
            </a:extLst>
          </p:cNvPr>
          <p:cNvSpPr txBox="1"/>
          <p:nvPr/>
        </p:nvSpPr>
        <p:spPr>
          <a:xfrm>
            <a:off x="8661679" y="4813645"/>
            <a:ext cx="3276832" cy="1200329"/>
          </a:xfrm>
          <a:prstGeom prst="rect">
            <a:avLst/>
          </a:prstGeom>
          <a:solidFill>
            <a:schemeClr val="accent6">
              <a:lumMod val="20000"/>
              <a:lumOff val="80000"/>
              <a:alpha val="46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it-IT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Le insoddisfatte calano presso i piccoli centri (</a:t>
            </a:r>
            <a:r>
              <a:rPr lang="it-IT" b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24%</a:t>
            </a:r>
            <a:r>
              <a:rPr lang="it-IT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), in </a:t>
            </a:r>
            <a:r>
              <a:rPr lang="it-IT" b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Veneto </a:t>
            </a:r>
            <a:r>
              <a:rPr lang="it-IT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al </a:t>
            </a:r>
            <a:r>
              <a:rPr lang="it-IT" b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19% </a:t>
            </a:r>
            <a:r>
              <a:rPr lang="it-IT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 in </a:t>
            </a:r>
            <a:r>
              <a:rPr lang="it-IT" b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Friuli-Venezia-Giulia </a:t>
            </a:r>
            <a:r>
              <a:rPr lang="it-IT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al </a:t>
            </a:r>
            <a:r>
              <a:rPr lang="it-IT" b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18%</a:t>
            </a:r>
          </a:p>
        </p:txBody>
      </p:sp>
      <p:pic>
        <p:nvPicPr>
          <p:cNvPr id="10" name="Elemento grafico 9" descr="Segna Pollice su con riempimento a tinta unita">
            <a:extLst>
              <a:ext uri="{FF2B5EF4-FFF2-40B4-BE49-F238E27FC236}">
                <a16:creationId xmlns:a16="http://schemas.microsoft.com/office/drawing/2014/main" id="{39006BC7-4855-574D-B59E-D788ABCF84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761848" y="5430349"/>
            <a:ext cx="543327" cy="54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32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FA4349AC-1E8F-ADF1-AA62-DEABE57F285A}"/>
              </a:ext>
            </a:extLst>
          </p:cNvPr>
          <p:cNvSpPr/>
          <p:nvPr/>
        </p:nvSpPr>
        <p:spPr>
          <a:xfrm>
            <a:off x="4874236" y="919484"/>
            <a:ext cx="6049067" cy="364396"/>
          </a:xfrm>
          <a:prstGeom prst="rect">
            <a:avLst/>
          </a:prstGeom>
          <a:solidFill>
            <a:srgbClr val="ACC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9933B213-5EA6-A896-2C23-52B7041B9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4460" y="657811"/>
            <a:ext cx="11176350" cy="1325563"/>
          </a:xfrm>
        </p:spPr>
        <p:txBody>
          <a:bodyPr>
            <a:normAutofit/>
          </a:bodyPr>
          <a:lstStyle/>
          <a:p>
            <a:pPr algn="r"/>
            <a:r>
              <a:rPr lang="it-I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SERVIZI ALLA COMUNITÀ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C2F5C7B-4F01-F058-96CF-12128AD23DC5}"/>
              </a:ext>
            </a:extLst>
          </p:cNvPr>
          <p:cNvSpPr txBox="1"/>
          <p:nvPr/>
        </p:nvSpPr>
        <p:spPr>
          <a:xfrm>
            <a:off x="1133601" y="1739892"/>
            <a:ext cx="10493077" cy="4621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0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eelawadee" panose="020B0502040204020203" pitchFamily="34" charset="-34"/>
                <a:cs typeface="Leelawadee" panose="020B0502040204020203" pitchFamily="34" charset="-34"/>
              </a:rPr>
              <a:t>La maggioranza (</a:t>
            </a:r>
            <a:r>
              <a:rPr lang="it-IT" sz="28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eelawadee" panose="020B0502040204020203" pitchFamily="34" charset="-34"/>
                <a:cs typeface="Leelawadee" panose="020B0502040204020203" pitchFamily="34" charset="-34"/>
              </a:rPr>
              <a:t>53%</a:t>
            </a:r>
            <a:r>
              <a:rPr lang="it-IT" sz="20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eelawadee" panose="020B0502040204020203" pitchFamily="34" charset="-34"/>
                <a:cs typeface="Leelawadee" panose="020B0502040204020203" pitchFamily="34" charset="-34"/>
              </a:rPr>
              <a:t>) delle donne intervistate si ritiene insoddisfatta della </a:t>
            </a:r>
            <a:r>
              <a:rPr lang="it-IT" sz="20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eelawadee" panose="020B0502040204020203" pitchFamily="34" charset="-34"/>
                <a:cs typeface="Leelawadee" panose="020B0502040204020203" pitchFamily="34" charset="-34"/>
              </a:rPr>
              <a:t>FREQUENZA DEL TRASPORTO PUBBLICO </a:t>
            </a:r>
            <a:r>
              <a:rPr lang="it-IT" sz="20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eelawadee" panose="020B0502040204020203" pitchFamily="34" charset="-34"/>
                <a:cs typeface="Leelawadee" panose="020B0502040204020203" pitchFamily="34" charset="-34"/>
              </a:rPr>
              <a:t>nella propria città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  <a:endParaRPr lang="it-IT" sz="20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285750" marR="0" lvl="0" indent="-28575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sz="20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285750" marR="0" lvl="0" indent="-28575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0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Anche l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a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PULIZIA E LA MANUTENZIONE DELLE STRADE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appare critica (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55%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), specialmente al centro sud e nelle grandi città.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endParaRPr lang="it-IT" sz="1200" dirty="0">
              <a:solidFill>
                <a:srgbClr val="595959"/>
              </a:solidFill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</a:rPr>
              <a:t>L’insoddisfazione relativa alla disponibilità di buone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</a:rPr>
              <a:t>ABITAZIONI A PREZZI RAGIONEVOLI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 è pari al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54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%, </a:t>
            </a: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raggiungendo il </a:t>
            </a: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71% </a:t>
            </a: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nelle </a:t>
            </a: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grandi città.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it-IT" sz="1400" dirty="0">
              <a:solidFill>
                <a:srgbClr val="595959"/>
              </a:solidFill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I</a:t>
            </a: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l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43% </a:t>
            </a: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percepisce la propria città come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POCO SICURA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specialmente in alcune </a:t>
            </a:r>
            <a:r>
              <a:rPr lang="it-IT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regioni come Lazio (</a:t>
            </a:r>
            <a:r>
              <a:rPr lang="it-IT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58%</a:t>
            </a:r>
            <a:r>
              <a:rPr lang="it-IT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), Sicilia (</a:t>
            </a:r>
            <a:r>
              <a:rPr lang="it-IT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55%</a:t>
            </a:r>
            <a:r>
              <a:rPr lang="it-IT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) e Campania (</a:t>
            </a:r>
            <a:r>
              <a:rPr lang="it-IT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55%</a:t>
            </a:r>
            <a:r>
              <a:rPr lang="it-IT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) e nelle grandi città (</a:t>
            </a:r>
            <a:r>
              <a:rPr lang="it-IT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57%</a:t>
            </a:r>
            <a:r>
              <a:rPr lang="it-IT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).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highlight>
                <a:srgbClr val="FFFF00"/>
              </a:highlight>
              <a:uLnTx/>
              <a:uFillTx/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  <a:p>
            <a:pPr marL="285750" marR="0" lvl="0" indent="-28575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sz="20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000" b="1" dirty="0">
              <a:solidFill>
                <a:srgbClr val="595959"/>
              </a:solidFill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  <a:p>
            <a:pPr marL="285750" marR="0" lvl="0" indent="-28575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9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EDFA98A-008E-DE22-8863-20708FABEA6F}"/>
              </a:ext>
            </a:extLst>
          </p:cNvPr>
          <p:cNvSpPr txBox="1"/>
          <p:nvPr/>
        </p:nvSpPr>
        <p:spPr>
          <a:xfrm>
            <a:off x="1514126" y="2596428"/>
            <a:ext cx="7877733" cy="480131"/>
          </a:xfrm>
          <a:prstGeom prst="rect">
            <a:avLst/>
          </a:prstGeom>
          <a:noFill/>
          <a:ln w="19050">
            <a:solidFill>
              <a:srgbClr val="1736B9"/>
            </a:solidFill>
          </a:ln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La </a:t>
            </a:r>
            <a:r>
              <a:rPr lang="en-US" sz="2000" dirty="0" err="1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percentuale</a:t>
            </a:r>
            <a:r>
              <a:rPr lang="en-US" sz="2000" dirty="0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 </a:t>
            </a:r>
            <a:r>
              <a:rPr lang="en-US" sz="2000" dirty="0" err="1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aumenta</a:t>
            </a:r>
            <a:r>
              <a:rPr lang="en-US" sz="2000" dirty="0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 al </a:t>
            </a:r>
            <a:r>
              <a:rPr lang="en-US" sz="2400" dirty="0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Sud (</a:t>
            </a:r>
            <a:r>
              <a:rPr lang="en-US" sz="2800" dirty="0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65%</a:t>
            </a:r>
            <a:r>
              <a:rPr lang="en-US" sz="2400" dirty="0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) </a:t>
            </a:r>
            <a:r>
              <a:rPr lang="en-US" sz="2000" dirty="0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e </a:t>
            </a:r>
            <a:r>
              <a:rPr lang="en-US" sz="2000" dirty="0" err="1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nei</a:t>
            </a:r>
            <a:r>
              <a:rPr lang="en-US" sz="2000" dirty="0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 </a:t>
            </a:r>
            <a:r>
              <a:rPr lang="en-US" sz="2000" dirty="0" err="1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centri</a:t>
            </a:r>
            <a:r>
              <a:rPr lang="en-US" sz="2000" dirty="0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 </a:t>
            </a:r>
            <a:r>
              <a:rPr lang="en-US" sz="2000" dirty="0" err="1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piccoli</a:t>
            </a:r>
            <a:r>
              <a:rPr lang="en-US" sz="2000" dirty="0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 </a:t>
            </a:r>
            <a:r>
              <a:rPr lang="en-US" sz="2400" dirty="0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(</a:t>
            </a:r>
            <a:r>
              <a:rPr lang="en-US" sz="2800" dirty="0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56%</a:t>
            </a:r>
            <a:r>
              <a:rPr lang="en-US" sz="2400" dirty="0">
                <a:solidFill>
                  <a:srgbClr val="595959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)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eelawadee" panose="020B0502040204020203" pitchFamily="34" charset="-34"/>
              <a:ea typeface="+mj-ea"/>
              <a:cs typeface="Leelawadee" panose="020B0502040204020203" pitchFamily="34" charset="-34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831C1CB-5B5B-B51E-C517-3AA2E7630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80921" y="6176963"/>
            <a:ext cx="545757" cy="545757"/>
          </a:xfrm>
          <a:prstGeom prst="rect">
            <a:avLst/>
          </a:prstGeom>
        </p:spPr>
      </p:pic>
      <p:pic>
        <p:nvPicPr>
          <p:cNvPr id="8" name="Picture 8" descr="Soroptimist, corso su leadership e genere">
            <a:extLst>
              <a:ext uri="{FF2B5EF4-FFF2-40B4-BE49-F238E27FC236}">
                <a16:creationId xmlns:a16="http://schemas.microsoft.com/office/drawing/2014/main" id="{1CD308EC-B1D2-5ED6-E3B7-6EB20ED8D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662" y="6150728"/>
            <a:ext cx="598228" cy="59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7DF7E20-8375-A8CB-25B2-523CA76044F4}"/>
              </a:ext>
            </a:extLst>
          </p:cNvPr>
          <p:cNvSpPr txBox="1"/>
          <p:nvPr/>
        </p:nvSpPr>
        <p:spPr>
          <a:xfrm>
            <a:off x="1427960" y="164046"/>
            <a:ext cx="1913713" cy="307777"/>
          </a:xfrm>
          <a:prstGeom prst="rect">
            <a:avLst/>
          </a:prstGeom>
          <a:solidFill>
            <a:srgbClr val="F1F2FB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LA CITTÀ DI OGGI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1D2C746-3851-4002-6CBF-CA061CFCC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E8B0-4A9D-4F8E-A4EE-65F579180FD5}" type="slidenum">
              <a:rPr lang="it-IT" smtClean="0"/>
              <a:t>9</a:t>
            </a:fld>
            <a:endParaRPr lang="it-IT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E2223362-8BDD-215E-B3FD-E6F8D9813876}"/>
              </a:ext>
            </a:extLst>
          </p:cNvPr>
          <p:cNvCxnSpPr>
            <a:cxnSpLocks/>
          </p:cNvCxnSpPr>
          <p:nvPr/>
        </p:nvCxnSpPr>
        <p:spPr>
          <a:xfrm>
            <a:off x="935591" y="1983374"/>
            <a:ext cx="0" cy="3874351"/>
          </a:xfrm>
          <a:prstGeom prst="line">
            <a:avLst/>
          </a:prstGeom>
          <a:ln w="38100">
            <a:solidFill>
              <a:srgbClr val="1A7F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F9EB41F-2E95-15D1-A2CD-C767FBAD2EE4}"/>
              </a:ext>
            </a:extLst>
          </p:cNvPr>
          <p:cNvSpPr txBox="1"/>
          <p:nvPr/>
        </p:nvSpPr>
        <p:spPr>
          <a:xfrm>
            <a:off x="5657222" y="5737569"/>
            <a:ext cx="4478431" cy="923330"/>
          </a:xfrm>
          <a:prstGeom prst="rect">
            <a:avLst/>
          </a:prstGeom>
          <a:solidFill>
            <a:schemeClr val="accent6">
              <a:lumMod val="20000"/>
              <a:lumOff val="80000"/>
              <a:alpha val="46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it-IT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Migliori performance in ambito sicurezza si registrano nei </a:t>
            </a:r>
            <a:r>
              <a:rPr lang="it-IT" b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centri sotto i 10mila abitanti</a:t>
            </a:r>
            <a:r>
              <a:rPr lang="it-IT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: </a:t>
            </a:r>
            <a:r>
              <a:rPr lang="it-IT" b="1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32%</a:t>
            </a:r>
            <a:r>
              <a:rPr lang="it-IT" dirty="0">
                <a:solidFill>
                  <a:srgbClr val="5959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di insoddisfatte</a:t>
            </a:r>
            <a:endParaRPr lang="it-IT" b="1" dirty="0">
              <a:solidFill>
                <a:srgbClr val="59595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15" name="Elemento grafico 14" descr="Segna Pollice su con riempimento a tinta unita">
            <a:extLst>
              <a:ext uri="{FF2B5EF4-FFF2-40B4-BE49-F238E27FC236}">
                <a16:creationId xmlns:a16="http://schemas.microsoft.com/office/drawing/2014/main" id="{17288795-291E-586E-3F19-04E0D7FC3D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67755" y="6128292"/>
            <a:ext cx="465730" cy="46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52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za struttur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Personalizza struttur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2538</TotalTime>
  <Words>2246</Words>
  <Application>Microsoft Office PowerPoint</Application>
  <PresentationFormat>Widescreen</PresentationFormat>
  <Paragraphs>240</Paragraphs>
  <Slides>20</Slides>
  <Notes>0</Notes>
  <HiddenSlides>2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20</vt:i4>
      </vt:variant>
    </vt:vector>
  </HeadingPairs>
  <TitlesOfParts>
    <vt:vector size="29" baseType="lpstr">
      <vt:lpstr>Arial</vt:lpstr>
      <vt:lpstr>Avenir Next LT Pro</vt:lpstr>
      <vt:lpstr>Avenir Next LT Pro Light</vt:lpstr>
      <vt:lpstr>Calibri</vt:lpstr>
      <vt:lpstr>Calibri Light</vt:lpstr>
      <vt:lpstr>Leelawadee</vt:lpstr>
      <vt:lpstr>LEMON MILK</vt:lpstr>
      <vt:lpstr>Tema di Office</vt:lpstr>
      <vt:lpstr>1_Tema di Office</vt:lpstr>
      <vt:lpstr>SOROPTIMIST</vt:lpstr>
      <vt:lpstr>PREMESSA</vt:lpstr>
      <vt:lpstr>OBIETTIVI E METODO</vt:lpstr>
      <vt:lpstr>LE CITTÀ DI OGGI SONO A MISURA DI DONNA?</vt:lpstr>
      <vt:lpstr>Presentazione standard di PowerPoint</vt:lpstr>
      <vt:lpstr>LIVELLO DI COINVOLGIMENTO</vt:lpstr>
      <vt:lpstr>OPPORTUNITÀ DI LAVORO</vt:lpstr>
      <vt:lpstr>SOSTENIBILITÀ AMBIENTALE</vt:lpstr>
      <vt:lpstr>SERVIZI ALLA COMUNITÀ</vt:lpstr>
      <vt:lpstr>CULTURA, EDUCAZIONE, SALUTE</vt:lpstr>
      <vt:lpstr>QUINDI, LE CITTÀ DI OGGI SONO  A MISURA DI DONNA?</vt:lpstr>
      <vt:lpstr>Presentazione standard di PowerPoint</vt:lpstr>
      <vt:lpstr>LA CITTÀ ECOSOSTENIBILE DI DOMANI</vt:lpstr>
      <vt:lpstr>LA CITTÀ DEI CITTADINI</vt:lpstr>
      <vt:lpstr>LA CITTÀ ATTRATTIVA  E DELLE OPPORTUNITÀ</vt:lpstr>
      <vt:lpstr>LA CITTÀ GREEN, VIVIBILE E RESILIENTE</vt:lpstr>
      <vt:lpstr>LA CITTÀ INCLUSIVA E SICURA</vt:lpstr>
      <vt:lpstr>Presentazione standard di PowerPoint</vt:lpstr>
      <vt:lpstr>CONCLUSIONI: città ecosostenibili di domani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Soroptimist</dc:title>
  <dc:creator>Cristina Morlino</dc:creator>
  <cp:lastModifiedBy>Renata Barchiesi</cp:lastModifiedBy>
  <cp:revision>85</cp:revision>
  <dcterms:created xsi:type="dcterms:W3CDTF">2022-09-23T07:51:42Z</dcterms:created>
  <dcterms:modified xsi:type="dcterms:W3CDTF">2022-10-20T07:37:28Z</dcterms:modified>
</cp:coreProperties>
</file>