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320" r:id="rId2"/>
    <p:sldId id="279" r:id="rId3"/>
    <p:sldId id="277" r:id="rId4"/>
    <p:sldId id="289" r:id="rId5"/>
    <p:sldId id="290" r:id="rId6"/>
    <p:sldId id="291" r:id="rId7"/>
    <p:sldId id="292" r:id="rId8"/>
    <p:sldId id="274" r:id="rId9"/>
    <p:sldId id="278" r:id="rId10"/>
    <p:sldId id="293" r:id="rId11"/>
    <p:sldId id="280" r:id="rId12"/>
    <p:sldId id="281" r:id="rId13"/>
    <p:sldId id="282" r:id="rId14"/>
    <p:sldId id="283" r:id="rId15"/>
    <p:sldId id="294" r:id="rId16"/>
    <p:sldId id="295" r:id="rId17"/>
    <p:sldId id="296" r:id="rId18"/>
    <p:sldId id="297" r:id="rId19"/>
    <p:sldId id="298" r:id="rId20"/>
    <p:sldId id="299" r:id="rId21"/>
    <p:sldId id="286" r:id="rId22"/>
    <p:sldId id="284" r:id="rId23"/>
    <p:sldId id="300" r:id="rId24"/>
    <p:sldId id="301" r:id="rId25"/>
    <p:sldId id="303" r:id="rId26"/>
    <p:sldId id="304" r:id="rId27"/>
    <p:sldId id="305" r:id="rId28"/>
    <p:sldId id="306" r:id="rId29"/>
    <p:sldId id="307" r:id="rId30"/>
    <p:sldId id="308" r:id="rId31"/>
    <p:sldId id="309" r:id="rId32"/>
    <p:sldId id="310" r:id="rId33"/>
    <p:sldId id="311" r:id="rId34"/>
    <p:sldId id="314" r:id="rId35"/>
    <p:sldId id="313" r:id="rId36"/>
    <p:sldId id="318" r:id="rId37"/>
    <p:sldId id="315" r:id="rId38"/>
    <p:sldId id="285" r:id="rId39"/>
    <p:sldId id="317" r:id="rId40"/>
    <p:sldId id="321" r:id="rId4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749"/>
    <a:srgbClr val="EEC100"/>
    <a:srgbClr val="FFCC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709" autoAdjust="0"/>
    <p:restoredTop sz="94737" autoAdjust="0"/>
  </p:normalViewPr>
  <p:slideViewPr>
    <p:cSldViewPr snapToGrid="0" snapToObjects="1">
      <p:cViewPr>
        <p:scale>
          <a:sx n="112" d="100"/>
          <a:sy n="112" d="100"/>
        </p:scale>
        <p:origin x="-1374" y="-192"/>
      </p:cViewPr>
      <p:guideLst>
        <p:guide orient="horz" pos="717"/>
        <p:guide pos="547"/>
        <p:guide pos="3840"/>
      </p:guideLst>
    </p:cSldViewPr>
  </p:slideViewPr>
  <p:outlineViewPr>
    <p:cViewPr>
      <p:scale>
        <a:sx n="33" d="100"/>
        <a:sy n="33" d="100"/>
      </p:scale>
      <p:origin x="0" y="1032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B7E8D-D9FE-4FD0-8589-74E1C20EDCD6}" type="datetimeFigureOut">
              <a:rPr lang="it-IT" smtClean="0"/>
              <a:t>25/02/2022</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3CC543-0FDA-4907-9B48-FF377EB6E7D5}" type="slidenum">
              <a:rPr lang="it-IT" smtClean="0"/>
              <a:t>‹N›</a:t>
            </a:fld>
            <a:endParaRPr lang="it-IT"/>
          </a:p>
        </p:txBody>
      </p:sp>
    </p:spTree>
    <p:extLst>
      <p:ext uri="{BB962C8B-B14F-4D97-AF65-F5344CB8AC3E}">
        <p14:creationId xmlns:p14="http://schemas.microsoft.com/office/powerpoint/2010/main" val="1144730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93CC543-0FDA-4907-9B48-FF377EB6E7D5}" type="slidenum">
              <a:rPr lang="it-IT" smtClean="0"/>
              <a:t>21</a:t>
            </a:fld>
            <a:endParaRPr lang="it-IT"/>
          </a:p>
        </p:txBody>
      </p:sp>
    </p:spTree>
    <p:extLst>
      <p:ext uri="{BB962C8B-B14F-4D97-AF65-F5344CB8AC3E}">
        <p14:creationId xmlns:p14="http://schemas.microsoft.com/office/powerpoint/2010/main" val="27496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D4DF885-983B-504F-83AC-B1CA80B0446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34631137-A7FB-0149-997D-B03A08356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23812FF3-C7B7-D840-8C81-A29F765E17FE}"/>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8F537C5A-84A1-F649-80D5-5C683FF0BEA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11D601E-690B-064B-AFDA-EB2B49A3C85E}"/>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281894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184789B-3DE7-D147-94F5-375FAEA9C87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FF04F39A-345D-9848-8169-D43D3C12713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B09B42F-79E5-D84B-A3DE-381F558DBAC8}"/>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1AE19636-C152-5F4C-B98B-8C3532A3BF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34846BA-3E77-374E-AAB5-87BF72FCB651}"/>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372657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96F77138-BBFD-9647-B67E-0147951D47B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F2B57A40-A1B5-A54C-B523-56DF4FF3038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843FD227-1822-0A4A-A0F2-4A2FC405AE27}"/>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BCDCF5A6-9AFD-554D-AEF4-51C9359ECCA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662200B-EE20-7C4C-B52B-D2D90FE588CC}"/>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155024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E2600A2-C2DD-4347-8B1F-2CC16B07262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C7B1E3B-3387-A341-B9E4-39FB5A4CC6A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4889622-479B-B848-BF91-8DBEC418CC0C}"/>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904BBFA7-C7F4-DC42-8D2F-32B8F706DF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CE59412-4549-C146-AC3C-A8D61903E8A4}"/>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277818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8675B68-0F5D-8546-B70A-711E28472B5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44F1C094-0406-DC40-BEF0-139A6E5360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46F80311-4D4D-734A-9E52-9DFBF1A54DD1}"/>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E984E985-86AC-554C-9324-262371C9B74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1686D78C-F6A3-914B-AAFB-241A16D93322}"/>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231456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6251B1F-BEBC-1748-88D2-B2C7F4216D5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980656FE-54F1-F844-BF14-C06763FCA64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A0222AFD-ED7E-F940-A278-E308B82500D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94705D56-7884-2440-8ACB-2AA761F298EE}"/>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6" name="Segnaposto piè di pagina 5">
            <a:extLst>
              <a:ext uri="{FF2B5EF4-FFF2-40B4-BE49-F238E27FC236}">
                <a16:creationId xmlns:a16="http://schemas.microsoft.com/office/drawing/2014/main" xmlns="" id="{F6486B0C-F63C-D04C-B55E-DE240185EF7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75DEDC3B-114A-CC44-8159-60212288CA89}"/>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327724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D2139AF-A0A7-B340-876B-1F34E454202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989F3F0E-9B82-0947-8EE1-43F0D9A739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B6EE947F-8EBB-1A49-BF8F-C4057C63BEB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F0B473B7-AD84-C94F-B61A-401869999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FE777C4A-6753-CD4D-AB89-493625647C6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D6F8D34D-41DC-B64C-A8BA-7C479D56345D}"/>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8" name="Segnaposto piè di pagina 7">
            <a:extLst>
              <a:ext uri="{FF2B5EF4-FFF2-40B4-BE49-F238E27FC236}">
                <a16:creationId xmlns:a16="http://schemas.microsoft.com/office/drawing/2014/main" xmlns="" id="{010DABA1-4BED-4B42-806F-90A8DA9A97F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EDCC0820-A540-4048-8672-04E8D5DD9D25}"/>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43851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34A38FF-B6A7-5F4A-8BF5-BC70F14DEDA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30F5345A-81A2-3149-BC54-C794F58B2E7D}"/>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4" name="Segnaposto piè di pagina 3">
            <a:extLst>
              <a:ext uri="{FF2B5EF4-FFF2-40B4-BE49-F238E27FC236}">
                <a16:creationId xmlns:a16="http://schemas.microsoft.com/office/drawing/2014/main" xmlns="" id="{B42321E8-A6CC-7747-9539-1A17EBF7F3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128EAB22-4F71-0442-A23D-2F8F562CDA27}"/>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301678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335DEA80-1D68-4F4F-8E8E-536748E86EFD}"/>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3" name="Segnaposto piè di pagina 2">
            <a:extLst>
              <a:ext uri="{FF2B5EF4-FFF2-40B4-BE49-F238E27FC236}">
                <a16:creationId xmlns:a16="http://schemas.microsoft.com/office/drawing/2014/main" xmlns="" id="{D23B4E6A-034E-C24D-93ED-2EB424F5070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7E389246-4412-7B49-AE72-25C552A20A99}"/>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135686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18D6CA-4AEF-8941-A86A-4B57639409A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7017C9D9-00E5-B340-BF0A-25EDC35239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A7CD5F03-8DAB-2448-8D61-C3F58A16D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25B424B5-59A4-394B-91C7-D605F9E424F6}"/>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6" name="Segnaposto piè di pagina 5">
            <a:extLst>
              <a:ext uri="{FF2B5EF4-FFF2-40B4-BE49-F238E27FC236}">
                <a16:creationId xmlns:a16="http://schemas.microsoft.com/office/drawing/2014/main" xmlns="" id="{23FC362D-0054-C740-A701-1713E3AC8D2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5624D01-B66A-3C46-B413-938E77BC6B5F}"/>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251302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71FBC4-59F8-A24C-82A7-57358CDD78E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71679393-B154-EB4E-BACD-27A6C6D180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E01C8FC9-28C7-0C47-8DA0-19F760EE10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8B2B449D-213D-D040-BD07-CB63C6F5BBA8}"/>
              </a:ext>
            </a:extLst>
          </p:cNvPr>
          <p:cNvSpPr>
            <a:spLocks noGrp="1"/>
          </p:cNvSpPr>
          <p:nvPr>
            <p:ph type="dt" sz="half" idx="10"/>
          </p:nvPr>
        </p:nvSpPr>
        <p:spPr/>
        <p:txBody>
          <a:bodyPr/>
          <a:lstStyle/>
          <a:p>
            <a:fld id="{F3610378-6818-A244-BCD3-06C0F654394B}" type="datetimeFigureOut">
              <a:rPr lang="it-IT" smtClean="0"/>
              <a:t>25/02/2022</a:t>
            </a:fld>
            <a:endParaRPr lang="it-IT"/>
          </a:p>
        </p:txBody>
      </p:sp>
      <p:sp>
        <p:nvSpPr>
          <p:cNvPr id="6" name="Segnaposto piè di pagina 5">
            <a:extLst>
              <a:ext uri="{FF2B5EF4-FFF2-40B4-BE49-F238E27FC236}">
                <a16:creationId xmlns:a16="http://schemas.microsoft.com/office/drawing/2014/main" xmlns="" id="{9ED9F0A6-CF5D-2147-B4B0-623462E0CBC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9F9CFABD-70F5-8E4A-958C-89FA1C98F22D}"/>
              </a:ext>
            </a:extLst>
          </p:cNvPr>
          <p:cNvSpPr>
            <a:spLocks noGrp="1"/>
          </p:cNvSpPr>
          <p:nvPr>
            <p:ph type="sldNum" sz="quarter" idx="12"/>
          </p:nvPr>
        </p:nvSpPr>
        <p:spPr/>
        <p:txBody>
          <a:bodyPr/>
          <a:lstStyle/>
          <a:p>
            <a:fld id="{BB7820CA-44C3-F645-95C2-62D62D1858AB}" type="slidenum">
              <a:rPr lang="it-IT" smtClean="0"/>
              <a:t>‹N›</a:t>
            </a:fld>
            <a:endParaRPr lang="it-IT"/>
          </a:p>
        </p:txBody>
      </p:sp>
    </p:spTree>
    <p:extLst>
      <p:ext uri="{BB962C8B-B14F-4D97-AF65-F5344CB8AC3E}">
        <p14:creationId xmlns:p14="http://schemas.microsoft.com/office/powerpoint/2010/main" val="423850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F659BF7E-6D4E-5D42-A717-60499F2EE9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E060DC62-DC7F-CA48-B96A-71A476C23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90FBF2DF-90DE-0643-9FF8-B4557DE183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10378-6818-A244-BCD3-06C0F654394B}" type="datetimeFigureOut">
              <a:rPr lang="it-IT" smtClean="0"/>
              <a:t>25/02/2022</a:t>
            </a:fld>
            <a:endParaRPr lang="it-IT"/>
          </a:p>
        </p:txBody>
      </p:sp>
      <p:sp>
        <p:nvSpPr>
          <p:cNvPr id="5" name="Segnaposto piè di pagina 4">
            <a:extLst>
              <a:ext uri="{FF2B5EF4-FFF2-40B4-BE49-F238E27FC236}">
                <a16:creationId xmlns:a16="http://schemas.microsoft.com/office/drawing/2014/main" xmlns="" id="{FBDD8175-86D3-0C41-9EE7-135ADEB7F1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6F6BDF71-22C5-A748-ABE0-156517C24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820CA-44C3-F645-95C2-62D62D1858AB}" type="slidenum">
              <a:rPr lang="it-IT" smtClean="0"/>
              <a:t>‹N›</a:t>
            </a:fld>
            <a:endParaRPr lang="it-IT"/>
          </a:p>
        </p:txBody>
      </p:sp>
    </p:spTree>
    <p:extLst>
      <p:ext uri="{BB962C8B-B14F-4D97-AF65-F5344CB8AC3E}">
        <p14:creationId xmlns:p14="http://schemas.microsoft.com/office/powerpoint/2010/main" val="107533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copertin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7014" y="2656152"/>
            <a:ext cx="3407664" cy="4224528"/>
          </a:xfrm>
          <a:prstGeom prst="rect">
            <a:avLst/>
          </a:prstGeom>
        </p:spPr>
      </p:pic>
      <p:sp>
        <p:nvSpPr>
          <p:cNvPr id="6" name="Rettangolo 5"/>
          <p:cNvSpPr/>
          <p:nvPr/>
        </p:nvSpPr>
        <p:spPr>
          <a:xfrm>
            <a:off x="705058" y="2122737"/>
            <a:ext cx="10753195" cy="1569660"/>
          </a:xfrm>
          <a:prstGeom prst="rect">
            <a:avLst/>
          </a:prstGeom>
        </p:spPr>
        <p:txBody>
          <a:bodyPr wrap="square">
            <a:spAutoFit/>
          </a:bodyPr>
          <a:lstStyle/>
          <a:p>
            <a:pPr algn="ctr"/>
            <a:r>
              <a:rPr lang="it-IT" sz="2400" b="1" dirty="0" smtClean="0">
                <a:solidFill>
                  <a:schemeClr val="accent1">
                    <a:lumMod val="75000"/>
                  </a:schemeClr>
                </a:solidFill>
                <a:latin typeface="Century Gothic"/>
                <a:cs typeface="Century Gothic"/>
              </a:rPr>
              <a:t>IL PARTENARIATO «SPECIALE» PUBBLICO-PRIVATO (PSPP - art. 151, c.3 del </a:t>
            </a:r>
            <a:r>
              <a:rPr lang="it-IT" sz="2400" b="1" dirty="0" err="1" smtClean="0">
                <a:solidFill>
                  <a:schemeClr val="accent1">
                    <a:lumMod val="75000"/>
                  </a:schemeClr>
                </a:solidFill>
                <a:latin typeface="Century Gothic"/>
                <a:cs typeface="Century Gothic"/>
              </a:rPr>
              <a:t>D.Lgs.</a:t>
            </a:r>
            <a:r>
              <a:rPr lang="it-IT" sz="2400" b="1" dirty="0" smtClean="0">
                <a:solidFill>
                  <a:schemeClr val="accent1">
                    <a:lumMod val="75000"/>
                  </a:schemeClr>
                </a:solidFill>
                <a:latin typeface="Century Gothic"/>
                <a:cs typeface="Century Gothic"/>
              </a:rPr>
              <a:t> N.50/2016 e </a:t>
            </a:r>
            <a:r>
              <a:rPr lang="it-IT" sz="2400" b="1" dirty="0" err="1" smtClean="0">
                <a:solidFill>
                  <a:schemeClr val="accent1">
                    <a:lumMod val="75000"/>
                  </a:schemeClr>
                </a:solidFill>
                <a:latin typeface="Century Gothic"/>
                <a:cs typeface="Century Gothic"/>
              </a:rPr>
              <a:t>s.m.i.</a:t>
            </a:r>
            <a:endParaRPr lang="it-IT" sz="2400" b="1" dirty="0" smtClean="0">
              <a:solidFill>
                <a:schemeClr val="accent1">
                  <a:lumMod val="75000"/>
                </a:schemeClr>
              </a:solidFill>
              <a:latin typeface="Century Gothic"/>
              <a:cs typeface="Century Gothic"/>
            </a:endParaRPr>
          </a:p>
          <a:p>
            <a:pPr algn="ctr"/>
            <a:r>
              <a:rPr lang="it-IT" sz="2400" b="1" dirty="0">
                <a:solidFill>
                  <a:schemeClr val="accent1">
                    <a:lumMod val="75000"/>
                  </a:schemeClr>
                </a:solidFill>
                <a:latin typeface="Century Gothic"/>
                <a:cs typeface="Century Gothic"/>
              </a:rPr>
              <a:t/>
            </a:r>
            <a:br>
              <a:rPr lang="it-IT" sz="2400" b="1" dirty="0">
                <a:solidFill>
                  <a:schemeClr val="accent1">
                    <a:lumMod val="75000"/>
                  </a:schemeClr>
                </a:solidFill>
                <a:latin typeface="Century Gothic"/>
                <a:cs typeface="Century Gothic"/>
              </a:rPr>
            </a:br>
            <a:r>
              <a:rPr lang="it-IT" sz="2400" b="1" dirty="0" smtClean="0">
                <a:solidFill>
                  <a:schemeClr val="accent1">
                    <a:lumMod val="75000"/>
                  </a:schemeClr>
                </a:solidFill>
                <a:latin typeface="Century Gothic"/>
                <a:cs typeface="Century Gothic"/>
              </a:rPr>
              <a:t>Finalità, modelli di attivazione e funzionamento</a:t>
            </a:r>
            <a:endParaRPr lang="it-IT" sz="2400" dirty="0">
              <a:solidFill>
                <a:schemeClr val="accent1">
                  <a:lumMod val="75000"/>
                </a:schemeClr>
              </a:solidFill>
            </a:endParaRPr>
          </a:p>
        </p:txBody>
      </p:sp>
      <p:sp>
        <p:nvSpPr>
          <p:cNvPr id="10"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3663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pic>
        <p:nvPicPr>
          <p:cNvPr id="12" name="Immagine 11" descr="logo_fondazione_fitzcarrald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3" name="Immagine 12" descr="Artlab_logo_orizzontale_col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Tree>
    <p:extLst>
      <p:ext uri="{BB962C8B-B14F-4D97-AF65-F5344CB8AC3E}">
        <p14:creationId xmlns:p14="http://schemas.microsoft.com/office/powerpoint/2010/main" val="2472115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45986"/>
            <a:ext cx="10515600" cy="922867"/>
          </a:xfrm>
        </p:spPr>
        <p:txBody>
          <a:bodyPr>
            <a:normAutofit/>
          </a:bodyPr>
          <a:lstStyle/>
          <a:p>
            <a:pPr algn="ctr"/>
            <a:r>
              <a:rPr lang="it-IT" sz="1800" b="1" dirty="0" smtClean="0">
                <a:solidFill>
                  <a:srgbClr val="FF6600"/>
                </a:solidFill>
                <a:latin typeface="Century Gothic"/>
                <a:cs typeface="Century Gothic"/>
              </a:rPr>
              <a:t>2.4</a:t>
            </a:r>
            <a:r>
              <a:rPr lang="it-IT" sz="2400" b="1" dirty="0" smtClean="0">
                <a:solidFill>
                  <a:schemeClr val="accent1">
                    <a:lumMod val="75000"/>
                  </a:schemeClr>
                </a:solidFill>
                <a:latin typeface="Century Gothic"/>
                <a:cs typeface="Century Gothic"/>
              </a:rPr>
              <a:t> LE CARATTERISTICHE PRINCIPALI DEI PSPP OGGETTO </a:t>
            </a:r>
            <a:br>
              <a:rPr lang="it-IT" sz="2400" b="1" dirty="0" smtClean="0">
                <a:solidFill>
                  <a:schemeClr val="accent1">
                    <a:lumMod val="75000"/>
                  </a:schemeClr>
                </a:solidFill>
                <a:latin typeface="Century Gothic"/>
                <a:cs typeface="Century Gothic"/>
              </a:rPr>
            </a:br>
            <a:r>
              <a:rPr lang="it-IT" sz="2400" b="1" dirty="0" smtClean="0">
                <a:solidFill>
                  <a:schemeClr val="accent1">
                    <a:lumMod val="75000"/>
                  </a:schemeClr>
                </a:solidFill>
                <a:latin typeface="Century Gothic"/>
                <a:cs typeface="Century Gothic"/>
              </a:rPr>
              <a:t>DELLE PRIME SPERIMENTAZIONI</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p:txBody>
          <a:bodyPr>
            <a:normAutofit/>
          </a:bodyPr>
          <a:lstStyle/>
          <a:p>
            <a:pPr marL="0" indent="0">
              <a:lnSpc>
                <a:spcPct val="120000"/>
              </a:lnSpc>
              <a:buNone/>
            </a:pPr>
            <a:r>
              <a:rPr lang="it-IT" sz="1600" b="1" dirty="0">
                <a:latin typeface="Century Gothic"/>
                <a:ea typeface="Tahoma" panose="020B0604030504040204" pitchFamily="34" charset="0"/>
                <a:cs typeface="Century Gothic"/>
              </a:rPr>
              <a:t>L</a:t>
            </a:r>
            <a:r>
              <a:rPr lang="it-IT" sz="1600" b="1" dirty="0" smtClean="0">
                <a:latin typeface="Century Gothic"/>
                <a:ea typeface="Tahoma" panose="020B0604030504040204" pitchFamily="34" charset="0"/>
                <a:cs typeface="Century Gothic"/>
              </a:rPr>
              <a:t>e </a:t>
            </a:r>
            <a:r>
              <a:rPr lang="it-IT" sz="1600" b="1" dirty="0">
                <a:latin typeface="Century Gothic"/>
                <a:ea typeface="Tahoma" panose="020B0604030504040204" pitchFamily="34" charset="0"/>
                <a:cs typeface="Century Gothic"/>
              </a:rPr>
              <a:t>prime sperimentazioni di PSPP </a:t>
            </a:r>
            <a:r>
              <a:rPr lang="it-IT" sz="1600" dirty="0">
                <a:latin typeface="Century Gothic"/>
                <a:ea typeface="Tahoma" panose="020B0604030504040204" pitchFamily="34" charset="0"/>
                <a:cs typeface="Century Gothic"/>
              </a:rPr>
              <a:t>dimostrano che si possono </a:t>
            </a:r>
            <a:r>
              <a:rPr lang="it-IT" sz="1600" b="1" dirty="0">
                <a:latin typeface="Century Gothic"/>
                <a:ea typeface="Tahoma" panose="020B0604030504040204" pitchFamily="34" charset="0"/>
                <a:cs typeface="Century Gothic"/>
              </a:rPr>
              <a:t>superare i fattori di rigidità preesistenti</a:t>
            </a:r>
            <a:r>
              <a:rPr lang="it-IT" sz="1600" dirty="0">
                <a:latin typeface="Century Gothic"/>
                <a:ea typeface="Tahoma" panose="020B0604030504040204" pitchFamily="34" charset="0"/>
                <a:cs typeface="Century Gothic"/>
              </a:rPr>
              <a:t>, in cui si colloca la valorizzazione del patrimonio pubblico culturale </a:t>
            </a:r>
            <a:r>
              <a:rPr lang="it-IT" sz="1600" dirty="0" smtClean="0">
                <a:latin typeface="Century Gothic"/>
                <a:ea typeface="Tahoma" panose="020B0604030504040204" pitchFamily="34" charset="0"/>
                <a:cs typeface="Century Gothic"/>
              </a:rPr>
              <a:t>o a finalità culturale in </a:t>
            </a:r>
            <a:r>
              <a:rPr lang="it-IT" sz="1600" dirty="0">
                <a:latin typeface="Century Gothic"/>
                <a:ea typeface="Tahoma" panose="020B0604030504040204" pitchFamily="34" charset="0"/>
                <a:cs typeface="Century Gothic"/>
              </a:rPr>
              <a:t>Italia </a:t>
            </a:r>
            <a:r>
              <a:rPr lang="it-IT" sz="1600" b="1" dirty="0">
                <a:latin typeface="Century Gothic"/>
                <a:ea typeface="Tahoma" panose="020B0604030504040204" pitchFamily="34" charset="0"/>
                <a:cs typeface="Century Gothic"/>
              </a:rPr>
              <a:t>grazie a</a:t>
            </a:r>
            <a:endParaRPr lang="it-IT" sz="1600" b="1" dirty="0" smtClean="0">
              <a:latin typeface="Century Gothic"/>
              <a:cs typeface="Century Gothic"/>
            </a:endParaRPr>
          </a:p>
          <a:p>
            <a:pPr marL="0" indent="0">
              <a:lnSpc>
                <a:spcPct val="120000"/>
              </a:lnSpc>
              <a:buNone/>
            </a:pPr>
            <a:r>
              <a:rPr lang="it-IT" sz="1600" dirty="0" smtClean="0">
                <a:latin typeface="Century Gothic"/>
                <a:cs typeface="Century Gothic"/>
              </a:rPr>
              <a:t>a</a:t>
            </a:r>
            <a:r>
              <a:rPr lang="it-IT" sz="1600" dirty="0">
                <a:latin typeface="Century Gothic"/>
                <a:cs typeface="Century Gothic"/>
              </a:rPr>
              <a:t>) </a:t>
            </a:r>
            <a:r>
              <a:rPr lang="it-IT" sz="1600" b="1" dirty="0">
                <a:latin typeface="Century Gothic"/>
                <a:cs typeface="Century Gothic"/>
              </a:rPr>
              <a:t>procedure semplificate di </a:t>
            </a:r>
            <a:r>
              <a:rPr lang="it-IT" sz="1600" b="1" dirty="0" smtClean="0">
                <a:latin typeface="Century Gothic"/>
                <a:cs typeface="Century Gothic"/>
              </a:rPr>
              <a:t>attivazione;</a:t>
            </a:r>
          </a:p>
          <a:p>
            <a:pPr marL="0" indent="0">
              <a:lnSpc>
                <a:spcPct val="120000"/>
              </a:lnSpc>
              <a:buNone/>
            </a:pPr>
            <a:r>
              <a:rPr lang="it-IT" sz="1600" dirty="0" smtClean="0">
                <a:latin typeface="Century Gothic"/>
                <a:cs typeface="Century Gothic"/>
              </a:rPr>
              <a:t>b</a:t>
            </a:r>
            <a:r>
              <a:rPr lang="it-IT" sz="1600" dirty="0">
                <a:latin typeface="Century Gothic"/>
                <a:cs typeface="Century Gothic"/>
              </a:rPr>
              <a:t>) </a:t>
            </a:r>
            <a:r>
              <a:rPr lang="it-IT" sz="1600" b="1" dirty="0">
                <a:latin typeface="Century Gothic"/>
                <a:cs typeface="Century Gothic"/>
              </a:rPr>
              <a:t>natura fiduciaria della </a:t>
            </a:r>
            <a:r>
              <a:rPr lang="it-IT" sz="1600" b="1" dirty="0" smtClean="0">
                <a:latin typeface="Century Gothic"/>
                <a:cs typeface="Century Gothic"/>
              </a:rPr>
              <a:t>collaborazione </a:t>
            </a:r>
            <a:r>
              <a:rPr lang="it-IT" sz="1600" dirty="0" smtClean="0">
                <a:latin typeface="Century Gothic"/>
                <a:cs typeface="Century Gothic"/>
              </a:rPr>
              <a:t>e orientamento a finalità di interesse generale;</a:t>
            </a:r>
          </a:p>
          <a:p>
            <a:pPr marL="0" indent="0">
              <a:lnSpc>
                <a:spcPct val="120000"/>
              </a:lnSpc>
              <a:buNone/>
            </a:pPr>
            <a:r>
              <a:rPr lang="it-IT" sz="1600" dirty="0">
                <a:latin typeface="Century Gothic"/>
                <a:cs typeface="Century Gothic"/>
              </a:rPr>
              <a:t>c</a:t>
            </a:r>
            <a:r>
              <a:rPr lang="it-IT" sz="1600" dirty="0" smtClean="0">
                <a:latin typeface="Century Gothic"/>
                <a:cs typeface="Century Gothic"/>
              </a:rPr>
              <a:t>) </a:t>
            </a:r>
            <a:r>
              <a:rPr lang="it-IT" sz="1600" b="1" dirty="0" smtClean="0">
                <a:latin typeface="Century Gothic"/>
                <a:cs typeface="Century Gothic"/>
              </a:rPr>
              <a:t>assenza di contenuti contrattuali rigidi e flessibilità </a:t>
            </a:r>
            <a:r>
              <a:rPr lang="it-IT" sz="1600" b="1" dirty="0">
                <a:latin typeface="Century Gothic"/>
                <a:cs typeface="Century Gothic"/>
              </a:rPr>
              <a:t>operativa </a:t>
            </a:r>
            <a:r>
              <a:rPr lang="it-IT" sz="1600" dirty="0">
                <a:latin typeface="Century Gothic"/>
                <a:cs typeface="Century Gothic"/>
              </a:rPr>
              <a:t>basta sulla </a:t>
            </a:r>
            <a:r>
              <a:rPr lang="it-IT" sz="1600" dirty="0" smtClean="0">
                <a:latin typeface="Century Gothic"/>
                <a:cs typeface="Century Gothic"/>
              </a:rPr>
              <a:t>co-progettazione </a:t>
            </a:r>
            <a:r>
              <a:rPr lang="it-IT" sz="1600" dirty="0">
                <a:latin typeface="Century Gothic"/>
                <a:cs typeface="Century Gothic"/>
              </a:rPr>
              <a:t>tra le </a:t>
            </a:r>
            <a:r>
              <a:rPr lang="it-IT" sz="1600" dirty="0" smtClean="0">
                <a:latin typeface="Century Gothic"/>
                <a:cs typeface="Century Gothic"/>
              </a:rPr>
              <a:t>parti;</a:t>
            </a:r>
          </a:p>
          <a:p>
            <a:pPr marL="0" indent="0">
              <a:lnSpc>
                <a:spcPct val="120000"/>
              </a:lnSpc>
              <a:buNone/>
            </a:pPr>
            <a:r>
              <a:rPr lang="it-IT" sz="1600" dirty="0" smtClean="0">
                <a:latin typeface="Century Gothic"/>
                <a:cs typeface="Century Gothic"/>
              </a:rPr>
              <a:t>d) </a:t>
            </a:r>
            <a:r>
              <a:rPr lang="it-IT" sz="1600" b="1" dirty="0" smtClean="0">
                <a:latin typeface="Century Gothic"/>
                <a:cs typeface="Century Gothic"/>
              </a:rPr>
              <a:t>autonomia operativa e responsabilità esclusiva del Partner privato referente </a:t>
            </a:r>
            <a:r>
              <a:rPr lang="it-IT" sz="1600" dirty="0" smtClean="0">
                <a:latin typeface="Century Gothic"/>
                <a:cs typeface="Century Gothic"/>
              </a:rPr>
              <a:t>del processo di valorizzazione;</a:t>
            </a:r>
          </a:p>
          <a:p>
            <a:pPr marL="0" indent="0">
              <a:lnSpc>
                <a:spcPct val="120000"/>
              </a:lnSpc>
              <a:buNone/>
            </a:pPr>
            <a:r>
              <a:rPr lang="it-IT" sz="1600" dirty="0" smtClean="0">
                <a:latin typeface="Century Gothic"/>
                <a:cs typeface="Century Gothic"/>
              </a:rPr>
              <a:t>e) </a:t>
            </a:r>
            <a:r>
              <a:rPr lang="it-IT" sz="1600" b="1" dirty="0" smtClean="0">
                <a:latin typeface="Century Gothic"/>
                <a:cs typeface="Century Gothic"/>
              </a:rPr>
              <a:t>assenza </a:t>
            </a:r>
            <a:r>
              <a:rPr lang="it-IT" sz="1600" b="1" dirty="0">
                <a:latin typeface="Century Gothic"/>
                <a:cs typeface="Century Gothic"/>
              </a:rPr>
              <a:t>ordinaria di onerosità economica a carico dell’Amministrazione </a:t>
            </a:r>
            <a:r>
              <a:rPr lang="it-IT" sz="1600" b="1" dirty="0" smtClean="0">
                <a:latin typeface="Century Gothic"/>
                <a:cs typeface="Century Gothic"/>
              </a:rPr>
              <a:t>pubblica;</a:t>
            </a:r>
          </a:p>
          <a:p>
            <a:pPr marL="0" indent="0">
              <a:lnSpc>
                <a:spcPct val="120000"/>
              </a:lnSpc>
              <a:buNone/>
            </a:pPr>
            <a:r>
              <a:rPr lang="it-IT" sz="1600" dirty="0">
                <a:latin typeface="Century Gothic"/>
                <a:cs typeface="Century Gothic"/>
              </a:rPr>
              <a:t>f</a:t>
            </a:r>
            <a:r>
              <a:rPr lang="it-IT" sz="1600" dirty="0" smtClean="0">
                <a:latin typeface="Century Gothic"/>
                <a:cs typeface="Century Gothic"/>
              </a:rPr>
              <a:t>) </a:t>
            </a:r>
            <a:r>
              <a:rPr lang="it-IT" sz="1600" b="1" dirty="0">
                <a:latin typeface="Century Gothic"/>
                <a:cs typeface="Century Gothic"/>
              </a:rPr>
              <a:t>lunga durata della </a:t>
            </a:r>
            <a:r>
              <a:rPr lang="it-IT" sz="1600" b="1" dirty="0" smtClean="0">
                <a:latin typeface="Century Gothic"/>
                <a:cs typeface="Century Gothic"/>
              </a:rPr>
              <a:t>collaborazione; </a:t>
            </a:r>
            <a:endParaRPr lang="it-IT" sz="1600" b="1" dirty="0">
              <a:latin typeface="Century Gothic"/>
              <a:cs typeface="Century Gothic"/>
            </a:endParaRPr>
          </a:p>
          <a:p>
            <a:pPr marL="0" indent="0">
              <a:lnSpc>
                <a:spcPct val="120000"/>
              </a:lnSpc>
              <a:buNone/>
            </a:pPr>
            <a:r>
              <a:rPr lang="it-IT" sz="1600" dirty="0" smtClean="0">
                <a:latin typeface="Century Gothic"/>
                <a:cs typeface="Century Gothic"/>
              </a:rPr>
              <a:t>g) </a:t>
            </a:r>
            <a:r>
              <a:rPr lang="it-IT" sz="1600" b="1" dirty="0" err="1" smtClean="0">
                <a:latin typeface="Century Gothic"/>
                <a:cs typeface="Century Gothic"/>
              </a:rPr>
              <a:t>governance</a:t>
            </a:r>
            <a:r>
              <a:rPr lang="it-IT" sz="1600" b="1" dirty="0" smtClean="0">
                <a:latin typeface="Century Gothic"/>
                <a:cs typeface="Century Gothic"/>
              </a:rPr>
              <a:t> snella efficace </a:t>
            </a:r>
            <a:r>
              <a:rPr lang="it-IT" sz="1600" b="1" dirty="0">
                <a:latin typeface="Century Gothic"/>
                <a:cs typeface="Century Gothic"/>
              </a:rPr>
              <a:t>ed efficiente della collaborazione</a:t>
            </a:r>
            <a:r>
              <a:rPr lang="it-IT" sz="1600" dirty="0">
                <a:latin typeface="Century Gothic"/>
                <a:cs typeface="Century Gothic"/>
              </a:rPr>
              <a:t>.</a:t>
            </a: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293827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8170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 LA RATIO E I VANTAGGI DEI PARTENARIATI SPECIALI EX Art.151 </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838200" y="1281300"/>
            <a:ext cx="10515600" cy="4351338"/>
          </a:xfrm>
        </p:spPr>
        <p:txBody>
          <a:bodyPr>
            <a:noAutofit/>
          </a:bodyPr>
          <a:lstStyle/>
          <a:p>
            <a:pPr marL="0" indent="0">
              <a:lnSpc>
                <a:spcPct val="130000"/>
              </a:lnSpc>
              <a:buNone/>
            </a:pPr>
            <a:r>
              <a:rPr lang="it-IT" sz="1600" b="1" dirty="0">
                <a:latin typeface="Century Gothic"/>
                <a:ea typeface="Tahoma" panose="020B0604030504040204" pitchFamily="34" charset="0"/>
                <a:cs typeface="Century Gothic"/>
              </a:rPr>
              <a:t>L</a:t>
            </a:r>
            <a:r>
              <a:rPr lang="it-IT" sz="1600" b="1" dirty="0" smtClean="0">
                <a:latin typeface="Century Gothic"/>
                <a:ea typeface="Tahoma" panose="020B0604030504040204" pitchFamily="34" charset="0"/>
                <a:cs typeface="Century Gothic"/>
              </a:rPr>
              <a:t>e </a:t>
            </a:r>
            <a:r>
              <a:rPr lang="it-IT" sz="1600" b="1" dirty="0">
                <a:latin typeface="Century Gothic"/>
                <a:ea typeface="Tahoma" panose="020B0604030504040204" pitchFamily="34" charset="0"/>
                <a:cs typeface="Century Gothic"/>
              </a:rPr>
              <a:t>prime sperimentazioni </a:t>
            </a:r>
            <a:r>
              <a:rPr lang="it-IT" sz="1600" b="1" dirty="0" smtClean="0">
                <a:latin typeface="Century Gothic"/>
                <a:ea typeface="Tahoma" panose="020B0604030504040204" pitchFamily="34" charset="0"/>
                <a:cs typeface="Century Gothic"/>
              </a:rPr>
              <a:t>di PSPP </a:t>
            </a:r>
            <a:r>
              <a:rPr lang="it-IT" sz="1600" dirty="0" smtClean="0">
                <a:latin typeface="Century Gothic"/>
                <a:ea typeface="Tahoma" panose="020B0604030504040204" pitchFamily="34" charset="0"/>
                <a:cs typeface="Century Gothic"/>
              </a:rPr>
              <a:t>dimostrano </a:t>
            </a:r>
            <a:r>
              <a:rPr lang="it-IT" sz="1600" dirty="0">
                <a:latin typeface="Century Gothic"/>
                <a:ea typeface="Tahoma" panose="020B0604030504040204" pitchFamily="34" charset="0"/>
                <a:cs typeface="Century Gothic"/>
              </a:rPr>
              <a:t>che si possono superare </a:t>
            </a:r>
            <a:r>
              <a:rPr lang="it-IT" sz="1600" dirty="0" smtClean="0">
                <a:latin typeface="Century Gothic"/>
                <a:ea typeface="Tahoma" panose="020B0604030504040204" pitchFamily="34" charset="0"/>
                <a:cs typeface="Century Gothic"/>
              </a:rPr>
              <a:t>i </a:t>
            </a:r>
            <a:r>
              <a:rPr lang="it-IT" sz="1600" dirty="0">
                <a:latin typeface="Century Gothic"/>
                <a:ea typeface="Tahoma" panose="020B0604030504040204" pitchFamily="34" charset="0"/>
                <a:cs typeface="Century Gothic"/>
              </a:rPr>
              <a:t>fattori di </a:t>
            </a:r>
            <a:r>
              <a:rPr lang="it-IT" sz="1600" dirty="0" smtClean="0">
                <a:latin typeface="Century Gothic"/>
                <a:ea typeface="Tahoma" panose="020B0604030504040204" pitchFamily="34" charset="0"/>
                <a:cs typeface="Century Gothic"/>
              </a:rPr>
              <a:t>rigidità preesistenti, in </a:t>
            </a:r>
            <a:r>
              <a:rPr lang="it-IT" sz="1600" dirty="0">
                <a:latin typeface="Century Gothic"/>
                <a:ea typeface="Tahoma" panose="020B0604030504040204" pitchFamily="34" charset="0"/>
                <a:cs typeface="Century Gothic"/>
              </a:rPr>
              <a:t>cui si colloca la valorizzazione del patrimonio pubblico culturale in Italia grazie </a:t>
            </a:r>
            <a:r>
              <a:rPr lang="it-IT" sz="1600" dirty="0" smtClean="0">
                <a:latin typeface="Century Gothic"/>
                <a:ea typeface="Tahoma" panose="020B0604030504040204" pitchFamily="34" charset="0"/>
                <a:cs typeface="Century Gothic"/>
              </a:rPr>
              <a:t>a:</a:t>
            </a:r>
          </a:p>
          <a:p>
            <a:pPr marL="0" indent="0">
              <a:lnSpc>
                <a:spcPct val="130000"/>
              </a:lnSpc>
              <a:buNone/>
            </a:pPr>
            <a:r>
              <a:rPr lang="it-IT" sz="1600" b="1" dirty="0">
                <a:latin typeface="Century Gothic"/>
                <a:ea typeface="Tahoma" panose="020B0604030504040204" pitchFamily="34" charset="0"/>
                <a:cs typeface="Century Gothic"/>
              </a:rPr>
              <a:t>1) </a:t>
            </a:r>
            <a:r>
              <a:rPr lang="it-IT" sz="1600" b="1" cap="all" dirty="0" smtClean="0">
                <a:latin typeface="Century Gothic"/>
                <a:ea typeface="Tahoma" panose="020B0604030504040204" pitchFamily="34" charset="0"/>
                <a:cs typeface="Century Gothic"/>
              </a:rPr>
              <a:t>Procedure semplificate </a:t>
            </a:r>
            <a:r>
              <a:rPr lang="it-IT" sz="1600" dirty="0" smtClean="0">
                <a:latin typeface="Century Gothic"/>
                <a:ea typeface="Tahoma" panose="020B0604030504040204" pitchFamily="34" charset="0"/>
                <a:cs typeface="Century Gothic"/>
              </a:rPr>
              <a:t>analoghe a quelle riferibili alle sponsorizzazioni (art. 19 del Codice dei Contratti pubblici);</a:t>
            </a:r>
          </a:p>
          <a:p>
            <a:pPr marL="0" indent="0">
              <a:lnSpc>
                <a:spcPct val="130000"/>
              </a:lnSpc>
              <a:buNone/>
            </a:pPr>
            <a:r>
              <a:rPr lang="it-IT" sz="1600" b="1" dirty="0">
                <a:latin typeface="Century Gothic"/>
                <a:ea typeface="Tahoma" panose="020B0604030504040204" pitchFamily="34" charset="0"/>
                <a:cs typeface="Century Gothic"/>
              </a:rPr>
              <a:t>2) ALTA CAPACITÀ DI INNOVAZIONE E SPERIMENTAZIONE </a:t>
            </a:r>
            <a:r>
              <a:rPr lang="it-IT" sz="1600" dirty="0">
                <a:latin typeface="Century Gothic"/>
                <a:ea typeface="Tahoma" panose="020B0604030504040204" pitchFamily="34" charset="0"/>
                <a:cs typeface="Century Gothic"/>
              </a:rPr>
              <a:t>Flessibilità operativa, co-progettazione, lunga durata, programmazione per fasi successive e senza rigidità ex ante di contenuti contrattuali prefigurati</a:t>
            </a:r>
            <a:r>
              <a:rPr lang="it-IT" sz="1600" dirty="0" smtClean="0">
                <a:latin typeface="Century Gothic"/>
                <a:ea typeface="Tahoma" panose="020B0604030504040204" pitchFamily="34" charset="0"/>
                <a:cs typeface="Century Gothic"/>
              </a:rPr>
              <a:t>.</a:t>
            </a:r>
          </a:p>
          <a:p>
            <a:pPr marL="0" indent="0">
              <a:lnSpc>
                <a:spcPct val="130000"/>
              </a:lnSpc>
              <a:buNone/>
            </a:pPr>
            <a:r>
              <a:rPr lang="it-IT" sz="1600" b="1" dirty="0">
                <a:solidFill>
                  <a:srgbClr val="000000"/>
                </a:solidFill>
                <a:latin typeface="Century Gothic"/>
                <a:ea typeface="Tahoma" panose="020B0604030504040204" pitchFamily="34" charset="0"/>
                <a:cs typeface="Century Gothic"/>
              </a:rPr>
              <a:t>3) MODELLO DI GOVERNANCE APERTO </a:t>
            </a:r>
            <a:r>
              <a:rPr lang="it-IT" sz="1600" dirty="0">
                <a:solidFill>
                  <a:srgbClr val="000000"/>
                </a:solidFill>
                <a:latin typeface="Century Gothic"/>
                <a:ea typeface="Tahoma" panose="020B0604030504040204" pitchFamily="34" charset="0"/>
                <a:cs typeface="Century Gothic"/>
              </a:rPr>
              <a:t>Salta la separazione  tra ente proprietario e concessionario o</a:t>
            </a:r>
            <a:r>
              <a:rPr lang="it-IT" sz="1600" dirty="0" smtClean="0">
                <a:solidFill>
                  <a:srgbClr val="000000"/>
                </a:solidFill>
                <a:latin typeface="Century Gothic"/>
                <a:ea typeface="Tahoma" panose="020B0604030504040204" pitchFamily="34" charset="0"/>
                <a:cs typeface="Century Gothic"/>
              </a:rPr>
              <a:t> </a:t>
            </a:r>
            <a:r>
              <a:rPr lang="it-IT" sz="1600" dirty="0">
                <a:solidFill>
                  <a:srgbClr val="000000"/>
                </a:solidFill>
                <a:latin typeface="Century Gothic"/>
                <a:ea typeface="Tahoma" panose="020B0604030504040204" pitchFamily="34" charset="0"/>
                <a:cs typeface="Century Gothic"/>
              </a:rPr>
              <a:t>fornitore di servizi. La Partnership </a:t>
            </a:r>
            <a:r>
              <a:rPr lang="it-IT" sz="1600" dirty="0" smtClean="0">
                <a:solidFill>
                  <a:srgbClr val="000000"/>
                </a:solidFill>
                <a:latin typeface="Century Gothic"/>
                <a:ea typeface="Tahoma" panose="020B0604030504040204" pitchFamily="34" charset="0"/>
                <a:cs typeface="Century Gothic"/>
              </a:rPr>
              <a:t>concorre, </a:t>
            </a:r>
            <a:r>
              <a:rPr lang="it-IT" sz="1600" dirty="0">
                <a:solidFill>
                  <a:srgbClr val="000000"/>
                </a:solidFill>
                <a:latin typeface="Century Gothic"/>
                <a:ea typeface="Tahoma" panose="020B0604030504040204" pitchFamily="34" charset="0"/>
                <a:cs typeface="Century Gothic"/>
              </a:rPr>
              <a:t>nei rispettivi ruoli </a:t>
            </a:r>
            <a:r>
              <a:rPr lang="it-IT" sz="1600" dirty="0" smtClean="0">
                <a:solidFill>
                  <a:srgbClr val="000000"/>
                </a:solidFill>
                <a:latin typeface="Century Gothic"/>
                <a:ea typeface="Tahoma" panose="020B0604030504040204" pitchFamily="34" charset="0"/>
                <a:cs typeface="Century Gothic"/>
              </a:rPr>
              <a:t> delle parti, al </a:t>
            </a:r>
            <a:r>
              <a:rPr lang="it-IT" sz="1600" dirty="0">
                <a:solidFill>
                  <a:srgbClr val="000000"/>
                </a:solidFill>
                <a:latin typeface="Century Gothic"/>
                <a:ea typeface="Tahoma" panose="020B0604030504040204" pitchFamily="34" charset="0"/>
                <a:cs typeface="Century Gothic"/>
              </a:rPr>
              <a:t>processo di valorizzazione come finalità di interesse generale e si dota di un Tavolo Tecnico congiunto che funge da sede di co-progettazione e decisioni impegnative per le </a:t>
            </a:r>
            <a:r>
              <a:rPr lang="it-IT" sz="1600" dirty="0" smtClean="0">
                <a:solidFill>
                  <a:srgbClr val="000000"/>
                </a:solidFill>
                <a:latin typeface="Century Gothic"/>
                <a:ea typeface="Tahoma" panose="020B0604030504040204" pitchFamily="34" charset="0"/>
                <a:cs typeface="Century Gothic"/>
              </a:rPr>
              <a:t>parti;</a:t>
            </a:r>
            <a:endParaRPr lang="it-IT" sz="1600" dirty="0">
              <a:solidFill>
                <a:srgbClr val="000000"/>
              </a:solidFill>
              <a:latin typeface="Century Gothic"/>
              <a:ea typeface="Tahoma" panose="020B0604030504040204" pitchFamily="34" charset="0"/>
              <a:cs typeface="Century Gothic"/>
            </a:endParaRPr>
          </a:p>
          <a:p>
            <a:pPr marL="0" indent="0">
              <a:lnSpc>
                <a:spcPct val="130000"/>
              </a:lnSpc>
              <a:buNone/>
            </a:pPr>
            <a:r>
              <a:rPr lang="it-IT" sz="1600" b="1" dirty="0">
                <a:solidFill>
                  <a:srgbClr val="000000"/>
                </a:solidFill>
                <a:latin typeface="Century Gothic"/>
                <a:ea typeface="Tahoma" panose="020B0604030504040204" pitchFamily="34" charset="0"/>
                <a:cs typeface="Century Gothic"/>
              </a:rPr>
              <a:t>4) BENI CULTURALI PER FINALITÀ DI INNOVAZIONE CULTURALE E SOCIALE </a:t>
            </a:r>
            <a:r>
              <a:rPr lang="it-IT" sz="1600" dirty="0">
                <a:solidFill>
                  <a:srgbClr val="000000"/>
                </a:solidFill>
                <a:latin typeface="Century Gothic"/>
                <a:ea typeface="Tahoma" panose="020B0604030504040204" pitchFamily="34" charset="0"/>
                <a:cs typeface="Century Gothic"/>
              </a:rPr>
              <a:t>Finalmente i beni sono sottratti a logiche di valore prevalentemente patrimoniale e diventa più semplice finalizzare la valorizzazione per generare presidi  culturali di «cura» del Bene  generando valore d’uso contemporaneo per la Comunità a cui «appartiene» piuttosto che «centri benessere» e </a:t>
            </a:r>
            <a:r>
              <a:rPr lang="it-IT" sz="1600" i="1" dirty="0" err="1">
                <a:solidFill>
                  <a:srgbClr val="000000"/>
                </a:solidFill>
                <a:latin typeface="Century Gothic"/>
                <a:ea typeface="Tahoma" panose="020B0604030504040204" pitchFamily="34" charset="0"/>
                <a:cs typeface="Century Gothic"/>
              </a:rPr>
              <a:t>resort</a:t>
            </a:r>
            <a:r>
              <a:rPr lang="it-IT" sz="1600" dirty="0">
                <a:solidFill>
                  <a:srgbClr val="000000"/>
                </a:solidFill>
                <a:latin typeface="Century Gothic"/>
                <a:ea typeface="Tahoma" panose="020B0604030504040204" pitchFamily="34" charset="0"/>
                <a:cs typeface="Century Gothic"/>
              </a:rPr>
              <a:t> di </a:t>
            </a:r>
            <a:r>
              <a:rPr lang="it-IT" sz="1600" dirty="0" smtClean="0">
                <a:solidFill>
                  <a:srgbClr val="000000"/>
                </a:solidFill>
                <a:latin typeface="Century Gothic"/>
                <a:ea typeface="Tahoma" panose="020B0604030504040204" pitchFamily="34" charset="0"/>
                <a:cs typeface="Century Gothic"/>
              </a:rPr>
              <a:t>lusso.</a:t>
            </a:r>
            <a:endParaRPr lang="it-IT" sz="1600" dirty="0">
              <a:latin typeface="Century Gothic"/>
              <a:cs typeface="Century Gothic"/>
            </a:endParaRPr>
          </a:p>
          <a:p>
            <a:pPr>
              <a:lnSpc>
                <a:spcPct val="130000"/>
              </a:lnSpc>
            </a:pPr>
            <a:endParaRPr lang="it-IT" sz="1600" dirty="0">
              <a:latin typeface="Century Gothic"/>
              <a:ea typeface="Tahoma" panose="020B0604030504040204" pitchFamily="34" charset="0"/>
              <a:cs typeface="Century Gothic"/>
            </a:endParaRPr>
          </a:p>
          <a:p>
            <a:pPr>
              <a:lnSpc>
                <a:spcPct val="130000"/>
              </a:lnSpc>
            </a:pPr>
            <a:endParaRPr lang="it-IT" sz="1600" dirty="0" smtClean="0">
              <a:latin typeface="Century Gothic"/>
              <a:cs typeface="Century Gothic"/>
            </a:endParaRPr>
          </a:p>
        </p:txBody>
      </p:sp>
      <p:pic>
        <p:nvPicPr>
          <p:cNvPr id="8" name="Immagine 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9" name="Immagine 8"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1"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8170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COME SI ATTIVA UN PARTENARIATO SPECIALE ?</a:t>
            </a:r>
            <a:r>
              <a:rPr lang="it-IT" sz="2400" dirty="0" smtClean="0">
                <a:solidFill>
                  <a:schemeClr val="accent1">
                    <a:lumMod val="75000"/>
                  </a:schemeClr>
                </a:solidFill>
                <a:latin typeface="Century Gothic"/>
                <a:cs typeface="Century Gothic"/>
              </a:rPr>
              <a:t/>
            </a:r>
            <a:br>
              <a:rPr lang="it-IT" sz="2400" dirty="0" smtClean="0">
                <a:solidFill>
                  <a:schemeClr val="accent1">
                    <a:lumMod val="75000"/>
                  </a:schemeClr>
                </a:solidFill>
                <a:latin typeface="Century Gothic"/>
                <a:cs typeface="Century Gothic"/>
              </a:rPr>
            </a:br>
            <a:endParaRPr lang="it-IT" sz="2400" dirty="0">
              <a:solidFill>
                <a:schemeClr val="accent1">
                  <a:lumMod val="75000"/>
                </a:schemeClr>
              </a:solidFill>
              <a:latin typeface="Century Gothic"/>
              <a:cs typeface="Century Gothic"/>
            </a:endParaRPr>
          </a:p>
        </p:txBody>
      </p:sp>
      <p:sp>
        <p:nvSpPr>
          <p:cNvPr id="6" name="Segnaposto contenuto 5"/>
          <p:cNvSpPr>
            <a:spLocks noGrp="1"/>
          </p:cNvSpPr>
          <p:nvPr>
            <p:ph idx="1"/>
          </p:nvPr>
        </p:nvSpPr>
        <p:spPr/>
        <p:txBody>
          <a:bodyPr>
            <a:normAutofit/>
          </a:bodyPr>
          <a:lstStyle/>
          <a:p>
            <a:pPr>
              <a:lnSpc>
                <a:spcPct val="120000"/>
              </a:lnSpc>
            </a:pPr>
            <a:r>
              <a:rPr lang="it-IT" sz="1600" dirty="0" smtClean="0">
                <a:latin typeface="Century Gothic"/>
                <a:cs typeface="Century Gothic"/>
              </a:rPr>
              <a:t>Con </a:t>
            </a:r>
            <a:r>
              <a:rPr lang="it-IT" sz="1600" b="1" dirty="0" smtClean="0">
                <a:latin typeface="Century Gothic"/>
                <a:cs typeface="Century Gothic"/>
              </a:rPr>
              <a:t>procedure semplificate</a:t>
            </a:r>
            <a:r>
              <a:rPr lang="it-IT" sz="1600" dirty="0" smtClean="0">
                <a:latin typeface="Century Gothic"/>
                <a:cs typeface="Century Gothic"/>
              </a:rPr>
              <a:t>,  analoghe a quelle delle sponsorizzazioni (art. 19, </a:t>
            </a:r>
            <a:r>
              <a:rPr lang="it-IT" sz="1600" dirty="0" err="1" smtClean="0">
                <a:latin typeface="Century Gothic"/>
                <a:cs typeface="Century Gothic"/>
              </a:rPr>
              <a:t>D.Lgs.</a:t>
            </a:r>
            <a:r>
              <a:rPr lang="it-IT" sz="1600" dirty="0" smtClean="0">
                <a:latin typeface="Century Gothic"/>
                <a:cs typeface="Century Gothic"/>
              </a:rPr>
              <a:t> n.50/2016) </a:t>
            </a:r>
            <a:r>
              <a:rPr lang="it-IT" sz="1600" b="1" dirty="0" smtClean="0">
                <a:latin typeface="Century Gothic"/>
                <a:cs typeface="Century Gothic"/>
              </a:rPr>
              <a:t>attraverso un avviso pubblico di ricerca di un partner da parte dell’Ente Territoriale per la valorizzazione a finalità culturale di un Bene nella propria disponibilità patrimoniale </a:t>
            </a:r>
            <a:r>
              <a:rPr lang="it-IT" sz="1600" dirty="0" smtClean="0">
                <a:latin typeface="Century Gothic"/>
                <a:cs typeface="Century Gothic"/>
              </a:rPr>
              <a:t>(modalità discendente) </a:t>
            </a:r>
            <a:r>
              <a:rPr lang="it-IT" sz="1600" b="1" dirty="0" smtClean="0">
                <a:latin typeface="Century Gothic"/>
                <a:cs typeface="Century Gothic"/>
              </a:rPr>
              <a:t>o attraverso una proposta di valorizzazione avanzata all’Ente da uno o più operatori culturali</a:t>
            </a:r>
            <a:r>
              <a:rPr lang="it-IT" sz="1600" dirty="0" smtClean="0">
                <a:latin typeface="Century Gothic"/>
                <a:cs typeface="Century Gothic"/>
              </a:rPr>
              <a:t> (modalità ascendente).</a:t>
            </a:r>
          </a:p>
          <a:p>
            <a:pPr>
              <a:lnSpc>
                <a:spcPct val="120000"/>
              </a:lnSpc>
            </a:pPr>
            <a:r>
              <a:rPr lang="it-IT" sz="1600" dirty="0" smtClean="0">
                <a:latin typeface="Century Gothic"/>
                <a:cs typeface="Century Gothic"/>
              </a:rPr>
              <a:t>I </a:t>
            </a:r>
            <a:r>
              <a:rPr lang="it-IT" sz="1600" dirty="0" smtClean="0">
                <a:latin typeface="Century Gothic"/>
                <a:cs typeface="Century Gothic"/>
              </a:rPr>
              <a:t>21 </a:t>
            </a:r>
            <a:r>
              <a:rPr lang="it-IT" sz="1600" dirty="0" smtClean="0">
                <a:latin typeface="Century Gothic"/>
                <a:cs typeface="Century Gothic"/>
              </a:rPr>
              <a:t>casi, attivati o in corso di perfezionamento, sono stati avviati tutti con modalità ascendente.</a:t>
            </a:r>
          </a:p>
          <a:p>
            <a:pPr marL="0" indent="0">
              <a:lnSpc>
                <a:spcPct val="120000"/>
              </a:lnSpc>
              <a:buNone/>
            </a:pPr>
            <a:endParaRPr lang="it-IT" sz="1600" dirty="0" smtClean="0">
              <a:latin typeface="Century Gothic"/>
              <a:cs typeface="Century Gothic"/>
            </a:endParaRPr>
          </a:p>
          <a:p>
            <a:pPr marL="0" indent="0">
              <a:lnSpc>
                <a:spcPct val="120000"/>
              </a:lnSpc>
              <a:buNone/>
            </a:pPr>
            <a:endParaRPr lang="it-IT" sz="1600" dirty="0">
              <a:latin typeface="Century Gothic"/>
              <a:cs typeface="Century Gothic"/>
            </a:endParaRPr>
          </a:p>
          <a:p>
            <a:pPr marL="0" indent="0">
              <a:lnSpc>
                <a:spcPct val="120000"/>
              </a:lnSpc>
              <a:buNone/>
            </a:pPr>
            <a:r>
              <a:rPr lang="it-IT" sz="1400" dirty="0" smtClean="0">
                <a:latin typeface="Century Gothic"/>
                <a:cs typeface="Century Gothic"/>
              </a:rPr>
              <a:t>Di seguito i flussi di avanzamento delle due distinte modalità.</a:t>
            </a:r>
            <a:endParaRPr lang="it-IT" sz="1400" dirty="0">
              <a:latin typeface="Century Gothic"/>
              <a:cs typeface="Century Gothic"/>
            </a:endParaRPr>
          </a:p>
        </p:txBody>
      </p:sp>
      <p:pic>
        <p:nvPicPr>
          <p:cNvPr id="8" name="Immagine 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9" name="Immagine 8"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1"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761080"/>
            <a:ext cx="10515600" cy="725488"/>
          </a:xfrm>
        </p:spPr>
        <p:txBody>
          <a:bodyPr>
            <a:noAutofit/>
          </a:bodyPr>
          <a:lstStyle/>
          <a:p>
            <a:pPr algn="ctr">
              <a:lnSpc>
                <a:spcPct val="120000"/>
              </a:lnSpc>
            </a:pPr>
            <a:r>
              <a:rPr lang="it-IT" sz="2400" b="1" cap="all" dirty="0" smtClean="0">
                <a:solidFill>
                  <a:schemeClr val="accent1">
                    <a:lumMod val="75000"/>
                  </a:schemeClr>
                </a:solidFill>
                <a:latin typeface="Century Gothic"/>
                <a:ea typeface="Tahoma" panose="020B0604030504040204" pitchFamily="34" charset="0"/>
                <a:cs typeface="Century Gothic"/>
              </a:rPr>
              <a:t>Modalità ascendente di attivazione di PSPP </a:t>
            </a:r>
            <a:br>
              <a:rPr lang="it-IT" sz="2400" b="1" cap="all" dirty="0" smtClean="0">
                <a:solidFill>
                  <a:schemeClr val="accent1">
                    <a:lumMod val="75000"/>
                  </a:schemeClr>
                </a:solidFill>
                <a:latin typeface="Century Gothic"/>
                <a:ea typeface="Tahoma" panose="020B0604030504040204" pitchFamily="34" charset="0"/>
                <a:cs typeface="Century Gothic"/>
              </a:rPr>
            </a:br>
            <a:r>
              <a:rPr lang="it-IT" sz="1600" b="1" dirty="0" smtClean="0">
                <a:solidFill>
                  <a:schemeClr val="accent1">
                    <a:lumMod val="75000"/>
                  </a:schemeClr>
                </a:solidFill>
                <a:latin typeface="Century Gothic"/>
                <a:ea typeface="Tahoma" panose="020B0604030504040204" pitchFamily="34" charset="0"/>
                <a:cs typeface="Century Gothic"/>
              </a:rPr>
              <a:t>(Es. Ricevimento di una proposta da parte di un Comune)</a:t>
            </a:r>
            <a:endParaRPr lang="it-IT" sz="2400" dirty="0">
              <a:solidFill>
                <a:schemeClr val="accent1">
                  <a:lumMod val="75000"/>
                </a:schemeClr>
              </a:solidFill>
              <a:latin typeface="Century Gothic"/>
              <a:cs typeface="Century Gothic"/>
            </a:endParaRP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290884465"/>
              </p:ext>
            </p:extLst>
          </p:nvPr>
        </p:nvGraphicFramePr>
        <p:xfrm>
          <a:off x="1207634" y="1780937"/>
          <a:ext cx="2918037" cy="784310"/>
        </p:xfrm>
        <a:graphic>
          <a:graphicData uri="http://schemas.openxmlformats.org/drawingml/2006/table">
            <a:tbl>
              <a:tblPr firstRow="1" firstCol="1" bandRow="1">
                <a:tableStyleId>{5C22544A-7EE6-4342-B048-85BDC9FD1C3A}</a:tableStyleId>
              </a:tblPr>
              <a:tblGrid>
                <a:gridCol w="2918037"/>
              </a:tblGrid>
              <a:tr h="784310">
                <a:tc>
                  <a:txBody>
                    <a:bodyPr/>
                    <a:lstStyle/>
                    <a:p>
                      <a:pPr marL="457200" algn="l">
                        <a:lnSpc>
                          <a:spcPct val="115000"/>
                        </a:lnSpc>
                        <a:spcAft>
                          <a:spcPts val="0"/>
                        </a:spcAft>
                      </a:pPr>
                      <a:r>
                        <a:rPr lang="it-IT" sz="1400" dirty="0">
                          <a:effectLst/>
                          <a:latin typeface="Century Gothic"/>
                          <a:cs typeface="Century Gothic"/>
                        </a:rPr>
                        <a:t>Ricevimento della proposta di </a:t>
                      </a:r>
                      <a:r>
                        <a:rPr lang="it-IT" sz="1400" dirty="0" smtClean="0">
                          <a:effectLst/>
                          <a:latin typeface="Century Gothic"/>
                          <a:cs typeface="Century Gothic"/>
                        </a:rPr>
                        <a:t>PSPP da parte del Comune</a:t>
                      </a:r>
                      <a:r>
                        <a:rPr lang="it-IT" sz="1400" dirty="0">
                          <a:effectLst/>
                        </a:rPr>
                        <a:t> </a:t>
                      </a:r>
                      <a:endParaRPr lang="it-IT" sz="1400" dirty="0">
                        <a:effectLst/>
                        <a:latin typeface="Calibri"/>
                        <a:ea typeface="Calibri"/>
                        <a:cs typeface="Times New Roman"/>
                      </a:endParaRPr>
                    </a:p>
                  </a:txBody>
                  <a:tcPr marL="68580" marR="68580" marT="0" marB="0"/>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2722977954"/>
              </p:ext>
            </p:extLst>
          </p:nvPr>
        </p:nvGraphicFramePr>
        <p:xfrm>
          <a:off x="5052666" y="1780937"/>
          <a:ext cx="6209030" cy="736092"/>
        </p:xfrm>
        <a:graphic>
          <a:graphicData uri="http://schemas.openxmlformats.org/drawingml/2006/table">
            <a:tbl>
              <a:tblPr firstRow="1" firstCol="1" bandRow="1">
                <a:tableStyleId>{5C22544A-7EE6-4342-B048-85BDC9FD1C3A}</a:tableStyleId>
              </a:tblPr>
              <a:tblGrid>
                <a:gridCol w="6209030"/>
              </a:tblGrid>
              <a:tr h="0">
                <a:tc>
                  <a:txBody>
                    <a:bodyPr/>
                    <a:lstStyle/>
                    <a:p>
                      <a:pPr algn="ctr">
                        <a:lnSpc>
                          <a:spcPct val="115000"/>
                        </a:lnSpc>
                        <a:spcAft>
                          <a:spcPts val="0"/>
                        </a:spcAft>
                      </a:pPr>
                      <a:r>
                        <a:rPr lang="it-IT" sz="1400" dirty="0" smtClean="0">
                          <a:effectLst/>
                          <a:latin typeface="Century Gothic"/>
                          <a:cs typeface="Century Gothic"/>
                        </a:rPr>
                        <a:t>Entro due mesi Deliberazione </a:t>
                      </a:r>
                      <a:r>
                        <a:rPr lang="it-IT" sz="1400" dirty="0">
                          <a:effectLst/>
                          <a:latin typeface="Century Gothic"/>
                          <a:cs typeface="Century Gothic"/>
                        </a:rPr>
                        <a:t>di presa atto della Giunta comunale della proposta contenente dichiarazione di interesse per l’Amministrazione Comunale e nomina del RUP</a:t>
                      </a:r>
                      <a:endParaRPr lang="it-IT" sz="1400" dirty="0">
                        <a:effectLst/>
                        <a:latin typeface="Century Gothic"/>
                        <a:ea typeface="Calibri"/>
                        <a:cs typeface="Century Gothic"/>
                      </a:endParaRPr>
                    </a:p>
                  </a:txBody>
                  <a:tcPr marL="68580" marR="68580" marT="0" marB="0"/>
                </a:tc>
              </a:tr>
            </a:tbl>
          </a:graphicData>
        </a:graphic>
      </p:graphicFrame>
      <p:cxnSp>
        <p:nvCxnSpPr>
          <p:cNvPr id="9" name="Connettore 2 8"/>
          <p:cNvCxnSpPr/>
          <p:nvPr/>
        </p:nvCxnSpPr>
        <p:spPr>
          <a:xfrm>
            <a:off x="4160811" y="2136645"/>
            <a:ext cx="834070"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ella 12"/>
          <p:cNvGraphicFramePr>
            <a:graphicFrameLocks noGrp="1"/>
          </p:cNvGraphicFramePr>
          <p:nvPr>
            <p:extLst>
              <p:ext uri="{D42A27DB-BD31-4B8C-83A1-F6EECF244321}">
                <p14:modId xmlns:p14="http://schemas.microsoft.com/office/powerpoint/2010/main" val="2830012568"/>
              </p:ext>
            </p:extLst>
          </p:nvPr>
        </p:nvGraphicFramePr>
        <p:xfrm>
          <a:off x="5376033" y="2815647"/>
          <a:ext cx="5497572" cy="560832"/>
        </p:xfrm>
        <a:graphic>
          <a:graphicData uri="http://schemas.openxmlformats.org/drawingml/2006/table">
            <a:tbl>
              <a:tblPr firstRow="1" firstCol="1" bandRow="1">
                <a:tableStyleId>{5C22544A-7EE6-4342-B048-85BDC9FD1C3A}</a:tableStyleId>
              </a:tblPr>
              <a:tblGrid>
                <a:gridCol w="5497572"/>
              </a:tblGrid>
              <a:tr h="527018">
                <a:tc>
                  <a:txBody>
                    <a:bodyPr/>
                    <a:lstStyle/>
                    <a:p>
                      <a:pPr algn="ctr">
                        <a:lnSpc>
                          <a:spcPct val="115000"/>
                        </a:lnSpc>
                        <a:spcAft>
                          <a:spcPts val="0"/>
                        </a:spcAft>
                      </a:pPr>
                      <a:r>
                        <a:rPr lang="it-IT" sz="1600" dirty="0">
                          <a:effectLst/>
                        </a:rPr>
                        <a:t>Pubblicazione a cura del RUP per almeno 30 giorni dell’avviso di ricevimento della proposta di PSPP pervenuta</a:t>
                      </a:r>
                      <a:endParaRPr lang="it-IT" sz="1600" dirty="0">
                        <a:effectLst/>
                        <a:latin typeface="Calibri"/>
                        <a:ea typeface="Calibri"/>
                        <a:cs typeface="Times New Roman"/>
                      </a:endParaRPr>
                    </a:p>
                  </a:txBody>
                  <a:tcPr marL="68580" marR="68580" marT="0" marB="0"/>
                </a:tc>
              </a:tr>
            </a:tbl>
          </a:graphicData>
        </a:graphic>
      </p:graphicFrame>
      <p:cxnSp>
        <p:nvCxnSpPr>
          <p:cNvPr id="15" name="Connettore 2 14"/>
          <p:cNvCxnSpPr/>
          <p:nvPr/>
        </p:nvCxnSpPr>
        <p:spPr>
          <a:xfrm>
            <a:off x="8127054" y="2517029"/>
            <a:ext cx="0" cy="24906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Tabella 15"/>
          <p:cNvGraphicFramePr>
            <a:graphicFrameLocks noGrp="1"/>
          </p:cNvGraphicFramePr>
          <p:nvPr>
            <p:extLst>
              <p:ext uri="{D42A27DB-BD31-4B8C-83A1-F6EECF244321}">
                <p14:modId xmlns:p14="http://schemas.microsoft.com/office/powerpoint/2010/main" val="1967203307"/>
              </p:ext>
            </p:extLst>
          </p:nvPr>
        </p:nvGraphicFramePr>
        <p:xfrm>
          <a:off x="781340" y="2826428"/>
          <a:ext cx="3657600" cy="1962912"/>
        </p:xfrm>
        <a:graphic>
          <a:graphicData uri="http://schemas.openxmlformats.org/drawingml/2006/table">
            <a:tbl>
              <a:tblPr firstRow="1" firstCol="1" bandRow="1">
                <a:tableStyleId>{5C22544A-7EE6-4342-B048-85BDC9FD1C3A}</a:tableStyleId>
              </a:tblPr>
              <a:tblGrid>
                <a:gridCol w="3657600"/>
              </a:tblGrid>
              <a:tr h="0">
                <a:tc>
                  <a:txBody>
                    <a:bodyPr/>
                    <a:lstStyle/>
                    <a:p>
                      <a:pPr algn="ctr">
                        <a:lnSpc>
                          <a:spcPct val="115000"/>
                        </a:lnSpc>
                        <a:spcAft>
                          <a:spcPts val="0"/>
                        </a:spcAft>
                      </a:pPr>
                      <a:r>
                        <a:rPr lang="it-IT" sz="1600" dirty="0">
                          <a:effectLst/>
                        </a:rPr>
                        <a:t>Decorso il termine di pubblicazione, avvio della procedura negoziale formale con </a:t>
                      </a:r>
                      <a:r>
                        <a:rPr lang="it-IT" sz="1600" dirty="0" smtClean="0">
                          <a:effectLst/>
                        </a:rPr>
                        <a:t>la convocazione </a:t>
                      </a:r>
                      <a:endParaRPr lang="it-IT" sz="1600" dirty="0">
                        <a:effectLst/>
                      </a:endParaRPr>
                    </a:p>
                    <a:p>
                      <a:pPr algn="ctr">
                        <a:lnSpc>
                          <a:spcPct val="115000"/>
                        </a:lnSpc>
                        <a:spcAft>
                          <a:spcPts val="0"/>
                        </a:spcAft>
                      </a:pPr>
                      <a:r>
                        <a:rPr lang="it-IT" sz="1600" dirty="0">
                          <a:effectLst/>
                        </a:rPr>
                        <a:t>del soggetto proponente per la definizione dell’Accordo di </a:t>
                      </a:r>
                      <a:r>
                        <a:rPr lang="it-IT" sz="1600" dirty="0" smtClean="0">
                          <a:effectLst/>
                        </a:rPr>
                        <a:t>PSPP e del progetto del primo periodo di attività (3-5 anni</a:t>
                      </a:r>
                      <a:r>
                        <a:rPr lang="it-IT" sz="1200" dirty="0" smtClean="0">
                          <a:effectLst/>
                        </a:rPr>
                        <a:t>)</a:t>
                      </a:r>
                      <a:endParaRPr lang="it-IT" sz="1100" dirty="0">
                        <a:effectLst/>
                        <a:latin typeface="Calibri"/>
                        <a:ea typeface="Calibri"/>
                        <a:cs typeface="Times New Roman"/>
                      </a:endParaRPr>
                    </a:p>
                  </a:txBody>
                  <a:tcPr marL="68580" marR="68580" marT="0" marB="0"/>
                </a:tc>
              </a:tr>
            </a:tbl>
          </a:graphicData>
        </a:graphic>
      </p:graphicFrame>
      <p:cxnSp>
        <p:nvCxnSpPr>
          <p:cNvPr id="21" name="Connettore 2 20"/>
          <p:cNvCxnSpPr/>
          <p:nvPr/>
        </p:nvCxnSpPr>
        <p:spPr>
          <a:xfrm flipH="1">
            <a:off x="4441691" y="3091977"/>
            <a:ext cx="852381"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4" name="Tabella 23"/>
          <p:cNvGraphicFramePr>
            <a:graphicFrameLocks noGrp="1"/>
          </p:cNvGraphicFramePr>
          <p:nvPr>
            <p:extLst>
              <p:ext uri="{D42A27DB-BD31-4B8C-83A1-F6EECF244321}">
                <p14:modId xmlns:p14="http://schemas.microsoft.com/office/powerpoint/2010/main" val="319099083"/>
              </p:ext>
            </p:extLst>
          </p:nvPr>
        </p:nvGraphicFramePr>
        <p:xfrm>
          <a:off x="5697719" y="3787675"/>
          <a:ext cx="5096934" cy="560832"/>
        </p:xfrm>
        <a:graphic>
          <a:graphicData uri="http://schemas.openxmlformats.org/drawingml/2006/table">
            <a:tbl>
              <a:tblPr firstRow="1" firstCol="1" bandRow="1">
                <a:tableStyleId>{5C22544A-7EE6-4342-B048-85BDC9FD1C3A}</a:tableStyleId>
              </a:tblPr>
              <a:tblGrid>
                <a:gridCol w="5096934"/>
              </a:tblGrid>
              <a:tr h="219954">
                <a:tc>
                  <a:txBody>
                    <a:bodyPr/>
                    <a:lstStyle/>
                    <a:p>
                      <a:pPr algn="ctr">
                        <a:lnSpc>
                          <a:spcPct val="115000"/>
                        </a:lnSpc>
                        <a:spcAft>
                          <a:spcPts val="0"/>
                        </a:spcAft>
                      </a:pPr>
                      <a:r>
                        <a:rPr lang="it-IT" sz="1600" dirty="0">
                          <a:effectLst/>
                        </a:rPr>
                        <a:t>Definizione dell’Accordo di Partenariato e sottoscrizione di verbale conclusivo impegnativo tra le parti</a:t>
                      </a:r>
                      <a:endParaRPr lang="it-IT" sz="1600" dirty="0">
                        <a:effectLst/>
                        <a:latin typeface="Calibri"/>
                        <a:ea typeface="Calibri"/>
                        <a:cs typeface="Times New Roman"/>
                      </a:endParaRPr>
                    </a:p>
                  </a:txBody>
                  <a:tcPr marL="68580" marR="68580" marT="0" marB="0"/>
                </a:tc>
              </a:tr>
            </a:tbl>
          </a:graphicData>
        </a:graphic>
      </p:graphicFrame>
      <p:graphicFrame>
        <p:nvGraphicFramePr>
          <p:cNvPr id="30" name="Tabella 29"/>
          <p:cNvGraphicFramePr>
            <a:graphicFrameLocks noGrp="1"/>
          </p:cNvGraphicFramePr>
          <p:nvPr>
            <p:extLst>
              <p:ext uri="{D42A27DB-BD31-4B8C-83A1-F6EECF244321}">
                <p14:modId xmlns:p14="http://schemas.microsoft.com/office/powerpoint/2010/main" val="3079638132"/>
              </p:ext>
            </p:extLst>
          </p:nvPr>
        </p:nvGraphicFramePr>
        <p:xfrm>
          <a:off x="5042530" y="4737862"/>
          <a:ext cx="6139793" cy="581948"/>
        </p:xfrm>
        <a:graphic>
          <a:graphicData uri="http://schemas.openxmlformats.org/drawingml/2006/table">
            <a:tbl>
              <a:tblPr firstRow="1" firstCol="1" bandRow="1">
                <a:tableStyleId>{5C22544A-7EE6-4342-B048-85BDC9FD1C3A}</a:tableStyleId>
              </a:tblPr>
              <a:tblGrid>
                <a:gridCol w="6139793"/>
              </a:tblGrid>
              <a:tr h="581948">
                <a:tc>
                  <a:txBody>
                    <a:bodyPr/>
                    <a:lstStyle/>
                    <a:p>
                      <a:pPr algn="ctr">
                        <a:lnSpc>
                          <a:spcPct val="115000"/>
                        </a:lnSpc>
                        <a:spcAft>
                          <a:spcPts val="0"/>
                        </a:spcAft>
                      </a:pPr>
                      <a:r>
                        <a:rPr lang="it-IT" sz="1400" dirty="0">
                          <a:effectLst/>
                        </a:rPr>
                        <a:t>Delibera di Giunta Comunale di approvazione del testo dell’Accordo di PSPP ed inserimento del punto nell’</a:t>
                      </a:r>
                      <a:r>
                        <a:rPr lang="it-IT" sz="1400" dirty="0" err="1">
                          <a:effectLst/>
                        </a:rPr>
                        <a:t>Odg</a:t>
                      </a:r>
                      <a:r>
                        <a:rPr lang="it-IT" sz="1400" dirty="0">
                          <a:effectLst/>
                        </a:rPr>
                        <a:t> dei lavori del </a:t>
                      </a:r>
                      <a:r>
                        <a:rPr lang="it-IT" sz="1400" dirty="0" smtClean="0">
                          <a:effectLst/>
                        </a:rPr>
                        <a:t> primo Consiglio </a:t>
                      </a:r>
                      <a:r>
                        <a:rPr lang="it-IT" sz="1400" dirty="0">
                          <a:effectLst/>
                        </a:rPr>
                        <a:t>comunale </a:t>
                      </a:r>
                      <a:r>
                        <a:rPr lang="it-IT" sz="1400" dirty="0" smtClean="0">
                          <a:effectLst/>
                        </a:rPr>
                        <a:t>utile</a:t>
                      </a:r>
                      <a:endParaRPr lang="it-IT" sz="1400" dirty="0">
                        <a:effectLst/>
                        <a:latin typeface="Calibri"/>
                        <a:ea typeface="Calibri"/>
                        <a:cs typeface="Times New Roman"/>
                      </a:endParaRPr>
                    </a:p>
                  </a:txBody>
                  <a:tcPr marL="68580" marR="68580" marT="0" marB="0"/>
                </a:tc>
              </a:tr>
            </a:tbl>
          </a:graphicData>
        </a:graphic>
      </p:graphicFrame>
      <p:cxnSp>
        <p:nvCxnSpPr>
          <p:cNvPr id="35" name="Connettore 2 34"/>
          <p:cNvCxnSpPr/>
          <p:nvPr/>
        </p:nvCxnSpPr>
        <p:spPr>
          <a:xfrm>
            <a:off x="4441690" y="4059902"/>
            <a:ext cx="1106382"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Tabella 37"/>
          <p:cNvGraphicFramePr>
            <a:graphicFrameLocks noGrp="1"/>
          </p:cNvGraphicFramePr>
          <p:nvPr>
            <p:extLst>
              <p:ext uri="{D42A27DB-BD31-4B8C-83A1-F6EECF244321}">
                <p14:modId xmlns:p14="http://schemas.microsoft.com/office/powerpoint/2010/main" val="3696116714"/>
              </p:ext>
            </p:extLst>
          </p:nvPr>
        </p:nvGraphicFramePr>
        <p:xfrm>
          <a:off x="1060950" y="4878219"/>
          <a:ext cx="3377990" cy="560832"/>
        </p:xfrm>
        <a:graphic>
          <a:graphicData uri="http://schemas.openxmlformats.org/drawingml/2006/table">
            <a:tbl>
              <a:tblPr firstRow="1" firstCol="1" bandRow="1">
                <a:tableStyleId>{5C22544A-7EE6-4342-B048-85BDC9FD1C3A}</a:tableStyleId>
              </a:tblPr>
              <a:tblGrid>
                <a:gridCol w="3377990"/>
              </a:tblGrid>
              <a:tr h="0">
                <a:tc>
                  <a:txBody>
                    <a:bodyPr/>
                    <a:lstStyle/>
                    <a:p>
                      <a:pPr algn="ctr">
                        <a:lnSpc>
                          <a:spcPct val="115000"/>
                        </a:lnSpc>
                        <a:spcAft>
                          <a:spcPts val="0"/>
                        </a:spcAft>
                      </a:pPr>
                      <a:r>
                        <a:rPr lang="it-IT" sz="1600" dirty="0">
                          <a:effectLst/>
                        </a:rPr>
                        <a:t>Deliberazione del Consiglio Comunale di approvazione del PSPP</a:t>
                      </a:r>
                      <a:endParaRPr lang="it-IT" sz="1600" dirty="0">
                        <a:effectLst/>
                        <a:latin typeface="Calibri"/>
                        <a:ea typeface="Calibri"/>
                        <a:cs typeface="Times New Roman"/>
                      </a:endParaRPr>
                    </a:p>
                  </a:txBody>
                  <a:tcPr marL="68580" marR="68580" marT="0" marB="0"/>
                </a:tc>
              </a:tr>
            </a:tbl>
          </a:graphicData>
        </a:graphic>
      </p:graphicFrame>
      <p:cxnSp>
        <p:nvCxnSpPr>
          <p:cNvPr id="53" name="Connettore 2 52"/>
          <p:cNvCxnSpPr/>
          <p:nvPr/>
        </p:nvCxnSpPr>
        <p:spPr>
          <a:xfrm flipH="1">
            <a:off x="4546854" y="5073946"/>
            <a:ext cx="448028"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4" name="Tabella 53"/>
          <p:cNvGraphicFramePr>
            <a:graphicFrameLocks noGrp="1"/>
          </p:cNvGraphicFramePr>
          <p:nvPr>
            <p:extLst>
              <p:ext uri="{D42A27DB-BD31-4B8C-83A1-F6EECF244321}">
                <p14:modId xmlns:p14="http://schemas.microsoft.com/office/powerpoint/2010/main" val="3496374482"/>
              </p:ext>
            </p:extLst>
          </p:nvPr>
        </p:nvGraphicFramePr>
        <p:xfrm>
          <a:off x="1817238" y="5735289"/>
          <a:ext cx="7820234" cy="560832"/>
        </p:xfrm>
        <a:graphic>
          <a:graphicData uri="http://schemas.openxmlformats.org/drawingml/2006/table">
            <a:tbl>
              <a:tblPr firstRow="1" firstCol="1" bandRow="1">
                <a:tableStyleId>{5C22544A-7EE6-4342-B048-85BDC9FD1C3A}</a:tableStyleId>
              </a:tblPr>
              <a:tblGrid>
                <a:gridCol w="7820234"/>
              </a:tblGrid>
              <a:tr h="0">
                <a:tc>
                  <a:txBody>
                    <a:bodyPr/>
                    <a:lstStyle/>
                    <a:p>
                      <a:pPr algn="ctr">
                        <a:lnSpc>
                          <a:spcPct val="115000"/>
                        </a:lnSpc>
                        <a:spcAft>
                          <a:spcPts val="0"/>
                        </a:spcAft>
                      </a:pPr>
                      <a:r>
                        <a:rPr lang="it-IT" sz="1600" dirty="0">
                          <a:effectLst/>
                        </a:rPr>
                        <a:t>Sottoscrizione dell’Accordo di partenariato tra le parti, verbale di consegna dell’immobile al partner privato con avvio dei termini di durata di validità dell’Accordo</a:t>
                      </a:r>
                      <a:endParaRPr lang="it-IT" sz="1600" dirty="0">
                        <a:effectLst/>
                        <a:latin typeface="Calibri"/>
                        <a:ea typeface="Calibri"/>
                        <a:cs typeface="Times New Roman"/>
                      </a:endParaRPr>
                    </a:p>
                  </a:txBody>
                  <a:tcPr marL="68580" marR="68580" marT="0" marB="0"/>
                </a:tc>
              </a:tr>
            </a:tbl>
          </a:graphicData>
        </a:graphic>
      </p:graphicFrame>
      <p:cxnSp>
        <p:nvCxnSpPr>
          <p:cNvPr id="56" name="Connettore 2 55"/>
          <p:cNvCxnSpPr/>
          <p:nvPr/>
        </p:nvCxnSpPr>
        <p:spPr>
          <a:xfrm>
            <a:off x="2693788" y="5444549"/>
            <a:ext cx="0" cy="2794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20" name="Immagine 19"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23" name="Immagine 22"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cxnSp>
        <p:nvCxnSpPr>
          <p:cNvPr id="26" name="Connettore 2 25"/>
          <p:cNvCxnSpPr/>
          <p:nvPr/>
        </p:nvCxnSpPr>
        <p:spPr>
          <a:xfrm>
            <a:off x="8127054" y="4422187"/>
            <a:ext cx="0" cy="24906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7"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3634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cap="all" dirty="0" smtClean="0">
                <a:solidFill>
                  <a:schemeClr val="accent1">
                    <a:lumMod val="75000"/>
                  </a:schemeClr>
                </a:solidFill>
                <a:latin typeface="Century Gothic"/>
                <a:ea typeface="Tahoma" panose="020B0604030504040204" pitchFamily="34" charset="0"/>
                <a:cs typeface="Century Gothic"/>
              </a:rPr>
              <a:t>Modalità discendente di attivazione di PSPP </a:t>
            </a:r>
            <a:br>
              <a:rPr lang="it-IT" sz="2400" b="1" cap="all" dirty="0" smtClean="0">
                <a:solidFill>
                  <a:schemeClr val="accent1">
                    <a:lumMod val="75000"/>
                  </a:schemeClr>
                </a:solidFill>
                <a:latin typeface="Century Gothic"/>
                <a:ea typeface="Tahoma" panose="020B0604030504040204" pitchFamily="34" charset="0"/>
                <a:cs typeface="Century Gothic"/>
              </a:rPr>
            </a:br>
            <a:r>
              <a:rPr lang="it-IT" sz="1800" b="1" dirty="0" smtClean="0">
                <a:solidFill>
                  <a:schemeClr val="accent1">
                    <a:lumMod val="75000"/>
                  </a:schemeClr>
                </a:solidFill>
                <a:latin typeface="Century Gothic"/>
                <a:ea typeface="Tahoma" panose="020B0604030504040204" pitchFamily="34" charset="0"/>
                <a:cs typeface="Century Gothic"/>
              </a:rPr>
              <a:t>(Es. Avviso pubblico di selezione di un partner da parte di un Comune)</a:t>
            </a:r>
            <a:endParaRPr lang="it-IT" sz="2400" dirty="0">
              <a:latin typeface="Century Gothic"/>
              <a:cs typeface="Century Gothic"/>
            </a:endParaRP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1876728713"/>
              </p:ext>
            </p:extLst>
          </p:nvPr>
        </p:nvGraphicFramePr>
        <p:xfrm>
          <a:off x="663362" y="1764104"/>
          <a:ext cx="3010962" cy="934873"/>
        </p:xfrm>
        <a:graphic>
          <a:graphicData uri="http://schemas.openxmlformats.org/drawingml/2006/table">
            <a:tbl>
              <a:tblPr firstRow="1" firstCol="1" bandRow="1">
                <a:tableStyleId>{5C22544A-7EE6-4342-B048-85BDC9FD1C3A}</a:tableStyleId>
              </a:tblPr>
              <a:tblGrid>
                <a:gridCol w="3010962"/>
              </a:tblGrid>
              <a:tr h="934873">
                <a:tc>
                  <a:txBody>
                    <a:bodyPr/>
                    <a:lstStyle/>
                    <a:p>
                      <a:r>
                        <a:rPr lang="it-IT" sz="1400" b="1" kern="1200" dirty="0" smtClean="0">
                          <a:solidFill>
                            <a:schemeClr val="lt1"/>
                          </a:solidFill>
                          <a:effectLst/>
                          <a:latin typeface="Century Gothic"/>
                          <a:ea typeface="+mn-ea"/>
                          <a:cs typeface="Century Gothic"/>
                        </a:rPr>
                        <a:t>Atto d’indirizzo della GC sul processo di valorizzazione e per la selezione di un partner privato che se ne faccia carico</a:t>
                      </a:r>
                    </a:p>
                  </a:txBody>
                  <a:tcPr marL="68580" marR="68580" marT="0" marB="0"/>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2280079162"/>
              </p:ext>
            </p:extLst>
          </p:nvPr>
        </p:nvGraphicFramePr>
        <p:xfrm>
          <a:off x="4508394" y="2001102"/>
          <a:ext cx="6209030" cy="426720"/>
        </p:xfrm>
        <a:graphic>
          <a:graphicData uri="http://schemas.openxmlformats.org/drawingml/2006/table">
            <a:tbl>
              <a:tblPr firstRow="1" firstCol="1" bandRow="1">
                <a:tableStyleId>{5C22544A-7EE6-4342-B048-85BDC9FD1C3A}</a:tableStyleId>
              </a:tblPr>
              <a:tblGrid>
                <a:gridCol w="6209030"/>
              </a:tblGrid>
              <a:tr h="0">
                <a:tc>
                  <a:txBody>
                    <a:bodyPr/>
                    <a:lstStyle/>
                    <a:p>
                      <a:r>
                        <a:rPr lang="it-IT" sz="1400" b="1" kern="1200" dirty="0" smtClean="0">
                          <a:solidFill>
                            <a:schemeClr val="lt1"/>
                          </a:solidFill>
                          <a:effectLst/>
                          <a:latin typeface="Century Gothic"/>
                          <a:ea typeface="+mn-ea"/>
                          <a:cs typeface="Century Gothic"/>
                        </a:rPr>
                        <a:t>Pubblicazione di Avviso pubblico per la selezione del partner e, in relazione alla natura dell’Avviso:</a:t>
                      </a:r>
                      <a:endParaRPr lang="it-IT" sz="1400" b="1" kern="1200" dirty="0">
                        <a:solidFill>
                          <a:schemeClr val="lt1"/>
                        </a:solidFill>
                        <a:effectLst/>
                        <a:latin typeface="Century Gothic"/>
                        <a:ea typeface="+mn-ea"/>
                        <a:cs typeface="Century Gothic"/>
                      </a:endParaRPr>
                    </a:p>
                  </a:txBody>
                  <a:tcPr marL="68580" marR="68580" marT="0" marB="0"/>
                </a:tc>
              </a:tr>
            </a:tbl>
          </a:graphicData>
        </a:graphic>
      </p:graphicFrame>
      <p:cxnSp>
        <p:nvCxnSpPr>
          <p:cNvPr id="9" name="Connettore 2 8"/>
          <p:cNvCxnSpPr>
            <a:endCxn id="7" idx="1"/>
          </p:cNvCxnSpPr>
          <p:nvPr/>
        </p:nvCxnSpPr>
        <p:spPr>
          <a:xfrm>
            <a:off x="3674324" y="2214461"/>
            <a:ext cx="834070" cy="1"/>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ella 12"/>
          <p:cNvGraphicFramePr>
            <a:graphicFrameLocks noGrp="1"/>
          </p:cNvGraphicFramePr>
          <p:nvPr>
            <p:extLst>
              <p:ext uri="{D42A27DB-BD31-4B8C-83A1-F6EECF244321}">
                <p14:modId xmlns:p14="http://schemas.microsoft.com/office/powerpoint/2010/main" val="3055729652"/>
              </p:ext>
            </p:extLst>
          </p:nvPr>
        </p:nvGraphicFramePr>
        <p:xfrm>
          <a:off x="3674324" y="3062864"/>
          <a:ext cx="3582856" cy="736092"/>
        </p:xfrm>
        <a:graphic>
          <a:graphicData uri="http://schemas.openxmlformats.org/drawingml/2006/table">
            <a:tbl>
              <a:tblPr firstRow="1" firstCol="1" bandRow="1">
                <a:tableStyleId>{5C22544A-7EE6-4342-B048-85BDC9FD1C3A}</a:tableStyleId>
              </a:tblPr>
              <a:tblGrid>
                <a:gridCol w="3582856"/>
              </a:tblGrid>
              <a:tr h="626533">
                <a:tc>
                  <a:txBody>
                    <a:bodyPr/>
                    <a:lstStyle/>
                    <a:p>
                      <a:pPr algn="ctr">
                        <a:lnSpc>
                          <a:spcPct val="115000"/>
                        </a:lnSpc>
                        <a:spcAft>
                          <a:spcPts val="0"/>
                        </a:spcAft>
                      </a:pPr>
                      <a:r>
                        <a:rPr lang="it-IT" sz="1400" b="1" kern="1200" dirty="0" smtClean="0">
                          <a:solidFill>
                            <a:schemeClr val="lt1"/>
                          </a:solidFill>
                          <a:effectLst/>
                          <a:latin typeface="Century Gothic"/>
                          <a:ea typeface="+mn-ea"/>
                          <a:cs typeface="Century Gothic"/>
                        </a:rPr>
                        <a:t>Avvio delle procedure negoziali formali  ed informali con tutti i soggetti/proposte  ritenute d’interesse </a:t>
                      </a:r>
                      <a:endParaRPr lang="it-IT" sz="1400" dirty="0">
                        <a:effectLst/>
                        <a:latin typeface="Century Gothic"/>
                        <a:ea typeface="Calibri"/>
                        <a:cs typeface="Century Gothic"/>
                      </a:endParaRPr>
                    </a:p>
                  </a:txBody>
                  <a:tcPr marL="68580" marR="68580" marT="0" marB="0"/>
                </a:tc>
              </a:tr>
            </a:tbl>
          </a:graphicData>
        </a:graphic>
      </p:graphicFrame>
      <p:cxnSp>
        <p:nvCxnSpPr>
          <p:cNvPr id="15" name="Connettore 2 14"/>
          <p:cNvCxnSpPr/>
          <p:nvPr/>
        </p:nvCxnSpPr>
        <p:spPr>
          <a:xfrm flipH="1">
            <a:off x="5733309" y="2543280"/>
            <a:ext cx="965200" cy="40194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Tabella 15"/>
          <p:cNvGraphicFramePr>
            <a:graphicFrameLocks noGrp="1"/>
          </p:cNvGraphicFramePr>
          <p:nvPr>
            <p:extLst>
              <p:ext uri="{D42A27DB-BD31-4B8C-83A1-F6EECF244321}">
                <p14:modId xmlns:p14="http://schemas.microsoft.com/office/powerpoint/2010/main" val="2715824499"/>
              </p:ext>
            </p:extLst>
          </p:nvPr>
        </p:nvGraphicFramePr>
        <p:xfrm>
          <a:off x="3674324" y="4228047"/>
          <a:ext cx="3598333" cy="611706"/>
        </p:xfrm>
        <a:graphic>
          <a:graphicData uri="http://schemas.openxmlformats.org/drawingml/2006/table">
            <a:tbl>
              <a:tblPr firstRow="1" firstCol="1" bandRow="1">
                <a:tableStyleId>{5C22544A-7EE6-4342-B048-85BDC9FD1C3A}</a:tableStyleId>
              </a:tblPr>
              <a:tblGrid>
                <a:gridCol w="3598333"/>
              </a:tblGrid>
              <a:tr h="611706">
                <a:tc>
                  <a:txBody>
                    <a:bodyPr/>
                    <a:lstStyle/>
                    <a:p>
                      <a:pPr algn="ctr">
                        <a:lnSpc>
                          <a:spcPct val="115000"/>
                        </a:lnSpc>
                        <a:spcAft>
                          <a:spcPts val="0"/>
                        </a:spcAft>
                      </a:pPr>
                      <a:r>
                        <a:rPr lang="it-IT" sz="1400" dirty="0" smtClean="0">
                          <a:effectLst/>
                          <a:latin typeface="Century Gothic"/>
                          <a:cs typeface="Century Gothic"/>
                        </a:rPr>
                        <a:t>Selezione del partner ed avvio delle procedure negoziali</a:t>
                      </a:r>
                      <a:endParaRPr lang="it-IT" sz="1400" dirty="0">
                        <a:effectLst/>
                        <a:latin typeface="Century Gothic"/>
                        <a:ea typeface="Calibri"/>
                        <a:cs typeface="Century Gothic"/>
                      </a:endParaRPr>
                    </a:p>
                  </a:txBody>
                  <a:tcPr marL="68580" marR="68580" marT="0" marB="0"/>
                </a:tc>
              </a:tr>
            </a:tbl>
          </a:graphicData>
        </a:graphic>
      </p:graphicFrame>
      <p:graphicFrame>
        <p:nvGraphicFramePr>
          <p:cNvPr id="24" name="Tabella 23"/>
          <p:cNvGraphicFramePr>
            <a:graphicFrameLocks noGrp="1"/>
          </p:cNvGraphicFramePr>
          <p:nvPr>
            <p:extLst>
              <p:ext uri="{D42A27DB-BD31-4B8C-83A1-F6EECF244321}">
                <p14:modId xmlns:p14="http://schemas.microsoft.com/office/powerpoint/2010/main" val="241130612"/>
              </p:ext>
            </p:extLst>
          </p:nvPr>
        </p:nvGraphicFramePr>
        <p:xfrm>
          <a:off x="7447832" y="3053287"/>
          <a:ext cx="3431835" cy="736092"/>
        </p:xfrm>
        <a:graphic>
          <a:graphicData uri="http://schemas.openxmlformats.org/drawingml/2006/table">
            <a:tbl>
              <a:tblPr firstRow="1" firstCol="1" bandRow="1">
                <a:tableStyleId>{5C22544A-7EE6-4342-B048-85BDC9FD1C3A}</a:tableStyleId>
              </a:tblPr>
              <a:tblGrid>
                <a:gridCol w="3431835"/>
              </a:tblGrid>
              <a:tr h="658791">
                <a:tc>
                  <a:txBody>
                    <a:bodyPr/>
                    <a:lstStyle/>
                    <a:p>
                      <a:pPr algn="ctr">
                        <a:lnSpc>
                          <a:spcPct val="115000"/>
                        </a:lnSpc>
                        <a:spcAft>
                          <a:spcPts val="0"/>
                        </a:spcAft>
                      </a:pPr>
                      <a:r>
                        <a:rPr lang="it-IT" sz="1400" dirty="0" smtClean="0">
                          <a:effectLst/>
                          <a:latin typeface="Century Gothic"/>
                          <a:ea typeface="Calibri"/>
                          <a:cs typeface="Century Gothic"/>
                        </a:rPr>
                        <a:t>Selezione diretta del partner su base comparativa ma non competitiva e avvio delle procedure negoziali</a:t>
                      </a:r>
                      <a:endParaRPr lang="it-IT" sz="1400" dirty="0">
                        <a:effectLst/>
                        <a:latin typeface="Century Gothic"/>
                        <a:ea typeface="Calibri"/>
                        <a:cs typeface="Century Gothic"/>
                      </a:endParaRPr>
                    </a:p>
                  </a:txBody>
                  <a:tcPr marL="68580" marR="68580" marT="0" marB="0"/>
                </a:tc>
              </a:tr>
            </a:tbl>
          </a:graphicData>
        </a:graphic>
      </p:graphicFrame>
      <p:cxnSp>
        <p:nvCxnSpPr>
          <p:cNvPr id="34" name="Connettore 2 33"/>
          <p:cNvCxnSpPr/>
          <p:nvPr/>
        </p:nvCxnSpPr>
        <p:spPr>
          <a:xfrm>
            <a:off x="5460401" y="3870092"/>
            <a:ext cx="0" cy="28785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4" name="Tabella 53"/>
          <p:cNvGraphicFramePr>
            <a:graphicFrameLocks noGrp="1"/>
          </p:cNvGraphicFramePr>
          <p:nvPr>
            <p:extLst>
              <p:ext uri="{D42A27DB-BD31-4B8C-83A1-F6EECF244321}">
                <p14:modId xmlns:p14="http://schemas.microsoft.com/office/powerpoint/2010/main" val="3324375359"/>
              </p:ext>
            </p:extLst>
          </p:nvPr>
        </p:nvGraphicFramePr>
        <p:xfrm>
          <a:off x="1560635" y="5182549"/>
          <a:ext cx="7820234" cy="981456"/>
        </p:xfrm>
        <a:graphic>
          <a:graphicData uri="http://schemas.openxmlformats.org/drawingml/2006/table">
            <a:tbl>
              <a:tblPr firstRow="1" firstCol="1" bandRow="1">
                <a:tableStyleId>{5C22544A-7EE6-4342-B048-85BDC9FD1C3A}</a:tableStyleId>
              </a:tblPr>
              <a:tblGrid>
                <a:gridCol w="7820234"/>
              </a:tblGrid>
              <a:tr h="0">
                <a:tc>
                  <a:txBody>
                    <a:bodyPr/>
                    <a:lstStyle/>
                    <a:p>
                      <a:pPr algn="ctr">
                        <a:lnSpc>
                          <a:spcPct val="115000"/>
                        </a:lnSpc>
                        <a:spcAft>
                          <a:spcPts val="0"/>
                        </a:spcAft>
                      </a:pPr>
                      <a:r>
                        <a:rPr lang="it-IT" sz="1400" dirty="0" smtClean="0">
                          <a:effectLst/>
                          <a:latin typeface="Century Gothic"/>
                          <a:cs typeface="Century Gothic"/>
                        </a:rPr>
                        <a:t>Come in</a:t>
                      </a:r>
                      <a:r>
                        <a:rPr lang="it-IT" sz="1400" baseline="0" dirty="0" smtClean="0">
                          <a:effectLst/>
                          <a:latin typeface="Century Gothic"/>
                          <a:cs typeface="Century Gothic"/>
                        </a:rPr>
                        <a:t> caso di modalità ascendente 1) chiusura tavolo negoziale e sottoscrizione di verbale di accordo tra le parti 2) Delibera di GC di approvazione testo dell’Accordo di PSPP 3) delibera di Consiglio Comunale di approvazione del PSPP 4) sottoscrizione Accordo di PSPP</a:t>
                      </a:r>
                      <a:endParaRPr lang="it-IT" sz="1400" dirty="0">
                        <a:effectLst/>
                        <a:latin typeface="Century Gothic"/>
                        <a:ea typeface="Calibri"/>
                        <a:cs typeface="Century Gothic"/>
                      </a:endParaRPr>
                    </a:p>
                  </a:txBody>
                  <a:tcPr marL="68580" marR="68580" marT="0" marB="0"/>
                </a:tc>
              </a:tr>
            </a:tbl>
          </a:graphicData>
        </a:graphic>
      </p:graphicFrame>
      <p:cxnSp>
        <p:nvCxnSpPr>
          <p:cNvPr id="29" name="Connettore 2 28"/>
          <p:cNvCxnSpPr/>
          <p:nvPr/>
        </p:nvCxnSpPr>
        <p:spPr>
          <a:xfrm flipH="1">
            <a:off x="7937131" y="3812059"/>
            <a:ext cx="1226618" cy="133822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18" name="Immagine 1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9" name="Immagine 18"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cxnSp>
        <p:nvCxnSpPr>
          <p:cNvPr id="21" name="Connettore 2 20"/>
          <p:cNvCxnSpPr/>
          <p:nvPr/>
        </p:nvCxnSpPr>
        <p:spPr>
          <a:xfrm>
            <a:off x="8148464" y="2543280"/>
            <a:ext cx="965200" cy="40194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5460401" y="4839753"/>
            <a:ext cx="0" cy="28785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8"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668832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23885"/>
            <a:ext cx="10515600" cy="1325563"/>
          </a:xfrm>
        </p:spPr>
        <p:txBody>
          <a:bodyPr>
            <a:normAutofit/>
          </a:bodyPr>
          <a:lstStyle/>
          <a:p>
            <a:pPr algn="ctr"/>
            <a:r>
              <a:rPr lang="it-IT" sz="2400" b="1" dirty="0">
                <a:solidFill>
                  <a:schemeClr val="accent1">
                    <a:lumMod val="75000"/>
                  </a:schemeClr>
                </a:solidFill>
                <a:latin typeface="Century Gothic"/>
                <a:cs typeface="Century Gothic"/>
              </a:rPr>
              <a:t>C</a:t>
            </a:r>
            <a:r>
              <a:rPr lang="it-IT" sz="2400" b="1" dirty="0" smtClean="0">
                <a:solidFill>
                  <a:schemeClr val="accent1">
                    <a:lumMod val="75000"/>
                  </a:schemeClr>
                </a:solidFill>
                <a:latin typeface="Century Gothic"/>
                <a:cs typeface="Century Gothic"/>
              </a:rPr>
              <a:t>ontenuti minimi di una proposta di PSPP da parte di un potenziale partner</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395535" y="1457742"/>
            <a:ext cx="11487483" cy="4749800"/>
          </a:xfrm>
        </p:spPr>
        <p:txBody>
          <a:bodyPr>
            <a:noAutofit/>
          </a:bodyPr>
          <a:lstStyle/>
          <a:p>
            <a:pPr>
              <a:lnSpc>
                <a:spcPct val="120000"/>
              </a:lnSpc>
            </a:pPr>
            <a:r>
              <a:rPr lang="it-IT" sz="1400" dirty="0" smtClean="0">
                <a:latin typeface="Century Gothic"/>
                <a:cs typeface="Century Gothic"/>
              </a:rPr>
              <a:t>Denominazione della proposta ed </a:t>
            </a:r>
            <a:r>
              <a:rPr lang="it-IT" sz="1400" b="1" dirty="0" smtClean="0">
                <a:latin typeface="Century Gothic"/>
                <a:cs typeface="Century Gothic"/>
              </a:rPr>
              <a:t>identificazione del Bene o dei Beni </a:t>
            </a:r>
            <a:r>
              <a:rPr lang="it-IT" sz="1400" dirty="0" smtClean="0">
                <a:latin typeface="Century Gothic"/>
                <a:cs typeface="Century Gothic"/>
              </a:rPr>
              <a:t>su cui si propone la collaborazione partenariale per la valorizzazione;</a:t>
            </a:r>
          </a:p>
          <a:p>
            <a:pPr>
              <a:lnSpc>
                <a:spcPct val="120000"/>
              </a:lnSpc>
            </a:pPr>
            <a:r>
              <a:rPr lang="it-IT" sz="1400" dirty="0" smtClean="0">
                <a:latin typeface="Century Gothic"/>
                <a:cs typeface="Century Gothic"/>
              </a:rPr>
              <a:t>Presentazione del soggetto proponente da cui si evinca la propria </a:t>
            </a:r>
            <a:r>
              <a:rPr lang="it-IT" sz="1400" b="1" dirty="0" smtClean="0">
                <a:latin typeface="Century Gothic"/>
                <a:cs typeface="Century Gothic"/>
              </a:rPr>
              <a:t>credibilità e reputazione </a:t>
            </a:r>
            <a:r>
              <a:rPr lang="it-IT" sz="1400" dirty="0" smtClean="0">
                <a:latin typeface="Century Gothic"/>
                <a:cs typeface="Century Gothic"/>
              </a:rPr>
              <a:t>negli ambiti delle attività del processo di valorizzazione di cui si intende assumersi la responsabilità;</a:t>
            </a:r>
          </a:p>
          <a:p>
            <a:pPr>
              <a:lnSpc>
                <a:spcPct val="120000"/>
              </a:lnSpc>
            </a:pPr>
            <a:r>
              <a:rPr lang="it-IT" sz="1400" dirty="0" smtClean="0">
                <a:latin typeface="Century Gothic"/>
                <a:cs typeface="Century Gothic"/>
              </a:rPr>
              <a:t>Descrizione del Bene da cui si evinca </a:t>
            </a:r>
            <a:r>
              <a:rPr lang="it-IT" sz="1400" b="1" dirty="0" smtClean="0">
                <a:latin typeface="Century Gothic"/>
                <a:cs typeface="Century Gothic"/>
              </a:rPr>
              <a:t>l’approfondita conoscenza </a:t>
            </a:r>
            <a:r>
              <a:rPr lang="it-IT" sz="1400" dirty="0" smtClean="0">
                <a:latin typeface="Century Gothic"/>
                <a:cs typeface="Century Gothic"/>
              </a:rPr>
              <a:t>dello stato in cui versa e del suo valore potenziale, anche sotto il profilo storico, architettonico, artistico lì dove si tratti di un Bene culturale in senso stretto;</a:t>
            </a:r>
          </a:p>
          <a:p>
            <a:pPr>
              <a:lnSpc>
                <a:spcPct val="120000"/>
              </a:lnSpc>
            </a:pPr>
            <a:r>
              <a:rPr lang="it-IT" sz="1400" dirty="0" smtClean="0">
                <a:latin typeface="Century Gothic"/>
                <a:cs typeface="Century Gothic"/>
              </a:rPr>
              <a:t>Descrizione delle </a:t>
            </a:r>
            <a:r>
              <a:rPr lang="it-IT" sz="1400" b="1" dirty="0" smtClean="0">
                <a:latin typeface="Century Gothic"/>
                <a:cs typeface="Century Gothic"/>
              </a:rPr>
              <a:t>finalità generali </a:t>
            </a:r>
            <a:r>
              <a:rPr lang="it-IT" sz="1400" dirty="0" smtClean="0">
                <a:latin typeface="Century Gothic"/>
                <a:cs typeface="Century Gothic"/>
              </a:rPr>
              <a:t>della valorizzazione, delle </a:t>
            </a:r>
            <a:r>
              <a:rPr lang="it-IT" sz="1400" b="1" dirty="0" smtClean="0">
                <a:latin typeface="Century Gothic"/>
                <a:cs typeface="Century Gothic"/>
              </a:rPr>
              <a:t>macro attività proposte</a:t>
            </a:r>
            <a:r>
              <a:rPr lang="it-IT" sz="1400" dirty="0" smtClean="0">
                <a:latin typeface="Century Gothic"/>
                <a:cs typeface="Century Gothic"/>
              </a:rPr>
              <a:t>, delle </a:t>
            </a:r>
            <a:r>
              <a:rPr lang="it-IT" sz="1400" b="1" dirty="0" smtClean="0">
                <a:latin typeface="Century Gothic"/>
                <a:cs typeface="Century Gothic"/>
              </a:rPr>
              <a:t>modalità di loro realizzazione</a:t>
            </a:r>
            <a:r>
              <a:rPr lang="it-IT" sz="1400" dirty="0" smtClean="0">
                <a:latin typeface="Century Gothic"/>
                <a:cs typeface="Century Gothic"/>
              </a:rPr>
              <a:t>;</a:t>
            </a:r>
          </a:p>
          <a:p>
            <a:pPr>
              <a:lnSpc>
                <a:spcPct val="120000"/>
              </a:lnSpc>
            </a:pPr>
            <a:r>
              <a:rPr lang="it-IT" sz="1400" dirty="0" smtClean="0">
                <a:latin typeface="Century Gothic"/>
                <a:cs typeface="Century Gothic"/>
              </a:rPr>
              <a:t>Indicazione di </a:t>
            </a:r>
            <a:r>
              <a:rPr lang="it-IT" sz="1400" b="1" dirty="0" smtClean="0">
                <a:latin typeface="Century Gothic"/>
                <a:cs typeface="Century Gothic"/>
              </a:rPr>
              <a:t>eventuali partner </a:t>
            </a:r>
            <a:r>
              <a:rPr lang="it-IT" sz="1400" dirty="0" smtClean="0">
                <a:latin typeface="Century Gothic"/>
                <a:cs typeface="Century Gothic"/>
              </a:rPr>
              <a:t>che collaboreranno al processo di valorizzazione e delle </a:t>
            </a:r>
            <a:r>
              <a:rPr lang="it-IT" sz="1400" b="1" dirty="0" smtClean="0">
                <a:latin typeface="Century Gothic"/>
                <a:cs typeface="Century Gothic"/>
              </a:rPr>
              <a:t>reti locali </a:t>
            </a:r>
            <a:r>
              <a:rPr lang="it-IT" sz="1400" dirty="0" smtClean="0">
                <a:latin typeface="Century Gothic"/>
                <a:cs typeface="Century Gothic"/>
              </a:rPr>
              <a:t>attivate o in corso di attivazione e del ruolo assunto da ciascuno;</a:t>
            </a:r>
          </a:p>
          <a:p>
            <a:pPr>
              <a:lnSpc>
                <a:spcPct val="120000"/>
              </a:lnSpc>
            </a:pPr>
            <a:r>
              <a:rPr lang="it-IT" sz="1400" b="1" dirty="0" smtClean="0">
                <a:latin typeface="Century Gothic"/>
                <a:cs typeface="Century Gothic"/>
              </a:rPr>
              <a:t>Programma definitivo per macro-voci e degli investimenti </a:t>
            </a:r>
            <a:r>
              <a:rPr lang="it-IT" sz="1400" dirty="0" smtClean="0">
                <a:latin typeface="Century Gothic"/>
                <a:cs typeface="Century Gothic"/>
              </a:rPr>
              <a:t>con quadro-economico finanziario atteso </a:t>
            </a:r>
            <a:r>
              <a:rPr lang="it-IT" sz="1400" b="1" dirty="0" smtClean="0">
                <a:latin typeface="Century Gothic"/>
                <a:cs typeface="Century Gothic"/>
              </a:rPr>
              <a:t>per i primi 3-5 anni </a:t>
            </a:r>
            <a:r>
              <a:rPr lang="it-IT" sz="1400" dirty="0" smtClean="0">
                <a:latin typeface="Century Gothic"/>
                <a:cs typeface="Century Gothic"/>
              </a:rPr>
              <a:t>e planimetrie delle ripartizioni interne del Bene con le destinazioni d’uso previste;</a:t>
            </a:r>
          </a:p>
          <a:p>
            <a:pPr>
              <a:lnSpc>
                <a:spcPct val="120000"/>
              </a:lnSpc>
            </a:pPr>
            <a:r>
              <a:rPr lang="it-IT" sz="1400" dirty="0" smtClean="0">
                <a:latin typeface="Century Gothic"/>
                <a:cs typeface="Century Gothic"/>
              </a:rPr>
              <a:t>Eventuale </a:t>
            </a:r>
            <a:r>
              <a:rPr lang="it-IT" sz="1400" b="1" dirty="0" smtClean="0">
                <a:latin typeface="Century Gothic"/>
                <a:cs typeface="Century Gothic"/>
              </a:rPr>
              <a:t>programma generale di massima, per fasi e lotti funzionali</a:t>
            </a:r>
            <a:r>
              <a:rPr lang="it-IT" sz="1400" dirty="0" smtClean="0">
                <a:latin typeface="Century Gothic"/>
                <a:cs typeface="Century Gothic"/>
              </a:rPr>
              <a:t>, in caso siano da preventivare lavori per recupero e funzionalizzazione per parti del Bene ed indicazioni del tempo limite di realizzazione del primo lotto;</a:t>
            </a:r>
          </a:p>
          <a:p>
            <a:pPr>
              <a:lnSpc>
                <a:spcPct val="120000"/>
              </a:lnSpc>
            </a:pPr>
            <a:r>
              <a:rPr lang="it-IT" sz="1400" b="1" dirty="0" smtClean="0">
                <a:latin typeface="Century Gothic"/>
                <a:cs typeface="Century Gothic"/>
              </a:rPr>
              <a:t>Impegni vincolanti  </a:t>
            </a:r>
            <a:r>
              <a:rPr lang="it-IT" sz="1400" dirty="0" smtClean="0">
                <a:latin typeface="Century Gothic"/>
                <a:cs typeface="Century Gothic"/>
              </a:rPr>
              <a:t>del proponente e di quelli proposti al Comune come elementi stabili o transitori dell’Accordo di Partenariato</a:t>
            </a:r>
          </a:p>
          <a:p>
            <a:pPr>
              <a:lnSpc>
                <a:spcPct val="120000"/>
              </a:lnSpc>
            </a:pPr>
            <a:r>
              <a:rPr lang="it-IT" sz="1400" b="1" dirty="0" smtClean="0">
                <a:latin typeface="Century Gothic"/>
                <a:cs typeface="Century Gothic"/>
              </a:rPr>
              <a:t>Durata minima </a:t>
            </a:r>
            <a:r>
              <a:rPr lang="it-IT" sz="1400" dirty="0" smtClean="0">
                <a:latin typeface="Century Gothic"/>
                <a:cs typeface="Century Gothic"/>
              </a:rPr>
              <a:t>proposta del PSPP.</a:t>
            </a:r>
            <a:endParaRPr lang="it-IT" sz="1400" dirty="0">
              <a:latin typeface="Century Gothic"/>
              <a:cs typeface="Century Gothic"/>
            </a:endParaRPr>
          </a:p>
        </p:txBody>
      </p:sp>
      <p:pic>
        <p:nvPicPr>
          <p:cNvPr id="8" name="Immagine 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9" name="Immagine 8"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1"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69081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58491" y="723338"/>
            <a:ext cx="8675018" cy="925249"/>
          </a:xfrm>
        </p:spPr>
        <p:txBody>
          <a:bodyPr>
            <a:noAutofit/>
          </a:bodyPr>
          <a:lstStyle/>
          <a:p>
            <a:pPr algn="ctr">
              <a:lnSpc>
                <a:spcPct val="120000"/>
              </a:lnSpc>
            </a:pPr>
            <a:r>
              <a:rPr lang="it-IT" sz="2400" b="1" dirty="0" smtClean="0">
                <a:solidFill>
                  <a:schemeClr val="accent1">
                    <a:lumMod val="75000"/>
                  </a:schemeClr>
                </a:solidFill>
                <a:latin typeface="Century Gothic" panose="020B0502020202020204" pitchFamily="34" charset="0"/>
              </a:rPr>
              <a:t> Indice tipo di un avviso pubblico per la individuazione di un partner operativo di un PSPP</a:t>
            </a:r>
            <a:endParaRPr lang="it-IT" sz="2400" b="1" dirty="0">
              <a:solidFill>
                <a:schemeClr val="accent1">
                  <a:lumMod val="75000"/>
                </a:schemeClr>
              </a:solidFill>
              <a:latin typeface="Century Gothic" panose="020B0502020202020204" pitchFamily="34" charset="0"/>
            </a:endParaRPr>
          </a:p>
        </p:txBody>
      </p:sp>
      <p:sp>
        <p:nvSpPr>
          <p:cNvPr id="3" name="Segnaposto contenuto 2"/>
          <p:cNvSpPr>
            <a:spLocks noGrp="1"/>
          </p:cNvSpPr>
          <p:nvPr>
            <p:ph idx="1"/>
          </p:nvPr>
        </p:nvSpPr>
        <p:spPr>
          <a:xfrm>
            <a:off x="838200" y="1659471"/>
            <a:ext cx="10515600" cy="4812241"/>
          </a:xfrm>
        </p:spPr>
        <p:txBody>
          <a:bodyPr>
            <a:noAutofit/>
          </a:bodyPr>
          <a:lstStyle/>
          <a:p>
            <a:r>
              <a:rPr lang="it-IT" sz="1400" dirty="0" smtClean="0">
                <a:latin typeface="Century Gothic"/>
                <a:cs typeface="Century Gothic"/>
              </a:rPr>
              <a:t>Premesse;</a:t>
            </a:r>
          </a:p>
          <a:p>
            <a:r>
              <a:rPr lang="it-IT" sz="1400" dirty="0" smtClean="0">
                <a:latin typeface="Century Gothic"/>
                <a:cs typeface="Century Gothic"/>
              </a:rPr>
              <a:t>Finalità dell’Avviso; </a:t>
            </a:r>
          </a:p>
          <a:p>
            <a:r>
              <a:rPr lang="it-IT" sz="1400" dirty="0" smtClean="0">
                <a:latin typeface="Century Gothic"/>
                <a:cs typeface="Century Gothic"/>
              </a:rPr>
              <a:t>Requisiti soggettivi di partecipazione richiesti e dichiarazioni da rendere che ne dimostrino il possesso;</a:t>
            </a:r>
          </a:p>
          <a:p>
            <a:r>
              <a:rPr lang="it-IT" sz="1400" dirty="0">
                <a:latin typeface="Century Gothic"/>
                <a:cs typeface="Century Gothic"/>
              </a:rPr>
              <a:t>Oggetto ed identificazione del </a:t>
            </a:r>
            <a:r>
              <a:rPr lang="it-IT" sz="1400" dirty="0" smtClean="0">
                <a:latin typeface="Century Gothic"/>
                <a:cs typeface="Century Gothic"/>
              </a:rPr>
              <a:t>Bene/i;</a:t>
            </a:r>
          </a:p>
          <a:p>
            <a:r>
              <a:rPr lang="it-IT" sz="1400" dirty="0" smtClean="0">
                <a:latin typeface="Century Gothic"/>
                <a:cs typeface="Century Gothic"/>
              </a:rPr>
              <a:t>Contenuto minimo della proposta ed impegni richiesti </a:t>
            </a:r>
            <a:r>
              <a:rPr lang="it-IT" sz="1400" i="1" dirty="0" smtClean="0">
                <a:latin typeface="Century Gothic"/>
                <a:cs typeface="Century Gothic"/>
              </a:rPr>
              <a:t>site-</a:t>
            </a:r>
            <a:r>
              <a:rPr lang="it-IT" sz="1400" i="1" dirty="0" err="1" smtClean="0">
                <a:latin typeface="Century Gothic"/>
                <a:cs typeface="Century Gothic"/>
              </a:rPr>
              <a:t>specific</a:t>
            </a:r>
            <a:r>
              <a:rPr lang="it-IT" sz="1400" dirty="0" smtClean="0">
                <a:latin typeface="Century Gothic"/>
                <a:cs typeface="Century Gothic"/>
              </a:rPr>
              <a:t>;</a:t>
            </a:r>
          </a:p>
          <a:p>
            <a:r>
              <a:rPr lang="it-IT" sz="1400" dirty="0" smtClean="0">
                <a:latin typeface="Century Gothic"/>
                <a:cs typeface="Century Gothic"/>
              </a:rPr>
              <a:t>Modalità di presentazione della domanda di partecipazione ed eventuali allegati;</a:t>
            </a:r>
          </a:p>
          <a:p>
            <a:r>
              <a:rPr lang="it-IT" sz="1400" dirty="0" smtClean="0">
                <a:latin typeface="Century Gothic"/>
                <a:cs typeface="Century Gothic"/>
              </a:rPr>
              <a:t>Procedure negoziali finalizzate all’Accordo di partenariato con il soggetto/i  selezionato/i  ed impegni a carico del proponente e del Comune; </a:t>
            </a:r>
          </a:p>
          <a:p>
            <a:r>
              <a:rPr lang="it-IT" sz="1400" dirty="0">
                <a:latin typeface="Century Gothic"/>
                <a:cs typeface="Century Gothic"/>
              </a:rPr>
              <a:t>M</a:t>
            </a:r>
            <a:r>
              <a:rPr lang="it-IT" sz="1400" dirty="0" smtClean="0">
                <a:latin typeface="Century Gothic"/>
                <a:cs typeface="Century Gothic"/>
              </a:rPr>
              <a:t>odello di </a:t>
            </a:r>
            <a:r>
              <a:rPr lang="it-IT" sz="1400" dirty="0" err="1" smtClean="0">
                <a:latin typeface="Century Gothic"/>
                <a:cs typeface="Century Gothic"/>
              </a:rPr>
              <a:t>governance</a:t>
            </a:r>
            <a:r>
              <a:rPr lang="it-IT" sz="1400" dirty="0" smtClean="0">
                <a:latin typeface="Century Gothic"/>
                <a:cs typeface="Century Gothic"/>
              </a:rPr>
              <a:t> e funzionamento del Tavolo Tecnico;</a:t>
            </a:r>
          </a:p>
          <a:p>
            <a:r>
              <a:rPr lang="it-IT" sz="1400" dirty="0" smtClean="0">
                <a:latin typeface="Century Gothic"/>
                <a:cs typeface="Century Gothic"/>
              </a:rPr>
              <a:t>Valutazione comparativa delle proposte e sua insindacabilità – eventuali criteri di selezione con designazione di una commissione;</a:t>
            </a:r>
          </a:p>
          <a:p>
            <a:r>
              <a:rPr lang="it-IT" sz="1400" dirty="0" smtClean="0">
                <a:latin typeface="Century Gothic"/>
                <a:cs typeface="Century Gothic"/>
              </a:rPr>
              <a:t>Vincoli di carattere generale;</a:t>
            </a:r>
          </a:p>
          <a:p>
            <a:r>
              <a:rPr lang="it-IT" sz="1400" dirty="0" smtClean="0">
                <a:latin typeface="Century Gothic"/>
                <a:cs typeface="Century Gothic"/>
              </a:rPr>
              <a:t>Obblighi di reportistica del partner sull’andamento del processo;</a:t>
            </a:r>
          </a:p>
          <a:p>
            <a:r>
              <a:rPr lang="it-IT" sz="1400" dirty="0" smtClean="0">
                <a:latin typeface="Century Gothic"/>
                <a:cs typeface="Century Gothic"/>
              </a:rPr>
              <a:t>Altre informazioni;</a:t>
            </a:r>
          </a:p>
          <a:p>
            <a:r>
              <a:rPr lang="it-IT" sz="1400" dirty="0" smtClean="0">
                <a:latin typeface="Century Gothic"/>
                <a:cs typeface="Century Gothic"/>
              </a:rPr>
              <a:t>Trattamento dati personali;</a:t>
            </a:r>
          </a:p>
          <a:p>
            <a:r>
              <a:rPr lang="it-IT" sz="1400" dirty="0" smtClean="0">
                <a:latin typeface="Century Gothic"/>
                <a:cs typeface="Century Gothic"/>
              </a:rPr>
              <a:t>Responsabile Unico del procedimento.</a:t>
            </a:r>
          </a:p>
          <a:p>
            <a:endParaRPr lang="it-IT" sz="1400" dirty="0" smtClean="0">
              <a:latin typeface="Century Gothic"/>
              <a:cs typeface="Century Gothic"/>
            </a:endParaRPr>
          </a:p>
          <a:p>
            <a:endParaRPr lang="it-IT" sz="1400" dirty="0" smtClean="0">
              <a:latin typeface="Century Gothic"/>
              <a:cs typeface="Century Gothic"/>
            </a:endParaRPr>
          </a:p>
          <a:p>
            <a:endParaRPr lang="it-IT" sz="14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33354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58924" y="814058"/>
            <a:ext cx="8674151" cy="772849"/>
          </a:xfrm>
        </p:spPr>
        <p:txBody>
          <a:bodyPr>
            <a:noAutofit/>
          </a:bodyPr>
          <a:lstStyle/>
          <a:p>
            <a:pPr algn="ctr">
              <a:lnSpc>
                <a:spcPct val="120000"/>
              </a:lnSpc>
            </a:pPr>
            <a:r>
              <a:rPr lang="it-IT" sz="2400" b="1" dirty="0" smtClean="0">
                <a:solidFill>
                  <a:schemeClr val="accent1">
                    <a:lumMod val="75000"/>
                  </a:schemeClr>
                </a:solidFill>
                <a:latin typeface="Century Gothic"/>
                <a:cs typeface="Century Gothic"/>
              </a:rPr>
              <a:t>La natura fiduciaria della collaborazione e l’orientamento a finalità di interesse generale</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838200" y="1678393"/>
            <a:ext cx="10515600" cy="4771496"/>
          </a:xfrm>
        </p:spPr>
        <p:txBody>
          <a:bodyPr>
            <a:normAutofit fontScale="92500"/>
          </a:bodyPr>
          <a:lstStyle/>
          <a:p>
            <a:pPr>
              <a:lnSpc>
                <a:spcPct val="120000"/>
              </a:lnSpc>
            </a:pPr>
            <a:r>
              <a:rPr lang="it-IT" sz="1600" dirty="0" smtClean="0">
                <a:latin typeface="Century Gothic"/>
                <a:cs typeface="Century Gothic"/>
              </a:rPr>
              <a:t>I </a:t>
            </a:r>
            <a:r>
              <a:rPr lang="it-IT" sz="1600" b="1" dirty="0" smtClean="0">
                <a:latin typeface="Century Gothic"/>
                <a:cs typeface="Century Gothic"/>
              </a:rPr>
              <a:t>PSPP fondano la collaborazione tra i partner in un legame fiduciario </a:t>
            </a:r>
            <a:r>
              <a:rPr lang="it-IT" sz="1600" dirty="0" smtClean="0">
                <a:latin typeface="Century Gothic"/>
                <a:cs typeface="Century Gothic"/>
              </a:rPr>
              <a:t>e non legato ad un quadro sinallagmatico di «prezzo contro prestazioni»;</a:t>
            </a:r>
          </a:p>
          <a:p>
            <a:pPr>
              <a:lnSpc>
                <a:spcPct val="120000"/>
              </a:lnSpc>
            </a:pPr>
            <a:r>
              <a:rPr lang="it-IT" sz="1600" dirty="0" smtClean="0">
                <a:latin typeface="Century Gothic"/>
                <a:cs typeface="Century Gothic"/>
              </a:rPr>
              <a:t>I </a:t>
            </a:r>
            <a:r>
              <a:rPr lang="it-IT" sz="1600" b="1" dirty="0" smtClean="0">
                <a:latin typeface="Century Gothic"/>
                <a:cs typeface="Century Gothic"/>
              </a:rPr>
              <a:t>partner collaborano per finalità di interesse generale rappresentate dalla piena valorizzazione</a:t>
            </a:r>
            <a:r>
              <a:rPr lang="it-IT" sz="1600" dirty="0" smtClean="0">
                <a:latin typeface="Century Gothic"/>
                <a:cs typeface="Century Gothic"/>
              </a:rPr>
              <a:t>, nell’arco della durata del PSSP, </a:t>
            </a:r>
            <a:r>
              <a:rPr lang="it-IT" sz="1600" b="1" dirty="0" smtClean="0">
                <a:latin typeface="Century Gothic"/>
                <a:cs typeface="Century Gothic"/>
              </a:rPr>
              <a:t>del Bene pubblico che ne è oggetto </a:t>
            </a:r>
            <a:r>
              <a:rPr lang="it-IT" sz="1600" dirty="0" smtClean="0">
                <a:latin typeface="Century Gothic"/>
                <a:cs typeface="Century Gothic"/>
              </a:rPr>
              <a:t>a cui i partner concorrono ciascuno per il proprio ruolo;</a:t>
            </a:r>
          </a:p>
          <a:p>
            <a:pPr>
              <a:lnSpc>
                <a:spcPct val="120000"/>
              </a:lnSpc>
            </a:pPr>
            <a:r>
              <a:rPr lang="it-IT" sz="1600" dirty="0" smtClean="0">
                <a:latin typeface="Century Gothic"/>
                <a:cs typeface="Century Gothic"/>
              </a:rPr>
              <a:t>Il </a:t>
            </a:r>
            <a:r>
              <a:rPr lang="it-IT" sz="1600" b="1" dirty="0" smtClean="0">
                <a:latin typeface="Century Gothic"/>
                <a:cs typeface="Century Gothic"/>
              </a:rPr>
              <a:t>partner privato non è «beneficiario» di una concessione</a:t>
            </a:r>
            <a:r>
              <a:rPr lang="it-IT" sz="1600" dirty="0" smtClean="0">
                <a:latin typeface="Century Gothic"/>
                <a:cs typeface="Century Gothic"/>
              </a:rPr>
              <a:t> anche se il PSPP utilizza anche strumenti concessori per garantire la piena operatività del partner privato ai fini del conseguimento degli obiettivi comuni</a:t>
            </a:r>
            <a:r>
              <a:rPr lang="it-IT" sz="1600" dirty="0" smtClean="0">
                <a:latin typeface="Century Gothic"/>
                <a:cs typeface="Century Gothic"/>
              </a:rPr>
              <a:t>;</a:t>
            </a:r>
          </a:p>
          <a:p>
            <a:pPr>
              <a:lnSpc>
                <a:spcPct val="120000"/>
              </a:lnSpc>
            </a:pPr>
            <a:r>
              <a:rPr lang="it-IT" sz="1600" b="1" dirty="0" smtClean="0">
                <a:latin typeface="Century Gothic"/>
                <a:cs typeface="Century Gothic"/>
              </a:rPr>
              <a:t>Il partner privato non è titolare di un diritto esclusivo di sfruttamento economico </a:t>
            </a:r>
            <a:r>
              <a:rPr lang="it-IT" sz="1600" dirty="0" smtClean="0">
                <a:latin typeface="Century Gothic"/>
                <a:cs typeface="Century Gothic"/>
              </a:rPr>
              <a:t>del Bene, ma </a:t>
            </a:r>
            <a:r>
              <a:rPr lang="it-IT" sz="1600" b="1" dirty="0" smtClean="0">
                <a:latin typeface="Century Gothic"/>
                <a:cs typeface="Century Gothic"/>
              </a:rPr>
              <a:t>obbligato ad investire utili e ricavi nel potenziamento e nella sostenibilità del processo di valorizzazione del Bene</a:t>
            </a:r>
            <a:r>
              <a:rPr lang="it-IT" sz="1600" dirty="0" smtClean="0">
                <a:latin typeface="Century Gothic"/>
                <a:cs typeface="Century Gothic"/>
              </a:rPr>
              <a:t>, verificabile dall’apertura di un conto corrente esclusivamente dedicato su cui debbano transitare le </a:t>
            </a:r>
            <a:r>
              <a:rPr lang="it-IT" sz="1600" dirty="0" err="1" smtClean="0">
                <a:latin typeface="Century Gothic"/>
                <a:cs typeface="Century Gothic"/>
              </a:rPr>
              <a:t>operazionii</a:t>
            </a:r>
            <a:r>
              <a:rPr lang="it-IT" sz="1600" dirty="0">
                <a:latin typeface="Century Gothic"/>
                <a:cs typeface="Century Gothic"/>
              </a:rPr>
              <a:t> </a:t>
            </a:r>
            <a:r>
              <a:rPr lang="it-IT" sz="1600" dirty="0" smtClean="0">
                <a:latin typeface="Century Gothic"/>
                <a:cs typeface="Century Gothic"/>
              </a:rPr>
              <a:t>relative ai costi e ai ricavi della gestione</a:t>
            </a:r>
            <a:endParaRPr lang="it-IT" sz="1600" dirty="0" smtClean="0">
              <a:latin typeface="Century Gothic"/>
              <a:cs typeface="Century Gothic"/>
            </a:endParaRPr>
          </a:p>
          <a:p>
            <a:pPr>
              <a:lnSpc>
                <a:spcPct val="120000"/>
              </a:lnSpc>
            </a:pPr>
            <a:r>
              <a:rPr lang="it-IT" sz="1600" dirty="0" smtClean="0">
                <a:latin typeface="Century Gothic"/>
                <a:cs typeface="Century Gothic"/>
              </a:rPr>
              <a:t>Il </a:t>
            </a:r>
            <a:r>
              <a:rPr lang="it-IT" sz="1600" b="1" dirty="0" smtClean="0">
                <a:latin typeface="Century Gothic"/>
                <a:cs typeface="Century Gothic"/>
              </a:rPr>
              <a:t>partner privato deve garantire la pubblica fruizione del Bene</a:t>
            </a:r>
            <a:r>
              <a:rPr lang="it-IT" sz="1600" dirty="0" smtClean="0">
                <a:latin typeface="Century Gothic"/>
                <a:cs typeface="Century Gothic"/>
              </a:rPr>
              <a:t>, il principio di apertura ed accessibilità anche a terze parti che possano utilizzare temporaneamente o stabilmente parti del bene, di cui il partner privato è referente dell’Amministrazione per la selezione, pur restando esclusivo responsabile del processo di valorizzazione;</a:t>
            </a:r>
          </a:p>
        </p:txBody>
      </p:sp>
      <p:pic>
        <p:nvPicPr>
          <p:cNvPr id="7" name="Immagine 6"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8" name="Immagine 7"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0"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348008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9274" y="535225"/>
            <a:ext cx="9233452" cy="1325563"/>
          </a:xfrm>
        </p:spPr>
        <p:txBody>
          <a:bodyPr>
            <a:normAutofit/>
          </a:bodyPr>
          <a:lstStyle/>
          <a:p>
            <a:pPr algn="ctr">
              <a:lnSpc>
                <a:spcPct val="120000"/>
              </a:lnSpc>
            </a:pPr>
            <a:r>
              <a:rPr lang="it-IT" sz="2400" b="1" dirty="0" smtClean="0">
                <a:solidFill>
                  <a:schemeClr val="accent1">
                    <a:lumMod val="75000"/>
                  </a:schemeClr>
                </a:solidFill>
                <a:latin typeface="Century Gothic"/>
                <a:cs typeface="Century Gothic"/>
              </a:rPr>
              <a:t>Assenza di contenuti contrattuali rigidi e predeterminati, flessibilità operativa e co-progettazione</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838200" y="1849448"/>
            <a:ext cx="10515600" cy="4351338"/>
          </a:xfrm>
        </p:spPr>
        <p:txBody>
          <a:bodyPr>
            <a:normAutofit/>
          </a:bodyPr>
          <a:lstStyle/>
          <a:p>
            <a:pPr>
              <a:lnSpc>
                <a:spcPct val="120000"/>
              </a:lnSpc>
            </a:pPr>
            <a:r>
              <a:rPr lang="it-IT" sz="1600" dirty="0" smtClean="0">
                <a:latin typeface="Century Gothic"/>
                <a:cs typeface="Century Gothic"/>
              </a:rPr>
              <a:t>Differentemente che dagli appalti di servizi o da altre forme contrattuali più rigide, </a:t>
            </a:r>
            <a:r>
              <a:rPr lang="it-IT" sz="1600" b="1" dirty="0" smtClean="0">
                <a:latin typeface="Century Gothic"/>
                <a:cs typeface="Century Gothic"/>
              </a:rPr>
              <a:t>il contenuto non si configura come prestazione predeterminata per l’arco della intera durata del PSPP</a:t>
            </a:r>
            <a:r>
              <a:rPr lang="it-IT" sz="1600" dirty="0" smtClean="0">
                <a:latin typeface="Century Gothic"/>
                <a:cs typeface="Century Gothic"/>
              </a:rPr>
              <a:t>;</a:t>
            </a:r>
          </a:p>
          <a:p>
            <a:pPr>
              <a:lnSpc>
                <a:spcPct val="120000"/>
              </a:lnSpc>
            </a:pPr>
            <a:r>
              <a:rPr lang="it-IT" sz="1600" b="1" dirty="0">
                <a:latin typeface="Century Gothic"/>
                <a:cs typeface="Century Gothic"/>
              </a:rPr>
              <a:t>Contenuti contrattuali dell’Accordo non prefissati ma verificati e modificabili nel tempo </a:t>
            </a:r>
            <a:r>
              <a:rPr lang="it-IT" sz="1600" dirty="0">
                <a:latin typeface="Century Gothic"/>
                <a:cs typeface="Century Gothic"/>
              </a:rPr>
              <a:t>(L’Accordo di PSPP è un «contratto in formazione progressiva») con grande capacità di adeguamento alle mutate condizioni dell’Offerta </a:t>
            </a:r>
            <a:r>
              <a:rPr lang="it-IT" sz="1600" dirty="0" smtClean="0">
                <a:latin typeface="Century Gothic"/>
                <a:cs typeface="Century Gothic"/>
              </a:rPr>
              <a:t>Culturale</a:t>
            </a:r>
            <a:endParaRPr lang="it-IT" sz="1600" dirty="0">
              <a:latin typeface="Century Gothic"/>
              <a:cs typeface="Century Gothic"/>
            </a:endParaRPr>
          </a:p>
          <a:p>
            <a:pPr>
              <a:lnSpc>
                <a:spcPct val="120000"/>
              </a:lnSpc>
            </a:pPr>
            <a:r>
              <a:rPr lang="it-IT" sz="1600" b="1" dirty="0" smtClean="0">
                <a:latin typeface="Century Gothic"/>
                <a:cs typeface="Century Gothic"/>
              </a:rPr>
              <a:t>Il </a:t>
            </a:r>
            <a:r>
              <a:rPr lang="it-IT" sz="1600" b="1" dirty="0">
                <a:latin typeface="Century Gothic"/>
                <a:cs typeface="Century Gothic"/>
              </a:rPr>
              <a:t>processo di valorizzazione è curato nel tempo </a:t>
            </a:r>
            <a:r>
              <a:rPr lang="it-IT" sz="1600" dirty="0">
                <a:latin typeface="Century Gothic"/>
                <a:cs typeface="Century Gothic"/>
              </a:rPr>
              <a:t>con fasi di aggiornamento e co-progettazione, di cui è responsabile il Tavolo Tecnico quale organo di </a:t>
            </a:r>
            <a:r>
              <a:rPr lang="it-IT" sz="1600" dirty="0" err="1">
                <a:latin typeface="Century Gothic"/>
                <a:cs typeface="Century Gothic"/>
              </a:rPr>
              <a:t>Governance</a:t>
            </a:r>
            <a:r>
              <a:rPr lang="it-IT" sz="1600" dirty="0">
                <a:latin typeface="Century Gothic"/>
                <a:cs typeface="Century Gothic"/>
              </a:rPr>
              <a:t> del PSPP, ed individua le sue </a:t>
            </a:r>
            <a:r>
              <a:rPr lang="it-IT" sz="1600" dirty="0" err="1">
                <a:latin typeface="Century Gothic"/>
                <a:cs typeface="Century Gothic"/>
              </a:rPr>
              <a:t>milestones</a:t>
            </a:r>
            <a:r>
              <a:rPr lang="it-IT" sz="1600" dirty="0">
                <a:latin typeface="Century Gothic"/>
                <a:cs typeface="Century Gothic"/>
              </a:rPr>
              <a:t> di verifica per fasi successive in relazione agli impatti generati piuttosto che agli output prodotti (es. incremento della accessibilità e partecipazione culturale della popolazione </a:t>
            </a:r>
            <a:r>
              <a:rPr lang="it-IT" sz="1600" dirty="0" err="1">
                <a:latin typeface="Century Gothic"/>
                <a:cs typeface="Century Gothic"/>
              </a:rPr>
              <a:t>ecc.ecc</a:t>
            </a:r>
            <a:r>
              <a:rPr lang="it-IT" sz="1600" dirty="0" smtClean="0">
                <a:latin typeface="Century Gothic"/>
                <a:cs typeface="Century Gothic"/>
              </a:rPr>
              <a:t>.);</a:t>
            </a:r>
          </a:p>
          <a:p>
            <a:pPr>
              <a:lnSpc>
                <a:spcPct val="120000"/>
              </a:lnSpc>
            </a:pPr>
            <a:r>
              <a:rPr lang="it-IT" sz="1600" dirty="0" smtClean="0">
                <a:latin typeface="Century Gothic"/>
                <a:cs typeface="Century Gothic"/>
              </a:rPr>
              <a:t>Questo garantisce, anche in relazione alla lunga durata della collaborazione,  </a:t>
            </a:r>
            <a:r>
              <a:rPr lang="it-IT" sz="1600" b="1" dirty="0" smtClean="0">
                <a:latin typeface="Century Gothic"/>
                <a:cs typeface="Century Gothic"/>
              </a:rPr>
              <a:t>maggiore flessibilità operativa e inedita capacità di aggiornamento dei contenuti della </a:t>
            </a:r>
            <a:r>
              <a:rPr lang="it-IT" sz="1600" dirty="0" smtClean="0">
                <a:latin typeface="Century Gothic"/>
                <a:cs typeface="Century Gothic"/>
              </a:rPr>
              <a:t>valorizzazione in relazione a nuovi bisogni, a mutate condizioni del contesto non prevedibili ex ante</a:t>
            </a:r>
            <a:r>
              <a:rPr lang="it-IT" sz="1600" dirty="0">
                <a:latin typeface="Century Gothic"/>
                <a:cs typeface="Century Gothic"/>
              </a:rPr>
              <a:t> (si pensi anche alla diversa capacità di risposta  a condizioni  eccezionali come l’attuale pandemia</a:t>
            </a:r>
            <a:r>
              <a:rPr lang="it-IT" sz="1600" dirty="0" smtClean="0">
                <a:latin typeface="Century Gothic"/>
                <a:cs typeface="Century Gothic"/>
              </a:rPr>
              <a:t>).</a:t>
            </a:r>
            <a:endParaRPr lang="it-IT" sz="1600" dirty="0">
              <a:latin typeface="Century Gothic"/>
              <a:cs typeface="Century Gothic"/>
            </a:endParaRPr>
          </a:p>
          <a:p>
            <a:pPr marL="0" indent="0">
              <a:lnSpc>
                <a:spcPct val="120000"/>
              </a:lnSpc>
              <a:buNone/>
            </a:pPr>
            <a:endParaRPr lang="it-IT" sz="16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427454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7286" y="666638"/>
            <a:ext cx="8867777" cy="1058070"/>
          </a:xfrm>
        </p:spPr>
        <p:txBody>
          <a:bodyPr>
            <a:normAutofit/>
          </a:bodyPr>
          <a:lstStyle/>
          <a:p>
            <a:pPr algn="ctr">
              <a:lnSpc>
                <a:spcPct val="120000"/>
              </a:lnSpc>
            </a:pPr>
            <a:r>
              <a:rPr lang="it-IT" sz="2400" b="1" dirty="0" smtClean="0">
                <a:solidFill>
                  <a:schemeClr val="accent1">
                    <a:lumMod val="75000"/>
                  </a:schemeClr>
                </a:solidFill>
                <a:latin typeface="Century Gothic"/>
                <a:cs typeface="Century Gothic"/>
              </a:rPr>
              <a:t>Autonomia operativa e responsabilità esclusiva del partner privato</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838200" y="1927685"/>
            <a:ext cx="10515600" cy="4351338"/>
          </a:xfrm>
        </p:spPr>
        <p:txBody>
          <a:bodyPr>
            <a:normAutofit/>
          </a:bodyPr>
          <a:lstStyle/>
          <a:p>
            <a:pPr>
              <a:lnSpc>
                <a:spcPct val="120000"/>
              </a:lnSpc>
            </a:pPr>
            <a:r>
              <a:rPr lang="it-IT" sz="1600" b="1" dirty="0" smtClean="0">
                <a:latin typeface="Century Gothic"/>
                <a:cs typeface="Century Gothic"/>
              </a:rPr>
              <a:t>Il PSPP garantisce piena </a:t>
            </a:r>
            <a:r>
              <a:rPr lang="it-IT" sz="1600" b="1" dirty="0">
                <a:latin typeface="Century Gothic"/>
                <a:cs typeface="Century Gothic"/>
              </a:rPr>
              <a:t>autonomia operativa nella gestione del  progetto culturale da parte del partner privato </a:t>
            </a:r>
            <a:r>
              <a:rPr lang="it-IT" sz="1600" dirty="0">
                <a:latin typeface="Century Gothic"/>
                <a:cs typeface="Century Gothic"/>
              </a:rPr>
              <a:t>che agisce come referente </a:t>
            </a:r>
            <a:r>
              <a:rPr lang="it-IT" sz="1600" dirty="0" smtClean="0">
                <a:latin typeface="Century Gothic"/>
                <a:cs typeface="Century Gothic"/>
              </a:rPr>
              <a:t>del Soggetto pubblico, </a:t>
            </a:r>
            <a:r>
              <a:rPr lang="it-IT" sz="1600" dirty="0">
                <a:latin typeface="Century Gothic"/>
                <a:cs typeface="Century Gothic"/>
              </a:rPr>
              <a:t>assumendosi il rischio operativo del processo di fruizione e valorizzazione del Bene, la responsabilità nella individuazione di terze parti che collaborino e quella sociale di incrementare gli impatti positivi ricercati in termini di partecipazione culturale delle </a:t>
            </a:r>
            <a:r>
              <a:rPr lang="it-IT" sz="1600" dirty="0" smtClean="0">
                <a:latin typeface="Century Gothic"/>
                <a:cs typeface="Century Gothic"/>
              </a:rPr>
              <a:t>popolazioni, </a:t>
            </a:r>
            <a:r>
              <a:rPr lang="it-IT" sz="1600" dirty="0">
                <a:latin typeface="Century Gothic"/>
                <a:cs typeface="Century Gothic"/>
              </a:rPr>
              <a:t>lotta alle povertà educative, generazione di nuovo lavoro e nuove economie a base culturale per lo sviluppo </a:t>
            </a:r>
            <a:r>
              <a:rPr lang="it-IT" sz="1600" dirty="0" smtClean="0">
                <a:latin typeface="Century Gothic"/>
                <a:cs typeface="Century Gothic"/>
              </a:rPr>
              <a:t>locale;</a:t>
            </a:r>
          </a:p>
          <a:p>
            <a:pPr>
              <a:lnSpc>
                <a:spcPct val="120000"/>
              </a:lnSpc>
            </a:pPr>
            <a:r>
              <a:rPr lang="it-IT" sz="1600" dirty="0" smtClean="0">
                <a:latin typeface="Century Gothic"/>
                <a:cs typeface="Century Gothic"/>
              </a:rPr>
              <a:t>Il </a:t>
            </a:r>
            <a:r>
              <a:rPr lang="it-IT" sz="1600" b="1" dirty="0" smtClean="0">
                <a:latin typeface="Century Gothic"/>
                <a:cs typeface="Century Gothic"/>
              </a:rPr>
              <a:t>partner operativo garantisce il partner pubblico </a:t>
            </a:r>
            <a:r>
              <a:rPr lang="it-IT" sz="1600" dirty="0" smtClean="0">
                <a:latin typeface="Century Gothic"/>
                <a:cs typeface="Century Gothic"/>
              </a:rPr>
              <a:t>con </a:t>
            </a:r>
            <a:r>
              <a:rPr lang="it-IT" sz="1600" b="1" dirty="0" smtClean="0">
                <a:latin typeface="Century Gothic"/>
                <a:cs typeface="Century Gothic"/>
              </a:rPr>
              <a:t>idonee coperture assicurative </a:t>
            </a:r>
            <a:r>
              <a:rPr lang="it-IT" sz="1600" dirty="0" smtClean="0">
                <a:latin typeface="Century Gothic"/>
                <a:cs typeface="Century Gothic"/>
              </a:rPr>
              <a:t>contro i danni alle cose e alle persone per cause inerenti la gestione del processo di valorizzazione; </a:t>
            </a:r>
          </a:p>
          <a:p>
            <a:pPr>
              <a:lnSpc>
                <a:spcPct val="120000"/>
              </a:lnSpc>
            </a:pPr>
            <a:r>
              <a:rPr lang="it-IT" sz="1600" dirty="0" smtClean="0">
                <a:latin typeface="Century Gothic"/>
                <a:cs typeface="Century Gothic"/>
              </a:rPr>
              <a:t>Può assumere anche il </a:t>
            </a:r>
            <a:r>
              <a:rPr lang="it-IT" sz="1600" b="1" dirty="0" smtClean="0">
                <a:latin typeface="Century Gothic"/>
                <a:cs typeface="Century Gothic"/>
              </a:rPr>
              <a:t>ruolo</a:t>
            </a:r>
            <a:r>
              <a:rPr lang="it-IT" sz="1600" dirty="0" smtClean="0">
                <a:latin typeface="Century Gothic"/>
                <a:cs typeface="Century Gothic"/>
              </a:rPr>
              <a:t> </a:t>
            </a:r>
            <a:r>
              <a:rPr lang="it-IT" sz="1600" b="1" dirty="0" smtClean="0">
                <a:latin typeface="Century Gothic"/>
                <a:cs typeface="Century Gothic"/>
              </a:rPr>
              <a:t>di referente </a:t>
            </a:r>
            <a:r>
              <a:rPr lang="it-IT" sz="1600" dirty="0" smtClean="0">
                <a:latin typeface="Century Gothic"/>
                <a:cs typeface="Century Gothic"/>
              </a:rPr>
              <a:t>dell’amministrazione pubblica </a:t>
            </a:r>
            <a:r>
              <a:rPr lang="it-IT" sz="1600" b="1" dirty="0" smtClean="0">
                <a:latin typeface="Century Gothic"/>
                <a:cs typeface="Century Gothic"/>
              </a:rPr>
              <a:t>per la progettazione e la esecuzione di lavori, forniture e servizi in relazione al Bene e </a:t>
            </a:r>
            <a:r>
              <a:rPr lang="it-IT" sz="1600" dirty="0" smtClean="0">
                <a:latin typeface="Century Gothic"/>
                <a:cs typeface="Century Gothic"/>
              </a:rPr>
              <a:t>alla realizzazione del processo di valorizzazione, pure agendo con forme di diritto privato, anche qualora ci siano finanziamenti pubblici di cui sia destinatario il partner pubblico qualora previsto nell’Accordo di partenariato.</a:t>
            </a:r>
            <a:endParaRPr lang="it-IT" sz="16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73973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840458"/>
            <a:ext cx="10515600" cy="725488"/>
          </a:xfrm>
        </p:spPr>
        <p:txBody>
          <a:bodyPr>
            <a:noAutofit/>
          </a:bodyPr>
          <a:lstStyle/>
          <a:p>
            <a:pPr algn="ctr">
              <a:lnSpc>
                <a:spcPct val="120000"/>
              </a:lnSpc>
            </a:pPr>
            <a:r>
              <a:rPr lang="it-IT" sz="2400" dirty="0"/>
              <a:t/>
            </a:r>
            <a:br>
              <a:rPr lang="it-IT" sz="2400" dirty="0"/>
            </a:br>
            <a:r>
              <a:rPr lang="it-IT" sz="2400" b="1" dirty="0" smtClean="0">
                <a:solidFill>
                  <a:srgbClr val="FF6600"/>
                </a:solidFill>
                <a:latin typeface="Century Gothic"/>
                <a:ea typeface="Tahoma" panose="020B0604030504040204" pitchFamily="34" charset="0"/>
                <a:cs typeface="Century Gothic"/>
              </a:rPr>
              <a:t> </a:t>
            </a:r>
            <a:r>
              <a:rPr lang="it-IT" sz="1800" b="1" dirty="0" smtClean="0">
                <a:solidFill>
                  <a:srgbClr val="FF6600"/>
                </a:solidFill>
                <a:latin typeface="Century Gothic"/>
                <a:ea typeface="Tahoma" panose="020B0604030504040204" pitchFamily="34" charset="0"/>
                <a:cs typeface="Century Gothic"/>
              </a:rPr>
              <a:t>1 </a:t>
            </a:r>
            <a:r>
              <a:rPr lang="it-IT" sz="2400" b="1" dirty="0" smtClean="0">
                <a:solidFill>
                  <a:schemeClr val="accent1">
                    <a:lumMod val="75000"/>
                  </a:schemeClr>
                </a:solidFill>
                <a:latin typeface="Century Gothic"/>
                <a:ea typeface="Tahoma" panose="020B0604030504040204" pitchFamily="34" charset="0"/>
                <a:cs typeface="Century Gothic"/>
              </a:rPr>
              <a:t>QUALI FENOMENI AFFRONTANO I PSPP? </a:t>
            </a:r>
            <a:br>
              <a:rPr lang="it-IT" sz="2400" b="1" dirty="0" smtClean="0">
                <a:solidFill>
                  <a:schemeClr val="accent1">
                    <a:lumMod val="75000"/>
                  </a:schemeClr>
                </a:solidFill>
                <a:latin typeface="Century Gothic"/>
                <a:ea typeface="Tahoma" panose="020B0604030504040204" pitchFamily="34" charset="0"/>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L’abbandono del patrimonio culturale cd. diffuso</a:t>
            </a:r>
            <a:r>
              <a:rPr lang="it-IT" sz="2400" dirty="0" smtClean="0"/>
              <a:t/>
            </a:r>
            <a:br>
              <a:rPr lang="it-IT" sz="2400" dirty="0" smtClean="0"/>
            </a:br>
            <a:endParaRPr lang="it-IT" sz="2400" dirty="0"/>
          </a:p>
        </p:txBody>
      </p:sp>
      <p:pic>
        <p:nvPicPr>
          <p:cNvPr id="7" name="Segnaposto contenuto 6" descr="italia.jpg"/>
          <p:cNvPicPr>
            <a:picLocks noGrp="1" noChangeAspect="1"/>
          </p:cNvPicPr>
          <p:nvPr>
            <p:ph idx="1"/>
          </p:nvPr>
        </p:nvPicPr>
        <p:blipFill>
          <a:blip r:embed="rId2" cstate="print">
            <a:alphaModFix amt="56000"/>
            <a:extLst>
              <a:ext uri="{28A0092B-C50C-407E-A947-70E740481C1C}">
                <a14:useLocalDpi xmlns:a14="http://schemas.microsoft.com/office/drawing/2010/main" val="0"/>
              </a:ext>
            </a:extLst>
          </a:blip>
          <a:stretch>
            <a:fillRect/>
          </a:stretch>
        </p:blipFill>
        <p:spPr>
          <a:xfrm>
            <a:off x="683414" y="1940787"/>
            <a:ext cx="3171305" cy="3794760"/>
          </a:xfrm>
          <a:prstGeom prst="rect">
            <a:avLst/>
          </a:prstGeom>
        </p:spPr>
      </p:pic>
      <p:sp>
        <p:nvSpPr>
          <p:cNvPr id="8" name="Segnaposto contenuto 2"/>
          <p:cNvSpPr txBox="1">
            <a:spLocks/>
          </p:cNvSpPr>
          <p:nvPr/>
        </p:nvSpPr>
        <p:spPr>
          <a:xfrm>
            <a:off x="2598948" y="2478225"/>
            <a:ext cx="1964904" cy="864096"/>
          </a:xfrm>
          <a:prstGeom prst="rect">
            <a:avLst/>
          </a:prstGeom>
        </p:spPr>
        <p:txBody>
          <a:bodyPr vert="horz" lIns="91440" tIns="45720" rIns="91440" bIns="4572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it-IT" sz="1600" b="1" dirty="0" smtClean="0">
                <a:latin typeface="Century Gothic"/>
                <a:cs typeface="Century Gothic"/>
              </a:rPr>
              <a:t>ITALIA </a:t>
            </a:r>
          </a:p>
          <a:p>
            <a:pPr>
              <a:lnSpc>
                <a:spcPct val="120000"/>
              </a:lnSpc>
            </a:pPr>
            <a:r>
              <a:rPr lang="it-IT" sz="1600" dirty="0" smtClean="0">
                <a:latin typeface="Century Gothic"/>
                <a:cs typeface="Century Gothic"/>
              </a:rPr>
              <a:t>Al 22/09/2020</a:t>
            </a:r>
          </a:p>
        </p:txBody>
      </p:sp>
      <p:sp>
        <p:nvSpPr>
          <p:cNvPr id="9" name="Freccia destra 11"/>
          <p:cNvSpPr/>
          <p:nvPr/>
        </p:nvSpPr>
        <p:spPr>
          <a:xfrm>
            <a:off x="5300050" y="2334209"/>
            <a:ext cx="288032" cy="288032"/>
          </a:xfrm>
          <a:prstGeom prst="rightArrow">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solidFill>
                <a:schemeClr val="tx2"/>
              </a:solidFill>
            </a:endParaRPr>
          </a:p>
        </p:txBody>
      </p:sp>
      <p:sp>
        <p:nvSpPr>
          <p:cNvPr id="10" name="Freccia destra 11"/>
          <p:cNvSpPr/>
          <p:nvPr/>
        </p:nvSpPr>
        <p:spPr>
          <a:xfrm>
            <a:off x="5308434" y="3342321"/>
            <a:ext cx="288032" cy="288032"/>
          </a:xfrm>
          <a:prstGeom prst="rightArrow">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
        <p:nvSpPr>
          <p:cNvPr id="11" name="Freccia destra 11"/>
          <p:cNvSpPr/>
          <p:nvPr/>
        </p:nvSpPr>
        <p:spPr>
          <a:xfrm>
            <a:off x="5316818" y="4121273"/>
            <a:ext cx="288032" cy="288032"/>
          </a:xfrm>
          <a:prstGeom prst="rightArrow">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
        <p:nvSpPr>
          <p:cNvPr id="12" name="Rettangolo 11"/>
          <p:cNvSpPr/>
          <p:nvPr/>
        </p:nvSpPr>
        <p:spPr>
          <a:xfrm>
            <a:off x="5665118" y="1835614"/>
            <a:ext cx="4876800" cy="1265988"/>
          </a:xfrm>
          <a:prstGeom prst="rect">
            <a:avLst/>
          </a:prstGeom>
        </p:spPr>
        <p:txBody>
          <a:bodyPr wrap="square">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it-IT" sz="1600" b="1" dirty="0" smtClean="0">
                <a:latin typeface="Century Gothic"/>
                <a:cs typeface="Century Gothic"/>
              </a:rPr>
              <a:t>199.697 </a:t>
            </a:r>
            <a:r>
              <a:rPr lang="it-IT" sz="1600" b="1" dirty="0">
                <a:latin typeface="Century Gothic"/>
                <a:cs typeface="Century Gothic"/>
              </a:rPr>
              <a:t>Beni Architettonici del Patrimonio Culturale immobiliare </a:t>
            </a:r>
            <a:r>
              <a:rPr lang="it-IT" sz="1600" dirty="0">
                <a:latin typeface="Century Gothic"/>
                <a:cs typeface="Century Gothic"/>
              </a:rPr>
              <a:t>(palazzi storici, castelli, complessi immobiliari) con una densità media di </a:t>
            </a:r>
            <a:r>
              <a:rPr lang="it-IT" sz="1600" dirty="0" smtClean="0">
                <a:latin typeface="Century Gothic"/>
                <a:cs typeface="Century Gothic"/>
              </a:rPr>
              <a:t>oltre </a:t>
            </a:r>
            <a:r>
              <a:rPr lang="it-IT" sz="1600" b="1" dirty="0" smtClean="0">
                <a:latin typeface="Century Gothic"/>
                <a:cs typeface="Century Gothic"/>
              </a:rPr>
              <a:t>66 </a:t>
            </a:r>
            <a:r>
              <a:rPr lang="it-IT" sz="1600" b="1" dirty="0">
                <a:latin typeface="Century Gothic"/>
                <a:cs typeface="Century Gothic"/>
              </a:rPr>
              <a:t>beni ogni 100 Kmq </a:t>
            </a:r>
          </a:p>
        </p:txBody>
      </p:sp>
      <p:sp>
        <p:nvSpPr>
          <p:cNvPr id="13" name="Rettangolo 12"/>
          <p:cNvSpPr/>
          <p:nvPr/>
        </p:nvSpPr>
        <p:spPr>
          <a:xfrm>
            <a:off x="5665118" y="3152829"/>
            <a:ext cx="5063664" cy="675057"/>
          </a:xfrm>
          <a:prstGeom prst="rect">
            <a:avLst/>
          </a:prstGeom>
        </p:spPr>
        <p:txBody>
          <a:bodyPr wrap="square">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it-IT" sz="1600" b="1" dirty="0">
                <a:latin typeface="Century Gothic"/>
                <a:cs typeface="Century Gothic"/>
              </a:rPr>
              <a:t>Solo il 29,4%</a:t>
            </a:r>
            <a:r>
              <a:rPr lang="it-IT" sz="1600" dirty="0">
                <a:latin typeface="Century Gothic"/>
                <a:cs typeface="Century Gothic"/>
              </a:rPr>
              <a:t>, pari a </a:t>
            </a:r>
            <a:r>
              <a:rPr lang="it-IT" sz="1600" dirty="0" smtClean="0">
                <a:latin typeface="Century Gothic"/>
                <a:cs typeface="Century Gothic"/>
              </a:rPr>
              <a:t>58.787 </a:t>
            </a:r>
            <a:r>
              <a:rPr lang="it-IT" sz="1600" dirty="0">
                <a:latin typeface="Century Gothic"/>
                <a:cs typeface="Century Gothic"/>
              </a:rPr>
              <a:t>beni, </a:t>
            </a:r>
            <a:r>
              <a:rPr lang="it-IT" sz="1600" b="1" dirty="0">
                <a:latin typeface="Century Gothic"/>
                <a:cs typeface="Century Gothic"/>
              </a:rPr>
              <a:t>ha una destinazione d’uso </a:t>
            </a:r>
            <a:r>
              <a:rPr lang="it-IT" sz="1600" b="1" dirty="0" smtClean="0">
                <a:latin typeface="Century Gothic"/>
                <a:cs typeface="Century Gothic"/>
              </a:rPr>
              <a:t>attuale</a:t>
            </a:r>
            <a:endParaRPr lang="it-IT" sz="1600" b="1" dirty="0">
              <a:latin typeface="Century Gothic"/>
              <a:cs typeface="Century Gothic"/>
            </a:endParaRPr>
          </a:p>
        </p:txBody>
      </p:sp>
      <p:sp>
        <p:nvSpPr>
          <p:cNvPr id="14" name="Rettangolo 13"/>
          <p:cNvSpPr/>
          <p:nvPr/>
        </p:nvSpPr>
        <p:spPr>
          <a:xfrm>
            <a:off x="5665118" y="3926570"/>
            <a:ext cx="5063664" cy="675057"/>
          </a:xfrm>
          <a:prstGeom prst="rect">
            <a:avLst/>
          </a:prstGeom>
        </p:spPr>
        <p:txBody>
          <a:bodyPr wrap="square">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it-IT" sz="1600" b="1" dirty="0" smtClean="0">
                <a:latin typeface="Century Gothic"/>
                <a:cs typeface="Century Gothic"/>
              </a:rPr>
              <a:t>140.910</a:t>
            </a:r>
            <a:r>
              <a:rPr lang="it-IT" sz="1600" dirty="0" smtClean="0">
                <a:latin typeface="Century Gothic"/>
                <a:cs typeface="Century Gothic"/>
              </a:rPr>
              <a:t> </a:t>
            </a:r>
            <a:r>
              <a:rPr lang="it-IT" sz="1600" b="1" dirty="0" smtClean="0">
                <a:latin typeface="Century Gothic"/>
                <a:cs typeface="Century Gothic"/>
              </a:rPr>
              <a:t>beni</a:t>
            </a:r>
            <a:r>
              <a:rPr lang="it-IT" sz="1600" dirty="0" smtClean="0">
                <a:latin typeface="Century Gothic"/>
                <a:cs typeface="Century Gothic"/>
              </a:rPr>
              <a:t> </a:t>
            </a:r>
            <a:r>
              <a:rPr lang="it-IT" sz="1600" dirty="0">
                <a:latin typeface="Century Gothic"/>
                <a:cs typeface="Century Gothic"/>
              </a:rPr>
              <a:t>sono in condizione di </a:t>
            </a:r>
            <a:r>
              <a:rPr lang="it-IT" sz="1600" b="1" dirty="0">
                <a:latin typeface="Century Gothic"/>
                <a:cs typeface="Century Gothic"/>
              </a:rPr>
              <a:t>grave sotto-utilizzo, non fruibili o </a:t>
            </a:r>
            <a:r>
              <a:rPr lang="it-IT" sz="1600" dirty="0">
                <a:latin typeface="Century Gothic"/>
                <a:cs typeface="Century Gothic"/>
              </a:rPr>
              <a:t>giacciono</a:t>
            </a:r>
            <a:r>
              <a:rPr lang="it-IT" sz="1600" b="1" dirty="0">
                <a:latin typeface="Century Gothic"/>
                <a:cs typeface="Century Gothic"/>
              </a:rPr>
              <a:t> in abbandono</a:t>
            </a:r>
          </a:p>
        </p:txBody>
      </p:sp>
      <p:pic>
        <p:nvPicPr>
          <p:cNvPr id="15" name="Immagine 14" descr="logo_fondazione_fitzcarrald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sp>
        <p:nvSpPr>
          <p:cNvPr id="17" name="Freccia destra 11"/>
          <p:cNvSpPr/>
          <p:nvPr/>
        </p:nvSpPr>
        <p:spPr>
          <a:xfrm>
            <a:off x="5300050" y="5234047"/>
            <a:ext cx="288032" cy="288032"/>
          </a:xfrm>
          <a:prstGeom prst="rightArrow">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
        <p:nvSpPr>
          <p:cNvPr id="18" name="Rettangolo 17"/>
          <p:cNvSpPr/>
          <p:nvPr/>
        </p:nvSpPr>
        <p:spPr>
          <a:xfrm>
            <a:off x="5665118" y="4721824"/>
            <a:ext cx="5063664" cy="1265988"/>
          </a:xfrm>
          <a:prstGeom prst="rect">
            <a:avLst/>
          </a:prstGeom>
        </p:spPr>
        <p:txBody>
          <a:bodyPr wrap="square">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it-IT" sz="1600" b="1" dirty="0" smtClean="0">
                <a:latin typeface="Century Gothic"/>
                <a:cs typeface="Century Gothic"/>
              </a:rPr>
              <a:t>Oltre 600 milioni di metri quadri di altri immobili pubblici di cui oltre il 70% nella disponibilità degli enti locali, ed in particolare dei Comuni italiani, sono nelle stesse condizioni</a:t>
            </a:r>
            <a:endParaRPr lang="it-IT" sz="1600" b="1" dirty="0">
              <a:latin typeface="Century Gothic"/>
              <a:cs typeface="Century Gothic"/>
            </a:endParaRPr>
          </a:p>
        </p:txBody>
      </p:sp>
      <p:pic>
        <p:nvPicPr>
          <p:cNvPr id="2" name="Immagine 1" descr="Artlab_logo_orizzontale_col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66147"/>
            <a:ext cx="10515600" cy="1047221"/>
          </a:xfrm>
        </p:spPr>
        <p:txBody>
          <a:bodyPr>
            <a:normAutofit/>
          </a:bodyPr>
          <a:lstStyle/>
          <a:p>
            <a:pPr algn="ctr">
              <a:lnSpc>
                <a:spcPct val="120000"/>
              </a:lnSpc>
            </a:pPr>
            <a:r>
              <a:rPr lang="it-IT" sz="2400" b="1" dirty="0" smtClean="0">
                <a:solidFill>
                  <a:schemeClr val="accent1">
                    <a:lumMod val="75000"/>
                  </a:schemeClr>
                </a:solidFill>
                <a:latin typeface="Century Gothic"/>
                <a:cs typeface="Century Gothic"/>
              </a:rPr>
              <a:t>Assenza ordinaria di onerosità economica a carico del partner pubblico</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p:txBody>
          <a:bodyPr>
            <a:normAutofit/>
          </a:bodyPr>
          <a:lstStyle/>
          <a:p>
            <a:pPr>
              <a:lnSpc>
                <a:spcPct val="120000"/>
              </a:lnSpc>
            </a:pPr>
            <a:r>
              <a:rPr lang="it-IT" sz="1600" dirty="0" smtClean="0">
                <a:latin typeface="Century Gothic"/>
                <a:cs typeface="Century Gothic"/>
              </a:rPr>
              <a:t>Ordinariamente i </a:t>
            </a:r>
            <a:r>
              <a:rPr lang="it-IT" sz="1600" b="1" dirty="0" smtClean="0">
                <a:latin typeface="Century Gothic"/>
                <a:cs typeface="Century Gothic"/>
              </a:rPr>
              <a:t>PSPP non determinano oneri economico-finanziari a carico del Bilancio ordinario dei partner pubblici </a:t>
            </a:r>
            <a:r>
              <a:rPr lang="it-IT" sz="1600" dirty="0" smtClean="0">
                <a:latin typeface="Century Gothic"/>
                <a:cs typeface="Century Gothic"/>
              </a:rPr>
              <a:t>fermo restando quanto emerge nella proposta di partenariato e nelle successive procedure negoziali di approfondimento dei contenuti dell’accordo di PSPP;</a:t>
            </a:r>
          </a:p>
          <a:p>
            <a:pPr>
              <a:lnSpc>
                <a:spcPct val="120000"/>
              </a:lnSpc>
            </a:pPr>
            <a:r>
              <a:rPr lang="it-IT" sz="1600" dirty="0" smtClean="0">
                <a:latin typeface="Century Gothic"/>
                <a:cs typeface="Century Gothic"/>
              </a:rPr>
              <a:t>In relazione alla natura sartoriale e flessibile dell’istituto – i beni, i contesti e gli attori sono diversi da caso a caso – </a:t>
            </a:r>
            <a:r>
              <a:rPr lang="it-IT" sz="1600" b="1" dirty="0" smtClean="0">
                <a:latin typeface="Century Gothic"/>
                <a:cs typeface="Century Gothic"/>
              </a:rPr>
              <a:t>possono essere stabilite clausole transitorie condivise in cui per il primo periodo di vigenza dell’Accordo di PSPP possono essere configurati contributi diretti o indiretti</a:t>
            </a:r>
            <a:r>
              <a:rPr lang="it-IT" sz="1600" dirty="0" smtClean="0">
                <a:latin typeface="Century Gothic"/>
                <a:cs typeface="Century Gothic"/>
              </a:rPr>
              <a:t>;</a:t>
            </a:r>
          </a:p>
          <a:p>
            <a:pPr>
              <a:lnSpc>
                <a:spcPct val="120000"/>
              </a:lnSpc>
            </a:pPr>
            <a:r>
              <a:rPr lang="it-IT" sz="1600" b="1" dirty="0" smtClean="0">
                <a:latin typeface="Century Gothic"/>
                <a:cs typeface="Century Gothic"/>
              </a:rPr>
              <a:t>Resta ferma la facoltà </a:t>
            </a:r>
            <a:r>
              <a:rPr lang="it-IT" sz="1600" dirty="0" smtClean="0">
                <a:latin typeface="Century Gothic"/>
                <a:cs typeface="Century Gothic"/>
              </a:rPr>
              <a:t>– non vi è dunque obbligo - nel corso del PSPP, qualora il partner pubblico ne ravvisi l’opportunità, </a:t>
            </a:r>
            <a:r>
              <a:rPr lang="it-IT" sz="1600" b="1" dirty="0" smtClean="0">
                <a:latin typeface="Century Gothic"/>
                <a:cs typeface="Century Gothic"/>
              </a:rPr>
              <a:t>di contribuire anche con risorse economiche nella disponibilità del proprio bilancio al processo di valorizzazione</a:t>
            </a:r>
            <a:r>
              <a:rPr lang="it-IT" sz="1600" dirty="0" smtClean="0">
                <a:latin typeface="Century Gothic"/>
                <a:cs typeface="Century Gothic"/>
              </a:rPr>
              <a:t>; </a:t>
            </a:r>
          </a:p>
          <a:p>
            <a:pPr>
              <a:lnSpc>
                <a:spcPct val="120000"/>
              </a:lnSpc>
            </a:pPr>
            <a:r>
              <a:rPr lang="it-IT" sz="1600" dirty="0" smtClean="0">
                <a:latin typeface="Century Gothic"/>
                <a:cs typeface="Century Gothic"/>
              </a:rPr>
              <a:t>E’ però </a:t>
            </a:r>
            <a:r>
              <a:rPr lang="it-IT" sz="1600" b="1" dirty="0" smtClean="0">
                <a:latin typeface="Century Gothic"/>
                <a:cs typeface="Century Gothic"/>
              </a:rPr>
              <a:t>comune a tutti i casi di PSPP attivati l’impegno dei partner pubblici a garantire la massima riduzione o l’esenzione totale dei tributi comunali </a:t>
            </a:r>
            <a:r>
              <a:rPr lang="it-IT" sz="1600" dirty="0" smtClean="0">
                <a:latin typeface="Century Gothic"/>
                <a:cs typeface="Century Gothic"/>
              </a:rPr>
              <a:t>nonché, in caso di lavori, degli oneri di costruzione in virtù delle finalità pubbliche del processo di valorizzazione</a:t>
            </a:r>
            <a:endParaRPr lang="it-IT" sz="16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43832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7036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La durata dei PSPP</a:t>
            </a:r>
            <a:r>
              <a:rPr lang="it-IT" sz="2400" b="1" dirty="0" smtClean="0">
                <a:solidFill>
                  <a:schemeClr val="tx2"/>
                </a:solidFill>
                <a:latin typeface="Century Gothic"/>
                <a:ea typeface="Tahoma" panose="020B0604030504040204" pitchFamily="34" charset="0"/>
                <a:cs typeface="Century Gothic"/>
              </a:rPr>
              <a:t/>
            </a:r>
            <a:br>
              <a:rPr lang="it-IT" sz="2400" b="1" dirty="0" smtClean="0">
                <a:solidFill>
                  <a:schemeClr val="tx2"/>
                </a:solidFill>
                <a:latin typeface="Century Gothic"/>
                <a:ea typeface="Tahoma" panose="020B0604030504040204" pitchFamily="34" charset="0"/>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838200" y="1269954"/>
            <a:ext cx="10515600" cy="4351338"/>
          </a:xfrm>
        </p:spPr>
        <p:txBody>
          <a:bodyPr>
            <a:noAutofit/>
          </a:bodyPr>
          <a:lstStyle/>
          <a:p>
            <a:pPr>
              <a:lnSpc>
                <a:spcPct val="120000"/>
              </a:lnSpc>
            </a:pPr>
            <a:r>
              <a:rPr lang="it-IT" sz="1600" dirty="0" smtClean="0">
                <a:latin typeface="Century Gothic"/>
                <a:cs typeface="Century Gothic"/>
              </a:rPr>
              <a:t>I primi </a:t>
            </a:r>
            <a:r>
              <a:rPr lang="it-IT" sz="1600" b="1" dirty="0" smtClean="0">
                <a:latin typeface="Century Gothic"/>
                <a:cs typeface="Century Gothic"/>
              </a:rPr>
              <a:t>casi di sperimentazione hanno colto il valore del Tempo di validità dell’Accordo di PSPP come uno degli elementi decisivi </a:t>
            </a:r>
            <a:r>
              <a:rPr lang="it-IT" sz="1600" dirty="0" smtClean="0">
                <a:latin typeface="Century Gothic"/>
                <a:cs typeface="Century Gothic"/>
              </a:rPr>
              <a:t>per garantire il successo di processi di valorizzazione di Immobili Pubblici a finalità culturale;</a:t>
            </a:r>
          </a:p>
          <a:p>
            <a:pPr>
              <a:lnSpc>
                <a:spcPct val="120000"/>
              </a:lnSpc>
            </a:pPr>
            <a:r>
              <a:rPr lang="it-IT" sz="1600" dirty="0" smtClean="0">
                <a:latin typeface="Century Gothic"/>
                <a:cs typeface="Century Gothic"/>
              </a:rPr>
              <a:t>Solo una </a:t>
            </a:r>
            <a:r>
              <a:rPr lang="it-IT" sz="1600" b="1" dirty="0" smtClean="0">
                <a:latin typeface="Century Gothic"/>
                <a:cs typeface="Century Gothic"/>
              </a:rPr>
              <a:t>lunga durata </a:t>
            </a:r>
            <a:r>
              <a:rPr lang="it-IT" sz="1600" dirty="0" smtClean="0">
                <a:latin typeface="Century Gothic"/>
                <a:cs typeface="Century Gothic"/>
              </a:rPr>
              <a:t>(</a:t>
            </a:r>
            <a:r>
              <a:rPr lang="it-IT" sz="1600" b="1" dirty="0" smtClean="0">
                <a:latin typeface="Century Gothic"/>
                <a:cs typeface="Century Gothic"/>
              </a:rPr>
              <a:t>in media 20-25 anni rinnovabili</a:t>
            </a:r>
            <a:r>
              <a:rPr lang="it-IT" sz="1600" dirty="0" smtClean="0">
                <a:latin typeface="Century Gothic"/>
                <a:cs typeface="Century Gothic"/>
              </a:rPr>
              <a:t>) </a:t>
            </a:r>
            <a:r>
              <a:rPr lang="it-IT" sz="1600" b="1" dirty="0" smtClean="0">
                <a:latin typeface="Century Gothic"/>
                <a:cs typeface="Century Gothic"/>
              </a:rPr>
              <a:t>può consentire ad un operatore culturale di garantire investimenti appropriati</a:t>
            </a:r>
            <a:r>
              <a:rPr lang="it-IT" sz="1600" dirty="0" smtClean="0">
                <a:latin typeface="Century Gothic"/>
                <a:cs typeface="Century Gothic"/>
              </a:rPr>
              <a:t> (recupero, restauro, dove ce ne sia necessità, ma anche solo </a:t>
            </a:r>
            <a:r>
              <a:rPr lang="it-IT" sz="1600" dirty="0" err="1" smtClean="0">
                <a:latin typeface="Century Gothic"/>
                <a:cs typeface="Century Gothic"/>
              </a:rPr>
              <a:t>rifunzionalizzazione</a:t>
            </a:r>
            <a:r>
              <a:rPr lang="it-IT" sz="1600" dirty="0" smtClean="0">
                <a:latin typeface="Century Gothic"/>
                <a:cs typeface="Century Gothic"/>
              </a:rPr>
              <a:t>, allestimenti) che in tempi ristretti sarebbe consentita solo per operatori economici di altri settori, restituendo anche per lotti funzionali successivi, il Bene alla fruizione pubblica e alla generazione di valore culturale;</a:t>
            </a:r>
          </a:p>
          <a:p>
            <a:pPr>
              <a:lnSpc>
                <a:spcPct val="120000"/>
              </a:lnSpc>
            </a:pPr>
            <a:r>
              <a:rPr lang="it-IT" sz="1600" dirty="0" smtClean="0">
                <a:latin typeface="Century Gothic"/>
                <a:cs typeface="Century Gothic"/>
              </a:rPr>
              <a:t>La </a:t>
            </a:r>
            <a:r>
              <a:rPr lang="it-IT" sz="1600" b="1" dirty="0" smtClean="0">
                <a:latin typeface="Century Gothic"/>
                <a:cs typeface="Century Gothic"/>
              </a:rPr>
              <a:t>lunga durata consente più facilmente la stabilizzazione del valore di presidio culturale e di innovazione riconoscibile dalle popolazioni </a:t>
            </a:r>
            <a:r>
              <a:rPr lang="it-IT" sz="1600" dirty="0" smtClean="0">
                <a:latin typeface="Century Gothic"/>
                <a:cs typeface="Century Gothic"/>
              </a:rPr>
              <a:t>restituendo il senso «vivo» e contemporaneo del Valore culturale del Bene per la </a:t>
            </a:r>
            <a:r>
              <a:rPr lang="it-IT" sz="1600" dirty="0">
                <a:latin typeface="Century Gothic"/>
                <a:cs typeface="Century Gothic"/>
              </a:rPr>
              <a:t>s</a:t>
            </a:r>
            <a:r>
              <a:rPr lang="it-IT" sz="1600" dirty="0" smtClean="0">
                <a:latin typeface="Century Gothic"/>
                <a:cs typeface="Century Gothic"/>
              </a:rPr>
              <a:t>ocietà locale e mobilita interesse da parte di </a:t>
            </a:r>
            <a:r>
              <a:rPr lang="it-IT" sz="1600" dirty="0" err="1" smtClean="0">
                <a:latin typeface="Century Gothic"/>
                <a:cs typeface="Century Gothic"/>
              </a:rPr>
              <a:t>Donors</a:t>
            </a:r>
            <a:r>
              <a:rPr lang="it-IT" sz="1600" dirty="0" smtClean="0">
                <a:latin typeface="Century Gothic"/>
                <a:cs typeface="Century Gothic"/>
              </a:rPr>
              <a:t>, Sponsor, imprese e cittadini.</a:t>
            </a:r>
          </a:p>
          <a:p>
            <a:pPr>
              <a:lnSpc>
                <a:spcPct val="120000"/>
              </a:lnSpc>
            </a:pPr>
            <a:r>
              <a:rPr lang="it-IT" sz="1600" dirty="0" smtClean="0">
                <a:latin typeface="Century Gothic"/>
                <a:cs typeface="Century Gothic"/>
              </a:rPr>
              <a:t>Di contro non si capirebbe perché le «concessioni di valorizzazione», con cui si sono «privatizzati» beni pubblici, possano durare anche oltre 50 anni in cambio di investimenti di recupero fatti rapidamente per garantire esclusivamente la redditività degli stessi all’operatore privato.</a:t>
            </a: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029021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70024"/>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L’elevata capacità di innovazione e sperimentazione dei PSPP</a:t>
            </a:r>
            <a:br>
              <a:rPr lang="it-IT" sz="2400" b="1" dirty="0" smtClean="0">
                <a:solidFill>
                  <a:schemeClr val="accent1">
                    <a:lumMod val="75000"/>
                  </a:schemeClr>
                </a:solidFill>
                <a:latin typeface="Century Gothic"/>
                <a:ea typeface="Tahoma" panose="020B0604030504040204" pitchFamily="34" charset="0"/>
                <a:cs typeface="Century Gothic"/>
              </a:rPr>
            </a:br>
            <a:endParaRPr lang="it-IT" sz="2400" dirty="0">
              <a:solidFill>
                <a:schemeClr val="accent1">
                  <a:lumMod val="75000"/>
                </a:schemeClr>
              </a:solidFill>
              <a:latin typeface="Century Gothic"/>
              <a:cs typeface="Century Gothic"/>
            </a:endParaRPr>
          </a:p>
        </p:txBody>
      </p:sp>
      <p:sp>
        <p:nvSpPr>
          <p:cNvPr id="6" name="Segnaposto contenuto 5"/>
          <p:cNvSpPr>
            <a:spLocks noGrp="1"/>
          </p:cNvSpPr>
          <p:nvPr>
            <p:ph idx="1"/>
          </p:nvPr>
        </p:nvSpPr>
        <p:spPr>
          <a:xfrm>
            <a:off x="838200" y="1509276"/>
            <a:ext cx="10515600" cy="4351338"/>
          </a:xfrm>
        </p:spPr>
        <p:txBody>
          <a:bodyPr>
            <a:normAutofit/>
          </a:bodyPr>
          <a:lstStyle/>
          <a:p>
            <a:pPr>
              <a:lnSpc>
                <a:spcPct val="120000"/>
              </a:lnSpc>
            </a:pPr>
            <a:r>
              <a:rPr lang="it-IT" sz="1600" b="1" dirty="0" smtClean="0">
                <a:latin typeface="Century Gothic"/>
                <a:cs typeface="Century Gothic"/>
              </a:rPr>
              <a:t>Piena autonomia operativa nella gestione del  progetto culturale da parte del partner privato </a:t>
            </a:r>
            <a:r>
              <a:rPr lang="it-IT" sz="1600" dirty="0" smtClean="0">
                <a:latin typeface="Century Gothic"/>
                <a:cs typeface="Century Gothic"/>
              </a:rPr>
              <a:t>che agisce come referente dell’Ente territoriale, assumendosi il rischio operativo del processo di fruizione e valorizzazione del Bene, la responsabilità nella individuazione di terze parti che collaborino e quella sociale di incrementare gli impatti positivi ricercati in termini di partecipazione culturale delle popolazioni e lotta alle povertà educative, generazione di nuovo lavoro e nuove economie a base culturale per lo sviluppo locale;</a:t>
            </a:r>
          </a:p>
          <a:p>
            <a:pPr>
              <a:lnSpc>
                <a:spcPct val="120000"/>
              </a:lnSpc>
            </a:pPr>
            <a:r>
              <a:rPr lang="it-IT" sz="1600" b="1" dirty="0" smtClean="0">
                <a:latin typeface="Century Gothic"/>
                <a:cs typeface="Century Gothic"/>
              </a:rPr>
              <a:t>Contenuti contrattuali dell’Accordo non prefissati ma verificati e modificabili nel tempo </a:t>
            </a:r>
            <a:r>
              <a:rPr lang="it-IT" sz="1600" dirty="0" smtClean="0">
                <a:latin typeface="Century Gothic"/>
                <a:cs typeface="Century Gothic"/>
              </a:rPr>
              <a:t>- L’Accordo di PSPP è un «contratto in formazione progressiva» con grande capacità di adeguamento alle mutate condizioni dell’Offerta Culturale (si pensi anche alla diversa capacità di risposta  a condizioni  eccezionali come l’attuale pandemia);</a:t>
            </a:r>
          </a:p>
          <a:p>
            <a:pPr>
              <a:lnSpc>
                <a:spcPct val="120000"/>
              </a:lnSpc>
            </a:pPr>
            <a:r>
              <a:rPr lang="it-IT" sz="1600" b="1" dirty="0" smtClean="0">
                <a:latin typeface="Century Gothic"/>
                <a:cs typeface="Century Gothic"/>
              </a:rPr>
              <a:t>Facilità di cambio di destinazioni e flessibilità d’uso degli spazi interni </a:t>
            </a:r>
            <a:r>
              <a:rPr lang="it-IT" sz="1600" dirty="0" smtClean="0">
                <a:latin typeface="Century Gothic"/>
                <a:cs typeface="Century Gothic"/>
              </a:rPr>
              <a:t>ai beni e delle relative pertinenze anche ai fini dell’attivazione di funzioni commerciali complementari al perseguimento delle finalità caratteristiche del PSPP.</a:t>
            </a:r>
          </a:p>
          <a:p>
            <a:pPr>
              <a:lnSpc>
                <a:spcPct val="120000"/>
              </a:lnSpc>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245994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52517"/>
            <a:ext cx="10515600" cy="934051"/>
          </a:xfrm>
        </p:spPr>
        <p:txBody>
          <a:bodyPr>
            <a:normAutofit/>
          </a:bodyPr>
          <a:lstStyle/>
          <a:p>
            <a:pPr algn="ctr"/>
            <a:r>
              <a:rPr lang="it-IT" sz="1800" b="1" dirty="0" smtClean="0">
                <a:solidFill>
                  <a:srgbClr val="FF6600"/>
                </a:solidFill>
                <a:latin typeface="Century Gothic"/>
                <a:cs typeface="Century Gothic"/>
              </a:rPr>
              <a:t>3</a:t>
            </a:r>
            <a:r>
              <a:rPr lang="it-IT" sz="2400" b="1" dirty="0" smtClean="0">
                <a:solidFill>
                  <a:schemeClr val="accent1">
                    <a:lumMod val="75000"/>
                  </a:schemeClr>
                </a:solidFill>
                <a:latin typeface="Century Gothic"/>
                <a:cs typeface="Century Gothic"/>
              </a:rPr>
              <a:t> LE PROCEDURE NEGOZIALI E L’ACCORDO DI PSPP</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p:txBody>
          <a:bodyPr>
            <a:normAutofit/>
          </a:bodyPr>
          <a:lstStyle/>
          <a:p>
            <a:pPr marL="0" indent="0">
              <a:lnSpc>
                <a:spcPct val="120000"/>
              </a:lnSpc>
              <a:buNone/>
            </a:pPr>
            <a:r>
              <a:rPr lang="it-IT" sz="1600" dirty="0">
                <a:latin typeface="Century Gothic"/>
                <a:ea typeface="Tahoma" panose="020B0604030504040204" pitchFamily="34" charset="0"/>
                <a:cs typeface="Century Gothic"/>
              </a:rPr>
              <a:t>Il RUP decorso il termine di pubblicazione dell’avviso di ricevimento comunica ai soggetti proponenti l’Avvio della </a:t>
            </a:r>
            <a:r>
              <a:rPr lang="it-IT" sz="1600" b="1" dirty="0">
                <a:latin typeface="Century Gothic"/>
                <a:ea typeface="Tahoma" panose="020B0604030504040204" pitchFamily="34" charset="0"/>
                <a:cs typeface="Century Gothic"/>
              </a:rPr>
              <a:t>procedura negoziale </a:t>
            </a:r>
            <a:r>
              <a:rPr lang="it-IT" sz="1600" dirty="0">
                <a:latin typeface="Century Gothic"/>
                <a:ea typeface="Tahoma" panose="020B0604030504040204" pitchFamily="34" charset="0"/>
                <a:cs typeface="Century Gothic"/>
              </a:rPr>
              <a:t>che </a:t>
            </a:r>
            <a:r>
              <a:rPr lang="it-IT" sz="1600" b="1" dirty="0">
                <a:latin typeface="Century Gothic"/>
                <a:ea typeface="Tahoma" panose="020B0604030504040204" pitchFamily="34" charset="0"/>
                <a:cs typeface="Century Gothic"/>
              </a:rPr>
              <a:t>ha tre obiettivi</a:t>
            </a:r>
            <a:r>
              <a:rPr lang="it-IT" sz="1600" dirty="0">
                <a:latin typeface="Century Gothic"/>
                <a:ea typeface="Tahoma" panose="020B0604030504040204" pitchFamily="34" charset="0"/>
                <a:cs typeface="Century Gothic"/>
              </a:rPr>
              <a:t>:</a:t>
            </a:r>
          </a:p>
          <a:p>
            <a:pPr marL="0" indent="0">
              <a:lnSpc>
                <a:spcPct val="120000"/>
              </a:lnSpc>
              <a:buNone/>
            </a:pPr>
            <a:r>
              <a:rPr lang="it-IT" sz="1600" dirty="0">
                <a:latin typeface="Century Gothic"/>
                <a:ea typeface="Tahoma" panose="020B0604030504040204" pitchFamily="34" charset="0"/>
                <a:cs typeface="Century Gothic"/>
              </a:rPr>
              <a:t>1) </a:t>
            </a:r>
            <a:r>
              <a:rPr lang="it-IT" sz="1600" b="1" dirty="0">
                <a:latin typeface="Century Gothic"/>
                <a:ea typeface="Tahoma" panose="020B0604030504040204" pitchFamily="34" charset="0"/>
                <a:cs typeface="Century Gothic"/>
              </a:rPr>
              <a:t>A</a:t>
            </a:r>
            <a:r>
              <a:rPr lang="it-IT" sz="1600" b="1" dirty="0" smtClean="0">
                <a:latin typeface="Century Gothic"/>
                <a:ea typeface="Tahoma" panose="020B0604030504040204" pitchFamily="34" charset="0"/>
                <a:cs typeface="Century Gothic"/>
              </a:rPr>
              <a:t>pprofondire </a:t>
            </a:r>
            <a:r>
              <a:rPr lang="it-IT" sz="1600" b="1" dirty="0">
                <a:latin typeface="Century Gothic"/>
                <a:ea typeface="Tahoma" panose="020B0604030504040204" pitchFamily="34" charset="0"/>
                <a:cs typeface="Century Gothic"/>
              </a:rPr>
              <a:t>la </a:t>
            </a:r>
            <a:r>
              <a:rPr lang="it-IT" sz="1600" b="1" dirty="0" smtClean="0">
                <a:latin typeface="Century Gothic"/>
                <a:ea typeface="Tahoma" panose="020B0604030504040204" pitchFamily="34" charset="0"/>
                <a:cs typeface="Century Gothic"/>
              </a:rPr>
              <a:t>proposta su cui si l’Amministrazione pubblica ha manifestato interesse ed allinearne i contenuti </a:t>
            </a:r>
            <a:r>
              <a:rPr lang="it-IT" sz="1600" dirty="0" smtClean="0">
                <a:latin typeface="Century Gothic"/>
                <a:ea typeface="Tahoma" panose="020B0604030504040204" pitchFamily="34" charset="0"/>
                <a:cs typeface="Century Gothic"/>
              </a:rPr>
              <a:t>in relazione agli  interessi delle parti per concorrere all’obiettivo comune;</a:t>
            </a:r>
            <a:endParaRPr lang="it-IT" sz="1600" dirty="0">
              <a:latin typeface="Century Gothic"/>
              <a:ea typeface="Tahoma" panose="020B0604030504040204" pitchFamily="34" charset="0"/>
              <a:cs typeface="Century Gothic"/>
            </a:endParaRPr>
          </a:p>
          <a:p>
            <a:pPr marL="0" indent="0">
              <a:lnSpc>
                <a:spcPct val="120000"/>
              </a:lnSpc>
              <a:buNone/>
            </a:pPr>
            <a:r>
              <a:rPr lang="it-IT" sz="1600" dirty="0">
                <a:latin typeface="Century Gothic"/>
                <a:ea typeface="Tahoma" panose="020B0604030504040204" pitchFamily="34" charset="0"/>
                <a:cs typeface="Century Gothic"/>
              </a:rPr>
              <a:t>2) </a:t>
            </a:r>
            <a:r>
              <a:rPr lang="it-IT" sz="1600" b="1" dirty="0">
                <a:latin typeface="Century Gothic"/>
                <a:ea typeface="Tahoma" panose="020B0604030504040204" pitchFamily="34" charset="0"/>
                <a:cs typeface="Century Gothic"/>
              </a:rPr>
              <a:t>D</a:t>
            </a:r>
            <a:r>
              <a:rPr lang="it-IT" sz="1600" b="1" dirty="0" smtClean="0">
                <a:latin typeface="Century Gothic"/>
                <a:ea typeface="Tahoma" panose="020B0604030504040204" pitchFamily="34" charset="0"/>
                <a:cs typeface="Century Gothic"/>
              </a:rPr>
              <a:t>efinire </a:t>
            </a:r>
            <a:r>
              <a:rPr lang="it-IT" sz="1600" b="1" dirty="0">
                <a:latin typeface="Century Gothic"/>
                <a:ea typeface="Tahoma" panose="020B0604030504040204" pitchFamily="34" charset="0"/>
                <a:cs typeface="Century Gothic"/>
              </a:rPr>
              <a:t>il sistema degli impegni tra le parti </a:t>
            </a:r>
            <a:r>
              <a:rPr lang="it-IT" sz="1600" dirty="0">
                <a:latin typeface="Century Gothic"/>
                <a:ea typeface="Tahoma" panose="020B0604030504040204" pitchFamily="34" charset="0"/>
                <a:cs typeface="Century Gothic"/>
              </a:rPr>
              <a:t>che costituirà cornice regolativa del Partenariato nell’arco della sua durata</a:t>
            </a:r>
          </a:p>
          <a:p>
            <a:pPr marL="0" indent="0">
              <a:lnSpc>
                <a:spcPct val="120000"/>
              </a:lnSpc>
              <a:buNone/>
            </a:pPr>
            <a:r>
              <a:rPr lang="it-IT" sz="1600" dirty="0">
                <a:latin typeface="Century Gothic"/>
                <a:ea typeface="Tahoma" panose="020B0604030504040204" pitchFamily="34" charset="0"/>
                <a:cs typeface="Century Gothic"/>
              </a:rPr>
              <a:t>3) </a:t>
            </a:r>
            <a:r>
              <a:rPr lang="it-IT" sz="1600" b="1" dirty="0">
                <a:latin typeface="Century Gothic"/>
                <a:ea typeface="Tahoma" panose="020B0604030504040204" pitchFamily="34" charset="0"/>
                <a:cs typeface="Century Gothic"/>
              </a:rPr>
              <a:t>C</a:t>
            </a:r>
            <a:r>
              <a:rPr lang="it-IT" sz="1600" b="1" dirty="0" smtClean="0">
                <a:latin typeface="Century Gothic"/>
                <a:ea typeface="Tahoma" panose="020B0604030504040204" pitchFamily="34" charset="0"/>
                <a:cs typeface="Century Gothic"/>
              </a:rPr>
              <a:t>onvenire </a:t>
            </a:r>
            <a:r>
              <a:rPr lang="it-IT" sz="1600" b="1" dirty="0">
                <a:latin typeface="Century Gothic"/>
                <a:ea typeface="Tahoma" panose="020B0604030504040204" pitchFamily="34" charset="0"/>
                <a:cs typeface="Century Gothic"/>
              </a:rPr>
              <a:t>su un testo condiviso di Accodo di </a:t>
            </a:r>
            <a:r>
              <a:rPr lang="it-IT" sz="1600" b="1" dirty="0" smtClean="0">
                <a:latin typeface="Century Gothic"/>
                <a:ea typeface="Tahoma" panose="020B0604030504040204" pitchFamily="34" charset="0"/>
                <a:cs typeface="Century Gothic"/>
              </a:rPr>
              <a:t>partenariato.</a:t>
            </a:r>
            <a:endParaRPr lang="it-IT" sz="1600" b="1" dirty="0">
              <a:latin typeface="Century Gothic"/>
              <a:ea typeface="Tahoma" panose="020B0604030504040204" pitchFamily="34" charset="0"/>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969893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73661"/>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Approfondire la proposta</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787437" y="1844825"/>
            <a:ext cx="10862997" cy="4281339"/>
          </a:xfrm>
        </p:spPr>
        <p:txBody>
          <a:bodyPr>
            <a:normAutofit/>
          </a:bodyPr>
          <a:lstStyle/>
          <a:p>
            <a:pPr marL="0" indent="0">
              <a:lnSpc>
                <a:spcPct val="120000"/>
              </a:lnSpc>
              <a:buNone/>
            </a:pPr>
            <a:r>
              <a:rPr lang="it-IT" sz="1600" dirty="0" smtClean="0">
                <a:latin typeface="Century Gothic"/>
                <a:cs typeface="Century Gothic"/>
              </a:rPr>
              <a:t>Dalla proposta devono emergere:</a:t>
            </a:r>
          </a:p>
          <a:p>
            <a:pPr lvl="0">
              <a:lnSpc>
                <a:spcPct val="120000"/>
              </a:lnSpc>
            </a:pPr>
            <a:r>
              <a:rPr lang="it-IT" sz="1600" b="1" dirty="0" smtClean="0">
                <a:latin typeface="Century Gothic"/>
                <a:cs typeface="Century Gothic"/>
              </a:rPr>
              <a:t>Reputazione ed esperienza del proponente;</a:t>
            </a:r>
          </a:p>
          <a:p>
            <a:pPr lvl="0">
              <a:lnSpc>
                <a:spcPct val="120000"/>
              </a:lnSpc>
            </a:pPr>
            <a:r>
              <a:rPr lang="it-IT" sz="1600" b="1" dirty="0" smtClean="0">
                <a:latin typeface="Century Gothic"/>
                <a:cs typeface="Century Gothic"/>
              </a:rPr>
              <a:t>Il suo grado di conoscenza </a:t>
            </a:r>
            <a:r>
              <a:rPr lang="it-IT" sz="1600" b="1" dirty="0">
                <a:latin typeface="Century Gothic"/>
                <a:cs typeface="Century Gothic"/>
              </a:rPr>
              <a:t>del Bene Culturale oggetto della </a:t>
            </a:r>
            <a:r>
              <a:rPr lang="it-IT" sz="1600" b="1" dirty="0" smtClean="0">
                <a:latin typeface="Century Gothic"/>
                <a:cs typeface="Century Gothic"/>
              </a:rPr>
              <a:t>Proposta;</a:t>
            </a:r>
            <a:endParaRPr lang="it-IT" sz="1600" b="1" dirty="0">
              <a:latin typeface="Century Gothic"/>
              <a:cs typeface="Century Gothic"/>
            </a:endParaRPr>
          </a:p>
          <a:p>
            <a:pPr lvl="0">
              <a:lnSpc>
                <a:spcPct val="120000"/>
              </a:lnSpc>
            </a:pPr>
            <a:r>
              <a:rPr lang="it-IT" sz="1600" b="1" dirty="0">
                <a:latin typeface="Century Gothic"/>
                <a:cs typeface="Century Gothic"/>
              </a:rPr>
              <a:t>Ampiezza ed integrazione del progetto </a:t>
            </a:r>
            <a:r>
              <a:rPr lang="it-IT" sz="1600" b="1" dirty="0" smtClean="0">
                <a:latin typeface="Century Gothic"/>
                <a:cs typeface="Century Gothic"/>
              </a:rPr>
              <a:t>culturale;</a:t>
            </a:r>
            <a:endParaRPr lang="it-IT" sz="1600" b="1" dirty="0">
              <a:latin typeface="Century Gothic"/>
              <a:cs typeface="Century Gothic"/>
            </a:endParaRPr>
          </a:p>
          <a:p>
            <a:pPr lvl="0">
              <a:lnSpc>
                <a:spcPct val="120000"/>
              </a:lnSpc>
            </a:pPr>
            <a:r>
              <a:rPr lang="it-IT" sz="1600" b="1" dirty="0">
                <a:latin typeface="Century Gothic"/>
                <a:cs typeface="Century Gothic"/>
              </a:rPr>
              <a:t>Relazione con il territorio e con la comunità di </a:t>
            </a:r>
            <a:r>
              <a:rPr lang="it-IT" sz="1600" b="1" dirty="0" smtClean="0">
                <a:latin typeface="Century Gothic"/>
                <a:cs typeface="Century Gothic"/>
              </a:rPr>
              <a:t>riferimento;</a:t>
            </a:r>
            <a:endParaRPr lang="it-IT" sz="1600" b="1" dirty="0">
              <a:latin typeface="Century Gothic"/>
              <a:cs typeface="Century Gothic"/>
            </a:endParaRPr>
          </a:p>
          <a:p>
            <a:pPr lvl="0">
              <a:lnSpc>
                <a:spcPct val="120000"/>
              </a:lnSpc>
            </a:pPr>
            <a:r>
              <a:rPr lang="it-IT" sz="1600" b="1" dirty="0">
                <a:latin typeface="Century Gothic"/>
                <a:cs typeface="Century Gothic"/>
              </a:rPr>
              <a:t>Coerenza della programmazione del processo di valorizzazione e sua sostenibilità nel primo periodo </a:t>
            </a:r>
            <a:r>
              <a:rPr lang="it-IT" sz="1600" dirty="0">
                <a:latin typeface="Century Gothic"/>
                <a:cs typeface="Century Gothic"/>
              </a:rPr>
              <a:t>(3-5 anni</a:t>
            </a:r>
            <a:r>
              <a:rPr lang="it-IT" sz="1600" dirty="0" smtClean="0">
                <a:latin typeface="Century Gothic"/>
                <a:cs typeface="Century Gothic"/>
              </a:rPr>
              <a:t>).</a:t>
            </a:r>
            <a:endParaRPr lang="it-IT" sz="1600" dirty="0">
              <a:latin typeface="Century Gothic"/>
              <a:cs typeface="Century Gothic"/>
            </a:endParaRPr>
          </a:p>
          <a:p>
            <a:pPr marL="0" indent="0">
              <a:lnSpc>
                <a:spcPct val="120000"/>
              </a:lnSpc>
              <a:buNone/>
            </a:pPr>
            <a:endParaRPr lang="it-IT" sz="1600" dirty="0" smtClean="0">
              <a:latin typeface="Century Gothic"/>
              <a:cs typeface="Century Gothic"/>
            </a:endParaRPr>
          </a:p>
        </p:txBody>
      </p:sp>
      <p:pic>
        <p:nvPicPr>
          <p:cNvPr id="8" name="Immagine 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26513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19403" y="2255063"/>
            <a:ext cx="10862997" cy="4281339"/>
          </a:xfrm>
        </p:spPr>
        <p:txBody>
          <a:bodyPr>
            <a:normAutofit/>
          </a:bodyPr>
          <a:lstStyle/>
          <a:p>
            <a:pPr marL="0" indent="0">
              <a:lnSpc>
                <a:spcPct val="120000"/>
              </a:lnSpc>
              <a:buNone/>
            </a:pPr>
            <a:r>
              <a:rPr lang="it-IT" sz="1600" b="1" dirty="0" smtClean="0">
                <a:latin typeface="Century Gothic"/>
                <a:cs typeface="Century Gothic"/>
              </a:rPr>
              <a:t>Reputazione ed esperienza del proponente</a:t>
            </a:r>
            <a:endParaRPr lang="it-IT" sz="1600" dirty="0" smtClean="0">
              <a:latin typeface="Century Gothic"/>
              <a:cs typeface="Century Gothic"/>
            </a:endParaRPr>
          </a:p>
          <a:p>
            <a:pPr>
              <a:lnSpc>
                <a:spcPct val="120000"/>
              </a:lnSpc>
            </a:pPr>
            <a:r>
              <a:rPr lang="it-IT" sz="1600" dirty="0" smtClean="0">
                <a:latin typeface="Century Gothic"/>
                <a:cs typeface="Century Gothic"/>
              </a:rPr>
              <a:t>Dimostrazione delle esperienze pregresse e loro coerenza con la natura del processo di valorizzazione;</a:t>
            </a:r>
          </a:p>
          <a:p>
            <a:pPr>
              <a:lnSpc>
                <a:spcPct val="120000"/>
              </a:lnSpc>
            </a:pPr>
            <a:r>
              <a:rPr lang="it-IT" sz="1600" dirty="0">
                <a:latin typeface="Century Gothic"/>
                <a:cs typeface="Century Gothic"/>
              </a:rPr>
              <a:t>I</a:t>
            </a:r>
            <a:r>
              <a:rPr lang="it-IT" sz="1600" dirty="0" smtClean="0">
                <a:latin typeface="Century Gothic"/>
                <a:cs typeface="Century Gothic"/>
              </a:rPr>
              <a:t>dentificazione del sistema di competenze interne nei contenuti proposti per la valorizzazione del Bene;</a:t>
            </a:r>
            <a:endParaRPr lang="it-IT" sz="1600" dirty="0">
              <a:latin typeface="Century Gothic"/>
              <a:cs typeface="Century Gothic"/>
            </a:endParaRPr>
          </a:p>
          <a:p>
            <a:pPr>
              <a:lnSpc>
                <a:spcPct val="120000"/>
              </a:lnSpc>
            </a:pPr>
            <a:r>
              <a:rPr lang="it-IT" sz="1600" dirty="0" smtClean="0">
                <a:latin typeface="Century Gothic"/>
                <a:cs typeface="Century Gothic"/>
              </a:rPr>
              <a:t>Eventuale evidenza </a:t>
            </a:r>
            <a:r>
              <a:rPr lang="it-IT" sz="1600" dirty="0">
                <a:latin typeface="Century Gothic"/>
                <a:cs typeface="Century Gothic"/>
              </a:rPr>
              <a:t>di esperienza nella gestione di beni pubblici a finalità </a:t>
            </a:r>
            <a:r>
              <a:rPr lang="it-IT" sz="1600" dirty="0" smtClean="0">
                <a:latin typeface="Century Gothic"/>
                <a:cs typeface="Century Gothic"/>
              </a:rPr>
              <a:t>culturale.</a:t>
            </a: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927524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76098" y="1844825"/>
            <a:ext cx="10862997" cy="4281339"/>
          </a:xfrm>
        </p:spPr>
        <p:txBody>
          <a:bodyPr>
            <a:normAutofit/>
          </a:bodyPr>
          <a:lstStyle/>
          <a:p>
            <a:pPr marL="0" indent="0">
              <a:lnSpc>
                <a:spcPct val="120000"/>
              </a:lnSpc>
              <a:buNone/>
            </a:pPr>
            <a:r>
              <a:rPr lang="it-IT" sz="1600" b="1" dirty="0" smtClean="0">
                <a:latin typeface="Century Gothic"/>
                <a:cs typeface="Century Gothic"/>
              </a:rPr>
              <a:t>Grado di conoscenza del Bene oggetto della valorizzazione proposta</a:t>
            </a:r>
            <a:endParaRPr lang="it-IT" sz="1600" dirty="0" smtClean="0">
              <a:latin typeface="Century Gothic"/>
              <a:cs typeface="Century Gothic"/>
            </a:endParaRPr>
          </a:p>
          <a:p>
            <a:pPr lvl="0">
              <a:lnSpc>
                <a:spcPct val="120000"/>
              </a:lnSpc>
            </a:pPr>
            <a:r>
              <a:rPr lang="it-IT" sz="1600" dirty="0" smtClean="0">
                <a:latin typeface="Century Gothic"/>
                <a:cs typeface="Century Gothic"/>
              </a:rPr>
              <a:t>Conoscenza di </a:t>
            </a:r>
            <a:r>
              <a:rPr lang="it-IT" sz="1600" dirty="0">
                <a:latin typeface="Century Gothic"/>
                <a:cs typeface="Century Gothic"/>
              </a:rPr>
              <a:t>eventuali criticità strutturali e definizione sintetica dei principali interventi </a:t>
            </a:r>
            <a:r>
              <a:rPr lang="it-IT" sz="1600" dirty="0" smtClean="0">
                <a:latin typeface="Century Gothic"/>
                <a:cs typeface="Century Gothic"/>
              </a:rPr>
              <a:t>proposti per rimuoverle;</a:t>
            </a:r>
            <a:endParaRPr lang="it-IT" sz="1600" dirty="0">
              <a:latin typeface="Century Gothic"/>
              <a:cs typeface="Century Gothic"/>
            </a:endParaRPr>
          </a:p>
          <a:p>
            <a:pPr lvl="0">
              <a:lnSpc>
                <a:spcPct val="120000"/>
              </a:lnSpc>
            </a:pPr>
            <a:r>
              <a:rPr lang="it-IT" sz="1600" dirty="0">
                <a:latin typeface="Century Gothic"/>
                <a:cs typeface="Century Gothic"/>
              </a:rPr>
              <a:t>L’individuazione e la segnalazione delle principali barriere architettoniche e dei passaggi complessi per i flussi di utilizzo;</a:t>
            </a:r>
          </a:p>
          <a:p>
            <a:pPr lvl="0">
              <a:lnSpc>
                <a:spcPct val="120000"/>
              </a:lnSpc>
            </a:pPr>
            <a:r>
              <a:rPr lang="it-IT" sz="1600" dirty="0">
                <a:latin typeface="Century Gothic"/>
                <a:cs typeface="Century Gothic"/>
              </a:rPr>
              <a:t>L’individuazione dei principali elementi di pregio </a:t>
            </a:r>
            <a:r>
              <a:rPr lang="it-IT" sz="1600" dirty="0" smtClean="0">
                <a:latin typeface="Century Gothic"/>
                <a:cs typeface="Century Gothic"/>
              </a:rPr>
              <a:t>storico, artistico, architettonico</a:t>
            </a:r>
            <a:r>
              <a:rPr lang="it-IT" sz="1600" dirty="0">
                <a:latin typeface="Century Gothic"/>
                <a:cs typeface="Century Gothic"/>
              </a:rPr>
              <a:t>;</a:t>
            </a:r>
          </a:p>
          <a:p>
            <a:pPr>
              <a:lnSpc>
                <a:spcPct val="120000"/>
              </a:lnSpc>
            </a:pPr>
            <a:r>
              <a:rPr lang="it-IT" sz="1600" dirty="0">
                <a:latin typeface="Century Gothic"/>
                <a:cs typeface="Century Gothic"/>
              </a:rPr>
              <a:t>Verifica della conoscenza </a:t>
            </a:r>
            <a:r>
              <a:rPr lang="it-IT" sz="1600" dirty="0" smtClean="0">
                <a:latin typeface="Century Gothic"/>
                <a:cs typeface="Century Gothic"/>
              </a:rPr>
              <a:t>del quadro dei </a:t>
            </a:r>
            <a:r>
              <a:rPr lang="it-IT" sz="1600" dirty="0">
                <a:latin typeface="Century Gothic"/>
                <a:cs typeface="Century Gothic"/>
              </a:rPr>
              <a:t>vincoli, tutele e salvaguardie </a:t>
            </a:r>
            <a:r>
              <a:rPr lang="it-IT" sz="1600" dirty="0" smtClean="0">
                <a:latin typeface="Century Gothic"/>
                <a:cs typeface="Century Gothic"/>
              </a:rPr>
              <a:t>esistenti.</a:t>
            </a: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2700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87437" y="1844825"/>
            <a:ext cx="10862997" cy="4281339"/>
          </a:xfrm>
        </p:spPr>
        <p:txBody>
          <a:bodyPr>
            <a:normAutofit/>
          </a:bodyPr>
          <a:lstStyle/>
          <a:p>
            <a:pPr marL="0" indent="0">
              <a:lnSpc>
                <a:spcPct val="120000"/>
              </a:lnSpc>
              <a:buNone/>
            </a:pPr>
            <a:r>
              <a:rPr lang="it-IT" sz="1600" b="1" dirty="0" smtClean="0">
                <a:latin typeface="Century Gothic"/>
                <a:cs typeface="Century Gothic"/>
              </a:rPr>
              <a:t>Ampiezza ed integrazione del Progetto culturale proposto</a:t>
            </a:r>
            <a:endParaRPr lang="it-IT" sz="1600" dirty="0" smtClean="0">
              <a:latin typeface="Century Gothic"/>
              <a:cs typeface="Century Gothic"/>
            </a:endParaRPr>
          </a:p>
          <a:p>
            <a:pPr lvl="0">
              <a:lnSpc>
                <a:spcPct val="120000"/>
              </a:lnSpc>
            </a:pPr>
            <a:r>
              <a:rPr lang="it-IT" sz="1600" dirty="0">
                <a:latin typeface="Century Gothic"/>
                <a:cs typeface="Century Gothic"/>
              </a:rPr>
              <a:t>C</a:t>
            </a:r>
            <a:r>
              <a:rPr lang="it-IT" sz="1600" dirty="0" smtClean="0">
                <a:latin typeface="Century Gothic"/>
                <a:cs typeface="Century Gothic"/>
              </a:rPr>
              <a:t>hiarezza </a:t>
            </a:r>
            <a:r>
              <a:rPr lang="it-IT" sz="1600" dirty="0">
                <a:latin typeface="Century Gothic"/>
                <a:cs typeface="Century Gothic"/>
              </a:rPr>
              <a:t>nella descrizione della gamma </a:t>
            </a:r>
            <a:r>
              <a:rPr lang="it-IT" sz="1600" dirty="0" smtClean="0">
                <a:latin typeface="Century Gothic"/>
                <a:cs typeface="Century Gothic"/>
              </a:rPr>
              <a:t>delle principali </a:t>
            </a:r>
            <a:r>
              <a:rPr lang="it-IT" sz="1600" dirty="0">
                <a:latin typeface="Century Gothic"/>
                <a:cs typeface="Century Gothic"/>
              </a:rPr>
              <a:t>attività culturali proposte;</a:t>
            </a:r>
          </a:p>
          <a:p>
            <a:pPr lvl="0">
              <a:lnSpc>
                <a:spcPct val="120000"/>
              </a:lnSpc>
            </a:pPr>
            <a:r>
              <a:rPr lang="it-IT" sz="1600" dirty="0">
                <a:latin typeface="Century Gothic"/>
                <a:cs typeface="Century Gothic"/>
              </a:rPr>
              <a:t>C</a:t>
            </a:r>
            <a:r>
              <a:rPr lang="it-IT" sz="1600" dirty="0" smtClean="0">
                <a:latin typeface="Century Gothic"/>
                <a:cs typeface="Century Gothic"/>
              </a:rPr>
              <a:t>orretta </a:t>
            </a:r>
            <a:r>
              <a:rPr lang="it-IT" sz="1600" dirty="0">
                <a:latin typeface="Century Gothic"/>
                <a:cs typeface="Century Gothic"/>
              </a:rPr>
              <a:t>individuazione, pure nella loro flessibilità d’uso, della destinazione d’uso degli </a:t>
            </a:r>
            <a:r>
              <a:rPr lang="it-IT" sz="1600" dirty="0" smtClean="0">
                <a:latin typeface="Century Gothic"/>
                <a:cs typeface="Century Gothic"/>
              </a:rPr>
              <a:t>spazi all’interno </a:t>
            </a:r>
            <a:r>
              <a:rPr lang="it-IT" sz="1600" dirty="0">
                <a:latin typeface="Century Gothic"/>
                <a:cs typeface="Century Gothic"/>
              </a:rPr>
              <a:t>del Bene da destinare prioritariamente alle attività e ai servizi </a:t>
            </a:r>
            <a:r>
              <a:rPr lang="it-IT" sz="1600" dirty="0" smtClean="0">
                <a:latin typeface="Century Gothic"/>
                <a:cs typeface="Century Gothic"/>
              </a:rPr>
              <a:t>complementari (attraverso </a:t>
            </a:r>
            <a:r>
              <a:rPr lang="it-IT" sz="1600" dirty="0" err="1" smtClean="0">
                <a:latin typeface="Century Gothic"/>
                <a:cs typeface="Century Gothic"/>
              </a:rPr>
              <a:t>Lay</a:t>
            </a:r>
            <a:r>
              <a:rPr lang="it-IT" sz="1600" dirty="0" smtClean="0">
                <a:latin typeface="Century Gothic"/>
                <a:cs typeface="Century Gothic"/>
              </a:rPr>
              <a:t>- out);</a:t>
            </a:r>
            <a:endParaRPr lang="it-IT" sz="1600" dirty="0">
              <a:latin typeface="Century Gothic"/>
              <a:cs typeface="Century Gothic"/>
            </a:endParaRPr>
          </a:p>
          <a:p>
            <a:pPr lvl="0">
              <a:lnSpc>
                <a:spcPct val="120000"/>
              </a:lnSpc>
            </a:pPr>
            <a:r>
              <a:rPr lang="it-IT" sz="1600" dirty="0">
                <a:latin typeface="Century Gothic"/>
                <a:cs typeface="Century Gothic"/>
              </a:rPr>
              <a:t>A</a:t>
            </a:r>
            <a:r>
              <a:rPr lang="it-IT" sz="1600" dirty="0" smtClean="0">
                <a:latin typeface="Century Gothic"/>
                <a:cs typeface="Century Gothic"/>
              </a:rPr>
              <a:t>pertura </a:t>
            </a:r>
            <a:r>
              <a:rPr lang="it-IT" sz="1600" dirty="0">
                <a:latin typeface="Century Gothic"/>
                <a:cs typeface="Century Gothic"/>
              </a:rPr>
              <a:t>a terzi soggetti e definizione delle condizioni d’uso degli spazi (sia a titolo </a:t>
            </a:r>
            <a:r>
              <a:rPr lang="it-IT" sz="1600" dirty="0" smtClean="0">
                <a:latin typeface="Century Gothic"/>
                <a:cs typeface="Century Gothic"/>
              </a:rPr>
              <a:t>gratuito </a:t>
            </a:r>
            <a:r>
              <a:rPr lang="it-IT" sz="1600" dirty="0">
                <a:latin typeface="Century Gothic"/>
                <a:cs typeface="Century Gothic"/>
              </a:rPr>
              <a:t>che oneroso);</a:t>
            </a:r>
          </a:p>
          <a:p>
            <a:pPr lvl="0">
              <a:lnSpc>
                <a:spcPct val="120000"/>
              </a:lnSpc>
            </a:pPr>
            <a:r>
              <a:rPr lang="it-IT" sz="1600" dirty="0">
                <a:latin typeface="Century Gothic"/>
                <a:cs typeface="Century Gothic"/>
              </a:rPr>
              <a:t>M</a:t>
            </a:r>
            <a:r>
              <a:rPr lang="it-IT" sz="1600" dirty="0" smtClean="0">
                <a:latin typeface="Century Gothic"/>
                <a:cs typeface="Century Gothic"/>
              </a:rPr>
              <a:t>odalità </a:t>
            </a:r>
            <a:r>
              <a:rPr lang="it-IT" sz="1600" dirty="0">
                <a:latin typeface="Century Gothic"/>
                <a:cs typeface="Century Gothic"/>
              </a:rPr>
              <a:t>per garantire la crescita dei pubblici di riferimento delle attività principali;</a:t>
            </a:r>
          </a:p>
          <a:p>
            <a:pPr lvl="0">
              <a:lnSpc>
                <a:spcPct val="120000"/>
              </a:lnSpc>
            </a:pPr>
            <a:r>
              <a:rPr lang="it-IT" sz="1600" dirty="0">
                <a:latin typeface="Century Gothic"/>
                <a:cs typeface="Century Gothic"/>
              </a:rPr>
              <a:t>C</a:t>
            </a:r>
            <a:r>
              <a:rPr lang="it-IT" sz="1600" dirty="0" smtClean="0">
                <a:latin typeface="Century Gothic"/>
                <a:cs typeface="Century Gothic"/>
              </a:rPr>
              <a:t>ondizioni </a:t>
            </a:r>
            <a:r>
              <a:rPr lang="it-IT" sz="1600" dirty="0">
                <a:latin typeface="Century Gothic"/>
                <a:cs typeface="Century Gothic"/>
              </a:rPr>
              <a:t>di utilizzo a titolo non oneroso con individuazione degli spazi per usi civici dell’Amministrazione.</a:t>
            </a: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064510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76098" y="1436575"/>
            <a:ext cx="10862997" cy="4281339"/>
          </a:xfrm>
        </p:spPr>
        <p:txBody>
          <a:bodyPr>
            <a:normAutofit lnSpcReduction="10000"/>
          </a:bodyPr>
          <a:lstStyle/>
          <a:p>
            <a:pPr marL="0" indent="0">
              <a:lnSpc>
                <a:spcPct val="120000"/>
              </a:lnSpc>
              <a:buNone/>
            </a:pPr>
            <a:r>
              <a:rPr lang="it-IT" sz="1600" b="1" dirty="0" smtClean="0">
                <a:latin typeface="Century Gothic"/>
                <a:cs typeface="Century Gothic"/>
              </a:rPr>
              <a:t>Relazione con il territorio e con la comunità di riferimento</a:t>
            </a:r>
            <a:endParaRPr lang="it-IT" sz="1600" dirty="0" smtClean="0">
              <a:latin typeface="Century Gothic"/>
              <a:cs typeface="Century Gothic"/>
            </a:endParaRPr>
          </a:p>
          <a:p>
            <a:pPr lvl="0">
              <a:lnSpc>
                <a:spcPct val="120000"/>
              </a:lnSpc>
            </a:pPr>
            <a:r>
              <a:rPr lang="it-IT" sz="1600" dirty="0">
                <a:latin typeface="Century Gothic"/>
                <a:cs typeface="Century Gothic"/>
              </a:rPr>
              <a:t>Evidenziare la consistenza delle reti di collaborazione territoriale ed esterne al territorio in dote al proponente;</a:t>
            </a:r>
          </a:p>
          <a:p>
            <a:pPr lvl="0">
              <a:lnSpc>
                <a:spcPct val="120000"/>
              </a:lnSpc>
            </a:pPr>
            <a:r>
              <a:rPr lang="it-IT" sz="1600" dirty="0">
                <a:latin typeface="Century Gothic"/>
                <a:cs typeface="Century Gothic"/>
              </a:rPr>
              <a:t>P</a:t>
            </a:r>
            <a:r>
              <a:rPr lang="it-IT" sz="1600" dirty="0" smtClean="0">
                <a:latin typeface="Century Gothic"/>
                <a:cs typeface="Century Gothic"/>
              </a:rPr>
              <a:t>rodurre </a:t>
            </a:r>
            <a:r>
              <a:rPr lang="it-IT" sz="1600" dirty="0">
                <a:latin typeface="Century Gothic"/>
                <a:cs typeface="Century Gothic"/>
              </a:rPr>
              <a:t>lettere d’intenti, protocolli d’intesa, o qualsiasi documento che dimostri il supporto al proponente di soggetti locali ed extra-locali nella conduzione del processo di valorizzazione;</a:t>
            </a:r>
          </a:p>
          <a:p>
            <a:pPr lvl="0">
              <a:lnSpc>
                <a:spcPct val="120000"/>
              </a:lnSpc>
            </a:pPr>
            <a:r>
              <a:rPr lang="it-IT" sz="1600" dirty="0">
                <a:latin typeface="Century Gothic"/>
                <a:cs typeface="Century Gothic"/>
              </a:rPr>
              <a:t>T</a:t>
            </a:r>
            <a:r>
              <a:rPr lang="it-IT" sz="1600" dirty="0" smtClean="0">
                <a:latin typeface="Century Gothic"/>
                <a:cs typeface="Century Gothic"/>
              </a:rPr>
              <a:t>rasparenza </a:t>
            </a:r>
            <a:r>
              <a:rPr lang="it-IT" sz="1600" dirty="0">
                <a:latin typeface="Century Gothic"/>
                <a:cs typeface="Century Gothic"/>
              </a:rPr>
              <a:t>delle modalità di rendicontazione “sociale” delle attività proposte nel processo di valorizzazione;</a:t>
            </a:r>
          </a:p>
          <a:p>
            <a:pPr lvl="0">
              <a:lnSpc>
                <a:spcPct val="120000"/>
              </a:lnSpc>
            </a:pPr>
            <a:r>
              <a:rPr lang="it-IT" sz="1600" dirty="0">
                <a:latin typeface="Century Gothic"/>
                <a:cs typeface="Century Gothic"/>
              </a:rPr>
              <a:t>D</a:t>
            </a:r>
            <a:r>
              <a:rPr lang="it-IT" sz="1600" dirty="0" smtClean="0">
                <a:latin typeface="Century Gothic"/>
                <a:cs typeface="Century Gothic"/>
              </a:rPr>
              <a:t>escrizione </a:t>
            </a:r>
            <a:r>
              <a:rPr lang="it-IT" sz="1600" dirty="0">
                <a:latin typeface="Century Gothic"/>
                <a:cs typeface="Century Gothic"/>
              </a:rPr>
              <a:t>del piano di comunicazione pubblica e modalità di </a:t>
            </a:r>
            <a:r>
              <a:rPr lang="it-IT" sz="1600" i="1" dirty="0">
                <a:latin typeface="Century Gothic"/>
                <a:cs typeface="Century Gothic"/>
              </a:rPr>
              <a:t>public engagement</a:t>
            </a:r>
            <a:r>
              <a:rPr lang="it-IT" sz="1600" dirty="0">
                <a:latin typeface="Century Gothic"/>
                <a:cs typeface="Century Gothic"/>
              </a:rPr>
              <a:t>;</a:t>
            </a:r>
          </a:p>
          <a:p>
            <a:pPr lvl="0">
              <a:lnSpc>
                <a:spcPct val="120000"/>
              </a:lnSpc>
            </a:pPr>
            <a:r>
              <a:rPr lang="it-IT" sz="1600" dirty="0">
                <a:latin typeface="Century Gothic"/>
                <a:cs typeface="Century Gothic"/>
              </a:rPr>
              <a:t>C</a:t>
            </a:r>
            <a:r>
              <a:rPr lang="it-IT" sz="1600" dirty="0" smtClean="0">
                <a:latin typeface="Century Gothic"/>
                <a:cs typeface="Century Gothic"/>
              </a:rPr>
              <a:t>hiarezza </a:t>
            </a:r>
            <a:r>
              <a:rPr lang="it-IT" sz="1600" dirty="0">
                <a:latin typeface="Century Gothic"/>
                <a:cs typeface="Century Gothic"/>
              </a:rPr>
              <a:t>degli obiettivi di incremento della partecipazione culturale della popolazione e di lotta alle povertà educative;</a:t>
            </a:r>
          </a:p>
          <a:p>
            <a:pPr lvl="0">
              <a:lnSpc>
                <a:spcPct val="120000"/>
              </a:lnSpc>
            </a:pPr>
            <a:r>
              <a:rPr lang="it-IT" sz="1600" dirty="0">
                <a:latin typeface="Century Gothic"/>
                <a:cs typeface="Century Gothic"/>
              </a:rPr>
              <a:t>C</a:t>
            </a:r>
            <a:r>
              <a:rPr lang="it-IT" sz="1600" dirty="0" smtClean="0">
                <a:latin typeface="Century Gothic"/>
                <a:cs typeface="Century Gothic"/>
              </a:rPr>
              <a:t>hiarezza </a:t>
            </a:r>
            <a:r>
              <a:rPr lang="it-IT" sz="1600" dirty="0">
                <a:latin typeface="Century Gothic"/>
                <a:cs typeface="Century Gothic"/>
              </a:rPr>
              <a:t>degli impatti ricercati dal processo in termini di rigenerazione urbana e incremento di attrattività territoriale anche a fini turistici.</a:t>
            </a: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510546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76098" y="1844825"/>
            <a:ext cx="10862997" cy="4281339"/>
          </a:xfrm>
        </p:spPr>
        <p:txBody>
          <a:bodyPr>
            <a:normAutofit/>
          </a:bodyPr>
          <a:lstStyle/>
          <a:p>
            <a:pPr marL="0" indent="0">
              <a:lnSpc>
                <a:spcPct val="120000"/>
              </a:lnSpc>
              <a:buNone/>
            </a:pPr>
            <a:r>
              <a:rPr lang="it-IT" sz="1600" b="1" dirty="0">
                <a:latin typeface="Century Gothic"/>
                <a:cs typeface="Century Gothic"/>
              </a:rPr>
              <a:t>Coerenza della programmazione del processo di valorizzazione e sua sostenibilità nel primo periodo (3-5 anni</a:t>
            </a:r>
            <a:r>
              <a:rPr lang="it-IT" sz="1600" b="1" dirty="0" smtClean="0">
                <a:latin typeface="Century Gothic"/>
                <a:cs typeface="Century Gothic"/>
              </a:rPr>
              <a:t>)</a:t>
            </a:r>
          </a:p>
          <a:p>
            <a:pPr lvl="0">
              <a:lnSpc>
                <a:spcPct val="120000"/>
              </a:lnSpc>
            </a:pPr>
            <a:r>
              <a:rPr lang="it-IT" sz="1600" dirty="0">
                <a:latin typeface="Century Gothic"/>
                <a:cs typeface="Century Gothic"/>
              </a:rPr>
              <a:t>C</a:t>
            </a:r>
            <a:r>
              <a:rPr lang="it-IT" sz="1600" dirty="0" smtClean="0">
                <a:latin typeface="Century Gothic"/>
                <a:cs typeface="Century Gothic"/>
              </a:rPr>
              <a:t>oerenza </a:t>
            </a:r>
            <a:r>
              <a:rPr lang="it-IT" sz="1600" dirty="0">
                <a:latin typeface="Century Gothic"/>
                <a:cs typeface="Century Gothic"/>
              </a:rPr>
              <a:t>e pertinenza del programma delle attività principali per il primo periodo di attività (min. 3 max. 5 anni);</a:t>
            </a:r>
          </a:p>
          <a:p>
            <a:pPr lvl="0">
              <a:lnSpc>
                <a:spcPct val="120000"/>
              </a:lnSpc>
            </a:pPr>
            <a:r>
              <a:rPr lang="it-IT" sz="1600" dirty="0">
                <a:latin typeface="Century Gothic"/>
                <a:cs typeface="Century Gothic"/>
              </a:rPr>
              <a:t>S</a:t>
            </a:r>
            <a:r>
              <a:rPr lang="it-IT" sz="1600" dirty="0" smtClean="0">
                <a:latin typeface="Century Gothic"/>
                <a:cs typeface="Century Gothic"/>
              </a:rPr>
              <a:t>ostenibilità </a:t>
            </a:r>
            <a:r>
              <a:rPr lang="it-IT" sz="1600" dirty="0">
                <a:latin typeface="Century Gothic"/>
                <a:cs typeface="Century Gothic"/>
              </a:rPr>
              <a:t>economico-finanziaria evidenziata in un piano a costi e </a:t>
            </a:r>
            <a:r>
              <a:rPr lang="it-IT" sz="1600" dirty="0" smtClean="0">
                <a:latin typeface="Century Gothic"/>
                <a:cs typeface="Century Gothic"/>
              </a:rPr>
              <a:t>ricavi </a:t>
            </a:r>
            <a:r>
              <a:rPr lang="it-IT" sz="1600" dirty="0">
                <a:latin typeface="Century Gothic"/>
                <a:cs typeface="Century Gothic"/>
              </a:rPr>
              <a:t>per </a:t>
            </a:r>
            <a:r>
              <a:rPr lang="it-IT" sz="1600" dirty="0" smtClean="0">
                <a:latin typeface="Century Gothic"/>
                <a:cs typeface="Century Gothic"/>
              </a:rPr>
              <a:t>le principali macro voci, ripartite per attività, </a:t>
            </a:r>
            <a:r>
              <a:rPr lang="it-IT" sz="1600" dirty="0">
                <a:latin typeface="Century Gothic"/>
                <a:cs typeface="Century Gothic"/>
              </a:rPr>
              <a:t>del primo periodo con illustrazione delle modalità di calcolo;</a:t>
            </a:r>
          </a:p>
          <a:p>
            <a:pPr lvl="0">
              <a:lnSpc>
                <a:spcPct val="120000"/>
              </a:lnSpc>
            </a:pPr>
            <a:r>
              <a:rPr lang="it-IT" sz="1600" dirty="0">
                <a:latin typeface="Century Gothic"/>
                <a:cs typeface="Century Gothic"/>
              </a:rPr>
              <a:t>A</a:t>
            </a:r>
            <a:r>
              <a:rPr lang="it-IT" sz="1600" dirty="0" smtClean="0">
                <a:latin typeface="Century Gothic"/>
                <a:cs typeface="Century Gothic"/>
              </a:rPr>
              <a:t>rticolazione </a:t>
            </a:r>
            <a:r>
              <a:rPr lang="it-IT" sz="1600" dirty="0">
                <a:latin typeface="Century Gothic"/>
                <a:cs typeface="Century Gothic"/>
              </a:rPr>
              <a:t>per fasi del programma di </a:t>
            </a:r>
            <a:r>
              <a:rPr lang="it-IT" sz="1600" dirty="0" smtClean="0">
                <a:latin typeface="Century Gothic"/>
                <a:cs typeface="Century Gothic"/>
              </a:rPr>
              <a:t>investimenti, anche strutturali </a:t>
            </a:r>
            <a:r>
              <a:rPr lang="it-IT" sz="1600" dirty="0">
                <a:latin typeface="Century Gothic"/>
                <a:cs typeface="Century Gothic"/>
              </a:rPr>
              <a:t>per </a:t>
            </a:r>
            <a:r>
              <a:rPr lang="it-IT" sz="1600" dirty="0" smtClean="0">
                <a:latin typeface="Century Gothic"/>
                <a:cs typeface="Century Gothic"/>
              </a:rPr>
              <a:t>l’eventuale </a:t>
            </a:r>
            <a:r>
              <a:rPr lang="it-IT" sz="1600" dirty="0">
                <a:latin typeface="Century Gothic"/>
                <a:cs typeface="Century Gothic"/>
              </a:rPr>
              <a:t>recupero/restauro di parti del bene, che funzionali (almeno per il primo </a:t>
            </a:r>
            <a:r>
              <a:rPr lang="it-IT" sz="1600" dirty="0" smtClean="0">
                <a:latin typeface="Century Gothic"/>
                <a:cs typeface="Century Gothic"/>
              </a:rPr>
              <a:t>periodo/lotto funzionale);</a:t>
            </a:r>
            <a:endParaRPr lang="it-IT" sz="1600" dirty="0">
              <a:latin typeface="Century Gothic"/>
              <a:cs typeface="Century Gothic"/>
            </a:endParaRPr>
          </a:p>
          <a:p>
            <a:pPr lvl="0">
              <a:lnSpc>
                <a:spcPct val="120000"/>
              </a:lnSpc>
            </a:pPr>
            <a:r>
              <a:rPr lang="it-IT" sz="1600" dirty="0">
                <a:latin typeface="Century Gothic"/>
                <a:cs typeface="Century Gothic"/>
              </a:rPr>
              <a:t>C</a:t>
            </a:r>
            <a:r>
              <a:rPr lang="it-IT" sz="1600" dirty="0" smtClean="0">
                <a:latin typeface="Century Gothic"/>
                <a:cs typeface="Century Gothic"/>
              </a:rPr>
              <a:t>apacità </a:t>
            </a:r>
            <a:r>
              <a:rPr lang="it-IT" sz="1600" dirty="0">
                <a:latin typeface="Century Gothic"/>
                <a:cs typeface="Century Gothic"/>
              </a:rPr>
              <a:t>di individuazione di fonti finanziarie pubbliche e private nel sostegno al processo di valorizzazione</a:t>
            </a:r>
            <a:r>
              <a:rPr lang="it-IT" sz="1600" dirty="0" smtClean="0">
                <a:latin typeface="Century Gothic"/>
                <a:cs typeface="Century Gothic"/>
              </a:rPr>
              <a:t>.</a:t>
            </a:r>
            <a:endParaRPr lang="it-IT" sz="1600" dirty="0">
              <a:latin typeface="Century Gothic"/>
              <a:cs typeface="Century Gothic"/>
            </a:endParaRP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80424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2011400" y="830046"/>
            <a:ext cx="8195475" cy="725488"/>
          </a:xfrm>
        </p:spPr>
        <p:txBody>
          <a:bodyPr>
            <a:noAutofit/>
          </a:bodyPr>
          <a:lstStyle/>
          <a:p>
            <a:pPr algn="ctr">
              <a:lnSpc>
                <a:spcPct val="120000"/>
              </a:lnSpc>
            </a:pP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tx2"/>
                </a:solidFill>
                <a:latin typeface="Century Gothic"/>
                <a:ea typeface="Tahoma" panose="020B0604030504040204" pitchFamily="34" charset="0"/>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La difficoltà a dare destinazioni d’uso culturale e sociale ai beni pubblici</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838200" y="2279074"/>
            <a:ext cx="10515600" cy="2427119"/>
          </a:xfrm>
        </p:spPr>
        <p:txBody>
          <a:bodyPr>
            <a:noAutofit/>
          </a:bodyPr>
          <a:lstStyle/>
          <a:p>
            <a:pPr>
              <a:lnSpc>
                <a:spcPct val="120000"/>
              </a:lnSpc>
            </a:pPr>
            <a:r>
              <a:rPr lang="it-IT" sz="1600" b="1" dirty="0" smtClean="0">
                <a:latin typeface="Century Gothic"/>
                <a:cs typeface="Century Gothic"/>
              </a:rPr>
              <a:t>Non si riesce ad andare oltre forme di «istituzionalizzazione» culturale </a:t>
            </a:r>
            <a:r>
              <a:rPr lang="it-IT" sz="1600" dirty="0" smtClean="0">
                <a:latin typeface="Century Gothic"/>
                <a:cs typeface="Century Gothic"/>
              </a:rPr>
              <a:t>(Musei, Archivi, Biblioteche) e </a:t>
            </a:r>
            <a:r>
              <a:rPr lang="it-IT" sz="1600" b="1" dirty="0" smtClean="0">
                <a:latin typeface="Century Gothic"/>
                <a:cs typeface="Century Gothic"/>
              </a:rPr>
              <a:t>solo</a:t>
            </a:r>
            <a:r>
              <a:rPr lang="it-IT" sz="1600" dirty="0" smtClean="0">
                <a:latin typeface="Century Gothic"/>
                <a:cs typeface="Century Gothic"/>
              </a:rPr>
              <a:t> una </a:t>
            </a:r>
            <a:r>
              <a:rPr lang="it-IT" sz="1600" b="1" dirty="0" smtClean="0">
                <a:latin typeface="Century Gothic"/>
                <a:cs typeface="Century Gothic"/>
              </a:rPr>
              <a:t>piccola parte </a:t>
            </a:r>
            <a:r>
              <a:rPr lang="it-IT" sz="1600" dirty="0" smtClean="0">
                <a:latin typeface="Century Gothic"/>
                <a:cs typeface="Century Gothic"/>
              </a:rPr>
              <a:t>tra queste è </a:t>
            </a:r>
            <a:r>
              <a:rPr lang="it-IT" sz="1600" b="1" dirty="0" smtClean="0">
                <a:latin typeface="Century Gothic"/>
                <a:cs typeface="Century Gothic"/>
              </a:rPr>
              <a:t>capace di generare ampia partecipazione culturale delle popolazioni</a:t>
            </a:r>
            <a:r>
              <a:rPr lang="it-IT" sz="1600" dirty="0" smtClean="0">
                <a:latin typeface="Century Gothic"/>
                <a:cs typeface="Century Gothic"/>
              </a:rPr>
              <a:t>;</a:t>
            </a:r>
          </a:p>
          <a:p>
            <a:pPr>
              <a:lnSpc>
                <a:spcPct val="120000"/>
              </a:lnSpc>
            </a:pPr>
            <a:r>
              <a:rPr lang="it-IT" sz="1600" b="1" dirty="0" smtClean="0">
                <a:latin typeface="Century Gothic"/>
                <a:cs typeface="Century Gothic"/>
              </a:rPr>
              <a:t>Non si riesce dare «casa stabile» alla produzione artistica e culturale </a:t>
            </a:r>
            <a:r>
              <a:rPr lang="it-IT" sz="1600" dirty="0" smtClean="0">
                <a:latin typeface="Century Gothic"/>
                <a:cs typeface="Century Gothic"/>
              </a:rPr>
              <a:t>e a quella ibrida fondata sull’innovazione culturale e sociale, a base dei migliori casi di rigenerazione urbana e territoriale;</a:t>
            </a:r>
          </a:p>
          <a:p>
            <a:pPr>
              <a:lnSpc>
                <a:spcPct val="120000"/>
              </a:lnSpc>
            </a:pPr>
            <a:r>
              <a:rPr lang="it-IT" sz="1600" b="1" dirty="0" smtClean="0">
                <a:latin typeface="Century Gothic"/>
                <a:cs typeface="Century Gothic"/>
              </a:rPr>
              <a:t>Perché? la normativa preesistente  al «151» ha favorito altri utilizzi dei beni pubblici  fondati prevalentemente sulla redditività dei valori economico-patrimoniali dei beni e non sulla crescita del benessere culturale e sociale delle popolazioni.</a:t>
            </a:r>
            <a:endParaRPr lang="it-IT" sz="1600" b="1"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49539" y="67036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1800" b="1" dirty="0" smtClean="0">
                <a:solidFill>
                  <a:srgbClr val="FF6600"/>
                </a:solidFill>
                <a:latin typeface="Century Gothic"/>
                <a:ea typeface="Tahoma" panose="020B0604030504040204" pitchFamily="34" charset="0"/>
                <a:cs typeface="Century Gothic"/>
              </a:rPr>
              <a:t> 4 </a:t>
            </a:r>
            <a:r>
              <a:rPr lang="it-IT" sz="2400" b="1" dirty="0" smtClean="0">
                <a:solidFill>
                  <a:schemeClr val="accent1">
                    <a:lumMod val="75000"/>
                  </a:schemeClr>
                </a:solidFill>
                <a:latin typeface="Century Gothic"/>
                <a:ea typeface="Tahoma" panose="020B0604030504040204" pitchFamily="34" charset="0"/>
                <a:cs typeface="Century Gothic"/>
              </a:rPr>
              <a:t>GLI IMPEGNI TRA LE PARTI</a:t>
            </a:r>
            <a:r>
              <a:rPr lang="it-IT" sz="2400" dirty="0" smtClean="0">
                <a:solidFill>
                  <a:schemeClr val="accent1">
                    <a:lumMod val="75000"/>
                  </a:schemeClr>
                </a:solidFill>
                <a:latin typeface="Century Gothic"/>
                <a:cs typeface="Century Gothic"/>
              </a:rPr>
              <a:t/>
            </a:r>
            <a:br>
              <a:rPr lang="it-IT" sz="2400" dirty="0" smtClean="0">
                <a:solidFill>
                  <a:schemeClr val="accent1">
                    <a:lumMod val="75000"/>
                  </a:schemeClr>
                </a:solidFill>
                <a:latin typeface="Century Gothic"/>
                <a:cs typeface="Century Gothic"/>
              </a:rPr>
            </a:br>
            <a:endParaRPr lang="it-IT" sz="2400" dirty="0">
              <a:solidFill>
                <a:schemeClr val="accent1">
                  <a:lumMod val="75000"/>
                </a:schemeClr>
              </a:solidFill>
              <a:latin typeface="Century Gothic"/>
              <a:cs typeface="Century Gothic"/>
            </a:endParaRPr>
          </a:p>
        </p:txBody>
      </p:sp>
      <p:sp>
        <p:nvSpPr>
          <p:cNvPr id="6" name="Segnaposto contenuto 5"/>
          <p:cNvSpPr>
            <a:spLocks noGrp="1"/>
          </p:cNvSpPr>
          <p:nvPr>
            <p:ph idx="1"/>
          </p:nvPr>
        </p:nvSpPr>
        <p:spPr>
          <a:xfrm>
            <a:off x="776098" y="1844825"/>
            <a:ext cx="10862997" cy="4281339"/>
          </a:xfrm>
        </p:spPr>
        <p:txBody>
          <a:bodyPr>
            <a:normAutofit/>
          </a:bodyPr>
          <a:lstStyle/>
          <a:p>
            <a:pPr>
              <a:lnSpc>
                <a:spcPct val="120000"/>
              </a:lnSpc>
            </a:pPr>
            <a:r>
              <a:rPr lang="it-IT" sz="1600" dirty="0" smtClean="0">
                <a:latin typeface="Century Gothic"/>
                <a:cs typeface="Century Gothic"/>
              </a:rPr>
              <a:t>Un </a:t>
            </a:r>
            <a:r>
              <a:rPr lang="it-IT" sz="1600" b="1" dirty="0" smtClean="0">
                <a:latin typeface="Century Gothic"/>
                <a:cs typeface="Century Gothic"/>
              </a:rPr>
              <a:t>rapporto di Partenariato Speciale non è una «concessione» ordinaria o un appalto di servizi</a:t>
            </a:r>
            <a:r>
              <a:rPr lang="it-IT" sz="1600" b="1" dirty="0">
                <a:latin typeface="Century Gothic"/>
                <a:cs typeface="Century Gothic"/>
              </a:rPr>
              <a:t>;</a:t>
            </a:r>
          </a:p>
          <a:p>
            <a:pPr>
              <a:lnSpc>
                <a:spcPct val="120000"/>
              </a:lnSpc>
            </a:pPr>
            <a:r>
              <a:rPr lang="it-IT" sz="1600" dirty="0" smtClean="0">
                <a:latin typeface="Century Gothic"/>
                <a:cs typeface="Century Gothic"/>
              </a:rPr>
              <a:t>La sua </a:t>
            </a:r>
            <a:r>
              <a:rPr lang="it-IT" sz="1600" b="1" dirty="0" smtClean="0">
                <a:latin typeface="Century Gothic"/>
                <a:cs typeface="Century Gothic"/>
              </a:rPr>
              <a:t>lunga durata non può rendere prevedibile fin dall’avvio ogni contenuto della relazione </a:t>
            </a:r>
            <a:r>
              <a:rPr lang="it-IT" sz="1600" dirty="0" smtClean="0">
                <a:latin typeface="Century Gothic"/>
                <a:cs typeface="Century Gothic"/>
              </a:rPr>
              <a:t>tra il soggetto pubblico ed il partner operativo privato; </a:t>
            </a:r>
            <a:endParaRPr lang="it-IT" sz="1600" dirty="0">
              <a:latin typeface="Century Gothic"/>
              <a:cs typeface="Century Gothic"/>
            </a:endParaRPr>
          </a:p>
          <a:p>
            <a:pPr>
              <a:lnSpc>
                <a:spcPct val="120000"/>
              </a:lnSpc>
            </a:pPr>
            <a:r>
              <a:rPr lang="it-IT" sz="1600" dirty="0" smtClean="0">
                <a:latin typeface="Century Gothic"/>
                <a:cs typeface="Century Gothic"/>
              </a:rPr>
              <a:t>Il pregio di questa </a:t>
            </a:r>
            <a:r>
              <a:rPr lang="it-IT" sz="1600" b="1" dirty="0" smtClean="0">
                <a:latin typeface="Century Gothic"/>
                <a:cs typeface="Century Gothic"/>
              </a:rPr>
              <a:t>ampia flessibilità operativa </a:t>
            </a:r>
            <a:r>
              <a:rPr lang="it-IT" sz="1600" dirty="0" smtClean="0">
                <a:latin typeface="Century Gothic"/>
                <a:cs typeface="Century Gothic"/>
              </a:rPr>
              <a:t>richiede perciò la </a:t>
            </a:r>
            <a:r>
              <a:rPr lang="it-IT" sz="1600" b="1" dirty="0" smtClean="0">
                <a:latin typeface="Century Gothic"/>
                <a:cs typeface="Century Gothic"/>
              </a:rPr>
              <a:t>assunzione di impegni chiari tra le pa</a:t>
            </a:r>
            <a:r>
              <a:rPr lang="it-IT" sz="1600" dirty="0" smtClean="0">
                <a:latin typeface="Century Gothic"/>
                <a:cs typeface="Century Gothic"/>
              </a:rPr>
              <a:t>rti, cioè di «regole del gioco» partenariali, a cui ciascuna parte dovrà attenersi lungo la durata del Partenariato «speciale»</a:t>
            </a:r>
            <a:r>
              <a:rPr lang="it-IT" sz="1600" dirty="0">
                <a:latin typeface="Century Gothic"/>
                <a:cs typeface="Century Gothic"/>
              </a:rPr>
              <a:t>;</a:t>
            </a:r>
          </a:p>
          <a:p>
            <a:pPr>
              <a:lnSpc>
                <a:spcPct val="120000"/>
              </a:lnSpc>
            </a:pPr>
            <a:r>
              <a:rPr lang="it-IT" sz="1600" dirty="0" smtClean="0">
                <a:latin typeface="Century Gothic"/>
                <a:cs typeface="Century Gothic"/>
              </a:rPr>
              <a:t>Gli </a:t>
            </a:r>
            <a:r>
              <a:rPr lang="it-IT" sz="1600" b="1" dirty="0" smtClean="0">
                <a:latin typeface="Century Gothic"/>
                <a:cs typeface="Century Gothic"/>
              </a:rPr>
              <a:t>impegni principali dovranno pertanto essere assicurati, altri impegni potranno essere temporalmente definiti </a:t>
            </a:r>
            <a:r>
              <a:rPr lang="it-IT" sz="1600" dirty="0" smtClean="0">
                <a:latin typeface="Century Gothic"/>
                <a:cs typeface="Century Gothic"/>
              </a:rPr>
              <a:t>(quali quelli legati alla possibilità di contributi diretti a carico del Soggetto pubblico per lo start-up del processo di valorizzazione).</a:t>
            </a:r>
            <a:endParaRPr lang="it-IT" sz="1600" dirty="0">
              <a:latin typeface="Century Gothic"/>
              <a:cs typeface="Century Gothic"/>
            </a:endParaRP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88624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826576"/>
            <a:ext cx="10515600" cy="725488"/>
          </a:xfrm>
        </p:spPr>
        <p:txBody>
          <a:bodyPr>
            <a:noAutofit/>
          </a:bodyPr>
          <a:lstStyle/>
          <a:p>
            <a:pPr algn="ctr"/>
            <a:r>
              <a:rPr lang="it-IT" sz="2400" b="1" dirty="0">
                <a:solidFill>
                  <a:schemeClr val="accent1">
                    <a:lumMod val="75000"/>
                  </a:schemeClr>
                </a:solidFill>
                <a:latin typeface="Century Gothic"/>
                <a:ea typeface="Tahoma" panose="020B0604030504040204" pitchFamily="34" charset="0"/>
                <a:cs typeface="Century Gothic"/>
              </a:rPr>
              <a:t>Impegni</a:t>
            </a:r>
            <a:r>
              <a:rPr lang="it-IT" sz="2400" dirty="0" smtClean="0">
                <a:latin typeface="Century Gothic"/>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tipici del proponente </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719403" y="1347944"/>
            <a:ext cx="10862997" cy="4281339"/>
          </a:xfrm>
        </p:spPr>
        <p:txBody>
          <a:bodyPr>
            <a:noAutofit/>
          </a:bodyPr>
          <a:lstStyle/>
          <a:p>
            <a:pPr marL="342900" lvl="0" indent="-342900">
              <a:lnSpc>
                <a:spcPct val="110000"/>
              </a:lnSpc>
              <a:buAutoNum type="arabicParenR"/>
            </a:pPr>
            <a:r>
              <a:rPr lang="it-IT" sz="1600" b="1" dirty="0" smtClean="0">
                <a:latin typeface="Century Gothic"/>
                <a:cs typeface="Century Gothic"/>
              </a:rPr>
              <a:t>Rispetto </a:t>
            </a:r>
            <a:r>
              <a:rPr lang="it-IT" sz="1600" b="1" dirty="0">
                <a:latin typeface="Century Gothic"/>
                <a:cs typeface="Century Gothic"/>
              </a:rPr>
              <a:t>dei contenuti della </a:t>
            </a:r>
            <a:r>
              <a:rPr lang="it-IT" sz="1600" b="1" dirty="0" smtClean="0">
                <a:latin typeface="Century Gothic"/>
                <a:cs typeface="Century Gothic"/>
              </a:rPr>
              <a:t>proposta  in relazione a quanto programmato nel tempo;</a:t>
            </a:r>
            <a:r>
              <a:rPr lang="it-IT" sz="1600" dirty="0" smtClean="0">
                <a:latin typeface="Century Gothic"/>
                <a:cs typeface="Century Gothic"/>
              </a:rPr>
              <a:t> </a:t>
            </a:r>
          </a:p>
          <a:p>
            <a:pPr marL="0" lvl="0" indent="0">
              <a:lnSpc>
                <a:spcPct val="110000"/>
              </a:lnSpc>
              <a:buNone/>
            </a:pPr>
            <a:r>
              <a:rPr lang="it-IT" sz="1600" b="1" dirty="0" smtClean="0">
                <a:latin typeface="Century Gothic"/>
                <a:cs typeface="Century Gothic"/>
              </a:rPr>
              <a:t>2)</a:t>
            </a:r>
            <a:r>
              <a:rPr lang="it-IT" sz="1600" dirty="0" smtClean="0">
                <a:latin typeface="Century Gothic"/>
                <a:cs typeface="Century Gothic"/>
              </a:rPr>
              <a:t> </a:t>
            </a:r>
            <a:r>
              <a:rPr lang="it-IT" sz="1600" b="1" dirty="0" smtClean="0">
                <a:latin typeface="Century Gothic"/>
                <a:cs typeface="Century Gothic"/>
              </a:rPr>
              <a:t>Apertura </a:t>
            </a:r>
            <a:r>
              <a:rPr lang="it-IT" sz="1600" b="1" dirty="0">
                <a:latin typeface="Century Gothic"/>
                <a:cs typeface="Century Gothic"/>
              </a:rPr>
              <a:t>ed accessibilità</a:t>
            </a:r>
            <a:r>
              <a:rPr lang="it-IT" sz="1600" dirty="0">
                <a:latin typeface="Century Gothic"/>
                <a:cs typeface="Century Gothic"/>
              </a:rPr>
              <a:t> - gestire i beni oggetto del PSPP, secondo i princìpi di massima apertura e accessibilità al pubblico, favorendo la partecipazione attiva della comunità locale, in particolare garantire l’accessibilità e la pubblica fruizione del Bene, seppure prevedendo la possibilità di svolgimento delle proprie attività caratteristiche e </a:t>
            </a:r>
            <a:r>
              <a:rPr lang="it-IT" sz="1600" dirty="0" smtClean="0">
                <a:latin typeface="Century Gothic"/>
                <a:cs typeface="Century Gothic"/>
              </a:rPr>
              <a:t>complementari; </a:t>
            </a:r>
          </a:p>
          <a:p>
            <a:pPr marL="0" lvl="0" indent="0">
              <a:lnSpc>
                <a:spcPct val="110000"/>
              </a:lnSpc>
              <a:buNone/>
            </a:pPr>
            <a:r>
              <a:rPr lang="it-IT" sz="1600" b="1" dirty="0" smtClean="0">
                <a:latin typeface="Century Gothic"/>
                <a:cs typeface="Century Gothic"/>
              </a:rPr>
              <a:t>3)</a:t>
            </a:r>
            <a:r>
              <a:rPr lang="it-IT" sz="1600" dirty="0" smtClean="0">
                <a:latin typeface="Century Gothic"/>
                <a:cs typeface="Century Gothic"/>
              </a:rPr>
              <a:t> </a:t>
            </a:r>
            <a:r>
              <a:rPr lang="it-IT" sz="1600" b="1" dirty="0" smtClean="0">
                <a:latin typeface="Century Gothic"/>
                <a:cs typeface="Century Gothic"/>
              </a:rPr>
              <a:t>Assunzione </a:t>
            </a:r>
            <a:r>
              <a:rPr lang="it-IT" sz="1600" b="1" dirty="0">
                <a:latin typeface="Century Gothic"/>
                <a:cs typeface="Century Gothic"/>
              </a:rPr>
              <a:t>totale del rischio operativo </a:t>
            </a:r>
            <a:r>
              <a:rPr lang="it-IT" sz="1600" dirty="0">
                <a:latin typeface="Century Gothic"/>
                <a:cs typeface="Century Gothic"/>
              </a:rPr>
              <a:t>- svolgere le attività, assicurando continuità, regolarità e qualità dell'azione, in una dimensione di completa autonomia finanziaria, facendosi direttamente carico di ogni costo relativo e di ogni responsabilità, per mezzo dei ricavi derivanti dall'offerta di spazi e servizi, dall'organizzazione di iniziative socioculturali, di attività commerciali complementari e tramite la ricerca di finanziamenti pubblici e </a:t>
            </a:r>
            <a:r>
              <a:rPr lang="it-IT" sz="1600" dirty="0" smtClean="0">
                <a:latin typeface="Century Gothic"/>
                <a:cs typeface="Century Gothic"/>
              </a:rPr>
              <a:t>privati;</a:t>
            </a:r>
          </a:p>
          <a:p>
            <a:pPr marL="0" lvl="0" indent="0">
              <a:lnSpc>
                <a:spcPct val="110000"/>
              </a:lnSpc>
              <a:buNone/>
            </a:pPr>
            <a:r>
              <a:rPr lang="it-IT" sz="1600" b="1" dirty="0" smtClean="0">
                <a:latin typeface="Century Gothic"/>
                <a:cs typeface="Century Gothic"/>
              </a:rPr>
              <a:t>4) Impegno </a:t>
            </a:r>
            <a:r>
              <a:rPr lang="it-IT" sz="1600" b="1" dirty="0">
                <a:latin typeface="Century Gothic"/>
                <a:cs typeface="Century Gothic"/>
              </a:rPr>
              <a:t>alla destinazione prioritaria dei ricavi</a:t>
            </a:r>
            <a:r>
              <a:rPr lang="it-IT" sz="1600" dirty="0">
                <a:latin typeface="Century Gothic"/>
                <a:cs typeface="Century Gothic"/>
              </a:rPr>
              <a:t> - destinare i ricavi prioritariamente allo sviluppo delle attività di valorizzazione previste, pur compatibilmente alla sostenibilità ordinaria ed al consolidamento delle attività caratteristiche del </a:t>
            </a:r>
            <a:r>
              <a:rPr lang="it-IT" sz="1600" dirty="0" smtClean="0">
                <a:latin typeface="Century Gothic"/>
                <a:cs typeface="Century Gothic"/>
              </a:rPr>
              <a:t>proponente; </a:t>
            </a:r>
          </a:p>
          <a:p>
            <a:pPr marL="0" lvl="0" indent="0">
              <a:lnSpc>
                <a:spcPct val="110000"/>
              </a:lnSpc>
              <a:buNone/>
            </a:pPr>
            <a:r>
              <a:rPr lang="it-IT" sz="1600" b="1" dirty="0" smtClean="0">
                <a:latin typeface="Century Gothic"/>
                <a:cs typeface="Century Gothic"/>
              </a:rPr>
              <a:t>5) Rispetto </a:t>
            </a:r>
            <a:r>
              <a:rPr lang="it-IT" sz="1600" b="1" dirty="0">
                <a:latin typeface="Century Gothic"/>
                <a:cs typeface="Century Gothic"/>
              </a:rPr>
              <a:t>degli obblighi verso i dipendenti e collaboratori</a:t>
            </a:r>
            <a:r>
              <a:rPr lang="it-IT" sz="1600" dirty="0">
                <a:latin typeface="Century Gothic"/>
                <a:cs typeface="Century Gothic"/>
              </a:rPr>
              <a:t> - ottemperare a tutti gli obblighi verso i propri dipendenti derivanti da disposizioni legislative e regolamentari vigenti in materia di lavoro, ivi comprese quelle in tema di igiene e sicurezza, previdenza e disciplina infortunistica, assumendo a proprio carico tutti gli oneri relativi;</a:t>
            </a:r>
          </a:p>
          <a:p>
            <a:pPr marL="0" indent="0">
              <a:lnSpc>
                <a:spcPct val="11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505177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19403" y="1202873"/>
            <a:ext cx="10862997" cy="4281339"/>
          </a:xfrm>
        </p:spPr>
        <p:txBody>
          <a:bodyPr>
            <a:noAutofit/>
          </a:bodyPr>
          <a:lstStyle/>
          <a:p>
            <a:pPr marL="0" lvl="0" indent="0">
              <a:lnSpc>
                <a:spcPct val="120000"/>
              </a:lnSpc>
              <a:buNone/>
            </a:pPr>
            <a:r>
              <a:rPr lang="it-IT" sz="1600" b="1" dirty="0" smtClean="0">
                <a:latin typeface="Century Gothic"/>
                <a:cs typeface="Century Gothic"/>
              </a:rPr>
              <a:t>6) Custodia </a:t>
            </a:r>
            <a:r>
              <a:rPr lang="it-IT" sz="1600" b="1" dirty="0">
                <a:latin typeface="Century Gothic"/>
                <a:cs typeface="Century Gothic"/>
              </a:rPr>
              <a:t>e Manutenzione ordinaria</a:t>
            </a:r>
            <a:r>
              <a:rPr lang="it-IT" sz="1600" dirty="0">
                <a:latin typeface="Century Gothic"/>
                <a:cs typeface="Century Gothic"/>
              </a:rPr>
              <a:t> - custodire il Bene e ogni sua pertinenza, con onere diretto di pulizia e manutenzione ordinarie, nonché le attrezzature e gli impianti di proprietà </a:t>
            </a:r>
            <a:r>
              <a:rPr lang="it-IT" sz="1600" dirty="0" smtClean="0">
                <a:latin typeface="Century Gothic"/>
                <a:cs typeface="Century Gothic"/>
              </a:rPr>
              <a:t>dell’Amministrazione Pubblica, </a:t>
            </a:r>
            <a:r>
              <a:rPr lang="it-IT" sz="1600" dirty="0">
                <a:latin typeface="Century Gothic"/>
                <a:cs typeface="Century Gothic"/>
              </a:rPr>
              <a:t>a proprie spese, avendo cura di informare tempestivamente </a:t>
            </a:r>
            <a:r>
              <a:rPr lang="it-IT" sz="1600" dirty="0" smtClean="0">
                <a:latin typeface="Century Gothic"/>
                <a:cs typeface="Century Gothic"/>
              </a:rPr>
              <a:t>i suoi </a:t>
            </a:r>
            <a:r>
              <a:rPr lang="it-IT" sz="1600" dirty="0">
                <a:latin typeface="Century Gothic"/>
                <a:cs typeface="Century Gothic"/>
              </a:rPr>
              <a:t>organi tecnici </a:t>
            </a:r>
            <a:r>
              <a:rPr lang="it-IT" sz="1600" dirty="0" smtClean="0">
                <a:latin typeface="Century Gothic"/>
                <a:cs typeface="Century Gothic"/>
              </a:rPr>
              <a:t>qualora </a:t>
            </a:r>
            <a:r>
              <a:rPr lang="it-IT" sz="1600" dirty="0">
                <a:latin typeface="Century Gothic"/>
                <a:cs typeface="Century Gothic"/>
              </a:rPr>
              <a:t>si verificassero alterazioni del loro stato di </a:t>
            </a:r>
            <a:r>
              <a:rPr lang="it-IT" sz="1600" dirty="0" smtClean="0">
                <a:latin typeface="Century Gothic"/>
                <a:cs typeface="Century Gothic"/>
              </a:rPr>
              <a:t>conservazione; </a:t>
            </a:r>
          </a:p>
          <a:p>
            <a:pPr marL="0" lvl="0" indent="0">
              <a:lnSpc>
                <a:spcPct val="120000"/>
              </a:lnSpc>
              <a:buNone/>
            </a:pPr>
            <a:r>
              <a:rPr lang="it-IT" sz="1600" b="1" dirty="0" smtClean="0">
                <a:latin typeface="Century Gothic"/>
                <a:cs typeface="Century Gothic"/>
              </a:rPr>
              <a:t>7)</a:t>
            </a:r>
            <a:r>
              <a:rPr lang="it-IT" sz="1600" dirty="0" smtClean="0">
                <a:latin typeface="Century Gothic"/>
                <a:cs typeface="Century Gothic"/>
              </a:rPr>
              <a:t> </a:t>
            </a:r>
            <a:r>
              <a:rPr lang="it-IT" sz="1600" b="1" dirty="0" smtClean="0">
                <a:latin typeface="Century Gothic"/>
                <a:cs typeface="Century Gothic"/>
              </a:rPr>
              <a:t>Uso </a:t>
            </a:r>
            <a:r>
              <a:rPr lang="it-IT" sz="1600" b="1" dirty="0">
                <a:latin typeface="Century Gothic"/>
                <a:cs typeface="Century Gothic"/>
              </a:rPr>
              <a:t>del Bene per attività dirette dell’Ente</a:t>
            </a:r>
            <a:r>
              <a:rPr lang="it-IT" sz="1600" dirty="0">
                <a:latin typeface="Century Gothic"/>
                <a:cs typeface="Century Gothic"/>
              </a:rPr>
              <a:t> - consentire l’uso diretto degli spazi e dei servizi per le attività del Comune partner, da concordarsi </a:t>
            </a:r>
            <a:r>
              <a:rPr lang="it-IT" sz="1600" dirty="0" smtClean="0">
                <a:latin typeface="Century Gothic"/>
                <a:cs typeface="Century Gothic"/>
              </a:rPr>
              <a:t>preventivamente; </a:t>
            </a:r>
          </a:p>
          <a:p>
            <a:pPr marL="0" lvl="0" indent="0">
              <a:lnSpc>
                <a:spcPct val="120000"/>
              </a:lnSpc>
              <a:buNone/>
            </a:pPr>
            <a:r>
              <a:rPr lang="it-IT" sz="1600" b="1" dirty="0" smtClean="0">
                <a:latin typeface="Century Gothic"/>
                <a:cs typeface="Century Gothic"/>
              </a:rPr>
              <a:t>8)</a:t>
            </a:r>
            <a:r>
              <a:rPr lang="it-IT" sz="1600" dirty="0" smtClean="0">
                <a:latin typeface="Century Gothic"/>
                <a:cs typeface="Century Gothic"/>
              </a:rPr>
              <a:t> </a:t>
            </a:r>
            <a:r>
              <a:rPr lang="it-IT" sz="1600" b="1" dirty="0" smtClean="0">
                <a:latin typeface="Century Gothic"/>
                <a:cs typeface="Century Gothic"/>
              </a:rPr>
              <a:t>Assunzione </a:t>
            </a:r>
            <a:r>
              <a:rPr lang="it-IT" sz="1600" b="1" dirty="0">
                <a:latin typeface="Century Gothic"/>
                <a:cs typeface="Century Gothic"/>
              </a:rPr>
              <a:t>di ruolo referente per la progettazione e stazione appaltante per interventi di lavori, forniture e servizi </a:t>
            </a:r>
            <a:r>
              <a:rPr lang="it-IT" sz="1600" dirty="0">
                <a:latin typeface="Century Gothic"/>
                <a:cs typeface="Century Gothic"/>
              </a:rPr>
              <a:t>-presentare al Tavolo tecnico del partenariato, sia i progetti volti alla realizzazione degli interventi di potenziamento della fruibilità previsti, facendosi direttamente carico degli avanzamenti progettuali necessari e della direzione tecnica e degli appalti relativi, siano essi consistenti in lavori, forniture o servizi, sia il piano annuale delle attività </a:t>
            </a:r>
            <a:r>
              <a:rPr lang="it-IT" sz="1600" dirty="0" smtClean="0">
                <a:latin typeface="Century Gothic"/>
                <a:cs typeface="Century Gothic"/>
              </a:rPr>
              <a:t>culturali; </a:t>
            </a:r>
          </a:p>
          <a:p>
            <a:pPr marL="0" lvl="0" indent="0">
              <a:lnSpc>
                <a:spcPct val="120000"/>
              </a:lnSpc>
              <a:buNone/>
            </a:pPr>
            <a:r>
              <a:rPr lang="it-IT" sz="1600" b="1" dirty="0" smtClean="0">
                <a:latin typeface="Century Gothic"/>
                <a:cs typeface="Century Gothic"/>
              </a:rPr>
              <a:t>9)</a:t>
            </a:r>
            <a:r>
              <a:rPr lang="it-IT" sz="1600" dirty="0" smtClean="0">
                <a:latin typeface="Century Gothic"/>
                <a:cs typeface="Century Gothic"/>
              </a:rPr>
              <a:t> </a:t>
            </a:r>
            <a:r>
              <a:rPr lang="it-IT" sz="1600" b="1" dirty="0" err="1" smtClean="0">
                <a:latin typeface="Century Gothic"/>
                <a:cs typeface="Century Gothic"/>
              </a:rPr>
              <a:t>Fundraising</a:t>
            </a:r>
            <a:r>
              <a:rPr lang="it-IT" sz="1600" b="1" dirty="0" smtClean="0">
                <a:latin typeface="Century Gothic"/>
                <a:cs typeface="Century Gothic"/>
              </a:rPr>
              <a:t> </a:t>
            </a:r>
            <a:r>
              <a:rPr lang="it-IT" sz="1600" b="1" dirty="0">
                <a:latin typeface="Century Gothic"/>
                <a:cs typeface="Century Gothic"/>
              </a:rPr>
              <a:t>e sponsorizzazioni</a:t>
            </a:r>
            <a:r>
              <a:rPr lang="it-IT" sz="1600" dirty="0">
                <a:latin typeface="Century Gothic"/>
                <a:cs typeface="Century Gothic"/>
              </a:rPr>
              <a:t> - impegnarsi a realizzare attività di </a:t>
            </a:r>
            <a:r>
              <a:rPr lang="it-IT" sz="1600" dirty="0" err="1">
                <a:latin typeface="Century Gothic"/>
                <a:cs typeface="Century Gothic"/>
              </a:rPr>
              <a:t>fundraising</a:t>
            </a:r>
            <a:r>
              <a:rPr lang="it-IT" sz="1600" dirty="0">
                <a:latin typeface="Century Gothic"/>
                <a:cs typeface="Century Gothic"/>
              </a:rPr>
              <a:t> </a:t>
            </a:r>
            <a:r>
              <a:rPr lang="it-IT" sz="1600" dirty="0" smtClean="0">
                <a:latin typeface="Century Gothic"/>
                <a:cs typeface="Century Gothic"/>
              </a:rPr>
              <a:t>; </a:t>
            </a:r>
            <a:endParaRPr lang="it-IT" sz="1600" dirty="0">
              <a:latin typeface="Century Gothic"/>
              <a:cs typeface="Century Gothic"/>
            </a:endParaRPr>
          </a:p>
          <a:p>
            <a:pPr marL="0" lvl="0" indent="0">
              <a:lnSpc>
                <a:spcPct val="120000"/>
              </a:lnSpc>
              <a:buNone/>
            </a:pPr>
            <a:r>
              <a:rPr lang="it-IT" sz="1600" b="1" dirty="0" smtClean="0">
                <a:latin typeface="Century Gothic"/>
                <a:cs typeface="Century Gothic"/>
              </a:rPr>
              <a:t>10)</a:t>
            </a:r>
            <a:r>
              <a:rPr lang="it-IT" sz="1600" dirty="0" smtClean="0">
                <a:latin typeface="Century Gothic"/>
                <a:cs typeface="Century Gothic"/>
              </a:rPr>
              <a:t> </a:t>
            </a:r>
            <a:r>
              <a:rPr lang="it-IT" sz="1600" b="1" dirty="0" smtClean="0">
                <a:latin typeface="Century Gothic"/>
                <a:cs typeface="Century Gothic"/>
              </a:rPr>
              <a:t>ottemperare </a:t>
            </a:r>
            <a:r>
              <a:rPr lang="it-IT" sz="1600" b="1" dirty="0">
                <a:latin typeface="Century Gothic"/>
                <a:cs typeface="Century Gothic"/>
              </a:rPr>
              <a:t>agli obblighi assicurativi dello spazio e per danni a terzi – </a:t>
            </a:r>
            <a:r>
              <a:rPr lang="it-IT" sz="1600" dirty="0">
                <a:latin typeface="Century Gothic"/>
                <a:cs typeface="Century Gothic"/>
              </a:rPr>
              <a:t>obbligo di stipulazione di polizza assicurativa per la copertura dei rischi derivanti dall’esercizio delle attività per i danni alle persone e per i danni alle cose derivanti da qualsiasi altra causa verificatasi in corso di rapporto, nonché da fatti di terzi.</a:t>
            </a:r>
          </a:p>
          <a:p>
            <a:pPr marL="0" indent="0">
              <a:lnSpc>
                <a:spcPct val="120000"/>
              </a:lnSpc>
              <a:buNone/>
            </a:pP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38214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13660"/>
            <a:ext cx="10515600" cy="725488"/>
          </a:xfrm>
        </p:spPr>
        <p:txBody>
          <a:bodyPr>
            <a:noAutofit/>
          </a:bodyPr>
          <a:lstStyle/>
          <a:p>
            <a:pPr algn="ctr">
              <a:lnSpc>
                <a:spcPct val="120000"/>
              </a:lnSpc>
            </a:pPr>
            <a:r>
              <a:rPr lang="it-IT" sz="2400" b="1" dirty="0" smtClean="0">
                <a:solidFill>
                  <a:schemeClr val="accent1">
                    <a:lumMod val="75000"/>
                  </a:schemeClr>
                </a:solidFill>
                <a:latin typeface="Century Gothic"/>
                <a:ea typeface="Tahoma" panose="020B0604030504040204" pitchFamily="34" charset="0"/>
                <a:cs typeface="Century Gothic"/>
              </a:rPr>
              <a:t>Impegni tipici del Soggetto pubblico titolare del Bene </a:t>
            </a:r>
            <a:endParaRPr lang="it-IT" sz="2400" dirty="0">
              <a:solidFill>
                <a:schemeClr val="accent1">
                  <a:lumMod val="75000"/>
                </a:schemeClr>
              </a:solidFill>
              <a:latin typeface="Century Gothic"/>
              <a:cs typeface="Century Gothic"/>
            </a:endParaRPr>
          </a:p>
        </p:txBody>
      </p:sp>
      <p:sp>
        <p:nvSpPr>
          <p:cNvPr id="6" name="Segnaposto contenuto 5"/>
          <p:cNvSpPr>
            <a:spLocks noGrp="1"/>
          </p:cNvSpPr>
          <p:nvPr>
            <p:ph idx="1"/>
          </p:nvPr>
        </p:nvSpPr>
        <p:spPr>
          <a:xfrm>
            <a:off x="395537" y="1515961"/>
            <a:ext cx="11566854" cy="4281339"/>
          </a:xfrm>
        </p:spPr>
        <p:txBody>
          <a:bodyPr>
            <a:noAutofit/>
          </a:bodyPr>
          <a:lstStyle/>
          <a:p>
            <a:pPr marL="342900" lvl="0" indent="-342900">
              <a:lnSpc>
                <a:spcPct val="120000"/>
              </a:lnSpc>
              <a:buAutoNum type="arabicParenR"/>
            </a:pPr>
            <a:r>
              <a:rPr lang="it-IT" sz="1600" b="1" dirty="0">
                <a:latin typeface="Century Gothic"/>
                <a:cs typeface="Century Gothic"/>
              </a:rPr>
              <a:t>A</a:t>
            </a:r>
            <a:r>
              <a:rPr lang="it-IT" sz="1600" b="1" dirty="0" smtClean="0">
                <a:latin typeface="Century Gothic"/>
                <a:cs typeface="Century Gothic"/>
              </a:rPr>
              <a:t>ssenza </a:t>
            </a:r>
            <a:r>
              <a:rPr lang="it-IT" sz="1600" b="1" dirty="0">
                <a:latin typeface="Century Gothic"/>
                <a:cs typeface="Century Gothic"/>
              </a:rPr>
              <a:t>di canoni</a:t>
            </a:r>
            <a:r>
              <a:rPr lang="it-IT" sz="1600" dirty="0">
                <a:latin typeface="Century Gothic"/>
                <a:cs typeface="Century Gothic"/>
              </a:rPr>
              <a:t> - concedere in Comodato d’uso, strumentale al perseguimento delle finalità comuni del Partenariato, il Bene e le sue pertinenze per tutta la durata del </a:t>
            </a:r>
            <a:r>
              <a:rPr lang="it-IT" sz="1600" dirty="0" smtClean="0">
                <a:latin typeface="Century Gothic"/>
                <a:cs typeface="Century Gothic"/>
              </a:rPr>
              <a:t>partenariato; </a:t>
            </a:r>
            <a:endParaRPr lang="it-IT" sz="1600" dirty="0">
              <a:latin typeface="Century Gothic"/>
              <a:cs typeface="Century Gothic"/>
            </a:endParaRPr>
          </a:p>
          <a:p>
            <a:pPr marL="342900" lvl="0" indent="-342900">
              <a:lnSpc>
                <a:spcPct val="120000"/>
              </a:lnSpc>
              <a:buAutoNum type="arabicParenR"/>
            </a:pPr>
            <a:r>
              <a:rPr lang="it-IT" sz="1600" b="1" dirty="0" smtClean="0">
                <a:latin typeface="Century Gothic"/>
                <a:cs typeface="Century Gothic"/>
              </a:rPr>
              <a:t>Manutenzione </a:t>
            </a:r>
            <a:r>
              <a:rPr lang="it-IT" sz="1600" b="1" dirty="0">
                <a:latin typeface="Century Gothic"/>
                <a:cs typeface="Century Gothic"/>
              </a:rPr>
              <a:t>Straordinaria</a:t>
            </a:r>
            <a:r>
              <a:rPr lang="it-IT" sz="1600" dirty="0">
                <a:latin typeface="Century Gothic"/>
                <a:cs typeface="Century Gothic"/>
              </a:rPr>
              <a:t> – </a:t>
            </a:r>
            <a:r>
              <a:rPr lang="it-IT" sz="1600" b="1" dirty="0">
                <a:latin typeface="Century Gothic"/>
                <a:cs typeface="Century Gothic"/>
              </a:rPr>
              <a:t>(NB! In taluni casi se ne fa carico il proponente)</a:t>
            </a:r>
            <a:r>
              <a:rPr lang="it-IT" sz="1600" dirty="0">
                <a:latin typeface="Century Gothic"/>
                <a:cs typeface="Century Gothic"/>
              </a:rPr>
              <a:t> farsi carico di tutte le riparazioni straordinarie di qualunque natura, nonché di qualsiasi opera straordinaria necessaria alla gestione, custodia, sorveglianza, conservazione, agibilità e all’uso del complesso immobiliare, ai fini della tutela e valorizzazione del medesimo, anche in relazione ai pericoli di incendio, furto e/o atti di tipo </a:t>
            </a:r>
            <a:r>
              <a:rPr lang="it-IT" sz="1600" dirty="0" smtClean="0">
                <a:latin typeface="Century Gothic"/>
                <a:cs typeface="Century Gothic"/>
              </a:rPr>
              <a:t>vandalico; </a:t>
            </a:r>
            <a:endParaRPr lang="it-IT" sz="1600" dirty="0">
              <a:latin typeface="Century Gothic"/>
              <a:cs typeface="Century Gothic"/>
            </a:endParaRPr>
          </a:p>
          <a:p>
            <a:pPr marL="342900" lvl="0" indent="-342900">
              <a:lnSpc>
                <a:spcPct val="120000"/>
              </a:lnSpc>
              <a:buAutoNum type="arabicParenR"/>
            </a:pPr>
            <a:r>
              <a:rPr lang="it-IT" sz="1600" b="1" dirty="0" smtClean="0">
                <a:latin typeface="Century Gothic"/>
                <a:cs typeface="Century Gothic"/>
              </a:rPr>
              <a:t>Piena </a:t>
            </a:r>
            <a:r>
              <a:rPr lang="it-IT" sz="1600" b="1" dirty="0">
                <a:latin typeface="Century Gothic"/>
                <a:cs typeface="Century Gothic"/>
              </a:rPr>
              <a:t>autonomia operativa del proponente</a:t>
            </a:r>
            <a:r>
              <a:rPr lang="it-IT" sz="1600" dirty="0">
                <a:latin typeface="Century Gothic"/>
                <a:cs typeface="Century Gothic"/>
              </a:rPr>
              <a:t> – autorizzare sin dalla sottoscrizione dell’Accordo di partenariato, nei limiti delle proprie competenze, all’esercizio di qualsivoglia attività e alla gestione, diretta o affidata a terzi, di servizi complementari, temporanei o continuativi, anche di natura commerciale, se deliberati dal Tavolo tecnico purché non in contrasto con i vincoli funzionali del bene immobile, in quanto finalizzati alla sostenibilità complessiva delle finalità del </a:t>
            </a:r>
            <a:r>
              <a:rPr lang="it-IT" sz="1600" dirty="0" smtClean="0">
                <a:latin typeface="Century Gothic"/>
                <a:cs typeface="Century Gothic"/>
              </a:rPr>
              <a:t>Partenariato; </a:t>
            </a:r>
            <a:endParaRPr lang="it-IT" sz="1600" b="1" dirty="0">
              <a:latin typeface="Century Gothic"/>
              <a:cs typeface="Century Gothic"/>
            </a:endParaRPr>
          </a:p>
          <a:p>
            <a:pPr marL="342900" lvl="0" indent="-342900">
              <a:lnSpc>
                <a:spcPct val="120000"/>
              </a:lnSpc>
              <a:buAutoNum type="arabicParenR"/>
            </a:pPr>
            <a:r>
              <a:rPr lang="it-IT" sz="1600" b="1" dirty="0" smtClean="0">
                <a:latin typeface="Century Gothic"/>
                <a:cs typeface="Century Gothic"/>
              </a:rPr>
              <a:t>Estensione </a:t>
            </a:r>
            <a:r>
              <a:rPr lang="it-IT" sz="1600" b="1" dirty="0">
                <a:latin typeface="Century Gothic"/>
                <a:cs typeface="Century Gothic"/>
              </a:rPr>
              <a:t>funzionale del partenariato su pertinenze del Bene anche esterne ad esso</a:t>
            </a:r>
            <a:r>
              <a:rPr lang="it-IT" sz="1600" dirty="0">
                <a:latin typeface="Century Gothic"/>
                <a:cs typeface="Century Gothic"/>
              </a:rPr>
              <a:t> -individuare, anche con la collaborazione del partner privato, eventuali altre possibili pertinenze e spazi ulteriori da incorporare all’Immobile onde consentire miglioramenti funzionali nell’esercizio delle attività caratteristiche e complementari</a:t>
            </a:r>
            <a:r>
              <a:rPr lang="it-IT" sz="1600" dirty="0" smtClean="0">
                <a:latin typeface="Century Gothic"/>
                <a:cs typeface="Century Gothic"/>
              </a:rPr>
              <a:t>;</a:t>
            </a: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976905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19403" y="1243793"/>
            <a:ext cx="10862997" cy="4789206"/>
          </a:xfrm>
        </p:spPr>
        <p:txBody>
          <a:bodyPr>
            <a:normAutofit lnSpcReduction="10000"/>
          </a:bodyPr>
          <a:lstStyle/>
          <a:p>
            <a:pPr marL="0" lvl="0" indent="0">
              <a:lnSpc>
                <a:spcPct val="130000"/>
              </a:lnSpc>
              <a:buNone/>
            </a:pPr>
            <a:r>
              <a:rPr lang="it-IT" sz="1600" b="1" dirty="0" smtClean="0">
                <a:latin typeface="Century Gothic"/>
                <a:cs typeface="Century Gothic"/>
              </a:rPr>
              <a:t>5) Rinuncia alla </a:t>
            </a:r>
            <a:r>
              <a:rPr lang="it-IT" sz="1600" b="1" dirty="0">
                <a:latin typeface="Century Gothic"/>
                <a:cs typeface="Century Gothic"/>
              </a:rPr>
              <a:t>facoltà di richiedere oneri di </a:t>
            </a:r>
            <a:r>
              <a:rPr lang="it-IT" sz="1600" b="1" dirty="0" smtClean="0">
                <a:latin typeface="Century Gothic"/>
                <a:cs typeface="Century Gothic"/>
              </a:rPr>
              <a:t>costruzione/urbanizzazione</a:t>
            </a:r>
            <a:r>
              <a:rPr lang="it-IT" sz="1600" dirty="0" smtClean="0">
                <a:latin typeface="Century Gothic"/>
                <a:cs typeface="Century Gothic"/>
              </a:rPr>
              <a:t> </a:t>
            </a:r>
            <a:r>
              <a:rPr lang="it-IT" sz="1600" dirty="0">
                <a:latin typeface="Century Gothic"/>
                <a:cs typeface="Century Gothic"/>
              </a:rPr>
              <a:t>- non richiedere il versamento di oneri di costruzione e/o urbanizzazione in relazione ai lavori, concordati ed autorizzati dal Tavolo tecnico, direttamente eseguiti dal proponente in quanto svolti in relazione alle finalità di interesse generale rappresentate dal partenariato</a:t>
            </a:r>
            <a:r>
              <a:rPr lang="it-IT" sz="1600" dirty="0" smtClean="0">
                <a:latin typeface="Century Gothic"/>
                <a:cs typeface="Century Gothic"/>
              </a:rPr>
              <a:t>;</a:t>
            </a:r>
          </a:p>
          <a:p>
            <a:pPr marL="0" lvl="0" indent="0">
              <a:lnSpc>
                <a:spcPct val="130000"/>
              </a:lnSpc>
              <a:buNone/>
            </a:pPr>
            <a:r>
              <a:rPr lang="it-IT" sz="1600" b="1" dirty="0" smtClean="0">
                <a:latin typeface="Century Gothic"/>
                <a:cs typeface="Century Gothic"/>
              </a:rPr>
              <a:t>6) Azzeramento </a:t>
            </a:r>
            <a:r>
              <a:rPr lang="it-IT" sz="1600" b="1" dirty="0">
                <a:latin typeface="Century Gothic"/>
                <a:cs typeface="Century Gothic"/>
              </a:rPr>
              <a:t>o massima riduzione dei tributi </a:t>
            </a:r>
            <a:r>
              <a:rPr lang="it-IT" sz="1600" dirty="0" smtClean="0">
                <a:latin typeface="Century Gothic"/>
                <a:cs typeface="Century Gothic"/>
              </a:rPr>
              <a:t> </a:t>
            </a:r>
            <a:r>
              <a:rPr lang="it-IT" sz="1600" dirty="0">
                <a:latin typeface="Century Gothic"/>
                <a:cs typeface="Century Gothic"/>
              </a:rPr>
              <a:t>- garantire in ordine ai tributi comunali l’esenzione totale o la riduzione se e in quanto previsti dalla normativa di riferimento applicabile;</a:t>
            </a:r>
          </a:p>
          <a:p>
            <a:pPr marL="0" lvl="0" indent="0">
              <a:lnSpc>
                <a:spcPct val="130000"/>
              </a:lnSpc>
              <a:buNone/>
            </a:pPr>
            <a:r>
              <a:rPr lang="it-IT" sz="1600" b="1" dirty="0" smtClean="0">
                <a:latin typeface="Century Gothic"/>
                <a:cs typeface="Century Gothic"/>
              </a:rPr>
              <a:t>7) Pagamento </a:t>
            </a:r>
            <a:r>
              <a:rPr lang="it-IT" sz="1600" b="1" dirty="0">
                <a:latin typeface="Century Gothic"/>
                <a:cs typeface="Century Gothic"/>
              </a:rPr>
              <a:t>tariffe per uso degli spazi del Bene da parte dell’Ente proprietario</a:t>
            </a:r>
            <a:r>
              <a:rPr lang="it-IT" sz="1600" dirty="0">
                <a:latin typeface="Century Gothic"/>
                <a:cs typeface="Century Gothic"/>
              </a:rPr>
              <a:t> (</a:t>
            </a:r>
            <a:r>
              <a:rPr lang="it-IT" sz="1600" b="1" dirty="0">
                <a:latin typeface="Century Gothic"/>
                <a:cs typeface="Century Gothic"/>
              </a:rPr>
              <a:t>NB! In relazione al numero minimo di giorni di impegno degli spazi e servizi riservati all’Amministrazione </a:t>
            </a:r>
            <a:r>
              <a:rPr lang="it-IT" sz="1600" b="1" dirty="0" smtClean="0">
                <a:latin typeface="Century Gothic"/>
                <a:cs typeface="Century Gothic"/>
              </a:rPr>
              <a:t>in Accordo potrebbe </a:t>
            </a:r>
            <a:r>
              <a:rPr lang="it-IT" sz="1600" b="1" dirty="0">
                <a:latin typeface="Century Gothic"/>
                <a:cs typeface="Century Gothic"/>
              </a:rPr>
              <a:t>anche essere </a:t>
            </a:r>
            <a:r>
              <a:rPr lang="it-IT" sz="1600" b="1" dirty="0" smtClean="0">
                <a:latin typeface="Century Gothic"/>
                <a:cs typeface="Century Gothic"/>
              </a:rPr>
              <a:t>gratuito a meno di impiego di risorse tecniche e professionali nella disponibilità del partner) </a:t>
            </a:r>
            <a:r>
              <a:rPr lang="it-IT" sz="1600" dirty="0">
                <a:latin typeface="Century Gothic"/>
                <a:cs typeface="Century Gothic"/>
              </a:rPr>
              <a:t>- Impegnare e corrispondere al partner privato le risorse economiche, nella misura delle tariffe convenute in Tavolo Tecnico, per l’utilizzo diretto degli spazi oggetto del Programma di valorizzazione e regolati dal presente accordo nonché dei servizi, attrezzature ed impianti riposti nella disponibilità operativa del </a:t>
            </a:r>
            <a:r>
              <a:rPr lang="it-IT" sz="1600" dirty="0" smtClean="0">
                <a:latin typeface="Century Gothic"/>
                <a:cs typeface="Century Gothic"/>
              </a:rPr>
              <a:t>partner;</a:t>
            </a:r>
            <a:endParaRPr lang="it-IT" sz="1600" dirty="0">
              <a:latin typeface="Century Gothic"/>
              <a:cs typeface="Century Gothic"/>
            </a:endParaRPr>
          </a:p>
          <a:p>
            <a:pPr marL="0" indent="0">
              <a:lnSpc>
                <a:spcPct val="130000"/>
              </a:lnSpc>
              <a:buNone/>
            </a:pPr>
            <a:r>
              <a:rPr lang="it-IT" sz="1600" b="1" dirty="0" smtClean="0">
                <a:latin typeface="Century Gothic"/>
                <a:cs typeface="Century Gothic"/>
              </a:rPr>
              <a:t>8) Esenzione </a:t>
            </a:r>
            <a:r>
              <a:rPr lang="it-IT" sz="1600" b="1" dirty="0">
                <a:latin typeface="Century Gothic"/>
                <a:cs typeface="Century Gothic"/>
              </a:rPr>
              <a:t>obbligo di cauzione –</a:t>
            </a:r>
            <a:r>
              <a:rPr lang="it-IT" sz="1600" dirty="0">
                <a:latin typeface="Century Gothic"/>
                <a:cs typeface="Century Gothic"/>
              </a:rPr>
              <a:t> il proponente è esentato dall’obbligo di versamento del deposito cauzionale in ragione delle caratteristiche dei beni concessi e delle finalità </a:t>
            </a:r>
            <a:r>
              <a:rPr lang="it-IT" sz="1600" dirty="0" smtClean="0">
                <a:latin typeface="Century Gothic"/>
                <a:cs typeface="Century Gothic"/>
              </a:rPr>
              <a:t>generali.</a:t>
            </a: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496947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719404" y="1344173"/>
            <a:ext cx="5376596" cy="4929411"/>
          </a:xfrm>
        </p:spPr>
        <p:txBody>
          <a:bodyPr>
            <a:noAutofit/>
          </a:bodyPr>
          <a:lstStyle/>
          <a:p>
            <a:pPr marL="0" indent="0">
              <a:lnSpc>
                <a:spcPct val="120000"/>
              </a:lnSpc>
              <a:spcBef>
                <a:spcPts val="0"/>
              </a:spcBef>
              <a:buNone/>
            </a:pPr>
            <a:r>
              <a:rPr lang="it-IT" sz="1400" b="1" dirty="0" smtClean="0">
                <a:latin typeface="Century Gothic"/>
                <a:cs typeface="Century Gothic"/>
              </a:rPr>
              <a:t>Sezione </a:t>
            </a:r>
            <a:r>
              <a:rPr lang="it-IT" sz="1400" b="1" dirty="0">
                <a:latin typeface="Century Gothic"/>
                <a:cs typeface="Century Gothic"/>
              </a:rPr>
              <a:t>1 - Condizioni Generali</a:t>
            </a:r>
          </a:p>
          <a:p>
            <a:pPr>
              <a:lnSpc>
                <a:spcPct val="120000"/>
              </a:lnSpc>
              <a:spcBef>
                <a:spcPts val="0"/>
              </a:spcBef>
            </a:pPr>
            <a:r>
              <a:rPr lang="it-IT" sz="1400" dirty="0">
                <a:latin typeface="Century Gothic"/>
                <a:cs typeface="Century Gothic"/>
              </a:rPr>
              <a:t>Art.1) Validità delle premesse e documenti di riferimento;</a:t>
            </a:r>
          </a:p>
          <a:p>
            <a:pPr>
              <a:lnSpc>
                <a:spcPct val="120000"/>
              </a:lnSpc>
              <a:spcBef>
                <a:spcPts val="0"/>
              </a:spcBef>
            </a:pPr>
            <a:r>
              <a:rPr lang="it-IT" sz="1400" dirty="0">
                <a:latin typeface="Century Gothic"/>
                <a:cs typeface="Century Gothic"/>
              </a:rPr>
              <a:t>Art.2) Oggetto e finalità del partenariato (in cui si elencano </a:t>
            </a:r>
            <a:r>
              <a:rPr lang="it-IT" sz="1400" dirty="0" smtClean="0">
                <a:latin typeface="Century Gothic"/>
                <a:cs typeface="Century Gothic"/>
              </a:rPr>
              <a:t>il/i bene/i </a:t>
            </a:r>
            <a:r>
              <a:rPr lang="it-IT" sz="1400" dirty="0">
                <a:latin typeface="Century Gothic"/>
                <a:cs typeface="Century Gothic"/>
              </a:rPr>
              <a:t>o le porzioni di </a:t>
            </a:r>
            <a:r>
              <a:rPr lang="it-IT" sz="1400" dirty="0" smtClean="0">
                <a:latin typeface="Century Gothic"/>
                <a:cs typeface="Century Gothic"/>
              </a:rPr>
              <a:t>bene/i </a:t>
            </a:r>
            <a:r>
              <a:rPr lang="it-IT" sz="1400" dirty="0">
                <a:latin typeface="Century Gothic"/>
                <a:cs typeface="Century Gothic"/>
              </a:rPr>
              <a:t>che saranno oggetto, nel corso di validità del partenariato del processo di valorizzazione);</a:t>
            </a:r>
          </a:p>
          <a:p>
            <a:pPr>
              <a:lnSpc>
                <a:spcPct val="120000"/>
              </a:lnSpc>
              <a:spcBef>
                <a:spcPts val="0"/>
              </a:spcBef>
            </a:pPr>
            <a:r>
              <a:rPr lang="it-IT" sz="1400" dirty="0">
                <a:latin typeface="Century Gothic"/>
                <a:cs typeface="Century Gothic"/>
              </a:rPr>
              <a:t>Art.3) Consegna dei beni e modalità </a:t>
            </a:r>
            <a:r>
              <a:rPr lang="it-IT" sz="1400" dirty="0" err="1">
                <a:latin typeface="Century Gothic"/>
                <a:cs typeface="Century Gothic"/>
              </a:rPr>
              <a:t>concessorie</a:t>
            </a:r>
            <a:r>
              <a:rPr lang="it-IT" sz="1400" dirty="0">
                <a:latin typeface="Century Gothic"/>
                <a:cs typeface="Century Gothic"/>
              </a:rPr>
              <a:t> </a:t>
            </a:r>
            <a:r>
              <a:rPr lang="it-IT" sz="1400" dirty="0" smtClean="0">
                <a:latin typeface="Century Gothic"/>
                <a:cs typeface="Century Gothic"/>
              </a:rPr>
              <a:t>(</a:t>
            </a:r>
            <a:r>
              <a:rPr lang="it-IT" sz="1400" dirty="0">
                <a:latin typeface="Century Gothic"/>
                <a:cs typeface="Century Gothic"/>
              </a:rPr>
              <a:t>definizione delle condizioni delle concessioni strumentali al perseguimento degli obiettivi e delle finalità del partenariato;</a:t>
            </a:r>
          </a:p>
          <a:p>
            <a:pPr>
              <a:lnSpc>
                <a:spcPct val="120000"/>
              </a:lnSpc>
              <a:spcBef>
                <a:spcPts val="0"/>
              </a:spcBef>
            </a:pPr>
            <a:r>
              <a:rPr lang="it-IT" sz="1400" dirty="0">
                <a:latin typeface="Century Gothic"/>
                <a:cs typeface="Century Gothic"/>
              </a:rPr>
              <a:t>Art.4) durata del partenariato;</a:t>
            </a:r>
          </a:p>
          <a:p>
            <a:pPr marL="0" indent="0">
              <a:lnSpc>
                <a:spcPct val="120000"/>
              </a:lnSpc>
              <a:spcBef>
                <a:spcPts val="0"/>
              </a:spcBef>
              <a:buNone/>
            </a:pPr>
            <a:endParaRPr lang="it-IT" sz="1400" b="1" dirty="0" smtClean="0">
              <a:latin typeface="Century Gothic"/>
              <a:cs typeface="Century Gothic"/>
            </a:endParaRPr>
          </a:p>
          <a:p>
            <a:pPr marL="0" indent="0">
              <a:lnSpc>
                <a:spcPct val="120000"/>
              </a:lnSpc>
              <a:spcBef>
                <a:spcPts val="0"/>
              </a:spcBef>
              <a:buNone/>
            </a:pPr>
            <a:r>
              <a:rPr lang="it-IT" sz="1400" b="1" dirty="0" smtClean="0">
                <a:latin typeface="Century Gothic"/>
                <a:cs typeface="Century Gothic"/>
              </a:rPr>
              <a:t>Sezione </a:t>
            </a:r>
            <a:r>
              <a:rPr lang="it-IT" sz="1400" b="1" dirty="0">
                <a:latin typeface="Century Gothic"/>
                <a:cs typeface="Century Gothic"/>
              </a:rPr>
              <a:t>2 - </a:t>
            </a:r>
            <a:r>
              <a:rPr lang="it-IT" sz="1400" b="1" dirty="0" smtClean="0">
                <a:latin typeface="Century Gothic"/>
                <a:cs typeface="Century Gothic"/>
              </a:rPr>
              <a:t>Obblighi </a:t>
            </a:r>
            <a:r>
              <a:rPr lang="it-IT" sz="1400" b="1" dirty="0">
                <a:latin typeface="Century Gothic"/>
                <a:cs typeface="Century Gothic"/>
              </a:rPr>
              <a:t>ed impegni dei </a:t>
            </a:r>
            <a:r>
              <a:rPr lang="it-IT" sz="1400" b="1" dirty="0" err="1">
                <a:latin typeface="Century Gothic"/>
                <a:cs typeface="Century Gothic"/>
              </a:rPr>
              <a:t>partners</a:t>
            </a:r>
            <a:endParaRPr lang="it-IT" sz="1400" b="1" dirty="0">
              <a:latin typeface="Century Gothic"/>
              <a:cs typeface="Century Gothic"/>
            </a:endParaRPr>
          </a:p>
          <a:p>
            <a:pPr>
              <a:lnSpc>
                <a:spcPct val="120000"/>
              </a:lnSpc>
              <a:spcBef>
                <a:spcPts val="0"/>
              </a:spcBef>
            </a:pPr>
            <a:r>
              <a:rPr lang="it-IT" sz="1400" dirty="0">
                <a:latin typeface="Century Gothic"/>
                <a:cs typeface="Century Gothic"/>
              </a:rPr>
              <a:t>Art. 5) Obblighi del partner privato</a:t>
            </a:r>
          </a:p>
          <a:p>
            <a:pPr>
              <a:lnSpc>
                <a:spcPct val="120000"/>
              </a:lnSpc>
              <a:spcBef>
                <a:spcPts val="0"/>
              </a:spcBef>
            </a:pPr>
            <a:r>
              <a:rPr lang="it-IT" sz="1400" dirty="0" smtClean="0">
                <a:latin typeface="Century Gothic"/>
                <a:cs typeface="Century Gothic"/>
              </a:rPr>
              <a:t>Art</a:t>
            </a:r>
            <a:r>
              <a:rPr lang="it-IT" sz="1400" dirty="0">
                <a:latin typeface="Century Gothic"/>
                <a:cs typeface="Century Gothic"/>
              </a:rPr>
              <a:t>. 6) responsabilità del partner privato.</a:t>
            </a:r>
          </a:p>
          <a:p>
            <a:pPr>
              <a:lnSpc>
                <a:spcPct val="120000"/>
              </a:lnSpc>
              <a:spcBef>
                <a:spcPts val="0"/>
              </a:spcBef>
            </a:pPr>
            <a:r>
              <a:rPr lang="it-IT" sz="1400" dirty="0">
                <a:latin typeface="Century Gothic"/>
                <a:cs typeface="Century Gothic"/>
              </a:rPr>
              <a:t>Art. 7) principali obbligazioni e attività del partner pubblico.</a:t>
            </a:r>
          </a:p>
          <a:p>
            <a:pPr marL="0" indent="0">
              <a:lnSpc>
                <a:spcPct val="120000"/>
              </a:lnSpc>
              <a:spcBef>
                <a:spcPts val="0"/>
              </a:spcBef>
              <a:buNone/>
            </a:pPr>
            <a:endParaRPr lang="it-IT" sz="1400" dirty="0" smtClean="0">
              <a:latin typeface="Century Gothic"/>
              <a:cs typeface="Century Gothic"/>
            </a:endParaRPr>
          </a:p>
        </p:txBody>
      </p:sp>
      <p:sp>
        <p:nvSpPr>
          <p:cNvPr id="7" name="Titolo 4"/>
          <p:cNvSpPr>
            <a:spLocks noGrp="1"/>
          </p:cNvSpPr>
          <p:nvPr>
            <p:ph type="title"/>
          </p:nvPr>
        </p:nvSpPr>
        <p:spPr>
          <a:xfrm>
            <a:off x="838200" y="586920"/>
            <a:ext cx="10515600" cy="660400"/>
          </a:xfrm>
        </p:spPr>
        <p:txBody>
          <a:bodyPr anchor="b">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tx2"/>
                </a:solidFill>
                <a:latin typeface="Century Gothic"/>
                <a:ea typeface="Tahoma" panose="020B0604030504040204" pitchFamily="34" charset="0"/>
                <a:cs typeface="Century Gothic"/>
              </a:rPr>
              <a:t>          </a:t>
            </a:r>
            <a:br>
              <a:rPr lang="it-IT" sz="2400" b="1" dirty="0" smtClean="0">
                <a:solidFill>
                  <a:schemeClr val="tx2"/>
                </a:solidFill>
                <a:latin typeface="Century Gothic"/>
                <a:ea typeface="Tahoma" panose="020B0604030504040204" pitchFamily="34" charset="0"/>
                <a:cs typeface="Century Gothic"/>
              </a:rPr>
            </a:br>
            <a:r>
              <a:rPr lang="it-IT" sz="2400" b="1" dirty="0">
                <a:solidFill>
                  <a:schemeClr val="tx2"/>
                </a:solidFill>
                <a:latin typeface="Century Gothic"/>
                <a:ea typeface="Tahoma" panose="020B0604030504040204" pitchFamily="34" charset="0"/>
                <a:cs typeface="Century Gothic"/>
              </a:rPr>
              <a:t/>
            </a:r>
            <a:br>
              <a:rPr lang="it-IT" sz="2400" b="1" dirty="0">
                <a:solidFill>
                  <a:schemeClr val="tx2"/>
                </a:solidFill>
                <a:latin typeface="Century Gothic"/>
                <a:ea typeface="Tahoma" panose="020B0604030504040204" pitchFamily="34" charset="0"/>
                <a:cs typeface="Century Gothic"/>
              </a:rPr>
            </a:b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L’Accordo di Partenariato - Indice tipo</a:t>
            </a:r>
            <a:endParaRPr lang="it-IT" sz="2400" dirty="0">
              <a:solidFill>
                <a:schemeClr val="accent1">
                  <a:lumMod val="75000"/>
                </a:schemeClr>
              </a:solidFill>
              <a:latin typeface="Century Gothic"/>
              <a:cs typeface="Century Gothic"/>
            </a:endParaRPr>
          </a:p>
        </p:txBody>
      </p:sp>
      <p:pic>
        <p:nvPicPr>
          <p:cNvPr id="10" name="Immagine 9"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1" name="Immagine 10"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3"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
        <p:nvSpPr>
          <p:cNvPr id="2" name="Rettangolo 1"/>
          <p:cNvSpPr/>
          <p:nvPr/>
        </p:nvSpPr>
        <p:spPr>
          <a:xfrm>
            <a:off x="6270333" y="1331500"/>
            <a:ext cx="5550929" cy="4997263"/>
          </a:xfrm>
          <a:prstGeom prst="rect">
            <a:avLst/>
          </a:prstGeom>
        </p:spPr>
        <p:txBody>
          <a:bodyPr wrap="square">
            <a:spAutoFit/>
          </a:bodyPr>
          <a:lstStyle/>
          <a:p>
            <a:pPr>
              <a:lnSpc>
                <a:spcPct val="120000"/>
              </a:lnSpc>
            </a:pPr>
            <a:r>
              <a:rPr lang="it-IT" sz="1400" b="1" dirty="0">
                <a:latin typeface="Century Gothic"/>
                <a:cs typeface="Century Gothic"/>
              </a:rPr>
              <a:t>Sezione 3 - Gestione del Partenariato e Tavolo </a:t>
            </a:r>
            <a:r>
              <a:rPr lang="it-IT" sz="1400" b="1" dirty="0" smtClean="0">
                <a:latin typeface="Century Gothic"/>
                <a:cs typeface="Century Gothic"/>
              </a:rPr>
              <a:t>Tecnico</a:t>
            </a:r>
            <a:endParaRPr lang="it-IT" sz="1400" dirty="0">
              <a:latin typeface="Century Gothic"/>
              <a:cs typeface="Century Gothic"/>
            </a:endParaRPr>
          </a:p>
          <a:p>
            <a:pPr>
              <a:lnSpc>
                <a:spcPct val="120000"/>
              </a:lnSpc>
              <a:spcBef>
                <a:spcPts val="0"/>
              </a:spcBef>
            </a:pPr>
            <a:r>
              <a:rPr lang="it-IT" sz="1400" dirty="0">
                <a:latin typeface="Century Gothic"/>
                <a:cs typeface="Century Gothic"/>
              </a:rPr>
              <a:t>Art. 8) disciplina del Tavolo Tecnico.</a:t>
            </a:r>
          </a:p>
          <a:p>
            <a:pPr>
              <a:lnSpc>
                <a:spcPct val="120000"/>
              </a:lnSpc>
              <a:spcBef>
                <a:spcPts val="0"/>
              </a:spcBef>
            </a:pPr>
            <a:r>
              <a:rPr lang="it-IT" sz="1400" dirty="0">
                <a:latin typeface="Century Gothic"/>
                <a:cs typeface="Century Gothic"/>
              </a:rPr>
              <a:t>Art. 9) Piano Economico Finanziario Annuale/Pluriennale.</a:t>
            </a:r>
          </a:p>
          <a:p>
            <a:pPr>
              <a:lnSpc>
                <a:spcPct val="120000"/>
              </a:lnSpc>
              <a:spcBef>
                <a:spcPts val="0"/>
              </a:spcBef>
            </a:pPr>
            <a:r>
              <a:rPr lang="it-IT" sz="1400" dirty="0">
                <a:latin typeface="Century Gothic"/>
                <a:cs typeface="Century Gothic"/>
              </a:rPr>
              <a:t>Art. 10) Monitoraggio e controllo.</a:t>
            </a:r>
          </a:p>
          <a:p>
            <a:pPr>
              <a:lnSpc>
                <a:spcPct val="120000"/>
              </a:lnSpc>
            </a:pPr>
            <a:endParaRPr lang="it-IT" sz="1400" dirty="0">
              <a:latin typeface="Century Gothic"/>
              <a:cs typeface="Century Gothic"/>
            </a:endParaRPr>
          </a:p>
          <a:p>
            <a:pPr>
              <a:lnSpc>
                <a:spcPct val="120000"/>
              </a:lnSpc>
            </a:pPr>
            <a:r>
              <a:rPr lang="it-IT" sz="1400" b="1" dirty="0" smtClean="0">
                <a:latin typeface="Century Gothic"/>
                <a:cs typeface="Century Gothic"/>
              </a:rPr>
              <a:t>Sezione </a:t>
            </a:r>
            <a:r>
              <a:rPr lang="it-IT" sz="1400" b="1" dirty="0">
                <a:latin typeface="Century Gothic"/>
                <a:cs typeface="Century Gothic"/>
              </a:rPr>
              <a:t>4 - Amministrazione  ed efficacia dell’Accordo</a:t>
            </a:r>
          </a:p>
          <a:p>
            <a:pPr>
              <a:lnSpc>
                <a:spcPct val="120000"/>
              </a:lnSpc>
              <a:spcBef>
                <a:spcPts val="0"/>
              </a:spcBef>
            </a:pPr>
            <a:r>
              <a:rPr lang="it-IT" sz="1400" dirty="0">
                <a:latin typeface="Century Gothic"/>
                <a:cs typeface="Century Gothic"/>
              </a:rPr>
              <a:t>Art. 11) Facoltà di registrazione in caso d’uso e relative spese - esenzione cauzione.</a:t>
            </a:r>
          </a:p>
          <a:p>
            <a:pPr>
              <a:lnSpc>
                <a:spcPct val="120000"/>
              </a:lnSpc>
              <a:spcBef>
                <a:spcPts val="0"/>
              </a:spcBef>
            </a:pPr>
            <a:r>
              <a:rPr lang="it-IT" sz="1400" dirty="0">
                <a:latin typeface="Century Gothic"/>
                <a:cs typeface="Century Gothic"/>
              </a:rPr>
              <a:t>Art. 12) Efficacia.</a:t>
            </a:r>
          </a:p>
          <a:p>
            <a:pPr>
              <a:lnSpc>
                <a:spcPct val="120000"/>
              </a:lnSpc>
              <a:spcBef>
                <a:spcPts val="0"/>
              </a:spcBef>
            </a:pPr>
            <a:r>
              <a:rPr lang="it-IT" sz="1400" dirty="0">
                <a:latin typeface="Century Gothic"/>
                <a:cs typeface="Century Gothic"/>
              </a:rPr>
              <a:t>Art. 13) Comunicazioni.</a:t>
            </a:r>
          </a:p>
          <a:p>
            <a:pPr>
              <a:lnSpc>
                <a:spcPct val="120000"/>
              </a:lnSpc>
              <a:spcBef>
                <a:spcPts val="0"/>
              </a:spcBef>
            </a:pPr>
            <a:r>
              <a:rPr lang="it-IT" sz="1400" dirty="0">
                <a:latin typeface="Century Gothic"/>
                <a:cs typeface="Century Gothic"/>
              </a:rPr>
              <a:t>Art. 14) Trattamento dei dati</a:t>
            </a:r>
            <a:r>
              <a:rPr lang="it-IT" sz="1400" dirty="0" smtClean="0">
                <a:latin typeface="Century Gothic"/>
                <a:cs typeface="Century Gothic"/>
              </a:rPr>
              <a:t>.</a:t>
            </a:r>
          </a:p>
          <a:p>
            <a:pPr>
              <a:lnSpc>
                <a:spcPct val="120000"/>
              </a:lnSpc>
              <a:spcBef>
                <a:spcPts val="0"/>
              </a:spcBef>
            </a:pPr>
            <a:endParaRPr lang="it-IT" sz="1400" b="1" dirty="0">
              <a:latin typeface="Century Gothic"/>
              <a:cs typeface="Century Gothic"/>
            </a:endParaRPr>
          </a:p>
          <a:p>
            <a:pPr>
              <a:lnSpc>
                <a:spcPct val="120000"/>
              </a:lnSpc>
              <a:spcBef>
                <a:spcPts val="0"/>
              </a:spcBef>
            </a:pPr>
            <a:r>
              <a:rPr lang="it-IT" sz="1400" b="1" dirty="0" smtClean="0">
                <a:latin typeface="Century Gothic"/>
                <a:cs typeface="Century Gothic"/>
              </a:rPr>
              <a:t>Sezione 5 </a:t>
            </a:r>
            <a:r>
              <a:rPr lang="it-IT" sz="1400" b="1" dirty="0">
                <a:latin typeface="Century Gothic"/>
                <a:cs typeface="Century Gothic"/>
              </a:rPr>
              <a:t>- Controversie, disposizioni di rinvio, clausole risolutive e </a:t>
            </a:r>
            <a:r>
              <a:rPr lang="it-IT" sz="1400" b="1" dirty="0" smtClean="0">
                <a:latin typeface="Century Gothic"/>
                <a:cs typeface="Century Gothic"/>
              </a:rPr>
              <a:t>recesso</a:t>
            </a:r>
            <a:endParaRPr lang="it-IT" sz="1400" b="1" dirty="0">
              <a:latin typeface="Century Gothic"/>
              <a:cs typeface="Century Gothic"/>
            </a:endParaRPr>
          </a:p>
          <a:p>
            <a:pPr>
              <a:lnSpc>
                <a:spcPct val="120000"/>
              </a:lnSpc>
              <a:spcBef>
                <a:spcPts val="0"/>
              </a:spcBef>
            </a:pPr>
            <a:r>
              <a:rPr lang="it-IT" sz="1400" dirty="0">
                <a:latin typeface="Century Gothic"/>
                <a:cs typeface="Century Gothic"/>
              </a:rPr>
              <a:t>Art. 15) Deferimento esclusivo delle controversie.</a:t>
            </a:r>
          </a:p>
          <a:p>
            <a:pPr>
              <a:lnSpc>
                <a:spcPct val="120000"/>
              </a:lnSpc>
              <a:spcBef>
                <a:spcPts val="0"/>
              </a:spcBef>
            </a:pPr>
            <a:r>
              <a:rPr lang="it-IT" sz="1400" dirty="0">
                <a:latin typeface="Century Gothic"/>
                <a:cs typeface="Century Gothic"/>
              </a:rPr>
              <a:t>Art. 16) Disposizioni di rinvio.</a:t>
            </a:r>
          </a:p>
          <a:p>
            <a:pPr>
              <a:lnSpc>
                <a:spcPct val="120000"/>
              </a:lnSpc>
              <a:spcBef>
                <a:spcPts val="0"/>
              </a:spcBef>
            </a:pPr>
            <a:r>
              <a:rPr lang="it-IT" sz="1400" dirty="0">
                <a:latin typeface="Century Gothic"/>
                <a:cs typeface="Century Gothic"/>
              </a:rPr>
              <a:t>Art.17) Cause di revocabilità da parte del Soggetto Pubblico. </a:t>
            </a:r>
          </a:p>
          <a:p>
            <a:pPr>
              <a:lnSpc>
                <a:spcPct val="120000"/>
              </a:lnSpc>
              <a:spcBef>
                <a:spcPts val="0"/>
              </a:spcBef>
            </a:pPr>
            <a:r>
              <a:rPr lang="it-IT" sz="1400" dirty="0">
                <a:latin typeface="Century Gothic"/>
                <a:cs typeface="Century Gothic"/>
              </a:rPr>
              <a:t>Art. 18) Condizioni di esercizio del recesso del Partner Privato.</a:t>
            </a:r>
          </a:p>
          <a:p>
            <a:pPr lvl="0">
              <a:lnSpc>
                <a:spcPct val="120000"/>
              </a:lnSpc>
            </a:pPr>
            <a:endParaRPr lang="it-IT" sz="1400" dirty="0">
              <a:latin typeface="Century Gothic"/>
              <a:cs typeface="Century Gothic"/>
            </a:endParaRPr>
          </a:p>
        </p:txBody>
      </p:sp>
    </p:spTree>
    <p:extLst>
      <p:ext uri="{BB962C8B-B14F-4D97-AF65-F5344CB8AC3E}">
        <p14:creationId xmlns:p14="http://schemas.microsoft.com/office/powerpoint/2010/main" val="40863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nSpc>
                <a:spcPct val="120000"/>
              </a:lnSpc>
            </a:pPr>
            <a:r>
              <a:rPr lang="it-IT" sz="1600" dirty="0" smtClean="0">
                <a:latin typeface="Century Gothic"/>
                <a:cs typeface="Century Gothic"/>
              </a:rPr>
              <a:t>L’Accordo di PSPP è un </a:t>
            </a:r>
            <a:r>
              <a:rPr lang="it-IT" sz="1600" b="1" dirty="0" smtClean="0">
                <a:latin typeface="Century Gothic"/>
                <a:cs typeface="Century Gothic"/>
              </a:rPr>
              <a:t>documento snello che deve contenere i principi  ispiratori e la disciplina regolativa della relazione tra i partner nel lungo periodo </a:t>
            </a:r>
            <a:r>
              <a:rPr lang="it-IT" sz="1600" dirty="0" smtClean="0">
                <a:latin typeface="Century Gothic"/>
                <a:cs typeface="Century Gothic"/>
              </a:rPr>
              <a:t>e specificare le condizioni e gli impegni durevoli per l’intero arco di vigenza dell’Accordo e quelli di avvio o di natura transitoria verificabili a scadenza;</a:t>
            </a:r>
          </a:p>
          <a:p>
            <a:pPr>
              <a:lnSpc>
                <a:spcPct val="120000"/>
              </a:lnSpc>
            </a:pPr>
            <a:r>
              <a:rPr lang="it-IT" sz="1600" dirty="0" smtClean="0">
                <a:latin typeface="Century Gothic"/>
                <a:cs typeface="Century Gothic"/>
              </a:rPr>
              <a:t>L’Accordo di PSPP sottoscritto </a:t>
            </a:r>
            <a:r>
              <a:rPr lang="it-IT" sz="1600" b="1" dirty="0" smtClean="0">
                <a:latin typeface="Century Gothic"/>
                <a:cs typeface="Century Gothic"/>
              </a:rPr>
              <a:t>determina la decadenza esplicita ed immediata degli atti eventualmente in essere tra le parti in relazione al Bene/beni oggetto della valorizzazione culturale </a:t>
            </a:r>
            <a:r>
              <a:rPr lang="it-IT" sz="1600" dirty="0" smtClean="0">
                <a:latin typeface="Century Gothic"/>
                <a:cs typeface="Century Gothic"/>
              </a:rPr>
              <a:t>(concessioni o locazioni ad esempio) restano in vigore atti regolativi in relazione alle attività culturali in essere tra le parti anche se in relazione all’uso del Bene e, a maggior ragione se indipendenti dal Bene (es. contributo alla programmazione culturale già deliberato in attuazione);</a:t>
            </a:r>
          </a:p>
          <a:p>
            <a:pPr>
              <a:lnSpc>
                <a:spcPct val="120000"/>
              </a:lnSpc>
            </a:pPr>
            <a:r>
              <a:rPr lang="it-IT" sz="1600" dirty="0" smtClean="0">
                <a:latin typeface="Century Gothic"/>
                <a:cs typeface="Century Gothic"/>
              </a:rPr>
              <a:t>Ricordare che </a:t>
            </a:r>
            <a:r>
              <a:rPr lang="it-IT" sz="1600" b="1" dirty="0" smtClean="0">
                <a:latin typeface="Century Gothic"/>
                <a:cs typeface="Century Gothic"/>
              </a:rPr>
              <a:t>nel caso di Comuni occorre deliberazione del Consiglio comunale di approvazione dell’Accordo </a:t>
            </a:r>
            <a:r>
              <a:rPr lang="it-IT" sz="1600" b="1" i="1" dirty="0" err="1" smtClean="0">
                <a:latin typeface="Century Gothic"/>
                <a:cs typeface="Century Gothic"/>
              </a:rPr>
              <a:t>ratione</a:t>
            </a:r>
            <a:r>
              <a:rPr lang="it-IT" sz="1600" b="1" i="1" dirty="0" smtClean="0">
                <a:latin typeface="Century Gothic"/>
                <a:cs typeface="Century Gothic"/>
              </a:rPr>
              <a:t> </a:t>
            </a:r>
            <a:r>
              <a:rPr lang="it-IT" sz="1600" b="1" i="1" dirty="0" err="1" smtClean="0">
                <a:latin typeface="Century Gothic"/>
                <a:cs typeface="Century Gothic"/>
              </a:rPr>
              <a:t>materiae</a:t>
            </a:r>
            <a:r>
              <a:rPr lang="it-IT" sz="1600" b="1" i="1" dirty="0" smtClean="0">
                <a:latin typeface="Century Gothic"/>
                <a:cs typeface="Century Gothic"/>
              </a:rPr>
              <a:t> </a:t>
            </a:r>
            <a:r>
              <a:rPr lang="it-IT" sz="1600" i="1" dirty="0" smtClean="0">
                <a:latin typeface="Century Gothic"/>
                <a:cs typeface="Century Gothic"/>
              </a:rPr>
              <a:t>(TUEL art.42, c. </a:t>
            </a:r>
            <a:r>
              <a:rPr lang="it-IT" sz="1600" i="1" dirty="0" err="1" smtClean="0">
                <a:latin typeface="Century Gothic"/>
                <a:cs typeface="Century Gothic"/>
              </a:rPr>
              <a:t>lett</a:t>
            </a:r>
            <a:r>
              <a:rPr lang="it-IT" sz="1600" i="1" dirty="0" smtClean="0">
                <a:latin typeface="Century Gothic"/>
                <a:cs typeface="Century Gothic"/>
              </a:rPr>
              <a:t>. l )</a:t>
            </a:r>
            <a:endParaRPr lang="it-IT" sz="1600" i="1" dirty="0">
              <a:latin typeface="Century Gothic"/>
              <a:cs typeface="Century Gothic"/>
            </a:endParaRPr>
          </a:p>
        </p:txBody>
      </p:sp>
      <p:sp>
        <p:nvSpPr>
          <p:cNvPr id="4" name="Titolo 4"/>
          <p:cNvSpPr>
            <a:spLocks noGrp="1"/>
          </p:cNvSpPr>
          <p:nvPr>
            <p:ph type="title"/>
          </p:nvPr>
        </p:nvSpPr>
        <p:spPr>
          <a:xfrm>
            <a:off x="838200" y="865552"/>
            <a:ext cx="10515600" cy="711201"/>
          </a:xfrm>
        </p:spPr>
        <p:txBody>
          <a:bodyPr anchor="b">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tx2"/>
                </a:solidFill>
                <a:latin typeface="Century Gothic"/>
                <a:ea typeface="Tahoma" panose="020B0604030504040204" pitchFamily="34" charset="0"/>
                <a:cs typeface="Century Gothic"/>
              </a:rPr>
              <a:t>          </a:t>
            </a:r>
            <a:br>
              <a:rPr lang="it-IT" sz="2400" b="1" dirty="0" smtClean="0">
                <a:solidFill>
                  <a:schemeClr val="tx2"/>
                </a:solidFill>
                <a:latin typeface="Century Gothic"/>
                <a:ea typeface="Tahoma" panose="020B0604030504040204" pitchFamily="34" charset="0"/>
                <a:cs typeface="Century Gothic"/>
              </a:rPr>
            </a:br>
            <a:r>
              <a:rPr lang="it-IT" sz="2400" b="1" dirty="0">
                <a:solidFill>
                  <a:schemeClr val="tx2"/>
                </a:solidFill>
                <a:latin typeface="Century Gothic"/>
                <a:ea typeface="Tahoma" panose="020B0604030504040204" pitchFamily="34" charset="0"/>
                <a:cs typeface="Century Gothic"/>
              </a:rPr>
              <a:t/>
            </a:r>
            <a:br>
              <a:rPr lang="it-IT" sz="2400" b="1" dirty="0">
                <a:solidFill>
                  <a:schemeClr val="tx2"/>
                </a:solidFill>
                <a:latin typeface="Century Gothic"/>
                <a:ea typeface="Tahoma" panose="020B0604030504040204" pitchFamily="34" charset="0"/>
                <a:cs typeface="Century Gothic"/>
              </a:rPr>
            </a:b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L’Accordo di Partenariato</a:t>
            </a:r>
            <a:br>
              <a:rPr lang="it-IT" sz="2400" b="1" dirty="0" smtClean="0">
                <a:solidFill>
                  <a:schemeClr val="accent1">
                    <a:lumMod val="75000"/>
                  </a:schemeClr>
                </a:solidFill>
                <a:latin typeface="Century Gothic"/>
                <a:ea typeface="Tahoma" panose="020B0604030504040204" pitchFamily="34" charset="0"/>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ulteriori considerazioni</a:t>
            </a:r>
            <a:endParaRPr lang="it-IT" sz="2400" dirty="0">
              <a:solidFill>
                <a:schemeClr val="accent1">
                  <a:lumMod val="75000"/>
                </a:schemeClr>
              </a:solidFill>
              <a:latin typeface="Century Gothic"/>
              <a:cs typeface="Century Gothic"/>
            </a:endParaRPr>
          </a:p>
        </p:txBody>
      </p:sp>
      <p:pic>
        <p:nvPicPr>
          <p:cNvPr id="7" name="Immagine 6"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8" name="Immagine 7"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0"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831815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629074" y="840460"/>
            <a:ext cx="8949983"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1800" b="1" dirty="0" smtClean="0">
                <a:solidFill>
                  <a:srgbClr val="FF6600"/>
                </a:solidFill>
                <a:latin typeface="Century Gothic"/>
                <a:ea typeface="Tahoma" panose="020B0604030504040204" pitchFamily="34" charset="0"/>
                <a:cs typeface="Century Gothic"/>
              </a:rPr>
              <a:t> 5</a:t>
            </a:r>
            <a:r>
              <a:rPr lang="it-IT" sz="1800" b="1" dirty="0">
                <a:solidFill>
                  <a:srgbClr val="FF6600"/>
                </a:solidFill>
                <a:latin typeface="Century Gothic"/>
                <a:ea typeface="Tahoma" panose="020B0604030504040204" pitchFamily="34" charset="0"/>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UN MODELLO DI GOVERNANCE APERTO, FLESSIBILE ED EFFICACE IL TAVOLO TECNICO DEL PSPP</a:t>
            </a:r>
            <a:r>
              <a:rPr lang="it-IT" sz="2400" dirty="0" smtClean="0">
                <a:solidFill>
                  <a:schemeClr val="accent1">
                    <a:lumMod val="75000"/>
                  </a:schemeClr>
                </a:solidFill>
                <a:latin typeface="Century Gothic"/>
                <a:cs typeface="Century Gothic"/>
              </a:rPr>
              <a:t/>
            </a:r>
            <a:br>
              <a:rPr lang="it-IT" sz="2400" dirty="0" smtClean="0">
                <a:solidFill>
                  <a:schemeClr val="accent1">
                    <a:lumMod val="75000"/>
                  </a:schemeClr>
                </a:solidFill>
                <a:latin typeface="Century Gothic"/>
                <a:cs typeface="Century Gothic"/>
              </a:rPr>
            </a:br>
            <a:endParaRPr lang="it-IT" sz="2400" dirty="0">
              <a:solidFill>
                <a:schemeClr val="accent1">
                  <a:lumMod val="75000"/>
                </a:schemeClr>
              </a:solidFill>
              <a:latin typeface="Century Gothic"/>
              <a:cs typeface="Century Gothic"/>
            </a:endParaRPr>
          </a:p>
        </p:txBody>
      </p:sp>
      <p:sp>
        <p:nvSpPr>
          <p:cNvPr id="6" name="Segnaposto contenuto 5"/>
          <p:cNvSpPr>
            <a:spLocks noGrp="1"/>
          </p:cNvSpPr>
          <p:nvPr>
            <p:ph idx="1"/>
          </p:nvPr>
        </p:nvSpPr>
        <p:spPr>
          <a:xfrm>
            <a:off x="719403" y="2388595"/>
            <a:ext cx="10862997" cy="1829967"/>
          </a:xfrm>
        </p:spPr>
        <p:txBody>
          <a:bodyPr>
            <a:normAutofit/>
          </a:bodyPr>
          <a:lstStyle/>
          <a:p>
            <a:pPr lvl="0">
              <a:lnSpc>
                <a:spcPct val="120000"/>
              </a:lnSpc>
            </a:pPr>
            <a:r>
              <a:rPr lang="it-IT" sz="1600" dirty="0" smtClean="0">
                <a:latin typeface="Century Gothic"/>
                <a:cs typeface="Century Gothic"/>
              </a:rPr>
              <a:t>La semplificazione procedurale di attivazione del PSPP e la sua lunga durata esige un </a:t>
            </a:r>
            <a:r>
              <a:rPr lang="it-IT" sz="1600" b="1" dirty="0" smtClean="0">
                <a:latin typeface="Century Gothic"/>
                <a:cs typeface="Century Gothic"/>
              </a:rPr>
              <a:t>meccanismo di co-progettazione, flessibile, fiduciario ed impegnativo nelle sue decisioni per entrambe le parti</a:t>
            </a:r>
            <a:r>
              <a:rPr lang="it-IT" sz="1600" dirty="0" smtClean="0">
                <a:latin typeface="Century Gothic"/>
                <a:cs typeface="Century Gothic"/>
              </a:rPr>
              <a:t>;</a:t>
            </a:r>
          </a:p>
          <a:p>
            <a:pPr lvl="0">
              <a:lnSpc>
                <a:spcPct val="120000"/>
              </a:lnSpc>
            </a:pPr>
            <a:r>
              <a:rPr lang="it-IT" sz="1600" dirty="0" smtClean="0">
                <a:latin typeface="Century Gothic"/>
                <a:cs typeface="Century Gothic"/>
              </a:rPr>
              <a:t>Il </a:t>
            </a:r>
            <a:r>
              <a:rPr lang="it-IT" sz="1600" b="1" dirty="0" smtClean="0">
                <a:latin typeface="Century Gothic"/>
                <a:cs typeface="Century Gothic"/>
              </a:rPr>
              <a:t>Tavolo Tecnico è una specie di Sportello unico del processo di valorizzazione</a:t>
            </a:r>
            <a:r>
              <a:rPr lang="it-IT" sz="1600" dirty="0" smtClean="0">
                <a:latin typeface="Century Gothic"/>
                <a:cs typeface="Century Gothic"/>
              </a:rPr>
              <a:t>: costituisce un formidabile elemento di accelerazione dei processi necessari al conseguimento delle finalità di interesse generale del PSPP.</a:t>
            </a: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088200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70023"/>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 Come funziona il Tavolo Tecnico</a:t>
            </a:r>
            <a:r>
              <a:rPr lang="it-IT" sz="2400" b="1" dirty="0" smtClean="0">
                <a:solidFill>
                  <a:schemeClr val="tx2"/>
                </a:solidFill>
                <a:latin typeface="Century Gothic"/>
                <a:ea typeface="Tahoma" panose="020B0604030504040204" pitchFamily="34" charset="0"/>
                <a:cs typeface="Century Gothic"/>
              </a:rPr>
              <a:t/>
            </a:r>
            <a:br>
              <a:rPr lang="it-IT" sz="2400" b="1" dirty="0" smtClean="0">
                <a:solidFill>
                  <a:schemeClr val="tx2"/>
                </a:solidFill>
                <a:latin typeface="Century Gothic"/>
                <a:ea typeface="Tahoma" panose="020B0604030504040204" pitchFamily="34" charset="0"/>
                <a:cs typeface="Century Gothic"/>
              </a:rPr>
            </a:br>
            <a:endParaRPr lang="it-IT" sz="2400" dirty="0">
              <a:latin typeface="Century Gothic"/>
              <a:cs typeface="Century Gothic"/>
            </a:endParaRPr>
          </a:p>
        </p:txBody>
      </p:sp>
      <p:sp>
        <p:nvSpPr>
          <p:cNvPr id="6" name="Segnaposto contenuto 5"/>
          <p:cNvSpPr>
            <a:spLocks noGrp="1"/>
          </p:cNvSpPr>
          <p:nvPr>
            <p:ph idx="1"/>
          </p:nvPr>
        </p:nvSpPr>
        <p:spPr/>
        <p:txBody>
          <a:bodyPr>
            <a:noAutofit/>
          </a:bodyPr>
          <a:lstStyle/>
          <a:p>
            <a:pPr>
              <a:lnSpc>
                <a:spcPct val="120000"/>
              </a:lnSpc>
            </a:pPr>
            <a:r>
              <a:rPr lang="it-IT" sz="1600" dirty="0" smtClean="0">
                <a:latin typeface="Century Gothic"/>
                <a:cs typeface="Century Gothic"/>
              </a:rPr>
              <a:t>Il Tavolo Tecnico è </a:t>
            </a:r>
            <a:r>
              <a:rPr lang="it-IT" sz="1600" b="1" dirty="0" smtClean="0">
                <a:latin typeface="Century Gothic"/>
                <a:cs typeface="Century Gothic"/>
              </a:rPr>
              <a:t>composto da un referente per ciascuna parte</a:t>
            </a:r>
            <a:r>
              <a:rPr lang="it-IT" sz="1600" dirty="0" smtClean="0">
                <a:latin typeface="Century Gothic"/>
                <a:cs typeface="Century Gothic"/>
              </a:rPr>
              <a:t>, </a:t>
            </a:r>
            <a:r>
              <a:rPr lang="it-IT" sz="1600" b="1" dirty="0" smtClean="0">
                <a:latin typeface="Century Gothic"/>
                <a:cs typeface="Century Gothic"/>
              </a:rPr>
              <a:t>verifica periodicamente l’andamento ed i risultati del processo di valorizzazione</a:t>
            </a:r>
            <a:r>
              <a:rPr lang="it-IT" sz="1600" dirty="0" smtClean="0">
                <a:latin typeface="Century Gothic"/>
                <a:cs typeface="Century Gothic"/>
              </a:rPr>
              <a:t>, ivi compresi gli avanzamenti degli eventuali lavori di recupero e </a:t>
            </a:r>
            <a:r>
              <a:rPr lang="it-IT" sz="1600" dirty="0" err="1" smtClean="0">
                <a:latin typeface="Century Gothic"/>
                <a:cs typeface="Century Gothic"/>
              </a:rPr>
              <a:t>rifunzionalizzazione</a:t>
            </a:r>
            <a:r>
              <a:rPr lang="it-IT" sz="1600" dirty="0" smtClean="0">
                <a:latin typeface="Century Gothic"/>
                <a:cs typeface="Century Gothic"/>
              </a:rPr>
              <a:t> del Bene e possono parteciparvi di volta in volta esperti, referenti di altre amministrazioni coinvolte ( ad. es. nel caso di Beni Culturali, in senso stretto, i competenti servizi territoriali del MIBACT), comitati civici ed associazioni di cittadinanza attiva, rappresentanti dei pubblici di riferimento dell’offerta culturale diretta;</a:t>
            </a:r>
          </a:p>
          <a:p>
            <a:pPr>
              <a:lnSpc>
                <a:spcPct val="120000"/>
              </a:lnSpc>
            </a:pPr>
            <a:r>
              <a:rPr lang="it-IT" sz="1600" b="1" dirty="0" smtClean="0">
                <a:latin typeface="Century Gothic"/>
                <a:cs typeface="Century Gothic"/>
              </a:rPr>
              <a:t>Programma le attività di medio periodo </a:t>
            </a:r>
            <a:r>
              <a:rPr lang="it-IT" sz="1600" dirty="0" smtClean="0">
                <a:latin typeface="Century Gothic"/>
                <a:cs typeface="Century Gothic"/>
              </a:rPr>
              <a:t>in relazione alle risorse economiche effettivamente disponibili;</a:t>
            </a:r>
          </a:p>
          <a:p>
            <a:pPr>
              <a:lnSpc>
                <a:spcPct val="120000"/>
              </a:lnSpc>
            </a:pPr>
            <a:r>
              <a:rPr lang="it-IT" sz="1600" dirty="0" smtClean="0">
                <a:latin typeface="Century Gothic"/>
                <a:cs typeface="Century Gothic"/>
              </a:rPr>
              <a:t>Funziona come uno «Sportello Unico della Valorizzazione»: </a:t>
            </a:r>
            <a:r>
              <a:rPr lang="it-IT" sz="1600" b="1" dirty="0" smtClean="0">
                <a:latin typeface="Century Gothic"/>
                <a:cs typeface="Century Gothic"/>
              </a:rPr>
              <a:t>ciò che si decide nel Tavolo Tecnico è impegnativo per la parti ed i suoi organismi </a:t>
            </a:r>
            <a:r>
              <a:rPr lang="it-IT" sz="1600" dirty="0" smtClean="0">
                <a:latin typeface="Century Gothic"/>
                <a:cs typeface="Century Gothic"/>
              </a:rPr>
              <a:t>chiamati a ratifica delle decisioni assunte.</a:t>
            </a:r>
          </a:p>
          <a:p>
            <a:pPr>
              <a:lnSpc>
                <a:spcPct val="120000"/>
              </a:lnSpc>
            </a:pPr>
            <a:endParaRPr lang="it-IT" sz="1600" dirty="0" smtClean="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42801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670360"/>
            <a:ext cx="10515600" cy="725488"/>
          </a:xfrm>
        </p:spPr>
        <p:txBody>
          <a:bodyPr>
            <a:noAutofit/>
          </a:bodyPr>
          <a:lstStyle/>
          <a:p>
            <a:pPr algn="ctr"/>
            <a:r>
              <a:rPr lang="it-IT" sz="2400" dirty="0" smtClean="0">
                <a:latin typeface="Century Gothic"/>
                <a:cs typeface="Century Gothic"/>
              </a:rPr>
              <a:t/>
            </a:r>
            <a:br>
              <a:rPr lang="it-IT" sz="2400" dirty="0" smtClean="0">
                <a:latin typeface="Century Gothic"/>
                <a:cs typeface="Century Gothic"/>
              </a:rPr>
            </a:br>
            <a:r>
              <a:rPr lang="it-IT" sz="2400" b="1" dirty="0" smtClean="0">
                <a:solidFill>
                  <a:schemeClr val="accent1">
                    <a:lumMod val="75000"/>
                  </a:schemeClr>
                </a:solidFill>
                <a:latin typeface="Century Gothic"/>
                <a:ea typeface="Tahoma" panose="020B0604030504040204" pitchFamily="34" charset="0"/>
                <a:cs typeface="Century Gothic"/>
              </a:rPr>
              <a:t>Le competenze ordinarie del Tavolo Tecnico</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719403" y="1395848"/>
            <a:ext cx="10862997" cy="4497363"/>
          </a:xfrm>
        </p:spPr>
        <p:txBody>
          <a:bodyPr>
            <a:noAutofit/>
          </a:bodyPr>
          <a:lstStyle/>
          <a:p>
            <a:pPr marL="0" lvl="0" indent="0">
              <a:lnSpc>
                <a:spcPct val="120000"/>
              </a:lnSpc>
              <a:buNone/>
            </a:pPr>
            <a:endParaRPr lang="it-IT" sz="1600" dirty="0" smtClean="0">
              <a:latin typeface="Century Gothic"/>
              <a:cs typeface="Century Gothic"/>
            </a:endParaRPr>
          </a:p>
          <a:p>
            <a:pPr lvl="0">
              <a:lnSpc>
                <a:spcPct val="120000"/>
              </a:lnSpc>
            </a:pPr>
            <a:r>
              <a:rPr lang="it-IT" sz="1600" b="1" dirty="0">
                <a:latin typeface="Century Gothic"/>
                <a:cs typeface="Century Gothic"/>
              </a:rPr>
              <a:t>V</a:t>
            </a:r>
            <a:r>
              <a:rPr lang="it-IT" sz="1600" b="1" dirty="0" smtClean="0">
                <a:latin typeface="Century Gothic"/>
                <a:cs typeface="Century Gothic"/>
              </a:rPr>
              <a:t>alutazione </a:t>
            </a:r>
            <a:r>
              <a:rPr lang="it-IT" sz="1600" b="1" dirty="0">
                <a:latin typeface="Century Gothic"/>
                <a:cs typeface="Century Gothic"/>
              </a:rPr>
              <a:t>delle eventuali esigenze di programmazione di nuove attività </a:t>
            </a:r>
            <a:r>
              <a:rPr lang="it-IT" sz="1600" dirty="0">
                <a:latin typeface="Century Gothic"/>
                <a:cs typeface="Century Gothic"/>
              </a:rPr>
              <a:t>o di attività complementari conseguenti ad imprevisti;</a:t>
            </a:r>
          </a:p>
          <a:p>
            <a:pPr lvl="0">
              <a:lnSpc>
                <a:spcPct val="120000"/>
              </a:lnSpc>
            </a:pPr>
            <a:r>
              <a:rPr lang="it-IT" sz="1600" b="1" dirty="0">
                <a:latin typeface="Century Gothic"/>
                <a:cs typeface="Century Gothic"/>
              </a:rPr>
              <a:t>V</a:t>
            </a:r>
            <a:r>
              <a:rPr lang="it-IT" sz="1600" b="1" dirty="0" smtClean="0">
                <a:latin typeface="Century Gothic"/>
                <a:cs typeface="Century Gothic"/>
              </a:rPr>
              <a:t>alutazione </a:t>
            </a:r>
            <a:r>
              <a:rPr lang="it-IT" sz="1600" b="1" dirty="0">
                <a:latin typeface="Century Gothic"/>
                <a:cs typeface="Century Gothic"/>
              </a:rPr>
              <a:t>degli scostamenti della programmazione</a:t>
            </a:r>
            <a:r>
              <a:rPr lang="it-IT" sz="1600" dirty="0">
                <a:latin typeface="Century Gothic"/>
                <a:cs typeface="Century Gothic"/>
              </a:rPr>
              <a:t>, individuazione delle criticità e delle soluzioni per rimuoverle;</a:t>
            </a:r>
          </a:p>
          <a:p>
            <a:pPr lvl="0">
              <a:lnSpc>
                <a:spcPct val="120000"/>
              </a:lnSpc>
            </a:pPr>
            <a:r>
              <a:rPr lang="it-IT" sz="1600" b="1" dirty="0">
                <a:latin typeface="Century Gothic"/>
                <a:cs typeface="Century Gothic"/>
              </a:rPr>
              <a:t>V</a:t>
            </a:r>
            <a:r>
              <a:rPr lang="it-IT" sz="1600" b="1" dirty="0" smtClean="0">
                <a:latin typeface="Century Gothic"/>
                <a:cs typeface="Century Gothic"/>
              </a:rPr>
              <a:t>erifica </a:t>
            </a:r>
            <a:r>
              <a:rPr lang="it-IT" sz="1600" b="1" dirty="0">
                <a:latin typeface="Century Gothic"/>
                <a:cs typeface="Century Gothic"/>
              </a:rPr>
              <a:t>e valutazione delle risorse finanziarie disponibili e/o attivabili</a:t>
            </a:r>
            <a:r>
              <a:rPr lang="it-IT" sz="1600" dirty="0">
                <a:latin typeface="Century Gothic"/>
                <a:cs typeface="Century Gothic"/>
              </a:rPr>
              <a:t> e delle programmazioni relative di cui costituiscono dotazione;</a:t>
            </a:r>
          </a:p>
          <a:p>
            <a:pPr lvl="0">
              <a:lnSpc>
                <a:spcPct val="120000"/>
              </a:lnSpc>
            </a:pPr>
            <a:r>
              <a:rPr lang="it-IT" sz="1600" dirty="0">
                <a:latin typeface="Century Gothic"/>
                <a:cs typeface="Century Gothic"/>
              </a:rPr>
              <a:t>P</a:t>
            </a:r>
            <a:r>
              <a:rPr lang="it-IT" sz="1600" dirty="0" smtClean="0">
                <a:latin typeface="Century Gothic"/>
                <a:cs typeface="Century Gothic"/>
              </a:rPr>
              <a:t>iù </a:t>
            </a:r>
            <a:r>
              <a:rPr lang="it-IT" sz="1600" dirty="0">
                <a:latin typeface="Century Gothic"/>
                <a:cs typeface="Century Gothic"/>
              </a:rPr>
              <a:t>in generale, </a:t>
            </a:r>
            <a:r>
              <a:rPr lang="it-IT" sz="1600" b="1" dirty="0">
                <a:latin typeface="Century Gothic"/>
                <a:cs typeface="Century Gothic"/>
              </a:rPr>
              <a:t>valutazione dei risultati diretti ed indiretti </a:t>
            </a:r>
            <a:r>
              <a:rPr lang="it-IT" sz="1600" dirty="0">
                <a:latin typeface="Century Gothic"/>
                <a:cs typeface="Century Gothic"/>
              </a:rPr>
              <a:t>che scaturiscono dalla collaborazione e delle opportunità generate nei processi di valorizzazione del </a:t>
            </a:r>
            <a:r>
              <a:rPr lang="it-IT" sz="1600" dirty="0" smtClean="0">
                <a:latin typeface="Century Gothic"/>
                <a:cs typeface="Century Gothic"/>
              </a:rPr>
              <a:t>Bene;</a:t>
            </a:r>
            <a:endParaRPr lang="it-IT" sz="1600" dirty="0">
              <a:latin typeface="Century Gothic"/>
              <a:cs typeface="Century Gothic"/>
            </a:endParaRPr>
          </a:p>
          <a:p>
            <a:pPr>
              <a:lnSpc>
                <a:spcPct val="120000"/>
              </a:lnSpc>
            </a:pPr>
            <a:r>
              <a:rPr lang="it-IT" sz="1600" b="1" dirty="0">
                <a:latin typeface="Century Gothic"/>
                <a:cs typeface="Century Gothic"/>
              </a:rPr>
              <a:t>Q</a:t>
            </a:r>
            <a:r>
              <a:rPr lang="it-IT" sz="1600" b="1" dirty="0" smtClean="0">
                <a:latin typeface="Century Gothic"/>
                <a:cs typeface="Century Gothic"/>
              </a:rPr>
              <a:t>ualsivoglia </a:t>
            </a:r>
            <a:r>
              <a:rPr lang="it-IT" sz="1600" b="1" dirty="0">
                <a:latin typeface="Century Gothic"/>
                <a:cs typeface="Century Gothic"/>
              </a:rPr>
              <a:t>altro tema </a:t>
            </a:r>
            <a:r>
              <a:rPr lang="it-IT" sz="1600" dirty="0">
                <a:latin typeface="Century Gothic"/>
                <a:cs typeface="Century Gothic"/>
              </a:rPr>
              <a:t>specifico che rilevi sotto il profilo della verifica di opportunità e della valutazione del partenariato, </a:t>
            </a:r>
            <a:r>
              <a:rPr lang="it-IT" sz="1600" b="1" dirty="0">
                <a:latin typeface="Century Gothic"/>
                <a:cs typeface="Century Gothic"/>
              </a:rPr>
              <a:t>utile a garantire i più proficui risultati ed il conseguimento degli obiettivi </a:t>
            </a:r>
            <a:r>
              <a:rPr lang="it-IT" sz="1600" dirty="0">
                <a:latin typeface="Century Gothic"/>
                <a:cs typeface="Century Gothic"/>
              </a:rPr>
              <a:t>prefissati o di ulteriori obiettivi </a:t>
            </a:r>
            <a:r>
              <a:rPr lang="it-IT" sz="1600" dirty="0" smtClean="0">
                <a:latin typeface="Century Gothic"/>
                <a:cs typeface="Century Gothic"/>
              </a:rPr>
              <a:t>emergenti.</a:t>
            </a:r>
            <a:endParaRPr lang="it-IT" sz="1600"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3"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38371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42039"/>
            <a:ext cx="10515600" cy="592668"/>
          </a:xfrm>
        </p:spPr>
        <p:txBody>
          <a:bodyPr>
            <a:normAutofit/>
          </a:bodyPr>
          <a:lstStyle/>
          <a:p>
            <a:pPr algn="ctr"/>
            <a:r>
              <a:rPr lang="it-IT" sz="2400" b="1" dirty="0" smtClean="0">
                <a:solidFill>
                  <a:schemeClr val="accent1">
                    <a:lumMod val="75000"/>
                  </a:schemeClr>
                </a:solidFill>
                <a:latin typeface="Century Gothic" panose="020B0502020202020204" pitchFamily="34" charset="0"/>
              </a:rPr>
              <a:t>LE ORIGINI DI QUESTO SCENARIO DI ABBANDONO </a:t>
            </a:r>
            <a:endParaRPr lang="it-IT" sz="2400" b="1" dirty="0">
              <a:solidFill>
                <a:schemeClr val="accent1">
                  <a:lumMod val="75000"/>
                </a:schemeClr>
              </a:solidFill>
              <a:latin typeface="Century Gothic" panose="020B0502020202020204" pitchFamily="34" charset="0"/>
            </a:endParaRPr>
          </a:p>
        </p:txBody>
      </p:sp>
      <p:sp>
        <p:nvSpPr>
          <p:cNvPr id="3" name="Segnaposto contenuto 2"/>
          <p:cNvSpPr>
            <a:spLocks noGrp="1"/>
          </p:cNvSpPr>
          <p:nvPr>
            <p:ph idx="1"/>
          </p:nvPr>
        </p:nvSpPr>
        <p:spPr>
          <a:xfrm>
            <a:off x="838200" y="1874972"/>
            <a:ext cx="10515600" cy="4661430"/>
          </a:xfrm>
        </p:spPr>
        <p:txBody>
          <a:bodyPr>
            <a:normAutofit/>
          </a:bodyPr>
          <a:lstStyle/>
          <a:p>
            <a:pPr>
              <a:lnSpc>
                <a:spcPct val="130000"/>
              </a:lnSpc>
            </a:pPr>
            <a:r>
              <a:rPr lang="it-IT" sz="1600" dirty="0" smtClean="0">
                <a:latin typeface="Century Gothic"/>
                <a:cs typeface="Century Gothic"/>
              </a:rPr>
              <a:t>Sono da ritrovarsi </a:t>
            </a:r>
            <a:r>
              <a:rPr lang="it-IT" sz="1600" b="1" dirty="0" smtClean="0">
                <a:latin typeface="Century Gothic"/>
                <a:cs typeface="Century Gothic"/>
              </a:rPr>
              <a:t>nell’orientamento trentennale prevalente delle politiche pubbliche</a:t>
            </a:r>
            <a:r>
              <a:rPr lang="it-IT" sz="1600" dirty="0" smtClean="0">
                <a:latin typeface="Century Gothic"/>
                <a:cs typeface="Century Gothic"/>
              </a:rPr>
              <a:t>, e delle normative sottostanti, </a:t>
            </a:r>
            <a:r>
              <a:rPr lang="it-IT" sz="1600" b="1" dirty="0" smtClean="0">
                <a:latin typeface="Century Gothic"/>
                <a:cs typeface="Century Gothic"/>
              </a:rPr>
              <a:t>in materia di Patrimonio pubblico verso un concetto prevalente di «valore» economico-patrimoniale del patrimonio immobiliare </a:t>
            </a:r>
            <a:r>
              <a:rPr lang="it-IT" sz="1600" dirty="0" smtClean="0">
                <a:latin typeface="Century Gothic"/>
                <a:cs typeface="Century Gothic"/>
              </a:rPr>
              <a:t>rispetto al valore generativo di coesione sociale, di partecipazione e identità culturale dei cittadini di cui  questi Beni pubblici rappresentano occasione. </a:t>
            </a:r>
          </a:p>
          <a:p>
            <a:pPr>
              <a:lnSpc>
                <a:spcPct val="130000"/>
              </a:lnSpc>
            </a:pPr>
            <a:r>
              <a:rPr lang="it-IT" sz="1600" b="1" dirty="0" smtClean="0">
                <a:latin typeface="Century Gothic"/>
                <a:cs typeface="Century Gothic"/>
              </a:rPr>
              <a:t>Approccio contraddittorio e mistificante</a:t>
            </a:r>
            <a:r>
              <a:rPr lang="it-IT" sz="1600" dirty="0" smtClean="0">
                <a:latin typeface="Century Gothic"/>
                <a:cs typeface="Century Gothic"/>
              </a:rPr>
              <a:t>, basato su una limitata accezione del  principio di «fruttuosità» del patrimonio pubblico, che ha generato una «malaria </a:t>
            </a:r>
            <a:r>
              <a:rPr lang="it-IT" sz="1600" dirty="0" err="1" smtClean="0">
                <a:latin typeface="Century Gothic"/>
                <a:cs typeface="Century Gothic"/>
              </a:rPr>
              <a:t>dismissiva</a:t>
            </a:r>
            <a:r>
              <a:rPr lang="it-IT" sz="1600" dirty="0" smtClean="0">
                <a:latin typeface="Century Gothic"/>
                <a:cs typeface="Century Gothic"/>
              </a:rPr>
              <a:t>», spesso infruttuosa, ovvero la ricerca di soggetti privati finalizzata alla concessione, nelle varie forme possibili, di un diritto esclusivo di sfruttamento economico dei Beni pubblici.</a:t>
            </a:r>
            <a:endParaRPr lang="it-IT" sz="16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919374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copertin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5675" y="2656152"/>
            <a:ext cx="3407664" cy="4224528"/>
          </a:xfrm>
          <a:prstGeom prst="rect">
            <a:avLst/>
          </a:prstGeom>
        </p:spPr>
      </p:pic>
      <p:sp>
        <p:nvSpPr>
          <p:cNvPr id="4" name="Rettangolo 3"/>
          <p:cNvSpPr/>
          <p:nvPr/>
        </p:nvSpPr>
        <p:spPr>
          <a:xfrm>
            <a:off x="781167" y="2564904"/>
            <a:ext cx="7560501" cy="978729"/>
          </a:xfrm>
          <a:prstGeom prst="rect">
            <a:avLst/>
          </a:prstGeom>
        </p:spPr>
        <p:txBody>
          <a:bodyPr wrap="square">
            <a:spAutoFit/>
          </a:bodyPr>
          <a:lstStyle/>
          <a:p>
            <a:pPr>
              <a:lnSpc>
                <a:spcPct val="120000"/>
              </a:lnSpc>
            </a:pPr>
            <a:r>
              <a:rPr lang="en-GB" altLang="it-IT" sz="2400" dirty="0">
                <a:solidFill>
                  <a:srgbClr val="000000"/>
                </a:solidFill>
                <a:latin typeface="Century Gothic"/>
                <a:cs typeface="Century Gothic"/>
              </a:rPr>
              <a:t>Grazie per la </a:t>
            </a:r>
            <a:r>
              <a:rPr lang="en-GB" altLang="it-IT" sz="2400" dirty="0" err="1">
                <a:solidFill>
                  <a:srgbClr val="000000"/>
                </a:solidFill>
                <a:latin typeface="Century Gothic"/>
                <a:cs typeface="Century Gothic"/>
              </a:rPr>
              <a:t>cortese</a:t>
            </a:r>
            <a:r>
              <a:rPr lang="en-GB" altLang="it-IT" sz="2400" dirty="0">
                <a:solidFill>
                  <a:srgbClr val="000000"/>
                </a:solidFill>
                <a:latin typeface="Century Gothic"/>
                <a:cs typeface="Century Gothic"/>
              </a:rPr>
              <a:t> </a:t>
            </a:r>
            <a:r>
              <a:rPr lang="en-GB" altLang="it-IT" sz="2400" dirty="0" err="1" smtClean="0">
                <a:solidFill>
                  <a:srgbClr val="000000"/>
                </a:solidFill>
                <a:latin typeface="Century Gothic"/>
                <a:cs typeface="Century Gothic"/>
              </a:rPr>
              <a:t>attenzione</a:t>
            </a:r>
            <a:r>
              <a:rPr lang="en-GB" altLang="it-IT" sz="2400" dirty="0">
                <a:solidFill>
                  <a:srgbClr val="000000"/>
                </a:solidFill>
                <a:latin typeface="Century Gothic"/>
                <a:cs typeface="Century Gothic"/>
              </a:rPr>
              <a:t>,</a:t>
            </a:r>
            <a:br>
              <a:rPr lang="en-GB" altLang="it-IT" sz="2400" dirty="0">
                <a:solidFill>
                  <a:srgbClr val="000000"/>
                </a:solidFill>
                <a:latin typeface="Century Gothic"/>
                <a:cs typeface="Century Gothic"/>
              </a:rPr>
            </a:br>
            <a:r>
              <a:rPr lang="en-GB" altLang="it-IT" sz="2400" dirty="0" smtClean="0">
                <a:solidFill>
                  <a:srgbClr val="000000"/>
                </a:solidFill>
                <a:latin typeface="Century Gothic"/>
                <a:cs typeface="Century Gothic"/>
              </a:rPr>
              <a:t>Arrivederci.</a:t>
            </a:r>
            <a:endParaRPr lang="it-IT" sz="2400" dirty="0">
              <a:solidFill>
                <a:srgbClr val="000000"/>
              </a:solidFill>
              <a:latin typeface="Century Gothic"/>
              <a:cs typeface="Century Gothic"/>
            </a:endParaRPr>
          </a:p>
        </p:txBody>
      </p:sp>
      <p:sp>
        <p:nvSpPr>
          <p:cNvPr id="5" name="Rettangolo 4"/>
          <p:cNvSpPr/>
          <p:nvPr/>
        </p:nvSpPr>
        <p:spPr>
          <a:xfrm>
            <a:off x="786695" y="4088500"/>
            <a:ext cx="6096000" cy="307777"/>
          </a:xfrm>
          <a:prstGeom prst="rect">
            <a:avLst/>
          </a:prstGeom>
        </p:spPr>
        <p:txBody>
          <a:bodyPr>
            <a:spAutoFit/>
          </a:bodyPr>
          <a:lstStyle/>
          <a:p>
            <a:pPr>
              <a:lnSpc>
                <a:spcPct val="100000"/>
              </a:lnSpc>
              <a:spcBef>
                <a:spcPts val="450"/>
              </a:spcBef>
              <a:buClr>
                <a:srgbClr val="FFFFFF"/>
              </a:buClr>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t-IT" sz="1400" i="1" dirty="0">
                <a:solidFill>
                  <a:srgbClr val="000000"/>
                </a:solidFill>
                <a:latin typeface="Century Gothic"/>
                <a:cs typeface="Century Gothic"/>
              </a:rPr>
              <a:t>A </a:t>
            </a:r>
            <a:r>
              <a:rPr lang="en-GB" altLang="it-IT" sz="1400" i="1" dirty="0" err="1">
                <a:solidFill>
                  <a:srgbClr val="000000"/>
                </a:solidFill>
                <a:latin typeface="Century Gothic"/>
                <a:cs typeface="Century Gothic"/>
              </a:rPr>
              <a:t>cura</a:t>
            </a:r>
            <a:r>
              <a:rPr lang="en-GB" altLang="it-IT" sz="1400" i="1" dirty="0">
                <a:solidFill>
                  <a:srgbClr val="000000"/>
                </a:solidFill>
                <a:latin typeface="Century Gothic"/>
                <a:cs typeface="Century Gothic"/>
              </a:rPr>
              <a:t> di </a:t>
            </a:r>
            <a:r>
              <a:rPr lang="en-GB" altLang="it-IT" sz="1400" b="1" dirty="0">
                <a:solidFill>
                  <a:srgbClr val="000000"/>
                </a:solidFill>
                <a:latin typeface="Century Gothic"/>
                <a:cs typeface="Century Gothic"/>
              </a:rPr>
              <a:t>Franco </a:t>
            </a:r>
            <a:r>
              <a:rPr lang="en-GB" altLang="it-IT" sz="1400" b="1" dirty="0" err="1">
                <a:solidFill>
                  <a:srgbClr val="000000"/>
                </a:solidFill>
                <a:latin typeface="Century Gothic"/>
                <a:cs typeface="Century Gothic"/>
              </a:rPr>
              <a:t>Milella</a:t>
            </a:r>
            <a:r>
              <a:rPr lang="en-GB" altLang="it-IT" sz="1400" dirty="0">
                <a:solidFill>
                  <a:srgbClr val="000000"/>
                </a:solidFill>
                <a:latin typeface="Century Gothic"/>
                <a:cs typeface="Century Gothic"/>
              </a:rPr>
              <a:t>, </a:t>
            </a:r>
            <a:r>
              <a:rPr lang="en-GB" altLang="it-IT" sz="1400" dirty="0" err="1">
                <a:solidFill>
                  <a:srgbClr val="000000"/>
                </a:solidFill>
                <a:latin typeface="Century Gothic"/>
                <a:cs typeface="Century Gothic"/>
              </a:rPr>
              <a:t>Fondazione</a:t>
            </a:r>
            <a:r>
              <a:rPr lang="en-GB" altLang="it-IT" sz="1400" dirty="0">
                <a:solidFill>
                  <a:srgbClr val="000000"/>
                </a:solidFill>
                <a:latin typeface="Century Gothic"/>
                <a:cs typeface="Century Gothic"/>
              </a:rPr>
              <a:t> </a:t>
            </a:r>
            <a:r>
              <a:rPr lang="en-GB" altLang="it-IT" sz="1400" dirty="0" err="1" smtClean="0">
                <a:solidFill>
                  <a:srgbClr val="000000"/>
                </a:solidFill>
                <a:latin typeface="Century Gothic"/>
                <a:cs typeface="Century Gothic"/>
              </a:rPr>
              <a:t>Fitzcarraldo</a:t>
            </a:r>
            <a:endParaRPr lang="en-GB" altLang="it-IT" sz="1400" dirty="0">
              <a:solidFill>
                <a:srgbClr val="000000"/>
              </a:solidFill>
              <a:latin typeface="Century Gothic"/>
              <a:cs typeface="Century Gothic"/>
            </a:endParaRPr>
          </a:p>
        </p:txBody>
      </p:sp>
      <p:pic>
        <p:nvPicPr>
          <p:cNvPr id="8" name="Immagine 7" descr="logo_fondazione_fitzcarrald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424" y="4532002"/>
            <a:ext cx="1724812" cy="331695"/>
          </a:xfrm>
          <a:prstGeom prst="rect">
            <a:avLst/>
          </a:prstGeom>
        </p:spPr>
      </p:pic>
    </p:spTree>
    <p:extLst>
      <p:ext uri="{BB962C8B-B14F-4D97-AF65-F5344CB8AC3E}">
        <p14:creationId xmlns:p14="http://schemas.microsoft.com/office/powerpoint/2010/main" val="291724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14341" y="1127125"/>
            <a:ext cx="11350097" cy="4868334"/>
          </a:xfrm>
        </p:spPr>
        <p:txBody>
          <a:bodyPr>
            <a:noAutofit/>
          </a:bodyPr>
          <a:lstStyle/>
          <a:p>
            <a:pPr marL="0" indent="0">
              <a:lnSpc>
                <a:spcPct val="120000"/>
              </a:lnSpc>
              <a:buNone/>
            </a:pPr>
            <a:r>
              <a:rPr lang="it-IT" sz="1400" b="1" dirty="0" smtClean="0">
                <a:latin typeface="Century Gothic"/>
                <a:cs typeface="Century Gothic"/>
              </a:rPr>
              <a:t>PERCHÉ QUESTO APPROCCIO È STATO FALLIMENTARE?</a:t>
            </a:r>
          </a:p>
          <a:p>
            <a:pPr>
              <a:lnSpc>
                <a:spcPct val="120000"/>
              </a:lnSpc>
            </a:pPr>
            <a:r>
              <a:rPr lang="it-IT" sz="1400" dirty="0" smtClean="0">
                <a:latin typeface="Century Gothic"/>
                <a:cs typeface="Century Gothic"/>
              </a:rPr>
              <a:t>Sul totale complessivo dei </a:t>
            </a:r>
            <a:r>
              <a:rPr lang="it-IT" sz="1400" b="1" dirty="0" smtClean="0">
                <a:latin typeface="Century Gothic"/>
                <a:cs typeface="Century Gothic"/>
              </a:rPr>
              <a:t>beni immobiliari pubblici solo il 2% è appetibile per il mercato </a:t>
            </a:r>
            <a:r>
              <a:rPr lang="it-IT" sz="1400" dirty="0" smtClean="0">
                <a:latin typeface="Century Gothic"/>
                <a:cs typeface="Century Gothic"/>
              </a:rPr>
              <a:t>(MEF 2017 «Rapporto </a:t>
            </a:r>
            <a:r>
              <a:rPr lang="it-IT" sz="1400" dirty="0">
                <a:latin typeface="Century Gothic"/>
                <a:cs typeface="Century Gothic"/>
              </a:rPr>
              <a:t>sui beni immobili delle amministrazioni </a:t>
            </a:r>
            <a:r>
              <a:rPr lang="it-IT" sz="1400" dirty="0" smtClean="0">
                <a:latin typeface="Century Gothic"/>
                <a:cs typeface="Century Gothic"/>
              </a:rPr>
              <a:t>Pubbliche» </a:t>
            </a:r>
            <a:r>
              <a:rPr lang="it-IT" sz="1400" dirty="0">
                <a:latin typeface="Century Gothic"/>
                <a:cs typeface="Century Gothic"/>
              </a:rPr>
              <a:t>dati </a:t>
            </a:r>
            <a:r>
              <a:rPr lang="it-IT" sz="1400" dirty="0" smtClean="0">
                <a:latin typeface="Century Gothic"/>
                <a:cs typeface="Century Gothic"/>
              </a:rPr>
              <a:t>2015– </a:t>
            </a:r>
            <a:r>
              <a:rPr lang="it-IT" sz="1400" dirty="0">
                <a:latin typeface="Century Gothic"/>
                <a:cs typeface="Century Gothic"/>
              </a:rPr>
              <a:t>Dipartimento del </a:t>
            </a:r>
            <a:r>
              <a:rPr lang="it-IT" sz="1400" dirty="0" smtClean="0">
                <a:latin typeface="Century Gothic"/>
                <a:cs typeface="Century Gothic"/>
              </a:rPr>
              <a:t>Tesoro). </a:t>
            </a:r>
          </a:p>
          <a:p>
            <a:pPr>
              <a:lnSpc>
                <a:spcPct val="120000"/>
              </a:lnSpc>
            </a:pPr>
            <a:r>
              <a:rPr lang="it-IT" sz="1400" dirty="0" smtClean="0">
                <a:latin typeface="Century Gothic"/>
                <a:cs typeface="Century Gothic"/>
              </a:rPr>
              <a:t>Se la prevalente attenzione delle politiche pubbliche si fonda sulla appetibilità della reddittività dell’investimento per un operatore economico, </a:t>
            </a:r>
            <a:r>
              <a:rPr lang="it-IT" sz="1400" b="1" dirty="0" smtClean="0">
                <a:latin typeface="Century Gothic"/>
                <a:cs typeface="Century Gothic"/>
              </a:rPr>
              <a:t>bisogna</a:t>
            </a:r>
            <a:r>
              <a:rPr lang="it-IT" sz="1400" dirty="0" smtClean="0">
                <a:latin typeface="Century Gothic"/>
                <a:cs typeface="Century Gothic"/>
              </a:rPr>
              <a:t> pure </a:t>
            </a:r>
            <a:r>
              <a:rPr lang="it-IT" sz="1400" b="1" dirty="0" smtClean="0">
                <a:latin typeface="Century Gothic"/>
                <a:cs typeface="Century Gothic"/>
              </a:rPr>
              <a:t>considerare che il riuso di Beni pubblici</a:t>
            </a:r>
            <a:r>
              <a:rPr lang="it-IT" sz="1400" dirty="0" smtClean="0">
                <a:latin typeface="Century Gothic"/>
                <a:cs typeface="Century Gothic"/>
              </a:rPr>
              <a:t>, con prevalenti finalità economiche, </a:t>
            </a:r>
            <a:r>
              <a:rPr lang="it-IT" sz="1400" b="1" dirty="0" smtClean="0">
                <a:latin typeface="Century Gothic"/>
                <a:cs typeface="Century Gothic"/>
              </a:rPr>
              <a:t>sia orientato a prevalenti ragioni di convenienza</a:t>
            </a:r>
            <a:r>
              <a:rPr lang="it-IT" sz="1400" dirty="0" smtClean="0">
                <a:latin typeface="Century Gothic"/>
                <a:cs typeface="Century Gothic"/>
              </a:rPr>
              <a:t>. E qualsiasi operatore economico sa bene che l’impiego di risorse di investimento sono più facilmente remunerative se orientate alla realizzazione ex novo piuttosto che al complesso recupero e alla funzionalizzazione di immobili esistenti. Tanto più se il Bene pubblico è «culturale» ed è sottoposto a vincoli e prescrizioni. </a:t>
            </a:r>
            <a:r>
              <a:rPr lang="it-IT" sz="1400" dirty="0">
                <a:latin typeface="Century Gothic"/>
                <a:cs typeface="Century Gothic"/>
              </a:rPr>
              <a:t>L</a:t>
            </a:r>
            <a:r>
              <a:rPr lang="it-IT" sz="1400" dirty="0" smtClean="0">
                <a:latin typeface="Century Gothic"/>
                <a:cs typeface="Century Gothic"/>
              </a:rPr>
              <a:t>a rarefazione dei casi di applicazione di «concessione di valorizzazione» (</a:t>
            </a:r>
            <a:r>
              <a:rPr lang="it-IT" sz="1400" dirty="0" err="1" smtClean="0">
                <a:latin typeface="Century Gothic"/>
                <a:cs typeface="Century Gothic"/>
              </a:rPr>
              <a:t>l.n</a:t>
            </a:r>
            <a:r>
              <a:rPr lang="it-IT" sz="1400" dirty="0">
                <a:latin typeface="Century Gothic"/>
                <a:cs typeface="Century Gothic"/>
              </a:rPr>
              <a:t>.</a:t>
            </a:r>
            <a:r>
              <a:rPr lang="it-IT" sz="1400" dirty="0" smtClean="0">
                <a:latin typeface="Century Gothic"/>
                <a:cs typeface="Century Gothic"/>
              </a:rPr>
              <a:t> 410/2001 e </a:t>
            </a:r>
            <a:r>
              <a:rPr lang="it-IT" sz="1400" dirty="0" err="1" smtClean="0">
                <a:latin typeface="Century Gothic"/>
                <a:cs typeface="Century Gothic"/>
              </a:rPr>
              <a:t>s.m.i.</a:t>
            </a:r>
            <a:r>
              <a:rPr lang="it-IT" sz="1400" dirty="0" smtClean="0">
                <a:latin typeface="Century Gothic"/>
                <a:cs typeface="Century Gothic"/>
              </a:rPr>
              <a:t>) ne è testimonianza.</a:t>
            </a:r>
          </a:p>
          <a:p>
            <a:pPr>
              <a:lnSpc>
                <a:spcPct val="120000"/>
              </a:lnSpc>
            </a:pPr>
            <a:r>
              <a:rPr lang="it-IT" sz="1400" b="1" dirty="0" smtClean="0">
                <a:latin typeface="Century Gothic"/>
                <a:cs typeface="Century Gothic"/>
              </a:rPr>
              <a:t>Il principio di «fruttuosità del patrimonio pubblico» </a:t>
            </a:r>
            <a:r>
              <a:rPr lang="it-IT" sz="1400" dirty="0" smtClean="0">
                <a:latin typeface="Century Gothic"/>
                <a:cs typeface="Century Gothic"/>
              </a:rPr>
              <a:t>(</a:t>
            </a:r>
            <a:r>
              <a:rPr lang="it-IT" sz="1400" dirty="0">
                <a:latin typeface="Century Gothic"/>
                <a:cs typeface="Century Gothic"/>
              </a:rPr>
              <a:t>disposizioni di cui agli artt. 9, comma 3, L. n. </a:t>
            </a:r>
            <a:r>
              <a:rPr lang="it-IT" sz="1400" dirty="0" smtClean="0">
                <a:latin typeface="Century Gothic"/>
                <a:cs typeface="Century Gothic"/>
              </a:rPr>
              <a:t>537/1993, </a:t>
            </a:r>
            <a:r>
              <a:rPr lang="it-IT" sz="1400" dirty="0">
                <a:latin typeface="Century Gothic"/>
                <a:cs typeface="Century Gothic"/>
              </a:rPr>
              <a:t>e 32, c. 8, L. </a:t>
            </a:r>
            <a:r>
              <a:rPr lang="it-IT" sz="1400" dirty="0" smtClean="0">
                <a:latin typeface="Century Gothic"/>
                <a:cs typeface="Century Gothic"/>
              </a:rPr>
              <a:t>724/1994) nella sua accezione meramente economica </a:t>
            </a:r>
            <a:r>
              <a:rPr lang="it-IT" sz="1400" b="1" dirty="0" smtClean="0">
                <a:latin typeface="Century Gothic"/>
                <a:cs typeface="Century Gothic"/>
              </a:rPr>
              <a:t>ha limitato il raggio di azione degli enti territoriali</a:t>
            </a:r>
            <a:r>
              <a:rPr lang="it-IT" sz="1400" dirty="0" smtClean="0">
                <a:latin typeface="Century Gothic"/>
                <a:cs typeface="Century Gothic"/>
              </a:rPr>
              <a:t>, disperdendo il possibile valore sociale e culturale dei Beni pubblici in relazione alle proprie  Comunità, e la relazione con le stesse Comunità territoriali a cui questi Beni si riferiscono.  </a:t>
            </a:r>
          </a:p>
          <a:p>
            <a:pPr>
              <a:lnSpc>
                <a:spcPct val="120000"/>
              </a:lnSpc>
            </a:pPr>
            <a:r>
              <a:rPr lang="it-IT" sz="1400" b="1" dirty="0" smtClean="0">
                <a:latin typeface="Century Gothic"/>
                <a:cs typeface="Century Gothic"/>
              </a:rPr>
              <a:t>La valorizzazione di beni immobili del Patrimonio Culturale viene spesso confusa con il solo recupero e restauro dei Beni</a:t>
            </a:r>
            <a:r>
              <a:rPr lang="it-IT" sz="1400" dirty="0" smtClean="0">
                <a:latin typeface="Century Gothic"/>
                <a:cs typeface="Century Gothic"/>
              </a:rPr>
              <a:t>.  In </a:t>
            </a:r>
            <a:r>
              <a:rPr lang="it-IT" sz="1400" b="1" dirty="0" smtClean="0">
                <a:latin typeface="Century Gothic"/>
                <a:cs typeface="Century Gothic"/>
              </a:rPr>
              <a:t>Italia negli ultimi 15 anni sono stati spesi oltre 13 Miliardi di Euro per interventi di recupero e restauro di Beni del Patrimonio Culturale la cui gran parte è rimasta non fruibile</a:t>
            </a:r>
            <a:r>
              <a:rPr lang="it-IT" sz="1400" dirty="0" smtClean="0">
                <a:latin typeface="Century Gothic"/>
                <a:cs typeface="Century Gothic"/>
              </a:rPr>
              <a:t>, con destinazioni d’uso culturali e piani di gestione rimasti sulla carta, e quindi in abbandono persistente.</a:t>
            </a:r>
          </a:p>
          <a:p>
            <a:pPr marL="0" indent="0">
              <a:lnSpc>
                <a:spcPct val="120000"/>
              </a:lnSpc>
              <a:buNone/>
            </a:pPr>
            <a:endParaRPr lang="it-IT" sz="14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69512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977" y="714380"/>
            <a:ext cx="9582119" cy="965200"/>
          </a:xfrm>
        </p:spPr>
        <p:txBody>
          <a:bodyPr>
            <a:normAutofit/>
          </a:bodyPr>
          <a:lstStyle/>
          <a:p>
            <a:pPr algn="ctr"/>
            <a:r>
              <a:rPr lang="it-IT" sz="2400" b="1" dirty="0" smtClean="0">
                <a:solidFill>
                  <a:schemeClr val="accent1">
                    <a:lumMod val="75000"/>
                  </a:schemeClr>
                </a:solidFill>
                <a:latin typeface="Century Gothic"/>
                <a:cs typeface="Century Gothic"/>
              </a:rPr>
              <a:t>Effetti del paradigma «</a:t>
            </a:r>
            <a:r>
              <a:rPr lang="it-IT" sz="2400" b="1" dirty="0" err="1" smtClean="0">
                <a:solidFill>
                  <a:schemeClr val="accent1">
                    <a:lumMod val="75000"/>
                  </a:schemeClr>
                </a:solidFill>
                <a:latin typeface="Century Gothic"/>
                <a:cs typeface="Century Gothic"/>
              </a:rPr>
              <a:t>mercatista</a:t>
            </a:r>
            <a:r>
              <a:rPr lang="it-IT" sz="2400" b="1" dirty="0" smtClean="0">
                <a:solidFill>
                  <a:schemeClr val="accent1">
                    <a:lumMod val="75000"/>
                  </a:schemeClr>
                </a:solidFill>
                <a:latin typeface="Century Gothic"/>
                <a:cs typeface="Century Gothic"/>
              </a:rPr>
              <a:t>» sulla valorizzazione del patrimonio immobiliare pubblico</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838200" y="1600200"/>
            <a:ext cx="10515600" cy="4576763"/>
          </a:xfrm>
        </p:spPr>
        <p:txBody>
          <a:bodyPr>
            <a:normAutofit/>
          </a:bodyPr>
          <a:lstStyle/>
          <a:p>
            <a:pPr>
              <a:lnSpc>
                <a:spcPct val="120000"/>
              </a:lnSpc>
            </a:pPr>
            <a:r>
              <a:rPr lang="it-IT" sz="1600" dirty="0" smtClean="0">
                <a:latin typeface="Century Gothic"/>
                <a:cs typeface="Century Gothic"/>
              </a:rPr>
              <a:t>Una </a:t>
            </a:r>
            <a:r>
              <a:rPr lang="it-IT" sz="1600" b="1" dirty="0" smtClean="0">
                <a:latin typeface="Century Gothic"/>
                <a:cs typeface="Century Gothic"/>
              </a:rPr>
              <a:t>«cassetta degli attrezzi» normativi limitata e vincolata al principio di redditività economica </a:t>
            </a:r>
            <a:r>
              <a:rPr lang="it-IT" sz="1600" dirty="0" smtClean="0">
                <a:latin typeface="Century Gothic"/>
                <a:cs typeface="Century Gothic"/>
              </a:rPr>
              <a:t>nella disponibilità degli Enti pubblici proprietari;</a:t>
            </a:r>
          </a:p>
          <a:p>
            <a:pPr>
              <a:lnSpc>
                <a:spcPct val="120000"/>
              </a:lnSpc>
            </a:pPr>
            <a:r>
              <a:rPr lang="it-IT" sz="1600" b="1" dirty="0" smtClean="0">
                <a:latin typeface="Century Gothic"/>
                <a:cs typeface="Century Gothic"/>
              </a:rPr>
              <a:t>Soggetti privati </a:t>
            </a:r>
            <a:r>
              <a:rPr lang="it-IT" sz="1600" dirty="0" smtClean="0">
                <a:latin typeface="Century Gothic"/>
                <a:cs typeface="Century Gothic"/>
              </a:rPr>
              <a:t>visti esclusivamente </a:t>
            </a:r>
            <a:r>
              <a:rPr lang="it-IT" sz="1600" b="1" dirty="0" smtClean="0">
                <a:latin typeface="Century Gothic"/>
                <a:cs typeface="Century Gothic"/>
              </a:rPr>
              <a:t>come «beneficiari» di un valore economico-patrimoniale </a:t>
            </a:r>
            <a:r>
              <a:rPr lang="it-IT" sz="1600" dirty="0" smtClean="0">
                <a:latin typeface="Century Gothic"/>
                <a:cs typeface="Century Gothic"/>
              </a:rPr>
              <a:t>e quindi dotati di caratteristiche quali la «bancabilità», la «credibilità economico-finanziaria», ecc. ed in grado di corrispondere un prezzo di acquisizione o un canone a prezzo di mercato</a:t>
            </a:r>
          </a:p>
          <a:p>
            <a:pPr>
              <a:lnSpc>
                <a:spcPct val="120000"/>
              </a:lnSpc>
            </a:pPr>
            <a:r>
              <a:rPr lang="it-IT" sz="1600" b="1" dirty="0">
                <a:latin typeface="Century Gothic"/>
                <a:cs typeface="Century Gothic"/>
              </a:rPr>
              <a:t>obbligo della gestione economica del bene pubblico</a:t>
            </a:r>
            <a:r>
              <a:rPr lang="it-IT" sz="1600" dirty="0">
                <a:latin typeface="Century Gothic"/>
                <a:cs typeface="Century Gothic"/>
              </a:rPr>
              <a:t>, in modo da aumentarne la produttività in termini di entrate finanziarie, </a:t>
            </a:r>
            <a:r>
              <a:rPr lang="it-IT" sz="1600" dirty="0" smtClean="0">
                <a:latin typeface="Century Gothic"/>
                <a:cs typeface="Century Gothic"/>
              </a:rPr>
              <a:t>come </a:t>
            </a:r>
            <a:r>
              <a:rPr lang="it-IT" sz="1600" dirty="0">
                <a:latin typeface="Century Gothic"/>
                <a:cs typeface="Century Gothic"/>
              </a:rPr>
              <a:t>attuazione del principio costituzionale di buon andamento </a:t>
            </a:r>
            <a:r>
              <a:rPr lang="it-IT" sz="1600" dirty="0" smtClean="0">
                <a:latin typeface="Century Gothic"/>
                <a:cs typeface="Century Gothic"/>
              </a:rPr>
              <a:t>dell’Amministrazione (art</a:t>
            </a:r>
            <a:r>
              <a:rPr lang="it-IT" sz="1600" dirty="0">
                <a:latin typeface="Century Gothic"/>
                <a:cs typeface="Century Gothic"/>
              </a:rPr>
              <a:t>. 97 </a:t>
            </a:r>
            <a:r>
              <a:rPr lang="it-IT" sz="1600" dirty="0" err="1">
                <a:latin typeface="Century Gothic"/>
                <a:cs typeface="Century Gothic"/>
              </a:rPr>
              <a:t>Cost</a:t>
            </a:r>
            <a:r>
              <a:rPr lang="it-IT" sz="1600" dirty="0">
                <a:latin typeface="Century Gothic"/>
                <a:cs typeface="Century Gothic"/>
              </a:rPr>
              <a:t>.), del quale l’economicità della gestione amministrativa costituisce il più significativo corollario</a:t>
            </a:r>
            <a:r>
              <a:rPr lang="it-IT" sz="1600" dirty="0" smtClean="0">
                <a:latin typeface="Century Gothic"/>
                <a:cs typeface="Century Gothic"/>
              </a:rPr>
              <a:t>.</a:t>
            </a:r>
          </a:p>
          <a:p>
            <a:pPr>
              <a:lnSpc>
                <a:spcPct val="120000"/>
              </a:lnSpc>
            </a:pPr>
            <a:r>
              <a:rPr lang="it-IT" sz="1600" b="1" dirty="0" smtClean="0">
                <a:latin typeface="Century Gothic"/>
                <a:cs typeface="Century Gothic"/>
              </a:rPr>
              <a:t>Difficoltà di finalizzare i processi di valorizzazione degli immobili pubblici a finalità culturali e sociali</a:t>
            </a:r>
            <a:r>
              <a:rPr lang="it-IT" sz="1600" dirty="0" smtClean="0">
                <a:latin typeface="Century Gothic"/>
                <a:cs typeface="Century Gothic"/>
              </a:rPr>
              <a:t>, poiché la maggior parte degli operatori culturali e sociali, anche di rilevanza nazionale, non opera avendo come orizzonte principale quello della redditività dei propri investimenti, ma quello della qualità del proprio progetto culturale e degli effetti sulle comunità territoriali in termini di benessere pubblico.</a:t>
            </a:r>
            <a:endParaRPr lang="it-IT" sz="1600" dirty="0">
              <a:latin typeface="Century Gothic"/>
              <a:cs typeface="Century Gothic"/>
            </a:endParaRPr>
          </a:p>
        </p:txBody>
      </p:sp>
      <p:pic>
        <p:nvPicPr>
          <p:cNvPr id="6" name="Immagine 5"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7" name="Immagine 6"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9"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04774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4833" y="669925"/>
            <a:ext cx="10515600" cy="1031875"/>
          </a:xfrm>
        </p:spPr>
        <p:txBody>
          <a:bodyPr>
            <a:noAutofit/>
          </a:bodyPr>
          <a:lstStyle/>
          <a:p>
            <a:pPr algn="ctr">
              <a:tabLst>
                <a:tab pos="2427288" algn="l"/>
              </a:tabLst>
            </a:pPr>
            <a:r>
              <a:rPr lang="it-IT" sz="1800" b="1" dirty="0" smtClean="0">
                <a:solidFill>
                  <a:srgbClr val="FF6600"/>
                </a:solidFill>
                <a:latin typeface="Century Gothic"/>
                <a:cs typeface="Century Gothic"/>
              </a:rPr>
              <a:t>2</a:t>
            </a:r>
            <a:r>
              <a:rPr lang="it-IT" sz="1800" b="1" dirty="0" smtClean="0">
                <a:solidFill>
                  <a:schemeClr val="accent1">
                    <a:lumMod val="75000"/>
                  </a:schemeClr>
                </a:solidFill>
                <a:latin typeface="Century Gothic"/>
                <a:cs typeface="Century Gothic"/>
              </a:rPr>
              <a:t> </a:t>
            </a:r>
            <a:r>
              <a:rPr lang="it-IT" sz="2400" b="1" dirty="0" smtClean="0">
                <a:solidFill>
                  <a:schemeClr val="accent1">
                    <a:lumMod val="75000"/>
                  </a:schemeClr>
                </a:solidFill>
                <a:latin typeface="Century Gothic"/>
                <a:cs typeface="Century Gothic"/>
              </a:rPr>
              <a:t>IL CAMBIO DI PARADIGMA: IL PARTENARIATO SPECIALE </a:t>
            </a:r>
            <a:br>
              <a:rPr lang="it-IT" sz="2400" b="1" dirty="0" smtClean="0">
                <a:solidFill>
                  <a:schemeClr val="accent1">
                    <a:lumMod val="75000"/>
                  </a:schemeClr>
                </a:solidFill>
                <a:latin typeface="Century Gothic"/>
                <a:cs typeface="Century Gothic"/>
              </a:rPr>
            </a:br>
            <a:r>
              <a:rPr lang="it-IT" sz="2400" b="1" dirty="0" smtClean="0">
                <a:solidFill>
                  <a:schemeClr val="accent1">
                    <a:lumMod val="75000"/>
                  </a:schemeClr>
                </a:solidFill>
                <a:latin typeface="Century Gothic"/>
                <a:cs typeface="Century Gothic"/>
              </a:rPr>
              <a:t>(art.151, c.3-4 del </a:t>
            </a:r>
            <a:r>
              <a:rPr lang="it-IT" sz="2400" b="1" dirty="0" err="1" smtClean="0">
                <a:solidFill>
                  <a:schemeClr val="accent1">
                    <a:lumMod val="75000"/>
                  </a:schemeClr>
                </a:solidFill>
                <a:latin typeface="Century Gothic"/>
                <a:cs typeface="Century Gothic"/>
              </a:rPr>
              <a:t>D.Lgs</a:t>
            </a:r>
            <a:r>
              <a:rPr lang="it-IT" sz="2400" b="1" dirty="0" smtClean="0">
                <a:solidFill>
                  <a:schemeClr val="accent1">
                    <a:lumMod val="75000"/>
                  </a:schemeClr>
                </a:solidFill>
                <a:latin typeface="Century Gothic"/>
                <a:cs typeface="Century Gothic"/>
              </a:rPr>
              <a:t> n.50/2016 e </a:t>
            </a:r>
            <a:r>
              <a:rPr lang="it-IT" sz="2400" b="1" dirty="0" err="1" smtClean="0">
                <a:solidFill>
                  <a:schemeClr val="accent1">
                    <a:lumMod val="75000"/>
                  </a:schemeClr>
                </a:solidFill>
                <a:latin typeface="Century Gothic"/>
                <a:cs typeface="Century Gothic"/>
              </a:rPr>
              <a:t>s.m.i.</a:t>
            </a:r>
            <a:r>
              <a:rPr lang="it-IT" sz="2400" b="1" dirty="0" smtClean="0">
                <a:solidFill>
                  <a:schemeClr val="accent1">
                    <a:lumMod val="75000"/>
                  </a:schemeClr>
                </a:solidFill>
                <a:latin typeface="Century Gothic"/>
                <a:cs typeface="Century Gothic"/>
              </a:rPr>
              <a:t>)</a:t>
            </a:r>
            <a:endParaRPr lang="it-IT" sz="2400" b="1" dirty="0">
              <a:solidFill>
                <a:schemeClr val="accent1">
                  <a:lumMod val="75000"/>
                </a:schemeClr>
              </a:solidFill>
              <a:latin typeface="Century Gothic"/>
              <a:cs typeface="Century Gothic"/>
            </a:endParaRPr>
          </a:p>
        </p:txBody>
      </p:sp>
      <p:sp>
        <p:nvSpPr>
          <p:cNvPr id="3" name="Segnaposto contenuto 2"/>
          <p:cNvSpPr>
            <a:spLocks noGrp="1"/>
          </p:cNvSpPr>
          <p:nvPr>
            <p:ph idx="1"/>
          </p:nvPr>
        </p:nvSpPr>
        <p:spPr>
          <a:xfrm>
            <a:off x="838200" y="1701800"/>
            <a:ext cx="10515600" cy="4597399"/>
          </a:xfrm>
        </p:spPr>
        <p:txBody>
          <a:bodyPr>
            <a:normAutofit fontScale="92500" lnSpcReduction="20000"/>
          </a:bodyPr>
          <a:lstStyle/>
          <a:p>
            <a:pPr>
              <a:lnSpc>
                <a:spcPct val="140000"/>
              </a:lnSpc>
            </a:pPr>
            <a:r>
              <a:rPr lang="it-IT" sz="1600" b="1" dirty="0" smtClean="0">
                <a:latin typeface="Century Gothic"/>
                <a:cs typeface="Century Gothic"/>
              </a:rPr>
              <a:t>Il Partenariato «speciale» pubblico-privato </a:t>
            </a:r>
            <a:r>
              <a:rPr lang="it-IT" sz="1600" dirty="0" smtClean="0">
                <a:latin typeface="Century Gothic"/>
                <a:cs typeface="Century Gothic"/>
              </a:rPr>
              <a:t>(PSPP) è una </a:t>
            </a:r>
            <a:r>
              <a:rPr lang="it-IT" sz="1600" b="1" dirty="0" smtClean="0">
                <a:latin typeface="Century Gothic"/>
                <a:cs typeface="Century Gothic"/>
              </a:rPr>
              <a:t>inedita forma di collaborazione tra soggetti pubblici e soggetti privati finalizzata alla valorizzazione del patrimonio immobiliare culturale</a:t>
            </a:r>
            <a:r>
              <a:rPr lang="it-IT" sz="1600" dirty="0" smtClean="0">
                <a:latin typeface="Century Gothic"/>
                <a:cs typeface="Century Gothic"/>
              </a:rPr>
              <a:t>;</a:t>
            </a:r>
          </a:p>
          <a:p>
            <a:pPr>
              <a:lnSpc>
                <a:spcPct val="140000"/>
              </a:lnSpc>
            </a:pPr>
            <a:r>
              <a:rPr lang="it-IT" sz="1600" dirty="0" smtClean="0">
                <a:latin typeface="Century Gothic"/>
                <a:cs typeface="Century Gothic"/>
              </a:rPr>
              <a:t>Introdotto con l’art. 151, c.3, del </a:t>
            </a:r>
            <a:r>
              <a:rPr lang="it-IT" sz="1600" dirty="0" err="1" smtClean="0">
                <a:latin typeface="Century Gothic"/>
                <a:cs typeface="Century Gothic"/>
              </a:rPr>
              <a:t>Dlgs</a:t>
            </a:r>
            <a:r>
              <a:rPr lang="it-IT" sz="1600" dirty="0" smtClean="0">
                <a:latin typeface="Century Gothic"/>
                <a:cs typeface="Century Gothic"/>
              </a:rPr>
              <a:t>. n.50/2016, </a:t>
            </a:r>
            <a:r>
              <a:rPr lang="it-IT" sz="1600" b="1" dirty="0" smtClean="0">
                <a:latin typeface="Century Gothic"/>
                <a:cs typeface="Century Gothic"/>
              </a:rPr>
              <a:t>originariamente prevedeva che solo il Ministero per la Cultura, allora </a:t>
            </a:r>
            <a:r>
              <a:rPr lang="it-IT" sz="1600" b="1" dirty="0" err="1" smtClean="0">
                <a:latin typeface="Century Gothic"/>
                <a:cs typeface="Century Gothic"/>
              </a:rPr>
              <a:t>MiBACT</a:t>
            </a:r>
            <a:r>
              <a:rPr lang="it-IT" sz="1600" b="1" dirty="0" smtClean="0">
                <a:latin typeface="Century Gothic"/>
                <a:cs typeface="Century Gothic"/>
              </a:rPr>
              <a:t>, potesse attivare tale forma di partenariato sui beni del Patrimonio Culturale dello Stato;</a:t>
            </a:r>
          </a:p>
          <a:p>
            <a:pPr>
              <a:lnSpc>
                <a:spcPct val="140000"/>
              </a:lnSpc>
            </a:pPr>
            <a:r>
              <a:rPr lang="it-IT" sz="1600" dirty="0" smtClean="0">
                <a:latin typeface="Century Gothic"/>
                <a:cs typeface="Century Gothic"/>
              </a:rPr>
              <a:t>Sono però partite subito </a:t>
            </a:r>
            <a:r>
              <a:rPr lang="it-IT" sz="1600" b="1" dirty="0" smtClean="0">
                <a:latin typeface="Century Gothic"/>
                <a:cs typeface="Century Gothic"/>
              </a:rPr>
              <a:t>numerose sperimentazioni di PSPP su beni del patrimonio culturale o altri beni pubblici con destinazione d’uso culturale</a:t>
            </a:r>
            <a:r>
              <a:rPr lang="it-IT" sz="1600" dirty="0" smtClean="0">
                <a:latin typeface="Century Gothic"/>
                <a:cs typeface="Century Gothic"/>
              </a:rPr>
              <a:t>, prevalentemente nella disponibilità  patrimoniale di Comuni, applicando l’art. 151 c.3 in analogia, ai sensi dell’art. 166 dello stesso Codice dei contratti pubblici, che prevede  il «principio di libera amministrazione delle autorità pubbliche» nella scelta del concessionario (la concessione è la forma più vicina alle collaborazione pubblico-privata di natura partenariale);</a:t>
            </a:r>
          </a:p>
          <a:p>
            <a:pPr>
              <a:lnSpc>
                <a:spcPct val="140000"/>
              </a:lnSpc>
            </a:pPr>
            <a:r>
              <a:rPr lang="it-IT" sz="1600" dirty="0" smtClean="0">
                <a:latin typeface="Century Gothic"/>
                <a:cs typeface="Century Gothic"/>
              </a:rPr>
              <a:t>Il </a:t>
            </a:r>
            <a:r>
              <a:rPr lang="it-IT" sz="1600" b="1" dirty="0" smtClean="0">
                <a:latin typeface="Century Gothic"/>
                <a:cs typeface="Century Gothic"/>
              </a:rPr>
              <a:t>successo degli esiti di queste sperimentazioni ed il ruolo  dell’ANCI, che ha fatto proprie le caratteristiche del nuovo modello di collaborazione pubblico-privato, ha determinato recentemente con </a:t>
            </a:r>
            <a:r>
              <a:rPr lang="it-IT" sz="1600" b="1" dirty="0">
                <a:latin typeface="Century Gothic"/>
                <a:cs typeface="Century Gothic"/>
              </a:rPr>
              <a:t>il cd. “Decreto Semplificazioni”, convertito in Legge n_120 dell’11/09/2020,  </a:t>
            </a:r>
            <a:r>
              <a:rPr lang="it-IT" sz="1600" b="1" dirty="0" smtClean="0">
                <a:latin typeface="Century Gothic"/>
                <a:cs typeface="Century Gothic"/>
              </a:rPr>
              <a:t>la modificazione dell’art</a:t>
            </a:r>
            <a:r>
              <a:rPr lang="it-IT" sz="1600" b="1" dirty="0">
                <a:latin typeface="Century Gothic"/>
                <a:cs typeface="Century Gothic"/>
              </a:rPr>
              <a:t>. 151 c. 3 del </a:t>
            </a:r>
            <a:r>
              <a:rPr lang="it-IT" sz="1600" b="1" dirty="0" err="1">
                <a:latin typeface="Century Gothic"/>
                <a:cs typeface="Century Gothic"/>
              </a:rPr>
              <a:t>D.lgs</a:t>
            </a:r>
            <a:r>
              <a:rPr lang="it-IT" sz="1600" b="1" dirty="0">
                <a:latin typeface="Century Gothic"/>
                <a:cs typeface="Century Gothic"/>
              </a:rPr>
              <a:t> </a:t>
            </a:r>
            <a:r>
              <a:rPr lang="it-IT" sz="1600" b="1" dirty="0" smtClean="0">
                <a:latin typeface="Century Gothic"/>
                <a:cs typeface="Century Gothic"/>
              </a:rPr>
              <a:t>n.50/2016, </a:t>
            </a:r>
            <a:r>
              <a:rPr lang="it-IT" sz="1600" b="1" dirty="0">
                <a:latin typeface="Century Gothic"/>
                <a:cs typeface="Century Gothic"/>
              </a:rPr>
              <a:t>introducendo esplicitamente  la possibilità di attivazione dei PSPP anche da parte delle Regioni e degli altri Enti </a:t>
            </a:r>
            <a:r>
              <a:rPr lang="it-IT" sz="1600" b="1" dirty="0" smtClean="0">
                <a:latin typeface="Century Gothic"/>
                <a:cs typeface="Century Gothic"/>
              </a:rPr>
              <a:t>territoriali</a:t>
            </a:r>
          </a:p>
          <a:p>
            <a:pPr>
              <a:lnSpc>
                <a:spcPct val="140000"/>
              </a:lnSpc>
            </a:pPr>
            <a:endParaRPr lang="it-IT" sz="1600" dirty="0">
              <a:latin typeface="Century Gothic"/>
              <a:cs typeface="Century Gothic"/>
            </a:endParaRPr>
          </a:p>
        </p:txBody>
      </p:sp>
      <p:pic>
        <p:nvPicPr>
          <p:cNvPr id="7" name="Immagine 6"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8" name="Immagine 7"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0"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231954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851800"/>
            <a:ext cx="10515600" cy="725488"/>
          </a:xfrm>
        </p:spPr>
        <p:txBody>
          <a:bodyPr>
            <a:noAutofit/>
          </a:bodyPr>
          <a:lstStyle/>
          <a:p>
            <a:pPr algn="ctr">
              <a:lnSpc>
                <a:spcPct val="120000"/>
              </a:lnSpc>
            </a:pPr>
            <a:r>
              <a:rPr lang="it-IT" sz="2400" dirty="0" smtClean="0">
                <a:latin typeface="Century Gothic"/>
                <a:cs typeface="Century Gothic"/>
              </a:rPr>
              <a:t/>
            </a:r>
            <a:br>
              <a:rPr lang="it-IT" sz="2400" dirty="0" smtClean="0">
                <a:latin typeface="Century Gothic"/>
                <a:cs typeface="Century Gothic"/>
              </a:rPr>
            </a:br>
            <a:r>
              <a:rPr lang="it-IT" sz="1800" b="1" dirty="0" smtClean="0">
                <a:solidFill>
                  <a:srgbClr val="FF6600"/>
                </a:solidFill>
                <a:latin typeface="Century Gothic"/>
                <a:cs typeface="Century Gothic"/>
              </a:rPr>
              <a:t>2.2</a:t>
            </a:r>
            <a:r>
              <a:rPr lang="it-IT" sz="2400" dirty="0" smtClean="0">
                <a:latin typeface="Century Gothic"/>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I </a:t>
            </a:r>
            <a:r>
              <a:rPr lang="it-IT" sz="2400" b="1" dirty="0">
                <a:solidFill>
                  <a:schemeClr val="accent1">
                    <a:lumMod val="75000"/>
                  </a:schemeClr>
                </a:solidFill>
                <a:latin typeface="Century Gothic"/>
                <a:ea typeface="Tahoma" panose="020B0604030504040204" pitchFamily="34" charset="0"/>
                <a:cs typeface="Century Gothic"/>
              </a:rPr>
              <a:t>PARTENARIATI </a:t>
            </a:r>
            <a:r>
              <a:rPr lang="it-IT" sz="2400" b="1" dirty="0" smtClean="0">
                <a:solidFill>
                  <a:schemeClr val="accent1">
                    <a:lumMod val="75000"/>
                  </a:schemeClr>
                </a:solidFill>
                <a:latin typeface="Century Gothic"/>
                <a:ea typeface="Tahoma" panose="020B0604030504040204" pitchFamily="34" charset="0"/>
                <a:cs typeface="Century Gothic"/>
              </a:rPr>
              <a:t>«SPECIALI»</a:t>
            </a:r>
            <a:r>
              <a:rPr lang="it-IT" sz="2400" b="1" dirty="0">
                <a:solidFill>
                  <a:schemeClr val="accent1">
                    <a:lumMod val="75000"/>
                  </a:schemeClr>
                </a:solidFill>
                <a:latin typeface="Century Gothic"/>
                <a:ea typeface="Tahoma" panose="020B0604030504040204" pitchFamily="34" charset="0"/>
                <a:cs typeface="Century Gothic"/>
              </a:rPr>
              <a:t/>
            </a:r>
            <a:br>
              <a:rPr lang="it-IT" sz="2400" b="1" dirty="0">
                <a:solidFill>
                  <a:schemeClr val="accent1">
                    <a:lumMod val="75000"/>
                  </a:schemeClr>
                </a:solidFill>
                <a:latin typeface="Century Gothic"/>
                <a:ea typeface="Tahoma" panose="020B0604030504040204" pitchFamily="34" charset="0"/>
                <a:cs typeface="Century Gothic"/>
              </a:rPr>
            </a:br>
            <a:r>
              <a:rPr lang="it-IT" sz="2400" b="1" dirty="0">
                <a:solidFill>
                  <a:schemeClr val="accent1">
                    <a:lumMod val="75000"/>
                  </a:schemeClr>
                </a:solidFill>
                <a:latin typeface="Century Gothic"/>
                <a:ea typeface="Tahoma" panose="020B0604030504040204" pitchFamily="34" charset="0"/>
                <a:cs typeface="Century Gothic"/>
              </a:rPr>
              <a:t>PUBBLICO-PRIVATI (PSPP) PER IL PATRIMONIO CULTURALE</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838200" y="2517379"/>
            <a:ext cx="10515600" cy="2268196"/>
          </a:xfrm>
        </p:spPr>
        <p:txBody>
          <a:bodyPr>
            <a:normAutofit/>
          </a:bodyPr>
          <a:lstStyle/>
          <a:p>
            <a:pPr marL="0" indent="0">
              <a:lnSpc>
                <a:spcPct val="120000"/>
              </a:lnSpc>
              <a:buNone/>
            </a:pPr>
            <a:r>
              <a:rPr lang="it-IT" sz="1600" dirty="0" smtClean="0">
                <a:latin typeface="Century Gothic"/>
                <a:cs typeface="Century Gothic"/>
              </a:rPr>
              <a:t>Perché le forme  previste dall’art. 151 del codice dei Contratti Pubblici sono definite «speciali»?</a:t>
            </a:r>
          </a:p>
          <a:p>
            <a:pPr>
              <a:lnSpc>
                <a:spcPct val="120000"/>
              </a:lnSpc>
            </a:pPr>
            <a:r>
              <a:rPr lang="it-IT" sz="1600" dirty="0" smtClean="0">
                <a:latin typeface="Century Gothic"/>
                <a:cs typeface="Century Gothic"/>
              </a:rPr>
              <a:t>Sono </a:t>
            </a:r>
            <a:r>
              <a:rPr lang="it-IT" sz="1600" b="1" dirty="0" smtClean="0">
                <a:latin typeface="Century Gothic"/>
                <a:cs typeface="Century Gothic"/>
              </a:rPr>
              <a:t>«speciali» perché diversi dalle  forme «ordinarie» di partenariato, più consolidate, e a cui è dedicata una diversa parte dello stesso Codice </a:t>
            </a:r>
            <a:r>
              <a:rPr lang="it-IT" sz="1600" dirty="0" smtClean="0">
                <a:latin typeface="Century Gothic"/>
                <a:cs typeface="Century Gothic"/>
              </a:rPr>
              <a:t>(Parte IV, Titolo I, artt. 180 e </a:t>
            </a:r>
            <a:r>
              <a:rPr lang="it-IT" sz="1600" dirty="0" err="1" smtClean="0">
                <a:latin typeface="Century Gothic"/>
                <a:cs typeface="Century Gothic"/>
              </a:rPr>
              <a:t>sgg</a:t>
            </a:r>
            <a:r>
              <a:rPr lang="it-IT" sz="1600" dirty="0" smtClean="0">
                <a:latin typeface="Century Gothic"/>
                <a:cs typeface="Century Gothic"/>
              </a:rPr>
              <a:t>.).</a:t>
            </a:r>
          </a:p>
          <a:p>
            <a:pPr>
              <a:lnSpc>
                <a:spcPct val="120000"/>
              </a:lnSpc>
            </a:pPr>
            <a:r>
              <a:rPr lang="it-IT" sz="1600" dirty="0" smtClean="0">
                <a:latin typeface="Century Gothic"/>
                <a:cs typeface="Century Gothic"/>
              </a:rPr>
              <a:t>Le </a:t>
            </a:r>
            <a:r>
              <a:rPr lang="it-IT" sz="1600" b="1" dirty="0" smtClean="0">
                <a:latin typeface="Century Gothic"/>
                <a:cs typeface="Century Gothic"/>
              </a:rPr>
              <a:t>forme ordinarie di PPP sono in generale contratti a titolo oneroso per le amministrazioni pubbliche in cui queste sono </a:t>
            </a:r>
            <a:r>
              <a:rPr lang="it-IT" sz="1600" b="1" i="1" dirty="0" err="1" smtClean="0">
                <a:latin typeface="Century Gothic"/>
                <a:cs typeface="Century Gothic"/>
              </a:rPr>
              <a:t>main</a:t>
            </a:r>
            <a:r>
              <a:rPr lang="it-IT" sz="1600" b="1" i="1" dirty="0" smtClean="0">
                <a:latin typeface="Century Gothic"/>
                <a:cs typeface="Century Gothic"/>
              </a:rPr>
              <a:t> </a:t>
            </a:r>
            <a:r>
              <a:rPr lang="it-IT" sz="1600" b="1" i="1" dirty="0" err="1" smtClean="0">
                <a:latin typeface="Century Gothic"/>
                <a:cs typeface="Century Gothic"/>
              </a:rPr>
              <a:t>payer</a:t>
            </a:r>
            <a:r>
              <a:rPr lang="it-IT" sz="1600" b="1" i="1" dirty="0" smtClean="0">
                <a:latin typeface="Century Gothic"/>
                <a:cs typeface="Century Gothic"/>
              </a:rPr>
              <a:t> </a:t>
            </a:r>
            <a:r>
              <a:rPr lang="it-IT" sz="1600" i="1" dirty="0" smtClean="0">
                <a:latin typeface="Century Gothic"/>
                <a:cs typeface="Century Gothic"/>
              </a:rPr>
              <a:t>(pagatore principale) </a:t>
            </a:r>
            <a:r>
              <a:rPr lang="it-IT" sz="1600" dirty="0" smtClean="0">
                <a:latin typeface="Century Gothic"/>
                <a:cs typeface="Century Gothic"/>
              </a:rPr>
              <a:t>attraverso il pagamento di un prezzo o la concessione a titolo esclusivo del diritto di sfruttamento economico di un Bene pubblico </a:t>
            </a:r>
            <a:endParaRPr lang="it-IT" sz="1600" dirty="0">
              <a:latin typeface="Century Gothic"/>
              <a:cs typeface="Century Gothic"/>
            </a:endParaRPr>
          </a:p>
        </p:txBody>
      </p:sp>
      <p:pic>
        <p:nvPicPr>
          <p:cNvPr id="8" name="Immagine 7"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2"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109674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49539" y="851800"/>
            <a:ext cx="10515600" cy="725488"/>
          </a:xfrm>
        </p:spPr>
        <p:txBody>
          <a:bodyPr>
            <a:noAutofit/>
          </a:bodyPr>
          <a:lstStyle/>
          <a:p>
            <a:pPr algn="ctr">
              <a:lnSpc>
                <a:spcPct val="120000"/>
              </a:lnSpc>
            </a:pPr>
            <a:r>
              <a:rPr lang="it-IT" sz="2400" dirty="0" smtClean="0">
                <a:latin typeface="Century Gothic"/>
                <a:cs typeface="Century Gothic"/>
              </a:rPr>
              <a:t/>
            </a:r>
            <a:br>
              <a:rPr lang="it-IT" sz="2400" dirty="0" smtClean="0">
                <a:latin typeface="Century Gothic"/>
                <a:cs typeface="Century Gothic"/>
              </a:rPr>
            </a:br>
            <a:r>
              <a:rPr lang="it-IT" sz="1800" b="1" dirty="0" smtClean="0">
                <a:solidFill>
                  <a:srgbClr val="FF6600"/>
                </a:solidFill>
                <a:latin typeface="Century Gothic"/>
                <a:cs typeface="Century Gothic"/>
              </a:rPr>
              <a:t>2.3</a:t>
            </a:r>
            <a:r>
              <a:rPr lang="it-IT" sz="2400" dirty="0" smtClean="0">
                <a:latin typeface="Century Gothic"/>
                <a:cs typeface="Century Gothic"/>
              </a:rPr>
              <a:t> </a:t>
            </a:r>
            <a:r>
              <a:rPr lang="it-IT" sz="2400" b="1" dirty="0" smtClean="0">
                <a:solidFill>
                  <a:schemeClr val="accent1">
                    <a:lumMod val="75000"/>
                  </a:schemeClr>
                </a:solidFill>
                <a:latin typeface="Century Gothic"/>
                <a:ea typeface="Tahoma" panose="020B0604030504040204" pitchFamily="34" charset="0"/>
                <a:cs typeface="Century Gothic"/>
              </a:rPr>
              <a:t>I </a:t>
            </a:r>
            <a:r>
              <a:rPr lang="it-IT" sz="2400" b="1" dirty="0">
                <a:solidFill>
                  <a:schemeClr val="accent1">
                    <a:lumMod val="75000"/>
                  </a:schemeClr>
                </a:solidFill>
                <a:latin typeface="Century Gothic"/>
                <a:ea typeface="Tahoma" panose="020B0604030504040204" pitchFamily="34" charset="0"/>
                <a:cs typeface="Century Gothic"/>
              </a:rPr>
              <a:t>PARTENARIATI </a:t>
            </a:r>
            <a:r>
              <a:rPr lang="it-IT" sz="2400" b="1" dirty="0" smtClean="0">
                <a:solidFill>
                  <a:schemeClr val="accent1">
                    <a:lumMod val="75000"/>
                  </a:schemeClr>
                </a:solidFill>
                <a:latin typeface="Century Gothic"/>
                <a:ea typeface="Tahoma" panose="020B0604030504040204" pitchFamily="34" charset="0"/>
                <a:cs typeface="Century Gothic"/>
              </a:rPr>
              <a:t>«SPECIALI»</a:t>
            </a:r>
            <a:r>
              <a:rPr lang="it-IT" sz="2400" b="1" dirty="0">
                <a:solidFill>
                  <a:schemeClr val="accent1">
                    <a:lumMod val="75000"/>
                  </a:schemeClr>
                </a:solidFill>
                <a:latin typeface="Century Gothic"/>
                <a:ea typeface="Tahoma" panose="020B0604030504040204" pitchFamily="34" charset="0"/>
                <a:cs typeface="Century Gothic"/>
              </a:rPr>
              <a:t/>
            </a:r>
            <a:br>
              <a:rPr lang="it-IT" sz="2400" b="1" dirty="0">
                <a:solidFill>
                  <a:schemeClr val="accent1">
                    <a:lumMod val="75000"/>
                  </a:schemeClr>
                </a:solidFill>
                <a:latin typeface="Century Gothic"/>
                <a:ea typeface="Tahoma" panose="020B0604030504040204" pitchFamily="34" charset="0"/>
                <a:cs typeface="Century Gothic"/>
              </a:rPr>
            </a:br>
            <a:r>
              <a:rPr lang="it-IT" sz="2400" b="1" dirty="0">
                <a:solidFill>
                  <a:schemeClr val="accent1">
                    <a:lumMod val="75000"/>
                  </a:schemeClr>
                </a:solidFill>
                <a:latin typeface="Century Gothic"/>
                <a:ea typeface="Tahoma" panose="020B0604030504040204" pitchFamily="34" charset="0"/>
                <a:cs typeface="Century Gothic"/>
              </a:rPr>
              <a:t>PUBBLICO-PRIVATI (PSPP) PER IL PATRIMONIO CULTURALE</a:t>
            </a:r>
            <a:r>
              <a:rPr lang="it-IT" sz="2400" dirty="0" smtClean="0">
                <a:latin typeface="Century Gothic"/>
                <a:cs typeface="Century Gothic"/>
              </a:rPr>
              <a:t/>
            </a:r>
            <a:br>
              <a:rPr lang="it-IT" sz="2400" dirty="0" smtClean="0">
                <a:latin typeface="Century Gothic"/>
                <a:cs typeface="Century Gothic"/>
              </a:rPr>
            </a:br>
            <a:endParaRPr lang="it-IT" sz="2400" dirty="0">
              <a:latin typeface="Century Gothic"/>
              <a:cs typeface="Century Gothic"/>
            </a:endParaRPr>
          </a:p>
        </p:txBody>
      </p:sp>
      <p:sp>
        <p:nvSpPr>
          <p:cNvPr id="6" name="Segnaposto contenuto 5"/>
          <p:cNvSpPr>
            <a:spLocks noGrp="1"/>
          </p:cNvSpPr>
          <p:nvPr>
            <p:ph idx="1"/>
          </p:nvPr>
        </p:nvSpPr>
        <p:spPr>
          <a:xfrm>
            <a:off x="838200" y="2426656"/>
            <a:ext cx="10515600" cy="1848607"/>
          </a:xfrm>
        </p:spPr>
        <p:txBody>
          <a:bodyPr>
            <a:normAutofit/>
          </a:bodyPr>
          <a:lstStyle/>
          <a:p>
            <a:pPr marL="0" indent="0">
              <a:lnSpc>
                <a:spcPct val="120000"/>
              </a:lnSpc>
              <a:buNone/>
            </a:pPr>
            <a:r>
              <a:rPr lang="it-IT" sz="1600" dirty="0" smtClean="0">
                <a:latin typeface="Century Gothic"/>
                <a:cs typeface="Century Gothic"/>
              </a:rPr>
              <a:t>Diversamente da quelli ordinari, i PSPP, non si basano su una logica di scambio (prezzo o concessione in cambio di prestazioni) ma su </a:t>
            </a:r>
            <a:r>
              <a:rPr lang="it-IT" sz="1600" b="1" dirty="0" smtClean="0">
                <a:latin typeface="Century Gothic"/>
                <a:cs typeface="Century Gothic"/>
              </a:rPr>
              <a:t>una collaborazione aperta per finalità di Interesse Generale</a:t>
            </a:r>
            <a:r>
              <a:rPr lang="it-IT" sz="1600" dirty="0" smtClean="0">
                <a:latin typeface="Century Gothic"/>
                <a:cs typeface="Century Gothic"/>
              </a:rPr>
              <a:t>, quale è la promozione di finalità culturali nella valorizzazione dei Beni pubblici, basata sulla co-progettazione e sulla partecipazione della Comunità territoriale di riferimento, </a:t>
            </a:r>
            <a:r>
              <a:rPr lang="it-IT" sz="1600" b="1" dirty="0" smtClean="0">
                <a:latin typeface="Century Gothic"/>
                <a:cs typeface="Century Gothic"/>
              </a:rPr>
              <a:t>tra un soggetto pubblico che detiene un bene immobile e un operatore culturale che fa da referente operativo del processo di valorizzazione.</a:t>
            </a:r>
            <a:endParaRPr lang="it-IT" sz="1600" b="1" dirty="0">
              <a:latin typeface="Century Gothic"/>
              <a:cs typeface="Century Gothic"/>
            </a:endParaRPr>
          </a:p>
        </p:txBody>
      </p:sp>
      <p:pic>
        <p:nvPicPr>
          <p:cNvPr id="9" name="Immagine 8" descr="logo_fondazione_fitzcarrald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04161"/>
            <a:ext cx="1724812" cy="331695"/>
          </a:xfrm>
          <a:prstGeom prst="rect">
            <a:avLst/>
          </a:prstGeom>
        </p:spPr>
      </p:pic>
      <p:pic>
        <p:nvPicPr>
          <p:cNvPr id="10" name="Immagine 9" descr="Artlab_logo_orizzontale_col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4498" y="0"/>
            <a:ext cx="1397502" cy="932106"/>
          </a:xfrm>
          <a:prstGeom prst="rect">
            <a:avLst/>
          </a:prstGeom>
        </p:spPr>
      </p:pic>
      <p:sp>
        <p:nvSpPr>
          <p:cNvPr id="13" name="Segnaposto piè di pagina 9">
            <a:extLst>
              <a:ext uri="{FF2B5EF4-FFF2-40B4-BE49-F238E27FC236}">
                <a16:creationId xmlns:a16="http://schemas.microsoft.com/office/drawing/2014/main" xmlns="" id="{09671DEE-4BC1-40ED-A4A6-6F847028D899}"/>
              </a:ext>
            </a:extLst>
          </p:cNvPr>
          <p:cNvSpPr txBox="1">
            <a:spLocks noGrp="1"/>
          </p:cNvSpPr>
          <p:nvPr>
            <p:ph type="ftr" sz="quarter" idx="11"/>
          </p:nvPr>
        </p:nvSpPr>
        <p:spPr>
          <a:xfrm>
            <a:off x="181424" y="6536402"/>
            <a:ext cx="10456333" cy="276999"/>
          </a:xfrm>
          <a:prstGeom prst="rect">
            <a:avLst/>
          </a:prstGeom>
          <a:noFill/>
        </p:spPr>
        <p:txBody>
          <a:bodyPr wrap="square" rtlCol="0">
            <a:spAutoFit/>
          </a:bodyPr>
          <a:lstStyle/>
          <a:p>
            <a:r>
              <a:rPr lang="it-IT" sz="1200" i="1" dirty="0">
                <a:solidFill>
                  <a:schemeClr val="accent1">
                    <a:lumMod val="50000"/>
                  </a:schemeClr>
                </a:solidFill>
                <a:latin typeface="Montserrat"/>
              </a:rPr>
              <a:t>Il partenariato «Speciale» pubblico-privato per la valorizzazione culturale del patrimonio immobiliare pubblico –  </a:t>
            </a:r>
            <a:r>
              <a:rPr lang="it-IT" sz="1200" i="1" dirty="0" err="1">
                <a:solidFill>
                  <a:schemeClr val="accent1">
                    <a:lumMod val="50000"/>
                  </a:schemeClr>
                </a:solidFill>
                <a:latin typeface="Montserrat"/>
              </a:rPr>
              <a:t>Artlab</a:t>
            </a:r>
            <a:r>
              <a:rPr lang="it-IT" sz="1200" i="1" dirty="0">
                <a:solidFill>
                  <a:schemeClr val="accent1">
                    <a:lumMod val="50000"/>
                  </a:schemeClr>
                </a:solidFill>
                <a:latin typeface="Montserrat"/>
              </a:rPr>
              <a:t> Bergamo - </a:t>
            </a:r>
            <a:r>
              <a:rPr lang="it-IT" sz="1200" i="1" dirty="0" smtClean="0">
                <a:solidFill>
                  <a:schemeClr val="accent1">
                    <a:lumMod val="50000"/>
                  </a:schemeClr>
                </a:solidFill>
                <a:latin typeface="Montserrat"/>
              </a:rPr>
              <a:t>24 </a:t>
            </a:r>
            <a:r>
              <a:rPr lang="it-IT" sz="1200" i="1" dirty="0">
                <a:solidFill>
                  <a:schemeClr val="accent1">
                    <a:lumMod val="50000"/>
                  </a:schemeClr>
                </a:solidFill>
                <a:latin typeface="Montserrat"/>
              </a:rPr>
              <a:t>settembre 2021</a:t>
            </a:r>
          </a:p>
        </p:txBody>
      </p:sp>
    </p:spTree>
    <p:extLst>
      <p:ext uri="{BB962C8B-B14F-4D97-AF65-F5344CB8AC3E}">
        <p14:creationId xmlns:p14="http://schemas.microsoft.com/office/powerpoint/2010/main" val="39531906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5473</TotalTime>
  <Words>6649</Words>
  <Application>Microsoft Office PowerPoint</Application>
  <PresentationFormat>Personalizzato</PresentationFormat>
  <Paragraphs>281</Paragraphs>
  <Slides>40</Slides>
  <Notes>1</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Tema di Office</vt:lpstr>
      <vt:lpstr>Presentazione standard di PowerPoint</vt:lpstr>
      <vt:lpstr>  1 QUALI FENOMENI AFFRONTANO I PSPP?  L’abbandono del patrimonio culturale cd. diffuso </vt:lpstr>
      <vt:lpstr>  La difficoltà a dare destinazioni d’uso culturale e sociale ai beni pubblici </vt:lpstr>
      <vt:lpstr>LE ORIGINI DI QUESTO SCENARIO DI ABBANDONO </vt:lpstr>
      <vt:lpstr>Presentazione standard di PowerPoint</vt:lpstr>
      <vt:lpstr>Effetti del paradigma «mercatista» sulla valorizzazione del patrimonio immobiliare pubblico</vt:lpstr>
      <vt:lpstr>2 IL CAMBIO DI PARADIGMA: IL PARTENARIATO SPECIALE  (art.151, c.3-4 del D.Lgs n.50/2016 e s.m.i.)</vt:lpstr>
      <vt:lpstr> 2.2 I PARTENARIATI «SPECIALI» PUBBLICO-PRIVATI (PSPP) PER IL PATRIMONIO CULTURALE </vt:lpstr>
      <vt:lpstr> 2.3 I PARTENARIATI «SPECIALI» PUBBLICO-PRIVATI (PSPP) PER IL PATRIMONIO CULTURALE </vt:lpstr>
      <vt:lpstr>2.4 LE CARATTERISTICHE PRINCIPALI DEI PSPP OGGETTO  DELLE PRIME SPERIMENTAZIONI</vt:lpstr>
      <vt:lpstr>  LA RATIO E I VANTAGGI DEI PARTENARIATI SPECIALI EX Art.151  </vt:lpstr>
      <vt:lpstr> COME SI ATTIVA UN PARTENARIATO SPECIALE ? </vt:lpstr>
      <vt:lpstr>Modalità ascendente di attivazione di PSPP  (Es. Ricevimento di una proposta da parte di un Comune)</vt:lpstr>
      <vt:lpstr> Modalità discendente di attivazione di PSPP  (Es. Avviso pubblico di selezione di un partner da parte di un Comune)</vt:lpstr>
      <vt:lpstr>Contenuti minimi di una proposta di PSPP da parte di un potenziale partner</vt:lpstr>
      <vt:lpstr> Indice tipo di un avviso pubblico per la individuazione di un partner operativo di un PSPP</vt:lpstr>
      <vt:lpstr>La natura fiduciaria della collaborazione e l’orientamento a finalità di interesse generale</vt:lpstr>
      <vt:lpstr>Assenza di contenuti contrattuali rigidi e predeterminati, flessibilità operativa e co-progettazione</vt:lpstr>
      <vt:lpstr>Autonomia operativa e responsabilità esclusiva del partner privato</vt:lpstr>
      <vt:lpstr>Assenza ordinaria di onerosità economica a carico del partner pubblico</vt:lpstr>
      <vt:lpstr> La durata dei PSPP </vt:lpstr>
      <vt:lpstr>  L’elevata capacità di innovazione e sperimentazione dei PSPP </vt:lpstr>
      <vt:lpstr>3 LE PROCEDURE NEGOZIALI E L’ACCORDO DI PSPP</vt:lpstr>
      <vt:lpstr> Approfondire la proposta </vt:lpstr>
      <vt:lpstr>Presentazione standard di PowerPoint</vt:lpstr>
      <vt:lpstr>Presentazione standard di PowerPoint</vt:lpstr>
      <vt:lpstr>Presentazione standard di PowerPoint</vt:lpstr>
      <vt:lpstr>Presentazione standard di PowerPoint</vt:lpstr>
      <vt:lpstr>Presentazione standard di PowerPoint</vt:lpstr>
      <vt:lpstr>  4 GLI IMPEGNI TRA LE PARTI </vt:lpstr>
      <vt:lpstr>Impegni tipici del proponente  </vt:lpstr>
      <vt:lpstr>Presentazione standard di PowerPoint</vt:lpstr>
      <vt:lpstr>Impegni tipici del Soggetto pubblico titolare del Bene </vt:lpstr>
      <vt:lpstr>Presentazione standard di PowerPoint</vt:lpstr>
      <vt:lpstr>              L’Accordo di Partenariato - Indice tipo</vt:lpstr>
      <vt:lpstr>              L’Accordo di Partenariato ulteriori considerazioni</vt:lpstr>
      <vt:lpstr>  5 UN MODELLO DI GOVERNANCE APERTO, FLESSIBILE ED EFFICACE IL TAVOLO TECNICO DEL PSPP </vt:lpstr>
      <vt:lpstr>  Come funziona il Tavolo Tecnico </vt:lpstr>
      <vt:lpstr> Le competenze ordinarie del Tavolo Tecnico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office365</dc:creator>
  <cp:lastModifiedBy>Asus</cp:lastModifiedBy>
  <cp:revision>127</cp:revision>
  <cp:lastPrinted>2019-11-12T12:39:55Z</cp:lastPrinted>
  <dcterms:created xsi:type="dcterms:W3CDTF">2019-11-12T08:59:50Z</dcterms:created>
  <dcterms:modified xsi:type="dcterms:W3CDTF">2022-02-25T14:10:14Z</dcterms:modified>
</cp:coreProperties>
</file>