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handoutMasterIdLst>
    <p:handoutMasterId r:id="rId28"/>
  </p:handoutMasterIdLst>
  <p:sldIdLst>
    <p:sldId id="256" r:id="rId2"/>
    <p:sldId id="550" r:id="rId3"/>
    <p:sldId id="565" r:id="rId4"/>
    <p:sldId id="566" r:id="rId5"/>
    <p:sldId id="567" r:id="rId6"/>
    <p:sldId id="570" r:id="rId7"/>
    <p:sldId id="572" r:id="rId8"/>
    <p:sldId id="575" r:id="rId9"/>
    <p:sldId id="576" r:id="rId10"/>
    <p:sldId id="577" r:id="rId11"/>
    <p:sldId id="579" r:id="rId12"/>
    <p:sldId id="581" r:id="rId13"/>
    <p:sldId id="582" r:id="rId14"/>
    <p:sldId id="583" r:id="rId15"/>
    <p:sldId id="584" r:id="rId16"/>
    <p:sldId id="586" r:id="rId17"/>
    <p:sldId id="587" r:id="rId18"/>
    <p:sldId id="588" r:id="rId19"/>
    <p:sldId id="589" r:id="rId20"/>
    <p:sldId id="590" r:id="rId21"/>
    <p:sldId id="591" r:id="rId22"/>
    <p:sldId id="574" r:id="rId23"/>
    <p:sldId id="592" r:id="rId24"/>
    <p:sldId id="593" r:id="rId25"/>
    <p:sldId id="594" r:id="rId26"/>
  </p:sldIdLst>
  <p:sldSz cx="9144000" cy="6858000" type="screen4x3"/>
  <p:notesSz cx="7010400" cy="92964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66"/>
    <a:srgbClr val="669900"/>
    <a:srgbClr val="CC6600"/>
    <a:srgbClr val="0066FF"/>
    <a:srgbClr val="0000FF"/>
    <a:srgbClr val="996600"/>
    <a:srgbClr val="CC99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9" autoAdjust="0"/>
    <p:restoredTop sz="94696" autoAdjust="0"/>
  </p:normalViewPr>
  <p:slideViewPr>
    <p:cSldViewPr>
      <p:cViewPr varScale="1">
        <p:scale>
          <a:sx n="82" d="100"/>
          <a:sy n="82" d="100"/>
        </p:scale>
        <p:origin x="1236" y="84"/>
      </p:cViewPr>
      <p:guideLst>
        <p:guide orient="horz" pos="2160"/>
        <p:guide pos="2880"/>
      </p:guideLst>
    </p:cSldViewPr>
  </p:slideViewPr>
  <p:outlineViewPr>
    <p:cViewPr>
      <p:scale>
        <a:sx n="33" d="100"/>
        <a:sy n="33" d="100"/>
      </p:scale>
      <p:origin x="48" y="18990"/>
    </p:cViewPr>
  </p:outlineViewPr>
  <p:notesTextViewPr>
    <p:cViewPr>
      <p:scale>
        <a:sx n="100" d="100"/>
        <a:sy n="100" d="100"/>
      </p:scale>
      <p:origin x="0" y="0"/>
    </p:cViewPr>
  </p:notesTextViewPr>
  <p:notesViewPr>
    <p:cSldViewPr>
      <p:cViewPr varScale="1">
        <p:scale>
          <a:sx n="59" d="100"/>
          <a:sy n="59" d="100"/>
        </p:scale>
        <p:origin x="-1710" y="-90"/>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ziana Caponi" userId="f5b3ef33-f005-4b92-93aa-545dcc1ad804" providerId="ADAL" clId="{FA7010B9-7C4C-402F-821C-DC493B473866}"/>
    <pc:docChg chg="modSld">
      <pc:chgData name="Tiziana Caponi" userId="f5b3ef33-f005-4b92-93aa-545dcc1ad804" providerId="ADAL" clId="{FA7010B9-7C4C-402F-821C-DC493B473866}" dt="2023-03-07T11:17:59.454" v="3" actId="20577"/>
      <pc:docMkLst>
        <pc:docMk/>
      </pc:docMkLst>
      <pc:sldChg chg="modSp mod">
        <pc:chgData name="Tiziana Caponi" userId="f5b3ef33-f005-4b92-93aa-545dcc1ad804" providerId="ADAL" clId="{FA7010B9-7C4C-402F-821C-DC493B473866}" dt="2023-03-07T11:17:59.454" v="3" actId="20577"/>
        <pc:sldMkLst>
          <pc:docMk/>
          <pc:sldMk cId="1175132318" sldId="584"/>
        </pc:sldMkLst>
        <pc:spChg chg="mod">
          <ac:chgData name="Tiziana Caponi" userId="f5b3ef33-f005-4b92-93aa-545dcc1ad804" providerId="ADAL" clId="{FA7010B9-7C4C-402F-821C-DC493B473866}" dt="2023-03-07T11:17:59.454" v="3" actId="20577"/>
          <ac:spMkLst>
            <pc:docMk/>
            <pc:sldMk cId="1175132318" sldId="584"/>
            <ac:spMk id="3" creationId="{35593C80-96A7-88D6-39CD-8B41A68B1A1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0C2E6056-5D5E-48CD-85BF-06705D03E20A}"/>
              </a:ext>
            </a:extLst>
          </p:cNvPr>
          <p:cNvSpPr>
            <a:spLocks noGrp="1" noChangeArrowheads="1"/>
          </p:cNvSpPr>
          <p:nvPr>
            <p:ph type="hdr" sz="quarter"/>
          </p:nvPr>
        </p:nvSpPr>
        <p:spPr bwMode="auto">
          <a:xfrm>
            <a:off x="0" y="0"/>
            <a:ext cx="3038475" cy="463550"/>
          </a:xfrm>
          <a:prstGeom prst="rect">
            <a:avLst/>
          </a:prstGeom>
          <a:noFill/>
          <a:ln>
            <a:noFill/>
          </a:ln>
        </p:spPr>
        <p:txBody>
          <a:bodyPr vert="horz" wrap="square" lIns="95165" tIns="47583" rIns="95165" bIns="47583" numCol="1" anchor="t" anchorCtr="0" compatLnSpc="1">
            <a:prstTxWarp prst="textNoShape">
              <a:avLst/>
            </a:prstTxWarp>
          </a:bodyPr>
          <a:lstStyle>
            <a:lvl1pPr defTabSz="951768" eaLnBrk="1" hangingPunct="1">
              <a:defRPr sz="1200">
                <a:latin typeface="Arial" charset="0"/>
                <a:cs typeface="Arial" charset="0"/>
              </a:defRPr>
            </a:lvl1pPr>
          </a:lstStyle>
          <a:p>
            <a:pPr>
              <a:defRPr/>
            </a:pPr>
            <a:endParaRPr lang="it-IT" altLang="it-IT"/>
          </a:p>
        </p:txBody>
      </p:sp>
      <p:sp>
        <p:nvSpPr>
          <p:cNvPr id="45059" name="Rectangle 3">
            <a:extLst>
              <a:ext uri="{FF2B5EF4-FFF2-40B4-BE49-F238E27FC236}">
                <a16:creationId xmlns:a16="http://schemas.microsoft.com/office/drawing/2014/main" id="{A162F8C5-BE1C-8545-C83C-09832038D1E7}"/>
              </a:ext>
            </a:extLst>
          </p:cNvPr>
          <p:cNvSpPr>
            <a:spLocks noGrp="1" noChangeArrowheads="1"/>
          </p:cNvSpPr>
          <p:nvPr>
            <p:ph type="dt" sz="quarter" idx="1"/>
          </p:nvPr>
        </p:nvSpPr>
        <p:spPr bwMode="auto">
          <a:xfrm>
            <a:off x="3970338" y="0"/>
            <a:ext cx="3038475" cy="463550"/>
          </a:xfrm>
          <a:prstGeom prst="rect">
            <a:avLst/>
          </a:prstGeom>
          <a:noFill/>
          <a:ln>
            <a:noFill/>
          </a:ln>
        </p:spPr>
        <p:txBody>
          <a:bodyPr vert="horz" wrap="square" lIns="95165" tIns="47583" rIns="95165" bIns="47583" numCol="1" anchor="t" anchorCtr="0" compatLnSpc="1">
            <a:prstTxWarp prst="textNoShape">
              <a:avLst/>
            </a:prstTxWarp>
          </a:bodyPr>
          <a:lstStyle>
            <a:lvl1pPr algn="r" defTabSz="951768" eaLnBrk="1" hangingPunct="1">
              <a:defRPr sz="1200">
                <a:latin typeface="Arial" charset="0"/>
                <a:cs typeface="Arial" charset="0"/>
              </a:defRPr>
            </a:lvl1pPr>
          </a:lstStyle>
          <a:p>
            <a:pPr>
              <a:defRPr/>
            </a:pPr>
            <a:endParaRPr lang="it-IT" altLang="it-IT"/>
          </a:p>
        </p:txBody>
      </p:sp>
      <p:sp>
        <p:nvSpPr>
          <p:cNvPr id="45060" name="Rectangle 4">
            <a:extLst>
              <a:ext uri="{FF2B5EF4-FFF2-40B4-BE49-F238E27FC236}">
                <a16:creationId xmlns:a16="http://schemas.microsoft.com/office/drawing/2014/main" id="{A14A8F2B-BBAC-908A-7CFE-0DE9E09E7DDB}"/>
              </a:ext>
            </a:extLst>
          </p:cNvPr>
          <p:cNvSpPr>
            <a:spLocks noGrp="1" noChangeArrowheads="1"/>
          </p:cNvSpPr>
          <p:nvPr>
            <p:ph type="ftr" sz="quarter" idx="2"/>
          </p:nvPr>
        </p:nvSpPr>
        <p:spPr bwMode="auto">
          <a:xfrm>
            <a:off x="0" y="8831263"/>
            <a:ext cx="3038475" cy="463550"/>
          </a:xfrm>
          <a:prstGeom prst="rect">
            <a:avLst/>
          </a:prstGeom>
          <a:noFill/>
          <a:ln>
            <a:noFill/>
          </a:ln>
        </p:spPr>
        <p:txBody>
          <a:bodyPr vert="horz" wrap="square" lIns="95165" tIns="47583" rIns="95165" bIns="47583" numCol="1" anchor="b" anchorCtr="0" compatLnSpc="1">
            <a:prstTxWarp prst="textNoShape">
              <a:avLst/>
            </a:prstTxWarp>
          </a:bodyPr>
          <a:lstStyle>
            <a:lvl1pPr defTabSz="951768" eaLnBrk="1" hangingPunct="1">
              <a:defRPr sz="1200">
                <a:latin typeface="Arial" charset="0"/>
                <a:cs typeface="Arial" charset="0"/>
              </a:defRPr>
            </a:lvl1pPr>
          </a:lstStyle>
          <a:p>
            <a:pPr>
              <a:defRPr/>
            </a:pPr>
            <a:endParaRPr lang="it-IT" altLang="it-IT"/>
          </a:p>
        </p:txBody>
      </p:sp>
      <p:sp>
        <p:nvSpPr>
          <p:cNvPr id="45061" name="Rectangle 5">
            <a:extLst>
              <a:ext uri="{FF2B5EF4-FFF2-40B4-BE49-F238E27FC236}">
                <a16:creationId xmlns:a16="http://schemas.microsoft.com/office/drawing/2014/main" id="{8FA461B0-81F7-9C20-6C54-1B53BFA588F0}"/>
              </a:ext>
            </a:extLst>
          </p:cNvPr>
          <p:cNvSpPr>
            <a:spLocks noGrp="1" noChangeArrowheads="1"/>
          </p:cNvSpPr>
          <p:nvPr>
            <p:ph type="sldNum" sz="quarter" idx="3"/>
          </p:nvPr>
        </p:nvSpPr>
        <p:spPr bwMode="auto">
          <a:xfrm>
            <a:off x="3970338" y="8831263"/>
            <a:ext cx="3038475" cy="463550"/>
          </a:xfrm>
          <a:prstGeom prst="rect">
            <a:avLst/>
          </a:prstGeom>
          <a:noFill/>
          <a:ln>
            <a:noFill/>
          </a:ln>
        </p:spPr>
        <p:txBody>
          <a:bodyPr vert="horz" wrap="square" lIns="95165" tIns="47583" rIns="95165" bIns="47583" numCol="1" anchor="b" anchorCtr="0" compatLnSpc="1">
            <a:prstTxWarp prst="textNoShape">
              <a:avLst/>
            </a:prstTxWarp>
          </a:bodyPr>
          <a:lstStyle>
            <a:lvl1pPr algn="r" defTabSz="950913" eaLnBrk="1" hangingPunct="1">
              <a:defRPr sz="1200"/>
            </a:lvl1pPr>
          </a:lstStyle>
          <a:p>
            <a:pPr>
              <a:defRPr/>
            </a:pPr>
            <a:fld id="{77FA2C56-01BA-1843-A729-8D2ADD9D9602}" type="slidenum">
              <a:rPr lang="it-IT" altLang="it-IT"/>
              <a:pPr>
                <a:defRPr/>
              </a:pPr>
              <a:t>‹N›</a:t>
            </a:fld>
            <a:endParaRPr lang="it-IT"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218A2132-4EDC-7795-D8EA-B8CE68BF6471}"/>
              </a:ext>
            </a:extLst>
          </p:cNvPr>
          <p:cNvSpPr>
            <a:spLocks noGrp="1"/>
          </p:cNvSpPr>
          <p:nvPr>
            <p:ph type="hdr" sz="quarter"/>
          </p:nvPr>
        </p:nvSpPr>
        <p:spPr bwMode="auto">
          <a:xfrm>
            <a:off x="0" y="0"/>
            <a:ext cx="3038475" cy="463550"/>
          </a:xfrm>
          <a:prstGeom prst="rect">
            <a:avLst/>
          </a:prstGeom>
          <a:noFill/>
          <a:ln>
            <a:noFill/>
          </a:ln>
        </p:spPr>
        <p:txBody>
          <a:bodyPr vert="horz" wrap="square" lIns="95165" tIns="47583" rIns="95165" bIns="47583" numCol="1" anchor="t" anchorCtr="0" compatLnSpc="1">
            <a:prstTxWarp prst="textNoShape">
              <a:avLst/>
            </a:prstTxWarp>
          </a:bodyPr>
          <a:lstStyle>
            <a:lvl1pPr defTabSz="951768" eaLnBrk="1" hangingPunct="1">
              <a:defRPr sz="1200">
                <a:latin typeface="Arial" charset="0"/>
                <a:cs typeface="Arial" charset="0"/>
              </a:defRPr>
            </a:lvl1pPr>
          </a:lstStyle>
          <a:p>
            <a:pPr>
              <a:defRPr/>
            </a:pPr>
            <a:endParaRPr lang="en-US" altLang="it-IT"/>
          </a:p>
        </p:txBody>
      </p:sp>
      <p:sp>
        <p:nvSpPr>
          <p:cNvPr id="3" name="Segnaposto data 2">
            <a:extLst>
              <a:ext uri="{FF2B5EF4-FFF2-40B4-BE49-F238E27FC236}">
                <a16:creationId xmlns:a16="http://schemas.microsoft.com/office/drawing/2014/main" id="{9929C3FE-1CFF-FD05-823F-A704E6B52BD6}"/>
              </a:ext>
            </a:extLst>
          </p:cNvPr>
          <p:cNvSpPr>
            <a:spLocks noGrp="1"/>
          </p:cNvSpPr>
          <p:nvPr>
            <p:ph type="dt" idx="1"/>
          </p:nvPr>
        </p:nvSpPr>
        <p:spPr bwMode="auto">
          <a:xfrm>
            <a:off x="3970338" y="0"/>
            <a:ext cx="3038475" cy="463550"/>
          </a:xfrm>
          <a:prstGeom prst="rect">
            <a:avLst/>
          </a:prstGeom>
          <a:noFill/>
          <a:ln>
            <a:noFill/>
          </a:ln>
        </p:spPr>
        <p:txBody>
          <a:bodyPr vert="horz" wrap="square" lIns="95165" tIns="47583" rIns="95165" bIns="47583" numCol="1" anchor="t" anchorCtr="0" compatLnSpc="1">
            <a:prstTxWarp prst="textNoShape">
              <a:avLst/>
            </a:prstTxWarp>
          </a:bodyPr>
          <a:lstStyle>
            <a:lvl1pPr algn="r" defTabSz="951768" eaLnBrk="1" hangingPunct="1">
              <a:defRPr sz="1200">
                <a:latin typeface="Arial" charset="0"/>
                <a:cs typeface="Arial" charset="0"/>
              </a:defRPr>
            </a:lvl1pPr>
          </a:lstStyle>
          <a:p>
            <a:pPr>
              <a:defRPr/>
            </a:pPr>
            <a:fld id="{57DDB22F-8AD0-CD4E-A723-66190575B454}" type="datetimeFigureOut">
              <a:rPr lang="en-US" altLang="it-IT"/>
              <a:pPr>
                <a:defRPr/>
              </a:pPr>
              <a:t>3/7/2023</a:t>
            </a:fld>
            <a:endParaRPr lang="en-US" altLang="it-IT"/>
          </a:p>
        </p:txBody>
      </p:sp>
      <p:sp>
        <p:nvSpPr>
          <p:cNvPr id="4" name="Segnaposto immagine diapositiva 3">
            <a:extLst>
              <a:ext uri="{FF2B5EF4-FFF2-40B4-BE49-F238E27FC236}">
                <a16:creationId xmlns:a16="http://schemas.microsoft.com/office/drawing/2014/main" id="{0F512679-EFEC-5993-DB72-FFD97A829132}"/>
              </a:ext>
            </a:extLst>
          </p:cNvPr>
          <p:cNvSpPr>
            <a:spLocks noGrp="1" noRot="1" noChangeAspect="1"/>
          </p:cNvSpPr>
          <p:nvPr>
            <p:ph type="sldImg" idx="2"/>
          </p:nvPr>
        </p:nvSpPr>
        <p:spPr>
          <a:xfrm>
            <a:off x="1179513" y="695325"/>
            <a:ext cx="4651375" cy="3487738"/>
          </a:xfrm>
          <a:prstGeom prst="rect">
            <a:avLst/>
          </a:prstGeom>
          <a:noFill/>
          <a:ln w="12700">
            <a:solidFill>
              <a:prstClr val="black"/>
            </a:solidFill>
          </a:ln>
        </p:spPr>
        <p:txBody>
          <a:bodyPr vert="horz" lIns="87856" tIns="43928" rIns="87856" bIns="43928" rtlCol="0" anchor="ctr"/>
          <a:lstStyle/>
          <a:p>
            <a:pPr lvl="0"/>
            <a:endParaRPr lang="en-US" noProof="0"/>
          </a:p>
        </p:txBody>
      </p:sp>
      <p:sp>
        <p:nvSpPr>
          <p:cNvPr id="5" name="Segnaposto note 4">
            <a:extLst>
              <a:ext uri="{FF2B5EF4-FFF2-40B4-BE49-F238E27FC236}">
                <a16:creationId xmlns:a16="http://schemas.microsoft.com/office/drawing/2014/main" id="{2A137829-7C8F-CA8D-AB08-36079A72344A}"/>
              </a:ext>
            </a:extLst>
          </p:cNvPr>
          <p:cNvSpPr>
            <a:spLocks noGrp="1"/>
          </p:cNvSpPr>
          <p:nvPr>
            <p:ph type="body" sz="quarter" idx="3"/>
          </p:nvPr>
        </p:nvSpPr>
        <p:spPr bwMode="auto">
          <a:xfrm>
            <a:off x="700088" y="4414838"/>
            <a:ext cx="5610225" cy="4184650"/>
          </a:xfrm>
          <a:prstGeom prst="rect">
            <a:avLst/>
          </a:prstGeom>
          <a:noFill/>
          <a:ln>
            <a:noFill/>
          </a:ln>
        </p:spPr>
        <p:txBody>
          <a:bodyPr vert="horz" wrap="square" lIns="95165" tIns="47583" rIns="95165" bIns="47583" numCol="1" anchor="t" anchorCtr="0" compatLnSpc="1">
            <a:prstTxWarp prst="textNoShape">
              <a:avLst/>
            </a:prstTxWarp>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endParaRPr lang="en-US" noProof="0"/>
          </a:p>
        </p:txBody>
      </p:sp>
      <p:sp>
        <p:nvSpPr>
          <p:cNvPr id="6" name="Segnaposto piè di pagina 5">
            <a:extLst>
              <a:ext uri="{FF2B5EF4-FFF2-40B4-BE49-F238E27FC236}">
                <a16:creationId xmlns:a16="http://schemas.microsoft.com/office/drawing/2014/main" id="{6F73CD30-BE29-25B9-8858-28973CAF08B4}"/>
              </a:ext>
            </a:extLst>
          </p:cNvPr>
          <p:cNvSpPr>
            <a:spLocks noGrp="1"/>
          </p:cNvSpPr>
          <p:nvPr>
            <p:ph type="ftr" sz="quarter" idx="4"/>
          </p:nvPr>
        </p:nvSpPr>
        <p:spPr bwMode="auto">
          <a:xfrm>
            <a:off x="0" y="8831263"/>
            <a:ext cx="3038475" cy="463550"/>
          </a:xfrm>
          <a:prstGeom prst="rect">
            <a:avLst/>
          </a:prstGeom>
          <a:noFill/>
          <a:ln>
            <a:noFill/>
          </a:ln>
        </p:spPr>
        <p:txBody>
          <a:bodyPr vert="horz" wrap="square" lIns="95165" tIns="47583" rIns="95165" bIns="47583" numCol="1" anchor="b" anchorCtr="0" compatLnSpc="1">
            <a:prstTxWarp prst="textNoShape">
              <a:avLst/>
            </a:prstTxWarp>
          </a:bodyPr>
          <a:lstStyle>
            <a:lvl1pPr defTabSz="951768" eaLnBrk="1" hangingPunct="1">
              <a:defRPr sz="1200">
                <a:latin typeface="Arial" charset="0"/>
                <a:cs typeface="Arial" charset="0"/>
              </a:defRPr>
            </a:lvl1pPr>
          </a:lstStyle>
          <a:p>
            <a:pPr>
              <a:defRPr/>
            </a:pPr>
            <a:endParaRPr lang="en-US" altLang="it-IT"/>
          </a:p>
        </p:txBody>
      </p:sp>
      <p:sp>
        <p:nvSpPr>
          <p:cNvPr id="7" name="Segnaposto numero diapositiva 6">
            <a:extLst>
              <a:ext uri="{FF2B5EF4-FFF2-40B4-BE49-F238E27FC236}">
                <a16:creationId xmlns:a16="http://schemas.microsoft.com/office/drawing/2014/main" id="{4D358A45-F156-4349-78C5-6794D36FF42D}"/>
              </a:ext>
            </a:extLst>
          </p:cNvPr>
          <p:cNvSpPr>
            <a:spLocks noGrp="1"/>
          </p:cNvSpPr>
          <p:nvPr>
            <p:ph type="sldNum" sz="quarter" idx="5"/>
          </p:nvPr>
        </p:nvSpPr>
        <p:spPr bwMode="auto">
          <a:xfrm>
            <a:off x="3970338" y="8831263"/>
            <a:ext cx="3038475" cy="463550"/>
          </a:xfrm>
          <a:prstGeom prst="rect">
            <a:avLst/>
          </a:prstGeom>
          <a:noFill/>
          <a:ln>
            <a:noFill/>
          </a:ln>
        </p:spPr>
        <p:txBody>
          <a:bodyPr vert="horz" wrap="square" lIns="95165" tIns="47583" rIns="95165" bIns="47583" numCol="1" anchor="b" anchorCtr="0" compatLnSpc="1">
            <a:prstTxWarp prst="textNoShape">
              <a:avLst/>
            </a:prstTxWarp>
          </a:bodyPr>
          <a:lstStyle>
            <a:lvl1pPr algn="r" defTabSz="950913" eaLnBrk="1" hangingPunct="1">
              <a:defRPr sz="1200"/>
            </a:lvl1pPr>
          </a:lstStyle>
          <a:p>
            <a:pPr>
              <a:defRPr/>
            </a:pPr>
            <a:fld id="{DFE5EF57-EE13-EB48-8A32-1BDEE8A4ED10}" type="slidenum">
              <a:rPr lang="en-US" altLang="it-IT"/>
              <a:pPr>
                <a:defRPr/>
              </a:pPr>
              <a:t>‹N›</a:t>
            </a:fld>
            <a:endParaRPr lang="en-US"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Freeform 7">
            <a:extLst>
              <a:ext uri="{FF2B5EF4-FFF2-40B4-BE49-F238E27FC236}">
                <a16:creationId xmlns:a16="http://schemas.microsoft.com/office/drawing/2014/main" id="{724EC832-0E79-AB06-0B74-7174A47A4AD0}"/>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 name="Line 8">
            <a:extLst>
              <a:ext uri="{FF2B5EF4-FFF2-40B4-BE49-F238E27FC236}">
                <a16:creationId xmlns:a16="http://schemas.microsoft.com/office/drawing/2014/main" id="{B7838E61-35E2-FF2C-D16E-3A987983FC3E}"/>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2226" name="Rectangle 2"/>
          <p:cNvSpPr>
            <a:spLocks noGrp="1" noChangeArrowheads="1"/>
          </p:cNvSpPr>
          <p:nvPr>
            <p:ph type="ctrTitle"/>
          </p:nvPr>
        </p:nvSpPr>
        <p:spPr>
          <a:xfrm>
            <a:off x="914400" y="1524000"/>
            <a:ext cx="7623175" cy="1752600"/>
          </a:xfrm>
        </p:spPr>
        <p:txBody>
          <a:bodyPr/>
          <a:lstStyle>
            <a:lvl1pPr>
              <a:defRPr sz="5000"/>
            </a:lvl1pPr>
          </a:lstStyle>
          <a:p>
            <a:pPr lvl="0"/>
            <a:r>
              <a:rPr lang="it-IT" altLang="en-US" noProof="0"/>
              <a:t>Fare clic per modificare lo stile del titolo</a:t>
            </a:r>
          </a:p>
        </p:txBody>
      </p:sp>
      <p:sp>
        <p:nvSpPr>
          <p:cNvPr id="5222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it-IT" altLang="en-US" noProof="0"/>
              <a:t>Fare clic per modificare lo stile del sottotitolo dello schema</a:t>
            </a:r>
          </a:p>
        </p:txBody>
      </p:sp>
      <p:sp>
        <p:nvSpPr>
          <p:cNvPr id="4" name="Rectangle 4">
            <a:extLst>
              <a:ext uri="{FF2B5EF4-FFF2-40B4-BE49-F238E27FC236}">
                <a16:creationId xmlns:a16="http://schemas.microsoft.com/office/drawing/2014/main" id="{BB4C536C-0A83-7E7D-2813-DF585F9A3A2E}"/>
              </a:ext>
            </a:extLst>
          </p:cNvPr>
          <p:cNvSpPr>
            <a:spLocks noGrp="1" noChangeArrowheads="1"/>
          </p:cNvSpPr>
          <p:nvPr>
            <p:ph type="dt" sz="half" idx="10"/>
          </p:nvPr>
        </p:nvSpPr>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EC8DBBCA-8912-34FC-294A-EB08722053C5}"/>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A7C5D6BE-0EDE-FCCE-D050-BDA90ECA4E8E}"/>
              </a:ext>
            </a:extLst>
          </p:cNvPr>
          <p:cNvSpPr>
            <a:spLocks noGrp="1" noChangeArrowheads="1"/>
          </p:cNvSpPr>
          <p:nvPr>
            <p:ph type="sldNum" sz="quarter" idx="12"/>
          </p:nvPr>
        </p:nvSpPr>
        <p:spPr/>
        <p:txBody>
          <a:bodyPr/>
          <a:lstStyle>
            <a:lvl1pPr>
              <a:defRPr/>
            </a:lvl1pPr>
          </a:lstStyle>
          <a:p>
            <a:pPr>
              <a:defRPr/>
            </a:pPr>
            <a:fld id="{0EF02AC7-52A5-664F-84C3-47519CB053ED}" type="slidenum">
              <a:rPr lang="it-IT" altLang="en-US"/>
              <a:pPr>
                <a:defRPr/>
              </a:pPr>
              <a:t>‹N›</a:t>
            </a:fld>
            <a:endParaRPr lang="it-IT" altLang="en-US"/>
          </a:p>
        </p:txBody>
      </p:sp>
    </p:spTree>
    <p:extLst>
      <p:ext uri="{BB962C8B-B14F-4D97-AF65-F5344CB8AC3E}">
        <p14:creationId xmlns:p14="http://schemas.microsoft.com/office/powerpoint/2010/main" val="372985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a:extLst>
              <a:ext uri="{FF2B5EF4-FFF2-40B4-BE49-F238E27FC236}">
                <a16:creationId xmlns:a16="http://schemas.microsoft.com/office/drawing/2014/main" id="{2A5F78C8-044B-7AD2-862D-927A00162E86}"/>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5ECBD596-DE99-E924-CF56-8E16370133E2}"/>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7532CAC2-DA0F-DF22-843A-2AD1870E6E77}"/>
              </a:ext>
            </a:extLst>
          </p:cNvPr>
          <p:cNvSpPr>
            <a:spLocks noGrp="1" noChangeArrowheads="1"/>
          </p:cNvSpPr>
          <p:nvPr>
            <p:ph type="sldNum" sz="quarter" idx="12"/>
          </p:nvPr>
        </p:nvSpPr>
        <p:spPr>
          <a:ln/>
        </p:spPr>
        <p:txBody>
          <a:bodyPr/>
          <a:lstStyle>
            <a:lvl1pPr>
              <a:defRPr/>
            </a:lvl1pPr>
          </a:lstStyle>
          <a:p>
            <a:pPr>
              <a:defRPr/>
            </a:pPr>
            <a:fld id="{CCEFD15C-AE5F-8C44-98FB-9331D937E653}" type="slidenum">
              <a:rPr lang="it-IT" altLang="en-US"/>
              <a:pPr>
                <a:defRPr/>
              </a:pPr>
              <a:t>‹N›</a:t>
            </a:fld>
            <a:endParaRPr lang="it-IT" altLang="en-US"/>
          </a:p>
        </p:txBody>
      </p:sp>
    </p:spTree>
    <p:extLst>
      <p:ext uri="{BB962C8B-B14F-4D97-AF65-F5344CB8AC3E}">
        <p14:creationId xmlns:p14="http://schemas.microsoft.com/office/powerpoint/2010/main" val="1113666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7813"/>
            <a:ext cx="2057400" cy="5853112"/>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277813"/>
            <a:ext cx="6019800" cy="58531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a:extLst>
              <a:ext uri="{FF2B5EF4-FFF2-40B4-BE49-F238E27FC236}">
                <a16:creationId xmlns:a16="http://schemas.microsoft.com/office/drawing/2014/main" id="{BBBE6BB6-6E5A-915B-EDDD-0035F8C7592D}"/>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8EE6FB57-8D8B-AA9D-4340-68766E8F681D}"/>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CB309A98-4746-72D7-7274-1A136CE59F99}"/>
              </a:ext>
            </a:extLst>
          </p:cNvPr>
          <p:cNvSpPr>
            <a:spLocks noGrp="1" noChangeArrowheads="1"/>
          </p:cNvSpPr>
          <p:nvPr>
            <p:ph type="sldNum" sz="quarter" idx="12"/>
          </p:nvPr>
        </p:nvSpPr>
        <p:spPr>
          <a:ln/>
        </p:spPr>
        <p:txBody>
          <a:bodyPr/>
          <a:lstStyle>
            <a:lvl1pPr>
              <a:defRPr/>
            </a:lvl1pPr>
          </a:lstStyle>
          <a:p>
            <a:pPr>
              <a:defRPr/>
            </a:pPr>
            <a:fld id="{2746EB94-B42D-614A-8859-EF5E860E600E}" type="slidenum">
              <a:rPr lang="it-IT" altLang="en-US"/>
              <a:pPr>
                <a:defRPr/>
              </a:pPr>
              <a:t>‹N›</a:t>
            </a:fld>
            <a:endParaRPr lang="it-IT" altLang="en-US"/>
          </a:p>
        </p:txBody>
      </p:sp>
    </p:spTree>
    <p:extLst>
      <p:ext uri="{BB962C8B-B14F-4D97-AF65-F5344CB8AC3E}">
        <p14:creationId xmlns:p14="http://schemas.microsoft.com/office/powerpoint/2010/main" val="3909243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a:extLst>
              <a:ext uri="{FF2B5EF4-FFF2-40B4-BE49-F238E27FC236}">
                <a16:creationId xmlns:a16="http://schemas.microsoft.com/office/drawing/2014/main" id="{B9B8DBB3-F98C-EE94-D1C2-C33E51D565CD}"/>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C00D74B8-05C4-6AE2-315D-29B9028AEE53}"/>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462CBF2C-A26C-5106-FCC8-F46EF06A147F}"/>
              </a:ext>
            </a:extLst>
          </p:cNvPr>
          <p:cNvSpPr>
            <a:spLocks noGrp="1" noChangeArrowheads="1"/>
          </p:cNvSpPr>
          <p:nvPr>
            <p:ph type="sldNum" sz="quarter" idx="12"/>
          </p:nvPr>
        </p:nvSpPr>
        <p:spPr>
          <a:ln/>
        </p:spPr>
        <p:txBody>
          <a:bodyPr/>
          <a:lstStyle>
            <a:lvl1pPr>
              <a:defRPr/>
            </a:lvl1pPr>
          </a:lstStyle>
          <a:p>
            <a:pPr>
              <a:defRPr/>
            </a:pPr>
            <a:fld id="{F108AE1E-A6DA-EE44-A37A-0DC4D01779FF}" type="slidenum">
              <a:rPr lang="it-IT" altLang="en-US"/>
              <a:pPr>
                <a:defRPr/>
              </a:pPr>
              <a:t>‹N›</a:t>
            </a:fld>
            <a:endParaRPr lang="it-IT" altLang="en-US"/>
          </a:p>
        </p:txBody>
      </p:sp>
    </p:spTree>
    <p:extLst>
      <p:ext uri="{BB962C8B-B14F-4D97-AF65-F5344CB8AC3E}">
        <p14:creationId xmlns:p14="http://schemas.microsoft.com/office/powerpoint/2010/main" val="253203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a:extLst>
              <a:ext uri="{FF2B5EF4-FFF2-40B4-BE49-F238E27FC236}">
                <a16:creationId xmlns:a16="http://schemas.microsoft.com/office/drawing/2014/main" id="{23525FDF-FBBC-8869-942A-327557480FF7}"/>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8E8A3FCB-FA71-6D88-896E-F9AF34BE080D}"/>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67123542-E114-F253-83BC-4A0F72AFAB64}"/>
              </a:ext>
            </a:extLst>
          </p:cNvPr>
          <p:cNvSpPr>
            <a:spLocks noGrp="1" noChangeArrowheads="1"/>
          </p:cNvSpPr>
          <p:nvPr>
            <p:ph type="sldNum" sz="quarter" idx="12"/>
          </p:nvPr>
        </p:nvSpPr>
        <p:spPr>
          <a:ln/>
        </p:spPr>
        <p:txBody>
          <a:bodyPr/>
          <a:lstStyle>
            <a:lvl1pPr>
              <a:defRPr/>
            </a:lvl1pPr>
          </a:lstStyle>
          <a:p>
            <a:pPr>
              <a:defRPr/>
            </a:pPr>
            <a:fld id="{81F94864-6C01-1842-A4FF-83D13775DDFC}" type="slidenum">
              <a:rPr lang="it-IT" altLang="en-US"/>
              <a:pPr>
                <a:defRPr/>
              </a:pPr>
              <a:t>‹N›</a:t>
            </a:fld>
            <a:endParaRPr lang="it-IT" altLang="en-US"/>
          </a:p>
        </p:txBody>
      </p:sp>
    </p:spTree>
    <p:extLst>
      <p:ext uri="{BB962C8B-B14F-4D97-AF65-F5344CB8AC3E}">
        <p14:creationId xmlns:p14="http://schemas.microsoft.com/office/powerpoint/2010/main" val="404151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Rectangle 4">
            <a:extLst>
              <a:ext uri="{FF2B5EF4-FFF2-40B4-BE49-F238E27FC236}">
                <a16:creationId xmlns:a16="http://schemas.microsoft.com/office/drawing/2014/main" id="{1A45259E-AFA8-6A9E-056A-C9270497173D}"/>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2FF23CC6-0FBB-5709-85EC-62E51E78F56B}"/>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2CA2886D-4434-0AE6-96A5-09A67F974522}"/>
              </a:ext>
            </a:extLst>
          </p:cNvPr>
          <p:cNvSpPr>
            <a:spLocks noGrp="1" noChangeArrowheads="1"/>
          </p:cNvSpPr>
          <p:nvPr>
            <p:ph type="sldNum" sz="quarter" idx="12"/>
          </p:nvPr>
        </p:nvSpPr>
        <p:spPr>
          <a:ln/>
        </p:spPr>
        <p:txBody>
          <a:bodyPr/>
          <a:lstStyle>
            <a:lvl1pPr>
              <a:defRPr/>
            </a:lvl1pPr>
          </a:lstStyle>
          <a:p>
            <a:pPr>
              <a:defRPr/>
            </a:pPr>
            <a:fld id="{1963CCF7-721F-A14E-AD89-AE66047DA47E}" type="slidenum">
              <a:rPr lang="it-IT" altLang="en-US"/>
              <a:pPr>
                <a:defRPr/>
              </a:pPr>
              <a:t>‹N›</a:t>
            </a:fld>
            <a:endParaRPr lang="it-IT" altLang="en-US"/>
          </a:p>
        </p:txBody>
      </p:sp>
    </p:spTree>
    <p:extLst>
      <p:ext uri="{BB962C8B-B14F-4D97-AF65-F5344CB8AC3E}">
        <p14:creationId xmlns:p14="http://schemas.microsoft.com/office/powerpoint/2010/main" val="1207408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Rectangle 4">
            <a:extLst>
              <a:ext uri="{FF2B5EF4-FFF2-40B4-BE49-F238E27FC236}">
                <a16:creationId xmlns:a16="http://schemas.microsoft.com/office/drawing/2014/main" id="{C5539042-30A0-79F0-FB8F-88D907A60BF4}"/>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a:extLst>
              <a:ext uri="{FF2B5EF4-FFF2-40B4-BE49-F238E27FC236}">
                <a16:creationId xmlns:a16="http://schemas.microsoft.com/office/drawing/2014/main" id="{64D8F8CD-3A30-3DD3-AF06-920BF19BFDDC}"/>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a:extLst>
              <a:ext uri="{FF2B5EF4-FFF2-40B4-BE49-F238E27FC236}">
                <a16:creationId xmlns:a16="http://schemas.microsoft.com/office/drawing/2014/main" id="{C5152627-6AE0-C455-96BC-574B313552EE}"/>
              </a:ext>
            </a:extLst>
          </p:cNvPr>
          <p:cNvSpPr>
            <a:spLocks noGrp="1" noChangeArrowheads="1"/>
          </p:cNvSpPr>
          <p:nvPr>
            <p:ph type="sldNum" sz="quarter" idx="12"/>
          </p:nvPr>
        </p:nvSpPr>
        <p:spPr>
          <a:ln/>
        </p:spPr>
        <p:txBody>
          <a:bodyPr/>
          <a:lstStyle>
            <a:lvl1pPr>
              <a:defRPr/>
            </a:lvl1pPr>
          </a:lstStyle>
          <a:p>
            <a:pPr>
              <a:defRPr/>
            </a:pPr>
            <a:fld id="{8F160E12-E916-8F4D-9D8A-0C449912620E}" type="slidenum">
              <a:rPr lang="it-IT" altLang="en-US"/>
              <a:pPr>
                <a:defRPr/>
              </a:pPr>
              <a:t>‹N›</a:t>
            </a:fld>
            <a:endParaRPr lang="it-IT" altLang="en-US"/>
          </a:p>
        </p:txBody>
      </p:sp>
    </p:spTree>
    <p:extLst>
      <p:ext uri="{BB962C8B-B14F-4D97-AF65-F5344CB8AC3E}">
        <p14:creationId xmlns:p14="http://schemas.microsoft.com/office/powerpoint/2010/main" val="2535148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Rectangle 4">
            <a:extLst>
              <a:ext uri="{FF2B5EF4-FFF2-40B4-BE49-F238E27FC236}">
                <a16:creationId xmlns:a16="http://schemas.microsoft.com/office/drawing/2014/main" id="{61B0CBEF-27EB-8360-37F9-245D4CBE2966}"/>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a:extLst>
              <a:ext uri="{FF2B5EF4-FFF2-40B4-BE49-F238E27FC236}">
                <a16:creationId xmlns:a16="http://schemas.microsoft.com/office/drawing/2014/main" id="{B116A951-4558-A248-C409-B8DD5FB23A33}"/>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a:extLst>
              <a:ext uri="{FF2B5EF4-FFF2-40B4-BE49-F238E27FC236}">
                <a16:creationId xmlns:a16="http://schemas.microsoft.com/office/drawing/2014/main" id="{957465A9-E103-8B85-AAD3-59A3F7CACAE9}"/>
              </a:ext>
            </a:extLst>
          </p:cNvPr>
          <p:cNvSpPr>
            <a:spLocks noGrp="1" noChangeArrowheads="1"/>
          </p:cNvSpPr>
          <p:nvPr>
            <p:ph type="sldNum" sz="quarter" idx="12"/>
          </p:nvPr>
        </p:nvSpPr>
        <p:spPr>
          <a:ln/>
        </p:spPr>
        <p:txBody>
          <a:bodyPr/>
          <a:lstStyle>
            <a:lvl1pPr>
              <a:defRPr/>
            </a:lvl1pPr>
          </a:lstStyle>
          <a:p>
            <a:pPr>
              <a:defRPr/>
            </a:pPr>
            <a:fld id="{A4B20239-4DA1-CD4D-A06B-56E0D1950953}" type="slidenum">
              <a:rPr lang="it-IT" altLang="en-US"/>
              <a:pPr>
                <a:defRPr/>
              </a:pPr>
              <a:t>‹N›</a:t>
            </a:fld>
            <a:endParaRPr lang="it-IT" altLang="en-US"/>
          </a:p>
        </p:txBody>
      </p:sp>
    </p:spTree>
    <p:extLst>
      <p:ext uri="{BB962C8B-B14F-4D97-AF65-F5344CB8AC3E}">
        <p14:creationId xmlns:p14="http://schemas.microsoft.com/office/powerpoint/2010/main" val="171410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424BBDB-F79B-4989-6FD2-5B80F90FEF20}"/>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a:extLst>
              <a:ext uri="{FF2B5EF4-FFF2-40B4-BE49-F238E27FC236}">
                <a16:creationId xmlns:a16="http://schemas.microsoft.com/office/drawing/2014/main" id="{C826E0E8-1CB7-BE4D-6E6E-A18706860676}"/>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a:extLst>
              <a:ext uri="{FF2B5EF4-FFF2-40B4-BE49-F238E27FC236}">
                <a16:creationId xmlns:a16="http://schemas.microsoft.com/office/drawing/2014/main" id="{220CBE2F-7DCC-FABA-DAB6-8FD5BECC4123}"/>
              </a:ext>
            </a:extLst>
          </p:cNvPr>
          <p:cNvSpPr>
            <a:spLocks noGrp="1" noChangeArrowheads="1"/>
          </p:cNvSpPr>
          <p:nvPr>
            <p:ph type="sldNum" sz="quarter" idx="12"/>
          </p:nvPr>
        </p:nvSpPr>
        <p:spPr>
          <a:ln/>
        </p:spPr>
        <p:txBody>
          <a:bodyPr/>
          <a:lstStyle>
            <a:lvl1pPr>
              <a:defRPr/>
            </a:lvl1pPr>
          </a:lstStyle>
          <a:p>
            <a:pPr>
              <a:defRPr/>
            </a:pPr>
            <a:fld id="{4D9472C1-5656-8144-B376-26618C334D0D}" type="slidenum">
              <a:rPr lang="it-IT" altLang="en-US"/>
              <a:pPr>
                <a:defRPr/>
              </a:pPr>
              <a:t>‹N›</a:t>
            </a:fld>
            <a:endParaRPr lang="it-IT" altLang="en-US"/>
          </a:p>
        </p:txBody>
      </p:sp>
    </p:spTree>
    <p:extLst>
      <p:ext uri="{BB962C8B-B14F-4D97-AF65-F5344CB8AC3E}">
        <p14:creationId xmlns:p14="http://schemas.microsoft.com/office/powerpoint/2010/main" val="2766874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8AB0B652-6F8B-2516-A23D-CD61A193311F}"/>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431429DE-9BB9-06AD-50CA-46798ED9D6C4}"/>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20F01842-7F83-C792-C3D9-C61C08E89DCA}"/>
              </a:ext>
            </a:extLst>
          </p:cNvPr>
          <p:cNvSpPr>
            <a:spLocks noGrp="1" noChangeArrowheads="1"/>
          </p:cNvSpPr>
          <p:nvPr>
            <p:ph type="sldNum" sz="quarter" idx="12"/>
          </p:nvPr>
        </p:nvSpPr>
        <p:spPr>
          <a:ln/>
        </p:spPr>
        <p:txBody>
          <a:bodyPr/>
          <a:lstStyle>
            <a:lvl1pPr>
              <a:defRPr/>
            </a:lvl1pPr>
          </a:lstStyle>
          <a:p>
            <a:pPr>
              <a:defRPr/>
            </a:pPr>
            <a:fld id="{DC6E1E31-FBE5-9948-98A2-29B07B847CBE}" type="slidenum">
              <a:rPr lang="it-IT" altLang="en-US"/>
              <a:pPr>
                <a:defRPr/>
              </a:pPr>
              <a:t>‹N›</a:t>
            </a:fld>
            <a:endParaRPr lang="it-IT" altLang="en-US"/>
          </a:p>
        </p:txBody>
      </p:sp>
    </p:spTree>
    <p:extLst>
      <p:ext uri="{BB962C8B-B14F-4D97-AF65-F5344CB8AC3E}">
        <p14:creationId xmlns:p14="http://schemas.microsoft.com/office/powerpoint/2010/main" val="2470346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92FCC041-5026-63EC-D860-4C060AEF971A}"/>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1DCBD691-68B3-1EDE-3570-5745B76DC04D}"/>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DE50AC6C-4694-E83A-A8F1-C6EF5CFFDE42}"/>
              </a:ext>
            </a:extLst>
          </p:cNvPr>
          <p:cNvSpPr>
            <a:spLocks noGrp="1" noChangeArrowheads="1"/>
          </p:cNvSpPr>
          <p:nvPr>
            <p:ph type="sldNum" sz="quarter" idx="12"/>
          </p:nvPr>
        </p:nvSpPr>
        <p:spPr>
          <a:ln/>
        </p:spPr>
        <p:txBody>
          <a:bodyPr/>
          <a:lstStyle>
            <a:lvl1pPr>
              <a:defRPr/>
            </a:lvl1pPr>
          </a:lstStyle>
          <a:p>
            <a:pPr>
              <a:defRPr/>
            </a:pPr>
            <a:fld id="{E5F906BE-1E1E-E145-A915-4FF314783B05}" type="slidenum">
              <a:rPr lang="it-IT" altLang="en-US"/>
              <a:pPr>
                <a:defRPr/>
              </a:pPr>
              <a:t>‹N›</a:t>
            </a:fld>
            <a:endParaRPr lang="it-IT" altLang="en-US"/>
          </a:p>
        </p:txBody>
      </p:sp>
    </p:spTree>
    <p:extLst>
      <p:ext uri="{BB962C8B-B14F-4D97-AF65-F5344CB8AC3E}">
        <p14:creationId xmlns:p14="http://schemas.microsoft.com/office/powerpoint/2010/main" val="217050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5B747BF-1593-51FC-12C7-03A8BEC06168}"/>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Fare clic per modificare lo stile del titolo</a:t>
            </a:r>
          </a:p>
        </p:txBody>
      </p:sp>
      <p:sp>
        <p:nvSpPr>
          <p:cNvPr id="1027" name="Rectangle 3">
            <a:extLst>
              <a:ext uri="{FF2B5EF4-FFF2-40B4-BE49-F238E27FC236}">
                <a16:creationId xmlns:a16="http://schemas.microsoft.com/office/drawing/2014/main" id="{9F23F07B-33CB-66E3-34A5-CFE8CF8F5B6D}"/>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51204" name="Rectangle 4">
            <a:extLst>
              <a:ext uri="{FF2B5EF4-FFF2-40B4-BE49-F238E27FC236}">
                <a16:creationId xmlns:a16="http://schemas.microsoft.com/office/drawing/2014/main" id="{FD00F742-F971-9441-8F72-7C0C892FDC81}"/>
              </a:ext>
            </a:extLst>
          </p:cNvPr>
          <p:cNvSpPr>
            <a:spLocks noGrp="1" noChangeArrowheads="1"/>
          </p:cNvSpPr>
          <p:nvPr>
            <p:ph type="dt" sz="half" idx="2"/>
          </p:nvPr>
        </p:nvSpPr>
        <p:spPr bwMode="auto">
          <a:xfrm>
            <a:off x="457200" y="6243638"/>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mj-lt"/>
                <a:cs typeface="Arial" charset="0"/>
              </a:defRPr>
            </a:lvl1pPr>
          </a:lstStyle>
          <a:p>
            <a:pPr>
              <a:defRPr/>
            </a:pPr>
            <a:endParaRPr lang="it-IT" altLang="en-US"/>
          </a:p>
        </p:txBody>
      </p:sp>
      <p:sp>
        <p:nvSpPr>
          <p:cNvPr id="51205" name="Rectangle 5">
            <a:extLst>
              <a:ext uri="{FF2B5EF4-FFF2-40B4-BE49-F238E27FC236}">
                <a16:creationId xmlns:a16="http://schemas.microsoft.com/office/drawing/2014/main" id="{4213D053-989F-EBC7-0E69-EA838EBB38DF}"/>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mj-lt"/>
                <a:cs typeface="Arial" charset="0"/>
              </a:defRPr>
            </a:lvl1pPr>
          </a:lstStyle>
          <a:p>
            <a:pPr>
              <a:defRPr/>
            </a:pPr>
            <a:endParaRPr lang="it-IT" altLang="en-US"/>
          </a:p>
        </p:txBody>
      </p:sp>
      <p:sp>
        <p:nvSpPr>
          <p:cNvPr id="51206" name="Rectangle 6">
            <a:extLst>
              <a:ext uri="{FF2B5EF4-FFF2-40B4-BE49-F238E27FC236}">
                <a16:creationId xmlns:a16="http://schemas.microsoft.com/office/drawing/2014/main" id="{6B39D5C9-7BDC-218C-522E-43BB47CFC79C}"/>
              </a:ext>
            </a:extLst>
          </p:cNvPr>
          <p:cNvSpPr>
            <a:spLocks noGrp="1" noChangeArrowheads="1"/>
          </p:cNvSpPr>
          <p:nvPr>
            <p:ph type="sldNum" sz="quarter" idx="4"/>
          </p:nvPr>
        </p:nvSpPr>
        <p:spPr bwMode="auto">
          <a:xfrm>
            <a:off x="6553200" y="6243638"/>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2D8B6F79-2C5C-1746-AE00-9436FEC37F8D}" type="slidenum">
              <a:rPr lang="it-IT" altLang="en-US"/>
              <a:pPr>
                <a:defRPr/>
              </a:pPr>
              <a:t>‹N›</a:t>
            </a:fld>
            <a:endParaRPr lang="it-IT" altLang="en-US"/>
          </a:p>
        </p:txBody>
      </p:sp>
      <p:sp>
        <p:nvSpPr>
          <p:cNvPr id="1031" name="Freeform 7">
            <a:extLst>
              <a:ext uri="{FF2B5EF4-FFF2-40B4-BE49-F238E27FC236}">
                <a16:creationId xmlns:a16="http://schemas.microsoft.com/office/drawing/2014/main" id="{67BCE2B4-2C11-796A-FF2B-08C044565C81}"/>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032" name="Line 8">
            <a:extLst>
              <a:ext uri="{FF2B5EF4-FFF2-40B4-BE49-F238E27FC236}">
                <a16:creationId xmlns:a16="http://schemas.microsoft.com/office/drawing/2014/main" id="{2D17555F-5724-3CFB-50FE-45102552B04B}"/>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a:p>
        </p:txBody>
      </p:sp>
    </p:spTree>
  </p:cSld>
  <p:clrMap bg1="lt1" tx1="dk1" bg2="lt2" tx2="dk2" accent1="accent1" accent2="accent2" accent3="accent3" accent4="accent4" accent5="accent5" accent6="accent6" hlink="hlink" folHlink="folHlink"/>
  <p:sldLayoutIdLst>
    <p:sldLayoutId id="2147483757"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sldNum="0"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9A9A854-B002-6848-2E15-A571A1F7F143}"/>
              </a:ext>
            </a:extLst>
          </p:cNvPr>
          <p:cNvSpPr>
            <a:spLocks noGrp="1" noChangeArrowheads="1"/>
          </p:cNvSpPr>
          <p:nvPr>
            <p:ph type="ctrTitle"/>
          </p:nvPr>
        </p:nvSpPr>
        <p:spPr>
          <a:xfrm>
            <a:off x="528106" y="2001551"/>
            <a:ext cx="8385493" cy="2003513"/>
          </a:xfrm>
        </p:spPr>
        <p:txBody>
          <a:bodyPr/>
          <a:lstStyle/>
          <a:p>
            <a:pPr algn="ctr" eaLnBrk="1" hangingPunct="1"/>
            <a:r>
              <a:rPr lang="it-IT" altLang="it-IT" sz="2600" b="1" dirty="0"/>
              <a:t>WEBINAR</a:t>
            </a:r>
            <a:br>
              <a:rPr lang="it-IT" altLang="it-IT" sz="2600" b="1" dirty="0"/>
            </a:br>
            <a:r>
              <a:rPr lang="it-IT" altLang="it-IT" sz="2600" b="1" dirty="0"/>
              <a:t>DL </a:t>
            </a:r>
            <a:r>
              <a:rPr lang="it-IT" sz="2600" b="1" dirty="0"/>
              <a:t>24 Febbraio 2023 n. 13 recante </a:t>
            </a:r>
            <a:br>
              <a:rPr lang="it-IT" sz="2600" b="1" dirty="0"/>
            </a:br>
            <a:r>
              <a:rPr lang="it-IT" sz="2600" b="1" dirty="0"/>
              <a:t>“Disposizioni Urgenti per l’attuazione del  PNRR  e del PNC” (A.S. 564)</a:t>
            </a:r>
            <a:endParaRPr lang="it-IT" altLang="it-IT" sz="3200" b="1" dirty="0"/>
          </a:p>
        </p:txBody>
      </p:sp>
      <p:sp>
        <p:nvSpPr>
          <p:cNvPr id="15362" name="Rectangle 3">
            <a:extLst>
              <a:ext uri="{FF2B5EF4-FFF2-40B4-BE49-F238E27FC236}">
                <a16:creationId xmlns:a16="http://schemas.microsoft.com/office/drawing/2014/main" id="{9BA0B038-17B2-C66A-7B91-D2D837E671EE}"/>
              </a:ext>
            </a:extLst>
          </p:cNvPr>
          <p:cNvSpPr>
            <a:spLocks noGrp="1" noChangeArrowheads="1"/>
          </p:cNvSpPr>
          <p:nvPr>
            <p:ph type="subTitle" idx="1"/>
          </p:nvPr>
        </p:nvSpPr>
        <p:spPr>
          <a:xfrm>
            <a:off x="1745273" y="4149080"/>
            <a:ext cx="5951157" cy="2455228"/>
          </a:xfrm>
        </p:spPr>
        <p:txBody>
          <a:bodyPr/>
          <a:lstStyle/>
          <a:p>
            <a:pPr algn="ctr" eaLnBrk="1" hangingPunct="1">
              <a:lnSpc>
                <a:spcPct val="90000"/>
              </a:lnSpc>
              <a:defRPr/>
            </a:pPr>
            <a:r>
              <a:rPr lang="it-IT" altLang="it-IT" sz="2600" b="1" dirty="0">
                <a:solidFill>
                  <a:schemeClr val="tx2"/>
                </a:solidFill>
                <a:latin typeface="+mj-lt"/>
                <a:ea typeface="+mj-ea"/>
                <a:cs typeface="+mj-cs"/>
              </a:rPr>
              <a:t>INQUADRAMENTO GENERALE</a:t>
            </a:r>
            <a:br>
              <a:rPr lang="it-IT" altLang="it-IT" sz="2800" b="1" dirty="0"/>
            </a:br>
            <a:endParaRPr lang="it-IT" altLang="it-IT" sz="2800" b="1" dirty="0"/>
          </a:p>
          <a:p>
            <a:pPr algn="ctr" eaLnBrk="1" hangingPunct="1">
              <a:lnSpc>
                <a:spcPct val="90000"/>
              </a:lnSpc>
              <a:defRPr/>
            </a:pPr>
            <a:r>
              <a:rPr lang="it-IT" altLang="it-IT" sz="2600" b="1" dirty="0">
                <a:solidFill>
                  <a:schemeClr val="tx2"/>
                </a:solidFill>
                <a:latin typeface="+mj-lt"/>
                <a:ea typeface="+mj-ea"/>
                <a:cs typeface="+mj-cs"/>
              </a:rPr>
              <a:t>Stefania Dota </a:t>
            </a:r>
            <a:br>
              <a:rPr lang="it-IT" altLang="it-IT" sz="2600" b="1" dirty="0">
                <a:solidFill>
                  <a:schemeClr val="tx2"/>
                </a:solidFill>
                <a:latin typeface="+mj-lt"/>
                <a:ea typeface="+mj-ea"/>
                <a:cs typeface="+mj-cs"/>
              </a:rPr>
            </a:br>
            <a:r>
              <a:rPr lang="it-IT" altLang="it-IT" sz="2600" b="1" dirty="0">
                <a:solidFill>
                  <a:schemeClr val="tx2"/>
                </a:solidFill>
                <a:latin typeface="+mj-lt"/>
                <a:ea typeface="+mj-ea"/>
                <a:cs typeface="+mj-cs"/>
              </a:rPr>
              <a:t>Vice Segretario Generale</a:t>
            </a:r>
          </a:p>
          <a:p>
            <a:pPr algn="ctr" eaLnBrk="1" hangingPunct="1">
              <a:lnSpc>
                <a:spcPct val="90000"/>
              </a:lnSpc>
              <a:defRPr/>
            </a:pPr>
            <a:endParaRPr lang="it-IT" altLang="it-IT" sz="2600" b="1" dirty="0">
              <a:solidFill>
                <a:schemeClr val="tx2"/>
              </a:solidFill>
              <a:latin typeface="+mj-lt"/>
              <a:ea typeface="+mj-ea"/>
              <a:cs typeface="+mj-cs"/>
            </a:endParaRPr>
          </a:p>
          <a:p>
            <a:pPr algn="ctr" eaLnBrk="1" hangingPunct="1">
              <a:lnSpc>
                <a:spcPct val="90000"/>
              </a:lnSpc>
              <a:defRPr/>
            </a:pPr>
            <a:r>
              <a:rPr lang="it-IT" altLang="it-IT" sz="2000" b="1" dirty="0">
                <a:solidFill>
                  <a:schemeClr val="tx2"/>
                </a:solidFill>
                <a:latin typeface="+mj-lt"/>
                <a:ea typeface="+mj-ea"/>
                <a:cs typeface="+mj-cs"/>
              </a:rPr>
              <a:t>7 Marzo 2023</a:t>
            </a:r>
          </a:p>
          <a:p>
            <a:pPr algn="ctr" eaLnBrk="1" hangingPunct="1">
              <a:lnSpc>
                <a:spcPct val="90000"/>
              </a:lnSpc>
              <a:defRPr/>
            </a:pPr>
            <a:endParaRPr lang="it-IT" altLang="it-IT" b="1" dirty="0">
              <a:solidFill>
                <a:schemeClr val="tx2"/>
              </a:solidFill>
              <a:latin typeface="+mj-lt"/>
              <a:ea typeface="+mj-ea"/>
              <a:cs typeface="+mj-cs"/>
            </a:endParaRPr>
          </a:p>
        </p:txBody>
      </p:sp>
      <p:pic>
        <p:nvPicPr>
          <p:cNvPr id="5124" name="Picture 5" descr="logo anci">
            <a:extLst>
              <a:ext uri="{FF2B5EF4-FFF2-40B4-BE49-F238E27FC236}">
                <a16:creationId xmlns:a16="http://schemas.microsoft.com/office/drawing/2014/main" id="{9A58C0DE-954C-28B5-DDE5-7E919284E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638" y="620713"/>
            <a:ext cx="841375"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765579-67F9-8843-BE68-4AC58BC5DAD8}"/>
              </a:ext>
            </a:extLst>
          </p:cNvPr>
          <p:cNvSpPr>
            <a:spLocks noGrp="1"/>
          </p:cNvSpPr>
          <p:nvPr>
            <p:ph type="title"/>
          </p:nvPr>
        </p:nvSpPr>
        <p:spPr>
          <a:xfrm>
            <a:off x="395536" y="188640"/>
            <a:ext cx="6801323" cy="4833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000" b="1" i="1" dirty="0">
                <a:solidFill>
                  <a:srgbClr val="0066FF"/>
                </a:solidFill>
              </a:rPr>
              <a:t>DL Governance PNRR – D.L. 24 febbraio 2023, n. 13</a:t>
            </a:r>
            <a:br>
              <a:rPr lang="it-IT" altLang="it-IT" sz="2000" b="1" i="1" dirty="0">
                <a:solidFill>
                  <a:srgbClr val="0066FF"/>
                </a:solidFill>
              </a:rPr>
            </a:br>
            <a:br>
              <a:rPr lang="it-IT" altLang="it-IT" sz="4400" b="1" i="1" dirty="0">
                <a:solidFill>
                  <a:srgbClr val="0066FF"/>
                </a:solidFill>
              </a:rPr>
            </a:br>
            <a:endParaRPr lang="it-IT" sz="4400" b="1" i="1" dirty="0">
              <a:solidFill>
                <a:srgbClr val="0066FF"/>
              </a:solidFill>
            </a:endParaRPr>
          </a:p>
        </p:txBody>
      </p:sp>
      <p:sp>
        <p:nvSpPr>
          <p:cNvPr id="3" name="Segnaposto contenuto 2">
            <a:extLst>
              <a:ext uri="{FF2B5EF4-FFF2-40B4-BE49-F238E27FC236}">
                <a16:creationId xmlns:a16="http://schemas.microsoft.com/office/drawing/2014/main" id="{303F00DE-D576-CBA6-A6CF-AA30407A38C4}"/>
              </a:ext>
            </a:extLst>
          </p:cNvPr>
          <p:cNvSpPr>
            <a:spLocks noGrp="1"/>
          </p:cNvSpPr>
          <p:nvPr>
            <p:ph idx="1"/>
          </p:nvPr>
        </p:nvSpPr>
        <p:spPr>
          <a:xfrm>
            <a:off x="457200" y="1336035"/>
            <a:ext cx="8229600" cy="4530725"/>
          </a:xfrm>
        </p:spPr>
        <p:txBody>
          <a:bodyPr/>
          <a:lstStyle/>
          <a:p>
            <a:pPr marL="0" indent="0" algn="ctr">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Ulteriori misure di semplificazione in materia di affidamento dei contratti pubblici PNRR e PNC e in materia di procedimenti amministrativi (Art. 14) (5/5)              </a:t>
            </a:r>
          </a:p>
          <a:p>
            <a:pPr marL="0" indent="0" algn="just">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600"/>
              </a:spcBef>
              <a:spcAft>
                <a:spcPts val="3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Semplificazioni espropri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Al fine di assicurare il rispetto del cronoprogramma degli interventi finanziati, in tutto o in parte con le risorse del PNRR o del PNC, i termini previsti dal testo unico di cui al DPR 8 giugno 2001, n. 327 (Testo unico delle disposizioni legislative e regolamentari in materia di espropriazione per pubblica utilità), sono ridotti alla metà, ad eccezione del termine di cinque anni del vincolo preordinato all'esproprio.</a:t>
            </a:r>
          </a:p>
          <a:p>
            <a:pPr marL="360000" indent="0" algn="just">
              <a:spcBef>
                <a:spcPts val="600"/>
              </a:spcBef>
              <a:spcAft>
                <a:spcPts val="300"/>
              </a:spcAft>
              <a:buNone/>
            </a:pPr>
            <a:r>
              <a:rPr lang="it-IT" sz="1800" dirty="0">
                <a:latin typeface="Times New Roman" panose="02020603050405020304" pitchFamily="18" charset="0"/>
                <a:ea typeface="Calibri" panose="020F0502020204030204" pitchFamily="34" charset="0"/>
                <a:cs typeface="Times New Roman" panose="02020603050405020304" pitchFamily="18" charset="0"/>
              </a:rPr>
              <a:t>Si</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stabilisce inoltre che, in caso di emissione di decreto di occupazione d'urgenza preordinata all'espropriazione delle aree occorrenti per l'esecuzione degli interventi, alla redazione dello stato di consistenza e del verbale di immissione in possesso si procede anche con la sola presenza di due rappresentanti della regione o degli altri enti territoriali interessati.</a:t>
            </a: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2372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D5699-ECB7-5EE2-8BBD-F2FF8301DF46}"/>
              </a:ext>
            </a:extLst>
          </p:cNvPr>
          <p:cNvSpPr>
            <a:spLocks noGrp="1"/>
          </p:cNvSpPr>
          <p:nvPr>
            <p:ph type="title"/>
          </p:nvPr>
        </p:nvSpPr>
        <p:spPr>
          <a:xfrm>
            <a:off x="323528" y="260648"/>
            <a:ext cx="6801323" cy="439452"/>
          </a:xfrm>
        </p:spPr>
        <p:txBody>
          <a:bodyPr/>
          <a:lstStyle/>
          <a:p>
            <a:r>
              <a:rPr lang="it-IT" altLang="it-IT" sz="2000" b="1" i="1" dirty="0">
                <a:solidFill>
                  <a:srgbClr val="0066FF"/>
                </a:solidFill>
              </a:rPr>
              <a:t>DL Governance PNRR – D.L. 24 febbraio 2023, n. 13</a:t>
            </a:r>
            <a:endParaRPr lang="it-IT" sz="2000" b="1" i="1" dirty="0">
              <a:solidFill>
                <a:srgbClr val="0066FF"/>
              </a:solidFill>
            </a:endParaRPr>
          </a:p>
        </p:txBody>
      </p:sp>
      <p:sp>
        <p:nvSpPr>
          <p:cNvPr id="3" name="Segnaposto contenuto 2">
            <a:extLst>
              <a:ext uri="{FF2B5EF4-FFF2-40B4-BE49-F238E27FC236}">
                <a16:creationId xmlns:a16="http://schemas.microsoft.com/office/drawing/2014/main" id="{35593C80-96A7-88D6-39CD-8B41A68B1A10}"/>
              </a:ext>
            </a:extLst>
          </p:cNvPr>
          <p:cNvSpPr>
            <a:spLocks noGrp="1"/>
          </p:cNvSpPr>
          <p:nvPr>
            <p:ph idx="1"/>
          </p:nvPr>
        </p:nvSpPr>
        <p:spPr>
          <a:xfrm>
            <a:off x="457200" y="1412776"/>
            <a:ext cx="8229600" cy="3744401"/>
          </a:xfrm>
        </p:spPr>
        <p:txBody>
          <a:bodyPr/>
          <a:lstStyle/>
          <a:p>
            <a:pPr marL="0" indent="0" algn="just">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Disposizioni in materia di accordi quadro e di convenzioni delle centrali di committenza (Art. 17)</a:t>
            </a:r>
          </a:p>
          <a:p>
            <a:pPr marL="0" indent="0">
              <a:buNone/>
            </a:pPr>
            <a:endParaRPr lang="it-IT" sz="1600" dirty="0">
              <a:effectLst/>
              <a:latin typeface="Times New Roman" panose="02020603050405020304" pitchFamily="18" charset="0"/>
              <a:ea typeface="Calibri" panose="020F0502020204030204" pitchFamily="34" charset="0"/>
            </a:endParaRPr>
          </a:p>
          <a:p>
            <a:pPr algn="just">
              <a:spcBef>
                <a:spcPts val="600"/>
              </a:spcBef>
              <a:spcAft>
                <a:spcPts val="300"/>
              </a:spcAft>
            </a:pPr>
            <a:r>
              <a:rPr lang="it-IT" sz="1600" b="1" dirty="0">
                <a:effectLst/>
                <a:latin typeface="Times New Roman" panose="02020603050405020304" pitchFamily="18" charset="0"/>
                <a:ea typeface="Calibri" panose="020F0502020204030204" pitchFamily="34" charset="0"/>
              </a:rPr>
              <a:t>Proroga termini accordi quadro</a:t>
            </a:r>
            <a:r>
              <a:rPr lang="it-IT" sz="1600" dirty="0">
                <a:effectLst/>
                <a:latin typeface="Times New Roman" panose="02020603050405020304" pitchFamily="18" charset="0"/>
                <a:ea typeface="Calibri" panose="020F0502020204030204" pitchFamily="34" charset="0"/>
              </a:rPr>
              <a:t> – Gli accordi quadro, le convenzioni e i contratti quadro che siano in corso, anche per effetto di precedenti proroghe, alla data di entrata in vigore del decreto-legge, e con scadenza entro il 30 giugno 2023, sono prorogati con i medesimi soggetti aggiudicatari fino all’aggiudicazione delle nuove procedure di gara e, comunque, non oltre il 31 dicembre 2023. La proroga, tuttavia, non può eccedere, anche tenuto conto delle eventuali precedenti proroghe, il 50 per cento del valore iniziale della convenzione o dell’accordo quadro.</a:t>
            </a:r>
          </a:p>
          <a:p>
            <a:pPr algn="just">
              <a:spcBef>
                <a:spcPts val="600"/>
              </a:spcBef>
              <a:spcAft>
                <a:spcPts val="300"/>
              </a:spcAft>
            </a:pPr>
            <a:r>
              <a:rPr lang="it-IT" sz="1600" b="1" dirty="0">
                <a:effectLst/>
                <a:latin typeface="Times New Roman" panose="02020603050405020304" pitchFamily="18" charset="0"/>
                <a:ea typeface="Calibri" panose="020F0502020204030204" pitchFamily="34" charset="0"/>
              </a:rPr>
              <a:t>Soggetti affidatari </a:t>
            </a:r>
            <a:r>
              <a:rPr lang="it-IT" sz="1600" dirty="0">
                <a:effectLst/>
                <a:latin typeface="Times New Roman" panose="02020603050405020304" pitchFamily="18" charset="0"/>
                <a:ea typeface="Calibri" panose="020F0502020204030204" pitchFamily="34" charset="0"/>
              </a:rPr>
              <a:t>- Si estende il novero dei soggetti ai quali i comuni non capoluoghi di provincia, incaricati dell’attuazione degli interventi, possono ricorrere per la selezione degli operatori economici affidatari degli stessi.</a:t>
            </a: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r>
              <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								</a:t>
            </a:r>
            <a:endParaRPr lang="it-IT" sz="1400" b="1" kern="1200"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r>
              <a:rPr lang="it-IT" sz="1600" dirty="0">
                <a:latin typeface="Times New Roman" panose="02020603050405020304" pitchFamily="18" charset="0"/>
                <a:ea typeface="Calibri" panose="020F0502020204030204" pitchFamily="34" charset="0"/>
              </a:rPr>
              <a:t>								</a:t>
            </a:r>
            <a:endParaRPr lang="it-IT" sz="1600" dirty="0">
              <a:solidFill>
                <a:srgbClr val="FF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04323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D5699-ECB7-5EE2-8BBD-F2FF8301DF46}"/>
              </a:ext>
            </a:extLst>
          </p:cNvPr>
          <p:cNvSpPr>
            <a:spLocks noGrp="1"/>
          </p:cNvSpPr>
          <p:nvPr>
            <p:ph type="title"/>
          </p:nvPr>
        </p:nvSpPr>
        <p:spPr>
          <a:xfrm>
            <a:off x="323528" y="188640"/>
            <a:ext cx="6801323" cy="531737"/>
          </a:xfrm>
        </p:spPr>
        <p:txBody>
          <a:bodyPr/>
          <a:lstStyle/>
          <a:p>
            <a:r>
              <a:rPr lang="it-IT" altLang="it-IT" sz="2000" b="1" i="1" dirty="0">
                <a:solidFill>
                  <a:srgbClr val="0066FF"/>
                </a:solidFill>
              </a:rPr>
              <a:t>DL Governance PNRR – D.L. 24 febbraio 2023, n. 13</a:t>
            </a:r>
            <a:endParaRPr lang="it-IT" sz="2000" b="1" i="1" dirty="0">
              <a:solidFill>
                <a:srgbClr val="0066FF"/>
              </a:solidFill>
            </a:endParaRPr>
          </a:p>
        </p:txBody>
      </p:sp>
      <p:sp>
        <p:nvSpPr>
          <p:cNvPr id="3" name="Segnaposto contenuto 2">
            <a:extLst>
              <a:ext uri="{FF2B5EF4-FFF2-40B4-BE49-F238E27FC236}">
                <a16:creationId xmlns:a16="http://schemas.microsoft.com/office/drawing/2014/main" id="{35593C80-96A7-88D6-39CD-8B41A68B1A10}"/>
              </a:ext>
            </a:extLst>
          </p:cNvPr>
          <p:cNvSpPr>
            <a:spLocks noGrp="1"/>
          </p:cNvSpPr>
          <p:nvPr>
            <p:ph idx="1"/>
          </p:nvPr>
        </p:nvSpPr>
        <p:spPr>
          <a:xfrm>
            <a:off x="457200" y="1124744"/>
            <a:ext cx="8229600" cy="4983798"/>
          </a:xfrm>
        </p:spPr>
        <p:txBody>
          <a:bodyPr/>
          <a:lstStyle/>
          <a:p>
            <a:pPr marL="0" indent="0" algn="just">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Misure in materia di infrastrutture digitali e di acquisto di beni e servizi informatici strumentali alla realizzazione del PNRR e di digitalizzazione dei procedimenti (Art. 18)</a:t>
            </a:r>
          </a:p>
          <a:p>
            <a:pPr marL="0" indent="0">
              <a:buNone/>
            </a:pPr>
            <a:endParaRPr lang="it-IT" sz="1400" b="1" dirty="0">
              <a:effectLst/>
              <a:latin typeface="Calibri" panose="020F0502020204030204" pitchFamily="34" charset="0"/>
              <a:ea typeface="Calibri" panose="020F0502020204030204" pitchFamily="34" charset="0"/>
            </a:endParaRPr>
          </a:p>
          <a:p>
            <a:pPr marL="0" indent="0" algn="just">
              <a:spcBef>
                <a:spcPts val="600"/>
              </a:spcBef>
              <a:spcAft>
                <a:spcPts val="300"/>
              </a:spcAft>
              <a:buNone/>
            </a:pPr>
            <a:r>
              <a:rPr lang="it-IT" sz="1600" dirty="0">
                <a:effectLst/>
                <a:latin typeface="Times New Roman" panose="02020603050405020304" pitchFamily="18" charset="0"/>
                <a:ea typeface="Calibri" panose="020F0502020204030204" pitchFamily="34" charset="0"/>
              </a:rPr>
              <a:t>L’articolo mira a semplificare gli acquisti di beni e servizi informatici strumentali alla realizzazione PNRR e in materia di procedure di </a:t>
            </a:r>
            <a:r>
              <a:rPr lang="it-IT" sz="1600" i="1" dirty="0">
                <a:effectLst/>
                <a:latin typeface="Times New Roman" panose="02020603050405020304" pitchFamily="18" charset="0"/>
                <a:ea typeface="Calibri" panose="020F0502020204030204" pitchFamily="34" charset="0"/>
              </a:rPr>
              <a:t>e-procurement</a:t>
            </a:r>
            <a:r>
              <a:rPr lang="it-IT" sz="1600" dirty="0">
                <a:effectLst/>
                <a:latin typeface="Times New Roman" panose="02020603050405020304" pitchFamily="18" charset="0"/>
                <a:ea typeface="Calibri" panose="020F0502020204030204" pitchFamily="34" charset="0"/>
              </a:rPr>
              <a:t> e acquisto di beni e servizi informatici.</a:t>
            </a:r>
          </a:p>
          <a:p>
            <a:pPr marL="342900" lvl="0" indent="-342900" algn="just">
              <a:spcBef>
                <a:spcPts val="600"/>
              </a:spcBef>
              <a:spcAft>
                <a:spcPts val="300"/>
              </a:spcAft>
              <a:buFont typeface="Symbol" panose="05050102010706020507" pitchFamily="18" charset="2"/>
              <a:buChar char=""/>
            </a:pPr>
            <a:r>
              <a:rPr lang="it-IT" sz="1600" b="1" dirty="0">
                <a:effectLst/>
                <a:latin typeface="Times New Roman" panose="02020603050405020304" pitchFamily="18" charset="0"/>
                <a:ea typeface="Calibri" panose="020F0502020204030204" pitchFamily="34" charset="0"/>
              </a:rPr>
              <a:t>Pareri </a:t>
            </a:r>
            <a:r>
              <a:rPr lang="it-IT" sz="1600" b="1" dirty="0" err="1">
                <a:effectLst/>
                <a:latin typeface="Times New Roman" panose="02020603050405020304" pitchFamily="18" charset="0"/>
                <a:ea typeface="Calibri" panose="020F0502020204030204" pitchFamily="34" charset="0"/>
              </a:rPr>
              <a:t>Agid</a:t>
            </a:r>
            <a:r>
              <a:rPr lang="it-IT" sz="1600" dirty="0">
                <a:effectLst/>
                <a:latin typeface="Times New Roman" panose="02020603050405020304" pitchFamily="18" charset="0"/>
                <a:ea typeface="Calibri" panose="020F0502020204030204" pitchFamily="34" charset="0"/>
              </a:rPr>
              <a:t> – Per tali procedure </a:t>
            </a:r>
            <a:r>
              <a:rPr lang="it-IT" sz="1600" u="sng" dirty="0">
                <a:effectLst/>
                <a:latin typeface="Times New Roman" panose="02020603050405020304" pitchFamily="18" charset="0"/>
                <a:ea typeface="Calibri" panose="020F0502020204030204" pitchFamily="34" charset="0"/>
              </a:rPr>
              <a:t>non si applicano</a:t>
            </a:r>
            <a:r>
              <a:rPr lang="it-IT" sz="1600" dirty="0">
                <a:effectLst/>
                <a:latin typeface="Times New Roman" panose="02020603050405020304" pitchFamily="18" charset="0"/>
                <a:ea typeface="Calibri" panose="020F0502020204030204" pitchFamily="34" charset="0"/>
              </a:rPr>
              <a:t> le norme relative al rilascio dei pareri da parte dell’</a:t>
            </a:r>
            <a:r>
              <a:rPr lang="it-IT" sz="1600" dirty="0" err="1">
                <a:effectLst/>
                <a:latin typeface="Times New Roman" panose="02020603050405020304" pitchFamily="18" charset="0"/>
                <a:ea typeface="Calibri" panose="020F0502020204030204" pitchFamily="34" charset="0"/>
              </a:rPr>
              <a:t>Agid</a:t>
            </a:r>
            <a:r>
              <a:rPr lang="it-IT" sz="1600" dirty="0">
                <a:effectLst/>
                <a:latin typeface="Times New Roman" panose="02020603050405020304" pitchFamily="18" charset="0"/>
                <a:ea typeface="Calibri" panose="020F0502020204030204" pitchFamily="34" charset="0"/>
              </a:rPr>
              <a:t>. </a:t>
            </a:r>
          </a:p>
          <a:p>
            <a:pPr marL="342900" lvl="0" indent="-342900" algn="just">
              <a:spcBef>
                <a:spcPts val="600"/>
              </a:spcBef>
              <a:spcAft>
                <a:spcPts val="300"/>
              </a:spcAft>
              <a:buFont typeface="Symbol" panose="05050102010706020507" pitchFamily="18" charset="2"/>
              <a:buChar char=""/>
            </a:pPr>
            <a:r>
              <a:rPr lang="it-IT" sz="1600" b="1" dirty="0">
                <a:effectLst/>
                <a:latin typeface="Times New Roman" panose="02020603050405020304" pitchFamily="18" charset="0"/>
                <a:ea typeface="Calibri" panose="020F0502020204030204" pitchFamily="34" charset="0"/>
              </a:rPr>
              <a:t>Piattaforma Digitale Nazionale Dati</a:t>
            </a:r>
            <a:r>
              <a:rPr lang="it-IT" sz="1600" dirty="0">
                <a:effectLst/>
                <a:latin typeface="Times New Roman" panose="02020603050405020304" pitchFamily="18" charset="0"/>
                <a:ea typeface="Calibri" panose="020F0502020204030204" pitchFamily="34" charset="0"/>
              </a:rPr>
              <a:t> – Sono introdotte disposizioni relative alla conservazione di dati utili sulla Piattaforma Digitale Nazionale Dati. </a:t>
            </a:r>
          </a:p>
          <a:p>
            <a:pPr marL="342900" lvl="0" indent="-342900" algn="just">
              <a:spcBef>
                <a:spcPts val="600"/>
              </a:spcBef>
              <a:spcAft>
                <a:spcPts val="300"/>
              </a:spcAft>
              <a:buFont typeface="Symbol" panose="05050102010706020507" pitchFamily="18" charset="2"/>
              <a:buChar char=""/>
            </a:pPr>
            <a:r>
              <a:rPr lang="it-IT" sz="1600" b="1" dirty="0">
                <a:effectLst/>
                <a:latin typeface="Times New Roman" panose="02020603050405020304" pitchFamily="18" charset="0"/>
                <a:ea typeface="Calibri" panose="020F0502020204030204" pitchFamily="34" charset="0"/>
              </a:rPr>
              <a:t>BUL</a:t>
            </a:r>
            <a:r>
              <a:rPr lang="it-IT" sz="1600" dirty="0">
                <a:effectLst/>
                <a:latin typeface="Times New Roman" panose="02020603050405020304" pitchFamily="18" charset="0"/>
                <a:ea typeface="Calibri" panose="020F0502020204030204" pitchFamily="34" charset="0"/>
              </a:rPr>
              <a:t> – Quanto alla realizzazione di infrastrutture per la BUL, si prevede che gli operatori inoltrino agli enti proprietari delle strade apposita richiesta per coordinare la circolazione stradale con l’avvio dei lavori. </a:t>
            </a:r>
          </a:p>
          <a:p>
            <a:pPr marL="342900" lvl="0" indent="-342900" algn="just">
              <a:spcBef>
                <a:spcPts val="600"/>
              </a:spcBef>
              <a:spcAft>
                <a:spcPts val="300"/>
              </a:spcAft>
              <a:buFont typeface="Symbol" panose="05050102010706020507" pitchFamily="18" charset="2"/>
              <a:buChar char=""/>
            </a:pPr>
            <a:r>
              <a:rPr lang="it-IT" sz="1600" b="1" dirty="0">
                <a:effectLst/>
                <a:latin typeface="Times New Roman" panose="02020603050405020304" pitchFamily="18" charset="0"/>
                <a:ea typeface="Calibri" panose="020F0502020204030204" pitchFamily="34" charset="0"/>
              </a:rPr>
              <a:t>Autorizzazioni comunicazione elettronica</a:t>
            </a:r>
            <a:r>
              <a:rPr lang="it-IT" sz="1600" dirty="0">
                <a:effectLst/>
                <a:latin typeface="Times New Roman" panose="02020603050405020304" pitchFamily="18" charset="0"/>
                <a:ea typeface="Calibri" panose="020F0502020204030204" pitchFamily="34" charset="0"/>
              </a:rPr>
              <a:t> – Sono introdotte semplificazioni relative alle autorizzazioni per l’installazione di infrastrutture di comunicazione elettronica. </a:t>
            </a:r>
            <a:endParaRPr lang="it-IT" sz="1600" dirty="0">
              <a:solidFill>
                <a:srgbClr val="FF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594944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D5699-ECB7-5EE2-8BBD-F2FF8301DF46}"/>
              </a:ext>
            </a:extLst>
          </p:cNvPr>
          <p:cNvSpPr>
            <a:spLocks noGrp="1"/>
          </p:cNvSpPr>
          <p:nvPr>
            <p:ph type="title"/>
          </p:nvPr>
        </p:nvSpPr>
        <p:spPr>
          <a:xfrm>
            <a:off x="323528" y="260648"/>
            <a:ext cx="6801323" cy="483397"/>
          </a:xfrm>
        </p:spPr>
        <p:txBody>
          <a:bodyPr/>
          <a:lstStyle/>
          <a:p>
            <a:r>
              <a:rPr lang="it-IT" altLang="it-IT" sz="2000" b="1" i="1" dirty="0">
                <a:solidFill>
                  <a:srgbClr val="0066FF"/>
                </a:solidFill>
              </a:rPr>
              <a:t>DL Governance PNRR – D.L. 24 febbraio 2023, n. 13</a:t>
            </a:r>
            <a:endParaRPr lang="it-IT" sz="2000" b="1" i="1" dirty="0">
              <a:solidFill>
                <a:srgbClr val="0066FF"/>
              </a:solidFill>
            </a:endParaRPr>
          </a:p>
        </p:txBody>
      </p:sp>
      <p:sp>
        <p:nvSpPr>
          <p:cNvPr id="3" name="Segnaposto contenuto 2">
            <a:extLst>
              <a:ext uri="{FF2B5EF4-FFF2-40B4-BE49-F238E27FC236}">
                <a16:creationId xmlns:a16="http://schemas.microsoft.com/office/drawing/2014/main" id="{35593C80-96A7-88D6-39CD-8B41A68B1A10}"/>
              </a:ext>
            </a:extLst>
          </p:cNvPr>
          <p:cNvSpPr>
            <a:spLocks noGrp="1"/>
          </p:cNvSpPr>
          <p:nvPr>
            <p:ph idx="1"/>
          </p:nvPr>
        </p:nvSpPr>
        <p:spPr>
          <a:xfrm>
            <a:off x="457200" y="1412776"/>
            <a:ext cx="8229600" cy="3744401"/>
          </a:xfrm>
        </p:spPr>
        <p:txBody>
          <a:bodyPr/>
          <a:lstStyle/>
          <a:p>
            <a:pPr marL="0" indent="0">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Disposizioni in materia di funzionamento della Commissione tecnica di verifica dell’impatto ambientale VIA e VAS della Commissione tecnica PNRR-PNIEC, nonché di verifica di impatto ambientale (Art. 19)</a:t>
            </a:r>
          </a:p>
          <a:p>
            <a:pPr marL="0" indent="0">
              <a:buNone/>
            </a:pPr>
            <a:endParaRPr lang="it-IT" sz="1400" b="1" dirty="0">
              <a:effectLst/>
              <a:latin typeface="Calibri" panose="020F0502020204030204" pitchFamily="34" charset="0"/>
              <a:ea typeface="Calibri" panose="020F0502020204030204" pitchFamily="34" charset="0"/>
            </a:endParaRPr>
          </a:p>
          <a:p>
            <a:pPr marL="342900" lvl="0" indent="-342900" algn="just">
              <a:spcBef>
                <a:spcPts val="600"/>
              </a:spcBef>
              <a:spcAft>
                <a:spcPts val="300"/>
              </a:spcAft>
              <a:buFont typeface="Symbol" panose="05050102010706020507" pitchFamily="18" charset="2"/>
              <a:buChar char=""/>
            </a:pPr>
            <a:r>
              <a:rPr lang="it-IT" sz="1600" b="1" dirty="0">
                <a:effectLst/>
                <a:latin typeface="Times New Roman" panose="02020603050405020304" pitchFamily="18" charset="0"/>
                <a:ea typeface="Calibri" panose="020F0502020204030204" pitchFamily="34" charset="0"/>
              </a:rPr>
              <a:t>Integrazione procedimenti VIA-AIA</a:t>
            </a:r>
            <a:r>
              <a:rPr lang="it-IT" sz="1600" dirty="0">
                <a:effectLst/>
                <a:latin typeface="Times New Roman" panose="02020603050405020304" pitchFamily="18" charset="0"/>
                <a:ea typeface="Calibri" panose="020F0502020204030204" pitchFamily="34" charset="0"/>
              </a:rPr>
              <a:t> – </a:t>
            </a:r>
            <a:r>
              <a:rPr lang="it-IT" sz="1600" dirty="0">
                <a:latin typeface="Times New Roman" panose="02020603050405020304" pitchFamily="18" charset="0"/>
                <a:ea typeface="Calibri" panose="020F0502020204030204" pitchFamily="34" charset="0"/>
              </a:rPr>
              <a:t>E’</a:t>
            </a:r>
            <a:r>
              <a:rPr lang="it-IT" sz="1600" dirty="0">
                <a:effectLst/>
                <a:latin typeface="Times New Roman" panose="02020603050405020304" pitchFamily="18" charset="0"/>
                <a:ea typeface="Calibri" panose="020F0502020204030204" pitchFamily="34" charset="0"/>
              </a:rPr>
              <a:t> prevista l’integrazione, su istanza del proponente, dei procedimenti di valutazione di impatto ambientale (VIA) e di autorizzazione integrata ambientale (AIA). </a:t>
            </a:r>
          </a:p>
          <a:p>
            <a:pPr marL="342900" lvl="0" indent="-342900" algn="just">
              <a:spcBef>
                <a:spcPts val="600"/>
              </a:spcBef>
              <a:spcAft>
                <a:spcPts val="300"/>
              </a:spcAft>
              <a:buFont typeface="Symbol" panose="05050102010706020507" pitchFamily="18" charset="2"/>
              <a:buChar char=""/>
            </a:pPr>
            <a:r>
              <a:rPr lang="it-IT" sz="1600" b="1" dirty="0">
                <a:latin typeface="Times New Roman" panose="02020603050405020304" pitchFamily="18" charset="0"/>
                <a:ea typeface="Calibri" panose="020F0502020204030204" pitchFamily="34" charset="0"/>
              </a:rPr>
              <a:t>Rapporti VIA-AIA e procedure preventive di interesse archeologico </a:t>
            </a:r>
            <a:r>
              <a:rPr lang="it-IT" sz="1600" dirty="0">
                <a:effectLst/>
                <a:latin typeface="Calibri" panose="020F0502020204030204" pitchFamily="34" charset="0"/>
                <a:ea typeface="Calibri" panose="020F0502020204030204" pitchFamily="34" charset="0"/>
              </a:rPr>
              <a:t>– </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E’ prorogato al 31 dicembre 2024 il termine per lo svolgimento in videoconferenza dei lavori istruttori delle Sottocommissioni e dei Gruppi istruttori della Commissione PNRR-PNIEC.</a:t>
            </a:r>
          </a:p>
          <a:p>
            <a:pPr marL="342900" lvl="0" indent="-342900" algn="just">
              <a:spcBef>
                <a:spcPts val="600"/>
              </a:spcBef>
              <a:spcAft>
                <a:spcPts val="300"/>
              </a:spcAft>
              <a:buFont typeface="Symbol" panose="05050102010706020507" pitchFamily="18" charset="2"/>
              <a:buChar char=""/>
            </a:pPr>
            <a:r>
              <a:rPr lang="it-IT" sz="1600" b="1" dirty="0">
                <a:latin typeface="Times New Roman" panose="02020603050405020304" pitchFamily="18" charset="0"/>
                <a:ea typeface="Calibri" panose="020F0502020204030204" pitchFamily="34" charset="0"/>
              </a:rPr>
              <a:t>Proroga operatività esperti MASE </a:t>
            </a:r>
            <a:r>
              <a:rPr lang="it-IT" sz="1600" dirty="0">
                <a:effectLst/>
                <a:latin typeface="Times New Roman" panose="02020603050405020304" pitchFamily="18" charset="0"/>
                <a:ea typeface="Calibri" panose="020F0502020204030204" pitchFamily="34" charset="0"/>
              </a:rPr>
              <a:t>– E’ p</a:t>
            </a:r>
            <a:r>
              <a:rPr lang="it-IT" sz="1600" dirty="0">
                <a:latin typeface="Times New Roman" panose="02020603050405020304" pitchFamily="18" charset="0"/>
                <a:ea typeface="Calibri" panose="020F0502020204030204" pitchFamily="34" charset="0"/>
              </a:rPr>
              <a:t>rorogato al 2025 il termine di operatività del contingente di esperti assegnato al Ministero dell’ambiente per le esigenze del PNRR </a:t>
            </a:r>
          </a:p>
          <a:p>
            <a:pPr marL="0" indent="0">
              <a:buNone/>
            </a:pPr>
            <a:r>
              <a:rPr lang="it-IT" sz="14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						</a:t>
            </a:r>
          </a:p>
          <a:p>
            <a:pPr marL="0" indent="0">
              <a:buNone/>
            </a:pPr>
            <a:r>
              <a:rPr lang="it-IT" sz="14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								</a:t>
            </a:r>
            <a:endParaRPr lang="it-IT" sz="1400" b="1" kern="1200" dirty="0">
              <a:solidFill>
                <a:srgbClr val="FF0000"/>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r>
              <a:rPr lang="it-IT" sz="1600" dirty="0">
                <a:latin typeface="Times New Roman" panose="02020603050405020304" pitchFamily="18" charset="0"/>
                <a:ea typeface="Calibri" panose="020F0502020204030204" pitchFamily="34" charset="0"/>
              </a:rPr>
              <a:t>								</a:t>
            </a:r>
            <a:endParaRPr lang="it-IT" sz="1600" dirty="0">
              <a:solidFill>
                <a:srgbClr val="FF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81869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D5699-ECB7-5EE2-8BBD-F2FF8301DF46}"/>
              </a:ext>
            </a:extLst>
          </p:cNvPr>
          <p:cNvSpPr>
            <a:spLocks noGrp="1"/>
          </p:cNvSpPr>
          <p:nvPr>
            <p:ph type="title"/>
          </p:nvPr>
        </p:nvSpPr>
        <p:spPr>
          <a:xfrm>
            <a:off x="467544" y="260648"/>
            <a:ext cx="6183021" cy="483397"/>
          </a:xfrm>
        </p:spPr>
        <p:txBody>
          <a:bodyPr/>
          <a:lstStyle/>
          <a:p>
            <a:r>
              <a:rPr lang="it-IT" altLang="it-IT" sz="2000" b="1" i="1" dirty="0">
                <a:solidFill>
                  <a:srgbClr val="0066FF"/>
                </a:solidFill>
              </a:rPr>
              <a:t>DL Governance PNRR – D.L. 24 febbraio 2023, n. 13</a:t>
            </a:r>
            <a:endParaRPr lang="it-IT" sz="2000" b="1" i="1" dirty="0">
              <a:solidFill>
                <a:srgbClr val="0066FF"/>
              </a:solidFill>
            </a:endParaRPr>
          </a:p>
        </p:txBody>
      </p:sp>
      <p:sp>
        <p:nvSpPr>
          <p:cNvPr id="3" name="Segnaposto contenuto 2">
            <a:extLst>
              <a:ext uri="{FF2B5EF4-FFF2-40B4-BE49-F238E27FC236}">
                <a16:creationId xmlns:a16="http://schemas.microsoft.com/office/drawing/2014/main" id="{35593C80-96A7-88D6-39CD-8B41A68B1A10}"/>
              </a:ext>
            </a:extLst>
          </p:cNvPr>
          <p:cNvSpPr>
            <a:spLocks noGrp="1"/>
          </p:cNvSpPr>
          <p:nvPr>
            <p:ph idx="1"/>
          </p:nvPr>
        </p:nvSpPr>
        <p:spPr>
          <a:xfrm>
            <a:off x="395536" y="1268760"/>
            <a:ext cx="8229600" cy="4118841"/>
          </a:xfrm>
        </p:spPr>
        <p:txBody>
          <a:bodyPr/>
          <a:lstStyle/>
          <a:p>
            <a:pPr marL="0" indent="0" algn="just">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Disposizioni in materia di funzionamento della Soprintendenza speciale per il PNRR (Art. 20)</a:t>
            </a:r>
          </a:p>
          <a:p>
            <a:pPr marL="0" indent="0">
              <a:buNone/>
            </a:pPr>
            <a:endParaRPr lang="it-IT" sz="1400" b="1" dirty="0">
              <a:effectLst/>
              <a:latin typeface="Calibri" panose="020F0502020204030204" pitchFamily="34" charset="0"/>
              <a:ea typeface="Calibri" panose="020F0502020204030204" pitchFamily="34" charset="0"/>
            </a:endParaRPr>
          </a:p>
          <a:p>
            <a:pPr marL="0" indent="0" algn="just">
              <a:spcBef>
                <a:spcPts val="600"/>
              </a:spcBef>
              <a:spcAft>
                <a:spcPts val="300"/>
              </a:spcAft>
              <a:buNone/>
            </a:pPr>
            <a:r>
              <a:rPr lang="it-IT" sz="1550" dirty="0">
                <a:effectLst/>
                <a:latin typeface="Times New Roman" panose="02020603050405020304" pitchFamily="18" charset="0"/>
                <a:ea typeface="Calibri" panose="020F0502020204030204" pitchFamily="34" charset="0"/>
              </a:rPr>
              <a:t>Al fine di assicurare una ancor più efficace e tempestiva attuazione degli interventi compresi nel PNRR che riguardino beni culturali e paesaggistici, è assegnata alla </a:t>
            </a:r>
            <a:r>
              <a:rPr lang="it-IT" sz="1550" b="1" dirty="0">
                <a:effectLst/>
                <a:latin typeface="Times New Roman" panose="02020603050405020304" pitchFamily="18" charset="0"/>
                <a:ea typeface="Calibri" panose="020F0502020204030204" pitchFamily="34" charset="0"/>
              </a:rPr>
              <a:t>Soprintendenza speciale per il PNRR</a:t>
            </a:r>
            <a:r>
              <a:rPr lang="it-IT" sz="1550" dirty="0">
                <a:effectLst/>
                <a:latin typeface="Times New Roman" panose="02020603050405020304" pitchFamily="18" charset="0"/>
                <a:ea typeface="Calibri" panose="020F0502020204030204" pitchFamily="34" charset="0"/>
              </a:rPr>
              <a:t> la competenza ad adottare i provvedimenti finali relativi alle funzioni di tutela, in sostituzione delle Soprintendenze archeologia, belle arti e paesaggio. </a:t>
            </a:r>
            <a:r>
              <a:rPr lang="it-IT" sz="1550" i="1" dirty="0">
                <a:effectLst/>
                <a:latin typeface="Times New Roman" panose="02020603050405020304" pitchFamily="18" charset="0"/>
                <a:ea typeface="Calibri" panose="020F0502020204030204" pitchFamily="34" charset="0"/>
              </a:rPr>
              <a:t>In particolare, il decreto-legge n. 77 del 2022 attribuiva funzioni di tutela dei beni culturali e paesaggistici interessati dal PNRR alla Soprintendenza speciale in tre casistiche eccezionali: 1) l’ipotesi in cui i beni culturali e paesaggistici fossero sottoposti a VIA in sede statale; 2) l’ipotesi in cui tali beni rientrassero nella competenza territoriale di almeno due uffici periferici del Ministero; 3) in caso di necessità e per assicurare la tempestiva attuazione del Piano, in avocazione o sostituzione delle Soprintendenze archeologia, belle arti e paesaggio. </a:t>
            </a:r>
          </a:p>
          <a:p>
            <a:pPr marL="0" indent="0" algn="just">
              <a:spcBef>
                <a:spcPts val="600"/>
              </a:spcBef>
              <a:spcAft>
                <a:spcPts val="300"/>
              </a:spcAft>
              <a:buNone/>
            </a:pPr>
            <a:r>
              <a:rPr lang="it-IT" sz="1550" dirty="0">
                <a:latin typeface="Times New Roman" panose="02020603050405020304" pitchFamily="18" charset="0"/>
                <a:ea typeface="Calibri" panose="020F0502020204030204" pitchFamily="34" charset="0"/>
              </a:rPr>
              <a:t>Il decreto prevede,</a:t>
            </a:r>
            <a:r>
              <a:rPr lang="it-IT" sz="1550" dirty="0">
                <a:effectLst/>
                <a:latin typeface="Times New Roman" panose="02020603050405020304" pitchFamily="18" charset="0"/>
                <a:ea typeface="Calibri" panose="020F0502020204030204" pitchFamily="34" charset="0"/>
              </a:rPr>
              <a:t> invece, che la competenza della Soprintendenza speciale all’adozione del provvedimento finale, in sostituzione delle Soprintendenze archeologia, belle arti e paesaggio</a:t>
            </a:r>
            <a:r>
              <a:rPr lang="it-IT" sz="1550" dirty="0">
                <a:latin typeface="Times New Roman" panose="02020603050405020304" pitchFamily="18" charset="0"/>
                <a:ea typeface="Calibri" panose="020F0502020204030204" pitchFamily="34" charset="0"/>
              </a:rPr>
              <a:t> (locali), </a:t>
            </a:r>
            <a:r>
              <a:rPr lang="it-IT" sz="1550" dirty="0">
                <a:effectLst/>
                <a:latin typeface="Times New Roman" panose="02020603050405020304" pitchFamily="18" charset="0"/>
                <a:ea typeface="Calibri" panose="020F0502020204030204" pitchFamily="34" charset="0"/>
              </a:rPr>
              <a:t>diviene la regola.</a:t>
            </a:r>
            <a:endParaRPr lang="it-IT" sz="1550" dirty="0">
              <a:solidFill>
                <a:srgbClr val="FF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28786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D5699-ECB7-5EE2-8BBD-F2FF8301DF46}"/>
              </a:ext>
            </a:extLst>
          </p:cNvPr>
          <p:cNvSpPr>
            <a:spLocks noGrp="1"/>
          </p:cNvSpPr>
          <p:nvPr>
            <p:ph type="title"/>
          </p:nvPr>
        </p:nvSpPr>
        <p:spPr>
          <a:xfrm>
            <a:off x="323528" y="260648"/>
            <a:ext cx="6183021" cy="439452"/>
          </a:xfrm>
        </p:spPr>
        <p:txBody>
          <a:bodyPr/>
          <a:lstStyle/>
          <a:p>
            <a:r>
              <a:rPr lang="it-IT" altLang="it-IT" sz="2000" b="1" i="1" dirty="0">
                <a:solidFill>
                  <a:srgbClr val="0066FF"/>
                </a:solidFill>
              </a:rPr>
              <a:t>DL Governance PNRR – D.L. 24 febbraio 2023, n. 13</a:t>
            </a:r>
            <a:endParaRPr lang="it-IT" sz="2000" b="1" i="1" dirty="0">
              <a:solidFill>
                <a:srgbClr val="0066FF"/>
              </a:solidFill>
            </a:endParaRPr>
          </a:p>
        </p:txBody>
      </p:sp>
      <p:sp>
        <p:nvSpPr>
          <p:cNvPr id="3" name="Segnaposto contenuto 2">
            <a:extLst>
              <a:ext uri="{FF2B5EF4-FFF2-40B4-BE49-F238E27FC236}">
                <a16:creationId xmlns:a16="http://schemas.microsoft.com/office/drawing/2014/main" id="{35593C80-96A7-88D6-39CD-8B41A68B1A10}"/>
              </a:ext>
            </a:extLst>
          </p:cNvPr>
          <p:cNvSpPr>
            <a:spLocks noGrp="1"/>
          </p:cNvSpPr>
          <p:nvPr>
            <p:ph idx="1"/>
          </p:nvPr>
        </p:nvSpPr>
        <p:spPr>
          <a:xfrm>
            <a:off x="395536" y="709759"/>
            <a:ext cx="8348524" cy="5527553"/>
          </a:xfrm>
        </p:spPr>
        <p:txBody>
          <a:bodyPr/>
          <a:lstStyle/>
          <a:p>
            <a:pPr marL="0" indent="0" algn="just">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Disposizioni di semplificazione degli interventi di edilizia scolastica a sostegno degli enti locali (Art. 24)</a:t>
            </a: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algn="just">
              <a:spcBef>
                <a:spcPts val="600"/>
              </a:spcBef>
              <a:spcAft>
                <a:spcPts val="300"/>
              </a:spcAft>
            </a:pPr>
            <a:r>
              <a:rPr lang="it-IT" sz="1550" b="1" dirty="0">
                <a:effectLst/>
                <a:latin typeface="Times New Roman" panose="02020603050405020304" pitchFamily="18" charset="0"/>
                <a:ea typeface="Calibri" panose="020F0502020204030204" pitchFamily="34" charset="0"/>
              </a:rPr>
              <a:t>Ribassi d’asta - </a:t>
            </a:r>
            <a:r>
              <a:rPr lang="it-IT" sz="1550" dirty="0">
                <a:latin typeface="Times New Roman" panose="02020603050405020304" pitchFamily="18" charset="0"/>
                <a:ea typeface="Calibri" panose="020F0502020204030204" pitchFamily="34" charset="0"/>
              </a:rPr>
              <a:t> E’ consentito l’utilizzo dei ribassi d’asta per ciascun intervento di edilizia scolastica ad ogni titolo rientrante fra i progetti PNRR di titolarità del Ministero dell’istruzione e del merito. </a:t>
            </a:r>
          </a:p>
          <a:p>
            <a:pPr algn="just">
              <a:spcBef>
                <a:spcPts val="600"/>
              </a:spcBef>
              <a:spcAft>
                <a:spcPts val="300"/>
              </a:spcAft>
            </a:pPr>
            <a:r>
              <a:rPr lang="it-IT" sz="1550" b="1" dirty="0">
                <a:latin typeface="Times New Roman" panose="02020603050405020304" pitchFamily="18" charset="0"/>
                <a:ea typeface="Calibri" panose="020F0502020204030204" pitchFamily="34" charset="0"/>
              </a:rPr>
              <a:t>Supporto a interventi di edilizia scolastica </a:t>
            </a:r>
            <a:r>
              <a:rPr lang="it-IT" sz="1550" dirty="0">
                <a:latin typeface="Times New Roman" panose="02020603050405020304" pitchFamily="18" charset="0"/>
                <a:ea typeface="Calibri" panose="020F0502020204030204" pitchFamily="34" charset="0"/>
              </a:rPr>
              <a:t>– Per il supporto tecnico e le attività connesse alla realizzazione degli interventi di edilizia scolastica, i sindaci e i presidenti delle province e delle città metropolitane possono avvalersi di strutture dell'amministrazione centrale o territoriale interessata, di altre amministrazioni pubbliche, nonché di società da esse controllate. </a:t>
            </a:r>
          </a:p>
          <a:p>
            <a:pPr algn="just">
              <a:spcBef>
                <a:spcPts val="600"/>
              </a:spcBef>
              <a:spcAft>
                <a:spcPts val="300"/>
              </a:spcAft>
            </a:pPr>
            <a:r>
              <a:rPr lang="it-IT" sz="1550" b="1" dirty="0">
                <a:effectLst/>
                <a:latin typeface="Times New Roman" panose="02020603050405020304" pitchFamily="18" charset="0"/>
                <a:ea typeface="Calibri" panose="020F0502020204030204" pitchFamily="34" charset="0"/>
              </a:rPr>
              <a:t>Poteri commissariali interventi riqualificazione</a:t>
            </a:r>
            <a:r>
              <a:rPr lang="it-IT" sz="1550" dirty="0">
                <a:effectLst/>
                <a:latin typeface="Times New Roman" panose="02020603050405020304" pitchFamily="18" charset="0"/>
                <a:ea typeface="Calibri" panose="020F0502020204030204" pitchFamily="34" charset="0"/>
              </a:rPr>
              <a:t> – Per interventi di riqualificazione dell'edilizia scolastica, i soggetti attuatori degli interventi, le stazioni appaltanti, le centrali di committenza e i contraenti generali, esercitano i poteri commissariali attualmente attribuiti ai sindaci e ai presidenti delle province e delle città metropolitane. Tali soggetti possono procedere, a determinate condizioni, all’affidamento diretto dei servizi </a:t>
            </a:r>
            <a:r>
              <a:rPr lang="it-IT" sz="1550" dirty="0">
                <a:latin typeface="Times New Roman" panose="02020603050405020304" pitchFamily="18" charset="0"/>
                <a:ea typeface="Calibri" panose="020F0502020204030204" pitchFamily="34" charset="0"/>
              </a:rPr>
              <a:t>fino a 215.000 euro.</a:t>
            </a:r>
            <a:endParaRPr lang="it-IT" sz="1550" dirty="0">
              <a:effectLst/>
              <a:latin typeface="Times New Roman" panose="02020603050405020304" pitchFamily="18" charset="0"/>
              <a:ea typeface="Calibri" panose="020F0502020204030204" pitchFamily="34" charset="0"/>
            </a:endParaRPr>
          </a:p>
          <a:p>
            <a:pPr algn="just">
              <a:spcBef>
                <a:spcPts val="600"/>
              </a:spcBef>
              <a:spcAft>
                <a:spcPts val="300"/>
              </a:spcAft>
            </a:pPr>
            <a:r>
              <a:rPr lang="it-IT" sz="1550" b="1" dirty="0">
                <a:effectLst/>
                <a:latin typeface="Times New Roman" panose="02020603050405020304" pitchFamily="18" charset="0"/>
                <a:ea typeface="Calibri" panose="020F0502020204030204" pitchFamily="34" charset="0"/>
              </a:rPr>
              <a:t>Applicazione deroghe codice appalti</a:t>
            </a:r>
            <a:r>
              <a:rPr lang="it-IT" sz="1550" dirty="0">
                <a:effectLst/>
                <a:latin typeface="Times New Roman" panose="02020603050405020304" pitchFamily="18" charset="0"/>
                <a:ea typeface="Calibri" panose="020F0502020204030204" pitchFamily="34" charset="0"/>
              </a:rPr>
              <a:t> – Limitatamente agli interventi di edilizia scolastica, le deroghe al codice dei contratti pubblici attualmente previste si applicano anche agli accordi quadro definiti e stipulati </a:t>
            </a:r>
            <a:r>
              <a:rPr lang="it-IT" sz="1550" u="sng" dirty="0">
                <a:effectLst/>
                <a:latin typeface="Times New Roman" panose="02020603050405020304" pitchFamily="18" charset="0"/>
                <a:ea typeface="Calibri" panose="020F0502020204030204" pitchFamily="34" charset="0"/>
              </a:rPr>
              <a:t>da parte della società Invitalia</a:t>
            </a:r>
            <a:r>
              <a:rPr lang="it-IT" sz="1550" dirty="0">
                <a:effectLst/>
                <a:latin typeface="Times New Roman" panose="02020603050405020304" pitchFamily="18" charset="0"/>
                <a:ea typeface="Calibri" panose="020F0502020204030204" pitchFamily="34" charset="0"/>
              </a:rPr>
              <a:t> anche per l’affidamento congiunto della progettazione e dell’esecuzione. </a:t>
            </a:r>
          </a:p>
          <a:p>
            <a:pPr algn="just"/>
            <a:endParaRPr lang="it-IT" sz="16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75132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D5699-ECB7-5EE2-8BBD-F2FF8301DF46}"/>
              </a:ext>
            </a:extLst>
          </p:cNvPr>
          <p:cNvSpPr>
            <a:spLocks noGrp="1"/>
          </p:cNvSpPr>
          <p:nvPr>
            <p:ph type="title"/>
          </p:nvPr>
        </p:nvSpPr>
        <p:spPr>
          <a:xfrm>
            <a:off x="362965" y="188640"/>
            <a:ext cx="6801323" cy="483397"/>
          </a:xfrm>
        </p:spPr>
        <p:txBody>
          <a:bodyPr/>
          <a:lstStyle/>
          <a:p>
            <a:r>
              <a:rPr lang="it-IT" altLang="it-IT" sz="2000" b="1" i="1" dirty="0">
                <a:solidFill>
                  <a:srgbClr val="0066FF"/>
                </a:solidFill>
              </a:rPr>
              <a:t>DL Governance PNRR – D.L. 24 febbraio 2023, n. 13</a:t>
            </a:r>
            <a:endParaRPr lang="it-IT" sz="2000" b="1" i="1" dirty="0">
              <a:solidFill>
                <a:srgbClr val="0066FF"/>
              </a:solidFill>
            </a:endParaRPr>
          </a:p>
        </p:txBody>
      </p:sp>
      <p:sp>
        <p:nvSpPr>
          <p:cNvPr id="3" name="Segnaposto contenuto 2">
            <a:extLst>
              <a:ext uri="{FF2B5EF4-FFF2-40B4-BE49-F238E27FC236}">
                <a16:creationId xmlns:a16="http://schemas.microsoft.com/office/drawing/2014/main" id="{35593C80-96A7-88D6-39CD-8B41A68B1A10}"/>
              </a:ext>
            </a:extLst>
          </p:cNvPr>
          <p:cNvSpPr>
            <a:spLocks noGrp="1"/>
          </p:cNvSpPr>
          <p:nvPr>
            <p:ph idx="1"/>
          </p:nvPr>
        </p:nvSpPr>
        <p:spPr>
          <a:xfrm>
            <a:off x="362965" y="908720"/>
            <a:ext cx="8323835" cy="5112568"/>
          </a:xfrm>
        </p:spPr>
        <p:txBody>
          <a:bodyPr/>
          <a:lstStyle/>
          <a:p>
            <a:pPr marL="0" indent="0">
              <a:buNone/>
            </a:pPr>
            <a:r>
              <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Realizzazione di opere pubbliche di messa in sicurezza degli edifici e del territorio dei comuni (Art. 30)</a:t>
            </a:r>
          </a:p>
          <a:p>
            <a:pPr marL="0" indent="0" algn="just">
              <a:lnSpc>
                <a:spcPts val="1400"/>
              </a:lnSpc>
              <a:spcBef>
                <a:spcPts val="600"/>
              </a:spcBef>
              <a:spcAft>
                <a:spcPts val="300"/>
              </a:spcAft>
              <a:buNone/>
            </a:pPr>
            <a:endParaRPr lang="it-IT" sz="1550" dirty="0">
              <a:effectLst/>
              <a:latin typeface="Times New Roman" panose="02020603050405020304" pitchFamily="18" charset="0"/>
              <a:ea typeface="Calibri" panose="020F0502020204030204" pitchFamily="34" charset="0"/>
            </a:endParaRPr>
          </a:p>
          <a:p>
            <a:pPr marL="0" indent="0" algn="just">
              <a:spcBef>
                <a:spcPts val="600"/>
              </a:spcBef>
              <a:spcAft>
                <a:spcPts val="300"/>
              </a:spcAft>
              <a:buNone/>
            </a:pPr>
            <a:r>
              <a:rPr lang="it-IT" sz="1550" dirty="0">
                <a:effectLst/>
                <a:latin typeface="Times New Roman" panose="02020603050405020304" pitchFamily="18" charset="0"/>
                <a:ea typeface="Calibri" panose="020F0502020204030204" pitchFamily="34" charset="0"/>
              </a:rPr>
              <a:t>Ai fini della realizzazione delle opere pubbliche di messa in sicurezza degli edifici e del territorio dei Comuni, è modificato il </a:t>
            </a:r>
            <a:r>
              <a:rPr lang="it-IT" sz="1550" u="sng" dirty="0">
                <a:effectLst/>
                <a:latin typeface="Times New Roman" panose="02020603050405020304" pitchFamily="18" charset="0"/>
                <a:ea typeface="Calibri" panose="020F0502020204030204" pitchFamily="34" charset="0"/>
              </a:rPr>
              <a:t>comma 139 della legge di bilancio del 2019</a:t>
            </a:r>
            <a:r>
              <a:rPr lang="it-IT" sz="1550" dirty="0">
                <a:effectLst/>
                <a:latin typeface="Times New Roman" panose="02020603050405020304" pitchFamily="18" charset="0"/>
                <a:ea typeface="Calibri" panose="020F0502020204030204" pitchFamily="34" charset="0"/>
              </a:rPr>
              <a:t>, che assegna contributi per investimenti relativi a opere pubbliche di messa in sicurezza degli edifici stanziando risorse pari a      € 550 milioni annui per ciascuno degli anni </a:t>
            </a:r>
            <a:r>
              <a:rPr lang="it-IT" sz="1550" u="sng" dirty="0">
                <a:effectLst/>
                <a:latin typeface="Times New Roman" panose="02020603050405020304" pitchFamily="18" charset="0"/>
                <a:ea typeface="Calibri" panose="020F0502020204030204" pitchFamily="34" charset="0"/>
              </a:rPr>
              <a:t>dal 2023 al 2025</a:t>
            </a:r>
            <a:r>
              <a:rPr lang="it-IT" sz="1550" dirty="0">
                <a:effectLst/>
                <a:latin typeface="Times New Roman" panose="02020603050405020304" pitchFamily="18" charset="0"/>
                <a:ea typeface="Calibri" panose="020F0502020204030204" pitchFamily="34" charset="0"/>
              </a:rPr>
              <a:t>. In particolare</a:t>
            </a:r>
            <a:r>
              <a:rPr lang="it-IT" sz="1550" dirty="0">
                <a:latin typeface="Times New Roman" panose="02020603050405020304" pitchFamily="18" charset="0"/>
                <a:ea typeface="Calibri" panose="020F0502020204030204" pitchFamily="34" charset="0"/>
              </a:rPr>
              <a:t> </a:t>
            </a:r>
            <a:r>
              <a:rPr lang="it-IT" sz="1550" dirty="0">
                <a:effectLst/>
                <a:latin typeface="Times New Roman" panose="02020603050405020304" pitchFamily="18" charset="0"/>
                <a:ea typeface="Calibri" panose="020F0502020204030204" pitchFamily="34" charset="0"/>
              </a:rPr>
              <a:t>si prevede: </a:t>
            </a:r>
          </a:p>
          <a:p>
            <a:pPr marL="342900" lvl="0" indent="-342900" algn="just">
              <a:spcBef>
                <a:spcPts val="600"/>
              </a:spcBef>
              <a:spcAft>
                <a:spcPts val="300"/>
              </a:spcAft>
              <a:buFont typeface="Symbol" panose="05050102010706020507" pitchFamily="18" charset="2"/>
              <a:buChar char=""/>
            </a:pPr>
            <a:r>
              <a:rPr lang="it-IT" sz="1550" b="1" dirty="0">
                <a:effectLst/>
                <a:latin typeface="Times New Roman" panose="02020603050405020304" pitchFamily="18" charset="0"/>
                <a:ea typeface="Calibri" panose="020F0502020204030204" pitchFamily="34" charset="0"/>
              </a:rPr>
              <a:t>Scorrimento delle graduatorie</a:t>
            </a:r>
            <a:r>
              <a:rPr lang="it-IT" sz="1550" dirty="0">
                <a:effectLst/>
                <a:latin typeface="Times New Roman" panose="02020603050405020304" pitchFamily="18" charset="0"/>
                <a:ea typeface="Calibri" panose="020F0502020204030204" pitchFamily="34" charset="0"/>
              </a:rPr>
              <a:t> – Le risorse assegnate ai Comuni per le annualità 2024 e 2025 a favore di investimenti relativi a opere pubbliche di messa in sicurezza degli edifici e del territorio sono finalizzate allo scorrimento della graduatoria delle opere ammissibili per l’anno 2023.</a:t>
            </a:r>
          </a:p>
          <a:p>
            <a:pPr marL="342900" lvl="0" indent="-342900" algn="just">
              <a:spcBef>
                <a:spcPts val="600"/>
              </a:spcBef>
              <a:spcAft>
                <a:spcPts val="300"/>
              </a:spcAft>
              <a:buFont typeface="Symbol" panose="05050102010706020507" pitchFamily="18" charset="2"/>
              <a:buChar char=""/>
            </a:pPr>
            <a:r>
              <a:rPr lang="it-IT" sz="1550" b="1" dirty="0">
                <a:latin typeface="Times New Roman" panose="02020603050405020304" pitchFamily="18" charset="0"/>
                <a:ea typeface="Calibri" panose="020F0502020204030204" pitchFamily="34" charset="0"/>
              </a:rPr>
              <a:t>Informazione e monitoraggio </a:t>
            </a:r>
            <a:r>
              <a:rPr lang="it-IT" sz="1550" dirty="0">
                <a:latin typeface="Times New Roman" panose="02020603050405020304" pitchFamily="18" charset="0"/>
                <a:ea typeface="Calibri" panose="020F0502020204030204" pitchFamily="34" charset="0"/>
              </a:rPr>
              <a:t>– I Comuni beneficiari delle risorse per le annualità 2023, 2024 e 2025, hanno l’obbligo di concludere i lavori entro </a:t>
            </a:r>
            <a:r>
              <a:rPr lang="it-IT" sz="1550" u="sng" dirty="0">
                <a:latin typeface="Times New Roman" panose="02020603050405020304" pitchFamily="18" charset="0"/>
                <a:ea typeface="Calibri" panose="020F0502020204030204" pitchFamily="34" charset="0"/>
              </a:rPr>
              <a:t>il 31 marzo 2026</a:t>
            </a:r>
            <a:r>
              <a:rPr lang="it-IT" sz="1550" dirty="0">
                <a:latin typeface="Times New Roman" panose="02020603050405020304" pitchFamily="18" charset="0"/>
                <a:ea typeface="Calibri" panose="020F0502020204030204" pitchFamily="34" charset="0"/>
              </a:rPr>
              <a:t>, rispettando ogni disposizione impartita in attuazione del PNRR per la gestione, controllo e valutazione della misura, ivi inclusi gli obblighi in materia di comunicazione e informazione nonché l'obbligo di alimentazione del sistema di monitoraggio.</a:t>
            </a:r>
          </a:p>
          <a:p>
            <a:pPr algn="just">
              <a:spcBef>
                <a:spcPts val="600"/>
              </a:spcBef>
              <a:spcAft>
                <a:spcPts val="300"/>
              </a:spcAft>
              <a:buFont typeface="Symbol" panose="05050102010706020507" pitchFamily="18" charset="2"/>
              <a:buChar char=""/>
            </a:pPr>
            <a:r>
              <a:rPr lang="it-IT" sz="1550" b="1" dirty="0">
                <a:latin typeface="Times New Roman" panose="02020603050405020304" pitchFamily="18" charset="0"/>
                <a:ea typeface="Calibri" panose="020F0502020204030204" pitchFamily="34" charset="0"/>
              </a:rPr>
              <a:t>Sistema </a:t>
            </a:r>
            <a:r>
              <a:rPr lang="it-IT" sz="1550" b="1" dirty="0" err="1">
                <a:latin typeface="Times New Roman" panose="02020603050405020304" pitchFamily="18" charset="0"/>
                <a:ea typeface="Calibri" panose="020F0502020204030204" pitchFamily="34" charset="0"/>
              </a:rPr>
              <a:t>ReGiS</a:t>
            </a:r>
            <a:r>
              <a:rPr lang="it-IT" sz="1550" b="1" dirty="0">
                <a:latin typeface="Times New Roman" panose="02020603050405020304" pitchFamily="18" charset="0"/>
                <a:ea typeface="Calibri" panose="020F0502020204030204" pitchFamily="34" charset="0"/>
              </a:rPr>
              <a:t> </a:t>
            </a:r>
            <a:r>
              <a:rPr lang="it-IT" sz="1550" dirty="0">
                <a:latin typeface="Times New Roman" panose="02020603050405020304" pitchFamily="18" charset="0"/>
                <a:ea typeface="Calibri" panose="020F0502020204030204" pitchFamily="34" charset="0"/>
              </a:rPr>
              <a:t>– Per le medesime opere, il monitoraggio è effettuato dai Comuni beneficiari attraverso il sistema </a:t>
            </a:r>
            <a:r>
              <a:rPr lang="it-IT" sz="1550" dirty="0" err="1">
                <a:latin typeface="Times New Roman" panose="02020603050405020304" pitchFamily="18" charset="0"/>
                <a:ea typeface="Calibri" panose="020F0502020204030204" pitchFamily="34" charset="0"/>
              </a:rPr>
              <a:t>ReGiS</a:t>
            </a:r>
            <a:r>
              <a:rPr lang="it-IT" sz="1550" dirty="0">
                <a:latin typeface="Times New Roman" panose="02020603050405020304" pitchFamily="18" charset="0"/>
                <a:ea typeface="Calibri" panose="020F0502020204030204" pitchFamily="34" charset="0"/>
              </a:rPr>
              <a:t>. </a:t>
            </a:r>
          </a:p>
          <a:p>
            <a:pPr lvl="0" algn="just">
              <a:spcBef>
                <a:spcPts val="600"/>
              </a:spcBef>
              <a:spcAft>
                <a:spcPts val="300"/>
              </a:spcAft>
              <a:buFont typeface="Symbol" panose="05050102010706020507" pitchFamily="18" charset="2"/>
              <a:buChar char=""/>
            </a:pPr>
            <a:r>
              <a:rPr lang="it-IT" sz="1550" b="1" dirty="0">
                <a:latin typeface="Times New Roman" panose="02020603050405020304" pitchFamily="18" charset="0"/>
                <a:ea typeface="Calibri" panose="020F0502020204030204" pitchFamily="34" charset="0"/>
              </a:rPr>
              <a:t>Revoca dei contributi </a:t>
            </a:r>
            <a:r>
              <a:rPr lang="it-IT" sz="1550" dirty="0">
                <a:latin typeface="Times New Roman" panose="02020603050405020304" pitchFamily="18" charset="0"/>
                <a:ea typeface="Calibri" panose="020F0502020204030204" pitchFamily="34" charset="0"/>
              </a:rPr>
              <a:t>– Non sono soggetti a revoca i contributi riferiti all’anno 2021 relativi alle opere che risultano affidate entro la data del 31 gennaio 2023.</a:t>
            </a:r>
          </a:p>
        </p:txBody>
      </p:sp>
    </p:spTree>
    <p:extLst>
      <p:ext uri="{BB962C8B-B14F-4D97-AF65-F5344CB8AC3E}">
        <p14:creationId xmlns:p14="http://schemas.microsoft.com/office/powerpoint/2010/main" val="327828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D5699-ECB7-5EE2-8BBD-F2FF8301DF46}"/>
              </a:ext>
            </a:extLst>
          </p:cNvPr>
          <p:cNvSpPr>
            <a:spLocks noGrp="1"/>
          </p:cNvSpPr>
          <p:nvPr>
            <p:ph type="title"/>
          </p:nvPr>
        </p:nvSpPr>
        <p:spPr>
          <a:xfrm>
            <a:off x="323528" y="260648"/>
            <a:ext cx="7481455" cy="439452"/>
          </a:xfrm>
        </p:spPr>
        <p:txBody>
          <a:bodyPr/>
          <a:lstStyle/>
          <a:p>
            <a:r>
              <a:rPr lang="it-IT" altLang="it-IT" sz="2000" b="1" i="1" dirty="0">
                <a:solidFill>
                  <a:srgbClr val="0066FF"/>
                </a:solidFill>
              </a:rPr>
              <a:t>DL Governance PNRR – D.L. 24 febbraio 2023, n. 13</a:t>
            </a:r>
            <a:endParaRPr lang="it-IT" sz="2000" b="1" i="1" dirty="0">
              <a:solidFill>
                <a:srgbClr val="0066FF"/>
              </a:solidFill>
            </a:endParaRPr>
          </a:p>
        </p:txBody>
      </p:sp>
      <p:sp>
        <p:nvSpPr>
          <p:cNvPr id="3" name="Segnaposto contenuto 2">
            <a:extLst>
              <a:ext uri="{FF2B5EF4-FFF2-40B4-BE49-F238E27FC236}">
                <a16:creationId xmlns:a16="http://schemas.microsoft.com/office/drawing/2014/main" id="{35593C80-96A7-88D6-39CD-8B41A68B1A10}"/>
              </a:ext>
            </a:extLst>
          </p:cNvPr>
          <p:cNvSpPr>
            <a:spLocks noGrp="1"/>
          </p:cNvSpPr>
          <p:nvPr>
            <p:ph idx="1"/>
          </p:nvPr>
        </p:nvSpPr>
        <p:spPr>
          <a:xfrm>
            <a:off x="457200" y="1182367"/>
            <a:ext cx="8229600" cy="4118841"/>
          </a:xfrm>
        </p:spPr>
        <p:txBody>
          <a:bodyPr/>
          <a:lstStyle/>
          <a:p>
            <a:pPr marL="0" indent="0">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Semplificazione dei procedimenti amministrativi in  materia  di  beni culturali (Art. 46)</a:t>
            </a:r>
          </a:p>
          <a:p>
            <a:pPr marL="0" indent="0" algn="just">
              <a:spcBef>
                <a:spcPts val="600"/>
              </a:spcBef>
              <a:spcAft>
                <a:spcPts val="300"/>
              </a:spcAft>
              <a:buNone/>
            </a:pPr>
            <a:endParaRPr lang="it-IT" sz="1600" dirty="0">
              <a:effectLst/>
              <a:latin typeface="Times New Roman" panose="02020603050405020304" pitchFamily="18" charset="0"/>
              <a:ea typeface="Calibri" panose="020F0502020204030204" pitchFamily="34" charset="0"/>
            </a:endParaRPr>
          </a:p>
          <a:p>
            <a:pPr marL="0" indent="0" algn="just">
              <a:spcBef>
                <a:spcPts val="600"/>
              </a:spcBef>
              <a:spcAft>
                <a:spcPts val="300"/>
              </a:spcAft>
              <a:buNone/>
            </a:pPr>
            <a:endParaRPr lang="it-IT" sz="1600" dirty="0">
              <a:latin typeface="Times New Roman" panose="02020603050405020304" pitchFamily="18" charset="0"/>
              <a:ea typeface="Calibri" panose="020F0502020204030204" pitchFamily="34" charset="0"/>
            </a:endParaRPr>
          </a:p>
          <a:p>
            <a:pPr marL="0" indent="0" algn="just">
              <a:spcBef>
                <a:spcPts val="600"/>
              </a:spcBef>
              <a:spcAft>
                <a:spcPts val="300"/>
              </a:spcAft>
              <a:buNone/>
            </a:pPr>
            <a:endParaRPr lang="it-IT" sz="1600" dirty="0">
              <a:effectLst/>
              <a:latin typeface="Times New Roman" panose="02020603050405020304" pitchFamily="18" charset="0"/>
              <a:ea typeface="Calibri" panose="020F0502020204030204" pitchFamily="34" charset="0"/>
            </a:endParaRPr>
          </a:p>
          <a:p>
            <a:pPr marL="0" indent="0" algn="just">
              <a:spcBef>
                <a:spcPts val="600"/>
              </a:spcBef>
              <a:spcAft>
                <a:spcPts val="300"/>
              </a:spcAft>
              <a:buNone/>
            </a:pPr>
            <a:r>
              <a:rPr lang="it-IT" sz="1600" i="1" dirty="0">
                <a:effectLst/>
                <a:latin typeface="Times New Roman" panose="02020603050405020304" pitchFamily="18" charset="0"/>
                <a:ea typeface="Calibri" panose="020F0502020204030204" pitchFamily="34" charset="0"/>
              </a:rPr>
              <a:t>Con riferimento agli immobili di proprietà pubblica e con destinazione d’uso pubblico, interessati da interventi finanziati con le risorse previste dal PNRR e dal PNC, le opere di manutenzione ordinaria che non comportino modifiche delle caratteristiche architettoniche, morfo-tipologiche, dei materiali o delle finiture esistenti, sono consentite previa segnalazione alla Soprintendenza competente. Nel caso di carenza dei requisiti, la </a:t>
            </a:r>
            <a:r>
              <a:rPr lang="it-IT" sz="1600" i="1" dirty="0">
                <a:latin typeface="Times New Roman" panose="02020603050405020304" pitchFamily="18" charset="0"/>
                <a:ea typeface="Calibri" panose="020F0502020204030204" pitchFamily="34" charset="0"/>
              </a:rPr>
              <a:t>So</a:t>
            </a:r>
            <a:r>
              <a:rPr lang="it-IT" sz="1600" i="1" dirty="0">
                <a:effectLst/>
                <a:latin typeface="Times New Roman" panose="02020603050405020304" pitchFamily="18" charset="0"/>
                <a:ea typeface="Calibri" panose="020F0502020204030204" pitchFamily="34" charset="0"/>
              </a:rPr>
              <a:t>printendenza competente adotta entro trenta giorni i motivati provvedimenti di divieto di prosecuzione dell’attività e di rimozione degli eventuali effetti dannosi. </a:t>
            </a: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60570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D5699-ECB7-5EE2-8BBD-F2FF8301DF46}"/>
              </a:ext>
            </a:extLst>
          </p:cNvPr>
          <p:cNvSpPr>
            <a:spLocks noGrp="1"/>
          </p:cNvSpPr>
          <p:nvPr>
            <p:ph type="title"/>
          </p:nvPr>
        </p:nvSpPr>
        <p:spPr>
          <a:xfrm>
            <a:off x="323528" y="332656"/>
            <a:ext cx="6183021" cy="483397"/>
          </a:xfrm>
        </p:spPr>
        <p:txBody>
          <a:bodyPr/>
          <a:lstStyle/>
          <a:p>
            <a:r>
              <a:rPr lang="it-IT" altLang="it-IT" sz="2000" b="1" i="1" dirty="0">
                <a:solidFill>
                  <a:srgbClr val="0066FF"/>
                </a:solidFill>
              </a:rPr>
              <a:t>DL Governance PNRR – D.L. 24 febbraio 2023, n. 13</a:t>
            </a:r>
            <a:endParaRPr lang="it-IT" sz="2000" b="1" i="1" dirty="0">
              <a:solidFill>
                <a:srgbClr val="0066FF"/>
              </a:solidFill>
            </a:endParaRPr>
          </a:p>
        </p:txBody>
      </p:sp>
      <p:sp>
        <p:nvSpPr>
          <p:cNvPr id="3" name="Segnaposto contenuto 2">
            <a:extLst>
              <a:ext uri="{FF2B5EF4-FFF2-40B4-BE49-F238E27FC236}">
                <a16:creationId xmlns:a16="http://schemas.microsoft.com/office/drawing/2014/main" id="{35593C80-96A7-88D6-39CD-8B41A68B1A10}"/>
              </a:ext>
            </a:extLst>
          </p:cNvPr>
          <p:cNvSpPr>
            <a:spLocks noGrp="1"/>
          </p:cNvSpPr>
          <p:nvPr>
            <p:ph idx="1"/>
          </p:nvPr>
        </p:nvSpPr>
        <p:spPr>
          <a:xfrm>
            <a:off x="457200" y="1109498"/>
            <a:ext cx="8229600" cy="4983798"/>
          </a:xfrm>
        </p:spPr>
        <p:txBody>
          <a:bodyPr/>
          <a:lstStyle/>
          <a:p>
            <a:pPr marL="0" indent="0" algn="just">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Disposizioni in materia di installazione di impianti alimentati da fonti rinnovabili (Art. 47)  (1/4)</a:t>
            </a:r>
          </a:p>
          <a:p>
            <a:pPr marL="0" indent="0" algn="just">
              <a:buNone/>
            </a:pPr>
            <a:endParaRPr lang="it-IT" sz="1600" dirty="0">
              <a:effectLst/>
              <a:latin typeface="Times New Roman" panose="02020603050405020304" pitchFamily="18" charset="0"/>
              <a:ea typeface="Calibri" panose="020F0502020204030204" pitchFamily="34" charset="0"/>
            </a:endParaRPr>
          </a:p>
          <a:p>
            <a:pPr algn="just">
              <a:spcBef>
                <a:spcPts val="600"/>
              </a:spcBef>
              <a:spcAft>
                <a:spcPts val="300"/>
              </a:spcAft>
            </a:pPr>
            <a:r>
              <a:rPr lang="it-IT" sz="1600" b="1" dirty="0">
                <a:effectLst/>
                <a:latin typeface="Times New Roman" panose="02020603050405020304" pitchFamily="18" charset="0"/>
                <a:ea typeface="Calibri" panose="020F0502020204030204" pitchFamily="34" charset="0"/>
              </a:rPr>
              <a:t>Installazione di impianti a fonti rinnovabili</a:t>
            </a:r>
            <a:r>
              <a:rPr lang="it-IT" sz="1600" dirty="0">
                <a:effectLst/>
                <a:latin typeface="Times New Roman" panose="02020603050405020304" pitchFamily="18" charset="0"/>
                <a:ea typeface="Calibri" panose="020F0502020204030204" pitchFamily="34" charset="0"/>
              </a:rPr>
              <a:t> – Si prevede che siano stabiliti i principi e i  criteri omogenei per l’individuazione delle superfici e delle </a:t>
            </a:r>
            <a:r>
              <a:rPr lang="it-IT" sz="1600" b="1" dirty="0">
                <a:effectLst/>
                <a:latin typeface="Times New Roman" panose="02020603050405020304" pitchFamily="18" charset="0"/>
                <a:ea typeface="Calibri" panose="020F0502020204030204" pitchFamily="34" charset="0"/>
              </a:rPr>
              <a:t>aree idonee e non idonee</a:t>
            </a:r>
            <a:r>
              <a:rPr lang="it-IT" sz="1600" dirty="0">
                <a:effectLst/>
                <a:latin typeface="Times New Roman" panose="02020603050405020304" pitchFamily="18" charset="0"/>
                <a:ea typeface="Calibri" panose="020F0502020204030204" pitchFamily="34" charset="0"/>
              </a:rPr>
              <a:t> all’installazione di impianti FER, aventi una potenza complessiva almeno pari a quella individuata come necessaria dal PNIEC. Nelle more dell’individuazione delle suddette aree, vengono considerati idonei anche i siti e gli impianti delle società di gestione aeroportuale all’interno dei sedimi aeroportuali, ivi inclusi quelli all’interno del perimetro di pertinenza degli aeroporti delle isole minori.</a:t>
            </a:r>
          </a:p>
          <a:p>
            <a:pPr algn="just">
              <a:spcBef>
                <a:spcPts val="600"/>
              </a:spcBef>
              <a:spcAft>
                <a:spcPts val="300"/>
              </a:spcAft>
            </a:pPr>
            <a:r>
              <a:rPr lang="it-IT" sz="1600" b="1" dirty="0">
                <a:latin typeface="Times New Roman" panose="02020603050405020304" pitchFamily="18" charset="0"/>
                <a:ea typeface="Calibri" panose="020F0502020204030204" pitchFamily="34" charset="0"/>
              </a:rPr>
              <a:t>Fascia di rispetto dei beni sottoposti a tutela </a:t>
            </a:r>
            <a:r>
              <a:rPr lang="it-IT" sz="1600" dirty="0">
                <a:effectLst/>
                <a:latin typeface="Times New Roman" panose="02020603050405020304" pitchFamily="18" charset="0"/>
                <a:ea typeface="Calibri" panose="020F0502020204030204" pitchFamily="34" charset="0"/>
              </a:rPr>
              <a:t>–</a:t>
            </a:r>
            <a:r>
              <a:rPr lang="it-IT" sz="1600" dirty="0">
                <a:latin typeface="Times New Roman" panose="02020603050405020304" pitchFamily="18" charset="0"/>
                <a:ea typeface="Calibri" panose="020F0502020204030204" pitchFamily="34" charset="0"/>
              </a:rPr>
              <a:t> L’attuale fascia di sette chilometri per gli impianti eolici è ridotta a tre chilometri, mentre quella di un chilometro per gli impianti fotovoltaici è ridota a cinquecento metri. </a:t>
            </a:r>
            <a:endParaRPr lang="it-IT" sz="1600" dirty="0">
              <a:effectLst/>
              <a:latin typeface="Times New Roman" panose="02020603050405020304" pitchFamily="18" charset="0"/>
              <a:ea typeface="Calibri" panose="020F0502020204030204" pitchFamily="34" charset="0"/>
            </a:endParaRPr>
          </a:p>
          <a:p>
            <a:pPr algn="just">
              <a:spcBef>
                <a:spcPts val="600"/>
              </a:spcBef>
              <a:spcAft>
                <a:spcPts val="300"/>
              </a:spcAft>
            </a:pPr>
            <a:r>
              <a:rPr lang="it-IT" sz="1600" b="1" dirty="0">
                <a:latin typeface="Times New Roman" panose="02020603050405020304" pitchFamily="18" charset="0"/>
                <a:ea typeface="Calibri" panose="020F0502020204030204" pitchFamily="34" charset="0"/>
              </a:rPr>
              <a:t>Procedure semplificate per l’installazione di impianti FER </a:t>
            </a:r>
            <a:r>
              <a:rPr lang="it-IT" sz="1600" dirty="0">
                <a:latin typeface="Times New Roman" panose="02020603050405020304" pitchFamily="18" charset="0"/>
                <a:ea typeface="Calibri" panose="020F0502020204030204" pitchFamily="34" charset="0"/>
              </a:rPr>
              <a:t>– Si prevede che siano liberamente installabili gli impianti fotovoltaici ubicati nelle zone e nelle aree a destinazione industriale artigianale e commerciale, nonché in discariche o lotti di discarica chiusi e ripristinati ovvero in cave o lotti o porzioni di cave non suscettibili di ulteriore sfruttamento. </a:t>
            </a: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03338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D5699-ECB7-5EE2-8BBD-F2FF8301DF46}"/>
              </a:ext>
            </a:extLst>
          </p:cNvPr>
          <p:cNvSpPr>
            <a:spLocks noGrp="1"/>
          </p:cNvSpPr>
          <p:nvPr>
            <p:ph type="title"/>
          </p:nvPr>
        </p:nvSpPr>
        <p:spPr>
          <a:xfrm>
            <a:off x="323528" y="260648"/>
            <a:ext cx="7481455" cy="439452"/>
          </a:xfrm>
        </p:spPr>
        <p:txBody>
          <a:bodyPr/>
          <a:lstStyle/>
          <a:p>
            <a:r>
              <a:rPr lang="it-IT" altLang="it-IT" sz="2000" b="1" i="1" dirty="0">
                <a:solidFill>
                  <a:srgbClr val="0066FF"/>
                </a:solidFill>
              </a:rPr>
              <a:t>DL Governance PNRR – D.L. 24 febbraio 2023, n. 13</a:t>
            </a:r>
            <a:endParaRPr lang="it-IT" sz="2000" b="1" i="1" dirty="0">
              <a:solidFill>
                <a:srgbClr val="0066FF"/>
              </a:solidFill>
            </a:endParaRPr>
          </a:p>
        </p:txBody>
      </p:sp>
      <p:sp>
        <p:nvSpPr>
          <p:cNvPr id="3" name="Segnaposto contenuto 2">
            <a:extLst>
              <a:ext uri="{FF2B5EF4-FFF2-40B4-BE49-F238E27FC236}">
                <a16:creationId xmlns:a16="http://schemas.microsoft.com/office/drawing/2014/main" id="{35593C80-96A7-88D6-39CD-8B41A68B1A10}"/>
              </a:ext>
            </a:extLst>
          </p:cNvPr>
          <p:cNvSpPr>
            <a:spLocks noGrp="1"/>
          </p:cNvSpPr>
          <p:nvPr>
            <p:ph idx="1"/>
          </p:nvPr>
        </p:nvSpPr>
        <p:spPr>
          <a:xfrm>
            <a:off x="457200" y="908720"/>
            <a:ext cx="8229600" cy="4983798"/>
          </a:xfrm>
        </p:spPr>
        <p:txBody>
          <a:bodyPr/>
          <a:lstStyle/>
          <a:p>
            <a:pPr marL="0" indent="0">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Disposizioni in materia di installazione di impianti alimentati da fonti rinnovabili (Art. 47) (2/4)</a:t>
            </a:r>
          </a:p>
          <a:p>
            <a:pPr marL="0" indent="0" algn="just">
              <a:spcBef>
                <a:spcPts val="600"/>
              </a:spcBef>
              <a:spcAft>
                <a:spcPts val="300"/>
              </a:spcAft>
              <a:buNone/>
            </a:pPr>
            <a:endParaRPr lang="it-IT" sz="1400" dirty="0">
              <a:effectLst/>
              <a:latin typeface="Times New Roman" panose="02020603050405020304" pitchFamily="18" charset="0"/>
              <a:ea typeface="Calibri" panose="020F0502020204030204" pitchFamily="34" charset="0"/>
            </a:endParaRPr>
          </a:p>
          <a:p>
            <a:pPr marL="0" indent="0" algn="just">
              <a:spcBef>
                <a:spcPts val="600"/>
              </a:spcBef>
              <a:spcAft>
                <a:spcPts val="300"/>
              </a:spcAft>
              <a:buNone/>
            </a:pPr>
            <a:r>
              <a:rPr lang="it-IT" sz="1600" b="1" dirty="0">
                <a:latin typeface="Times New Roman" panose="02020603050405020304" pitchFamily="18" charset="0"/>
                <a:ea typeface="Calibri" panose="020F0502020204030204" pitchFamily="34" charset="0"/>
              </a:rPr>
              <a:t>Comunità energetiche rinnovabili </a:t>
            </a:r>
            <a:r>
              <a:rPr lang="it-IT" sz="1600" dirty="0">
                <a:latin typeface="Times New Roman" panose="02020603050405020304" pitchFamily="18" charset="0"/>
                <a:ea typeface="Calibri" panose="020F0502020204030204" pitchFamily="34" charset="0"/>
              </a:rPr>
              <a:t>– Si stabilisce che l’esercizio dei relativi poteri di controllo, che attualmente fa capo a persone fisiche, PMI, enti territoriali e autorità locali, sia esteso anche alle associazioni con personalità giuridica di diritto privato. </a:t>
            </a:r>
          </a:p>
          <a:p>
            <a:pPr marL="342900" lvl="0" indent="-342900" algn="just">
              <a:spcBef>
                <a:spcPts val="600"/>
              </a:spcBef>
              <a:spcAft>
                <a:spcPts val="300"/>
              </a:spcAft>
              <a:buFont typeface="Symbol" panose="05050102010706020507" pitchFamily="18" charset="2"/>
              <a:buChar char=""/>
            </a:pPr>
            <a:r>
              <a:rPr lang="it-IT" sz="1600" dirty="0">
                <a:latin typeface="Times New Roman" panose="02020603050405020304" pitchFamily="18" charset="0"/>
                <a:ea typeface="Calibri" panose="020F0502020204030204" pitchFamily="34" charset="0"/>
              </a:rPr>
              <a:t>Si provvede anche a dare piena operatività alla Piattaforma unica nazionale, la quale si realizzerà a valere sul fondo MEF finalizzato al rilancio degli investimenti delle amministrazioni centrali dello stato e allo sviluppo del Paese. </a:t>
            </a:r>
          </a:p>
          <a:p>
            <a:pPr marL="342900" lvl="0" indent="-342900" algn="just">
              <a:spcBef>
                <a:spcPts val="600"/>
              </a:spcBef>
              <a:spcAft>
                <a:spcPts val="300"/>
              </a:spcAft>
              <a:buFont typeface="Symbol" panose="05050102010706020507" pitchFamily="18" charset="2"/>
              <a:buChar char=""/>
            </a:pPr>
            <a:r>
              <a:rPr lang="it-IT" sz="1600" dirty="0">
                <a:latin typeface="Times New Roman" panose="02020603050405020304" pitchFamily="18" charset="0"/>
                <a:ea typeface="Calibri" panose="020F0502020204030204" pitchFamily="34" charset="0"/>
              </a:rPr>
              <a:t>Si dispone che l’energia elettrica prodotta ed immessa in rete dagli impianti ricompresi nelle predette comunità energetiche rimane nella loro disponibilità. Tale disciplina è estesa alle altre configurazioni di autoconsumo diffuso da FER, realizzate da:</a:t>
            </a:r>
          </a:p>
          <a:p>
            <a:pPr marL="742950" lvl="1" indent="-285750" algn="just">
              <a:spcBef>
                <a:spcPts val="600"/>
              </a:spcBef>
              <a:spcAft>
                <a:spcPts val="300"/>
              </a:spcAft>
              <a:buFont typeface="Courier New" panose="02070309020205020404" pitchFamily="49" charset="0"/>
              <a:buChar char="o"/>
            </a:pPr>
            <a:r>
              <a:rPr lang="it-IT" sz="1600" dirty="0">
                <a:latin typeface="Times New Roman" panose="02020603050405020304" pitchFamily="18" charset="0"/>
                <a:ea typeface="Calibri" panose="020F0502020204030204" pitchFamily="34" charset="0"/>
              </a:rPr>
              <a:t>Imprenditori agricoli, in forma individuale o societaria;</a:t>
            </a:r>
          </a:p>
          <a:p>
            <a:pPr marL="742950" lvl="1" indent="-285750" algn="just">
              <a:spcBef>
                <a:spcPts val="600"/>
              </a:spcBef>
              <a:spcAft>
                <a:spcPts val="300"/>
              </a:spcAft>
              <a:buFont typeface="Courier New" panose="02070309020205020404" pitchFamily="49" charset="0"/>
              <a:buChar char="o"/>
            </a:pPr>
            <a:r>
              <a:rPr lang="it-IT" sz="1600" dirty="0">
                <a:latin typeface="Times New Roman" panose="02020603050405020304" pitchFamily="18" charset="0"/>
                <a:ea typeface="Calibri" panose="020F0502020204030204" pitchFamily="34" charset="0"/>
              </a:rPr>
              <a:t>Imprese agroindustriali, operanti nel settore delle industrie alimentari (codice Ateco 10), delle industrie delle bevande (codice Ateco 11) e nel settore della trasformazione del sughero;</a:t>
            </a:r>
          </a:p>
          <a:p>
            <a:pPr marL="742950" lvl="1" indent="-285750" algn="just">
              <a:spcBef>
                <a:spcPts val="600"/>
              </a:spcBef>
              <a:spcAft>
                <a:spcPts val="300"/>
              </a:spcAft>
              <a:buFont typeface="Courier New" panose="02070309020205020404" pitchFamily="49" charset="0"/>
              <a:buChar char="o"/>
            </a:pPr>
            <a:r>
              <a:rPr lang="it-IT" sz="1600" dirty="0">
                <a:latin typeface="Times New Roman" panose="02020603050405020304" pitchFamily="18" charset="0"/>
                <a:ea typeface="Calibri" panose="020F0502020204030204" pitchFamily="34" charset="0"/>
              </a:rPr>
              <a:t>Cooperative, anche agricole, e loro consorzi.</a:t>
            </a: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52116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937DC8F-02D2-6627-7202-8FDAA3C1589F}"/>
              </a:ext>
            </a:extLst>
          </p:cNvPr>
          <p:cNvSpPr>
            <a:spLocks noGrp="1" noChangeArrowheads="1"/>
          </p:cNvSpPr>
          <p:nvPr>
            <p:ph type="title"/>
          </p:nvPr>
        </p:nvSpPr>
        <p:spPr>
          <a:xfrm>
            <a:off x="457200" y="277813"/>
            <a:ext cx="8229600" cy="558800"/>
          </a:xfrm>
        </p:spPr>
        <p:txBody>
          <a:bodyPr/>
          <a:lstStyle/>
          <a:p>
            <a:pPr eaLnBrk="1" hangingPunct="1"/>
            <a:r>
              <a:rPr lang="it-IT" altLang="it-IT" sz="2000" b="1" i="1" dirty="0">
                <a:solidFill>
                  <a:srgbClr val="0066FF"/>
                </a:solidFill>
              </a:rPr>
              <a:t>DL Governance PNRR – D.L. 24 febbraio 2023, n. 13</a:t>
            </a:r>
            <a:br>
              <a:rPr lang="it-IT" altLang="it-IT" sz="2000" b="1" i="1" dirty="0"/>
            </a:br>
            <a:r>
              <a:rPr lang="it-IT" altLang="it-IT" sz="2400" b="1" i="1" dirty="0"/>
              <a:t>			</a:t>
            </a:r>
          </a:p>
        </p:txBody>
      </p:sp>
      <p:sp>
        <p:nvSpPr>
          <p:cNvPr id="8195" name="Rectangle 3">
            <a:extLst>
              <a:ext uri="{FF2B5EF4-FFF2-40B4-BE49-F238E27FC236}">
                <a16:creationId xmlns:a16="http://schemas.microsoft.com/office/drawing/2014/main" id="{4AE0F24A-9309-D69B-5A60-0F5B72DF695F}"/>
              </a:ext>
            </a:extLst>
          </p:cNvPr>
          <p:cNvSpPr>
            <a:spLocks noGrp="1" noChangeArrowheads="1"/>
          </p:cNvSpPr>
          <p:nvPr>
            <p:ph type="body" idx="1"/>
          </p:nvPr>
        </p:nvSpPr>
        <p:spPr>
          <a:xfrm>
            <a:off x="440217" y="1523813"/>
            <a:ext cx="8484708" cy="4349750"/>
          </a:xfrm>
        </p:spPr>
        <p:txBody>
          <a:bodyPr/>
          <a:lstStyle/>
          <a:p>
            <a:pPr algn="just" eaLnBrk="1" hangingPunct="1">
              <a:lnSpc>
                <a:spcPct val="90000"/>
              </a:lnSpc>
              <a:buFont typeface="Wingdings" pitchFamily="2" charset="2"/>
              <a:buNone/>
            </a:pPr>
            <a:endParaRPr lang="it-IT" altLang="it-IT" sz="2000" dirty="0"/>
          </a:p>
          <a:p>
            <a:pPr algn="just" eaLnBrk="1" hangingPunct="1">
              <a:lnSpc>
                <a:spcPct val="90000"/>
              </a:lnSpc>
              <a:buFont typeface="Wingdings" pitchFamily="2" charset="2"/>
              <a:buNone/>
            </a:pPr>
            <a:endParaRPr lang="it-IT" altLang="it-IT" sz="2000" dirty="0"/>
          </a:p>
        </p:txBody>
      </p:sp>
      <p:pic>
        <p:nvPicPr>
          <p:cNvPr id="8196" name="Picture 4" descr="logo%20anci%20dorato">
            <a:extLst>
              <a:ext uri="{FF2B5EF4-FFF2-40B4-BE49-F238E27FC236}">
                <a16:creationId xmlns:a16="http://schemas.microsoft.com/office/drawing/2014/main" id="{A7EC5B8A-81B4-3640-671E-F4F2220C44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4">
            <a:extLst>
              <a:ext uri="{FF2B5EF4-FFF2-40B4-BE49-F238E27FC236}">
                <a16:creationId xmlns:a16="http://schemas.microsoft.com/office/drawing/2014/main" id="{E72A20A6-646C-2A3E-7FBB-DA95B39A9246}"/>
              </a:ext>
            </a:extLst>
          </p:cNvPr>
          <p:cNvSpPr/>
          <p:nvPr/>
        </p:nvSpPr>
        <p:spPr>
          <a:xfrm>
            <a:off x="3563888" y="2780928"/>
            <a:ext cx="1922512"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sz="1600" dirty="0">
                <a:ln>
                  <a:solidFill>
                    <a:schemeClr val="accent2">
                      <a:lumMod val="75000"/>
                    </a:schemeClr>
                  </a:solidFill>
                </a:ln>
              </a:rPr>
              <a:t>Struttura di Missione PNRR</a:t>
            </a:r>
          </a:p>
          <a:p>
            <a:pPr algn="ctr"/>
            <a:r>
              <a:rPr lang="it-IT" sz="1000" dirty="0">
                <a:ln>
                  <a:solidFill>
                    <a:schemeClr val="accent2">
                      <a:lumMod val="75000"/>
                    </a:schemeClr>
                  </a:solidFill>
                </a:ln>
              </a:rPr>
              <a:t>Presidenza del Consiglio</a:t>
            </a:r>
          </a:p>
        </p:txBody>
      </p:sp>
      <p:sp>
        <p:nvSpPr>
          <p:cNvPr id="6" name="Rettangolo 5">
            <a:extLst>
              <a:ext uri="{FF2B5EF4-FFF2-40B4-BE49-F238E27FC236}">
                <a16:creationId xmlns:a16="http://schemas.microsoft.com/office/drawing/2014/main" id="{CA154D18-AC51-F778-8E7C-571E5B3ED422}"/>
              </a:ext>
            </a:extLst>
          </p:cNvPr>
          <p:cNvSpPr/>
          <p:nvPr/>
        </p:nvSpPr>
        <p:spPr>
          <a:xfrm>
            <a:off x="3563888" y="1440649"/>
            <a:ext cx="1922512"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sz="1400" dirty="0">
                <a:ln>
                  <a:solidFill>
                    <a:schemeClr val="accent2">
                      <a:lumMod val="75000"/>
                    </a:schemeClr>
                  </a:solidFill>
                </a:ln>
                <a:solidFill>
                  <a:schemeClr val="tx1"/>
                </a:solidFill>
              </a:rPr>
              <a:t>Ministro per gli Affari Europei, il Sud, le Politiche di Coesione e il PNRR</a:t>
            </a:r>
          </a:p>
        </p:txBody>
      </p:sp>
      <p:sp>
        <p:nvSpPr>
          <p:cNvPr id="7" name="Rettangolo 6">
            <a:extLst>
              <a:ext uri="{FF2B5EF4-FFF2-40B4-BE49-F238E27FC236}">
                <a16:creationId xmlns:a16="http://schemas.microsoft.com/office/drawing/2014/main" id="{36CCD91B-D632-DACC-B80E-049651FF89B9}"/>
              </a:ext>
            </a:extLst>
          </p:cNvPr>
          <p:cNvSpPr/>
          <p:nvPr/>
        </p:nvSpPr>
        <p:spPr>
          <a:xfrm>
            <a:off x="3610744" y="4221088"/>
            <a:ext cx="1922512"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sz="1600" dirty="0">
                <a:ln>
                  <a:solidFill>
                    <a:schemeClr val="accent2">
                      <a:lumMod val="75000"/>
                    </a:schemeClr>
                  </a:solidFill>
                </a:ln>
              </a:rPr>
              <a:t>Unità di Missione Ministeriali</a:t>
            </a:r>
          </a:p>
        </p:txBody>
      </p:sp>
      <p:sp>
        <p:nvSpPr>
          <p:cNvPr id="9" name="Rettangolo 8">
            <a:extLst>
              <a:ext uri="{FF2B5EF4-FFF2-40B4-BE49-F238E27FC236}">
                <a16:creationId xmlns:a16="http://schemas.microsoft.com/office/drawing/2014/main" id="{1DBAC4B8-297C-2B9A-0473-0D324F4F66BB}"/>
              </a:ext>
            </a:extLst>
          </p:cNvPr>
          <p:cNvSpPr/>
          <p:nvPr/>
        </p:nvSpPr>
        <p:spPr>
          <a:xfrm>
            <a:off x="683568" y="3450704"/>
            <a:ext cx="1922512"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sz="1600" dirty="0">
                <a:ln>
                  <a:solidFill>
                    <a:schemeClr val="accent2">
                      <a:lumMod val="75000"/>
                    </a:schemeClr>
                  </a:solidFill>
                </a:ln>
              </a:rPr>
              <a:t>Ispettorato Generale PNRR</a:t>
            </a:r>
          </a:p>
          <a:p>
            <a:pPr algn="ctr"/>
            <a:r>
              <a:rPr lang="it-IT" sz="1000" dirty="0">
                <a:ln>
                  <a:solidFill>
                    <a:schemeClr val="accent2">
                      <a:lumMod val="75000"/>
                    </a:schemeClr>
                  </a:solidFill>
                </a:ln>
              </a:rPr>
              <a:t>Ragioneria Generale dello Stato</a:t>
            </a:r>
          </a:p>
        </p:txBody>
      </p:sp>
      <p:sp>
        <p:nvSpPr>
          <p:cNvPr id="10" name="Rettangolo 9">
            <a:extLst>
              <a:ext uri="{FF2B5EF4-FFF2-40B4-BE49-F238E27FC236}">
                <a16:creationId xmlns:a16="http://schemas.microsoft.com/office/drawing/2014/main" id="{348A84E9-48F2-D7C7-BE69-567F319B0B81}"/>
              </a:ext>
            </a:extLst>
          </p:cNvPr>
          <p:cNvSpPr/>
          <p:nvPr/>
        </p:nvSpPr>
        <p:spPr>
          <a:xfrm>
            <a:off x="6537920" y="3450704"/>
            <a:ext cx="1922512"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sz="1600" dirty="0">
                <a:ln>
                  <a:solidFill>
                    <a:schemeClr val="accent2">
                      <a:lumMod val="75000"/>
                    </a:schemeClr>
                  </a:solidFill>
                </a:ln>
              </a:rPr>
              <a:t>Cabina di Regia PNRR</a:t>
            </a:r>
          </a:p>
          <a:p>
            <a:pPr algn="ctr"/>
            <a:r>
              <a:rPr lang="it-IT" sz="1000" dirty="0">
                <a:ln>
                  <a:solidFill>
                    <a:schemeClr val="accent2">
                      <a:lumMod val="75000"/>
                    </a:schemeClr>
                  </a:solidFill>
                </a:ln>
              </a:rPr>
              <a:t>Presidenza del Consiglio</a:t>
            </a:r>
          </a:p>
        </p:txBody>
      </p:sp>
      <p:sp>
        <p:nvSpPr>
          <p:cNvPr id="11" name="Rettangolo 10">
            <a:extLst>
              <a:ext uri="{FF2B5EF4-FFF2-40B4-BE49-F238E27FC236}">
                <a16:creationId xmlns:a16="http://schemas.microsoft.com/office/drawing/2014/main" id="{A406DF87-6A6B-ADC2-3DAF-9EDB761B9EA1}"/>
              </a:ext>
            </a:extLst>
          </p:cNvPr>
          <p:cNvSpPr/>
          <p:nvPr/>
        </p:nvSpPr>
        <p:spPr>
          <a:xfrm>
            <a:off x="755576" y="4869160"/>
            <a:ext cx="1922512" cy="92668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sz="1600" dirty="0">
                <a:ln>
                  <a:solidFill>
                    <a:schemeClr val="accent2">
                      <a:lumMod val="75000"/>
                    </a:schemeClr>
                  </a:solidFill>
                </a:ln>
              </a:rPr>
              <a:t>Unità di Audit PNRR</a:t>
            </a:r>
          </a:p>
          <a:p>
            <a:pPr algn="ctr"/>
            <a:r>
              <a:rPr lang="it-IT" sz="1000" dirty="0">
                <a:ln>
                  <a:solidFill>
                    <a:schemeClr val="accent2">
                      <a:lumMod val="75000"/>
                    </a:schemeClr>
                  </a:solidFill>
                </a:ln>
              </a:rPr>
              <a:t>Ragioneria Generale dello Stato</a:t>
            </a:r>
          </a:p>
        </p:txBody>
      </p:sp>
      <p:sp>
        <p:nvSpPr>
          <p:cNvPr id="12" name="Rettangolo 11">
            <a:extLst>
              <a:ext uri="{FF2B5EF4-FFF2-40B4-BE49-F238E27FC236}">
                <a16:creationId xmlns:a16="http://schemas.microsoft.com/office/drawing/2014/main" id="{5834C44C-7630-053F-736E-AFD706395C38}"/>
              </a:ext>
            </a:extLst>
          </p:cNvPr>
          <p:cNvSpPr/>
          <p:nvPr/>
        </p:nvSpPr>
        <p:spPr>
          <a:xfrm>
            <a:off x="6553671" y="4880539"/>
            <a:ext cx="1906761" cy="92472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sz="1600" dirty="0">
                <a:ln>
                  <a:solidFill>
                    <a:schemeClr val="accent2">
                      <a:lumMod val="75000"/>
                    </a:schemeClr>
                  </a:solidFill>
                </a:ln>
              </a:rPr>
              <a:t>Unità per la razionalizzazione</a:t>
            </a:r>
          </a:p>
          <a:p>
            <a:pPr algn="ctr"/>
            <a:r>
              <a:rPr lang="it-IT" sz="1000" dirty="0">
                <a:ln>
                  <a:solidFill>
                    <a:schemeClr val="accent2">
                      <a:lumMod val="75000"/>
                    </a:schemeClr>
                  </a:solidFill>
                </a:ln>
              </a:rPr>
              <a:t>Presidenza del Consiglio</a:t>
            </a:r>
          </a:p>
        </p:txBody>
      </p:sp>
      <p:cxnSp>
        <p:nvCxnSpPr>
          <p:cNvPr id="16" name="Connettore diritto 15">
            <a:extLst>
              <a:ext uri="{FF2B5EF4-FFF2-40B4-BE49-F238E27FC236}">
                <a16:creationId xmlns:a16="http://schemas.microsoft.com/office/drawing/2014/main" id="{2539DD7B-A1C5-F094-58F4-5EA492B6641B}"/>
              </a:ext>
            </a:extLst>
          </p:cNvPr>
          <p:cNvCxnSpPr>
            <a:cxnSpLocks/>
            <a:stCxn id="6" idx="2"/>
            <a:endCxn id="5" idx="0"/>
          </p:cNvCxnSpPr>
          <p:nvPr/>
        </p:nvCxnSpPr>
        <p:spPr>
          <a:xfrm>
            <a:off x="4525144" y="2355049"/>
            <a:ext cx="0" cy="4258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ttore diritto 28">
            <a:extLst>
              <a:ext uri="{FF2B5EF4-FFF2-40B4-BE49-F238E27FC236}">
                <a16:creationId xmlns:a16="http://schemas.microsoft.com/office/drawing/2014/main" id="{6C5215B6-ABCB-42E1-E0C0-076277CAE257}"/>
              </a:ext>
            </a:extLst>
          </p:cNvPr>
          <p:cNvCxnSpPr>
            <a:cxnSpLocks/>
            <a:stCxn id="5" idx="2"/>
          </p:cNvCxnSpPr>
          <p:nvPr/>
        </p:nvCxnSpPr>
        <p:spPr>
          <a:xfrm>
            <a:off x="4525144" y="3695328"/>
            <a:ext cx="0" cy="52576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nettore diritto 30">
            <a:extLst>
              <a:ext uri="{FF2B5EF4-FFF2-40B4-BE49-F238E27FC236}">
                <a16:creationId xmlns:a16="http://schemas.microsoft.com/office/drawing/2014/main" id="{D05B6116-3E61-AC07-CF26-5350A1309EA6}"/>
              </a:ext>
            </a:extLst>
          </p:cNvPr>
          <p:cNvCxnSpPr>
            <a:cxnSpLocks/>
          </p:cNvCxnSpPr>
          <p:nvPr/>
        </p:nvCxnSpPr>
        <p:spPr>
          <a:xfrm>
            <a:off x="7452320" y="4414283"/>
            <a:ext cx="0" cy="486411"/>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ttore diritto 31">
            <a:extLst>
              <a:ext uri="{FF2B5EF4-FFF2-40B4-BE49-F238E27FC236}">
                <a16:creationId xmlns:a16="http://schemas.microsoft.com/office/drawing/2014/main" id="{58CBB867-C5A4-CEEF-0694-EB474C8EBFCA}"/>
              </a:ext>
            </a:extLst>
          </p:cNvPr>
          <p:cNvCxnSpPr>
            <a:cxnSpLocks/>
          </p:cNvCxnSpPr>
          <p:nvPr/>
        </p:nvCxnSpPr>
        <p:spPr>
          <a:xfrm flipH="1">
            <a:off x="1836894" y="4380543"/>
            <a:ext cx="3799" cy="5134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ttore a gomito 37">
            <a:extLst>
              <a:ext uri="{FF2B5EF4-FFF2-40B4-BE49-F238E27FC236}">
                <a16:creationId xmlns:a16="http://schemas.microsoft.com/office/drawing/2014/main" id="{1F5862A2-A6BB-D526-B1F7-5C27A45CFB37}"/>
              </a:ext>
            </a:extLst>
          </p:cNvPr>
          <p:cNvCxnSpPr>
            <a:cxnSpLocks/>
            <a:endCxn id="5" idx="1"/>
          </p:cNvCxnSpPr>
          <p:nvPr/>
        </p:nvCxnSpPr>
        <p:spPr>
          <a:xfrm flipV="1">
            <a:off x="2622160" y="3238128"/>
            <a:ext cx="941728" cy="54036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54" name="Connettore a gomito 53">
            <a:extLst>
              <a:ext uri="{FF2B5EF4-FFF2-40B4-BE49-F238E27FC236}">
                <a16:creationId xmlns:a16="http://schemas.microsoft.com/office/drawing/2014/main" id="{B137E2A3-0C92-7DE8-9815-FCFCDB8126C4}"/>
              </a:ext>
            </a:extLst>
          </p:cNvPr>
          <p:cNvCxnSpPr>
            <a:cxnSpLocks/>
            <a:stCxn id="5" idx="3"/>
          </p:cNvCxnSpPr>
          <p:nvPr/>
        </p:nvCxnSpPr>
        <p:spPr>
          <a:xfrm>
            <a:off x="5486400" y="3238128"/>
            <a:ext cx="1004664" cy="54036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4096" name="CasellaDiTesto 4095">
            <a:extLst>
              <a:ext uri="{FF2B5EF4-FFF2-40B4-BE49-F238E27FC236}">
                <a16:creationId xmlns:a16="http://schemas.microsoft.com/office/drawing/2014/main" id="{34A78D58-A6D5-E068-CC0C-FB7AF31EB94C}"/>
              </a:ext>
            </a:extLst>
          </p:cNvPr>
          <p:cNvSpPr txBox="1"/>
          <p:nvPr/>
        </p:nvSpPr>
        <p:spPr>
          <a:xfrm>
            <a:off x="2703240" y="860174"/>
            <a:ext cx="3884984" cy="400110"/>
          </a:xfrm>
          <a:prstGeom prst="rect">
            <a:avLst/>
          </a:prstGeom>
          <a:noFill/>
        </p:spPr>
        <p:txBody>
          <a:bodyPr wrap="square" rtlCol="0">
            <a:spAutoFit/>
          </a:bodyPr>
          <a:lstStyle/>
          <a:p>
            <a:r>
              <a:rPr lang="it-IT" sz="2000" b="1" dirty="0">
                <a:solidFill>
                  <a:schemeClr val="accent6">
                    <a:lumMod val="75000"/>
                  </a:schemeClr>
                </a:solidFill>
                <a:latin typeface="Times New Roman" panose="02020603050405020304" pitchFamily="18" charset="0"/>
                <a:ea typeface="Calibri" panose="020F0502020204030204" pitchFamily="34" charset="0"/>
              </a:rPr>
              <a:t>La</a:t>
            </a:r>
            <a:r>
              <a:rPr lang="it-IT" sz="2000" b="1" dirty="0"/>
              <a:t> </a:t>
            </a:r>
            <a:r>
              <a:rPr lang="it-IT" sz="2000" b="1" dirty="0">
                <a:solidFill>
                  <a:schemeClr val="accent6">
                    <a:lumMod val="75000"/>
                  </a:schemeClr>
                </a:solidFill>
                <a:latin typeface="Times New Roman" panose="02020603050405020304" pitchFamily="18" charset="0"/>
                <a:ea typeface="Calibri" panose="020F0502020204030204" pitchFamily="34" charset="0"/>
              </a:rPr>
              <a:t>nuova Governance del PNRR</a:t>
            </a:r>
          </a:p>
        </p:txBody>
      </p:sp>
      <p:sp>
        <p:nvSpPr>
          <p:cNvPr id="3" name="Rettangolo 2">
            <a:extLst>
              <a:ext uri="{FF2B5EF4-FFF2-40B4-BE49-F238E27FC236}">
                <a16:creationId xmlns:a16="http://schemas.microsoft.com/office/drawing/2014/main" id="{DC721990-0387-B8C3-AABD-650BCCCC6EE3}"/>
              </a:ext>
            </a:extLst>
          </p:cNvPr>
          <p:cNvSpPr/>
          <p:nvPr/>
        </p:nvSpPr>
        <p:spPr>
          <a:xfrm>
            <a:off x="6588223" y="2010544"/>
            <a:ext cx="2021845"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sz="1200" i="1" spc="20" dirty="0">
                <a:ln>
                  <a:solidFill>
                    <a:schemeClr val="accent2">
                      <a:lumMod val="75000"/>
                    </a:schemeClr>
                  </a:solidFill>
                </a:ln>
                <a:solidFill>
                  <a:schemeClr val="tx1"/>
                </a:solidFill>
              </a:rPr>
              <a:t>Fino al 31/12/2026 è istituita la Struttura di missione PNRR, articolata in 4 Direzioni Generali</a:t>
            </a:r>
          </a:p>
        </p:txBody>
      </p:sp>
      <p:cxnSp>
        <p:nvCxnSpPr>
          <p:cNvPr id="4" name="Connettore diritto 3">
            <a:extLst>
              <a:ext uri="{FF2B5EF4-FFF2-40B4-BE49-F238E27FC236}">
                <a16:creationId xmlns:a16="http://schemas.microsoft.com/office/drawing/2014/main" id="{FCFC8AE8-4051-B289-7C4B-0D286130FDDB}"/>
              </a:ext>
            </a:extLst>
          </p:cNvPr>
          <p:cNvCxnSpPr>
            <a:cxnSpLocks/>
          </p:cNvCxnSpPr>
          <p:nvPr/>
        </p:nvCxnSpPr>
        <p:spPr>
          <a:xfrm flipH="1">
            <a:off x="5486400" y="2420888"/>
            <a:ext cx="1101824" cy="36004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D5699-ECB7-5EE2-8BBD-F2FF8301DF46}"/>
              </a:ext>
            </a:extLst>
          </p:cNvPr>
          <p:cNvSpPr>
            <a:spLocks noGrp="1"/>
          </p:cNvSpPr>
          <p:nvPr>
            <p:ph type="title"/>
          </p:nvPr>
        </p:nvSpPr>
        <p:spPr>
          <a:xfrm>
            <a:off x="323528" y="188640"/>
            <a:ext cx="6183022" cy="399502"/>
          </a:xfrm>
        </p:spPr>
        <p:txBody>
          <a:bodyPr/>
          <a:lstStyle/>
          <a:p>
            <a:r>
              <a:rPr lang="it-IT" altLang="it-IT" sz="2000" b="1" i="1" dirty="0">
                <a:solidFill>
                  <a:srgbClr val="0066FF"/>
                </a:solidFill>
              </a:rPr>
              <a:t>DL Governance PNRR – D.L. 24 febbraio 2023, n. 13</a:t>
            </a:r>
            <a:endParaRPr lang="it-IT" sz="2000" b="1" i="1" dirty="0">
              <a:solidFill>
                <a:srgbClr val="0066FF"/>
              </a:solidFill>
            </a:endParaRPr>
          </a:p>
        </p:txBody>
      </p:sp>
      <p:sp>
        <p:nvSpPr>
          <p:cNvPr id="3" name="Segnaposto contenuto 2">
            <a:extLst>
              <a:ext uri="{FF2B5EF4-FFF2-40B4-BE49-F238E27FC236}">
                <a16:creationId xmlns:a16="http://schemas.microsoft.com/office/drawing/2014/main" id="{35593C80-96A7-88D6-39CD-8B41A68B1A10}"/>
              </a:ext>
            </a:extLst>
          </p:cNvPr>
          <p:cNvSpPr>
            <a:spLocks noGrp="1"/>
          </p:cNvSpPr>
          <p:nvPr>
            <p:ph idx="1"/>
          </p:nvPr>
        </p:nvSpPr>
        <p:spPr>
          <a:xfrm>
            <a:off x="424048" y="764704"/>
            <a:ext cx="8396424" cy="5422625"/>
          </a:xfrm>
        </p:spPr>
        <p:txBody>
          <a:bodyPr/>
          <a:lstStyle/>
          <a:p>
            <a:pPr marL="0" indent="0" algn="just">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Disposizioni in materia di installazione di impianti alimentati da fonti rinnovabili (Art. 47)  (3/4)</a:t>
            </a:r>
          </a:p>
          <a:p>
            <a:pPr marL="0" indent="0" algn="just">
              <a:spcBef>
                <a:spcPts val="600"/>
              </a:spcBef>
              <a:spcAft>
                <a:spcPts val="300"/>
              </a:spcAft>
              <a:buNone/>
            </a:pPr>
            <a:r>
              <a:rPr lang="it-IT" sz="1450" b="1" dirty="0">
                <a:effectLst/>
                <a:latin typeface="Times New Roman" panose="02020603050405020304" pitchFamily="18" charset="0"/>
                <a:ea typeface="Calibri" panose="020F0502020204030204" pitchFamily="34" charset="0"/>
              </a:rPr>
              <a:t>Razionalizzazione e semplificazione delle procedure autorizzative</a:t>
            </a:r>
            <a:r>
              <a:rPr lang="it-IT" sz="1450" dirty="0">
                <a:effectLst/>
                <a:latin typeface="Times New Roman" panose="02020603050405020304" pitchFamily="18" charset="0"/>
                <a:ea typeface="Calibri" panose="020F0502020204030204" pitchFamily="34" charset="0"/>
              </a:rPr>
              <a:t>:</a:t>
            </a:r>
          </a:p>
          <a:p>
            <a:pPr algn="just">
              <a:spcBef>
                <a:spcPts val="600"/>
              </a:spcBef>
              <a:spcAft>
                <a:spcPts val="300"/>
              </a:spcAft>
            </a:pPr>
            <a:r>
              <a:rPr lang="it-IT" sz="1450" b="1" dirty="0">
                <a:effectLst/>
                <a:latin typeface="Times New Roman" panose="02020603050405020304" pitchFamily="18" charset="0"/>
                <a:ea typeface="Calibri" panose="020F0502020204030204" pitchFamily="34" charset="0"/>
              </a:rPr>
              <a:t>Impianti accumulo idroelettrico </a:t>
            </a:r>
            <a:r>
              <a:rPr lang="it-IT" sz="1450" dirty="0">
                <a:effectLst/>
                <a:latin typeface="Times New Roman" panose="02020603050405020304" pitchFamily="18" charset="0"/>
                <a:ea typeface="Calibri" panose="020F0502020204030204" pitchFamily="34" charset="0"/>
              </a:rPr>
              <a:t>– Si prevede che per gli impianti di accumulo idroelettrico attraverso pompaggio puro, l’autorizzazione sia rilasciata (dal MASE, sentito il MIT e d’intesa con la Regione interessata) nell’ambito del provvedimento adottato a seguito del procedimento unico, comprensivo del rilascio della concessione ai fini dell’uso delle acque.</a:t>
            </a:r>
          </a:p>
          <a:p>
            <a:pPr marL="742950" lvl="1" indent="-285750" algn="just">
              <a:spcBef>
                <a:spcPts val="600"/>
              </a:spcBef>
              <a:spcAft>
                <a:spcPts val="300"/>
              </a:spcAft>
              <a:buFont typeface="Courier New" panose="02070309020205020404" pitchFamily="49" charset="0"/>
              <a:buChar char="o"/>
            </a:pPr>
            <a:r>
              <a:rPr lang="it-IT" sz="1450" b="1" dirty="0">
                <a:effectLst/>
                <a:latin typeface="Times New Roman" panose="02020603050405020304" pitchFamily="18" charset="0"/>
                <a:ea typeface="Calibri" panose="020F0502020204030204" pitchFamily="34" charset="0"/>
              </a:rPr>
              <a:t> MIC </a:t>
            </a:r>
            <a:r>
              <a:rPr lang="it-IT" sz="1450" dirty="0">
                <a:effectLst/>
                <a:latin typeface="Times New Roman" panose="02020603050405020304" pitchFamily="18" charset="0"/>
                <a:ea typeface="Calibri" panose="020F0502020204030204" pitchFamily="34" charset="0"/>
              </a:rPr>
              <a:t>– Si prevede che il MIC intervenga nel procedimento autorizzatorio nell’ipotesi in cui i progetti relativi agli impianti alimentati da FER:</a:t>
            </a:r>
          </a:p>
          <a:p>
            <a:pPr marL="1200150" lvl="2" indent="-285750" algn="just">
              <a:spcBef>
                <a:spcPts val="600"/>
              </a:spcBef>
              <a:spcAft>
                <a:spcPts val="300"/>
              </a:spcAft>
              <a:buFont typeface="Wingdings" panose="05000000000000000000" pitchFamily="2" charset="2"/>
              <a:buChar char="Ø"/>
            </a:pPr>
            <a:r>
              <a:rPr lang="it-IT" sz="1450" dirty="0">
                <a:effectLst/>
                <a:latin typeface="Times New Roman" panose="02020603050405020304" pitchFamily="18" charset="0"/>
                <a:ea typeface="Calibri" panose="020F0502020204030204" pitchFamily="34" charset="0"/>
              </a:rPr>
              <a:t>Siano localizzati in aree sottoposte a tutela;</a:t>
            </a:r>
          </a:p>
          <a:p>
            <a:pPr marL="1200150" lvl="2" indent="-285750" algn="just">
              <a:spcBef>
                <a:spcPts val="600"/>
              </a:spcBef>
              <a:spcAft>
                <a:spcPts val="300"/>
              </a:spcAft>
              <a:buFont typeface="Wingdings" panose="05000000000000000000" pitchFamily="2" charset="2"/>
              <a:buChar char="Ø"/>
            </a:pPr>
            <a:r>
              <a:rPr lang="it-IT" sz="1450" dirty="0">
                <a:effectLst/>
                <a:latin typeface="Times New Roman" panose="02020603050405020304" pitchFamily="18" charset="0"/>
                <a:ea typeface="Calibri" panose="020F0502020204030204" pitchFamily="34" charset="0"/>
              </a:rPr>
              <a:t>Non siano stati precedentemente sottoposti a valutazione di impatto ambientale.</a:t>
            </a:r>
          </a:p>
          <a:p>
            <a:pPr algn="just">
              <a:spcBef>
                <a:spcPts val="600"/>
              </a:spcBef>
              <a:spcAft>
                <a:spcPts val="300"/>
              </a:spcAft>
            </a:pPr>
            <a:r>
              <a:rPr lang="it-IT" sz="1450" b="1" dirty="0">
                <a:effectLst/>
                <a:latin typeface="Times New Roman" panose="02020603050405020304" pitchFamily="18" charset="0"/>
                <a:ea typeface="Calibri" panose="020F0502020204030204" pitchFamily="34" charset="0"/>
              </a:rPr>
              <a:t>Autorizzazione Unica </a:t>
            </a:r>
            <a:r>
              <a:rPr lang="it-IT" sz="1450" dirty="0">
                <a:effectLst/>
                <a:latin typeface="Times New Roman" panose="02020603050405020304" pitchFamily="18" charset="0"/>
                <a:ea typeface="Calibri" panose="020F0502020204030204" pitchFamily="34" charset="0"/>
              </a:rPr>
              <a:t>– Si p</a:t>
            </a:r>
            <a:r>
              <a:rPr lang="it-IT" sz="1450" dirty="0">
                <a:latin typeface="Times New Roman" panose="02020603050405020304" pitchFamily="18" charset="0"/>
                <a:ea typeface="Calibri" panose="020F0502020204030204" pitchFamily="34" charset="0"/>
              </a:rPr>
              <a:t>revede che</a:t>
            </a:r>
            <a:r>
              <a:rPr lang="it-IT" sz="1450" dirty="0">
                <a:effectLst/>
                <a:latin typeface="Times New Roman" panose="02020603050405020304" pitchFamily="18" charset="0"/>
                <a:ea typeface="Calibri" panose="020F0502020204030204" pitchFamily="34" charset="0"/>
              </a:rPr>
              <a:t> l'autorizzazione unica sia rilasciata a seguito di un procedimento unico, al quale partecipano tutte le amministrazioni interessate, svolto nel rispetto dei principi di semplificazione. </a:t>
            </a:r>
          </a:p>
          <a:p>
            <a:pPr marL="742950" lvl="1" indent="-285750" algn="just">
              <a:spcBef>
                <a:spcPts val="600"/>
              </a:spcBef>
              <a:spcAft>
                <a:spcPts val="300"/>
              </a:spcAft>
              <a:buFont typeface="Courier New" panose="02070309020205020404" pitchFamily="49" charset="0"/>
              <a:buChar char="o"/>
            </a:pPr>
            <a:r>
              <a:rPr lang="it-IT" sz="1450" dirty="0">
                <a:effectLst/>
                <a:latin typeface="Times New Roman" panose="02020603050405020304" pitchFamily="18" charset="0"/>
                <a:ea typeface="Calibri" panose="020F0502020204030204" pitchFamily="34" charset="0"/>
              </a:rPr>
              <a:t>Il rilascio dell'autorizzazione comprende il provvedimento di VIA.</a:t>
            </a:r>
          </a:p>
          <a:p>
            <a:pPr marL="742950" lvl="1" indent="-285750" algn="just">
              <a:spcBef>
                <a:spcPts val="600"/>
              </a:spcBef>
              <a:spcAft>
                <a:spcPts val="300"/>
              </a:spcAft>
              <a:buFont typeface="Courier New" panose="02070309020205020404" pitchFamily="49" charset="0"/>
              <a:buChar char="o"/>
            </a:pPr>
            <a:r>
              <a:rPr lang="it-IT" sz="1450" dirty="0">
                <a:effectLst/>
                <a:latin typeface="Times New Roman" panose="02020603050405020304" pitchFamily="18" charset="0"/>
                <a:ea typeface="Calibri" panose="020F0502020204030204" pitchFamily="34" charset="0"/>
              </a:rPr>
              <a:t>Il termine massimo per la conclusione del procedimento unico è pari a centocinquanta giorni. </a:t>
            </a:r>
          </a:p>
          <a:p>
            <a:pPr algn="just"/>
            <a:r>
              <a:rPr lang="it-IT" sz="1450" b="1" dirty="0">
                <a:latin typeface="Times New Roman" panose="02020603050405020304" pitchFamily="18" charset="0"/>
                <a:ea typeface="Calibri" panose="020F0502020204030204" pitchFamily="34" charset="0"/>
              </a:rPr>
              <a:t>Concessione superfici per realizzazione impianti FER </a:t>
            </a:r>
            <a:r>
              <a:rPr lang="it-IT" sz="1450" b="1" dirty="0">
                <a:effectLst/>
                <a:latin typeface="Calibri" panose="020F0502020204030204" pitchFamily="34" charset="0"/>
                <a:ea typeface="Calibri" panose="020F0502020204030204" pitchFamily="34" charset="0"/>
              </a:rPr>
              <a:t>– </a:t>
            </a:r>
            <a:r>
              <a:rPr lang="it-IT" sz="1450" dirty="0">
                <a:effectLst/>
                <a:latin typeface="Calibri" panose="020F0502020204030204" pitchFamily="34" charset="0"/>
                <a:ea typeface="Calibri" panose="020F0502020204030204" pitchFamily="34" charset="0"/>
              </a:rPr>
              <a:t>Si p</a:t>
            </a:r>
            <a:r>
              <a:rPr lang="it-IT" sz="1450" dirty="0">
                <a:latin typeface="Times New Roman" panose="02020603050405020304" pitchFamily="18" charset="0"/>
                <a:ea typeface="Calibri" panose="020F0502020204030204" pitchFamily="34" charset="0"/>
              </a:rPr>
              <a:t>revede che fino al 31 dicembre 2025 gli enti locali possono affidare in concessione superfici nelle proprie disponibilità per la realizzazione degli impianti volti a soddisfare i fabbisogni energetici delle comunità energetiche rinnovabili. </a:t>
            </a:r>
            <a:endParaRPr lang="it-IT" sz="145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31140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D5699-ECB7-5EE2-8BBD-F2FF8301DF46}"/>
              </a:ext>
            </a:extLst>
          </p:cNvPr>
          <p:cNvSpPr>
            <a:spLocks noGrp="1"/>
          </p:cNvSpPr>
          <p:nvPr>
            <p:ph type="title"/>
          </p:nvPr>
        </p:nvSpPr>
        <p:spPr>
          <a:xfrm>
            <a:off x="323528" y="332656"/>
            <a:ext cx="6801323" cy="584911"/>
          </a:xfrm>
        </p:spPr>
        <p:txBody>
          <a:bodyPr/>
          <a:lstStyle/>
          <a:p>
            <a:r>
              <a:rPr lang="it-IT" altLang="it-IT" sz="2000" b="1" i="1" dirty="0">
                <a:solidFill>
                  <a:srgbClr val="0066FF"/>
                </a:solidFill>
              </a:rPr>
              <a:t>DL Governance PNRR – D.L. 24 febbraio 2023, n. 13</a:t>
            </a:r>
            <a:endParaRPr lang="it-IT" sz="2000" b="1" i="1" dirty="0">
              <a:solidFill>
                <a:srgbClr val="0066FF"/>
              </a:solidFill>
            </a:endParaRPr>
          </a:p>
        </p:txBody>
      </p:sp>
      <p:sp>
        <p:nvSpPr>
          <p:cNvPr id="3" name="Segnaposto contenuto 2">
            <a:extLst>
              <a:ext uri="{FF2B5EF4-FFF2-40B4-BE49-F238E27FC236}">
                <a16:creationId xmlns:a16="http://schemas.microsoft.com/office/drawing/2014/main" id="{35593C80-96A7-88D6-39CD-8B41A68B1A10}"/>
              </a:ext>
            </a:extLst>
          </p:cNvPr>
          <p:cNvSpPr>
            <a:spLocks noGrp="1"/>
          </p:cNvSpPr>
          <p:nvPr>
            <p:ph idx="1"/>
          </p:nvPr>
        </p:nvSpPr>
        <p:spPr>
          <a:xfrm>
            <a:off x="424048" y="1726455"/>
            <a:ext cx="8262752" cy="2782665"/>
          </a:xfrm>
        </p:spPr>
        <p:txBody>
          <a:bodyPr/>
          <a:lstStyle/>
          <a:p>
            <a:pPr marL="0" indent="0">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Disposizioni in materia di installazione di impianti alimentati da fonti rinnovabili (Art. 47)  (4/4)</a:t>
            </a:r>
          </a:p>
          <a:p>
            <a:pPr marL="0" indent="0">
              <a:buNone/>
            </a:pPr>
            <a:endPar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lgn="just">
              <a:spcBef>
                <a:spcPts val="600"/>
              </a:spcBef>
              <a:spcAft>
                <a:spcPts val="300"/>
              </a:spcAft>
              <a:buNone/>
            </a:pPr>
            <a:r>
              <a:rPr lang="it-IT" sz="1600" b="1" dirty="0">
                <a:effectLst/>
                <a:latin typeface="Times New Roman" panose="02020603050405020304" pitchFamily="18" charset="0"/>
                <a:ea typeface="Calibri" panose="020F0502020204030204" pitchFamily="34" charset="0"/>
              </a:rPr>
              <a:t>Rete elettrica di trasmissione nazionale –</a:t>
            </a:r>
            <a:r>
              <a:rPr lang="it-IT" sz="1600" dirty="0">
                <a:effectLst/>
                <a:latin typeface="Times New Roman" panose="02020603050405020304" pitchFamily="18" charset="0"/>
                <a:ea typeface="Calibri" panose="020F0502020204030204" pitchFamily="34" charset="0"/>
              </a:rPr>
              <a:t> Si prevede una razionalizzazione per i progetti di interventi da realizzarsi nell’ambito del Piano di sviluppo della rete elettrica di trasmissione nazionale sottoposti a valutazione ambientale strategica (VAS) e per i quali è prevista anche la valutazione di impatto ambientale (VIA). </a:t>
            </a: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75806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D5699-ECB7-5EE2-8BBD-F2FF8301DF46}"/>
              </a:ext>
            </a:extLst>
          </p:cNvPr>
          <p:cNvSpPr>
            <a:spLocks noGrp="1"/>
          </p:cNvSpPr>
          <p:nvPr>
            <p:ph type="title"/>
          </p:nvPr>
        </p:nvSpPr>
        <p:spPr>
          <a:xfrm>
            <a:off x="362965" y="260648"/>
            <a:ext cx="6801323" cy="439452"/>
          </a:xfrm>
        </p:spPr>
        <p:txBody>
          <a:bodyPr/>
          <a:lstStyle/>
          <a:p>
            <a:r>
              <a:rPr lang="it-IT" altLang="it-IT" sz="2000" b="1" i="1" dirty="0">
                <a:solidFill>
                  <a:srgbClr val="0066FF"/>
                </a:solidFill>
              </a:rPr>
              <a:t>DL Governance PNRR – D.L. 24 febbraio 2023, n. 13</a:t>
            </a:r>
            <a:endParaRPr lang="it-IT" sz="2000" b="1" i="1" dirty="0">
              <a:solidFill>
                <a:srgbClr val="0066FF"/>
              </a:solidFill>
            </a:endParaRPr>
          </a:p>
        </p:txBody>
      </p:sp>
      <p:sp>
        <p:nvSpPr>
          <p:cNvPr id="3" name="Segnaposto contenuto 2">
            <a:extLst>
              <a:ext uri="{FF2B5EF4-FFF2-40B4-BE49-F238E27FC236}">
                <a16:creationId xmlns:a16="http://schemas.microsoft.com/office/drawing/2014/main" id="{35593C80-96A7-88D6-39CD-8B41A68B1A10}"/>
              </a:ext>
            </a:extLst>
          </p:cNvPr>
          <p:cNvSpPr>
            <a:spLocks noGrp="1"/>
          </p:cNvSpPr>
          <p:nvPr>
            <p:ph idx="1"/>
          </p:nvPr>
        </p:nvSpPr>
        <p:spPr>
          <a:xfrm>
            <a:off x="424048" y="980728"/>
            <a:ext cx="8262752" cy="4929659"/>
          </a:xfrm>
        </p:spPr>
        <p:txBody>
          <a:bodyPr/>
          <a:lstStyle/>
          <a:p>
            <a:pPr marL="0" indent="0">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Semplificazioni normative in materia di energie rinnovabili, di impianti di accumulo energetico e di impianti agro-fotovoltaici (Art. 49)  (1/2)</a:t>
            </a:r>
          </a:p>
          <a:p>
            <a:pPr marL="0" indent="0" algn="just">
              <a:spcBef>
                <a:spcPts val="600"/>
              </a:spcBef>
              <a:spcAft>
                <a:spcPts val="300"/>
              </a:spcAft>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lgn="just">
              <a:spcBef>
                <a:spcPts val="600"/>
              </a:spcBef>
              <a:spcAft>
                <a:spcPts val="300"/>
              </a:spcAft>
              <a:buNone/>
            </a:pPr>
            <a:r>
              <a:rPr lang="it-IT" sz="1600" b="1" dirty="0">
                <a:effectLst/>
                <a:latin typeface="Times New Roman" panose="02020603050405020304" pitchFamily="18" charset="0"/>
                <a:ea typeface="Calibri" panose="020F0502020204030204" pitchFamily="34" charset="0"/>
                <a:cs typeface="Times New Roman" panose="02020603050405020304" pitchFamily="18" charset="0"/>
              </a:rPr>
              <a:t>Impianti eolici</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 L’installazione con qualsiasi modalità di impianti con potenza prodotta fino a 20 kW e anche con altezza superiore a 5 metri, se installati al di fuori delle zone territoriali omogenee A e B e posti di fuori di aree protette o appartenenti a Rete Natura 2000, è considerata </a:t>
            </a:r>
            <a:r>
              <a:rPr lang="it-IT" sz="1600" b="1" dirty="0">
                <a:effectLst/>
                <a:latin typeface="Times New Roman" panose="02020603050405020304" pitchFamily="18" charset="0"/>
                <a:ea typeface="Calibri" panose="020F0502020204030204" pitchFamily="34" charset="0"/>
                <a:cs typeface="Times New Roman" panose="02020603050405020304" pitchFamily="18" charset="0"/>
              </a:rPr>
              <a:t>intervento di manutenzione ordinaria e non è subordinata all'acquisizione di permessi, autorizzazioni o atti amministrativi di assenso</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comunque denominati, ivi compresi quelli previsti dal Codice dei beni culturali e del paesaggio.</a:t>
            </a:r>
            <a:endParaRPr lang="it-IT" sz="16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600"/>
              </a:spcBef>
              <a:spcAft>
                <a:spcPts val="300"/>
              </a:spcAft>
              <a:buNone/>
            </a:pPr>
            <a:r>
              <a:rPr lang="it-IT" sz="1600" b="1" dirty="0">
                <a:effectLst/>
                <a:latin typeface="Times New Roman" panose="02020603050405020304" pitchFamily="18" charset="0"/>
                <a:ea typeface="Calibri" panose="020F0502020204030204" pitchFamily="34" charset="0"/>
                <a:cs typeface="Times New Roman" panose="02020603050405020304" pitchFamily="18" charset="0"/>
              </a:rPr>
              <a:t>Impianti di accumulo elettrochimico</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 Tali impianti sono autorizzati con la procedura abilitativa che prevede che il proprietario dell’immobile interessato  dall'impianto e dalle opere connesse presenti al Comune, almeno trenta giorni prima  dell'effettivo inizio dei lavori, una dichiarazione accompagnata da una dettagliata relazione a firma di un progettista abilitato e dagli opportuni elaborati progettuali, che attesti la compatibilità del progetto con gli strumenti urbanistici approvati e i regolamenti edilizi vigenti e la non contrarietà agli strumenti urbanistici adottati, nonché il rispetto delle norme di sicurezza e di quelle igienico-sanitarie.</a:t>
            </a: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47014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D5699-ECB7-5EE2-8BBD-F2FF8301DF46}"/>
              </a:ext>
            </a:extLst>
          </p:cNvPr>
          <p:cNvSpPr>
            <a:spLocks noGrp="1"/>
          </p:cNvSpPr>
          <p:nvPr>
            <p:ph type="title"/>
          </p:nvPr>
        </p:nvSpPr>
        <p:spPr>
          <a:xfrm>
            <a:off x="395536" y="188640"/>
            <a:ext cx="6801323" cy="399502"/>
          </a:xfrm>
        </p:spPr>
        <p:txBody>
          <a:bodyPr/>
          <a:lstStyle/>
          <a:p>
            <a:r>
              <a:rPr lang="it-IT" altLang="it-IT" sz="2000" b="1" i="1" dirty="0">
                <a:solidFill>
                  <a:srgbClr val="0066FF"/>
                </a:solidFill>
              </a:rPr>
              <a:t>DL Governance PNRR – D.L. 24 febbraio 2023, n. 13</a:t>
            </a:r>
            <a:endParaRPr lang="it-IT" sz="2000" b="1" i="1" dirty="0">
              <a:solidFill>
                <a:srgbClr val="0066FF"/>
              </a:solidFill>
            </a:endParaRPr>
          </a:p>
        </p:txBody>
      </p:sp>
      <p:sp>
        <p:nvSpPr>
          <p:cNvPr id="3" name="Segnaposto contenuto 2">
            <a:extLst>
              <a:ext uri="{FF2B5EF4-FFF2-40B4-BE49-F238E27FC236}">
                <a16:creationId xmlns:a16="http://schemas.microsoft.com/office/drawing/2014/main" id="{35593C80-96A7-88D6-39CD-8B41A68B1A10}"/>
              </a:ext>
            </a:extLst>
          </p:cNvPr>
          <p:cNvSpPr>
            <a:spLocks noGrp="1"/>
          </p:cNvSpPr>
          <p:nvPr>
            <p:ph idx="1"/>
          </p:nvPr>
        </p:nvSpPr>
        <p:spPr>
          <a:xfrm>
            <a:off x="323528" y="764704"/>
            <a:ext cx="8496944" cy="5422625"/>
          </a:xfrm>
        </p:spPr>
        <p:txBody>
          <a:bodyPr/>
          <a:lstStyle/>
          <a:p>
            <a:pPr marL="0" indent="0" algn="just">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Semplificazioni normative in materia di energie rinnovabili, di impianti di accumulo energetico e di impianti agro-fotovoltaici (Art. 49) (2/2)</a:t>
            </a:r>
          </a:p>
          <a:p>
            <a:pPr marL="0" indent="0" algn="just">
              <a:spcBef>
                <a:spcPts val="600"/>
              </a:spcBef>
              <a:spcAft>
                <a:spcPts val="300"/>
              </a:spcAft>
              <a:buNone/>
            </a:pPr>
            <a:r>
              <a:rPr lang="it-IT" sz="1500" b="1" dirty="0">
                <a:effectLst/>
                <a:latin typeface="Times New Roman" panose="02020603050405020304" pitchFamily="18" charset="0"/>
                <a:ea typeface="Calibri" panose="020F0502020204030204" pitchFamily="34" charset="0"/>
              </a:rPr>
              <a:t>Impianti fotovoltaici aree agricole</a:t>
            </a:r>
            <a:r>
              <a:rPr lang="it-IT" sz="1500" dirty="0">
                <a:effectLst/>
                <a:latin typeface="Times New Roman" panose="02020603050405020304" pitchFamily="18" charset="0"/>
                <a:ea typeface="Calibri" panose="020F0502020204030204" pitchFamily="34" charset="0"/>
              </a:rPr>
              <a:t> – Si dispone che gli impianti fotovoltaici ubicati in aree agricole, se posti al di fuori di aree protette o appartenenti a Rete Natura 2000, vengono considerati manufatti strumentali all’attività agricola e sono liberamente installabili, se:</a:t>
            </a:r>
          </a:p>
          <a:p>
            <a:pPr marL="742950" lvl="1" indent="-285750" algn="just">
              <a:spcBef>
                <a:spcPts val="600"/>
              </a:spcBef>
              <a:spcAft>
                <a:spcPts val="300"/>
              </a:spcAft>
              <a:buFont typeface="Courier New" panose="02070309020205020404" pitchFamily="49" charset="0"/>
              <a:buChar char="o"/>
            </a:pPr>
            <a:r>
              <a:rPr lang="it-IT" sz="1500" dirty="0">
                <a:effectLst/>
                <a:latin typeface="Times New Roman" panose="02020603050405020304" pitchFamily="18" charset="0"/>
                <a:ea typeface="Calibri" panose="020F0502020204030204" pitchFamily="34" charset="0"/>
              </a:rPr>
              <a:t>sono realizzati direttamente da imprenditori agricoli o da società a partecipazione congiunta con i produttori di energia elettrica;</a:t>
            </a:r>
          </a:p>
          <a:p>
            <a:pPr marL="742950" lvl="1" indent="-285750" algn="just">
              <a:spcBef>
                <a:spcPts val="600"/>
              </a:spcBef>
              <a:spcAft>
                <a:spcPts val="300"/>
              </a:spcAft>
              <a:buFont typeface="Courier New" panose="02070309020205020404" pitchFamily="49" charset="0"/>
              <a:buChar char="o"/>
            </a:pPr>
            <a:r>
              <a:rPr lang="it-IT" sz="1500" dirty="0">
                <a:effectLst/>
                <a:latin typeface="Times New Roman" panose="02020603050405020304" pitchFamily="18" charset="0"/>
                <a:ea typeface="Calibri" panose="020F0502020204030204" pitchFamily="34" charset="0"/>
              </a:rPr>
              <a:t>i pannelli solari sono posti sopra le piantagioni ad almeno due metri dal suolo, senza fondazioni in cemento o difficilmente amovibili;</a:t>
            </a:r>
          </a:p>
          <a:p>
            <a:pPr marL="742950" lvl="1" indent="-285750" algn="just">
              <a:spcBef>
                <a:spcPts val="600"/>
              </a:spcBef>
              <a:spcAft>
                <a:spcPts val="300"/>
              </a:spcAft>
              <a:buFont typeface="Courier New" panose="02070309020205020404" pitchFamily="49" charset="0"/>
              <a:buChar char="o"/>
            </a:pPr>
            <a:r>
              <a:rPr lang="it-IT" sz="1500" dirty="0">
                <a:effectLst/>
                <a:latin typeface="Times New Roman" panose="02020603050405020304" pitchFamily="18" charset="0"/>
                <a:ea typeface="Calibri" panose="020F0502020204030204" pitchFamily="34" charset="0"/>
              </a:rPr>
              <a:t>le modalità realizzative prevedono una loro effettiva integrazione con le attività agricole quale supporto per le piante ovvero per sistemi di irrigazione parcellizzata e di protezione o ombreggiatura delle coltivazioni sottostanti.</a:t>
            </a:r>
          </a:p>
          <a:p>
            <a:pPr marL="0" indent="0" algn="just">
              <a:spcBef>
                <a:spcPts val="600"/>
              </a:spcBef>
              <a:spcAft>
                <a:spcPts val="300"/>
              </a:spcAft>
              <a:buNone/>
            </a:pPr>
            <a:r>
              <a:rPr lang="it-IT" sz="1500" b="1" dirty="0">
                <a:effectLst/>
                <a:latin typeface="Times New Roman" panose="02020603050405020304" pitchFamily="18" charset="0"/>
                <a:ea typeface="Calibri" panose="020F0502020204030204" pitchFamily="34" charset="0"/>
              </a:rPr>
              <a:t>Politica energetica nazionale e produttività imprese</a:t>
            </a:r>
            <a:r>
              <a:rPr lang="it-IT" sz="1500" dirty="0">
                <a:effectLst/>
                <a:latin typeface="Times New Roman" panose="02020603050405020304" pitchFamily="18" charset="0"/>
                <a:ea typeface="Calibri" panose="020F0502020204030204" pitchFamily="34" charset="0"/>
              </a:rPr>
              <a:t> – Sono integrate la politica energetica nazionale, produttività delle imprese, politiche sociali per l’attuazione del PNRR. Si estende l'ammontare garantito del finanziamento coperto da garanzia SACE fino a coprire il fabbisogno di liquidità per i successivi 12 mesi per le PMI i cui costi di acquisto dei prodotti energetici (compresi quelli diversi dal gas naturale e dall'energia elettrica) siano pari almeno al 3 per cento del valore produttivo, e in ogni caso entro un importo non superiore a 25 milioni di euro. </a:t>
            </a:r>
          </a:p>
          <a:p>
            <a:pPr marL="0" indent="0" algn="just">
              <a:spcBef>
                <a:spcPts val="600"/>
              </a:spcBef>
              <a:spcAft>
                <a:spcPts val="300"/>
              </a:spcAft>
              <a:buNone/>
            </a:pPr>
            <a:r>
              <a:rPr lang="it-IT" sz="1500" b="1" dirty="0">
                <a:effectLst/>
                <a:latin typeface="Times New Roman" panose="02020603050405020304" pitchFamily="18" charset="0"/>
                <a:ea typeface="Calibri" panose="020F0502020204030204" pitchFamily="34" charset="0"/>
              </a:rPr>
              <a:t>Altre misure</a:t>
            </a:r>
            <a:r>
              <a:rPr lang="it-IT" sz="1500" dirty="0">
                <a:effectLst/>
                <a:latin typeface="Times New Roman" panose="02020603050405020304" pitchFamily="18" charset="0"/>
                <a:ea typeface="Calibri" panose="020F0502020204030204" pitchFamily="34" charset="0"/>
              </a:rPr>
              <a:t> – Si prevede come condizione di efficacia della misura di aiuto la comunicazione da parte della Commissione europea di non sollevare obiezioni in ordine alla misura di aiuto.</a:t>
            </a:r>
            <a:endParaRPr lang="it-IT" sz="15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38976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D5699-ECB7-5EE2-8BBD-F2FF8301DF46}"/>
              </a:ext>
            </a:extLst>
          </p:cNvPr>
          <p:cNvSpPr>
            <a:spLocks noGrp="1"/>
          </p:cNvSpPr>
          <p:nvPr>
            <p:ph type="title"/>
          </p:nvPr>
        </p:nvSpPr>
        <p:spPr>
          <a:xfrm>
            <a:off x="362965" y="260648"/>
            <a:ext cx="6801323" cy="439452"/>
          </a:xfrm>
        </p:spPr>
        <p:txBody>
          <a:bodyPr/>
          <a:lstStyle/>
          <a:p>
            <a:r>
              <a:rPr lang="it-IT" altLang="it-IT" sz="2000" b="1" i="1" dirty="0">
                <a:solidFill>
                  <a:srgbClr val="0066FF"/>
                </a:solidFill>
              </a:rPr>
              <a:t>DL Governance PNRR – D.L. 24 febbraio 2023, n. 13</a:t>
            </a:r>
            <a:endParaRPr lang="it-IT" sz="2000" b="1" i="1" dirty="0">
              <a:solidFill>
                <a:srgbClr val="0066FF"/>
              </a:solidFill>
            </a:endParaRPr>
          </a:p>
        </p:txBody>
      </p:sp>
      <p:sp>
        <p:nvSpPr>
          <p:cNvPr id="3" name="Segnaposto contenuto 2">
            <a:extLst>
              <a:ext uri="{FF2B5EF4-FFF2-40B4-BE49-F238E27FC236}">
                <a16:creationId xmlns:a16="http://schemas.microsoft.com/office/drawing/2014/main" id="{35593C80-96A7-88D6-39CD-8B41A68B1A10}"/>
              </a:ext>
            </a:extLst>
          </p:cNvPr>
          <p:cNvSpPr>
            <a:spLocks noGrp="1"/>
          </p:cNvSpPr>
          <p:nvPr>
            <p:ph idx="1"/>
          </p:nvPr>
        </p:nvSpPr>
        <p:spPr>
          <a:xfrm>
            <a:off x="424048" y="1196752"/>
            <a:ext cx="8262752" cy="4481508"/>
          </a:xfrm>
        </p:spPr>
        <p:txBody>
          <a:bodyPr/>
          <a:lstStyle/>
          <a:p>
            <a:pPr marL="0" indent="0" algn="just">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Disposizioni per il potenziamento delle politiche di coesione e per l’integrazione con il PNRR (Art. 50)</a:t>
            </a:r>
          </a:p>
          <a:p>
            <a:pPr marL="0" indent="0" algn="just">
              <a:spcBef>
                <a:spcPts val="600"/>
              </a:spcBef>
              <a:spcAft>
                <a:spcPts val="300"/>
              </a:spcAft>
              <a:buNone/>
            </a:pPr>
            <a:endParaRPr lang="it-IT" sz="1400" dirty="0">
              <a:latin typeface="Times New Roman" panose="02020603050405020304" pitchFamily="18" charset="0"/>
              <a:ea typeface="Calibri" panose="020F0502020204030204" pitchFamily="34" charset="0"/>
            </a:endParaRPr>
          </a:p>
          <a:p>
            <a:pPr marL="0" indent="0" algn="just">
              <a:spcBef>
                <a:spcPts val="600"/>
              </a:spcBef>
              <a:spcAft>
                <a:spcPts val="300"/>
              </a:spcAft>
              <a:buNone/>
            </a:pPr>
            <a:r>
              <a:rPr lang="it-IT" sz="1500" b="1" dirty="0">
                <a:effectLst/>
                <a:latin typeface="Times New Roman" panose="02020603050405020304" pitchFamily="18" charset="0"/>
                <a:ea typeface="Calibri" panose="020F0502020204030204" pitchFamily="34" charset="0"/>
              </a:rPr>
              <a:t>Funzioni Dipartimento Politiche di Coesione</a:t>
            </a:r>
            <a:r>
              <a:rPr lang="it-IT" sz="1500" dirty="0">
                <a:effectLst/>
                <a:latin typeface="Times New Roman" panose="02020603050405020304" pitchFamily="18" charset="0"/>
                <a:ea typeface="Calibri" panose="020F0502020204030204" pitchFamily="34" charset="0"/>
              </a:rPr>
              <a:t> – Si prevede la soppressione dell’Agenzia per la coesione territoriale, regolamentando la posizione del personale interessato dalla misura in esame, i rapporti giuridici attivi e passivi e gli organi della stessa, e </a:t>
            </a:r>
            <a:r>
              <a:rPr lang="it-IT" sz="1500" u="sng" dirty="0">
                <a:effectLst/>
                <a:latin typeface="Times New Roman" panose="02020603050405020304" pitchFamily="18" charset="0"/>
                <a:ea typeface="Calibri" panose="020F0502020204030204" pitchFamily="34" charset="0"/>
              </a:rPr>
              <a:t>l’attribuzione dell'esercizio delle relative funzioni al Dipartimento per le politiche di coesione della Presidenza del Consiglio dei ministri. </a:t>
            </a:r>
            <a:endParaRPr lang="it-IT" sz="1500" dirty="0">
              <a:effectLst/>
              <a:latin typeface="Times New Roman" panose="02020603050405020304" pitchFamily="18" charset="0"/>
              <a:ea typeface="Calibri" panose="020F0502020204030204" pitchFamily="34" charset="0"/>
            </a:endParaRPr>
          </a:p>
          <a:p>
            <a:pPr marL="0" indent="0" algn="just">
              <a:spcBef>
                <a:spcPts val="600"/>
              </a:spcBef>
              <a:spcAft>
                <a:spcPts val="300"/>
              </a:spcAft>
              <a:buNone/>
            </a:pPr>
            <a:r>
              <a:rPr lang="it-IT" sz="1500" b="1" dirty="0">
                <a:effectLst/>
                <a:latin typeface="Times New Roman" panose="02020603050405020304" pitchFamily="18" charset="0"/>
                <a:ea typeface="Calibri" panose="020F0502020204030204" pitchFamily="34" charset="0"/>
              </a:rPr>
              <a:t>Riorganizzazione NUVAP </a:t>
            </a:r>
            <a:r>
              <a:rPr lang="it-IT" sz="1500" dirty="0">
                <a:effectLst/>
                <a:latin typeface="Times New Roman" panose="02020603050405020304" pitchFamily="18" charset="0"/>
                <a:ea typeface="Calibri" panose="020F0502020204030204" pitchFamily="34" charset="0"/>
              </a:rPr>
              <a:t>– </a:t>
            </a:r>
            <a:r>
              <a:rPr lang="it-IT" sz="1500" dirty="0">
                <a:latin typeface="Times New Roman" panose="02020603050405020304" pitchFamily="18" charset="0"/>
                <a:ea typeface="Calibri" panose="020F0502020204030204" pitchFamily="34" charset="0"/>
              </a:rPr>
              <a:t>S</a:t>
            </a:r>
            <a:r>
              <a:rPr lang="it-IT" sz="1500" dirty="0">
                <a:effectLst/>
                <a:latin typeface="Times New Roman" panose="02020603050405020304" pitchFamily="18" charset="0"/>
                <a:ea typeface="Calibri" panose="020F0502020204030204" pitchFamily="34" charset="0"/>
              </a:rPr>
              <a:t>i prevede la riorganizzazione del Nucleo di valutazione e analisi per la programmazione (NUVAP) che viene ridenominato “Nucleo per le politiche di coesione” (NUPC). Il nuovo ente è costituito da un massimo di 42 componenti nominati fra i dipendenti delle amministrazioni pubbliche. </a:t>
            </a:r>
          </a:p>
          <a:p>
            <a:pPr marL="0" indent="0" algn="just">
              <a:spcBef>
                <a:spcPts val="600"/>
              </a:spcBef>
              <a:spcAft>
                <a:spcPts val="300"/>
              </a:spcAft>
              <a:buNone/>
            </a:pPr>
            <a:r>
              <a:rPr lang="it-IT" sz="1500" b="1" dirty="0">
                <a:effectLst/>
                <a:latin typeface="Times New Roman" panose="02020603050405020304" pitchFamily="18" charset="0"/>
                <a:ea typeface="Calibri" panose="020F0502020204030204" pitchFamily="34" charset="0"/>
              </a:rPr>
              <a:t>Sistema informatico </a:t>
            </a:r>
            <a:r>
              <a:rPr lang="it-IT" sz="1500" b="1" dirty="0" err="1">
                <a:effectLst/>
                <a:latin typeface="Times New Roman" panose="02020603050405020304" pitchFamily="18" charset="0"/>
                <a:ea typeface="Calibri" panose="020F0502020204030204" pitchFamily="34" charset="0"/>
              </a:rPr>
              <a:t>ReGiS</a:t>
            </a:r>
            <a:r>
              <a:rPr lang="it-IT" sz="1500" dirty="0">
                <a:effectLst/>
                <a:latin typeface="Times New Roman" panose="02020603050405020304" pitchFamily="18" charset="0"/>
                <a:ea typeface="Calibri" panose="020F0502020204030204" pitchFamily="34" charset="0"/>
              </a:rPr>
              <a:t> – </a:t>
            </a:r>
            <a:r>
              <a:rPr lang="it-IT" sz="1500" dirty="0">
                <a:latin typeface="Times New Roman" panose="02020603050405020304" pitchFamily="18" charset="0"/>
                <a:ea typeface="Calibri" panose="020F0502020204030204" pitchFamily="34" charset="0"/>
              </a:rPr>
              <a:t>Si d</a:t>
            </a:r>
            <a:r>
              <a:rPr lang="it-IT" sz="1500" dirty="0">
                <a:effectLst/>
                <a:latin typeface="Times New Roman" panose="02020603050405020304" pitchFamily="18" charset="0"/>
                <a:ea typeface="Calibri" panose="020F0502020204030204" pitchFamily="34" charset="0"/>
              </a:rPr>
              <a:t>ispone che venga stipulato un accordo di collaborazione tra il Dipartimento per le Politiche di Coesione e la Ragioneria dello Stato al fine di dare piena operatività a questo strumento attraverso cui le Amministrazioni centrali e territoriali interessate devono adempiere agli obblighi di monitoraggio, rendicontazione e controllo delle misure e dei progetti finanziati dal PNRR.</a:t>
            </a:r>
            <a:endParaRPr lang="it-IT" sz="15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09445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F1F6278-5BBB-86FA-A727-73FA8BAE368E}"/>
              </a:ext>
            </a:extLst>
          </p:cNvPr>
          <p:cNvSpPr>
            <a:spLocks noGrp="1" noChangeArrowheads="1"/>
          </p:cNvSpPr>
          <p:nvPr>
            <p:ph type="title"/>
          </p:nvPr>
        </p:nvSpPr>
        <p:spPr>
          <a:xfrm>
            <a:off x="457200" y="277813"/>
            <a:ext cx="8229600" cy="1063625"/>
          </a:xfrm>
        </p:spPr>
        <p:txBody>
          <a:bodyPr/>
          <a:lstStyle/>
          <a:p>
            <a:pPr algn="ctr" eaLnBrk="1" hangingPunct="1">
              <a:lnSpc>
                <a:spcPct val="90000"/>
              </a:lnSpc>
            </a:pPr>
            <a:br>
              <a:rPr lang="it-IT" altLang="it-IT" sz="2400" b="1"/>
            </a:br>
            <a:endParaRPr lang="it-IT" altLang="it-IT" sz="2400" b="1" i="1"/>
          </a:p>
        </p:txBody>
      </p:sp>
      <p:pic>
        <p:nvPicPr>
          <p:cNvPr id="23555" name="Picture 4" descr="logo%20anci%20dorato">
            <a:extLst>
              <a:ext uri="{FF2B5EF4-FFF2-40B4-BE49-F238E27FC236}">
                <a16:creationId xmlns:a16="http://schemas.microsoft.com/office/drawing/2014/main" id="{1EBCC0EF-ABF3-12A1-B840-C87C64A113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0738"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82F5A8DD-8FFC-F43D-ED39-A2DE32359115}"/>
              </a:ext>
            </a:extLst>
          </p:cNvPr>
          <p:cNvSpPr txBox="1"/>
          <p:nvPr/>
        </p:nvSpPr>
        <p:spPr>
          <a:xfrm>
            <a:off x="673100" y="1700213"/>
            <a:ext cx="7859713" cy="3170237"/>
          </a:xfrm>
          <a:prstGeom prst="rect">
            <a:avLst/>
          </a:prstGeom>
          <a:noFill/>
        </p:spPr>
        <p:txBody>
          <a:bodyPr>
            <a:spAutoFit/>
          </a:bodyPr>
          <a:lstStyle/>
          <a:p>
            <a:pPr algn="ctr" eaLnBrk="1" hangingPunct="1">
              <a:spcBef>
                <a:spcPts val="0"/>
              </a:spcBef>
              <a:spcAft>
                <a:spcPts val="0"/>
              </a:spcAft>
              <a:defRPr/>
            </a:pPr>
            <a:endParaRPr lang="it-IT" sz="1400" b="1" dirty="0">
              <a:latin typeface="Arial" charset="0"/>
              <a:cs typeface="Arial" charset="0"/>
            </a:endParaRPr>
          </a:p>
          <a:p>
            <a:pPr algn="ctr" eaLnBrk="1" hangingPunct="1">
              <a:spcBef>
                <a:spcPts val="0"/>
              </a:spcBef>
              <a:spcAft>
                <a:spcPts val="0"/>
              </a:spcAft>
              <a:defRPr/>
            </a:pPr>
            <a:endParaRPr lang="it-IT" sz="1400" b="1" dirty="0">
              <a:latin typeface="Arial" charset="0"/>
              <a:cs typeface="Arial" charset="0"/>
            </a:endParaRPr>
          </a:p>
          <a:p>
            <a:pPr algn="ctr" eaLnBrk="1" hangingPunct="1">
              <a:spcBef>
                <a:spcPts val="0"/>
              </a:spcBef>
              <a:spcAft>
                <a:spcPts val="0"/>
              </a:spcAft>
              <a:defRPr/>
            </a:pPr>
            <a:endParaRPr lang="it-IT" sz="1400" b="1" dirty="0">
              <a:latin typeface="Arial" charset="0"/>
              <a:cs typeface="Arial" charset="0"/>
            </a:endParaRPr>
          </a:p>
          <a:p>
            <a:pPr algn="ctr" eaLnBrk="1" hangingPunct="1">
              <a:spcBef>
                <a:spcPts val="0"/>
              </a:spcBef>
              <a:spcAft>
                <a:spcPts val="0"/>
              </a:spcAft>
              <a:defRPr/>
            </a:pPr>
            <a:r>
              <a:rPr lang="it-IT" sz="3000" b="1" i="1" dirty="0">
                <a:solidFill>
                  <a:schemeClr val="tx2"/>
                </a:solidFill>
                <a:latin typeface="Arial" charset="0"/>
                <a:cs typeface="Arial" charset="0"/>
              </a:rPr>
              <a:t>GRAZIE PER L’ATTENZIONE</a:t>
            </a:r>
          </a:p>
          <a:p>
            <a:pPr algn="ctr" eaLnBrk="1" hangingPunct="1">
              <a:spcBef>
                <a:spcPts val="0"/>
              </a:spcBef>
              <a:spcAft>
                <a:spcPts val="0"/>
              </a:spcAft>
              <a:defRPr/>
            </a:pPr>
            <a:endParaRPr lang="it-IT" sz="3000" b="1" i="1" dirty="0">
              <a:solidFill>
                <a:schemeClr val="tx2"/>
              </a:solidFill>
              <a:latin typeface="Arial" charset="0"/>
              <a:cs typeface="Arial" charset="0"/>
            </a:endParaRPr>
          </a:p>
          <a:p>
            <a:pPr marL="114300" algn="just" eaLnBrk="1" hangingPunct="1">
              <a:lnSpc>
                <a:spcPct val="200000"/>
              </a:lnSpc>
              <a:defRPr/>
            </a:pPr>
            <a:endParaRPr lang="it-IT" sz="1400" dirty="0">
              <a:solidFill>
                <a:srgbClr val="FF0000"/>
              </a:solidFill>
            </a:endParaRPr>
          </a:p>
          <a:p>
            <a:pPr algn="ctr" eaLnBrk="1" hangingPunct="1">
              <a:spcBef>
                <a:spcPts val="0"/>
              </a:spcBef>
              <a:spcAft>
                <a:spcPts val="0"/>
              </a:spcAft>
              <a:defRPr/>
            </a:pPr>
            <a:endParaRPr lang="it-IT" sz="1400" b="1" i="1" dirty="0">
              <a:latin typeface="+mn-lt"/>
              <a:ea typeface="Arial"/>
              <a:cs typeface="Arial"/>
              <a:sym typeface="Arial"/>
            </a:endParaRPr>
          </a:p>
          <a:p>
            <a:pPr algn="ctr" eaLnBrk="1" hangingPunct="1">
              <a:spcBef>
                <a:spcPts val="0"/>
              </a:spcBef>
              <a:spcAft>
                <a:spcPts val="0"/>
              </a:spcAft>
              <a:defRPr/>
            </a:pPr>
            <a:endParaRPr lang="it-IT" sz="1400" b="1" i="1" dirty="0">
              <a:latin typeface="+mn-lt"/>
              <a:ea typeface="Arial"/>
              <a:cs typeface="Arial"/>
              <a:sym typeface="Arial"/>
            </a:endParaRPr>
          </a:p>
          <a:p>
            <a:pPr algn="ctr" eaLnBrk="1" hangingPunct="1">
              <a:spcBef>
                <a:spcPts val="0"/>
              </a:spcBef>
              <a:spcAft>
                <a:spcPts val="0"/>
              </a:spcAft>
              <a:defRPr/>
            </a:pPr>
            <a:endParaRPr lang="it-IT" sz="1400" b="1" i="1" dirty="0">
              <a:latin typeface="+mn-lt"/>
              <a:ea typeface="Arial"/>
              <a:cs typeface="Arial"/>
              <a:sym typeface="Arial"/>
            </a:endParaRPr>
          </a:p>
          <a:p>
            <a:pPr algn="ctr" eaLnBrk="1" hangingPunct="1">
              <a:spcBef>
                <a:spcPts val="0"/>
              </a:spcBef>
              <a:spcAft>
                <a:spcPts val="0"/>
              </a:spcAft>
              <a:defRPr/>
            </a:pPr>
            <a:endParaRPr lang="it-IT" sz="1400" b="1" i="1" dirty="0">
              <a:latin typeface="+mn-lt"/>
              <a:ea typeface="Arial"/>
              <a:cs typeface="Arial"/>
              <a:sym typeface="Arial"/>
            </a:endParaRPr>
          </a:p>
          <a:p>
            <a:pPr algn="ctr" eaLnBrk="1" hangingPunct="1">
              <a:spcBef>
                <a:spcPts val="0"/>
              </a:spcBef>
              <a:spcAft>
                <a:spcPts val="0"/>
              </a:spcAft>
              <a:defRPr/>
            </a:pPr>
            <a:endParaRPr lang="it-IT" sz="1400" b="1" i="1" dirty="0">
              <a:latin typeface="+mn-lt"/>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765579-67F9-8843-BE68-4AC58BC5DAD8}"/>
              </a:ext>
            </a:extLst>
          </p:cNvPr>
          <p:cNvSpPr>
            <a:spLocks noGrp="1"/>
          </p:cNvSpPr>
          <p:nvPr>
            <p:ph type="title"/>
          </p:nvPr>
        </p:nvSpPr>
        <p:spPr>
          <a:xfrm>
            <a:off x="395536" y="332656"/>
            <a:ext cx="7481455" cy="4833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000" b="1" i="1" dirty="0">
                <a:solidFill>
                  <a:srgbClr val="0066FF"/>
                </a:solidFill>
              </a:rPr>
              <a:t>DL Governance PNRR – D.L. 24 febbraio 2023, n. 13</a:t>
            </a:r>
            <a:endParaRPr lang="it-IT" sz="4400" b="1" i="1" dirty="0">
              <a:solidFill>
                <a:srgbClr val="0066FF"/>
              </a:solidFill>
            </a:endParaRPr>
          </a:p>
        </p:txBody>
      </p:sp>
      <p:sp>
        <p:nvSpPr>
          <p:cNvPr id="3" name="Segnaposto contenuto 2">
            <a:extLst>
              <a:ext uri="{FF2B5EF4-FFF2-40B4-BE49-F238E27FC236}">
                <a16:creationId xmlns:a16="http://schemas.microsoft.com/office/drawing/2014/main" id="{303F00DE-D576-CBA6-A6CF-AA30407A38C4}"/>
              </a:ext>
            </a:extLst>
          </p:cNvPr>
          <p:cNvSpPr>
            <a:spLocks noGrp="1"/>
          </p:cNvSpPr>
          <p:nvPr>
            <p:ph idx="1"/>
          </p:nvPr>
        </p:nvSpPr>
        <p:spPr>
          <a:xfrm>
            <a:off x="457200" y="1772816"/>
            <a:ext cx="8229600" cy="3094546"/>
          </a:xfrm>
        </p:spPr>
        <p:txBody>
          <a:bodyPr/>
          <a:lstStyle/>
          <a:p>
            <a:pPr marL="0" indent="0" algn="ctr">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Disposizioni in materia di poteri sostitutivi e di superamento del dissenso (Art. 3)</a:t>
            </a:r>
          </a:p>
          <a:p>
            <a:pPr marL="0" indent="0" algn="ctr">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algn="just">
              <a:spcBef>
                <a:spcPts val="600"/>
              </a:spcBef>
              <a:spcAft>
                <a:spcPts val="300"/>
              </a:spcAft>
            </a:pPr>
            <a:r>
              <a:rPr lang="it-IT" sz="1800" b="1" dirty="0">
                <a:effectLst/>
                <a:latin typeface="Times New Roman" panose="02020603050405020304" pitchFamily="18" charset="0"/>
                <a:ea typeface="Calibri" panose="020F0502020204030204" pitchFamily="34" charset="0"/>
              </a:rPr>
              <a:t>Poteri sostitutivi; ambiti territoriali sociali</a:t>
            </a:r>
            <a:r>
              <a:rPr lang="it-IT" sz="1800" dirty="0">
                <a:effectLst/>
                <a:latin typeface="Times New Roman" panose="02020603050405020304" pitchFamily="18" charset="0"/>
                <a:ea typeface="Calibri" panose="020F0502020204030204" pitchFamily="34" charset="0"/>
              </a:rPr>
              <a:t> – Il Decreto estende la portata dei poteri sostitutivi, già previsti dall’Art. 12 del DL 77/21, anche al caso in cui i soggetti attuatori siano “ambiti territoriali sociali”. </a:t>
            </a:r>
          </a:p>
          <a:p>
            <a:pPr marL="360000" indent="0" algn="just">
              <a:spcBef>
                <a:spcPts val="600"/>
              </a:spcBef>
              <a:spcAft>
                <a:spcPts val="300"/>
              </a:spcAft>
              <a:buNone/>
            </a:pPr>
            <a:r>
              <a:rPr lang="it-IT" sz="1800" dirty="0">
                <a:effectLst/>
                <a:latin typeface="Times New Roman" panose="02020603050405020304" pitchFamily="18" charset="0"/>
                <a:ea typeface="Calibri" panose="020F0502020204030204" pitchFamily="34" charset="0"/>
              </a:rPr>
              <a:t>Si prevede, inoltre, la diminuzione </a:t>
            </a:r>
            <a:r>
              <a:rPr lang="it-IT" sz="1800" b="1" dirty="0">
                <a:effectLst/>
                <a:latin typeface="Times New Roman" panose="02020603050405020304" pitchFamily="18" charset="0"/>
                <a:ea typeface="Calibri" panose="020F0502020204030204" pitchFamily="34" charset="0"/>
              </a:rPr>
              <a:t>da trenta a quindici giorni</a:t>
            </a:r>
            <a:r>
              <a:rPr lang="it-IT" sz="1800" dirty="0">
                <a:effectLst/>
                <a:latin typeface="Times New Roman" panose="02020603050405020304" pitchFamily="18" charset="0"/>
                <a:ea typeface="Calibri" panose="020F0502020204030204" pitchFamily="34" charset="0"/>
              </a:rPr>
              <a:t> del tempo massimo che il Presidente del Consiglio dei ministri assegna al soggetto attuatore, Comune o Città Metropolitana, al fine di provvedere al superamento dei casi di inerzia, prima di procedere all’esercizio del potere sostitutivo.</a:t>
            </a: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89492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765579-67F9-8843-BE68-4AC58BC5DAD8}"/>
              </a:ext>
            </a:extLst>
          </p:cNvPr>
          <p:cNvSpPr>
            <a:spLocks noGrp="1"/>
          </p:cNvSpPr>
          <p:nvPr>
            <p:ph type="title"/>
          </p:nvPr>
        </p:nvSpPr>
        <p:spPr>
          <a:xfrm>
            <a:off x="402913" y="260648"/>
            <a:ext cx="7481455" cy="4833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000" b="1" i="1" dirty="0">
                <a:solidFill>
                  <a:srgbClr val="0066FF"/>
                </a:solidFill>
              </a:rPr>
              <a:t>DL Governance PNRR – D.L. 24 febbraio 2023, n. 13</a:t>
            </a:r>
            <a:br>
              <a:rPr lang="it-IT" altLang="it-IT" sz="1800" b="1" i="1" dirty="0">
                <a:solidFill>
                  <a:srgbClr val="0066FF"/>
                </a:solidFill>
              </a:rPr>
            </a:br>
            <a:br>
              <a:rPr lang="it-IT" altLang="it-IT" sz="4400" b="1" i="1" dirty="0">
                <a:solidFill>
                  <a:srgbClr val="0066FF"/>
                </a:solidFill>
              </a:rPr>
            </a:br>
            <a:endParaRPr lang="it-IT" sz="4400" b="1" i="1" dirty="0">
              <a:solidFill>
                <a:srgbClr val="0066FF"/>
              </a:solidFill>
            </a:endParaRPr>
          </a:p>
        </p:txBody>
      </p:sp>
      <p:sp>
        <p:nvSpPr>
          <p:cNvPr id="3" name="Segnaposto contenuto 2">
            <a:extLst>
              <a:ext uri="{FF2B5EF4-FFF2-40B4-BE49-F238E27FC236}">
                <a16:creationId xmlns:a16="http://schemas.microsoft.com/office/drawing/2014/main" id="{303F00DE-D576-CBA6-A6CF-AA30407A38C4}"/>
              </a:ext>
            </a:extLst>
          </p:cNvPr>
          <p:cNvSpPr>
            <a:spLocks noGrp="1"/>
          </p:cNvSpPr>
          <p:nvPr>
            <p:ph idx="1"/>
          </p:nvPr>
        </p:nvSpPr>
        <p:spPr>
          <a:xfrm>
            <a:off x="457200" y="1628800"/>
            <a:ext cx="8229600" cy="3404001"/>
          </a:xfrm>
        </p:spPr>
        <p:txBody>
          <a:bodyPr/>
          <a:lstStyle/>
          <a:p>
            <a:pPr marL="0" indent="0" algn="ctr">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Semplificazione delle procedure di gestione finanziaria PNRR (Art. 6)</a:t>
            </a:r>
          </a:p>
          <a:p>
            <a:pPr marL="0" indent="0" algn="ctr">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algn="just">
              <a:spcBef>
                <a:spcPts val="600"/>
              </a:spcBef>
              <a:spcAft>
                <a:spcPts val="300"/>
              </a:spcAft>
            </a:pPr>
            <a:r>
              <a:rPr lang="it-IT" sz="1800" b="1" dirty="0">
                <a:effectLst/>
                <a:latin typeface="Times New Roman" panose="02020603050405020304" pitchFamily="18" charset="0"/>
                <a:ea typeface="Calibri" panose="020F0502020204030204" pitchFamily="34" charset="0"/>
              </a:rPr>
              <a:t>Semplificazione procedimento di erogazione risorse – </a:t>
            </a:r>
            <a:r>
              <a:rPr lang="it-IT" sz="1800" dirty="0">
                <a:effectLst/>
                <a:latin typeface="Times New Roman" panose="02020603050405020304" pitchFamily="18" charset="0"/>
                <a:ea typeface="Calibri" panose="020F0502020204030204" pitchFamily="34" charset="0"/>
              </a:rPr>
              <a:t>Si semplifica il procedimento di erogazione delle risorse da versare a titolo di anticipazione destinate ai soggetti attuatori degli interventi PNRR per l’esecuzione dei progetti ricompresi nel medesimo Piano, finanziati con risorse nazionali, attraverso un’erogazione diretta da parte di RGS, sentite le Amministrazioni centrali.</a:t>
            </a:r>
          </a:p>
          <a:p>
            <a:pPr algn="just">
              <a:spcBef>
                <a:spcPts val="600"/>
              </a:spcBef>
              <a:spcAft>
                <a:spcPts val="300"/>
              </a:spcAft>
            </a:pPr>
            <a:r>
              <a:rPr lang="it-IT" sz="1800" b="1" dirty="0">
                <a:effectLst/>
                <a:latin typeface="Times New Roman" panose="02020603050405020304" pitchFamily="18" charset="0"/>
                <a:ea typeface="Calibri" panose="020F0502020204030204" pitchFamily="34" charset="0"/>
              </a:rPr>
              <a:t>Assegnazione e rimodulazioni delle risorse – </a:t>
            </a:r>
            <a:r>
              <a:rPr lang="it-IT" sz="1800" dirty="0">
                <a:effectLst/>
                <a:latin typeface="Times New Roman" panose="02020603050405020304" pitchFamily="18" charset="0"/>
                <a:ea typeface="Calibri" panose="020F0502020204030204" pitchFamily="34" charset="0"/>
              </a:rPr>
              <a:t>Le assegnazioni e le rimodulazioni delle risorse finanziarie in favore delle Amministrazioni centrali titolari degli interventi del PNRR sono disposte con decreti del Ragioniere generale dello Stato.</a:t>
            </a:r>
          </a:p>
        </p:txBody>
      </p:sp>
    </p:spTree>
    <p:extLst>
      <p:ext uri="{BB962C8B-B14F-4D97-AF65-F5344CB8AC3E}">
        <p14:creationId xmlns:p14="http://schemas.microsoft.com/office/powerpoint/2010/main" val="2429555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765579-67F9-8843-BE68-4AC58BC5DAD8}"/>
              </a:ext>
            </a:extLst>
          </p:cNvPr>
          <p:cNvSpPr>
            <a:spLocks noGrp="1"/>
          </p:cNvSpPr>
          <p:nvPr>
            <p:ph type="title"/>
          </p:nvPr>
        </p:nvSpPr>
        <p:spPr>
          <a:xfrm>
            <a:off x="402913" y="260648"/>
            <a:ext cx="7481455" cy="4833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000" b="1" i="1" dirty="0">
                <a:solidFill>
                  <a:srgbClr val="0066FF"/>
                </a:solidFill>
              </a:rPr>
              <a:t>DL Governance PNRR – D.L. 24 febbraio 2023, n. 13</a:t>
            </a:r>
            <a:br>
              <a:rPr lang="it-IT" altLang="it-IT" sz="1800" b="1" i="1" dirty="0">
                <a:solidFill>
                  <a:srgbClr val="0066FF"/>
                </a:solidFill>
              </a:rPr>
            </a:br>
            <a:br>
              <a:rPr lang="it-IT" altLang="it-IT" sz="4400" b="1" i="1" dirty="0">
                <a:solidFill>
                  <a:srgbClr val="0066FF"/>
                </a:solidFill>
              </a:rPr>
            </a:br>
            <a:endParaRPr lang="it-IT" sz="4400" b="1" i="1" dirty="0">
              <a:solidFill>
                <a:srgbClr val="0066FF"/>
              </a:solidFill>
            </a:endParaRPr>
          </a:p>
        </p:txBody>
      </p:sp>
      <p:sp>
        <p:nvSpPr>
          <p:cNvPr id="3" name="Segnaposto contenuto 2">
            <a:extLst>
              <a:ext uri="{FF2B5EF4-FFF2-40B4-BE49-F238E27FC236}">
                <a16:creationId xmlns:a16="http://schemas.microsoft.com/office/drawing/2014/main" id="{303F00DE-D576-CBA6-A6CF-AA30407A38C4}"/>
              </a:ext>
            </a:extLst>
          </p:cNvPr>
          <p:cNvSpPr>
            <a:spLocks noGrp="1"/>
          </p:cNvSpPr>
          <p:nvPr>
            <p:ph idx="1"/>
          </p:nvPr>
        </p:nvSpPr>
        <p:spPr>
          <a:xfrm>
            <a:off x="457200" y="1366953"/>
            <a:ext cx="8229601" cy="4582327"/>
          </a:xfrm>
        </p:spPr>
        <p:txBody>
          <a:bodyPr/>
          <a:lstStyle/>
          <a:p>
            <a:pPr marL="0" indent="0" algn="ctr">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Misure per il rafforzamento della capacità amministrativa delle amministrazioni titolari delle misure PNRR e dei soggetti attuatori (Art. 8) </a:t>
            </a:r>
          </a:p>
          <a:p>
            <a:pPr marL="0" indent="0" algn="ctr">
              <a:buNone/>
            </a:pPr>
            <a:endPar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algn="just">
              <a:spcBef>
                <a:spcPts val="600"/>
              </a:spcBef>
              <a:spcAft>
                <a:spcPts val="300"/>
              </a:spcAft>
            </a:pPr>
            <a:r>
              <a:rPr lang="it-IT" sz="1700" b="1" dirty="0">
                <a:effectLst/>
                <a:latin typeface="Times New Roman" panose="02020603050405020304" pitchFamily="18" charset="0"/>
                <a:ea typeface="Calibri" panose="020F0502020204030204" pitchFamily="34" charset="0"/>
              </a:rPr>
              <a:t>Incarichi dirigenziali a contratto – </a:t>
            </a:r>
            <a:r>
              <a:rPr lang="it-IT" sz="1700" dirty="0">
                <a:effectLst/>
                <a:latin typeface="Times New Roman" panose="02020603050405020304" pitchFamily="18" charset="0"/>
                <a:ea typeface="Calibri" panose="020F0502020204030204" pitchFamily="34" charset="0"/>
              </a:rPr>
              <a:t>Al fine di consentire agli enti locali di fronteggiare le esigenze connesse ai complessivi adempimenti riferiti al PNRR, la percentuale di incarichi dirigenziali a contratto ex art. 110 TUEL è elevata, fino al 31 dicembre 2026, </a:t>
            </a:r>
            <a:r>
              <a:rPr lang="it-IT" sz="1700" dirty="0">
                <a:latin typeface="Times New Roman" panose="02020603050405020304" pitchFamily="18" charset="0"/>
                <a:ea typeface="Calibri" panose="020F0502020204030204" pitchFamily="34" charset="0"/>
              </a:rPr>
              <a:t>dal 30 </a:t>
            </a:r>
            <a:r>
              <a:rPr lang="it-IT" sz="1700" dirty="0">
                <a:effectLst/>
                <a:latin typeface="Times New Roman" panose="02020603050405020304" pitchFamily="18" charset="0"/>
                <a:ea typeface="Calibri" panose="020F0502020204030204" pitchFamily="34" charset="0"/>
              </a:rPr>
              <a:t>al 50 per cento.</a:t>
            </a:r>
          </a:p>
          <a:p>
            <a:pPr algn="just">
              <a:spcBef>
                <a:spcPts val="600"/>
              </a:spcBef>
              <a:spcAft>
                <a:spcPts val="300"/>
              </a:spcAft>
            </a:pPr>
            <a:r>
              <a:rPr lang="it-IT" sz="1700" b="1" dirty="0">
                <a:latin typeface="Times New Roman" panose="02020603050405020304" pitchFamily="18" charset="0"/>
                <a:ea typeface="Calibri" panose="020F0502020204030204" pitchFamily="34" charset="0"/>
              </a:rPr>
              <a:t>Enti in dissesto e strutturalmente deficitari - </a:t>
            </a:r>
            <a:r>
              <a:rPr lang="it-IT" sz="1700" dirty="0">
                <a:latin typeface="Times New Roman" panose="02020603050405020304" pitchFamily="18" charset="0"/>
                <a:ea typeface="Calibri" panose="020F0502020204030204" pitchFamily="34" charset="0"/>
              </a:rPr>
              <a:t>Non si applicano le disposizioni che prevedono che il contratto a tempo determinato (Art. 110 TUEL) sia risolto di diritto nel caso in cui l'ente locale dichiari il dissesto o venga a trovarsi in situazioni strutturalmente deficitarie. Per le medesime finalità e sempre fino al 31 dicembre 2026, non si applica nei confronti degli enti locali dichiarati in dissesto o che si trovino in situazioni strutturalmente deficitarie il divieto, per gli uffici posti alle dirette dipendenze del sindaco, del presidente della provincia, della giunta o degli assessori, di assumere collaboratori con contratto a tempo determinato (Art. 90 TUEL)</a:t>
            </a:r>
            <a:endParaRPr lang="it-IT" sz="17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67614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765579-67F9-8843-BE68-4AC58BC5DAD8}"/>
              </a:ext>
            </a:extLst>
          </p:cNvPr>
          <p:cNvSpPr>
            <a:spLocks noGrp="1"/>
          </p:cNvSpPr>
          <p:nvPr>
            <p:ph type="title"/>
          </p:nvPr>
        </p:nvSpPr>
        <p:spPr>
          <a:xfrm>
            <a:off x="323528" y="260648"/>
            <a:ext cx="6801323" cy="43945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000" b="1" i="1" dirty="0">
                <a:solidFill>
                  <a:srgbClr val="0066FF"/>
                </a:solidFill>
              </a:rPr>
              <a:t>DL Governance PNRR – D.L. 24 febbraio 2023, n. 13</a:t>
            </a:r>
            <a:br>
              <a:rPr lang="it-IT" altLang="it-IT" sz="1800" b="1" i="1" dirty="0">
                <a:solidFill>
                  <a:srgbClr val="0066FF"/>
                </a:solidFill>
              </a:rPr>
            </a:br>
            <a:br>
              <a:rPr lang="it-IT" altLang="it-IT" sz="4400" b="1" i="1" dirty="0">
                <a:solidFill>
                  <a:srgbClr val="0066FF"/>
                </a:solidFill>
              </a:rPr>
            </a:br>
            <a:endParaRPr lang="it-IT" sz="4400" b="1" i="1" dirty="0">
              <a:solidFill>
                <a:srgbClr val="0066FF"/>
              </a:solidFill>
            </a:endParaRPr>
          </a:p>
        </p:txBody>
      </p:sp>
      <p:sp>
        <p:nvSpPr>
          <p:cNvPr id="3" name="Segnaposto contenuto 2">
            <a:extLst>
              <a:ext uri="{FF2B5EF4-FFF2-40B4-BE49-F238E27FC236}">
                <a16:creationId xmlns:a16="http://schemas.microsoft.com/office/drawing/2014/main" id="{303F00DE-D576-CBA6-A6CF-AA30407A38C4}"/>
              </a:ext>
            </a:extLst>
          </p:cNvPr>
          <p:cNvSpPr>
            <a:spLocks noGrp="1"/>
          </p:cNvSpPr>
          <p:nvPr>
            <p:ph idx="1"/>
          </p:nvPr>
        </p:nvSpPr>
        <p:spPr>
          <a:xfrm>
            <a:off x="457200" y="1484784"/>
            <a:ext cx="8229600" cy="4118841"/>
          </a:xfrm>
        </p:spPr>
        <p:txBody>
          <a:bodyPr/>
          <a:lstStyle/>
          <a:p>
            <a:pPr marL="0" indent="0" algn="ctr">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Ulteriori misure di semplificazione in materia di affidamento dei contratti pubblici PNRR e PNC e in materia di procedimenti amministrativi (Art. 14) (1/5)              </a:t>
            </a:r>
          </a:p>
          <a:p>
            <a:pPr marL="0" indent="0" algn="just">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600"/>
              </a:spcBef>
              <a:spcAft>
                <a:spcPts val="300"/>
              </a:spcAft>
            </a:pPr>
            <a:r>
              <a:rPr lang="it-IT" sz="1700" b="1" dirty="0">
                <a:effectLst/>
                <a:latin typeface="Times New Roman" panose="02020603050405020304" pitchFamily="18" charset="0"/>
                <a:ea typeface="Calibri" panose="020F0502020204030204" pitchFamily="34" charset="0"/>
              </a:rPr>
              <a:t>Controlli su attuazione interventi PNRR – </a:t>
            </a:r>
            <a:r>
              <a:rPr lang="it-IT" sz="1600" dirty="0">
                <a:latin typeface="Times New Roman" panose="02020603050405020304" pitchFamily="18" charset="0"/>
                <a:ea typeface="Calibri" panose="020F0502020204030204" pitchFamily="34" charset="0"/>
              </a:rPr>
              <a:t>I </a:t>
            </a:r>
            <a:r>
              <a:rPr lang="it-IT" sz="1600" dirty="0">
                <a:effectLst/>
                <a:latin typeface="Times New Roman" panose="02020603050405020304" pitchFamily="18" charset="0"/>
                <a:ea typeface="Calibri" panose="020F0502020204030204" pitchFamily="34" charset="0"/>
              </a:rPr>
              <a:t>controlli sull’attuazione degli interventi del PNRR sono espletati anche ad avvenuta conclusione delle attività previste dal contratto ovvero nei casi di esecuzione anticipata.</a:t>
            </a:r>
          </a:p>
          <a:p>
            <a:pPr algn="just">
              <a:spcBef>
                <a:spcPts val="600"/>
              </a:spcBef>
              <a:spcAft>
                <a:spcPts val="300"/>
              </a:spcAft>
            </a:pPr>
            <a:r>
              <a:rPr lang="it-IT" sz="1700" b="1" dirty="0">
                <a:effectLst/>
                <a:latin typeface="Times New Roman" panose="02020603050405020304" pitchFamily="18" charset="0"/>
                <a:ea typeface="Calibri" panose="020F0502020204030204" pitchFamily="34" charset="0"/>
              </a:rPr>
              <a:t>Semplificazioni VIA (Valutazione Impatto Ambientale)</a:t>
            </a:r>
            <a:r>
              <a:rPr lang="it-IT" sz="1600" b="1" dirty="0">
                <a:effectLst/>
                <a:latin typeface="Times New Roman" panose="02020603050405020304" pitchFamily="18" charset="0"/>
                <a:ea typeface="Calibri" panose="020F0502020204030204" pitchFamily="34" charset="0"/>
              </a:rPr>
              <a:t> </a:t>
            </a:r>
            <a:r>
              <a:rPr lang="it-IT" sz="1600" dirty="0">
                <a:effectLst/>
                <a:latin typeface="Times New Roman" panose="02020603050405020304" pitchFamily="18" charset="0"/>
                <a:ea typeface="Calibri" panose="020F0502020204030204" pitchFamily="34" charset="0"/>
              </a:rPr>
              <a:t>– Nei casi eccezionali in cui sia necessario procedere con urgenza alla realizzazione di interventi di competenza statale previsti dal PNRR e dal PNC, il Ministro competente per la realizzazione dell’opera può proporre al Ministro dell’ambiente e della sicurezza energetica di disporre l'esenzione dalle disposizioni di cui al titolo III (Valutazione d’impatto ambientale) della parte seconda (Procedure per la valutazione ambientale strategica (VAS), per la valutazione dell'impatto ambientale (VIA) e per l'autorizzazione integrata ambientale (IPPC)) del decreto legislativo 3 aprile 2006, n. 152 secondo la procedura di cui all'articolo 6, comma 11, del medesimo decreto.</a:t>
            </a:r>
          </a:p>
        </p:txBody>
      </p:sp>
    </p:spTree>
    <p:extLst>
      <p:ext uri="{BB962C8B-B14F-4D97-AF65-F5344CB8AC3E}">
        <p14:creationId xmlns:p14="http://schemas.microsoft.com/office/powerpoint/2010/main" val="1197514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765579-67F9-8843-BE68-4AC58BC5DAD8}"/>
              </a:ext>
            </a:extLst>
          </p:cNvPr>
          <p:cNvSpPr>
            <a:spLocks noGrp="1"/>
          </p:cNvSpPr>
          <p:nvPr>
            <p:ph type="title"/>
          </p:nvPr>
        </p:nvSpPr>
        <p:spPr>
          <a:xfrm>
            <a:off x="395536" y="260648"/>
            <a:ext cx="6801323" cy="43945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000" b="1" i="1" dirty="0">
                <a:solidFill>
                  <a:srgbClr val="0066FF"/>
                </a:solidFill>
              </a:rPr>
              <a:t>DL Governance PNRR – D.L. 24 febbraio 2023, n. 13</a:t>
            </a:r>
            <a:br>
              <a:rPr lang="it-IT" altLang="it-IT" sz="2000" b="1" i="1" dirty="0">
                <a:solidFill>
                  <a:srgbClr val="0066FF"/>
                </a:solidFill>
              </a:rPr>
            </a:br>
            <a:br>
              <a:rPr lang="it-IT" altLang="it-IT" sz="4400" b="1" i="1" dirty="0">
                <a:solidFill>
                  <a:srgbClr val="0066FF"/>
                </a:solidFill>
              </a:rPr>
            </a:br>
            <a:endParaRPr lang="it-IT" sz="4400" b="1" i="1" dirty="0">
              <a:solidFill>
                <a:srgbClr val="0066FF"/>
              </a:solidFill>
            </a:endParaRPr>
          </a:p>
        </p:txBody>
      </p:sp>
      <p:sp>
        <p:nvSpPr>
          <p:cNvPr id="3" name="Segnaposto contenuto 2">
            <a:extLst>
              <a:ext uri="{FF2B5EF4-FFF2-40B4-BE49-F238E27FC236}">
                <a16:creationId xmlns:a16="http://schemas.microsoft.com/office/drawing/2014/main" id="{303F00DE-D576-CBA6-A6CF-AA30407A38C4}"/>
              </a:ext>
            </a:extLst>
          </p:cNvPr>
          <p:cNvSpPr>
            <a:spLocks noGrp="1"/>
          </p:cNvSpPr>
          <p:nvPr>
            <p:ph idx="1"/>
          </p:nvPr>
        </p:nvSpPr>
        <p:spPr>
          <a:xfrm>
            <a:off x="457200" y="1398391"/>
            <a:ext cx="8229600" cy="4118841"/>
          </a:xfrm>
        </p:spPr>
        <p:txBody>
          <a:bodyPr/>
          <a:lstStyle/>
          <a:p>
            <a:pPr marL="0" indent="0" algn="ctr">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Ulteriori misure di semplificazione in materia di affidamento dei contratti pubblici PNRR e PNC e in materia di procedimenti amministrativi (Art. 14) (2/5)              </a:t>
            </a:r>
          </a:p>
          <a:p>
            <a:pPr marL="0" indent="0" algn="just">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600"/>
              </a:spcBef>
              <a:spcAft>
                <a:spcPts val="300"/>
              </a:spcAft>
            </a:pPr>
            <a:r>
              <a:rPr lang="it-IT" sz="1800" b="1" dirty="0">
                <a:effectLst/>
                <a:latin typeface="Times New Roman" panose="02020603050405020304" pitchFamily="18" charset="0"/>
                <a:ea typeface="Calibri" panose="020F0502020204030204" pitchFamily="34" charset="0"/>
              </a:rPr>
              <a:t>Tempi interventi infrastrutturali – </a:t>
            </a:r>
            <a:r>
              <a:rPr lang="it-IT" sz="1600" dirty="0">
                <a:effectLst/>
                <a:latin typeface="Times New Roman" panose="02020603050405020304" pitchFamily="18" charset="0"/>
                <a:ea typeface="Calibri" panose="020F0502020204030204" pitchFamily="34" charset="0"/>
              </a:rPr>
              <a:t>L'affidamento della progettazione ed esecuzione dei lavori di tipo infrastrutturale o edilizio può avvenire anche sulla base del progetto di fattibilità tecnica ed economica e a condizione che detto progetto sia redatto secondo le modalità e le indicazioni di cui alle Linee guida del Consiglio Superiore dei Lavori Pubblici.</a:t>
            </a:r>
            <a:endParaRPr lang="it-IT" sz="1600" dirty="0">
              <a:latin typeface="Times New Roman" panose="02020603050405020304" pitchFamily="18" charset="0"/>
              <a:ea typeface="Calibri" panose="020F0502020204030204" pitchFamily="34" charset="0"/>
            </a:endParaRPr>
          </a:p>
          <a:p>
            <a:pPr marL="360000" indent="0" algn="just">
              <a:spcBef>
                <a:spcPts val="600"/>
              </a:spcBef>
              <a:spcAft>
                <a:spcPts val="300"/>
              </a:spcAft>
              <a:buNone/>
            </a:pPr>
            <a:r>
              <a:rPr lang="it-IT" sz="1600" dirty="0">
                <a:latin typeface="Times New Roman" panose="02020603050405020304" pitchFamily="18" charset="0"/>
                <a:ea typeface="Calibri" panose="020F0502020204030204" pitchFamily="34" charset="0"/>
              </a:rPr>
              <a:t>In tali casi, si prevede che la conferenza di servizi sia svolta dalla stazione appaltante in forma semplificata e la determinazione conclusiva della stessa approvi il progetto. Il progetto di fattibilità tecnica ed economica deve poi essere trasmesso, a cura della stazione appaltante, all'autorità competente ai fini dell'espressione della valutazione di impatto ambientale (VIA). Gli esiti della VIA sono trasmessi e comunicati dall'autorità competente alle altre amministrazioni che partecipano alla conferenza di servizi e la determinazione conclusiva della conferenza comprende il provvedimento di valutazione di impatto ambientale.</a:t>
            </a:r>
          </a:p>
        </p:txBody>
      </p:sp>
    </p:spTree>
    <p:extLst>
      <p:ext uri="{BB962C8B-B14F-4D97-AF65-F5344CB8AC3E}">
        <p14:creationId xmlns:p14="http://schemas.microsoft.com/office/powerpoint/2010/main" val="3960356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765579-67F9-8843-BE68-4AC58BC5DAD8}"/>
              </a:ext>
            </a:extLst>
          </p:cNvPr>
          <p:cNvSpPr>
            <a:spLocks noGrp="1"/>
          </p:cNvSpPr>
          <p:nvPr>
            <p:ph type="title"/>
          </p:nvPr>
        </p:nvSpPr>
        <p:spPr>
          <a:xfrm>
            <a:off x="402913" y="332656"/>
            <a:ext cx="7481455" cy="4833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000" b="1" i="1" dirty="0">
                <a:solidFill>
                  <a:srgbClr val="0066FF"/>
                </a:solidFill>
              </a:rPr>
              <a:t>DL Governance PNRR – D.L. 24 febbraio 2023, n. 13</a:t>
            </a:r>
            <a:br>
              <a:rPr lang="it-IT" altLang="it-IT" sz="1800" b="1" i="1" dirty="0">
                <a:solidFill>
                  <a:srgbClr val="0066FF"/>
                </a:solidFill>
              </a:rPr>
            </a:br>
            <a:br>
              <a:rPr lang="it-IT" altLang="it-IT" sz="4400" b="1" i="1" dirty="0">
                <a:solidFill>
                  <a:srgbClr val="0066FF"/>
                </a:solidFill>
              </a:rPr>
            </a:br>
            <a:endParaRPr lang="it-IT" sz="4400" b="1" i="1" dirty="0">
              <a:solidFill>
                <a:srgbClr val="0066FF"/>
              </a:solidFill>
            </a:endParaRPr>
          </a:p>
        </p:txBody>
      </p:sp>
      <p:sp>
        <p:nvSpPr>
          <p:cNvPr id="3" name="Segnaposto contenuto 2">
            <a:extLst>
              <a:ext uri="{FF2B5EF4-FFF2-40B4-BE49-F238E27FC236}">
                <a16:creationId xmlns:a16="http://schemas.microsoft.com/office/drawing/2014/main" id="{303F00DE-D576-CBA6-A6CF-AA30407A38C4}"/>
              </a:ext>
            </a:extLst>
          </p:cNvPr>
          <p:cNvSpPr>
            <a:spLocks noGrp="1"/>
          </p:cNvSpPr>
          <p:nvPr>
            <p:ph idx="1"/>
          </p:nvPr>
        </p:nvSpPr>
        <p:spPr>
          <a:xfrm>
            <a:off x="457200" y="1412776"/>
            <a:ext cx="8229600" cy="4118841"/>
          </a:xfrm>
        </p:spPr>
        <p:txBody>
          <a:bodyPr/>
          <a:lstStyle/>
          <a:p>
            <a:pPr marL="0" indent="0" algn="ctr">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Ulteriori misure di semplificazione in materia di affidamento dei contratti pubblici PNRR e PNC e in materia di procedimenti amministrativi (Art. 14) (3/5)              </a:t>
            </a:r>
          </a:p>
          <a:p>
            <a:pPr marL="0" indent="0" algn="just">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600"/>
              </a:spcBef>
              <a:spcAft>
                <a:spcPts val="3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Contenuti Accordi quadro servizi tecnici</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 Gli </a:t>
            </a:r>
            <a:r>
              <a:rPr lang="it-IT" sz="1800" dirty="0">
                <a:latin typeface="Times New Roman" panose="02020603050405020304" pitchFamily="18" charset="0"/>
                <a:ea typeface="Calibri" panose="020F0502020204030204" pitchFamily="34" charset="0"/>
                <a:cs typeface="Times New Roman" panose="02020603050405020304" pitchFamily="18" charset="0"/>
              </a:rPr>
              <a:t>A</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ccordi quadro finalizzati all’individuazione degli operatori economici incaricati dello svolgimento dei servizi tecnici e dei lavori afferenti, in particolare, alla realizzazione di specifici programmi o di pluralità di interventi, devono contenere l’indicazione dei termini e delle condizioni che disciplinano le diverse prestazioni richieste.</a:t>
            </a:r>
          </a:p>
          <a:p>
            <a:pPr algn="just">
              <a:spcBef>
                <a:spcPts val="600"/>
              </a:spcBef>
              <a:spcAft>
                <a:spcPts val="300"/>
              </a:spcAft>
            </a:pPr>
            <a:r>
              <a:rPr lang="it-IT" sz="1800" b="1" dirty="0">
                <a:latin typeface="Times New Roman" panose="02020603050405020304" pitchFamily="18" charset="0"/>
                <a:ea typeface="Calibri" panose="020F0502020204030204" pitchFamily="34" charset="0"/>
                <a:cs typeface="Times New Roman" panose="02020603050405020304" pitchFamily="18" charset="0"/>
              </a:rPr>
              <a:t>Convenzioni tra soggetti attuatori </a:t>
            </a:r>
            <a:r>
              <a:rPr lang="it-IT" sz="1800" dirty="0">
                <a:latin typeface="Times New Roman" panose="02020603050405020304" pitchFamily="18" charset="0"/>
                <a:ea typeface="Calibri" panose="020F0502020204030204" pitchFamily="34" charset="0"/>
                <a:cs typeface="Times New Roman" panose="02020603050405020304" pitchFamily="18" charset="0"/>
              </a:rPr>
              <a:t>- In considerazione delle esigenze di accelerazione e semplificazione dei procedimenti relativi a opere di particolare rilevanza pubblica strettamente connesse agli interventi del PNRR, i soggetti pubblici e privati coinvolti possono, al fine di assicurare una realizzazione coordinata di tutti gli interventi, stipulare appositi atti convenzionali recanti l'individuazione di un unico soggetto attuatore.</a:t>
            </a:r>
          </a:p>
        </p:txBody>
      </p:sp>
    </p:spTree>
    <p:extLst>
      <p:ext uri="{BB962C8B-B14F-4D97-AF65-F5344CB8AC3E}">
        <p14:creationId xmlns:p14="http://schemas.microsoft.com/office/powerpoint/2010/main" val="3586232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765579-67F9-8843-BE68-4AC58BC5DAD8}"/>
              </a:ext>
            </a:extLst>
          </p:cNvPr>
          <p:cNvSpPr>
            <a:spLocks noGrp="1"/>
          </p:cNvSpPr>
          <p:nvPr>
            <p:ph type="title"/>
          </p:nvPr>
        </p:nvSpPr>
        <p:spPr>
          <a:xfrm>
            <a:off x="323528" y="281307"/>
            <a:ext cx="7481455" cy="4833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2000" b="1" i="1" dirty="0">
                <a:solidFill>
                  <a:srgbClr val="0066FF"/>
                </a:solidFill>
              </a:rPr>
              <a:t>DL Governance PNRR – D.L. 24 febbraio 2023, n. 13</a:t>
            </a:r>
            <a:br>
              <a:rPr lang="it-IT" altLang="it-IT" sz="1800" b="1" i="1" dirty="0">
                <a:solidFill>
                  <a:srgbClr val="0066FF"/>
                </a:solidFill>
              </a:rPr>
            </a:br>
            <a:br>
              <a:rPr lang="it-IT" altLang="it-IT" sz="4400" b="1" i="1" dirty="0">
                <a:solidFill>
                  <a:srgbClr val="0066FF"/>
                </a:solidFill>
              </a:rPr>
            </a:br>
            <a:endParaRPr lang="it-IT" sz="4400" b="1" i="1" dirty="0">
              <a:solidFill>
                <a:srgbClr val="0066FF"/>
              </a:solidFill>
            </a:endParaRPr>
          </a:p>
        </p:txBody>
      </p:sp>
      <p:sp>
        <p:nvSpPr>
          <p:cNvPr id="3" name="Segnaposto contenuto 2">
            <a:extLst>
              <a:ext uri="{FF2B5EF4-FFF2-40B4-BE49-F238E27FC236}">
                <a16:creationId xmlns:a16="http://schemas.microsoft.com/office/drawing/2014/main" id="{303F00DE-D576-CBA6-A6CF-AA30407A38C4}"/>
              </a:ext>
            </a:extLst>
          </p:cNvPr>
          <p:cNvSpPr>
            <a:spLocks noGrp="1"/>
          </p:cNvSpPr>
          <p:nvPr>
            <p:ph idx="1"/>
          </p:nvPr>
        </p:nvSpPr>
        <p:spPr>
          <a:xfrm>
            <a:off x="457200" y="1628800"/>
            <a:ext cx="8229600" cy="3744401"/>
          </a:xfrm>
        </p:spPr>
        <p:txBody>
          <a:bodyPr/>
          <a:lstStyle/>
          <a:p>
            <a:pPr marL="0" indent="0" algn="ctr">
              <a:buNone/>
            </a:pPr>
            <a:r>
              <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rPr>
              <a:t>Ulteriori misure di semplificazione in materia di affidamento dei contratti pubblici PNRR e PNC e in materia di procedimenti amministrativi (Art. 14) (4/5)              </a:t>
            </a:r>
          </a:p>
          <a:p>
            <a:pPr marL="0" indent="0" algn="just">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600"/>
              </a:spcBef>
              <a:spcAft>
                <a:spcPts val="3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Proroga semplificazioni in materia di appalti</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it-IT" sz="1800" dirty="0">
                <a:effectLst/>
                <a:latin typeface="Times New Roman" panose="02020603050405020304" pitchFamily="18" charset="0"/>
                <a:ea typeface="Calibri" panose="020F0502020204030204" pitchFamily="34" charset="0"/>
              </a:rPr>
              <a:t>Limitatamente agli interventi finanziati, in tutto o in parte, con le risorse previste dal PNRR e dal PNC, si applicano, fino al 31 dicembre 2023, salvo che sia previsto un termine più lungo, le disposizioni di semplificazione relative all'aggiudicazione dei contratti pubblici sotto e sopra soglia di cui al decreto-legge 16 luglio 2020, n. 76 e al decreto-legge 18 aprile 2019, n. 32.</a:t>
            </a:r>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600"/>
              </a:spcBef>
              <a:spcAft>
                <a:spcPts val="300"/>
              </a:spcAft>
            </a:pPr>
            <a:r>
              <a:rPr lang="it-IT" sz="1800" b="1" dirty="0">
                <a:latin typeface="Times New Roman" panose="02020603050405020304" pitchFamily="18" charset="0"/>
                <a:ea typeface="Calibri" panose="020F0502020204030204" pitchFamily="34" charset="0"/>
                <a:cs typeface="Times New Roman" panose="02020603050405020304" pitchFamily="18" charset="0"/>
              </a:rPr>
              <a:t>Accordi tra PA per svolgere funzioni di stazione appaltante </a:t>
            </a:r>
            <a:r>
              <a:rPr lang="it-IT" sz="1800" dirty="0">
                <a:latin typeface="Times New Roman" panose="02020603050405020304" pitchFamily="18" charset="0"/>
                <a:ea typeface="Calibri" panose="020F0502020204030204" pitchFamily="34" charset="0"/>
                <a:cs typeface="Times New Roman" panose="02020603050405020304" pitchFamily="18" charset="0"/>
              </a:rPr>
              <a:t>-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Per la realizzazione di interventi del PNRR si può ricorrere anche alla sottoscrizione di accordi tra Pubbliche Amministrazioni per lo svolgimento delle gare.</a:t>
            </a: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3273555"/>
      </p:ext>
    </p:extLst>
  </p:cSld>
  <p:clrMapOvr>
    <a:masterClrMapping/>
  </p:clrMapOvr>
</p:sld>
</file>

<file path=ppt/theme/theme1.xml><?xml version="1.0" encoding="utf-8"?>
<a:theme xmlns:a="http://schemas.openxmlformats.org/drawingml/2006/main" name="Bordi">
  <a:themeElements>
    <a:clrScheme name="Bord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i">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i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i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i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i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i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510</TotalTime>
  <Words>4264</Words>
  <Application>Microsoft Office PowerPoint</Application>
  <PresentationFormat>Presentazione su schermo (4:3)</PresentationFormat>
  <Paragraphs>191</Paragraphs>
  <Slides>25</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25</vt:i4>
      </vt:variant>
    </vt:vector>
  </HeadingPairs>
  <TitlesOfParts>
    <vt:vector size="33" baseType="lpstr">
      <vt:lpstr>Arial</vt:lpstr>
      <vt:lpstr>Calibri</vt:lpstr>
      <vt:lpstr>Courier New</vt:lpstr>
      <vt:lpstr>Garamond</vt:lpstr>
      <vt:lpstr>Symbol</vt:lpstr>
      <vt:lpstr>Times New Roman</vt:lpstr>
      <vt:lpstr>Wingdings</vt:lpstr>
      <vt:lpstr>Bordi</vt:lpstr>
      <vt:lpstr>WEBINAR DL 24 Febbraio 2023 n. 13 recante  “Disposizioni Urgenti per l’attuazione del  PNRR  e del PNC” (A.S. 564)</vt:lpstr>
      <vt:lpstr>DL Governance PNRR – D.L. 24 febbraio 2023, n. 13    </vt:lpstr>
      <vt:lpstr>DL Governance PNRR – D.L. 24 febbraio 2023, n. 13</vt:lpstr>
      <vt:lpstr>DL Governance PNRR – D.L. 24 febbraio 2023, n. 13  </vt:lpstr>
      <vt:lpstr>DL Governance PNRR – D.L. 24 febbraio 2023, n. 13  </vt:lpstr>
      <vt:lpstr>DL Governance PNRR – D.L. 24 febbraio 2023, n. 13  </vt:lpstr>
      <vt:lpstr>DL Governance PNRR – D.L. 24 febbraio 2023, n. 13  </vt:lpstr>
      <vt:lpstr>DL Governance PNRR – D.L. 24 febbraio 2023, n. 13  </vt:lpstr>
      <vt:lpstr>DL Governance PNRR – D.L. 24 febbraio 2023, n. 13  </vt:lpstr>
      <vt:lpstr>DL Governance PNRR – D.L. 24 febbraio 2023, n. 13  </vt:lpstr>
      <vt:lpstr>DL Governance PNRR – D.L. 24 febbraio 2023, n. 13</vt:lpstr>
      <vt:lpstr>DL Governance PNRR – D.L. 24 febbraio 2023, n. 13</vt:lpstr>
      <vt:lpstr>DL Governance PNRR – D.L. 24 febbraio 2023, n. 13</vt:lpstr>
      <vt:lpstr>DL Governance PNRR – D.L. 24 febbraio 2023, n. 13</vt:lpstr>
      <vt:lpstr>DL Governance PNRR – D.L. 24 febbraio 2023, n. 13</vt:lpstr>
      <vt:lpstr>DL Governance PNRR – D.L. 24 febbraio 2023, n. 13</vt:lpstr>
      <vt:lpstr>DL Governance PNRR – D.L. 24 febbraio 2023, n. 13</vt:lpstr>
      <vt:lpstr>DL Governance PNRR – D.L. 24 febbraio 2023, n. 13</vt:lpstr>
      <vt:lpstr>DL Governance PNRR – D.L. 24 febbraio 2023, n. 13</vt:lpstr>
      <vt:lpstr>DL Governance PNRR – D.L. 24 febbraio 2023, n. 13</vt:lpstr>
      <vt:lpstr>DL Governance PNRR – D.L. 24 febbraio 2023, n. 13</vt:lpstr>
      <vt:lpstr>DL Governance PNRR – D.L. 24 febbraio 2023, n. 13</vt:lpstr>
      <vt:lpstr>DL Governance PNRR – D.L. 24 febbraio 2023, n. 13</vt:lpstr>
      <vt:lpstr>DL Governance PNRR – D.L. 24 febbraio 2023, n. 13</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nuova normativa sui servizi pubblici locali</dc:title>
  <dc:creator>a.dibari</dc:creator>
  <cp:lastModifiedBy>Tiziana Caponi</cp:lastModifiedBy>
  <cp:revision>932</cp:revision>
  <cp:lastPrinted>2023-03-06T14:59:18Z</cp:lastPrinted>
  <dcterms:created xsi:type="dcterms:W3CDTF">2010-08-30T13:34:32Z</dcterms:created>
  <dcterms:modified xsi:type="dcterms:W3CDTF">2023-03-07T11:18:06Z</dcterms:modified>
</cp:coreProperties>
</file>