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sldIdLst>
    <p:sldId id="256" r:id="rId5"/>
    <p:sldId id="257" r:id="rId6"/>
    <p:sldId id="270" r:id="rId7"/>
    <p:sldId id="275" r:id="rId8"/>
    <p:sldId id="279" r:id="rId9"/>
    <p:sldId id="274" r:id="rId10"/>
    <p:sldId id="271" r:id="rId11"/>
    <p:sldId id="278" r:id="rId12"/>
    <p:sldId id="272" r:id="rId13"/>
    <p:sldId id="273" r:id="rId14"/>
    <p:sldId id="276" r:id="rId15"/>
    <p:sldId id="277" r:id="rId16"/>
    <p:sldId id="280" r:id="rId17"/>
    <p:sldId id="281" r:id="rId18"/>
    <p:sldId id="263" r:id="rId19"/>
  </p:sldIdLst>
  <p:sldSz cx="12192000" cy="6858000"/>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94" autoAdjust="0"/>
  </p:normalViewPr>
  <p:slideViewPr>
    <p:cSldViewPr snapToGrid="0" snapToObjects="1">
      <p:cViewPr varScale="1">
        <p:scale>
          <a:sx n="60" d="100"/>
          <a:sy n="60" d="100"/>
        </p:scale>
        <p:origin x="78" y="20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D1A8487-B46B-094A-85B6-820543111C1C}" type="datetimeFigureOut">
              <a:rPr lang="it-IT" smtClean="0"/>
              <a:t>06/04/2021</a:t>
            </a:fld>
            <a:endParaRPr lang="it-IT"/>
          </a:p>
        </p:txBody>
      </p:sp>
      <p:sp>
        <p:nvSpPr>
          <p:cNvPr id="4" name="Segnaposto immagin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9DF7EA1-049C-E748-A9E0-D37BDDE0C098}" type="slidenum">
              <a:rPr lang="it-IT" smtClean="0"/>
              <a:t>‹N›</a:t>
            </a:fld>
            <a:endParaRPr lang="it-IT"/>
          </a:p>
        </p:txBody>
      </p:sp>
    </p:spTree>
    <p:extLst>
      <p:ext uri="{BB962C8B-B14F-4D97-AF65-F5344CB8AC3E}">
        <p14:creationId xmlns:p14="http://schemas.microsoft.com/office/powerpoint/2010/main" val="830653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9DF7EA1-049C-E748-A9E0-D37BDDE0C098}" type="slidenum">
              <a:rPr lang="it-IT" smtClean="0"/>
              <a:t>5</a:t>
            </a:fld>
            <a:endParaRPr lang="it-IT"/>
          </a:p>
        </p:txBody>
      </p:sp>
    </p:spTree>
    <p:extLst>
      <p:ext uri="{BB962C8B-B14F-4D97-AF65-F5344CB8AC3E}">
        <p14:creationId xmlns:p14="http://schemas.microsoft.com/office/powerpoint/2010/main" val="34501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9DF7EA1-049C-E748-A9E0-D37BDDE0C098}" type="slidenum">
              <a:rPr lang="it-IT" smtClean="0"/>
              <a:t>15</a:t>
            </a:fld>
            <a:endParaRPr lang="it-IT"/>
          </a:p>
        </p:txBody>
      </p:sp>
    </p:spTree>
    <p:extLst>
      <p:ext uri="{BB962C8B-B14F-4D97-AF65-F5344CB8AC3E}">
        <p14:creationId xmlns:p14="http://schemas.microsoft.com/office/powerpoint/2010/main" val="1059245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B1BF23-2D30-654E-B5E4-98C7CAD52E0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98F973D-3434-0F49-BD1D-1EFB6AF8DA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54257225-F9FD-7748-AEB1-8E47B3FE6195}"/>
              </a:ext>
            </a:extLst>
          </p:cNvPr>
          <p:cNvSpPr>
            <a:spLocks noGrp="1"/>
          </p:cNvSpPr>
          <p:nvPr>
            <p:ph type="dt" sz="half" idx="10"/>
          </p:nvPr>
        </p:nvSpPr>
        <p:spPr/>
        <p:txBody>
          <a:bodyPr/>
          <a:lstStyle/>
          <a:p>
            <a:fld id="{2B695958-2517-4927-A489-741F277E5BE0}" type="datetime1">
              <a:rPr lang="it-IT" smtClean="0"/>
              <a:t>06/04/2021</a:t>
            </a:fld>
            <a:endParaRPr lang="it-IT"/>
          </a:p>
        </p:txBody>
      </p:sp>
      <p:sp>
        <p:nvSpPr>
          <p:cNvPr id="5" name="Segnaposto piè di pagina 4">
            <a:extLst>
              <a:ext uri="{FF2B5EF4-FFF2-40B4-BE49-F238E27FC236}">
                <a16:creationId xmlns:a16="http://schemas.microsoft.com/office/drawing/2014/main" id="{8CFF73F7-F4B2-3140-A185-F907B0B0DA6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2C61D4-7B26-CD40-83FA-297EF75E1487}"/>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422474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7521B2-B8CB-484E-9D0D-12561E905E9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8378D0B-4DD2-1544-B61F-54785964F2FC}"/>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AA7F384-9F87-FE41-9005-25034FCF5488}"/>
              </a:ext>
            </a:extLst>
          </p:cNvPr>
          <p:cNvSpPr>
            <a:spLocks noGrp="1"/>
          </p:cNvSpPr>
          <p:nvPr>
            <p:ph type="dt" sz="half" idx="10"/>
          </p:nvPr>
        </p:nvSpPr>
        <p:spPr/>
        <p:txBody>
          <a:bodyPr/>
          <a:lstStyle/>
          <a:p>
            <a:fld id="{F9FC86D5-FE37-4A92-8961-40DB0BF279BF}" type="datetime1">
              <a:rPr lang="it-IT" smtClean="0"/>
              <a:t>06/04/2021</a:t>
            </a:fld>
            <a:endParaRPr lang="it-IT"/>
          </a:p>
        </p:txBody>
      </p:sp>
      <p:sp>
        <p:nvSpPr>
          <p:cNvPr id="5" name="Segnaposto piè di pagina 4">
            <a:extLst>
              <a:ext uri="{FF2B5EF4-FFF2-40B4-BE49-F238E27FC236}">
                <a16:creationId xmlns:a16="http://schemas.microsoft.com/office/drawing/2014/main" id="{80B51B58-CCBE-A24E-B9D1-A3F03007CF5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7434414-9D66-B44D-8A4D-834AA452D851}"/>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895764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40A982-5B78-6043-82EB-72217009F7B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30B7D24-6C71-D247-ABE2-D9B99055D8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7BA5788-5C4F-954D-A503-EE3B6A63214A}"/>
              </a:ext>
            </a:extLst>
          </p:cNvPr>
          <p:cNvSpPr>
            <a:spLocks noGrp="1"/>
          </p:cNvSpPr>
          <p:nvPr>
            <p:ph type="dt" sz="half" idx="10"/>
          </p:nvPr>
        </p:nvSpPr>
        <p:spPr/>
        <p:txBody>
          <a:bodyPr/>
          <a:lstStyle/>
          <a:p>
            <a:fld id="{0441E731-52AE-44FD-98EE-C41921C3E008}" type="datetime1">
              <a:rPr lang="it-IT" smtClean="0"/>
              <a:t>06/04/2021</a:t>
            </a:fld>
            <a:endParaRPr lang="it-IT"/>
          </a:p>
        </p:txBody>
      </p:sp>
      <p:sp>
        <p:nvSpPr>
          <p:cNvPr id="5" name="Segnaposto piè di pagina 4">
            <a:extLst>
              <a:ext uri="{FF2B5EF4-FFF2-40B4-BE49-F238E27FC236}">
                <a16:creationId xmlns:a16="http://schemas.microsoft.com/office/drawing/2014/main" id="{7278AAC6-3A2C-A841-871D-BBC595E76BB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1C992B3-8E2D-8943-BE51-F2670B946713}"/>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144658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33E44D-666D-1443-885F-471B37B8FC4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47E1F02-BDAE-FA43-BED0-B65935A13D0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CDDA4AE-446F-6841-BB58-CC5A85B67FBF}"/>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AAAB14C5-9C00-7547-8D00-7A3E63D98C28}"/>
              </a:ext>
            </a:extLst>
          </p:cNvPr>
          <p:cNvSpPr>
            <a:spLocks noGrp="1"/>
          </p:cNvSpPr>
          <p:nvPr>
            <p:ph type="dt" sz="half" idx="10"/>
          </p:nvPr>
        </p:nvSpPr>
        <p:spPr/>
        <p:txBody>
          <a:bodyPr/>
          <a:lstStyle/>
          <a:p>
            <a:fld id="{20608CC5-C58E-4B1B-9449-AA672D950D08}" type="datetime1">
              <a:rPr lang="it-IT" smtClean="0"/>
              <a:t>06/04/2021</a:t>
            </a:fld>
            <a:endParaRPr lang="it-IT"/>
          </a:p>
        </p:txBody>
      </p:sp>
      <p:sp>
        <p:nvSpPr>
          <p:cNvPr id="6" name="Segnaposto piè di pagina 5">
            <a:extLst>
              <a:ext uri="{FF2B5EF4-FFF2-40B4-BE49-F238E27FC236}">
                <a16:creationId xmlns:a16="http://schemas.microsoft.com/office/drawing/2014/main" id="{C98C4E90-A58A-2343-9FD3-C3ACD5289D2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C57C7C2-E5EB-4D4F-93D0-30A3D22A50FD}"/>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344519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C041EB-19CF-FB4A-8DA6-046449A582F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FEA98B7-B1DD-624F-9095-28B7B1E07D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13C7AF81-E48E-1B4D-86D2-D90B837E1EA8}"/>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5E2CDE6-29CB-F246-9E98-711D8FD700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F5D3E65E-E146-4F4E-9937-194055357D1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60844B6-3391-F34C-B83E-25262730E398}"/>
              </a:ext>
            </a:extLst>
          </p:cNvPr>
          <p:cNvSpPr>
            <a:spLocks noGrp="1"/>
          </p:cNvSpPr>
          <p:nvPr>
            <p:ph type="dt" sz="half" idx="10"/>
          </p:nvPr>
        </p:nvSpPr>
        <p:spPr/>
        <p:txBody>
          <a:bodyPr/>
          <a:lstStyle/>
          <a:p>
            <a:fld id="{8BAAF783-3B40-4639-8A47-700F1F01B577}" type="datetime1">
              <a:rPr lang="it-IT" smtClean="0"/>
              <a:t>06/04/2021</a:t>
            </a:fld>
            <a:endParaRPr lang="it-IT"/>
          </a:p>
        </p:txBody>
      </p:sp>
      <p:sp>
        <p:nvSpPr>
          <p:cNvPr id="8" name="Segnaposto piè di pagina 7">
            <a:extLst>
              <a:ext uri="{FF2B5EF4-FFF2-40B4-BE49-F238E27FC236}">
                <a16:creationId xmlns:a16="http://schemas.microsoft.com/office/drawing/2014/main" id="{E2E5B83F-06DC-7F49-AC33-3E4FD004DFD7}"/>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D284754-696F-7D43-BEFB-31E02F87FCF3}"/>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412948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CDAFDD-97C5-6149-A2AE-73717A4DD9FF}"/>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15950EA-6A64-204B-9FEC-2E8F0E84D789}"/>
              </a:ext>
            </a:extLst>
          </p:cNvPr>
          <p:cNvSpPr>
            <a:spLocks noGrp="1"/>
          </p:cNvSpPr>
          <p:nvPr>
            <p:ph type="dt" sz="half" idx="10"/>
          </p:nvPr>
        </p:nvSpPr>
        <p:spPr/>
        <p:txBody>
          <a:bodyPr/>
          <a:lstStyle/>
          <a:p>
            <a:fld id="{C625B9F2-ED68-42D8-8C97-F8118671E008}" type="datetime1">
              <a:rPr lang="it-IT" smtClean="0"/>
              <a:t>06/04/2021</a:t>
            </a:fld>
            <a:endParaRPr lang="it-IT"/>
          </a:p>
        </p:txBody>
      </p:sp>
      <p:sp>
        <p:nvSpPr>
          <p:cNvPr id="4" name="Segnaposto piè di pagina 3">
            <a:extLst>
              <a:ext uri="{FF2B5EF4-FFF2-40B4-BE49-F238E27FC236}">
                <a16:creationId xmlns:a16="http://schemas.microsoft.com/office/drawing/2014/main" id="{C88C795D-3765-6E4D-BB17-672B11B322B0}"/>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160A93E-56D9-5C4F-99F3-A8BF96121699}"/>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3019073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04512EEC-2B78-B64A-A913-DB500012FF04}"/>
              </a:ext>
            </a:extLst>
          </p:cNvPr>
          <p:cNvSpPr>
            <a:spLocks noGrp="1"/>
          </p:cNvSpPr>
          <p:nvPr>
            <p:ph type="dt" sz="half" idx="10"/>
          </p:nvPr>
        </p:nvSpPr>
        <p:spPr/>
        <p:txBody>
          <a:bodyPr/>
          <a:lstStyle/>
          <a:p>
            <a:fld id="{E23BBB44-1346-48F0-B3B3-AC60EA756D17}" type="datetime1">
              <a:rPr lang="it-IT" smtClean="0"/>
              <a:t>06/04/2021</a:t>
            </a:fld>
            <a:endParaRPr lang="it-IT"/>
          </a:p>
        </p:txBody>
      </p:sp>
      <p:sp>
        <p:nvSpPr>
          <p:cNvPr id="3" name="Segnaposto piè di pagina 2">
            <a:extLst>
              <a:ext uri="{FF2B5EF4-FFF2-40B4-BE49-F238E27FC236}">
                <a16:creationId xmlns:a16="http://schemas.microsoft.com/office/drawing/2014/main" id="{FDC6339B-23C4-A849-83ED-90656B002ED8}"/>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A683DDE9-844A-8240-A688-315940FD1273}"/>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720327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812B42-2594-0444-B5AE-4F415459AD9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F0CA554-2835-A54C-A124-D818053122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5142C0-D4B7-224F-B333-C76D2D122D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EE53C4A-2990-514A-9385-7EBA71DAD079}"/>
              </a:ext>
            </a:extLst>
          </p:cNvPr>
          <p:cNvSpPr>
            <a:spLocks noGrp="1"/>
          </p:cNvSpPr>
          <p:nvPr>
            <p:ph type="dt" sz="half" idx="10"/>
          </p:nvPr>
        </p:nvSpPr>
        <p:spPr/>
        <p:txBody>
          <a:bodyPr/>
          <a:lstStyle/>
          <a:p>
            <a:fld id="{B06CDB3E-C4E6-499C-8573-DC848E0AAB1C}" type="datetime1">
              <a:rPr lang="it-IT" smtClean="0"/>
              <a:t>06/04/2021</a:t>
            </a:fld>
            <a:endParaRPr lang="it-IT"/>
          </a:p>
        </p:txBody>
      </p:sp>
      <p:sp>
        <p:nvSpPr>
          <p:cNvPr id="6" name="Segnaposto piè di pagina 5">
            <a:extLst>
              <a:ext uri="{FF2B5EF4-FFF2-40B4-BE49-F238E27FC236}">
                <a16:creationId xmlns:a16="http://schemas.microsoft.com/office/drawing/2014/main" id="{24407ED7-B027-844F-B4F8-A8E7B25CE6B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149707F-ED74-E948-B33C-AB0E62114007}"/>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158161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A7C72D-00C9-DD43-B323-E1B2FB286DA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01A4CB26-3F26-1F4A-B908-E38678061A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6332512C-03B2-FC43-BF23-E5E1B7B0D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4270DA6-B869-824C-AF93-E351FCCA907C}"/>
              </a:ext>
            </a:extLst>
          </p:cNvPr>
          <p:cNvSpPr>
            <a:spLocks noGrp="1"/>
          </p:cNvSpPr>
          <p:nvPr>
            <p:ph type="dt" sz="half" idx="10"/>
          </p:nvPr>
        </p:nvSpPr>
        <p:spPr/>
        <p:txBody>
          <a:bodyPr/>
          <a:lstStyle/>
          <a:p>
            <a:fld id="{8A3F6D4F-A7DF-4DF8-BBDE-3BC1F1451E65}" type="datetime1">
              <a:rPr lang="it-IT" smtClean="0"/>
              <a:t>06/04/2021</a:t>
            </a:fld>
            <a:endParaRPr lang="it-IT"/>
          </a:p>
        </p:txBody>
      </p:sp>
      <p:sp>
        <p:nvSpPr>
          <p:cNvPr id="6" name="Segnaposto piè di pagina 5">
            <a:extLst>
              <a:ext uri="{FF2B5EF4-FFF2-40B4-BE49-F238E27FC236}">
                <a16:creationId xmlns:a16="http://schemas.microsoft.com/office/drawing/2014/main" id="{96FA5F5C-22A1-EC44-B888-E385259E024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BFFF4B-0846-9047-90D8-1B7B86A58878}"/>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2280664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62FA88-29FF-8D4A-8F22-A350BC43A69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6E4606E-9FA6-4948-835D-4DD7FD9F2FC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3DC4C85-4BF8-B340-A75B-CA8A6D9B95D1}"/>
              </a:ext>
            </a:extLst>
          </p:cNvPr>
          <p:cNvSpPr>
            <a:spLocks noGrp="1"/>
          </p:cNvSpPr>
          <p:nvPr>
            <p:ph type="dt" sz="half" idx="10"/>
          </p:nvPr>
        </p:nvSpPr>
        <p:spPr/>
        <p:txBody>
          <a:bodyPr/>
          <a:lstStyle/>
          <a:p>
            <a:fld id="{F973C223-B3BB-4873-8CE8-453C1DFDFDF9}" type="datetime1">
              <a:rPr lang="it-IT" smtClean="0"/>
              <a:t>06/04/2021</a:t>
            </a:fld>
            <a:endParaRPr lang="it-IT"/>
          </a:p>
        </p:txBody>
      </p:sp>
      <p:sp>
        <p:nvSpPr>
          <p:cNvPr id="5" name="Segnaposto piè di pagina 4">
            <a:extLst>
              <a:ext uri="{FF2B5EF4-FFF2-40B4-BE49-F238E27FC236}">
                <a16:creationId xmlns:a16="http://schemas.microsoft.com/office/drawing/2014/main" id="{941B7B9F-3567-7146-968E-7950F057A48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DC19E8F-3637-FC43-8DCD-F2FF02A7E1B4}"/>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1082684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70EACCA-B046-6149-A9B5-7CFD9738DEE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54A3528-7E09-1C43-BC66-DF7BA8C5EFC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12708E9-1A3C-F24E-B04B-358AC44A7577}"/>
              </a:ext>
            </a:extLst>
          </p:cNvPr>
          <p:cNvSpPr>
            <a:spLocks noGrp="1"/>
          </p:cNvSpPr>
          <p:nvPr>
            <p:ph type="dt" sz="half" idx="10"/>
          </p:nvPr>
        </p:nvSpPr>
        <p:spPr/>
        <p:txBody>
          <a:bodyPr/>
          <a:lstStyle/>
          <a:p>
            <a:fld id="{F9CDB607-7769-4652-B306-048C1335D26D}" type="datetime1">
              <a:rPr lang="it-IT" smtClean="0"/>
              <a:t>06/04/2021</a:t>
            </a:fld>
            <a:endParaRPr lang="it-IT"/>
          </a:p>
        </p:txBody>
      </p:sp>
      <p:sp>
        <p:nvSpPr>
          <p:cNvPr id="5" name="Segnaposto piè di pagina 4">
            <a:extLst>
              <a:ext uri="{FF2B5EF4-FFF2-40B4-BE49-F238E27FC236}">
                <a16:creationId xmlns:a16="http://schemas.microsoft.com/office/drawing/2014/main" id="{04551922-8D59-4344-B101-F5F3F17AD2F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0B75D89-7D63-4C40-8A17-BA59D11262F6}"/>
              </a:ext>
            </a:extLst>
          </p:cNvPr>
          <p:cNvSpPr>
            <a:spLocks noGrp="1"/>
          </p:cNvSpPr>
          <p:nvPr>
            <p:ph type="sldNum" sz="quarter" idx="12"/>
          </p:nvPr>
        </p:nvSpPr>
        <p:spPr/>
        <p:txBody>
          <a:bodyPr/>
          <a:lstStyle/>
          <a:p>
            <a:fld id="{C6F98014-9B3B-3B4F-B20E-95FBF43EFC87}" type="slidenum">
              <a:rPr lang="it-IT" smtClean="0"/>
              <a:t>‹N›</a:t>
            </a:fld>
            <a:endParaRPr lang="it-IT"/>
          </a:p>
        </p:txBody>
      </p:sp>
    </p:spTree>
    <p:extLst>
      <p:ext uri="{BB962C8B-B14F-4D97-AF65-F5344CB8AC3E}">
        <p14:creationId xmlns:p14="http://schemas.microsoft.com/office/powerpoint/2010/main" val="2887246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DE15366-176D-1A41-9325-8D8E0DA8D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3A5E53D-0C64-3B41-B9E2-B9186EA9D8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832787C-302E-7B42-BA5B-66DF495FA3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71BCB-3EBD-478C-8AFB-760A0DA9A964}" type="datetime1">
              <a:rPr lang="it-IT" smtClean="0"/>
              <a:t>06/04/2021</a:t>
            </a:fld>
            <a:endParaRPr lang="it-IT"/>
          </a:p>
        </p:txBody>
      </p:sp>
      <p:sp>
        <p:nvSpPr>
          <p:cNvPr id="5" name="Segnaposto piè di pagina 4">
            <a:extLst>
              <a:ext uri="{FF2B5EF4-FFF2-40B4-BE49-F238E27FC236}">
                <a16:creationId xmlns:a16="http://schemas.microsoft.com/office/drawing/2014/main" id="{8B7CEA83-F91A-7D4D-8205-3569DD404B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59450518-4511-7142-8434-80C01CCA5C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98014-9B3B-3B4F-B20E-95FBF43EFC87}" type="slidenum">
              <a:rPr lang="it-IT" smtClean="0"/>
              <a:t>‹N›</a:t>
            </a:fld>
            <a:endParaRPr lang="it-IT"/>
          </a:p>
        </p:txBody>
      </p:sp>
    </p:spTree>
    <p:extLst>
      <p:ext uri="{BB962C8B-B14F-4D97-AF65-F5344CB8AC3E}">
        <p14:creationId xmlns:p14="http://schemas.microsoft.com/office/powerpoint/2010/main" val="1761185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8FDFD766-681B-AF41-83D8-242F0CECD663}"/>
              </a:ext>
            </a:extLst>
          </p:cNvPr>
          <p:cNvSpPr>
            <a:spLocks noGrp="1"/>
          </p:cNvSpPr>
          <p:nvPr>
            <p:ph type="ctrTitle"/>
          </p:nvPr>
        </p:nvSpPr>
        <p:spPr>
          <a:xfrm>
            <a:off x="719849" y="2780756"/>
            <a:ext cx="6149822" cy="2979964"/>
          </a:xfrm>
        </p:spPr>
        <p:txBody>
          <a:bodyPr vert="horz" lIns="91440" tIns="45720" rIns="91440" bIns="45720" rtlCol="0" anchor="t">
            <a:normAutofit/>
          </a:bodyPr>
          <a:lstStyle/>
          <a:p>
            <a:pPr algn="l"/>
            <a:br>
              <a:rPr lang="en-US" sz="4600" dirty="0"/>
            </a:br>
            <a:br>
              <a:rPr lang="en-US" sz="4600" dirty="0"/>
            </a:br>
            <a:br>
              <a:rPr lang="en-US" sz="4600" dirty="0"/>
            </a:br>
            <a:endParaRPr lang="en-US" sz="4600" dirty="0"/>
          </a:p>
        </p:txBody>
      </p:sp>
      <p:grpSp>
        <p:nvGrpSpPr>
          <p:cNvPr id="49" name="Group 4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50" name="Rectangle 4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hape 54">
            <a:extLst>
              <a:ext uri="{FF2B5EF4-FFF2-40B4-BE49-F238E27FC236}">
                <a16:creationId xmlns:a16="http://schemas.microsoft.com/office/drawing/2014/main" id="{464BDCDE-BBD5-445F-B809-E0F3052E29F5}"/>
              </a:ext>
            </a:extLst>
          </p:cNvPr>
          <p:cNvPicPr preferRelativeResize="0"/>
          <p:nvPr/>
        </p:nvPicPr>
        <p:blipFill rotWithShape="1">
          <a:blip r:embed="rId2"/>
          <a:stretch/>
        </p:blipFill>
        <p:spPr>
          <a:xfrm>
            <a:off x="8414554" y="471748"/>
            <a:ext cx="1724065" cy="2552007"/>
          </a:xfrm>
          <a:prstGeom prst="rect">
            <a:avLst/>
          </a:prstGeom>
          <a:noFill/>
        </p:spPr>
      </p:pic>
      <p:sp>
        <p:nvSpPr>
          <p:cNvPr id="58" name="Rectangle 5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8ED41CBC-93B2-459F-ACEF-50ECD77ACFA0}"/>
              </a:ext>
            </a:extLst>
          </p:cNvPr>
          <p:cNvPicPr>
            <a:picLocks noChangeAspect="1" noChangeArrowheads="1"/>
          </p:cNvPicPr>
          <p:nvPr/>
        </p:nvPicPr>
        <p:blipFill>
          <a:blip r:embed="rId3"/>
          <a:stretch>
            <a:fillRect/>
          </a:stretch>
        </p:blipFill>
        <p:spPr bwMode="auto">
          <a:xfrm>
            <a:off x="7114162" y="3833179"/>
            <a:ext cx="4324849" cy="2238109"/>
          </a:xfrm>
          <a:prstGeom prst="rect">
            <a:avLst/>
          </a:prstGeom>
          <a:noFill/>
        </p:spPr>
      </p:pic>
      <p:sp>
        <p:nvSpPr>
          <p:cNvPr id="7" name="CasellaDiTesto 6">
            <a:extLst>
              <a:ext uri="{FF2B5EF4-FFF2-40B4-BE49-F238E27FC236}">
                <a16:creationId xmlns:a16="http://schemas.microsoft.com/office/drawing/2014/main" id="{FA71243B-4F41-49CD-AFC1-25983BD579C9}"/>
              </a:ext>
            </a:extLst>
          </p:cNvPr>
          <p:cNvSpPr txBox="1"/>
          <p:nvPr/>
        </p:nvSpPr>
        <p:spPr>
          <a:xfrm>
            <a:off x="195855" y="1459832"/>
            <a:ext cx="7721876" cy="2785378"/>
          </a:xfrm>
          <a:prstGeom prst="rect">
            <a:avLst/>
          </a:prstGeom>
          <a:noFill/>
        </p:spPr>
        <p:txBody>
          <a:bodyPr wrap="square" rtlCol="0">
            <a:spAutoFit/>
          </a:bodyPr>
          <a:lstStyle/>
          <a:p>
            <a:pPr>
              <a:spcAft>
                <a:spcPts val="600"/>
              </a:spcAft>
            </a:pPr>
            <a:r>
              <a:rPr lang="it-IT" sz="4400" dirty="0"/>
              <a:t>     SERVIZIO CIVILE UNIVERSALE</a:t>
            </a:r>
          </a:p>
          <a:p>
            <a:pPr>
              <a:spcAft>
                <a:spcPts val="600"/>
              </a:spcAft>
            </a:pPr>
            <a:endParaRPr lang="it-IT" sz="4400" dirty="0"/>
          </a:p>
          <a:p>
            <a:pPr>
              <a:spcAft>
                <a:spcPts val="600"/>
              </a:spcAft>
            </a:pPr>
            <a:r>
              <a:rPr lang="it-IT" sz="4400" dirty="0"/>
              <a:t>		IL SISTEMA ANCI </a:t>
            </a:r>
          </a:p>
          <a:p>
            <a:pPr>
              <a:spcAft>
                <a:spcPts val="600"/>
              </a:spcAft>
            </a:pPr>
            <a:r>
              <a:rPr lang="it-IT" sz="2800" dirty="0"/>
              <a:t>    	 LA RIFORMA E NUOVE OPPORTUNITA’</a:t>
            </a:r>
          </a:p>
        </p:txBody>
      </p:sp>
    </p:spTree>
    <p:extLst>
      <p:ext uri="{BB962C8B-B14F-4D97-AF65-F5344CB8AC3E}">
        <p14:creationId xmlns:p14="http://schemas.microsoft.com/office/powerpoint/2010/main" val="1323173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7" name="Rectangle 1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br>
              <a:rPr lang="it-IT" sz="4800" dirty="0"/>
            </a:br>
            <a:r>
              <a:rPr lang="it-IT" sz="4800" dirty="0"/>
              <a:t>		</a:t>
            </a:r>
            <a:r>
              <a:rPr lang="it-IT" sz="3600" dirty="0"/>
              <a:t>        LA RIFORMA</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Autofit/>
          </a:bodyPr>
          <a:lstStyle/>
          <a:p>
            <a:pPr marL="0" indent="0">
              <a:buNone/>
            </a:pPr>
            <a:r>
              <a:rPr lang="it-IT" sz="1800" dirty="0"/>
              <a:t>La legge delega 106/2016 inserisce il Servizio Civile Universale tra le materie oggetto del processo di riforma che si concretizza con il decreto legislativo 40/2017.</a:t>
            </a:r>
          </a:p>
          <a:p>
            <a:pPr marL="0" indent="0">
              <a:buNone/>
            </a:pPr>
            <a:r>
              <a:rPr lang="it-IT" sz="1800" dirty="0"/>
              <a:t>I punti più rilevanti della Riforma sono:</a:t>
            </a:r>
          </a:p>
          <a:p>
            <a:r>
              <a:rPr lang="it-IT" sz="1800" dirty="0"/>
              <a:t>programmazione triennale e annuale;</a:t>
            </a:r>
          </a:p>
          <a:p>
            <a:r>
              <a:rPr lang="it-IT" sz="1800" dirty="0"/>
              <a:t>albo unico (nazionale) e ridefinizione dei criteri per l’iscrizione all’albo;</a:t>
            </a:r>
          </a:p>
          <a:p>
            <a:r>
              <a:rPr lang="it-IT" sz="1800" dirty="0"/>
              <a:t>introduzione dei programmi d’intervento in cui sono previsti più progetti;</a:t>
            </a:r>
          </a:p>
          <a:p>
            <a:r>
              <a:rPr lang="it-IT" sz="1800" dirty="0"/>
              <a:t>riconoscimento della valenza formativa del servizio prestato;</a:t>
            </a:r>
          </a:p>
        </p:txBody>
      </p:sp>
      <p:cxnSp>
        <p:nvCxnSpPr>
          <p:cNvPr id="29" name="Straight Connector 2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69B81FF5-38FA-4AB0-9C42-D99B89638B57}"/>
              </a:ext>
            </a:extLst>
          </p:cNvPr>
          <p:cNvSpPr>
            <a:spLocks noGrp="1"/>
          </p:cNvSpPr>
          <p:nvPr>
            <p:ph type="sldNum" sz="quarter" idx="12"/>
          </p:nvPr>
        </p:nvSpPr>
        <p:spPr/>
        <p:txBody>
          <a:bodyPr/>
          <a:lstStyle/>
          <a:p>
            <a:fld id="{C6F98014-9B3B-3B4F-B20E-95FBF43EFC87}" type="slidenum">
              <a:rPr lang="it-IT" smtClean="0"/>
              <a:t>2</a:t>
            </a:fld>
            <a:endParaRPr lang="it-IT"/>
          </a:p>
        </p:txBody>
      </p:sp>
    </p:spTree>
    <p:extLst>
      <p:ext uri="{BB962C8B-B14F-4D97-AF65-F5344CB8AC3E}">
        <p14:creationId xmlns:p14="http://schemas.microsoft.com/office/powerpoint/2010/main" val="1812258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fontScale="90000"/>
          </a:bodyPr>
          <a:lstStyle/>
          <a:p>
            <a:r>
              <a:rPr lang="it-IT" sz="4800" dirty="0"/>
              <a:t>      IL SERVIZIO CIVILE UNIVERSALE </a:t>
            </a:r>
            <a:br>
              <a:rPr lang="it-IT" sz="4800" dirty="0"/>
            </a:br>
            <a:r>
              <a:rPr lang="it-IT" sz="4800" dirty="0"/>
              <a:t>		</a:t>
            </a:r>
            <a:r>
              <a:rPr lang="it-IT" sz="4000" dirty="0"/>
              <a:t>LA PROGRAMMAZIONE</a:t>
            </a:r>
            <a:br>
              <a:rPr lang="it-IT" sz="4000" dirty="0"/>
            </a:br>
            <a:r>
              <a:rPr lang="it-IT" sz="4000" dirty="0"/>
              <a:t>Testo integrato </a:t>
            </a:r>
            <a:r>
              <a:rPr lang="it-IT" sz="4000" dirty="0" err="1"/>
              <a:t>D.lgs</a:t>
            </a:r>
            <a:r>
              <a:rPr lang="it-IT" sz="4000" dirty="0"/>
              <a:t> 40/2017 e </a:t>
            </a:r>
            <a:r>
              <a:rPr lang="it-IT" sz="4000" dirty="0" err="1"/>
              <a:t>D.lgs</a:t>
            </a:r>
            <a:r>
              <a:rPr lang="it-IT" sz="4000" dirty="0"/>
              <a:t> 43/2018</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fontScale="92500" lnSpcReduction="10000"/>
          </a:bodyPr>
          <a:lstStyle/>
          <a:p>
            <a:r>
              <a:rPr lang="it-IT" dirty="0"/>
              <a:t>La </a:t>
            </a:r>
            <a:r>
              <a:rPr lang="it-IT" b="1" dirty="0"/>
              <a:t>programmazione </a:t>
            </a:r>
            <a:r>
              <a:rPr lang="it-IT" dirty="0"/>
              <a:t>del servizio civile universale è realizzata con un piano triennale, modulato per piani annuali ed attuato mediante programmi di intervento, proposti dagli enti di servizio civile universale nell'ambito di uno o più settori di riferimento.</a:t>
            </a:r>
          </a:p>
          <a:p>
            <a:r>
              <a:rPr lang="it-IT" dirty="0"/>
              <a:t>Il </a:t>
            </a:r>
            <a:r>
              <a:rPr lang="it-IT" b="1" dirty="0"/>
              <a:t>piano triennale e i piani annuali</a:t>
            </a:r>
            <a:r>
              <a:rPr lang="it-IT" b="1"/>
              <a:t>, </a:t>
            </a:r>
            <a:r>
              <a:rPr lang="it-IT"/>
              <a:t>tengono </a:t>
            </a:r>
            <a:r>
              <a:rPr lang="it-IT" dirty="0"/>
              <a:t>conto del contesto nazionale e internazionale e delle specifiche aree geografiche, comprese quelle estere, nonché delle risorse del bilancio dello Stato, di quelle comunitarie e di altre risorse destinate al servizio civile universale, rese disponibili da soggetti pubblici o privati.</a:t>
            </a:r>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868CC8B8-CD0D-4501-99D1-602937C76C1E}"/>
              </a:ext>
            </a:extLst>
          </p:cNvPr>
          <p:cNvSpPr>
            <a:spLocks noGrp="1"/>
          </p:cNvSpPr>
          <p:nvPr>
            <p:ph type="sldNum" sz="quarter" idx="12"/>
          </p:nvPr>
        </p:nvSpPr>
        <p:spPr/>
        <p:txBody>
          <a:bodyPr/>
          <a:lstStyle/>
          <a:p>
            <a:fld id="{C6F98014-9B3B-3B4F-B20E-95FBF43EFC87}" type="slidenum">
              <a:rPr lang="it-IT" smtClean="0"/>
              <a:t>3</a:t>
            </a:fld>
            <a:endParaRPr lang="it-IT"/>
          </a:p>
        </p:txBody>
      </p:sp>
    </p:spTree>
    <p:extLst>
      <p:ext uri="{BB962C8B-B14F-4D97-AF65-F5344CB8AC3E}">
        <p14:creationId xmlns:p14="http://schemas.microsoft.com/office/powerpoint/2010/main" val="1532813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br>
              <a:rPr lang="it-IT" sz="4800" dirty="0"/>
            </a:br>
            <a:r>
              <a:rPr lang="it-IT" sz="4800" dirty="0"/>
              <a:t>		</a:t>
            </a:r>
            <a:r>
              <a:rPr lang="it-IT" sz="3600" dirty="0"/>
              <a:t>I PROGRAMMI D’INTERVENTO</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a:bodyPr>
          <a:lstStyle/>
          <a:p>
            <a:r>
              <a:rPr lang="it-IT" sz="2400" dirty="0"/>
              <a:t>I </a:t>
            </a:r>
            <a:r>
              <a:rPr lang="it-IT" sz="2400" b="1" dirty="0"/>
              <a:t>programmi di intervento</a:t>
            </a:r>
            <a:r>
              <a:rPr lang="it-IT" sz="2400" dirty="0"/>
              <a:t> possono riguardare uno o più settori di riferimento del servizio civile universale, anche aventi ad oggetto specifiche aree territoriali, e si articolano in progetti. Sono presentati da soggetti iscritti all'albo degli enti di servizio civile universale, previa pubblicazione di un avviso pubblico, e sono valutati ed approvati dalla Presidenza del Consiglio dei ministri, con il coinvolgimento delle regioni interessate e nei limiti della programmazione finanziaria.</a:t>
            </a:r>
          </a:p>
          <a:p>
            <a:endParaRPr lang="it-IT" sz="2400" dirty="0"/>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72F1EB5E-B57D-4B6B-AC24-2D6EA715CF9C}"/>
              </a:ext>
            </a:extLst>
          </p:cNvPr>
          <p:cNvSpPr>
            <a:spLocks noGrp="1"/>
          </p:cNvSpPr>
          <p:nvPr>
            <p:ph type="sldNum" sz="quarter" idx="12"/>
          </p:nvPr>
        </p:nvSpPr>
        <p:spPr/>
        <p:txBody>
          <a:bodyPr/>
          <a:lstStyle/>
          <a:p>
            <a:fld id="{C6F98014-9B3B-3B4F-B20E-95FBF43EFC87}" type="slidenum">
              <a:rPr lang="it-IT" smtClean="0"/>
              <a:t>4</a:t>
            </a:fld>
            <a:endParaRPr lang="it-IT"/>
          </a:p>
        </p:txBody>
      </p:sp>
    </p:spTree>
    <p:extLst>
      <p:ext uri="{BB962C8B-B14F-4D97-AF65-F5344CB8AC3E}">
        <p14:creationId xmlns:p14="http://schemas.microsoft.com/office/powerpoint/2010/main" val="2682054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br>
              <a:rPr lang="it-IT" sz="4800" dirty="0"/>
            </a:br>
            <a:r>
              <a:rPr lang="it-IT" sz="4800" dirty="0"/>
              <a:t>		</a:t>
            </a:r>
            <a:r>
              <a:rPr lang="it-IT" sz="3600" dirty="0"/>
              <a:t>I PROGRAMMI D’INTERVENTO</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fontScale="77500" lnSpcReduction="20000"/>
          </a:bodyPr>
          <a:lstStyle/>
          <a:p>
            <a:pPr marL="0" indent="0">
              <a:buNone/>
            </a:pPr>
            <a:r>
              <a:rPr lang="it-IT" b="1" u="sng" dirty="0"/>
              <a:t>Città metropolitane</a:t>
            </a:r>
          </a:p>
          <a:p>
            <a:r>
              <a:rPr lang="it-IT" dirty="0"/>
              <a:t>L’ANCI è intervenuta nel confronto tecnico in sede di Conferenza Unificata sul provvedimento di istituzione e disciplina del Servizio Civile Universale, ottenendo l’accoglimento di un emendamento che ha introdotto nel provvedimento </a:t>
            </a:r>
            <a:r>
              <a:rPr lang="it-IT" u="sng" dirty="0"/>
              <a:t>la programmazione specifica per aree territoriali quali </a:t>
            </a:r>
            <a:r>
              <a:rPr lang="it-IT" b="1" u="sng" dirty="0"/>
              <a:t>le Città metropolitane</a:t>
            </a:r>
            <a:r>
              <a:rPr lang="it-IT" u="sng" dirty="0"/>
              <a:t>.</a:t>
            </a:r>
            <a:r>
              <a:rPr lang="it-IT" dirty="0"/>
              <a:t> </a:t>
            </a:r>
          </a:p>
          <a:p>
            <a:r>
              <a:rPr lang="it-IT" dirty="0"/>
              <a:t>Il Decreto individua delle prospettive innovative che, se adeguatamente sviluppate anche facendo rete tra le varie esperienze presenti nelle diverse aree metropolitane del paese, possono portare a realizzare una programmazione più rispondente alle specificità e alle priorità dei territori. Risulta funzionale a tale scopo, prevedere l’inserimento nei documenti di programmazione delle </a:t>
            </a:r>
            <a:r>
              <a:rPr lang="it-IT" b="1" dirty="0"/>
              <a:t>Città metropolitane</a:t>
            </a:r>
            <a:r>
              <a:rPr lang="it-IT" dirty="0"/>
              <a:t>, un esplicito riferimento al tema del Servizio civile Universale.</a:t>
            </a:r>
          </a:p>
          <a:p>
            <a:endParaRPr lang="it-IT" sz="2400" dirty="0"/>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D4E69CCF-53F6-4EC4-B82C-B5DDE646555D}"/>
              </a:ext>
            </a:extLst>
          </p:cNvPr>
          <p:cNvSpPr>
            <a:spLocks noGrp="1"/>
          </p:cNvSpPr>
          <p:nvPr>
            <p:ph type="sldNum" sz="quarter" idx="12"/>
          </p:nvPr>
        </p:nvSpPr>
        <p:spPr/>
        <p:txBody>
          <a:bodyPr/>
          <a:lstStyle/>
          <a:p>
            <a:fld id="{C6F98014-9B3B-3B4F-B20E-95FBF43EFC87}" type="slidenum">
              <a:rPr lang="it-IT" smtClean="0"/>
              <a:t>5</a:t>
            </a:fld>
            <a:endParaRPr lang="it-IT"/>
          </a:p>
        </p:txBody>
      </p:sp>
    </p:spTree>
    <p:extLst>
      <p:ext uri="{BB962C8B-B14F-4D97-AF65-F5344CB8AC3E}">
        <p14:creationId xmlns:p14="http://schemas.microsoft.com/office/powerpoint/2010/main" val="4675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fontScale="90000"/>
          </a:bodyPr>
          <a:lstStyle/>
          <a:p>
            <a:r>
              <a:rPr lang="it-IT" sz="4800" dirty="0"/>
              <a:t>	IL SERVIZIO CIVILE UNIVERSALE</a:t>
            </a:r>
            <a:br>
              <a:rPr lang="it-IT" sz="4800" dirty="0"/>
            </a:br>
            <a:r>
              <a:rPr lang="it-IT" sz="4800" dirty="0"/>
              <a:t>		  </a:t>
            </a:r>
            <a:r>
              <a:rPr lang="it-IT" sz="4000" dirty="0"/>
              <a:t>NUOVO ALBO UNICO </a:t>
            </a:r>
            <a:br>
              <a:rPr lang="it-IT" sz="4800" dirty="0"/>
            </a:br>
            <a:r>
              <a:rPr lang="it-IT" sz="4800" dirty="0"/>
              <a:t>			</a:t>
            </a:r>
            <a:r>
              <a:rPr lang="it-IT" sz="4000" dirty="0"/>
              <a:t>IL RUOLO ANCI</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3632" y="2858814"/>
            <a:ext cx="9942716" cy="3283366"/>
          </a:xfrm>
        </p:spPr>
        <p:txBody>
          <a:bodyPr anchor="ctr">
            <a:normAutofit/>
          </a:bodyPr>
          <a:lstStyle/>
          <a:p>
            <a:r>
              <a:rPr lang="it-IT" sz="2400" dirty="0"/>
              <a:t>Costruire sinergie per lo sviluppo e la costituzione di reti </a:t>
            </a:r>
          </a:p>
          <a:p>
            <a:r>
              <a:rPr lang="it-IT" sz="2400" dirty="0" err="1"/>
              <a:t>Coprogrammazione</a:t>
            </a:r>
            <a:r>
              <a:rPr lang="it-IT" sz="2400" dirty="0"/>
              <a:t> tra Enti accreditati</a:t>
            </a:r>
          </a:p>
          <a:p>
            <a:r>
              <a:rPr lang="it-IT" sz="2400" dirty="0"/>
              <a:t>Favorire l’accesso di Volontari, con cittadinanza italiana o straniera, al Servizio Civile Universale nel nostro Paese e/o in un Paese dell’Unione Europea</a:t>
            </a:r>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884B97FC-BB68-4B76-9CBD-EAA888F4DE28}"/>
              </a:ext>
            </a:extLst>
          </p:cNvPr>
          <p:cNvSpPr>
            <a:spLocks noGrp="1"/>
          </p:cNvSpPr>
          <p:nvPr>
            <p:ph type="sldNum" sz="quarter" idx="12"/>
          </p:nvPr>
        </p:nvSpPr>
        <p:spPr/>
        <p:txBody>
          <a:bodyPr/>
          <a:lstStyle/>
          <a:p>
            <a:fld id="{C6F98014-9B3B-3B4F-B20E-95FBF43EFC87}" type="slidenum">
              <a:rPr lang="it-IT" smtClean="0"/>
              <a:t>6</a:t>
            </a:fld>
            <a:endParaRPr lang="it-IT"/>
          </a:p>
        </p:txBody>
      </p:sp>
    </p:spTree>
    <p:extLst>
      <p:ext uri="{BB962C8B-B14F-4D97-AF65-F5344CB8AC3E}">
        <p14:creationId xmlns:p14="http://schemas.microsoft.com/office/powerpoint/2010/main" val="2425383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907912" y="809898"/>
            <a:ext cx="10078435" cy="1554480"/>
          </a:xfrm>
        </p:spPr>
        <p:txBody>
          <a:bodyPr anchor="ctr">
            <a:normAutofit fontScale="90000"/>
          </a:bodyPr>
          <a:lstStyle/>
          <a:p>
            <a:r>
              <a:rPr lang="it-IT" sz="4800" dirty="0"/>
              <a:t>	IL SERVIZIO CIVILE UNIVERSALE </a:t>
            </a:r>
            <a:br>
              <a:rPr lang="it-IT" sz="4800" dirty="0"/>
            </a:br>
            <a:r>
              <a:rPr lang="it-IT" sz="4800" dirty="0"/>
              <a:t>		   </a:t>
            </a:r>
            <a:r>
              <a:rPr lang="it-IT" sz="4000" dirty="0"/>
              <a:t>NUOVO ALBO UNICO</a:t>
            </a:r>
            <a:br>
              <a:rPr lang="it-IT" sz="4000" dirty="0"/>
            </a:br>
            <a:r>
              <a:rPr lang="it-IT" sz="4000" dirty="0"/>
              <a:t>		       IL SISTEMA ANCI</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a:bodyPr>
          <a:lstStyle/>
          <a:p>
            <a:r>
              <a:rPr lang="it-IT" sz="2400" dirty="0"/>
              <a:t>Il Sistema ANCI è tra i maggiori Enti più rappresentativi per dimensione. </a:t>
            </a:r>
          </a:p>
          <a:p>
            <a:r>
              <a:rPr lang="it-IT" sz="2400" dirty="0"/>
              <a:t>Sono Enti accreditati le ANCI regionali della Campania, Lazio, Lombardia, Puglia, Toscana e Veneto.</a:t>
            </a:r>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8944C5AA-9E33-4724-9278-D16E6971D5E4}"/>
              </a:ext>
            </a:extLst>
          </p:cNvPr>
          <p:cNvSpPr>
            <a:spLocks noGrp="1"/>
          </p:cNvSpPr>
          <p:nvPr>
            <p:ph type="sldNum" sz="quarter" idx="12"/>
          </p:nvPr>
        </p:nvSpPr>
        <p:spPr/>
        <p:txBody>
          <a:bodyPr/>
          <a:lstStyle/>
          <a:p>
            <a:fld id="{C6F98014-9B3B-3B4F-B20E-95FBF43EFC87}" type="slidenum">
              <a:rPr lang="it-IT" smtClean="0"/>
              <a:t>7</a:t>
            </a:fld>
            <a:endParaRPr lang="it-IT"/>
          </a:p>
        </p:txBody>
      </p:sp>
    </p:spTree>
    <p:extLst>
      <p:ext uri="{BB962C8B-B14F-4D97-AF65-F5344CB8AC3E}">
        <p14:creationId xmlns:p14="http://schemas.microsoft.com/office/powerpoint/2010/main" val="3437437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fontScale="90000"/>
          </a:bodyPr>
          <a:lstStyle/>
          <a:p>
            <a:r>
              <a:rPr lang="it-IT" sz="4800" dirty="0"/>
              <a:t>        IL SERVIZIO CIVILE UNIVERSALE</a:t>
            </a:r>
            <a:br>
              <a:rPr lang="it-IT" sz="4800" dirty="0"/>
            </a:br>
            <a:r>
              <a:rPr lang="it-IT" sz="4000" dirty="0"/>
              <a:t>                     NUOVO ALBO UNICO </a:t>
            </a:r>
            <a:br>
              <a:rPr lang="it-IT" sz="4000" dirty="0"/>
            </a:br>
            <a:r>
              <a:rPr lang="it-IT" sz="4000" dirty="0"/>
              <a:t>		       IL SISTEMA ANCI</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1"/>
            <a:ext cx="9941319" cy="3324073"/>
          </a:xfrm>
        </p:spPr>
        <p:txBody>
          <a:bodyPr anchor="ctr">
            <a:normAutofit/>
          </a:bodyPr>
          <a:lstStyle/>
          <a:p>
            <a:pPr marL="0" indent="0">
              <a:buNone/>
            </a:pPr>
            <a:r>
              <a:rPr lang="it-IT" sz="2400" dirty="0"/>
              <a:t>GLI ENTI DI ACCOGLIENZA:</a:t>
            </a:r>
          </a:p>
          <a:p>
            <a:r>
              <a:rPr lang="it-IT" sz="2400" dirty="0"/>
              <a:t>ANCI Nazionale ha accreditato 135 sedi di attuazione progetto dei Comuni enti di accoglienza, di:</a:t>
            </a:r>
          </a:p>
          <a:p>
            <a:pPr marL="0" indent="0">
              <a:buNone/>
            </a:pPr>
            <a:r>
              <a:rPr lang="it-IT" sz="2400" dirty="0"/>
              <a:t>	Aosta, Bari, Catania, Città Metropolitana di Firenze, Mantova, Messina, 	Palermo, Pantelleria, Sanluri, Siracusa, Villamar.</a:t>
            </a:r>
          </a:p>
          <a:p>
            <a:r>
              <a:rPr lang="it-IT" sz="2400" dirty="0"/>
              <a:t>LE ANCI REGIONALI: accreditano circa 7000 sedi di accoglienza in quasi 1500 comuni.</a:t>
            </a:r>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EF00046E-7DDD-4EA2-8DD1-594EA426E57A}"/>
              </a:ext>
            </a:extLst>
          </p:cNvPr>
          <p:cNvSpPr>
            <a:spLocks noGrp="1"/>
          </p:cNvSpPr>
          <p:nvPr>
            <p:ph type="sldNum" sz="quarter" idx="12"/>
          </p:nvPr>
        </p:nvSpPr>
        <p:spPr/>
        <p:txBody>
          <a:bodyPr/>
          <a:lstStyle/>
          <a:p>
            <a:fld id="{C6F98014-9B3B-3B4F-B20E-95FBF43EFC87}" type="slidenum">
              <a:rPr lang="it-IT" smtClean="0"/>
              <a:t>8</a:t>
            </a:fld>
            <a:endParaRPr lang="it-IT"/>
          </a:p>
        </p:txBody>
      </p:sp>
    </p:spTree>
    <p:extLst>
      <p:ext uri="{BB962C8B-B14F-4D97-AF65-F5344CB8AC3E}">
        <p14:creationId xmlns:p14="http://schemas.microsoft.com/office/powerpoint/2010/main" val="3209547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br>
              <a:rPr lang="it-IT" sz="4800" dirty="0"/>
            </a:br>
            <a:r>
              <a:rPr lang="it-IT" sz="4800" dirty="0"/>
              <a:t>			  </a:t>
            </a:r>
            <a:r>
              <a:rPr lang="it-IT" sz="3600" dirty="0"/>
              <a:t>LA CONSULTA</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a:bodyPr>
          <a:lstStyle/>
          <a:p>
            <a:endParaRPr lang="it-IT" sz="2400" dirty="0"/>
          </a:p>
          <a:p>
            <a:r>
              <a:rPr lang="it-IT" sz="2400" dirty="0"/>
              <a:t>ANCI partecipa alla Consulta, organo consultivo della Presidenza del Consiglio dei Ministri, in ordine alle questioni concernenti l'attuazione del Servizio Civile Universale (</a:t>
            </a:r>
            <a:r>
              <a:rPr lang="it-IT" sz="2400" dirty="0" err="1"/>
              <a:t>Scu</a:t>
            </a:r>
            <a:r>
              <a:rPr lang="it-IT" sz="2400" dirty="0"/>
              <a:t>), con tre rappresentanti designati. </a:t>
            </a:r>
          </a:p>
          <a:p>
            <a:r>
              <a:rPr lang="it-IT" sz="2400" dirty="0"/>
              <a:t>E’ componente della Consulta anche ANCI Lombardia, in quanto ente tra i 3 maggiormente rappresentativi per dimensioni su scala nazionale.</a:t>
            </a:r>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C50BA427-3AC8-4085-9007-4804A85AAD7B}"/>
              </a:ext>
            </a:extLst>
          </p:cNvPr>
          <p:cNvSpPr>
            <a:spLocks noGrp="1"/>
          </p:cNvSpPr>
          <p:nvPr>
            <p:ph type="sldNum" sz="quarter" idx="12"/>
          </p:nvPr>
        </p:nvSpPr>
        <p:spPr/>
        <p:txBody>
          <a:bodyPr/>
          <a:lstStyle/>
          <a:p>
            <a:fld id="{C6F98014-9B3B-3B4F-B20E-95FBF43EFC87}" type="slidenum">
              <a:rPr lang="it-IT" smtClean="0"/>
              <a:t>9</a:t>
            </a:fld>
            <a:endParaRPr lang="it-IT"/>
          </a:p>
        </p:txBody>
      </p:sp>
    </p:spTree>
    <p:extLst>
      <p:ext uri="{BB962C8B-B14F-4D97-AF65-F5344CB8AC3E}">
        <p14:creationId xmlns:p14="http://schemas.microsoft.com/office/powerpoint/2010/main" val="343033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br>
              <a:rPr lang="it-IT" sz="4800" dirty="0"/>
            </a:br>
            <a:r>
              <a:rPr lang="it-IT" sz="4800" dirty="0"/>
              <a:t>		</a:t>
            </a:r>
            <a:r>
              <a:rPr lang="it-IT" sz="4000" dirty="0"/>
              <a:t>LE RISORSE ECONOMICHE</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3632" y="2858815"/>
            <a:ext cx="9942716" cy="3283365"/>
          </a:xfrm>
        </p:spPr>
        <p:txBody>
          <a:bodyPr anchor="ctr">
            <a:normAutofit fontScale="92500"/>
          </a:bodyPr>
          <a:lstStyle/>
          <a:p>
            <a:r>
              <a:rPr lang="it-IT" sz="2400" dirty="0"/>
              <a:t>20 milioni in più previsti nel Decreto Rilancio, Legge 17 luglio 2020 n. 77 (conversione Decreto Rilancio) art. 15, per l’anno 2020 che si vanno ad aggiungere ai 140 milioni del fondo</a:t>
            </a:r>
          </a:p>
          <a:p>
            <a:r>
              <a:rPr lang="it-IT" sz="2400" dirty="0"/>
              <a:t>E’ stata discussa e approvata dal Consiglio dei Ministri la nuova Legge di Bilancio 2021-2023 e per il Servizio Civile Universale sono stati stanziati 200 milioni di euro per l’annualità 2021 e altri 200 milioni di euro per l’anno 2022.</a:t>
            </a:r>
            <a:endParaRPr lang="it-IT" sz="2400" dirty="0">
              <a:highlight>
                <a:srgbClr val="FFFF00"/>
              </a:highlight>
            </a:endParaRPr>
          </a:p>
          <a:p>
            <a:r>
              <a:rPr lang="it-IT" sz="2400" dirty="0"/>
              <a:t>Con queste risorse lo stanziamento per il Fondo del Servizio Civile sale a 299,3 milioni di euro per il 2021 e a 306,5 milioni per il 2022. </a:t>
            </a:r>
          </a:p>
          <a:p>
            <a:r>
              <a:rPr lang="it-IT" sz="2400" dirty="0"/>
              <a:t>L’obiettivo primario è di riuscire ad accogliere tutte le domande dei volontari</a:t>
            </a:r>
          </a:p>
          <a:p>
            <a:endParaRPr lang="it-IT" sz="2400" dirty="0"/>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F3AA4775-8D36-43E6-B6A5-AB6E71F477B3}"/>
              </a:ext>
            </a:extLst>
          </p:cNvPr>
          <p:cNvSpPr>
            <a:spLocks noGrp="1"/>
          </p:cNvSpPr>
          <p:nvPr>
            <p:ph type="sldNum" sz="quarter" idx="12"/>
          </p:nvPr>
        </p:nvSpPr>
        <p:spPr/>
        <p:txBody>
          <a:bodyPr/>
          <a:lstStyle/>
          <a:p>
            <a:fld id="{C6F98014-9B3B-3B4F-B20E-95FBF43EFC87}" type="slidenum">
              <a:rPr lang="it-IT" smtClean="0"/>
              <a:t>10</a:t>
            </a:fld>
            <a:endParaRPr lang="it-IT"/>
          </a:p>
        </p:txBody>
      </p:sp>
    </p:spTree>
    <p:extLst>
      <p:ext uri="{BB962C8B-B14F-4D97-AF65-F5344CB8AC3E}">
        <p14:creationId xmlns:p14="http://schemas.microsoft.com/office/powerpoint/2010/main" val="347633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br>
              <a:rPr lang="it-IT" sz="4800" dirty="0"/>
            </a:br>
            <a:r>
              <a:rPr lang="it-IT" sz="4800" dirty="0"/>
              <a:t>	  </a:t>
            </a:r>
            <a:r>
              <a:rPr lang="it-IT" sz="4000" dirty="0"/>
              <a:t>MODIFICHE AL BANDO VOLONTARI</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a:bodyPr>
          <a:lstStyle/>
          <a:p>
            <a:r>
              <a:rPr lang="it-IT" sz="2400" dirty="0"/>
              <a:t>La pandemia di Coronavirus ha accelerato una serie di processi su cui Enti e Istituzioni cercavano di lavorare da anni: con una Circolare ministeriale del 4 aprile 2020, si è reso possibile per la prima volta nella storia del Servizio Civile impegnare i volontari in altre sedi rispetto a quelle originarie o presso sedi di altri enti di terzo settore titolari di accreditamento o anche presso istituzioni pubbliche che segnalassero particolari esigenze.</a:t>
            </a:r>
          </a:p>
          <a:p>
            <a:endParaRPr lang="it-IT" sz="2400" dirty="0"/>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46CB33A2-FE86-44B9-BD15-90036733D8D0}"/>
              </a:ext>
            </a:extLst>
          </p:cNvPr>
          <p:cNvSpPr>
            <a:spLocks noGrp="1"/>
          </p:cNvSpPr>
          <p:nvPr>
            <p:ph type="sldNum" sz="quarter" idx="12"/>
          </p:nvPr>
        </p:nvSpPr>
        <p:spPr/>
        <p:txBody>
          <a:bodyPr/>
          <a:lstStyle/>
          <a:p>
            <a:fld id="{C6F98014-9B3B-3B4F-B20E-95FBF43EFC87}" type="slidenum">
              <a:rPr lang="it-IT" smtClean="0"/>
              <a:t>11</a:t>
            </a:fld>
            <a:endParaRPr lang="it-IT"/>
          </a:p>
        </p:txBody>
      </p:sp>
    </p:spTree>
    <p:extLst>
      <p:ext uri="{BB962C8B-B14F-4D97-AF65-F5344CB8AC3E}">
        <p14:creationId xmlns:p14="http://schemas.microsoft.com/office/powerpoint/2010/main" val="186262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br>
              <a:rPr lang="it-IT" sz="4800" dirty="0"/>
            </a:br>
            <a:r>
              <a:rPr lang="it-IT" sz="4800" dirty="0"/>
              <a:t>	  </a:t>
            </a:r>
            <a:r>
              <a:rPr lang="it-IT" sz="4000" dirty="0"/>
              <a:t>MODIFICHE AL BANDO VOLONTARI</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lnSpcReduction="10000"/>
          </a:bodyPr>
          <a:lstStyle/>
          <a:p>
            <a:r>
              <a:rPr lang="it-IT" sz="2400" dirty="0"/>
              <a:t>Si è quindi creata una virtuosa rete tra enti, che ha dato vita anche a proficui accordi di gemellaggio capaci di mettere insieme progetti diversi. I volontari stanno attualmente prestando supporto soprattutto in quegli ambiti in cui l’emergenza ha colpito in maniera più dura: sostegno ai comuni e alla protezione civile nella distribuzione dei pasti, assistenza agli anziani e ai soggetti fragili, supporto al sistema scolastico, animazione on-line, realizzazione di progetti educativi, ma anche attività di comunicazione istituzionale. Ma la principale novità è che in più dell’80% dei progetti riattivati si è deciso di procedere a una combinazione di diverse attività tra loro, secondo le esigenze dell’ente e delle proprie comunità.</a:t>
            </a:r>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0FE66FC2-1508-4D26-8FB2-A73F9B122298}"/>
              </a:ext>
            </a:extLst>
          </p:cNvPr>
          <p:cNvSpPr>
            <a:spLocks noGrp="1"/>
          </p:cNvSpPr>
          <p:nvPr>
            <p:ph type="sldNum" sz="quarter" idx="12"/>
          </p:nvPr>
        </p:nvSpPr>
        <p:spPr/>
        <p:txBody>
          <a:bodyPr/>
          <a:lstStyle/>
          <a:p>
            <a:fld id="{C6F98014-9B3B-3B4F-B20E-95FBF43EFC87}" type="slidenum">
              <a:rPr lang="it-IT" smtClean="0"/>
              <a:t>12</a:t>
            </a:fld>
            <a:endParaRPr lang="it-IT"/>
          </a:p>
        </p:txBody>
      </p:sp>
    </p:spTree>
    <p:extLst>
      <p:ext uri="{BB962C8B-B14F-4D97-AF65-F5344CB8AC3E}">
        <p14:creationId xmlns:p14="http://schemas.microsoft.com/office/powerpoint/2010/main" val="1677379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r>
              <a:rPr lang="it-IT" sz="4000" dirty="0">
                <a:latin typeface="+mn-lt"/>
              </a:rPr>
              <a:t>PROGRAMMAZIONE E PROGETTAZIONE 2021</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1045028" y="3017522"/>
            <a:ext cx="9941319" cy="3124658"/>
          </a:xfrm>
        </p:spPr>
        <p:txBody>
          <a:bodyPr anchor="ctr">
            <a:normAutofit/>
          </a:bodyPr>
          <a:lstStyle/>
          <a:p>
            <a:pPr marL="0" indent="0">
              <a:buNone/>
            </a:pPr>
            <a:r>
              <a:rPr lang="it-IT" dirty="0"/>
              <a:t>La presentazione dei programmi d’intervento, in risposta all’Avviso per la nuova programmazione/progettazione pubblicato il 31 dicembre 2020, scadrà il prossimo 30 aprile 2021.</a:t>
            </a:r>
          </a:p>
        </p:txBody>
      </p:sp>
      <p:cxnSp>
        <p:nvCxnSpPr>
          <p:cNvPr id="49"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egnaposto numero diapositiva 4">
            <a:extLst>
              <a:ext uri="{FF2B5EF4-FFF2-40B4-BE49-F238E27FC236}">
                <a16:creationId xmlns:a16="http://schemas.microsoft.com/office/drawing/2014/main" id="{0FE66FC2-1508-4D26-8FB2-A73F9B122298}"/>
              </a:ext>
            </a:extLst>
          </p:cNvPr>
          <p:cNvSpPr>
            <a:spLocks noGrp="1"/>
          </p:cNvSpPr>
          <p:nvPr>
            <p:ph type="sldNum" sz="quarter" idx="12"/>
          </p:nvPr>
        </p:nvSpPr>
        <p:spPr/>
        <p:txBody>
          <a:bodyPr/>
          <a:lstStyle/>
          <a:p>
            <a:fld id="{C6F98014-9B3B-3B4F-B20E-95FBF43EFC87}" type="slidenum">
              <a:rPr lang="it-IT" smtClean="0"/>
              <a:t>13</a:t>
            </a:fld>
            <a:endParaRPr lang="it-IT"/>
          </a:p>
        </p:txBody>
      </p:sp>
    </p:spTree>
    <p:extLst>
      <p:ext uri="{BB962C8B-B14F-4D97-AF65-F5344CB8AC3E}">
        <p14:creationId xmlns:p14="http://schemas.microsoft.com/office/powerpoint/2010/main" val="3857143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1043631" y="809898"/>
            <a:ext cx="9942716" cy="1554480"/>
          </a:xfrm>
        </p:spPr>
        <p:txBody>
          <a:bodyPr anchor="ctr">
            <a:normAutofit/>
          </a:bodyPr>
          <a:lstStyle/>
          <a:p>
            <a:r>
              <a:rPr lang="it-IT" sz="4800" dirty="0"/>
              <a:t>	IL SERVIZIO CIVILE UNIVERSALE </a:t>
            </a:r>
            <a:r>
              <a:rPr lang="it-IT" sz="4000" dirty="0">
                <a:latin typeface="+mn-lt"/>
              </a:rPr>
              <a:t>PROGRAMMAZIONE E PROGETTAZIONE 2021</a:t>
            </a:r>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963748" y="2761109"/>
            <a:ext cx="10760892" cy="2186811"/>
          </a:xfrm>
        </p:spPr>
        <p:txBody>
          <a:bodyPr anchor="ctr">
            <a:normAutofit/>
          </a:bodyPr>
          <a:lstStyle/>
          <a:p>
            <a:pPr marL="0" indent="0">
              <a:buNone/>
            </a:pPr>
            <a:r>
              <a:rPr lang="it-IT" sz="2400" dirty="0"/>
              <a:t>ANCI presenterà due programmi tematici a valere sul bando 2021. </a:t>
            </a:r>
            <a:br>
              <a:rPr lang="it-IT" sz="2400" dirty="0"/>
            </a:br>
            <a:r>
              <a:rPr lang="it-IT" sz="2400" dirty="0"/>
              <a:t>I programmi scritti in </a:t>
            </a:r>
            <a:r>
              <a:rPr lang="it-IT" sz="2400" dirty="0" err="1"/>
              <a:t>coprogrammazione</a:t>
            </a:r>
            <a:r>
              <a:rPr lang="it-IT" sz="2400" dirty="0"/>
              <a:t>/coprogettazione con le ANCI regionali, coinvolgeranno circa 290 volontari. </a:t>
            </a:r>
          </a:p>
          <a:p>
            <a:r>
              <a:rPr lang="it-IT" sz="2400" dirty="0"/>
              <a:t>PROGRAMMA: protezione civile e rischio ambientale (240 volontari circa)</a:t>
            </a:r>
          </a:p>
          <a:p>
            <a:r>
              <a:rPr lang="it-IT" sz="2400" dirty="0"/>
              <a:t>PROGRAMMA: percorsi di inclusione nelle aree metropolitane (50 volontari circa)</a:t>
            </a:r>
          </a:p>
        </p:txBody>
      </p:sp>
      <p:sp>
        <p:nvSpPr>
          <p:cNvPr id="5" name="Segnaposto numero diapositiva 4">
            <a:extLst>
              <a:ext uri="{FF2B5EF4-FFF2-40B4-BE49-F238E27FC236}">
                <a16:creationId xmlns:a16="http://schemas.microsoft.com/office/drawing/2014/main" id="{0FE66FC2-1508-4D26-8FB2-A73F9B122298}"/>
              </a:ext>
            </a:extLst>
          </p:cNvPr>
          <p:cNvSpPr>
            <a:spLocks noGrp="1"/>
          </p:cNvSpPr>
          <p:nvPr>
            <p:ph type="sldNum" sz="quarter" idx="12"/>
          </p:nvPr>
        </p:nvSpPr>
        <p:spPr/>
        <p:txBody>
          <a:bodyPr/>
          <a:lstStyle/>
          <a:p>
            <a:fld id="{C6F98014-9B3B-3B4F-B20E-95FBF43EFC87}" type="slidenum">
              <a:rPr lang="it-IT" smtClean="0"/>
              <a:t>14</a:t>
            </a:fld>
            <a:endParaRPr lang="it-IT"/>
          </a:p>
        </p:txBody>
      </p:sp>
    </p:spTree>
    <p:extLst>
      <p:ext uri="{BB962C8B-B14F-4D97-AF65-F5344CB8AC3E}">
        <p14:creationId xmlns:p14="http://schemas.microsoft.com/office/powerpoint/2010/main" val="1810339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9902D16-08B0-324A-B50A-DCF6A595ED47}"/>
              </a:ext>
            </a:extLst>
          </p:cNvPr>
          <p:cNvSpPr>
            <a:spLocks noGrp="1"/>
          </p:cNvSpPr>
          <p:nvPr>
            <p:ph type="title"/>
          </p:nvPr>
        </p:nvSpPr>
        <p:spPr>
          <a:xfrm>
            <a:off x="793661" y="136525"/>
            <a:ext cx="10431388" cy="1560113"/>
          </a:xfrm>
        </p:spPr>
        <p:txBody>
          <a:bodyPr anchor="b">
            <a:normAutofit fontScale="90000"/>
          </a:bodyPr>
          <a:lstStyle/>
          <a:p>
            <a:r>
              <a:rPr lang="it-IT" sz="3800" dirty="0"/>
              <a:t>	     </a:t>
            </a:r>
            <a:r>
              <a:rPr lang="it-IT" dirty="0"/>
              <a:t>IL SERVIZIO CIVILE UNIVERSALE </a:t>
            </a:r>
            <a:br>
              <a:rPr lang="it-IT" sz="3800" dirty="0"/>
            </a:br>
            <a:r>
              <a:rPr lang="it-IT" sz="3800" dirty="0"/>
              <a:t>	                         </a:t>
            </a:r>
            <a:r>
              <a:rPr lang="it-IT" sz="4000" dirty="0"/>
              <a:t>SCENARI </a:t>
            </a:r>
            <a:br>
              <a:rPr lang="it-IT" sz="3800" dirty="0"/>
            </a:br>
            <a:r>
              <a:rPr lang="it-IT" sz="3800" dirty="0"/>
              <a:t>  </a:t>
            </a:r>
            <a:r>
              <a:rPr lang="it-IT" sz="4000" dirty="0"/>
              <a:t>IL NUOVO SERVIZIO CIVILE DIGITALE SPERIMENTALE</a:t>
            </a:r>
          </a:p>
        </p:txBody>
      </p:sp>
      <p:grpSp>
        <p:nvGrpSpPr>
          <p:cNvPr id="17" name="Group 16">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8" name="Rectangle 17">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2A76384D-03AA-9E47-9552-DE8FDB355B70}"/>
              </a:ext>
            </a:extLst>
          </p:cNvPr>
          <p:cNvSpPr>
            <a:spLocks noGrp="1"/>
          </p:cNvSpPr>
          <p:nvPr>
            <p:ph idx="1"/>
          </p:nvPr>
        </p:nvSpPr>
        <p:spPr>
          <a:xfrm>
            <a:off x="737407" y="2438401"/>
            <a:ext cx="10199921" cy="3596640"/>
          </a:xfrm>
        </p:spPr>
        <p:txBody>
          <a:bodyPr anchor="ctr">
            <a:normAutofit/>
          </a:bodyPr>
          <a:lstStyle/>
          <a:p>
            <a:r>
              <a:rPr lang="it-IT" sz="2400" dirty="0"/>
              <a:t>Accordo tra il Dipartimento per le Politiche Giovanili e il Servizio Civile Universale e il Dipartimento per la trasformazione digitale al fine di contribuire a superare l’attuale </a:t>
            </a:r>
            <a:r>
              <a:rPr lang="it-IT" sz="2400" i="1" dirty="0"/>
              <a:t>gap </a:t>
            </a:r>
            <a:r>
              <a:rPr lang="it-IT" sz="2400" dirty="0"/>
              <a:t>sulle competenze digitali, in linea con quanto delineato nella Strategia nazionale per le competenze digitali.</a:t>
            </a:r>
          </a:p>
          <a:p>
            <a:r>
              <a:rPr lang="it-IT" sz="2400" dirty="0"/>
              <a:t>Partecipazione al bando Servizio Civile Digitale di prossima pubblicazione -</a:t>
            </a:r>
          </a:p>
          <a:p>
            <a:pPr marL="0" indent="0">
              <a:buNone/>
            </a:pPr>
            <a:r>
              <a:rPr lang="it-IT" sz="2400" dirty="0"/>
              <a:t>    primavera/estate 2021.</a:t>
            </a:r>
          </a:p>
          <a:p>
            <a:pPr marL="0" indent="0">
              <a:buNone/>
            </a:pPr>
            <a:r>
              <a:rPr lang="it-IT" sz="2400" dirty="0"/>
              <a:t>Un ruolo del </a:t>
            </a:r>
            <a:r>
              <a:rPr lang="it-IT" sz="2400" dirty="0" err="1"/>
              <a:t>Scu</a:t>
            </a:r>
            <a:r>
              <a:rPr lang="it-IT" sz="2400" dirty="0"/>
              <a:t> in rete con altre e alte Amministrazioni pubbliche (per esempio: Ministero della Famiglia, Ministero dell’Ambiente, ecc...) con l’avvio in sinergia di specifiche progettualità nella gestione dell’emergenza in corso.</a:t>
            </a:r>
          </a:p>
          <a:p>
            <a:pPr marL="0" indent="0">
              <a:buNone/>
            </a:pPr>
            <a:endParaRPr lang="it-IT" sz="2400" dirty="0"/>
          </a:p>
        </p:txBody>
      </p:sp>
      <p:sp>
        <p:nvSpPr>
          <p:cNvPr id="5" name="Segnaposto numero diapositiva 4">
            <a:extLst>
              <a:ext uri="{FF2B5EF4-FFF2-40B4-BE49-F238E27FC236}">
                <a16:creationId xmlns:a16="http://schemas.microsoft.com/office/drawing/2014/main" id="{2638B2FE-92D1-47C8-8CAF-D5256F54140F}"/>
              </a:ext>
            </a:extLst>
          </p:cNvPr>
          <p:cNvSpPr>
            <a:spLocks noGrp="1"/>
          </p:cNvSpPr>
          <p:nvPr>
            <p:ph type="sldNum" sz="quarter" idx="12"/>
          </p:nvPr>
        </p:nvSpPr>
        <p:spPr/>
        <p:txBody>
          <a:bodyPr/>
          <a:lstStyle/>
          <a:p>
            <a:fld id="{C6F98014-9B3B-3B4F-B20E-95FBF43EFC87}" type="slidenum">
              <a:rPr lang="it-IT" smtClean="0"/>
              <a:t>15</a:t>
            </a:fld>
            <a:endParaRPr lang="it-IT"/>
          </a:p>
        </p:txBody>
      </p:sp>
    </p:spTree>
    <p:extLst>
      <p:ext uri="{BB962C8B-B14F-4D97-AF65-F5344CB8AC3E}">
        <p14:creationId xmlns:p14="http://schemas.microsoft.com/office/powerpoint/2010/main" val="125205781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2fbefce-e436-434b-ac9e-49591a2af466">
      <UserInfo>
        <DisplayName>Graziella Grilli</DisplayName>
        <AccountId>23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4721834E90AE148A98DFE8E5E6DA2E0" ma:contentTypeVersion="7" ma:contentTypeDescription="Create a new document." ma:contentTypeScope="" ma:versionID="5f37e26f4fd2f573d6fe057b01dfbd29">
  <xsd:schema xmlns:xsd="http://www.w3.org/2001/XMLSchema" xmlns:xs="http://www.w3.org/2001/XMLSchema" xmlns:p="http://schemas.microsoft.com/office/2006/metadata/properties" xmlns:ns3="bf076937-c81f-4c03-9170-d4e01d0a437a" xmlns:ns4="52fbefce-e436-434b-ac9e-49591a2af466" targetNamespace="http://schemas.microsoft.com/office/2006/metadata/properties" ma:root="true" ma:fieldsID="2435c623b0fbd3323a1588f9539269d1" ns3:_="" ns4:_="">
    <xsd:import namespace="bf076937-c81f-4c03-9170-d4e01d0a437a"/>
    <xsd:import namespace="52fbefce-e436-434b-ac9e-49591a2af46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076937-c81f-4c03-9170-d4e01d0a43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fbefce-e436-434b-ac9e-49591a2af4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386A69-B67F-40F1-BF75-E570421B3ABF}">
  <ds:schemaRefs>
    <ds:schemaRef ds:uri="http://purl.org/dc/elements/1.1/"/>
    <ds:schemaRef ds:uri="52fbefce-e436-434b-ac9e-49591a2af466"/>
    <ds:schemaRef ds:uri="http://purl.org/dc/terms/"/>
    <ds:schemaRef ds:uri="http://schemas.openxmlformats.org/package/2006/metadata/core-properties"/>
    <ds:schemaRef ds:uri="http://schemas.microsoft.com/office/2006/metadata/properties"/>
    <ds:schemaRef ds:uri="http://schemas.microsoft.com/office/2006/documentManagement/types"/>
    <ds:schemaRef ds:uri="bf076937-c81f-4c03-9170-d4e01d0a437a"/>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3D37126-6F2F-4F65-8116-0999EA5D64E7}">
  <ds:schemaRefs>
    <ds:schemaRef ds:uri="http://schemas.microsoft.com/sharepoint/v3/contenttype/forms"/>
  </ds:schemaRefs>
</ds:datastoreItem>
</file>

<file path=customXml/itemProps3.xml><?xml version="1.0" encoding="utf-8"?>
<ds:datastoreItem xmlns:ds="http://schemas.openxmlformats.org/officeDocument/2006/customXml" ds:itemID="{2B31E38D-CB35-4CA7-9082-02759EA5D1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076937-c81f-4c03-9170-d4e01d0a437a"/>
    <ds:schemaRef ds:uri="52fbefce-e436-434b-ac9e-49591a2af4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942</TotalTime>
  <Words>1274</Words>
  <Application>Microsoft Office PowerPoint</Application>
  <PresentationFormat>Widescreen</PresentationFormat>
  <Paragraphs>73</Paragraphs>
  <Slides>15</Slides>
  <Notes>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15</vt:i4>
      </vt:variant>
    </vt:vector>
  </HeadingPairs>
  <TitlesOfParts>
    <vt:vector size="19" baseType="lpstr">
      <vt:lpstr>Arial</vt:lpstr>
      <vt:lpstr>Calibri</vt:lpstr>
      <vt:lpstr>Calibri Light</vt:lpstr>
      <vt:lpstr>Tema di Office</vt:lpstr>
      <vt:lpstr>   </vt:lpstr>
      <vt:lpstr>  IL SERVIZIO CIVILE UNIVERSALE            LA RIFORMA</vt:lpstr>
      <vt:lpstr>      IL SERVIZIO CIVILE UNIVERSALE    LA PROGRAMMAZIONE Testo integrato D.lgs 40/2017 e D.lgs 43/2018</vt:lpstr>
      <vt:lpstr>      IL SERVIZIO CIVILE UNIVERSALE    I PROGRAMMI D’INTERVENTO</vt:lpstr>
      <vt:lpstr>      IL SERVIZIO CIVILE UNIVERSALE    I PROGRAMMI D’INTERVENTO</vt:lpstr>
      <vt:lpstr> IL SERVIZIO CIVILE UNIVERSALE     NUOVO ALBO UNICO     IL RUOLO ANCI</vt:lpstr>
      <vt:lpstr> IL SERVIZIO CIVILE UNIVERSALE       NUOVO ALBO UNICO          IL SISTEMA ANCI</vt:lpstr>
      <vt:lpstr>        IL SERVIZIO CIVILE UNIVERSALE                      NUOVO ALBO UNICO           IL SISTEMA ANCI</vt:lpstr>
      <vt:lpstr> IL SERVIZIO CIVILE UNIVERSALE       LA CONSULTA</vt:lpstr>
      <vt:lpstr> IL SERVIZIO CIVILE UNIVERSALE    LE RISORSE ECONOMICHE</vt:lpstr>
      <vt:lpstr> IL SERVIZIO CIVILE UNIVERSALE     MODIFICHE AL BANDO VOLONTARI</vt:lpstr>
      <vt:lpstr> IL SERVIZIO CIVILE UNIVERSALE     MODIFICHE AL BANDO VOLONTARI</vt:lpstr>
      <vt:lpstr> IL SERVIZIO CIVILE UNIVERSALE PROGRAMMAZIONE E PROGETTAZIONE 2021</vt:lpstr>
      <vt:lpstr> IL SERVIZIO CIVILE UNIVERSALE PROGRAMMAZIONE E PROGETTAZIONE 2021</vt:lpstr>
      <vt:lpstr>      IL SERVIZIO CIVILE UNIVERSALE                            SCENARI    IL NUOVO SERVIZIO CIVILE DIGITALE SPERIMENTALE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Graziella Grilli</dc:creator>
  <cp:lastModifiedBy>Graziella Grilli</cp:lastModifiedBy>
  <cp:revision>58</cp:revision>
  <cp:lastPrinted>2020-11-03T13:45:58Z</cp:lastPrinted>
  <dcterms:created xsi:type="dcterms:W3CDTF">2020-11-03T10:56:50Z</dcterms:created>
  <dcterms:modified xsi:type="dcterms:W3CDTF">2021-04-06T09:20:27Z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0x010100C4721834E90AE148A98DFE8E5E6DA2E0</vt:lpwstr>
  </property>
</Properties>
</file>