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20" r:id="rId2"/>
    <p:sldId id="657" r:id="rId3"/>
    <p:sldId id="656" r:id="rId4"/>
    <p:sldId id="658" r:id="rId5"/>
    <p:sldId id="662" r:id="rId6"/>
    <p:sldId id="663" r:id="rId7"/>
    <p:sldId id="682" r:id="rId8"/>
    <p:sldId id="683" r:id="rId9"/>
    <p:sldId id="684" r:id="rId10"/>
    <p:sldId id="685" r:id="rId11"/>
    <p:sldId id="660" r:id="rId12"/>
    <p:sldId id="655" r:id="rId13"/>
    <p:sldId id="679" r:id="rId14"/>
    <p:sldId id="659" r:id="rId15"/>
    <p:sldId id="664" r:id="rId16"/>
    <p:sldId id="680" r:id="rId17"/>
    <p:sldId id="665" r:id="rId18"/>
    <p:sldId id="677" r:id="rId19"/>
    <p:sldId id="678" r:id="rId20"/>
    <p:sldId id="667" r:id="rId21"/>
    <p:sldId id="668" r:id="rId22"/>
    <p:sldId id="669" r:id="rId23"/>
    <p:sldId id="681" r:id="rId24"/>
    <p:sldId id="670" r:id="rId25"/>
    <p:sldId id="671" r:id="rId26"/>
    <p:sldId id="672" r:id="rId27"/>
    <p:sldId id="673" r:id="rId28"/>
    <p:sldId id="674"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3D9AB0-2AF4-4528-977F-A728042ED145}" v="2245" dt="2023-02-22T16:04:29.919"/>
    <p1510:client id="{C32CDCFA-D85B-4A99-A7DE-1E66A73251A6}" v="8" dt="2023-02-22T17:19:45.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63" autoAdjust="0"/>
    <p:restoredTop sz="94660"/>
  </p:normalViewPr>
  <p:slideViewPr>
    <p:cSldViewPr snapToGrid="0">
      <p:cViewPr varScale="1">
        <p:scale>
          <a:sx n="68" d="100"/>
          <a:sy n="68" d="100"/>
        </p:scale>
        <p:origin x="9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CBD440B2-8FE8-330E-60F0-459C3830AAF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sp>
        <p:nvSpPr>
          <p:cNvPr id="3" name="Line 8">
            <a:extLst>
              <a:ext uri="{FF2B5EF4-FFF2-40B4-BE49-F238E27FC236}">
                <a16:creationId xmlns:a16="http://schemas.microsoft.com/office/drawing/2014/main" id="{E0C52FC4-E535-BD4E-755E-4BCE7AD76DBD}"/>
              </a:ext>
            </a:extLst>
          </p:cNvPr>
          <p:cNvSpPr>
            <a:spLocks noChangeShapeType="1"/>
          </p:cNvSpPr>
          <p:nvPr/>
        </p:nvSpPr>
        <p:spPr bwMode="auto">
          <a:xfrm>
            <a:off x="1981201"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52226" name="Rectangle 2"/>
          <p:cNvSpPr>
            <a:spLocks noGrp="1" noChangeArrowheads="1"/>
          </p:cNvSpPr>
          <p:nvPr>
            <p:ph type="ctrTitle"/>
          </p:nvPr>
        </p:nvSpPr>
        <p:spPr>
          <a:xfrm>
            <a:off x="914401" y="1524000"/>
            <a:ext cx="7623175" cy="1752600"/>
          </a:xfrm>
        </p:spPr>
        <p:txBody>
          <a:bodyPr/>
          <a:lstStyle>
            <a:lvl1pPr>
              <a:defRPr sz="3750"/>
            </a:lvl1pPr>
          </a:lstStyle>
          <a:p>
            <a:pPr lvl="0"/>
            <a:r>
              <a:rPr lang="it-IT" altLang="en-US" noProof="0"/>
              <a:t>Fare clic per modificare lo stile del titolo</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100"/>
            </a:lvl1pPr>
          </a:lstStyle>
          <a:p>
            <a:pPr lvl="0"/>
            <a:r>
              <a:rPr lang="it-IT" altLang="en-US" noProof="0"/>
              <a:t>Fare clic per modificare lo stile del sottotitolo dello schema</a:t>
            </a:r>
          </a:p>
        </p:txBody>
      </p:sp>
      <p:sp>
        <p:nvSpPr>
          <p:cNvPr id="4" name="Rectangle 4">
            <a:extLst>
              <a:ext uri="{FF2B5EF4-FFF2-40B4-BE49-F238E27FC236}">
                <a16:creationId xmlns:a16="http://schemas.microsoft.com/office/drawing/2014/main" id="{FA3ED87D-3C2D-931F-A529-58064677014E}"/>
              </a:ext>
            </a:extLst>
          </p:cNvPr>
          <p:cNvSpPr>
            <a:spLocks noGrp="1" noChangeArrowheads="1"/>
          </p:cNvSpPr>
          <p:nvPr>
            <p:ph type="dt" sz="half" idx="10"/>
          </p:nvPr>
        </p:nvSpPr>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33AAD6F3-F29E-D910-2D47-45EF29DECB37}"/>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3A936D41-8CCC-4FE3-03F4-9100BDE85167}"/>
              </a:ext>
            </a:extLst>
          </p:cNvPr>
          <p:cNvSpPr>
            <a:spLocks noGrp="1" noChangeArrowheads="1"/>
          </p:cNvSpPr>
          <p:nvPr>
            <p:ph type="sldNum" sz="quarter" idx="12"/>
          </p:nvPr>
        </p:nvSpPr>
        <p:spPr/>
        <p:txBody>
          <a:bodyPr/>
          <a:lstStyle>
            <a:lvl1pPr>
              <a:defRPr/>
            </a:lvl1pPr>
          </a:lstStyle>
          <a:p>
            <a:pPr>
              <a:defRPr/>
            </a:pPr>
            <a:fld id="{AC5EDF71-7E32-4D8C-9836-821E7B5A3526}" type="slidenum">
              <a:rPr lang="it-IT" altLang="en-US"/>
              <a:pPr>
                <a:defRPr/>
              </a:pPr>
              <a:t>‹N›</a:t>
            </a:fld>
            <a:endParaRPr lang="it-IT" altLang="en-US"/>
          </a:p>
        </p:txBody>
      </p:sp>
    </p:spTree>
    <p:extLst>
      <p:ext uri="{BB962C8B-B14F-4D97-AF65-F5344CB8AC3E}">
        <p14:creationId xmlns:p14="http://schemas.microsoft.com/office/powerpoint/2010/main" val="183842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072B80A-DA79-031A-8CB4-97FCA3968C71}"/>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70423868-0AC3-01F9-F7FA-399A20B82475}"/>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AB5879FF-4208-AE08-DE05-05F78D073C25}"/>
              </a:ext>
            </a:extLst>
          </p:cNvPr>
          <p:cNvSpPr>
            <a:spLocks noGrp="1" noChangeArrowheads="1"/>
          </p:cNvSpPr>
          <p:nvPr>
            <p:ph type="sldNum" sz="quarter" idx="12"/>
          </p:nvPr>
        </p:nvSpPr>
        <p:spPr>
          <a:ln/>
        </p:spPr>
        <p:txBody>
          <a:bodyPr/>
          <a:lstStyle>
            <a:lvl1pPr>
              <a:defRPr/>
            </a:lvl1pPr>
          </a:lstStyle>
          <a:p>
            <a:pPr>
              <a:defRPr/>
            </a:pPr>
            <a:fld id="{EA70D816-26B1-4E37-B5F7-6005146E5FCD}" type="slidenum">
              <a:rPr lang="it-IT" altLang="en-US"/>
              <a:pPr>
                <a:defRPr/>
              </a:pPr>
              <a:t>‹N›</a:t>
            </a:fld>
            <a:endParaRPr lang="it-IT" altLang="en-US"/>
          </a:p>
        </p:txBody>
      </p:sp>
    </p:spTree>
    <p:extLst>
      <p:ext uri="{BB962C8B-B14F-4D97-AF65-F5344CB8AC3E}">
        <p14:creationId xmlns:p14="http://schemas.microsoft.com/office/powerpoint/2010/main" val="74432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17B664C8-8CB8-5184-1C02-AF385A8A11C9}"/>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FE9BD00D-DA90-3D05-ABDF-EB501FB3132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2495235D-3615-9AB8-2EA2-91FBA531878A}"/>
              </a:ext>
            </a:extLst>
          </p:cNvPr>
          <p:cNvSpPr>
            <a:spLocks noGrp="1" noChangeArrowheads="1"/>
          </p:cNvSpPr>
          <p:nvPr>
            <p:ph type="sldNum" sz="quarter" idx="12"/>
          </p:nvPr>
        </p:nvSpPr>
        <p:spPr>
          <a:ln/>
        </p:spPr>
        <p:txBody>
          <a:bodyPr/>
          <a:lstStyle>
            <a:lvl1pPr>
              <a:defRPr/>
            </a:lvl1pPr>
          </a:lstStyle>
          <a:p>
            <a:pPr>
              <a:defRPr/>
            </a:pPr>
            <a:fld id="{1BFEC4AB-CE80-4C48-94AD-788BC0D21962}" type="slidenum">
              <a:rPr lang="it-IT" altLang="en-US"/>
              <a:pPr>
                <a:defRPr/>
              </a:pPr>
              <a:t>‹N›</a:t>
            </a:fld>
            <a:endParaRPr lang="it-IT" altLang="en-US"/>
          </a:p>
        </p:txBody>
      </p:sp>
    </p:spTree>
    <p:extLst>
      <p:ext uri="{BB962C8B-B14F-4D97-AF65-F5344CB8AC3E}">
        <p14:creationId xmlns:p14="http://schemas.microsoft.com/office/powerpoint/2010/main" val="348302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7882D5FA-8BEE-AE4C-BA3E-69EFD99CA10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344AD915-E778-7688-EEA9-828AC04A83D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0648B7C2-C8DF-543B-1608-2DEA652C1C86}"/>
              </a:ext>
            </a:extLst>
          </p:cNvPr>
          <p:cNvSpPr>
            <a:spLocks noGrp="1" noChangeArrowheads="1"/>
          </p:cNvSpPr>
          <p:nvPr>
            <p:ph type="sldNum" sz="quarter" idx="12"/>
          </p:nvPr>
        </p:nvSpPr>
        <p:spPr>
          <a:ln/>
        </p:spPr>
        <p:txBody>
          <a:bodyPr/>
          <a:lstStyle>
            <a:lvl1pPr>
              <a:defRPr/>
            </a:lvl1pPr>
          </a:lstStyle>
          <a:p>
            <a:pPr>
              <a:defRPr/>
            </a:pPr>
            <a:fld id="{70E39FD8-6889-469D-9984-DDBC4A6943E4}" type="slidenum">
              <a:rPr lang="it-IT" altLang="en-US"/>
              <a:pPr>
                <a:defRPr/>
              </a:pPr>
              <a:t>‹N›</a:t>
            </a:fld>
            <a:endParaRPr lang="it-IT" altLang="en-US"/>
          </a:p>
        </p:txBody>
      </p:sp>
    </p:spTree>
    <p:extLst>
      <p:ext uri="{BB962C8B-B14F-4D97-AF65-F5344CB8AC3E}">
        <p14:creationId xmlns:p14="http://schemas.microsoft.com/office/powerpoint/2010/main" val="160846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lstStyle>
            <a:lvl1pPr algn="l">
              <a:defRPr sz="3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54C3EBB1-A47E-582D-28FF-7FB1F80D46A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64E9DAA1-5552-3EA8-7C62-77E36744C264}"/>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7E5AEA0E-32F5-A102-8C32-FBF9F23100BE}"/>
              </a:ext>
            </a:extLst>
          </p:cNvPr>
          <p:cNvSpPr>
            <a:spLocks noGrp="1" noChangeArrowheads="1"/>
          </p:cNvSpPr>
          <p:nvPr>
            <p:ph type="sldNum" sz="quarter" idx="12"/>
          </p:nvPr>
        </p:nvSpPr>
        <p:spPr>
          <a:ln/>
        </p:spPr>
        <p:txBody>
          <a:bodyPr/>
          <a:lstStyle>
            <a:lvl1pPr>
              <a:defRPr/>
            </a:lvl1pPr>
          </a:lstStyle>
          <a:p>
            <a:pPr>
              <a:defRPr/>
            </a:pPr>
            <a:fld id="{4ACB50C1-E878-456C-9BB4-BC329BE7FF04}" type="slidenum">
              <a:rPr lang="it-IT" altLang="en-US"/>
              <a:pPr>
                <a:defRPr/>
              </a:pPr>
              <a:t>‹N›</a:t>
            </a:fld>
            <a:endParaRPr lang="it-IT" altLang="en-US"/>
          </a:p>
        </p:txBody>
      </p:sp>
    </p:spTree>
    <p:extLst>
      <p:ext uri="{BB962C8B-B14F-4D97-AF65-F5344CB8AC3E}">
        <p14:creationId xmlns:p14="http://schemas.microsoft.com/office/powerpoint/2010/main" val="1468626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2"/>
            <a:ext cx="40386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2"/>
            <a:ext cx="40386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a:extLst>
              <a:ext uri="{FF2B5EF4-FFF2-40B4-BE49-F238E27FC236}">
                <a16:creationId xmlns:a16="http://schemas.microsoft.com/office/drawing/2014/main" id="{6F5AD993-9005-419A-DA0C-AEBE85EE74C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199AFF99-3849-3C60-EEA4-7C7DC2626E6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5FC3D5C1-2DC0-8420-6339-229EBC185A7D}"/>
              </a:ext>
            </a:extLst>
          </p:cNvPr>
          <p:cNvSpPr>
            <a:spLocks noGrp="1" noChangeArrowheads="1"/>
          </p:cNvSpPr>
          <p:nvPr>
            <p:ph type="sldNum" sz="quarter" idx="12"/>
          </p:nvPr>
        </p:nvSpPr>
        <p:spPr>
          <a:ln/>
        </p:spPr>
        <p:txBody>
          <a:bodyPr/>
          <a:lstStyle>
            <a:lvl1pPr>
              <a:defRPr/>
            </a:lvl1pPr>
          </a:lstStyle>
          <a:p>
            <a:pPr>
              <a:defRPr/>
            </a:pPr>
            <a:fld id="{C01240A6-BD47-402E-9659-D33FC17C0670}" type="slidenum">
              <a:rPr lang="it-IT" altLang="en-US"/>
              <a:pPr>
                <a:defRPr/>
              </a:pPr>
              <a:t>‹N›</a:t>
            </a:fld>
            <a:endParaRPr lang="it-IT" altLang="en-US"/>
          </a:p>
        </p:txBody>
      </p:sp>
    </p:spTree>
    <p:extLst>
      <p:ext uri="{BB962C8B-B14F-4D97-AF65-F5344CB8AC3E}">
        <p14:creationId xmlns:p14="http://schemas.microsoft.com/office/powerpoint/2010/main" val="320388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a:extLst>
              <a:ext uri="{FF2B5EF4-FFF2-40B4-BE49-F238E27FC236}">
                <a16:creationId xmlns:a16="http://schemas.microsoft.com/office/drawing/2014/main" id="{B2DD4726-D4C7-7C3D-55A8-82553E34B219}"/>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0BB6E520-EE2D-6FC8-20F6-2638640D04AE}"/>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540EFE2E-129C-48FD-A07B-E423E810C9E7}"/>
              </a:ext>
            </a:extLst>
          </p:cNvPr>
          <p:cNvSpPr>
            <a:spLocks noGrp="1" noChangeArrowheads="1"/>
          </p:cNvSpPr>
          <p:nvPr>
            <p:ph type="sldNum" sz="quarter" idx="12"/>
          </p:nvPr>
        </p:nvSpPr>
        <p:spPr>
          <a:ln/>
        </p:spPr>
        <p:txBody>
          <a:bodyPr/>
          <a:lstStyle>
            <a:lvl1pPr>
              <a:defRPr/>
            </a:lvl1pPr>
          </a:lstStyle>
          <a:p>
            <a:pPr>
              <a:defRPr/>
            </a:pPr>
            <a:fld id="{06E3F846-0C7E-49C8-9EF7-7BC4FC315A2A}" type="slidenum">
              <a:rPr lang="it-IT" altLang="en-US"/>
              <a:pPr>
                <a:defRPr/>
              </a:pPr>
              <a:t>‹N›</a:t>
            </a:fld>
            <a:endParaRPr lang="it-IT" altLang="en-US"/>
          </a:p>
        </p:txBody>
      </p:sp>
    </p:spTree>
    <p:extLst>
      <p:ext uri="{BB962C8B-B14F-4D97-AF65-F5344CB8AC3E}">
        <p14:creationId xmlns:p14="http://schemas.microsoft.com/office/powerpoint/2010/main" val="293254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a:extLst>
              <a:ext uri="{FF2B5EF4-FFF2-40B4-BE49-F238E27FC236}">
                <a16:creationId xmlns:a16="http://schemas.microsoft.com/office/drawing/2014/main" id="{B41BCE71-F79B-17EF-E15D-A54EBC3AFB2C}"/>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56EE98C1-7246-A171-F971-35F275CCA140}"/>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F5CD2158-7983-DD33-431C-36EF58C50B99}"/>
              </a:ext>
            </a:extLst>
          </p:cNvPr>
          <p:cNvSpPr>
            <a:spLocks noGrp="1" noChangeArrowheads="1"/>
          </p:cNvSpPr>
          <p:nvPr>
            <p:ph type="sldNum" sz="quarter" idx="12"/>
          </p:nvPr>
        </p:nvSpPr>
        <p:spPr>
          <a:ln/>
        </p:spPr>
        <p:txBody>
          <a:bodyPr/>
          <a:lstStyle>
            <a:lvl1pPr>
              <a:defRPr/>
            </a:lvl1pPr>
          </a:lstStyle>
          <a:p>
            <a:pPr>
              <a:defRPr/>
            </a:pPr>
            <a:fld id="{EF93D984-1F3E-49FA-AE05-3AFE59D828D1}" type="slidenum">
              <a:rPr lang="it-IT" altLang="en-US"/>
              <a:pPr>
                <a:defRPr/>
              </a:pPr>
              <a:t>‹N›</a:t>
            </a:fld>
            <a:endParaRPr lang="it-IT" altLang="en-US"/>
          </a:p>
        </p:txBody>
      </p:sp>
    </p:spTree>
    <p:extLst>
      <p:ext uri="{BB962C8B-B14F-4D97-AF65-F5344CB8AC3E}">
        <p14:creationId xmlns:p14="http://schemas.microsoft.com/office/powerpoint/2010/main" val="149655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3FDB1E-A298-2EB5-BC45-4143CF33A3AC}"/>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8A234717-B2EC-D338-5C74-851A099D1AD0}"/>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85721698-7D46-36C7-675F-B348F24D0E3D}"/>
              </a:ext>
            </a:extLst>
          </p:cNvPr>
          <p:cNvSpPr>
            <a:spLocks noGrp="1" noChangeArrowheads="1"/>
          </p:cNvSpPr>
          <p:nvPr>
            <p:ph type="sldNum" sz="quarter" idx="12"/>
          </p:nvPr>
        </p:nvSpPr>
        <p:spPr>
          <a:ln/>
        </p:spPr>
        <p:txBody>
          <a:bodyPr/>
          <a:lstStyle>
            <a:lvl1pPr>
              <a:defRPr/>
            </a:lvl1pPr>
          </a:lstStyle>
          <a:p>
            <a:pPr>
              <a:defRPr/>
            </a:pPr>
            <a:fld id="{0D0F6CC8-F9A7-48B5-BCEA-608F73104BC8}" type="slidenum">
              <a:rPr lang="it-IT" altLang="en-US"/>
              <a:pPr>
                <a:defRPr/>
              </a:pPr>
              <a:t>‹N›</a:t>
            </a:fld>
            <a:endParaRPr lang="it-IT" altLang="en-US"/>
          </a:p>
        </p:txBody>
      </p:sp>
    </p:spTree>
    <p:extLst>
      <p:ext uri="{BB962C8B-B14F-4D97-AF65-F5344CB8AC3E}">
        <p14:creationId xmlns:p14="http://schemas.microsoft.com/office/powerpoint/2010/main" val="197756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1500" b="1"/>
            </a:lvl1pPr>
          </a:lstStyle>
          <a:p>
            <a:r>
              <a:rPr lang="it-IT"/>
              <a:t>Fare clic per modificare lo stile del titolo</a:t>
            </a:r>
            <a:endParaRPr lang="en-US"/>
          </a:p>
        </p:txBody>
      </p:sp>
      <p:sp>
        <p:nvSpPr>
          <p:cNvPr id="3" name="Segnaposto contenuto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2AA635B8-3903-1509-7BDA-8ECB6CA370CB}"/>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2BA3F9BD-6480-579D-7F86-AB1C039848F9}"/>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1510FC75-8EAF-9ED0-D9D7-61925F0FDC4C}"/>
              </a:ext>
            </a:extLst>
          </p:cNvPr>
          <p:cNvSpPr>
            <a:spLocks noGrp="1" noChangeArrowheads="1"/>
          </p:cNvSpPr>
          <p:nvPr>
            <p:ph type="sldNum" sz="quarter" idx="12"/>
          </p:nvPr>
        </p:nvSpPr>
        <p:spPr>
          <a:ln/>
        </p:spPr>
        <p:txBody>
          <a:bodyPr/>
          <a:lstStyle>
            <a:lvl1pPr>
              <a:defRPr/>
            </a:lvl1pPr>
          </a:lstStyle>
          <a:p>
            <a:pPr>
              <a:defRPr/>
            </a:pPr>
            <a:fld id="{A4040FFB-6FFA-426E-9C99-8932EA4A7FDD}" type="slidenum">
              <a:rPr lang="it-IT" altLang="en-US"/>
              <a:pPr>
                <a:defRPr/>
              </a:pPr>
              <a:t>‹N›</a:t>
            </a:fld>
            <a:endParaRPr lang="it-IT" altLang="en-US"/>
          </a:p>
        </p:txBody>
      </p:sp>
    </p:spTree>
    <p:extLst>
      <p:ext uri="{BB962C8B-B14F-4D97-AF65-F5344CB8AC3E}">
        <p14:creationId xmlns:p14="http://schemas.microsoft.com/office/powerpoint/2010/main" val="225161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15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FA5B8CDC-C870-FBE9-516A-6394826B7F85}"/>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453DFA0B-6896-03A8-DBCA-DB36F51F87E5}"/>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4B4ABBCE-CEA9-18DA-11F7-EF30D4964AA7}"/>
              </a:ext>
            </a:extLst>
          </p:cNvPr>
          <p:cNvSpPr>
            <a:spLocks noGrp="1" noChangeArrowheads="1"/>
          </p:cNvSpPr>
          <p:nvPr>
            <p:ph type="sldNum" sz="quarter" idx="12"/>
          </p:nvPr>
        </p:nvSpPr>
        <p:spPr>
          <a:ln/>
        </p:spPr>
        <p:txBody>
          <a:bodyPr/>
          <a:lstStyle>
            <a:lvl1pPr>
              <a:defRPr/>
            </a:lvl1pPr>
          </a:lstStyle>
          <a:p>
            <a:pPr>
              <a:defRPr/>
            </a:pPr>
            <a:fld id="{4AA34633-C090-454F-9F40-A31FAE64516A}" type="slidenum">
              <a:rPr lang="it-IT" altLang="en-US"/>
              <a:pPr>
                <a:defRPr/>
              </a:pPr>
              <a:t>‹N›</a:t>
            </a:fld>
            <a:endParaRPr lang="it-IT" altLang="en-US"/>
          </a:p>
        </p:txBody>
      </p:sp>
    </p:spTree>
    <p:extLst>
      <p:ext uri="{BB962C8B-B14F-4D97-AF65-F5344CB8AC3E}">
        <p14:creationId xmlns:p14="http://schemas.microsoft.com/office/powerpoint/2010/main" val="363045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65B6B1C-1EA9-C411-375C-311EBD881C16}"/>
              </a:ext>
            </a:extLst>
          </p:cNvPr>
          <p:cNvSpPr>
            <a:spLocks noGrp="1" noChangeArrowheads="1"/>
          </p:cNvSpPr>
          <p:nvPr>
            <p:ph type="title"/>
          </p:nvPr>
        </p:nvSpPr>
        <p:spPr bwMode="auto">
          <a:xfrm>
            <a:off x="457200" y="277815"/>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lo stile del titolo</a:t>
            </a:r>
          </a:p>
        </p:txBody>
      </p:sp>
      <p:sp>
        <p:nvSpPr>
          <p:cNvPr id="1027" name="Rectangle 3">
            <a:extLst>
              <a:ext uri="{FF2B5EF4-FFF2-40B4-BE49-F238E27FC236}">
                <a16:creationId xmlns:a16="http://schemas.microsoft.com/office/drawing/2014/main" id="{F74A802A-0EAE-73A8-1BCB-E48BA5AF96F7}"/>
              </a:ext>
            </a:extLst>
          </p:cNvPr>
          <p:cNvSpPr>
            <a:spLocks noGrp="1" noChangeArrowheads="1"/>
          </p:cNvSpPr>
          <p:nvPr>
            <p:ph type="body" idx="1"/>
          </p:nvPr>
        </p:nvSpPr>
        <p:spPr bwMode="auto">
          <a:xfrm>
            <a:off x="457200" y="1600202"/>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51204" name="Rectangle 4">
            <a:extLst>
              <a:ext uri="{FF2B5EF4-FFF2-40B4-BE49-F238E27FC236}">
                <a16:creationId xmlns:a16="http://schemas.microsoft.com/office/drawing/2014/main" id="{8D46D103-7F20-31A6-F40E-CB16B35E9FD7}"/>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900">
                <a:latin typeface="+mj-lt"/>
                <a:cs typeface="Arial" charset="0"/>
              </a:defRPr>
            </a:lvl1pPr>
          </a:lstStyle>
          <a:p>
            <a:pPr>
              <a:defRPr/>
            </a:pPr>
            <a:endParaRPr lang="it-IT" altLang="en-US"/>
          </a:p>
        </p:txBody>
      </p:sp>
      <p:sp>
        <p:nvSpPr>
          <p:cNvPr id="51205" name="Rectangle 5">
            <a:extLst>
              <a:ext uri="{FF2B5EF4-FFF2-40B4-BE49-F238E27FC236}">
                <a16:creationId xmlns:a16="http://schemas.microsoft.com/office/drawing/2014/main" id="{433388E8-385D-E087-C069-99D2F26E4FF7}"/>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900">
                <a:latin typeface="+mj-lt"/>
                <a:cs typeface="Arial" charset="0"/>
              </a:defRPr>
            </a:lvl1pPr>
          </a:lstStyle>
          <a:p>
            <a:pPr>
              <a:defRPr/>
            </a:pPr>
            <a:endParaRPr lang="it-IT" altLang="en-US"/>
          </a:p>
        </p:txBody>
      </p:sp>
      <p:sp>
        <p:nvSpPr>
          <p:cNvPr id="51206" name="Rectangle 6">
            <a:extLst>
              <a:ext uri="{FF2B5EF4-FFF2-40B4-BE49-F238E27FC236}">
                <a16:creationId xmlns:a16="http://schemas.microsoft.com/office/drawing/2014/main" id="{37C6F979-1CB4-930D-7511-C026FD76F0AA}"/>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900">
                <a:latin typeface="Garamond" panose="02020404030301010803" pitchFamily="18" charset="0"/>
              </a:defRPr>
            </a:lvl1pPr>
          </a:lstStyle>
          <a:p>
            <a:pPr>
              <a:defRPr/>
            </a:pPr>
            <a:fld id="{C395C575-EA75-462A-8B2F-A751EB09C1D8}" type="slidenum">
              <a:rPr lang="it-IT" altLang="en-US"/>
              <a:pPr>
                <a:defRPr/>
              </a:pPr>
              <a:t>‹N›</a:t>
            </a:fld>
            <a:endParaRPr lang="it-IT" altLang="en-US"/>
          </a:p>
        </p:txBody>
      </p:sp>
      <p:sp>
        <p:nvSpPr>
          <p:cNvPr id="1031" name="Freeform 7">
            <a:extLst>
              <a:ext uri="{FF2B5EF4-FFF2-40B4-BE49-F238E27FC236}">
                <a16:creationId xmlns:a16="http://schemas.microsoft.com/office/drawing/2014/main" id="{1FCCEC8F-87C4-7EC5-8027-27AD09215EAB}"/>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sp>
        <p:nvSpPr>
          <p:cNvPr id="1032" name="Line 8">
            <a:extLst>
              <a:ext uri="{FF2B5EF4-FFF2-40B4-BE49-F238E27FC236}">
                <a16:creationId xmlns:a16="http://schemas.microsoft.com/office/drawing/2014/main" id="{0F049522-CEC3-C3A2-B5BA-93A9DB56A4C6}"/>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350"/>
          </a:p>
        </p:txBody>
      </p:sp>
    </p:spTree>
    <p:extLst>
      <p:ext uri="{BB962C8B-B14F-4D97-AF65-F5344CB8AC3E}">
        <p14:creationId xmlns:p14="http://schemas.microsoft.com/office/powerpoint/2010/main" val="2953221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3150">
          <a:solidFill>
            <a:schemeClr val="tx2"/>
          </a:solidFill>
          <a:latin typeface="+mj-lt"/>
          <a:ea typeface="+mj-ea"/>
          <a:cs typeface="+mj-cs"/>
        </a:defRPr>
      </a:lvl1pPr>
      <a:lvl2pPr algn="l" rtl="0" eaLnBrk="0" fontAlgn="base" hangingPunct="0">
        <a:spcBef>
          <a:spcPct val="0"/>
        </a:spcBef>
        <a:spcAft>
          <a:spcPct val="0"/>
        </a:spcAft>
        <a:defRPr sz="3150">
          <a:solidFill>
            <a:schemeClr val="tx2"/>
          </a:solidFill>
          <a:latin typeface="Garamond" pitchFamily="18" charset="0"/>
          <a:cs typeface="Arial" charset="0"/>
        </a:defRPr>
      </a:lvl2pPr>
      <a:lvl3pPr algn="l" rtl="0" eaLnBrk="0" fontAlgn="base" hangingPunct="0">
        <a:spcBef>
          <a:spcPct val="0"/>
        </a:spcBef>
        <a:spcAft>
          <a:spcPct val="0"/>
        </a:spcAft>
        <a:defRPr sz="3150">
          <a:solidFill>
            <a:schemeClr val="tx2"/>
          </a:solidFill>
          <a:latin typeface="Garamond" pitchFamily="18" charset="0"/>
          <a:cs typeface="Arial" charset="0"/>
        </a:defRPr>
      </a:lvl3pPr>
      <a:lvl4pPr algn="l" rtl="0" eaLnBrk="0" fontAlgn="base" hangingPunct="0">
        <a:spcBef>
          <a:spcPct val="0"/>
        </a:spcBef>
        <a:spcAft>
          <a:spcPct val="0"/>
        </a:spcAft>
        <a:defRPr sz="3150">
          <a:solidFill>
            <a:schemeClr val="tx2"/>
          </a:solidFill>
          <a:latin typeface="Garamond" pitchFamily="18" charset="0"/>
          <a:cs typeface="Arial" charset="0"/>
        </a:defRPr>
      </a:lvl4pPr>
      <a:lvl5pPr algn="l" rtl="0" eaLnBrk="0" fontAlgn="base" hangingPunct="0">
        <a:spcBef>
          <a:spcPct val="0"/>
        </a:spcBef>
        <a:spcAft>
          <a:spcPct val="0"/>
        </a:spcAft>
        <a:defRPr sz="3150">
          <a:solidFill>
            <a:schemeClr val="tx2"/>
          </a:solidFill>
          <a:latin typeface="Garamond" pitchFamily="18" charset="0"/>
          <a:cs typeface="Arial" charset="0"/>
        </a:defRPr>
      </a:lvl5pPr>
      <a:lvl6pPr marL="342900" algn="l" rtl="0" fontAlgn="base">
        <a:spcBef>
          <a:spcPct val="0"/>
        </a:spcBef>
        <a:spcAft>
          <a:spcPct val="0"/>
        </a:spcAft>
        <a:defRPr sz="3150">
          <a:solidFill>
            <a:schemeClr val="tx2"/>
          </a:solidFill>
          <a:latin typeface="Garamond" pitchFamily="18" charset="0"/>
          <a:cs typeface="Arial" charset="0"/>
        </a:defRPr>
      </a:lvl6pPr>
      <a:lvl7pPr marL="685800" algn="l" rtl="0" fontAlgn="base">
        <a:spcBef>
          <a:spcPct val="0"/>
        </a:spcBef>
        <a:spcAft>
          <a:spcPct val="0"/>
        </a:spcAft>
        <a:defRPr sz="3150">
          <a:solidFill>
            <a:schemeClr val="tx2"/>
          </a:solidFill>
          <a:latin typeface="Garamond" pitchFamily="18" charset="0"/>
          <a:cs typeface="Arial" charset="0"/>
        </a:defRPr>
      </a:lvl7pPr>
      <a:lvl8pPr marL="1028700" algn="l" rtl="0" fontAlgn="base">
        <a:spcBef>
          <a:spcPct val="0"/>
        </a:spcBef>
        <a:spcAft>
          <a:spcPct val="0"/>
        </a:spcAft>
        <a:defRPr sz="3150">
          <a:solidFill>
            <a:schemeClr val="tx2"/>
          </a:solidFill>
          <a:latin typeface="Garamond" pitchFamily="18" charset="0"/>
          <a:cs typeface="Arial" charset="0"/>
        </a:defRPr>
      </a:lvl8pPr>
      <a:lvl9pPr marL="1371600" algn="l" rtl="0" fontAlgn="base">
        <a:spcBef>
          <a:spcPct val="0"/>
        </a:spcBef>
        <a:spcAft>
          <a:spcPct val="0"/>
        </a:spcAft>
        <a:defRPr sz="3150">
          <a:solidFill>
            <a:schemeClr val="tx2"/>
          </a:solidFill>
          <a:latin typeface="Garamond" pitchFamily="18" charset="0"/>
          <a:cs typeface="Arial" charset="0"/>
        </a:defRPr>
      </a:lvl9pPr>
    </p:titleStyle>
    <p:bodyStyle>
      <a:lvl1pPr marL="257175" indent="-257175" algn="l" rtl="0" eaLnBrk="0" fontAlgn="base" hangingPunct="0">
        <a:spcBef>
          <a:spcPct val="20000"/>
        </a:spcBef>
        <a:spcAft>
          <a:spcPct val="0"/>
        </a:spcAft>
        <a:buClr>
          <a:schemeClr val="accent1"/>
        </a:buClr>
        <a:buSzPct val="65000"/>
        <a:buFont typeface="Wingdings" panose="05000000000000000000" pitchFamily="2" charset="2"/>
        <a:buChar char="n"/>
        <a:defRPr sz="2250">
          <a:solidFill>
            <a:schemeClr val="tx1"/>
          </a:solidFill>
          <a:latin typeface="+mn-lt"/>
          <a:ea typeface="+mn-ea"/>
          <a:cs typeface="+mn-cs"/>
        </a:defRPr>
      </a:lvl1pPr>
      <a:lvl2pPr marL="502444" indent="-244079" algn="l" rtl="0" eaLnBrk="0" fontAlgn="base" hangingPunct="0">
        <a:spcBef>
          <a:spcPct val="20000"/>
        </a:spcBef>
        <a:spcAft>
          <a:spcPct val="0"/>
        </a:spcAft>
        <a:buClr>
          <a:schemeClr val="accent2"/>
        </a:buClr>
        <a:buSzPct val="60000"/>
        <a:buFont typeface="Wingdings" panose="05000000000000000000" pitchFamily="2" charset="2"/>
        <a:buChar char="q"/>
        <a:defRPr sz="1950">
          <a:solidFill>
            <a:schemeClr val="tx1"/>
          </a:solidFill>
          <a:latin typeface="+mn-lt"/>
          <a:cs typeface="+mn-cs"/>
        </a:defRPr>
      </a:lvl2pPr>
      <a:lvl3pPr marL="766763" indent="-263129" algn="l" rtl="0" eaLnBrk="0" fontAlgn="base" hangingPunct="0">
        <a:spcBef>
          <a:spcPct val="20000"/>
        </a:spcBef>
        <a:spcAft>
          <a:spcPct val="0"/>
        </a:spcAft>
        <a:buClr>
          <a:schemeClr val="accent1"/>
        </a:buClr>
        <a:buSzPct val="65000"/>
        <a:buFont typeface="Wingdings" panose="05000000000000000000" pitchFamily="2" charset="2"/>
        <a:buChar char="n"/>
        <a:defRPr sz="1650">
          <a:solidFill>
            <a:schemeClr val="tx1"/>
          </a:solidFill>
          <a:latin typeface="+mn-lt"/>
          <a:cs typeface="+mn-cs"/>
        </a:defRPr>
      </a:lvl3pPr>
      <a:lvl4pPr marL="1004888" indent="-236935" algn="l" rtl="0" eaLnBrk="0" fontAlgn="base" hangingPunct="0">
        <a:spcBef>
          <a:spcPct val="20000"/>
        </a:spcBef>
        <a:spcAft>
          <a:spcPct val="0"/>
        </a:spcAft>
        <a:buClr>
          <a:schemeClr val="accent2"/>
        </a:buClr>
        <a:buSzPct val="70000"/>
        <a:buFont typeface="Wingdings" panose="05000000000000000000" pitchFamily="2" charset="2"/>
        <a:buChar char="q"/>
        <a:defRPr sz="1500">
          <a:solidFill>
            <a:schemeClr val="tx1"/>
          </a:solidFill>
          <a:latin typeface="+mn-lt"/>
          <a:cs typeface="+mn-cs"/>
        </a:defRPr>
      </a:lvl4pPr>
      <a:lvl5pPr marL="1260872" indent="-254794" algn="l" rtl="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mn-lt"/>
          <a:cs typeface="+mn-cs"/>
        </a:defRPr>
      </a:lvl5pPr>
      <a:lvl6pPr marL="16037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6pPr>
      <a:lvl7pPr marL="19466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7pPr>
      <a:lvl8pPr marL="22895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8pPr>
      <a:lvl9pPr marL="26324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E2C87E-E4D8-9149-705E-B88765C50D2B}"/>
              </a:ext>
            </a:extLst>
          </p:cNvPr>
          <p:cNvSpPr>
            <a:spLocks noGrp="1"/>
          </p:cNvSpPr>
          <p:nvPr>
            <p:ph type="ctrTitle"/>
          </p:nvPr>
        </p:nvSpPr>
        <p:spPr/>
        <p:txBody>
          <a:bodyPr/>
          <a:lstStyle/>
          <a:p>
            <a:r>
              <a:rPr lang="it-IT" dirty="0"/>
              <a:t>Gestione contabile del PNRR</a:t>
            </a:r>
          </a:p>
        </p:txBody>
      </p:sp>
      <p:sp>
        <p:nvSpPr>
          <p:cNvPr id="3" name="Sottotitolo 2">
            <a:extLst>
              <a:ext uri="{FF2B5EF4-FFF2-40B4-BE49-F238E27FC236}">
                <a16:creationId xmlns:a16="http://schemas.microsoft.com/office/drawing/2014/main" id="{63D46017-938E-6ECA-830D-89EE25067A56}"/>
              </a:ext>
            </a:extLst>
          </p:cNvPr>
          <p:cNvSpPr>
            <a:spLocks noGrp="1"/>
          </p:cNvSpPr>
          <p:nvPr>
            <p:ph type="subTitle" idx="1"/>
          </p:nvPr>
        </p:nvSpPr>
        <p:spPr/>
        <p:txBody>
          <a:bodyPr/>
          <a:lstStyle/>
          <a:p>
            <a:r>
              <a:rPr lang="it-IT" dirty="0"/>
              <a:t>Secondo </a:t>
            </a:r>
            <a:r>
              <a:rPr lang="it-IT" dirty="0" err="1"/>
              <a:t>webinar</a:t>
            </a:r>
            <a:r>
              <a:rPr lang="it-IT" dirty="0"/>
              <a:t> del servizio «Chiedilo ad ANCI»</a:t>
            </a:r>
          </a:p>
          <a:p>
            <a:r>
              <a:rPr lang="it-IT" dirty="0"/>
              <a:t>29 marzo 2023</a:t>
            </a:r>
          </a:p>
        </p:txBody>
      </p:sp>
      <p:pic>
        <p:nvPicPr>
          <p:cNvPr id="5" name="Immagine 4">
            <a:extLst>
              <a:ext uri="{FF2B5EF4-FFF2-40B4-BE49-F238E27FC236}">
                <a16:creationId xmlns:a16="http://schemas.microsoft.com/office/drawing/2014/main" id="{2168AD99-83F1-B823-368E-DF7141212E56}"/>
              </a:ext>
            </a:extLst>
          </p:cNvPr>
          <p:cNvPicPr>
            <a:picLocks noChangeAspect="1"/>
          </p:cNvPicPr>
          <p:nvPr/>
        </p:nvPicPr>
        <p:blipFill>
          <a:blip r:embed="rId2"/>
          <a:stretch>
            <a:fillRect/>
          </a:stretch>
        </p:blipFill>
        <p:spPr>
          <a:xfrm>
            <a:off x="4266950" y="4754764"/>
            <a:ext cx="610100" cy="903086"/>
          </a:xfrm>
          <a:prstGeom prst="rect">
            <a:avLst/>
          </a:prstGeom>
        </p:spPr>
      </p:pic>
    </p:spTree>
    <p:extLst>
      <p:ext uri="{BB962C8B-B14F-4D97-AF65-F5344CB8AC3E}">
        <p14:creationId xmlns:p14="http://schemas.microsoft.com/office/powerpoint/2010/main" val="3535704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FAQ PNRR MEF</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FAQ 5 – Perimetrazione</a:t>
            </a:r>
            <a:endParaRPr lang="it-IT" altLang="it-IT" sz="1350" b="1" i="1" dirty="0"/>
          </a:p>
          <a:p>
            <a:pPr algn="just" eaLnBrk="1" hangingPunct="1">
              <a:lnSpc>
                <a:spcPct val="90000"/>
              </a:lnSpc>
              <a:buNone/>
            </a:pPr>
            <a:r>
              <a:rPr lang="it-IT" altLang="it-IT" sz="1350" dirty="0"/>
              <a:t>	</a:t>
            </a:r>
          </a:p>
          <a:p>
            <a:pPr marL="0" indent="0" algn="just" eaLnBrk="1" hangingPunct="1">
              <a:lnSpc>
                <a:spcPct val="90000"/>
              </a:lnSpc>
              <a:buNone/>
            </a:pPr>
            <a:r>
              <a:rPr lang="it-IT" altLang="it-IT" sz="1350" dirty="0"/>
              <a:t>Gli enti territoriali, in contabilità finanziaria, come previsto dal paragrafo 10 del Manuale delle procedure finanziarie degli interventi del PNRR, allegato alla circolare della RGS n. 29 del 2022, garantiscono la prevista perimetrazione con l’accensione di appositi capitoli all'interno del piano esecutivo di gestione o del bilancio finanziario gestionale al fine di garantire l'individuazione delle entrate e delle uscite relative al finanziamento specifico e integrano la descrizione dei capitoli con l’indicazione della missione, componente, investimento e CUP.</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L’obbligo di perimetrazione si ritiene assolto anche con l’utilizzo delle articolazioni delle unità elementari del piano esecutivo di gestione e del bilancio finanziario gestionale. </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4385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2504224"/>
            <a:ext cx="7772400" cy="1021556"/>
          </a:xfrm>
        </p:spPr>
        <p:txBody>
          <a:bodyPr/>
          <a:lstStyle/>
          <a:p>
            <a:r>
              <a:rPr lang="it-IT" dirty="0"/>
              <a:t>I quesiti</a:t>
            </a:r>
          </a:p>
        </p:txBody>
      </p:sp>
    </p:spTree>
    <p:extLst>
      <p:ext uri="{BB962C8B-B14F-4D97-AF65-F5344CB8AC3E}">
        <p14:creationId xmlns:p14="http://schemas.microsoft.com/office/powerpoint/2010/main" val="2280379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dirty="0"/>
              <a:t>Impegni in esercizio provvisorio</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L’Ente in esercizio provvisorio beneficiario di fondi PNRR può impegnare le spese di investimento (per il PNRR) nelle more di approvazione del bilancio di previsione?</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Gli interventi di semplificazione e flessibilità, riguardanti la contabilità degli enti territoriali, sono stati emanati al fine di favorire l’attuazione del PNRR e del PNC. Pertanto, la prevista possibilità di  variare il bilancio fino al 31 dicembre per iscrivere nuove o maggiori entrate e la possibilità concessa agli enti locali, dal 2021 al 2026,di poter variare il bilancio anche nel corso dell’esercizio provvisorio o della gestione provvisoria per iscrivere in bilancio i  finanziamenti  di  derivazione statale ed europea per investimenti, </a:t>
            </a:r>
            <a:r>
              <a:rPr lang="it-IT" altLang="it-IT" sz="1350" u="sng" dirty="0">
                <a:solidFill>
                  <a:srgbClr val="FF0000"/>
                </a:solidFill>
              </a:rPr>
              <a:t>non possono non  indicare la conseguente volontà del legislatore di consentire, a seguito del perfezionamento delle obbligazioni di spesa, la registrazione </a:t>
            </a:r>
            <a:r>
              <a:rPr lang="it-IT" altLang="it-IT" sz="1350" dirty="0"/>
              <a:t>degli impegni con imputazione agli esercizi previsti nel cronoprogramma.</a:t>
            </a:r>
          </a:p>
          <a:p>
            <a:pPr algn="just" eaLnBrk="1" hangingPunct="1">
              <a:lnSpc>
                <a:spcPct val="90000"/>
              </a:lnSpc>
              <a:buNone/>
            </a:pPr>
            <a:endParaRPr lang="it-IT" altLang="it-IT" sz="1350" dirty="0"/>
          </a:p>
          <a:p>
            <a:pPr indent="0"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Deroghe norme contabili</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2057399"/>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L’articolo 15, comma 4-bis del decreto legge 77/2021, </a:t>
            </a:r>
            <a:r>
              <a:rPr lang="it-IT" altLang="it-IT" sz="1350" i="1" dirty="0" err="1"/>
              <a:t>conv</a:t>
            </a:r>
            <a:r>
              <a:rPr lang="it-IT" altLang="it-IT" sz="1350" i="1" dirty="0"/>
              <a:t>. Legge n. 108/2021, prevede la possibilità di procedere con variazione all'inserimento delle voci di entrata e spesa relative all'investimento comporta la conseguente possibilità di attivare la spesa di investimento anche in esercizio provvisorio. </a:t>
            </a:r>
          </a:p>
          <a:p>
            <a:pPr marL="0" indent="0" algn="just" eaLnBrk="1" hangingPunct="1">
              <a:lnSpc>
                <a:spcPct val="90000"/>
              </a:lnSpc>
              <a:buNone/>
            </a:pPr>
            <a:r>
              <a:rPr lang="it-IT" altLang="it-IT" sz="1350" i="1" dirty="0"/>
              <a:t>Tale previsione è limitata solo alle risorse PNRR e PNC oppure è ammissibile una lettura più ampia proprio in considerazione del tenore letterale della norma?</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Si ritiene che la norma, al di là dell’interpretazione letterale, sia applicabile applicata alle risorse del PNRR/PNC e del Fondo opere indifferibili (sebbene si tratti di fondi nazionali)</a:t>
            </a:r>
          </a:p>
          <a:p>
            <a:pPr marL="0" indent="0"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0856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Gestione liquidità</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2057399"/>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L’Ente beneficiario di fondi PNRR M5C2 – PINQUA ha individuato come soggetto attuatore un organismo partecipato. È necessario «trasferire» l’anticipazione del 10% ricevuta dal Ministero al fine di fare fronte ai problemi di liquidità dell’organismo partecipato?</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Il riversamento dell'anticipo del 10% (del singolo progetto di investimento) costituisce semplicemente l'attuazione degli accordi convenzionali con il soggetto attuatore dato che il Comune deve garantire al soggetto attuatore di restare indenne da oneri per ritardati pagamenti. </a:t>
            </a:r>
          </a:p>
          <a:p>
            <a:pPr indent="0"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2878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Gestione liquidità</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2057399"/>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Si richiede se sia obbligatorio per ogni pagamento, in presenza di cofinanziamento comunale, provvedere alla liquidazione dell’importo ripartendo le somme in proporzione alle quote finanziate PNRR/Fondi bilancio, oppure sia possibile esaurire prima i fondi </a:t>
            </a:r>
            <a:r>
              <a:rPr lang="it-IT" altLang="it-IT" sz="1350" i="1" dirty="0" err="1"/>
              <a:t>pnrr</a:t>
            </a:r>
            <a:r>
              <a:rPr lang="it-IT" altLang="it-IT" sz="1350" i="1" dirty="0"/>
              <a:t> e successivamente quelli comunali.</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Non si ritiene necessario, ai fini della liquidazione e del pagamento della spesa, una puntuale suddivisione delle somme in caso di Co-finanziamento, ben potendo essere previsto l'utilizzo delle risorse del PNRR o di quelle relative ad altre risorse</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u="sng" dirty="0"/>
              <a:t>Alcune amministrazioni centrali (ad esempio Ministero Interno</a:t>
            </a:r>
            <a:r>
              <a:rPr lang="it-IT" altLang="it-IT" sz="1350" u="sng"/>
              <a:t>) hanno </a:t>
            </a:r>
            <a:r>
              <a:rPr lang="it-IT" altLang="it-IT" sz="1350" u="sng" dirty="0"/>
              <a:t>previsto l’utilizzo in percentuale delle diverse fonti di </a:t>
            </a:r>
            <a:r>
              <a:rPr lang="it-IT" altLang="it-IT" sz="1350" u="sng" dirty="0" err="1"/>
              <a:t>finanzimento</a:t>
            </a:r>
            <a:endParaRPr lang="it-IT" altLang="it-IT" sz="1350" u="sng"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456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Gestione cassa libera/vincolata per la gestione dei progetti PNRR</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sz="1400" i="1" dirty="0"/>
              <a:t>È fattibile pensare  di gestire finanziamenti PNRR di importo elevato (sia lavori che avvisi per il digitale) come nel nostro caso, specialmente nel caso dei progetti tecnici?;</a:t>
            </a:r>
          </a:p>
          <a:p>
            <a:pPr marL="0" indent="0" algn="just" eaLnBrk="1" hangingPunct="1">
              <a:lnSpc>
                <a:spcPct val="90000"/>
              </a:lnSpc>
              <a:buNone/>
            </a:pPr>
            <a:r>
              <a:rPr lang="it-IT" sz="1400" i="1" dirty="0"/>
              <a:t>-se sì, in che modo? anticipazione di tesoreria?</a:t>
            </a:r>
          </a:p>
          <a:p>
            <a:pPr marL="0" indent="0" algn="just" eaLnBrk="1" hangingPunct="1">
              <a:lnSpc>
                <a:spcPct val="90000"/>
              </a:lnSpc>
              <a:buNone/>
            </a:pPr>
            <a:endParaRPr lang="it-IT" sz="1400" dirty="0"/>
          </a:p>
          <a:p>
            <a:pPr marL="0" indent="0" algn="just" eaLnBrk="1" hangingPunct="1">
              <a:lnSpc>
                <a:spcPct val="90000"/>
              </a:lnSpc>
              <a:buNone/>
            </a:pPr>
            <a:r>
              <a:rPr lang="it-IT" sz="1400" dirty="0"/>
              <a:t>L’ente dovrebbe gestire i fondi con le anticipazioni del 10% sui progetti (esclusi quelli del digitale), senza ricorrere ad anticipazioni di tesoreria. Sarà compito dell’ente rendicontare in modo tempestivo le spese pagate in modo da ripristinare gli anticipi concessi.</a:t>
            </a:r>
          </a:p>
          <a:p>
            <a:pPr marL="0" indent="0" algn="just" eaLnBrk="1" hangingPunct="1">
              <a:lnSpc>
                <a:spcPct val="90000"/>
              </a:lnSpc>
              <a:buNone/>
            </a:pPr>
            <a:r>
              <a:rPr lang="it-IT" sz="1400" dirty="0"/>
              <a:t>L’ente motivatamente può chiedere un ulteriore acconto oltre il 10% per far fronte alla necessità di liquidità considerate le necessità dei molteplici progetti e le relative tempistiche attuative.</a:t>
            </a:r>
          </a:p>
          <a:p>
            <a:pPr marL="0" indent="0" algn="just" eaLnBrk="1" hangingPunct="1">
              <a:lnSpc>
                <a:spcPct val="90000"/>
              </a:lnSpc>
              <a:buNone/>
            </a:pPr>
            <a:r>
              <a:rPr lang="it-IT" sz="1400" dirty="0"/>
              <a:t>Nei progetti del digitale è importante ancorare, nei limiti del lecito, i pagamenti delle prestazioni al fornitore con il raggiungimento dei risultati.</a:t>
            </a:r>
          </a:p>
          <a:p>
            <a:pPr marL="0" indent="0" algn="just" eaLnBrk="1" hangingPunct="1">
              <a:lnSpc>
                <a:spcPct val="90000"/>
              </a:lnSpc>
              <a:buNone/>
            </a:pPr>
            <a:r>
              <a:rPr lang="it-IT" sz="1400" u="sng" dirty="0"/>
              <a:t>Non è in ogni caso precluso il ricorso all’anticipazione di tesoreria, ma l’utilizzo della stessa deve essere limitato ai casi di assoluta necessità e soltanto laddove non sia possibile l’utilizzo di forme non onerose</a:t>
            </a:r>
          </a:p>
          <a:p>
            <a:pPr marL="0" indent="0" algn="just" eaLnBrk="1" hangingPunct="1">
              <a:lnSpc>
                <a:spcPct val="90000"/>
              </a:lnSpc>
              <a:buNone/>
            </a:pPr>
            <a:endParaRPr lang="it-IT" sz="140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24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Fondo opere indifferibili</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2057399"/>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Il nostro comune è risultato assegnatario di un contributo a valere sul Fondo di avvio delle opere indifferibili (art. 7, comma 1, ultimo periodo, del DPCM 28 luglio 2022 e art. 29, comma 3, DL n. 144/2022).</a:t>
            </a:r>
          </a:p>
          <a:p>
            <a:pPr marL="0" indent="0" algn="just" eaLnBrk="1" hangingPunct="1">
              <a:lnSpc>
                <a:spcPct val="90000"/>
              </a:lnSpc>
              <a:buNone/>
            </a:pPr>
            <a:r>
              <a:rPr lang="it-IT" altLang="it-IT" sz="1350" i="1" dirty="0"/>
              <a:t>L’assegnazione riguarda un’opera finanziata con fondi PNRR per la messa i sicurezza del territorio.</a:t>
            </a:r>
          </a:p>
          <a:p>
            <a:pPr marL="0" indent="0" algn="just" eaLnBrk="1" hangingPunct="1">
              <a:lnSpc>
                <a:spcPct val="90000"/>
              </a:lnSpc>
              <a:buNone/>
            </a:pPr>
            <a:r>
              <a:rPr lang="it-IT" altLang="it-IT" sz="1350" i="1" dirty="0"/>
              <a:t>Mi chiedo: come va contabilizzato il contributo assegnato? E’ da ritenersi un contributo PNRR e quindi va contabilizzato come tale oppure vanno creati capitoli di entrata e di spesa specifici per la contabilizzazione di tali maggior somme?</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Le risorse vanno contabilizzate come integrazione delle risorse sul medesimo progetto beneficiario di finanziamento. Non è necessaria una differente e specifica codifica rispetto a quella originale.</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254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Perimetrazione capitoli PNRR</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sz="1400" i="1" dirty="0"/>
              <a:t>Nell’anno 2022 sono stati erroneamente previsti soltanto n.2 capitoli di entrata PNRR (una per ogni linea/missione di finanziamento) a finanziamento di 5 capitoli di spesa (3 su una linea, 2 sull’altra) e che soltanto ora leggo la </a:t>
            </a:r>
            <a:r>
              <a:rPr lang="it-IT" sz="1400" i="1" dirty="0" err="1"/>
              <a:t>faq</a:t>
            </a:r>
            <a:r>
              <a:rPr lang="it-IT" sz="1400" i="1" dirty="0"/>
              <a:t> n.5, che prevede l’obbligo di accensione di singoli capitoli in cui sia indicato il CUP per ogni finanziamento, che, avendo già incassato sul 2022 tutti e 5 gli acconti dei finanziamenti, ciascuno gestito a livello di accertamento con la propria descrizione e il proprio CUP correlato a quello dei corrispondenti capitoli di spesa, non posso più creare nuovi capitoli di entrata sul 2022.</a:t>
            </a:r>
          </a:p>
          <a:p>
            <a:pPr marL="0" indent="0" algn="just" eaLnBrk="1" hangingPunct="1">
              <a:lnSpc>
                <a:spcPct val="90000"/>
              </a:lnSpc>
              <a:buNone/>
            </a:pPr>
            <a:r>
              <a:rPr lang="it-IT" sz="1400" i="1" dirty="0"/>
              <a:t>Come risolvere?</a:t>
            </a:r>
          </a:p>
          <a:p>
            <a:pPr marL="0" indent="0" algn="just" eaLnBrk="1" hangingPunct="1">
              <a:lnSpc>
                <a:spcPct val="90000"/>
              </a:lnSpc>
              <a:buNone/>
            </a:pPr>
            <a:endParaRPr lang="it-IT" sz="1400" i="1" dirty="0"/>
          </a:p>
          <a:p>
            <a:pPr marL="0" indent="0" algn="just" eaLnBrk="1" hangingPunct="1">
              <a:lnSpc>
                <a:spcPct val="90000"/>
              </a:lnSpc>
              <a:buNone/>
            </a:pPr>
            <a:endParaRPr lang="it-IT" sz="140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074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Perimetrazione capitoli PNRR</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sz="1400" u="sng" dirty="0"/>
              <a:t>L’ente con una dichiarazione sotto la propria responsabilità può dare atto della riconducibilità dei flussi finanziari del PNRR e del PNC agli specifici progetti al fine di assolvere al previsto obbligo di perimetrazione. </a:t>
            </a:r>
            <a:r>
              <a:rPr lang="it-IT" sz="1400" dirty="0"/>
              <a:t>La perimetrazione è a livello gestionale e oltre a contribuire alla corretta gestione da parte dell’ente può essere rileva in occasione dei controlli.</a:t>
            </a:r>
          </a:p>
          <a:p>
            <a:pPr marL="0" indent="0" algn="just" eaLnBrk="1" hangingPunct="1">
              <a:lnSpc>
                <a:spcPct val="90000"/>
              </a:lnSpc>
              <a:buNone/>
            </a:pPr>
            <a:endParaRPr lang="it-IT" sz="1400" dirty="0"/>
          </a:p>
          <a:p>
            <a:pPr marL="0" indent="0" algn="just" eaLnBrk="1" hangingPunct="1">
              <a:lnSpc>
                <a:spcPct val="90000"/>
              </a:lnSpc>
              <a:buNone/>
            </a:pPr>
            <a:r>
              <a:rPr lang="it-IT" sz="1400" dirty="0"/>
              <a:t>Non si ritiene che l’errata perimetrazione dei capitoli di entrata dei progetti 2022  costituisca motivo di revoca del contributo.</a:t>
            </a:r>
          </a:p>
          <a:p>
            <a:pPr marL="0" indent="0" algn="just" eaLnBrk="1" hangingPunct="1">
              <a:lnSpc>
                <a:spcPct val="90000"/>
              </a:lnSpc>
              <a:buNone/>
            </a:pPr>
            <a:r>
              <a:rPr lang="it-IT" sz="1400" dirty="0"/>
              <a:t>Ciò premesso, si ribadisce l’obbligo di adottare la perimetrazione dei capitoli previsti nel MANUALE DELLE PROCEDURE FINANZIARIE DEGLI INTERVENTI PNRR della RGS</a:t>
            </a:r>
          </a:p>
          <a:p>
            <a:pPr marL="0" indent="0" algn="just" eaLnBrk="1" hangingPunct="1">
              <a:lnSpc>
                <a:spcPct val="90000"/>
              </a:lnSpc>
              <a:buNone/>
            </a:pPr>
            <a:endParaRPr lang="it-IT" sz="1400" i="1" dirty="0"/>
          </a:p>
          <a:p>
            <a:pPr marL="0" indent="0" algn="just" eaLnBrk="1" hangingPunct="1">
              <a:lnSpc>
                <a:spcPct val="90000"/>
              </a:lnSpc>
              <a:buNone/>
            </a:pPr>
            <a:endParaRPr lang="it-IT" sz="140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2028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GESTIONE CONTABILE DEL PNRR</a:t>
            </a:r>
            <a:br>
              <a:rPr lang="it-IT" altLang="it-IT" sz="24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DL 13/2023 art. 8 comma 6 </a:t>
            </a:r>
            <a:endParaRPr lang="it-IT" altLang="it-IT" sz="1350" b="1" i="1" dirty="0"/>
          </a:p>
          <a:p>
            <a:pPr marL="0" algn="just" eaLnBrk="1" hangingPunct="1">
              <a:lnSpc>
                <a:spcPct val="90000"/>
              </a:lnSpc>
              <a:buNone/>
            </a:pPr>
            <a:r>
              <a:rPr lang="it-IT" altLang="it-IT" sz="1350" dirty="0"/>
              <a:t>Deroga delle disposizioni vigenti circa l’invio di dati contabili e la determinazione dei fabbisogni standard degli enti locali relativamente ai pagamenti riferiti al PNRR e al Piano nazionale per gli investimenti complementari.</a:t>
            </a:r>
          </a:p>
          <a:p>
            <a:pPr algn="just" eaLnBrk="1" hangingPunct="1">
              <a:lnSpc>
                <a:spcPct val="90000"/>
              </a:lnSpc>
              <a:buNone/>
            </a:pPr>
            <a:endParaRPr lang="it-IT" altLang="it-IT" sz="1350" dirty="0"/>
          </a:p>
          <a:p>
            <a:pPr marL="0" algn="just" eaLnBrk="1" hangingPunct="1">
              <a:lnSpc>
                <a:spcPct val="90000"/>
              </a:lnSpc>
              <a:buNone/>
            </a:pPr>
            <a:r>
              <a:rPr lang="it-IT" altLang="it-IT" sz="1350" dirty="0"/>
              <a:t>Esclusa l’applicazione delle disposizioni che prevedono la sospensione dei pagamenti dovuti a qualsiasi titolo all’ente locale in caso di mancato invio da parte di questo, entro i termini previsti:</a:t>
            </a:r>
          </a:p>
          <a:p>
            <a:pPr algn="just" eaLnBrk="1" hangingPunct="1">
              <a:lnSpc>
                <a:spcPct val="90000"/>
              </a:lnSpc>
              <a:buNone/>
            </a:pPr>
            <a:endParaRPr lang="it-IT" altLang="it-IT" sz="1350" dirty="0"/>
          </a:p>
          <a:p>
            <a:pPr algn="just" eaLnBrk="1" hangingPunct="1">
              <a:lnSpc>
                <a:spcPct val="90000"/>
              </a:lnSpc>
              <a:buFont typeface="Wingdings" panose="05000000000000000000" pitchFamily="2" charset="2"/>
              <a:buChar char="Ø"/>
            </a:pPr>
            <a:r>
              <a:rPr lang="it-IT" altLang="it-IT" sz="1350" dirty="0"/>
              <a:t>dei dati relativi ai bilanci di previsione, ai rendiconti e al bilancio consolidato, necessari per la loro approvazione (art. 161, c. 4, </a:t>
            </a:r>
            <a:r>
              <a:rPr lang="it-IT" altLang="it-IT" sz="1350" dirty="0" err="1"/>
              <a:t>D.Lgs.</a:t>
            </a:r>
            <a:r>
              <a:rPr lang="it-IT" altLang="it-IT" sz="1350" dirty="0"/>
              <a:t> 267/2000);</a:t>
            </a:r>
          </a:p>
          <a:p>
            <a:pPr algn="just" eaLnBrk="1" hangingPunct="1">
              <a:lnSpc>
                <a:spcPct val="90000"/>
              </a:lnSpc>
              <a:buFont typeface="Wingdings" panose="05000000000000000000" pitchFamily="2" charset="2"/>
              <a:buChar char="Ø"/>
            </a:pPr>
            <a:r>
              <a:rPr lang="it-IT" altLang="it-IT" sz="1350" dirty="0"/>
              <a:t>delle informazioni richieste dalla Società Soluzioni per il sistema economico - Sose </a:t>
            </a:r>
            <a:r>
              <a:rPr lang="it-IT" altLang="it-IT" sz="1350" dirty="0" err="1"/>
              <a:t>s.p.a</a:t>
            </a:r>
            <a:r>
              <a:rPr lang="it-IT" altLang="it-IT" sz="1350" dirty="0"/>
              <a:t>, funzionali a raccogliere i dati necessari per il calcolo dei fabbisogni standard degli Enti locali (art. 5, c. 1, lett. c), del </a:t>
            </a:r>
            <a:r>
              <a:rPr lang="it-IT" altLang="it-IT" sz="1350" dirty="0" err="1"/>
              <a:t>D.Lgs.</a:t>
            </a:r>
            <a:r>
              <a:rPr lang="it-IT" altLang="it-IT" sz="1350" dirty="0"/>
              <a:t> 216/2010).</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495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5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Atto di riconducibilità</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2057399"/>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Nel momento in cui abbiamo degli interventi confluiti su </a:t>
            </a:r>
            <a:r>
              <a:rPr lang="it-IT" altLang="it-IT" sz="1350" i="1" dirty="0" err="1"/>
              <a:t>pnrr</a:t>
            </a:r>
            <a:r>
              <a:rPr lang="it-IT" altLang="it-IT" sz="1350" i="1" dirty="0"/>
              <a:t>, che non hanno rispettato gli obblighi previsti dalla normativa </a:t>
            </a:r>
            <a:r>
              <a:rPr lang="it-IT" altLang="it-IT" sz="1350" i="1" dirty="0" err="1"/>
              <a:t>pnrr</a:t>
            </a:r>
            <a:r>
              <a:rPr lang="it-IT" altLang="it-IT" sz="1350" i="1" dirty="0"/>
              <a:t>, come ci "mettiamo in regola"?</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i="1" dirty="0"/>
              <a:t>Nel caso di specie, il nostro ente ha visto confluire un intervento finanziato con cassa depositi e prestiti. Quindi, se riusciamo a rispettare la normativa </a:t>
            </a:r>
            <a:r>
              <a:rPr lang="it-IT" altLang="it-IT" sz="1350" i="1" dirty="0" err="1"/>
              <a:t>pnrr</a:t>
            </a:r>
            <a:r>
              <a:rPr lang="it-IT" altLang="it-IT" sz="1350" i="1" dirty="0"/>
              <a:t> e rendicontare (ancora non è chiaro come rispettare un intervento praticamente giunto a conclusione...bastano delle asseverazioni del </a:t>
            </a:r>
            <a:r>
              <a:rPr lang="it-IT" altLang="it-IT" sz="1350" i="1" dirty="0" err="1"/>
              <a:t>rup</a:t>
            </a:r>
            <a:r>
              <a:rPr lang="it-IT" altLang="it-IT" sz="1350" i="1" dirty="0"/>
              <a:t>?) su </a:t>
            </a:r>
            <a:r>
              <a:rPr lang="it-IT" altLang="it-IT" sz="1350" i="1" dirty="0" err="1"/>
              <a:t>regis</a:t>
            </a:r>
            <a:r>
              <a:rPr lang="it-IT" altLang="it-IT" sz="1350" i="1" dirty="0"/>
              <a:t>, poi dovremmo rimborsare </a:t>
            </a:r>
            <a:r>
              <a:rPr lang="it-IT" altLang="it-IT" sz="1350" i="1" dirty="0" err="1"/>
              <a:t>cdp</a:t>
            </a:r>
            <a:r>
              <a:rPr lang="it-IT" altLang="it-IT" sz="1350" i="1" dirty="0"/>
              <a:t>?</a:t>
            </a:r>
          </a:p>
          <a:p>
            <a:pPr marL="0" indent="0" algn="just" eaLnBrk="1" hangingPunct="1">
              <a:lnSpc>
                <a:spcPct val="90000"/>
              </a:lnSpc>
              <a:buNone/>
            </a:pPr>
            <a:endParaRPr lang="it-IT" altLang="it-IT" sz="1350" dirty="0"/>
          </a:p>
          <a:p>
            <a:pPr marL="0" indent="0"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5308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Atto di riconducibilità</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2057399"/>
            <a:ext cx="6172200" cy="3262313"/>
          </a:xfrm>
        </p:spPr>
        <p:txBody>
          <a:bodyPr/>
          <a:lstStyle/>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Come precisato nei manuali di istruzione predisposti dal Ministero dell’Interno (https://dait.interno.gov.it/finanza-locale/notizie/comunicato-del-23-novembre-2022) occorre  prodotto un apposito Atto di riconducibilità della documentazione (DSAN), firmato dal RUP o Dirigente responsabile in cui si attestano gli obblighi del PNRR che non sono stati assolti, in modo dettagliato.</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Non è chiaro il significato di intervento finanziato con cassa DD.PP., posto che lo stesso avrebbe dovuto essere finanziato con i fondi del Ministero dell’Interno. Per ulteriori chiarimenti, si può rivolgere al Soggetto titolare o ad </a:t>
            </a:r>
            <a:r>
              <a:rPr lang="it-IT" altLang="it-IT" sz="1350" dirty="0" err="1"/>
              <a:t>Ifel</a:t>
            </a:r>
            <a:r>
              <a:rPr lang="it-IT" altLang="it-IT" sz="1350" dirty="0"/>
              <a:t> alla casella assistenzaarmonizzazione@fondazione.ifel.it </a:t>
            </a:r>
          </a:p>
          <a:p>
            <a:pPr marL="0" indent="0"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8494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Esigibilità di entrate e spese</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Contributi assegnati a questo Ente, nel corso </a:t>
            </a:r>
            <a:r>
              <a:rPr lang="it-IT" altLang="it-IT" sz="1350" i="1" dirty="0" err="1"/>
              <a:t>deII’annuaIità</a:t>
            </a:r>
            <a:r>
              <a:rPr lang="it-IT" altLang="it-IT" sz="1350" i="1" dirty="0"/>
              <a:t> 2021, per “Messa in sicurezza edifici e territorio di cui all’art. 1, comma 139 e ss. della Legge 145/2018”, poi confluiti, ai sensi del Decreto MEF 06/08/2021, nel PNRR: Missione 2, Componente 4, Investimento 2.2.</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i="1" dirty="0"/>
              <a:t>Gli importi di detti contributi sono stati accertati in entrata nel bilancio per l’annualità 2021 e, per mero errore materiale, sono rimasti a residuo 2021 anche se contributi a rendicontazione; dal lato della spesa in conto capitale sono stati impegnati per gli importi complessivi dei relativi quadri economici.</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i="1" dirty="0"/>
              <a:t>Nel passaggio dall’esercizio contabile 2021 all’esercizio contabile 2022 gli importi impegnati sono transitati attraverso il Fondo Pluriennale Vincolato per quanto riguarda le</a:t>
            </a:r>
          </a:p>
          <a:p>
            <a:pPr marL="0" indent="0" algn="just" eaLnBrk="1" hangingPunct="1">
              <a:lnSpc>
                <a:spcPct val="90000"/>
              </a:lnSpc>
              <a:buNone/>
            </a:pPr>
            <a:r>
              <a:rPr lang="it-IT" altLang="it-IT" sz="1350" i="1" dirty="0"/>
              <a:t>Si chiede, in questa fase di passaggio dall’esercizio contabile 2022 all’esercizio contabile 2023, se gli impegni assunti nel corso </a:t>
            </a:r>
            <a:r>
              <a:rPr lang="it-IT" altLang="it-IT" sz="1350" i="1" dirty="0" err="1"/>
              <a:t>deII’annuaIità</a:t>
            </a:r>
            <a:r>
              <a:rPr lang="it-IT" altLang="it-IT" sz="1350" i="1" dirty="0"/>
              <a:t> 2022 possano nuovamente transitare attraverso il F.P.V. nel bilancio per l’esercizio contabile 2023, fermo restando che non è possibile procedere con una variazione di esigibilità per l’entrata in quanto rimasta a residuo 2021.</a:t>
            </a:r>
          </a:p>
          <a:p>
            <a:pPr marL="0" indent="0" algn="just" eaLnBrk="1" hangingPunct="1">
              <a:lnSpc>
                <a:spcPct val="90000"/>
              </a:lnSpc>
              <a:buNone/>
            </a:pPr>
            <a:endParaRPr lang="it-IT" altLang="it-IT" sz="1350" i="1" dirty="0"/>
          </a:p>
          <a:p>
            <a:pPr marL="0" indent="0"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034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Esigibilità spese</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sz="1400" i="1" dirty="0"/>
              <a:t>il nostro comune ha ricevuto un acconto del 10% da progetto </a:t>
            </a:r>
            <a:r>
              <a:rPr lang="it-IT" sz="1400" i="1" dirty="0" err="1"/>
              <a:t>pnrr</a:t>
            </a:r>
            <a:r>
              <a:rPr lang="it-IT" sz="1400" i="1" dirty="0"/>
              <a:t> per realizzare un asilo nido pari ad euro 84.000€</a:t>
            </a:r>
          </a:p>
          <a:p>
            <a:pPr marL="0" indent="0" algn="just" eaLnBrk="1" hangingPunct="1">
              <a:lnSpc>
                <a:spcPct val="90000"/>
              </a:lnSpc>
              <a:buNone/>
            </a:pPr>
            <a:r>
              <a:rPr lang="it-IT" sz="1400" i="1" dirty="0"/>
              <a:t>Al 31/12 sono state impegnate spese per supporto al </a:t>
            </a:r>
            <a:r>
              <a:rPr lang="it-IT" sz="1400" i="1" dirty="0" err="1"/>
              <a:t>rup</a:t>
            </a:r>
            <a:r>
              <a:rPr lang="it-IT" sz="1400" i="1" dirty="0"/>
              <a:t> e spese per indagini geologiche per un importo totale di 36.000€.</a:t>
            </a:r>
          </a:p>
          <a:p>
            <a:pPr marL="0" indent="0" algn="just" eaLnBrk="1" hangingPunct="1">
              <a:lnSpc>
                <a:spcPct val="90000"/>
              </a:lnSpc>
              <a:buNone/>
            </a:pPr>
            <a:r>
              <a:rPr lang="it-IT" sz="1400" i="1" dirty="0"/>
              <a:t>A questo punto bisogna creare un </a:t>
            </a:r>
            <a:r>
              <a:rPr lang="it-IT" sz="1400" i="1" dirty="0" err="1"/>
              <a:t>Fpv</a:t>
            </a:r>
            <a:r>
              <a:rPr lang="it-IT" sz="1400" i="1" dirty="0"/>
              <a:t> di euro 48.000€ per pareggiare l’accertamento di 84.000€ mentre il resto del progetto pari a 756.000€ deve essere vincolato nel risultato di amministrazione oppure può essere reinserito nel bilancio di previsione 2023</a:t>
            </a:r>
          </a:p>
          <a:p>
            <a:pPr marL="0" indent="0" algn="just" eaLnBrk="1" hangingPunct="1">
              <a:lnSpc>
                <a:spcPct val="90000"/>
              </a:lnSpc>
              <a:buNone/>
            </a:pPr>
            <a:endParaRPr lang="it-IT" sz="1400" dirty="0"/>
          </a:p>
          <a:p>
            <a:pPr marL="0" indent="0" algn="just" eaLnBrk="1" hangingPunct="1">
              <a:lnSpc>
                <a:spcPct val="90000"/>
              </a:lnSpc>
              <a:buNone/>
            </a:pPr>
            <a:r>
              <a:rPr lang="it-IT" sz="1400" dirty="0"/>
              <a:t>Per la quota dell’acconto ricevuto e nel rispetto delle disposizioni relative ai principi contabili, è possibile costituire l’</a:t>
            </a:r>
            <a:r>
              <a:rPr lang="it-IT" sz="1400" dirty="0" err="1"/>
              <a:t>fpv</a:t>
            </a:r>
            <a:r>
              <a:rPr lang="it-IT" sz="1400" dirty="0"/>
              <a:t> per la parte di spesa non esigibile.</a:t>
            </a:r>
          </a:p>
          <a:p>
            <a:pPr marL="0" indent="0" algn="just" eaLnBrk="1" hangingPunct="1">
              <a:lnSpc>
                <a:spcPct val="90000"/>
              </a:lnSpc>
              <a:buNone/>
            </a:pPr>
            <a:r>
              <a:rPr lang="it-IT" sz="1400" dirty="0"/>
              <a:t>Le restanti risorse (il 90%) può essere </a:t>
            </a:r>
            <a:r>
              <a:rPr lang="it-IT" sz="1400" dirty="0" err="1"/>
              <a:t>reimputato</a:t>
            </a:r>
            <a:r>
              <a:rPr lang="it-IT" sz="1400" dirty="0"/>
              <a:t> (entrata e spesa) se sussistono le condizioni per la </a:t>
            </a:r>
            <a:r>
              <a:rPr lang="it-IT" sz="1400" dirty="0" err="1"/>
              <a:t>reiimputazione</a:t>
            </a:r>
            <a:r>
              <a:rPr lang="it-IT" sz="1400" dirty="0"/>
              <a:t> o </a:t>
            </a:r>
            <a:r>
              <a:rPr lang="it-IT" sz="1400" dirty="0" err="1"/>
              <a:t>reiscritte</a:t>
            </a:r>
            <a:r>
              <a:rPr lang="it-IT" sz="1400" dirty="0"/>
              <a:t> nel bilancio di previsione 2023-2025</a:t>
            </a:r>
          </a:p>
          <a:p>
            <a:pPr marL="0" indent="0" algn="just" eaLnBrk="1" hangingPunct="1">
              <a:lnSpc>
                <a:spcPct val="90000"/>
              </a:lnSpc>
              <a:buNone/>
            </a:pPr>
            <a:endParaRPr lang="it-IT" sz="140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2565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Comunicazione e utilizzo loghi</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si richiede in quali atti/documenti va apposto il logo PNRR </a:t>
            </a:r>
            <a:r>
              <a:rPr lang="it-IT" altLang="it-IT" sz="1350" i="1" dirty="0" err="1"/>
              <a:t>Next</a:t>
            </a:r>
            <a:r>
              <a:rPr lang="it-IT" altLang="it-IT" sz="1350" i="1" dirty="0"/>
              <a:t> generation EU ai fini della rendicontazione all'Ente erogatore. In particolare anche le liquidazioni, fatture e mandati di pagamento devono riportare tale logo PNRR o è sufficiente che venga apposto nelle sole determinazioni di spesa?</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dirty="0"/>
              <a:t>I loghi del PNRR e dell’UE vanno riportati in tutta la documentazione di informazione e comunicazione del progetto. Non si ritiene che siano necessari negli ordinativi di pagamento e nei provvedimenti di liquidazione della spesa.</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Va però verificato lo specifico sistema di controllo dell’amministrazione titolare (SIGECO) che potrebbe richiedere anche il rispetto di tale misura sui documenti interni come ordinativi e liquidazioni.</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0589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PNRR digitale</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In riferimento al </a:t>
            </a:r>
            <a:r>
              <a:rPr lang="it-IT" altLang="it-IT" sz="1350" i="1" dirty="0" err="1"/>
              <a:t>pnrr</a:t>
            </a:r>
            <a:r>
              <a:rPr lang="it-IT" altLang="it-IT" sz="1350" i="1" dirty="0"/>
              <a:t> transizione al digitale, volevo chiederle se fosse obbligatorio l'accertamento sull'anno 2022 delle risorse assegnate con decreto di finanziamento o se fosse possibile procedere con l'accertamento direttamente sull'anno 2023? Questo perché i decreti di finanziamento sono pervenuti a fine anno e non c'è stato il tempo materiale per poter procedere con gli atti.</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dirty="0"/>
              <a:t>L’esigibilità delle entrate del contributi degli avvisi al digitale è legata al raggiungimento del risultato che, se previsto nel 2023, va imputato all’annualità corrente</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506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PNRR digitale</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In riferimento al </a:t>
            </a:r>
            <a:r>
              <a:rPr lang="it-IT" altLang="it-IT" sz="1350" i="1" dirty="0" err="1"/>
              <a:t>pnrr</a:t>
            </a:r>
            <a:r>
              <a:rPr lang="it-IT" altLang="it-IT" sz="1350" i="1" dirty="0"/>
              <a:t> transizione al digitale, volevo chiederle se fosse obbligatorio l'accertamento sull'anno 2022 delle risorse assegnate con decreto di finanziamento o se fosse possibile procedere con l'accertamento direttamente sull'anno 2023? Questo perché i decreti di finanziamento sono pervenuti a fine anno e non c'è stato il tempo materiale per poter procedere con gli atti.</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dirty="0"/>
              <a:t>L’esigibilità delle entrate del contributi degli avvisi al digitale è legata al raggiungimento del risultato che, se previsto nel 2023, va imputato all’annualità corrente</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5774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Fondi MIUR confluiti in PNRR</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altLang="it-IT" sz="1350" i="1" dirty="0"/>
              <a:t>Nel nostro progetto è previsto l’acquisto di arredi ed attrezzature, in ragione del bando, che ne consentiva l’acquisto.</a:t>
            </a:r>
          </a:p>
          <a:p>
            <a:pPr marL="0" indent="0" algn="just" eaLnBrk="1" hangingPunct="1">
              <a:lnSpc>
                <a:spcPct val="90000"/>
              </a:lnSpc>
              <a:buNone/>
            </a:pPr>
            <a:r>
              <a:rPr lang="it-IT" altLang="it-IT" sz="1350" i="1" dirty="0"/>
              <a:t>Al contrario l’art. 10 comma 2 </a:t>
            </a:r>
            <a:r>
              <a:rPr lang="it-IT" altLang="it-IT" sz="1350" i="1" dirty="0" err="1"/>
              <a:t>lett</a:t>
            </a:r>
            <a:r>
              <a:rPr lang="it-IT" altLang="it-IT" sz="1350" i="1" dirty="0"/>
              <a:t>. a) al punto 4 della convenzione esclude la possibilità di spese di arredo, (contraddicendo il bando iniziale).</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i="1" dirty="0"/>
              <a:t>Ciò premesso gli arredi possono essere considerati all’interno del computo metrico estimativo oggetto d’appalto oppure integralmente eliminati in quanto non finanziabili?</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i="1" dirty="0"/>
              <a:t>•le spese inserite nel quadro economico relative alla progettazione, relazione geologica, direzione lavori e collaudo ecc., sono maggiori del 12% dell’importo dei lavori previsto nei chiarimenti del 30 gennaio 2022, come bisogna procedere?</a:t>
            </a:r>
          </a:p>
          <a:p>
            <a:pPr marL="0" indent="0" algn="just" eaLnBrk="1" hangingPunct="1">
              <a:lnSpc>
                <a:spcPct val="90000"/>
              </a:lnSpc>
              <a:buNone/>
            </a:pPr>
            <a:r>
              <a:rPr lang="it-IT" altLang="it-IT" sz="1350" i="1" dirty="0"/>
              <a:t>•le somme inserite nel quadro economico relative alla voce imprevisti, in che modo e per quale categoria di lavori, opere o prestazioni possono essere utilizzate senza incorrere nei suddetti meccanismi sanzionatori?</a:t>
            </a:r>
          </a:p>
          <a:p>
            <a:pPr marL="0" indent="0" algn="just" eaLnBrk="1" hangingPunct="1">
              <a:lnSpc>
                <a:spcPct val="90000"/>
              </a:lnSpc>
              <a:buNone/>
            </a:pPr>
            <a:endParaRPr lang="it-IT" altLang="it-IT" sz="1350" i="1" dirty="0"/>
          </a:p>
          <a:p>
            <a:pPr marL="0" indent="0" algn="just" eaLnBrk="1" hangingPunct="1">
              <a:lnSpc>
                <a:spcPct val="90000"/>
              </a:lnSpc>
              <a:buNone/>
            </a:pPr>
            <a:r>
              <a:rPr lang="it-IT" altLang="it-IT" sz="1350" i="1" dirty="0"/>
              <a:t>•nel caso di modifiche alle somme a disposizione presenti nel quadro economico, questo Ente provvederà alla nuova approvazione ed all’invio per l’ottenimento della vostra autorizzazione?</a:t>
            </a:r>
          </a:p>
          <a:p>
            <a:pPr marL="0" indent="0" algn="just" eaLnBrk="1" hangingPunct="1">
              <a:lnSpc>
                <a:spcPct val="90000"/>
              </a:lnSpc>
              <a:buNone/>
            </a:pPr>
            <a:endParaRPr lang="it-IT" altLang="it-IT" sz="1350" i="1"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4501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09"/>
            <a:ext cx="6169225" cy="831429"/>
          </a:xfrm>
        </p:spPr>
        <p:txBody>
          <a:bodyPr/>
          <a:lstStyle/>
          <a:p>
            <a:pPr eaLnBrk="1" hangingPunct="1">
              <a:defRPr/>
            </a:pPr>
            <a:r>
              <a:rPr lang="it-IT" altLang="it-IT" sz="2400" b="1" i="1" dirty="0"/>
              <a:t>Fondi MIUR confluiti in PNRR</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82925" y="1897038"/>
            <a:ext cx="6172200" cy="3262313"/>
          </a:xfrm>
        </p:spPr>
        <p:txBody>
          <a:bodyPr/>
          <a:lstStyle/>
          <a:p>
            <a:pPr indent="0" algn="just" eaLnBrk="1" hangingPunct="1">
              <a:lnSpc>
                <a:spcPct val="90000"/>
              </a:lnSpc>
              <a:buNone/>
            </a:pPr>
            <a:endParaRPr lang="it-IT" altLang="it-IT" sz="1350" dirty="0"/>
          </a:p>
          <a:p>
            <a:pPr marL="0" indent="0" algn="just" eaLnBrk="1" hangingPunct="1">
              <a:lnSpc>
                <a:spcPct val="90000"/>
              </a:lnSpc>
              <a:buNone/>
            </a:pPr>
            <a:r>
              <a:rPr lang="it-IT" sz="1400" dirty="0"/>
              <a:t>Non è ammesso l’acquisto di arredi.</a:t>
            </a:r>
          </a:p>
          <a:p>
            <a:pPr marL="0" indent="0" algn="just" eaLnBrk="1" hangingPunct="1">
              <a:lnSpc>
                <a:spcPct val="90000"/>
              </a:lnSpc>
              <a:buNone/>
            </a:pPr>
            <a:r>
              <a:rPr lang="it-IT" sz="1400" dirty="0"/>
              <a:t>Gli imprevisti (entro il 5 % dell’importo a base d’asta compresi costi sicurezza) sono  per i lavori e devono risultare impegnati per lavorazioni effettivamente imprevedibili al momento della redazione del progetto. </a:t>
            </a:r>
          </a:p>
          <a:p>
            <a:pPr marL="0" indent="0" algn="just" eaLnBrk="1" hangingPunct="1">
              <a:lnSpc>
                <a:spcPct val="90000"/>
              </a:lnSpc>
              <a:buNone/>
            </a:pPr>
            <a:r>
              <a:rPr lang="it-IT" sz="1400" dirty="0"/>
              <a:t>Le modifiche ai progetti devono essere autorizzate da parte dell’Unità di Missione del PNRR del Ministero dell’istruzione previa acquisizione della documentazione tecnica da parte del soggetto attuatore.</a:t>
            </a:r>
            <a:endParaRPr lang="it-IT" altLang="it-IT" sz="1350" i="1"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392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GESTIONE CONTABILE DEL PNRR</a:t>
            </a:r>
            <a:br>
              <a:rPr lang="it-IT" altLang="it-IT" sz="24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DL 13/2023 art. 13 commi 5, 6 e 7</a:t>
            </a:r>
            <a:endParaRPr lang="it-IT" altLang="it-IT" sz="1350" b="1" i="1" dirty="0"/>
          </a:p>
          <a:p>
            <a:pPr algn="just" eaLnBrk="1" hangingPunct="1">
              <a:lnSpc>
                <a:spcPct val="90000"/>
              </a:lnSpc>
              <a:buNone/>
            </a:pPr>
            <a:r>
              <a:rPr lang="it-IT" altLang="it-IT" sz="1350" dirty="0"/>
              <a:t>	</a:t>
            </a:r>
          </a:p>
          <a:p>
            <a:pPr algn="just" eaLnBrk="1" hangingPunct="1">
              <a:lnSpc>
                <a:spcPct val="90000"/>
              </a:lnSpc>
              <a:buFont typeface="Wingdings" panose="05000000000000000000" pitchFamily="2" charset="2"/>
              <a:buChar char="v"/>
            </a:pPr>
            <a:r>
              <a:rPr lang="it-IT" altLang="it-IT" sz="1350" dirty="0"/>
              <a:t>Il comma 5 prevede per le procedure superiori a cinquemila euro la necessaria acquisizione di un codice identificativo di gara (CIG) ordinario, anche ai fini del trasferimento delle risorse relative agli interventi rientranti nel PNRR e nel PNC. </a:t>
            </a:r>
          </a:p>
          <a:p>
            <a:pPr algn="just" eaLnBrk="1" hangingPunct="1">
              <a:lnSpc>
                <a:spcPct val="90000"/>
              </a:lnSpc>
              <a:buFont typeface="Wingdings" panose="05000000000000000000" pitchFamily="2" charset="2"/>
              <a:buChar char="v"/>
            </a:pPr>
            <a:r>
              <a:rPr lang="it-IT" altLang="it-IT" sz="1350" dirty="0"/>
              <a:t>I commi 6 e 7 prevedono che, a decorrere dal 1° giugno 2023, le fatture elettroniche relative a beni o servizi acquisiti grazie a un incentivo finanziato con risorse pubbliche riportino il Codice unico di progetto (CUP), codice obbligatorio per tutti i progetti d’investimento pubblico e già presente nel tracciato della fattura elettronica stessa.</a:t>
            </a:r>
          </a:p>
          <a:p>
            <a:pPr algn="just" eaLnBrk="1" hangingPunct="1">
              <a:lnSpc>
                <a:spcPct val="90000"/>
              </a:lnSpc>
              <a:buNone/>
            </a:pPr>
            <a:endParaRPr lang="it-IT" altLang="it-IT" sz="1350" dirty="0"/>
          </a:p>
          <a:p>
            <a:pPr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779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2504224"/>
            <a:ext cx="7772400" cy="1021556"/>
          </a:xfrm>
        </p:spPr>
        <p:txBody>
          <a:bodyPr/>
          <a:lstStyle/>
          <a:p>
            <a:r>
              <a:rPr lang="it-IT" dirty="0" err="1"/>
              <a:t>Faq</a:t>
            </a:r>
            <a:r>
              <a:rPr lang="it-IT" dirty="0"/>
              <a:t> </a:t>
            </a:r>
            <a:r>
              <a:rPr lang="it-IT" dirty="0" err="1"/>
              <a:t>pnrr</a:t>
            </a:r>
            <a:r>
              <a:rPr lang="it-IT" dirty="0"/>
              <a:t> </a:t>
            </a:r>
            <a:r>
              <a:rPr lang="it-IT" dirty="0" err="1"/>
              <a:t>rgs</a:t>
            </a:r>
            <a:endParaRPr lang="it-IT" dirty="0"/>
          </a:p>
        </p:txBody>
      </p:sp>
    </p:spTree>
    <p:extLst>
      <p:ext uri="{BB962C8B-B14F-4D97-AF65-F5344CB8AC3E}">
        <p14:creationId xmlns:p14="http://schemas.microsoft.com/office/powerpoint/2010/main" val="1756347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FAQ PNRR MEF</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FAQ 1 – Indicazione del CIG-CUP mandati cumulativi</a:t>
            </a:r>
            <a:endParaRPr lang="it-IT" altLang="it-IT" sz="1350" b="1" i="1" dirty="0"/>
          </a:p>
          <a:p>
            <a:pPr algn="just" eaLnBrk="1" hangingPunct="1">
              <a:lnSpc>
                <a:spcPct val="90000"/>
              </a:lnSpc>
              <a:buNone/>
            </a:pPr>
            <a:r>
              <a:rPr lang="it-IT" altLang="it-IT" sz="1350" dirty="0"/>
              <a:t>	</a:t>
            </a:r>
          </a:p>
          <a:p>
            <a:pPr marL="0" indent="0" algn="just" eaLnBrk="1" hangingPunct="1">
              <a:lnSpc>
                <a:spcPct val="90000"/>
              </a:lnSpc>
              <a:buNone/>
            </a:pPr>
            <a:r>
              <a:rPr lang="it-IT" altLang="it-IT" sz="1350" dirty="0"/>
              <a:t>Come previsto anche dall'allegato alla Circolare RGS n. 30/2022, Il CUP va obbligatoriamente riportato in tutti i documenti giustificativi di spesa e di pagamento al fine di garantire la tracciabilità delle operazioni cofinanziate con fondi del PNRR.  </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È pertanto necessario inserire i riferimenti, CUP e CIG, in tutti gli atti amministrativi a partire dagli atti di gara, al contratto, alle fatture di riferimento e agli atti di pagamento (mandato/bonifico </a:t>
            </a:r>
            <a:r>
              <a:rPr lang="it-IT" altLang="it-IT" sz="1350" dirty="0" err="1"/>
              <a:t>ecc</a:t>
            </a:r>
            <a:r>
              <a:rPr lang="it-IT" altLang="it-IT" sz="1350" dirty="0"/>
              <a:t>). </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Con riferimento ai pagamenti, in linea generale si suggerisce di verificare la possibilità operativa/informatica di indicare il CUP (e il CIG laddove previsto) anche in un campo note della disposizione di pagamento specificando la quota parte del pagamento riferita al progetto. </a:t>
            </a:r>
          </a:p>
          <a:p>
            <a:pPr algn="just" eaLnBrk="1" hangingPunct="1">
              <a:lnSpc>
                <a:spcPct val="90000"/>
              </a:lnSpc>
              <a:buNone/>
            </a:pPr>
            <a:endParaRPr lang="it-IT" altLang="it-IT" sz="1350" dirty="0"/>
          </a:p>
          <a:p>
            <a:pPr algn="just" eaLnBrk="1" hangingPunct="1">
              <a:lnSpc>
                <a:spcPct val="90000"/>
              </a:lnSpc>
              <a:buNone/>
            </a:pPr>
            <a:r>
              <a:rPr lang="it-IT" altLang="it-IT" sz="1350" dirty="0"/>
              <a:t> </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3778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500"/>
                                        <p:tgtEl>
                                          <p:spTgt spid="40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99">
                                            <p:txEl>
                                              <p:pRg st="8" end="8"/>
                                            </p:txEl>
                                          </p:spTgt>
                                        </p:tgtEl>
                                        <p:attrNameLst>
                                          <p:attrName>style.visibility</p:attrName>
                                        </p:attrNameLst>
                                      </p:cBhvr>
                                      <p:to>
                                        <p:strVal val="visible"/>
                                      </p:to>
                                    </p:set>
                                    <p:animEffect transition="in" filter="fade">
                                      <p:cBhvr>
                                        <p:cTn id="37"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FAQ PNRR MEF</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FAQ 1 – Indicazione del CIG-CUP mandati cumulativi</a:t>
            </a:r>
            <a:endParaRPr lang="it-IT" altLang="it-IT" sz="1350" b="1" i="1" dirty="0"/>
          </a:p>
          <a:p>
            <a:pPr marL="0" indent="0" algn="just" eaLnBrk="1" hangingPunct="1">
              <a:lnSpc>
                <a:spcPct val="90000"/>
              </a:lnSpc>
              <a:buNone/>
            </a:pPr>
            <a:r>
              <a:rPr lang="it-IT" altLang="it-IT" sz="1350" dirty="0"/>
              <a:t>Nel caso di emissione di mandati cumulativi e verificata l’impossibilità di indicare il CUP, al fine di assolvere all’obbligo della tracciabilità della spesa a valere delle risorse del PNRR, ad esempio per le spese del personale (e connessi oneri e contributi), si dovrà procedere rispettivamente: </a:t>
            </a:r>
          </a:p>
          <a:p>
            <a:pPr algn="just" eaLnBrk="1" hangingPunct="1">
              <a:lnSpc>
                <a:spcPct val="90000"/>
              </a:lnSpc>
              <a:buNone/>
            </a:pPr>
            <a:endParaRPr lang="it-IT" altLang="it-IT" sz="1350" dirty="0"/>
          </a:p>
          <a:p>
            <a:pPr algn="just" eaLnBrk="1" hangingPunct="1">
              <a:lnSpc>
                <a:spcPct val="90000"/>
              </a:lnSpc>
            </a:pPr>
            <a:r>
              <a:rPr lang="it-IT" altLang="it-IT" sz="1050" dirty="0"/>
              <a:t>per il pagamento delle competenze fisse, al netto degli oneri accessori, se il mandato cumulativo prevede delle sotto operazioni di dettaglio deve essere specificato il nominativo e soprattutto l'IBAN di ciascun dipendente pagato con le risorse del PNRR e risulta altresì opportuno, per garantire la tracciabilità, indicare nella causale del bonifico o in apposito campo note il relativo CUP associato al progetto. Nel caso di impossibilità operativa/informatica a soddisfare tale modalità è necessario ricondurre la specifica spesa, in aggiunta all'idonea documentazione (atti, provvedimenti, relazioni </a:t>
            </a:r>
            <a:r>
              <a:rPr lang="it-IT" altLang="it-IT" sz="1050" dirty="0" err="1"/>
              <a:t>etc</a:t>
            </a:r>
            <a:r>
              <a:rPr lang="it-IT" altLang="it-IT" sz="1050" dirty="0"/>
              <a:t>), con un'apposita attestazione firmata dal dirigente responsabile. Tale modalità di perimetrazione è utilizzabile anche nel caso che sia necessario perimetrare la spesa di un dipendente assunto a valere delle risorse del PNRR che lavora su più di un progetto dell’ente.</a:t>
            </a:r>
          </a:p>
          <a:p>
            <a:pPr algn="just" eaLnBrk="1" hangingPunct="1">
              <a:lnSpc>
                <a:spcPct val="90000"/>
              </a:lnSpc>
            </a:pPr>
            <a:r>
              <a:rPr lang="it-IT" altLang="it-IT" sz="1050" dirty="0"/>
              <a:t>per il pagamento degli oneri e contributi previdenziali a seguito dell'emissione di un mandato cumulativo è necessaria un'apposita attestazione firmata dal dirigente responsabile con allegato un prospetto di raccordo degli F24 che evidenzi, nel dettaglio, la quota di competenza (ritenute/oneri e contributi sociali) relativa al personale dedicato al progetto di riferimento specificato con l'indicazione della Missione, componente, investimento e CUP. </a:t>
            </a:r>
          </a:p>
          <a:p>
            <a:pPr algn="just" eaLnBrk="1" hangingPunct="1">
              <a:lnSpc>
                <a:spcPct val="90000"/>
              </a:lnSpc>
              <a:buNone/>
            </a:pPr>
            <a:endParaRPr lang="it-IT" altLang="it-IT" sz="1350" dirty="0"/>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575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500"/>
                                        <p:tgtEl>
                                          <p:spTgt spid="409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FAQ PNRR MEF</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FAQ 2 – Cofinanziamento</a:t>
            </a:r>
            <a:endParaRPr lang="it-IT" altLang="it-IT" sz="1350" b="1" i="1" dirty="0"/>
          </a:p>
          <a:p>
            <a:pPr algn="just" eaLnBrk="1" hangingPunct="1">
              <a:lnSpc>
                <a:spcPct val="90000"/>
              </a:lnSpc>
              <a:buNone/>
            </a:pPr>
            <a:r>
              <a:rPr lang="it-IT" altLang="it-IT" sz="1350" dirty="0"/>
              <a:t>	</a:t>
            </a:r>
          </a:p>
          <a:p>
            <a:pPr marL="0" indent="0" algn="just" eaLnBrk="1" hangingPunct="1">
              <a:lnSpc>
                <a:spcPct val="90000"/>
              </a:lnSpc>
              <a:buNone/>
            </a:pPr>
            <a:r>
              <a:rPr lang="it-IT" altLang="it-IT" sz="1350" dirty="0"/>
              <a:t>I cofinanziamenti dovranno essere dichiarati in sede di presentazione della proposta progettuale ed indicati in sede di approvazione del progetto per poi essere tracciati nei successivi atti amministrativo/contabili di progetto. L’importo del co-finanziamento, quindi, sarà definito in sede di indicazione del costo di progetto ammesso in quota parte sulle risorse del PNRR e in quota parte su altre fonti. </a:t>
            </a:r>
          </a:p>
          <a:p>
            <a:pPr marL="0" indent="0" algn="just" eaLnBrk="1" hangingPunct="1">
              <a:lnSpc>
                <a:spcPct val="90000"/>
              </a:lnSpc>
              <a:buNone/>
            </a:pPr>
            <a:r>
              <a:rPr lang="it-IT" altLang="it-IT" sz="1350" dirty="0"/>
              <a:t>L’indicazione della ripartizione pro-quota su più fonti di finanziamento della spesa sostenuta si ritiene necessaria in sede di rendicontazione e può essere dimostrata con l'indicazione della copertura finanziaria pro-quota negli atti amministrativo/contabili a supporto dei mandati di pagamento e con la produzione di idonea documentazione (es. atti/provvedimenti di riconduzione, relazioni </a:t>
            </a:r>
            <a:r>
              <a:rPr lang="it-IT" altLang="it-IT" sz="1350" dirty="0" err="1"/>
              <a:t>etc</a:t>
            </a:r>
            <a:r>
              <a:rPr lang="it-IT" altLang="it-IT" sz="1350" dirty="0"/>
              <a:t>). . </a:t>
            </a:r>
          </a:p>
          <a:p>
            <a:pPr algn="just" eaLnBrk="1" hangingPunct="1">
              <a:lnSpc>
                <a:spcPct val="90000"/>
              </a:lnSpc>
              <a:buNone/>
            </a:pPr>
            <a:endParaRPr lang="it-IT" altLang="it-IT" sz="1350" dirty="0"/>
          </a:p>
          <a:p>
            <a:pPr algn="just" eaLnBrk="1" hangingPunct="1">
              <a:lnSpc>
                <a:spcPct val="90000"/>
              </a:lnSpc>
              <a:buNone/>
            </a:pPr>
            <a:r>
              <a:rPr lang="it-IT" altLang="it-IT" sz="1350" dirty="0"/>
              <a:t> </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53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500"/>
                                        <p:tgtEl>
                                          <p:spTgt spid="40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FAQ PNRR MEF</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FAQ 3 – Conti vincolati</a:t>
            </a:r>
            <a:endParaRPr lang="it-IT" altLang="it-IT" sz="1350" b="1" i="1" dirty="0"/>
          </a:p>
          <a:p>
            <a:pPr algn="just" eaLnBrk="1" hangingPunct="1">
              <a:lnSpc>
                <a:spcPct val="90000"/>
              </a:lnSpc>
              <a:buNone/>
            </a:pPr>
            <a:r>
              <a:rPr lang="it-IT" altLang="it-IT" sz="1350" dirty="0"/>
              <a:t>	</a:t>
            </a:r>
          </a:p>
          <a:p>
            <a:pPr marL="0" indent="0" algn="just" eaLnBrk="1" hangingPunct="1">
              <a:lnSpc>
                <a:spcPct val="90000"/>
              </a:lnSpc>
              <a:buNone/>
            </a:pPr>
            <a:r>
              <a:rPr lang="it-IT" altLang="it-IT" sz="1350" dirty="0"/>
              <a:t>Le risorse relative ai progetti finanziati nell’ambito del PNRR sono gestite secondo quanto previsto dal DM 11.10.2021. Nello specifico, per gli enti locali, l’art. 3 prevede che i trasferimenti di tali risorse debbano confluire sul rispettivo conto di TU. In mancanza del conto di Tesoreria Unica sui rispettivi conti bancari/postali.</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Ciò premesso si precisa che i soggetti attuatori sono tenuti al rispetto dell’obbligo di perimetrare le risorse del PNRR con l’accensione di appositi capitoli. A tal fine il “Manuale delle procedure finanziarie degli interventi PNRR” allegato alla circolare del MEF n. 29/2022 e in particolare il paragrafo 10, al quale si fa rinvio per completezza, prevede per gli enti territoriali in contabilità finanziaria l’integrazione della descrizione di tali capitoli con l'indicazione della missione, componente, investimento e CUP.</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Nel rispetto di quanto sopra richiamato, poiché le risorse vincolate del PNRR per gli enti locali sono soggette anche al vincolo di cassa, si precisa che il d.lgs. n.118 del 2011 non prevede una specifica modalità di gestione di tale vincolo pertanto gli enti locali, nella loro autonomia, possono autoregolamentarsi.</a:t>
            </a:r>
          </a:p>
          <a:p>
            <a:pPr algn="just" eaLnBrk="1" hangingPunct="1">
              <a:lnSpc>
                <a:spcPct val="90000"/>
              </a:lnSpc>
              <a:buNone/>
            </a:pPr>
            <a:r>
              <a:rPr lang="it-IT" altLang="it-IT" sz="1350" dirty="0"/>
              <a:t> </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6313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7" end="7"/>
                                            </p:txEl>
                                          </p:spTgt>
                                        </p:tgtEl>
                                        <p:attrNameLst>
                                          <p:attrName>style.visibility</p:attrName>
                                        </p:attrNameLst>
                                      </p:cBhvr>
                                      <p:to>
                                        <p:strVal val="visible"/>
                                      </p:to>
                                    </p:set>
                                    <p:animEffect transition="in" filter="fade">
                                      <p:cBhvr>
                                        <p:cTn id="22"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485900" y="1065610"/>
            <a:ext cx="6172200" cy="419100"/>
          </a:xfrm>
        </p:spPr>
        <p:txBody>
          <a:bodyPr/>
          <a:lstStyle/>
          <a:p>
            <a:pPr eaLnBrk="1" hangingPunct="1">
              <a:defRPr/>
            </a:pPr>
            <a:r>
              <a:rPr lang="it-IT" altLang="it-IT" sz="2400" b="1" i="1" dirty="0"/>
              <a:t>FAQ PNRR MEF</a:t>
            </a:r>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466850" y="1593056"/>
            <a:ext cx="6172200" cy="3262313"/>
          </a:xfrm>
        </p:spPr>
        <p:txBody>
          <a:bodyPr/>
          <a:lstStyle/>
          <a:p>
            <a:pPr algn="ctr" eaLnBrk="1" hangingPunct="1">
              <a:lnSpc>
                <a:spcPct val="90000"/>
              </a:lnSpc>
              <a:buNone/>
            </a:pPr>
            <a:r>
              <a:rPr lang="it-IT" altLang="it-IT" sz="1350" b="1" dirty="0">
                <a:solidFill>
                  <a:schemeClr val="tx2"/>
                </a:solidFill>
              </a:rPr>
              <a:t>FAQ 5 – Perimetrazione</a:t>
            </a:r>
            <a:endParaRPr lang="it-IT" altLang="it-IT" sz="1350" b="1" i="1" dirty="0"/>
          </a:p>
          <a:p>
            <a:pPr algn="just" eaLnBrk="1" hangingPunct="1">
              <a:lnSpc>
                <a:spcPct val="90000"/>
              </a:lnSpc>
              <a:buNone/>
            </a:pPr>
            <a:r>
              <a:rPr lang="it-IT" altLang="it-IT" sz="1350" dirty="0"/>
              <a:t>	</a:t>
            </a:r>
          </a:p>
          <a:p>
            <a:pPr marL="0" indent="0" algn="just" eaLnBrk="1" hangingPunct="1">
              <a:lnSpc>
                <a:spcPct val="90000"/>
              </a:lnSpc>
              <a:buNone/>
            </a:pPr>
            <a:r>
              <a:rPr lang="it-IT" altLang="it-IT" sz="1350" dirty="0"/>
              <a:t>Gli enti territoriali, in contabilità finanziaria, come previsto dal paragrafo 10 del Manuale delle procedure finanziarie degli interventi del PNRR, allegato alla circolare della RGS n. 29 del 2022, garantiscono la prevista perimetrazione con l’accensione di appositi capitoli all'interno del piano esecutivo di gestione o del bilancio finanziario gestionale al fine di garantire l'individuazione delle entrate e delle uscite relative al finanziamento specifico e integrano la descrizione dei capitoli con l’indicazione della missione, componente, investimento e CUP.</a:t>
            </a:r>
          </a:p>
          <a:p>
            <a:pPr marL="0" indent="0" algn="just" eaLnBrk="1" hangingPunct="1">
              <a:lnSpc>
                <a:spcPct val="90000"/>
              </a:lnSpc>
              <a:buNone/>
            </a:pPr>
            <a:endParaRPr lang="it-IT" altLang="it-IT" sz="1350" dirty="0"/>
          </a:p>
          <a:p>
            <a:pPr marL="0" indent="0" algn="just" eaLnBrk="1" hangingPunct="1">
              <a:lnSpc>
                <a:spcPct val="90000"/>
              </a:lnSpc>
              <a:buNone/>
            </a:pPr>
            <a:r>
              <a:rPr lang="it-IT" altLang="it-IT" sz="1350" dirty="0"/>
              <a:t>L’obbligo di perimetrazione si ritiene assolto anche con l’utilizzo delle articolazioni delle unità elementari del piano esecutivo di gestione e del bilancio finanziario gestionale. </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555" y="5319712"/>
            <a:ext cx="363140"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564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370</TotalTime>
  <Words>3408</Words>
  <Application>Microsoft Office PowerPoint</Application>
  <PresentationFormat>Presentazione su schermo (4:3)</PresentationFormat>
  <Paragraphs>170</Paragraphs>
  <Slides>28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28</vt:i4>
      </vt:variant>
    </vt:vector>
  </HeadingPairs>
  <TitlesOfParts>
    <vt:vector size="32" baseType="lpstr">
      <vt:lpstr>Arial</vt:lpstr>
      <vt:lpstr>Garamond</vt:lpstr>
      <vt:lpstr>Wingdings</vt:lpstr>
      <vt:lpstr>Bordi</vt:lpstr>
      <vt:lpstr>Gestione contabile del PNRR</vt:lpstr>
      <vt:lpstr>GESTIONE CONTABILE DEL PNRR   </vt:lpstr>
      <vt:lpstr>GESTIONE CONTABILE DEL PNRR   </vt:lpstr>
      <vt:lpstr>Faq pnrr rgs</vt:lpstr>
      <vt:lpstr>FAQ PNRR MEF</vt:lpstr>
      <vt:lpstr>FAQ PNRR MEF</vt:lpstr>
      <vt:lpstr>FAQ PNRR MEF</vt:lpstr>
      <vt:lpstr>FAQ PNRR MEF</vt:lpstr>
      <vt:lpstr>FAQ PNRR MEF</vt:lpstr>
      <vt:lpstr>FAQ PNRR MEF</vt:lpstr>
      <vt:lpstr>I quesiti</vt:lpstr>
      <vt:lpstr>Impegni in esercizio provvisorio</vt:lpstr>
      <vt:lpstr>Deroghe norme contabili</vt:lpstr>
      <vt:lpstr>Gestione liquidità</vt:lpstr>
      <vt:lpstr>Gestione liquidità</vt:lpstr>
      <vt:lpstr>Gestione cassa libera/vincolata per la gestione dei progetti PNRR</vt:lpstr>
      <vt:lpstr>Fondo opere indifferibili</vt:lpstr>
      <vt:lpstr>Perimetrazione capitoli PNRR</vt:lpstr>
      <vt:lpstr>Perimetrazione capitoli PNRR</vt:lpstr>
      <vt:lpstr>Atto di riconducibilità</vt:lpstr>
      <vt:lpstr>Atto di riconducibilità</vt:lpstr>
      <vt:lpstr>Esigibilità di entrate e spese</vt:lpstr>
      <vt:lpstr>Esigibilità spese</vt:lpstr>
      <vt:lpstr>Comunicazione e utilizzo loghi</vt:lpstr>
      <vt:lpstr>PNRR digitale</vt:lpstr>
      <vt:lpstr>PNRR digitale</vt:lpstr>
      <vt:lpstr>Fondi MIUR confluiti in PNRR</vt:lpstr>
      <vt:lpstr>Fondi MIUR confluiti in PNRR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Assunzioni straordinarie a tempo determinato (art. 31-bis, D.L. n. 152/2021)</dc:title>
  <dc:creator>Agostino Bultrini</dc:creator>
  <cp:lastModifiedBy>Flavia Baldassarre</cp:lastModifiedBy>
  <cp:revision>21</cp:revision>
  <dcterms:created xsi:type="dcterms:W3CDTF">2023-02-22T14:21:27Z</dcterms:created>
  <dcterms:modified xsi:type="dcterms:W3CDTF">2023-03-29T10:24:45Z</dcterms:modified>
</cp:coreProperties>
</file>