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339" r:id="rId5"/>
    <p:sldId id="506" r:id="rId6"/>
    <p:sldId id="340" r:id="rId7"/>
    <p:sldId id="494" r:id="rId8"/>
    <p:sldId id="495" r:id="rId9"/>
    <p:sldId id="498" r:id="rId10"/>
    <p:sldId id="374" r:id="rId11"/>
    <p:sldId id="511" r:id="rId12"/>
    <p:sldId id="500" r:id="rId13"/>
    <p:sldId id="378" r:id="rId14"/>
    <p:sldId id="362" r:id="rId15"/>
    <p:sldId id="386" r:id="rId16"/>
    <p:sldId id="504" r:id="rId17"/>
    <p:sldId id="496" r:id="rId18"/>
    <p:sldId id="497" r:id="rId19"/>
    <p:sldId id="508" r:id="rId20"/>
    <p:sldId id="502" r:id="rId21"/>
    <p:sldId id="509" r:id="rId22"/>
    <p:sldId id="512" r:id="rId23"/>
    <p:sldId id="510" r:id="rId24"/>
    <p:sldId id="513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Minchillo" initials="FM" lastIdx="1" clrIdx="0">
    <p:extLst>
      <p:ext uri="{19B8F6BF-5375-455C-9EA6-DF929625EA0E}">
        <p15:presenceInfo xmlns:p15="http://schemas.microsoft.com/office/powerpoint/2012/main" userId="S::minchillo@anci.it::52b9b865-ddab-4562-bbc4-26f3e75a2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D037"/>
    <a:srgbClr val="6679BB"/>
    <a:srgbClr val="034EA1"/>
    <a:srgbClr val="076197"/>
    <a:srgbClr val="FDB913"/>
    <a:srgbClr val="20ABAD"/>
    <a:srgbClr val="034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10" autoAdjust="0"/>
    <p:restoredTop sz="89824" autoAdjust="0"/>
  </p:normalViewPr>
  <p:slideViewPr>
    <p:cSldViewPr snapToGrid="0">
      <p:cViewPr varScale="1">
        <p:scale>
          <a:sx n="57" d="100"/>
          <a:sy n="57" d="100"/>
        </p:scale>
        <p:origin x="9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Manifestazioni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1805985451115186E-3"/>
                  <c:y val="5.1233400411884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DC-4284-AD2D-59908C9E504F}"/>
                </c:ext>
              </c:extLst>
            </c:dLbl>
            <c:dLbl>
              <c:idx val="1"/>
              <c:layout>
                <c:manualLayout>
                  <c:x val="6.5417956353345562E-3"/>
                  <c:y val="3.7001900297471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DC-4284-AD2D-59908C9E504F}"/>
                </c:ext>
              </c:extLst>
            </c:dLbl>
            <c:dLbl>
              <c:idx val="2"/>
              <c:layout>
                <c:manualLayout>
                  <c:x val="6.5417956353345562E-3"/>
                  <c:y val="4.8387100389001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DC-4284-AD2D-59908C9E504F}"/>
                </c:ext>
              </c:extLst>
            </c:dLbl>
            <c:dLbl>
              <c:idx val="3"/>
              <c:layout>
                <c:manualLayout>
                  <c:x val="8.7223941804460744E-3"/>
                  <c:y val="6.2618600503414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DC-4284-AD2D-59908C9E504F}"/>
                </c:ext>
              </c:extLst>
            </c:dLbl>
            <c:dLbl>
              <c:idx val="4"/>
              <c:layout>
                <c:manualLayout>
                  <c:x val="-1.962538690600367E-2"/>
                  <c:y val="4.5540800366119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DC-4284-AD2D-59908C9E50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I bimestre</c:v>
                </c:pt>
                <c:pt idx="1">
                  <c:v>II bimestre</c:v>
                </c:pt>
                <c:pt idx="2">
                  <c:v>III bimestre</c:v>
                </c:pt>
                <c:pt idx="3">
                  <c:v>IV bimestre</c:v>
                </c:pt>
                <c:pt idx="4">
                  <c:v>V e VI bimestre</c:v>
                </c:pt>
                <c:pt idx="5">
                  <c:v>VII e VIII bimestre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502</c:v>
                </c:pt>
                <c:pt idx="1">
                  <c:v>714</c:v>
                </c:pt>
                <c:pt idx="2">
                  <c:v>925</c:v>
                </c:pt>
                <c:pt idx="3">
                  <c:v>1029</c:v>
                </c:pt>
                <c:pt idx="4">
                  <c:v>1080</c:v>
                </c:pt>
                <c:pt idx="5">
                  <c:v>1286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DC-4284-AD2D-59908C9E504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Comuni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167182541338225E-2"/>
                  <c:y val="-5.9772300480531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DC-4284-AD2D-59908C9E504F}"/>
                </c:ext>
              </c:extLst>
            </c:dLbl>
            <c:dLbl>
              <c:idx val="1"/>
              <c:layout>
                <c:manualLayout>
                  <c:x val="-1.0902992725557593E-2"/>
                  <c:y val="-6.8311200549179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DC-4284-AD2D-59908C9E504F}"/>
                </c:ext>
              </c:extLst>
            </c:dLbl>
            <c:dLbl>
              <c:idx val="2"/>
              <c:layout>
                <c:manualLayout>
                  <c:x val="-9.8126934530018348E-3"/>
                  <c:y val="-7.400380059494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DC-4284-AD2D-59908C9E504F}"/>
                </c:ext>
              </c:extLst>
            </c:dLbl>
            <c:dLbl>
              <c:idx val="3"/>
              <c:layout>
                <c:manualLayout>
                  <c:x val="-2.1805985451115988E-3"/>
                  <c:y val="-8.2542700663591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DC-4284-AD2D-59908C9E504F}"/>
                </c:ext>
              </c:extLst>
            </c:dLbl>
            <c:dLbl>
              <c:idx val="4"/>
              <c:layout>
                <c:manualLayout>
                  <c:x val="-4.0341073084563174E-2"/>
                  <c:y val="-6.261860050341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DC-4284-AD2D-59908C9E504F}"/>
                </c:ext>
              </c:extLst>
            </c:dLbl>
            <c:dLbl>
              <c:idx val="5"/>
              <c:layout>
                <c:manualLayout>
                  <c:x val="1.0902992725555995E-3"/>
                  <c:y val="-2.2770400183059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DC-4284-AD2D-59908C9E50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I bimestre</c:v>
                </c:pt>
                <c:pt idx="1">
                  <c:v>II bimestre</c:v>
                </c:pt>
                <c:pt idx="2">
                  <c:v>III bimestre</c:v>
                </c:pt>
                <c:pt idx="3">
                  <c:v>IV bimestre</c:v>
                </c:pt>
                <c:pt idx="4">
                  <c:v>V e VI bimestre</c:v>
                </c:pt>
                <c:pt idx="5">
                  <c:v>VII e VIII bimestre</c:v>
                </c:pt>
              </c:strCache>
            </c:strRef>
          </c:cat>
          <c:val>
            <c:numRef>
              <c:f>Foglio1!$C$2:$C$7</c:f>
              <c:numCache>
                <c:formatCode>General</c:formatCode>
                <c:ptCount val="6"/>
                <c:pt idx="0">
                  <c:v>548</c:v>
                </c:pt>
                <c:pt idx="1">
                  <c:v>843</c:v>
                </c:pt>
                <c:pt idx="2">
                  <c:v>1061</c:v>
                </c:pt>
                <c:pt idx="3">
                  <c:v>1174</c:v>
                </c:pt>
                <c:pt idx="4">
                  <c:v>1308</c:v>
                </c:pt>
                <c:pt idx="5">
                  <c:v>1732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DC-4284-AD2D-59908C9E5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61216"/>
        <c:axId val="347263136"/>
      </c:lineChart>
      <c:catAx>
        <c:axId val="34726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347263136"/>
        <c:crosses val="autoZero"/>
        <c:auto val="1"/>
        <c:lblAlgn val="ctr"/>
        <c:lblOffset val="100"/>
        <c:noMultiLvlLbl val="0"/>
      </c:catAx>
      <c:valAx>
        <c:axId val="347263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726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Manifestazioni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1805985451115186E-3"/>
                  <c:y val="5.1233400411884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64-4C41-A2CB-AF3D29946294}"/>
                </c:ext>
              </c:extLst>
            </c:dLbl>
            <c:dLbl>
              <c:idx val="1"/>
              <c:layout>
                <c:manualLayout>
                  <c:x val="6.5417956353345562E-3"/>
                  <c:y val="3.7001900297471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64-4C41-A2CB-AF3D29946294}"/>
                </c:ext>
              </c:extLst>
            </c:dLbl>
            <c:dLbl>
              <c:idx val="2"/>
              <c:layout>
                <c:manualLayout>
                  <c:x val="6.5417956353345562E-3"/>
                  <c:y val="4.8387100389001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64-4C41-A2CB-AF3D29946294}"/>
                </c:ext>
              </c:extLst>
            </c:dLbl>
            <c:dLbl>
              <c:idx val="3"/>
              <c:layout>
                <c:manualLayout>
                  <c:x val="8.7223941804460744E-3"/>
                  <c:y val="6.2618600503414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64-4C41-A2CB-AF3D29946294}"/>
                </c:ext>
              </c:extLst>
            </c:dLbl>
            <c:dLbl>
              <c:idx val="4"/>
              <c:layout>
                <c:manualLayout>
                  <c:x val="-1.962538690600367E-2"/>
                  <c:y val="4.5540800366119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64-4C41-A2CB-AF3D299462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I bimestre</c:v>
                </c:pt>
                <c:pt idx="1">
                  <c:v>II bimestre</c:v>
                </c:pt>
                <c:pt idx="2">
                  <c:v>III bimestre</c:v>
                </c:pt>
                <c:pt idx="3">
                  <c:v>IV bimestre</c:v>
                </c:pt>
                <c:pt idx="4">
                  <c:v>V e VI bimestre</c:v>
                </c:pt>
                <c:pt idx="5">
                  <c:v>VII e VIII bimestre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502</c:v>
                </c:pt>
                <c:pt idx="1">
                  <c:v>714</c:v>
                </c:pt>
                <c:pt idx="2">
                  <c:v>925</c:v>
                </c:pt>
                <c:pt idx="3">
                  <c:v>1029</c:v>
                </c:pt>
                <c:pt idx="4">
                  <c:v>1080</c:v>
                </c:pt>
                <c:pt idx="5">
                  <c:v>1286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64-4C41-A2CB-AF3D29946294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Comuni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167182541338225E-2"/>
                  <c:y val="-5.9772300480531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564-4C41-A2CB-AF3D29946294}"/>
                </c:ext>
              </c:extLst>
            </c:dLbl>
            <c:dLbl>
              <c:idx val="1"/>
              <c:layout>
                <c:manualLayout>
                  <c:x val="-1.0902992725557593E-2"/>
                  <c:y val="-6.8311200549179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64-4C41-A2CB-AF3D29946294}"/>
                </c:ext>
              </c:extLst>
            </c:dLbl>
            <c:dLbl>
              <c:idx val="2"/>
              <c:layout>
                <c:manualLayout>
                  <c:x val="-9.8126934530018348E-3"/>
                  <c:y val="-7.400380059494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564-4C41-A2CB-AF3D29946294}"/>
                </c:ext>
              </c:extLst>
            </c:dLbl>
            <c:dLbl>
              <c:idx val="3"/>
              <c:layout>
                <c:manualLayout>
                  <c:x val="-2.1805985451115988E-3"/>
                  <c:y val="-8.2542700663591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64-4C41-A2CB-AF3D29946294}"/>
                </c:ext>
              </c:extLst>
            </c:dLbl>
            <c:dLbl>
              <c:idx val="4"/>
              <c:layout>
                <c:manualLayout>
                  <c:x val="-4.0341073084563174E-2"/>
                  <c:y val="-6.261860050341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564-4C41-A2CB-AF3D29946294}"/>
                </c:ext>
              </c:extLst>
            </c:dLbl>
            <c:dLbl>
              <c:idx val="5"/>
              <c:layout>
                <c:manualLayout>
                  <c:x val="1.0902992725555995E-3"/>
                  <c:y val="-2.2770400183059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564-4C41-A2CB-AF3D299462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dassah Friedlaender" panose="02020603050405020304" pitchFamily="18" charset="-79"/>
                    <a:ea typeface="+mn-ea"/>
                    <a:cs typeface="Hadassah Friedlaender" panose="02020603050405020304" pitchFamily="18" charset="-79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I bimestre</c:v>
                </c:pt>
                <c:pt idx="1">
                  <c:v>II bimestre</c:v>
                </c:pt>
                <c:pt idx="2">
                  <c:v>III bimestre</c:v>
                </c:pt>
                <c:pt idx="3">
                  <c:v>IV bimestre</c:v>
                </c:pt>
                <c:pt idx="4">
                  <c:v>V e VI bimestre</c:v>
                </c:pt>
                <c:pt idx="5">
                  <c:v>VII e VIII bimestre</c:v>
                </c:pt>
              </c:strCache>
            </c:strRef>
          </c:cat>
          <c:val>
            <c:numRef>
              <c:f>Foglio1!$C$2:$C$7</c:f>
              <c:numCache>
                <c:formatCode>General</c:formatCode>
                <c:ptCount val="6"/>
                <c:pt idx="0">
                  <c:v>548</c:v>
                </c:pt>
                <c:pt idx="1">
                  <c:v>843</c:v>
                </c:pt>
                <c:pt idx="2">
                  <c:v>1061</c:v>
                </c:pt>
                <c:pt idx="3">
                  <c:v>1174</c:v>
                </c:pt>
                <c:pt idx="4">
                  <c:v>1308</c:v>
                </c:pt>
                <c:pt idx="5">
                  <c:v>1732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564-4C41-A2CB-AF3D29946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61216"/>
        <c:axId val="347263136"/>
      </c:lineChart>
      <c:catAx>
        <c:axId val="34726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dassah Friedlaender" panose="02020603050405020304" pitchFamily="18" charset="-79"/>
                <a:ea typeface="+mn-ea"/>
                <a:cs typeface="Hadassah Friedlaender" panose="02020603050405020304" pitchFamily="18" charset="-79"/>
              </a:defRPr>
            </a:pPr>
            <a:endParaRPr lang="it-IT"/>
          </a:p>
        </c:txPr>
        <c:crossAx val="347263136"/>
        <c:crosses val="autoZero"/>
        <c:auto val="1"/>
        <c:lblAlgn val="ctr"/>
        <c:lblOffset val="100"/>
        <c:noMultiLvlLbl val="0"/>
      </c:catAx>
      <c:valAx>
        <c:axId val="347263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726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dassah Friedlaender" panose="02020603050405020304" pitchFamily="18" charset="-79"/>
              <a:ea typeface="+mn-ea"/>
              <a:cs typeface="Hadassah Friedlaender" panose="02020603050405020304" pitchFamily="18" charset="-79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AF6EB-DFD1-4F4B-BDDC-82410A278081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C16C1-3588-4022-946F-EA8BAE9BDD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994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2CBF0A-DAEA-4D16-9209-F1DCF0B3D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A21FDD1-A487-4312-8E82-D5C6D48C2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C670DF-0A14-4D87-8BC2-6AFB23F8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D61E8A-E216-4B2C-B94C-4555EF3A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026F9D-A797-42D6-81E7-155CFE9A4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54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011A76-29D3-4430-87A2-31AEA97B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938E37-8B60-4B00-80C1-3B7A56FD8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A5CAB0-EF17-4FAC-BEE3-11DB4438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2227D7-DF26-4B4E-A8F5-1B3FE603E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BFCA42-9D4E-4D12-9BE2-588BE887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19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81FAD6-28D6-4251-A963-3C49940D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9383F3-B5EC-4515-88E0-405E95064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3A2C18-77BB-48DB-AF81-8C377F2E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58C59E-EDFD-46AD-9935-DF2A734A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8E74E6-457D-43DC-9566-AB6A75C0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9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0C5D1-B579-475D-9605-50BC9D91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1F916A-C8BE-4003-8BFA-76544C1DF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BA9C0FF-9F1B-4A82-BA1D-48098342D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F7DC98-074F-4CF5-8203-B6EA7BD21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36CE05C-C3F7-4532-935F-9897D7B9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FB0CF7-7AD2-441B-B274-189C03EDB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8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6914D3-49DD-44BB-9B00-9F12F7AD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BFB15-BE86-404D-8CAB-4F17458B8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7AFEFE-0600-4A3C-AC7D-28F1983A8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1D925C3-8D1C-46E6-82F3-79A33A29D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6AFDA0-FC45-4026-BF14-A992364A7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1D4C4E3-27A3-4D80-8246-E1D1EF59D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DAE212A-456A-4769-BD05-6F5F48212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2686ACD-CC27-4873-BCD2-8B0C3D46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91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D5009A-B180-4B2C-9FDB-7A1BD51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26C404A-C59F-4786-81FE-552717AD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CFE5A02-5375-46B1-9D61-22D15E8C0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88B79-7F41-4F1F-8790-D939C52D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510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8FD3385-48DE-43ED-9D55-A664C84AB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DD746C5-CAAA-4629-82CD-00AD5F71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E0FF88E-EE52-48BF-BE65-18953444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89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F01166-F150-4F6D-8694-FA01BA5B2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523B60-F100-48B9-9BA6-DD135B18D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CE46EE-A5E1-41E2-B012-D8E184126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1D3B6C5-74F7-47FC-9384-B1E605C78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5436B2-DD9D-4663-B237-CA0ACC61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24276A6-92C2-47B0-9B28-FBB4B63B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775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94A72F-9EAF-440D-9189-D57C4A643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FBEBB34-244E-4952-9F59-A6872DF4E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49AF65-CAE5-40A0-ADF7-FF2E29A32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E483219-CB10-47C9-8EFE-C95FF705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8EE84A-A87D-4BDE-852F-11AD788CF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A471F0C-BC80-4F3A-BDCE-A57DFCE0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28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0A4485-4B68-4951-8096-1EE4C6EB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92D7489-D3BE-470B-A966-D227EFEB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121F60-F65F-4123-9725-C7D1168D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FE8A90-D23D-4E0E-A0CE-A06E7A91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70A1A9-87D3-4701-8659-EC3AA96D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23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F0AA6D7-532D-45E4-9717-891362A54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CE73D6-F9B8-46C4-B6D3-EF15D1832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664ED0-4CD4-46B0-B4C0-33E8601E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1E14B1-2A1C-49C9-B85D-085FFD53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DE0FA2-A031-4D7C-B0D3-1EE103AF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40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CF520BD-2F0D-4E8B-A928-D23ECB50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6E247D-62BF-4665-87A5-1F3E5642C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DE8BB9-A611-4969-BB49-F85A08149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688AC-0B35-4A47-8228-BF2BC231F958}" type="datetimeFigureOut">
              <a:rPr lang="it-IT" smtClean="0"/>
              <a:t>14/04/2024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7EBF62-C64D-4A77-8F92-AE527DA24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FB181B-14F8-4E19-AF0F-5ADF40D62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0415B-62F8-4E8D-AD2B-E8D8BB4B1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05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ACBFBCCE-45B5-6E4B-A4CB-7B3E67769F1F}"/>
              </a:ext>
            </a:extLst>
          </p:cNvPr>
          <p:cNvSpPr txBox="1">
            <a:spLocks noChangeArrowheads="1"/>
          </p:cNvSpPr>
          <p:nvPr/>
        </p:nvSpPr>
        <p:spPr>
          <a:xfrm>
            <a:off x="5486401" y="199768"/>
            <a:ext cx="6629402" cy="1660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b="1" dirty="0">
                <a:solidFill>
                  <a:srgbClr val="076197"/>
                </a:solidFill>
              </a:rPr>
              <a:t>Progetto PICCOLI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296E76D-4752-6377-717E-8E0DD92D2037}"/>
              </a:ext>
            </a:extLst>
          </p:cNvPr>
          <p:cNvSpPr/>
          <p:nvPr/>
        </p:nvSpPr>
        <p:spPr>
          <a:xfrm>
            <a:off x="9177867" y="5723467"/>
            <a:ext cx="2658533" cy="931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695E92D-8A46-ADA4-BF42-298BCC4DB518}"/>
              </a:ext>
            </a:extLst>
          </p:cNvPr>
          <p:cNvSpPr txBox="1"/>
          <p:nvPr/>
        </p:nvSpPr>
        <p:spPr>
          <a:xfrm>
            <a:off x="1286934" y="2550069"/>
            <a:ext cx="8669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altLang="it-IT" sz="3600" b="1" dirty="0">
                <a:solidFill>
                  <a:srgbClr val="076197"/>
                </a:solidFill>
              </a:rPr>
              <a:t>Piccoli Comuni grandi cambiamenti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52FE153-B3B8-3D94-2751-49A74301B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718" y="5723467"/>
            <a:ext cx="9502415" cy="86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61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2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VISUALIZZAZIONI COMMUNITY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A206B6-B9F3-D2B4-8C72-39960808025F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INCONTRI IN LOCO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EF8421F-FDCB-C7F5-362B-22F901A70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" y="995464"/>
            <a:ext cx="12024359" cy="445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4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3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B5CC732-529C-DB44-FC88-55D5779884FE}"/>
              </a:ext>
            </a:extLst>
          </p:cNvPr>
          <p:cNvSpPr txBox="1">
            <a:spLocks/>
          </p:cNvSpPr>
          <p:nvPr/>
        </p:nvSpPr>
        <p:spPr>
          <a:xfrm>
            <a:off x="7025" y="18962"/>
            <a:ext cx="12173003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it-IT" dirty="0"/>
              <a:t>GENESI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CEB0990-5038-2F14-78FB-D97DCFFA5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92" y="1042768"/>
            <a:ext cx="3740509" cy="435007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FE5A99-F74A-C3ED-295B-DB978147BE09}"/>
              </a:ext>
            </a:extLst>
          </p:cNvPr>
          <p:cNvSpPr txBox="1"/>
          <p:nvPr/>
        </p:nvSpPr>
        <p:spPr>
          <a:xfrm>
            <a:off x="643468" y="5766029"/>
            <a:ext cx="3200400" cy="380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solidFill>
                  <a:srgbClr val="034EA2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Maggio 2021 – Settembre 2021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6C5983B-0EA0-8C67-F0A2-CD069AAC020D}"/>
              </a:ext>
            </a:extLst>
          </p:cNvPr>
          <p:cNvSpPr txBox="1"/>
          <p:nvPr/>
        </p:nvSpPr>
        <p:spPr>
          <a:xfrm>
            <a:off x="5629539" y="919590"/>
            <a:ext cx="3124993" cy="783193"/>
          </a:xfrm>
          <a:prstGeom prst="roundRect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it-IT" sz="20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Smart working</a:t>
            </a:r>
          </a:p>
          <a:p>
            <a:pPr marL="457200" indent="-457200" algn="ctr">
              <a:buAutoNum type="arabicPeriod"/>
            </a:pPr>
            <a:endParaRPr lang="it-IT" sz="2000" b="1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DEB8159-140E-104E-4677-772445780B87}"/>
              </a:ext>
            </a:extLst>
          </p:cNvPr>
          <p:cNvSpPr txBox="1"/>
          <p:nvPr/>
        </p:nvSpPr>
        <p:spPr>
          <a:xfrm>
            <a:off x="8875205" y="906047"/>
            <a:ext cx="3180963" cy="783193"/>
          </a:xfrm>
          <a:prstGeom prst="roundRect">
            <a:avLst/>
          </a:prstGeom>
          <a:solidFill>
            <a:srgbClr val="6679BB"/>
          </a:solidFill>
          <a:ln>
            <a:solidFill>
              <a:srgbClr val="6679BB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457200" indent="-457200" algn="ctr">
              <a:buAutoNum type="arabicPeriod"/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dirty="0"/>
              <a:t>2. Bilancio, Gestione personale e Tributi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531C56B-319D-D9C1-85A6-C19DB55F236B}"/>
              </a:ext>
            </a:extLst>
          </p:cNvPr>
          <p:cNvSpPr txBox="1"/>
          <p:nvPr/>
        </p:nvSpPr>
        <p:spPr>
          <a:xfrm>
            <a:off x="5607076" y="1753014"/>
            <a:ext cx="3180963" cy="783193"/>
          </a:xfrm>
          <a:prstGeom prst="roundRect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457200" indent="-457200" algn="ctr">
              <a:buAutoNum type="arabicPeriod"/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dirty="0"/>
              <a:t>3. Acquisti e Appalti pubblici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B4FB4F1-52A8-9FFF-DC89-3BABD850E9FC}"/>
              </a:ext>
            </a:extLst>
          </p:cNvPr>
          <p:cNvSpPr txBox="1"/>
          <p:nvPr/>
        </p:nvSpPr>
        <p:spPr>
          <a:xfrm>
            <a:off x="8892137" y="1760966"/>
            <a:ext cx="3180964" cy="783193"/>
          </a:xfrm>
          <a:prstGeom prst="roundRect">
            <a:avLst/>
          </a:prstGeom>
          <a:solidFill>
            <a:srgbClr val="6679BB"/>
          </a:solidFill>
          <a:ln>
            <a:solidFill>
              <a:srgbClr val="6679BB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indent="0" algn="ctr">
              <a:buNone/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4. Semplificazione riduzione tempi e costi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F27D2D5-E891-5AD9-5992-7D02EA84047E}"/>
              </a:ext>
            </a:extLst>
          </p:cNvPr>
          <p:cNvSpPr txBox="1"/>
          <p:nvPr/>
        </p:nvSpPr>
        <p:spPr>
          <a:xfrm>
            <a:off x="7266538" y="2615885"/>
            <a:ext cx="3164031" cy="783193"/>
          </a:xfrm>
          <a:prstGeom prst="roundRect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457200" indent="-457200" algn="ctr">
              <a:buAutoNum type="arabicPeriod"/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it-IT" dirty="0"/>
              <a:t>5. Gestione associata servizi pubblici locali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2D8F444B-060E-E04D-370A-51CC4A8FA427}"/>
              </a:ext>
            </a:extLst>
          </p:cNvPr>
          <p:cNvSpPr/>
          <p:nvPr/>
        </p:nvSpPr>
        <p:spPr>
          <a:xfrm>
            <a:off x="5607076" y="4064379"/>
            <a:ext cx="6379769" cy="137960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76197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Affiancamento on the job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76197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Formazione a distanza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76197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Adozione di soluzioni organizzative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76197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Predisposizione di modelli e format</a:t>
            </a:r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A2DBB8AC-E594-0500-EDBF-D3EC854FE89F}"/>
              </a:ext>
            </a:extLst>
          </p:cNvPr>
          <p:cNvSpPr/>
          <p:nvPr/>
        </p:nvSpPr>
        <p:spPr>
          <a:xfrm rot="19922161">
            <a:off x="4519063" y="1891541"/>
            <a:ext cx="812800" cy="522044"/>
          </a:xfrm>
          <a:prstGeom prst="rightArrow">
            <a:avLst/>
          </a:prstGeom>
          <a:solidFill>
            <a:srgbClr val="034EA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2CFF5E7C-F006-96F2-66EC-57E1C04C6C2D}"/>
              </a:ext>
            </a:extLst>
          </p:cNvPr>
          <p:cNvSpPr/>
          <p:nvPr/>
        </p:nvSpPr>
        <p:spPr>
          <a:xfrm rot="1900020">
            <a:off x="4604838" y="4023302"/>
            <a:ext cx="812800" cy="522044"/>
          </a:xfrm>
          <a:prstGeom prst="rightArrow">
            <a:avLst/>
          </a:prstGeom>
          <a:solidFill>
            <a:srgbClr val="034EA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477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4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B5CC732-529C-DB44-FC88-55D5779884FE}"/>
              </a:ext>
            </a:extLst>
          </p:cNvPr>
          <p:cNvSpPr txBox="1">
            <a:spLocks/>
          </p:cNvSpPr>
          <p:nvPr/>
        </p:nvSpPr>
        <p:spPr>
          <a:xfrm>
            <a:off x="7025" y="18962"/>
            <a:ext cx="12173003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it-IT" dirty="0"/>
              <a:t>ADESIONI* E FASI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ECD25771-0D7A-6D4F-CC33-75050E857B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1708700"/>
              </p:ext>
            </p:extLst>
          </p:nvPr>
        </p:nvGraphicFramePr>
        <p:xfrm>
          <a:off x="205155" y="978428"/>
          <a:ext cx="9364496" cy="5532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bject 4">
            <a:extLst>
              <a:ext uri="{FF2B5EF4-FFF2-40B4-BE49-F238E27FC236}">
                <a16:creationId xmlns:a16="http://schemas.microsoft.com/office/drawing/2014/main" id="{F783289F-CBE4-BA13-9919-359D0A602963}"/>
              </a:ext>
            </a:extLst>
          </p:cNvPr>
          <p:cNvSpPr txBox="1">
            <a:spLocks/>
          </p:cNvSpPr>
          <p:nvPr/>
        </p:nvSpPr>
        <p:spPr>
          <a:xfrm>
            <a:off x="10300030" y="1943626"/>
            <a:ext cx="1686815" cy="659155"/>
          </a:xfrm>
          <a:prstGeom prst="rect">
            <a:avLst/>
          </a:prstGeom>
          <a:solidFill>
            <a:srgbClr val="076197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034EA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1400" kern="0" spc="-114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1 MANIFESTAZIONE  DI INTERESSE</a:t>
            </a:r>
            <a:endParaRPr lang="it-IT" sz="1400" kern="0" spc="-155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EA02369C-8E46-7573-AC68-1211AC98D813}"/>
              </a:ext>
            </a:extLst>
          </p:cNvPr>
          <p:cNvSpPr txBox="1">
            <a:spLocks/>
          </p:cNvSpPr>
          <p:nvPr/>
        </p:nvSpPr>
        <p:spPr>
          <a:xfrm>
            <a:off x="10350832" y="3078159"/>
            <a:ext cx="1686815" cy="659155"/>
          </a:xfrm>
          <a:prstGeom prst="rect">
            <a:avLst/>
          </a:prstGeom>
          <a:solidFill>
            <a:srgbClr val="6679BB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034EA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1400" kern="0" spc="-114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PROGETTAZIONE INTERVENTI</a:t>
            </a:r>
            <a:endParaRPr lang="it-IT" sz="1400" kern="0" spc="-155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A30A576F-1037-E926-F8D6-8F1DA530800A}"/>
              </a:ext>
            </a:extLst>
          </p:cNvPr>
          <p:cNvSpPr txBox="1">
            <a:spLocks/>
          </p:cNvSpPr>
          <p:nvPr/>
        </p:nvSpPr>
        <p:spPr>
          <a:xfrm>
            <a:off x="10367768" y="4195758"/>
            <a:ext cx="1686815" cy="659155"/>
          </a:xfrm>
          <a:prstGeom prst="rect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034EA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1400" kern="0" spc="-114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 3 AFFIANCAMENTO OPERATIVO</a:t>
            </a:r>
            <a:endParaRPr lang="it-IT" sz="1400" kern="0" spc="-155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4AFDA98F-720B-3E61-E7FA-198AA62CCB5D}"/>
              </a:ext>
            </a:extLst>
          </p:cNvPr>
          <p:cNvSpPr/>
          <p:nvPr/>
        </p:nvSpPr>
        <p:spPr>
          <a:xfrm>
            <a:off x="10914837" y="2682496"/>
            <a:ext cx="457200" cy="254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giù 9">
            <a:extLst>
              <a:ext uri="{FF2B5EF4-FFF2-40B4-BE49-F238E27FC236}">
                <a16:creationId xmlns:a16="http://schemas.microsoft.com/office/drawing/2014/main" id="{ACFFC712-32E7-F19C-FBE5-176831DCDFBE}"/>
              </a:ext>
            </a:extLst>
          </p:cNvPr>
          <p:cNvSpPr/>
          <p:nvPr/>
        </p:nvSpPr>
        <p:spPr>
          <a:xfrm>
            <a:off x="10931772" y="3867833"/>
            <a:ext cx="457200" cy="254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1ACE388-BCA9-C183-0B47-A7DB2AA128D8}"/>
              </a:ext>
            </a:extLst>
          </p:cNvPr>
          <p:cNvSpPr txBox="1"/>
          <p:nvPr/>
        </p:nvSpPr>
        <p:spPr>
          <a:xfrm>
            <a:off x="6659929" y="6482322"/>
            <a:ext cx="45512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* Dal computo sono esclusi i Comuni che si sono ritirati</a:t>
            </a:r>
          </a:p>
        </p:txBody>
      </p:sp>
    </p:spTree>
    <p:extLst>
      <p:ext uri="{BB962C8B-B14F-4D97-AF65-F5344CB8AC3E}">
        <p14:creationId xmlns:p14="http://schemas.microsoft.com/office/powerpoint/2010/main" val="358229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5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B5CC732-529C-DB44-FC88-55D5779884FE}"/>
              </a:ext>
            </a:extLst>
          </p:cNvPr>
          <p:cNvSpPr txBox="1">
            <a:spLocks/>
          </p:cNvSpPr>
          <p:nvPr/>
        </p:nvSpPr>
        <p:spPr>
          <a:xfrm>
            <a:off x="7025" y="18962"/>
            <a:ext cx="12173003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it-IT" dirty="0"/>
              <a:t>IL PROGETTO PICCOLI AFFIDATO AD ANCI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E11CE50-C972-C0FA-54B8-59F2F0FDC645}"/>
              </a:ext>
            </a:extLst>
          </p:cNvPr>
          <p:cNvSpPr/>
          <p:nvPr/>
        </p:nvSpPr>
        <p:spPr>
          <a:xfrm>
            <a:off x="457200" y="978428"/>
            <a:ext cx="4724400" cy="44402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57150">
            <a:solidFill>
              <a:srgbClr val="034E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ECD25771-0D7A-6D4F-CC33-75050E857B03}"/>
              </a:ext>
            </a:extLst>
          </p:cNvPr>
          <p:cNvGraphicFramePr/>
          <p:nvPr/>
        </p:nvGraphicFramePr>
        <p:xfrm>
          <a:off x="205155" y="978428"/>
          <a:ext cx="9364496" cy="5532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object 4">
            <a:extLst>
              <a:ext uri="{FF2B5EF4-FFF2-40B4-BE49-F238E27FC236}">
                <a16:creationId xmlns:a16="http://schemas.microsoft.com/office/drawing/2014/main" id="{731C183D-D87D-28AD-2009-2924C0FE7C47}"/>
              </a:ext>
            </a:extLst>
          </p:cNvPr>
          <p:cNvSpPr txBox="1">
            <a:spLocks/>
          </p:cNvSpPr>
          <p:nvPr/>
        </p:nvSpPr>
        <p:spPr>
          <a:xfrm>
            <a:off x="10300030" y="1943626"/>
            <a:ext cx="1686815" cy="659155"/>
          </a:xfrm>
          <a:prstGeom prst="rect">
            <a:avLst/>
          </a:prstGeom>
          <a:solidFill>
            <a:srgbClr val="076197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034EA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1400" kern="0" spc="-114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1 MANIFESTAZIONE  DI INTERESSE</a:t>
            </a:r>
            <a:endParaRPr lang="it-IT" sz="1400" kern="0" spc="-155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B02C9000-0250-AB95-CD18-11E9D7A2425D}"/>
              </a:ext>
            </a:extLst>
          </p:cNvPr>
          <p:cNvSpPr/>
          <p:nvPr/>
        </p:nvSpPr>
        <p:spPr>
          <a:xfrm>
            <a:off x="10914837" y="2682496"/>
            <a:ext cx="457200" cy="254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74995AF-8196-87D7-C8D9-49FEBEA3A11B}"/>
              </a:ext>
            </a:extLst>
          </p:cNvPr>
          <p:cNvSpPr/>
          <p:nvPr/>
        </p:nvSpPr>
        <p:spPr>
          <a:xfrm>
            <a:off x="10300030" y="2936497"/>
            <a:ext cx="1754553" cy="214350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EA02369C-8E46-7573-AC68-1211AC98D813}"/>
              </a:ext>
            </a:extLst>
          </p:cNvPr>
          <p:cNvSpPr txBox="1">
            <a:spLocks/>
          </p:cNvSpPr>
          <p:nvPr/>
        </p:nvSpPr>
        <p:spPr>
          <a:xfrm>
            <a:off x="10350832" y="3078159"/>
            <a:ext cx="1686815" cy="659155"/>
          </a:xfrm>
          <a:prstGeom prst="rect">
            <a:avLst/>
          </a:prstGeom>
          <a:solidFill>
            <a:srgbClr val="6679BB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034EA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1400" kern="0" spc="-114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2 PROGETTAZIONE INTERVENTI</a:t>
            </a:r>
            <a:endParaRPr lang="it-IT" sz="1400" kern="0" spc="-155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A30A576F-1037-E926-F8D6-8F1DA530800A}"/>
              </a:ext>
            </a:extLst>
          </p:cNvPr>
          <p:cNvSpPr txBox="1">
            <a:spLocks/>
          </p:cNvSpPr>
          <p:nvPr/>
        </p:nvSpPr>
        <p:spPr>
          <a:xfrm>
            <a:off x="10367768" y="4195758"/>
            <a:ext cx="1686815" cy="659155"/>
          </a:xfrm>
          <a:prstGeom prst="rect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034EA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1400" kern="0" spc="-114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FASE  3 AFFIANCAMENTO OPERATIVO</a:t>
            </a:r>
            <a:endParaRPr lang="it-IT" sz="1400" kern="0" spc="-155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Freccia in giù 18">
            <a:extLst>
              <a:ext uri="{FF2B5EF4-FFF2-40B4-BE49-F238E27FC236}">
                <a16:creationId xmlns:a16="http://schemas.microsoft.com/office/drawing/2014/main" id="{ACFFC712-32E7-F19C-FBE5-176831DCDFBE}"/>
              </a:ext>
            </a:extLst>
          </p:cNvPr>
          <p:cNvSpPr/>
          <p:nvPr/>
        </p:nvSpPr>
        <p:spPr>
          <a:xfrm>
            <a:off x="10931772" y="3867833"/>
            <a:ext cx="457200" cy="254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6280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6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B5CC732-529C-DB44-FC88-55D5779884FE}"/>
              </a:ext>
            </a:extLst>
          </p:cNvPr>
          <p:cNvSpPr txBox="1">
            <a:spLocks/>
          </p:cNvSpPr>
          <p:nvPr/>
        </p:nvSpPr>
        <p:spPr>
          <a:xfrm>
            <a:off x="7025" y="18962"/>
            <a:ext cx="12173003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it-IT" dirty="0"/>
              <a:t>DISTRIBUZIONE TERRITORIALE COMUNI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67A8190-5A1B-6B86-065A-611180C9E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882557"/>
            <a:ext cx="5184229" cy="581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90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7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780F31A2-6A33-7832-EA00-030890DF8767}"/>
              </a:ext>
            </a:extLst>
          </p:cNvPr>
          <p:cNvSpPr txBox="1"/>
          <p:nvPr/>
        </p:nvSpPr>
        <p:spPr>
          <a:xfrm>
            <a:off x="982598" y="2456434"/>
            <a:ext cx="3879850" cy="102072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065" marR="5080" indent="4445" algn="ctr">
              <a:lnSpc>
                <a:spcPts val="1939"/>
              </a:lnSpc>
              <a:spcBef>
                <a:spcPts val="345"/>
              </a:spcBef>
            </a:pPr>
            <a:r>
              <a:rPr lang="it-IT" sz="1800" spc="2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Promosso dal Dipartimento nell’ambito del Progetto complesso «Rafforzamento della capacità amministrativa dei Piccoli Comuni</a:t>
            </a:r>
            <a:r>
              <a:rPr lang="it-IT" spc="5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»</a:t>
            </a:r>
            <a:endParaRPr sz="18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4" name="object 7">
            <a:extLst>
              <a:ext uri="{FF2B5EF4-FFF2-40B4-BE49-F238E27FC236}">
                <a16:creationId xmlns:a16="http://schemas.microsoft.com/office/drawing/2014/main" id="{519A9A5C-CF0B-C13F-45BA-D91A1CCDF665}"/>
              </a:ext>
            </a:extLst>
          </p:cNvPr>
          <p:cNvGrpSpPr/>
          <p:nvPr/>
        </p:nvGrpSpPr>
        <p:grpSpPr>
          <a:xfrm>
            <a:off x="333400" y="1653350"/>
            <a:ext cx="1079500" cy="2117090"/>
            <a:chOff x="350265" y="2022348"/>
            <a:chExt cx="1079500" cy="2117090"/>
          </a:xfrm>
        </p:grpSpPr>
        <p:sp>
          <p:nvSpPr>
            <p:cNvPr id="5" name="object 8">
              <a:extLst>
                <a:ext uri="{FF2B5EF4-FFF2-40B4-BE49-F238E27FC236}">
                  <a16:creationId xmlns:a16="http://schemas.microsoft.com/office/drawing/2014/main" id="{30516544-89DA-4142-2724-C534748A7F92}"/>
                </a:ext>
              </a:extLst>
            </p:cNvPr>
            <p:cNvSpPr/>
            <p:nvPr/>
          </p:nvSpPr>
          <p:spPr>
            <a:xfrm>
              <a:off x="356616" y="2022347"/>
              <a:ext cx="1066800" cy="2110740"/>
            </a:xfrm>
            <a:custGeom>
              <a:avLst/>
              <a:gdLst/>
              <a:ahLst/>
              <a:cxnLst/>
              <a:rect l="l" t="t" r="r" b="b"/>
              <a:pathLst>
                <a:path w="1066800" h="2110740">
                  <a:moveTo>
                    <a:pt x="1066800" y="0"/>
                  </a:moveTo>
                  <a:lnTo>
                    <a:pt x="0" y="0"/>
                  </a:lnTo>
                  <a:lnTo>
                    <a:pt x="0" y="1043940"/>
                  </a:lnTo>
                  <a:lnTo>
                    <a:pt x="0" y="1066800"/>
                  </a:lnTo>
                  <a:lnTo>
                    <a:pt x="0" y="2110740"/>
                  </a:lnTo>
                  <a:lnTo>
                    <a:pt x="1066800" y="2110740"/>
                  </a:lnTo>
                  <a:lnTo>
                    <a:pt x="791883" y="1835785"/>
                  </a:lnTo>
                  <a:lnTo>
                    <a:pt x="274916" y="1835785"/>
                  </a:lnTo>
                  <a:lnTo>
                    <a:pt x="274916" y="1318895"/>
                  </a:lnTo>
                  <a:lnTo>
                    <a:pt x="11417" y="1055370"/>
                  </a:lnTo>
                  <a:lnTo>
                    <a:pt x="274916" y="791845"/>
                  </a:lnTo>
                  <a:lnTo>
                    <a:pt x="274916" y="274955"/>
                  </a:lnTo>
                  <a:lnTo>
                    <a:pt x="791883" y="274955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34EA1"/>
            </a:solidFill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6" name="object 9">
              <a:extLst>
                <a:ext uri="{FF2B5EF4-FFF2-40B4-BE49-F238E27FC236}">
                  <a16:creationId xmlns:a16="http://schemas.microsoft.com/office/drawing/2014/main" id="{2BB89E5C-E2BB-F0E3-4245-36F843BC6FF4}"/>
                </a:ext>
              </a:extLst>
            </p:cNvPr>
            <p:cNvSpPr/>
            <p:nvPr/>
          </p:nvSpPr>
          <p:spPr>
            <a:xfrm>
              <a:off x="356615" y="3066288"/>
              <a:ext cx="1066800" cy="1066800"/>
            </a:xfrm>
            <a:custGeom>
              <a:avLst/>
              <a:gdLst/>
              <a:ahLst/>
              <a:cxnLst/>
              <a:rect l="l" t="t" r="r" b="b"/>
              <a:pathLst>
                <a:path w="1066800" h="1066800">
                  <a:moveTo>
                    <a:pt x="0" y="1066800"/>
                  </a:moveTo>
                  <a:lnTo>
                    <a:pt x="0" y="0"/>
                  </a:lnTo>
                  <a:lnTo>
                    <a:pt x="274916" y="274954"/>
                  </a:lnTo>
                  <a:lnTo>
                    <a:pt x="274916" y="791844"/>
                  </a:lnTo>
                  <a:lnTo>
                    <a:pt x="791883" y="791844"/>
                  </a:lnTo>
                  <a:lnTo>
                    <a:pt x="1066800" y="1066800"/>
                  </a:lnTo>
                  <a:lnTo>
                    <a:pt x="0" y="1066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7" name="object 10">
            <a:extLst>
              <a:ext uri="{FF2B5EF4-FFF2-40B4-BE49-F238E27FC236}">
                <a16:creationId xmlns:a16="http://schemas.microsoft.com/office/drawing/2014/main" id="{45AF3521-BC62-9F14-372D-B8C7CB389600}"/>
              </a:ext>
            </a:extLst>
          </p:cNvPr>
          <p:cNvGrpSpPr/>
          <p:nvPr/>
        </p:nvGrpSpPr>
        <p:grpSpPr>
          <a:xfrm>
            <a:off x="4574870" y="1585402"/>
            <a:ext cx="1079500" cy="2117090"/>
            <a:chOff x="4538217" y="2022348"/>
            <a:chExt cx="1079500" cy="2117090"/>
          </a:xfrm>
        </p:grpSpPr>
        <p:sp>
          <p:nvSpPr>
            <p:cNvPr id="8" name="object 11">
              <a:extLst>
                <a:ext uri="{FF2B5EF4-FFF2-40B4-BE49-F238E27FC236}">
                  <a16:creationId xmlns:a16="http://schemas.microsoft.com/office/drawing/2014/main" id="{3BE14834-BF8A-87CD-376F-1014B0F8AABC}"/>
                </a:ext>
              </a:extLst>
            </p:cNvPr>
            <p:cNvSpPr/>
            <p:nvPr/>
          </p:nvSpPr>
          <p:spPr>
            <a:xfrm>
              <a:off x="4544568" y="2022347"/>
              <a:ext cx="1066800" cy="2110740"/>
            </a:xfrm>
            <a:custGeom>
              <a:avLst/>
              <a:gdLst/>
              <a:ahLst/>
              <a:cxnLst/>
              <a:rect l="l" t="t" r="r" b="b"/>
              <a:pathLst>
                <a:path w="1066800" h="2110740">
                  <a:moveTo>
                    <a:pt x="1066800" y="0"/>
                  </a:moveTo>
                  <a:lnTo>
                    <a:pt x="0" y="0"/>
                  </a:lnTo>
                  <a:lnTo>
                    <a:pt x="274955" y="274955"/>
                  </a:lnTo>
                  <a:lnTo>
                    <a:pt x="791845" y="274955"/>
                  </a:lnTo>
                  <a:lnTo>
                    <a:pt x="791845" y="791845"/>
                  </a:lnTo>
                  <a:lnTo>
                    <a:pt x="1055370" y="1055370"/>
                  </a:lnTo>
                  <a:lnTo>
                    <a:pt x="791845" y="1318895"/>
                  </a:lnTo>
                  <a:lnTo>
                    <a:pt x="791845" y="1835785"/>
                  </a:lnTo>
                  <a:lnTo>
                    <a:pt x="274955" y="1835785"/>
                  </a:lnTo>
                  <a:lnTo>
                    <a:pt x="0" y="2110740"/>
                  </a:lnTo>
                  <a:lnTo>
                    <a:pt x="1066800" y="2110740"/>
                  </a:lnTo>
                  <a:lnTo>
                    <a:pt x="1066800" y="1066800"/>
                  </a:lnTo>
                  <a:lnTo>
                    <a:pt x="1066800" y="104394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34EA1"/>
            </a:solidFill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465843C6-4869-368E-864A-18F0CE549757}"/>
                </a:ext>
              </a:extLst>
            </p:cNvPr>
            <p:cNvSpPr/>
            <p:nvPr/>
          </p:nvSpPr>
          <p:spPr>
            <a:xfrm>
              <a:off x="4544567" y="3066288"/>
              <a:ext cx="1066800" cy="1066800"/>
            </a:xfrm>
            <a:custGeom>
              <a:avLst/>
              <a:gdLst/>
              <a:ahLst/>
              <a:cxnLst/>
              <a:rect l="l" t="t" r="r" b="b"/>
              <a:pathLst>
                <a:path w="1066800" h="1066800">
                  <a:moveTo>
                    <a:pt x="1066800" y="1066800"/>
                  </a:moveTo>
                  <a:lnTo>
                    <a:pt x="0" y="1066800"/>
                  </a:lnTo>
                  <a:lnTo>
                    <a:pt x="274955" y="791844"/>
                  </a:lnTo>
                  <a:lnTo>
                    <a:pt x="791845" y="791844"/>
                  </a:lnTo>
                  <a:lnTo>
                    <a:pt x="791845" y="274954"/>
                  </a:lnTo>
                  <a:lnTo>
                    <a:pt x="1066800" y="0"/>
                  </a:lnTo>
                  <a:lnTo>
                    <a:pt x="1066800" y="1066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10" name="object 13">
            <a:extLst>
              <a:ext uri="{FF2B5EF4-FFF2-40B4-BE49-F238E27FC236}">
                <a16:creationId xmlns:a16="http://schemas.microsoft.com/office/drawing/2014/main" id="{33689BF5-E253-58FA-B05C-97BD7C9FDB10}"/>
              </a:ext>
            </a:extLst>
          </p:cNvPr>
          <p:cNvSpPr txBox="1"/>
          <p:nvPr/>
        </p:nvSpPr>
        <p:spPr>
          <a:xfrm>
            <a:off x="7294372" y="2573972"/>
            <a:ext cx="3674110" cy="894476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065" marR="5080" algn="ctr">
              <a:lnSpc>
                <a:spcPts val="2160"/>
              </a:lnSpc>
              <a:spcBef>
                <a:spcPts val="375"/>
              </a:spcBef>
            </a:pPr>
            <a:r>
              <a:rPr sz="2000" spc="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Centro </a:t>
            </a:r>
            <a:r>
              <a:rPr sz="2000" spc="1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di </a:t>
            </a:r>
            <a:r>
              <a:rPr sz="2000" spc="2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competenza</a:t>
            </a:r>
            <a:r>
              <a:rPr sz="2000" spc="-26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  <a:r>
              <a:rPr sz="2000" spc="3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nazionale  </a:t>
            </a:r>
            <a:r>
              <a:rPr sz="2000" spc="1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individuato </a:t>
            </a:r>
            <a:r>
              <a:rPr sz="2000" spc="2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per </a:t>
            </a:r>
            <a:r>
              <a:rPr sz="2000" spc="3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la</a:t>
            </a:r>
            <a:r>
              <a:rPr sz="2000" spc="-28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  <a:r>
              <a:rPr sz="2000" spc="5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realizzazione  </a:t>
            </a:r>
            <a:r>
              <a:rPr sz="2000" spc="1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del</a:t>
            </a:r>
            <a:r>
              <a:rPr sz="2000" spc="-6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  <a:r>
              <a:rPr sz="2000" spc="15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Progetto</a:t>
            </a:r>
            <a:endParaRPr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11" name="object 14">
            <a:extLst>
              <a:ext uri="{FF2B5EF4-FFF2-40B4-BE49-F238E27FC236}">
                <a16:creationId xmlns:a16="http://schemas.microsoft.com/office/drawing/2014/main" id="{6497B418-3B57-C917-1C91-02C5707C3415}"/>
              </a:ext>
            </a:extLst>
          </p:cNvPr>
          <p:cNvGrpSpPr/>
          <p:nvPr/>
        </p:nvGrpSpPr>
        <p:grpSpPr>
          <a:xfrm>
            <a:off x="6400365" y="1495697"/>
            <a:ext cx="1078230" cy="2117090"/>
            <a:chOff x="6417309" y="2019300"/>
            <a:chExt cx="1078230" cy="2117090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E414D9F-3ECF-0933-C87E-6834E0F5BFC3}"/>
                </a:ext>
              </a:extLst>
            </p:cNvPr>
            <p:cNvSpPr/>
            <p:nvPr/>
          </p:nvSpPr>
          <p:spPr>
            <a:xfrm>
              <a:off x="6423660" y="2019299"/>
              <a:ext cx="1065530" cy="2110740"/>
            </a:xfrm>
            <a:custGeom>
              <a:avLst/>
              <a:gdLst/>
              <a:ahLst/>
              <a:cxnLst/>
              <a:rect l="l" t="t" r="r" b="b"/>
              <a:pathLst>
                <a:path w="1065529" h="2110740">
                  <a:moveTo>
                    <a:pt x="1065276" y="0"/>
                  </a:moveTo>
                  <a:lnTo>
                    <a:pt x="0" y="0"/>
                  </a:lnTo>
                  <a:lnTo>
                    <a:pt x="0" y="1043940"/>
                  </a:lnTo>
                  <a:lnTo>
                    <a:pt x="0" y="1066800"/>
                  </a:lnTo>
                  <a:lnTo>
                    <a:pt x="0" y="2110740"/>
                  </a:lnTo>
                  <a:lnTo>
                    <a:pt x="1065276" y="2110740"/>
                  </a:lnTo>
                  <a:lnTo>
                    <a:pt x="791083" y="1836166"/>
                  </a:lnTo>
                  <a:lnTo>
                    <a:pt x="274574" y="1836166"/>
                  </a:lnTo>
                  <a:lnTo>
                    <a:pt x="274574" y="1318895"/>
                  </a:lnTo>
                  <a:lnTo>
                    <a:pt x="11404" y="1055370"/>
                  </a:lnTo>
                  <a:lnTo>
                    <a:pt x="274574" y="791845"/>
                  </a:lnTo>
                  <a:lnTo>
                    <a:pt x="274574" y="274574"/>
                  </a:lnTo>
                  <a:lnTo>
                    <a:pt x="791083" y="274574"/>
                  </a:lnTo>
                  <a:lnTo>
                    <a:pt x="1065276" y="0"/>
                  </a:lnTo>
                  <a:close/>
                </a:path>
              </a:pathLst>
            </a:custGeom>
            <a:solidFill>
              <a:srgbClr val="FCB812"/>
            </a:solidFill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4B8BDAB6-1F13-BBA6-AD34-2EC6E5758ACF}"/>
                </a:ext>
              </a:extLst>
            </p:cNvPr>
            <p:cNvSpPr/>
            <p:nvPr/>
          </p:nvSpPr>
          <p:spPr>
            <a:xfrm>
              <a:off x="6423659" y="3063239"/>
              <a:ext cx="1065530" cy="1066800"/>
            </a:xfrm>
            <a:custGeom>
              <a:avLst/>
              <a:gdLst/>
              <a:ahLst/>
              <a:cxnLst/>
              <a:rect l="l" t="t" r="r" b="b"/>
              <a:pathLst>
                <a:path w="1065529" h="1066800">
                  <a:moveTo>
                    <a:pt x="0" y="1066800"/>
                  </a:moveTo>
                  <a:lnTo>
                    <a:pt x="0" y="0"/>
                  </a:lnTo>
                  <a:lnTo>
                    <a:pt x="274573" y="274955"/>
                  </a:lnTo>
                  <a:lnTo>
                    <a:pt x="274573" y="792226"/>
                  </a:lnTo>
                  <a:lnTo>
                    <a:pt x="791083" y="792226"/>
                  </a:lnTo>
                  <a:lnTo>
                    <a:pt x="1065275" y="1066800"/>
                  </a:lnTo>
                  <a:lnTo>
                    <a:pt x="0" y="1066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14" name="object 17">
            <a:extLst>
              <a:ext uri="{FF2B5EF4-FFF2-40B4-BE49-F238E27FC236}">
                <a16:creationId xmlns:a16="http://schemas.microsoft.com/office/drawing/2014/main" id="{5A962B41-D177-BABF-86BB-18D98A47FF0B}"/>
              </a:ext>
            </a:extLst>
          </p:cNvPr>
          <p:cNvGrpSpPr/>
          <p:nvPr/>
        </p:nvGrpSpPr>
        <p:grpSpPr>
          <a:xfrm>
            <a:off x="10605261" y="1359473"/>
            <a:ext cx="1079500" cy="2117090"/>
            <a:chOff x="10605261" y="2019300"/>
            <a:chExt cx="1079500" cy="2117090"/>
          </a:xfrm>
        </p:grpSpPr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3937047D-0B42-71E3-4C24-01600E5D8B3C}"/>
                </a:ext>
              </a:extLst>
            </p:cNvPr>
            <p:cNvSpPr/>
            <p:nvPr/>
          </p:nvSpPr>
          <p:spPr>
            <a:xfrm>
              <a:off x="10611612" y="2019299"/>
              <a:ext cx="1066800" cy="2110740"/>
            </a:xfrm>
            <a:custGeom>
              <a:avLst/>
              <a:gdLst/>
              <a:ahLst/>
              <a:cxnLst/>
              <a:rect l="l" t="t" r="r" b="b"/>
              <a:pathLst>
                <a:path w="1066800" h="2110740">
                  <a:moveTo>
                    <a:pt x="1066800" y="0"/>
                  </a:moveTo>
                  <a:lnTo>
                    <a:pt x="0" y="0"/>
                  </a:lnTo>
                  <a:lnTo>
                    <a:pt x="274955" y="274955"/>
                  </a:lnTo>
                  <a:lnTo>
                    <a:pt x="791845" y="274955"/>
                  </a:lnTo>
                  <a:lnTo>
                    <a:pt x="791845" y="791845"/>
                  </a:lnTo>
                  <a:lnTo>
                    <a:pt x="1055370" y="1055370"/>
                  </a:lnTo>
                  <a:lnTo>
                    <a:pt x="791845" y="1318895"/>
                  </a:lnTo>
                  <a:lnTo>
                    <a:pt x="791845" y="1835785"/>
                  </a:lnTo>
                  <a:lnTo>
                    <a:pt x="274955" y="1835785"/>
                  </a:lnTo>
                  <a:lnTo>
                    <a:pt x="0" y="2110740"/>
                  </a:lnTo>
                  <a:lnTo>
                    <a:pt x="1066800" y="2110740"/>
                  </a:lnTo>
                  <a:lnTo>
                    <a:pt x="1066800" y="1066800"/>
                  </a:lnTo>
                  <a:lnTo>
                    <a:pt x="1066800" y="104394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CB812"/>
            </a:solidFill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134651FD-F6BB-0F49-10AF-8D08EDB4804B}"/>
                </a:ext>
              </a:extLst>
            </p:cNvPr>
            <p:cNvSpPr/>
            <p:nvPr/>
          </p:nvSpPr>
          <p:spPr>
            <a:xfrm>
              <a:off x="10611611" y="3063239"/>
              <a:ext cx="1066800" cy="1066800"/>
            </a:xfrm>
            <a:custGeom>
              <a:avLst/>
              <a:gdLst/>
              <a:ahLst/>
              <a:cxnLst/>
              <a:rect l="l" t="t" r="r" b="b"/>
              <a:pathLst>
                <a:path w="1066800" h="1066800">
                  <a:moveTo>
                    <a:pt x="1066800" y="1066800"/>
                  </a:moveTo>
                  <a:lnTo>
                    <a:pt x="0" y="1066800"/>
                  </a:lnTo>
                  <a:lnTo>
                    <a:pt x="274955" y="791845"/>
                  </a:lnTo>
                  <a:lnTo>
                    <a:pt x="791845" y="791845"/>
                  </a:lnTo>
                  <a:lnTo>
                    <a:pt x="791845" y="274955"/>
                  </a:lnTo>
                  <a:lnTo>
                    <a:pt x="1066800" y="0"/>
                  </a:lnTo>
                  <a:lnTo>
                    <a:pt x="1066800" y="1066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17" name="object 25">
            <a:extLst>
              <a:ext uri="{FF2B5EF4-FFF2-40B4-BE49-F238E27FC236}">
                <a16:creationId xmlns:a16="http://schemas.microsoft.com/office/drawing/2014/main" id="{567DDBCE-D0D4-38C3-E39D-A1061775CBF2}"/>
              </a:ext>
            </a:extLst>
          </p:cNvPr>
          <p:cNvSpPr/>
          <p:nvPr/>
        </p:nvSpPr>
        <p:spPr>
          <a:xfrm>
            <a:off x="1676410" y="1495697"/>
            <a:ext cx="2447544" cy="8244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object 26">
            <a:extLst>
              <a:ext uri="{FF2B5EF4-FFF2-40B4-BE49-F238E27FC236}">
                <a16:creationId xmlns:a16="http://schemas.microsoft.com/office/drawing/2014/main" id="{05014DD4-AE2D-8FA7-1C9C-2089FCF0C1DE}"/>
              </a:ext>
            </a:extLst>
          </p:cNvPr>
          <p:cNvSpPr/>
          <p:nvPr/>
        </p:nvSpPr>
        <p:spPr>
          <a:xfrm>
            <a:off x="8734042" y="1445676"/>
            <a:ext cx="688848" cy="1022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F6D29C0B-5764-0F83-E085-8FE5B66681C4}"/>
              </a:ext>
            </a:extLst>
          </p:cNvPr>
          <p:cNvSpPr txBox="1">
            <a:spLocks/>
          </p:cNvSpPr>
          <p:nvPr/>
        </p:nvSpPr>
        <p:spPr>
          <a:xfrm>
            <a:off x="7025" y="18962"/>
            <a:ext cx="12173003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it-IT"/>
              <a:t>ATTORI E RUOLI DEL PROGETTO P.I.C.C.O.L.I.</a:t>
            </a:r>
            <a:endParaRPr lang="it-IT" dirty="0"/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F6493202-A33D-4243-73A0-A3D114A5ED27}"/>
              </a:ext>
            </a:extLst>
          </p:cNvPr>
          <p:cNvGrpSpPr/>
          <p:nvPr/>
        </p:nvGrpSpPr>
        <p:grpSpPr>
          <a:xfrm>
            <a:off x="6788257" y="3767964"/>
            <a:ext cx="4629325" cy="1357417"/>
            <a:chOff x="2730620" y="2257658"/>
            <a:chExt cx="9035729" cy="3668060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8FBA6609-A11C-3EF8-78CB-27AD4DFD4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30620" y="3757550"/>
              <a:ext cx="3365380" cy="749433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FA2C1E7A-6BDD-6E1C-63D4-0D47A5110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85306" y="2257658"/>
              <a:ext cx="2453334" cy="1025168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3CF41BE4-7D1D-EEDF-EE87-6382A3084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18143" y="5047026"/>
              <a:ext cx="2055969" cy="878692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14C15F4A-5EEE-90C4-1806-D27A2045E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55807" y="2455679"/>
              <a:ext cx="5310542" cy="3470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60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8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F6D29C0B-5764-0F83-E085-8FE5B66681C4}"/>
              </a:ext>
            </a:extLst>
          </p:cNvPr>
          <p:cNvSpPr txBox="1">
            <a:spLocks/>
          </p:cNvSpPr>
          <p:nvPr/>
        </p:nvSpPr>
        <p:spPr>
          <a:xfrm>
            <a:off x="7025" y="18962"/>
            <a:ext cx="12173003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it-IT" dirty="0"/>
              <a:t>PROFESSIONISTI COINVOLTI</a:t>
            </a:r>
          </a:p>
        </p:txBody>
      </p:sp>
      <p:sp>
        <p:nvSpPr>
          <p:cNvPr id="25" name="Google Shape;72;p2">
            <a:extLst>
              <a:ext uri="{FF2B5EF4-FFF2-40B4-BE49-F238E27FC236}">
                <a16:creationId xmlns:a16="http://schemas.microsoft.com/office/drawing/2014/main" id="{9097F2FA-BA62-3857-45AB-B102594ABA27}"/>
              </a:ext>
            </a:extLst>
          </p:cNvPr>
          <p:cNvSpPr txBox="1"/>
          <p:nvPr/>
        </p:nvSpPr>
        <p:spPr>
          <a:xfrm>
            <a:off x="11400022" y="5329754"/>
            <a:ext cx="177800" cy="24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40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  <a:sym typeface="Arial"/>
              </a:rPr>
              <a:pPr marL="3810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400" dirty="0">
              <a:solidFill>
                <a:srgbClr val="6679BB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  <a:sym typeface="Arial"/>
            </a:endParaRPr>
          </a:p>
        </p:txBody>
      </p:sp>
      <p:pic>
        <p:nvPicPr>
          <p:cNvPr id="26" name="Immagine 25" descr="Immagine che contiene sfera, cerchio, palla&#10;&#10;Descrizione generata automaticamente">
            <a:extLst>
              <a:ext uri="{FF2B5EF4-FFF2-40B4-BE49-F238E27FC236}">
                <a16:creationId xmlns:a16="http://schemas.microsoft.com/office/drawing/2014/main" id="{1C9FD9A2-32B6-9633-FAE6-4FD37AD8B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19" y="814079"/>
            <a:ext cx="6867836" cy="5514136"/>
          </a:xfrm>
          <a:prstGeom prst="rect">
            <a:avLst/>
          </a:prstGeom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17E1BF83-62B6-AA6C-F6BE-3A269C480855}"/>
              </a:ext>
            </a:extLst>
          </p:cNvPr>
          <p:cNvSpPr/>
          <p:nvPr/>
        </p:nvSpPr>
        <p:spPr>
          <a:xfrm>
            <a:off x="1529906" y="1515168"/>
            <a:ext cx="3139440" cy="1002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Team Manager</a:t>
            </a:r>
          </a:p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48</a:t>
            </a:r>
          </a:p>
        </p:txBody>
      </p:sp>
      <p:pic>
        <p:nvPicPr>
          <p:cNvPr id="28" name="Immagine 27" descr="Immagine che contiene cerchio, sfera, pianeta, Oggetto astronomico&#10;&#10;Descrizione generata automaticamente">
            <a:extLst>
              <a:ext uri="{FF2B5EF4-FFF2-40B4-BE49-F238E27FC236}">
                <a16:creationId xmlns:a16="http://schemas.microsoft.com/office/drawing/2014/main" id="{7E50C0C4-DAC1-146C-8551-2F28505D02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663" y="2157188"/>
            <a:ext cx="3633159" cy="3559361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466276E9-9762-61C3-7305-CB4037368885}"/>
              </a:ext>
            </a:extLst>
          </p:cNvPr>
          <p:cNvSpPr/>
          <p:nvPr/>
        </p:nvSpPr>
        <p:spPr>
          <a:xfrm>
            <a:off x="4931181" y="3025274"/>
            <a:ext cx="2787900" cy="853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Coordinatori Territoriali</a:t>
            </a:r>
          </a:p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B06D0C68-B729-E8D8-6D0F-9E074B4DA950}"/>
              </a:ext>
            </a:extLst>
          </p:cNvPr>
          <p:cNvSpPr/>
          <p:nvPr/>
        </p:nvSpPr>
        <p:spPr>
          <a:xfrm>
            <a:off x="1062919" y="3936869"/>
            <a:ext cx="2118360" cy="853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Esperti Tematici</a:t>
            </a:r>
          </a:p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21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E865B5D-5226-0437-F2A8-D1FEB7E8CF4D}"/>
              </a:ext>
            </a:extLst>
          </p:cNvPr>
          <p:cNvSpPr/>
          <p:nvPr/>
        </p:nvSpPr>
        <p:spPr>
          <a:xfrm>
            <a:off x="8519848" y="3487155"/>
            <a:ext cx="2462135" cy="853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Esperti Territoriali</a:t>
            </a:r>
          </a:p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136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DFCCCFB3-78CC-9C20-A7AF-568D2F5F52FB}"/>
              </a:ext>
            </a:extLst>
          </p:cNvPr>
          <p:cNvSpPr/>
          <p:nvPr/>
        </p:nvSpPr>
        <p:spPr>
          <a:xfrm>
            <a:off x="2634629" y="4274806"/>
            <a:ext cx="3555101" cy="1173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Docenti</a:t>
            </a:r>
          </a:p>
          <a:p>
            <a:pPr algn="ctr"/>
            <a:r>
              <a:rPr lang="it-IT" sz="2000" b="1" dirty="0">
                <a:solidFill>
                  <a:srgbClr val="6679BB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96051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9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B3459DD4-9E2E-C2DA-502C-7CA112ED2E6E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FASE 2 - ITER DI REALIZZAZIONE</a:t>
            </a:r>
          </a:p>
        </p:txBody>
      </p:sp>
      <p:sp>
        <p:nvSpPr>
          <p:cNvPr id="57" name="Oval 38">
            <a:extLst>
              <a:ext uri="{FF2B5EF4-FFF2-40B4-BE49-F238E27FC236}">
                <a16:creationId xmlns:a16="http://schemas.microsoft.com/office/drawing/2014/main" id="{C8B9C6D0-3688-4A30-BF0A-B21713DA7795}"/>
              </a:ext>
            </a:extLst>
          </p:cNvPr>
          <p:cNvSpPr/>
          <p:nvPr/>
        </p:nvSpPr>
        <p:spPr>
          <a:xfrm>
            <a:off x="9253449" y="2392851"/>
            <a:ext cx="1464730" cy="1464728"/>
          </a:xfrm>
          <a:prstGeom prst="ellipse">
            <a:avLst/>
          </a:prstGeom>
          <a:noFill/>
          <a:ln w="38100">
            <a:solidFill>
              <a:srgbClr val="ABD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8" name="Oval 31">
            <a:extLst>
              <a:ext uri="{FF2B5EF4-FFF2-40B4-BE49-F238E27FC236}">
                <a16:creationId xmlns:a16="http://schemas.microsoft.com/office/drawing/2014/main" id="{B2C64199-8920-4B40-9E97-B69DDABC62D8}"/>
              </a:ext>
            </a:extLst>
          </p:cNvPr>
          <p:cNvSpPr/>
          <p:nvPr/>
        </p:nvSpPr>
        <p:spPr>
          <a:xfrm>
            <a:off x="6678036" y="2349719"/>
            <a:ext cx="1464730" cy="1464728"/>
          </a:xfrm>
          <a:prstGeom prst="ellipse">
            <a:avLst/>
          </a:prstGeom>
          <a:noFill/>
          <a:ln w="38100"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9" name="Oval 23">
            <a:extLst>
              <a:ext uri="{FF2B5EF4-FFF2-40B4-BE49-F238E27FC236}">
                <a16:creationId xmlns:a16="http://schemas.microsoft.com/office/drawing/2014/main" id="{D06A14E4-708D-4699-8C46-DC1A8D7B5CD2}"/>
              </a:ext>
            </a:extLst>
          </p:cNvPr>
          <p:cNvSpPr/>
          <p:nvPr/>
        </p:nvSpPr>
        <p:spPr>
          <a:xfrm>
            <a:off x="3950538" y="2392851"/>
            <a:ext cx="1464730" cy="1464728"/>
          </a:xfrm>
          <a:prstGeom prst="ellipse">
            <a:avLst/>
          </a:prstGeom>
          <a:noFill/>
          <a:ln w="38100">
            <a:solidFill>
              <a:srgbClr val="20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pSp>
        <p:nvGrpSpPr>
          <p:cNvPr id="61" name="Group 82">
            <a:extLst>
              <a:ext uri="{FF2B5EF4-FFF2-40B4-BE49-F238E27FC236}">
                <a16:creationId xmlns:a16="http://schemas.microsoft.com/office/drawing/2014/main" id="{E76D77BB-46F8-4A0E-8125-C7171B9A620F}"/>
              </a:ext>
            </a:extLst>
          </p:cNvPr>
          <p:cNvGrpSpPr/>
          <p:nvPr/>
        </p:nvGrpSpPr>
        <p:grpSpPr>
          <a:xfrm>
            <a:off x="6911699" y="2665869"/>
            <a:ext cx="906777" cy="906778"/>
            <a:chOff x="5757333" y="2943779"/>
            <a:chExt cx="795498" cy="795498"/>
          </a:xfrm>
        </p:grpSpPr>
        <p:grpSp>
          <p:nvGrpSpPr>
            <p:cNvPr id="119" name="Group 83">
              <a:extLst>
                <a:ext uri="{FF2B5EF4-FFF2-40B4-BE49-F238E27FC236}">
                  <a16:creationId xmlns:a16="http://schemas.microsoft.com/office/drawing/2014/main" id="{33263B5C-140D-48C8-BFE4-CBB17CA90069}"/>
                </a:ext>
              </a:extLst>
            </p:cNvPr>
            <p:cNvGrpSpPr/>
            <p:nvPr/>
          </p:nvGrpSpPr>
          <p:grpSpPr>
            <a:xfrm>
              <a:off x="5995760" y="3294766"/>
              <a:ext cx="449163" cy="265293"/>
              <a:chOff x="7175537" y="4438243"/>
              <a:chExt cx="347386" cy="205179"/>
            </a:xfrm>
            <a:solidFill>
              <a:srgbClr val="00B050"/>
            </a:solidFill>
          </p:grpSpPr>
          <p:sp>
            <p:nvSpPr>
              <p:cNvPr id="121" name="Rectangle: Rounded Corners 85">
                <a:extLst>
                  <a:ext uri="{FF2B5EF4-FFF2-40B4-BE49-F238E27FC236}">
                    <a16:creationId xmlns:a16="http://schemas.microsoft.com/office/drawing/2014/main" id="{338DAF15-C288-4FD5-945E-B1A65D46DD90}"/>
                  </a:ext>
                </a:extLst>
              </p:cNvPr>
              <p:cNvSpPr/>
              <p:nvPr/>
            </p:nvSpPr>
            <p:spPr>
              <a:xfrm rot="2700000">
                <a:off x="7120649" y="4493131"/>
                <a:ext cx="205179" cy="95403"/>
              </a:xfrm>
              <a:prstGeom prst="roundRect">
                <a:avLst/>
              </a:prstGeom>
              <a:solidFill>
                <a:srgbClr val="FDB913"/>
              </a:solidFill>
              <a:ln>
                <a:solidFill>
                  <a:srgbClr val="FDB9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Hadassah Friedlaender" panose="02020603050405020304" pitchFamily="18" charset="-79"/>
                  <a:cs typeface="Hadassah Friedlaender" panose="02020603050405020304" pitchFamily="18" charset="-79"/>
                </a:endParaRPr>
              </a:p>
            </p:txBody>
          </p:sp>
          <p:sp>
            <p:nvSpPr>
              <p:cNvPr id="122" name="Rectangle: Rounded Corners 86">
                <a:extLst>
                  <a:ext uri="{FF2B5EF4-FFF2-40B4-BE49-F238E27FC236}">
                    <a16:creationId xmlns:a16="http://schemas.microsoft.com/office/drawing/2014/main" id="{9F592AA7-4FE8-46B5-8D00-76DD5E2BEEB7}"/>
                  </a:ext>
                </a:extLst>
              </p:cNvPr>
              <p:cNvSpPr/>
              <p:nvPr/>
            </p:nvSpPr>
            <p:spPr>
              <a:xfrm rot="8100000">
                <a:off x="7183296" y="4445599"/>
                <a:ext cx="339627" cy="95402"/>
              </a:xfrm>
              <a:prstGeom prst="roundRect">
                <a:avLst/>
              </a:prstGeom>
              <a:solidFill>
                <a:srgbClr val="FDB913"/>
              </a:solidFill>
              <a:ln>
                <a:solidFill>
                  <a:srgbClr val="FDB9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Hadassah Friedlaender" panose="02020603050405020304" pitchFamily="18" charset="-79"/>
                  <a:cs typeface="Hadassah Friedlaender" panose="02020603050405020304" pitchFamily="18" charset="-79"/>
                </a:endParaRPr>
              </a:p>
            </p:txBody>
          </p:sp>
        </p:grpSp>
        <p:sp>
          <p:nvSpPr>
            <p:cNvPr id="120" name="Oval 84">
              <a:extLst>
                <a:ext uri="{FF2B5EF4-FFF2-40B4-BE49-F238E27FC236}">
                  <a16:creationId xmlns:a16="http://schemas.microsoft.com/office/drawing/2014/main" id="{B09008DF-833E-4872-BD2C-6CB93A801CC6}"/>
                </a:ext>
              </a:extLst>
            </p:cNvPr>
            <p:cNvSpPr/>
            <p:nvPr/>
          </p:nvSpPr>
          <p:spPr>
            <a:xfrm>
              <a:off x="5757333" y="2943779"/>
              <a:ext cx="795498" cy="795498"/>
            </a:xfrm>
            <a:prstGeom prst="ellipse">
              <a:avLst/>
            </a:prstGeom>
            <a:noFill/>
            <a:ln w="88900">
              <a:solidFill>
                <a:srgbClr val="FDB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63" name="Arrow: Chevron 2">
            <a:extLst>
              <a:ext uri="{FF2B5EF4-FFF2-40B4-BE49-F238E27FC236}">
                <a16:creationId xmlns:a16="http://schemas.microsoft.com/office/drawing/2014/main" id="{7F2E402E-66F1-4FCA-9452-07D806ACA563}"/>
              </a:ext>
            </a:extLst>
          </p:cNvPr>
          <p:cNvSpPr/>
          <p:nvPr/>
        </p:nvSpPr>
        <p:spPr>
          <a:xfrm>
            <a:off x="3575276" y="1247989"/>
            <a:ext cx="2307733" cy="572936"/>
          </a:xfrm>
          <a:prstGeom prst="chevron">
            <a:avLst/>
          </a:prstGeom>
          <a:solidFill>
            <a:srgbClr val="20A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PIANO </a:t>
            </a:r>
            <a:r>
              <a:rPr lang="en-US" sz="1600" b="1" dirty="0" err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INTERVENTO</a:t>
            </a:r>
            <a:endParaRPr lang="en-US" sz="1600" b="1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4" name="Arrow: Chevron 4">
            <a:extLst>
              <a:ext uri="{FF2B5EF4-FFF2-40B4-BE49-F238E27FC236}">
                <a16:creationId xmlns:a16="http://schemas.microsoft.com/office/drawing/2014/main" id="{A8DB0CA2-0AD8-40CF-9EAE-24636F6BE1A6}"/>
              </a:ext>
            </a:extLst>
          </p:cNvPr>
          <p:cNvSpPr/>
          <p:nvPr/>
        </p:nvSpPr>
        <p:spPr>
          <a:xfrm>
            <a:off x="6387788" y="1204857"/>
            <a:ext cx="2307733" cy="572936"/>
          </a:xfrm>
          <a:prstGeom prst="chevron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VALIDAZIONE</a:t>
            </a:r>
            <a:endParaRPr lang="en-US" sz="1600" b="1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cxnSp>
        <p:nvCxnSpPr>
          <p:cNvPr id="80" name="Straight Connector 14">
            <a:extLst>
              <a:ext uri="{FF2B5EF4-FFF2-40B4-BE49-F238E27FC236}">
                <a16:creationId xmlns:a16="http://schemas.microsoft.com/office/drawing/2014/main" id="{171C13F8-8C78-4F88-AB23-F329C1824EF1}"/>
              </a:ext>
            </a:extLst>
          </p:cNvPr>
          <p:cNvCxnSpPr>
            <a:cxnSpLocks/>
          </p:cNvCxnSpPr>
          <p:nvPr/>
        </p:nvCxnSpPr>
        <p:spPr>
          <a:xfrm>
            <a:off x="2162416" y="1752740"/>
            <a:ext cx="0" cy="640111"/>
          </a:xfrm>
          <a:prstGeom prst="line">
            <a:avLst/>
          </a:prstGeom>
          <a:ln w="38100">
            <a:solidFill>
              <a:srgbClr val="034E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22">
            <a:extLst>
              <a:ext uri="{FF2B5EF4-FFF2-40B4-BE49-F238E27FC236}">
                <a16:creationId xmlns:a16="http://schemas.microsoft.com/office/drawing/2014/main" id="{75281380-0B8F-4478-AA4B-78F14E648688}"/>
              </a:ext>
            </a:extLst>
          </p:cNvPr>
          <p:cNvCxnSpPr>
            <a:cxnSpLocks/>
            <a:endCxn id="59" idx="0"/>
          </p:cNvCxnSpPr>
          <p:nvPr/>
        </p:nvCxnSpPr>
        <p:spPr>
          <a:xfrm flipH="1">
            <a:off x="4682903" y="1752740"/>
            <a:ext cx="1" cy="640111"/>
          </a:xfrm>
          <a:prstGeom prst="line">
            <a:avLst/>
          </a:prstGeom>
          <a:ln w="38100">
            <a:solidFill>
              <a:srgbClr val="20AB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30">
            <a:extLst>
              <a:ext uri="{FF2B5EF4-FFF2-40B4-BE49-F238E27FC236}">
                <a16:creationId xmlns:a16="http://schemas.microsoft.com/office/drawing/2014/main" id="{15AF125C-6B80-417C-B6FD-A5DBF0D04202}"/>
              </a:ext>
            </a:extLst>
          </p:cNvPr>
          <p:cNvCxnSpPr>
            <a:cxnSpLocks/>
            <a:stCxn id="64" idx="2"/>
            <a:endCxn id="58" idx="0"/>
          </p:cNvCxnSpPr>
          <p:nvPr/>
        </p:nvCxnSpPr>
        <p:spPr>
          <a:xfrm>
            <a:off x="7398421" y="1777793"/>
            <a:ext cx="11980" cy="571926"/>
          </a:xfrm>
          <a:prstGeom prst="line">
            <a:avLst/>
          </a:prstGeom>
          <a:ln w="38100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37">
            <a:extLst>
              <a:ext uri="{FF2B5EF4-FFF2-40B4-BE49-F238E27FC236}">
                <a16:creationId xmlns:a16="http://schemas.microsoft.com/office/drawing/2014/main" id="{99464EDA-95F9-4BE9-8724-ED55660785EB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9973807" y="1752740"/>
            <a:ext cx="12007" cy="640111"/>
          </a:xfrm>
          <a:prstGeom prst="line">
            <a:avLst/>
          </a:prstGeom>
          <a:ln w="38100">
            <a:solidFill>
              <a:srgbClr val="ABD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72">
            <a:extLst>
              <a:ext uri="{FF2B5EF4-FFF2-40B4-BE49-F238E27FC236}">
                <a16:creationId xmlns:a16="http://schemas.microsoft.com/office/drawing/2014/main" id="{284DC9F7-878D-459F-9009-FF1B2A351836}"/>
              </a:ext>
            </a:extLst>
          </p:cNvPr>
          <p:cNvGrpSpPr/>
          <p:nvPr/>
        </p:nvGrpSpPr>
        <p:grpSpPr>
          <a:xfrm>
            <a:off x="9451412" y="2565814"/>
            <a:ext cx="1044790" cy="1100135"/>
            <a:chOff x="5995988" y="2712903"/>
            <a:chExt cx="2457450" cy="2587625"/>
          </a:xfrm>
          <a:solidFill>
            <a:srgbClr val="ABD037"/>
          </a:solidFill>
        </p:grpSpPr>
        <p:sp>
          <p:nvSpPr>
            <p:cNvPr id="98" name="Freeform 6">
              <a:extLst>
                <a:ext uri="{FF2B5EF4-FFF2-40B4-BE49-F238E27FC236}">
                  <a16:creationId xmlns:a16="http://schemas.microsoft.com/office/drawing/2014/main" id="{A78552DB-01E0-4278-B190-554834645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988" y="2712903"/>
              <a:ext cx="2457450" cy="2587625"/>
            </a:xfrm>
            <a:custGeom>
              <a:avLst/>
              <a:gdLst>
                <a:gd name="T0" fmla="*/ 707 w 771"/>
                <a:gd name="T1" fmla="*/ 219 h 812"/>
                <a:gd name="T2" fmla="*/ 760 w 771"/>
                <a:gd name="T3" fmla="*/ 369 h 812"/>
                <a:gd name="T4" fmla="*/ 685 w 771"/>
                <a:gd name="T5" fmla="*/ 634 h 812"/>
                <a:gd name="T6" fmla="*/ 197 w 771"/>
                <a:gd name="T7" fmla="*/ 707 h 812"/>
                <a:gd name="T8" fmla="*/ 97 w 771"/>
                <a:gd name="T9" fmla="*/ 220 h 812"/>
                <a:gd name="T10" fmla="*/ 594 w 771"/>
                <a:gd name="T11" fmla="*/ 106 h 812"/>
                <a:gd name="T12" fmla="*/ 552 w 771"/>
                <a:gd name="T13" fmla="*/ 147 h 812"/>
                <a:gd name="T14" fmla="*/ 509 w 771"/>
                <a:gd name="T15" fmla="*/ 128 h 812"/>
                <a:gd name="T16" fmla="*/ 454 w 771"/>
                <a:gd name="T17" fmla="*/ 113 h 812"/>
                <a:gd name="T18" fmla="*/ 372 w 771"/>
                <a:gd name="T19" fmla="*/ 110 h 812"/>
                <a:gd name="T20" fmla="*/ 241 w 771"/>
                <a:gd name="T21" fmla="*/ 155 h 812"/>
                <a:gd name="T22" fmla="*/ 147 w 771"/>
                <a:gd name="T23" fmla="*/ 249 h 812"/>
                <a:gd name="T24" fmla="*/ 115 w 771"/>
                <a:gd name="T25" fmla="*/ 317 h 812"/>
                <a:gd name="T26" fmla="*/ 103 w 771"/>
                <a:gd name="T27" fmla="*/ 366 h 812"/>
                <a:gd name="T28" fmla="*/ 102 w 771"/>
                <a:gd name="T29" fmla="*/ 450 h 812"/>
                <a:gd name="T30" fmla="*/ 124 w 771"/>
                <a:gd name="T31" fmla="*/ 528 h 812"/>
                <a:gd name="T32" fmla="*/ 209 w 771"/>
                <a:gd name="T33" fmla="*/ 643 h 812"/>
                <a:gd name="T34" fmla="*/ 295 w 771"/>
                <a:gd name="T35" fmla="*/ 694 h 812"/>
                <a:gd name="T36" fmla="*/ 357 w 771"/>
                <a:gd name="T37" fmla="*/ 710 h 812"/>
                <a:gd name="T38" fmla="*/ 439 w 771"/>
                <a:gd name="T39" fmla="*/ 711 h 812"/>
                <a:gd name="T40" fmla="*/ 512 w 771"/>
                <a:gd name="T41" fmla="*/ 693 h 812"/>
                <a:gd name="T42" fmla="*/ 585 w 771"/>
                <a:gd name="T43" fmla="*/ 652 h 812"/>
                <a:gd name="T44" fmla="*/ 644 w 771"/>
                <a:gd name="T45" fmla="*/ 592 h 812"/>
                <a:gd name="T46" fmla="*/ 677 w 771"/>
                <a:gd name="T47" fmla="*/ 536 h 812"/>
                <a:gd name="T48" fmla="*/ 696 w 771"/>
                <a:gd name="T49" fmla="*/ 482 h 812"/>
                <a:gd name="T50" fmla="*/ 704 w 771"/>
                <a:gd name="T51" fmla="*/ 432 h 812"/>
                <a:gd name="T52" fmla="*/ 702 w 771"/>
                <a:gd name="T53" fmla="*/ 374 h 812"/>
                <a:gd name="T54" fmla="*/ 695 w 771"/>
                <a:gd name="T55" fmla="*/ 334 h 812"/>
                <a:gd name="T56" fmla="*/ 666 w 771"/>
                <a:gd name="T57" fmla="*/ 264 h 812"/>
                <a:gd name="T58" fmla="*/ 667 w 771"/>
                <a:gd name="T59" fmla="*/ 258 h 812"/>
                <a:gd name="T60" fmla="*/ 703 w 771"/>
                <a:gd name="T61" fmla="*/ 222 h 812"/>
                <a:gd name="T62" fmla="*/ 707 w 771"/>
                <a:gd name="T63" fmla="*/ 21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1" h="812">
                  <a:moveTo>
                    <a:pt x="707" y="219"/>
                  </a:moveTo>
                  <a:cubicBezTo>
                    <a:pt x="736" y="265"/>
                    <a:pt x="754" y="315"/>
                    <a:pt x="760" y="369"/>
                  </a:cubicBezTo>
                  <a:cubicBezTo>
                    <a:pt x="771" y="467"/>
                    <a:pt x="746" y="557"/>
                    <a:pt x="685" y="634"/>
                  </a:cubicBezTo>
                  <a:cubicBezTo>
                    <a:pt x="561" y="789"/>
                    <a:pt x="347" y="812"/>
                    <a:pt x="197" y="707"/>
                  </a:cubicBezTo>
                  <a:cubicBezTo>
                    <a:pt x="31" y="591"/>
                    <a:pt x="0" y="374"/>
                    <a:pt x="97" y="220"/>
                  </a:cubicBezTo>
                  <a:cubicBezTo>
                    <a:pt x="203" y="52"/>
                    <a:pt x="424" y="0"/>
                    <a:pt x="594" y="106"/>
                  </a:cubicBezTo>
                  <a:cubicBezTo>
                    <a:pt x="580" y="120"/>
                    <a:pt x="566" y="134"/>
                    <a:pt x="552" y="147"/>
                  </a:cubicBezTo>
                  <a:cubicBezTo>
                    <a:pt x="538" y="141"/>
                    <a:pt x="523" y="134"/>
                    <a:pt x="509" y="128"/>
                  </a:cubicBezTo>
                  <a:cubicBezTo>
                    <a:pt x="491" y="121"/>
                    <a:pt x="473" y="116"/>
                    <a:pt x="454" y="113"/>
                  </a:cubicBezTo>
                  <a:cubicBezTo>
                    <a:pt x="427" y="108"/>
                    <a:pt x="399" y="107"/>
                    <a:pt x="372" y="110"/>
                  </a:cubicBezTo>
                  <a:cubicBezTo>
                    <a:pt x="325" y="115"/>
                    <a:pt x="281" y="130"/>
                    <a:pt x="241" y="155"/>
                  </a:cubicBezTo>
                  <a:cubicBezTo>
                    <a:pt x="203" y="179"/>
                    <a:pt x="171" y="211"/>
                    <a:pt x="147" y="249"/>
                  </a:cubicBezTo>
                  <a:cubicBezTo>
                    <a:pt x="134" y="270"/>
                    <a:pt x="123" y="293"/>
                    <a:pt x="115" y="317"/>
                  </a:cubicBezTo>
                  <a:cubicBezTo>
                    <a:pt x="110" y="333"/>
                    <a:pt x="106" y="350"/>
                    <a:pt x="103" y="366"/>
                  </a:cubicBezTo>
                  <a:cubicBezTo>
                    <a:pt x="99" y="394"/>
                    <a:pt x="99" y="422"/>
                    <a:pt x="102" y="450"/>
                  </a:cubicBezTo>
                  <a:cubicBezTo>
                    <a:pt x="105" y="477"/>
                    <a:pt x="113" y="503"/>
                    <a:pt x="124" y="528"/>
                  </a:cubicBezTo>
                  <a:cubicBezTo>
                    <a:pt x="143" y="574"/>
                    <a:pt x="171" y="612"/>
                    <a:pt x="209" y="643"/>
                  </a:cubicBezTo>
                  <a:cubicBezTo>
                    <a:pt x="235" y="665"/>
                    <a:pt x="263" y="682"/>
                    <a:pt x="295" y="694"/>
                  </a:cubicBezTo>
                  <a:cubicBezTo>
                    <a:pt x="315" y="701"/>
                    <a:pt x="336" y="707"/>
                    <a:pt x="357" y="710"/>
                  </a:cubicBezTo>
                  <a:cubicBezTo>
                    <a:pt x="384" y="714"/>
                    <a:pt x="412" y="715"/>
                    <a:pt x="439" y="711"/>
                  </a:cubicBezTo>
                  <a:cubicBezTo>
                    <a:pt x="464" y="708"/>
                    <a:pt x="488" y="702"/>
                    <a:pt x="512" y="693"/>
                  </a:cubicBezTo>
                  <a:cubicBezTo>
                    <a:pt x="538" y="683"/>
                    <a:pt x="563" y="669"/>
                    <a:pt x="585" y="652"/>
                  </a:cubicBezTo>
                  <a:cubicBezTo>
                    <a:pt x="607" y="635"/>
                    <a:pt x="627" y="615"/>
                    <a:pt x="644" y="592"/>
                  </a:cubicBezTo>
                  <a:cubicBezTo>
                    <a:pt x="657" y="575"/>
                    <a:pt x="668" y="556"/>
                    <a:pt x="677" y="536"/>
                  </a:cubicBezTo>
                  <a:cubicBezTo>
                    <a:pt x="686" y="519"/>
                    <a:pt x="692" y="501"/>
                    <a:pt x="696" y="482"/>
                  </a:cubicBezTo>
                  <a:cubicBezTo>
                    <a:pt x="700" y="465"/>
                    <a:pt x="703" y="449"/>
                    <a:pt x="704" y="432"/>
                  </a:cubicBezTo>
                  <a:cubicBezTo>
                    <a:pt x="704" y="413"/>
                    <a:pt x="704" y="393"/>
                    <a:pt x="702" y="374"/>
                  </a:cubicBezTo>
                  <a:cubicBezTo>
                    <a:pt x="701" y="361"/>
                    <a:pt x="698" y="347"/>
                    <a:pt x="695" y="334"/>
                  </a:cubicBezTo>
                  <a:cubicBezTo>
                    <a:pt x="689" y="310"/>
                    <a:pt x="679" y="286"/>
                    <a:pt x="666" y="264"/>
                  </a:cubicBezTo>
                  <a:cubicBezTo>
                    <a:pt x="665" y="262"/>
                    <a:pt x="665" y="260"/>
                    <a:pt x="667" y="258"/>
                  </a:cubicBezTo>
                  <a:cubicBezTo>
                    <a:pt x="680" y="246"/>
                    <a:pt x="691" y="234"/>
                    <a:pt x="703" y="222"/>
                  </a:cubicBezTo>
                  <a:cubicBezTo>
                    <a:pt x="704" y="221"/>
                    <a:pt x="705" y="220"/>
                    <a:pt x="707" y="219"/>
                  </a:cubicBezTo>
                  <a:close/>
                </a:path>
              </a:pathLst>
            </a:custGeom>
            <a:grpFill/>
            <a:ln>
              <a:solidFill>
                <a:srgbClr val="ABD037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9" name="Freeform 7">
              <a:extLst>
                <a:ext uri="{FF2B5EF4-FFF2-40B4-BE49-F238E27FC236}">
                  <a16:creationId xmlns:a16="http://schemas.microsoft.com/office/drawing/2014/main" id="{0577D370-8EE0-4357-8A45-39AA6F30C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270116"/>
              <a:ext cx="1450975" cy="1435100"/>
            </a:xfrm>
            <a:custGeom>
              <a:avLst/>
              <a:gdLst>
                <a:gd name="T0" fmla="*/ 350 w 455"/>
                <a:gd name="T1" fmla="*/ 54 h 450"/>
                <a:gd name="T2" fmla="*/ 311 w 455"/>
                <a:gd name="T3" fmla="*/ 93 h 450"/>
                <a:gd name="T4" fmla="*/ 305 w 455"/>
                <a:gd name="T5" fmla="*/ 94 h 450"/>
                <a:gd name="T6" fmla="*/ 262 w 455"/>
                <a:gd name="T7" fmla="*/ 81 h 450"/>
                <a:gd name="T8" fmla="*/ 210 w 455"/>
                <a:gd name="T9" fmla="*/ 82 h 450"/>
                <a:gd name="T10" fmla="*/ 148 w 455"/>
                <a:gd name="T11" fmla="*/ 109 h 450"/>
                <a:gd name="T12" fmla="*/ 103 w 455"/>
                <a:gd name="T13" fmla="*/ 160 h 450"/>
                <a:gd name="T14" fmla="*/ 84 w 455"/>
                <a:gd name="T15" fmla="*/ 216 h 450"/>
                <a:gd name="T16" fmla="*/ 90 w 455"/>
                <a:gd name="T17" fmla="*/ 283 h 450"/>
                <a:gd name="T18" fmla="*/ 154 w 455"/>
                <a:gd name="T19" fmla="*/ 367 h 450"/>
                <a:gd name="T20" fmla="*/ 225 w 455"/>
                <a:gd name="T21" fmla="*/ 392 h 450"/>
                <a:gd name="T22" fmla="*/ 302 w 455"/>
                <a:gd name="T23" fmla="*/ 379 h 450"/>
                <a:gd name="T24" fmla="*/ 364 w 455"/>
                <a:gd name="T25" fmla="*/ 330 h 450"/>
                <a:gd name="T26" fmla="*/ 391 w 455"/>
                <a:gd name="T27" fmla="*/ 273 h 450"/>
                <a:gd name="T28" fmla="*/ 395 w 455"/>
                <a:gd name="T29" fmla="*/ 223 h 450"/>
                <a:gd name="T30" fmla="*/ 380 w 455"/>
                <a:gd name="T31" fmla="*/ 167 h 450"/>
                <a:gd name="T32" fmla="*/ 422 w 455"/>
                <a:gd name="T33" fmla="*/ 125 h 450"/>
                <a:gd name="T34" fmla="*/ 453 w 455"/>
                <a:gd name="T35" fmla="*/ 242 h 450"/>
                <a:gd name="T36" fmla="*/ 418 w 455"/>
                <a:gd name="T37" fmla="*/ 354 h 450"/>
                <a:gd name="T38" fmla="*/ 235 w 455"/>
                <a:gd name="T39" fmla="*/ 450 h 450"/>
                <a:gd name="T40" fmla="*/ 85 w 455"/>
                <a:gd name="T41" fmla="*/ 385 h 450"/>
                <a:gd name="T42" fmla="*/ 95 w 455"/>
                <a:gd name="T43" fmla="*/ 78 h 450"/>
                <a:gd name="T44" fmla="*/ 350 w 455"/>
                <a:gd name="T45" fmla="*/ 5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5" h="450">
                  <a:moveTo>
                    <a:pt x="350" y="54"/>
                  </a:moveTo>
                  <a:cubicBezTo>
                    <a:pt x="337" y="67"/>
                    <a:pt x="324" y="80"/>
                    <a:pt x="311" y="93"/>
                  </a:cubicBezTo>
                  <a:cubicBezTo>
                    <a:pt x="310" y="94"/>
                    <a:pt x="307" y="95"/>
                    <a:pt x="305" y="94"/>
                  </a:cubicBezTo>
                  <a:cubicBezTo>
                    <a:pt x="292" y="87"/>
                    <a:pt x="277" y="83"/>
                    <a:pt x="262" y="81"/>
                  </a:cubicBezTo>
                  <a:cubicBezTo>
                    <a:pt x="244" y="79"/>
                    <a:pt x="227" y="79"/>
                    <a:pt x="210" y="82"/>
                  </a:cubicBezTo>
                  <a:cubicBezTo>
                    <a:pt x="187" y="87"/>
                    <a:pt x="166" y="96"/>
                    <a:pt x="148" y="109"/>
                  </a:cubicBezTo>
                  <a:cubicBezTo>
                    <a:pt x="129" y="123"/>
                    <a:pt x="114" y="140"/>
                    <a:pt x="103" y="160"/>
                  </a:cubicBezTo>
                  <a:cubicBezTo>
                    <a:pt x="93" y="178"/>
                    <a:pt x="87" y="196"/>
                    <a:pt x="84" y="216"/>
                  </a:cubicBezTo>
                  <a:cubicBezTo>
                    <a:pt x="81" y="239"/>
                    <a:pt x="83" y="261"/>
                    <a:pt x="90" y="283"/>
                  </a:cubicBezTo>
                  <a:cubicBezTo>
                    <a:pt x="101" y="319"/>
                    <a:pt x="123" y="347"/>
                    <a:pt x="154" y="367"/>
                  </a:cubicBezTo>
                  <a:cubicBezTo>
                    <a:pt x="176" y="381"/>
                    <a:pt x="199" y="389"/>
                    <a:pt x="225" y="392"/>
                  </a:cubicBezTo>
                  <a:cubicBezTo>
                    <a:pt x="252" y="394"/>
                    <a:pt x="277" y="390"/>
                    <a:pt x="302" y="379"/>
                  </a:cubicBezTo>
                  <a:cubicBezTo>
                    <a:pt x="327" y="368"/>
                    <a:pt x="348" y="352"/>
                    <a:pt x="364" y="330"/>
                  </a:cubicBezTo>
                  <a:cubicBezTo>
                    <a:pt x="377" y="313"/>
                    <a:pt x="386" y="294"/>
                    <a:pt x="391" y="273"/>
                  </a:cubicBezTo>
                  <a:cubicBezTo>
                    <a:pt x="395" y="256"/>
                    <a:pt x="397" y="240"/>
                    <a:pt x="395" y="223"/>
                  </a:cubicBezTo>
                  <a:cubicBezTo>
                    <a:pt x="394" y="204"/>
                    <a:pt x="389" y="185"/>
                    <a:pt x="380" y="167"/>
                  </a:cubicBezTo>
                  <a:cubicBezTo>
                    <a:pt x="394" y="153"/>
                    <a:pt x="408" y="139"/>
                    <a:pt x="422" y="125"/>
                  </a:cubicBezTo>
                  <a:cubicBezTo>
                    <a:pt x="444" y="161"/>
                    <a:pt x="455" y="200"/>
                    <a:pt x="453" y="242"/>
                  </a:cubicBezTo>
                  <a:cubicBezTo>
                    <a:pt x="452" y="283"/>
                    <a:pt x="441" y="320"/>
                    <a:pt x="418" y="354"/>
                  </a:cubicBezTo>
                  <a:cubicBezTo>
                    <a:pt x="374" y="418"/>
                    <a:pt x="312" y="450"/>
                    <a:pt x="235" y="450"/>
                  </a:cubicBezTo>
                  <a:cubicBezTo>
                    <a:pt x="176" y="450"/>
                    <a:pt x="125" y="427"/>
                    <a:pt x="85" y="385"/>
                  </a:cubicBezTo>
                  <a:cubicBezTo>
                    <a:pt x="0" y="295"/>
                    <a:pt x="6" y="160"/>
                    <a:pt x="95" y="78"/>
                  </a:cubicBezTo>
                  <a:cubicBezTo>
                    <a:pt x="179" y="0"/>
                    <a:pt x="293" y="14"/>
                    <a:pt x="350" y="54"/>
                  </a:cubicBezTo>
                  <a:close/>
                </a:path>
              </a:pathLst>
            </a:custGeom>
            <a:grpFill/>
            <a:ln>
              <a:solidFill>
                <a:srgbClr val="ABD037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100" name="Freeform 8">
              <a:extLst>
                <a:ext uri="{FF2B5EF4-FFF2-40B4-BE49-F238E27FC236}">
                  <a16:creationId xmlns:a16="http://schemas.microsoft.com/office/drawing/2014/main" id="{A0518375-BB45-4633-A8F9-A1A7DE3B7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2874828"/>
              <a:ext cx="1381125" cy="1384300"/>
            </a:xfrm>
            <a:custGeom>
              <a:avLst/>
              <a:gdLst>
                <a:gd name="T0" fmla="*/ 363 w 433"/>
                <a:gd name="T1" fmla="*/ 0 h 434"/>
                <a:gd name="T2" fmla="*/ 363 w 433"/>
                <a:gd name="T3" fmla="*/ 71 h 434"/>
                <a:gd name="T4" fmla="*/ 432 w 433"/>
                <a:gd name="T5" fmla="*/ 71 h 434"/>
                <a:gd name="T6" fmla="*/ 433 w 433"/>
                <a:gd name="T7" fmla="*/ 73 h 434"/>
                <a:gd name="T8" fmla="*/ 408 w 433"/>
                <a:gd name="T9" fmla="*/ 98 h 434"/>
                <a:gd name="T10" fmla="*/ 303 w 433"/>
                <a:gd name="T11" fmla="*/ 203 h 434"/>
                <a:gd name="T12" fmla="*/ 292 w 433"/>
                <a:gd name="T13" fmla="*/ 207 h 434"/>
                <a:gd name="T14" fmla="*/ 262 w 433"/>
                <a:gd name="T15" fmla="*/ 208 h 434"/>
                <a:gd name="T16" fmla="*/ 255 w 433"/>
                <a:gd name="T17" fmla="*/ 210 h 434"/>
                <a:gd name="T18" fmla="*/ 176 w 433"/>
                <a:gd name="T19" fmla="*/ 289 h 434"/>
                <a:gd name="T20" fmla="*/ 141 w 433"/>
                <a:gd name="T21" fmla="*/ 325 h 434"/>
                <a:gd name="T22" fmla="*/ 140 w 433"/>
                <a:gd name="T23" fmla="*/ 330 h 434"/>
                <a:gd name="T24" fmla="*/ 146 w 433"/>
                <a:gd name="T25" fmla="*/ 354 h 434"/>
                <a:gd name="T26" fmla="*/ 121 w 433"/>
                <a:gd name="T27" fmla="*/ 415 h 434"/>
                <a:gd name="T28" fmla="*/ 67 w 433"/>
                <a:gd name="T29" fmla="*/ 432 h 434"/>
                <a:gd name="T30" fmla="*/ 12 w 433"/>
                <a:gd name="T31" fmla="*/ 397 h 434"/>
                <a:gd name="T32" fmla="*/ 4 w 433"/>
                <a:gd name="T33" fmla="*/ 342 h 434"/>
                <a:gd name="T34" fmla="*/ 46 w 433"/>
                <a:gd name="T35" fmla="*/ 294 h 434"/>
                <a:gd name="T36" fmla="*/ 105 w 433"/>
                <a:gd name="T37" fmla="*/ 295 h 434"/>
                <a:gd name="T38" fmla="*/ 110 w 433"/>
                <a:gd name="T39" fmla="*/ 293 h 434"/>
                <a:gd name="T40" fmla="*/ 191 w 433"/>
                <a:gd name="T41" fmla="*/ 213 h 434"/>
                <a:gd name="T42" fmla="*/ 223 w 433"/>
                <a:gd name="T43" fmla="*/ 181 h 434"/>
                <a:gd name="T44" fmla="*/ 227 w 433"/>
                <a:gd name="T45" fmla="*/ 171 h 434"/>
                <a:gd name="T46" fmla="*/ 227 w 433"/>
                <a:gd name="T47" fmla="*/ 143 h 434"/>
                <a:gd name="T48" fmla="*/ 231 w 433"/>
                <a:gd name="T49" fmla="*/ 131 h 434"/>
                <a:gd name="T50" fmla="*/ 360 w 433"/>
                <a:gd name="T51" fmla="*/ 3 h 434"/>
                <a:gd name="T52" fmla="*/ 363 w 433"/>
                <a:gd name="T53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3" h="434">
                  <a:moveTo>
                    <a:pt x="363" y="0"/>
                  </a:moveTo>
                  <a:cubicBezTo>
                    <a:pt x="363" y="24"/>
                    <a:pt x="363" y="47"/>
                    <a:pt x="363" y="71"/>
                  </a:cubicBezTo>
                  <a:cubicBezTo>
                    <a:pt x="386" y="71"/>
                    <a:pt x="409" y="71"/>
                    <a:pt x="432" y="71"/>
                  </a:cubicBezTo>
                  <a:cubicBezTo>
                    <a:pt x="432" y="72"/>
                    <a:pt x="432" y="73"/>
                    <a:pt x="433" y="73"/>
                  </a:cubicBezTo>
                  <a:cubicBezTo>
                    <a:pt x="424" y="81"/>
                    <a:pt x="416" y="90"/>
                    <a:pt x="408" y="98"/>
                  </a:cubicBezTo>
                  <a:cubicBezTo>
                    <a:pt x="373" y="133"/>
                    <a:pt x="338" y="168"/>
                    <a:pt x="303" y="203"/>
                  </a:cubicBezTo>
                  <a:cubicBezTo>
                    <a:pt x="300" y="206"/>
                    <a:pt x="297" y="208"/>
                    <a:pt x="292" y="207"/>
                  </a:cubicBezTo>
                  <a:cubicBezTo>
                    <a:pt x="282" y="207"/>
                    <a:pt x="272" y="207"/>
                    <a:pt x="262" y="208"/>
                  </a:cubicBezTo>
                  <a:cubicBezTo>
                    <a:pt x="260" y="208"/>
                    <a:pt x="256" y="209"/>
                    <a:pt x="255" y="210"/>
                  </a:cubicBezTo>
                  <a:cubicBezTo>
                    <a:pt x="228" y="237"/>
                    <a:pt x="202" y="263"/>
                    <a:pt x="176" y="289"/>
                  </a:cubicBezTo>
                  <a:cubicBezTo>
                    <a:pt x="164" y="301"/>
                    <a:pt x="152" y="313"/>
                    <a:pt x="141" y="325"/>
                  </a:cubicBezTo>
                  <a:cubicBezTo>
                    <a:pt x="140" y="326"/>
                    <a:pt x="139" y="328"/>
                    <a:pt x="140" y="330"/>
                  </a:cubicBezTo>
                  <a:cubicBezTo>
                    <a:pt x="143" y="338"/>
                    <a:pt x="145" y="346"/>
                    <a:pt x="146" y="354"/>
                  </a:cubicBezTo>
                  <a:cubicBezTo>
                    <a:pt x="148" y="379"/>
                    <a:pt x="139" y="399"/>
                    <a:pt x="121" y="415"/>
                  </a:cubicBezTo>
                  <a:cubicBezTo>
                    <a:pt x="105" y="428"/>
                    <a:pt x="87" y="434"/>
                    <a:pt x="67" y="432"/>
                  </a:cubicBezTo>
                  <a:cubicBezTo>
                    <a:pt x="43" y="429"/>
                    <a:pt x="25" y="417"/>
                    <a:pt x="12" y="397"/>
                  </a:cubicBezTo>
                  <a:cubicBezTo>
                    <a:pt x="2" y="380"/>
                    <a:pt x="0" y="361"/>
                    <a:pt x="4" y="342"/>
                  </a:cubicBezTo>
                  <a:cubicBezTo>
                    <a:pt x="10" y="320"/>
                    <a:pt x="24" y="303"/>
                    <a:pt x="46" y="294"/>
                  </a:cubicBezTo>
                  <a:cubicBezTo>
                    <a:pt x="66" y="285"/>
                    <a:pt x="86" y="286"/>
                    <a:pt x="105" y="295"/>
                  </a:cubicBezTo>
                  <a:cubicBezTo>
                    <a:pt x="107" y="295"/>
                    <a:pt x="109" y="294"/>
                    <a:pt x="110" y="293"/>
                  </a:cubicBezTo>
                  <a:cubicBezTo>
                    <a:pt x="137" y="267"/>
                    <a:pt x="164" y="240"/>
                    <a:pt x="191" y="213"/>
                  </a:cubicBezTo>
                  <a:cubicBezTo>
                    <a:pt x="202" y="202"/>
                    <a:pt x="212" y="191"/>
                    <a:pt x="223" y="181"/>
                  </a:cubicBezTo>
                  <a:cubicBezTo>
                    <a:pt x="226" y="178"/>
                    <a:pt x="227" y="175"/>
                    <a:pt x="227" y="171"/>
                  </a:cubicBezTo>
                  <a:cubicBezTo>
                    <a:pt x="227" y="162"/>
                    <a:pt x="227" y="152"/>
                    <a:pt x="227" y="143"/>
                  </a:cubicBezTo>
                  <a:cubicBezTo>
                    <a:pt x="226" y="138"/>
                    <a:pt x="228" y="135"/>
                    <a:pt x="231" y="131"/>
                  </a:cubicBezTo>
                  <a:cubicBezTo>
                    <a:pt x="274" y="88"/>
                    <a:pt x="317" y="45"/>
                    <a:pt x="360" y="3"/>
                  </a:cubicBezTo>
                  <a:cubicBezTo>
                    <a:pt x="361" y="2"/>
                    <a:pt x="362" y="1"/>
                    <a:pt x="363" y="0"/>
                  </a:cubicBezTo>
                  <a:close/>
                </a:path>
              </a:pathLst>
            </a:custGeom>
            <a:grpFill/>
            <a:ln>
              <a:solidFill>
                <a:srgbClr val="ABD037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88" name="Group 76">
            <a:extLst>
              <a:ext uri="{FF2B5EF4-FFF2-40B4-BE49-F238E27FC236}">
                <a16:creationId xmlns:a16="http://schemas.microsoft.com/office/drawing/2014/main" id="{28354587-15BE-485C-ABC9-B39EDB3F7897}"/>
              </a:ext>
            </a:extLst>
          </p:cNvPr>
          <p:cNvGrpSpPr/>
          <p:nvPr/>
        </p:nvGrpSpPr>
        <p:grpSpPr>
          <a:xfrm>
            <a:off x="1735975" y="2686440"/>
            <a:ext cx="872443" cy="779839"/>
            <a:chOff x="5418138" y="4568825"/>
            <a:chExt cx="568325" cy="508001"/>
          </a:xfrm>
          <a:solidFill>
            <a:srgbClr val="034EA2"/>
          </a:solidFill>
        </p:grpSpPr>
        <p:sp>
          <p:nvSpPr>
            <p:cNvPr id="94" name="Freeform 5">
              <a:extLst>
                <a:ext uri="{FF2B5EF4-FFF2-40B4-BE49-F238E27FC236}">
                  <a16:creationId xmlns:a16="http://schemas.microsoft.com/office/drawing/2014/main" id="{3186F017-67D4-4D67-953B-FF89B74C6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963" y="4730750"/>
              <a:ext cx="128588" cy="346075"/>
            </a:xfrm>
            <a:custGeom>
              <a:avLst/>
              <a:gdLst>
                <a:gd name="T0" fmla="*/ 40 w 40"/>
                <a:gd name="T1" fmla="*/ 0 h 107"/>
                <a:gd name="T2" fmla="*/ 40 w 40"/>
                <a:gd name="T3" fmla="*/ 107 h 107"/>
                <a:gd name="T4" fmla="*/ 0 w 40"/>
                <a:gd name="T5" fmla="*/ 107 h 107"/>
                <a:gd name="T6" fmla="*/ 0 w 40"/>
                <a:gd name="T7" fmla="*/ 103 h 107"/>
                <a:gd name="T8" fmla="*/ 0 w 40"/>
                <a:gd name="T9" fmla="*/ 41 h 107"/>
                <a:gd name="T10" fmla="*/ 3 w 40"/>
                <a:gd name="T11" fmla="*/ 35 h 107"/>
                <a:gd name="T12" fmla="*/ 40 w 4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07">
                  <a:moveTo>
                    <a:pt x="40" y="0"/>
                  </a:moveTo>
                  <a:cubicBezTo>
                    <a:pt x="40" y="107"/>
                    <a:pt x="40" y="107"/>
                    <a:pt x="40" y="107"/>
                  </a:cubicBezTo>
                  <a:cubicBezTo>
                    <a:pt x="40" y="107"/>
                    <a:pt x="14" y="107"/>
                    <a:pt x="0" y="107"/>
                  </a:cubicBezTo>
                  <a:cubicBezTo>
                    <a:pt x="0" y="106"/>
                    <a:pt x="0" y="104"/>
                    <a:pt x="0" y="103"/>
                  </a:cubicBezTo>
                  <a:cubicBezTo>
                    <a:pt x="0" y="82"/>
                    <a:pt x="0" y="62"/>
                    <a:pt x="0" y="41"/>
                  </a:cubicBezTo>
                  <a:cubicBezTo>
                    <a:pt x="0" y="39"/>
                    <a:pt x="1" y="36"/>
                    <a:pt x="3" y="35"/>
                  </a:cubicBezTo>
                  <a:cubicBezTo>
                    <a:pt x="14" y="24"/>
                    <a:pt x="40" y="0"/>
                    <a:pt x="40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5" name="Freeform 6">
              <a:extLst>
                <a:ext uri="{FF2B5EF4-FFF2-40B4-BE49-F238E27FC236}">
                  <a16:creationId xmlns:a16="http://schemas.microsoft.com/office/drawing/2014/main" id="{59207A04-C055-447E-B342-16DC846AD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4568825"/>
              <a:ext cx="568325" cy="323850"/>
            </a:xfrm>
            <a:custGeom>
              <a:avLst/>
              <a:gdLst>
                <a:gd name="T0" fmla="*/ 81 w 176"/>
                <a:gd name="T1" fmla="*/ 80 h 100"/>
                <a:gd name="T2" fmla="*/ 143 w 176"/>
                <a:gd name="T3" fmla="*/ 22 h 100"/>
                <a:gd name="T4" fmla="*/ 139 w 176"/>
                <a:gd name="T5" fmla="*/ 17 h 100"/>
                <a:gd name="T6" fmla="*/ 141 w 176"/>
                <a:gd name="T7" fmla="*/ 8 h 100"/>
                <a:gd name="T8" fmla="*/ 168 w 176"/>
                <a:gd name="T9" fmla="*/ 1 h 100"/>
                <a:gd name="T10" fmla="*/ 175 w 176"/>
                <a:gd name="T11" fmla="*/ 9 h 100"/>
                <a:gd name="T12" fmla="*/ 168 w 176"/>
                <a:gd name="T13" fmla="*/ 34 h 100"/>
                <a:gd name="T14" fmla="*/ 158 w 176"/>
                <a:gd name="T15" fmla="*/ 37 h 100"/>
                <a:gd name="T16" fmla="*/ 154 w 176"/>
                <a:gd name="T17" fmla="*/ 31 h 100"/>
                <a:gd name="T18" fmla="*/ 134 w 176"/>
                <a:gd name="T19" fmla="*/ 49 h 100"/>
                <a:gd name="T20" fmla="*/ 84 w 176"/>
                <a:gd name="T21" fmla="*/ 96 h 100"/>
                <a:gd name="T22" fmla="*/ 77 w 176"/>
                <a:gd name="T23" fmla="*/ 96 h 100"/>
                <a:gd name="T24" fmla="*/ 51 w 176"/>
                <a:gd name="T25" fmla="*/ 70 h 100"/>
                <a:gd name="T26" fmla="*/ 44 w 176"/>
                <a:gd name="T27" fmla="*/ 69 h 100"/>
                <a:gd name="T28" fmla="*/ 10 w 176"/>
                <a:gd name="T29" fmla="*/ 100 h 100"/>
                <a:gd name="T30" fmla="*/ 9 w 176"/>
                <a:gd name="T31" fmla="*/ 100 h 100"/>
                <a:gd name="T32" fmla="*/ 10 w 176"/>
                <a:gd name="T33" fmla="*/ 82 h 100"/>
                <a:gd name="T34" fmla="*/ 45 w 176"/>
                <a:gd name="T35" fmla="*/ 50 h 100"/>
                <a:gd name="T36" fmla="*/ 51 w 176"/>
                <a:gd name="T37" fmla="*/ 50 h 100"/>
                <a:gd name="T38" fmla="*/ 79 w 176"/>
                <a:gd name="T39" fmla="*/ 78 h 100"/>
                <a:gd name="T40" fmla="*/ 81 w 176"/>
                <a:gd name="T41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100">
                  <a:moveTo>
                    <a:pt x="81" y="80"/>
                  </a:moveTo>
                  <a:cubicBezTo>
                    <a:pt x="102" y="60"/>
                    <a:pt x="122" y="41"/>
                    <a:pt x="143" y="22"/>
                  </a:cubicBezTo>
                  <a:cubicBezTo>
                    <a:pt x="141" y="20"/>
                    <a:pt x="140" y="19"/>
                    <a:pt x="139" y="17"/>
                  </a:cubicBezTo>
                  <a:cubicBezTo>
                    <a:pt x="135" y="14"/>
                    <a:pt x="136" y="10"/>
                    <a:pt x="141" y="8"/>
                  </a:cubicBezTo>
                  <a:cubicBezTo>
                    <a:pt x="150" y="6"/>
                    <a:pt x="159" y="3"/>
                    <a:pt x="168" y="1"/>
                  </a:cubicBezTo>
                  <a:cubicBezTo>
                    <a:pt x="173" y="0"/>
                    <a:pt x="176" y="3"/>
                    <a:pt x="175" y="9"/>
                  </a:cubicBezTo>
                  <a:cubicBezTo>
                    <a:pt x="173" y="17"/>
                    <a:pt x="170" y="26"/>
                    <a:pt x="168" y="34"/>
                  </a:cubicBezTo>
                  <a:cubicBezTo>
                    <a:pt x="166" y="40"/>
                    <a:pt x="163" y="41"/>
                    <a:pt x="158" y="37"/>
                  </a:cubicBezTo>
                  <a:cubicBezTo>
                    <a:pt x="157" y="35"/>
                    <a:pt x="155" y="33"/>
                    <a:pt x="154" y="31"/>
                  </a:cubicBezTo>
                  <a:cubicBezTo>
                    <a:pt x="147" y="38"/>
                    <a:pt x="140" y="44"/>
                    <a:pt x="134" y="49"/>
                  </a:cubicBezTo>
                  <a:cubicBezTo>
                    <a:pt x="117" y="65"/>
                    <a:pt x="100" y="80"/>
                    <a:pt x="84" y="96"/>
                  </a:cubicBezTo>
                  <a:cubicBezTo>
                    <a:pt x="81" y="99"/>
                    <a:pt x="79" y="98"/>
                    <a:pt x="77" y="96"/>
                  </a:cubicBezTo>
                  <a:cubicBezTo>
                    <a:pt x="68" y="87"/>
                    <a:pt x="59" y="78"/>
                    <a:pt x="51" y="70"/>
                  </a:cubicBezTo>
                  <a:cubicBezTo>
                    <a:pt x="48" y="67"/>
                    <a:pt x="47" y="67"/>
                    <a:pt x="44" y="69"/>
                  </a:cubicBezTo>
                  <a:cubicBezTo>
                    <a:pt x="33" y="80"/>
                    <a:pt x="21" y="90"/>
                    <a:pt x="10" y="100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0" y="90"/>
                    <a:pt x="0" y="90"/>
                    <a:pt x="10" y="82"/>
                  </a:cubicBezTo>
                  <a:cubicBezTo>
                    <a:pt x="21" y="71"/>
                    <a:pt x="33" y="61"/>
                    <a:pt x="45" y="50"/>
                  </a:cubicBezTo>
                  <a:cubicBezTo>
                    <a:pt x="47" y="48"/>
                    <a:pt x="49" y="48"/>
                    <a:pt x="51" y="50"/>
                  </a:cubicBezTo>
                  <a:cubicBezTo>
                    <a:pt x="60" y="60"/>
                    <a:pt x="70" y="69"/>
                    <a:pt x="79" y="78"/>
                  </a:cubicBezTo>
                  <a:cubicBezTo>
                    <a:pt x="80" y="79"/>
                    <a:pt x="80" y="79"/>
                    <a:pt x="81" y="8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6" name="Freeform 7">
              <a:extLst>
                <a:ext uri="{FF2B5EF4-FFF2-40B4-BE49-F238E27FC236}">
                  <a16:creationId xmlns:a16="http://schemas.microsoft.com/office/drawing/2014/main" id="{FA9614DC-1E2F-47E8-94B1-51D81C78D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4856163"/>
              <a:ext cx="130175" cy="220663"/>
            </a:xfrm>
            <a:custGeom>
              <a:avLst/>
              <a:gdLst>
                <a:gd name="T0" fmla="*/ 37 w 40"/>
                <a:gd name="T1" fmla="*/ 0 h 68"/>
                <a:gd name="T2" fmla="*/ 40 w 40"/>
                <a:gd name="T3" fmla="*/ 2 h 68"/>
                <a:gd name="T4" fmla="*/ 40 w 40"/>
                <a:gd name="T5" fmla="*/ 67 h 68"/>
                <a:gd name="T6" fmla="*/ 40 w 40"/>
                <a:gd name="T7" fmla="*/ 68 h 68"/>
                <a:gd name="T8" fmla="*/ 0 w 40"/>
                <a:gd name="T9" fmla="*/ 68 h 68"/>
                <a:gd name="T10" fmla="*/ 0 w 40"/>
                <a:gd name="T11" fmla="*/ 34 h 68"/>
                <a:gd name="T12" fmla="*/ 1 w 40"/>
                <a:gd name="T13" fmla="*/ 32 h 68"/>
                <a:gd name="T14" fmla="*/ 37 w 40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8">
                  <a:moveTo>
                    <a:pt x="37" y="0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4"/>
                    <a:pt x="40" y="46"/>
                    <a:pt x="40" y="67"/>
                  </a:cubicBezTo>
                  <a:cubicBezTo>
                    <a:pt x="40" y="67"/>
                    <a:pt x="40" y="68"/>
                    <a:pt x="40" y="68"/>
                  </a:cubicBezTo>
                  <a:cubicBezTo>
                    <a:pt x="27" y="68"/>
                    <a:pt x="14" y="68"/>
                    <a:pt x="0" y="68"/>
                  </a:cubicBezTo>
                  <a:cubicBezTo>
                    <a:pt x="0" y="57"/>
                    <a:pt x="0" y="45"/>
                    <a:pt x="0" y="34"/>
                  </a:cubicBezTo>
                  <a:cubicBezTo>
                    <a:pt x="0" y="33"/>
                    <a:pt x="1" y="32"/>
                    <a:pt x="1" y="32"/>
                  </a:cubicBezTo>
                  <a:cubicBezTo>
                    <a:pt x="13" y="21"/>
                    <a:pt x="37" y="0"/>
                    <a:pt x="37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  <p:sp>
          <p:nvSpPr>
            <p:cNvPr id="97" name="Freeform 8">
              <a:extLst>
                <a:ext uri="{FF2B5EF4-FFF2-40B4-BE49-F238E27FC236}">
                  <a16:creationId xmlns:a16="http://schemas.microsoft.com/office/drawing/2014/main" id="{E12D2DC1-1CA7-4160-A16C-A20A5CED1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338" y="4895850"/>
              <a:ext cx="128588" cy="180975"/>
            </a:xfrm>
            <a:custGeom>
              <a:avLst/>
              <a:gdLst>
                <a:gd name="T0" fmla="*/ 40 w 40"/>
                <a:gd name="T1" fmla="*/ 0 h 56"/>
                <a:gd name="T2" fmla="*/ 40 w 40"/>
                <a:gd name="T3" fmla="*/ 56 h 56"/>
                <a:gd name="T4" fmla="*/ 0 w 40"/>
                <a:gd name="T5" fmla="*/ 56 h 56"/>
                <a:gd name="T6" fmla="*/ 0 w 40"/>
                <a:gd name="T7" fmla="*/ 2 h 56"/>
                <a:gd name="T8" fmla="*/ 14 w 40"/>
                <a:gd name="T9" fmla="*/ 17 h 56"/>
                <a:gd name="T10" fmla="*/ 21 w 40"/>
                <a:gd name="T11" fmla="*/ 17 h 56"/>
                <a:gd name="T12" fmla="*/ 40 w 4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40" y="0"/>
                  </a:moveTo>
                  <a:cubicBezTo>
                    <a:pt x="40" y="19"/>
                    <a:pt x="40" y="37"/>
                    <a:pt x="40" y="56"/>
                  </a:cubicBezTo>
                  <a:cubicBezTo>
                    <a:pt x="27" y="56"/>
                    <a:pt x="14" y="56"/>
                    <a:pt x="0" y="56"/>
                  </a:cubicBezTo>
                  <a:cubicBezTo>
                    <a:pt x="0" y="39"/>
                    <a:pt x="0" y="2"/>
                    <a:pt x="0" y="2"/>
                  </a:cubicBezTo>
                  <a:cubicBezTo>
                    <a:pt x="0" y="2"/>
                    <a:pt x="10" y="12"/>
                    <a:pt x="14" y="17"/>
                  </a:cubicBezTo>
                  <a:cubicBezTo>
                    <a:pt x="16" y="19"/>
                    <a:pt x="18" y="20"/>
                    <a:pt x="21" y="17"/>
                  </a:cubicBezTo>
                  <a:cubicBezTo>
                    <a:pt x="27" y="11"/>
                    <a:pt x="33" y="6"/>
                    <a:pt x="40" y="0"/>
                  </a:cubicBezTo>
                  <a:close/>
                </a:path>
              </a:pathLst>
            </a:custGeom>
            <a:grpFill/>
            <a:ln>
              <a:solidFill>
                <a:srgbClr val="034E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endParaRPr>
            </a:p>
          </p:txBody>
        </p:sp>
      </p:grpSp>
      <p:sp>
        <p:nvSpPr>
          <p:cNvPr id="89" name="TextBox 87">
            <a:extLst>
              <a:ext uri="{FF2B5EF4-FFF2-40B4-BE49-F238E27FC236}">
                <a16:creationId xmlns:a16="http://schemas.microsoft.com/office/drawing/2014/main" id="{CCCA0B48-8F06-426C-B056-AAAE9B66B34D}"/>
              </a:ext>
            </a:extLst>
          </p:cNvPr>
          <p:cNvSpPr txBox="1"/>
          <p:nvPr/>
        </p:nvSpPr>
        <p:spPr>
          <a:xfrm>
            <a:off x="1319146" y="4073882"/>
            <a:ext cx="1819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ANALISI </a:t>
            </a: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DEI FABBISOGNI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DEL COMUNE, PARTENDO DALLA MANIFESTAZIONE DI INTERESSE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125" name="TextBox 87">
            <a:extLst>
              <a:ext uri="{FF2B5EF4-FFF2-40B4-BE49-F238E27FC236}">
                <a16:creationId xmlns:a16="http://schemas.microsoft.com/office/drawing/2014/main" id="{EB449D33-B7FB-49EF-B727-9D979332D884}"/>
              </a:ext>
            </a:extLst>
          </p:cNvPr>
          <p:cNvSpPr txBox="1"/>
          <p:nvPr/>
        </p:nvSpPr>
        <p:spPr>
          <a:xfrm>
            <a:off x="3792712" y="4085605"/>
            <a:ext cx="1819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ELABORAZIONE DEL </a:t>
            </a: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PIANO DI INTERVENTO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, CON ASSEGNAZIONE DEGLI INTERVENTI, IN BASE AGLI ESITI DEL QUESTIONARIO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126" name="Oval 43">
            <a:extLst>
              <a:ext uri="{FF2B5EF4-FFF2-40B4-BE49-F238E27FC236}">
                <a16:creationId xmlns:a16="http://schemas.microsoft.com/office/drawing/2014/main" id="{EE306884-6AEC-4D9E-994E-61323019DF1E}"/>
              </a:ext>
            </a:extLst>
          </p:cNvPr>
          <p:cNvSpPr/>
          <p:nvPr/>
        </p:nvSpPr>
        <p:spPr>
          <a:xfrm>
            <a:off x="1435424" y="2390506"/>
            <a:ext cx="1464730" cy="1464728"/>
          </a:xfrm>
          <a:prstGeom prst="ellipse">
            <a:avLst/>
          </a:prstGeom>
          <a:noFill/>
          <a:ln w="38100"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9" name="TextBox 87">
            <a:extLst>
              <a:ext uri="{FF2B5EF4-FFF2-40B4-BE49-F238E27FC236}">
                <a16:creationId xmlns:a16="http://schemas.microsoft.com/office/drawing/2014/main" id="{7CDC8B7A-8AD0-4E9E-B6F4-A7BE630854BD}"/>
              </a:ext>
            </a:extLst>
          </p:cNvPr>
          <p:cNvSpPr txBox="1"/>
          <p:nvPr/>
        </p:nvSpPr>
        <p:spPr>
          <a:xfrm>
            <a:off x="6489536" y="4078981"/>
            <a:ext cx="181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VALIDAZIONE DEL </a:t>
            </a: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PIANO 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DA PARTE DEL COMUNE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F71311C0-1E45-47DE-A8BC-2CC98A8A56CF}"/>
              </a:ext>
            </a:extLst>
          </p:cNvPr>
          <p:cNvGrpSpPr/>
          <p:nvPr/>
        </p:nvGrpSpPr>
        <p:grpSpPr>
          <a:xfrm>
            <a:off x="4305358" y="2665869"/>
            <a:ext cx="748479" cy="886207"/>
            <a:chOff x="4305358" y="3702018"/>
            <a:chExt cx="748479" cy="886207"/>
          </a:xfrm>
        </p:grpSpPr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C12BD49F-4ACB-4D93-824C-085361283AF3}"/>
                </a:ext>
              </a:extLst>
            </p:cNvPr>
            <p:cNvSpPr/>
            <p:nvPr/>
          </p:nvSpPr>
          <p:spPr>
            <a:xfrm>
              <a:off x="4305358" y="3702018"/>
              <a:ext cx="748479" cy="886207"/>
            </a:xfrm>
            <a:prstGeom prst="rect">
              <a:avLst/>
            </a:prstGeom>
            <a:noFill/>
            <a:ln w="57150">
              <a:solidFill>
                <a:srgbClr val="20AB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8" name="Connettore diritto 27">
              <a:extLst>
                <a:ext uri="{FF2B5EF4-FFF2-40B4-BE49-F238E27FC236}">
                  <a16:creationId xmlns:a16="http://schemas.microsoft.com/office/drawing/2014/main" id="{5472CC6B-5622-4661-9A73-B00B871B4796}"/>
                </a:ext>
              </a:extLst>
            </p:cNvPr>
            <p:cNvCxnSpPr/>
            <p:nvPr/>
          </p:nvCxnSpPr>
          <p:spPr>
            <a:xfrm>
              <a:off x="4399723" y="3965075"/>
              <a:ext cx="574602" cy="0"/>
            </a:xfrm>
            <a:prstGeom prst="line">
              <a:avLst/>
            </a:prstGeom>
            <a:ln w="5715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diritto 129">
              <a:extLst>
                <a:ext uri="{FF2B5EF4-FFF2-40B4-BE49-F238E27FC236}">
                  <a16:creationId xmlns:a16="http://schemas.microsoft.com/office/drawing/2014/main" id="{693A522C-7FF2-4776-9E53-C8B2E0B36643}"/>
                </a:ext>
              </a:extLst>
            </p:cNvPr>
            <p:cNvCxnSpPr/>
            <p:nvPr/>
          </p:nvCxnSpPr>
          <p:spPr>
            <a:xfrm>
              <a:off x="4393099" y="4117475"/>
              <a:ext cx="574602" cy="0"/>
            </a:xfrm>
            <a:prstGeom prst="line">
              <a:avLst/>
            </a:prstGeom>
            <a:ln w="5715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diritto 130">
              <a:extLst>
                <a:ext uri="{FF2B5EF4-FFF2-40B4-BE49-F238E27FC236}">
                  <a16:creationId xmlns:a16="http://schemas.microsoft.com/office/drawing/2014/main" id="{9684829A-269F-44CD-8BF2-680FE0DCEA74}"/>
                </a:ext>
              </a:extLst>
            </p:cNvPr>
            <p:cNvCxnSpPr/>
            <p:nvPr/>
          </p:nvCxnSpPr>
          <p:spPr>
            <a:xfrm>
              <a:off x="4399727" y="4269875"/>
              <a:ext cx="574602" cy="0"/>
            </a:xfrm>
            <a:prstGeom prst="line">
              <a:avLst/>
            </a:prstGeom>
            <a:ln w="5715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diritto 131">
              <a:extLst>
                <a:ext uri="{FF2B5EF4-FFF2-40B4-BE49-F238E27FC236}">
                  <a16:creationId xmlns:a16="http://schemas.microsoft.com/office/drawing/2014/main" id="{84959DEF-8D3A-448A-A070-1C7D79AE0F61}"/>
                </a:ext>
              </a:extLst>
            </p:cNvPr>
            <p:cNvCxnSpPr/>
            <p:nvPr/>
          </p:nvCxnSpPr>
          <p:spPr>
            <a:xfrm>
              <a:off x="4393102" y="4422275"/>
              <a:ext cx="574602" cy="0"/>
            </a:xfrm>
            <a:prstGeom prst="line">
              <a:avLst/>
            </a:prstGeom>
            <a:ln w="57150">
              <a:solidFill>
                <a:srgbClr val="20AB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87">
            <a:extLst>
              <a:ext uri="{FF2B5EF4-FFF2-40B4-BE49-F238E27FC236}">
                <a16:creationId xmlns:a16="http://schemas.microsoft.com/office/drawing/2014/main" id="{D7366F54-BBBC-41F7-8829-4E2B19C8A26C}"/>
              </a:ext>
            </a:extLst>
          </p:cNvPr>
          <p:cNvSpPr txBox="1"/>
          <p:nvPr/>
        </p:nvSpPr>
        <p:spPr>
          <a:xfrm>
            <a:off x="9113587" y="4092233"/>
            <a:ext cx="1819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TRASMISSIONE</a:t>
            </a:r>
            <a:r>
              <a:rPr kumimoji="0" lang="it-IT" sz="1200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DA PARTE DEL COMUNE DEL PIANO AL DIPARTIMENTO FUNZIONE PUBBLICA PER VALUTAZIONE</a:t>
            </a:r>
            <a:endParaRPr kumimoji="0" lang="it-IT" sz="1200" i="0" u="none" strike="noStrike" kern="1200" cap="none" spc="0" normalizeH="0" baseline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Hadassah Friedlaender" panose="02020603050405020304" pitchFamily="18" charset="-79"/>
              <a:ea typeface="Noto Sans" panose="020B0502040504020204" pitchFamily="34"/>
              <a:cs typeface="Hadassah Friedlaender" panose="02020603050405020304" pitchFamily="18" charset="-79"/>
            </a:endParaRPr>
          </a:p>
        </p:txBody>
      </p:sp>
      <p:sp>
        <p:nvSpPr>
          <p:cNvPr id="68" name="Arrow: Chevron 2">
            <a:extLst>
              <a:ext uri="{FF2B5EF4-FFF2-40B4-BE49-F238E27FC236}">
                <a16:creationId xmlns:a16="http://schemas.microsoft.com/office/drawing/2014/main" id="{4C1BC378-4D4B-4516-BEF3-550670170F3D}"/>
              </a:ext>
            </a:extLst>
          </p:cNvPr>
          <p:cNvSpPr/>
          <p:nvPr/>
        </p:nvSpPr>
        <p:spPr>
          <a:xfrm>
            <a:off x="1072969" y="1252906"/>
            <a:ext cx="2307733" cy="572936"/>
          </a:xfrm>
          <a:prstGeom prst="chevr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FABBISOGNO</a:t>
            </a:r>
          </a:p>
        </p:txBody>
      </p:sp>
      <p:sp>
        <p:nvSpPr>
          <p:cNvPr id="69" name="Arrow: Chevron 4">
            <a:extLst>
              <a:ext uri="{FF2B5EF4-FFF2-40B4-BE49-F238E27FC236}">
                <a16:creationId xmlns:a16="http://schemas.microsoft.com/office/drawing/2014/main" id="{D7244908-FFEF-486F-B592-198621DECE29}"/>
              </a:ext>
            </a:extLst>
          </p:cNvPr>
          <p:cNvSpPr/>
          <p:nvPr/>
        </p:nvSpPr>
        <p:spPr>
          <a:xfrm>
            <a:off x="8856791" y="1238161"/>
            <a:ext cx="2307733" cy="572936"/>
          </a:xfrm>
          <a:prstGeom prst="chevron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TRASMISSIONE</a:t>
            </a:r>
            <a:endParaRPr lang="en-US" sz="1600" b="1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7495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10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5D87112-4580-55D2-10EA-E765B52D7F01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GESTIONE FASE 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ECD2A7-A87E-D847-036B-D5AAD0CE9A6A}"/>
              </a:ext>
            </a:extLst>
          </p:cNvPr>
          <p:cNvSpPr txBox="1"/>
          <p:nvPr/>
        </p:nvSpPr>
        <p:spPr>
          <a:xfrm>
            <a:off x="1949839" y="1174242"/>
            <a:ext cx="4659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MANIFESTAZIONI DI INTERESSE GESTITE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541CDE4-964B-F008-F769-6DCE8A3F484F}"/>
              </a:ext>
            </a:extLst>
          </p:cNvPr>
          <p:cNvSpPr txBox="1"/>
          <p:nvPr/>
        </p:nvSpPr>
        <p:spPr>
          <a:xfrm>
            <a:off x="2048484" y="2870300"/>
            <a:ext cx="4458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PIANI DI INTERVENTO APPROVATI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0599606-D287-9BB9-BE21-9A0C7D06CA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7133499" y="920866"/>
            <a:ext cx="1561242" cy="158289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B2C850E-7167-C025-C8A9-294F0ACB91AD}"/>
              </a:ext>
            </a:extLst>
          </p:cNvPr>
          <p:cNvSpPr txBox="1"/>
          <p:nvPr/>
        </p:nvSpPr>
        <p:spPr>
          <a:xfrm>
            <a:off x="7438678" y="1320463"/>
            <a:ext cx="9060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925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91A113-C5B4-2133-8C70-6B140D4D468E}"/>
              </a:ext>
            </a:extLst>
          </p:cNvPr>
          <p:cNvSpPr txBox="1"/>
          <p:nvPr/>
        </p:nvSpPr>
        <p:spPr>
          <a:xfrm>
            <a:off x="1303862" y="4572727"/>
            <a:ext cx="5589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COMUNI CHE USUFRUIRANNO DI INTERVENTI DI RAFFORZAMENTO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89BD9E01-B58D-5F9E-DE2A-AF5C43F0F1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7133500" y="2563397"/>
            <a:ext cx="1561242" cy="1582890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065ABA5-0464-B1D8-025C-0DDF55364CD0}"/>
              </a:ext>
            </a:extLst>
          </p:cNvPr>
          <p:cNvSpPr txBox="1"/>
          <p:nvPr/>
        </p:nvSpPr>
        <p:spPr>
          <a:xfrm>
            <a:off x="7118264" y="2954159"/>
            <a:ext cx="15628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98%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427B8198-7C36-7395-E576-270C15599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7133502" y="4273663"/>
            <a:ext cx="1561242" cy="1582890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1264EBF-4DDC-574E-6496-F4F426E02786}"/>
              </a:ext>
            </a:extLst>
          </p:cNvPr>
          <p:cNvSpPr txBox="1"/>
          <p:nvPr/>
        </p:nvSpPr>
        <p:spPr>
          <a:xfrm>
            <a:off x="7273524" y="4636621"/>
            <a:ext cx="128913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1.042</a:t>
            </a:r>
          </a:p>
        </p:txBody>
      </p:sp>
    </p:spTree>
    <p:extLst>
      <p:ext uri="{BB962C8B-B14F-4D97-AF65-F5344CB8AC3E}">
        <p14:creationId xmlns:p14="http://schemas.microsoft.com/office/powerpoint/2010/main" val="72978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11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CC29058-9015-8B13-04AE-EA542A6F2F2B}"/>
              </a:ext>
            </a:extLst>
          </p:cNvPr>
          <p:cNvSpPr/>
          <p:nvPr/>
        </p:nvSpPr>
        <p:spPr>
          <a:xfrm>
            <a:off x="-9390" y="41339"/>
            <a:ext cx="12201390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rPr>
              <a:t>FASE 3 - STRATEGIA AFFIANCAMENTO OPERATIVO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ED629D-2266-AA14-A7FC-14B094A28F53}"/>
              </a:ext>
            </a:extLst>
          </p:cNvPr>
          <p:cNvSpPr txBox="1"/>
          <p:nvPr/>
        </p:nvSpPr>
        <p:spPr>
          <a:xfrm>
            <a:off x="2280325" y="1613351"/>
            <a:ext cx="3330274" cy="987504"/>
          </a:xfrm>
          <a:prstGeom prst="roundRect">
            <a:avLst/>
          </a:prstGeom>
          <a:solidFill>
            <a:srgbClr val="034EA2"/>
          </a:solidFill>
          <a:ln>
            <a:solidFill>
              <a:srgbClr val="20AB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6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Investire sulle persone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73851C5-6266-8784-219C-865DE6DCF0CB}"/>
              </a:ext>
            </a:extLst>
          </p:cNvPr>
          <p:cNvSpPr txBox="1"/>
          <p:nvPr/>
        </p:nvSpPr>
        <p:spPr>
          <a:xfrm>
            <a:off x="2280325" y="3001294"/>
            <a:ext cx="3330275" cy="987504"/>
          </a:xfrm>
          <a:prstGeom prst="roundRect">
            <a:avLst/>
          </a:prstGeom>
          <a:solidFill>
            <a:srgbClr val="034EA2"/>
          </a:solidFill>
          <a:ln>
            <a:solidFill>
              <a:srgbClr val="20ABAD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Mettere in rete le esperienze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B4C881E-FEDE-83BF-13E8-54E02A7798A4}"/>
              </a:ext>
            </a:extLst>
          </p:cNvPr>
          <p:cNvSpPr txBox="1"/>
          <p:nvPr/>
        </p:nvSpPr>
        <p:spPr>
          <a:xfrm>
            <a:off x="2280325" y="4313815"/>
            <a:ext cx="3330275" cy="987504"/>
          </a:xfrm>
          <a:prstGeom prst="roundRect">
            <a:avLst/>
          </a:prstGeom>
          <a:solidFill>
            <a:srgbClr val="034EA2"/>
          </a:solidFill>
          <a:ln>
            <a:solidFill>
              <a:srgbClr val="20ABAD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Costruire soluzioni sul territorio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8FEE4BB-147D-C584-0685-1B5176664DB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25538" y="4316793"/>
            <a:ext cx="913492" cy="86274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E0CB32C-8F9B-8C8E-8BBA-1BEEB15CA7F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6679B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591343" y="3070603"/>
            <a:ext cx="951556" cy="86274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D2AA67C-77D0-1674-EF92-BA02C57DE6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20ABAD">
                <a:tint val="45000"/>
                <a:satMod val="400000"/>
              </a:srgbClr>
            </a:duotone>
          </a:blip>
          <a:srcRect l="206" t="15999" r="3027" b="10808"/>
          <a:stretch/>
        </p:blipFill>
        <p:spPr>
          <a:xfrm>
            <a:off x="9462898" y="1675731"/>
            <a:ext cx="1080001" cy="86274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C23D043-7BA4-E6EB-DBBF-B059A1ACCE36}"/>
              </a:ext>
            </a:extLst>
          </p:cNvPr>
          <p:cNvSpPr txBox="1"/>
          <p:nvPr/>
        </p:nvSpPr>
        <p:spPr>
          <a:xfrm>
            <a:off x="6422585" y="1627405"/>
            <a:ext cx="3267132" cy="987504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>
                <a:solidFill>
                  <a:srgbClr val="034EA2"/>
                </a:solidFill>
              </a:rPr>
              <a:t>Apprendimento dinamico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7E8CB97-CA53-3ECA-9341-CB0596F4C548}"/>
              </a:ext>
            </a:extLst>
          </p:cNvPr>
          <p:cNvSpPr txBox="1"/>
          <p:nvPr/>
        </p:nvSpPr>
        <p:spPr>
          <a:xfrm>
            <a:off x="6445924" y="3208312"/>
            <a:ext cx="3330274" cy="987504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>
                <a:solidFill>
                  <a:srgbClr val="034EA2"/>
                </a:solidFill>
              </a:rPr>
              <a:t>Community</a:t>
            </a:r>
          </a:p>
          <a:p>
            <a:endParaRPr lang="it-IT" dirty="0">
              <a:solidFill>
                <a:srgbClr val="034EA2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A4545C5-E0A4-CE54-8B06-D123AEB58B50}"/>
              </a:ext>
            </a:extLst>
          </p:cNvPr>
          <p:cNvSpPr txBox="1"/>
          <p:nvPr/>
        </p:nvSpPr>
        <p:spPr>
          <a:xfrm>
            <a:off x="6513655" y="4313815"/>
            <a:ext cx="3330274" cy="987504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>
                <a:solidFill>
                  <a:srgbClr val="034EA2"/>
                </a:solidFill>
              </a:rPr>
              <a:t>Supporto specialistico</a:t>
            </a:r>
          </a:p>
        </p:txBody>
      </p:sp>
      <p:sp>
        <p:nvSpPr>
          <p:cNvPr id="20" name="Freccia circolare a destra 19">
            <a:extLst>
              <a:ext uri="{FF2B5EF4-FFF2-40B4-BE49-F238E27FC236}">
                <a16:creationId xmlns:a16="http://schemas.microsoft.com/office/drawing/2014/main" id="{153B5DF1-18F9-8AAD-2424-C6F994473D22}"/>
              </a:ext>
            </a:extLst>
          </p:cNvPr>
          <p:cNvSpPr/>
          <p:nvPr/>
        </p:nvSpPr>
        <p:spPr>
          <a:xfrm>
            <a:off x="1388533" y="3335864"/>
            <a:ext cx="795866" cy="1693334"/>
          </a:xfrm>
          <a:prstGeom prst="curvedRightArrow">
            <a:avLst/>
          </a:prstGeom>
          <a:solidFill>
            <a:srgbClr val="ABD03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3" name="Freccia circolare a destra 22">
            <a:extLst>
              <a:ext uri="{FF2B5EF4-FFF2-40B4-BE49-F238E27FC236}">
                <a16:creationId xmlns:a16="http://schemas.microsoft.com/office/drawing/2014/main" id="{5529DC57-8FDB-97C3-D9F1-8F40CB745618}"/>
              </a:ext>
            </a:extLst>
          </p:cNvPr>
          <p:cNvSpPr/>
          <p:nvPr/>
        </p:nvSpPr>
        <p:spPr>
          <a:xfrm>
            <a:off x="1354664" y="1998133"/>
            <a:ext cx="795866" cy="1693334"/>
          </a:xfrm>
          <a:prstGeom prst="curvedRightArrow">
            <a:avLst/>
          </a:prstGeom>
          <a:solidFill>
            <a:srgbClr val="ABD03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Freccia a destra 23">
            <a:extLst>
              <a:ext uri="{FF2B5EF4-FFF2-40B4-BE49-F238E27FC236}">
                <a16:creationId xmlns:a16="http://schemas.microsoft.com/office/drawing/2014/main" id="{126A2B52-10F1-AE56-BB00-B5CEA1DD2F85}"/>
              </a:ext>
            </a:extLst>
          </p:cNvPr>
          <p:cNvSpPr/>
          <p:nvPr/>
        </p:nvSpPr>
        <p:spPr>
          <a:xfrm>
            <a:off x="5914995" y="1841105"/>
            <a:ext cx="553125" cy="531994"/>
          </a:xfrm>
          <a:prstGeom prst="rightArrow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911594A2-118F-E10B-81E1-BE9EC6D835D3}"/>
              </a:ext>
            </a:extLst>
          </p:cNvPr>
          <p:cNvSpPr/>
          <p:nvPr/>
        </p:nvSpPr>
        <p:spPr>
          <a:xfrm>
            <a:off x="5965792" y="3263501"/>
            <a:ext cx="553125" cy="531994"/>
          </a:xfrm>
          <a:prstGeom prst="rightArrow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a destra 25">
            <a:extLst>
              <a:ext uri="{FF2B5EF4-FFF2-40B4-BE49-F238E27FC236}">
                <a16:creationId xmlns:a16="http://schemas.microsoft.com/office/drawing/2014/main" id="{7C78830D-04B3-B711-5B84-C250712ABE73}"/>
              </a:ext>
            </a:extLst>
          </p:cNvPr>
          <p:cNvSpPr/>
          <p:nvPr/>
        </p:nvSpPr>
        <p:spPr>
          <a:xfrm>
            <a:off x="5982726" y="4584299"/>
            <a:ext cx="553125" cy="531994"/>
          </a:xfrm>
          <a:prstGeom prst="rightArrow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237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BCA591E-A700-7E4D-92B8-F43E05686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07" y="2463727"/>
            <a:ext cx="2386574" cy="102788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DE2A781-148D-F0C8-A9DA-ED3EBC0E7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034" y="2188170"/>
            <a:ext cx="6757361" cy="1578997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3459DD4-9E2E-C2DA-502C-7CA112ED2E6E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APPRENDIMENTO E COMMUNITY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EF22161-97CA-1B44-8FE2-E31783A36027}"/>
              </a:ext>
            </a:extLst>
          </p:cNvPr>
          <p:cNvSpPr txBox="1"/>
          <p:nvPr/>
        </p:nvSpPr>
        <p:spPr>
          <a:xfrm>
            <a:off x="353093" y="4244396"/>
            <a:ext cx="3710415" cy="987504"/>
          </a:xfrm>
          <a:prstGeom prst="roundRect">
            <a:avLst/>
          </a:prstGeom>
          <a:solidFill>
            <a:srgbClr val="6679BB"/>
          </a:solidFill>
          <a:ln>
            <a:solidFill>
              <a:srgbClr val="20AB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60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7 Community tematiche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74BBAFE-4DBF-DDA0-8F67-CFE135A89E27}"/>
              </a:ext>
            </a:extLst>
          </p:cNvPr>
          <p:cNvSpPr txBox="1"/>
          <p:nvPr/>
        </p:nvSpPr>
        <p:spPr>
          <a:xfrm>
            <a:off x="4348626" y="4244396"/>
            <a:ext cx="3710416" cy="987504"/>
          </a:xfrm>
          <a:prstGeom prst="roundRect">
            <a:avLst/>
          </a:prstGeom>
          <a:solidFill>
            <a:srgbClr val="6679BB"/>
          </a:solidFill>
          <a:ln>
            <a:solidFill>
              <a:srgbClr val="20ABAD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Centro di competenza tematico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9104258-F7F9-785E-84F3-00971884974C}"/>
              </a:ext>
            </a:extLst>
          </p:cNvPr>
          <p:cNvSpPr txBox="1"/>
          <p:nvPr/>
        </p:nvSpPr>
        <p:spPr>
          <a:xfrm>
            <a:off x="8276429" y="4235840"/>
            <a:ext cx="3710416" cy="987504"/>
          </a:xfrm>
          <a:prstGeom prst="roundRect">
            <a:avLst/>
          </a:prstGeom>
          <a:solidFill>
            <a:srgbClr val="6679BB"/>
          </a:solidFill>
          <a:ln>
            <a:solidFill>
              <a:srgbClr val="20ABAD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60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+ 650 Comuni</a:t>
            </a:r>
          </a:p>
          <a:p>
            <a:r>
              <a:rPr lang="it-IT" dirty="0"/>
              <a:t>+ 3.000 Iscritti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388FD792-54C2-5E5B-898D-ADF2A20C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12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C5E496CF-84BD-D766-7E84-8EF8C440E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2018" y="873662"/>
            <a:ext cx="2224331" cy="69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60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D07A663F-54F8-EE23-2A76-3EB6D6CC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13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D87112-4580-55D2-10EA-E765B52D7F01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rgbClr val="034EA1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APPRENDIMENTO DINAMICO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ECD2A7-A87E-D847-036B-D5AAD0CE9A6A}"/>
              </a:ext>
            </a:extLst>
          </p:cNvPr>
          <p:cNvSpPr txBox="1"/>
          <p:nvPr/>
        </p:nvSpPr>
        <p:spPr>
          <a:xfrm>
            <a:off x="1053309" y="2506952"/>
            <a:ext cx="2588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WEBINAR REALIZZATI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541CDE4-964B-F008-F769-6DCE8A3F484F}"/>
              </a:ext>
            </a:extLst>
          </p:cNvPr>
          <p:cNvSpPr txBox="1"/>
          <p:nvPr/>
        </p:nvSpPr>
        <p:spPr>
          <a:xfrm>
            <a:off x="253549" y="4392698"/>
            <a:ext cx="4458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PARTECIPANTI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0599606-D287-9BB9-BE21-9A0C7D06CA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4170163" y="2207800"/>
            <a:ext cx="1561242" cy="158289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B2C850E-7167-C025-C8A9-294F0ACB91AD}"/>
              </a:ext>
            </a:extLst>
          </p:cNvPr>
          <p:cNvSpPr txBox="1"/>
          <p:nvPr/>
        </p:nvSpPr>
        <p:spPr>
          <a:xfrm>
            <a:off x="4306012" y="2588866"/>
            <a:ext cx="125707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+ 100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9BD9E01-B58D-5F9E-DE2A-AF5C43F0F1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4170164" y="3899532"/>
            <a:ext cx="1561242" cy="1582890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065ABA5-0464-B1D8-025C-0DDF55364CD0}"/>
              </a:ext>
            </a:extLst>
          </p:cNvPr>
          <p:cNvSpPr txBox="1"/>
          <p:nvPr/>
        </p:nvSpPr>
        <p:spPr>
          <a:xfrm>
            <a:off x="4087196" y="4374959"/>
            <a:ext cx="1561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+ 2.000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725031F-51F5-7A8A-DA27-8BE03387DC9E}"/>
              </a:ext>
            </a:extLst>
          </p:cNvPr>
          <p:cNvSpPr txBox="1"/>
          <p:nvPr/>
        </p:nvSpPr>
        <p:spPr>
          <a:xfrm>
            <a:off x="6844501" y="2490017"/>
            <a:ext cx="2588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ORE DI FORMAZIONE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25CA9A4-EE71-59F1-4AC2-0E520B57FAE1}"/>
              </a:ext>
            </a:extLst>
          </p:cNvPr>
          <p:cNvSpPr txBox="1"/>
          <p:nvPr/>
        </p:nvSpPr>
        <p:spPr>
          <a:xfrm>
            <a:off x="6764523" y="4204135"/>
            <a:ext cx="2748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BADGE RILASCIATI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F1535893-FF26-C4FF-FA94-A26BDE0A6E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9961355" y="2190865"/>
            <a:ext cx="1561242" cy="1582890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EDD77BF-071E-EEFC-F1B5-CFE59E09A45A}"/>
              </a:ext>
            </a:extLst>
          </p:cNvPr>
          <p:cNvSpPr txBox="1"/>
          <p:nvPr/>
        </p:nvSpPr>
        <p:spPr>
          <a:xfrm>
            <a:off x="10148001" y="2605797"/>
            <a:ext cx="129234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+ 200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67E15268-8180-2610-F72F-18944D554A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5018" t="32717" b="36803"/>
          <a:stretch/>
        </p:blipFill>
        <p:spPr>
          <a:xfrm>
            <a:off x="9961356" y="3882597"/>
            <a:ext cx="1561242" cy="1582890"/>
          </a:xfrm>
          <a:prstGeom prst="rect">
            <a:avLst/>
          </a:prstGeom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488A9C3-7F5E-8C9E-E707-36E5201D16C5}"/>
              </a:ext>
            </a:extLst>
          </p:cNvPr>
          <p:cNvSpPr txBox="1"/>
          <p:nvPr/>
        </p:nvSpPr>
        <p:spPr>
          <a:xfrm>
            <a:off x="9878388" y="4358024"/>
            <a:ext cx="1561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034EA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+ 1.200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6090CA3E-58B0-5FE1-634A-220B5E6453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591"/>
          <a:stretch/>
        </p:blipFill>
        <p:spPr>
          <a:xfrm>
            <a:off x="247839" y="876410"/>
            <a:ext cx="4643578" cy="64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50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Output image">
            <a:extLst>
              <a:ext uri="{FF2B5EF4-FFF2-40B4-BE49-F238E27FC236}">
                <a16:creationId xmlns:a16="http://schemas.microsoft.com/office/drawing/2014/main" id="{CDC019FD-34B3-D835-D5E9-097B9D2001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5646" b="3512"/>
          <a:stretch/>
        </p:blipFill>
        <p:spPr bwMode="auto">
          <a:xfrm>
            <a:off x="1899152" y="1085982"/>
            <a:ext cx="7648627" cy="48341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E8A4491-5486-D93C-0D89-22D926E2B390}"/>
              </a:ext>
            </a:extLst>
          </p:cNvPr>
          <p:cNvSpPr txBox="1"/>
          <p:nvPr/>
        </p:nvSpPr>
        <p:spPr>
          <a:xfrm>
            <a:off x="5723466" y="6040105"/>
            <a:ext cx="58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76197"/>
                </a:solidFill>
                <a:latin typeface="Hadassah Friedlaender" panose="02020603050405020304" pitchFamily="18" charset="-79"/>
                <a:ea typeface="+mj-ea"/>
                <a:cs typeface="Hadassah Friedlaender" panose="02020603050405020304" pitchFamily="18" charset="-79"/>
              </a:rPr>
              <a:t>Totale interventi: 2.602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F9FF35B-FC0D-6A37-26A2-B3EFD05B90D5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COMMUNITY - INTERVENTI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14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28F8358-3D88-79E7-8CF7-A9E3C8AF49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471"/>
          <a:stretch/>
        </p:blipFill>
        <p:spPr>
          <a:xfrm>
            <a:off x="7586496" y="677905"/>
            <a:ext cx="4400349" cy="77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56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15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pic>
        <p:nvPicPr>
          <p:cNvPr id="3" name="Immagine 2" descr="Output image">
            <a:extLst>
              <a:ext uri="{FF2B5EF4-FFF2-40B4-BE49-F238E27FC236}">
                <a16:creationId xmlns:a16="http://schemas.microsoft.com/office/drawing/2014/main" id="{02A8B6B5-1141-0708-8987-86B9B7ED29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4075" b="5241"/>
          <a:stretch/>
        </p:blipFill>
        <p:spPr bwMode="auto">
          <a:xfrm>
            <a:off x="1947333" y="1320864"/>
            <a:ext cx="8669867" cy="48559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COMMUNITY - VISUALIZZAZIONI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4308B88-0B82-A2D6-B511-B203D3E1B69F}"/>
              </a:ext>
            </a:extLst>
          </p:cNvPr>
          <p:cNvSpPr txBox="1"/>
          <p:nvPr/>
        </p:nvSpPr>
        <p:spPr>
          <a:xfrm>
            <a:off x="5266268" y="6040105"/>
            <a:ext cx="58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76197"/>
                </a:solidFill>
                <a:latin typeface="Hadassah Friedlaender" panose="02020603050405020304" pitchFamily="18" charset="-79"/>
                <a:ea typeface="+mj-ea"/>
                <a:cs typeface="Hadassah Friedlaender" panose="02020603050405020304" pitchFamily="18" charset="-79"/>
              </a:rPr>
              <a:t>Totale visualizzazioni: 94.066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937A115-4352-A0F1-B8BC-242740E7D027}"/>
              </a:ext>
            </a:extLst>
          </p:cNvPr>
          <p:cNvSpPr/>
          <p:nvPr/>
        </p:nvSpPr>
        <p:spPr>
          <a:xfrm>
            <a:off x="2607733" y="1151466"/>
            <a:ext cx="7518400" cy="220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59C0818-817C-4695-81EB-C90F8F2F69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471"/>
          <a:stretch/>
        </p:blipFill>
        <p:spPr>
          <a:xfrm>
            <a:off x="7586496" y="677905"/>
            <a:ext cx="4400349" cy="77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97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16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937A115-4352-A0F1-B8BC-242740E7D027}"/>
              </a:ext>
            </a:extLst>
          </p:cNvPr>
          <p:cNvSpPr/>
          <p:nvPr/>
        </p:nvSpPr>
        <p:spPr>
          <a:xfrm>
            <a:off x="2607733" y="1151466"/>
            <a:ext cx="7518400" cy="220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3459DD4-9E2E-C2DA-502C-7CA112ED2E6E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SUPPORTO SPECIALISTICO – ATTORI E AZIONI</a:t>
            </a:r>
          </a:p>
        </p:txBody>
      </p:sp>
      <p:sp>
        <p:nvSpPr>
          <p:cNvPr id="2" name="Google Shape;70;p2">
            <a:extLst>
              <a:ext uri="{FF2B5EF4-FFF2-40B4-BE49-F238E27FC236}">
                <a16:creationId xmlns:a16="http://schemas.microsoft.com/office/drawing/2014/main" id="{D3BD1188-6696-1149-3670-D456051EE950}"/>
              </a:ext>
            </a:extLst>
          </p:cNvPr>
          <p:cNvSpPr txBox="1">
            <a:spLocks/>
          </p:cNvSpPr>
          <p:nvPr/>
        </p:nvSpPr>
        <p:spPr>
          <a:xfrm>
            <a:off x="4089192" y="4108744"/>
            <a:ext cx="3552231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34EA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Hadassah Friedlaender" panose="02020603050405020304" pitchFamily="18" charset="-79"/>
                <a:ea typeface="Arial"/>
                <a:cs typeface="Hadassah Friedlaender" panose="02020603050405020304" pitchFamily="18" charset="-79"/>
                <a:sym typeface="Arial"/>
              </a:rPr>
              <a:t>Esperti territoriali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011060E-EF30-F979-97B1-A74063C812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6425" t="78225" r="35942" b="9272"/>
          <a:stretch/>
        </p:blipFill>
        <p:spPr>
          <a:xfrm>
            <a:off x="4419597" y="2587111"/>
            <a:ext cx="2666734" cy="853154"/>
          </a:xfrm>
          <a:prstGeom prst="rect">
            <a:avLst/>
          </a:prstGeom>
          <a:ln>
            <a:solidFill>
              <a:srgbClr val="6679BB"/>
            </a:solidFill>
          </a:ln>
        </p:spPr>
      </p:pic>
      <p:sp>
        <p:nvSpPr>
          <p:cNvPr id="5" name="Google Shape;70;p2">
            <a:extLst>
              <a:ext uri="{FF2B5EF4-FFF2-40B4-BE49-F238E27FC236}">
                <a16:creationId xmlns:a16="http://schemas.microsoft.com/office/drawing/2014/main" id="{BD5FAFD1-90C8-C6E5-C9BA-AE0EE6A56145}"/>
              </a:ext>
            </a:extLst>
          </p:cNvPr>
          <p:cNvSpPr txBox="1">
            <a:spLocks/>
          </p:cNvSpPr>
          <p:nvPr/>
        </p:nvSpPr>
        <p:spPr>
          <a:xfrm>
            <a:off x="4293682" y="1960152"/>
            <a:ext cx="2918565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34EA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6679BB"/>
                </a:solidFill>
                <a:effectLst/>
                <a:uLnTx/>
                <a:uFillTx/>
                <a:latin typeface="Hadassah Friedlaender" panose="02020603050405020304" pitchFamily="18" charset="-79"/>
                <a:ea typeface="Arial"/>
                <a:cs typeface="Hadassah Friedlaender" panose="02020603050405020304" pitchFamily="18" charset="-79"/>
                <a:sym typeface="Arial"/>
              </a:rPr>
              <a:t>Team manager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AEF9D07-12FB-7A26-BF4E-B51C070573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66129" t="16281" r="5239" b="70847"/>
          <a:stretch/>
        </p:blipFill>
        <p:spPr>
          <a:xfrm>
            <a:off x="4460354" y="4787041"/>
            <a:ext cx="2680306" cy="851971"/>
          </a:xfrm>
          <a:prstGeom prst="rect">
            <a:avLst/>
          </a:prstGeom>
          <a:ln>
            <a:solidFill>
              <a:srgbClr val="FDB913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9764453-F03D-F950-9947-281BB5309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16" y="819504"/>
            <a:ext cx="3798751" cy="4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12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17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VISUALIZZAZIONI COMMUNITY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A206B6-B9F3-D2B4-8C72-39960808025F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INTERVENTI SUL TERRITORIO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CD0E4056-207B-FD94-2595-DCAE5199F862}"/>
              </a:ext>
            </a:extLst>
          </p:cNvPr>
          <p:cNvGrpSpPr/>
          <p:nvPr/>
        </p:nvGrpSpPr>
        <p:grpSpPr>
          <a:xfrm rot="21091103">
            <a:off x="2839869" y="2254112"/>
            <a:ext cx="2508076" cy="2706505"/>
            <a:chOff x="1020663" y="2581106"/>
            <a:chExt cx="2549705" cy="2549703"/>
          </a:xfrm>
          <a:solidFill>
            <a:srgbClr val="ABD037"/>
          </a:solidFill>
        </p:grpSpPr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66E1F38F-6730-30AF-0C27-D4A784422350}"/>
                </a:ext>
              </a:extLst>
            </p:cNvPr>
            <p:cNvSpPr/>
            <p:nvPr/>
          </p:nvSpPr>
          <p:spPr>
            <a:xfrm>
              <a:off x="1020663" y="258110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8">
              <a:extLst>
                <a:ext uri="{FF2B5EF4-FFF2-40B4-BE49-F238E27FC236}">
                  <a16:creationId xmlns:a16="http://schemas.microsoft.com/office/drawing/2014/main" id="{F844869D-BF74-73BD-45B9-FD51486B424F}"/>
                </a:ext>
              </a:extLst>
            </p:cNvPr>
            <p:cNvSpPr txBox="1"/>
            <p:nvPr/>
          </p:nvSpPr>
          <p:spPr>
            <a:xfrm>
              <a:off x="1160625" y="2987616"/>
              <a:ext cx="2207032" cy="142073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b="1" dirty="0">
                  <a:solidFill>
                    <a:srgbClr val="034EA2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690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rgbClr val="034EA2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Manifestazioni </a:t>
              </a:r>
              <a:r>
                <a:rPr kumimoji="0" lang="it-IT" sz="1600" b="1" i="0" u="none" strike="noStrike" kern="1200" cap="none" spc="0" normalizeH="0" baseline="0" dirty="0">
                  <a:ln>
                    <a:noFill/>
                  </a:ln>
                  <a:solidFill>
                    <a:srgbClr val="034EA2"/>
                  </a:solidFill>
                  <a:effectLst/>
                  <a:uLnTx/>
                  <a:uFillTx/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con Team manager dedicato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3888147-79A7-8FC0-0415-9FCC2D8F1456}"/>
              </a:ext>
            </a:extLst>
          </p:cNvPr>
          <p:cNvGrpSpPr/>
          <p:nvPr/>
        </p:nvGrpSpPr>
        <p:grpSpPr>
          <a:xfrm rot="1039799">
            <a:off x="7182256" y="2251796"/>
            <a:ext cx="2508075" cy="2706505"/>
            <a:chOff x="7513784" y="2163026"/>
            <a:chExt cx="2549705" cy="2549703"/>
          </a:xfrm>
          <a:solidFill>
            <a:srgbClr val="ABD037"/>
          </a:solidFill>
        </p:grpSpPr>
        <p:sp>
          <p:nvSpPr>
            <p:cNvPr id="13" name="Rectangle 34">
              <a:extLst>
                <a:ext uri="{FF2B5EF4-FFF2-40B4-BE49-F238E27FC236}">
                  <a16:creationId xmlns:a16="http://schemas.microsoft.com/office/drawing/2014/main" id="{36864092-34FF-4E00-B6E4-8E7E24F23013}"/>
                </a:ext>
              </a:extLst>
            </p:cNvPr>
            <p:cNvSpPr/>
            <p:nvPr/>
          </p:nvSpPr>
          <p:spPr>
            <a:xfrm rot="21195230">
              <a:off x="7513784" y="2163026"/>
              <a:ext cx="2549705" cy="254970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3F17ECE0-F488-66B5-5F17-7A013824574E}"/>
                </a:ext>
              </a:extLst>
            </p:cNvPr>
            <p:cNvSpPr txBox="1"/>
            <p:nvPr/>
          </p:nvSpPr>
          <p:spPr>
            <a:xfrm rot="21180124">
              <a:off x="7815766" y="2380539"/>
              <a:ext cx="1983007" cy="7248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600" b="1" i="0" u="none" strike="noStrike" cap="none" spc="0" normalizeH="0" baseline="0">
                  <a:ln>
                    <a:noFill/>
                  </a:ln>
                  <a:solidFill>
                    <a:srgbClr val="20ABAD"/>
                  </a:solidFill>
                  <a:effectLst/>
                  <a:uLnTx/>
                  <a:uFillTx/>
                  <a:latin typeface="Hadassah Friedlaender" panose="02020603050405020304" pitchFamily="18" charset="-79"/>
                  <a:cs typeface="Hadassah Friedlaender" panose="02020603050405020304" pitchFamily="18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400" dirty="0">
                  <a:solidFill>
                    <a:schemeClr val="accent1"/>
                  </a:solidFill>
                </a:rPr>
                <a:t>+ 500</a:t>
              </a:r>
              <a:endParaRPr lang="en-GB" sz="4400" dirty="0">
                <a:solidFill>
                  <a:schemeClr val="accent1"/>
                </a:solidFill>
              </a:endParaRPr>
            </a:p>
          </p:txBody>
        </p:sp>
        <p:sp>
          <p:nvSpPr>
            <p:cNvPr id="15" name="TextBox 28">
              <a:extLst>
                <a:ext uri="{FF2B5EF4-FFF2-40B4-BE49-F238E27FC236}">
                  <a16:creationId xmlns:a16="http://schemas.microsoft.com/office/drawing/2014/main" id="{407CB4E4-7B34-1DA9-C6F6-C39B48A090D8}"/>
                </a:ext>
              </a:extLst>
            </p:cNvPr>
            <p:cNvSpPr txBox="1"/>
            <p:nvPr/>
          </p:nvSpPr>
          <p:spPr>
            <a:xfrm rot="21180969">
              <a:off x="7986987" y="3624478"/>
              <a:ext cx="2004158" cy="55089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accent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Incontri territoriali</a:t>
              </a: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37627D1D-4931-FBB7-E6F8-0C5E39B56DB6}"/>
              </a:ext>
            </a:extLst>
          </p:cNvPr>
          <p:cNvGrpSpPr/>
          <p:nvPr/>
        </p:nvGrpSpPr>
        <p:grpSpPr>
          <a:xfrm rot="375809">
            <a:off x="5012232" y="2058290"/>
            <a:ext cx="2508076" cy="2706505"/>
            <a:chOff x="7513784" y="2163026"/>
            <a:chExt cx="2549705" cy="2549703"/>
          </a:xfrm>
          <a:solidFill>
            <a:schemeClr val="accent2"/>
          </a:solidFill>
        </p:grpSpPr>
        <p:sp>
          <p:nvSpPr>
            <p:cNvPr id="17" name="Rectangle 34">
              <a:extLst>
                <a:ext uri="{FF2B5EF4-FFF2-40B4-BE49-F238E27FC236}">
                  <a16:creationId xmlns:a16="http://schemas.microsoft.com/office/drawing/2014/main" id="{D8F831F0-8694-CF07-0281-A18CE531F231}"/>
                </a:ext>
              </a:extLst>
            </p:cNvPr>
            <p:cNvSpPr/>
            <p:nvPr/>
          </p:nvSpPr>
          <p:spPr>
            <a:xfrm rot="21195230">
              <a:off x="7513784" y="216302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0">
              <a:extLst>
                <a:ext uri="{FF2B5EF4-FFF2-40B4-BE49-F238E27FC236}">
                  <a16:creationId xmlns:a16="http://schemas.microsoft.com/office/drawing/2014/main" id="{3E232319-E3EF-5C8F-4352-62B8376BC1EA}"/>
                </a:ext>
              </a:extLst>
            </p:cNvPr>
            <p:cNvSpPr txBox="1"/>
            <p:nvPr/>
          </p:nvSpPr>
          <p:spPr>
            <a:xfrm rot="21180124">
              <a:off x="7644650" y="2397942"/>
              <a:ext cx="1983007" cy="7248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600" b="1" i="0" u="none" strike="noStrike" cap="none" spc="0" normalizeH="0" baseline="0">
                  <a:ln>
                    <a:noFill/>
                  </a:ln>
                  <a:solidFill>
                    <a:srgbClr val="20ABAD"/>
                  </a:solidFill>
                  <a:effectLst/>
                  <a:uLnTx/>
                  <a:uFillTx/>
                  <a:latin typeface="Hadassah Friedlaender" panose="02020603050405020304" pitchFamily="18" charset="-79"/>
                  <a:cs typeface="Hadassah Friedlaender" panose="02020603050405020304" pitchFamily="18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400" dirty="0">
                  <a:solidFill>
                    <a:schemeClr val="bg1"/>
                  </a:solidFill>
                </a:rPr>
                <a:t>+ 800</a:t>
              </a:r>
              <a:endParaRPr lang="en-GB" sz="44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AFC7BFF5-7CB5-4FAA-2204-912AA2EEC6EC}"/>
                </a:ext>
              </a:extLst>
            </p:cNvPr>
            <p:cNvSpPr txBox="1"/>
            <p:nvPr/>
          </p:nvSpPr>
          <p:spPr>
            <a:xfrm rot="21180969">
              <a:off x="7799790" y="3472201"/>
              <a:ext cx="2096694" cy="78285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Comuni in fase di progettazione operativa</a:t>
              </a: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D44E1D20-5D8C-1438-BC37-976C5C869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16" y="819504"/>
            <a:ext cx="3798751" cy="4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38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18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VISUALIZZAZIONI COMMUNITY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A206B6-B9F3-D2B4-8C72-39960808025F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PIANI OPERATIVI ED ESPERTI TERRITORIALI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D3AC99B-F9D1-15BC-06C0-17E8FE37D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94570"/>
            <a:ext cx="5229721" cy="5716207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4EE1495E-BA6A-50DA-4F15-36D28F172AE7}"/>
              </a:ext>
            </a:extLst>
          </p:cNvPr>
          <p:cNvGrpSpPr/>
          <p:nvPr/>
        </p:nvGrpSpPr>
        <p:grpSpPr>
          <a:xfrm>
            <a:off x="316802" y="946168"/>
            <a:ext cx="2508076" cy="2706505"/>
            <a:chOff x="1020663" y="2581106"/>
            <a:chExt cx="2549705" cy="2549703"/>
          </a:xfrm>
          <a:solidFill>
            <a:schemeClr val="accent1"/>
          </a:solidFill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71C3A2DF-52D2-4AC3-9D42-BF9233FEE18E}"/>
                </a:ext>
              </a:extLst>
            </p:cNvPr>
            <p:cNvSpPr/>
            <p:nvPr/>
          </p:nvSpPr>
          <p:spPr>
            <a:xfrm>
              <a:off x="1020663" y="258110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28">
              <a:extLst>
                <a:ext uri="{FF2B5EF4-FFF2-40B4-BE49-F238E27FC236}">
                  <a16:creationId xmlns:a16="http://schemas.microsoft.com/office/drawing/2014/main" id="{D197E049-A562-2619-A3B1-F8665157BA2A}"/>
                </a:ext>
              </a:extLst>
            </p:cNvPr>
            <p:cNvSpPr txBox="1"/>
            <p:nvPr/>
          </p:nvSpPr>
          <p:spPr>
            <a:xfrm>
              <a:off x="1160625" y="2700475"/>
              <a:ext cx="2207032" cy="229056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419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Piani operativi elaborati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430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Comuni interessati</a:t>
              </a: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55600C15-C684-3480-2A4E-286D39B32115}"/>
              </a:ext>
            </a:extLst>
          </p:cNvPr>
          <p:cNvGrpSpPr/>
          <p:nvPr/>
        </p:nvGrpSpPr>
        <p:grpSpPr>
          <a:xfrm>
            <a:off x="3297064" y="1115503"/>
            <a:ext cx="2508076" cy="2706505"/>
            <a:chOff x="1020663" y="2581106"/>
            <a:chExt cx="2549705" cy="2549703"/>
          </a:xfrm>
          <a:solidFill>
            <a:schemeClr val="accent2"/>
          </a:solidFill>
        </p:grpSpPr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17F1F00-B30D-FE36-D9F3-FDAB7CB9BBE6}"/>
                </a:ext>
              </a:extLst>
            </p:cNvPr>
            <p:cNvSpPr/>
            <p:nvPr/>
          </p:nvSpPr>
          <p:spPr>
            <a:xfrm>
              <a:off x="1020663" y="258110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18DDCB83-FDC2-C199-13C2-5A16CA059469}"/>
                </a:ext>
              </a:extLst>
            </p:cNvPr>
            <p:cNvSpPr txBox="1"/>
            <p:nvPr/>
          </p:nvSpPr>
          <p:spPr>
            <a:xfrm>
              <a:off x="1160625" y="2700475"/>
              <a:ext cx="2207032" cy="229056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b="1" dirty="0">
                  <a:solidFill>
                    <a:srgbClr val="034EA2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359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rgbClr val="034EA2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Piani con esperti assegnati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b="1" dirty="0">
                  <a:solidFill>
                    <a:srgbClr val="034EA2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366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rgbClr val="034EA2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Comuni interessati</a:t>
              </a: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727C10BD-FA6D-7E0D-C987-A0D8980DA357}"/>
              </a:ext>
            </a:extLst>
          </p:cNvPr>
          <p:cNvGrpSpPr/>
          <p:nvPr/>
        </p:nvGrpSpPr>
        <p:grpSpPr>
          <a:xfrm>
            <a:off x="1925471" y="3655499"/>
            <a:ext cx="2508076" cy="2706505"/>
            <a:chOff x="1020663" y="2581106"/>
            <a:chExt cx="2549705" cy="2549703"/>
          </a:xfrm>
          <a:solidFill>
            <a:srgbClr val="ABD037"/>
          </a:solidFill>
        </p:grpSpPr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A434951-5E65-044F-7CED-5C4F2F0850D0}"/>
                </a:ext>
              </a:extLst>
            </p:cNvPr>
            <p:cNvSpPr/>
            <p:nvPr/>
          </p:nvSpPr>
          <p:spPr>
            <a:xfrm>
              <a:off x="1020663" y="2581106"/>
              <a:ext cx="2549705" cy="2549703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8">
              <a:extLst>
                <a:ext uri="{FF2B5EF4-FFF2-40B4-BE49-F238E27FC236}">
                  <a16:creationId xmlns:a16="http://schemas.microsoft.com/office/drawing/2014/main" id="{9C8E02B4-3226-DF3D-E713-8AF8960D0457}"/>
                </a:ext>
              </a:extLst>
            </p:cNvPr>
            <p:cNvSpPr txBox="1"/>
            <p:nvPr/>
          </p:nvSpPr>
          <p:spPr>
            <a:xfrm>
              <a:off x="1177839" y="3003568"/>
              <a:ext cx="2207032" cy="142073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+ 200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dirty="0">
                  <a:solidFill>
                    <a:schemeClr val="bg1"/>
                  </a:solidFill>
                  <a:latin typeface="Hadassah Friedlaender" panose="02020603050405020304" pitchFamily="18" charset="-79"/>
                  <a:ea typeface="Noto Sans" panose="020B0502040504020204" pitchFamily="34"/>
                  <a:cs typeface="Hadassah Friedlaender" panose="02020603050405020304" pitchFamily="18" charset="-79"/>
                </a:rPr>
                <a:t>Azioni in loco avviate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adassah Friedlaender" panose="02020603050405020304" pitchFamily="18" charset="-79"/>
                <a:ea typeface="Noto Sans" panose="020B0502040504020204" pitchFamily="34"/>
                <a:cs typeface="Hadassah Friedlaender" panose="02020603050405020304" pitchFamily="18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790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19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VISUALIZZAZIONI COMMUNITY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A206B6-B9F3-D2B4-8C72-39960808025F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TIPOLOGIA OUTPUT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01DF87-353C-BB19-87A6-22D9C1222264}"/>
              </a:ext>
            </a:extLst>
          </p:cNvPr>
          <p:cNvSpPr txBox="1"/>
          <p:nvPr/>
        </p:nvSpPr>
        <p:spPr>
          <a:xfrm>
            <a:off x="1915696" y="855366"/>
            <a:ext cx="8405170" cy="510778"/>
          </a:xfrm>
          <a:prstGeom prst="roundRect">
            <a:avLst/>
          </a:prstGeom>
          <a:solidFill>
            <a:srgbClr val="6679BB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rPr>
              <a:t>BILANCIO CONTABILITÀ E TRIBUTI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83693B5-E83D-1F18-4EF2-B0E091ADE21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2749" y="800131"/>
            <a:ext cx="829397" cy="62124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2BFBBB1-3D19-7280-D942-7AE27E790070}"/>
              </a:ext>
            </a:extLst>
          </p:cNvPr>
          <p:cNvSpPr txBox="1"/>
          <p:nvPr/>
        </p:nvSpPr>
        <p:spPr>
          <a:xfrm>
            <a:off x="416013" y="1896535"/>
            <a:ext cx="1152187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Costruzione e valutazione strategia di programmazione economico finanziaria (</a:t>
            </a:r>
            <a:r>
              <a:rPr lang="it-IT" sz="2200" b="1" dirty="0" err="1">
                <a:solidFill>
                  <a:srgbClr val="002060"/>
                </a:solidFill>
                <a:latin typeface="+mj-lt"/>
              </a:rPr>
              <a:t>DUP</a:t>
            </a:r>
            <a:r>
              <a:rPr lang="it-IT" sz="2200" b="1" dirty="0">
                <a:solidFill>
                  <a:srgbClr val="002060"/>
                </a:solidFill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Supporto nei processi di misurazione dei risultati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Progetti formativi personalizzati per lo sviluppo di competenze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Accompagnamento nell’utilizzo di piattaforme di  monitoraggio e rendicontazione progetti finanziati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Razionalizzazione dei processi di gestione delle entrate con focus su accertamento e riscossione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Elaborazione di schemi e atti per la gestione delle entrate  (Es. Regolamento IMU)</a:t>
            </a:r>
          </a:p>
        </p:txBody>
      </p:sp>
    </p:spTree>
    <p:extLst>
      <p:ext uri="{BB962C8B-B14F-4D97-AF65-F5344CB8AC3E}">
        <p14:creationId xmlns:p14="http://schemas.microsoft.com/office/powerpoint/2010/main" val="476202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20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VISUALIZZAZIONI COMMUNITY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A206B6-B9F3-D2B4-8C72-39960808025F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TIPOLOGIA OUTPUT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BE3ED01-4671-8A91-E142-D20615A9E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562" y="1977032"/>
            <a:ext cx="8674467" cy="4384378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1F9FC1C-873A-F4DE-492C-EB7986A55F7D}"/>
              </a:ext>
            </a:extLst>
          </p:cNvPr>
          <p:cNvSpPr txBox="1"/>
          <p:nvPr/>
        </p:nvSpPr>
        <p:spPr>
          <a:xfrm>
            <a:off x="2203562" y="952898"/>
            <a:ext cx="8405170" cy="510778"/>
          </a:xfrm>
          <a:prstGeom prst="roundRect">
            <a:avLst/>
          </a:prstGeom>
          <a:solidFill>
            <a:srgbClr val="034EA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>
              <a:defRPr sz="2000" b="1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it-IT" sz="2400" dirty="0">
                <a:latin typeface="+mj-lt"/>
              </a:rPr>
              <a:t>APPALTI PUBBLICI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3F7F7C11-CF38-4248-900A-9F13FA5416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5808" t="18056"/>
          <a:stretch/>
        </p:blipFill>
        <p:spPr>
          <a:xfrm>
            <a:off x="1039799" y="986764"/>
            <a:ext cx="929380" cy="64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75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AEECE0-2674-4C3A-D435-CB3644A1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854" y="6328215"/>
            <a:ext cx="440991" cy="365125"/>
          </a:xfrm>
          <a:prstGeom prst="heptagon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fld id="{CF80415B-62F8-4E8D-AD2B-E8D8BB4B17FA}" type="slidenum">
              <a:rPr lang="it-IT" sz="1400">
                <a:solidFill>
                  <a:schemeClr val="lt1"/>
                </a:solidFill>
                <a:latin typeface="+mj-lt"/>
                <a:cs typeface="Hadassah Friedlaender" panose="02020603050405020304" pitchFamily="18" charset="-79"/>
              </a:rPr>
              <a:pPr algn="ctr"/>
              <a:t>21</a:t>
            </a:fld>
            <a:endParaRPr lang="it-IT" sz="1400" dirty="0">
              <a:solidFill>
                <a:schemeClr val="lt1"/>
              </a:solidFill>
              <a:latin typeface="+mj-lt"/>
              <a:cs typeface="Hadassah Friedlaender" panose="02020603050405020304" pitchFamily="18" charset="-79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21B6C1-58EC-1B54-EBD5-061033D092B0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VISUALIZZAZIONI COMMUNITY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A206B6-B9F3-D2B4-8C72-39960808025F}"/>
              </a:ext>
            </a:extLst>
          </p:cNvPr>
          <p:cNvSpPr txBox="1"/>
          <p:nvPr/>
        </p:nvSpPr>
        <p:spPr>
          <a:xfrm>
            <a:off x="58342" y="31574"/>
            <a:ext cx="12078957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 sz="3600" b="1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defRPr>
            </a:lvl1pPr>
          </a:lstStyle>
          <a:p>
            <a:r>
              <a:rPr lang="it-IT" dirty="0"/>
              <a:t>TIPOLOGIA OUTPUT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01DF87-353C-BB19-87A6-22D9C1222264}"/>
              </a:ext>
            </a:extLst>
          </p:cNvPr>
          <p:cNvSpPr txBox="1"/>
          <p:nvPr/>
        </p:nvSpPr>
        <p:spPr>
          <a:xfrm>
            <a:off x="1915696" y="855366"/>
            <a:ext cx="8405170" cy="510778"/>
          </a:xfrm>
          <a:prstGeom prst="roundRect">
            <a:avLst/>
          </a:prstGeom>
          <a:solidFill>
            <a:srgbClr val="6679BB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+mj-lt"/>
                <a:cs typeface="Hadassah Friedlaender" panose="02020603050405020304" pitchFamily="18" charset="-79"/>
              </a:rPr>
              <a:t>PROGRAMMAZIONE EUROPEA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8F4D550-F05F-EE51-35CC-CB8250AA7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52" y="787634"/>
            <a:ext cx="969253" cy="64499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BAEE53F-2216-7683-8CBE-A0A30CCBDCA1}"/>
              </a:ext>
            </a:extLst>
          </p:cNvPr>
          <p:cNvSpPr txBox="1"/>
          <p:nvPr/>
        </p:nvSpPr>
        <p:spPr>
          <a:xfrm>
            <a:off x="416014" y="1896535"/>
            <a:ext cx="115708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Costruzione partecipata di modelli organizzativi (Sportello/Ufficio Europa in forma singola o associata)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Convenzioni per la gestione associata dei servizi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Schemi di atti per l’istituzione del servizio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Strumenti per costruzione di strategie di progettazione (Es. Matrice finanziabilità. Linee guida partenariati)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2060"/>
                </a:solidFill>
                <a:latin typeface="+mj-lt"/>
              </a:rPr>
              <a:t>Processi di accompagnamento e formazione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2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17843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1473d0f5-67f0-4250-818c-d2c362c5c06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231BC5FF0CAF14DA4F3702A7AF5BAA1" ma:contentTypeVersion="12" ma:contentTypeDescription="Creare un nuovo documento." ma:contentTypeScope="" ma:versionID="a955929df3991f4d1dc06c4dbd320ce5">
  <xsd:schema xmlns:xsd="http://www.w3.org/2001/XMLSchema" xmlns:xs="http://www.w3.org/2001/XMLSchema" xmlns:p="http://schemas.microsoft.com/office/2006/metadata/properties" xmlns:ns2="92db15f5-f9a5-41a4-90f7-0645ab94feff" xmlns:ns3="1473d0f5-67f0-4250-818c-d2c362c5c06e" targetNamespace="http://schemas.microsoft.com/office/2006/metadata/properties" ma:root="true" ma:fieldsID="3a73036d92cfb977dfe9466172a33837" ns2:_="" ns3:_="">
    <xsd:import namespace="92db15f5-f9a5-41a4-90f7-0645ab94feff"/>
    <xsd:import namespace="1473d0f5-67f0-4250-818c-d2c362c5c0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_Flow_SignoffStatu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b15f5-f9a5-41a4-90f7-0645ab94fe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3d0f5-67f0-4250-818c-d2c362c5c0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_Flow_SignoffStatus" ma:index="12" nillable="true" ma:displayName="Stato consenso" ma:internalName="Stato_x0020_consenso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A3EBE4-6C54-4190-9D39-2122CC228DCE}">
  <ds:schemaRefs>
    <ds:schemaRef ds:uri="http://schemas.microsoft.com/office/2006/metadata/properties"/>
    <ds:schemaRef ds:uri="http://schemas.microsoft.com/office/infopath/2007/PartnerControls"/>
    <ds:schemaRef ds:uri="1473d0f5-67f0-4250-818c-d2c362c5c06e"/>
  </ds:schemaRefs>
</ds:datastoreItem>
</file>

<file path=customXml/itemProps2.xml><?xml version="1.0" encoding="utf-8"?>
<ds:datastoreItem xmlns:ds="http://schemas.openxmlformats.org/officeDocument/2006/customXml" ds:itemID="{A8FBE881-6136-4A50-AC3F-07B0ACB43A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b15f5-f9a5-41a4-90f7-0645ab94feff"/>
    <ds:schemaRef ds:uri="1473d0f5-67f0-4250-818c-d2c362c5c0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98DD9C-1F26-4E75-949B-AFC13A6571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6319</TotalTime>
  <Words>570</Words>
  <Application>Microsoft Office PowerPoint</Application>
  <PresentationFormat>Widescreen</PresentationFormat>
  <Paragraphs>168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Hadassah Friedlaender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Minchillo</dc:creator>
  <cp:lastModifiedBy>Francesco Minchillo</cp:lastModifiedBy>
  <cp:revision>126</cp:revision>
  <dcterms:created xsi:type="dcterms:W3CDTF">2021-06-10T15:21:00Z</dcterms:created>
  <dcterms:modified xsi:type="dcterms:W3CDTF">2024-04-14T08:51:24Z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0x0101008231BC5FF0CAF14DA4F3702A7AF5BAA1</vt:lpwstr>
  </property>
</Properties>
</file>