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61" r:id="rId1"/>
  </p:sldMasterIdLst>
  <p:notesMasterIdLst>
    <p:notesMasterId r:id="rId20"/>
  </p:notesMasterIdLst>
  <p:handoutMasterIdLst>
    <p:handoutMasterId r:id="rId21"/>
  </p:handoutMasterIdLst>
  <p:sldIdLst>
    <p:sldId id="746" r:id="rId2"/>
    <p:sldId id="308" r:id="rId3"/>
    <p:sldId id="321" r:id="rId4"/>
    <p:sldId id="763" r:id="rId5"/>
    <p:sldId id="754" r:id="rId6"/>
    <p:sldId id="326" r:id="rId7"/>
    <p:sldId id="755" r:id="rId8"/>
    <p:sldId id="757" r:id="rId9"/>
    <p:sldId id="758" r:id="rId10"/>
    <p:sldId id="340" r:id="rId11"/>
    <p:sldId id="759" r:id="rId12"/>
    <p:sldId id="760" r:id="rId13"/>
    <p:sldId id="761" r:id="rId14"/>
    <p:sldId id="762" r:id="rId15"/>
    <p:sldId id="764" r:id="rId16"/>
    <p:sldId id="753" r:id="rId17"/>
    <p:sldId id="735" r:id="rId18"/>
    <p:sldId id="756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43452257-C880-41EE-8DFD-3C7159E3B23D}">
          <p14:sldIdLst>
            <p14:sldId id="746"/>
            <p14:sldId id="308"/>
            <p14:sldId id="321"/>
            <p14:sldId id="763"/>
            <p14:sldId id="754"/>
            <p14:sldId id="326"/>
            <p14:sldId id="755"/>
            <p14:sldId id="757"/>
            <p14:sldId id="758"/>
            <p14:sldId id="340"/>
            <p14:sldId id="759"/>
            <p14:sldId id="760"/>
            <p14:sldId id="761"/>
            <p14:sldId id="762"/>
          </p14:sldIdLst>
        </p14:section>
        <p14:section name="Sezione senza titolo" id="{6A7B924D-5854-4E1D-8B59-B302296A5D5C}">
          <p14:sldIdLst>
            <p14:sldId id="764"/>
            <p14:sldId id="753"/>
            <p14:sldId id="735"/>
            <p14:sldId id="7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66FF"/>
    <a:srgbClr val="0066FF"/>
    <a:srgbClr val="AB6B25"/>
    <a:srgbClr val="3366CC"/>
    <a:srgbClr val="66FF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64637" autoAdjust="0"/>
  </p:normalViewPr>
  <p:slideViewPr>
    <p:cSldViewPr snapToGrid="0" snapToObjects="1">
      <p:cViewPr varScale="1">
        <p:scale>
          <a:sx n="112" d="100"/>
          <a:sy n="112" d="100"/>
        </p:scale>
        <p:origin x="15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6243BA-A87C-41DA-B43B-65F8E3235820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it-IT"/>
        </a:p>
      </dgm:t>
    </dgm:pt>
    <dgm:pt modelId="{F864DF5A-8940-489A-88A0-7553F85FEB81}">
      <dgm:prSet phldrT="[Testo]" custT="1"/>
      <dgm:spPr>
        <a:solidFill>
          <a:srgbClr val="00B0F0"/>
        </a:solidFill>
      </dgm:spPr>
      <dgm:t>
        <a:bodyPr/>
        <a:lstStyle/>
        <a:p>
          <a:r>
            <a:rPr lang="it-IT" sz="2400" dirty="0">
              <a:latin typeface="Arial" panose="020B0604020202020204" pitchFamily="34" charset="0"/>
              <a:cs typeface="Arial" panose="020B0604020202020204" pitchFamily="34" charset="0"/>
            </a:rPr>
            <a:t>Accreditamenti</a:t>
          </a:r>
        </a:p>
      </dgm:t>
    </dgm:pt>
    <dgm:pt modelId="{387DFEEF-8309-42E7-BF21-63814EA754A0}" type="parTrans" cxnId="{6272D886-726A-45CD-8C95-73E0243CFCC8}">
      <dgm:prSet/>
      <dgm:spPr/>
      <dgm:t>
        <a:bodyPr/>
        <a:lstStyle/>
        <a:p>
          <a:endParaRPr lang="it-IT" sz="1600"/>
        </a:p>
      </dgm:t>
    </dgm:pt>
    <dgm:pt modelId="{A3D69082-0C4B-4971-8EE5-2471E7FD9C43}" type="sibTrans" cxnId="{6272D886-726A-45CD-8C95-73E0243CFCC8}">
      <dgm:prSet/>
      <dgm:spPr/>
      <dgm:t>
        <a:bodyPr/>
        <a:lstStyle/>
        <a:p>
          <a:endParaRPr lang="it-IT" sz="1600"/>
        </a:p>
      </dgm:t>
    </dgm:pt>
    <dgm:pt modelId="{4E16A677-1310-4014-8B0E-CFB7419DFA35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Civil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Society Platform EU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Fundamental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Rights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Agency</a:t>
          </a:r>
          <a:endParaRPr lang="it-IT" sz="1000" dirty="0"/>
        </a:p>
      </dgm:t>
    </dgm:pt>
    <dgm:pt modelId="{C93A31A3-7E70-4DB4-847A-ED721EC5199A}" type="parTrans" cxnId="{77ECCF1D-C7A5-4973-B035-076CAE8A9AFB}">
      <dgm:prSet/>
      <dgm:spPr/>
      <dgm:t>
        <a:bodyPr/>
        <a:lstStyle/>
        <a:p>
          <a:endParaRPr lang="it-IT" sz="1600"/>
        </a:p>
      </dgm:t>
    </dgm:pt>
    <dgm:pt modelId="{928290FE-7B85-4C14-9091-F1B2DB14E334}" type="sibTrans" cxnId="{77ECCF1D-C7A5-4973-B035-076CAE8A9AFB}">
      <dgm:prSet/>
      <dgm:spPr/>
      <dgm:t>
        <a:bodyPr/>
        <a:lstStyle/>
        <a:p>
          <a:endParaRPr lang="it-IT" sz="1600"/>
        </a:p>
      </dgm:t>
    </dgm:pt>
    <dgm:pt modelId="{91636FD6-690F-419C-AA78-6B5246985348}">
      <dgm:prSet phldrT="[Testo]"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r>
            <a:rPr lang="it-IT" sz="2400" dirty="0">
              <a:latin typeface="Arial" panose="020B0604020202020204" pitchFamily="34" charset="0"/>
              <a:cs typeface="Arial" panose="020B0604020202020204" pitchFamily="34" charset="0"/>
            </a:rPr>
            <a:t>Obiettivi</a:t>
          </a:r>
        </a:p>
      </dgm:t>
    </dgm:pt>
    <dgm:pt modelId="{B9171CB3-F8D0-4E92-A79D-78DBEFB967D8}" type="parTrans" cxnId="{C64BF626-EF99-4A3B-9585-B323768F74C8}">
      <dgm:prSet/>
      <dgm:spPr/>
      <dgm:t>
        <a:bodyPr/>
        <a:lstStyle/>
        <a:p>
          <a:endParaRPr lang="it-IT" sz="1600"/>
        </a:p>
      </dgm:t>
    </dgm:pt>
    <dgm:pt modelId="{68443BD9-E245-43C1-97EF-0286F9746B37}" type="sibTrans" cxnId="{C64BF626-EF99-4A3B-9585-B323768F74C8}">
      <dgm:prSet/>
      <dgm:spPr/>
      <dgm:t>
        <a:bodyPr/>
        <a:lstStyle/>
        <a:p>
          <a:endParaRPr lang="it-IT" sz="1600"/>
        </a:p>
      </dgm:t>
    </dgm:pt>
    <dgm:pt modelId="{A8FAEAE4-CD34-4A8C-8751-C44B536855E8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NHRI ancora mancante in Italia</a:t>
          </a:r>
        </a:p>
      </dgm:t>
    </dgm:pt>
    <dgm:pt modelId="{056673E0-A896-4E5D-9241-66D86CE0A9F8}" type="parTrans" cxnId="{8CEC8206-567F-4A5C-A9A6-D64A65429AEE}">
      <dgm:prSet/>
      <dgm:spPr/>
      <dgm:t>
        <a:bodyPr/>
        <a:lstStyle/>
        <a:p>
          <a:endParaRPr lang="it-IT" sz="1600"/>
        </a:p>
      </dgm:t>
    </dgm:pt>
    <dgm:pt modelId="{251E2FF6-8F15-4FA6-971F-2B4EFED0ACBE}" type="sibTrans" cxnId="{8CEC8206-567F-4A5C-A9A6-D64A65429AEE}">
      <dgm:prSet/>
      <dgm:spPr/>
      <dgm:t>
        <a:bodyPr/>
        <a:lstStyle/>
        <a:p>
          <a:endParaRPr lang="it-IT" sz="1600"/>
        </a:p>
      </dgm:t>
    </dgm:pt>
    <dgm:pt modelId="{156C5519-8F62-48E7-BD75-0C7DE6307BB7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HR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Education</a:t>
          </a:r>
          <a:endParaRPr lang="it-IT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FB8DFC-A8BC-410B-857E-4080CD3EBAEC}" type="parTrans" cxnId="{CECB8579-9BC7-436D-A59A-7BC75CB45510}">
      <dgm:prSet/>
      <dgm:spPr/>
      <dgm:t>
        <a:bodyPr/>
        <a:lstStyle/>
        <a:p>
          <a:endParaRPr lang="it-IT" sz="1600"/>
        </a:p>
      </dgm:t>
    </dgm:pt>
    <dgm:pt modelId="{297B3898-E5DA-497D-9CC6-82AF40F767DE}" type="sibTrans" cxnId="{CECB8579-9BC7-436D-A59A-7BC75CB45510}">
      <dgm:prSet/>
      <dgm:spPr/>
      <dgm:t>
        <a:bodyPr/>
        <a:lstStyle/>
        <a:p>
          <a:endParaRPr lang="it-IT" sz="1600"/>
        </a:p>
      </dgm:t>
    </dgm:pt>
    <dgm:pt modelId="{4BA8055A-8516-4B49-B9EC-746D2FA3D52D}">
      <dgm:prSet phldrT="[Testo]" custT="1"/>
      <dgm:spPr>
        <a:solidFill>
          <a:srgbClr val="7030A0"/>
        </a:solidFill>
      </dgm:spPr>
      <dgm:t>
        <a:bodyPr/>
        <a:lstStyle/>
        <a:p>
          <a:r>
            <a:rPr lang="it-IT" sz="2400" dirty="0">
              <a:latin typeface="Arial" panose="020B0604020202020204" pitchFamily="34" charset="0"/>
              <a:cs typeface="Arial" panose="020B0604020202020204" pitchFamily="34" charset="0"/>
            </a:rPr>
            <a:t>Finanziamento</a:t>
          </a:r>
        </a:p>
      </dgm:t>
    </dgm:pt>
    <dgm:pt modelId="{9E27EDF9-510F-45B2-9DB7-A4BEA2370C27}" type="parTrans" cxnId="{FA5EE4EB-3C7A-43E1-B327-0FE3ADCBCCD5}">
      <dgm:prSet/>
      <dgm:spPr/>
      <dgm:t>
        <a:bodyPr/>
        <a:lstStyle/>
        <a:p>
          <a:endParaRPr lang="it-IT" sz="1600"/>
        </a:p>
      </dgm:t>
    </dgm:pt>
    <dgm:pt modelId="{E67FACCD-D3C3-4BCA-BF35-24CB1CCDD65A}" type="sibTrans" cxnId="{FA5EE4EB-3C7A-43E1-B327-0FE3ADCBCCD5}">
      <dgm:prSet/>
      <dgm:spPr/>
      <dgm:t>
        <a:bodyPr/>
        <a:lstStyle/>
        <a:p>
          <a:endParaRPr lang="it-IT" sz="1600"/>
        </a:p>
      </dgm:t>
    </dgm:pt>
    <dgm:pt modelId="{BCACF2BC-AAC1-42E2-AE31-9A5E75769DB3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Zero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cost</a:t>
          </a:r>
          <a:endParaRPr lang="it-IT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A03924-27BD-4228-AEC5-597C44A66F0C}" type="parTrans" cxnId="{BA885173-68F8-4AB0-BC49-2D5119D3566A}">
      <dgm:prSet/>
      <dgm:spPr/>
      <dgm:t>
        <a:bodyPr/>
        <a:lstStyle/>
        <a:p>
          <a:endParaRPr lang="it-IT" sz="1600"/>
        </a:p>
      </dgm:t>
    </dgm:pt>
    <dgm:pt modelId="{510F5BF2-02E1-4F9F-A292-3BC3B0F64A12}" type="sibTrans" cxnId="{BA885173-68F8-4AB0-BC49-2D5119D3566A}">
      <dgm:prSet/>
      <dgm:spPr/>
      <dgm:t>
        <a:bodyPr/>
        <a:lstStyle/>
        <a:p>
          <a:endParaRPr lang="it-IT" sz="1600"/>
        </a:p>
      </dgm:t>
    </dgm:pt>
    <dgm:pt modelId="{6150ABCA-03F0-481A-84AB-9B926C129DB5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Advocacy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in Italia e all’estero</a:t>
          </a:r>
        </a:p>
      </dgm:t>
    </dgm:pt>
    <dgm:pt modelId="{15FFEAFC-5985-41A4-BA92-6C62B8A6BDFA}" type="parTrans" cxnId="{433168F2-8FDA-4ABA-B921-842F36DE4227}">
      <dgm:prSet/>
      <dgm:spPr/>
      <dgm:t>
        <a:bodyPr/>
        <a:lstStyle/>
        <a:p>
          <a:endParaRPr lang="it-IT" sz="1600"/>
        </a:p>
      </dgm:t>
    </dgm:pt>
    <dgm:pt modelId="{9385B470-63FF-447A-8542-0DBF509416A3}" type="sibTrans" cxnId="{433168F2-8FDA-4ABA-B921-842F36DE4227}">
      <dgm:prSet/>
      <dgm:spPr/>
      <dgm:t>
        <a:bodyPr/>
        <a:lstStyle/>
        <a:p>
          <a:endParaRPr lang="it-IT" sz="1600"/>
        </a:p>
      </dgm:t>
    </dgm:pt>
    <dgm:pt modelId="{02D3BF60-F213-464C-9F24-D8D3E93E227A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400" dirty="0">
              <a:latin typeface="Arial" panose="020B0604020202020204" pitchFamily="34" charset="0"/>
              <a:cs typeface="Arial" panose="020B0604020202020204" pitchFamily="34" charset="0"/>
            </a:rPr>
            <a:t>Filosofia</a:t>
          </a:r>
        </a:p>
      </dgm:t>
    </dgm:pt>
    <dgm:pt modelId="{E1B7747C-666F-4964-9AA3-EB2AABBD8A2F}" type="parTrans" cxnId="{57CAB18A-4C90-459C-A0B9-9DE7EF4ED002}">
      <dgm:prSet/>
      <dgm:spPr/>
      <dgm:t>
        <a:bodyPr/>
        <a:lstStyle/>
        <a:p>
          <a:endParaRPr lang="it-IT"/>
        </a:p>
      </dgm:t>
    </dgm:pt>
    <dgm:pt modelId="{FBB7E056-2539-4601-9128-ADCDC4BEAB4E}" type="sibTrans" cxnId="{57CAB18A-4C90-459C-A0B9-9DE7EF4ED002}">
      <dgm:prSet/>
      <dgm:spPr/>
      <dgm:t>
        <a:bodyPr/>
        <a:lstStyle/>
        <a:p>
          <a:endParaRPr lang="it-IT"/>
        </a:p>
      </dgm:t>
    </dgm:pt>
    <dgm:pt modelId="{5464C0B9-D9D7-4C89-B2DC-6B20766C1FA0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Rete di Ong/associazioni italiane</a:t>
          </a:r>
        </a:p>
      </dgm:t>
    </dgm:pt>
    <dgm:pt modelId="{A95DDA5D-F15E-4A7A-AA67-A9FF2ACFF131}" type="parTrans" cxnId="{346B0154-48C3-42A8-AAA6-B146B9ECAF60}">
      <dgm:prSet/>
      <dgm:spPr/>
      <dgm:t>
        <a:bodyPr/>
        <a:lstStyle/>
        <a:p>
          <a:endParaRPr lang="it-IT"/>
        </a:p>
      </dgm:t>
    </dgm:pt>
    <dgm:pt modelId="{C2576E34-F5C8-4628-B360-1E329E24EE2A}" type="sibTrans" cxnId="{346B0154-48C3-42A8-AAA6-B146B9ECAF60}">
      <dgm:prSet/>
      <dgm:spPr/>
      <dgm:t>
        <a:bodyPr/>
        <a:lstStyle/>
        <a:p>
          <a:endParaRPr lang="it-IT"/>
        </a:p>
      </dgm:t>
    </dgm:pt>
    <dgm:pt modelId="{A2D6816F-D2E6-4696-B7E3-2DC2F4AF3EC0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Diritti umani intesi come unicum indivisibile, interdipendente e trasversale</a:t>
          </a:r>
        </a:p>
      </dgm:t>
    </dgm:pt>
    <dgm:pt modelId="{178FC597-2BCF-4DC3-984A-84DA3E36BD6A}" type="parTrans" cxnId="{34658626-2FA3-44E2-B39E-B8A89892726C}">
      <dgm:prSet/>
      <dgm:spPr/>
      <dgm:t>
        <a:bodyPr/>
        <a:lstStyle/>
        <a:p>
          <a:endParaRPr lang="it-IT"/>
        </a:p>
      </dgm:t>
    </dgm:pt>
    <dgm:pt modelId="{07E3591C-6B19-42D1-9692-9A6D65DED326}" type="sibTrans" cxnId="{34658626-2FA3-44E2-B39E-B8A89892726C}">
      <dgm:prSet/>
      <dgm:spPr/>
      <dgm:t>
        <a:bodyPr/>
        <a:lstStyle/>
        <a:p>
          <a:endParaRPr lang="it-IT"/>
        </a:p>
      </dgm:t>
    </dgm:pt>
    <dgm:pt modelId="{903FDFE3-90AA-45A1-85A4-A51669659548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Fare rete per la condivisione di esperienze e la costruzione coordinata di percorsi democratici ed azione di advocacy</a:t>
          </a:r>
        </a:p>
      </dgm:t>
    </dgm:pt>
    <dgm:pt modelId="{026BBE14-5A92-47E2-BCF3-EB6D350DE046}" type="parTrans" cxnId="{84A22F43-D3C9-47D9-99E0-9C9C18C783DA}">
      <dgm:prSet/>
      <dgm:spPr/>
      <dgm:t>
        <a:bodyPr/>
        <a:lstStyle/>
        <a:p>
          <a:endParaRPr lang="it-IT"/>
        </a:p>
      </dgm:t>
    </dgm:pt>
    <dgm:pt modelId="{157FF74B-A915-4465-B194-CE0576CA866A}" type="sibTrans" cxnId="{84A22F43-D3C9-47D9-99E0-9C9C18C783DA}">
      <dgm:prSet/>
      <dgm:spPr/>
      <dgm:t>
        <a:bodyPr/>
        <a:lstStyle/>
        <a:p>
          <a:endParaRPr lang="it-IT"/>
        </a:p>
      </dgm:t>
    </dgm:pt>
    <dgm:pt modelId="{9084FC02-490B-4C4F-ABF6-FE978AAC955A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Monitoraggio dei diritti umani in Italia</a:t>
          </a:r>
        </a:p>
      </dgm:t>
    </dgm:pt>
    <dgm:pt modelId="{AFDC08D2-985E-4614-8147-C9091ABF629B}" type="parTrans" cxnId="{50A78F17-CB60-4DA4-A719-71AABD398229}">
      <dgm:prSet/>
      <dgm:spPr/>
      <dgm:t>
        <a:bodyPr/>
        <a:lstStyle/>
        <a:p>
          <a:endParaRPr lang="it-IT"/>
        </a:p>
      </dgm:t>
    </dgm:pt>
    <dgm:pt modelId="{C5D07AA6-C01A-4636-935F-EE2A0CF9A91D}" type="sibTrans" cxnId="{50A78F17-CB60-4DA4-A719-71AABD398229}">
      <dgm:prSet/>
      <dgm:spPr/>
      <dgm:t>
        <a:bodyPr/>
        <a:lstStyle/>
        <a:p>
          <a:endParaRPr lang="it-IT"/>
        </a:p>
      </dgm:t>
    </dgm:pt>
    <dgm:pt modelId="{C98F7CD3-9B5C-4367-86F2-83984FBC09A0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it-IT" sz="1000" dirty="0"/>
        </a:p>
      </dgm:t>
    </dgm:pt>
    <dgm:pt modelId="{9A7ED8EC-7A36-46EF-9FA4-D9233AAE029D}" type="parTrans" cxnId="{138D83F5-1ABA-4389-9867-2465F7DBA23D}">
      <dgm:prSet/>
      <dgm:spPr/>
      <dgm:t>
        <a:bodyPr/>
        <a:lstStyle/>
        <a:p>
          <a:endParaRPr lang="it-IT"/>
        </a:p>
      </dgm:t>
    </dgm:pt>
    <dgm:pt modelId="{0680A815-8795-40DA-9DF8-C01858941A14}" type="sibTrans" cxnId="{138D83F5-1ABA-4389-9867-2465F7DBA23D}">
      <dgm:prSet/>
      <dgm:spPr/>
      <dgm:t>
        <a:bodyPr/>
        <a:lstStyle/>
        <a:p>
          <a:endParaRPr lang="it-IT"/>
        </a:p>
      </dgm:t>
    </dgm:pt>
    <dgm:pt modelId="{7247E91C-4012-4B2D-B11E-238A0710E688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EU Civil Society Platform against Trafficking in Human Beings</a:t>
          </a:r>
          <a:endParaRPr lang="it-IT" sz="1000" dirty="0"/>
        </a:p>
      </dgm:t>
    </dgm:pt>
    <dgm:pt modelId="{4BB8BAE1-61A2-4FD9-B182-FB207AF9C945}" type="parTrans" cxnId="{46980BBD-4EB1-4232-AC96-C15F9249105F}">
      <dgm:prSet/>
      <dgm:spPr/>
      <dgm:t>
        <a:bodyPr/>
        <a:lstStyle/>
        <a:p>
          <a:endParaRPr lang="it-IT"/>
        </a:p>
      </dgm:t>
    </dgm:pt>
    <dgm:pt modelId="{F5F0F033-1FF0-4099-99A9-E00DA421DC58}" type="sibTrans" cxnId="{46980BBD-4EB1-4232-AC96-C15F9249105F}">
      <dgm:prSet/>
      <dgm:spPr/>
      <dgm:t>
        <a:bodyPr/>
        <a:lstStyle/>
        <a:p>
          <a:endParaRPr lang="it-IT"/>
        </a:p>
      </dgm:t>
    </dgm:pt>
    <dgm:pt modelId="{13E7B25B-20ED-433A-BDB8-E18A235CEC95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it-IT" sz="1000" dirty="0"/>
        </a:p>
      </dgm:t>
    </dgm:pt>
    <dgm:pt modelId="{D93259CA-6A7E-4252-80D0-65A483CA7529}" type="parTrans" cxnId="{C7A05590-227D-48E7-AEC0-49606192C523}">
      <dgm:prSet/>
      <dgm:spPr/>
      <dgm:t>
        <a:bodyPr/>
        <a:lstStyle/>
        <a:p>
          <a:endParaRPr lang="it-IT"/>
        </a:p>
      </dgm:t>
    </dgm:pt>
    <dgm:pt modelId="{D3681A43-960C-419E-821B-797B67F13429}" type="sibTrans" cxnId="{C7A05590-227D-48E7-AEC0-49606192C523}">
      <dgm:prSet/>
      <dgm:spPr/>
      <dgm:t>
        <a:bodyPr/>
        <a:lstStyle/>
        <a:p>
          <a:endParaRPr lang="it-IT"/>
        </a:p>
      </dgm:t>
    </dgm:pt>
    <dgm:pt modelId="{A843A76E-4CD6-4E91-9AEB-6701DACA8B64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Accredited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Observer  WIPO World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Intellectual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Property</a:t>
          </a:r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it-IT" sz="1000" dirty="0" err="1">
              <a:latin typeface="Arial" panose="020B0604020202020204" pitchFamily="34" charset="0"/>
              <a:cs typeface="Arial" panose="020B0604020202020204" pitchFamily="34" charset="0"/>
            </a:rPr>
            <a:t>Organisation</a:t>
          </a:r>
          <a:endParaRPr lang="it-IT" sz="1000" dirty="0"/>
        </a:p>
      </dgm:t>
    </dgm:pt>
    <dgm:pt modelId="{24A72C72-3EF7-4448-96AD-4355015CECD3}" type="parTrans" cxnId="{294F6C23-015D-4FAE-860B-4FCAE0F42F6B}">
      <dgm:prSet/>
      <dgm:spPr/>
      <dgm:t>
        <a:bodyPr/>
        <a:lstStyle/>
        <a:p>
          <a:endParaRPr lang="it-IT"/>
        </a:p>
      </dgm:t>
    </dgm:pt>
    <dgm:pt modelId="{C7EDB8B7-1BD7-41F5-93A0-974EA0B97E39}" type="sibTrans" cxnId="{294F6C23-015D-4FAE-860B-4FCAE0F42F6B}">
      <dgm:prSet/>
      <dgm:spPr/>
      <dgm:t>
        <a:bodyPr/>
        <a:lstStyle/>
        <a:p>
          <a:endParaRPr lang="it-IT"/>
        </a:p>
      </dgm:t>
    </dgm:pt>
    <dgm:pt modelId="{3E5CBEC2-3462-4F48-A166-D87687159BA5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sz="1000" dirty="0">
              <a:latin typeface="Arial" panose="020B0604020202020204" pitchFamily="34" charset="0"/>
              <a:cs typeface="Arial" panose="020B0604020202020204" pitchFamily="34" charset="0"/>
            </a:rPr>
            <a:t>Condivisione degli obiettivi</a:t>
          </a:r>
        </a:p>
      </dgm:t>
    </dgm:pt>
    <dgm:pt modelId="{DDBF0B1E-C125-4B98-A977-FCD270695256}" type="parTrans" cxnId="{D561CC93-FF53-482A-AFC3-BF860742CCDC}">
      <dgm:prSet/>
      <dgm:spPr/>
      <dgm:t>
        <a:bodyPr/>
        <a:lstStyle/>
        <a:p>
          <a:endParaRPr lang="it-IT"/>
        </a:p>
      </dgm:t>
    </dgm:pt>
    <dgm:pt modelId="{4F2E37AF-690F-41BB-8873-6D8B309DF917}" type="sibTrans" cxnId="{D561CC93-FF53-482A-AFC3-BF860742CCDC}">
      <dgm:prSet/>
      <dgm:spPr/>
      <dgm:t>
        <a:bodyPr/>
        <a:lstStyle/>
        <a:p>
          <a:endParaRPr lang="it-IT"/>
        </a:p>
      </dgm:t>
    </dgm:pt>
    <dgm:pt modelId="{5C66F13E-8427-44E9-93D5-3D4E18D57AE1}" type="pres">
      <dgm:prSet presAssocID="{C66243BA-A87C-41DA-B43B-65F8E3235820}" presName="Name0" presStyleCnt="0">
        <dgm:presLayoutVars>
          <dgm:dir/>
          <dgm:animLvl val="lvl"/>
          <dgm:resizeHandles val="exact"/>
        </dgm:presLayoutVars>
      </dgm:prSet>
      <dgm:spPr/>
    </dgm:pt>
    <dgm:pt modelId="{01126B2C-7C09-4020-91E8-BC62435DCC74}" type="pres">
      <dgm:prSet presAssocID="{F864DF5A-8940-489A-88A0-7553F85FEB81}" presName="linNode" presStyleCnt="0"/>
      <dgm:spPr/>
    </dgm:pt>
    <dgm:pt modelId="{060EFAD3-5075-4F08-B6F2-24AAD9C1403F}" type="pres">
      <dgm:prSet presAssocID="{F864DF5A-8940-489A-88A0-7553F85FEB81}" presName="parentText" presStyleLbl="node1" presStyleIdx="0" presStyleCnt="4" custScaleX="102894" custScaleY="67988">
        <dgm:presLayoutVars>
          <dgm:chMax val="1"/>
          <dgm:bulletEnabled val="1"/>
        </dgm:presLayoutVars>
      </dgm:prSet>
      <dgm:spPr/>
    </dgm:pt>
    <dgm:pt modelId="{A597960A-3300-49EF-9377-01B23B4484E4}" type="pres">
      <dgm:prSet presAssocID="{F864DF5A-8940-489A-88A0-7553F85FEB81}" presName="descendantText" presStyleLbl="alignAccFollowNode1" presStyleIdx="0" presStyleCnt="4" custScaleY="74620">
        <dgm:presLayoutVars>
          <dgm:bulletEnabled val="1"/>
        </dgm:presLayoutVars>
      </dgm:prSet>
      <dgm:spPr/>
    </dgm:pt>
    <dgm:pt modelId="{B7CBB12F-EDD6-4F8B-98AC-ECAA24C33B0A}" type="pres">
      <dgm:prSet presAssocID="{A3D69082-0C4B-4971-8EE5-2471E7FD9C43}" presName="sp" presStyleCnt="0"/>
      <dgm:spPr/>
    </dgm:pt>
    <dgm:pt modelId="{D903DC8E-1849-4E5D-8509-60639EA8F422}" type="pres">
      <dgm:prSet presAssocID="{91636FD6-690F-419C-AA78-6B5246985348}" presName="linNode" presStyleCnt="0"/>
      <dgm:spPr/>
    </dgm:pt>
    <dgm:pt modelId="{7B047BE9-A08D-48FC-8389-37762163257E}" type="pres">
      <dgm:prSet presAssocID="{91636FD6-690F-419C-AA78-6B5246985348}" presName="parentText" presStyleLbl="node1" presStyleIdx="1" presStyleCnt="4" custScaleX="98716" custScaleY="71254">
        <dgm:presLayoutVars>
          <dgm:chMax val="1"/>
          <dgm:bulletEnabled val="1"/>
        </dgm:presLayoutVars>
      </dgm:prSet>
      <dgm:spPr/>
    </dgm:pt>
    <dgm:pt modelId="{76CF1F48-97E5-4D8C-8448-193704434710}" type="pres">
      <dgm:prSet presAssocID="{91636FD6-690F-419C-AA78-6B5246985348}" presName="descendantText" presStyleLbl="alignAccFollowNode1" presStyleIdx="1" presStyleCnt="4" custScaleY="84340">
        <dgm:presLayoutVars>
          <dgm:bulletEnabled val="1"/>
        </dgm:presLayoutVars>
      </dgm:prSet>
      <dgm:spPr/>
    </dgm:pt>
    <dgm:pt modelId="{5B1B74EF-D452-4FD0-913A-AAEE699587DC}" type="pres">
      <dgm:prSet presAssocID="{68443BD9-E245-43C1-97EF-0286F9746B37}" presName="sp" presStyleCnt="0"/>
      <dgm:spPr/>
    </dgm:pt>
    <dgm:pt modelId="{745D5003-80B2-40C4-B1E0-F829EFB585C4}" type="pres">
      <dgm:prSet presAssocID="{02D3BF60-F213-464C-9F24-D8D3E93E227A}" presName="linNode" presStyleCnt="0"/>
      <dgm:spPr/>
    </dgm:pt>
    <dgm:pt modelId="{B226E5B0-6454-4338-BC73-675475F3B8AD}" type="pres">
      <dgm:prSet presAssocID="{02D3BF60-F213-464C-9F24-D8D3E93E227A}" presName="parentText" presStyleLbl="node1" presStyleIdx="2" presStyleCnt="4" custScaleX="99220" custScaleY="60975">
        <dgm:presLayoutVars>
          <dgm:chMax val="1"/>
          <dgm:bulletEnabled val="1"/>
        </dgm:presLayoutVars>
      </dgm:prSet>
      <dgm:spPr/>
    </dgm:pt>
    <dgm:pt modelId="{128F4947-7153-40CA-B687-FB6EFBE9FA0C}" type="pres">
      <dgm:prSet presAssocID="{02D3BF60-F213-464C-9F24-D8D3E93E227A}" presName="descendantText" presStyleLbl="alignAccFollowNode1" presStyleIdx="2" presStyleCnt="4" custScaleY="77448">
        <dgm:presLayoutVars>
          <dgm:bulletEnabled val="1"/>
        </dgm:presLayoutVars>
      </dgm:prSet>
      <dgm:spPr/>
    </dgm:pt>
    <dgm:pt modelId="{E5D9E788-6251-423F-8A7E-259D7065C921}" type="pres">
      <dgm:prSet presAssocID="{FBB7E056-2539-4601-9128-ADCDC4BEAB4E}" presName="sp" presStyleCnt="0"/>
      <dgm:spPr/>
    </dgm:pt>
    <dgm:pt modelId="{F3489933-E409-43C1-8430-85ECDD41C67E}" type="pres">
      <dgm:prSet presAssocID="{4BA8055A-8516-4B49-B9EC-746D2FA3D52D}" presName="linNode" presStyleCnt="0"/>
      <dgm:spPr/>
    </dgm:pt>
    <dgm:pt modelId="{1D5DD673-2955-4845-A914-75E3B39BC1BC}" type="pres">
      <dgm:prSet presAssocID="{4BA8055A-8516-4B49-B9EC-746D2FA3D52D}" presName="parentText" presStyleLbl="node1" presStyleIdx="3" presStyleCnt="4" custScaleX="100673" custScaleY="63062" custLinFactNeighborX="1480" custLinFactNeighborY="278">
        <dgm:presLayoutVars>
          <dgm:chMax val="1"/>
          <dgm:bulletEnabled val="1"/>
        </dgm:presLayoutVars>
      </dgm:prSet>
      <dgm:spPr/>
    </dgm:pt>
    <dgm:pt modelId="{7987E438-07A8-4666-A24E-AD2D14A4D351}" type="pres">
      <dgm:prSet presAssocID="{4BA8055A-8516-4B49-B9EC-746D2FA3D52D}" presName="descendantText" presStyleLbl="alignAccFollowNode1" presStyleIdx="3" presStyleCnt="4" custScaleY="80870">
        <dgm:presLayoutVars>
          <dgm:bulletEnabled val="1"/>
        </dgm:presLayoutVars>
      </dgm:prSet>
      <dgm:spPr/>
    </dgm:pt>
  </dgm:ptLst>
  <dgm:cxnLst>
    <dgm:cxn modelId="{A2084A03-E41A-4F50-83E7-BF3371E9FC92}" type="presOf" srcId="{A8FAEAE4-CD34-4A8C-8751-C44B536855E8}" destId="{76CF1F48-97E5-4D8C-8448-193704434710}" srcOrd="0" destOrd="0" presId="urn:microsoft.com/office/officeart/2005/8/layout/vList5"/>
    <dgm:cxn modelId="{8CEC8206-567F-4A5C-A9A6-D64A65429AEE}" srcId="{91636FD6-690F-419C-AA78-6B5246985348}" destId="{A8FAEAE4-CD34-4A8C-8751-C44B536855E8}" srcOrd="0" destOrd="0" parTransId="{056673E0-A896-4E5D-9241-66D86CE0A9F8}" sibTransId="{251E2FF6-8F15-4FA6-971F-2B4EFED0ACBE}"/>
    <dgm:cxn modelId="{50A78F17-CB60-4DA4-A719-71AABD398229}" srcId="{91636FD6-690F-419C-AA78-6B5246985348}" destId="{9084FC02-490B-4C4F-ABF6-FE978AAC955A}" srcOrd="3" destOrd="0" parTransId="{AFDC08D2-985E-4614-8147-C9091ABF629B}" sibTransId="{C5D07AA6-C01A-4636-935F-EE2A0CF9A91D}"/>
    <dgm:cxn modelId="{A873ED18-0E1B-42F1-92CB-95421A62CBA4}" type="presOf" srcId="{A843A76E-4CD6-4E91-9AEB-6701DACA8B64}" destId="{A597960A-3300-49EF-9377-01B23B4484E4}" srcOrd="0" destOrd="2" presId="urn:microsoft.com/office/officeart/2005/8/layout/vList5"/>
    <dgm:cxn modelId="{8757411D-C994-4DE5-8F4C-B7A2921F1985}" type="presOf" srcId="{C98F7CD3-9B5C-4367-86F2-83984FBC09A0}" destId="{A597960A-3300-49EF-9377-01B23B4484E4}" srcOrd="0" destOrd="4" presId="urn:microsoft.com/office/officeart/2005/8/layout/vList5"/>
    <dgm:cxn modelId="{77ECCF1D-C7A5-4973-B035-076CAE8A9AFB}" srcId="{F864DF5A-8940-489A-88A0-7553F85FEB81}" destId="{4E16A677-1310-4014-8B0E-CFB7419DFA35}" srcOrd="0" destOrd="0" parTransId="{C93A31A3-7E70-4DB4-847A-ED721EC5199A}" sibTransId="{928290FE-7B85-4C14-9091-F1B2DB14E334}"/>
    <dgm:cxn modelId="{294F6C23-015D-4FAE-860B-4FCAE0F42F6B}" srcId="{F864DF5A-8940-489A-88A0-7553F85FEB81}" destId="{A843A76E-4CD6-4E91-9AEB-6701DACA8B64}" srcOrd="2" destOrd="0" parTransId="{24A72C72-3EF7-4448-96AD-4355015CECD3}" sibTransId="{C7EDB8B7-1BD7-41F5-93A0-974EA0B97E39}"/>
    <dgm:cxn modelId="{34658626-2FA3-44E2-B39E-B8A89892726C}" srcId="{02D3BF60-F213-464C-9F24-D8D3E93E227A}" destId="{A2D6816F-D2E6-4696-B7E3-2DC2F4AF3EC0}" srcOrd="2" destOrd="0" parTransId="{178FC597-2BCF-4DC3-984A-84DA3E36BD6A}" sibTransId="{07E3591C-6B19-42D1-9692-9A6D65DED326}"/>
    <dgm:cxn modelId="{C64BF626-EF99-4A3B-9585-B323768F74C8}" srcId="{C66243BA-A87C-41DA-B43B-65F8E3235820}" destId="{91636FD6-690F-419C-AA78-6B5246985348}" srcOrd="1" destOrd="0" parTransId="{B9171CB3-F8D0-4E92-A79D-78DBEFB967D8}" sibTransId="{68443BD9-E245-43C1-97EF-0286F9746B37}"/>
    <dgm:cxn modelId="{785D5D62-E920-410C-AF75-EAA56CD026D1}" type="presOf" srcId="{156C5519-8F62-48E7-BD75-0C7DE6307BB7}" destId="{76CF1F48-97E5-4D8C-8448-193704434710}" srcOrd="0" destOrd="1" presId="urn:microsoft.com/office/officeart/2005/8/layout/vList5"/>
    <dgm:cxn modelId="{E7011A43-74EF-4A7A-90FA-630776F2EF3F}" type="presOf" srcId="{3E5CBEC2-3462-4F48-A166-D87687159BA5}" destId="{128F4947-7153-40CA-B687-FB6EFBE9FA0C}" srcOrd="0" destOrd="1" presId="urn:microsoft.com/office/officeart/2005/8/layout/vList5"/>
    <dgm:cxn modelId="{84A22F43-D3C9-47D9-99E0-9C9C18C783DA}" srcId="{02D3BF60-F213-464C-9F24-D8D3E93E227A}" destId="{903FDFE3-90AA-45A1-85A4-A51669659548}" srcOrd="3" destOrd="0" parTransId="{026BBE14-5A92-47E2-BCF3-EB6D350DE046}" sibTransId="{157FF74B-A915-4465-B194-CE0576CA866A}"/>
    <dgm:cxn modelId="{F25D394B-685D-4C7B-AE01-E7B9E81D0CC1}" type="presOf" srcId="{C66243BA-A87C-41DA-B43B-65F8E3235820}" destId="{5C66F13E-8427-44E9-93D5-3D4E18D57AE1}" srcOrd="0" destOrd="0" presId="urn:microsoft.com/office/officeart/2005/8/layout/vList5"/>
    <dgm:cxn modelId="{BA885173-68F8-4AB0-BC49-2D5119D3566A}" srcId="{4BA8055A-8516-4B49-B9EC-746D2FA3D52D}" destId="{BCACF2BC-AAC1-42E2-AE31-9A5E75769DB3}" srcOrd="0" destOrd="0" parTransId="{DCA03924-27BD-4228-AEC5-597C44A66F0C}" sibTransId="{510F5BF2-02E1-4F9F-A292-3BC3B0F64A12}"/>
    <dgm:cxn modelId="{346B0154-48C3-42A8-AAA6-B146B9ECAF60}" srcId="{02D3BF60-F213-464C-9F24-D8D3E93E227A}" destId="{5464C0B9-D9D7-4C89-B2DC-6B20766C1FA0}" srcOrd="0" destOrd="0" parTransId="{A95DDA5D-F15E-4A7A-AA67-A9FF2ACFF131}" sibTransId="{C2576E34-F5C8-4628-B360-1E329E24EE2A}"/>
    <dgm:cxn modelId="{CECB8579-9BC7-436D-A59A-7BC75CB45510}" srcId="{91636FD6-690F-419C-AA78-6B5246985348}" destId="{156C5519-8F62-48E7-BD75-0C7DE6307BB7}" srcOrd="1" destOrd="0" parTransId="{38FB8DFC-A8BC-410B-857E-4080CD3EBAEC}" sibTransId="{297B3898-E5DA-497D-9CC6-82AF40F767DE}"/>
    <dgm:cxn modelId="{6272D886-726A-45CD-8C95-73E0243CFCC8}" srcId="{C66243BA-A87C-41DA-B43B-65F8E3235820}" destId="{F864DF5A-8940-489A-88A0-7553F85FEB81}" srcOrd="0" destOrd="0" parTransId="{387DFEEF-8309-42E7-BF21-63814EA754A0}" sibTransId="{A3D69082-0C4B-4971-8EE5-2471E7FD9C43}"/>
    <dgm:cxn modelId="{CB864289-0ECA-4DB5-92FA-2D083E179658}" type="presOf" srcId="{F864DF5A-8940-489A-88A0-7553F85FEB81}" destId="{060EFAD3-5075-4F08-B6F2-24AAD9C1403F}" srcOrd="0" destOrd="0" presId="urn:microsoft.com/office/officeart/2005/8/layout/vList5"/>
    <dgm:cxn modelId="{57CAB18A-4C90-459C-A0B9-9DE7EF4ED002}" srcId="{C66243BA-A87C-41DA-B43B-65F8E3235820}" destId="{02D3BF60-F213-464C-9F24-D8D3E93E227A}" srcOrd="2" destOrd="0" parTransId="{E1B7747C-666F-4964-9AA3-EB2AABBD8A2F}" sibTransId="{FBB7E056-2539-4601-9128-ADCDC4BEAB4E}"/>
    <dgm:cxn modelId="{C7A05590-227D-48E7-AEC0-49606192C523}" srcId="{F864DF5A-8940-489A-88A0-7553F85FEB81}" destId="{13E7B25B-20ED-433A-BDB8-E18A235CEC95}" srcOrd="3" destOrd="0" parTransId="{D93259CA-6A7E-4252-80D0-65A483CA7529}" sibTransId="{D3681A43-960C-419E-821B-797B67F13429}"/>
    <dgm:cxn modelId="{D561CC93-FF53-482A-AFC3-BF860742CCDC}" srcId="{02D3BF60-F213-464C-9F24-D8D3E93E227A}" destId="{3E5CBEC2-3462-4F48-A166-D87687159BA5}" srcOrd="1" destOrd="0" parTransId="{DDBF0B1E-C125-4B98-A977-FCD270695256}" sibTransId="{4F2E37AF-690F-41BB-8873-6D8B309DF917}"/>
    <dgm:cxn modelId="{713F77AE-EA22-4369-B7B1-140CEE986EBA}" type="presOf" srcId="{A2D6816F-D2E6-4696-B7E3-2DC2F4AF3EC0}" destId="{128F4947-7153-40CA-B687-FB6EFBE9FA0C}" srcOrd="0" destOrd="2" presId="urn:microsoft.com/office/officeart/2005/8/layout/vList5"/>
    <dgm:cxn modelId="{9826A6AE-7CB9-4143-9DE8-F3C6CA293BE5}" type="presOf" srcId="{91636FD6-690F-419C-AA78-6B5246985348}" destId="{7B047BE9-A08D-48FC-8389-37762163257E}" srcOrd="0" destOrd="0" presId="urn:microsoft.com/office/officeart/2005/8/layout/vList5"/>
    <dgm:cxn modelId="{46980BBD-4EB1-4232-AC96-C15F9249105F}" srcId="{F864DF5A-8940-489A-88A0-7553F85FEB81}" destId="{7247E91C-4012-4B2D-B11E-238A0710E688}" srcOrd="1" destOrd="0" parTransId="{4BB8BAE1-61A2-4FD9-B182-FB207AF9C945}" sibTransId="{F5F0F033-1FF0-4099-99A9-E00DA421DC58}"/>
    <dgm:cxn modelId="{D05EC1BF-8D70-45CD-81BC-7EFF0246C688}" type="presOf" srcId="{02D3BF60-F213-464C-9F24-D8D3E93E227A}" destId="{B226E5B0-6454-4338-BC73-675475F3B8AD}" srcOrd="0" destOrd="0" presId="urn:microsoft.com/office/officeart/2005/8/layout/vList5"/>
    <dgm:cxn modelId="{E0C7B1C3-4802-41D6-8A71-8D868D73DECE}" type="presOf" srcId="{13E7B25B-20ED-433A-BDB8-E18A235CEC95}" destId="{A597960A-3300-49EF-9377-01B23B4484E4}" srcOrd="0" destOrd="3" presId="urn:microsoft.com/office/officeart/2005/8/layout/vList5"/>
    <dgm:cxn modelId="{C87FCAC5-593E-4726-932F-033EACB860F0}" type="presOf" srcId="{903FDFE3-90AA-45A1-85A4-A51669659548}" destId="{128F4947-7153-40CA-B687-FB6EFBE9FA0C}" srcOrd="0" destOrd="3" presId="urn:microsoft.com/office/officeart/2005/8/layout/vList5"/>
    <dgm:cxn modelId="{6E32F4D4-4AA9-48D6-9FDF-F1276553B6A6}" type="presOf" srcId="{5464C0B9-D9D7-4C89-B2DC-6B20766C1FA0}" destId="{128F4947-7153-40CA-B687-FB6EFBE9FA0C}" srcOrd="0" destOrd="0" presId="urn:microsoft.com/office/officeart/2005/8/layout/vList5"/>
    <dgm:cxn modelId="{09A13AD7-5DF5-4396-83F2-D81FE93F8A6C}" type="presOf" srcId="{4E16A677-1310-4014-8B0E-CFB7419DFA35}" destId="{A597960A-3300-49EF-9377-01B23B4484E4}" srcOrd="0" destOrd="0" presId="urn:microsoft.com/office/officeart/2005/8/layout/vList5"/>
    <dgm:cxn modelId="{E36C0CDA-A613-4255-9DF1-8470DB0BC252}" type="presOf" srcId="{4BA8055A-8516-4B49-B9EC-746D2FA3D52D}" destId="{1D5DD673-2955-4845-A914-75E3B39BC1BC}" srcOrd="0" destOrd="0" presId="urn:microsoft.com/office/officeart/2005/8/layout/vList5"/>
    <dgm:cxn modelId="{589B9DDB-8218-437F-9B33-FC1D7C8E94A2}" type="presOf" srcId="{BCACF2BC-AAC1-42E2-AE31-9A5E75769DB3}" destId="{7987E438-07A8-4666-A24E-AD2D14A4D351}" srcOrd="0" destOrd="0" presId="urn:microsoft.com/office/officeart/2005/8/layout/vList5"/>
    <dgm:cxn modelId="{FA5EE4EB-3C7A-43E1-B327-0FE3ADCBCCD5}" srcId="{C66243BA-A87C-41DA-B43B-65F8E3235820}" destId="{4BA8055A-8516-4B49-B9EC-746D2FA3D52D}" srcOrd="3" destOrd="0" parTransId="{9E27EDF9-510F-45B2-9DB7-A4BEA2370C27}" sibTransId="{E67FACCD-D3C3-4BCA-BF35-24CB1CCDD65A}"/>
    <dgm:cxn modelId="{E201F9EC-6411-4E48-A083-C26A018F9F47}" type="presOf" srcId="{9084FC02-490B-4C4F-ABF6-FE978AAC955A}" destId="{76CF1F48-97E5-4D8C-8448-193704434710}" srcOrd="0" destOrd="3" presId="urn:microsoft.com/office/officeart/2005/8/layout/vList5"/>
    <dgm:cxn modelId="{DC982BED-2D35-41D9-8752-8A29142B53A6}" type="presOf" srcId="{7247E91C-4012-4B2D-B11E-238A0710E688}" destId="{A597960A-3300-49EF-9377-01B23B4484E4}" srcOrd="0" destOrd="1" presId="urn:microsoft.com/office/officeart/2005/8/layout/vList5"/>
    <dgm:cxn modelId="{B27D1EF1-40A7-4900-A5B8-8072DF61399B}" type="presOf" srcId="{6150ABCA-03F0-481A-84AB-9B926C129DB5}" destId="{76CF1F48-97E5-4D8C-8448-193704434710}" srcOrd="0" destOrd="2" presId="urn:microsoft.com/office/officeart/2005/8/layout/vList5"/>
    <dgm:cxn modelId="{433168F2-8FDA-4ABA-B921-842F36DE4227}" srcId="{91636FD6-690F-419C-AA78-6B5246985348}" destId="{6150ABCA-03F0-481A-84AB-9B926C129DB5}" srcOrd="2" destOrd="0" parTransId="{15FFEAFC-5985-41A4-BA92-6C62B8A6BDFA}" sibTransId="{9385B470-63FF-447A-8542-0DBF509416A3}"/>
    <dgm:cxn modelId="{138D83F5-1ABA-4389-9867-2465F7DBA23D}" srcId="{F864DF5A-8940-489A-88A0-7553F85FEB81}" destId="{C98F7CD3-9B5C-4367-86F2-83984FBC09A0}" srcOrd="4" destOrd="0" parTransId="{9A7ED8EC-7A36-46EF-9FA4-D9233AAE029D}" sibTransId="{0680A815-8795-40DA-9DF8-C01858941A14}"/>
    <dgm:cxn modelId="{4E8FAEA3-0C07-46A1-A921-144789F4EECA}" type="presParOf" srcId="{5C66F13E-8427-44E9-93D5-3D4E18D57AE1}" destId="{01126B2C-7C09-4020-91E8-BC62435DCC74}" srcOrd="0" destOrd="0" presId="urn:microsoft.com/office/officeart/2005/8/layout/vList5"/>
    <dgm:cxn modelId="{DF98E619-E251-4EE0-9D2A-D658153C5FFD}" type="presParOf" srcId="{01126B2C-7C09-4020-91E8-BC62435DCC74}" destId="{060EFAD3-5075-4F08-B6F2-24AAD9C1403F}" srcOrd="0" destOrd="0" presId="urn:microsoft.com/office/officeart/2005/8/layout/vList5"/>
    <dgm:cxn modelId="{875E3659-69CA-4F59-98D9-D6D3691403D6}" type="presParOf" srcId="{01126B2C-7C09-4020-91E8-BC62435DCC74}" destId="{A597960A-3300-49EF-9377-01B23B4484E4}" srcOrd="1" destOrd="0" presId="urn:microsoft.com/office/officeart/2005/8/layout/vList5"/>
    <dgm:cxn modelId="{84D39766-1BB1-4D97-82BC-0862F6BC279C}" type="presParOf" srcId="{5C66F13E-8427-44E9-93D5-3D4E18D57AE1}" destId="{B7CBB12F-EDD6-4F8B-98AC-ECAA24C33B0A}" srcOrd="1" destOrd="0" presId="urn:microsoft.com/office/officeart/2005/8/layout/vList5"/>
    <dgm:cxn modelId="{25279B45-8766-4476-9F8E-382624414EB5}" type="presParOf" srcId="{5C66F13E-8427-44E9-93D5-3D4E18D57AE1}" destId="{D903DC8E-1849-4E5D-8509-60639EA8F422}" srcOrd="2" destOrd="0" presId="urn:microsoft.com/office/officeart/2005/8/layout/vList5"/>
    <dgm:cxn modelId="{D8772662-8F5A-485B-A2F2-114D7B5B1D5A}" type="presParOf" srcId="{D903DC8E-1849-4E5D-8509-60639EA8F422}" destId="{7B047BE9-A08D-48FC-8389-37762163257E}" srcOrd="0" destOrd="0" presId="urn:microsoft.com/office/officeart/2005/8/layout/vList5"/>
    <dgm:cxn modelId="{24349737-4E93-4956-9A02-3F710C113DB9}" type="presParOf" srcId="{D903DC8E-1849-4E5D-8509-60639EA8F422}" destId="{76CF1F48-97E5-4D8C-8448-193704434710}" srcOrd="1" destOrd="0" presId="urn:microsoft.com/office/officeart/2005/8/layout/vList5"/>
    <dgm:cxn modelId="{8770C050-6FE8-4114-99FD-41682E78AD03}" type="presParOf" srcId="{5C66F13E-8427-44E9-93D5-3D4E18D57AE1}" destId="{5B1B74EF-D452-4FD0-913A-AAEE699587DC}" srcOrd="3" destOrd="0" presId="urn:microsoft.com/office/officeart/2005/8/layout/vList5"/>
    <dgm:cxn modelId="{A4FA59F7-BDF9-4627-B8BE-77200B186312}" type="presParOf" srcId="{5C66F13E-8427-44E9-93D5-3D4E18D57AE1}" destId="{745D5003-80B2-40C4-B1E0-F829EFB585C4}" srcOrd="4" destOrd="0" presId="urn:microsoft.com/office/officeart/2005/8/layout/vList5"/>
    <dgm:cxn modelId="{3E3460FD-3149-439C-8EC8-9E3F248CEAB6}" type="presParOf" srcId="{745D5003-80B2-40C4-B1E0-F829EFB585C4}" destId="{B226E5B0-6454-4338-BC73-675475F3B8AD}" srcOrd="0" destOrd="0" presId="urn:microsoft.com/office/officeart/2005/8/layout/vList5"/>
    <dgm:cxn modelId="{FD85A8D5-260E-4370-94B4-69F9EEE3CD5B}" type="presParOf" srcId="{745D5003-80B2-40C4-B1E0-F829EFB585C4}" destId="{128F4947-7153-40CA-B687-FB6EFBE9FA0C}" srcOrd="1" destOrd="0" presId="urn:microsoft.com/office/officeart/2005/8/layout/vList5"/>
    <dgm:cxn modelId="{3D99971D-B1E2-4BBA-A6C1-D2D1B6170C86}" type="presParOf" srcId="{5C66F13E-8427-44E9-93D5-3D4E18D57AE1}" destId="{E5D9E788-6251-423F-8A7E-259D7065C921}" srcOrd="5" destOrd="0" presId="urn:microsoft.com/office/officeart/2005/8/layout/vList5"/>
    <dgm:cxn modelId="{DF2399E1-17B1-437B-A311-4EBD9852DC66}" type="presParOf" srcId="{5C66F13E-8427-44E9-93D5-3D4E18D57AE1}" destId="{F3489933-E409-43C1-8430-85ECDD41C67E}" srcOrd="6" destOrd="0" presId="urn:microsoft.com/office/officeart/2005/8/layout/vList5"/>
    <dgm:cxn modelId="{A5D3F2F2-8A07-49C6-ADE3-1A57A1F21373}" type="presParOf" srcId="{F3489933-E409-43C1-8430-85ECDD41C67E}" destId="{1D5DD673-2955-4845-A914-75E3B39BC1BC}" srcOrd="0" destOrd="0" presId="urn:microsoft.com/office/officeart/2005/8/layout/vList5"/>
    <dgm:cxn modelId="{3D9D800C-1EAA-4DAD-AA90-6F14FC2B9283}" type="presParOf" srcId="{F3489933-E409-43C1-8430-85ECDD41C67E}" destId="{7987E438-07A8-4666-A24E-AD2D14A4D35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6243BA-A87C-41DA-B43B-65F8E3235820}" type="doc">
      <dgm:prSet loTypeId="urn:microsoft.com/office/officeart/2005/8/layout/list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91636FD6-690F-419C-AA78-6B5246985348}">
      <dgm:prSet phldrT="[Testo]" custT="1"/>
      <dgm:spPr>
        <a:solidFill>
          <a:srgbClr val="FF9900"/>
        </a:solidFill>
      </dgm:spPr>
      <dgm:t>
        <a:bodyPr/>
        <a:lstStyle/>
        <a:p>
          <a:pPr algn="l"/>
          <a:r>
            <a:rPr lang="it-IT" sz="2400" i="1" dirty="0">
              <a:latin typeface="Arial" panose="020B0604020202020204" pitchFamily="34" charset="0"/>
              <a:cs typeface="Arial" panose="020B0604020202020204" pitchFamily="34" charset="0"/>
            </a:rPr>
            <a:t>Rapporti di monitoraggio</a:t>
          </a:r>
        </a:p>
      </dgm:t>
    </dgm:pt>
    <dgm:pt modelId="{B9171CB3-F8D0-4E92-A79D-78DBEFB967D8}" type="parTrans" cxnId="{C64BF626-EF99-4A3B-9585-B323768F74C8}">
      <dgm:prSet/>
      <dgm:spPr/>
      <dgm:t>
        <a:bodyPr/>
        <a:lstStyle/>
        <a:p>
          <a:endParaRPr lang="it-IT" sz="1600"/>
        </a:p>
      </dgm:t>
    </dgm:pt>
    <dgm:pt modelId="{68443BD9-E245-43C1-97EF-0286F9746B37}" type="sibTrans" cxnId="{C64BF626-EF99-4A3B-9585-B323768F74C8}">
      <dgm:prSet/>
      <dgm:spPr/>
      <dgm:t>
        <a:bodyPr/>
        <a:lstStyle/>
        <a:p>
          <a:endParaRPr lang="it-IT" sz="1600"/>
        </a:p>
      </dgm:t>
    </dgm:pt>
    <dgm:pt modelId="{A8FAEAE4-CD34-4A8C-8751-C44B536855E8}">
      <dgm:prSet phldrT="[Testo]"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1° Rapporto di monitoraggio </a:t>
          </a:r>
          <a:r>
            <a:rPr lang="it-IT" sz="1200" i="1" dirty="0">
              <a:latin typeface="Arial" panose="020B0604020202020204" pitchFamily="34" charset="0"/>
              <a:cs typeface="Arial" panose="020B0604020202020204" pitchFamily="34" charset="0"/>
            </a:rPr>
            <a:t>Raccomandazioni al Governo italiano del Comitato ONU sui diritti economici, sociali, culturali (26 novembre 2004) e del Comitato ONU sui diritti umani (2 dicembre 2005) in merito allo stato di attuazione da parte dell’Italia dei Patti internazionali sui diritti economici, sociali e culturali e sui diritti civili e politici e di altri strumenti di diritto internazionale.</a:t>
          </a:r>
          <a:endParaRPr lang="it-IT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6673E0-A896-4E5D-9241-66D86CE0A9F8}" type="parTrans" cxnId="{8CEC8206-567F-4A5C-A9A6-D64A65429AEE}">
      <dgm:prSet/>
      <dgm:spPr/>
      <dgm:t>
        <a:bodyPr/>
        <a:lstStyle/>
        <a:p>
          <a:endParaRPr lang="it-IT" sz="1600"/>
        </a:p>
      </dgm:t>
    </dgm:pt>
    <dgm:pt modelId="{251E2FF6-8F15-4FA6-971F-2B4EFED0ACBE}" type="sibTrans" cxnId="{8CEC8206-567F-4A5C-A9A6-D64A65429AEE}">
      <dgm:prSet/>
      <dgm:spPr/>
      <dgm:t>
        <a:bodyPr/>
        <a:lstStyle/>
        <a:p>
          <a:endParaRPr lang="it-IT" sz="1600"/>
        </a:p>
      </dgm:t>
    </dgm:pt>
    <dgm:pt modelId="{BDC2DEE1-CBB3-4721-A297-058154932C37}">
      <dgm:prSet phldrT="[Testo]" custT="1"/>
      <dgm:spPr>
        <a:noFill/>
        <a:ln>
          <a:noFill/>
        </a:ln>
      </dgm:spPr>
      <dgm:t>
        <a:bodyPr/>
        <a:lstStyle/>
        <a:p>
          <a:endParaRPr lang="it-IT" sz="1400" b="1" dirty="0">
            <a:solidFill>
              <a:schemeClr val="tx1"/>
            </a:solidFill>
          </a:endParaRPr>
        </a:p>
      </dgm:t>
    </dgm:pt>
    <dgm:pt modelId="{176B4CDD-DF71-418E-9826-6B2DF98AD64D}" type="parTrans" cxnId="{147D9789-1A46-4855-9151-318029E0EEAB}">
      <dgm:prSet/>
      <dgm:spPr/>
      <dgm:t>
        <a:bodyPr/>
        <a:lstStyle/>
        <a:p>
          <a:endParaRPr lang="it-IT"/>
        </a:p>
      </dgm:t>
    </dgm:pt>
    <dgm:pt modelId="{F2FCF59B-179D-4AA4-AD44-6500E35CEB33}" type="sibTrans" cxnId="{147D9789-1A46-4855-9151-318029E0EEAB}">
      <dgm:prSet/>
      <dgm:spPr/>
      <dgm:t>
        <a:bodyPr/>
        <a:lstStyle/>
        <a:p>
          <a:endParaRPr lang="it-IT"/>
        </a:p>
      </dgm:t>
    </dgm:pt>
    <dgm:pt modelId="{23B99381-618B-4F47-B297-54EF468EAF17}">
      <dgm:prSet phldrT="[Testo]"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1° Rapporto di monitoraggio intitolato </a:t>
          </a:r>
          <a:r>
            <a:rPr lang="it-IT" sz="1200" i="1" dirty="0">
              <a:latin typeface="Arial" panose="020B0604020202020204" pitchFamily="34" charset="0"/>
              <a:cs typeface="Arial" panose="020B0604020202020204" pitchFamily="34" charset="0"/>
            </a:rPr>
            <a:t>L’Italia ad un anno dalle raccomandazioni del Consiglio ONU per i diritti umani, monitoraggio congiunto a cura delle organizzazioni non governative aderenti al Comitato e di organizzazioni esterne, giugno 2011</a:t>
          </a:r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. Primo dei 4 rapporti previsti per il 2015.</a:t>
          </a:r>
        </a:p>
      </dgm:t>
    </dgm:pt>
    <dgm:pt modelId="{945687CC-8D0B-4303-A017-FAC87A70D0AB}" type="parTrans" cxnId="{F64AC4D0-93B4-40CB-BC90-71E7CB3D402A}">
      <dgm:prSet/>
      <dgm:spPr/>
      <dgm:t>
        <a:bodyPr/>
        <a:lstStyle/>
        <a:p>
          <a:endParaRPr lang="it-IT"/>
        </a:p>
      </dgm:t>
    </dgm:pt>
    <dgm:pt modelId="{BDB1019B-19D7-4974-BF4B-96DE7E29C2ED}" type="sibTrans" cxnId="{F64AC4D0-93B4-40CB-BC90-71E7CB3D402A}">
      <dgm:prSet/>
      <dgm:spPr/>
      <dgm:t>
        <a:bodyPr/>
        <a:lstStyle/>
        <a:p>
          <a:endParaRPr lang="it-IT"/>
        </a:p>
      </dgm:t>
    </dgm:pt>
    <dgm:pt modelId="{48626944-04D0-43CA-983A-3FC1A333E12C}">
      <dgm:prSet phldrT="[Testo]"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2° Rapporto di monitoraggio intitolato </a:t>
          </a:r>
          <a:r>
            <a:rPr lang="it-IT" sz="1200" i="1" dirty="0">
              <a:latin typeface="Arial" panose="020B0604020202020204" pitchFamily="34" charset="0"/>
              <a:cs typeface="Arial" panose="020B0604020202020204" pitchFamily="34" charset="0"/>
            </a:rPr>
            <a:t>L’Italia ad un anno dalle raccomandazioni del Consiglio ONU per i diritti umani, monitoraggio congiunto a cura delle organizzazioni non governative aderenti al Comitato e di organizzazioni esterne, giugno 2012</a:t>
          </a:r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gm:t>
    </dgm:pt>
    <dgm:pt modelId="{7148CD02-917D-4E31-8BDE-915F4FF38BA6}" type="parTrans" cxnId="{9449A4EF-2FE4-43F2-8020-8BB04C856F81}">
      <dgm:prSet/>
      <dgm:spPr/>
      <dgm:t>
        <a:bodyPr/>
        <a:lstStyle/>
        <a:p>
          <a:endParaRPr lang="it-IT"/>
        </a:p>
      </dgm:t>
    </dgm:pt>
    <dgm:pt modelId="{8A259BFA-560F-47AF-9747-58004B7DCEE7}" type="sibTrans" cxnId="{9449A4EF-2FE4-43F2-8020-8BB04C856F81}">
      <dgm:prSet/>
      <dgm:spPr/>
      <dgm:t>
        <a:bodyPr/>
        <a:lstStyle/>
        <a:p>
          <a:endParaRPr lang="it-IT"/>
        </a:p>
      </dgm:t>
    </dgm:pt>
    <dgm:pt modelId="{4A1A833B-D936-41E0-B4F6-953170A7502C}">
      <dgm:prSet phldrT="[Testo]"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3° Rapporto di monitoraggio intitolato </a:t>
          </a:r>
          <a:r>
            <a:rPr lang="it-IT" sz="1200" i="1" dirty="0">
              <a:latin typeface="Arial" panose="020B0604020202020204" pitchFamily="34" charset="0"/>
              <a:cs typeface="Arial" panose="020B0604020202020204" pitchFamily="34" charset="0"/>
            </a:rPr>
            <a:t>L’Italia ad un anno dalle raccomandazioni del Consiglio ONU per i diritti umani, monitoraggio congiunto a cura delle organizzazioni non governative aderenti al Comitato e di organizzazioni esterne, 30 ottobre 2013.</a:t>
          </a:r>
          <a:endParaRPr lang="it-IT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CA14B6-96B9-4D82-BB75-846F91BFDCA5}" type="parTrans" cxnId="{220E9C36-B89C-4DC9-8DE8-6B1CED139A5A}">
      <dgm:prSet/>
      <dgm:spPr/>
      <dgm:t>
        <a:bodyPr/>
        <a:lstStyle/>
        <a:p>
          <a:endParaRPr lang="it-IT"/>
        </a:p>
      </dgm:t>
    </dgm:pt>
    <dgm:pt modelId="{0255DBF3-B4D8-4B3C-8756-5997A26C29C4}" type="sibTrans" cxnId="{220E9C36-B89C-4DC9-8DE8-6B1CED139A5A}">
      <dgm:prSet/>
      <dgm:spPr/>
      <dgm:t>
        <a:bodyPr/>
        <a:lstStyle/>
        <a:p>
          <a:endParaRPr lang="it-IT"/>
        </a:p>
      </dgm:t>
    </dgm:pt>
    <dgm:pt modelId="{CE5193EA-BBB1-4026-80E5-8D03C6B91D1F}">
      <dgm:prSet phldrT="[Testo]" custT="1"/>
      <dgm:spPr/>
      <dgm:t>
        <a:bodyPr/>
        <a:lstStyle/>
        <a:p>
          <a:pPr algn="l"/>
          <a:endParaRPr lang="it-IT" sz="1400" dirty="0"/>
        </a:p>
      </dgm:t>
    </dgm:pt>
    <dgm:pt modelId="{F02B926A-4E01-4450-9D30-C7F6C39ED0B7}" type="parTrans" cxnId="{7EAC9968-DE52-4CD9-830D-AB5F777E144B}">
      <dgm:prSet/>
      <dgm:spPr/>
      <dgm:t>
        <a:bodyPr/>
        <a:lstStyle/>
        <a:p>
          <a:endParaRPr lang="it-IT"/>
        </a:p>
      </dgm:t>
    </dgm:pt>
    <dgm:pt modelId="{D8D35DF3-A5CA-4C0A-9717-C46E374ACBB4}" type="sibTrans" cxnId="{7EAC9968-DE52-4CD9-830D-AB5F777E144B}">
      <dgm:prSet/>
      <dgm:spPr/>
      <dgm:t>
        <a:bodyPr/>
        <a:lstStyle/>
        <a:p>
          <a:endParaRPr lang="it-IT"/>
        </a:p>
      </dgm:t>
    </dgm:pt>
    <dgm:pt modelId="{2226A292-98C8-4DA8-A79A-6CFD0B765F0D}">
      <dgm:prSet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IV Rapporto di Monitoraggio delle Organizzazioni Non Governative e Associazioni del Comitato per la Promozione e Protezione dei Diritti Umani e organizzazioni della società civile italiana 2014-2019, dicembre 2019.</a:t>
          </a:r>
        </a:p>
      </dgm:t>
    </dgm:pt>
    <dgm:pt modelId="{30B3EBC7-2B5E-49D0-9F71-8E14A1E0C641}" type="parTrans" cxnId="{39A4FD29-4FEA-4EAD-9E51-EB0EB08B4A3C}">
      <dgm:prSet/>
      <dgm:spPr/>
      <dgm:t>
        <a:bodyPr/>
        <a:lstStyle/>
        <a:p>
          <a:endParaRPr lang="it-IT"/>
        </a:p>
      </dgm:t>
    </dgm:pt>
    <dgm:pt modelId="{D1FEB152-16C2-4F1C-80CF-4AF42FCCA80B}" type="sibTrans" cxnId="{39A4FD29-4FEA-4EAD-9E51-EB0EB08B4A3C}">
      <dgm:prSet/>
      <dgm:spPr/>
      <dgm:t>
        <a:bodyPr/>
        <a:lstStyle/>
        <a:p>
          <a:endParaRPr lang="it-IT"/>
        </a:p>
      </dgm:t>
    </dgm:pt>
    <dgm:pt modelId="{63F4E2B8-5092-4E88-A584-DE6F0FC3E5F0}">
      <dgm:prSet phldrT="[Testo]"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4°Rapporto consolidato di Follow Up alla UPR del 2010 all’Italia, dicembre 2014.</a:t>
          </a:r>
        </a:p>
      </dgm:t>
    </dgm:pt>
    <dgm:pt modelId="{E5AD31AC-F81E-4D32-B136-DF6E099885D1}" type="parTrans" cxnId="{EE5894DA-9103-4B10-819F-DF0639D30F9B}">
      <dgm:prSet/>
      <dgm:spPr/>
      <dgm:t>
        <a:bodyPr/>
        <a:lstStyle/>
        <a:p>
          <a:endParaRPr lang="it-IT"/>
        </a:p>
      </dgm:t>
    </dgm:pt>
    <dgm:pt modelId="{585977C5-FCD4-4B8B-ACE3-885692483514}" type="sibTrans" cxnId="{EE5894DA-9103-4B10-819F-DF0639D30F9B}">
      <dgm:prSet/>
      <dgm:spPr/>
      <dgm:t>
        <a:bodyPr/>
        <a:lstStyle/>
        <a:p>
          <a:endParaRPr lang="it-IT"/>
        </a:p>
      </dgm:t>
    </dgm:pt>
    <dgm:pt modelId="{8E66AF0D-A19E-43AC-B782-0C8C8F9712F4}">
      <dgm:prSet custT="1"/>
      <dgm:spPr/>
      <dgm:t>
        <a:bodyPr/>
        <a:lstStyle/>
        <a:p>
          <a:pPr algn="just"/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Traduzione in inglese e distribuzione del IV Rapporto di monitoraggio alla UPR </a:t>
          </a:r>
          <a:r>
            <a:rPr lang="it-IT" sz="1200" dirty="0" err="1">
              <a:latin typeface="Arial" panose="020B0604020202020204" pitchFamily="34" charset="0"/>
              <a:cs typeface="Arial" panose="020B0604020202020204" pitchFamily="34" charset="0"/>
            </a:rPr>
            <a:t>pre</a:t>
          </a:r>
          <a:r>
            <a:rPr lang="it-IT" sz="1200" dirty="0">
              <a:latin typeface="Arial" panose="020B0604020202020204" pitchFamily="34" charset="0"/>
              <a:cs typeface="Arial" panose="020B0604020202020204" pitchFamily="34" charset="0"/>
            </a:rPr>
            <a:t>-session, Ginevra 2019.</a:t>
          </a:r>
        </a:p>
      </dgm:t>
    </dgm:pt>
    <dgm:pt modelId="{E6199853-6B56-4ACF-8FAD-F86F49180077}" type="parTrans" cxnId="{9F86DF47-9601-4808-B6C4-580C403E1813}">
      <dgm:prSet/>
      <dgm:spPr/>
      <dgm:t>
        <a:bodyPr/>
        <a:lstStyle/>
        <a:p>
          <a:endParaRPr lang="it-IT"/>
        </a:p>
      </dgm:t>
    </dgm:pt>
    <dgm:pt modelId="{15173136-0BA8-473C-9DB7-DFF404CD447C}" type="sibTrans" cxnId="{9F86DF47-9601-4808-B6C4-580C403E1813}">
      <dgm:prSet/>
      <dgm:spPr/>
      <dgm:t>
        <a:bodyPr/>
        <a:lstStyle/>
        <a:p>
          <a:endParaRPr lang="it-IT"/>
        </a:p>
      </dgm:t>
    </dgm:pt>
    <dgm:pt modelId="{75936A85-1384-447D-BC45-77FF7D17FA31}" type="pres">
      <dgm:prSet presAssocID="{C66243BA-A87C-41DA-B43B-65F8E3235820}" presName="linear" presStyleCnt="0">
        <dgm:presLayoutVars>
          <dgm:dir/>
          <dgm:animLvl val="lvl"/>
          <dgm:resizeHandles val="exact"/>
        </dgm:presLayoutVars>
      </dgm:prSet>
      <dgm:spPr/>
    </dgm:pt>
    <dgm:pt modelId="{A49A948C-B0D0-47EF-B86D-84EB9AE45B68}" type="pres">
      <dgm:prSet presAssocID="{BDC2DEE1-CBB3-4721-A297-058154932C37}" presName="parentLin" presStyleCnt="0"/>
      <dgm:spPr/>
    </dgm:pt>
    <dgm:pt modelId="{57DF09B7-421E-4922-92A4-DFE2E615CBCD}" type="pres">
      <dgm:prSet presAssocID="{BDC2DEE1-CBB3-4721-A297-058154932C37}" presName="parentLeftMargin" presStyleLbl="node1" presStyleIdx="0" presStyleCnt="2"/>
      <dgm:spPr/>
    </dgm:pt>
    <dgm:pt modelId="{06C1E3C0-CF9B-4BE1-9407-362C2204B862}" type="pres">
      <dgm:prSet presAssocID="{BDC2DEE1-CBB3-4721-A297-058154932C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70B629C-D621-4CB8-8F53-034C02D20A83}" type="pres">
      <dgm:prSet presAssocID="{BDC2DEE1-CBB3-4721-A297-058154932C37}" presName="negativeSpace" presStyleCnt="0"/>
      <dgm:spPr/>
    </dgm:pt>
    <dgm:pt modelId="{16A4B5AF-9CD4-4981-983C-125D1C61BD7E}" type="pres">
      <dgm:prSet presAssocID="{BDC2DEE1-CBB3-4721-A297-058154932C37}" presName="childText" presStyleLbl="conFgAcc1" presStyleIdx="0" presStyleCnt="2" custScaleY="108176" custLinFactY="-8494" custLinFactNeighborY="-100000">
        <dgm:presLayoutVars>
          <dgm:bulletEnabled val="1"/>
        </dgm:presLayoutVars>
      </dgm:prSet>
      <dgm:spPr/>
    </dgm:pt>
    <dgm:pt modelId="{1E659F5F-AF9A-41BC-8AD8-B0AEA1969AC3}" type="pres">
      <dgm:prSet presAssocID="{F2FCF59B-179D-4AA4-AD44-6500E35CEB33}" presName="spaceBetweenRectangles" presStyleCnt="0"/>
      <dgm:spPr/>
    </dgm:pt>
    <dgm:pt modelId="{B4EC4E61-B12B-4D4C-A69A-28E696F88A36}" type="pres">
      <dgm:prSet presAssocID="{91636FD6-690F-419C-AA78-6B5246985348}" presName="parentLin" presStyleCnt="0"/>
      <dgm:spPr/>
    </dgm:pt>
    <dgm:pt modelId="{6235171C-1399-463C-A060-BA0B9C8EB550}" type="pres">
      <dgm:prSet presAssocID="{91636FD6-690F-419C-AA78-6B5246985348}" presName="parentLeftMargin" presStyleLbl="node1" presStyleIdx="0" presStyleCnt="2"/>
      <dgm:spPr/>
    </dgm:pt>
    <dgm:pt modelId="{6DE672F3-6D4D-4C81-B47D-A593A7DFA461}" type="pres">
      <dgm:prSet presAssocID="{91636FD6-690F-419C-AA78-6B5246985348}" presName="parentText" presStyleLbl="node1" presStyleIdx="1" presStyleCnt="2" custScaleX="148440" custScaleY="35373" custLinFactNeighborX="-68059" custLinFactNeighborY="-95022">
        <dgm:presLayoutVars>
          <dgm:chMax val="0"/>
          <dgm:bulletEnabled val="1"/>
        </dgm:presLayoutVars>
      </dgm:prSet>
      <dgm:spPr/>
    </dgm:pt>
    <dgm:pt modelId="{03FE6EF4-EF8E-4BD4-8F09-E0EB01ABBEA3}" type="pres">
      <dgm:prSet presAssocID="{91636FD6-690F-419C-AA78-6B5246985348}" presName="negativeSpace" presStyleCnt="0"/>
      <dgm:spPr/>
    </dgm:pt>
    <dgm:pt modelId="{D0B0EB4F-1AB0-49AB-B327-845DA7A8BA9A}" type="pres">
      <dgm:prSet presAssocID="{91636FD6-690F-419C-AA78-6B5246985348}" presName="childText" presStyleLbl="conFgAcc1" presStyleIdx="1" presStyleCnt="2" custScaleY="90456" custLinFactNeighborY="-62161">
        <dgm:presLayoutVars>
          <dgm:bulletEnabled val="1"/>
        </dgm:presLayoutVars>
      </dgm:prSet>
      <dgm:spPr/>
    </dgm:pt>
  </dgm:ptLst>
  <dgm:cxnLst>
    <dgm:cxn modelId="{8CEC8206-567F-4A5C-A9A6-D64A65429AEE}" srcId="{91636FD6-690F-419C-AA78-6B5246985348}" destId="{A8FAEAE4-CD34-4A8C-8751-C44B536855E8}" srcOrd="0" destOrd="0" parTransId="{056673E0-A896-4E5D-9241-66D86CE0A9F8}" sibTransId="{251E2FF6-8F15-4FA6-971F-2B4EFED0ACBE}"/>
    <dgm:cxn modelId="{C64BF626-EF99-4A3B-9585-B323768F74C8}" srcId="{C66243BA-A87C-41DA-B43B-65F8E3235820}" destId="{91636FD6-690F-419C-AA78-6B5246985348}" srcOrd="1" destOrd="0" parTransId="{B9171CB3-F8D0-4E92-A79D-78DBEFB967D8}" sibTransId="{68443BD9-E245-43C1-97EF-0286F9746B37}"/>
    <dgm:cxn modelId="{39A4FD29-4FEA-4EAD-9E51-EB0EB08B4A3C}" srcId="{91636FD6-690F-419C-AA78-6B5246985348}" destId="{2226A292-98C8-4DA8-A79A-6CFD0B765F0D}" srcOrd="5" destOrd="0" parTransId="{30B3EBC7-2B5E-49D0-9F71-8E14A1E0C641}" sibTransId="{D1FEB152-16C2-4F1C-80CF-4AF42FCCA80B}"/>
    <dgm:cxn modelId="{D77FBF33-E86B-44B6-974D-AECD4577D55A}" type="presOf" srcId="{23B99381-618B-4F47-B297-54EF468EAF17}" destId="{D0B0EB4F-1AB0-49AB-B327-845DA7A8BA9A}" srcOrd="0" destOrd="1" presId="urn:microsoft.com/office/officeart/2005/8/layout/list1"/>
    <dgm:cxn modelId="{89771235-B627-4FF8-B6AC-12D027C8BD0C}" type="presOf" srcId="{2226A292-98C8-4DA8-A79A-6CFD0B765F0D}" destId="{D0B0EB4F-1AB0-49AB-B327-845DA7A8BA9A}" srcOrd="0" destOrd="5" presId="urn:microsoft.com/office/officeart/2005/8/layout/list1"/>
    <dgm:cxn modelId="{220E9C36-B89C-4DC9-8DE8-6B1CED139A5A}" srcId="{91636FD6-690F-419C-AA78-6B5246985348}" destId="{4A1A833B-D936-41E0-B4F6-953170A7502C}" srcOrd="3" destOrd="0" parTransId="{7DCA14B6-96B9-4D82-BB75-846F91BFDCA5}" sibTransId="{0255DBF3-B4D8-4B3C-8756-5997A26C29C4}"/>
    <dgm:cxn modelId="{9F86DF47-9601-4808-B6C4-580C403E1813}" srcId="{91636FD6-690F-419C-AA78-6B5246985348}" destId="{8E66AF0D-A19E-43AC-B782-0C8C8F9712F4}" srcOrd="6" destOrd="0" parTransId="{E6199853-6B56-4ACF-8FAD-F86F49180077}" sibTransId="{15173136-0BA8-473C-9DB7-DFF404CD447C}"/>
    <dgm:cxn modelId="{8CE27268-A23E-4105-9F8F-5DEA65814CAB}" type="presOf" srcId="{4A1A833B-D936-41E0-B4F6-953170A7502C}" destId="{D0B0EB4F-1AB0-49AB-B327-845DA7A8BA9A}" srcOrd="0" destOrd="3" presId="urn:microsoft.com/office/officeart/2005/8/layout/list1"/>
    <dgm:cxn modelId="{7EAC9968-DE52-4CD9-830D-AB5F777E144B}" srcId="{91636FD6-690F-419C-AA78-6B5246985348}" destId="{CE5193EA-BBB1-4026-80E5-8D03C6B91D1F}" srcOrd="7" destOrd="0" parTransId="{F02B926A-4E01-4450-9D30-C7F6C39ED0B7}" sibTransId="{D8D35DF3-A5CA-4C0A-9717-C46E374ACBB4}"/>
    <dgm:cxn modelId="{D789CA49-34BD-4806-A891-8226808A21AC}" type="presOf" srcId="{C66243BA-A87C-41DA-B43B-65F8E3235820}" destId="{75936A85-1384-447D-BC45-77FF7D17FA31}" srcOrd="0" destOrd="0" presId="urn:microsoft.com/office/officeart/2005/8/layout/list1"/>
    <dgm:cxn modelId="{F717506C-796D-4C84-84C9-4CB11EDCC3A1}" type="presOf" srcId="{91636FD6-690F-419C-AA78-6B5246985348}" destId="{6235171C-1399-463C-A060-BA0B9C8EB550}" srcOrd="0" destOrd="0" presId="urn:microsoft.com/office/officeart/2005/8/layout/list1"/>
    <dgm:cxn modelId="{1961514E-A562-4C43-8D4A-09CFA212451D}" type="presOf" srcId="{BDC2DEE1-CBB3-4721-A297-058154932C37}" destId="{57DF09B7-421E-4922-92A4-DFE2E615CBCD}" srcOrd="0" destOrd="0" presId="urn:microsoft.com/office/officeart/2005/8/layout/list1"/>
    <dgm:cxn modelId="{F9121777-228E-4B25-918D-A2E70B3EC730}" type="presOf" srcId="{91636FD6-690F-419C-AA78-6B5246985348}" destId="{6DE672F3-6D4D-4C81-B47D-A593A7DFA461}" srcOrd="1" destOrd="0" presId="urn:microsoft.com/office/officeart/2005/8/layout/list1"/>
    <dgm:cxn modelId="{E39E6559-621A-483D-8B44-C87F57DE4757}" type="presOf" srcId="{A8FAEAE4-CD34-4A8C-8751-C44B536855E8}" destId="{D0B0EB4F-1AB0-49AB-B327-845DA7A8BA9A}" srcOrd="0" destOrd="0" presId="urn:microsoft.com/office/officeart/2005/8/layout/list1"/>
    <dgm:cxn modelId="{B619695A-E716-4B49-8812-2BA2D1BE5396}" type="presOf" srcId="{8E66AF0D-A19E-43AC-B782-0C8C8F9712F4}" destId="{D0B0EB4F-1AB0-49AB-B327-845DA7A8BA9A}" srcOrd="0" destOrd="6" presId="urn:microsoft.com/office/officeart/2005/8/layout/list1"/>
    <dgm:cxn modelId="{147D9789-1A46-4855-9151-318029E0EEAB}" srcId="{C66243BA-A87C-41DA-B43B-65F8E3235820}" destId="{BDC2DEE1-CBB3-4721-A297-058154932C37}" srcOrd="0" destOrd="0" parTransId="{176B4CDD-DF71-418E-9826-6B2DF98AD64D}" sibTransId="{F2FCF59B-179D-4AA4-AD44-6500E35CEB33}"/>
    <dgm:cxn modelId="{FECF72A2-5355-4390-8B94-FADA8CBFE05E}" type="presOf" srcId="{CE5193EA-BBB1-4026-80E5-8D03C6B91D1F}" destId="{D0B0EB4F-1AB0-49AB-B327-845DA7A8BA9A}" srcOrd="0" destOrd="7" presId="urn:microsoft.com/office/officeart/2005/8/layout/list1"/>
    <dgm:cxn modelId="{07D92EAE-429A-4002-AE80-E3429E44D15A}" type="presOf" srcId="{48626944-04D0-43CA-983A-3FC1A333E12C}" destId="{D0B0EB4F-1AB0-49AB-B327-845DA7A8BA9A}" srcOrd="0" destOrd="2" presId="urn:microsoft.com/office/officeart/2005/8/layout/list1"/>
    <dgm:cxn modelId="{04F382CE-AFB4-470B-A17F-DF97EB8BEF06}" type="presOf" srcId="{63F4E2B8-5092-4E88-A584-DE6F0FC3E5F0}" destId="{D0B0EB4F-1AB0-49AB-B327-845DA7A8BA9A}" srcOrd="0" destOrd="4" presId="urn:microsoft.com/office/officeart/2005/8/layout/list1"/>
    <dgm:cxn modelId="{F64AC4D0-93B4-40CB-BC90-71E7CB3D402A}" srcId="{91636FD6-690F-419C-AA78-6B5246985348}" destId="{23B99381-618B-4F47-B297-54EF468EAF17}" srcOrd="1" destOrd="0" parTransId="{945687CC-8D0B-4303-A017-FAC87A70D0AB}" sibTransId="{BDB1019B-19D7-4974-BF4B-96DE7E29C2ED}"/>
    <dgm:cxn modelId="{EE5894DA-9103-4B10-819F-DF0639D30F9B}" srcId="{91636FD6-690F-419C-AA78-6B5246985348}" destId="{63F4E2B8-5092-4E88-A584-DE6F0FC3E5F0}" srcOrd="4" destOrd="0" parTransId="{E5AD31AC-F81E-4D32-B136-DF6E099885D1}" sibTransId="{585977C5-FCD4-4B8B-ACE3-885692483514}"/>
    <dgm:cxn modelId="{2226C2EE-2E9A-45B4-94B4-55B56B0DA90A}" type="presOf" srcId="{BDC2DEE1-CBB3-4721-A297-058154932C37}" destId="{06C1E3C0-CF9B-4BE1-9407-362C2204B862}" srcOrd="1" destOrd="0" presId="urn:microsoft.com/office/officeart/2005/8/layout/list1"/>
    <dgm:cxn modelId="{9449A4EF-2FE4-43F2-8020-8BB04C856F81}" srcId="{91636FD6-690F-419C-AA78-6B5246985348}" destId="{48626944-04D0-43CA-983A-3FC1A333E12C}" srcOrd="2" destOrd="0" parTransId="{7148CD02-917D-4E31-8BDE-915F4FF38BA6}" sibTransId="{8A259BFA-560F-47AF-9747-58004B7DCEE7}"/>
    <dgm:cxn modelId="{C1468C2B-9D14-4B65-A2E9-38AA99F98BAF}" type="presParOf" srcId="{75936A85-1384-447D-BC45-77FF7D17FA31}" destId="{A49A948C-B0D0-47EF-B86D-84EB9AE45B68}" srcOrd="0" destOrd="0" presId="urn:microsoft.com/office/officeart/2005/8/layout/list1"/>
    <dgm:cxn modelId="{44C2C128-BAD1-467C-A223-7DF13BAD2B4F}" type="presParOf" srcId="{A49A948C-B0D0-47EF-B86D-84EB9AE45B68}" destId="{57DF09B7-421E-4922-92A4-DFE2E615CBCD}" srcOrd="0" destOrd="0" presId="urn:microsoft.com/office/officeart/2005/8/layout/list1"/>
    <dgm:cxn modelId="{CBC2524F-95BF-44AA-A6A9-94F3AD90821B}" type="presParOf" srcId="{A49A948C-B0D0-47EF-B86D-84EB9AE45B68}" destId="{06C1E3C0-CF9B-4BE1-9407-362C2204B862}" srcOrd="1" destOrd="0" presId="urn:microsoft.com/office/officeart/2005/8/layout/list1"/>
    <dgm:cxn modelId="{251B7A0B-A24D-4295-86A8-0F8D55C29BC9}" type="presParOf" srcId="{75936A85-1384-447D-BC45-77FF7D17FA31}" destId="{670B629C-D621-4CB8-8F53-034C02D20A83}" srcOrd="1" destOrd="0" presId="urn:microsoft.com/office/officeart/2005/8/layout/list1"/>
    <dgm:cxn modelId="{8F7E526B-F5FE-49DF-9F45-6AB776315A46}" type="presParOf" srcId="{75936A85-1384-447D-BC45-77FF7D17FA31}" destId="{16A4B5AF-9CD4-4981-983C-125D1C61BD7E}" srcOrd="2" destOrd="0" presId="urn:microsoft.com/office/officeart/2005/8/layout/list1"/>
    <dgm:cxn modelId="{61B19745-3979-463E-BD7A-0C0D1D3CB9EB}" type="presParOf" srcId="{75936A85-1384-447D-BC45-77FF7D17FA31}" destId="{1E659F5F-AF9A-41BC-8AD8-B0AEA1969AC3}" srcOrd="3" destOrd="0" presId="urn:microsoft.com/office/officeart/2005/8/layout/list1"/>
    <dgm:cxn modelId="{0C7E8D4C-5610-48FD-BC82-F19742C9C41F}" type="presParOf" srcId="{75936A85-1384-447D-BC45-77FF7D17FA31}" destId="{B4EC4E61-B12B-4D4C-A69A-28E696F88A36}" srcOrd="4" destOrd="0" presId="urn:microsoft.com/office/officeart/2005/8/layout/list1"/>
    <dgm:cxn modelId="{8503466D-5890-4A6C-BAEE-817C43F44652}" type="presParOf" srcId="{B4EC4E61-B12B-4D4C-A69A-28E696F88A36}" destId="{6235171C-1399-463C-A060-BA0B9C8EB550}" srcOrd="0" destOrd="0" presId="urn:microsoft.com/office/officeart/2005/8/layout/list1"/>
    <dgm:cxn modelId="{B1F2BABC-774F-4686-A7B6-05242CE469BF}" type="presParOf" srcId="{B4EC4E61-B12B-4D4C-A69A-28E696F88A36}" destId="{6DE672F3-6D4D-4C81-B47D-A593A7DFA461}" srcOrd="1" destOrd="0" presId="urn:microsoft.com/office/officeart/2005/8/layout/list1"/>
    <dgm:cxn modelId="{2C6FDCE3-51AE-428C-86FD-DB974B8BF154}" type="presParOf" srcId="{75936A85-1384-447D-BC45-77FF7D17FA31}" destId="{03FE6EF4-EF8E-4BD4-8F09-E0EB01ABBEA3}" srcOrd="5" destOrd="0" presId="urn:microsoft.com/office/officeart/2005/8/layout/list1"/>
    <dgm:cxn modelId="{C79E731A-91E4-4CE7-8005-B1F6BAA0402B}" type="presParOf" srcId="{75936A85-1384-447D-BC45-77FF7D17FA31}" destId="{D0B0EB4F-1AB0-49AB-B327-845DA7A8BA9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7960A-3300-49EF-9377-01B23B4484E4}">
      <dsp:nvSpPr>
        <dsp:cNvPr id="0" name=""/>
        <dsp:cNvSpPr/>
      </dsp:nvSpPr>
      <dsp:spPr>
        <a:xfrm rot="5400000">
          <a:off x="4540039" y="-1757318"/>
          <a:ext cx="1024175" cy="4681697"/>
        </a:xfrm>
        <a:prstGeom prst="round2Same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Civil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Society Platform EU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Fundamental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Rights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Agency</a:t>
          </a:r>
          <a:endParaRPr lang="it-IT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EU Civil Society Platform against Trafficking in Human Beings</a:t>
          </a:r>
          <a:endParaRPr lang="it-IT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Accredited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Observer  WIPO World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Intellectual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Property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Organisation</a:t>
          </a:r>
          <a:endParaRPr lang="it-IT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000" kern="1200" dirty="0"/>
        </a:p>
      </dsp:txBody>
      <dsp:txXfrm rot="-5400000">
        <a:off x="2711278" y="121439"/>
        <a:ext cx="4631701" cy="924183"/>
      </dsp:txXfrm>
    </dsp:sp>
    <dsp:sp modelId="{060EFAD3-5075-4F08-B6F2-24AAD9C1403F}">
      <dsp:nvSpPr>
        <dsp:cNvPr id="0" name=""/>
        <dsp:cNvSpPr/>
      </dsp:nvSpPr>
      <dsp:spPr>
        <a:xfrm>
          <a:off x="1610" y="312"/>
          <a:ext cx="2709667" cy="1166437"/>
        </a:xfrm>
        <a:prstGeom prst="roundRect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Arial" panose="020B0604020202020204" pitchFamily="34" charset="0"/>
              <a:cs typeface="Arial" panose="020B0604020202020204" pitchFamily="34" charset="0"/>
            </a:rPr>
            <a:t>Accreditamenti</a:t>
          </a:r>
        </a:p>
      </dsp:txBody>
      <dsp:txXfrm>
        <a:off x="58551" y="57253"/>
        <a:ext cx="2595785" cy="1052555"/>
      </dsp:txXfrm>
    </dsp:sp>
    <dsp:sp modelId="{76CF1F48-97E5-4D8C-8448-193704434710}">
      <dsp:nvSpPr>
        <dsp:cNvPr id="0" name=""/>
        <dsp:cNvSpPr/>
      </dsp:nvSpPr>
      <dsp:spPr>
        <a:xfrm rot="5400000">
          <a:off x="4416957" y="-502500"/>
          <a:ext cx="1157584" cy="4732535"/>
        </a:xfrm>
        <a:prstGeom prst="round2Same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NHRI ancora mancante in Italia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HR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Education</a:t>
          </a:r>
          <a:endParaRPr lang="it-IT" sz="1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Advocacy</a:t>
          </a: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 in Italia e all’estero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Monitoraggio dei diritti umani in Italia</a:t>
          </a:r>
        </a:p>
      </dsp:txBody>
      <dsp:txXfrm rot="-5400000">
        <a:off x="2629482" y="1341484"/>
        <a:ext cx="4676026" cy="1044566"/>
      </dsp:txXfrm>
    </dsp:sp>
    <dsp:sp modelId="{7B047BE9-A08D-48FC-8389-37762163257E}">
      <dsp:nvSpPr>
        <dsp:cNvPr id="0" name=""/>
        <dsp:cNvSpPr/>
      </dsp:nvSpPr>
      <dsp:spPr>
        <a:xfrm>
          <a:off x="1610" y="1252531"/>
          <a:ext cx="2627870" cy="1222470"/>
        </a:xfrm>
        <a:prstGeom prst="roundRect">
          <a:avLst/>
        </a:prstGeom>
        <a:solidFill>
          <a:srgbClr val="92D050"/>
        </a:solidFill>
        <a:ln w="15875" cap="rnd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Arial" panose="020B0604020202020204" pitchFamily="34" charset="0"/>
              <a:cs typeface="Arial" panose="020B0604020202020204" pitchFamily="34" charset="0"/>
            </a:rPr>
            <a:t>Obiettivi</a:t>
          </a:r>
        </a:p>
      </dsp:txBody>
      <dsp:txXfrm>
        <a:off x="61286" y="1312207"/>
        <a:ext cx="2508518" cy="1103118"/>
      </dsp:txXfrm>
    </dsp:sp>
    <dsp:sp modelId="{128F4947-7153-40CA-B687-FB6EFBE9FA0C}">
      <dsp:nvSpPr>
        <dsp:cNvPr id="0" name=""/>
        <dsp:cNvSpPr/>
      </dsp:nvSpPr>
      <dsp:spPr>
        <a:xfrm rot="5400000">
          <a:off x="4477670" y="726012"/>
          <a:ext cx="1062990" cy="4732535"/>
        </a:xfrm>
        <a:prstGeom prst="round2Same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Rete di Ong/associazioni italiane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Condivisione degli obiettivi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Diritti umani intesi come unicum indivisibile, interdipendente e trasversale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Fare rete per la condivisione di esperienze e la costruzione coordinata di percorsi democratici ed azione di advocacy</a:t>
          </a:r>
        </a:p>
      </dsp:txBody>
      <dsp:txXfrm rot="-5400000">
        <a:off x="2642898" y="2612676"/>
        <a:ext cx="4680644" cy="959208"/>
      </dsp:txXfrm>
    </dsp:sp>
    <dsp:sp modelId="{B226E5B0-6454-4338-BC73-675475F3B8AD}">
      <dsp:nvSpPr>
        <dsp:cNvPr id="0" name=""/>
        <dsp:cNvSpPr/>
      </dsp:nvSpPr>
      <dsp:spPr>
        <a:xfrm>
          <a:off x="1610" y="2569220"/>
          <a:ext cx="2641287" cy="1046118"/>
        </a:xfrm>
        <a:prstGeom prst="roundRect">
          <a:avLst/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Arial" panose="020B0604020202020204" pitchFamily="34" charset="0"/>
              <a:cs typeface="Arial" panose="020B0604020202020204" pitchFamily="34" charset="0"/>
            </a:rPr>
            <a:t>Filosofia</a:t>
          </a:r>
        </a:p>
      </dsp:txBody>
      <dsp:txXfrm>
        <a:off x="52677" y="2620287"/>
        <a:ext cx="2539153" cy="943984"/>
      </dsp:txXfrm>
    </dsp:sp>
    <dsp:sp modelId="{7987E438-07A8-4666-A24E-AD2D14A4D351}">
      <dsp:nvSpPr>
        <dsp:cNvPr id="0" name=""/>
        <dsp:cNvSpPr/>
      </dsp:nvSpPr>
      <dsp:spPr>
        <a:xfrm rot="5400000">
          <a:off x="4478082" y="1905201"/>
          <a:ext cx="1109958" cy="4718670"/>
        </a:xfrm>
        <a:prstGeom prst="round2Same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kern="1200" dirty="0">
              <a:latin typeface="Arial" panose="020B0604020202020204" pitchFamily="34" charset="0"/>
              <a:cs typeface="Arial" panose="020B0604020202020204" pitchFamily="34" charset="0"/>
            </a:rPr>
            <a:t>Zero </a:t>
          </a:r>
          <a:r>
            <a:rPr lang="it-IT" sz="1000" kern="1200" dirty="0" err="1">
              <a:latin typeface="Arial" panose="020B0604020202020204" pitchFamily="34" charset="0"/>
              <a:cs typeface="Arial" panose="020B0604020202020204" pitchFamily="34" charset="0"/>
            </a:rPr>
            <a:t>cost</a:t>
          </a:r>
          <a:endParaRPr lang="it-IT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73726" y="3763741"/>
        <a:ext cx="4664486" cy="1001590"/>
      </dsp:txXfrm>
    </dsp:sp>
    <dsp:sp modelId="{1D5DD673-2955-4845-A914-75E3B39BC1BC}">
      <dsp:nvSpPr>
        <dsp:cNvPr id="0" name=""/>
        <dsp:cNvSpPr/>
      </dsp:nvSpPr>
      <dsp:spPr>
        <a:xfrm>
          <a:off x="71447" y="3728344"/>
          <a:ext cx="2672115" cy="1081924"/>
        </a:xfrm>
        <a:prstGeom prst="roundRect">
          <a:avLst/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Arial" panose="020B0604020202020204" pitchFamily="34" charset="0"/>
              <a:cs typeface="Arial" panose="020B0604020202020204" pitchFamily="34" charset="0"/>
            </a:rPr>
            <a:t>Finanziamento</a:t>
          </a:r>
        </a:p>
      </dsp:txBody>
      <dsp:txXfrm>
        <a:off x="124262" y="3781159"/>
        <a:ext cx="2566485" cy="9762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4B5AF-9CD4-4981-983C-125D1C61BD7E}">
      <dsp:nvSpPr>
        <dsp:cNvPr id="0" name=""/>
        <dsp:cNvSpPr/>
      </dsp:nvSpPr>
      <dsp:spPr>
        <a:xfrm>
          <a:off x="0" y="351609"/>
          <a:ext cx="7597211" cy="12539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C1E3C0-CF9B-4BE1-9407-362C2204B862}">
      <dsp:nvSpPr>
        <dsp:cNvPr id="0" name=""/>
        <dsp:cNvSpPr/>
      </dsp:nvSpPr>
      <dsp:spPr>
        <a:xfrm>
          <a:off x="379860" y="19512"/>
          <a:ext cx="5318047" cy="1357920"/>
        </a:xfrm>
        <a:prstGeom prst="roundRect">
          <a:avLst/>
        </a:prstGeom>
        <a:noFill/>
        <a:ln w="25400" cap="rnd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1010" tIns="0" rIns="20101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400" b="1" kern="1200" dirty="0">
            <a:solidFill>
              <a:schemeClr val="tx1"/>
            </a:solidFill>
          </a:endParaRPr>
        </a:p>
      </dsp:txBody>
      <dsp:txXfrm>
        <a:off x="446148" y="85800"/>
        <a:ext cx="5185471" cy="1225344"/>
      </dsp:txXfrm>
    </dsp:sp>
    <dsp:sp modelId="{D0B0EB4F-1AB0-49AB-B327-845DA7A8BA9A}">
      <dsp:nvSpPr>
        <dsp:cNvPr id="0" name=""/>
        <dsp:cNvSpPr/>
      </dsp:nvSpPr>
      <dsp:spPr>
        <a:xfrm>
          <a:off x="0" y="1580177"/>
          <a:ext cx="7597211" cy="43253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2452103"/>
              <a:satOff val="-8331"/>
              <a:lumOff val="-1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9628" tIns="541528" rIns="589628" bIns="85344" numCol="1" spcCol="1270" anchor="t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1° Rapporto di monitoraggio </a:t>
          </a:r>
          <a:r>
            <a:rPr lang="it-IT" sz="1200" i="1" kern="1200" dirty="0">
              <a:latin typeface="Arial" panose="020B0604020202020204" pitchFamily="34" charset="0"/>
              <a:cs typeface="Arial" panose="020B0604020202020204" pitchFamily="34" charset="0"/>
            </a:rPr>
            <a:t>Raccomandazioni al Governo italiano del Comitato ONU sui diritti economici, sociali, culturali (26 novembre 2004) e del Comitato ONU sui diritti umani (2 dicembre 2005) in merito allo stato di attuazione da parte dell’Italia dei Patti internazionali sui diritti economici, sociali e culturali e sui diritti civili e politici e di altri strumenti di diritto internazionale.</a:t>
          </a:r>
          <a:endParaRPr lang="it-IT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1° Rapporto di monitoraggio intitolato </a:t>
          </a:r>
          <a:r>
            <a:rPr lang="it-IT" sz="1200" i="1" kern="1200" dirty="0">
              <a:latin typeface="Arial" panose="020B0604020202020204" pitchFamily="34" charset="0"/>
              <a:cs typeface="Arial" panose="020B0604020202020204" pitchFamily="34" charset="0"/>
            </a:rPr>
            <a:t>L’Italia ad un anno dalle raccomandazioni del Consiglio ONU per i diritti umani, monitoraggio congiunto a cura delle organizzazioni non governative aderenti al Comitato e di organizzazioni esterne, giugno 2011</a:t>
          </a: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. Primo dei 4 rapporti previsti per il 2015.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2° Rapporto di monitoraggio intitolato </a:t>
          </a:r>
          <a:r>
            <a:rPr lang="it-IT" sz="1200" i="1" kern="1200" dirty="0">
              <a:latin typeface="Arial" panose="020B0604020202020204" pitchFamily="34" charset="0"/>
              <a:cs typeface="Arial" panose="020B0604020202020204" pitchFamily="34" charset="0"/>
            </a:rPr>
            <a:t>L’Italia ad un anno dalle raccomandazioni del Consiglio ONU per i diritti umani, monitoraggio congiunto a cura delle organizzazioni non governative aderenti al Comitato e di organizzazioni esterne, giugno 2012</a:t>
          </a: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3° Rapporto di monitoraggio intitolato </a:t>
          </a:r>
          <a:r>
            <a:rPr lang="it-IT" sz="1200" i="1" kern="1200" dirty="0">
              <a:latin typeface="Arial" panose="020B0604020202020204" pitchFamily="34" charset="0"/>
              <a:cs typeface="Arial" panose="020B0604020202020204" pitchFamily="34" charset="0"/>
            </a:rPr>
            <a:t>L’Italia ad un anno dalle raccomandazioni del Consiglio ONU per i diritti umani, monitoraggio congiunto a cura delle organizzazioni non governative aderenti al Comitato e di organizzazioni esterne, 30 ottobre 2013.</a:t>
          </a:r>
          <a:endParaRPr lang="it-IT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4°Rapporto consolidato di Follow Up alla UPR del 2010 all’Italia, dicembre 2014.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IV Rapporto di Monitoraggio delle Organizzazioni Non Governative e Associazioni del Comitato per la Promozione e Protezione dei Diritti Umani e organizzazioni della società civile italiana 2014-2019, dicembre 2019.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Traduzione in inglese e distribuzione del IV Rapporto di monitoraggio alla UPR </a:t>
          </a:r>
          <a:r>
            <a:rPr lang="it-IT" sz="1200" kern="1200" dirty="0" err="1">
              <a:latin typeface="Arial" panose="020B0604020202020204" pitchFamily="34" charset="0"/>
              <a:cs typeface="Arial" panose="020B0604020202020204" pitchFamily="34" charset="0"/>
            </a:rPr>
            <a:t>pre</a:t>
          </a:r>
          <a:r>
            <a:rPr lang="it-IT" sz="1200" kern="1200" dirty="0">
              <a:latin typeface="Arial" panose="020B0604020202020204" pitchFamily="34" charset="0"/>
              <a:cs typeface="Arial" panose="020B0604020202020204" pitchFamily="34" charset="0"/>
            </a:rPr>
            <a:t>-session, Ginevra 2019.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400" kern="1200" dirty="0"/>
        </a:p>
      </dsp:txBody>
      <dsp:txXfrm>
        <a:off x="0" y="1580177"/>
        <a:ext cx="7597211" cy="4325334"/>
      </dsp:txXfrm>
    </dsp:sp>
    <dsp:sp modelId="{6DE672F3-6D4D-4C81-B47D-A593A7DFA461}">
      <dsp:nvSpPr>
        <dsp:cNvPr id="0" name=""/>
        <dsp:cNvSpPr/>
      </dsp:nvSpPr>
      <dsp:spPr>
        <a:xfrm>
          <a:off x="111378" y="910525"/>
          <a:ext cx="7246546" cy="480337"/>
        </a:xfrm>
        <a:prstGeom prst="roundRect">
          <a:avLst/>
        </a:prstGeom>
        <a:solidFill>
          <a:srgbClr val="FF990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1010" tIns="0" rIns="20101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i="1" kern="1200" dirty="0">
              <a:latin typeface="Arial" panose="020B0604020202020204" pitchFamily="34" charset="0"/>
              <a:cs typeface="Arial" panose="020B0604020202020204" pitchFamily="34" charset="0"/>
            </a:rPr>
            <a:t>Rapporti di monitoraggio</a:t>
          </a:r>
        </a:p>
      </dsp:txBody>
      <dsp:txXfrm>
        <a:off x="134826" y="933973"/>
        <a:ext cx="7199650" cy="433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1EAE4-6905-4FE1-9D45-866FF7A72E5F}" type="datetimeFigureOut">
              <a:rPr lang="it-IT" smtClean="0"/>
              <a:t>12/12/2021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497C0-5E44-4CD8-86D7-4F68F507B8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1093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E0A98-7E7F-6E48-8518-3757B208127E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754F9-3362-DE4D-B8AA-523EEE104ED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E0T45t040k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A0E2B60-A710-4766-9F61-0C08F44EB41B}" type="slidenum">
              <a:rPr lang="it-IT" sz="1200"/>
              <a:pPr algn="r"/>
              <a:t>2</a:t>
            </a:fld>
            <a:endParaRPr lang="it-IT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1A5D98A-8488-44AB-AC50-6E1EF5E638B4}" type="slidenum">
              <a:rPr lang="it-IT" sz="1200"/>
              <a:pPr algn="r"/>
              <a:t>6</a:t>
            </a:fld>
            <a:endParaRPr lang="it-IT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egnaposto immagine diapositiva 1">
            <a:extLst>
              <a:ext uri="{FF2B5EF4-FFF2-40B4-BE49-F238E27FC236}">
                <a16:creationId xmlns:a16="http://schemas.microsoft.com/office/drawing/2014/main" id="{DD0C6520-139F-461B-A7BC-64F3EDF63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Segnaposto note 2">
            <a:extLst>
              <a:ext uri="{FF2B5EF4-FFF2-40B4-BE49-F238E27FC236}">
                <a16:creationId xmlns:a16="http://schemas.microsoft.com/office/drawing/2014/main" id="{1950B853-1BB9-4A71-9AEA-8B256291E9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/>
              <a:t>Video: Treaty Bodies </a:t>
            </a:r>
            <a:r>
              <a:rPr lang="en-GB" altLang="it-IT" u="sng">
                <a:hlinkClick r:id="rId3"/>
              </a:rPr>
              <a:t>https://www.youtube.com/watch?v=vE0T45t040k</a:t>
            </a:r>
            <a:endParaRPr lang="it-IT" altLang="it-IT"/>
          </a:p>
          <a:p>
            <a:endParaRPr lang="it-IT" altLang="it-IT"/>
          </a:p>
        </p:txBody>
      </p:sp>
      <p:sp>
        <p:nvSpPr>
          <p:cNvPr id="99332" name="Segnaposto numero diapositiva 3">
            <a:extLst>
              <a:ext uri="{FF2B5EF4-FFF2-40B4-BE49-F238E27FC236}">
                <a16:creationId xmlns:a16="http://schemas.microsoft.com/office/drawing/2014/main" id="{11D21739-98DE-4708-8846-A231B5D60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556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556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556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5567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899F807A-BA8D-4737-82B1-0710C4CFB05D}" type="slidenum">
              <a:rPr lang="it-IT" altLang="it-IT" smtClean="0">
                <a:latin typeface="Calibri" panose="020F0502020204030204" pitchFamily="34" charset="0"/>
              </a:rPr>
              <a:pPr/>
              <a:t>10</a:t>
            </a:fld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0BD15EF-E228-4C89-8972-30193FE371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F741249-C763-4B4D-AD3B-C7B46805D022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058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D1D-36EB-41EC-8E6D-FFAC0A39F77F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6165-A2BC-407D-90D3-E237E221F5F6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42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BA499-09FA-47B2-B54A-6D5A203F289A}" type="datetime1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7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7B2B-8FC0-4C47-BDBA-3DF64A5F61FB}" type="datetime1">
              <a:rPr lang="en-US" smtClean="0"/>
              <a:t>12/12/2021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0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F80C6-5437-45EC-A2E5-4E345515FA6A}" type="datetime1">
              <a:rPr lang="en-US" smtClean="0"/>
              <a:t>12/12/2021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54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ABBFF-5412-40A0-B5A6-BCDB13DA2856}" type="datetime1">
              <a:rPr lang="en-US" smtClean="0"/>
              <a:t>12/12/2021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83E3-070F-4773-BE40-99B9279432C9}" type="datetime1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464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4975-99CF-4874-90EB-81521ED7B61E}" type="datetime1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9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26634-CA35-4CA8-80CC-15CD33C54B26}" type="datetime1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7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F3E48-814E-48F4-B8C3-ADEB1F698DF4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96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0E5C-6F89-4920-874E-455923359011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215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B5A0-EC55-40F6-A0CD-8185BA61482E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81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CF57-6F93-498D-B3FC-241BC3AF183A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499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CCCD-78AD-473E-A882-F82DB4351FF3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524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2F71B-C50E-4A4E-BF9B-4689ACA9BFF7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920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9AEA-5636-4EB2-80D5-12B7AC323E98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48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75656BD-CFAE-4ACF-9711-B7E6A25A016A}" type="datetime1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383AC8A-6A71-A04F-B80A-FE6D464DC4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9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ustainabledevelopment.un.org/hlpf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4DEA73-AF0A-48FA-93E6-3831496F1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4" y="1160579"/>
            <a:ext cx="7516531" cy="2819642"/>
          </a:xfrm>
        </p:spPr>
        <p:txBody>
          <a:bodyPr>
            <a:normAutofit fontScale="90000"/>
          </a:bodyPr>
          <a:lstStyle/>
          <a:p>
            <a:r>
              <a:rPr lang="it-IT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3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ANCI (Associazione Nazionale Comuni d’Italia) </a:t>
            </a:r>
            <a:br>
              <a:rPr lang="it-IT" sz="13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3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CIDU (Comitato Interministeriale per i Diritti Umani) </a:t>
            </a:r>
            <a:br>
              <a:rPr lang="it-IT" sz="13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br>
              <a:rPr lang="it-IT" sz="13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8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Diritti umani: il Ruolo degli Enti locali </a:t>
            </a: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1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Primo Corso di formazione sui diritti umani </a:t>
            </a: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Lunedì 13 Dicembre 2021 </a:t>
            </a:r>
            <a:br>
              <a:rPr lang="it-IT" sz="11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8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L’impegno delle Nazioni Unite per i diritti umani: Difensori dei diritti e le Reti delle città impegnate </a:t>
            </a:r>
            <a:br>
              <a:rPr lang="it-IT" sz="1800" b="0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Contributi per gli enti territoriali: la rete delle organizzazioni non governative italiane </a:t>
            </a:r>
            <a:br>
              <a:rPr lang="it-IT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endParaRPr lang="it-IT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D332BA-5E92-4E87-9F37-D90610A7B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8464" y="3734859"/>
            <a:ext cx="7369880" cy="2225674"/>
          </a:xfrm>
        </p:spPr>
        <p:txBody>
          <a:bodyPr>
            <a:normAutofit/>
          </a:bodyPr>
          <a:lstStyle/>
          <a:p>
            <a:r>
              <a:rPr lang="it-IT" sz="2800" b="1" i="0" dirty="0">
                <a:solidFill>
                  <a:srgbClr val="0070C0"/>
                </a:solidFill>
                <a:effectLst/>
                <a:latin typeface="Lato"/>
              </a:rPr>
              <a:t>    Il Comitato per la promozione e protezione    dei diritti umani: società civile in azione</a:t>
            </a:r>
            <a:endParaRPr lang="it-IT" sz="2800" b="1" i="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Barbara Terenzi</a:t>
            </a:r>
          </a:p>
          <a:p>
            <a:r>
              <a:rPr lang="it-IT" sz="12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Coordinatore Comitato per la promozione e protezione dei diritti umani</a:t>
            </a:r>
          </a:p>
          <a:p>
            <a:endParaRPr lang="it-IT" b="1" dirty="0">
              <a:solidFill>
                <a:srgbClr val="92D050"/>
              </a:solidFill>
            </a:endParaRPr>
          </a:p>
          <a:p>
            <a:endParaRPr lang="it-IT" b="1" dirty="0">
              <a:solidFill>
                <a:srgbClr val="92D050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8F81F0C-326E-4B04-AB52-DDA8014FF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                Ufficio Diritti Umani &amp; Advocacy</a:t>
            </a:r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85040A2-421E-4B1A-A55C-B4875E464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DFE3CF3-DA39-4745-935C-16CA0333B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43" y="5882104"/>
            <a:ext cx="553614" cy="3866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98091A3-8F4B-466D-8536-ABA08CD62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735" y="501945"/>
            <a:ext cx="852722" cy="85272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0D2FFF2-1589-43F8-85AB-7196D81B7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454" y="488266"/>
            <a:ext cx="1161156" cy="86640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6554911-5CF2-42AD-ABB0-8A6CC0A14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337" y="3777589"/>
            <a:ext cx="839530" cy="166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55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7"/>
          <p:cNvSpPr>
            <a:spLocks noChangeArrowheads="1"/>
          </p:cNvSpPr>
          <p:nvPr/>
        </p:nvSpPr>
        <p:spPr bwMode="auto">
          <a:xfrm>
            <a:off x="285750" y="285750"/>
            <a:ext cx="8534722" cy="785813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Comitato per la promozione e protezione dei diritti umani</a:t>
            </a: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2532870046"/>
              </p:ext>
            </p:extLst>
          </p:nvPr>
        </p:nvGraphicFramePr>
        <p:xfrm>
          <a:off x="467544" y="1256232"/>
          <a:ext cx="7394587" cy="4819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591226"/>
              </p:ext>
            </p:extLst>
          </p:nvPr>
        </p:nvGraphicFramePr>
        <p:xfrm>
          <a:off x="611188" y="726954"/>
          <a:ext cx="8208911" cy="5613466"/>
        </p:xfrm>
        <a:graphic>
          <a:graphicData uri="http://schemas.openxmlformats.org/drawingml/2006/table">
            <a:tbl>
              <a:tblPr/>
              <a:tblGrid>
                <a:gridCol w="223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33034">
                <a:tc>
                  <a:txBody>
                    <a:bodyPr/>
                    <a:lstStyle/>
                    <a:p>
                      <a:pPr rtl="0" fontAlgn="t"/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A.GE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AGEDO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Agenzia della Pace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AGESCI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ANFAA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ANOLF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ANTIGONE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Archivio dell’immigrazione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Archivio Disarmo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ARCI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Arcigay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Articolo 21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ASGI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Associazione Eleonora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Pimentel</a:t>
                      </a:r>
                      <a:endParaRPr lang="it-IT" sz="1100" dirty="0">
                        <a:solidFill>
                          <a:schemeClr val="tx1"/>
                        </a:solidFill>
                        <a:latin typeface="lucida grande"/>
                      </a:endParaRP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Associazione Astro Nascente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Assopace</a:t>
                      </a:r>
                      <a:endParaRPr lang="it-IT" sz="1100" dirty="0">
                        <a:solidFill>
                          <a:schemeClr val="tx1"/>
                        </a:solidFill>
                        <a:latin typeface="lucida grande"/>
                      </a:endParaRP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Associazione Senza</a:t>
                      </a:r>
                      <a:r>
                        <a:rPr lang="it-IT" sz="1100" baseline="0" dirty="0">
                          <a:solidFill>
                            <a:schemeClr val="tx1"/>
                          </a:solidFill>
                          <a:latin typeface="lucida grande"/>
                        </a:rPr>
                        <a:t> Confini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Atd</a:t>
                      </a: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 quarto mondo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AUCI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AUSER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Banca Etica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Befree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Casa dei diritti sociali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CGIL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Chiamalafrica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CIAI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CIPAX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CIPSI</a:t>
                      </a: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CIR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CISL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CISMAI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CISP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endParaRPr lang="it-IT" sz="1100" dirty="0">
                        <a:solidFill>
                          <a:schemeClr val="tx1"/>
                        </a:solidFill>
                      </a:endParaRPr>
                    </a:p>
                  </a:txBody>
                  <a:tcPr marL="40673" marR="40673" marT="40673" marB="406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CittadinanzAttiva</a:t>
                      </a:r>
                      <a:endParaRPr lang="it-IT" sz="1100" dirty="0">
                        <a:solidFill>
                          <a:schemeClr val="tx1"/>
                        </a:solidFill>
                        <a:latin typeface="lucida grande"/>
                      </a:endParaRP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CND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Comitato per i diritti umani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Comitato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Singh</a:t>
                      </a: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Mohinder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Comitato UNRWA per l’Italia</a:t>
                      </a: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Donne in nero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Ebrei per la pace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EMA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FCEI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Fondazione Basso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Fondazione Centro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Astalli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Fondazione internazionale don Luigi Di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Liegro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Fondazione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Labos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FVGS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Giovani per un mondo unito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Gruppo Martin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Buber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ICEI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ICS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IISMAS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IMS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INTERSOS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INTERVITA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IRMA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Istituto Cooperazione Economica</a:t>
                      </a:r>
                      <a:r>
                        <a:rPr lang="it-IT" sz="1100" baseline="0" dirty="0">
                          <a:solidFill>
                            <a:schemeClr val="tx1"/>
                          </a:solidFill>
                          <a:latin typeface="lucida grande"/>
                        </a:rPr>
                        <a:t> </a:t>
                      </a:r>
                      <a:r>
                        <a:rPr lang="it-IT" sz="1100" baseline="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Internaz</a:t>
                      </a:r>
                      <a:r>
                        <a:rPr lang="it-IT" sz="1100" baseline="0" dirty="0">
                          <a:solidFill>
                            <a:schemeClr val="tx1"/>
                          </a:solidFill>
                          <a:latin typeface="lucida grande"/>
                        </a:rPr>
                        <a:t>.</a:t>
                      </a:r>
                    </a:p>
                    <a:p>
                      <a:pPr rtl="0" fontAlgn="t"/>
                      <a:r>
                        <a:rPr lang="it-IT" sz="1100" baseline="0" dirty="0">
                          <a:solidFill>
                            <a:schemeClr val="tx1"/>
                          </a:solidFill>
                          <a:latin typeface="lucida grande"/>
                        </a:rPr>
                        <a:t>Istituto Medicina del Soccorso</a:t>
                      </a:r>
                    </a:p>
                    <a:p>
                      <a:pPr rtl="0" fontAlgn="t"/>
                      <a:r>
                        <a:rPr lang="it-IT" sz="1100" baseline="0" dirty="0">
                          <a:solidFill>
                            <a:schemeClr val="tx1"/>
                          </a:solidFill>
                          <a:latin typeface="lucida grande"/>
                        </a:rPr>
                        <a:t>Laboratorio Diritti Umani</a:t>
                      </a:r>
                      <a:endParaRPr lang="it-IT" sz="1100" dirty="0">
                        <a:solidFill>
                          <a:schemeClr val="tx1"/>
                        </a:solidFill>
                        <a:latin typeface="lucida grande"/>
                      </a:endParaRP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La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gabbianella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LAW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Lega internazionale per i diritti e la liberazione dei popoli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Legambiente Nazionale</a:t>
                      </a:r>
                    </a:p>
                    <a:p>
                      <a:pPr rtl="0" fontAlgn="t"/>
                      <a:endParaRPr lang="it-IT" sz="1100" dirty="0">
                        <a:solidFill>
                          <a:schemeClr val="tx1"/>
                        </a:solidFill>
                      </a:endParaRPr>
                    </a:p>
                  </a:txBody>
                  <a:tcPr marL="39046" marR="40673" marT="40673" marB="406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Libera</a:t>
                      </a:r>
                    </a:p>
                    <a:p>
                      <a:pPr rtl="0" fontAlgn="t"/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MeD.eA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Medici contro la tortura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MEDU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MOVIMONDO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OLTRE BABELE</a:t>
                      </a:r>
                    </a:p>
                    <a:p>
                      <a:pPr rtl="0" fontAlgn="t"/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Ossigeno per l’Informazione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PAX CHRISTI 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Ponte della memoria</a:t>
                      </a:r>
                    </a:p>
                    <a:p>
                      <a:pPr rtl="0" fontAlgn="t"/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Pro.Doc.S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Progetto Continenti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Rete educare ai diritti umani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Save</a:t>
                      </a: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 The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Children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Terre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des</a:t>
                      </a: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 </a:t>
                      </a: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Hommes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UBI MINOR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UDI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UIL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UNICEF ITALIA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Unione forense per la tutela dei diritti dell’uomo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 err="1">
                          <a:solidFill>
                            <a:schemeClr val="tx1"/>
                          </a:solidFill>
                          <a:latin typeface="lucida grande"/>
                        </a:rPr>
                        <a:t>UniTs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VIDES INTERNAZIONALE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VIS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WILPF Italia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Con la Collaborazione di: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Amnesty International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FOCSIV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Mani Tese</a:t>
                      </a:r>
                      <a:b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</a:br>
                      <a:r>
                        <a:rPr lang="it-IT" sz="1100" dirty="0">
                          <a:solidFill>
                            <a:schemeClr val="tx1"/>
                          </a:solidFill>
                          <a:latin typeface="lucida grande"/>
                        </a:rPr>
                        <a:t>Medici Senza Frontiere</a:t>
                      </a:r>
                      <a:endParaRPr lang="it-IT" sz="1100" dirty="0">
                        <a:solidFill>
                          <a:schemeClr val="tx1"/>
                        </a:solidFill>
                      </a:endParaRPr>
                    </a:p>
                  </a:txBody>
                  <a:tcPr marL="39046" marR="40673" marT="40673" marB="406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2511C6-653E-44B5-80F7-C6650C93D8B3}"/>
              </a:ext>
            </a:extLst>
          </p:cNvPr>
          <p:cNvSpPr txBox="1"/>
          <p:nvPr/>
        </p:nvSpPr>
        <p:spPr>
          <a:xfrm>
            <a:off x="3349953" y="350377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Organizzazioni aderenti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B2FE8CC-2A32-4761-9C88-F00A855BE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DC31F3A-9C86-4D70-AB27-1E7685B6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4</a:t>
            </a:fld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A73AC38-F92D-4F22-8D19-929CDDD6B6F7}"/>
              </a:ext>
            </a:extLst>
          </p:cNvPr>
          <p:cNvSpPr txBox="1"/>
          <p:nvPr/>
        </p:nvSpPr>
        <p:spPr>
          <a:xfrm>
            <a:off x="828942" y="1710248"/>
            <a:ext cx="7639940" cy="3350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Comitato per la promozione e protezione dei diritti umani, rete di circa un centinaio di ong italiane, si è costituito nel 2002 </a:t>
            </a:r>
            <a:r>
              <a:rPr lang="it-IT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contribuire alla creazione di una istituzione nazionale indipendente per i diritti umani (INDU) in Italia. </a:t>
            </a:r>
            <a:endParaRPr lang="it-IT" sz="1400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INDU, meccanismo di democrazia partecipativa, prese il via dalla adozione dei cosiddetti Principi di Parigi da parte dell’Assemblea Generale delle Nazioni Unite nel 1993.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 oggi </a:t>
            </a:r>
            <a:r>
              <a:rPr lang="it-IT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114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Stati membri dell’ONU hanno una INDU.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L’Italia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nonostante tre volte membro del Consiglio Diritti Umani, rimane 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uno degli ultimi Stati europei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non essersi adeguato.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A0BFDC4-A744-4DD7-B5A7-D7D6157132E6}"/>
              </a:ext>
            </a:extLst>
          </p:cNvPr>
          <p:cNvSpPr txBox="1"/>
          <p:nvPr/>
        </p:nvSpPr>
        <p:spPr>
          <a:xfrm>
            <a:off x="1350236" y="897308"/>
            <a:ext cx="650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National Human </a:t>
            </a:r>
            <a:r>
              <a:rPr lang="it-IT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 Institution</a:t>
            </a:r>
          </a:p>
        </p:txBody>
      </p:sp>
    </p:spTree>
    <p:extLst>
      <p:ext uri="{BB962C8B-B14F-4D97-AF65-F5344CB8AC3E}">
        <p14:creationId xmlns:p14="http://schemas.microsoft.com/office/powerpoint/2010/main" val="27663669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36AB7CD-B4A8-43FE-801E-88C54E9A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F3CFBC8-D2F9-41C4-8B3F-2580D4D4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5</a:t>
            </a:fld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A699849-9FDC-48F0-9C1E-B42AA40A80AC}"/>
              </a:ext>
            </a:extLst>
          </p:cNvPr>
          <p:cNvSpPr txBox="1"/>
          <p:nvPr/>
        </p:nvSpPr>
        <p:spPr>
          <a:xfrm>
            <a:off x="2286000" y="69981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it-IT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e diffusione dei dati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3A01CC-669D-4CDD-88F9-4DFE0750A2C8}"/>
              </a:ext>
            </a:extLst>
          </p:cNvPr>
          <p:cNvSpPr txBox="1"/>
          <p:nvPr/>
        </p:nvSpPr>
        <p:spPr>
          <a:xfrm>
            <a:off x="666572" y="1128043"/>
            <a:ext cx="77424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di rapporti tra Italia e Nazioni Unite</a:t>
            </a:r>
          </a:p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657FC81-09CB-4786-8814-35FBC16B72D3}"/>
              </a:ext>
            </a:extLst>
          </p:cNvPr>
          <p:cNvSpPr txBox="1"/>
          <p:nvPr/>
        </p:nvSpPr>
        <p:spPr>
          <a:xfrm>
            <a:off x="564022" y="1619184"/>
            <a:ext cx="814303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Il Comitato effettua il monitoraggio sistematico dei rapporti dell’Italia alle Nazioni Unite in particolare ai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Treaty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Bodies, </a:t>
            </a:r>
          </a:p>
          <a:p>
            <a:pPr lvl="0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alla UPR e alle risposte e raccomandazioni all’Italia da parte dell’ONU in materia di diritti umani</a:t>
            </a:r>
          </a:p>
          <a:p>
            <a:pPr lvl="0" algn="just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2004 Rapporto Supplementare non governativo al IV Rapporto Governativo presentato dall’Italia 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sulla implementazione del Patto per i Diritti Economici, Sociali e Culturali, Ginevra 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2005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of Information al CCPR precedente alla stesura della List of Issues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2008 Con il Gruppo di lavoro CRC, tre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of Information su tre componenti specifiche della 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Convenzione CERD, Ginevra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2010 Relazione in Plenaria alla Sessione finale della UPR al Consiglio Diritti Umani a Ginevra.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2012 Con il Gruppo di lavoro CRC , </a:t>
            </a:r>
            <a:r>
              <a:rPr lang="it-IT" sz="1200" dirty="0" err="1"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of Information su componenti specifiche della 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Convenzione CERD, con dialogo interattivo, Ginevra</a:t>
            </a:r>
          </a:p>
          <a:p>
            <a:pPr lvl="1"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Partecipazione all’incontro del CERD con la società civile con intervento in plenaria, 25 novembre 2016. </a:t>
            </a:r>
          </a:p>
          <a:p>
            <a:pPr lvl="1" algn="just"/>
            <a:r>
              <a:rPr lang="it-IT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Preparazione di una </a:t>
            </a:r>
            <a:r>
              <a:rPr lang="it-IT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consolidated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Information to CERD che considerava l’Italia, di 65 pagine con i rapporti di 11 ONG italiane e la partecipazione alla sessione che considerava l’Italia, Ginevra.</a:t>
            </a:r>
          </a:p>
          <a:p>
            <a:pPr lvl="1" algn="just"/>
            <a:r>
              <a:rPr lang="it-IT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Partecipazione alla XXXVII Sessione del Consiglio Diritti Umani, e side-event su Migrazione circolare con IMADR, VIS e Don Bosco 2000, Ginevra.</a:t>
            </a:r>
          </a:p>
          <a:p>
            <a:pPr lvl="1" algn="just"/>
            <a:r>
              <a:rPr lang="it-IT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Partecipazione al HLPF delegazione mista con rappresentanti della Repubblica Dominicana in occasione VNR, New York.</a:t>
            </a:r>
          </a:p>
          <a:p>
            <a:pPr lvl="1" algn="just"/>
            <a:r>
              <a:rPr lang="it-IT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Traduzione in italiano del manuale CERD booklet for </a:t>
            </a:r>
            <a:r>
              <a:rPr lang="it-IT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CSOs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IMADR e VIS, pubblicato sul sito ufficiale CERD.</a:t>
            </a:r>
          </a:p>
          <a:p>
            <a:pPr lvl="1" algn="just"/>
            <a:r>
              <a:rPr lang="it-IT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Preparazione di Joint </a:t>
            </a:r>
            <a:r>
              <a:rPr lang="it-IT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Information alla UPR che revisiona l’Italia.</a:t>
            </a:r>
          </a:p>
          <a:p>
            <a:pPr lvl="1" algn="just"/>
            <a:r>
              <a:rPr lang="it-IT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Partecipazione alla UPR </a:t>
            </a:r>
            <a:r>
              <a:rPr lang="it-IT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-session con relazione, Ginevra.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0379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433610078"/>
              </p:ext>
            </p:extLst>
          </p:nvPr>
        </p:nvGraphicFramePr>
        <p:xfrm>
          <a:off x="880217" y="224644"/>
          <a:ext cx="7597211" cy="6347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6A3F0C-9D98-4638-8A06-3F1192809BA1}"/>
              </a:ext>
            </a:extLst>
          </p:cNvPr>
          <p:cNvSpPr txBox="1"/>
          <p:nvPr/>
        </p:nvSpPr>
        <p:spPr>
          <a:xfrm>
            <a:off x="1358782" y="572561"/>
            <a:ext cx="621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dei diritti umani in Italia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4D171DB-EF3E-44C1-AEE0-087FDF7B6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C4864C5-83B6-4BF2-86B3-D29A9676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7</a:t>
            </a:fld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2DC557C-BE78-4E36-BB08-1EE545029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87" y="108329"/>
            <a:ext cx="5260835" cy="384560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A5FCFC6-12A9-40D7-9956-0EAC52894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688" y="3708875"/>
            <a:ext cx="4818359" cy="268765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DD21BE5-CBD1-4C6A-8E9E-944CD1AFCDF5}"/>
              </a:ext>
            </a:extLst>
          </p:cNvPr>
          <p:cNvSpPr txBox="1"/>
          <p:nvPr/>
        </p:nvSpPr>
        <p:spPr>
          <a:xfrm>
            <a:off x="5591579" y="897308"/>
            <a:ext cx="3029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Visita Ms. Navi </a:t>
            </a:r>
            <a:r>
              <a:rPr lang="it-IT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Pilay</a:t>
            </a:r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b="1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Alto Commissario </a:t>
            </a:r>
            <a:r>
              <a:rPr lang="it-IT" sz="1000" b="1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it-IT" sz="1000" b="1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</a:p>
          <a:p>
            <a:r>
              <a:rPr lang="it-IT" sz="1000" b="1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Diritti Umani</a:t>
            </a:r>
            <a:endParaRPr lang="it-I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1E70E4D-EB72-49E2-9C6D-EE2FDE31D528}"/>
              </a:ext>
            </a:extLst>
          </p:cNvPr>
          <p:cNvSpPr txBox="1"/>
          <p:nvPr/>
        </p:nvSpPr>
        <p:spPr>
          <a:xfrm>
            <a:off x="5618285" y="2404626"/>
            <a:ext cx="27807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Visita Mr. Morten </a:t>
            </a:r>
            <a:r>
              <a:rPr lang="it-IT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Kjaerum</a:t>
            </a:r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, Direttore, </a:t>
            </a:r>
            <a:r>
              <a:rPr lang="it-IT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Fundamental</a:t>
            </a:r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 Agency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D9B4C83-98B2-4E9E-BAD7-69112D1CA726}"/>
              </a:ext>
            </a:extLst>
          </p:cNvPr>
          <p:cNvSpPr txBox="1"/>
          <p:nvPr/>
        </p:nvSpPr>
        <p:spPr>
          <a:xfrm>
            <a:off x="483577" y="4602704"/>
            <a:ext cx="30333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Audizione congiunta con il Centro diritti umani </a:t>
            </a:r>
          </a:p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dell’Università di Padova dal Presidente Napolitano</a:t>
            </a:r>
          </a:p>
        </p:txBody>
      </p:sp>
    </p:spTree>
    <p:extLst>
      <p:ext uri="{BB962C8B-B14F-4D97-AF65-F5344CB8AC3E}">
        <p14:creationId xmlns:p14="http://schemas.microsoft.com/office/powerpoint/2010/main" val="2672584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1CD061E-8906-48A1-B6FE-34DDC939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E99B021-5B00-48CB-87A3-C1AF3447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8</a:t>
            </a:fld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72AB8E-F7A9-4EF3-88FD-4854F3F78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07" y="309282"/>
            <a:ext cx="8269940" cy="611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50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D3A7FF9-DD25-4F14-AE3A-3501A2B4A8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05" r="-2" b="3536"/>
          <a:stretch/>
        </p:blipFill>
        <p:spPr>
          <a:xfrm>
            <a:off x="364603" y="488137"/>
            <a:ext cx="8420582" cy="5883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0"/>
            <a:ext cx="82296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9176000" cy="658368"/>
            <a:chOff x="-18288" y="3128956"/>
            <a:chExt cx="12234672" cy="658368"/>
          </a:xfrm>
        </p:grpSpPr>
        <p:sp useBgFill="1"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3" name="Picture 14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6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4" name="Picture 16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716F611-AF9F-4A42-89FA-ABC78F00C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50" y="5969000"/>
            <a:ext cx="5479425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it-IT">
                <a:solidFill>
                  <a:srgbClr val="FFFFFF"/>
                </a:solidFill>
              </a:rPr>
              <a:t>Barbara Terenzi - VIS Ufficio Diritti Umani &amp; Advocacy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DBA1A84-A3DC-435E-8B41-48B4206A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83AC8A-6A71-A04F-B80A-FE6D464DC4B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808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10EA78C-028E-401D-857F-1A09847CC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337" y="-257554"/>
            <a:ext cx="9538282" cy="941388"/>
          </a:xfrm>
        </p:spPr>
        <p:txBody>
          <a:bodyPr>
            <a:normAutofit/>
          </a:bodyPr>
          <a:lstStyle/>
          <a:p>
            <a:pPr algn="l"/>
            <a:r>
              <a:rPr lang="it-IT" altLang="it-IT" b="1" dirty="0">
                <a:latin typeface="Calibri" panose="020F0502020204030204" pitchFamily="34" charset="0"/>
                <a:cs typeface="Calibri" panose="020F0502020204030204" pitchFamily="34" charset="0"/>
              </a:rPr>
              <a:t>UN CORE HUMAN RIGHTS INSTRUMENTS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2AE81D5A-D087-421C-94CB-C9562E5DB4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3072" y="749543"/>
            <a:ext cx="7812087" cy="5756275"/>
          </a:xfrm>
        </p:spPr>
        <p:txBody>
          <a:bodyPr/>
          <a:lstStyle/>
          <a:p>
            <a:r>
              <a:rPr lang="en-US" alt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Universal Declaration of Human Rights;</a:t>
            </a:r>
          </a:p>
          <a:p>
            <a:r>
              <a:rPr lang="en-US" altLang="it-IT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Covenant on Economic, Social and Cultural Rights (ICESCR);</a:t>
            </a:r>
          </a:p>
          <a:p>
            <a:r>
              <a:rPr lang="en-US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Covenant on Civil and Political Rights (ICCPR);</a:t>
            </a:r>
          </a:p>
          <a:p>
            <a:r>
              <a:rPr lang="en-US" altLang="it-IT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 on Elimination of Racial Discrimination (CERD);</a:t>
            </a:r>
          </a:p>
          <a:p>
            <a:r>
              <a:rPr lang="en-US" altLang="it-IT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 on Elimination of all Forms of Discrimination Against Women (CEDAW);</a:t>
            </a:r>
          </a:p>
          <a:p>
            <a:r>
              <a:rPr lang="en-US" altLang="it-IT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 on Rights of the Child (CRC);</a:t>
            </a:r>
          </a:p>
          <a:p>
            <a:r>
              <a:rPr lang="en-US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Convention Against Torture (CAT);</a:t>
            </a:r>
          </a:p>
          <a:p>
            <a:r>
              <a:rPr lang="en-US" altLang="it-IT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 on Migrant Workers and Their Families (MWC);</a:t>
            </a:r>
          </a:p>
          <a:p>
            <a:r>
              <a:rPr lang="en-US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International Convention for the Protection of all Persons from Enforced Disappearance (CED);</a:t>
            </a:r>
          </a:p>
          <a:p>
            <a:r>
              <a:rPr lang="en-US" altLang="it-IT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 on the Rights of Persons with Disabilities (CRPD)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002BF85-39D7-4796-8C81-07B7414DD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6865" y="6505818"/>
            <a:ext cx="5467216" cy="279400"/>
          </a:xfrm>
        </p:spPr>
        <p:txBody>
          <a:bodyPr/>
          <a:lstStyle/>
          <a:p>
            <a:pPr>
              <a:defRPr/>
            </a:pPr>
            <a:r>
              <a:rPr lang="it-IT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Barbara Terenzi - VIS Ufficio Diritti Umani &amp; Advocacy</a:t>
            </a:r>
            <a:endParaRPr lang="it-IT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309" name="Segnaposto numero diapositiva 3">
            <a:extLst>
              <a:ext uri="{FF2B5EF4-FFF2-40B4-BE49-F238E27FC236}">
                <a16:creationId xmlns:a16="http://schemas.microsoft.com/office/drawing/2014/main" id="{BC645DA9-21C6-4C6C-9B79-0BCC140AB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29FC26-8EE4-4BE3-83D1-7931EAB510AD}" type="slidenum">
              <a:rPr lang="it-IT" altLang="it-IT" smtClean="0">
                <a:solidFill>
                  <a:srgbClr val="FE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it-IT" altLang="it-IT">
              <a:solidFill>
                <a:srgbClr val="FE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DEB4B82D-A989-40D8-A457-F1D9C034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84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E99EC7-4ECA-46FD-A4EE-C28A8AC6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2" y="28937"/>
            <a:ext cx="9141618" cy="685621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1DB5759-579B-4365-81F9-6DCB7552C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922" y="1149305"/>
            <a:ext cx="6153972" cy="461547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7034349-EB95-4DEC-941A-A5BEB23CC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9176000" cy="658368"/>
            <a:chOff x="-18288" y="3128956"/>
            <a:chExt cx="12234672" cy="658368"/>
          </a:xfrm>
        </p:grpSpPr>
        <p:sp useBgFill="1"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4ED14EF1-39B3-426A-842A-CEA137A6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0BA46E3-54EA-491A-BDC2-C9A945118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6" name="Rounded Rectangle 27">
              <a:extLst>
                <a:ext uri="{FF2B5EF4-FFF2-40B4-BE49-F238E27FC236}">
                  <a16:creationId xmlns:a16="http://schemas.microsoft.com/office/drawing/2014/main" id="{BC6C1592-02CC-4EA4-9A0E-7BE7C1ED8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67E44A5-FAF8-4D81-90C9-CFD68F1A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9D19FEF-8053-41C1-814C-87E1594C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50" y="5969000"/>
            <a:ext cx="5479425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5A6F2EE-E928-4967-BEB8-E4762821B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83AC8A-6A71-A04F-B80A-FE6D464DC4BF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3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75FD42-C156-41A4-B68A-6C71A47E7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04A7BF-21E3-4BDF-9BE8-BEC32066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2" y="28937"/>
            <a:ext cx="9141618" cy="6856214"/>
          </a:xfrm>
          <a:prstGeom prst="rect">
            <a:avLst/>
          </a:prstGeom>
        </p:spPr>
      </p:pic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761A64CE-03FB-4086-8586-AEEEF744C1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07" b="7999"/>
          <a:stretch/>
        </p:blipFill>
        <p:spPr>
          <a:xfrm>
            <a:off x="471025" y="673313"/>
            <a:ext cx="8175963" cy="556746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0180162-DDE5-43C8-B0DC-645F4CA9D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9176000" cy="658368"/>
            <a:chOff x="-18288" y="3128956"/>
            <a:chExt cx="12234672" cy="658368"/>
          </a:xfrm>
        </p:grpSpPr>
        <p:sp useBgFill="1"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16C9EE30-D91E-4DE1-8EEC-6A3AD1DD0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8E1E1CD-6653-4129-A465-3CFB3A1CC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6" name="Rounded Rectangle 27">
              <a:extLst>
                <a:ext uri="{FF2B5EF4-FFF2-40B4-BE49-F238E27FC236}">
                  <a16:creationId xmlns:a16="http://schemas.microsoft.com/office/drawing/2014/main" id="{5424F715-2587-4418-AB8A-9B4218F34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8A0F16-00E1-4B0A-9B6E-8906A111B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2424ED3-D518-4DB9-B004-63313AC5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50" y="6479627"/>
            <a:ext cx="5479425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it-IT">
                <a:solidFill>
                  <a:srgbClr val="595959"/>
                </a:solidFill>
              </a:rPr>
              <a:t>Barbara Terenzi - VIS Ufficio Diritti Umani &amp; Advocacy</a:t>
            </a:r>
            <a:endParaRPr lang="en-US">
              <a:solidFill>
                <a:srgbClr val="595959"/>
              </a:solidFill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937735F-6E36-4201-94D0-02FDA789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6479627"/>
            <a:ext cx="407023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83AC8A-6A71-A04F-B80A-FE6D464DC4BF}" type="slidenum">
              <a:rPr lang="en-US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27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EA37AC2-E56D-4F52-94C2-4F6A1483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4D8179F-B0E4-46F0-AEFB-8C04DF55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13</a:t>
            </a:fld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C82527-984E-4A21-9422-55E16F3052C3}"/>
              </a:ext>
            </a:extLst>
          </p:cNvPr>
          <p:cNvSpPr txBox="1"/>
          <p:nvPr/>
        </p:nvSpPr>
        <p:spPr>
          <a:xfrm>
            <a:off x="1016950" y="1376733"/>
            <a:ext cx="7127192" cy="3167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endParaRPr lang="en-GB" sz="2400" b="1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Arial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Istituita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dall’Assemblea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Generale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dell’ONU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del 5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marzo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2006 e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modificata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attraverso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risoluzioni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ONU successive;</a:t>
            </a: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endParaRPr lang="en-GB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Arial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Processo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di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cooperazione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che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implica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la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revisione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periodica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della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situazione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diritti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umani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di tutti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193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Stati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membri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ONU;</a:t>
            </a: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endParaRPr lang="en-GB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Arial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Uno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degli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strumenti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chiave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del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Consiglio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;</a:t>
            </a: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None/>
              <a:defRPr/>
            </a:pPr>
            <a:endParaRPr lang="en-GB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0" indent="0" defTabSz="914400" eaLnBrk="1" hangingPunct="1">
              <a:lnSpc>
                <a:spcPct val="90000"/>
              </a:lnSpc>
              <a:spcBef>
                <a:spcPct val="0"/>
              </a:spcBef>
              <a:buClrTx/>
              <a:buFont typeface="Arial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Elemento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chiave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del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pacchetto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di institution-building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sviluppato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nel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2007,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che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segna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una road map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che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guida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il future del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Consiglio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Diritti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Umani</a:t>
            </a:r>
            <a:r>
              <a:rPr lang="en-GB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4AAFEEB-F3B1-4D96-A591-87C1A828F3A9}"/>
              </a:ext>
            </a:extLst>
          </p:cNvPr>
          <p:cNvSpPr txBox="1"/>
          <p:nvPr/>
        </p:nvSpPr>
        <p:spPr>
          <a:xfrm>
            <a:off x="811850" y="846034"/>
            <a:ext cx="697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Cosa è la Revisione Periodica Universale</a:t>
            </a:r>
          </a:p>
        </p:txBody>
      </p:sp>
    </p:spTree>
    <p:extLst>
      <p:ext uri="{BB962C8B-B14F-4D97-AF65-F5344CB8AC3E}">
        <p14:creationId xmlns:p14="http://schemas.microsoft.com/office/powerpoint/2010/main" val="348981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E2CC273-DCFC-41F6-A7A2-2F1EF166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CF235FA-4CD0-4A25-BF8F-141E180CC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14</a:t>
            </a:fld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886E4C-1934-4457-ABA9-565016FC1C67}"/>
              </a:ext>
            </a:extLst>
          </p:cNvPr>
          <p:cNvSpPr txBox="1"/>
          <p:nvPr/>
        </p:nvSpPr>
        <p:spPr>
          <a:xfrm>
            <a:off x="2146440" y="648545"/>
            <a:ext cx="51046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it-IT" sz="2800" b="1" dirty="0" err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Documentazione</a:t>
            </a:r>
            <a:r>
              <a:rPr lang="en-US" altLang="it-IT" sz="2800" b="1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per la UPR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4D72DAD-9B2C-4BA8-9402-89A965AE34A7}"/>
              </a:ext>
            </a:extLst>
          </p:cNvPr>
          <p:cNvSpPr/>
          <p:nvPr/>
        </p:nvSpPr>
        <p:spPr>
          <a:xfrm flipH="1">
            <a:off x="1110951" y="1528706"/>
            <a:ext cx="7041735" cy="1077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RAPPORTO PAESE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b="1" kern="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Realizzato dal </a:t>
            </a:r>
            <a:r>
              <a:rPr lang="it-IT" b="1" kern="0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SuR</a:t>
            </a:r>
            <a:r>
              <a:rPr lang="it-IT" b="1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a seguito di un processo di consultazione con il Governo e la </a:t>
            </a:r>
            <a:r>
              <a:rPr lang="it-IT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società civile </a:t>
            </a:r>
            <a:r>
              <a:rPr lang="it-IT" b="1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(circa 20 pagine)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AF80967-7C05-43BF-B95F-3B2BC04CCA94}"/>
              </a:ext>
            </a:extLst>
          </p:cNvPr>
          <p:cNvSpPr/>
          <p:nvPr/>
        </p:nvSpPr>
        <p:spPr>
          <a:xfrm flipH="1">
            <a:off x="1075344" y="2766423"/>
            <a:ext cx="7041735" cy="1485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COMPILATION REPORT</a:t>
            </a:r>
          </a:p>
          <a:p>
            <a:pPr algn="ctr" defTabSz="914400" eaLnBrk="1" hangingPunct="1">
              <a:spcBef>
                <a:spcPct val="0"/>
              </a:spcBef>
              <a:buClrTx/>
              <a:buFontTx/>
              <a:buNone/>
            </a:pPr>
            <a:endParaRPr lang="it-IT" altLang="it-IT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Compendio della informazione fornita da </a:t>
            </a:r>
            <a:r>
              <a:rPr lang="it-IT" alt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Treaty</a:t>
            </a:r>
            <a:r>
              <a:rPr lang="it-IT" alt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Bodies, Special </a:t>
            </a:r>
            <a:r>
              <a:rPr lang="it-IT" alt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  <a:r>
              <a:rPr lang="it-IT" alt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it-IT" alt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it-IT" alt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it-IT" alt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r>
              <a:rPr lang="it-IT" alt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Preparato dall’OHCHR ( circa 10 pagine)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F74B810-F3A9-4491-B582-2AB3FAF56A04}"/>
              </a:ext>
            </a:extLst>
          </p:cNvPr>
          <p:cNvSpPr/>
          <p:nvPr/>
        </p:nvSpPr>
        <p:spPr>
          <a:xfrm flipH="1">
            <a:off x="1056823" y="4516889"/>
            <a:ext cx="7041735" cy="1054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SOMMARIO RAPPORTI </a:t>
            </a:r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  <a:r>
              <a:rPr lang="it-IT" altLang="it-I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algn="ctr" defTabSz="914400" eaLnBrk="1" hangingPunct="1">
              <a:spcBef>
                <a:spcPct val="0"/>
              </a:spcBef>
              <a:buClrTx/>
              <a:buFontTx/>
              <a:buNone/>
            </a:pPr>
            <a:endParaRPr lang="it-IT" altLang="it-IT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Preparato dall’OHCHR (</a:t>
            </a:r>
            <a:r>
              <a:rPr lang="it-IT" b="1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circa 10 pagine</a:t>
            </a:r>
            <a:r>
              <a:rPr lang="it-IT" altLang="it-I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69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A0BA9CB-DA6E-4CD2-8C2A-B711091BD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5DC8BFB-0525-43AE-B0C5-3C16AE03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15</a:t>
            </a:fld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86B4D65-65A8-4408-9E03-F648C66851B4}"/>
              </a:ext>
            </a:extLst>
          </p:cNvPr>
          <p:cNvSpPr txBox="1"/>
          <p:nvPr/>
        </p:nvSpPr>
        <p:spPr>
          <a:xfrm>
            <a:off x="1110953" y="1795889"/>
            <a:ext cx="6716995" cy="266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solidFill>
                  <a:srgbClr val="C00000"/>
                </a:solidFill>
                <a:latin typeface="Segoe Script" panose="030B05040200000000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it-IT" sz="1800" dirty="0">
                <a:solidFill>
                  <a:srgbClr val="C00000"/>
                </a:solidFill>
                <a:effectLst/>
                <a:latin typeface="Segoe Script" panose="030B05040200000000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ontribuire a stabilire un equilibrio nella dinamica della relazione con lo Stato piuttosto che una forza aliena ed estranea,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solidFill>
                  <a:srgbClr val="00B050"/>
                </a:solidFill>
                <a:effectLst/>
                <a:latin typeface="Segoe Script" panose="030B05040200000000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garantendo la separazione e al contempo regolare l’interazione di questi due domini,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solidFill>
                  <a:srgbClr val="C00000"/>
                </a:solidFill>
                <a:effectLst/>
                <a:latin typeface="Segoe Script" panose="030B05040200000000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esprimendo così la capacità di essere uniti per il raggiungimento condiviso di una realtà migliore per tutti!</a:t>
            </a:r>
            <a:endParaRPr lang="it-IT" sz="1400" dirty="0">
              <a:solidFill>
                <a:srgbClr val="C00000"/>
              </a:solidFill>
              <a:effectLst/>
              <a:latin typeface="Segoe Script" panose="030B0504020000000003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22ED868-F571-4CA5-A0D2-79916A26F201}"/>
              </a:ext>
            </a:extLst>
          </p:cNvPr>
          <p:cNvSpPr txBox="1"/>
          <p:nvPr/>
        </p:nvSpPr>
        <p:spPr>
          <a:xfrm>
            <a:off x="470020" y="922946"/>
            <a:ext cx="8280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Quale il valore aggiunto della società civile?</a:t>
            </a:r>
          </a:p>
        </p:txBody>
      </p:sp>
    </p:spTree>
    <p:extLst>
      <p:ext uri="{BB962C8B-B14F-4D97-AF65-F5344CB8AC3E}">
        <p14:creationId xmlns:p14="http://schemas.microsoft.com/office/powerpoint/2010/main" val="62609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0AC55F70-8F45-4D2E-BA85-4F9A877E8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DC06044-E4E5-4656-9735-E0F8F2C40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16</a:t>
            </a:fld>
            <a:endParaRPr lang="en-US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1B6DF59-99E2-4EC6-AD83-83A2413EE12C}"/>
              </a:ext>
            </a:extLst>
          </p:cNvPr>
          <p:cNvSpPr/>
          <p:nvPr/>
        </p:nvSpPr>
        <p:spPr>
          <a:xfrm>
            <a:off x="3356994" y="910052"/>
            <a:ext cx="2464966" cy="1078140"/>
          </a:xfrm>
          <a:prstGeom prst="rect">
            <a:avLst/>
          </a:prstGeom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alibri" panose="020F0502020204030204" pitchFamily="34" charset="0"/>
                <a:cs typeface="Calibri" panose="020F0502020204030204" pitchFamily="34" charset="0"/>
              </a:rPr>
              <a:t>Words </a:t>
            </a:r>
            <a:r>
              <a:rPr lang="it-IT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it-IT" sz="28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7" name="Elemento grafico 6" descr="Stordito con riempimento a tinta unita">
            <a:extLst>
              <a:ext uri="{FF2B5EF4-FFF2-40B4-BE49-F238E27FC236}">
                <a16:creationId xmlns:a16="http://schemas.microsoft.com/office/drawing/2014/main" id="{FE2BF4E9-AFB1-46CC-BA46-6ED7B18E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8203" y="805343"/>
            <a:ext cx="1652804" cy="1326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3B985A0-5797-42B5-9269-7864D8A08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454" y="618067"/>
            <a:ext cx="1652804" cy="1355481"/>
          </a:xfrm>
          <a:prstGeom prst="rect">
            <a:avLst/>
          </a:prstGeom>
        </p:spPr>
      </p:pic>
      <p:sp>
        <p:nvSpPr>
          <p:cNvPr id="9" name="Nuvola 8">
            <a:extLst>
              <a:ext uri="{FF2B5EF4-FFF2-40B4-BE49-F238E27FC236}">
                <a16:creationId xmlns:a16="http://schemas.microsoft.com/office/drawing/2014/main" id="{EDF23727-F91D-4D1A-BF17-3EFC30297B5C}"/>
              </a:ext>
            </a:extLst>
          </p:cNvPr>
          <p:cNvSpPr/>
          <p:nvPr/>
        </p:nvSpPr>
        <p:spPr>
          <a:xfrm>
            <a:off x="1073788" y="2466363"/>
            <a:ext cx="1761689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Advocacy</a:t>
            </a:r>
          </a:p>
        </p:txBody>
      </p:sp>
      <p:sp>
        <p:nvSpPr>
          <p:cNvPr id="10" name="Nuvola 9">
            <a:extLst>
              <a:ext uri="{FF2B5EF4-FFF2-40B4-BE49-F238E27FC236}">
                <a16:creationId xmlns:a16="http://schemas.microsoft.com/office/drawing/2014/main" id="{CAFDED78-77F7-4D55-8F03-87F828FD629F}"/>
              </a:ext>
            </a:extLst>
          </p:cNvPr>
          <p:cNvSpPr/>
          <p:nvPr/>
        </p:nvSpPr>
        <p:spPr>
          <a:xfrm>
            <a:off x="5898861" y="2132201"/>
            <a:ext cx="1761689" cy="914400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Migranti</a:t>
            </a:r>
          </a:p>
        </p:txBody>
      </p:sp>
      <p:sp>
        <p:nvSpPr>
          <p:cNvPr id="11" name="Nuvola 10">
            <a:extLst>
              <a:ext uri="{FF2B5EF4-FFF2-40B4-BE49-F238E27FC236}">
                <a16:creationId xmlns:a16="http://schemas.microsoft.com/office/drawing/2014/main" id="{96EDA5B7-C4CD-44ED-9219-39B2E75B8CB0}"/>
              </a:ext>
            </a:extLst>
          </p:cNvPr>
          <p:cNvSpPr/>
          <p:nvPr/>
        </p:nvSpPr>
        <p:spPr>
          <a:xfrm>
            <a:off x="3356994" y="4095227"/>
            <a:ext cx="1761689" cy="914400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Minori</a:t>
            </a:r>
          </a:p>
        </p:txBody>
      </p:sp>
      <p:sp>
        <p:nvSpPr>
          <p:cNvPr id="12" name="Nuvola 11">
            <a:extLst>
              <a:ext uri="{FF2B5EF4-FFF2-40B4-BE49-F238E27FC236}">
                <a16:creationId xmlns:a16="http://schemas.microsoft.com/office/drawing/2014/main" id="{476762D2-84D9-403F-AD88-BFF6042F8C9F}"/>
              </a:ext>
            </a:extLst>
          </p:cNvPr>
          <p:cNvSpPr/>
          <p:nvPr/>
        </p:nvSpPr>
        <p:spPr>
          <a:xfrm>
            <a:off x="1075186" y="4204284"/>
            <a:ext cx="1761689" cy="914400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Disabilità</a:t>
            </a:r>
          </a:p>
        </p:txBody>
      </p:sp>
      <p:sp>
        <p:nvSpPr>
          <p:cNvPr id="13" name="Nuvola 12">
            <a:extLst>
              <a:ext uri="{FF2B5EF4-FFF2-40B4-BE49-F238E27FC236}">
                <a16:creationId xmlns:a16="http://schemas.microsoft.com/office/drawing/2014/main" id="{00235B08-12CB-4D39-9C3C-F7845186F09F}"/>
              </a:ext>
            </a:extLst>
          </p:cNvPr>
          <p:cNvSpPr/>
          <p:nvPr/>
        </p:nvSpPr>
        <p:spPr>
          <a:xfrm>
            <a:off x="6241412" y="3657601"/>
            <a:ext cx="1761689" cy="914400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Rom</a:t>
            </a:r>
          </a:p>
        </p:txBody>
      </p:sp>
      <p:sp>
        <p:nvSpPr>
          <p:cNvPr id="14" name="Nuvola 13">
            <a:extLst>
              <a:ext uri="{FF2B5EF4-FFF2-40B4-BE49-F238E27FC236}">
                <a16:creationId xmlns:a16="http://schemas.microsoft.com/office/drawing/2014/main" id="{CECAAAF2-BE15-4E65-9662-E4DCC82EFA0A}"/>
              </a:ext>
            </a:extLst>
          </p:cNvPr>
          <p:cNvSpPr/>
          <p:nvPr/>
        </p:nvSpPr>
        <p:spPr>
          <a:xfrm>
            <a:off x="3229761" y="2902591"/>
            <a:ext cx="1761689" cy="914400"/>
          </a:xfrm>
          <a:prstGeom prst="cloud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Rapporto</a:t>
            </a:r>
          </a:p>
        </p:txBody>
      </p:sp>
      <p:sp>
        <p:nvSpPr>
          <p:cNvPr id="15" name="Onda 2 14">
            <a:extLst>
              <a:ext uri="{FF2B5EF4-FFF2-40B4-BE49-F238E27FC236}">
                <a16:creationId xmlns:a16="http://schemas.microsoft.com/office/drawing/2014/main" id="{BAC2F123-1B0A-49DE-9FB9-97F87FA4F9E9}"/>
              </a:ext>
            </a:extLst>
          </p:cNvPr>
          <p:cNvSpPr/>
          <p:nvPr/>
        </p:nvSpPr>
        <p:spPr>
          <a:xfrm>
            <a:off x="5345186" y="5075338"/>
            <a:ext cx="2550256" cy="1078141"/>
          </a:xfrm>
          <a:prstGeom prst="doubleWave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Calibri" panose="020F0502020204030204" pitchFamily="34" charset="0"/>
                <a:cs typeface="Calibri" panose="020F0502020204030204" pitchFamily="34" charset="0"/>
              </a:rPr>
              <a:t>Usiamole bene!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E5B4F4D0-91D6-4AAC-BF6B-E926DC97B248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4589477" y="1988192"/>
            <a:ext cx="1903602" cy="32019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21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CB7A25B-90DD-446C-9E9C-34CE3987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022" y="6497429"/>
            <a:ext cx="5895054" cy="279400"/>
          </a:xfrm>
        </p:spPr>
        <p:txBody>
          <a:bodyPr/>
          <a:lstStyle/>
          <a:p>
            <a:r>
              <a:rPr lang="it-IT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Barbara Terenzi - VIS Ufficio Diritti Umani &amp; Advocacy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D4DE5B5-92AE-4426-B917-9CCAF0FC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17</a:t>
            </a:fld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7618AF8-2589-4469-A21E-77B725476A83}"/>
              </a:ext>
            </a:extLst>
          </p:cNvPr>
          <p:cNvSpPr txBox="1"/>
          <p:nvPr/>
        </p:nvSpPr>
        <p:spPr>
          <a:xfrm>
            <a:off x="2155971" y="1233182"/>
            <a:ext cx="4338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Web-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sites</a:t>
            </a: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https://sustainabledevelopment.un.org/hlpf</a:t>
            </a:r>
            <a:endParaRPr lang="it-IT" dirty="0"/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D26EE02-CF5E-4E9E-A1FF-59F19385773C}"/>
              </a:ext>
            </a:extLst>
          </p:cNvPr>
          <p:cNvSpPr/>
          <p:nvPr/>
        </p:nvSpPr>
        <p:spPr>
          <a:xfrm>
            <a:off x="2286000" y="2510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endParaRPr lang="de-D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de-DE" dirty="0">
                <a:solidFill>
                  <a:srgbClr val="0E7744"/>
                </a:solidFill>
                <a:latin typeface="Arial" panose="020B0604020202020204" pitchFamily="34" charset="0"/>
              </a:rPr>
              <a:t>https://www.ohchr.org/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911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E43F6F1-4B55-4A9F-8F13-328DCEDF4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Barbara Terenzi - VIS Ufficio Diritti Umani &amp; Advocacy</a:t>
            </a:r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FFA21CB-1E3D-401D-8819-120D6FF4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AC8A-6A71-A04F-B80A-FE6D464DC4BF}" type="slidenum">
              <a:rPr lang="en-US" smtClean="0"/>
              <a:t>18</a:t>
            </a:fld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D48475B-7D20-4C71-A81D-CD34D7190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18" y="430306"/>
            <a:ext cx="8294808" cy="595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11573</TotalTime>
  <Words>1684</Words>
  <Application>Microsoft Office PowerPoint</Application>
  <PresentationFormat>Presentazione su schermo (4:3)</PresentationFormat>
  <Paragraphs>156</Paragraphs>
  <Slides>18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8" baseType="lpstr">
      <vt:lpstr>Arial</vt:lpstr>
      <vt:lpstr>Calibri</vt:lpstr>
      <vt:lpstr>Century Gothic</vt:lpstr>
      <vt:lpstr>Garamond</vt:lpstr>
      <vt:lpstr>Lato</vt:lpstr>
      <vt:lpstr>lucida grande</vt:lpstr>
      <vt:lpstr>Lucida Handwriting</vt:lpstr>
      <vt:lpstr>Segoe Script</vt:lpstr>
      <vt:lpstr>Wingdings 3</vt:lpstr>
      <vt:lpstr>Organico</vt:lpstr>
      <vt:lpstr>                   ANCI (Associazione Nazionale Comuni d’Italia)  CIDU (Comitato Interministeriale per i Diritti Umani)   Diritti umani: il Ruolo degli Enti locali   Primo Corso di formazione sui diritti umani  Lunedì 13 Dicembre 2021   L’impegno delle Nazioni Unite per i diritti umani: Difensori dei diritti e le Reti delle città impegnate    Contributi per gli enti territoriali: la rete delle organizzazioni non governative italiane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UN CORE HUMAN RIGHTS INSTRUMENTS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Pacific Asia Tourism/OVC Pty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Noakes;Barbara Terenzi</dc:creator>
  <cp:lastModifiedBy>barbara terenzi</cp:lastModifiedBy>
  <cp:revision>348</cp:revision>
  <cp:lastPrinted>2018-11-22T15:32:58Z</cp:lastPrinted>
  <dcterms:created xsi:type="dcterms:W3CDTF">2015-02-25T07:12:40Z</dcterms:created>
  <dcterms:modified xsi:type="dcterms:W3CDTF">2021-12-12T18:19:56Z</dcterms:modified>
</cp:coreProperties>
</file>