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2.xml" ContentType="application/vnd.openxmlformats-officedocument.presentationml.notesSlide+xml"/>
  <Override PartName="/ppt/ink/ink17.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8.xml" ContentType="application/inkml+xml"/>
  <Override PartName="/ppt/ink/ink19.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303" r:id="rId4"/>
    <p:sldId id="314" r:id="rId5"/>
    <p:sldId id="315" r:id="rId6"/>
    <p:sldId id="317" r:id="rId7"/>
    <p:sldId id="31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080" autoAdjust="0"/>
  </p:normalViewPr>
  <p:slideViewPr>
    <p:cSldViewPr snapToGrid="0">
      <p:cViewPr varScale="1">
        <p:scale>
          <a:sx n="62" d="100"/>
          <a:sy n="62" d="100"/>
        </p:scale>
        <p:origin x="1056" y="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ada Maio" userId="369d0ebc-40eb-4023-97cb-4c4f2a7050c0" providerId="ADAL" clId="{9AB8FD45-7FEF-4DAA-B467-7476286F2F28}"/>
    <pc:docChg chg="modSld">
      <pc:chgData name="Giada Maio" userId="369d0ebc-40eb-4023-97cb-4c4f2a7050c0" providerId="ADAL" clId="{9AB8FD45-7FEF-4DAA-B467-7476286F2F28}" dt="2023-03-07T09:07:33.965" v="2" actId="20577"/>
      <pc:docMkLst>
        <pc:docMk/>
      </pc:docMkLst>
      <pc:sldChg chg="modSp mod">
        <pc:chgData name="Giada Maio" userId="369d0ebc-40eb-4023-97cb-4c4f2a7050c0" providerId="ADAL" clId="{9AB8FD45-7FEF-4DAA-B467-7476286F2F28}" dt="2023-03-07T09:07:33.965" v="2" actId="20577"/>
        <pc:sldMkLst>
          <pc:docMk/>
          <pc:sldMk cId="1152243984" sldId="315"/>
        </pc:sldMkLst>
        <pc:graphicFrameChg chg="modGraphic">
          <ac:chgData name="Giada Maio" userId="369d0ebc-40eb-4023-97cb-4c4f2a7050c0" providerId="ADAL" clId="{9AB8FD45-7FEF-4DAA-B467-7476286F2F28}" dt="2023-03-07T09:07:33.965" v="2" actId="20577"/>
          <ac:graphicFrameMkLst>
            <pc:docMk/>
            <pc:sldMk cId="1152243984" sldId="315"/>
            <ac:graphicFrameMk id="2" creationId="{F469779E-72DA-F836-6707-75990970619C}"/>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6FDACF-E8C3-49EB-84AE-2C738DE59D29}"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73096B54-CF11-4FF5-906F-7398ABDBF025}">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t>Art. 47. Disposizioni in materia di installazione di impianti alimentati da fonti rinnovabili </a:t>
          </a:r>
        </a:p>
      </dgm:t>
    </dgm:pt>
    <dgm:pt modelId="{9ECF18C6-C18A-4857-92CA-832DF6B60D9A}" type="parTrans" cxnId="{AF8C1F81-BB48-468D-8D41-24DCC9F56ED9}">
      <dgm:prSet/>
      <dgm:spPr/>
      <dgm:t>
        <a:bodyPr/>
        <a:lstStyle/>
        <a:p>
          <a:endParaRPr lang="it-IT"/>
        </a:p>
      </dgm:t>
    </dgm:pt>
    <dgm:pt modelId="{050E1D19-FCB7-4268-BE40-F272615FF451}" type="sibTrans" cxnId="{AF8C1F81-BB48-468D-8D41-24DCC9F56ED9}">
      <dgm:prSet/>
      <dgm:spPr/>
      <dgm:t>
        <a:bodyPr/>
        <a:lstStyle/>
        <a:p>
          <a:endParaRPr lang="it-IT"/>
        </a:p>
      </dgm:t>
    </dgm:pt>
    <dgm:pt modelId="{E594AAFF-CBB2-4EC3-94B2-286F27DF629B}">
      <dgm:prSet/>
      <dgm:spPr/>
      <dgm:t>
        <a:bodyPr/>
        <a:lstStyle/>
        <a:p>
          <a:r>
            <a:rPr lang="it-IT" dirty="0"/>
            <a:t>Art. 49. Semplificazioni normative in materia di energie rinnovabili, di impianti di accumulo energetico e di impianti agro-fotovoltaici </a:t>
          </a:r>
        </a:p>
      </dgm:t>
    </dgm:pt>
    <dgm:pt modelId="{BE6E082A-B896-48B2-83C4-3814B3F206A9}" type="parTrans" cxnId="{3F1CC5F7-21CF-423F-937A-4188726AD7F8}">
      <dgm:prSet/>
      <dgm:spPr/>
      <dgm:t>
        <a:bodyPr/>
        <a:lstStyle/>
        <a:p>
          <a:endParaRPr lang="it-IT"/>
        </a:p>
      </dgm:t>
    </dgm:pt>
    <dgm:pt modelId="{0BD6BC4C-1F47-4D65-BD9A-396B67255929}" type="sibTrans" cxnId="{3F1CC5F7-21CF-423F-937A-4188726AD7F8}">
      <dgm:prSet/>
      <dgm:spPr/>
      <dgm:t>
        <a:bodyPr/>
        <a:lstStyle/>
        <a:p>
          <a:endParaRPr lang="it-IT"/>
        </a:p>
      </dgm:t>
    </dgm:pt>
    <dgm:pt modelId="{79DE8ED2-3B5A-4062-B8E6-E65D1CDD6CED}" type="pres">
      <dgm:prSet presAssocID="{7F6FDACF-E8C3-49EB-84AE-2C738DE59D29}" presName="linear" presStyleCnt="0">
        <dgm:presLayoutVars>
          <dgm:animLvl val="lvl"/>
          <dgm:resizeHandles val="exact"/>
        </dgm:presLayoutVars>
      </dgm:prSet>
      <dgm:spPr/>
    </dgm:pt>
    <dgm:pt modelId="{5E5D1DA3-60E7-4868-BEFC-B010FFB3F199}" type="pres">
      <dgm:prSet presAssocID="{73096B54-CF11-4FF5-906F-7398ABDBF025}" presName="parentText" presStyleLbl="node1" presStyleIdx="0" presStyleCnt="2">
        <dgm:presLayoutVars>
          <dgm:chMax val="0"/>
          <dgm:bulletEnabled val="1"/>
        </dgm:presLayoutVars>
      </dgm:prSet>
      <dgm:spPr/>
    </dgm:pt>
    <dgm:pt modelId="{CCA3DC81-F9B1-47EB-A180-A74EF9F72955}" type="pres">
      <dgm:prSet presAssocID="{050E1D19-FCB7-4268-BE40-F272615FF451}" presName="spacer" presStyleCnt="0"/>
      <dgm:spPr/>
    </dgm:pt>
    <dgm:pt modelId="{993FBC42-EE11-4EA2-89F8-6CA6FCC47954}" type="pres">
      <dgm:prSet presAssocID="{E594AAFF-CBB2-4EC3-94B2-286F27DF629B}" presName="parentText" presStyleLbl="node1" presStyleIdx="1" presStyleCnt="2">
        <dgm:presLayoutVars>
          <dgm:chMax val="0"/>
          <dgm:bulletEnabled val="1"/>
        </dgm:presLayoutVars>
      </dgm:prSet>
      <dgm:spPr/>
    </dgm:pt>
  </dgm:ptLst>
  <dgm:cxnLst>
    <dgm:cxn modelId="{D96D7C21-0E8B-4E5C-8B2A-EFE797FC22AB}" type="presOf" srcId="{E594AAFF-CBB2-4EC3-94B2-286F27DF629B}" destId="{993FBC42-EE11-4EA2-89F8-6CA6FCC47954}" srcOrd="0" destOrd="0" presId="urn:microsoft.com/office/officeart/2005/8/layout/vList2"/>
    <dgm:cxn modelId="{AF8C1F81-BB48-468D-8D41-24DCC9F56ED9}" srcId="{7F6FDACF-E8C3-49EB-84AE-2C738DE59D29}" destId="{73096B54-CF11-4FF5-906F-7398ABDBF025}" srcOrd="0" destOrd="0" parTransId="{9ECF18C6-C18A-4857-92CA-832DF6B60D9A}" sibTransId="{050E1D19-FCB7-4268-BE40-F272615FF451}"/>
    <dgm:cxn modelId="{CF7ED6E3-CF2B-42A3-B5FB-50BF6695C35A}" type="presOf" srcId="{73096B54-CF11-4FF5-906F-7398ABDBF025}" destId="{5E5D1DA3-60E7-4868-BEFC-B010FFB3F199}" srcOrd="0" destOrd="0" presId="urn:microsoft.com/office/officeart/2005/8/layout/vList2"/>
    <dgm:cxn modelId="{8D549EF3-3FDF-41D8-B176-E6924C33932B}" type="presOf" srcId="{7F6FDACF-E8C3-49EB-84AE-2C738DE59D29}" destId="{79DE8ED2-3B5A-4062-B8E6-E65D1CDD6CED}" srcOrd="0" destOrd="0" presId="urn:microsoft.com/office/officeart/2005/8/layout/vList2"/>
    <dgm:cxn modelId="{3F1CC5F7-21CF-423F-937A-4188726AD7F8}" srcId="{7F6FDACF-E8C3-49EB-84AE-2C738DE59D29}" destId="{E594AAFF-CBB2-4EC3-94B2-286F27DF629B}" srcOrd="1" destOrd="0" parTransId="{BE6E082A-B896-48B2-83C4-3814B3F206A9}" sibTransId="{0BD6BC4C-1F47-4D65-BD9A-396B67255929}"/>
    <dgm:cxn modelId="{6EE98EF0-8734-46A5-82F7-A156FEA20FA1}" type="presParOf" srcId="{79DE8ED2-3B5A-4062-B8E6-E65D1CDD6CED}" destId="{5E5D1DA3-60E7-4868-BEFC-B010FFB3F199}" srcOrd="0" destOrd="0" presId="urn:microsoft.com/office/officeart/2005/8/layout/vList2"/>
    <dgm:cxn modelId="{91B180D7-DB1A-4115-AD15-EB9A5D91D023}" type="presParOf" srcId="{79DE8ED2-3B5A-4062-B8E6-E65D1CDD6CED}" destId="{CCA3DC81-F9B1-47EB-A180-A74EF9F72955}" srcOrd="1" destOrd="0" presId="urn:microsoft.com/office/officeart/2005/8/layout/vList2"/>
    <dgm:cxn modelId="{25C2583E-C6A7-417F-8BC4-0CF773ECC120}" type="presParOf" srcId="{79DE8ED2-3B5A-4062-B8E6-E65D1CDD6CED}" destId="{993FBC42-EE11-4EA2-89F8-6CA6FCC4795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D1DA3-60E7-4868-BEFC-B010FFB3F199}">
      <dsp:nvSpPr>
        <dsp:cNvPr id="0" name=""/>
        <dsp:cNvSpPr/>
      </dsp:nvSpPr>
      <dsp:spPr>
        <a:xfrm>
          <a:off x="0" y="5784"/>
          <a:ext cx="6937089" cy="2714765"/>
        </a:xfrm>
        <a:prstGeom prst="round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it-IT" sz="3300" kern="1200" dirty="0"/>
            <a:t>Art. 47. Disposizioni in materia di installazione di impianti alimentati da fonti rinnovabili </a:t>
          </a:r>
        </a:p>
      </dsp:txBody>
      <dsp:txXfrm>
        <a:off x="132524" y="138308"/>
        <a:ext cx="6672041" cy="2449717"/>
      </dsp:txXfrm>
    </dsp:sp>
    <dsp:sp modelId="{993FBC42-EE11-4EA2-89F8-6CA6FCC47954}">
      <dsp:nvSpPr>
        <dsp:cNvPr id="0" name=""/>
        <dsp:cNvSpPr/>
      </dsp:nvSpPr>
      <dsp:spPr>
        <a:xfrm>
          <a:off x="0" y="2815590"/>
          <a:ext cx="6937089" cy="2714765"/>
        </a:xfrm>
        <a:prstGeom prst="round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it-IT" sz="3300" kern="1200" dirty="0"/>
            <a:t>Art. 49. Semplificazioni normative in materia di energie rinnovabili, di impianti di accumulo energetico e di impianti agro-fotovoltaici </a:t>
          </a:r>
        </a:p>
      </dsp:txBody>
      <dsp:txXfrm>
        <a:off x="132524" y="2948114"/>
        <a:ext cx="6672041" cy="24497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7:29.474"/>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8:55.734"/>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0,'8'0,"2"7,-1 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8:56.168"/>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1,'0'0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8:56.392"/>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1,'0'0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40:02.661"/>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1 0,'0'0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40:02.846"/>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1 0,'0'0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40:02.302"/>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1 0,'0'0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40:03.214"/>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1,'8'0,"2"7,6 2,2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6:03.583"/>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1,'0'0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40:21.693"/>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0,'0'0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40:22.412"/>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1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7:29.909"/>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1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7:30.125"/>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1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7:30.527"/>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1,'0'0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7:30.728"/>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1,'0'0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7:30.928"/>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1,'0'0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7:31.497"/>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0,'8'0,"2"0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8:38.922"/>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0 0,'15'8,"12"16,8 5,-1 4,-6 4,-1-4,-6-8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7T07:38:55.267"/>
    </inkml:context>
    <inkml:brush xml:id="br0">
      <inkml:brushProperty name="width" value="0.35" units="cm"/>
      <inkml:brushProperty name="height" value="2.1" units="cm"/>
      <inkml:brushProperty name="color" value="#F6630D"/>
      <inkml:brushProperty name="ignorePressure" value="1"/>
      <inkml:brushProperty name="inkEffects" value="pencil"/>
    </inkml:brush>
  </inkml:definitions>
  <inkml:trace contextRef="#ctx0" brushRef="#br0">1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5A5369-EF96-4D39-BC73-5D6C2D3F8E2E}" type="datetimeFigureOut">
              <a:rPr lang="it-IT" smtClean="0"/>
              <a:t>07/03/2023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03383C-54A6-49D9-83B6-87834B102B1C}" type="slidenum">
              <a:rPr lang="it-IT" smtClean="0"/>
              <a:t>‹N›</a:t>
            </a:fld>
            <a:endParaRPr lang="it-IT"/>
          </a:p>
        </p:txBody>
      </p:sp>
    </p:spTree>
    <p:extLst>
      <p:ext uri="{BB962C8B-B14F-4D97-AF65-F5344CB8AC3E}">
        <p14:creationId xmlns:p14="http://schemas.microsoft.com/office/powerpoint/2010/main" val="3095666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003383C-54A6-49D9-83B6-87834B102B1C}" type="slidenum">
              <a:rPr lang="it-IT" smtClean="0"/>
              <a:t>3</a:t>
            </a:fld>
            <a:endParaRPr lang="it-IT"/>
          </a:p>
        </p:txBody>
      </p:sp>
    </p:spTree>
    <p:extLst>
      <p:ext uri="{BB962C8B-B14F-4D97-AF65-F5344CB8AC3E}">
        <p14:creationId xmlns:p14="http://schemas.microsoft.com/office/powerpoint/2010/main" val="171384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003383C-54A6-49D9-83B6-87834B102B1C}" type="slidenum">
              <a:rPr lang="it-IT" smtClean="0"/>
              <a:t>4</a:t>
            </a:fld>
            <a:endParaRPr lang="it-IT"/>
          </a:p>
        </p:txBody>
      </p:sp>
    </p:spTree>
    <p:extLst>
      <p:ext uri="{BB962C8B-B14F-4D97-AF65-F5344CB8AC3E}">
        <p14:creationId xmlns:p14="http://schemas.microsoft.com/office/powerpoint/2010/main" val="112545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003383C-54A6-49D9-83B6-87834B102B1C}" type="slidenum">
              <a:rPr lang="it-IT" smtClean="0"/>
              <a:t>5</a:t>
            </a:fld>
            <a:endParaRPr lang="it-IT"/>
          </a:p>
        </p:txBody>
      </p:sp>
    </p:spTree>
    <p:extLst>
      <p:ext uri="{BB962C8B-B14F-4D97-AF65-F5344CB8AC3E}">
        <p14:creationId xmlns:p14="http://schemas.microsoft.com/office/powerpoint/2010/main" val="1913172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003383C-54A6-49D9-83B6-87834B102B1C}" type="slidenum">
              <a:rPr lang="it-IT" smtClean="0"/>
              <a:t>6</a:t>
            </a:fld>
            <a:endParaRPr lang="it-IT"/>
          </a:p>
        </p:txBody>
      </p:sp>
    </p:spTree>
    <p:extLst>
      <p:ext uri="{BB962C8B-B14F-4D97-AF65-F5344CB8AC3E}">
        <p14:creationId xmlns:p14="http://schemas.microsoft.com/office/powerpoint/2010/main" val="4032079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003383C-54A6-49D9-83B6-87834B102B1C}" type="slidenum">
              <a:rPr lang="it-IT" smtClean="0"/>
              <a:t>7</a:t>
            </a:fld>
            <a:endParaRPr lang="it-IT"/>
          </a:p>
        </p:txBody>
      </p:sp>
    </p:spTree>
    <p:extLst>
      <p:ext uri="{BB962C8B-B14F-4D97-AF65-F5344CB8AC3E}">
        <p14:creationId xmlns:p14="http://schemas.microsoft.com/office/powerpoint/2010/main" val="155127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81A2FB2-78EF-4B46-862C-A5C406D656A9}" type="datetimeFigureOut">
              <a:rPr lang="it-IT" smtClean="0"/>
              <a:t>07/03/2023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21242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81A2FB2-78EF-4B46-862C-A5C406D656A9}" type="datetimeFigureOut">
              <a:rPr lang="it-IT" smtClean="0"/>
              <a:t>07/03/2023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3196047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81A2FB2-78EF-4B46-862C-A5C406D656A9}" type="datetimeFigureOut">
              <a:rPr lang="it-IT" smtClean="0"/>
              <a:t>07/03/2023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C102446-2637-42C5-BA01-8D087EBA82E6}"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66395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81A2FB2-78EF-4B46-862C-A5C406D656A9}" type="datetimeFigureOut">
              <a:rPr lang="it-IT" smtClean="0"/>
              <a:t>07/03/2023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3700999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81A2FB2-78EF-4B46-862C-A5C406D656A9}" type="datetimeFigureOut">
              <a:rPr lang="it-IT" smtClean="0"/>
              <a:t>07/03/2023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C102446-2637-42C5-BA01-8D087EBA82E6}"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1559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81A2FB2-78EF-4B46-862C-A5C406D656A9}" type="datetimeFigureOut">
              <a:rPr lang="it-IT" smtClean="0"/>
              <a:t>07/03/2023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4020636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81A2FB2-78EF-4B46-862C-A5C406D656A9}" type="datetimeFigureOut">
              <a:rPr lang="it-IT" smtClean="0"/>
              <a:t>07/03/2023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4016446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81A2FB2-78EF-4B46-862C-A5C406D656A9}" type="datetimeFigureOut">
              <a:rPr lang="it-IT" smtClean="0"/>
              <a:t>07/03/2023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115734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81A2FB2-78EF-4B46-862C-A5C406D656A9}" type="datetimeFigureOut">
              <a:rPr lang="it-IT" smtClean="0"/>
              <a:t>07/03/2023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328335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81A2FB2-78EF-4B46-862C-A5C406D656A9}" type="datetimeFigureOut">
              <a:rPr lang="it-IT" smtClean="0"/>
              <a:t>07/03/2023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139142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81A2FB2-78EF-4B46-862C-A5C406D656A9}" type="datetimeFigureOut">
              <a:rPr lang="it-IT" smtClean="0"/>
              <a:t>07/03/2023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183555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81A2FB2-78EF-4B46-862C-A5C406D656A9}" type="datetimeFigureOut">
              <a:rPr lang="it-IT" smtClean="0"/>
              <a:t>07/03/2023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2434822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81A2FB2-78EF-4B46-862C-A5C406D656A9}" type="datetimeFigureOut">
              <a:rPr lang="it-IT" smtClean="0"/>
              <a:t>07/03/2023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14581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A2FB2-78EF-4B46-862C-A5C406D656A9}" type="datetimeFigureOut">
              <a:rPr lang="it-IT" smtClean="0"/>
              <a:t>07/03/2023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235323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81A2FB2-78EF-4B46-862C-A5C406D656A9}" type="datetimeFigureOut">
              <a:rPr lang="it-IT" smtClean="0"/>
              <a:t>07/03/2023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14210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81A2FB2-78EF-4B46-862C-A5C406D656A9}" type="datetimeFigureOut">
              <a:rPr lang="it-IT" smtClean="0"/>
              <a:t>07/03/2023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C102446-2637-42C5-BA01-8D087EBA82E6}" type="slidenum">
              <a:rPr lang="it-IT" smtClean="0"/>
              <a:t>‹N›</a:t>
            </a:fld>
            <a:endParaRPr lang="it-IT"/>
          </a:p>
        </p:txBody>
      </p:sp>
    </p:spTree>
    <p:extLst>
      <p:ext uri="{BB962C8B-B14F-4D97-AF65-F5344CB8AC3E}">
        <p14:creationId xmlns:p14="http://schemas.microsoft.com/office/powerpoint/2010/main" val="1855306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1A2FB2-78EF-4B46-862C-A5C406D656A9}" type="datetimeFigureOut">
              <a:rPr lang="it-IT" smtClean="0"/>
              <a:t>07/03/2023</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102446-2637-42C5-BA01-8D087EBA82E6}" type="slidenum">
              <a:rPr lang="it-IT" smtClean="0"/>
              <a:t>‹N›</a:t>
            </a:fld>
            <a:endParaRPr lang="it-IT"/>
          </a:p>
        </p:txBody>
      </p:sp>
    </p:spTree>
    <p:extLst>
      <p:ext uri="{BB962C8B-B14F-4D97-AF65-F5344CB8AC3E}">
        <p14:creationId xmlns:p14="http://schemas.microsoft.com/office/powerpoint/2010/main" val="39896858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5.png"/><Relationship Id="rId18" Type="http://schemas.openxmlformats.org/officeDocument/2006/relationships/customXml" Target="../ink/ink10.xml"/><Relationship Id="rId3" Type="http://schemas.openxmlformats.org/officeDocument/2006/relationships/customXml" Target="../ink/ink1.xml"/><Relationship Id="rId21" Type="http://schemas.openxmlformats.org/officeDocument/2006/relationships/image" Target="../media/image9.png"/><Relationship Id="rId7" Type="http://schemas.openxmlformats.org/officeDocument/2006/relationships/customXml" Target="../ink/ink3.xml"/><Relationship Id="rId12" Type="http://schemas.openxmlformats.org/officeDocument/2006/relationships/customXml" Target="../ink/ink7.xml"/><Relationship Id="rId17" Type="http://schemas.openxmlformats.org/officeDocument/2006/relationships/image" Target="../media/image7.png"/><Relationship Id="rId2" Type="http://schemas.openxmlformats.org/officeDocument/2006/relationships/image" Target="../media/image1.png"/><Relationship Id="rId16" Type="http://schemas.openxmlformats.org/officeDocument/2006/relationships/customXml" Target="../ink/ink9.xml"/><Relationship Id="rId20" Type="http://schemas.openxmlformats.org/officeDocument/2006/relationships/customXml" Target="../ink/ink1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customXml" Target="../ink/ink6.xml"/><Relationship Id="rId5" Type="http://schemas.openxmlformats.org/officeDocument/2006/relationships/customXml" Target="../ink/ink2.xml"/><Relationship Id="rId15" Type="http://schemas.openxmlformats.org/officeDocument/2006/relationships/image" Target="../media/image6.png"/><Relationship Id="rId10" Type="http://schemas.openxmlformats.org/officeDocument/2006/relationships/customXml" Target="../ink/ink5.xml"/><Relationship Id="rId19"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customXml" Target="../ink/ink8.xml"/><Relationship Id="rId22" Type="http://schemas.openxmlformats.org/officeDocument/2006/relationships/customXml" Target="../ink/ink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customXml" Target="../ink/ink13.xml"/><Relationship Id="rId7" Type="http://schemas.openxmlformats.org/officeDocument/2006/relationships/customXml" Target="../ink/ink1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customXml" Target="../ink/ink14.xml"/><Relationship Id="rId10" Type="http://schemas.openxmlformats.org/officeDocument/2006/relationships/image" Target="../media/image16.png"/><Relationship Id="rId4" Type="http://schemas.openxmlformats.org/officeDocument/2006/relationships/image" Target="../media/image13.png"/><Relationship Id="rId9" Type="http://schemas.openxmlformats.org/officeDocument/2006/relationships/customXml" Target="../ink/ink16.xml"/></Relationships>
</file>

<file path=ppt/slides/_rels/slide4.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customXml" Target="../ink/ink18.xml"/><Relationship Id="rId7" Type="http://schemas.openxmlformats.org/officeDocument/2006/relationships/customXml" Target="../ink/ink1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77F37F-503B-4E2F-946D-4079A492F210}"/>
              </a:ext>
            </a:extLst>
          </p:cNvPr>
          <p:cNvSpPr>
            <a:spLocks noGrp="1"/>
          </p:cNvSpPr>
          <p:nvPr>
            <p:ph type="ctrTitle"/>
          </p:nvPr>
        </p:nvSpPr>
        <p:spPr>
          <a:xfrm>
            <a:off x="1094095" y="1192478"/>
            <a:ext cx="6462480" cy="2991416"/>
          </a:xfrm>
        </p:spPr>
        <p:txBody>
          <a:bodyPr anchor="b">
            <a:normAutofit/>
          </a:bodyPr>
          <a:lstStyle/>
          <a:p>
            <a:pPr algn="l"/>
            <a:r>
              <a:rPr lang="it-IT" sz="4400" dirty="0"/>
              <a:t>Novità ordinamentali e procedurali in materia di impianti alimentati da fonti rinnovabili</a:t>
            </a:r>
          </a:p>
        </p:txBody>
      </p:sp>
      <p:sp>
        <p:nvSpPr>
          <p:cNvPr id="3" name="Sottotitolo 2">
            <a:extLst>
              <a:ext uri="{FF2B5EF4-FFF2-40B4-BE49-F238E27FC236}">
                <a16:creationId xmlns:a16="http://schemas.microsoft.com/office/drawing/2014/main" id="{C4FF16B0-A900-4B9D-B342-CB1907464E8F}"/>
              </a:ext>
            </a:extLst>
          </p:cNvPr>
          <p:cNvSpPr>
            <a:spLocks noGrp="1"/>
          </p:cNvSpPr>
          <p:nvPr>
            <p:ph type="subTitle" idx="1"/>
          </p:nvPr>
        </p:nvSpPr>
        <p:spPr>
          <a:xfrm>
            <a:off x="1094096" y="5144792"/>
            <a:ext cx="4167115" cy="1472712"/>
          </a:xfrm>
        </p:spPr>
        <p:txBody>
          <a:bodyPr anchor="t">
            <a:normAutofit/>
          </a:bodyPr>
          <a:lstStyle/>
          <a:p>
            <a:pPr algn="l"/>
            <a:r>
              <a:rPr lang="it-IT" sz="2800" dirty="0"/>
              <a:t>7 marzo 2023</a:t>
            </a:r>
          </a:p>
          <a:p>
            <a:pPr algn="l"/>
            <a:endParaRPr lang="it-IT" dirty="0"/>
          </a:p>
          <a:p>
            <a:pPr algn="l"/>
            <a:r>
              <a:rPr lang="it-IT" dirty="0"/>
              <a:t>GIADA MAIO</a:t>
            </a:r>
          </a:p>
        </p:txBody>
      </p:sp>
      <p:pic>
        <p:nvPicPr>
          <p:cNvPr id="4" name="Immagine 3">
            <a:extLst>
              <a:ext uri="{FF2B5EF4-FFF2-40B4-BE49-F238E27FC236}">
                <a16:creationId xmlns:a16="http://schemas.microsoft.com/office/drawing/2014/main" id="{4EC568CB-AA53-4AA5-90BB-B971DD0DF218}"/>
              </a:ext>
            </a:extLst>
          </p:cNvPr>
          <p:cNvPicPr>
            <a:picLocks noChangeAspect="1"/>
          </p:cNvPicPr>
          <p:nvPr/>
        </p:nvPicPr>
        <p:blipFill>
          <a:blip r:embed="rId2"/>
          <a:stretch>
            <a:fillRect/>
          </a:stretch>
        </p:blipFill>
        <p:spPr>
          <a:xfrm>
            <a:off x="8053399" y="2129307"/>
            <a:ext cx="2173541" cy="3217333"/>
          </a:xfrm>
          <a:prstGeom prst="rect">
            <a:avLst/>
          </a:prstGeom>
        </p:spPr>
      </p:pic>
      <p:grpSp>
        <p:nvGrpSpPr>
          <p:cNvPr id="12" name="Gruppo 11">
            <a:extLst>
              <a:ext uri="{FF2B5EF4-FFF2-40B4-BE49-F238E27FC236}">
                <a16:creationId xmlns:a16="http://schemas.microsoft.com/office/drawing/2014/main" id="{6A7D2010-DEC5-43BC-45E7-9BEE34125B7D}"/>
              </a:ext>
            </a:extLst>
          </p:cNvPr>
          <p:cNvGrpSpPr/>
          <p:nvPr/>
        </p:nvGrpSpPr>
        <p:grpSpPr>
          <a:xfrm>
            <a:off x="2246833" y="5176257"/>
            <a:ext cx="62640" cy="403200"/>
            <a:chOff x="2246833" y="5176257"/>
            <a:chExt cx="62640" cy="403200"/>
          </a:xfrm>
        </p:grpSpPr>
        <mc:AlternateContent xmlns:mc="http://schemas.openxmlformats.org/markup-compatibility/2006" xmlns:p14="http://schemas.microsoft.com/office/powerpoint/2010/main" xmlns:aink="http://schemas.microsoft.com/office/drawing/2016/ink">
          <mc:Choice Requires="p14 aink">
            <p:contentPart p14:bwMode="auto" r:id="rId3">
              <p14:nvContentPartPr>
                <p14:cNvPr id="5" name="Input penna 4">
                  <a:extLst>
                    <a:ext uri="{FF2B5EF4-FFF2-40B4-BE49-F238E27FC236}">
                      <a16:creationId xmlns:a16="http://schemas.microsoft.com/office/drawing/2014/main" id="{C5AD2FB1-44CF-622F-37DA-3B7C7FBE0703}"/>
                    </a:ext>
                  </a:extLst>
                </p14:cNvPr>
                <p14:cNvContentPartPr/>
                <p14:nvPr/>
              </p14:nvContentPartPr>
              <p14:xfrm>
                <a:off x="2309113" y="5176257"/>
                <a:ext cx="360" cy="360"/>
              </p14:xfrm>
            </p:contentPart>
          </mc:Choice>
          <mc:Fallback xmlns="">
            <p:pic>
              <p:nvPicPr>
                <p:cNvPr id="5" name="Input penna 4">
                  <a:extLst>
                    <a:ext uri="{FF2B5EF4-FFF2-40B4-BE49-F238E27FC236}">
                      <a16:creationId xmlns:a16="http://schemas.microsoft.com/office/drawing/2014/main" id="{C5AD2FB1-44CF-622F-37DA-3B7C7FBE0703}"/>
                    </a:ext>
                  </a:extLst>
                </p:cNvPr>
                <p:cNvPicPr/>
                <p:nvPr/>
              </p:nvPicPr>
              <p:blipFill>
                <a:blip r:embed="rId4"/>
                <a:stretch>
                  <a:fillRect/>
                </a:stretch>
              </p:blipFill>
              <p:spPr>
                <a:xfrm>
                  <a:off x="2246113" y="4798257"/>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
              <p14:nvContentPartPr>
                <p14:cNvPr id="6" name="Input penna 5">
                  <a:extLst>
                    <a:ext uri="{FF2B5EF4-FFF2-40B4-BE49-F238E27FC236}">
                      <a16:creationId xmlns:a16="http://schemas.microsoft.com/office/drawing/2014/main" id="{D6D11C6E-D811-3D3C-FD05-46F16F9844A3}"/>
                    </a:ext>
                  </a:extLst>
                </p14:cNvPr>
                <p14:cNvContentPartPr/>
                <p14:nvPr/>
              </p14:nvContentPartPr>
              <p14:xfrm>
                <a:off x="2246833" y="5579097"/>
                <a:ext cx="360" cy="360"/>
              </p14:xfrm>
            </p:contentPart>
          </mc:Choice>
          <mc:Fallback xmlns="">
            <p:pic>
              <p:nvPicPr>
                <p:cNvPr id="6" name="Input penna 5">
                  <a:extLst>
                    <a:ext uri="{FF2B5EF4-FFF2-40B4-BE49-F238E27FC236}">
                      <a16:creationId xmlns:a16="http://schemas.microsoft.com/office/drawing/2014/main" id="{D6D11C6E-D811-3D3C-FD05-46F16F9844A3}"/>
                    </a:ext>
                  </a:extLst>
                </p:cNvPr>
                <p:cNvPicPr/>
                <p:nvPr/>
              </p:nvPicPr>
              <p:blipFill>
                <a:blip r:embed="rId6"/>
                <a:stretch>
                  <a:fillRect/>
                </a:stretch>
              </p:blipFill>
              <p:spPr>
                <a:xfrm>
                  <a:off x="2184193" y="5201457"/>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7" name="Input penna 6">
                  <a:extLst>
                    <a:ext uri="{FF2B5EF4-FFF2-40B4-BE49-F238E27FC236}">
                      <a16:creationId xmlns:a16="http://schemas.microsoft.com/office/drawing/2014/main" id="{ED61381A-D6E4-E9E1-D909-19520C2B1586}"/>
                    </a:ext>
                  </a:extLst>
                </p14:cNvPr>
                <p14:cNvContentPartPr/>
                <p14:nvPr/>
              </p14:nvContentPartPr>
              <p14:xfrm>
                <a:off x="2246833" y="5579097"/>
                <a:ext cx="360" cy="360"/>
              </p14:xfrm>
            </p:contentPart>
          </mc:Choice>
          <mc:Fallback xmlns="">
            <p:pic>
              <p:nvPicPr>
                <p:cNvPr id="7" name="Input penna 6">
                  <a:extLst>
                    <a:ext uri="{FF2B5EF4-FFF2-40B4-BE49-F238E27FC236}">
                      <a16:creationId xmlns:a16="http://schemas.microsoft.com/office/drawing/2014/main" id="{ED61381A-D6E4-E9E1-D909-19520C2B1586}"/>
                    </a:ext>
                  </a:extLst>
                </p:cNvPr>
                <p:cNvPicPr/>
                <p:nvPr/>
              </p:nvPicPr>
              <p:blipFill>
                <a:blip r:embed="rId6"/>
                <a:stretch>
                  <a:fillRect/>
                </a:stretch>
              </p:blipFill>
              <p:spPr>
                <a:xfrm>
                  <a:off x="2184193" y="5201457"/>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
              <p14:nvContentPartPr>
                <p14:cNvPr id="8" name="Input penna 7">
                  <a:extLst>
                    <a:ext uri="{FF2B5EF4-FFF2-40B4-BE49-F238E27FC236}">
                      <a16:creationId xmlns:a16="http://schemas.microsoft.com/office/drawing/2014/main" id="{2DA6D083-31DB-7A6A-A84C-1A9108A6753B}"/>
                    </a:ext>
                  </a:extLst>
                </p14:cNvPr>
                <p14:cNvContentPartPr/>
                <p14:nvPr/>
              </p14:nvContentPartPr>
              <p14:xfrm>
                <a:off x="2293273" y="5269137"/>
                <a:ext cx="360" cy="360"/>
              </p14:xfrm>
            </p:contentPart>
          </mc:Choice>
          <mc:Fallback xmlns="">
            <p:pic>
              <p:nvPicPr>
                <p:cNvPr id="8" name="Input penna 7">
                  <a:extLst>
                    <a:ext uri="{FF2B5EF4-FFF2-40B4-BE49-F238E27FC236}">
                      <a16:creationId xmlns:a16="http://schemas.microsoft.com/office/drawing/2014/main" id="{2DA6D083-31DB-7A6A-A84C-1A9108A6753B}"/>
                    </a:ext>
                  </a:extLst>
                </p:cNvPr>
                <p:cNvPicPr/>
                <p:nvPr/>
              </p:nvPicPr>
              <p:blipFill>
                <a:blip r:embed="rId9"/>
                <a:stretch>
                  <a:fillRect/>
                </a:stretch>
              </p:blipFill>
              <p:spPr>
                <a:xfrm>
                  <a:off x="2230273" y="4891497"/>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
              <p14:nvContentPartPr>
                <p14:cNvPr id="9" name="Input penna 8">
                  <a:extLst>
                    <a:ext uri="{FF2B5EF4-FFF2-40B4-BE49-F238E27FC236}">
                      <a16:creationId xmlns:a16="http://schemas.microsoft.com/office/drawing/2014/main" id="{83202F15-859C-D6E4-F990-25056A66E118}"/>
                    </a:ext>
                  </a:extLst>
                </p14:cNvPr>
                <p14:cNvContentPartPr/>
                <p14:nvPr/>
              </p14:nvContentPartPr>
              <p14:xfrm>
                <a:off x="2293273" y="5269137"/>
                <a:ext cx="360" cy="360"/>
              </p14:xfrm>
            </p:contentPart>
          </mc:Choice>
          <mc:Fallback xmlns="">
            <p:pic>
              <p:nvPicPr>
                <p:cNvPr id="9" name="Input penna 8">
                  <a:extLst>
                    <a:ext uri="{FF2B5EF4-FFF2-40B4-BE49-F238E27FC236}">
                      <a16:creationId xmlns:a16="http://schemas.microsoft.com/office/drawing/2014/main" id="{83202F15-859C-D6E4-F990-25056A66E118}"/>
                    </a:ext>
                  </a:extLst>
                </p:cNvPr>
                <p:cNvPicPr/>
                <p:nvPr/>
              </p:nvPicPr>
              <p:blipFill>
                <a:blip r:embed="rId9"/>
                <a:stretch>
                  <a:fillRect/>
                </a:stretch>
              </p:blipFill>
              <p:spPr>
                <a:xfrm>
                  <a:off x="2230273" y="4891497"/>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10" name="Input penna 9">
                  <a:extLst>
                    <a:ext uri="{FF2B5EF4-FFF2-40B4-BE49-F238E27FC236}">
                      <a16:creationId xmlns:a16="http://schemas.microsoft.com/office/drawing/2014/main" id="{D5E91698-ED66-B47B-F7DF-DDB78586F34F}"/>
                    </a:ext>
                  </a:extLst>
                </p14:cNvPr>
                <p14:cNvContentPartPr/>
                <p14:nvPr/>
              </p14:nvContentPartPr>
              <p14:xfrm>
                <a:off x="2293273" y="5269137"/>
                <a:ext cx="360" cy="360"/>
              </p14:xfrm>
            </p:contentPart>
          </mc:Choice>
          <mc:Fallback xmlns="">
            <p:pic>
              <p:nvPicPr>
                <p:cNvPr id="10" name="Input penna 9">
                  <a:extLst>
                    <a:ext uri="{FF2B5EF4-FFF2-40B4-BE49-F238E27FC236}">
                      <a16:creationId xmlns:a16="http://schemas.microsoft.com/office/drawing/2014/main" id="{D5E91698-ED66-B47B-F7DF-DDB78586F34F}"/>
                    </a:ext>
                  </a:extLst>
                </p:cNvPr>
                <p:cNvPicPr/>
                <p:nvPr/>
              </p:nvPicPr>
              <p:blipFill>
                <a:blip r:embed="rId9"/>
                <a:stretch>
                  <a:fillRect/>
                </a:stretch>
              </p:blipFill>
              <p:spPr>
                <a:xfrm>
                  <a:off x="2230273" y="4891497"/>
                  <a:ext cx="126000" cy="75600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12">
            <p14:nvContentPartPr>
              <p14:cNvPr id="11" name="Input penna 10">
                <a:extLst>
                  <a:ext uri="{FF2B5EF4-FFF2-40B4-BE49-F238E27FC236}">
                    <a16:creationId xmlns:a16="http://schemas.microsoft.com/office/drawing/2014/main" id="{EE1BD2AB-85B0-02B6-1B9F-5BB2C83EDC29}"/>
                  </a:ext>
                </a:extLst>
              </p14:cNvPr>
              <p14:cNvContentPartPr/>
              <p14:nvPr/>
            </p14:nvContentPartPr>
            <p14:xfrm>
              <a:off x="3656953" y="3006537"/>
              <a:ext cx="6480" cy="360"/>
            </p14:xfrm>
          </p:contentPart>
        </mc:Choice>
        <mc:Fallback xmlns="">
          <p:pic>
            <p:nvPicPr>
              <p:cNvPr id="11" name="Input penna 10">
                <a:extLst>
                  <a:ext uri="{FF2B5EF4-FFF2-40B4-BE49-F238E27FC236}">
                    <a16:creationId xmlns:a16="http://schemas.microsoft.com/office/drawing/2014/main" id="{EE1BD2AB-85B0-02B6-1B9F-5BB2C83EDC29}"/>
                  </a:ext>
                </a:extLst>
              </p:cNvPr>
              <p:cNvPicPr/>
              <p:nvPr/>
            </p:nvPicPr>
            <p:blipFill>
              <a:blip r:embed="rId13"/>
              <a:stretch>
                <a:fillRect/>
              </a:stretch>
            </p:blipFill>
            <p:spPr>
              <a:xfrm>
                <a:off x="3593953" y="2628537"/>
                <a:ext cx="13212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23" name="Input penna 22">
                <a:extLst>
                  <a:ext uri="{FF2B5EF4-FFF2-40B4-BE49-F238E27FC236}">
                    <a16:creationId xmlns:a16="http://schemas.microsoft.com/office/drawing/2014/main" id="{95C350B4-0FC2-6D6A-1EA5-3AD2B2E70BC3}"/>
                  </a:ext>
                </a:extLst>
              </p14:cNvPr>
              <p14:cNvContentPartPr/>
              <p14:nvPr/>
            </p14:nvContentPartPr>
            <p14:xfrm>
              <a:off x="5191633" y="2649777"/>
              <a:ext cx="67680" cy="68400"/>
            </p14:xfrm>
          </p:contentPart>
        </mc:Choice>
        <mc:Fallback xmlns="">
          <p:pic>
            <p:nvPicPr>
              <p:cNvPr id="23" name="Input penna 22">
                <a:extLst>
                  <a:ext uri="{FF2B5EF4-FFF2-40B4-BE49-F238E27FC236}">
                    <a16:creationId xmlns:a16="http://schemas.microsoft.com/office/drawing/2014/main" id="{95C350B4-0FC2-6D6A-1EA5-3AD2B2E70BC3}"/>
                  </a:ext>
                </a:extLst>
              </p:cNvPr>
              <p:cNvPicPr/>
              <p:nvPr/>
            </p:nvPicPr>
            <p:blipFill>
              <a:blip r:embed="rId15"/>
              <a:stretch>
                <a:fillRect/>
              </a:stretch>
            </p:blipFill>
            <p:spPr>
              <a:xfrm>
                <a:off x="5128633" y="2271777"/>
                <a:ext cx="193320" cy="8240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6">
            <p14:nvContentPartPr>
              <p14:cNvPr id="24" name="Input penna 23">
                <a:extLst>
                  <a:ext uri="{FF2B5EF4-FFF2-40B4-BE49-F238E27FC236}">
                    <a16:creationId xmlns:a16="http://schemas.microsoft.com/office/drawing/2014/main" id="{6595FA75-5D94-AD82-D5F4-780E4075D7A8}"/>
                  </a:ext>
                </a:extLst>
              </p14:cNvPr>
              <p14:cNvContentPartPr/>
              <p14:nvPr/>
            </p14:nvContentPartPr>
            <p14:xfrm>
              <a:off x="-775727" y="2122377"/>
              <a:ext cx="360" cy="360"/>
            </p14:xfrm>
          </p:contentPart>
        </mc:Choice>
        <mc:Fallback xmlns="">
          <p:pic>
            <p:nvPicPr>
              <p:cNvPr id="24" name="Input penna 23">
                <a:extLst>
                  <a:ext uri="{FF2B5EF4-FFF2-40B4-BE49-F238E27FC236}">
                    <a16:creationId xmlns:a16="http://schemas.microsoft.com/office/drawing/2014/main" id="{6595FA75-5D94-AD82-D5F4-780E4075D7A8}"/>
                  </a:ext>
                </a:extLst>
              </p:cNvPr>
              <p:cNvPicPr/>
              <p:nvPr/>
            </p:nvPicPr>
            <p:blipFill>
              <a:blip r:embed="rId17"/>
              <a:stretch>
                <a:fillRect/>
              </a:stretch>
            </p:blipFill>
            <p:spPr>
              <a:xfrm>
                <a:off x="-838367" y="1744737"/>
                <a:ext cx="126000" cy="756000"/>
              </a:xfrm>
              <a:prstGeom prst="rect">
                <a:avLst/>
              </a:prstGeom>
            </p:spPr>
          </p:pic>
        </mc:Fallback>
      </mc:AlternateContent>
      <p:grpSp>
        <p:nvGrpSpPr>
          <p:cNvPr id="29" name="Gruppo 28">
            <a:extLst>
              <a:ext uri="{FF2B5EF4-FFF2-40B4-BE49-F238E27FC236}">
                <a16:creationId xmlns:a16="http://schemas.microsoft.com/office/drawing/2014/main" id="{37FA1C48-CCE3-7B42-365C-368261410CD0}"/>
              </a:ext>
            </a:extLst>
          </p:cNvPr>
          <p:cNvGrpSpPr/>
          <p:nvPr/>
        </p:nvGrpSpPr>
        <p:grpSpPr>
          <a:xfrm>
            <a:off x="2634315" y="3006537"/>
            <a:ext cx="16200" cy="15480"/>
            <a:chOff x="2634315" y="3006537"/>
            <a:chExt cx="16200" cy="15480"/>
          </a:xfrm>
        </p:grpSpPr>
        <mc:AlternateContent xmlns:mc="http://schemas.openxmlformats.org/markup-compatibility/2006" xmlns:p14="http://schemas.microsoft.com/office/powerpoint/2010/main" xmlns:aink="http://schemas.microsoft.com/office/drawing/2016/ink">
          <mc:Choice Requires="p14 aink">
            <p:contentPart p14:bwMode="auto" r:id="rId18">
              <p14:nvContentPartPr>
                <p14:cNvPr id="25" name="Input penna 24">
                  <a:extLst>
                    <a:ext uri="{FF2B5EF4-FFF2-40B4-BE49-F238E27FC236}">
                      <a16:creationId xmlns:a16="http://schemas.microsoft.com/office/drawing/2014/main" id="{C85891E5-B633-497B-FAA5-D68170A0E33F}"/>
                    </a:ext>
                  </a:extLst>
                </p14:cNvPr>
                <p14:cNvContentPartPr/>
                <p14:nvPr/>
              </p14:nvContentPartPr>
              <p14:xfrm>
                <a:off x="2634315" y="3006537"/>
                <a:ext cx="10080" cy="6480"/>
              </p14:xfrm>
            </p:contentPart>
          </mc:Choice>
          <mc:Fallback xmlns="">
            <p:pic>
              <p:nvPicPr>
                <p:cNvPr id="25" name="Input penna 24">
                  <a:extLst>
                    <a:ext uri="{FF2B5EF4-FFF2-40B4-BE49-F238E27FC236}">
                      <a16:creationId xmlns:a16="http://schemas.microsoft.com/office/drawing/2014/main" id="{C85891E5-B633-497B-FAA5-D68170A0E33F}"/>
                    </a:ext>
                  </a:extLst>
                </p:cNvPr>
                <p:cNvPicPr/>
                <p:nvPr/>
              </p:nvPicPr>
              <p:blipFill>
                <a:blip r:embed="rId19"/>
                <a:stretch>
                  <a:fillRect/>
                </a:stretch>
              </p:blipFill>
              <p:spPr>
                <a:xfrm>
                  <a:off x="2571315" y="2628537"/>
                  <a:ext cx="135720" cy="7621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0">
              <p14:nvContentPartPr>
                <p14:cNvPr id="26" name="Input penna 25">
                  <a:extLst>
                    <a:ext uri="{FF2B5EF4-FFF2-40B4-BE49-F238E27FC236}">
                      <a16:creationId xmlns:a16="http://schemas.microsoft.com/office/drawing/2014/main" id="{0466AD78-0FE5-6139-2631-084F4B60C23F}"/>
                    </a:ext>
                  </a:extLst>
                </p14:cNvPr>
                <p14:cNvContentPartPr/>
                <p14:nvPr/>
              </p14:nvContentPartPr>
              <p14:xfrm>
                <a:off x="2650155" y="3021657"/>
                <a:ext cx="360" cy="360"/>
              </p14:xfrm>
            </p:contentPart>
          </mc:Choice>
          <mc:Fallback xmlns="">
            <p:pic>
              <p:nvPicPr>
                <p:cNvPr id="26" name="Input penna 25">
                  <a:extLst>
                    <a:ext uri="{FF2B5EF4-FFF2-40B4-BE49-F238E27FC236}">
                      <a16:creationId xmlns:a16="http://schemas.microsoft.com/office/drawing/2014/main" id="{0466AD78-0FE5-6139-2631-084F4B60C23F}"/>
                    </a:ext>
                  </a:extLst>
                </p:cNvPr>
                <p:cNvPicPr/>
                <p:nvPr/>
              </p:nvPicPr>
              <p:blipFill>
                <a:blip r:embed="rId21"/>
                <a:stretch>
                  <a:fillRect/>
                </a:stretch>
              </p:blipFill>
              <p:spPr>
                <a:xfrm>
                  <a:off x="2587155" y="2644017"/>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2">
              <p14:nvContentPartPr>
                <p14:cNvPr id="27" name="Input penna 26">
                  <a:extLst>
                    <a:ext uri="{FF2B5EF4-FFF2-40B4-BE49-F238E27FC236}">
                      <a16:creationId xmlns:a16="http://schemas.microsoft.com/office/drawing/2014/main" id="{E712E286-3100-2B8C-1CAD-7D638F34688B}"/>
                    </a:ext>
                  </a:extLst>
                </p14:cNvPr>
                <p14:cNvContentPartPr/>
                <p14:nvPr/>
              </p14:nvContentPartPr>
              <p14:xfrm>
                <a:off x="2650155" y="3021657"/>
                <a:ext cx="360" cy="360"/>
              </p14:xfrm>
            </p:contentPart>
          </mc:Choice>
          <mc:Fallback xmlns="">
            <p:pic>
              <p:nvPicPr>
                <p:cNvPr id="27" name="Input penna 26">
                  <a:extLst>
                    <a:ext uri="{FF2B5EF4-FFF2-40B4-BE49-F238E27FC236}">
                      <a16:creationId xmlns:a16="http://schemas.microsoft.com/office/drawing/2014/main" id="{E712E286-3100-2B8C-1CAD-7D638F34688B}"/>
                    </a:ext>
                  </a:extLst>
                </p:cNvPr>
                <p:cNvPicPr/>
                <p:nvPr/>
              </p:nvPicPr>
              <p:blipFill>
                <a:blip r:embed="rId21"/>
                <a:stretch>
                  <a:fillRect/>
                </a:stretch>
              </p:blipFill>
              <p:spPr>
                <a:xfrm>
                  <a:off x="2587155" y="2644017"/>
                  <a:ext cx="126000" cy="756000"/>
                </a:xfrm>
                <a:prstGeom prst="rect">
                  <a:avLst/>
                </a:prstGeom>
              </p:spPr>
            </p:pic>
          </mc:Fallback>
        </mc:AlternateContent>
      </p:grpSp>
    </p:spTree>
    <p:extLst>
      <p:ext uri="{BB962C8B-B14F-4D97-AF65-F5344CB8AC3E}">
        <p14:creationId xmlns:p14="http://schemas.microsoft.com/office/powerpoint/2010/main" val="2040923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A5728EC1-B691-46C3-986B-21ACC9E7DC4D}"/>
              </a:ext>
            </a:extLst>
          </p:cNvPr>
          <p:cNvSpPr txBox="1">
            <a:spLocks/>
          </p:cNvSpPr>
          <p:nvPr/>
        </p:nvSpPr>
        <p:spPr>
          <a:xfrm>
            <a:off x="635000" y="640823"/>
            <a:ext cx="3418659" cy="5583148"/>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kern="1200" dirty="0" err="1">
                <a:solidFill>
                  <a:schemeClr val="tx1"/>
                </a:solidFill>
                <a:latin typeface="+mj-lt"/>
                <a:ea typeface="+mj-ea"/>
                <a:cs typeface="+mj-cs"/>
              </a:rPr>
              <a:t>Novità</a:t>
            </a:r>
            <a:r>
              <a:rPr lang="en-US" kern="1200" dirty="0">
                <a:solidFill>
                  <a:schemeClr val="tx1"/>
                </a:solidFill>
                <a:latin typeface="+mj-lt"/>
                <a:ea typeface="+mj-ea"/>
                <a:cs typeface="+mj-cs"/>
              </a:rPr>
              <a:t> </a:t>
            </a:r>
            <a:r>
              <a:rPr lang="en-US" kern="1200" dirty="0" err="1">
                <a:solidFill>
                  <a:schemeClr val="tx1"/>
                </a:solidFill>
                <a:latin typeface="+mj-lt"/>
                <a:ea typeface="+mj-ea"/>
                <a:cs typeface="+mj-cs"/>
              </a:rPr>
              <a:t>introdotte</a:t>
            </a:r>
            <a:r>
              <a:rPr lang="en-US" kern="1200" dirty="0">
                <a:solidFill>
                  <a:schemeClr val="tx1"/>
                </a:solidFill>
                <a:latin typeface="+mj-lt"/>
                <a:ea typeface="+mj-ea"/>
                <a:cs typeface="+mj-cs"/>
              </a:rPr>
              <a:t> dal DL PNRR - AS 564 - </a:t>
            </a:r>
            <a:r>
              <a:rPr lang="it-IT" kern="1200" dirty="0">
                <a:solidFill>
                  <a:schemeClr val="tx1"/>
                </a:solidFill>
                <a:latin typeface="+mj-lt"/>
                <a:ea typeface="+mj-ea"/>
                <a:cs typeface="+mj-cs"/>
              </a:rPr>
              <a:t> Capo X «Misure di semplificazione</a:t>
            </a:r>
            <a:r>
              <a:rPr lang="it-IT" dirty="0"/>
              <a:t> per sostenere la produzione di energia elettrica da fonti rinnovabili»</a:t>
            </a:r>
            <a:endParaRPr lang="it-IT" kern="1200" dirty="0">
              <a:solidFill>
                <a:schemeClr val="tx1"/>
              </a:solidFill>
              <a:latin typeface="+mj-lt"/>
              <a:ea typeface="+mj-ea"/>
              <a:cs typeface="+mj-cs"/>
            </a:endParaRPr>
          </a:p>
        </p:txBody>
      </p:sp>
      <p:graphicFrame>
        <p:nvGraphicFramePr>
          <p:cNvPr id="6" name="CasellaDiTesto 2">
            <a:extLst>
              <a:ext uri="{FF2B5EF4-FFF2-40B4-BE49-F238E27FC236}">
                <a16:creationId xmlns:a16="http://schemas.microsoft.com/office/drawing/2014/main" id="{7A140899-A165-0F59-E620-FF4C4FB2A623}"/>
              </a:ext>
            </a:extLst>
          </p:cNvPr>
          <p:cNvGraphicFramePr/>
          <p:nvPr>
            <p:extLst>
              <p:ext uri="{D42A27DB-BD31-4B8C-83A1-F6EECF244321}">
                <p14:modId xmlns:p14="http://schemas.microsoft.com/office/powerpoint/2010/main" val="2229781919"/>
              </p:ext>
            </p:extLst>
          </p:nvPr>
        </p:nvGraphicFramePr>
        <p:xfrm>
          <a:off x="4611441" y="640822"/>
          <a:ext cx="6937089"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088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E2A01F87-6C07-461B-8F5D-B0A618D76C50}"/>
              </a:ext>
            </a:extLst>
          </p:cNvPr>
          <p:cNvSpPr>
            <a:spLocks noGrp="1"/>
          </p:cNvSpPr>
          <p:nvPr>
            <p:ph type="title"/>
          </p:nvPr>
        </p:nvSpPr>
        <p:spPr>
          <a:xfrm>
            <a:off x="838200" y="163651"/>
            <a:ext cx="10515600" cy="132556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2800" dirty="0"/>
              <a:t>Art. 47. Disposizioni in materia di installazione di impianti alimentati da fonti rinnovabili </a:t>
            </a:r>
          </a:p>
        </p:txBody>
      </p:sp>
      <p:sp>
        <p:nvSpPr>
          <p:cNvPr id="3" name="Segnaposto contenuto 2">
            <a:extLst>
              <a:ext uri="{FF2B5EF4-FFF2-40B4-BE49-F238E27FC236}">
                <a16:creationId xmlns:a16="http://schemas.microsoft.com/office/drawing/2014/main" id="{92AA71EC-A111-482E-8BDF-7FD2D334A161}"/>
              </a:ext>
            </a:extLst>
          </p:cNvPr>
          <p:cNvSpPr>
            <a:spLocks noGrp="1"/>
          </p:cNvSpPr>
          <p:nvPr>
            <p:ph idx="1"/>
          </p:nvPr>
        </p:nvSpPr>
        <p:spPr>
          <a:xfrm>
            <a:off x="838200" y="1743407"/>
            <a:ext cx="10515600" cy="5052601"/>
          </a:xfrm>
        </p:spPr>
        <p:txBody>
          <a:bodyPr>
            <a:normAutofit fontScale="92500" lnSpcReduction="10000"/>
          </a:bodyPr>
          <a:lstStyle/>
          <a:p>
            <a:pPr marL="0" indent="0">
              <a:buNone/>
            </a:pPr>
            <a:r>
              <a:rPr lang="it-IT" sz="1800" b="1" dirty="0">
                <a:latin typeface="Calibri" panose="020F0502020204030204" pitchFamily="34" charset="0"/>
                <a:ea typeface="Calibri" panose="020F0502020204030204" pitchFamily="34" charset="0"/>
                <a:cs typeface="Calibri" panose="020F0502020204030204" pitchFamily="34" charset="0"/>
              </a:rPr>
              <a:t>Interviene sul decreto legislativo 8 novembre 2021, n. 199</a:t>
            </a:r>
            <a:endParaRPr lang="it-IT" sz="1800" b="1" dirty="0">
              <a:effectLst/>
              <a:latin typeface="Calibri" panose="020F0502020204030204" pitchFamily="34" charset="0"/>
              <a:ea typeface="Calibri" panose="020F0502020204030204" pitchFamily="34" charset="0"/>
              <a:cs typeface="Calibri" panose="020F0502020204030204" pitchFamily="34" charset="0"/>
            </a:endParaRPr>
          </a:p>
          <a:p>
            <a:r>
              <a:rPr lang="it-IT" sz="1800" dirty="0">
                <a:effectLst/>
                <a:latin typeface="Calibri" panose="020F0502020204030204" pitchFamily="34" charset="0"/>
                <a:ea typeface="Calibri" panose="020F0502020204030204" pitchFamily="34" charset="0"/>
                <a:cs typeface="Calibri" panose="020F0502020204030204" pitchFamily="34" charset="0"/>
              </a:rPr>
              <a:t>(art. 20 comma 8) sulle aree idonee Nelle more dell'individuazione delle aree idonee sulla base dei criteri e delle modalità stabiliti dai decreti di cui al comma 1, il comma 8, lettere da a) a c-quater), considera idonee, ai fini di cui al comma 1, determinati tipi di aree:</a:t>
            </a:r>
          </a:p>
          <a:p>
            <a:pPr lvl="1">
              <a:buFont typeface="Wingdings" panose="05000000000000000000" pitchFamily="2" charset="2"/>
              <a:buChar char="Ø"/>
            </a:pPr>
            <a:r>
              <a:rPr lang="it-IT" sz="1800" dirty="0">
                <a:latin typeface="Calibri" panose="020F0502020204030204" pitchFamily="34" charset="0"/>
                <a:cs typeface="Calibri" panose="020F0502020204030204" pitchFamily="34" charset="0"/>
              </a:rPr>
              <a:t>Sostituisce le parole “del perimetro di pertinenza degli aeroporti delle isole minori” con le parole “dei sedimi aeroportuali, ivi inclusi quelli all’interno del perimetro di pertinenza degli aeroporti delle isole minori”</a:t>
            </a:r>
          </a:p>
          <a:p>
            <a:pPr lvl="1">
              <a:lnSpc>
                <a:spcPct val="100000"/>
              </a:lnSpc>
              <a:buFont typeface="Wingdings" panose="05000000000000000000" pitchFamily="2" charset="2"/>
              <a:buChar char="Ø"/>
            </a:pPr>
            <a:r>
              <a:rPr lang="it-IT" sz="1800" dirty="0">
                <a:latin typeface="Calibri" panose="020F0502020204030204" pitchFamily="34" charset="0"/>
                <a:cs typeface="Calibri" panose="020F0502020204030204" pitchFamily="34" charset="0"/>
              </a:rPr>
              <a:t>si prevede una riduzione della distanza dal perimetro di beni sottoposti a tutela, da 7 a 3 km, da 1 km a 500 m a seconda se di tratti di impianto eolico o fotovoltaico</a:t>
            </a:r>
          </a:p>
          <a:p>
            <a:r>
              <a:rPr lang="it-IT" sz="1800" dirty="0">
                <a:effectLst/>
                <a:latin typeface="Calibri" panose="020F0502020204030204" pitchFamily="34" charset="0"/>
                <a:ea typeface="Calibri" panose="020F0502020204030204" pitchFamily="34" charset="0"/>
                <a:cs typeface="Calibri" panose="020F0502020204030204" pitchFamily="34" charset="0"/>
              </a:rPr>
              <a:t>Inserisce un art. 22 bis Procedure semplificate per l’installazione di impianti fotovoltaici: </a:t>
            </a:r>
          </a:p>
          <a:p>
            <a:pPr lvl="1">
              <a:buFont typeface="Wingdings" panose="05000000000000000000" pitchFamily="2" charset="2"/>
              <a:buChar char="Ø"/>
            </a:pPr>
            <a:r>
              <a:rPr lang="it-IT" sz="1800" dirty="0">
                <a:latin typeface="Calibri" panose="020F0502020204030204" pitchFamily="34" charset="0"/>
                <a:cs typeface="Calibri" panose="020F0502020204030204" pitchFamily="34" charset="0"/>
              </a:rPr>
              <a:t>comma 1 prevede che siano liberamente installabili – manutenzione ordinaria - gli impianti fotovoltaici ubicati nelle zone e nelle aree a destinazione industriale, artigianale e commerciale nonché in discariche o lotti di discarica chiusi e ripristinati ovvero in cave o lotti di cave non suscettibili di ulteriore sfruttamento.</a:t>
            </a:r>
          </a:p>
          <a:p>
            <a:pPr lvl="1">
              <a:buFont typeface="Wingdings" panose="05000000000000000000" pitchFamily="2" charset="2"/>
              <a:buChar char="Ø"/>
            </a:pPr>
            <a:r>
              <a:rPr lang="it-IT" sz="1800" dirty="0">
                <a:latin typeface="Calibri" panose="020F0502020204030204" pitchFamily="34" charset="0"/>
                <a:cs typeface="Calibri" panose="020F0502020204030204" pitchFamily="34" charset="0"/>
              </a:rPr>
              <a:t>Se l’intervento ricade in zona sottoposta a vincolo paesaggistico, l’installazione dell’impianto viene preceduta da apposita segnalazione alla competente soprintendenza; la quale in caso di accertata carenza dei requisiti e dei presupposti di cui al comma 1, nel termine di trenta giorni dal ricevimento della segnalazione di cui al medesimo comma, adotti motivati provvedimenti di divieto di prosecuzione dell’attività e di rimozione degli eventuali effetti dannosi di essa. </a:t>
            </a:r>
          </a:p>
        </p:txBody>
      </p:sp>
      <p:grpSp>
        <p:nvGrpSpPr>
          <p:cNvPr id="21" name="Gruppo 20">
            <a:extLst>
              <a:ext uri="{FF2B5EF4-FFF2-40B4-BE49-F238E27FC236}">
                <a16:creationId xmlns:a16="http://schemas.microsoft.com/office/drawing/2014/main" id="{CE5E0608-232E-692A-FD94-B31DFEF01264}"/>
              </a:ext>
            </a:extLst>
          </p:cNvPr>
          <p:cNvGrpSpPr/>
          <p:nvPr/>
        </p:nvGrpSpPr>
        <p:grpSpPr>
          <a:xfrm>
            <a:off x="4214898" y="557799"/>
            <a:ext cx="360" cy="15858"/>
            <a:chOff x="4214898" y="557799"/>
            <a:chExt cx="360" cy="15858"/>
          </a:xfrm>
        </p:grpSpPr>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7" name="Input penna 16">
                  <a:extLst>
                    <a:ext uri="{FF2B5EF4-FFF2-40B4-BE49-F238E27FC236}">
                      <a16:creationId xmlns:a16="http://schemas.microsoft.com/office/drawing/2014/main" id="{F659155B-EDFD-A9EF-7947-F7E2A97FCEDE}"/>
                    </a:ext>
                  </a:extLst>
                </p14:cNvPr>
                <p14:cNvContentPartPr/>
                <p14:nvPr/>
              </p14:nvContentPartPr>
              <p14:xfrm>
                <a:off x="4214898" y="573297"/>
                <a:ext cx="360" cy="360"/>
              </p14:xfrm>
            </p:contentPart>
          </mc:Choice>
          <mc:Fallback xmlns="">
            <p:pic>
              <p:nvPicPr>
                <p:cNvPr id="17" name="Input penna 16">
                  <a:extLst>
                    <a:ext uri="{FF2B5EF4-FFF2-40B4-BE49-F238E27FC236}">
                      <a16:creationId xmlns:a16="http://schemas.microsoft.com/office/drawing/2014/main" id="{F659155B-EDFD-A9EF-7947-F7E2A97FCEDE}"/>
                    </a:ext>
                  </a:extLst>
                </p:cNvPr>
                <p:cNvPicPr/>
                <p:nvPr/>
              </p:nvPicPr>
              <p:blipFill>
                <a:blip r:embed="rId4"/>
                <a:stretch>
                  <a:fillRect/>
                </a:stretch>
              </p:blipFill>
              <p:spPr>
                <a:xfrm>
                  <a:off x="4152258" y="195297"/>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
              <p14:nvContentPartPr>
                <p14:cNvPr id="18" name="Input penna 17">
                  <a:extLst>
                    <a:ext uri="{FF2B5EF4-FFF2-40B4-BE49-F238E27FC236}">
                      <a16:creationId xmlns:a16="http://schemas.microsoft.com/office/drawing/2014/main" id="{EF04505E-5C94-F5F8-D312-86DD8EDC7711}"/>
                    </a:ext>
                  </a:extLst>
                </p14:cNvPr>
                <p14:cNvContentPartPr/>
                <p14:nvPr/>
              </p14:nvContentPartPr>
              <p14:xfrm>
                <a:off x="4214898" y="557799"/>
                <a:ext cx="360" cy="360"/>
              </p14:xfrm>
            </p:contentPart>
          </mc:Choice>
          <mc:Fallback xmlns="">
            <p:pic>
              <p:nvPicPr>
                <p:cNvPr id="18" name="Input penna 17">
                  <a:extLst>
                    <a:ext uri="{FF2B5EF4-FFF2-40B4-BE49-F238E27FC236}">
                      <a16:creationId xmlns:a16="http://schemas.microsoft.com/office/drawing/2014/main" id="{EF04505E-5C94-F5F8-D312-86DD8EDC7711}"/>
                    </a:ext>
                  </a:extLst>
                </p:cNvPr>
                <p:cNvPicPr/>
                <p:nvPr/>
              </p:nvPicPr>
              <p:blipFill>
                <a:blip r:embed="rId6"/>
                <a:stretch>
                  <a:fillRect/>
                </a:stretch>
              </p:blipFill>
              <p:spPr>
                <a:xfrm>
                  <a:off x="4152258" y="179799"/>
                  <a:ext cx="126000" cy="756000"/>
                </a:xfrm>
                <a:prstGeom prst="rect">
                  <a:avLst/>
                </a:prstGeom>
              </p:spPr>
            </p:pic>
          </mc:Fallback>
        </mc:AlternateContent>
      </p:grpSp>
      <p:grpSp>
        <p:nvGrpSpPr>
          <p:cNvPr id="20" name="Gruppo 19">
            <a:extLst>
              <a:ext uri="{FF2B5EF4-FFF2-40B4-BE49-F238E27FC236}">
                <a16:creationId xmlns:a16="http://schemas.microsoft.com/office/drawing/2014/main" id="{6C8CB39B-C387-BE43-E913-CD79F18BB6FA}"/>
              </a:ext>
            </a:extLst>
          </p:cNvPr>
          <p:cNvGrpSpPr/>
          <p:nvPr/>
        </p:nvGrpSpPr>
        <p:grpSpPr>
          <a:xfrm>
            <a:off x="4339098" y="960639"/>
            <a:ext cx="65160" cy="62298"/>
            <a:chOff x="4339098" y="960639"/>
            <a:chExt cx="65160" cy="62298"/>
          </a:xfrm>
        </p:grpSpPr>
        <mc:AlternateContent xmlns:mc="http://schemas.openxmlformats.org/markup-compatibility/2006" xmlns:p14="http://schemas.microsoft.com/office/powerpoint/2010/main" xmlns:aink="http://schemas.microsoft.com/office/drawing/2016/ink">
          <mc:Choice Requires="p14 aink">
            <p:contentPart p14:bwMode="auto" r:id="rId7">
              <p14:nvContentPartPr>
                <p14:cNvPr id="16" name="Input penna 15">
                  <a:extLst>
                    <a:ext uri="{FF2B5EF4-FFF2-40B4-BE49-F238E27FC236}">
                      <a16:creationId xmlns:a16="http://schemas.microsoft.com/office/drawing/2014/main" id="{D663CD3D-8BBE-FA71-2422-08EDDE1CA0FA}"/>
                    </a:ext>
                  </a:extLst>
                </p14:cNvPr>
                <p14:cNvContentPartPr/>
                <p14:nvPr/>
              </p14:nvContentPartPr>
              <p14:xfrm>
                <a:off x="4339098" y="1022577"/>
                <a:ext cx="360" cy="360"/>
              </p14:xfrm>
            </p:contentPart>
          </mc:Choice>
          <mc:Fallback xmlns="">
            <p:pic>
              <p:nvPicPr>
                <p:cNvPr id="16" name="Input penna 15">
                  <a:extLst>
                    <a:ext uri="{FF2B5EF4-FFF2-40B4-BE49-F238E27FC236}">
                      <a16:creationId xmlns:a16="http://schemas.microsoft.com/office/drawing/2014/main" id="{D663CD3D-8BBE-FA71-2422-08EDDE1CA0FA}"/>
                    </a:ext>
                  </a:extLst>
                </p:cNvPr>
                <p:cNvPicPr/>
                <p:nvPr/>
              </p:nvPicPr>
              <p:blipFill>
                <a:blip r:embed="rId8"/>
                <a:stretch>
                  <a:fillRect/>
                </a:stretch>
              </p:blipFill>
              <p:spPr>
                <a:xfrm>
                  <a:off x="4276458" y="644577"/>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19" name="Input penna 18">
                  <a:extLst>
                    <a:ext uri="{FF2B5EF4-FFF2-40B4-BE49-F238E27FC236}">
                      <a16:creationId xmlns:a16="http://schemas.microsoft.com/office/drawing/2014/main" id="{E2D15863-A63F-2757-EE02-9809117609D8}"/>
                    </a:ext>
                  </a:extLst>
                </p14:cNvPr>
                <p14:cNvContentPartPr/>
                <p14:nvPr/>
              </p14:nvContentPartPr>
              <p14:xfrm>
                <a:off x="4385538" y="960639"/>
                <a:ext cx="18720" cy="9720"/>
              </p14:xfrm>
            </p:contentPart>
          </mc:Choice>
          <mc:Fallback xmlns="">
            <p:pic>
              <p:nvPicPr>
                <p:cNvPr id="19" name="Input penna 18">
                  <a:extLst>
                    <a:ext uri="{FF2B5EF4-FFF2-40B4-BE49-F238E27FC236}">
                      <a16:creationId xmlns:a16="http://schemas.microsoft.com/office/drawing/2014/main" id="{E2D15863-A63F-2757-EE02-9809117609D8}"/>
                    </a:ext>
                  </a:extLst>
                </p:cNvPr>
                <p:cNvPicPr/>
                <p:nvPr/>
              </p:nvPicPr>
              <p:blipFill>
                <a:blip r:embed="rId10"/>
                <a:stretch>
                  <a:fillRect/>
                </a:stretch>
              </p:blipFill>
              <p:spPr>
                <a:xfrm>
                  <a:off x="4322538" y="582999"/>
                  <a:ext cx="144360" cy="765360"/>
                </a:xfrm>
                <a:prstGeom prst="rect">
                  <a:avLst/>
                </a:prstGeom>
              </p:spPr>
            </p:pic>
          </mc:Fallback>
        </mc:AlternateContent>
      </p:grpSp>
    </p:spTree>
    <p:extLst>
      <p:ext uri="{BB962C8B-B14F-4D97-AF65-F5344CB8AC3E}">
        <p14:creationId xmlns:p14="http://schemas.microsoft.com/office/powerpoint/2010/main" val="276887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E2A01F87-6C07-461B-8F5D-B0A618D76C50}"/>
              </a:ext>
            </a:extLst>
          </p:cNvPr>
          <p:cNvSpPr>
            <a:spLocks noGrp="1"/>
          </p:cNvSpPr>
          <p:nvPr>
            <p:ph type="title"/>
          </p:nvPr>
        </p:nvSpPr>
        <p:spPr>
          <a:xfrm>
            <a:off x="838200" y="163651"/>
            <a:ext cx="10515600" cy="132556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2800" dirty="0"/>
              <a:t>Art. 47. Disposizioni in materia di installazione di impianti alimentati da fonti rinnovabili </a:t>
            </a:r>
          </a:p>
        </p:txBody>
      </p:sp>
      <p:sp>
        <p:nvSpPr>
          <p:cNvPr id="3" name="Segnaposto contenuto 2">
            <a:extLst>
              <a:ext uri="{FF2B5EF4-FFF2-40B4-BE49-F238E27FC236}">
                <a16:creationId xmlns:a16="http://schemas.microsoft.com/office/drawing/2014/main" id="{92AA71EC-A111-482E-8BDF-7FD2D334A161}"/>
              </a:ext>
            </a:extLst>
          </p:cNvPr>
          <p:cNvSpPr>
            <a:spLocks noGrp="1"/>
          </p:cNvSpPr>
          <p:nvPr>
            <p:ph idx="1"/>
          </p:nvPr>
        </p:nvSpPr>
        <p:spPr>
          <a:xfrm>
            <a:off x="838200" y="2016153"/>
            <a:ext cx="10515600" cy="4183165"/>
          </a:xfrm>
        </p:spPr>
        <p:txBody>
          <a:bodyPr>
            <a:normAutofit/>
          </a:bodyPr>
          <a:lstStyle/>
          <a:p>
            <a:pPr marL="0" indent="0">
              <a:buNone/>
            </a:pPr>
            <a:r>
              <a:rPr lang="it-IT" sz="2000" b="1" dirty="0">
                <a:latin typeface="Calibri" panose="020F0502020204030204" pitchFamily="34" charset="0"/>
                <a:ea typeface="Calibri" panose="020F0502020204030204" pitchFamily="34" charset="0"/>
                <a:cs typeface="Calibri" panose="020F0502020204030204" pitchFamily="34" charset="0"/>
              </a:rPr>
              <a:t>Interviene sul decreto legislativo 8 novembre 2021, n. 199</a:t>
            </a:r>
            <a:endParaRPr lang="it-IT" sz="2000" b="1" dirty="0">
              <a:effectLst/>
              <a:latin typeface="Calibri" panose="020F0502020204030204" pitchFamily="34" charset="0"/>
              <a:ea typeface="Calibri" panose="020F0502020204030204" pitchFamily="34" charset="0"/>
              <a:cs typeface="Calibri" panose="020F0502020204030204" pitchFamily="34" charset="0"/>
            </a:endParaRPr>
          </a:p>
          <a:p>
            <a:r>
              <a:rPr lang="it-IT" sz="2000" dirty="0">
                <a:latin typeface="Calibri" panose="020F0502020204030204" pitchFamily="34" charset="0"/>
                <a:ea typeface="Calibri" panose="020F0502020204030204" pitchFamily="34" charset="0"/>
                <a:cs typeface="Calibri" panose="020F0502020204030204" pitchFamily="34" charset="0"/>
              </a:rPr>
              <a:t>Lettera c) interviene sull’</a:t>
            </a:r>
            <a:r>
              <a:rPr lang="it-IT" sz="2000" dirty="0">
                <a:effectLst/>
                <a:latin typeface="Calibri" panose="020F0502020204030204" pitchFamily="34" charset="0"/>
                <a:ea typeface="Calibri" panose="020F0502020204030204" pitchFamily="34" charset="0"/>
                <a:cs typeface="Calibri" panose="020F0502020204030204" pitchFamily="34" charset="0"/>
              </a:rPr>
              <a:t>art. 31 (Comunità energetiche rinnovabili) in particolare introduce una nuova tipologia di soggetti – le</a:t>
            </a:r>
            <a:r>
              <a:rPr lang="it-IT" altLang="it-IT" sz="2000" b="1" i="1" dirty="0">
                <a:solidFill>
                  <a:srgbClr val="19191A"/>
                </a:solidFill>
                <a:latin typeface="Roboto Mono" panose="00000009000000000000" pitchFamily="49" charset="0"/>
              </a:rPr>
              <a:t> </a:t>
            </a:r>
            <a:r>
              <a:rPr lang="it-IT" altLang="it-IT" sz="2000" dirty="0">
                <a:latin typeface="Calibri" panose="020F0502020204030204" pitchFamily="34" charset="0"/>
                <a:cs typeface="Calibri" panose="020F0502020204030204" pitchFamily="34" charset="0"/>
              </a:rPr>
              <a:t>associazioni con personalità giuridica di diritto privato – per l’esercizio dei poteri di controllo, insieme alle persone fisiche, le PMI, gli enti locali, ecc.</a:t>
            </a:r>
          </a:p>
          <a:p>
            <a:r>
              <a:rPr lang="it-IT" sz="2000" dirty="0">
                <a:latin typeface="Calibri" panose="020F0502020204030204" pitchFamily="34" charset="0"/>
                <a:cs typeface="Calibri" panose="020F0502020204030204" pitchFamily="34" charset="0"/>
              </a:rPr>
              <a:t>La lettera d) interviene sull’art. 45 ((Semplificazioni in materia di autorizzazione delle Infrastrutture di ricarica elettrica) prevedendo che con DM del MASE si identifichino anche le modalità di alimentazione della PUN e modificando il riferimento legislativo per le necessarie risorse.</a:t>
            </a:r>
          </a:p>
          <a:p>
            <a:r>
              <a:rPr lang="it-IT" sz="2000" dirty="0">
                <a:latin typeface="Calibri" panose="020F0502020204030204" pitchFamily="34" charset="0"/>
                <a:cs typeface="Calibri" panose="020F0502020204030204" pitchFamily="34" charset="0"/>
              </a:rPr>
              <a:t>Il comma 2 sopprime il comma 2 dell’art. 30 del decreto legge 31 maggio 2021, n. 77 sull’espressione del MIC con parere nelle aree contermini. Allo stesso tempo abroga ogni disposizione in materia di aree contermini di cui alle linee guida approvate con decreto del Ministro dello sviluppo economico 10 settembre 2010.</a:t>
            </a:r>
          </a:p>
          <a:p>
            <a:endParaRPr lang="it-IT" sz="1800"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3" name="Input penna 12">
                <a:extLst>
                  <a:ext uri="{FF2B5EF4-FFF2-40B4-BE49-F238E27FC236}">
                    <a16:creationId xmlns:a16="http://schemas.microsoft.com/office/drawing/2014/main" id="{1C343BC3-8454-074B-C529-2C59716101A3}"/>
                  </a:ext>
                </a:extLst>
              </p14:cNvPr>
              <p14:cNvContentPartPr/>
              <p14:nvPr/>
            </p14:nvContentPartPr>
            <p14:xfrm>
              <a:off x="4711393" y="2370777"/>
              <a:ext cx="360" cy="360"/>
            </p14:xfrm>
          </p:contentPart>
        </mc:Choice>
        <mc:Fallback xmlns="">
          <p:pic>
            <p:nvPicPr>
              <p:cNvPr id="13" name="Input penna 12">
                <a:extLst>
                  <a:ext uri="{FF2B5EF4-FFF2-40B4-BE49-F238E27FC236}">
                    <a16:creationId xmlns:a16="http://schemas.microsoft.com/office/drawing/2014/main" id="{1C343BC3-8454-074B-C529-2C59716101A3}"/>
                  </a:ext>
                </a:extLst>
              </p:cNvPr>
              <p:cNvPicPr/>
              <p:nvPr/>
            </p:nvPicPr>
            <p:blipFill>
              <a:blip r:embed="rId4"/>
              <a:stretch>
                <a:fillRect/>
              </a:stretch>
            </p:blipFill>
            <p:spPr>
              <a:xfrm>
                <a:off x="4648393" y="1993137"/>
                <a:ext cx="126000" cy="756000"/>
              </a:xfrm>
              <a:prstGeom prst="rect">
                <a:avLst/>
              </a:prstGeom>
            </p:spPr>
          </p:pic>
        </mc:Fallback>
      </mc:AlternateContent>
    </p:spTree>
    <p:extLst>
      <p:ext uri="{BB962C8B-B14F-4D97-AF65-F5344CB8AC3E}">
        <p14:creationId xmlns:p14="http://schemas.microsoft.com/office/powerpoint/2010/main" val="1829956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E2A01F87-6C07-461B-8F5D-B0A618D76C50}"/>
              </a:ext>
            </a:extLst>
          </p:cNvPr>
          <p:cNvSpPr>
            <a:spLocks noGrp="1"/>
          </p:cNvSpPr>
          <p:nvPr>
            <p:ph type="title"/>
          </p:nvPr>
        </p:nvSpPr>
        <p:spPr>
          <a:xfrm>
            <a:off x="838200" y="163651"/>
            <a:ext cx="10515600" cy="132556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2800" dirty="0"/>
              <a:t>Art. 47. Disposizioni in materia di installazione di impianti alimentati da fonti rinnovabili </a:t>
            </a:r>
          </a:p>
        </p:txBody>
      </p:sp>
      <p:sp>
        <p:nvSpPr>
          <p:cNvPr id="3" name="Segnaposto contenuto 2">
            <a:extLst>
              <a:ext uri="{FF2B5EF4-FFF2-40B4-BE49-F238E27FC236}">
                <a16:creationId xmlns:a16="http://schemas.microsoft.com/office/drawing/2014/main" id="{92AA71EC-A111-482E-8BDF-7FD2D334A161}"/>
              </a:ext>
            </a:extLst>
          </p:cNvPr>
          <p:cNvSpPr>
            <a:spLocks noGrp="1"/>
          </p:cNvSpPr>
          <p:nvPr>
            <p:ph idx="1"/>
          </p:nvPr>
        </p:nvSpPr>
        <p:spPr>
          <a:xfrm>
            <a:off x="838200" y="1070768"/>
            <a:ext cx="10515600" cy="4198663"/>
          </a:xfrm>
        </p:spPr>
        <p:txBody>
          <a:bodyPr>
            <a:normAutofit fontScale="92500"/>
          </a:bodyPr>
          <a:lstStyle/>
          <a:p>
            <a:pPr marL="0" indent="0">
              <a:buNone/>
            </a:pPr>
            <a:r>
              <a:rPr lang="it-IT" sz="2000" b="1" dirty="0">
                <a:latin typeface="Calibri" panose="020F0502020204030204" pitchFamily="34" charset="0"/>
                <a:cs typeface="Calibri" panose="020F0502020204030204" pitchFamily="34" charset="0"/>
              </a:rPr>
              <a:t>Il comma 3 modifica l’articolo 12, recante “Razionalizzazione e semplificazione delle procedure autorizzative”, del decreto legislativo 29 dicembre 2003, n. 387 :</a:t>
            </a:r>
          </a:p>
          <a:p>
            <a:pPr marL="342900" lvl="0" indent="-342900">
              <a:lnSpc>
                <a:spcPct val="107000"/>
              </a:lnSpc>
              <a:spcAft>
                <a:spcPts val="800"/>
              </a:spcAft>
              <a:buFont typeface="Calibri" panose="020F0502020204030204" pitchFamily="34" charset="0"/>
              <a:buChar char="-"/>
            </a:pPr>
            <a:r>
              <a:rPr lang="it-IT" sz="2000" dirty="0">
                <a:effectLst/>
                <a:latin typeface="Calibri" panose="020F0502020204030204" pitchFamily="34" charset="0"/>
                <a:ea typeface="Calibri" panose="020F0502020204030204" pitchFamily="34" charset="0"/>
                <a:cs typeface="Times New Roman" panose="02020603050405020304" pitchFamily="18" charset="0"/>
              </a:rPr>
              <a:t>Prevede che nel procedimento unico il MIC partecipi alla valutazione per le opere non sottoposte a VIA con criteri più stringenti per la partecipazione, ovvero indicando eventuali condizioni o prescrizioni che consentano di realizzare gli impianti, le opere connesse e le infrastrutture indispensabili secondo modalità compatibili con le esigenze di tutela delle citate aree.</a:t>
            </a:r>
          </a:p>
          <a:p>
            <a:pPr marL="342900" lvl="0" indent="-342900">
              <a:lnSpc>
                <a:spcPct val="107000"/>
              </a:lnSpc>
              <a:spcAft>
                <a:spcPts val="800"/>
              </a:spcAft>
              <a:buFont typeface="Calibri" panose="020F0502020204030204" pitchFamily="34" charset="0"/>
              <a:buChar char="-"/>
            </a:pPr>
            <a:r>
              <a:rPr lang="it-IT" sz="2000" dirty="0">
                <a:effectLst/>
                <a:latin typeface="Calibri" panose="020F0502020204030204" pitchFamily="34" charset="0"/>
                <a:ea typeface="Calibri" panose="020F0502020204030204" pitchFamily="34" charset="0"/>
                <a:cs typeface="Times New Roman" panose="02020603050405020304" pitchFamily="18" charset="0"/>
              </a:rPr>
              <a:t>Il comma 3 prevede che l’autorizzazione di cui al comma 3 venga rilasciata con procedimento unico, che comprende il provvedimento di VIA e, ove previsto, costituisce titolo a costruire ed esercire l’impianto in conformità al progetto approvato e deve contenere l’obbligo alla rimessa in pristino dello stato dei luoghi a carico del soggetto esercente, ecc. Durata massima 150 giorni (precedentemente era non superiore a 180 giorni). </a:t>
            </a:r>
            <a:r>
              <a:rPr lang="it-IT" sz="2000" u="sng" dirty="0">
                <a:effectLst/>
                <a:latin typeface="Calibri" panose="020F0502020204030204" pitchFamily="34" charset="0"/>
                <a:ea typeface="Calibri" panose="020F0502020204030204" pitchFamily="34" charset="0"/>
                <a:cs typeface="Times New Roman" panose="02020603050405020304" pitchFamily="18" charset="0"/>
              </a:rPr>
              <a:t>Autorizzazione Unica -&gt; Regione o PV delegata</a:t>
            </a:r>
          </a:p>
          <a:p>
            <a:endParaRPr lang="it-IT" sz="1800" dirty="0">
              <a:latin typeface="Calibri" panose="020F0502020204030204" pitchFamily="34" charset="0"/>
              <a:cs typeface="Calibri" panose="020F0502020204030204" pitchFamily="34" charset="0"/>
            </a:endParaRPr>
          </a:p>
        </p:txBody>
      </p:sp>
      <p:graphicFrame>
        <p:nvGraphicFramePr>
          <p:cNvPr id="2" name="Tabella 3">
            <a:extLst>
              <a:ext uri="{FF2B5EF4-FFF2-40B4-BE49-F238E27FC236}">
                <a16:creationId xmlns:a16="http://schemas.microsoft.com/office/drawing/2014/main" id="{F469779E-72DA-F836-6707-75990970619C}"/>
              </a:ext>
            </a:extLst>
          </p:cNvPr>
          <p:cNvGraphicFramePr>
            <a:graphicFrameLocks noGrp="1"/>
          </p:cNvGraphicFramePr>
          <p:nvPr>
            <p:extLst>
              <p:ext uri="{D42A27DB-BD31-4B8C-83A1-F6EECF244321}">
                <p14:modId xmlns:p14="http://schemas.microsoft.com/office/powerpoint/2010/main" val="2426526152"/>
              </p:ext>
            </p:extLst>
          </p:nvPr>
        </p:nvGraphicFramePr>
        <p:xfrm>
          <a:off x="3008385" y="5059192"/>
          <a:ext cx="6895032" cy="1666155"/>
        </p:xfrm>
        <a:graphic>
          <a:graphicData uri="http://schemas.openxmlformats.org/drawingml/2006/table">
            <a:tbl>
              <a:tblPr firstRow="1" bandRow="1">
                <a:tableStyleId>{5C22544A-7EE6-4342-B048-85BDC9FD1C3A}</a:tableStyleId>
              </a:tblPr>
              <a:tblGrid>
                <a:gridCol w="3447516">
                  <a:extLst>
                    <a:ext uri="{9D8B030D-6E8A-4147-A177-3AD203B41FA5}">
                      <a16:colId xmlns:a16="http://schemas.microsoft.com/office/drawing/2014/main" val="3163957645"/>
                    </a:ext>
                  </a:extLst>
                </a:gridCol>
                <a:gridCol w="3447516">
                  <a:extLst>
                    <a:ext uri="{9D8B030D-6E8A-4147-A177-3AD203B41FA5}">
                      <a16:colId xmlns:a16="http://schemas.microsoft.com/office/drawing/2014/main" val="4270432610"/>
                    </a:ext>
                  </a:extLst>
                </a:gridCol>
              </a:tblGrid>
              <a:tr h="333231">
                <a:tc>
                  <a:txBody>
                    <a:bodyPr/>
                    <a:lstStyle/>
                    <a:p>
                      <a:r>
                        <a:rPr lang="it-IT" sz="1400" dirty="0"/>
                        <a:t>FONTE</a:t>
                      </a:r>
                    </a:p>
                  </a:txBody>
                  <a:tcPr/>
                </a:tc>
                <a:tc>
                  <a:txBody>
                    <a:bodyPr/>
                    <a:lstStyle/>
                    <a:p>
                      <a:r>
                        <a:rPr lang="it-IT" sz="1400" dirty="0"/>
                        <a:t>SOGLIA</a:t>
                      </a:r>
                    </a:p>
                  </a:txBody>
                  <a:tcPr/>
                </a:tc>
                <a:extLst>
                  <a:ext uri="{0D108BD9-81ED-4DB2-BD59-A6C34878D82A}">
                    <a16:rowId xmlns:a16="http://schemas.microsoft.com/office/drawing/2014/main" val="1437322710"/>
                  </a:ext>
                </a:extLst>
              </a:tr>
              <a:tr h="333231">
                <a:tc>
                  <a:txBody>
                    <a:bodyPr/>
                    <a:lstStyle/>
                    <a:p>
                      <a:r>
                        <a:rPr lang="it-IT" sz="1400" dirty="0"/>
                        <a:t>eolica</a:t>
                      </a:r>
                    </a:p>
                  </a:txBody>
                  <a:tcPr/>
                </a:tc>
                <a:tc>
                  <a:txBody>
                    <a:bodyPr/>
                    <a:lstStyle/>
                    <a:p>
                      <a:r>
                        <a:rPr lang="it-IT" sz="1400" dirty="0"/>
                        <a:t>60 </a:t>
                      </a:r>
                      <a:r>
                        <a:rPr lang="it-IT" sz="1400" dirty="0" err="1"/>
                        <a:t>kw</a:t>
                      </a:r>
                      <a:endParaRPr lang="it-IT" sz="1400" dirty="0"/>
                    </a:p>
                  </a:txBody>
                  <a:tcPr/>
                </a:tc>
                <a:extLst>
                  <a:ext uri="{0D108BD9-81ED-4DB2-BD59-A6C34878D82A}">
                    <a16:rowId xmlns:a16="http://schemas.microsoft.com/office/drawing/2014/main" val="2255430024"/>
                  </a:ext>
                </a:extLst>
              </a:tr>
              <a:tr h="333231">
                <a:tc>
                  <a:txBody>
                    <a:bodyPr/>
                    <a:lstStyle/>
                    <a:p>
                      <a:r>
                        <a:rPr lang="it-IT" sz="1400" dirty="0"/>
                        <a:t>Solare fotovoltaica</a:t>
                      </a:r>
                    </a:p>
                  </a:txBody>
                  <a:tcPr/>
                </a:tc>
                <a:tc>
                  <a:txBody>
                    <a:bodyPr/>
                    <a:lstStyle/>
                    <a:p>
                      <a:r>
                        <a:rPr lang="it-IT" sz="1400"/>
                        <a:t>200 </a:t>
                      </a:r>
                      <a:r>
                        <a:rPr lang="it-IT" sz="1400" dirty="0" err="1"/>
                        <a:t>kw</a:t>
                      </a:r>
                      <a:endParaRPr lang="it-IT" sz="1400" dirty="0"/>
                    </a:p>
                  </a:txBody>
                  <a:tcPr/>
                </a:tc>
                <a:extLst>
                  <a:ext uri="{0D108BD9-81ED-4DB2-BD59-A6C34878D82A}">
                    <a16:rowId xmlns:a16="http://schemas.microsoft.com/office/drawing/2014/main" val="1417698505"/>
                  </a:ext>
                </a:extLst>
              </a:tr>
              <a:tr h="333231">
                <a:tc>
                  <a:txBody>
                    <a:bodyPr/>
                    <a:lstStyle/>
                    <a:p>
                      <a:r>
                        <a:rPr lang="it-IT" sz="1400" dirty="0"/>
                        <a:t>Idraulica</a:t>
                      </a:r>
                    </a:p>
                  </a:txBody>
                  <a:tcPr/>
                </a:tc>
                <a:tc>
                  <a:txBody>
                    <a:bodyPr/>
                    <a:lstStyle/>
                    <a:p>
                      <a:r>
                        <a:rPr lang="it-IT" sz="1400" dirty="0"/>
                        <a:t>100 </a:t>
                      </a:r>
                      <a:r>
                        <a:rPr lang="it-IT" sz="1400" dirty="0" err="1"/>
                        <a:t>kw</a:t>
                      </a:r>
                      <a:endParaRPr lang="it-IT" sz="1400" dirty="0"/>
                    </a:p>
                  </a:txBody>
                  <a:tcPr/>
                </a:tc>
                <a:extLst>
                  <a:ext uri="{0D108BD9-81ED-4DB2-BD59-A6C34878D82A}">
                    <a16:rowId xmlns:a16="http://schemas.microsoft.com/office/drawing/2014/main" val="1767845427"/>
                  </a:ext>
                </a:extLst>
              </a:tr>
              <a:tr h="333231">
                <a:tc>
                  <a:txBody>
                    <a:bodyPr/>
                    <a:lstStyle/>
                    <a:p>
                      <a:r>
                        <a:rPr lang="it-IT" sz="1400" dirty="0"/>
                        <a:t>Biomasse/Gas discarica</a:t>
                      </a:r>
                    </a:p>
                  </a:txBody>
                  <a:tcPr/>
                </a:tc>
                <a:tc>
                  <a:txBody>
                    <a:bodyPr/>
                    <a:lstStyle/>
                    <a:p>
                      <a:r>
                        <a:rPr lang="it-IT" sz="1400" dirty="0"/>
                        <a:t>200 </a:t>
                      </a:r>
                      <a:r>
                        <a:rPr lang="it-IT" sz="1400" dirty="0" err="1"/>
                        <a:t>kw</a:t>
                      </a:r>
                      <a:r>
                        <a:rPr lang="it-IT" sz="1400" dirty="0"/>
                        <a:t> / 250 </a:t>
                      </a:r>
                      <a:r>
                        <a:rPr lang="it-IT" sz="1400" dirty="0" err="1"/>
                        <a:t>kw</a:t>
                      </a:r>
                      <a:endParaRPr lang="it-IT" sz="1400" dirty="0"/>
                    </a:p>
                  </a:txBody>
                  <a:tcPr/>
                </a:tc>
                <a:extLst>
                  <a:ext uri="{0D108BD9-81ED-4DB2-BD59-A6C34878D82A}">
                    <a16:rowId xmlns:a16="http://schemas.microsoft.com/office/drawing/2014/main" val="620111079"/>
                  </a:ext>
                </a:extLst>
              </a:tr>
            </a:tbl>
          </a:graphicData>
        </a:graphic>
      </p:graphicFrame>
    </p:spTree>
    <p:extLst>
      <p:ext uri="{BB962C8B-B14F-4D97-AF65-F5344CB8AC3E}">
        <p14:creationId xmlns:p14="http://schemas.microsoft.com/office/powerpoint/2010/main" val="1152243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E2A01F87-6C07-461B-8F5D-B0A618D76C50}"/>
              </a:ext>
            </a:extLst>
          </p:cNvPr>
          <p:cNvSpPr>
            <a:spLocks noGrp="1"/>
          </p:cNvSpPr>
          <p:nvPr>
            <p:ph type="title"/>
          </p:nvPr>
        </p:nvSpPr>
        <p:spPr>
          <a:xfrm>
            <a:off x="838200" y="163651"/>
            <a:ext cx="10515600" cy="132556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2800" dirty="0"/>
              <a:t>Art. 47. Disposizioni in materia di installazione di impianti alimentati da fonti rinnovabili </a:t>
            </a:r>
          </a:p>
        </p:txBody>
      </p:sp>
      <p:sp>
        <p:nvSpPr>
          <p:cNvPr id="3" name="Segnaposto contenuto 2">
            <a:extLst>
              <a:ext uri="{FF2B5EF4-FFF2-40B4-BE49-F238E27FC236}">
                <a16:creationId xmlns:a16="http://schemas.microsoft.com/office/drawing/2014/main" id="{92AA71EC-A111-482E-8BDF-7FD2D334A161}"/>
              </a:ext>
            </a:extLst>
          </p:cNvPr>
          <p:cNvSpPr>
            <a:spLocks noGrp="1"/>
          </p:cNvSpPr>
          <p:nvPr>
            <p:ph idx="1"/>
          </p:nvPr>
        </p:nvSpPr>
        <p:spPr>
          <a:xfrm>
            <a:off x="838200" y="1334233"/>
            <a:ext cx="10515600" cy="5096649"/>
          </a:xfrm>
        </p:spPr>
        <p:txBody>
          <a:bodyPr>
            <a:normAutofit fontScale="92500"/>
          </a:bodyPr>
          <a:lstStyle/>
          <a:p>
            <a:pPr>
              <a:buFont typeface="Wingdings" panose="05000000000000000000" pitchFamily="2" charset="2"/>
              <a:buChar char="Ø"/>
            </a:pPr>
            <a:r>
              <a:rPr lang="it-IT" sz="2000" b="1" dirty="0">
                <a:latin typeface="Calibri" panose="020F0502020204030204" pitchFamily="34" charset="0"/>
                <a:cs typeface="Calibri" panose="020F0502020204030204" pitchFamily="34" charset="0"/>
              </a:rPr>
              <a:t>Il comma 4 e il comma 5 </a:t>
            </a:r>
            <a:r>
              <a:rPr lang="it-IT" sz="1800" dirty="0">
                <a:effectLst/>
                <a:latin typeface="Calibri" panose="020F0502020204030204" pitchFamily="34" charset="0"/>
                <a:ea typeface="Calibri" panose="020F0502020204030204" pitchFamily="34" charset="0"/>
                <a:cs typeface="Times New Roman" panose="02020603050405020304" pitchFamily="18" charset="0"/>
              </a:rPr>
              <a:t>prevedono, per quanto riguarda le comunità energetiche rinnovabili, che fino al 31/12/23 gli enti locali con interventi PNRR possono affidare in concessione a terzi proprie aree e superfici per realizzare impianti nelle CER, dando pubblicità della durata e del canone offerto, tramite avvisi tipo ANAC (comm</a:t>
            </a:r>
            <a:r>
              <a:rPr lang="it-IT" sz="1800" dirty="0">
                <a:latin typeface="Calibri" panose="020F0502020204030204" pitchFamily="34" charset="0"/>
                <a:ea typeface="Calibri" panose="020F0502020204030204" pitchFamily="34" charset="0"/>
                <a:cs typeface="Times New Roman" panose="02020603050405020304" pitchFamily="18" charset="0"/>
              </a:rPr>
              <a:t>a 5)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it-IT" sz="2000" b="1" dirty="0">
                <a:latin typeface="Calibri" panose="020F0502020204030204" pitchFamily="34" charset="0"/>
                <a:cs typeface="Calibri" panose="020F0502020204030204" pitchFamily="34" charset="0"/>
              </a:rPr>
              <a:t>Il comma 6 </a:t>
            </a:r>
            <a:r>
              <a:rPr lang="it-IT" sz="2000" dirty="0">
                <a:latin typeface="Calibri" panose="020F0502020204030204" pitchFamily="34" charset="0"/>
                <a:cs typeface="Calibri" panose="020F0502020204030204" pitchFamily="34" charset="0"/>
              </a:rPr>
              <a:t>apporta le seguenti modifiche all’articolo 7-bis (Semplificazione delle procedure autorizzative per la realizzazione di interventi di efficienza energetica e piccoli impianti a fonti rinnovabili), comma 5, del</a:t>
            </a:r>
            <a:r>
              <a:rPr lang="it-IT" sz="2000" b="1" dirty="0">
                <a:latin typeface="Calibri" panose="020F0502020204030204" pitchFamily="34" charset="0"/>
                <a:cs typeface="Calibri" panose="020F0502020204030204" pitchFamily="34" charset="0"/>
              </a:rPr>
              <a:t> decreto legislativo 3 marzo 2011, n. 28: </a:t>
            </a:r>
          </a:p>
          <a:p>
            <a:r>
              <a:rPr lang="it-IT" sz="1800" dirty="0">
                <a:latin typeface="Calibri" panose="020F0502020204030204" pitchFamily="34" charset="0"/>
                <a:cs typeface="Calibri" panose="020F0502020204030204" pitchFamily="34" charset="0"/>
              </a:rPr>
              <a:t>Ovvero (in presenza di vincoli) entro il termine di 45 giorni dalla data di ricezione dell’istanza, decorso il quale senza che siano stati comunicati i motivi che ostano all’accoglimento dell’istanza medesima ai sensi dell’articolo 10 -bis della legge 7 agosto 1990, n. 241, l’autorizzazione si intende rilasciata ed è immediatamente efficace. Il termine di cui al secondo periodo può essere sospeso una sola volta e per un massimo di trenta giorni qualora, entro quindici giorni dalla data di ricezione dell’istanza, la Soprintendenza rappresenti, in modo puntuale e motivato, la necessità di effettuare approfondimenti istruttori ovvero di apportare modifiche al progetto di installazione.»</a:t>
            </a:r>
          </a:p>
          <a:p>
            <a:pPr>
              <a:buFont typeface="Wingdings" panose="05000000000000000000" pitchFamily="2" charset="2"/>
              <a:buChar char="Ø"/>
            </a:pPr>
            <a:r>
              <a:rPr lang="it-IT" sz="2000" dirty="0">
                <a:latin typeface="Calibri" panose="020F0502020204030204" pitchFamily="34" charset="0"/>
                <a:cs typeface="Calibri" panose="020F0502020204030204" pitchFamily="34" charset="0"/>
              </a:rPr>
              <a:t>Il comma 10 ritorna sulle CER – stabilendo che anche le CER «agricole» accedono agli incentivi per impianti a fonti rinnovabili, ivi inclusi gli impianti </a:t>
            </a:r>
            <a:r>
              <a:rPr lang="it-IT" sz="2000" dirty="0" err="1">
                <a:latin typeface="Calibri" panose="020F0502020204030204" pitchFamily="34" charset="0"/>
                <a:cs typeface="Calibri" panose="020F0502020204030204" pitchFamily="34" charset="0"/>
              </a:rPr>
              <a:t>agrivoltaici</a:t>
            </a:r>
            <a:r>
              <a:rPr lang="it-IT" sz="2000" dirty="0">
                <a:latin typeface="Calibri" panose="020F0502020204030204" pitchFamily="34" charset="0"/>
                <a:cs typeface="Calibri" panose="020F0502020204030204" pitchFamily="34" charset="0"/>
              </a:rPr>
              <a:t>, anche per potenze superiori a 1 MW e, fermo restando il pagamento degli oneri di rete (dai singoli imprenditori agricoli ai consorzi)</a:t>
            </a:r>
          </a:p>
          <a:p>
            <a:pPr>
              <a:buFont typeface="Wingdings" panose="05000000000000000000" pitchFamily="2" charset="2"/>
              <a:buChar char="Ø"/>
            </a:pP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330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E2A01F87-6C07-461B-8F5D-B0A618D76C50}"/>
              </a:ext>
            </a:extLst>
          </p:cNvPr>
          <p:cNvSpPr>
            <a:spLocks noGrp="1"/>
          </p:cNvSpPr>
          <p:nvPr>
            <p:ph type="title"/>
          </p:nvPr>
        </p:nvSpPr>
        <p:spPr>
          <a:xfrm>
            <a:off x="838200" y="163651"/>
            <a:ext cx="10515600" cy="1325563"/>
          </a:xfrm>
        </p:spPr>
        <p:txBody>
          <a:bodyPr>
            <a:normAutofit fontScale="90000"/>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2800" dirty="0"/>
              <a:t>Art. 49. Semplificazioni normative in materia di energie rinnovabili, di impianti di accumulo energetico e di impianti agro-fotovoltaici </a:t>
            </a:r>
          </a:p>
        </p:txBody>
      </p:sp>
      <p:sp>
        <p:nvSpPr>
          <p:cNvPr id="3" name="Segnaposto contenuto 2">
            <a:extLst>
              <a:ext uri="{FF2B5EF4-FFF2-40B4-BE49-F238E27FC236}">
                <a16:creationId xmlns:a16="http://schemas.microsoft.com/office/drawing/2014/main" id="{92AA71EC-A111-482E-8BDF-7FD2D334A161}"/>
              </a:ext>
            </a:extLst>
          </p:cNvPr>
          <p:cNvSpPr>
            <a:spLocks noGrp="1"/>
          </p:cNvSpPr>
          <p:nvPr>
            <p:ph idx="1"/>
          </p:nvPr>
        </p:nvSpPr>
        <p:spPr>
          <a:xfrm>
            <a:off x="838200" y="1597700"/>
            <a:ext cx="10515600" cy="5096649"/>
          </a:xfrm>
        </p:spPr>
        <p:txBody>
          <a:bodyPr>
            <a:normAutofit/>
          </a:bodyPr>
          <a:lstStyle/>
          <a:p>
            <a:pPr>
              <a:buFont typeface="Wingdings" panose="05000000000000000000" pitchFamily="2" charset="2"/>
              <a:buChar char="Ø"/>
            </a:pPr>
            <a:r>
              <a:rPr lang="it-IT" sz="2000" dirty="0">
                <a:latin typeface="Calibri" panose="020F0502020204030204" pitchFamily="34" charset="0"/>
                <a:cs typeface="Calibri" panose="020F0502020204030204" pitchFamily="34" charset="0"/>
              </a:rPr>
              <a:t>Il comma 1 apporta modifiche ad alcuni articoli del decreto legislativo 3 marzo 2011, n. 28:</a:t>
            </a:r>
          </a:p>
          <a:p>
            <a:pPr>
              <a:lnSpc>
                <a:spcPct val="100000"/>
              </a:lnSpc>
            </a:pPr>
            <a:r>
              <a:rPr lang="it-IT" sz="1800" dirty="0">
                <a:latin typeface="Calibri" panose="020F0502020204030204" pitchFamily="34" charset="0"/>
                <a:cs typeface="Calibri" panose="020F0502020204030204" pitchFamily="34" charset="0"/>
              </a:rPr>
              <a:t>Dopo l’art. 7-bis, rubricato semplificazione delle procedure autorizzative per la realizzazione di interventi di efficienza energetica e piccoli impianti a fonti rinnovabili, è inserito un ulteriore comma con il quale si stabilisce che la </a:t>
            </a:r>
            <a:r>
              <a:rPr lang="it-IT" sz="1800" b="1" dirty="0">
                <a:latin typeface="Calibri" panose="020F0502020204030204" pitchFamily="34" charset="0"/>
                <a:cs typeface="Calibri" panose="020F0502020204030204" pitchFamily="34" charset="0"/>
              </a:rPr>
              <a:t>determinazione motivata di conclusione del procedimento </a:t>
            </a:r>
            <a:r>
              <a:rPr lang="it-IT" sz="1800" dirty="0">
                <a:latin typeface="Calibri" panose="020F0502020204030204" pitchFamily="34" charset="0"/>
                <a:cs typeface="Calibri" panose="020F0502020204030204" pitchFamily="34" charset="0"/>
              </a:rPr>
              <a:t>ai sensi dell’articolo 14-quater della Legge 7 agosto 1990, n. 241 e successive modificazioni e </a:t>
            </a:r>
            <a:r>
              <a:rPr lang="it-IT" sz="1800" b="1" dirty="0">
                <a:latin typeface="Calibri" panose="020F0502020204030204" pitchFamily="34" charset="0"/>
                <a:cs typeface="Calibri" panose="020F0502020204030204" pitchFamily="34" charset="0"/>
              </a:rPr>
              <a:t>la dichiarazione del privato </a:t>
            </a:r>
            <a:r>
              <a:rPr lang="it-IT" sz="1800" dirty="0">
                <a:latin typeface="Calibri" panose="020F0502020204030204" pitchFamily="34" charset="0"/>
                <a:cs typeface="Calibri" panose="020F0502020204030204" pitchFamily="34" charset="0"/>
              </a:rPr>
              <a:t>ai sensi dell’articolo 20 comma 2 bis della medesima legge </a:t>
            </a:r>
            <a:r>
              <a:rPr lang="it-IT" sz="1800" b="1" dirty="0">
                <a:latin typeface="Calibri" panose="020F0502020204030204" pitchFamily="34" charset="0"/>
                <a:cs typeface="Calibri" panose="020F0502020204030204" pitchFamily="34" charset="0"/>
              </a:rPr>
              <a:t>sono pubblicate a cura e spese del proponente sulla Gazzetta Ufficiale e sul BUR </a:t>
            </a:r>
            <a:r>
              <a:rPr lang="it-IT" sz="1800" dirty="0">
                <a:latin typeface="Calibri" panose="020F0502020204030204" pitchFamily="34" charset="0"/>
                <a:cs typeface="Calibri" panose="020F0502020204030204" pitchFamily="34" charset="0"/>
              </a:rPr>
              <a:t>e su due quotidiani a tiratura nazionale. Dal giorno della pubblicazione decorrono i termini di impugnazione previsti dalla legge.</a:t>
            </a:r>
          </a:p>
          <a:p>
            <a:pPr>
              <a:lnSpc>
                <a:spcPct val="100000"/>
              </a:lnSpc>
            </a:pPr>
            <a:r>
              <a:rPr lang="it-IT" sz="1800" dirty="0">
                <a:latin typeface="Calibri" panose="020F0502020204030204" pitchFamily="34" charset="0"/>
                <a:cs typeface="Calibri" panose="020F0502020204030204" pitchFamily="34" charset="0"/>
              </a:rPr>
              <a:t>Si prevede inoltre con un comma 5 bis che la disciplina di cui al comma 5 quindi di installazione semplificata per piccoli impianti si applica anche all'installazione, con qualunque modalità, di impianti eolici con potenza complessiva fino a 20 kW, posti al di fuori di aree protette o appartenenti a Rete Natura 2000, sulla base di determinate caratteristiche dell’impianto.</a:t>
            </a:r>
          </a:p>
          <a:p>
            <a:pPr>
              <a:lnSpc>
                <a:spcPct val="100000"/>
              </a:lnSpc>
            </a:pPr>
            <a:r>
              <a:rPr lang="it-IT" sz="1800" dirty="0">
                <a:latin typeface="Calibri" panose="020F0502020204030204" pitchFamily="34" charset="0"/>
                <a:cs typeface="Calibri" panose="020F0502020204030204" pitchFamily="34" charset="0"/>
              </a:rPr>
              <a:t>Si prevede infine che le procedure semplificate si applicano anche ad </a:t>
            </a:r>
            <a:r>
              <a:rPr lang="it-IT" sz="1800" b="1" dirty="0">
                <a:latin typeface="Calibri" panose="020F0502020204030204" pitchFamily="34" charset="0"/>
                <a:cs typeface="Calibri" panose="020F0502020204030204" pitchFamily="34" charset="0"/>
              </a:rPr>
              <a:t>immobili vincolati </a:t>
            </a:r>
            <a:r>
              <a:rPr lang="it-IT" sz="1800" dirty="0">
                <a:latin typeface="Calibri" panose="020F0502020204030204" pitchFamily="34" charset="0"/>
                <a:cs typeface="Calibri" panose="020F0502020204030204" pitchFamily="34" charset="0"/>
              </a:rPr>
              <a:t>ovvero </a:t>
            </a:r>
            <a:r>
              <a:rPr lang="it-IT" sz="1800" dirty="0">
                <a:effectLst/>
                <a:latin typeface="Calibri" panose="020F0502020204030204" pitchFamily="34" charset="0"/>
                <a:ea typeface="Calibri" panose="020F0502020204030204" pitchFamily="34" charset="0"/>
                <a:cs typeface="Times New Roman" panose="02020603050405020304" pitchFamily="18" charset="0"/>
              </a:rPr>
              <a:t>Immobili ed aree di notevole interesse pubblico, concedendo tale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procedura semplificata ai soli fini dell'installazione di impianti non visibili dagli spazi pubblici esterni e dai punti di vista panoramici </a:t>
            </a:r>
            <a:endParaRPr lang="it-IT" sz="1800" b="1"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it-IT" sz="2000"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4" name="Input penna 3">
                <a:extLst>
                  <a:ext uri="{FF2B5EF4-FFF2-40B4-BE49-F238E27FC236}">
                    <a16:creationId xmlns:a16="http://schemas.microsoft.com/office/drawing/2014/main" id="{A13A48BD-4103-3394-6DA9-3DF596C3A97E}"/>
                  </a:ext>
                </a:extLst>
              </p14:cNvPr>
              <p14:cNvContentPartPr/>
              <p14:nvPr/>
            </p14:nvContentPartPr>
            <p14:xfrm>
              <a:off x="4726458" y="1472199"/>
              <a:ext cx="360" cy="360"/>
            </p14:xfrm>
          </p:contentPart>
        </mc:Choice>
        <mc:Fallback xmlns="">
          <p:pic>
            <p:nvPicPr>
              <p:cNvPr id="4" name="Input penna 3">
                <a:extLst>
                  <a:ext uri="{FF2B5EF4-FFF2-40B4-BE49-F238E27FC236}">
                    <a16:creationId xmlns:a16="http://schemas.microsoft.com/office/drawing/2014/main" id="{A13A48BD-4103-3394-6DA9-3DF596C3A97E}"/>
                  </a:ext>
                </a:extLst>
              </p:cNvPr>
              <p:cNvPicPr/>
              <p:nvPr/>
            </p:nvPicPr>
            <p:blipFill>
              <a:blip r:embed="rId6"/>
              <a:stretch>
                <a:fillRect/>
              </a:stretch>
            </p:blipFill>
            <p:spPr>
              <a:xfrm>
                <a:off x="4663458" y="1094199"/>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6" name="Input penna 5">
                <a:extLst>
                  <a:ext uri="{FF2B5EF4-FFF2-40B4-BE49-F238E27FC236}">
                    <a16:creationId xmlns:a16="http://schemas.microsoft.com/office/drawing/2014/main" id="{C9B56BF5-E010-5FDE-73EF-8F1BA327EDC0}"/>
                  </a:ext>
                </a:extLst>
              </p14:cNvPr>
              <p14:cNvContentPartPr/>
              <p14:nvPr/>
            </p14:nvContentPartPr>
            <p14:xfrm>
              <a:off x="4432338" y="1285719"/>
              <a:ext cx="360" cy="360"/>
            </p14:xfrm>
          </p:contentPart>
        </mc:Choice>
        <mc:Fallback xmlns="">
          <p:pic>
            <p:nvPicPr>
              <p:cNvPr id="6" name="Input penna 5">
                <a:extLst>
                  <a:ext uri="{FF2B5EF4-FFF2-40B4-BE49-F238E27FC236}">
                    <a16:creationId xmlns:a16="http://schemas.microsoft.com/office/drawing/2014/main" id="{C9B56BF5-E010-5FDE-73EF-8F1BA327EDC0}"/>
                  </a:ext>
                </a:extLst>
              </p:cNvPr>
              <p:cNvPicPr/>
              <p:nvPr/>
            </p:nvPicPr>
            <p:blipFill>
              <a:blip r:embed="rId8"/>
              <a:stretch>
                <a:fillRect/>
              </a:stretch>
            </p:blipFill>
            <p:spPr>
              <a:xfrm>
                <a:off x="4369698" y="908079"/>
                <a:ext cx="126000" cy="756000"/>
              </a:xfrm>
              <a:prstGeom prst="rect">
                <a:avLst/>
              </a:prstGeom>
            </p:spPr>
          </p:pic>
        </mc:Fallback>
      </mc:AlternateContent>
    </p:spTree>
    <p:extLst>
      <p:ext uri="{BB962C8B-B14F-4D97-AF65-F5344CB8AC3E}">
        <p14:creationId xmlns:p14="http://schemas.microsoft.com/office/powerpoint/2010/main" val="836874528"/>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731</TotalTime>
  <Words>1301</Words>
  <Application>Microsoft Office PowerPoint</Application>
  <PresentationFormat>Widescreen</PresentationFormat>
  <Paragraphs>49</Paragraphs>
  <Slides>7</Slides>
  <Notes>5</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7</vt:i4>
      </vt:variant>
    </vt:vector>
  </HeadingPairs>
  <TitlesOfParts>
    <vt:vector size="14" baseType="lpstr">
      <vt:lpstr>Arial</vt:lpstr>
      <vt:lpstr>Calibri</vt:lpstr>
      <vt:lpstr>Roboto Mono</vt:lpstr>
      <vt:lpstr>Trebuchet MS</vt:lpstr>
      <vt:lpstr>Wingdings</vt:lpstr>
      <vt:lpstr>Wingdings 3</vt:lpstr>
      <vt:lpstr>Sfaccettatura</vt:lpstr>
      <vt:lpstr>Novità ordinamentali e procedurali in materia di impianti alimentati da fonti rinnovabili</vt:lpstr>
      <vt:lpstr>Presentazione standard di PowerPoint</vt:lpstr>
      <vt:lpstr>Art. 47. Disposizioni in materia di installazione di impianti alimentati da fonti rinnovabili </vt:lpstr>
      <vt:lpstr>Art. 47. Disposizioni in materia di installazione di impianti alimentati da fonti rinnovabili </vt:lpstr>
      <vt:lpstr>Art. 47. Disposizioni in materia di installazione di impianti alimentati da fonti rinnovabili </vt:lpstr>
      <vt:lpstr>Art. 47. Disposizioni in materia di installazione di impianti alimentati da fonti rinnovabili </vt:lpstr>
      <vt:lpstr>Art. 49. Semplificazioni normative in materia di energie rinnovabili, di impianti di accumulo energetico e di impianti agro-fotovoltaici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 e Città nel PNRR</dc:title>
  <dc:creator>Massimo Allulli</dc:creator>
  <cp:lastModifiedBy>Giada Maio</cp:lastModifiedBy>
  <cp:revision>24</cp:revision>
  <dcterms:created xsi:type="dcterms:W3CDTF">2021-05-18T14:24:05Z</dcterms:created>
  <dcterms:modified xsi:type="dcterms:W3CDTF">2023-03-07T09:07:36Z</dcterms:modified>
</cp:coreProperties>
</file>