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5" r:id="rId2"/>
    <p:sldId id="329" r:id="rId3"/>
    <p:sldId id="328" r:id="rId4"/>
    <p:sldId id="288" r:id="rId5"/>
    <p:sldId id="291" r:id="rId6"/>
    <p:sldId id="292" r:id="rId7"/>
    <p:sldId id="293" r:id="rId8"/>
    <p:sldId id="319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20" r:id="rId32"/>
    <p:sldId id="317" r:id="rId33"/>
    <p:sldId id="318" r:id="rId34"/>
    <p:sldId id="322" r:id="rId35"/>
    <p:sldId id="323" r:id="rId36"/>
  </p:sldIdLst>
  <p:sldSz cx="9144000" cy="6858000" type="screen4x3"/>
  <p:notesSz cx="6797675" cy="99282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23/11/2023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leottidosso.edu.it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HOTO-2023-11-21-20-13-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620688"/>
            <a:ext cx="4258615" cy="594928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1988840"/>
            <a:ext cx="4572000" cy="4869160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25 NOVEMBRE</a:t>
            </a:r>
            <a:br>
              <a:rPr lang="it-IT" b="1" dirty="0">
                <a:solidFill>
                  <a:srgbClr val="FF0000"/>
                </a:solidFill>
              </a:rPr>
            </a:br>
            <a:br>
              <a:rPr lang="it-IT" b="1" dirty="0">
                <a:solidFill>
                  <a:srgbClr val="FF0000"/>
                </a:solidFill>
              </a:rPr>
            </a:br>
            <a:r>
              <a:rPr lang="it-IT" sz="2000" dirty="0">
                <a:solidFill>
                  <a:schemeClr val="tx1"/>
                </a:solidFill>
              </a:rPr>
              <a:t>GIORNATA INTERNAZIONALE PER L’ELIMINAZIONE DELLA VIOLENZA CONTRO LE DONNE</a:t>
            </a:r>
            <a:br>
              <a:rPr lang="it-IT" sz="2000" dirty="0">
                <a:solidFill>
                  <a:schemeClr val="tx1"/>
                </a:solidFill>
              </a:rPr>
            </a:br>
            <a:br>
              <a:rPr lang="it-IT" sz="2000" dirty="0">
                <a:solidFill>
                  <a:schemeClr val="tx1"/>
                </a:solidFill>
              </a:rPr>
            </a:br>
            <a:r>
              <a:rPr lang="it-IT" sz="1400" b="1" dirty="0">
                <a:solidFill>
                  <a:srgbClr val="FF0000"/>
                </a:solidFill>
              </a:rPr>
              <a:t>CALENDARIO DELLE INIZIATIVE </a:t>
            </a:r>
            <a:br>
              <a:rPr lang="it-IT" sz="1400" b="1" dirty="0">
                <a:solidFill>
                  <a:srgbClr val="FF0000"/>
                </a:solidFill>
              </a:rPr>
            </a:br>
            <a:r>
              <a:rPr lang="it-IT" sz="1400" b="1" dirty="0">
                <a:solidFill>
                  <a:srgbClr val="FF0000"/>
                </a:solidFill>
              </a:rPr>
              <a:t>A FERRARA E PROVINCIA</a:t>
            </a:r>
            <a:br>
              <a:rPr lang="it-IT" sz="1400" b="1" dirty="0">
                <a:solidFill>
                  <a:srgbClr val="FF0000"/>
                </a:solidFill>
              </a:rPr>
            </a:br>
            <a:br>
              <a:rPr lang="it-IT" sz="1400" b="1" dirty="0">
                <a:solidFill>
                  <a:srgbClr val="FF0000"/>
                </a:solidFill>
              </a:rPr>
            </a:br>
            <a:r>
              <a:rPr lang="it-IT" sz="1400" b="1" dirty="0"/>
              <a:t> ANNO 2023</a:t>
            </a:r>
            <a:br>
              <a:rPr lang="it-IT" sz="1400" b="1" dirty="0"/>
            </a:br>
            <a:br>
              <a:rPr lang="it-IT" dirty="0">
                <a:solidFill>
                  <a:schemeClr val="tx1"/>
                </a:solidFill>
              </a:rPr>
            </a:b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5" name="Immagine 4" descr="Logo-Comune-F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332656"/>
            <a:ext cx="2743162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2483768" y="332656"/>
            <a:ext cx="4680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solidFill>
                  <a:srgbClr val="FF0000"/>
                </a:solidFill>
              </a:rPr>
              <a:t>RINGRAZIAMENTI</a:t>
            </a:r>
            <a:endParaRPr lang="it-IT" sz="32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1561" y="980728"/>
            <a:ext cx="7776864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Si ringraziano per  aver collaborato alla realizzazione di questo Calendario di respiro provinciale:</a:t>
            </a:r>
          </a:p>
          <a:p>
            <a:endParaRPr lang="it-IT" sz="1400" dirty="0"/>
          </a:p>
          <a:p>
            <a:r>
              <a:rPr lang="it-IT" sz="1400" dirty="0"/>
              <a:t> I Comuni di  Riva del Po, </a:t>
            </a:r>
            <a:r>
              <a:rPr lang="it-IT" sz="1400" dirty="0" err="1"/>
              <a:t>Mesola</a:t>
            </a:r>
            <a:r>
              <a:rPr lang="it-IT" sz="1400" dirty="0"/>
              <a:t>, </a:t>
            </a:r>
            <a:r>
              <a:rPr lang="en-US" sz="1400" dirty="0" err="1"/>
              <a:t>Codigoro</a:t>
            </a:r>
            <a:r>
              <a:rPr lang="en-US" sz="1400" dirty="0"/>
              <a:t>, </a:t>
            </a:r>
            <a:r>
              <a:rPr lang="en-US" sz="1400" dirty="0" err="1"/>
              <a:t>Tresignana</a:t>
            </a:r>
            <a:r>
              <a:rPr lang="en-US" sz="1400" dirty="0"/>
              <a:t>, Terre del Reno, </a:t>
            </a:r>
            <a:r>
              <a:rPr lang="en-US" sz="1400" dirty="0" err="1"/>
              <a:t>Bondeno</a:t>
            </a:r>
            <a:r>
              <a:rPr lang="en-US" sz="1400" dirty="0"/>
              <a:t>, </a:t>
            </a:r>
            <a:r>
              <a:rPr lang="en-US" sz="1400" dirty="0" err="1"/>
              <a:t>Portomaggiore</a:t>
            </a:r>
            <a:r>
              <a:rPr lang="en-US" sz="1400" dirty="0"/>
              <a:t>, </a:t>
            </a:r>
            <a:r>
              <a:rPr lang="en-US" sz="1400" dirty="0" err="1"/>
              <a:t>Copparo</a:t>
            </a:r>
            <a:r>
              <a:rPr lang="en-US" sz="1400" dirty="0"/>
              <a:t>, </a:t>
            </a:r>
            <a:r>
              <a:rPr lang="en-US" sz="1400" dirty="0" err="1"/>
              <a:t>Comacchio</a:t>
            </a:r>
            <a:r>
              <a:rPr lang="en-US" sz="1400" dirty="0"/>
              <a:t>, Cento.</a:t>
            </a:r>
          </a:p>
          <a:p>
            <a:endParaRPr lang="it-IT" sz="1000" dirty="0"/>
          </a:p>
          <a:p>
            <a:r>
              <a:rPr lang="it-IT" sz="1400" dirty="0"/>
              <a:t>Si ringraziano inoltre: Rotary Club Ferrara, </a:t>
            </a:r>
            <a:r>
              <a:rPr lang="it-IT" sz="1400" dirty="0" err="1"/>
              <a:t>Volunters</a:t>
            </a:r>
            <a:r>
              <a:rPr lang="it-IT" sz="1400" dirty="0"/>
              <a:t> Versus </a:t>
            </a:r>
            <a:r>
              <a:rPr lang="it-IT" sz="1400" dirty="0" err="1"/>
              <a:t>Violence</a:t>
            </a:r>
            <a:r>
              <a:rPr lang="it-IT" sz="1400" dirty="0"/>
              <a:t>, ASCOM Commercio, </a:t>
            </a:r>
          </a:p>
          <a:p>
            <a:r>
              <a:rPr lang="it-IT" sz="1400" dirty="0"/>
              <a:t>Prefettura di Ferrara, Questura di </a:t>
            </a:r>
            <a:r>
              <a:rPr lang="it-IT" sz="1400" dirty="0" err="1"/>
              <a:t>FerraraPresidente</a:t>
            </a:r>
            <a:r>
              <a:rPr lang="it-IT" sz="1400" dirty="0"/>
              <a:t> della provincia di Ferrara, Consigliera Provinciale di Parità  di Ferrara, UDI, Centro Donna Giustizia, Università degli Studi di Ferrara, </a:t>
            </a:r>
          </a:p>
          <a:p>
            <a:r>
              <a:rPr lang="it-IT" sz="1400" dirty="0" err="1"/>
              <a:t>Ist</a:t>
            </a:r>
            <a:r>
              <a:rPr lang="it-IT" sz="1400" dirty="0"/>
              <a:t>. Istruzione superiore “Luigi Einaudi”, UNIFE, UNIMI, Comitato Pari Opportunità Ordine degli Avvocati, CGIL, Regione Emilia Romagna, Ordine delle Professioni Infermieristiche di Ferrara, Azienda Ospedaliera e Azienda USL di Ferrara, AIDM Associazione Italiana Donne medico,  ACLI Provinciale Ferrara , FIDAPA, </a:t>
            </a:r>
          </a:p>
          <a:p>
            <a:r>
              <a:rPr lang="it-IT" sz="1400" dirty="0"/>
              <a:t> Liceo Artistico Dosso Dossi, Fondazione Teatro Comunale di Ferrara, Regista Anna Elena Pepe, </a:t>
            </a:r>
          </a:p>
          <a:p>
            <a:r>
              <a:rPr lang="it-IT" sz="1400" dirty="0"/>
              <a:t>CAM Centro Ascolto Uomini Maltrattanti, Palestra Ginnastica Ferrara </a:t>
            </a:r>
            <a:r>
              <a:rPr lang="it-IT" sz="1400" dirty="0" err="1"/>
              <a:t>A.S.D</a:t>
            </a:r>
            <a:r>
              <a:rPr lang="it-IT" sz="1400" dirty="0"/>
              <a:t>,  AVIS comunale e provinciale, CNA,  </a:t>
            </a:r>
            <a:r>
              <a:rPr lang="it-IT" sz="1400" dirty="0" err="1"/>
              <a:t>Ass.ne</a:t>
            </a:r>
            <a:r>
              <a:rPr lang="it-IT" sz="1400" dirty="0"/>
              <a:t> Promozione Sociale “La Scuola” di Montalbano, i Fotografi Francesca Veronesi e Stefano Pesaro,  l’Artista Laura Govoni, </a:t>
            </a:r>
            <a:r>
              <a:rPr lang="en-US" sz="1400" dirty="0"/>
              <a:t>Street Artist  </a:t>
            </a:r>
            <a:r>
              <a:rPr lang="en-US" sz="1400" dirty="0" err="1"/>
              <a:t>Octofly</a:t>
            </a:r>
            <a:r>
              <a:rPr lang="en-US" sz="1400" dirty="0"/>
              <a:t> Art , </a:t>
            </a:r>
            <a:r>
              <a:rPr lang="it-IT" sz="1400" dirty="0"/>
              <a:t>Soroptimist, SPI CGIL </a:t>
            </a:r>
            <a:r>
              <a:rPr lang="en-US" sz="1400" dirty="0" err="1"/>
              <a:t>Coordinamento</a:t>
            </a:r>
            <a:r>
              <a:rPr lang="en-US" sz="1400" dirty="0"/>
              <a:t> Donne </a:t>
            </a:r>
            <a:r>
              <a:rPr lang="en-US" sz="1400" dirty="0" err="1"/>
              <a:t>Lega</a:t>
            </a:r>
            <a:r>
              <a:rPr lang="en-US" sz="1400" dirty="0"/>
              <a:t> </a:t>
            </a:r>
            <a:r>
              <a:rPr lang="en-US" sz="1400" dirty="0" err="1"/>
              <a:t>FerraraCentro</a:t>
            </a:r>
            <a:r>
              <a:rPr lang="en-US" sz="1400" dirty="0"/>
              <a:t> –</a:t>
            </a:r>
            <a:r>
              <a:rPr lang="en-US" sz="1400" dirty="0" err="1"/>
              <a:t>Est,Ferrara</a:t>
            </a:r>
            <a:r>
              <a:rPr lang="en-US" sz="1400" dirty="0"/>
              <a:t> Nord-</a:t>
            </a:r>
            <a:r>
              <a:rPr lang="en-US" sz="1400" dirty="0" err="1"/>
              <a:t>Ovest</a:t>
            </a:r>
            <a:r>
              <a:rPr lang="en-US" sz="1400" dirty="0"/>
              <a:t> e Ferrara </a:t>
            </a:r>
            <a:r>
              <a:rPr lang="en-US" sz="1400" dirty="0" err="1"/>
              <a:t>Sud</a:t>
            </a:r>
            <a:r>
              <a:rPr lang="en-US" sz="1400" dirty="0"/>
              <a:t>,  </a:t>
            </a:r>
            <a:r>
              <a:rPr lang="en-US" sz="1400" dirty="0" err="1"/>
              <a:t>Soci</a:t>
            </a:r>
            <a:r>
              <a:rPr lang="en-US" sz="1400" dirty="0"/>
              <a:t>  </a:t>
            </a:r>
            <a:r>
              <a:rPr lang="en-US" sz="1400" dirty="0" err="1"/>
              <a:t>di</a:t>
            </a:r>
            <a:r>
              <a:rPr lang="en-US" sz="1400" dirty="0"/>
              <a:t> via del </a:t>
            </a:r>
            <a:r>
              <a:rPr lang="en-US" sz="1400" dirty="0" err="1"/>
              <a:t>Melograno</a:t>
            </a:r>
            <a:r>
              <a:rPr lang="en-US" sz="1400" dirty="0"/>
              <a:t> </a:t>
            </a:r>
            <a:r>
              <a:rPr lang="en-US" sz="1400" dirty="0" err="1"/>
              <a:t>Cooperativa</a:t>
            </a:r>
            <a:r>
              <a:rPr lang="en-US" sz="1400" dirty="0"/>
              <a:t> CASTELLO,  </a:t>
            </a:r>
            <a:r>
              <a:rPr lang="en-US" sz="1400" dirty="0" err="1"/>
              <a:t>Fideuram,Biblioteche</a:t>
            </a:r>
            <a:r>
              <a:rPr lang="en-US" sz="1400" dirty="0"/>
              <a:t> </a:t>
            </a:r>
            <a:r>
              <a:rPr lang="en-US" sz="1400" dirty="0" err="1"/>
              <a:t>di</a:t>
            </a:r>
            <a:r>
              <a:rPr lang="en-US" sz="1400" dirty="0"/>
              <a:t> </a:t>
            </a:r>
            <a:r>
              <a:rPr lang="en-US" sz="1400" dirty="0" err="1"/>
              <a:t>Tresigallo</a:t>
            </a:r>
            <a:r>
              <a:rPr lang="en-US" sz="1400" dirty="0"/>
              <a:t> e </a:t>
            </a:r>
            <a:r>
              <a:rPr lang="en-US" sz="1400" dirty="0" err="1"/>
              <a:t>Formignana</a:t>
            </a:r>
            <a:r>
              <a:rPr lang="en-US" sz="1400" dirty="0"/>
              <a:t>  e Riva del Po, </a:t>
            </a:r>
          </a:p>
          <a:p>
            <a:r>
              <a:rPr lang="en-US" sz="1400" dirty="0" err="1"/>
              <a:t>Assessorato</a:t>
            </a:r>
            <a:r>
              <a:rPr lang="en-US" sz="1400" dirty="0"/>
              <a:t> </a:t>
            </a:r>
            <a:r>
              <a:rPr lang="en-US" sz="1400" dirty="0" err="1"/>
              <a:t>delle</a:t>
            </a:r>
            <a:r>
              <a:rPr lang="en-US" sz="1400" dirty="0"/>
              <a:t> </a:t>
            </a:r>
            <a:r>
              <a:rPr lang="en-US" sz="1400" dirty="0" err="1"/>
              <a:t>Pari</a:t>
            </a:r>
            <a:r>
              <a:rPr lang="en-US" sz="1400" dirty="0"/>
              <a:t> </a:t>
            </a:r>
            <a:r>
              <a:rPr lang="en-US" sz="1400" dirty="0" err="1"/>
              <a:t>Opportunità</a:t>
            </a:r>
            <a:r>
              <a:rPr lang="en-US" sz="1400" dirty="0"/>
              <a:t> e </a:t>
            </a:r>
            <a:r>
              <a:rPr lang="en-US" sz="1400" dirty="0" err="1"/>
              <a:t>delle</a:t>
            </a:r>
            <a:r>
              <a:rPr lang="en-US" sz="1400" dirty="0"/>
              <a:t> </a:t>
            </a:r>
            <a:r>
              <a:rPr lang="en-US" sz="1400" dirty="0" err="1"/>
              <a:t>Politiche</a:t>
            </a:r>
            <a:r>
              <a:rPr lang="en-US" sz="1400" dirty="0"/>
              <a:t> </a:t>
            </a:r>
            <a:r>
              <a:rPr lang="en-US" sz="1400" dirty="0" err="1"/>
              <a:t>Sociali</a:t>
            </a:r>
            <a:r>
              <a:rPr lang="en-US" sz="1400" dirty="0"/>
              <a:t>  del </a:t>
            </a:r>
            <a:r>
              <a:rPr lang="en-US" sz="1400" dirty="0" err="1"/>
              <a:t>Comune</a:t>
            </a:r>
            <a:r>
              <a:rPr lang="en-US" sz="1400" dirty="0"/>
              <a:t> </a:t>
            </a:r>
            <a:r>
              <a:rPr lang="en-US" sz="1400" dirty="0" err="1"/>
              <a:t>di</a:t>
            </a:r>
            <a:r>
              <a:rPr lang="en-US" sz="1400" dirty="0"/>
              <a:t> Cento, S</a:t>
            </a:r>
          </a:p>
          <a:p>
            <a:r>
              <a:rPr lang="en-US" sz="1400" dirty="0" err="1"/>
              <a:t>portello</a:t>
            </a:r>
            <a:r>
              <a:rPr lang="en-US" sz="1400" dirty="0"/>
              <a:t> è </a:t>
            </a:r>
            <a:r>
              <a:rPr lang="en-US" sz="1400" dirty="0" err="1"/>
              <a:t>nato</a:t>
            </a:r>
            <a:r>
              <a:rPr lang="en-US" sz="1400" dirty="0"/>
              <a:t>..e </a:t>
            </a:r>
            <a:r>
              <a:rPr lang="en-US" sz="1400" dirty="0" err="1"/>
              <a:t>cresce</a:t>
            </a:r>
            <a:r>
              <a:rPr lang="en-US" sz="1400" dirty="0"/>
              <a:t>  e  </a:t>
            </a:r>
            <a:r>
              <a:rPr lang="en-US" sz="1400" dirty="0" err="1"/>
              <a:t>Sportello</a:t>
            </a:r>
            <a:r>
              <a:rPr lang="en-US" sz="1400" dirty="0"/>
              <a:t> </a:t>
            </a:r>
            <a:r>
              <a:rPr lang="en-US" sz="1400" dirty="0" err="1"/>
              <a:t>Antiviolenza</a:t>
            </a:r>
            <a:r>
              <a:rPr lang="en-US" sz="1400" dirty="0"/>
              <a:t> Iris (Coop.va </a:t>
            </a:r>
            <a:r>
              <a:rPr lang="en-US" sz="1400" dirty="0" err="1"/>
              <a:t>Sociale</a:t>
            </a:r>
            <a:r>
              <a:rPr lang="en-US" sz="1400" dirty="0"/>
              <a:t> </a:t>
            </a:r>
            <a:r>
              <a:rPr lang="en-US" sz="1400" dirty="0" err="1"/>
              <a:t>Girogirotondo</a:t>
            </a:r>
            <a:r>
              <a:rPr lang="en-US" sz="1400" dirty="0"/>
              <a:t>)  </a:t>
            </a:r>
          </a:p>
          <a:p>
            <a:r>
              <a:rPr lang="en-US" sz="1400" dirty="0" err="1"/>
              <a:t>Associazione</a:t>
            </a:r>
            <a:r>
              <a:rPr lang="en-US" sz="1400" dirty="0"/>
              <a:t> </a:t>
            </a:r>
            <a:r>
              <a:rPr lang="en-US" sz="1400" dirty="0" err="1"/>
              <a:t>Temperamenti</a:t>
            </a:r>
            <a:r>
              <a:rPr lang="en-US" sz="1400" dirty="0"/>
              <a:t>,  </a:t>
            </a:r>
            <a:r>
              <a:rPr lang="en-US" sz="1400" dirty="0" err="1"/>
              <a:t>Scuole</a:t>
            </a:r>
            <a:r>
              <a:rPr lang="en-US" sz="1400" dirty="0"/>
              <a:t> </a:t>
            </a:r>
            <a:r>
              <a:rPr lang="en-US" sz="1400" dirty="0" err="1"/>
              <a:t>di</a:t>
            </a:r>
            <a:r>
              <a:rPr lang="en-US" sz="1400" dirty="0"/>
              <a:t> </a:t>
            </a:r>
            <a:r>
              <a:rPr lang="en-US" sz="1400" dirty="0" err="1"/>
              <a:t>danza</a:t>
            </a:r>
            <a:r>
              <a:rPr lang="en-US" sz="1400" dirty="0"/>
              <a:t>, Polo </a:t>
            </a:r>
            <a:r>
              <a:rPr lang="en-US" sz="1400" dirty="0" err="1"/>
              <a:t>Scolastico</a:t>
            </a:r>
            <a:r>
              <a:rPr lang="en-US" sz="1400" dirty="0"/>
              <a:t> Guido Monaco </a:t>
            </a:r>
            <a:r>
              <a:rPr lang="en-US" sz="1400" dirty="0" err="1"/>
              <a:t>di</a:t>
            </a:r>
            <a:r>
              <a:rPr lang="en-US" sz="1400" dirty="0"/>
              <a:t> </a:t>
            </a:r>
            <a:r>
              <a:rPr lang="en-US" sz="1400" dirty="0" err="1"/>
              <a:t>Codigoro</a:t>
            </a:r>
            <a:r>
              <a:rPr lang="en-US" sz="1400" dirty="0"/>
              <a:t>,</a:t>
            </a:r>
          </a:p>
          <a:p>
            <a:r>
              <a:rPr lang="en-US" sz="1400" dirty="0"/>
              <a:t> </a:t>
            </a:r>
            <a:r>
              <a:rPr lang="en-US" sz="1400" dirty="0" err="1"/>
              <a:t>Associazioni</a:t>
            </a:r>
            <a:r>
              <a:rPr lang="en-US" sz="1400" dirty="0"/>
              <a:t> sportive e </a:t>
            </a:r>
            <a:r>
              <a:rPr lang="en-US" sz="1400" dirty="0" err="1"/>
              <a:t>di</a:t>
            </a:r>
            <a:r>
              <a:rPr lang="en-US" sz="1400" dirty="0"/>
              <a:t> </a:t>
            </a:r>
            <a:r>
              <a:rPr lang="en-US" sz="1400" dirty="0" err="1"/>
              <a:t>volontariato</a:t>
            </a:r>
            <a:r>
              <a:rPr lang="en-US" sz="1400" dirty="0"/>
              <a:t>, FANTADONNE, </a:t>
            </a:r>
            <a:r>
              <a:rPr lang="en-US" sz="1400" dirty="0" err="1"/>
              <a:t>Teatro</a:t>
            </a:r>
            <a:r>
              <a:rPr lang="en-US" sz="1400" dirty="0"/>
              <a:t> </a:t>
            </a:r>
            <a:r>
              <a:rPr lang="en-US" sz="1400" dirty="0" err="1"/>
              <a:t>Nucleo</a:t>
            </a:r>
            <a:r>
              <a:rPr lang="en-US" sz="1400" dirty="0"/>
              <a:t>, Pro loco </a:t>
            </a:r>
            <a:r>
              <a:rPr lang="en-US" sz="1400" dirty="0" err="1"/>
              <a:t>di</a:t>
            </a:r>
            <a:r>
              <a:rPr lang="en-US" sz="1400" dirty="0"/>
              <a:t> </a:t>
            </a:r>
            <a:r>
              <a:rPr lang="en-US" sz="1400" dirty="0" err="1"/>
              <a:t>Copparo</a:t>
            </a:r>
            <a:r>
              <a:rPr lang="en-US" sz="1400" dirty="0"/>
              <a:t>,,  </a:t>
            </a:r>
            <a:r>
              <a:rPr lang="en-US" sz="1400" dirty="0" err="1"/>
              <a:t>il</a:t>
            </a:r>
            <a:r>
              <a:rPr lang="en-US" sz="1400" dirty="0"/>
              <a:t> </a:t>
            </a:r>
            <a:r>
              <a:rPr lang="en-US" sz="1400" dirty="0" err="1"/>
              <a:t>gruppo</a:t>
            </a:r>
            <a:r>
              <a:rPr lang="en-US" sz="1400" dirty="0"/>
              <a:t> “</a:t>
            </a:r>
            <a:r>
              <a:rPr lang="en-US" sz="1400" dirty="0" err="1"/>
              <a:t>Chiave</a:t>
            </a:r>
            <a:r>
              <a:rPr lang="en-US" sz="1400" dirty="0"/>
              <a:t> </a:t>
            </a:r>
            <a:r>
              <a:rPr lang="en-US" sz="1400" dirty="0" err="1"/>
              <a:t>di</a:t>
            </a:r>
            <a:r>
              <a:rPr lang="en-US" sz="1400" dirty="0"/>
              <a:t> </a:t>
            </a:r>
            <a:r>
              <a:rPr lang="en-US" sz="1400" dirty="0" err="1"/>
              <a:t>lettura</a:t>
            </a:r>
            <a:r>
              <a:rPr lang="en-US" sz="1400" dirty="0"/>
              <a:t>”, </a:t>
            </a:r>
            <a:r>
              <a:rPr lang="en-US" sz="1400" dirty="0" err="1"/>
              <a:t>Fotoclub</a:t>
            </a:r>
            <a:r>
              <a:rPr lang="en-US" sz="1400" dirty="0"/>
              <a:t> </a:t>
            </a:r>
            <a:r>
              <a:rPr lang="en-US" sz="1400" dirty="0" err="1"/>
              <a:t>il</a:t>
            </a:r>
            <a:r>
              <a:rPr lang="en-US" sz="1400" dirty="0"/>
              <a:t> </a:t>
            </a:r>
            <a:r>
              <a:rPr lang="en-US" sz="1400" dirty="0" err="1"/>
              <a:t>Torrione</a:t>
            </a:r>
            <a:r>
              <a:rPr lang="en-US" sz="1400" dirty="0"/>
              <a:t>,  NOIMPRENDITRICIDICOPPARO, </a:t>
            </a:r>
            <a:r>
              <a:rPr lang="en-US" sz="1400" dirty="0" err="1"/>
              <a:t>Polesine</a:t>
            </a:r>
            <a:r>
              <a:rPr lang="en-US" sz="1400" dirty="0"/>
              <a:t> </a:t>
            </a:r>
            <a:r>
              <a:rPr lang="en-US" sz="1400" dirty="0" err="1"/>
              <a:t>Progressista</a:t>
            </a:r>
            <a:r>
              <a:rPr lang="en-US" sz="1400" dirty="0"/>
              <a:t>, I.C. </a:t>
            </a:r>
            <a:r>
              <a:rPr lang="en-US" sz="1400" dirty="0" err="1"/>
              <a:t>di</a:t>
            </a:r>
            <a:r>
              <a:rPr lang="en-US" sz="1400" dirty="0"/>
              <a:t> Cento, </a:t>
            </a:r>
          </a:p>
          <a:p>
            <a:r>
              <a:rPr lang="en-US" sz="1400" dirty="0"/>
              <a:t> I.C. </a:t>
            </a:r>
            <a:r>
              <a:rPr lang="en-US" sz="1400" dirty="0" err="1"/>
              <a:t>Alda</a:t>
            </a:r>
            <a:r>
              <a:rPr lang="en-US" sz="1400" dirty="0"/>
              <a:t> Costa </a:t>
            </a:r>
            <a:r>
              <a:rPr lang="en-US" sz="1400" dirty="0" err="1"/>
              <a:t>di</a:t>
            </a:r>
            <a:r>
              <a:rPr lang="en-US" sz="1400" dirty="0"/>
              <a:t> Ferrara, </a:t>
            </a:r>
            <a:r>
              <a:rPr lang="en-US" sz="1400" dirty="0" err="1"/>
              <a:t>I.C.Codigoro</a:t>
            </a:r>
            <a:r>
              <a:rPr lang="en-US" sz="1400" dirty="0"/>
              <a:t>, </a:t>
            </a:r>
            <a:r>
              <a:rPr lang="en-US" sz="1400" dirty="0" err="1"/>
              <a:t>Liceo</a:t>
            </a:r>
            <a:r>
              <a:rPr lang="en-US" sz="1400" dirty="0"/>
              <a:t> </a:t>
            </a:r>
            <a:r>
              <a:rPr lang="en-US" sz="1400" dirty="0" err="1"/>
              <a:t>Classico”G</a:t>
            </a:r>
            <a:r>
              <a:rPr lang="en-US" sz="1400" dirty="0"/>
              <a:t>. </a:t>
            </a:r>
            <a:r>
              <a:rPr lang="en-US" sz="1400" dirty="0" err="1"/>
              <a:t>Cevolani”di</a:t>
            </a:r>
            <a:r>
              <a:rPr lang="en-US" sz="1400" dirty="0"/>
              <a:t> Cento, I.C. </a:t>
            </a:r>
            <a:r>
              <a:rPr lang="en-US" sz="1400" dirty="0" err="1"/>
              <a:t>di</a:t>
            </a:r>
            <a:r>
              <a:rPr lang="en-US" sz="1400" dirty="0"/>
              <a:t> </a:t>
            </a:r>
            <a:r>
              <a:rPr lang="en-US" sz="1400" dirty="0" err="1"/>
              <a:t>Ostellato</a:t>
            </a:r>
            <a:r>
              <a:rPr lang="en-US" sz="1400"/>
              <a:t>,</a:t>
            </a:r>
            <a:endParaRPr lang="en-US" sz="1400" dirty="0"/>
          </a:p>
          <a:p>
            <a:r>
              <a:rPr lang="en-US" sz="1400" dirty="0" err="1"/>
              <a:t>Ist</a:t>
            </a:r>
            <a:r>
              <a:rPr lang="en-US" sz="1400" dirty="0"/>
              <a:t>. </a:t>
            </a:r>
            <a:r>
              <a:rPr lang="en-US" sz="1400" dirty="0" err="1"/>
              <a:t>Superiore</a:t>
            </a:r>
            <a:r>
              <a:rPr lang="en-US" sz="1400" dirty="0"/>
              <a:t> “O. </a:t>
            </a:r>
            <a:r>
              <a:rPr lang="en-US" sz="1400" dirty="0" err="1"/>
              <a:t>Vergani</a:t>
            </a:r>
            <a:r>
              <a:rPr lang="en-US" sz="1400" dirty="0"/>
              <a:t>” </a:t>
            </a:r>
            <a:r>
              <a:rPr lang="en-US" sz="1400" dirty="0" err="1"/>
              <a:t>di</a:t>
            </a:r>
            <a:r>
              <a:rPr lang="en-US" sz="1400" dirty="0"/>
              <a:t> Ferrara,  I.C.T </a:t>
            </a:r>
            <a:r>
              <a:rPr lang="en-US" sz="1400" dirty="0" err="1"/>
              <a:t>erre</a:t>
            </a:r>
            <a:r>
              <a:rPr lang="en-US" sz="1400" dirty="0"/>
              <a:t> del Reno,  I.C. </a:t>
            </a:r>
            <a:r>
              <a:rPr lang="en-US" sz="1400" dirty="0" err="1"/>
              <a:t>Govoni</a:t>
            </a:r>
            <a:r>
              <a:rPr lang="en-US" sz="1400" dirty="0"/>
              <a:t> </a:t>
            </a:r>
            <a:r>
              <a:rPr lang="en-US" sz="1400" dirty="0" err="1"/>
              <a:t>di</a:t>
            </a:r>
            <a:r>
              <a:rPr lang="en-US" sz="1400" dirty="0"/>
              <a:t> </a:t>
            </a:r>
            <a:r>
              <a:rPr lang="en-US" sz="1400" dirty="0" err="1"/>
              <a:t>Copparo</a:t>
            </a:r>
            <a:r>
              <a:rPr lang="en-US" sz="1400" dirty="0"/>
              <a:t>, </a:t>
            </a:r>
          </a:p>
          <a:p>
            <a:r>
              <a:rPr lang="en-US" sz="1400" dirty="0" err="1"/>
              <a:t>Ufficio</a:t>
            </a:r>
            <a:r>
              <a:rPr lang="en-US" sz="1400" dirty="0"/>
              <a:t> </a:t>
            </a:r>
            <a:r>
              <a:rPr lang="en-US" sz="1400" dirty="0" err="1"/>
              <a:t>Scolastico</a:t>
            </a:r>
            <a:r>
              <a:rPr lang="en-US" sz="1400" dirty="0"/>
              <a:t> </a:t>
            </a:r>
            <a:r>
              <a:rPr lang="en-US" sz="1400" dirty="0" err="1"/>
              <a:t>Regionale</a:t>
            </a:r>
            <a:r>
              <a:rPr lang="en-US" sz="1400" dirty="0"/>
              <a:t>, </a:t>
            </a:r>
            <a:r>
              <a:rPr lang="en-US" sz="1400" dirty="0" err="1"/>
              <a:t>Ufficio</a:t>
            </a:r>
            <a:r>
              <a:rPr lang="en-US" sz="1400" dirty="0"/>
              <a:t> VI </a:t>
            </a:r>
            <a:r>
              <a:rPr lang="en-US" sz="1400" dirty="0" err="1"/>
              <a:t>Ambito</a:t>
            </a:r>
            <a:r>
              <a:rPr lang="en-US" sz="1400" dirty="0"/>
              <a:t> </a:t>
            </a:r>
            <a:r>
              <a:rPr lang="en-US" sz="1400" dirty="0" err="1"/>
              <a:t>Provinciale</a:t>
            </a:r>
            <a:r>
              <a:rPr lang="en-US" sz="1400" dirty="0"/>
              <a:t> </a:t>
            </a:r>
            <a:r>
              <a:rPr lang="en-US" sz="1400" dirty="0" err="1"/>
              <a:t>di</a:t>
            </a:r>
            <a:r>
              <a:rPr lang="en-US" sz="1400" dirty="0"/>
              <a:t> Ferrara.</a:t>
            </a:r>
          </a:p>
          <a:p>
            <a:endParaRPr lang="it-IT" sz="1400" dirty="0"/>
          </a:p>
          <a:p>
            <a:endParaRPr lang="it-IT" sz="1000" dirty="0"/>
          </a:p>
          <a:p>
            <a:endParaRPr lang="it-IT" sz="1000" dirty="0"/>
          </a:p>
          <a:p>
            <a:endParaRPr lang="it-IT" sz="1000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611560" y="1268760"/>
            <a:ext cx="6318448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100" i="1" dirty="0"/>
              <a:t>Il 25 novembre segna una pietra miliare nel nostro incessante impegno a difesa dei diritti delle donne, con azioni concrete volte alla prevenzione, aiuto e sostegno alle vittime di violenza.  Scelta nel 1999 dall'Assemblea Generale delle Nazioni Unite come "Giornata Internazionale per l'eliminazione della violenza contro le donne", questa data rappresenta un richiamo globale a governi, organizzazioni internazionali, istituzioni, associazioni del terzo settore e cittadinanza tutta, affinché collaborino nel sensibilizzare l'opinione pubblica su un fenomeno che, purtroppo, continua a crescere.</a:t>
            </a:r>
          </a:p>
          <a:p>
            <a:pPr algn="just"/>
            <a:endParaRPr lang="it-IT" sz="1100" i="1" dirty="0"/>
          </a:p>
          <a:p>
            <a:pPr algn="just"/>
            <a:r>
              <a:rPr lang="it-IT" sz="1100" i="1" dirty="0"/>
              <a:t>Il calendario di iniziative di quest'anno, frutto della collaborazione tra le Amministrazioni e i soggetti territoriali del nostro ambito provinciale, evidenzia come questa data coinvolga diversi attori uniti nell'impegno a lanciare un segnale forte di civiltà, promuovendo una cultura della dignità e del rispetto per ogni individuo.</a:t>
            </a:r>
          </a:p>
          <a:p>
            <a:pPr algn="just"/>
            <a:endParaRPr lang="it-IT" sz="1100" i="1" dirty="0"/>
          </a:p>
          <a:p>
            <a:pPr algn="just"/>
            <a:r>
              <a:rPr lang="it-IT" sz="1100" i="1" dirty="0"/>
              <a:t>La violenza di genere rimane una delle più diffuse e persistenti violazioni dei diritti umani, con profonde implicazioni sulla libertà e sul diritto alla salute. È nostro dovere collettivo contrastare questo fenomeno con ogni mezzo e strumento culturale e di tutela delle donne. L'ascolto e la richiesta di aiuto non devono temere giudizi o vergogne, poiché ciascuno ha il diritto di vivere la propria vita secondo i propri desideri e aspirazioni.</a:t>
            </a:r>
          </a:p>
          <a:p>
            <a:pPr algn="just"/>
            <a:endParaRPr lang="it-IT" sz="1100" i="1" dirty="0"/>
          </a:p>
          <a:p>
            <a:pPr algn="just"/>
            <a:r>
              <a:rPr lang="it-IT" sz="1100" i="1" dirty="0"/>
              <a:t>Con profonda gratitudine, mi onoro di presentare questo considerevole Calendario, che con la sua forza e determinazione restituisce il senso e il valore di quanto sia fondamentale affrontare il problema con azioni tangibili. Invito tutta la nostra comunità a abbracciare con cuore e responsabilità l’impegno contro le violenze, affinché insieme possiamo costruire un futuro di rispetto, uguaglianza e sicurezza per tutte le donne.</a:t>
            </a:r>
          </a:p>
          <a:p>
            <a:pPr algn="just"/>
            <a:r>
              <a:rPr lang="it-IT" sz="1100" i="1" dirty="0"/>
              <a:t> </a:t>
            </a:r>
          </a:p>
          <a:p>
            <a:pPr lvl="7" algn="ctr"/>
            <a:r>
              <a:rPr lang="it-IT" sz="1100" i="1" dirty="0" err="1"/>
              <a:t>Dorota</a:t>
            </a:r>
            <a:r>
              <a:rPr lang="it-IT" sz="1100" i="1" dirty="0"/>
              <a:t> </a:t>
            </a:r>
            <a:r>
              <a:rPr lang="it-IT" sz="1100" i="1" dirty="0" err="1"/>
              <a:t>Kusiak</a:t>
            </a:r>
            <a:endParaRPr lang="it-IT" sz="1100" i="1" dirty="0"/>
          </a:p>
          <a:p>
            <a:pPr lvl="7" algn="ctr"/>
            <a:r>
              <a:rPr lang="it-IT" sz="1100" i="1" dirty="0"/>
              <a:t>Assessore alle Pari Opportunità</a:t>
            </a:r>
          </a:p>
          <a:p>
            <a:pPr lvl="7" algn="ctr"/>
            <a:r>
              <a:rPr lang="it-IT" sz="1100" i="1" dirty="0"/>
              <a:t>Comune di Ferrara</a:t>
            </a:r>
          </a:p>
        </p:txBody>
      </p:sp>
      <p:sp>
        <p:nvSpPr>
          <p:cNvPr id="5" name="Rettangolo 4"/>
          <p:cNvSpPr/>
          <p:nvPr/>
        </p:nvSpPr>
        <p:spPr>
          <a:xfrm>
            <a:off x="899592" y="116632"/>
            <a:ext cx="57606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25 NOVEMBRE</a:t>
            </a:r>
          </a:p>
          <a:p>
            <a:pPr algn="ctr"/>
            <a:r>
              <a:rPr lang="it-IT" dirty="0">
                <a:solidFill>
                  <a:srgbClr val="FF0000"/>
                </a:solidFill>
              </a:rPr>
              <a:t>GIORNATA INTERNAZIONALE PER L’ELIMINAZIONE DELLA VIOLENZA CONTRO LE DONNE – ANNO 2023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4" y="476672"/>
          <a:ext cx="8352929" cy="6192689"/>
        </p:xfrm>
        <a:graphic>
          <a:graphicData uri="http://schemas.openxmlformats.org/drawingml/2006/table">
            <a:tbl>
              <a:tblPr/>
              <a:tblGrid>
                <a:gridCol w="1552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05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0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402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866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Ciclo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eventi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Genere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Spettacolo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teatrale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Spettacolo</a:t>
                      </a:r>
                      <a:r>
                        <a:rPr lang="en-US" sz="900" baseline="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aseline="0" dirty="0" err="1">
                          <a:latin typeface="Cambria"/>
                          <a:ea typeface="Times New Roman"/>
                          <a:cs typeface="Times New Roman"/>
                        </a:rPr>
                        <a:t>teatrale</a:t>
                      </a: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nascosta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Ciclo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eventi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genere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Rotary Club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Rotary Club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Ferrara,in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l’associazione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Volunters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Versus Violence,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Patrocinio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PARTE PRIMA: DISCRIMINAZIONI DI GENERE IN AMBIENTI PROFESSIONALI: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Effetto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Matilda”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Ottobre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,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20.30.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Istituzioni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testimonianze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12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Ottobre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20.30 . 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PARTE SECONDA :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L’importanza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fare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differenza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26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Ottobre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20.30 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Dietro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quel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muro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Storie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familiare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23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21.00.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Polivalente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Consorzio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WUNDERKAMMER, Palazzo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Savonuzzi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via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Darsena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57 –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Polivalente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Consorzio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WUNDERKAMMER, Palazzo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Savonuzzi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via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Darsena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57 –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Musica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via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Boccaleone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18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3131840" y="116632"/>
            <a:ext cx="2486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600325" algn="l"/>
              </a:tabLst>
            </a:pPr>
            <a:r>
              <a:rPr lang="en-US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CONVEGNI A FERRARA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2" y="260648"/>
          <a:ext cx="8424935" cy="6408712"/>
        </p:xfrm>
        <a:graphic>
          <a:graphicData uri="http://schemas.openxmlformats.org/drawingml/2006/table">
            <a:tbl>
              <a:tblPr/>
              <a:tblGrid>
                <a:gridCol w="1684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271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343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Seminario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sulle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”: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testimonianza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Valentina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Pitzalis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Informazione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iniziative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proposte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ASCOM COMMERCIO con il Patrocinio del Comune di 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26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ottobre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15.00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17.00.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Casa Cini,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Via Boccacanale di Santo Stefano  n 24, 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220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Conferenza.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bisogno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giustizia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-La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Riforma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Cartabia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Riva del Po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Assessorato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Opportunità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) in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Biblioteca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Riva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del Po, Centro Donna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Giustizia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 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Donne in Italia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Mercoledì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22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17.00.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Sala Civica della Biblioteca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Comunale di Berra di Riva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del Po (FE).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085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Evento.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Sottoscrizione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rinnovo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triennale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Protocollo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d’intesa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promozoine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strategie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condivise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finalizzate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prevenzione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contrasto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fenomeno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confronti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minori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Prefettura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Mercoledì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22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10.30.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Corso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Ercole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d’Este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16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949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Incontro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Effetto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Matilda? No grazie!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storia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protagonismo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femminile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oscurato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.”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Presidente della Provincia di Ferrara, Consigliera Provinciale  di Parità in collaborazione con UDI, Centro Donna Giustizia, Università degli Studi di 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 23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ore 9.00.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Consiliare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Castello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Estense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2" y="260648"/>
          <a:ext cx="8424937" cy="6408712"/>
        </p:xfrm>
        <a:graphic>
          <a:graphicData uri="http://schemas.openxmlformats.org/drawingml/2006/table">
            <a:tbl>
              <a:tblPr/>
              <a:tblGrid>
                <a:gridCol w="1744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9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9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4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60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5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Evento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 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Sottoscrizione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Protocollo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Operativo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Distrettuale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per le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azioni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prevenzione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accoglienza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e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contrasto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alla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contro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 le </a:t>
                      </a:r>
                      <a:r>
                        <a:rPr lang="en-US" sz="900" dirty="0" err="1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donne</a:t>
                      </a:r>
                      <a:r>
                        <a:rPr lang="en-US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Helvetica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Saranno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interviste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riprese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televisive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studenti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STUDEN TG               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accompagnati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Cav. Prof.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Pietro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Benedetti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Direttore </a:t>
                      </a:r>
                      <a:r>
                        <a:rPr lang="it-IT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Studen</a:t>
                      </a: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TG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Istituto Istruzione Superiore "Luigi Einaudi"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23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 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ore 13.00.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Arazzi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Castello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Estense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YouTube</a:t>
                      </a: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"</a:t>
                      </a:r>
                      <a:r>
                        <a:rPr lang="it-IT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StudenTG</a:t>
                      </a: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Ferrara".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489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Convegno 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“La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nei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contesti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grave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sfruttamento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UNIFE-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Dipartimento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Giurisprudenza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– UNIFE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Inclusiva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Comitato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opportunità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Ordine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Avvocati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 – CGIL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Ferrara – Centro Donna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Giustizia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– UDI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23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15.00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18.00.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Dipartimento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Giurisprudenza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Consiliare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Lorenza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Calassare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”,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Corso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Ercole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d’Este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n 44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565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Convegno.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“Alleanza ed esperioenze contro la violenza di genere.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Solo insieme possiamo sradicarla””.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Regione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Emilia Romagna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Venerdì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24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9.30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13.00.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Aldo Moro n 30 Bologna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0" y="260648"/>
          <a:ext cx="8424938" cy="6408714"/>
        </p:xfrm>
        <a:graphic>
          <a:graphicData uri="http://schemas.openxmlformats.org/drawingml/2006/table">
            <a:tbl>
              <a:tblPr/>
              <a:tblGrid>
                <a:gridCol w="1684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280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21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Convegno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Sede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Udi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, Via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Terranuova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Chi ha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paura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del 25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? 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Dialogo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con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Carla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Lonzi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UDI -CGIL – Consigliera di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parità della Provincia di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25 novembre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ore 10.00.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Sede UDI via Terranuova 12 B.  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42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Convegno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Il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contributo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professione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infermieristica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prevenzione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contrasto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vittime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Ordine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Professioni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Infermieristiche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Azienda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Ospedaliera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Università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Studi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 ,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Azienda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USL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2023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9.00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13.00.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Aula Magna dell’Azienda Ospedaliero Universitaria di Ferrara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Viale Aldo Moro, 8 Cona.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702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Convegno 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Nuovi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MANTRA  IMPERATIVI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dell’ecosistema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sanitario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Il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filo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sottile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tra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rispetto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pervasività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Associazione Italiana Donne Medico.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ore 10.00-12.00.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Musica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via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Boccaleone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19,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702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Incontro informativo.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“Donne e antimafia”.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Incontro con la scrittrice Valeria </a:t>
                      </a:r>
                      <a:r>
                        <a:rPr lang="it-IT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Scafetta</a:t>
                      </a: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, incontro online con Tiziana Ronzio di </a:t>
                      </a:r>
                      <a:r>
                        <a:rPr lang="it-IT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Tor</a:t>
                      </a: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Bella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Coordinamento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Donne SPI,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Lega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Ferrara, CGIL.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Giovedì 30 novembre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ore 17.30.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Camera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Lavoro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Piazza Verdi n 5 ,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21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Focus sulle disuguaglianze di genere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“L’Europa delle pari opportunità generazionali, di genere e territoriali”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UDI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30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16.30.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consiglio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Provinciale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Castello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Estense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2702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Incontro online rivolto ai soci con Santina Bruno, ACLI Provinciali di Cosenza</a:t>
                      </a:r>
                      <a:r>
                        <a:rPr lang="it-IT" sz="900">
                          <a:solidFill>
                            <a:srgbClr val="22222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Presentazione dell'iniziativa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“Mettiamoci un punto”, progetto di solidarietà nei confronti di donne vittime di violenza.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Acli Provinciale di Ferrara e Coordinamento Donne.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2023.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online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riservato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soci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4" y="188640"/>
          <a:ext cx="8352927" cy="6480720"/>
        </p:xfrm>
        <a:graphic>
          <a:graphicData uri="http://schemas.openxmlformats.org/drawingml/2006/table">
            <a:tbl>
              <a:tblPr/>
              <a:tblGrid>
                <a:gridCol w="1670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213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195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Convegno.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“Al lavoro contro la violenza”.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Incontro in-formativo per </a:t>
                      </a:r>
                      <a:r>
                        <a:rPr lang="it-IT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funzionar*</a:t>
                      </a: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e </a:t>
                      </a:r>
                      <a:r>
                        <a:rPr lang="it-IT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delegat*</a:t>
                      </a: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sindacali per il contrasto alle molestie e violenze nei luoghi di lavoro.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CGIL – Centro Donna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Giustizia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– UDI.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Martedì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dicembre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9.30.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Verde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Sede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CGIL, Piazza Verdi n 5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662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Seminario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“Molestie sessuali sui luoghi di lavoro”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UDI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Martedì 5 dicembre.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CGIL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2483768" y="116632"/>
            <a:ext cx="3752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MOSTRE E SPETTACOLI A FERRARA</a:t>
            </a:r>
            <a:endParaRPr lang="it-IT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467544" y="476672"/>
          <a:ext cx="8496944" cy="6192688"/>
        </p:xfrm>
        <a:graphic>
          <a:graphicData uri="http://schemas.openxmlformats.org/drawingml/2006/table">
            <a:tbl>
              <a:tblPr/>
              <a:tblGrid>
                <a:gridCol w="1522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3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7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5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8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484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486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Mostra fotografica. </a:t>
                      </a:r>
                      <a:r>
                        <a:rPr lang="it-IT" sz="900" b="1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it-IT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Arial"/>
                        </a:rPr>
                        <a:t>"NOI- Guardatevi dal far piangere una donna: Dio conta le sue lacrime”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1F1F1F"/>
                          </a:solidFill>
                          <a:latin typeface="Cambria"/>
                          <a:ea typeface="Times New Roman"/>
                          <a:cs typeface="Arial"/>
                        </a:rPr>
                        <a:t>Fotografie a cura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Federica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Veronesi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Stefano Pesaro.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Azienda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Ospedaliera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Università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Ferrara,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l’Ass.ne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FIDAPA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Da martedì  31 ottobre a giovedì 30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Ingresso n 1  dell'Azienda Ospedaliero- Universitaria di Cona.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067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Intervista radiofonica.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Intervista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direttrice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Psicologia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Clinica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Rachele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Nanni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e 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Daria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Baglioni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coordinatrice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progetto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Uscire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” del Centro Donna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Giustizia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Azienda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Ospedaliera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Ferrara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con Centro Donna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Giustizia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Lunedì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6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onda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su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Radio Dolce Vita.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Podcast al link https://www.radiodolcevita.it/portfolio-articoli/la-sanita-parla-con-te/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743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Spettacolo teatrale</a:t>
                      </a:r>
                      <a:r>
                        <a:rPr lang="en-US" sz="900">
                          <a:solidFill>
                            <a:srgbClr val="22222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“La Forza Nascosta”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a cura della compagnia Almateatro.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UNIFE.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Martedì 7 novembre, dalle ore 10.00 alle ore 12.30.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Teatro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Nuovo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Ferrara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486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Intervista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Radiofonica.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Intervista al dirigente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dell’anticrimine della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Questura Sergio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Russo e allo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psicoterapeuta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Matteo Pio.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Azienda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USL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Ferrara in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collaborazione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con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Questura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Lunedì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20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onda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su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Radio Dolce Vita.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Podcast al link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https://www.radiodolcevita.it/portfolio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articoli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/la-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sanita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parla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-con-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/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2" y="260648"/>
          <a:ext cx="8424935" cy="6408711"/>
        </p:xfrm>
        <a:graphic>
          <a:graphicData uri="http://schemas.openxmlformats.org/drawingml/2006/table">
            <a:tbl>
              <a:tblPr/>
              <a:tblGrid>
                <a:gridCol w="1709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5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0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2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61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42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Mostra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tematica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"Un'immagine per pensare" per un futuro senza violenza.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Liceo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Artistico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Patrocinio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Martedì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21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INAUGURAZIONE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spazio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espositivo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11.30 ,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Dirigente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Scolastica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Francesca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Apollonia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Barbieri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dell’Assessore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Dorota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Kusiak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al 28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Spazio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Espositivo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corridoio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antistante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la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Dell'Arengo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, al primo piano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Residenza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Municipale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, Ferrara.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Visitabile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tutti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I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giorni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lunedì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al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venerdì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9.00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18.00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fino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al 28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compreso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12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Proiezione cinematografica e a seguire , dibattito.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Film “Barbie”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Unife, Unimi, Udi, </a:t>
                      </a: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Consigliera di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parità della Provincia di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23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20.30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Cinema Apollo,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4, via del Carbone 35 Ferrara.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54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Spettacolo e a seguire Convegno.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Quello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che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non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dicono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biettivo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sensibilizzazione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verso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cittadini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operatori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sanitari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conoscere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riconoscere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al fine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attivare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rete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dei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servizi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tutela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vittime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Azienda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Ospedaliero-Universitaria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Ferrara,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Patrocinio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 e con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Centro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Universitario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Studi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Medicina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Genere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Venerdì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24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15.30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18.30.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Tre sessioni, alternate da contributi musicali/artistici. 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Prima sessione: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Dalla rivelazione-rilevazione della violenza al percorso di presa di accompagnamento.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Seconda sessione: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 L’attività giudiziaria.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Terza sessione: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 Il percorso di trattamento dell’uomo violento.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Estense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Piazza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Municipio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14,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405" marR="45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4" y="260648"/>
          <a:ext cx="8496946" cy="6408712"/>
        </p:xfrm>
        <a:graphic>
          <a:graphicData uri="http://schemas.openxmlformats.org/drawingml/2006/table">
            <a:tbl>
              <a:tblPr/>
              <a:tblGrid>
                <a:gridCol w="1699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97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61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12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Allestimento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scenografico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poltrona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teatro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scarpette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Fondazione Teatro Comunale di Ferrara 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Sabato 25 novembre tutto il giorno.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Scalone del Ridotto del Teatro Comunale C. Abbado di 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659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Proiezione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filmato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“Miss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Agata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Cortrometraggio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regista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sceneggiatrice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attrice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Anna Elena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Pepe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 grazie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regista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Anna Elena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Pepe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Saranno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interviste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riprese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televisive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studenti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staff STUDEN TG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accompagnati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Cav. Prof.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Pietro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Benedetti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Direttore </a:t>
                      </a:r>
                      <a:r>
                        <a:rPr lang="it-IT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Studen</a:t>
                      </a: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TG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Istituto Istruzione Superiore "Luigi Einaudi"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      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10.00.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Sala Estense del Comune di Ferrara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Piazza Municipio  14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Visione riservata alle scuole.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6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Concerto Orchestrale 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The Swingers Orchestra  “Songs for Ladies”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In memoria di Oletta Barone, sorella del chitarrista Delio Barone.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Fondazione Teatro Comunale di Ferrara con il Patrocinio del Comne di Ferrara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Giovedì  30 novembre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ore 21:00.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Prezzo ingresso 3,00 Euro acquistabile presso la biglietteria.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Teatro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C.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Abbado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Durante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concerto,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sempre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palco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dell’Abbado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verrà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allestita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panchina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simbolo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ogni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femminicidio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ogni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perpetrata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2051720" y="188640"/>
            <a:ext cx="5364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INIZIATIVE DI SENSIBILIZZAZIONE A FERRARA</a:t>
            </a:r>
            <a:endParaRPr lang="it-IT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467544" y="548680"/>
          <a:ext cx="8424937" cy="6120679"/>
        </p:xfrm>
        <a:graphic>
          <a:graphicData uri="http://schemas.openxmlformats.org/drawingml/2006/table">
            <a:tbl>
              <a:tblPr/>
              <a:tblGrid>
                <a:gridCol w="1667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7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6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6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7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827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43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Materiale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Informative.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Distribuzione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brochure informative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affissione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locandine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tutti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servizi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dedicati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particolare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riguardo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promozione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centri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pubblici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Liberiamoci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– LDV.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Azienda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USL 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Azienda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Ospedaliero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-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Universitaria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Tutto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mese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Cittadella San Rocco , Ferrara..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06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Iniziativa di sensibilizzazione e di promozione del Centro di Ascolto.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Presentazione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libro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Rigenerazione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democrazia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capace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futuro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Marco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Deriu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Centro di Ascolto Uomini Maltrattanti di Ferrara APS (CAM).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Martedì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7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17.00.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Libreria IBS-Il Libraccio, 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30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Iniziativa di sensibilizzazione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“Il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moto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camminando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CNA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Impresa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Donna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Lunedì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16.00.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Convegni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CNA,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via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Caldirolo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n 84,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06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Inziativa di sensibilizzazione e di promozione delle attività e dei servizi del CAM 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“La forza del cambiamento 10 anni di Cam a Ferrara.”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Proiezione di video realizzati con il contributo della regione Emilia-Romagna.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Centro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Ascolto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Uomini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Maltrattanti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 APS (CAM).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Mercoledì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22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17.15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19.30.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Musica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Via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Boccaleone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19 –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5" y="188640"/>
          <a:ext cx="8424936" cy="6480720"/>
        </p:xfrm>
        <a:graphic>
          <a:graphicData uri="http://schemas.openxmlformats.org/drawingml/2006/table">
            <a:tbl>
              <a:tblPr/>
              <a:tblGrid>
                <a:gridCol w="1666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6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6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9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32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791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ricordo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lotta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tutte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discriminazioni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verso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vissute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ambito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sportive.”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Palestra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Ginnastica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A.s.d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 , AVIS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 OVD.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Venerdì 24 novembre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ore 14.30.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Presso Palagym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“Orlando Polmonari” Piazzale Atleta Azzurri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d Italia 4 A,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582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Consulenza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Consulenze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sostegno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psicologico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difficoltà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adattamento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ad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eventi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stressanti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personali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familiari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particolare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attenzione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la donna.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Unità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Operativa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Psicologia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Clinica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Comunità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AUSL.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22, 23, 24, 25, 26, 27, 28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ore 13 – 15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Prenotazione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obbligatoria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al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numero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3204341852 (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lunedì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giovedì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dalle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13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15) 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Arial"/>
                        </a:rPr>
                        <a:t>all’indirizzo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Arial"/>
                        </a:rPr>
                        <a:t> email psicologiacomunità@ausl.fe.it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Distretto Ovest - Casa della Comunità di Bondeno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Distretto Sud Est- Casa della Comunità di Comacchio </a:t>
                      </a:r>
                      <a:b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</a:b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Distretto Centro-Nord - Casa della Comunità di Ferrara Cittadella S. Rocco; Poliambulatorio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Arial"/>
                        </a:rPr>
                        <a:t>via Gandini 26 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066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Iniziativa di sensibilizzazione.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Calendario fotografico artistico 2024 dal titolo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“ La vita ricomincia con una linea d’oro.Non tornare indietro, derisa, ferita…Non tornare indietro mai!”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Ass.ne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Promozione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Sociale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“La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Scuola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Montalbano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Patrocinio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Fotografie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Veronesi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Francesca e Pesaro Stefano.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rgbClr val="222222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varie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395" marR="453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2" y="332656"/>
          <a:ext cx="8352926" cy="6336705"/>
        </p:xfrm>
        <a:graphic>
          <a:graphicData uri="http://schemas.openxmlformats.org/drawingml/2006/table">
            <a:tbl>
              <a:tblPr/>
              <a:tblGrid>
                <a:gridCol w="1670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270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419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pubblica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“FILI DI RABBIA”.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Letture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cura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TEATRIBAND.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Intervento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Lara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Fabbri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Assessore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Cultura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del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Mesola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Mesola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Venerdì 24 novembre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ore 21,00.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Sala Civica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Palazzo della Cultura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Mesola.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1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Falsh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Mob 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“Non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camminerai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mai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sola”.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Istituto Istruzione Superiore "Luigi Einaudi"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ore 8.54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9.30.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Partenza  via Savonarola 32 arrivo in  Piazzetta  Muncipale.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1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Arial"/>
                        </a:rPr>
                        <a:t>Distribuzione materiale di sensibilizzazione</a:t>
                      </a:r>
                      <a:endParaRPr lang="it-IT" sz="90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endParaRPr lang="it-IT" sz="90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la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un video clip al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giorno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Soroptimist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Sabato25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ore 16.30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La distribuzione avverrà in piazza Repubblica di fronte alla Cartoleria Sociale.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35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Iniziativa di sensibilizzazione.</a:t>
                      </a:r>
                      <a:endParaRPr lang="it-IT" sz="90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Diamo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voce a chi è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stato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silenziato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dalla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Letture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storie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femminicidi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violenze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riflettere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prevenire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Coordinamento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Donne,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Lega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SPI,CGIL,FerraraCentro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Est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Masi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Torello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, Ferrara Nord-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Ovest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e Ferrara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Sud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27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ore  17.00.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Presso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Bar La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Farmacia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in Galleria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Matteotti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, Ferrara.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21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Presentazione libro</a:t>
                      </a:r>
                      <a:endParaRPr lang="it-IT" sz="90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storia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dei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diritti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” 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O.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Giolo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e A.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Facchi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UDI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Venerdì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1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dicembre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Presso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CGIL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395536" y="260648"/>
          <a:ext cx="8496946" cy="6336704"/>
        </p:xfrm>
        <a:graphic>
          <a:graphicData uri="http://schemas.openxmlformats.org/drawingml/2006/table">
            <a:tbl>
              <a:tblPr/>
              <a:tblGrid>
                <a:gridCol w="1699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97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073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973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Presentazione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libro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Prostituzione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lavoro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sessuale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in Italia.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Oltre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semplificazioni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, verso I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diritti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”. 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cura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Giulia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Garofalo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Geymonat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, Giulia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Selmi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UDI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Mercoledì 13 dicembre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ore 17.30.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Presso Udi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Via terranuova 12 B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26098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636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Inaugurazione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installazione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: 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Posto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occupato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drappo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rosso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” e “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Scarpe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rosse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”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dall’idea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un’artista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messicana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Elina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Chauvet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Presidente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Provincia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Ferrara,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Consigliera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Provinciale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Parità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con UDI, Centro Donna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Giustizia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Università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degli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studi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Lunedì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15.30.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Allestimento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esposto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all’interno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cortile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Castello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Estense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986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Iniziativa di sensibilizzazione. </a:t>
                      </a:r>
                      <a:endParaRPr lang="it-IT" sz="90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Illuminazione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rosso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del 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Castello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Estense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Ferrara in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 con la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provincia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martedi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21 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Castello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Estense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2" y="260648"/>
          <a:ext cx="8352926" cy="6336704"/>
        </p:xfrm>
        <a:graphic>
          <a:graphicData uri="http://schemas.openxmlformats.org/drawingml/2006/table">
            <a:tbl>
              <a:tblPr/>
              <a:tblGrid>
                <a:gridCol w="1670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45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68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Panchina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perchè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……la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non e’ Amore”.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Soci  di via del Melograno Cooperativa CASTELLO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Sabato 25 Novembre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942975" algn="l"/>
                        </a:tabLs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ore 10.00.	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Installazione“Panchina Rossa” nel parco pubblico Via del Melograno 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557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Allestimento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scarpette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rosse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sullo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scalone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accesso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al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Municipio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Comune di Ferrara in collaborazione con UDI di 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Scalone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accesso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al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Municipio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Ferrara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Piazza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Municipio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557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Iniziativa di sensibilizzazione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Vigilesse che indossano con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l’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uniforme di ordinanza  delle scarpe rosse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Corpo di Polizia locale Terre Estensi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In servizio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Ferrara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726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Format web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approfondimento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Salute Focus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Puntata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dedicata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alla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rete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prevenzione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contrasto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alla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contro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le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donne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Azienda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Ausl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Ferrara.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Martedì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28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In onda sul canale YouTube Ausl Ferrara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sulle pagine Facebook: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Azienda Usl Ferrara, Comune di Ferrara e Comuni aderenti, Ferrara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Focus.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3214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Invio materiale di sensibilizzazione.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Invio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lettera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sensibilizzazione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“ 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l'eliminazione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 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con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locandina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e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segnalibri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ai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Servizi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CAF,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Patronato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e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Circoli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ACLI. La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locandina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e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il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segnalibro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sono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stati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realizzati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dall‘Artista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Laura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Govoni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ACLI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rgbClr val="222222"/>
                        </a:solidFill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rgbClr val="222222"/>
                        </a:solidFill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2339752" y="188640"/>
            <a:ext cx="4525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CONVEGNI NELLA PROVINCIA DI FERRARA</a:t>
            </a:r>
            <a:endParaRPr lang="it-IT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467544" y="548680"/>
          <a:ext cx="8424935" cy="6120681"/>
        </p:xfrm>
        <a:graphic>
          <a:graphicData uri="http://schemas.openxmlformats.org/drawingml/2006/table">
            <a:tbl>
              <a:tblPr/>
              <a:tblGrid>
                <a:gridCol w="1807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4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4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4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4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243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2749"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Incontro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pubblico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.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“Non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sei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sola...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Insieme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si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può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...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uscire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dalla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e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Udi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.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Martedì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31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ottobre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, 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ore 15.30.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F"/>
                          <a:cs typeface="F"/>
                        </a:rPr>
                        <a:t>Palazzo del Vescovo Biblioteca comunale “Giorgio Bassani”</a:t>
                      </a:r>
                      <a:endParaRPr lang="it-IT" sz="90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F"/>
                          <a:cs typeface="F"/>
                        </a:rPr>
                        <a:t>Codigoro.</a:t>
                      </a:r>
                      <a:endParaRPr lang="it-IT" sz="90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F"/>
                          <a:cs typeface="F"/>
                        </a:rPr>
                        <a:t>(link: FB Sindaco e Udi di Codigoro).</a:t>
                      </a:r>
                      <a:endParaRPr lang="it-IT" sz="90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2749"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F"/>
                          <a:cs typeface="F"/>
                        </a:rPr>
                        <a:t>Incontro pubblico.</a:t>
                      </a:r>
                      <a:endParaRPr lang="it-IT" sz="90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Cyberstalking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e UDI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.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Martedì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7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, 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ore 15.30.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Palazzo del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vescovo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Biblioteca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comunale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“Giorgio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Bassani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”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.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(link: FB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Sindaco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e UDI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).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2749"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F"/>
                          <a:cs typeface="F"/>
                        </a:rPr>
                        <a:t>Incontro pubblico.</a:t>
                      </a:r>
                      <a:endParaRPr lang="it-IT" sz="90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F"/>
                          <a:cs typeface="F"/>
                        </a:rPr>
                        <a:t> “Maschile e femminile: due mondi a confronto”.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F"/>
                          <a:cs typeface="F"/>
                        </a:rPr>
                        <a:t>Comune di Codigoro e UDI sezione di Codigoro.</a:t>
                      </a:r>
                      <a:endParaRPr lang="it-IT" sz="90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Martedì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14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, 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ore 15.30.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Palazzo del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Vescovo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Biblioteca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comunale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“Giorgio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Bassani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”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Codigoro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(link: FB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Sindaco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Udi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F"/>
                          <a:cs typeface="F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F"/>
                          <a:cs typeface="F"/>
                        </a:rPr>
                        <a:t>).</a:t>
                      </a:r>
                      <a:endParaRPr lang="it-IT" sz="900" dirty="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4" y="260648"/>
          <a:ext cx="8424935" cy="6460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4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731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288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Conferenza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“Donne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ed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educazione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finanziaria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: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strumenti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base per un primo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approccio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UDI, in collaborazione con Fideuram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Mercoledì 15 novembre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ore 17.00.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Presso UDI via Terranuova 12, Ferrara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304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Presentazione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libro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processo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femminicidio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parte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Giulia</a:t>
                      </a:r>
                      <a:r>
                        <a:rPr lang="en-US" sz="900" b="1" dirty="0">
                          <a:latin typeface="Cambria"/>
                          <a:ea typeface="Times New Roman"/>
                          <a:cs typeface="Times New Roman"/>
                        </a:rPr>
                        <a:t>”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Carla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Baroncelli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Sarà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presente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l’autrice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intervistata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da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Barbara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Domenichini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Intervento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dell’Assessore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Pari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Opportunità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Tresignana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Maria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Letizia</a:t>
                      </a:r>
                      <a:r>
                        <a:rPr lang="en-US" sz="9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Calibri"/>
                          <a:cs typeface="Times New Roman"/>
                        </a:rPr>
                        <a:t>Viviani</a:t>
                      </a:r>
                      <a:r>
                        <a:rPr lang="en-US" sz="900" dirty="0">
                          <a:latin typeface="Calibri"/>
                          <a:ea typeface="Calibri"/>
                          <a:cs typeface="Times New Roman"/>
                        </a:rPr>
                        <a:t> 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baseline="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aseline="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baseline="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aseline="0" dirty="0" err="1">
                          <a:latin typeface="Cambria"/>
                          <a:ea typeface="Times New Roman"/>
                          <a:cs typeface="Times New Roman"/>
                        </a:rPr>
                        <a:t>Tresignana</a:t>
                      </a:r>
                      <a:r>
                        <a:rPr lang="en-US" sz="900" baseline="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Biblioteche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Tresigallo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Formignana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Mercoledì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22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18.00.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Casa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cultura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biblioteca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Tresigallo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via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lavoro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04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Conferenza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“Il bisogno di giustizia delle donne: la riforma Cartabia”.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UDI.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Mercoledì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22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17.00.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Biblioteca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Berra.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0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Conferenza.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Vittimizzazione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Secondaria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Terre del Reno.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Sabato  25 novembre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ore 21.00.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Consiglio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Municipio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– Via D. Alighieri n. 2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S.Agostino</a:t>
                      </a: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it-IT" sz="900" dirty="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6" y="260648"/>
          <a:ext cx="8424936" cy="6408712"/>
        </p:xfrm>
        <a:graphic>
          <a:graphicData uri="http://schemas.openxmlformats.org/drawingml/2006/table">
            <a:tbl>
              <a:tblPr/>
              <a:tblGrid>
                <a:gridCol w="1684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472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511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pubblica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aperta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cittadinanza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scuole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Bondeno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Interventi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vari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relatori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: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Sindaco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(Simone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Saletti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),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referente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(Angela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Dianati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amica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Rossella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Placati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(Angela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Cipriani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),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vice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sindaco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Consiglio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Ragazzi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Ragazze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(Francesco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Zucchi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società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civile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Dilara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Uner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).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Presenzieranno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anche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alunni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dell’Istituto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Superiore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“G. Carducci”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Bondeno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Città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Bondeno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11.00.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Panchina Rossa in memoria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di Rossella Placati sita 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Bondeno in via Pironi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(incrocio con via Bonati)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943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Incontro infrormativo.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“Potere alla parola”.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Assessorato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Opportunità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Politiche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Sociali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Cento.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26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11.00.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Palazzo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Guercino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“F.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Zarri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”,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Piazza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Guercino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Cento.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43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Incontro formativo/informativo.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“Ti voglio bene e proprio per questo possiamo litigare – le relazioni famigliari tra affetto e conflitto.”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Sportello è nato..e cresce  e Sportello Antiviolenza Iris (Coop.va Sociale Girogirotondo).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Martedì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28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10.00.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Casa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salute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S.Camillo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via R.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Felletti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n 2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Comacchio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4" y="260648"/>
          <a:ext cx="8424936" cy="6408712"/>
        </p:xfrm>
        <a:graphic>
          <a:graphicData uri="http://schemas.openxmlformats.org/drawingml/2006/table">
            <a:tbl>
              <a:tblPr/>
              <a:tblGrid>
                <a:gridCol w="1684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207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227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informativo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	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“Donne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antimafia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scrittrice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Valeria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Scafetta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incontra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student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dell’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Istituto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Navarra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Ostellato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online con Luisa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Impastato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Coordinamento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Donne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Lega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Fiscaglia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ostellato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SPI, CGIL.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Venerdì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dicembre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9.30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11.30.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Teatro di Ostellato.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435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Dibattito 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“I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diritti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violati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bambini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conflitti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genitoriali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.””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Biblioteca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- UDI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Monica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Chiarini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assessora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Liviana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Zagagnoni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UDI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coordinamento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Serena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Bondi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UDI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avvocata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Angela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Gamberini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operatrice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CDG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2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dicembre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ore  18.00.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Bibioteca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Comunale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Migliarino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1835696" y="188640"/>
            <a:ext cx="5868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MOSTRE E SPETTACOLI NELLA PROVINCIA DI FERRARA </a:t>
            </a:r>
            <a:endParaRPr lang="it-IT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539551" y="620688"/>
          <a:ext cx="8352931" cy="6048672"/>
        </p:xfrm>
        <a:graphic>
          <a:graphicData uri="http://schemas.openxmlformats.org/drawingml/2006/table">
            <a:tbl>
              <a:tblPr/>
              <a:tblGrid>
                <a:gridCol w="1670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71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97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Spettacolo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teatrale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Oltre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linea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storie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movimento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Associazione Temperamenti.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Venerdì 24 novembre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ore 21.00.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Sala Polivalente  S. Pietro – Via Agatopisto, 7 – Comacchio.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Spettacolo .</a:t>
                      </a:r>
                      <a:endParaRPr lang="it-IT" sz="90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Giornata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internazionale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contro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la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sulle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Donne.</a:t>
                      </a:r>
                      <a:endParaRPr lang="it-IT" sz="900" dirty="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Comune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Udi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scuole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danza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, Polo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Scolastico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Guido Monaco,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associazioni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sportive 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volontariato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.</a:t>
                      </a:r>
                      <a:endParaRPr lang="it-IT" sz="900" dirty="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Sabato 25 novembre</a:t>
                      </a:r>
                      <a:endParaRPr lang="it-IT" sz="90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F"/>
                          <a:cs typeface="F"/>
                        </a:rPr>
                        <a:t>ore 10.00.</a:t>
                      </a:r>
                      <a:endParaRPr lang="it-IT" sz="90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F"/>
                          <a:cs typeface="F"/>
                        </a:rPr>
                        <a:t>Teatro comunale “Arena” con diretta FB sui profili del Sindaco di Codigoro  e UDI sezione di Codigoro.</a:t>
                      </a:r>
                      <a:endParaRPr lang="it-IT" sz="900">
                        <a:latin typeface="Cambria"/>
                        <a:ea typeface="F"/>
                        <a:cs typeface="F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Proiezione film.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 Inerente l’argomento di Vittimizzazione Secondaria. 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Comune di Terre del Reno.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Domenica  26 novembre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ore 21.00 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Sala Consiglio Municipio – Via D. Alighieri n. 2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S.Agostino.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897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Spettacolo di teatro/danza sugli stereotipi di genere.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“Kashimashi”.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Teatro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Nucleo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Venerdì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Dicembre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21.00.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Sala polivalente San Pietro  via Agatopisto, 7 – Comacchio.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897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Spettacolo teatrale rivolto agli studenti/studentesse I.S. Remo Brindisi 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“Oltre la linea gialla – Storie in movimento”.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Associazione Temperamenti.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dicembre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 9.00.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Sala polivalente San Pietro  via Agatopisto, 7 – Comacchio.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97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Rassegna cinematografica 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Cinema Donna.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Comune di Portomaggiore.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Tutti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martedì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21.00.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Biblioteca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Peppino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Impastato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Portomaggiore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543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Inaugurazione mostra.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“Il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viaggio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 Di Mara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Carandina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Valorizzazione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nell’arte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Comune di Copparo in collaborazione con la Pro Loco di Copparo.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Sabato 25 novembre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ore 17.00.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Civica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Costa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4" y="260648"/>
          <a:ext cx="8424936" cy="2288864"/>
        </p:xfrm>
        <a:graphic>
          <a:graphicData uri="http://schemas.openxmlformats.org/drawingml/2006/table">
            <a:tbl>
              <a:tblPr/>
              <a:tblGrid>
                <a:gridCol w="1684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41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82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Evento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pubblico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Spettacolo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culturale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conclusivo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ciclo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incontri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info/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formativi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svoltisi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biblioteca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rivolti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studentesse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studenti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Polo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Scolatico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Guido Monaco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ed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cittadinanza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scuole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locali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Ass.ni sportive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volontariato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territorio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/le  student* del Polo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Istruzione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Superiore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Guido Monaco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Pomposa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Sabato25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10.00.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Teatro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“Arena Piazza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Matteotti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58,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1331640" y="188640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INIZIATIVE DI SENSIBILIZZAZIONE NELLA PROVINCIA DI FERRARA</a:t>
            </a:r>
            <a:endParaRPr lang="it-IT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539554" y="620688"/>
          <a:ext cx="8352926" cy="6048671"/>
        </p:xfrm>
        <a:graphic>
          <a:graphicData uri="http://schemas.openxmlformats.org/drawingml/2006/table">
            <a:tbl>
              <a:tblPr/>
              <a:tblGrid>
                <a:gridCol w="1670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04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74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Corso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scrittura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Corso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scrittura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creativa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UDI – Spazio Donna sezione di Comacchio.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Martedì 24 ottobre   e Domenica 5  dicembre.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Il martedì al Centro Laguna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 Via Spina – Comacchio.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4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Murales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muro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libertà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Portomaggiore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gruppo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Chiave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Lettura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Portomaggiore,realizzato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street artist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OctoflyArt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Realizzazione nelle giornate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del 23-24/11 ed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inaugurazione sabato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25/11 ore 10:00.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Centro storico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Via Tanasini,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Portomaggiore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362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Presentazione calendario 2024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“Mai piu’”.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Fotoclub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“Il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Torrione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un’idea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>
                          <a:latin typeface="Cambria"/>
                          <a:ea typeface="Times New Roman"/>
                          <a:cs typeface="Times New Roman"/>
                        </a:rPr>
                        <a:t>NOIMPRENDITRICIDICOPPARO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Pro Loco e AVIS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Martedì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21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20.00.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Civica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Costa.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2051720" y="260648"/>
            <a:ext cx="5652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INSTALLAZIONI NELLA PROVINCIA DI  FERRARA</a:t>
            </a:r>
            <a:endParaRPr lang="it-IT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467542" y="692697"/>
          <a:ext cx="8352931" cy="6024075"/>
        </p:xfrm>
        <a:graphic>
          <a:graphicData uri="http://schemas.openxmlformats.org/drawingml/2006/table">
            <a:tbl>
              <a:tblPr/>
              <a:tblGrid>
                <a:gridCol w="1670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3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00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Panchina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valore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simbolo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UDI, in collaborazione con Polesine Progressista.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18 novembre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ore 16.30.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Press oil circolo AUSER di Ficarolo.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00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Momento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riflessione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rivolto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cittadinanza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Installazione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simbolica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scarpe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lenzuola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UDI – Spazio Donna.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Sabato 25 novembre 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ore 11.00.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Sala Consiliare - Piazza Folegatti, 15 – Comacchio.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00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rivolto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cittadinanza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panchina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Parco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Resistenza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UDI –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Spazio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Donna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16.00.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Via Garibaldi  - Comacchio.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00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Iniziativa di sensibilizzazione.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scarpetta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ricordare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dall’idea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un’artista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messicana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Elina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Chauvet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Coordinamento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Donne SPI, CGIL,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Lega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Argenta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Sabato 25 novembre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ore 10.30.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Parco di San Biagio ,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Argenta.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201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ricordare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tutte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vittime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femminicidio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Allestimento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banchetto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informativo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un piccolo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monile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commemorativo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 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Coorinamento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Donne SPI, CGIL,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Lega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Bondeno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Vigarano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Mainarda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9.00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11.30.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Piazza Garibaldi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parcheggio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davanti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supermercato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Coop.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1600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Iniziativa di sensibilizzazione.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“Per non dimenticare”.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Cerimonia per ricordare le vittime di femminicidio rappresentate da farfalle il cui volo verso la vita è stato stroncato.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Coorinamento Donne SPI, CGIL, Lega Bondeno , Vigarano Mainarda.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9.00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10.00.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Piazza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repubblica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Vigarano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Mainarda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2" y="260648"/>
          <a:ext cx="8352926" cy="6408712"/>
        </p:xfrm>
        <a:graphic>
          <a:graphicData uri="http://schemas.openxmlformats.org/drawingml/2006/table">
            <a:tbl>
              <a:tblPr/>
              <a:tblGrid>
                <a:gridCol w="1670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803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313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Insieme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ricordiamo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Cerimonia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commemorativa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esposizione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mazzo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fiori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panchina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accompagnata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lettura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brani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poesie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tema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Coorinamento Donne SPI, CGIL, Lega Cento.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Sabato 25 novembre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ore 10.00.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Piazza Benjamin Disdrael,i Cento.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411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“Per non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dimenticare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Inaugurazione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nuova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panchina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saranno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posizionati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successivamente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mazzi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fiori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altre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panchine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Coorinamento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Donne SPI, CGIL,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Lega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Codigoro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Mesola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Goro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10.00.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Adrinao Ferraraese, Codigoro.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42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Iniziativa di sensibilizzazione.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fiocco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dire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basta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Saranno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appesi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fiocchi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accompagnati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frase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punti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centrali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Ro e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tutte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frazioni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Coorinamento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Donne SPI, CGIL,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Lega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Ro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Riva Del Po.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10.00.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Ro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frazioni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2" y="332656"/>
          <a:ext cx="8352930" cy="2252532"/>
        </p:xfrm>
        <a:graphic>
          <a:graphicData uri="http://schemas.openxmlformats.org/drawingml/2006/table">
            <a:tbl>
              <a:tblPr/>
              <a:tblGrid>
                <a:gridCol w="1670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918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91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Iniziativa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Panchina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Inaugurazione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nuova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panchina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rossa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Coorinamento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Donne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Lega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SPI, CGIL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Ro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Riva Del Po.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10.30.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Comune di Sant’Ambrogio di Copparo.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642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Condivisione di esperienze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Anna Quaglia racconterà dei suoi viaggi in Inghilterra.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Comune di Copparo.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Venerdì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dicembre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ore 17.00.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Civica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A. Costa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Di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611560" y="116632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INIZIATIVE DI SENSIBILIZZAZIONE NELLE SCUOLE DI FERRARA E PROVINCIA</a:t>
            </a:r>
            <a:endParaRPr lang="it-IT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611560" y="620688"/>
          <a:ext cx="8280920" cy="6048672"/>
        </p:xfrm>
        <a:graphic>
          <a:graphicData uri="http://schemas.openxmlformats.org/drawingml/2006/table">
            <a:tbl>
              <a:tblPr/>
              <a:tblGrid>
                <a:gridCol w="1714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1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1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948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TITOLO   DELL’ INIZIATIVA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743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Liceo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Artistico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Dosso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Dossi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Esposizione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presso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Ferrara.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“Un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immagine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pensare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 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manifesti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Liceo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Artistico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per un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futuro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senza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Liceo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Artistico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Patrocinio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Martedì 21 novembre INAUGURAZIONE  spazio espositivo alle 11.30 , alla presenza della Dirigente Scolastica Francesca Apollonia Barbieri e dell’Assessore Dorota Kusiak al 28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Spazio Espositivo del corridoio antistante la Sala Dell'Arengo, al primo piano della Residenza Municipale, Ferrara.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Visitabile tutti I giorni dal lunedì al venerdì dalle 9.00 alle 18.00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fino al 28 novembre compreso.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32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Cambria"/>
                        </a:rPr>
                        <a:t>Liceo Artistico Dosso Dossi</a:t>
                      </a:r>
                      <a:endParaRPr lang="it-IT" sz="90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Partecipazione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all’ incontro.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 “Effetto Matilda? No Grazie! Una storia di protagonismo femminile oscurato” 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Presidente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Provincia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Consigliera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Provinciale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UDI, Centro Donna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Giustizia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Università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Studi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 23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ore 9.00.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Consiliare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Castello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Estense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8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Cambria"/>
                        </a:rPr>
                        <a:t>Liceo Artistico Dosso Dossi</a:t>
                      </a:r>
                      <a:endParaRPr lang="it-IT" sz="90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Installazioni presso le sedi dell’Istituto rivolte al pubblico.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Cambria"/>
                        </a:rPr>
                        <a:t> “Un immagine per pensare”  manifesti del Liceo Artistico per un futuro  senza violenza.</a:t>
                      </a:r>
                      <a:endParaRPr lang="it-IT" sz="90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Cambria"/>
                        </a:rPr>
                        <a:t>Richiamo alla mostra in Comune.</a:t>
                      </a:r>
                      <a:endParaRPr lang="it-IT" sz="90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Comune di Ferrara e Liceo Artistico Dosso Dossi.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Cambria"/>
                        </a:rPr>
                        <a:t>Sabato 25 novembre 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Via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Bersaglieri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Po n 25 B 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Fronte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sede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Liceo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Artistico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Dosso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u="sng" dirty="0">
                          <a:solidFill>
                            <a:srgbClr val="0000FF"/>
                          </a:solidFill>
                          <a:latin typeface="Cambria"/>
                          <a:ea typeface="Times New Roman"/>
                          <a:cs typeface="Times New Roman"/>
                          <a:hlinkClick r:id="rId4"/>
                        </a:rPr>
                        <a:t>https://www.aleottidosso.edu.it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3" y="260648"/>
          <a:ext cx="8352928" cy="6408712"/>
        </p:xfrm>
        <a:graphic>
          <a:graphicData uri="http://schemas.openxmlformats.org/drawingml/2006/table">
            <a:tbl>
              <a:tblPr/>
              <a:tblGrid>
                <a:gridCol w="1670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848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 DELL’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340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I.C. 4  CENTO (FE)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Lettura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: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storie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parole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magiche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Sara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Agostini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Storie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rima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illustarzioni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scoprire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valore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parole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importanti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: Ciao,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Pazienza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Prego, Ti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Voglio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Bene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Educare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non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rispetto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impara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dall’infanzia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insegnati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dell’infanzia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Venerdì 24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Scuola dell’infanzia.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40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I.C. 4 CENTO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Installazione artistica.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insegnanti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diverse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Nella settimana dal 20 al 27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Scuola primaria.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300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I.C. 4 CENTO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Letture e video letture di fiabe tradizionali con rielaborazione dei finali svolti a piccolo gruppi.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insegnanti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diverse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settimana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20 al 27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Scuola primaria.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340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I.C. 4 CENTO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Discussioni guidate e riflessioni sul concetto di violenza nelle diverse tipologie con produzione di testi e cartelloni di gruppo esplicativi  e anche di simboli che li accompagnano.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insegnanti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diverse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settimana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20 al 27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Scuola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primaria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6" y="260648"/>
          <a:ext cx="8424933" cy="6408713"/>
        </p:xfrm>
        <a:graphic>
          <a:graphicData uri="http://schemas.openxmlformats.org/drawingml/2006/table">
            <a:tbl>
              <a:tblPr/>
              <a:tblGrid>
                <a:gridCol w="1684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834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 DELL’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571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I.C. 4 CENTO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Letture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comprensione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biografie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important,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conversazioni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parità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genere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sui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diritti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ragazze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ragazzi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realizzazione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elaborato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Gli insegnanti nelle diverse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Nella settimana dal 20 al 27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Scuola primaria.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571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I.C. 4 CENTO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Letture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: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Fulvia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degli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Innocenti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“A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piedi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nudi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Anna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Baccelliere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: “Sugar”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Racconti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emozionanti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autrici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sensibili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all’argomento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“Storie per crescere”.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insegnanti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diverse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25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(o 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periodo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dedicato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) in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orario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scolastico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Aula Magna plesso di Casumaro.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Aule scolastiche plesso di Corporeno.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607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ALDA COSTA-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Attività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al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rispetto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attraverso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letture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 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tema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“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Mimose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fuga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insegnanti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diverse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settimana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20 al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Plesso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Costa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285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ALDA COSTA -FERRARA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Attività artistiche “Scarpetta rossa” spiegazione di questo simbolismo.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Giornata Internazionale per l’Eliminazione della Violenza Contro le Donne.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Gli insegnanti nelle diverse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settimana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20 al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Plesso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Costa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4" y="260648"/>
          <a:ext cx="8496946" cy="6408713"/>
        </p:xfrm>
        <a:graphic>
          <a:graphicData uri="http://schemas.openxmlformats.org/drawingml/2006/table">
            <a:tbl>
              <a:tblPr/>
              <a:tblGrid>
                <a:gridCol w="1699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97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23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 DELL’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74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ALDA COSTA-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Video “Non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differenza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genere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Gli insegnanti nelle diverse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Nella settimana dal 20 al 25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Plesso Costa nelle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74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ALDA COSTA-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Spettacolo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teatrale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“La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forza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nascosta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Gli insegnanti nelle diverse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Nella settimana dal 20 al 25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Plesso Costa nelle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124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ALDA COSTA-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“Un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albero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per la vita” 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prodotto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finale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percorso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insegnanti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diverse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Nella settimana dal 20 al 25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Plesso Costa nelle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999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ALDA COSTA-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Creazione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cartellonitema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principale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mani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utilizzate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per fare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cose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belle-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sagome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scarpe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rosse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seguito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percorso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riflessione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sul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significato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ingiustizia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Usiamo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fare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belle”.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insegnanti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diverse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settimana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20 al 24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Plesso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Guarini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874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CODIGORO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Letture e conversazioni in classe guidate.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Giornata Internazionale per l’Eliminazione della Violenza Contro le Donne.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insegnanti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Mercoldeì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22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2" y="332656"/>
          <a:ext cx="8352926" cy="6264696"/>
        </p:xfrm>
        <a:graphic>
          <a:graphicData uri="http://schemas.openxmlformats.org/drawingml/2006/table">
            <a:tbl>
              <a:tblPr/>
              <a:tblGrid>
                <a:gridCol w="1670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3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DELL’</a:t>
                      </a:r>
                      <a:r>
                        <a:rPr lang="en-US" sz="900" baseline="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2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CODIGORO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Fiabe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bosco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“Libere come farfalle”.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Gli insegnanti delle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Mercoledì  22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Nelle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6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CODIGORO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Flash Mob.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Gli insegnanti della sezione.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Venerdì 24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 giardino.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6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CODIGORO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Elaborati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artistici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Docente di arte, Prof.ssa Fantini Stefania.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Mercoledì 15/11/23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Giovedì 16/11/23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Venerdì 17/11/23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Nelle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6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I.C. CODIGORO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Visione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filmati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letture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riflessioni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conversazioni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Giornata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Internazionale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l’Eliminazione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Contro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Donne.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insegnanti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Nella settimana dal 20 al 24 novembre.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Nella sede, nelle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6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Liceo classico  “G.Cevolani” Cento (Fe).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Lezioni tematiche.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Prede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martiri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vittime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iconografia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genere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Prof.ssa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arte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classi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Valeria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Tassinari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25 novembre dalle ore8.00 alle 13.00.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Nelle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6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Liceo classico  “G.Cevolani” Cento (Fe).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Lezioni in classe.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“Di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cosa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parliamo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quando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parliamo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d’amore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?”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Di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R.Carver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Prof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italiano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G. A.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Borgatti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classe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2° A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11.00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12.00.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Nelle classi.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008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Istituto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Istruzione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Superiore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L.Einaudi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Flash Mob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“Non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camminerai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mai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sola”.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studenti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porteranno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sopra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loro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teste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un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bianco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con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riportati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nomi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donne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vittime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femminicidio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Istituto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Istruzione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Superiore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L.Einaudi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Flash Mob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ore 8.54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9.30.</a:t>
                      </a:r>
                      <a:endParaRPr lang="it-IT" sz="900" dirty="0"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Partenza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via Savonarola 32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arrivo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in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Piazzetta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Muncipale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4" y="260648"/>
          <a:ext cx="8424936" cy="6408712"/>
        </p:xfrm>
        <a:graphic>
          <a:graphicData uri="http://schemas.openxmlformats.org/drawingml/2006/table">
            <a:tbl>
              <a:tblPr/>
              <a:tblGrid>
                <a:gridCol w="1684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544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781050" algn="l"/>
                        </a:tabLs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	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  DELL’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857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Istituto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istruzione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superior “O.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Vergani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Visione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proiezione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filmato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sensibilizzazione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“Miss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Agata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Cortrometraggio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regista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sceneggiatrice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attrice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Anna Elena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Pepe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Ferrara grazie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collaborazione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regista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Anna Elena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pepe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Saranno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presenti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per le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interviste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riprese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televisive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gli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studenti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dello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staff STUDEN TG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accompagnati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Cav. Prof.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Pietro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Benedetti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Direttore </a:t>
                      </a:r>
                      <a:r>
                        <a:rPr lang="it-IT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Studen</a:t>
                      </a: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 TG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Arial"/>
                        </a:rPr>
                        <a:t>Istituto Istruzione Superiore "Luigi Einaudi"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      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Sabato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25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ore 10.00.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Sala Estense del Comune di Ferrara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Piazza Municipio  14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Visione riservata alle scuole.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734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Istituto di istruzione superiore  “L.Einaudi”.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Banchetto di prodotti artistici sulla tematica del contrasto alla violenza sulle donneallestito dagli studenti.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Istituto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istruzione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superiore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 “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L.Einaudi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25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dale ore 9.00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ore 13.00.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Piazzetta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Comunale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734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Università -  Seminario.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“Orfani IN(visibili)”.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L’impegno delle istituzioni a tutela delle figlie e dei figli di donne vittime di femminicidio.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Cambria"/>
                          <a:ea typeface="Times New Roman"/>
                          <a:cs typeface="Times New Roman"/>
                        </a:rPr>
                        <a:t>UNIFE.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Giovedì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30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9.30 </a:t>
                      </a:r>
                      <a:r>
                        <a:rPr lang="en-US" sz="900" dirty="0" err="1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solidFill>
                            <a:srgbClr val="22222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12.30.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Aula Magna del </a:t>
                      </a:r>
                      <a:r>
                        <a:rPr lang="en-US" sz="900" dirty="0" err="1">
                          <a:latin typeface="Cambria"/>
                          <a:ea typeface="Times New Roman"/>
                          <a:cs typeface="Times New Roman"/>
                        </a:rPr>
                        <a:t>Rettorato</a:t>
                      </a: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 Auditorium S. Lucia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mbria"/>
                          <a:ea typeface="Times New Roman"/>
                          <a:cs typeface="Times New Roman"/>
                        </a:rPr>
                        <a:t>via Ariosto, 35, Ferrara.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4" y="260648"/>
          <a:ext cx="8424936" cy="6408711"/>
        </p:xfrm>
        <a:graphic>
          <a:graphicData uri="http://schemas.openxmlformats.org/drawingml/2006/table">
            <a:tbl>
              <a:tblPr/>
              <a:tblGrid>
                <a:gridCol w="1684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490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781050" algn="l"/>
                        </a:tabLs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	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 DELL’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950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Istituto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Comprensivo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Terre del Reno.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Lezione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Aperta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Lezione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aperta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dedicata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ragazzi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e le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ragazze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secondaria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ed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docenti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stessa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in cui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affronterà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la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tematica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della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violenza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dal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punto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vista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maschile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Interverranno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Dott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Michele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Poli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Presidente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CAM, Centro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Ascolto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Uomini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Maltrattanti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Ferrara e lo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scrittore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Renato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Gadda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che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presenterà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il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libro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Sfumature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rosa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Vigarano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Mainarda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Istituto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Comprensivo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Terre del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Reno.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Mercoledì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29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ore 9.30.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Palestra Comunale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Palavigarano,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via Pasolini 8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Vigarano Mainarda 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10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Istituto comprensivo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C. Govoni di Copparo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Iniziativa di sensibilizzazione.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“Che genere di consenso?” spunto tratto dal libro “Consenso, possiamo parlarne?”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Riflessioni con le classi terze della scuola secondaria di primo grado.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Biblioteca Comunale Anna Frank  in collaborazione con il CDG.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Mercoledì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22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novembre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ore 9.00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alle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ore 13.00.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Sala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Civica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Alda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Costa 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520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Istituto comprensivo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C. Govoni di Copparo.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Allestimento artistico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Mostra espositiva: oggetti d’arte creati dalle classi terze della scuola secondaria di primo grado.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Istituto comprensivo 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C. Govoni di Copparo.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Da mercoledì  22 novembre a domenica 3 dicembre.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Esposizione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nell’atrio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del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Copparo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395536" y="260649"/>
          <a:ext cx="8424936" cy="6336703"/>
        </p:xfrm>
        <a:graphic>
          <a:graphicData uri="http://schemas.openxmlformats.org/drawingml/2006/table">
            <a:tbl>
              <a:tblPr/>
              <a:tblGrid>
                <a:gridCol w="1684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29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781050" algn="l"/>
                        </a:tabLs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	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 DELL’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Alda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Costa Ferrara,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Visione video.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en-US" sz="900" baseline="0" dirty="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“Dalle uno schiaffo”.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Gli insegnanti della classe 1°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A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Sabato 25 novembre.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Primaria “A. Manzoni”.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Alda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Costa Ferrara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Dibattito.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it-IT" sz="900">
                          <a:latin typeface="Cambria"/>
                          <a:ea typeface="Times New Roman"/>
                          <a:cs typeface="Times New Roman"/>
                        </a:rPr>
                        <a:t>Dibattito”.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Gli insegnanti della classe 5°A e 5°B.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Sabato 25 novembre.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Primaria “A. Manzoni”.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76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Alda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Costa Ferrara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Visione di corti di animazione e realizzazione di “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One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Page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” sui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diritti delle donne.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endParaRPr lang="en-US" sz="900" baseline="0" dirty="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Storia delle sorelle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Mirabal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,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storia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della nascita della giornata del 25 novembre.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Gli insegnanti della classe 1°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G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Sabato 25 novembre.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Secondaria  “Boiardo”.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9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Alda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Costa Ferrara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La poesia sfida il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femminicidio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, scrittura di tautogrammi.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Storia di NO: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dalla storia di Franca Viola ai cambiamenti della legislazione italiana.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Storie di donne in Italia e  nel mondo.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Gli insegnanti della classe 3°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F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Sabato 25 novembre.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Secondaria  “Boiardo”.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12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Alda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Costa Ferrara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Realizzazione di un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catrellone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 con messaggi di riflessione nella giornata.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Storia delle sorelle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Mirabal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,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storia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della nascita della giornata del 25 novembre.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Gli insegnanti della classe 1°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B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Sabato 25 novembre.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Secondaria  “Boiardo”.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Alda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Costa Ferrara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Scrittura di poesie.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Storia di alcune donne famose vittime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di violenza.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Gli insegnanti della classe 3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baseline="0" dirty="0" err="1">
                          <a:latin typeface="Cambria"/>
                          <a:ea typeface="Times New Roman"/>
                          <a:cs typeface="Times New Roman"/>
                        </a:rPr>
                        <a:t>°B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Sabato 25 novembre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Secondaria  “Boiardo”.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296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I.C.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Ostellato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Letture a tema.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Giornata internazionale per l’eliminazione della violenza contro le donne.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Biblioteca Comunale in collaborazione con le volontarie “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Fantadonne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”.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Venerdì  24  novembre 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dalle ore 9.00 alle 10.30.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Scuola Primari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a di </a:t>
                      </a:r>
                      <a:r>
                        <a:rPr lang="it-IT" sz="900" baseline="0" dirty="0" err="1">
                          <a:latin typeface="Cambria"/>
                          <a:ea typeface="Times New Roman"/>
                          <a:cs typeface="Times New Roman"/>
                        </a:rPr>
                        <a:t>Massafiscaglia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classi 3^ e 5^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I.C.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Ostellato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Letture a tema.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Perché si celebra il 25 novembre.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Gli insegnanti della classe 5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°U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 di Dogato.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Venerdì  24  novembre. 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Scuola Primaria di Dogato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363" y="1772816"/>
            <a:ext cx="6942630" cy="490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67544" y="260649"/>
          <a:ext cx="8424936" cy="2787827"/>
        </p:xfrm>
        <a:graphic>
          <a:graphicData uri="http://schemas.openxmlformats.org/drawingml/2006/table">
            <a:tbl>
              <a:tblPr/>
              <a:tblGrid>
                <a:gridCol w="1684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5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450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781050" algn="l"/>
                        </a:tabLs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	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TIPOLOGIA   DELL’ INIZIATIVA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SOGGETTO PROMOTORE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DATA E ORA 2023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LUOGO DI SVOLGIMENTO O LINK DI COLLEGAMENTO</a:t>
                      </a:r>
                      <a:endParaRPr lang="it-IT" sz="90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3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I.C.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Ostellato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Visione del film “La bicicletta verde” e letture a tema sulla parità di genere e stereotipi.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“25 novembre oltre il silenzio” incontri sugli studenti con la saggista Vera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Gheno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Gli insegnanti delle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classi  2° e 3° 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Settimana da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lunedì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 13 a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baseline="0" dirty="0" err="1">
                          <a:latin typeface="Cambria"/>
                          <a:ea typeface="Times New Roman"/>
                          <a:cs typeface="Times New Roman"/>
                        </a:rPr>
                        <a:t>venerdi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 25 novembre.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Scuola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aseline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Secondaria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aseline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di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aseline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Ostellato</a:t>
                      </a: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644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Liceo “Ariosto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3250" algn="l"/>
                        </a:tabLst>
                        <a:defRPr/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Incontro Culturale.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“25 novembre , oltre il silenzio”.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Incontro degli studenti con la saggista Vera </a:t>
                      </a:r>
                      <a:r>
                        <a:rPr lang="it-IT" sz="900" dirty="0" err="1">
                          <a:latin typeface="Cambria"/>
                          <a:ea typeface="Times New Roman"/>
                          <a:cs typeface="Times New Roman"/>
                        </a:rPr>
                        <a:t>Gheno</a:t>
                      </a: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Liceo Ariosto (progetto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del PTOF).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Martedì</a:t>
                      </a: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 21 novembre  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baseline="0" dirty="0">
                          <a:latin typeface="Cambria"/>
                          <a:ea typeface="Times New Roman"/>
                          <a:cs typeface="Times New Roman"/>
                        </a:rPr>
                        <a:t>dalle ore 9.10 alle 13.10.</a:t>
                      </a:r>
                      <a:endParaRPr lang="it-IT" sz="9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3143250" algn="l"/>
                        </a:tabLst>
                      </a:pPr>
                      <a:r>
                        <a:rPr lang="it-IT" sz="900" dirty="0">
                          <a:latin typeface="Cambria"/>
                          <a:ea typeface="Times New Roman"/>
                          <a:cs typeface="Times New Roman"/>
                        </a:rPr>
                        <a:t>Liceo Ariosto – Atrio Bassani</a:t>
                      </a:r>
                    </a:p>
                  </a:txBody>
                  <a:tcPr marL="45634" marR="456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7649</Words>
  <Application>Microsoft Office PowerPoint</Application>
  <PresentationFormat>Presentazione su schermo (4:3)</PresentationFormat>
  <Paragraphs>1246</Paragraphs>
  <Slides>35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40" baseType="lpstr">
      <vt:lpstr>Arial</vt:lpstr>
      <vt:lpstr>Calibri</vt:lpstr>
      <vt:lpstr>Cambria</vt:lpstr>
      <vt:lpstr>Georgia</vt:lpstr>
      <vt:lpstr>Tema di Office</vt:lpstr>
      <vt:lpstr>25 NOVEMBRE  GIORNATA INTERNAZIONALE PER L’ELIMINAZIONE DELLA VIOLENZA CONTRO LE DONNE  CALENDARIO DELLE INIZIATIVE  A FERRARA E PROVINCIA   ANNO 2023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Enrica Frignani</dc:creator>
  <cp:lastModifiedBy>Renata Barchiesi</cp:lastModifiedBy>
  <cp:revision>86</cp:revision>
  <dcterms:created xsi:type="dcterms:W3CDTF">2023-11-21T15:28:24Z</dcterms:created>
  <dcterms:modified xsi:type="dcterms:W3CDTF">2023-11-23T11:32:59Z</dcterms:modified>
</cp:coreProperties>
</file>