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56" r:id="rId2"/>
    <p:sldId id="298" r:id="rId3"/>
    <p:sldId id="316" r:id="rId4"/>
    <p:sldId id="333" r:id="rId5"/>
    <p:sldId id="307" r:id="rId6"/>
    <p:sldId id="326" r:id="rId7"/>
    <p:sldId id="328" r:id="rId8"/>
    <p:sldId id="327" r:id="rId9"/>
    <p:sldId id="329" r:id="rId10"/>
    <p:sldId id="330" r:id="rId11"/>
    <p:sldId id="331" r:id="rId12"/>
    <p:sldId id="332" r:id="rId13"/>
    <p:sldId id="317" r:id="rId14"/>
    <p:sldId id="319" r:id="rId15"/>
    <p:sldId id="334" r:id="rId16"/>
    <p:sldId id="318" r:id="rId17"/>
    <p:sldId id="320" r:id="rId18"/>
    <p:sldId id="335" r:id="rId19"/>
    <p:sldId id="321" r:id="rId20"/>
    <p:sldId id="311" r:id="rId21"/>
    <p:sldId id="336" r:id="rId22"/>
    <p:sldId id="313" r:id="rId23"/>
    <p:sldId id="322" r:id="rId24"/>
    <p:sldId id="340" r:id="rId25"/>
    <p:sldId id="337" r:id="rId26"/>
    <p:sldId id="338" r:id="rId27"/>
    <p:sldId id="339" r:id="rId28"/>
    <p:sldId id="30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051"/>
    <a:srgbClr val="CC6600"/>
    <a:srgbClr val="CC33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7F7DA4-742C-4528-96CA-D39F32B58B94}" v="5" dt="2022-02-11T16:38:28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36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92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98D8E-4CE3-4AEA-B5A8-C8456C232239}" type="datetimeFigureOut">
              <a:rPr lang="it-IT" smtClean="0"/>
              <a:pPr/>
              <a:t>25/06/22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67683-65A2-49D8-92D7-7FF6F627419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3061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8173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0921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0048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709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636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5372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7365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1485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1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9539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2324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5054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959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0341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809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49703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52567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9947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55116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0476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91815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1888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53477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67683-65A2-49D8-92D7-7FF6F6274198}" type="slidenum">
              <a:rPr lang="it-IT" smtClean="0"/>
              <a:pPr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1975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651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377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03188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9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203852" y="0"/>
            <a:ext cx="5988148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66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r 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88148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46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ams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866227" y="1561514"/>
            <a:ext cx="2307102" cy="2082018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866227" y="3643532"/>
            <a:ext cx="2307102" cy="2082018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1561514"/>
            <a:ext cx="2307102" cy="2082018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643532"/>
            <a:ext cx="2307102" cy="2082018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3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wesom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68565" y="1538878"/>
            <a:ext cx="2572047" cy="412183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396172" y="1538878"/>
            <a:ext cx="2572047" cy="412183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23780" y="1538878"/>
            <a:ext cx="2572047" cy="412183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9051387" y="1538878"/>
            <a:ext cx="2572047" cy="412183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5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wesome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68565" y="1538878"/>
            <a:ext cx="2572047" cy="412183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23780" y="1538878"/>
            <a:ext cx="2572047" cy="412183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69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547813"/>
            <a:ext cx="6096000" cy="215265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3703192"/>
            <a:ext cx="6096000" cy="215265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096000" y="1547813"/>
            <a:ext cx="6096000" cy="215265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96000" y="3703192"/>
            <a:ext cx="6096000" cy="215265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1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63376" y="1748117"/>
            <a:ext cx="3555856" cy="194655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63376" y="3757408"/>
            <a:ext cx="3555856" cy="194655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293374" y="1748117"/>
            <a:ext cx="3555856" cy="194655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293374" y="3757408"/>
            <a:ext cx="3555856" cy="194655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923372" y="1748117"/>
            <a:ext cx="3555856" cy="194655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7923372" y="3757408"/>
            <a:ext cx="3555856" cy="194655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908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36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tfoli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6740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25310" y="2183102"/>
            <a:ext cx="1774825" cy="3200587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340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061012" y="2003613"/>
            <a:ext cx="4182035" cy="2541494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806389" y="2232211"/>
            <a:ext cx="2254623" cy="204395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256495" y="2232211"/>
            <a:ext cx="2111188" cy="2043953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900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b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473146" y="2100650"/>
            <a:ext cx="3435179" cy="2162432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5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r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2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Freeform 30"/>
          <p:cNvSpPr>
            <a:spLocks noEditPoints="1"/>
          </p:cNvSpPr>
          <p:nvPr userDrawn="1"/>
        </p:nvSpPr>
        <p:spPr bwMode="auto">
          <a:xfrm>
            <a:off x="1441133" y="6311900"/>
            <a:ext cx="312418" cy="315521"/>
          </a:xfrm>
          <a:custGeom>
            <a:avLst/>
            <a:gdLst>
              <a:gd name="T0" fmla="*/ 94 w 128"/>
              <a:gd name="T1" fmla="*/ 60 h 128"/>
              <a:gd name="T2" fmla="*/ 72 w 128"/>
              <a:gd name="T3" fmla="*/ 38 h 128"/>
              <a:gd name="T4" fmla="*/ 66 w 128"/>
              <a:gd name="T5" fmla="*/ 38 h 128"/>
              <a:gd name="T6" fmla="*/ 66 w 128"/>
              <a:gd name="T7" fmla="*/ 44 h 128"/>
              <a:gd name="T8" fmla="*/ 82 w 128"/>
              <a:gd name="T9" fmla="*/ 60 h 128"/>
              <a:gd name="T10" fmla="*/ 40 w 128"/>
              <a:gd name="T11" fmla="*/ 60 h 128"/>
              <a:gd name="T12" fmla="*/ 36 w 128"/>
              <a:gd name="T13" fmla="*/ 64 h 128"/>
              <a:gd name="T14" fmla="*/ 40 w 128"/>
              <a:gd name="T15" fmla="*/ 68 h 128"/>
              <a:gd name="T16" fmla="*/ 82 w 128"/>
              <a:gd name="T17" fmla="*/ 68 h 128"/>
              <a:gd name="T18" fmla="*/ 66 w 128"/>
              <a:gd name="T19" fmla="*/ 84 h 128"/>
              <a:gd name="T20" fmla="*/ 66 w 128"/>
              <a:gd name="T21" fmla="*/ 90 h 128"/>
              <a:gd name="T22" fmla="*/ 72 w 128"/>
              <a:gd name="T23" fmla="*/ 90 h 128"/>
              <a:gd name="T24" fmla="*/ 94 w 128"/>
              <a:gd name="T25" fmla="*/ 68 h 128"/>
              <a:gd name="T26" fmla="*/ 95 w 128"/>
              <a:gd name="T27" fmla="*/ 64 h 128"/>
              <a:gd name="T28" fmla="*/ 94 w 128"/>
              <a:gd name="T29" fmla="*/ 60 h 128"/>
              <a:gd name="T30" fmla="*/ 112 w 128"/>
              <a:gd name="T31" fmla="*/ 0 h 128"/>
              <a:gd name="T32" fmla="*/ 16 w 128"/>
              <a:gd name="T33" fmla="*/ 0 h 128"/>
              <a:gd name="T34" fmla="*/ 0 w 128"/>
              <a:gd name="T35" fmla="*/ 16 h 128"/>
              <a:gd name="T36" fmla="*/ 0 w 128"/>
              <a:gd name="T37" fmla="*/ 112 h 128"/>
              <a:gd name="T38" fmla="*/ 16 w 128"/>
              <a:gd name="T39" fmla="*/ 128 h 128"/>
              <a:gd name="T40" fmla="*/ 112 w 128"/>
              <a:gd name="T41" fmla="*/ 128 h 128"/>
              <a:gd name="T42" fmla="*/ 128 w 128"/>
              <a:gd name="T43" fmla="*/ 112 h 128"/>
              <a:gd name="T44" fmla="*/ 128 w 128"/>
              <a:gd name="T45" fmla="*/ 16 h 128"/>
              <a:gd name="T46" fmla="*/ 112 w 128"/>
              <a:gd name="T47" fmla="*/ 0 h 128"/>
              <a:gd name="T48" fmla="*/ 120 w 128"/>
              <a:gd name="T49" fmla="*/ 112 h 128"/>
              <a:gd name="T50" fmla="*/ 112 w 128"/>
              <a:gd name="T51" fmla="*/ 120 h 128"/>
              <a:gd name="T52" fmla="*/ 16 w 128"/>
              <a:gd name="T53" fmla="*/ 120 h 128"/>
              <a:gd name="T54" fmla="*/ 8 w 128"/>
              <a:gd name="T55" fmla="*/ 112 h 128"/>
              <a:gd name="T56" fmla="*/ 8 w 128"/>
              <a:gd name="T57" fmla="*/ 16 h 128"/>
              <a:gd name="T58" fmla="*/ 16 w 128"/>
              <a:gd name="T59" fmla="*/ 8 h 128"/>
              <a:gd name="T60" fmla="*/ 112 w 128"/>
              <a:gd name="T61" fmla="*/ 8 h 128"/>
              <a:gd name="T62" fmla="*/ 120 w 128"/>
              <a:gd name="T63" fmla="*/ 16 h 128"/>
              <a:gd name="T64" fmla="*/ 120 w 128"/>
              <a:gd name="T6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94" y="60"/>
                </a:moveTo>
                <a:cubicBezTo>
                  <a:pt x="72" y="38"/>
                  <a:pt x="72" y="38"/>
                  <a:pt x="72" y="38"/>
                </a:cubicBezTo>
                <a:cubicBezTo>
                  <a:pt x="70" y="36"/>
                  <a:pt x="67" y="36"/>
                  <a:pt x="66" y="38"/>
                </a:cubicBezTo>
                <a:cubicBezTo>
                  <a:pt x="64" y="39"/>
                  <a:pt x="64" y="42"/>
                  <a:pt x="66" y="44"/>
                </a:cubicBezTo>
                <a:cubicBezTo>
                  <a:pt x="82" y="60"/>
                  <a:pt x="82" y="60"/>
                  <a:pt x="82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38" y="60"/>
                  <a:pt x="36" y="62"/>
                  <a:pt x="36" y="64"/>
                </a:cubicBezTo>
                <a:cubicBezTo>
                  <a:pt x="36" y="66"/>
                  <a:pt x="38" y="68"/>
                  <a:pt x="40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66" y="84"/>
                  <a:pt x="66" y="84"/>
                  <a:pt x="66" y="84"/>
                </a:cubicBezTo>
                <a:cubicBezTo>
                  <a:pt x="64" y="86"/>
                  <a:pt x="64" y="89"/>
                  <a:pt x="66" y="90"/>
                </a:cubicBezTo>
                <a:cubicBezTo>
                  <a:pt x="67" y="92"/>
                  <a:pt x="70" y="92"/>
                  <a:pt x="72" y="90"/>
                </a:cubicBezTo>
                <a:cubicBezTo>
                  <a:pt x="94" y="68"/>
                  <a:pt x="94" y="68"/>
                  <a:pt x="94" y="68"/>
                </a:cubicBezTo>
                <a:cubicBezTo>
                  <a:pt x="95" y="67"/>
                  <a:pt x="95" y="65"/>
                  <a:pt x="95" y="64"/>
                </a:cubicBezTo>
                <a:cubicBezTo>
                  <a:pt x="95" y="63"/>
                  <a:pt x="95" y="61"/>
                  <a:pt x="94" y="60"/>
                </a:cubicBezTo>
                <a:close/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1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31"/>
          <p:cNvSpPr>
            <a:spLocks noEditPoints="1"/>
          </p:cNvSpPr>
          <p:nvPr userDrawn="1"/>
        </p:nvSpPr>
        <p:spPr bwMode="auto">
          <a:xfrm>
            <a:off x="838200" y="6311900"/>
            <a:ext cx="312418" cy="315521"/>
          </a:xfrm>
          <a:custGeom>
            <a:avLst/>
            <a:gdLst>
              <a:gd name="T0" fmla="*/ 112 w 128"/>
              <a:gd name="T1" fmla="*/ 0 h 128"/>
              <a:gd name="T2" fmla="*/ 16 w 128"/>
              <a:gd name="T3" fmla="*/ 0 h 128"/>
              <a:gd name="T4" fmla="*/ 0 w 128"/>
              <a:gd name="T5" fmla="*/ 16 h 128"/>
              <a:gd name="T6" fmla="*/ 0 w 128"/>
              <a:gd name="T7" fmla="*/ 112 h 128"/>
              <a:gd name="T8" fmla="*/ 16 w 128"/>
              <a:gd name="T9" fmla="*/ 128 h 128"/>
              <a:gd name="T10" fmla="*/ 112 w 128"/>
              <a:gd name="T11" fmla="*/ 128 h 128"/>
              <a:gd name="T12" fmla="*/ 128 w 128"/>
              <a:gd name="T13" fmla="*/ 112 h 128"/>
              <a:gd name="T14" fmla="*/ 128 w 128"/>
              <a:gd name="T15" fmla="*/ 16 h 128"/>
              <a:gd name="T16" fmla="*/ 112 w 128"/>
              <a:gd name="T17" fmla="*/ 0 h 128"/>
              <a:gd name="T18" fmla="*/ 120 w 128"/>
              <a:gd name="T19" fmla="*/ 112 h 128"/>
              <a:gd name="T20" fmla="*/ 112 w 128"/>
              <a:gd name="T21" fmla="*/ 120 h 128"/>
              <a:gd name="T22" fmla="*/ 16 w 128"/>
              <a:gd name="T23" fmla="*/ 120 h 128"/>
              <a:gd name="T24" fmla="*/ 8 w 128"/>
              <a:gd name="T25" fmla="*/ 112 h 128"/>
              <a:gd name="T26" fmla="*/ 8 w 128"/>
              <a:gd name="T27" fmla="*/ 16 h 128"/>
              <a:gd name="T28" fmla="*/ 16 w 128"/>
              <a:gd name="T29" fmla="*/ 8 h 128"/>
              <a:gd name="T30" fmla="*/ 112 w 128"/>
              <a:gd name="T31" fmla="*/ 8 h 128"/>
              <a:gd name="T32" fmla="*/ 120 w 128"/>
              <a:gd name="T33" fmla="*/ 16 h 128"/>
              <a:gd name="T34" fmla="*/ 120 w 128"/>
              <a:gd name="T35" fmla="*/ 112 h 128"/>
              <a:gd name="T36" fmla="*/ 88 w 128"/>
              <a:gd name="T37" fmla="*/ 60 h 128"/>
              <a:gd name="T38" fmla="*/ 46 w 128"/>
              <a:gd name="T39" fmla="*/ 60 h 128"/>
              <a:gd name="T40" fmla="*/ 62 w 128"/>
              <a:gd name="T41" fmla="*/ 44 h 128"/>
              <a:gd name="T42" fmla="*/ 62 w 128"/>
              <a:gd name="T43" fmla="*/ 38 h 128"/>
              <a:gd name="T44" fmla="*/ 56 w 128"/>
              <a:gd name="T45" fmla="*/ 38 h 128"/>
              <a:gd name="T46" fmla="*/ 34 w 128"/>
              <a:gd name="T47" fmla="*/ 60 h 128"/>
              <a:gd name="T48" fmla="*/ 33 w 128"/>
              <a:gd name="T49" fmla="*/ 64 h 128"/>
              <a:gd name="T50" fmla="*/ 34 w 128"/>
              <a:gd name="T51" fmla="*/ 68 h 128"/>
              <a:gd name="T52" fmla="*/ 56 w 128"/>
              <a:gd name="T53" fmla="*/ 90 h 128"/>
              <a:gd name="T54" fmla="*/ 62 w 128"/>
              <a:gd name="T55" fmla="*/ 90 h 128"/>
              <a:gd name="T56" fmla="*/ 62 w 128"/>
              <a:gd name="T57" fmla="*/ 84 h 128"/>
              <a:gd name="T58" fmla="*/ 46 w 128"/>
              <a:gd name="T59" fmla="*/ 68 h 128"/>
              <a:gd name="T60" fmla="*/ 88 w 128"/>
              <a:gd name="T61" fmla="*/ 68 h 128"/>
              <a:gd name="T62" fmla="*/ 92 w 128"/>
              <a:gd name="T63" fmla="*/ 64 h 128"/>
              <a:gd name="T64" fmla="*/ 88 w 128"/>
              <a:gd name="T65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12"/>
                </a:lnTo>
                <a:close/>
                <a:moveTo>
                  <a:pt x="88" y="60"/>
                </a:moveTo>
                <a:cubicBezTo>
                  <a:pt x="46" y="60"/>
                  <a:pt x="46" y="60"/>
                  <a:pt x="46" y="60"/>
                </a:cubicBezTo>
                <a:cubicBezTo>
                  <a:pt x="62" y="44"/>
                  <a:pt x="62" y="44"/>
                  <a:pt x="62" y="44"/>
                </a:cubicBezTo>
                <a:cubicBezTo>
                  <a:pt x="64" y="42"/>
                  <a:pt x="64" y="39"/>
                  <a:pt x="62" y="38"/>
                </a:cubicBezTo>
                <a:cubicBezTo>
                  <a:pt x="61" y="36"/>
                  <a:pt x="58" y="36"/>
                  <a:pt x="56" y="38"/>
                </a:cubicBezTo>
                <a:cubicBezTo>
                  <a:pt x="34" y="60"/>
                  <a:pt x="34" y="60"/>
                  <a:pt x="34" y="60"/>
                </a:cubicBezTo>
                <a:cubicBezTo>
                  <a:pt x="33" y="61"/>
                  <a:pt x="33" y="63"/>
                  <a:pt x="33" y="64"/>
                </a:cubicBezTo>
                <a:cubicBezTo>
                  <a:pt x="33" y="65"/>
                  <a:pt x="33" y="67"/>
                  <a:pt x="34" y="68"/>
                </a:cubicBezTo>
                <a:cubicBezTo>
                  <a:pt x="56" y="90"/>
                  <a:pt x="56" y="90"/>
                  <a:pt x="56" y="90"/>
                </a:cubicBezTo>
                <a:cubicBezTo>
                  <a:pt x="58" y="92"/>
                  <a:pt x="61" y="92"/>
                  <a:pt x="62" y="90"/>
                </a:cubicBezTo>
                <a:cubicBezTo>
                  <a:pt x="64" y="89"/>
                  <a:pt x="64" y="86"/>
                  <a:pt x="62" y="84"/>
                </a:cubicBezTo>
                <a:cubicBezTo>
                  <a:pt x="46" y="68"/>
                  <a:pt x="46" y="68"/>
                  <a:pt x="46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1601157" y="0"/>
            <a:ext cx="590843" cy="546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1645758" y="119161"/>
            <a:ext cx="5016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0F858A06-D6DE-466C-9391-DC75EF35E157}" type="slidenum">
              <a:rPr lang="en-US" sz="1400" b="1" smtClean="0">
                <a:solidFill>
                  <a:schemeClr val="bg1"/>
                </a:solidFill>
                <a:latin typeface="+mj-lt"/>
              </a:rPr>
              <a:pPr algn="ctr"/>
              <a:t>‹N›</a:t>
            </a:fld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17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Connettore 1 29"/>
          <p:cNvCxnSpPr/>
          <p:nvPr/>
        </p:nvCxnSpPr>
        <p:spPr>
          <a:xfrm flipV="1">
            <a:off x="319667" y="1011047"/>
            <a:ext cx="115200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26"/>
          <p:cNvCxnSpPr/>
          <p:nvPr/>
        </p:nvCxnSpPr>
        <p:spPr>
          <a:xfrm flipV="1">
            <a:off x="323385" y="6300443"/>
            <a:ext cx="115200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magine 14">
            <a:extLst>
              <a:ext uri="{FF2B5EF4-FFF2-40B4-BE49-F238E27FC236}">
                <a16:creationId xmlns:a16="http://schemas.microsoft.com/office/drawing/2014/main" id="{8125DE47-3883-5B47-88B5-DB7E954A5E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339" y="127604"/>
            <a:ext cx="6988553" cy="826998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0496E6E3-0D5F-FC4D-A485-D4D79F301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430" y="6034523"/>
            <a:ext cx="2548796" cy="540000"/>
          </a:xfrm>
          <a:prstGeom prst="rect">
            <a:avLst/>
          </a:prstGeom>
        </p:spPr>
      </p:pic>
      <p:sp>
        <p:nvSpPr>
          <p:cNvPr id="23" name="CasellaDiTesto 22"/>
          <p:cNvSpPr txBox="1"/>
          <p:nvPr/>
        </p:nvSpPr>
        <p:spPr>
          <a:xfrm>
            <a:off x="2637575" y="1485169"/>
            <a:ext cx="917900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Le forme e gli strumenti </a:t>
            </a:r>
          </a:p>
          <a:p>
            <a:pPr algn="ctr"/>
            <a:r>
              <a:rPr lang="it-IT" sz="32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di partenariato pubblico-privato </a:t>
            </a:r>
          </a:p>
          <a:p>
            <a:pPr algn="ctr"/>
            <a:r>
              <a:rPr lang="it-IT" sz="32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nella Riforma del Terzo settore</a:t>
            </a:r>
          </a:p>
          <a:p>
            <a:pPr algn="ctr"/>
            <a:endParaRPr lang="it-IT" sz="36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it-IT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Come attivare la co-progettazione </a:t>
            </a:r>
          </a:p>
          <a:p>
            <a:pPr algn="ctr"/>
            <a:r>
              <a:rPr lang="it-IT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ad iniziativa del Terzo settore.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750719" y="5579327"/>
            <a:ext cx="2293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27 giugno 2022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7872761" y="5285673"/>
            <a:ext cx="3992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Referente di ANCI Emilia-Romagna</a:t>
            </a:r>
          </a:p>
          <a:p>
            <a:pPr algn="r"/>
            <a:r>
              <a:rPr lang="it-IT" sz="1600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per contratti pubblici e innovazione sociale, diritto del Terzo settore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7824443" y="5003184"/>
            <a:ext cx="3992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b="1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Luciano Gallo</a:t>
            </a:r>
          </a:p>
        </p:txBody>
      </p:sp>
      <p:pic>
        <p:nvPicPr>
          <p:cNvPr id="19" name="Immagine 18" descr="LOGO co-progetta con-quadra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07" y="2169677"/>
            <a:ext cx="2015025" cy="202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29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25697" y="914891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2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314D602-CEDF-9E4E-B5F2-1C38C1DD90B0}"/>
              </a:ext>
            </a:extLst>
          </p:cNvPr>
          <p:cNvSpPr/>
          <p:nvPr/>
        </p:nvSpPr>
        <p:spPr>
          <a:xfrm>
            <a:off x="390731" y="2484463"/>
            <a:ext cx="11410537" cy="2397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it-IT" sz="22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ruolo attivo degli ETS nella proposizione di progettualità: inquadramento generale;</a:t>
            </a: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it-IT" sz="22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fase di iniziativa: cosa, come e perché;</a:t>
            </a: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it-IT" sz="22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l’istruttoria dell’amministrazione procedente;</a:t>
            </a: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it-IT" sz="22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l’eventuale comparazione di proposte alternative e migliorative ed il rispetto dell’evidenza pubblica.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3031135" y="1154383"/>
            <a:ext cx="5006314" cy="46166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2060"/>
                </a:solidFill>
              </a:rPr>
              <a:t>INDICE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582400" y="797697"/>
            <a:ext cx="566057" cy="500744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3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598720" y="926070"/>
            <a:ext cx="10735587" cy="44441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it-IT" sz="22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Il ruolo attivo degli ETS nella proposizione di progettualità: inquadramento generale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223543" y="1667504"/>
            <a:ext cx="117449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 co-progettazione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nella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 Relazione illustrativa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dello schema di decreto delegato:</a:t>
            </a:r>
          </a:p>
          <a:p>
            <a:pPr algn="just"/>
            <a:b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</a:b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«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(…)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Anche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la co-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progettazione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viene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individuata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dal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legislatore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come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strumento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ordinario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di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esercizio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dell'azione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amministrativa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, non più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limitato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ad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interventi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innovativi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e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sperimentali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,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attraverso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il quale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si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realizzano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forme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di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collaborazione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pubblico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/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privato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(…)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»</a:t>
            </a:r>
            <a:r>
              <a:rPr lang="en-GB" sz="2000" dirty="0">
                <a:latin typeface="Bookman Old Style" panose="02050604050505020204" pitchFamily="18" charset="0"/>
              </a:rPr>
              <a:t>. </a:t>
            </a:r>
            <a:r>
              <a:rPr lang="en-GB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</a:t>
            </a:r>
            <a:r>
              <a:rPr lang="en-GB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co-</a:t>
            </a:r>
            <a:r>
              <a:rPr lang="en-GB" sz="2000" b="1" dirty="0" err="1">
                <a:solidFill>
                  <a:srgbClr val="00B050"/>
                </a:solidFill>
                <a:latin typeface="Bookman Old Style" panose="02050604050505020204" pitchFamily="18" charset="0"/>
              </a:rPr>
              <a:t>progettazione</a:t>
            </a:r>
            <a:r>
              <a:rPr lang="en-GB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come </a:t>
            </a:r>
            <a:r>
              <a:rPr lang="en-GB" sz="2000" b="1" dirty="0" err="1">
                <a:solidFill>
                  <a:srgbClr val="0070C0"/>
                </a:solidFill>
                <a:latin typeface="Bookman Old Style" panose="02050604050505020204" pitchFamily="18" charset="0"/>
              </a:rPr>
              <a:t>partenariato</a:t>
            </a:r>
            <a:r>
              <a:rPr lang="en-GB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Bookman Old Style" panose="02050604050505020204" pitchFamily="18" charset="0"/>
              </a:rPr>
              <a:t>pubblico-privato</a:t>
            </a:r>
            <a:r>
              <a:rPr lang="en-GB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en-GB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 co-progettazione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– nella previsione della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legge delega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(art.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4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comma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lett.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) [</a:t>
            </a:r>
            <a:r>
              <a:rPr lang="it-IT" sz="2000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Riordino e revisione della disciplina del Terzo settore e codice del Terzo settore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] – è correlata al principio di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«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(o)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valorizzare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il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ruolo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degli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20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enti</a:t>
            </a:r>
            <a:r>
              <a:rPr lang="en-GB" sz="20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(...)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».</a:t>
            </a:r>
          </a:p>
          <a:p>
            <a:pPr algn="just"/>
            <a:endParaRPr lang="it-IT" sz="2000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Non a caso le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amministrazioni pubbliche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«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assicurano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» il </a:t>
            </a:r>
            <a:r>
              <a:rPr lang="it-IT" sz="2000" b="1" i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coinvolgimento attivo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degli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ETS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(art.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55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c.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).</a:t>
            </a:r>
            <a:endParaRPr lang="en-GB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endParaRPr lang="en-GB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475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582400" y="856214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4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80745" y="926070"/>
            <a:ext cx="8366234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La fase di iniziativa: cosa, come e perché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DAA85BB-1361-56D2-8AF5-3FA746D83C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04" y="1640770"/>
            <a:ext cx="10185991" cy="428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876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582400" y="856214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5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80745" y="926070"/>
            <a:ext cx="8366234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La fase di iniziativa: cosa, come e perché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223543" y="1730627"/>
            <a:ext cx="1174491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 co-progettazione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si svolge mediante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procedimenti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ad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evidenza pubblica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nel rispetto dei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principi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legge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241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1990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(art.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55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c.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CTS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).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L’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iniziativa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è di due tipi: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pubblica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di parte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  <a:p>
            <a:pPr marL="457200" indent="-457200" algn="just">
              <a:buAutoNum type="alphaLcParenR"/>
            </a:pPr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Iniziativa di parte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: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b.1)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ETS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singoli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b.2)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ETS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aggregati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b.3)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ETS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aggregati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con il </a:t>
            </a:r>
            <a:r>
              <a:rPr lang="it-IT" sz="2000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coinvolgimento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</a:t>
            </a:r>
            <a:r>
              <a:rPr lang="it-IT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soggetti diversi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[v. </a:t>
            </a:r>
            <a:r>
              <a:rPr lang="it-IT" sz="2000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infra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].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requisiti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«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soggettivi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» come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presupposto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per 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presentazione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una proposta.</a:t>
            </a:r>
          </a:p>
          <a:p>
            <a:pPr marL="457200" indent="-457200" algn="just">
              <a:buAutoNum type="alphaLcParenR"/>
            </a:pPr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endParaRPr lang="it-IT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812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582400" y="773900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6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80745" y="926070"/>
            <a:ext cx="8366234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La fase di iniziativa: cosa, come e perché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205078" y="1525400"/>
            <a:ext cx="117449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Fermo restando quanto previsto dalla normativa regionale e dalle disposizioni regolamentari, ove esistenti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in primo luogo gli ETS devono possedere - in relazione alla concreta proposta progettuale – alcuni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requisiti minimi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funzionali al buon andamento della PA (art.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97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Cost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 e art.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legge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241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1990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):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a) requisiti di </a:t>
            </a:r>
            <a:r>
              <a:rPr lang="it-IT" sz="2000" b="1" dirty="0">
                <a:solidFill>
                  <a:srgbClr val="009051"/>
                </a:solidFill>
                <a:latin typeface="Bookman Old Style" panose="02050604050505020204" pitchFamily="18" charset="0"/>
              </a:rPr>
              <a:t>onorabilità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(di «ordine generale»), oltre all’iscrizione al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RUNTS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b) requisiti di </a:t>
            </a:r>
            <a:r>
              <a:rPr lang="it-IT" sz="2000" b="1" i="1" dirty="0">
                <a:solidFill>
                  <a:srgbClr val="009051"/>
                </a:solidFill>
                <a:latin typeface="Bookman Old Style" panose="02050604050505020204" pitchFamily="18" charset="0"/>
              </a:rPr>
              <a:t>idoneità progettuale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e</a:t>
            </a:r>
            <a:r>
              <a:rPr lang="it-IT" sz="2000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i="1" dirty="0">
                <a:solidFill>
                  <a:srgbClr val="009051"/>
                </a:solidFill>
                <a:latin typeface="Bookman Old Style" panose="02050604050505020204" pitchFamily="18" charset="0"/>
              </a:rPr>
              <a:t>gestionale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c) requisiti di </a:t>
            </a:r>
            <a:r>
              <a:rPr lang="it-IT" sz="2000" b="1" dirty="0">
                <a:solidFill>
                  <a:srgbClr val="009051"/>
                </a:solidFill>
                <a:latin typeface="Bookman Old Style" panose="02050604050505020204" pitchFamily="18" charset="0"/>
              </a:rPr>
              <a:t>solidità economica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L’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idoneità progettuale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gestionale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è desunta: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a) dallo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Statuto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(attività di interesse generale);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b) e dalle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esperienze svolte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e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documentabili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solidità economica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è correlata agli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interventi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ed alla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durata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prevista nella proposta progettuale.</a:t>
            </a:r>
            <a:endParaRPr lang="it-IT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828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582400" y="773900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7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80745" y="926070"/>
            <a:ext cx="8366234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La presentazione della proposta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205078" y="1525400"/>
            <a:ext cx="117449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In relazione alle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finalità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dell’istituto della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co-progettazione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– si ribadisce applicabile a tutte le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attività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interesse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generale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dell’art.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5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– </a:t>
            </a:r>
            <a:r>
              <a:rPr lang="it-IT" sz="2000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fermi restando le normative regionali e gli atti regolamentari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delle amministrazioni procedenti, l’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atto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impulso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non può avere un contenuto generico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(mera istanza), dovendo avere il contenuto e la forma di una vera e propria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proposta progettuale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</a:t>
            </a:r>
            <a:r>
              <a:rPr lang="it-IT" sz="2000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corredata dagli allegati ritenuti necessari e/o funzionali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mera istanza appare, invece, riferibile, solo per fare un esempio, alla richiesta – rivolta alla competente Amministrazione – di dare avvio ad una procedura di co-progettazione, che, in caso di accoglimento dell’istanza, sarà formalmente ad iniziativa pubblica.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L’atto di mero impulso potrebbe avere finalità anche sollecitatorie laddove, sempre per fare un esempio, il ricorso alla co-progettazione sia stato previsto ad esito di una co-programmazione e l’amministrazione abbia deliberato in senso conforme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27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80745" y="926070"/>
            <a:ext cx="8366234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La presentazione della proposta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223543" y="1448732"/>
            <a:ext cx="1174491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proposta progettuale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dovrebbe avere i seguenti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contenuti minimi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: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presentazione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proponenti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[v. </a:t>
            </a:r>
            <a:r>
              <a:rPr lang="it-IT" sz="2000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infra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];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breve presentazione della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proposta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inquadramento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rispetto agli atti dell’amministrazione procedente, anche in termini di conformità e/o attuazione e/o integrazione, nonché degli strumenti di pianificazione e di programmazione e della normativa di settore;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descrizione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proposta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con particolare riguardo agli aspetti funzionali, gestionali ed economici [v. </a:t>
            </a:r>
            <a:r>
              <a:rPr lang="it-IT" sz="2000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infra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];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rapporto fra la proposta e l’eventuale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co-programmazione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svolta;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descrizione delle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risorse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a vario titolo, attivabili in caso di accoglimento;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durata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convenzione proposta, anche alla luce delle risorse, a vario titolo, richieste all’Amministrazione;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eventuale ricorso alla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VIS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descrizione dell’eventuale sistema di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auto-monitoraggio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auto-controllo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auto-valutazione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altro.</a:t>
            </a:r>
            <a:endParaRPr lang="it-IT" sz="2000" dirty="0">
              <a:latin typeface="Bookman Old Style" panose="02050604050505020204" pitchFamily="18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905CFF48-37AF-AFA7-5AC2-ECAC146FC7AC}"/>
              </a:ext>
            </a:extLst>
          </p:cNvPr>
          <p:cNvSpPr/>
          <p:nvPr/>
        </p:nvSpPr>
        <p:spPr>
          <a:xfrm>
            <a:off x="11500124" y="776394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8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488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80745" y="926070"/>
            <a:ext cx="8366234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I proponenti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223543" y="1448732"/>
            <a:ext cx="1174491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proposta, come detto in precedenza, può essere fatta da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</a:t>
            </a:r>
            <a:r>
              <a:rPr lang="it-IT" sz="2000" b="1" i="1" dirty="0" err="1">
                <a:solidFill>
                  <a:srgbClr val="00B050"/>
                </a:solidFill>
                <a:latin typeface="Bookman Old Style" panose="02050604050505020204" pitchFamily="18" charset="0"/>
              </a:rPr>
              <a:t>aggregandi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o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aggregati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in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ATS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 rapporti fra i membri dell’ATS sono regolati nell’ambito di una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scrittura privata autenticata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 in essa viene indicato il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capogruppo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nonché i relativi compiti e poteri di rappresentanza e di mandato.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L’ATS costituenda, in caso di accoglimento della proposta, dovrà essere costituita prima della sottoscrizione della convenzione (da parte del capogruppo o da tutti gli ETS in relazione al contenuto della scrittura privata dell’ATS).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 membri dell’ATS devono possedere – ala data di presentazione della proposta – 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requisiti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riferibili alle attività di rispettiva spettanza.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Due questioni rilevanti sono: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possibilità e limiti alle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modifiche soggettive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dell’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ATS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nel tempo;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coinvolgimento di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soggetti diversi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dagli ETS proponenti.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endParaRPr lang="it-IT" sz="2000" dirty="0">
              <a:latin typeface="Bookman Old Style" panose="02050604050505020204" pitchFamily="18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905CFF48-37AF-AFA7-5AC2-ECAC146FC7AC}"/>
              </a:ext>
            </a:extLst>
          </p:cNvPr>
          <p:cNvSpPr/>
          <p:nvPr/>
        </p:nvSpPr>
        <p:spPr>
          <a:xfrm>
            <a:off x="11500124" y="776394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9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114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80745" y="926070"/>
            <a:ext cx="8366234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Le modifiche soggettive dell’ATS proponente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223543" y="1568093"/>
            <a:ext cx="1174491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co-progettazione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si svolge nel rispetto dei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principi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procedimento amministrativo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di cui alla legge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241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1990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e, fra questi, quelli di parità di trattamento, trasparenza e pubblicità. Da qui il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limite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– relativo e non assoluto – alla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immodificabilità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dell’</a:t>
            </a:r>
            <a:r>
              <a:rPr lang="it-IT" sz="2000" dirty="0">
                <a:solidFill>
                  <a:srgbClr val="00B050"/>
                </a:solidFill>
                <a:latin typeface="Bookman Old Style" panose="02050604050505020204" pitchFamily="18" charset="0"/>
              </a:rPr>
              <a:t>ATS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fatte salve le seguenti ipotesi e sulla base dei seguenti presupposti: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volontà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membri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dell’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esercitare l’eventuale facoltà di modifiche soggettive deve risultare in modo chiaro dalla proposta e/o dai relativi atti;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modifica non deve avvenire per eludere i principi dell’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evidenza pubblica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gli ETS «sostituti» devono possedere 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requisiti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dei membri dell’ATS «sostituiti»;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ove possibile, la modifica soggettiva avviene sulla base del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consenso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formalmente manifestato dagli ETS »sostituiti»;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modifica deve essere formalmente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autorizzata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dall’amministrazione procedente, anche mediante silenzio-assenso (nel termine ordinario di conclusione del procedimento, fatte salve diverse previsioni).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N.B.: diversa è l’ipotesi dell’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accrescimento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dell’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ATS originario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it-IT" sz="2000" dirty="0">
              <a:latin typeface="Bookman Old Style" panose="02050604050505020204" pitchFamily="18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905CFF48-37AF-AFA7-5AC2-ECAC146FC7AC}"/>
              </a:ext>
            </a:extLst>
          </p:cNvPr>
          <p:cNvSpPr/>
          <p:nvPr/>
        </p:nvSpPr>
        <p:spPr>
          <a:xfrm>
            <a:off x="11500124" y="776394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10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40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80745" y="926070"/>
            <a:ext cx="8366234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ETS/Elenchi di ETS e soggetti diversi dagli ETS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223543" y="1568093"/>
            <a:ext cx="1174491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co-progettazione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è una forma di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partenariato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fra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enti pubblici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ed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ETS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 L’applicazione concreta di tale istituto pone </a:t>
            </a:r>
            <a:r>
              <a:rPr lang="it-IT" sz="2000" b="1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questioni specifiche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: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istituzione di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Elenchi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ETS da parte dell’amministrazione alla quale gli ETS intendano presentare una proposta: l’obbligo della previa iscrizione;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coinvolgimento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soggetti diversi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dagli ETS: possibilità, limiti e modalità;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b.1) focus: costituenda ATS in vista di costituzione di impresa sociale;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b.2) soggetti operanti nel »Terzo settore», non iscritti nel RUNTS;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b.3) autonomie funzionali e «attori filantropici»;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b.4) soggetti </a:t>
            </a:r>
            <a:r>
              <a:rPr lang="it-IT" sz="2000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profit.</a:t>
            </a:r>
          </a:p>
          <a:p>
            <a:pPr algn="just"/>
            <a:endParaRPr lang="it-IT" sz="2000" i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A mio avviso, ferme restando le eventuali previsioni della normativa regionale e della regolamentazione delle Amministrazioni procedenti, tre sono 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limiti invalicabili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:</a:t>
            </a:r>
          </a:p>
          <a:p>
            <a:pPr marL="514350" indent="-514350" algn="just">
              <a:buAutoNum type="roman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cooptazione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da parte del partenariato proponente, costituito da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ETS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iscritti nel RUNTS;</a:t>
            </a:r>
          </a:p>
          <a:p>
            <a:pPr marL="514350" indent="-514350" algn="just">
              <a:buAutoNum type="roman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attività secondarie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e comunque funzionali e strumentali a quelle di interesse generale;</a:t>
            </a:r>
          </a:p>
          <a:p>
            <a:pPr marL="514350" indent="-514350" algn="just">
              <a:buAutoNum type="roman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non </a:t>
            </a:r>
            <a:r>
              <a:rPr lang="it-IT" sz="2000" b="1" dirty="0" err="1">
                <a:solidFill>
                  <a:srgbClr val="00B050"/>
                </a:solidFill>
                <a:latin typeface="Bookman Old Style" panose="02050604050505020204" pitchFamily="18" charset="0"/>
              </a:rPr>
              <a:t>lucratività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  <a:endParaRPr lang="it-IT" sz="2000" dirty="0">
              <a:latin typeface="Bookman Old Style" panose="02050604050505020204" pitchFamily="18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905CFF48-37AF-AFA7-5AC2-ECAC146FC7AC}"/>
              </a:ext>
            </a:extLst>
          </p:cNvPr>
          <p:cNvSpPr/>
          <p:nvPr/>
        </p:nvSpPr>
        <p:spPr>
          <a:xfrm>
            <a:off x="11500124" y="776394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11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03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185052" y="1097105"/>
            <a:ext cx="8366234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Le azioni sociali innovative nel FSE +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223543" y="2296483"/>
            <a:ext cx="1174491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Focus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REGOLAMENTO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(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UE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)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2021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1057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PARLAMENTO EUROPEO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DEL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CONSIGLIO</a:t>
            </a:r>
            <a:b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</a:b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del 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24 giugno 2021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che istituisce il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Fondo sociale europeo Plus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(</a:t>
            </a:r>
            <a:r>
              <a:rPr lang="it-IT" sz="20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FSE+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) 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Articolo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14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(</a:t>
            </a:r>
            <a:r>
              <a:rPr lang="it-IT" sz="2000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Azioni sociali innovative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) </a:t>
            </a:r>
          </a:p>
          <a:p>
            <a:pPr algn="just"/>
            <a:r>
              <a:rPr lang="it-IT" sz="2000" b="1" i="1" dirty="0">
                <a:solidFill>
                  <a:srgbClr val="00B050"/>
                </a:solidFill>
                <a:latin typeface="Bookman Old Style" panose="02050604050505020204" pitchFamily="18" charset="0"/>
              </a:rPr>
              <a:t>1. Gli Stati membri sostengono azioni di innovazione sociale e sperimentazione sociale, comprese le azioni con una componente socio-culturale o che consolidano approcci dal basso verso l'alto basati su partenariati che coinvolgono le </a:t>
            </a:r>
            <a:r>
              <a:rPr lang="it-IT" sz="2000" b="1" i="1" dirty="0" err="1">
                <a:solidFill>
                  <a:srgbClr val="00B050"/>
                </a:solidFill>
                <a:latin typeface="Bookman Old Style" panose="02050604050505020204" pitchFamily="18" charset="0"/>
              </a:rPr>
              <a:t>autorita</a:t>
            </a:r>
            <a:r>
              <a:rPr lang="it-IT" sz="2000" b="1" i="1" dirty="0">
                <a:solidFill>
                  <a:srgbClr val="00B050"/>
                </a:solidFill>
                <a:latin typeface="Bookman Old Style" panose="02050604050505020204" pitchFamily="18" charset="0"/>
              </a:rPr>
              <a:t>̀ pubbliche, le parti sociali, le imprese sociali, il settore privato, e la </a:t>
            </a:r>
            <a:r>
              <a:rPr lang="it-IT" sz="2000" b="1" i="1" dirty="0" err="1">
                <a:solidFill>
                  <a:srgbClr val="00B050"/>
                </a:solidFill>
                <a:latin typeface="Bookman Old Style" panose="02050604050505020204" pitchFamily="18" charset="0"/>
              </a:rPr>
              <a:t>societa</a:t>
            </a:r>
            <a:r>
              <a:rPr lang="it-IT" sz="2000" b="1" i="1" dirty="0">
                <a:solidFill>
                  <a:srgbClr val="00B050"/>
                </a:solidFill>
                <a:latin typeface="Bookman Old Style" panose="02050604050505020204" pitchFamily="18" charset="0"/>
              </a:rPr>
              <a:t>̀ civile. 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905CFF48-37AF-AFA7-5AC2-ECAC146FC7AC}"/>
              </a:ext>
            </a:extLst>
          </p:cNvPr>
          <p:cNvSpPr/>
          <p:nvPr/>
        </p:nvSpPr>
        <p:spPr>
          <a:xfrm>
            <a:off x="11500124" y="776394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12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116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500124" y="854015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13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28193" y="926070"/>
            <a:ext cx="8828690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L’istruttoria della proposta</a:t>
            </a:r>
          </a:p>
        </p:txBody>
      </p:sp>
      <p:pic>
        <p:nvPicPr>
          <p:cNvPr id="10" name="Immagine 9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id="{87525458-6504-9D99-A4D5-4E63FD47BD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13987"/>
            <a:ext cx="10218683" cy="3957471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444093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500124" y="816026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14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28193" y="926070"/>
            <a:ext cx="8828690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L’istruttoria della proposta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170121" y="1640769"/>
            <a:ext cx="117449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seconda fase –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necessaria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– del procedimento di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co-progettazione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è l’</a:t>
            </a:r>
            <a:r>
              <a:rPr lang="it-IT" sz="2000" b="1" u="sng" dirty="0">
                <a:solidFill>
                  <a:srgbClr val="FF0000"/>
                </a:solidFill>
                <a:latin typeface="Bookman Old Style" panose="02050604050505020204" pitchFamily="18" charset="0"/>
              </a:rPr>
              <a:t>istruttoria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In primo luogo, l’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Amministrazione procedente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ricevuta la proposta dagli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ETS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con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proprio atto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: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comunica l’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avvio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procedimento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ai sensi degli articoli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7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ss. legge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241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1990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nomina il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responsabile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 procedimento, ai sensi degli articoli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5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ss. legge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241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1990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avvia l’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istruttoria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In secondo luogo, ad esito della verifica della regolarità formale della proposta:</a:t>
            </a:r>
          </a:p>
          <a:p>
            <a:pPr marL="514350" indent="-514350" algn="just">
              <a:buAutoNum type="roman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rigetta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con provvedimento succintamente motivato le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proposte irricevibili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insanabilmente incomplete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514350" indent="-514350" algn="just">
              <a:buAutoNum type="roman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avvia il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soccorso istruttorio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ai sensi dell’art.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6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legge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241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1990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514350" indent="-514350" algn="just">
              <a:buAutoNum type="roman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rigetta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con provvedimento succintamente motivato la proposta in caso di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mancato riscontro al soccorso istruttorio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4413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22899" y="856214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15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28193" y="926070"/>
            <a:ext cx="8828690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L’istruttoria della proposta </a:t>
            </a:r>
            <a:r>
              <a:rPr lang="it-IT" sz="2200" dirty="0">
                <a:solidFill>
                  <a:srgbClr val="002060"/>
                </a:solidFill>
              </a:rPr>
              <a:t>(</a:t>
            </a:r>
            <a:r>
              <a:rPr lang="it-IT" sz="2200" i="1" dirty="0">
                <a:solidFill>
                  <a:srgbClr val="002060"/>
                </a:solidFill>
              </a:rPr>
              <a:t>segue</a:t>
            </a:r>
            <a:r>
              <a:rPr lang="it-IT" sz="22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170121" y="1640769"/>
            <a:ext cx="117449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Segue, pertanto, l’esame del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merito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proposta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 Una precisazione è doverosa a questo punto.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L’Amministrazione procedente ha l’obbligo di esaminare la proposta e concludere con provvedimento motivato il procedimento, tanto più in ragione di pregressi rapporti con gli istanti, ma ciò non comporta il diritto dei proponenti all’accoglimento della proposta.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(</a:t>
            </a:r>
            <a:r>
              <a:rPr lang="it-IT" sz="2000" b="1" dirty="0" err="1">
                <a:solidFill>
                  <a:srgbClr val="0070C0"/>
                </a:solidFill>
                <a:latin typeface="Bookman Old Style" panose="02050604050505020204" pitchFamily="18" charset="0"/>
              </a:rPr>
              <a:t>CdS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sentenza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3355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2019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in senso conforme, </a:t>
            </a:r>
            <a:r>
              <a:rPr lang="it-IT" sz="2000" b="1" dirty="0" err="1">
                <a:solidFill>
                  <a:srgbClr val="0070C0"/>
                </a:solidFill>
                <a:latin typeface="Bookman Old Style" panose="02050604050505020204" pitchFamily="18" charset="0"/>
              </a:rPr>
              <a:t>CdS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sentenza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3234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2017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nonché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TAR Calabria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Reggio Calabria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sentenza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379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2017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).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Conseguenze: </a:t>
            </a: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-   dalla mera idea progettuale alla proposta </a:t>
            </a:r>
          </a:p>
          <a:p>
            <a:pPr marL="342900" indent="-342900" algn="just">
              <a:buFontTx/>
              <a:buChar char="-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serietà della proposta;</a:t>
            </a:r>
          </a:p>
          <a:p>
            <a:pPr marL="342900" indent="-342900" algn="just">
              <a:buFontTx/>
              <a:buChar char="-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discrezionalità dell’Amministrazione procedente.</a:t>
            </a:r>
          </a:p>
        </p:txBody>
      </p:sp>
    </p:spTree>
    <p:extLst>
      <p:ext uri="{BB962C8B-B14F-4D97-AF65-F5344CB8AC3E}">
        <p14:creationId xmlns:p14="http://schemas.microsoft.com/office/powerpoint/2010/main" val="4125821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89492" y="880885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16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28193" y="926070"/>
            <a:ext cx="8828690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L’evidenza pubblica</a:t>
            </a:r>
          </a:p>
        </p:txBody>
      </p:sp>
      <p:pic>
        <p:nvPicPr>
          <p:cNvPr id="10" name="Immagine 9" descr="Immagine che contiene edificio, torre&#10;&#10;Descrizione generata automaticamente">
            <a:extLst>
              <a:ext uri="{FF2B5EF4-FFF2-40B4-BE49-F238E27FC236}">
                <a16:creationId xmlns:a16="http://schemas.microsoft.com/office/drawing/2014/main" id="{862984C7-7BE8-D661-2AD5-F4FA45F19B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37" y="1640769"/>
            <a:ext cx="11238614" cy="415419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656560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88120" y="825206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17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28193" y="926070"/>
            <a:ext cx="8828690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L’evidenza pubblica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120516" y="1539905"/>
            <a:ext cx="1193366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L’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evidenza pubblica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è il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presupposto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necessario per bilanciare l’interesse legittimo dei proponenti con l’interesse pubblico a dare conto ai cittadini delle ragioni, fattuali e giuridiche, della scelta.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Gli atti del procedimento di co-progettazione sono assoggettati alla disciplina in materia di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trasparenza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(d. lgs.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33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2013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ss. mm.).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In caso di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accoglimento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proposta presentata dagli ETS, mediante atto motivato, l’’Amministrazione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pubblica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nei modi di legge un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Avviso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al fine di consentire ai soggetti interessati di presentare proposte alternative e/o migliorative.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b="1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Si ribadisce, trovano applicazione le disposizioni della normativa regionale e dei regolamenti, ove esistenti. </a:t>
            </a:r>
          </a:p>
        </p:txBody>
      </p:sp>
    </p:spTree>
    <p:extLst>
      <p:ext uri="{BB962C8B-B14F-4D97-AF65-F5344CB8AC3E}">
        <p14:creationId xmlns:p14="http://schemas.microsoft.com/office/powerpoint/2010/main" val="1887860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88120" y="803669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18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28193" y="926070"/>
            <a:ext cx="8828690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L’evidenza pubblica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2A8CF8-3932-604D-902B-19D2E1F46993}"/>
              </a:ext>
            </a:extLst>
          </p:cNvPr>
          <p:cNvSpPr/>
          <p:nvPr/>
        </p:nvSpPr>
        <p:spPr>
          <a:xfrm>
            <a:off x="120516" y="1539905"/>
            <a:ext cx="1193366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L’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Avviso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</a:t>
            </a:r>
            <a:r>
              <a:rPr lang="it-IT" sz="2000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pubblicato per un tempo congruo rispetto ai contenuti e agli adempimenti richiesti agli interessati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dovrebbe avere i seguenti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elementi minimi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: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riferimenti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proponenti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della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proposta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valutata positivamente dall’Amministrazione;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termini e modalità per accedere alla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copia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proposta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dei relativi allegati, finalizzata alla partecipazione al procedimento, con contestuale dichiarazione in tema di riservatezza;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termini e modalità per la presentazione di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proposte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«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alternative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» e/o «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migliorative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»;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criteri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valutazione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in caso di eventuale comparazione;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modalità di svolgimento della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co-progettazione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termini e modalità di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conclusione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procedimento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altre informazioni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utili (ad es. riferimento del responsabile del procedimento, termine e modalità di richiesta FAQ ed altro ancora).</a:t>
            </a:r>
          </a:p>
        </p:txBody>
      </p:sp>
    </p:spTree>
    <p:extLst>
      <p:ext uri="{BB962C8B-B14F-4D97-AF65-F5344CB8AC3E}">
        <p14:creationId xmlns:p14="http://schemas.microsoft.com/office/powerpoint/2010/main" val="82373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68227" y="856214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19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228193" y="926070"/>
            <a:ext cx="8828690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La comparazione</a:t>
            </a:r>
          </a:p>
        </p:txBody>
      </p:sp>
      <p:pic>
        <p:nvPicPr>
          <p:cNvPr id="10" name="Immagine 9" descr="Immagine che contiene testo&#10;&#10;Descrizione generata automaticamente">
            <a:extLst>
              <a:ext uri="{FF2B5EF4-FFF2-40B4-BE49-F238E27FC236}">
                <a16:creationId xmlns:a16="http://schemas.microsoft.com/office/drawing/2014/main" id="{6FB34622-5E7A-D60B-80A3-276A578993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21" y="1640769"/>
            <a:ext cx="10714321" cy="423650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90989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500124" y="835179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20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947959" y="1085551"/>
            <a:ext cx="7354989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La comparazione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ED209E7-58CB-2845-9F35-8701930CAEFE}"/>
              </a:ext>
            </a:extLst>
          </p:cNvPr>
          <p:cNvSpPr/>
          <p:nvPr/>
        </p:nvSpPr>
        <p:spPr>
          <a:xfrm>
            <a:off x="299172" y="1843950"/>
            <a:ext cx="1161586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L’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Amministrazione procedente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, ricevuta una 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proposta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 «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alternativa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» e/o «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migliorativa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», verificatene la 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regolarità formale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, attivando se del caso il 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soccorso istruttorio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, ai sensi dell’art. </a:t>
            </a:r>
            <a:r>
              <a:rPr lang="it-IT" sz="2000" b="1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6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 della legge n. </a:t>
            </a:r>
            <a:r>
              <a:rPr lang="it-IT" sz="2000" b="1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241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1990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, con atto del soggetto responsabile nomina i membri della 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commissione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 di 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valutazione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comparativa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 delle proposte.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Al fine di garantire la 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terzietà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 nell’ambito dell’attività di valutazione comparativa, si ritiene che della commissione non debba far parte chi ha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predisposto nel merito l’Avviso pubblico.</a:t>
            </a:r>
          </a:p>
          <a:p>
            <a:pPr algn="just"/>
            <a:endParaRPr lang="it-IT" sz="2000" dirty="0">
              <a:solidFill>
                <a:srgbClr val="0070C0"/>
              </a:solidFill>
              <a:effectLst/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Si ritiene, inoltre, rispondente ai principi di parità di trattamento, che alla valutazione comparativa dovrebbe essere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invitato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anche il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proponente originario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al quale dovrà essere consentito di accedere alla proposta «alternativa» e/o «migliorativa», nel rispetto delle regole in materia di protezione dei dati</a:t>
            </a:r>
          </a:p>
        </p:txBody>
      </p:sp>
    </p:spTree>
    <p:extLst>
      <p:ext uri="{BB962C8B-B14F-4D97-AF65-F5344CB8AC3E}">
        <p14:creationId xmlns:p14="http://schemas.microsoft.com/office/powerpoint/2010/main" val="938127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523161" y="773900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21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692777" y="886457"/>
            <a:ext cx="7354989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La comparazione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ED209E7-58CB-2845-9F35-8701930CAEFE}"/>
              </a:ext>
            </a:extLst>
          </p:cNvPr>
          <p:cNvSpPr/>
          <p:nvPr/>
        </p:nvSpPr>
        <p:spPr>
          <a:xfrm>
            <a:off x="138223" y="1594606"/>
            <a:ext cx="1195099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La </a:t>
            </a:r>
            <a:r>
              <a:rPr lang="it-IT" sz="2000" b="1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Commissione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 procede con la </a:t>
            </a:r>
            <a:r>
              <a:rPr lang="it-IT" sz="2000" b="1" dirty="0">
                <a:solidFill>
                  <a:srgbClr val="00B050"/>
                </a:solidFill>
                <a:effectLst/>
                <a:latin typeface="Bookman Old Style" panose="02050604050505020204" pitchFamily="18" charset="0"/>
              </a:rPr>
              <a:t>comparazione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 delle proposte sulla base dei 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criteri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 di 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valutazione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 stabiliti nell’</a:t>
            </a:r>
            <a:r>
              <a:rPr lang="it-IT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Avviso</a:t>
            </a:r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, concludendo le relative operazioni – debitamente verbalizzate – con un </a:t>
            </a:r>
            <a:r>
              <a:rPr lang="it-IT" sz="2000" b="1" dirty="0">
                <a:solidFill>
                  <a:srgbClr val="00B050"/>
                </a:solidFill>
                <a:effectLst/>
                <a:latin typeface="Bookman Old Style" panose="02050604050505020204" pitchFamily="18" charset="0"/>
              </a:rPr>
              <a:t>giudizio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finale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idoneo comunque a dare conto delle ragioni di preferenza della proposta ritenuta più funzionale rispetto agli obiettivi dell’ente.</a:t>
            </a:r>
          </a:p>
          <a:p>
            <a:pPr algn="just"/>
            <a:endParaRPr lang="it-IT" sz="2000" dirty="0">
              <a:solidFill>
                <a:srgbClr val="0070C0"/>
              </a:solidFill>
              <a:effectLst/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effectLst/>
                <a:latin typeface="Bookman Old Style" panose="02050604050505020204" pitchFamily="18" charset="0"/>
              </a:rPr>
              <a:t>L’Avviso pubblico potrebbe stabilire che gli ETS in «comparazione» possano,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prima della conclusione del procedimento, manifestare la loro volontà unanime, formalizzata in apposita dichiarazione, resa ai sensi del DPR n. 445/2000, a elaborare una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proposta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«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unitaria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».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L’Amministrazione </a:t>
            </a:r>
            <a:r>
              <a:rPr lang="it-IT" sz="2000">
                <a:solidFill>
                  <a:srgbClr val="0070C0"/>
                </a:solidFill>
                <a:latin typeface="Bookman Old Style" panose="02050604050505020204" pitchFamily="18" charset="0"/>
              </a:rPr>
              <a:t>procedente invita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pertanto, gli ETS a formalizzare – nel termine congruo loro indicato – una proposta unitaria, che sarà oggetto di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valutazione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da parte della Commissione. Il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verbale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conclusivo della Commissione, in caso di accoglimento della proposta «unitaria»,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è sottoscritto anche dagli ETS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ai sensi e per gli effetti dell’art.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legge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241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1990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2214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500124" y="925003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22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969468" y="1064304"/>
            <a:ext cx="7354989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La conclusione del procedimento</a:t>
            </a:r>
          </a:p>
        </p:txBody>
      </p:sp>
      <p:pic>
        <p:nvPicPr>
          <p:cNvPr id="10" name="Immagine 9" descr="Immagine che contiene persona, sport, erba, gara di atletica&#10;&#10;Descrizione generata automaticamente">
            <a:extLst>
              <a:ext uri="{FF2B5EF4-FFF2-40B4-BE49-F238E27FC236}">
                <a16:creationId xmlns:a16="http://schemas.microsoft.com/office/drawing/2014/main" id="{3F06D814-8D81-77FD-AE04-41D91CC6DB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1917236"/>
            <a:ext cx="10419907" cy="382316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381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73543" y="828151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23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788715" y="930573"/>
            <a:ext cx="7354989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La conclusione del procedimento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ED209E7-58CB-2845-9F35-8701930CAEFE}"/>
              </a:ext>
            </a:extLst>
          </p:cNvPr>
          <p:cNvSpPr/>
          <p:nvPr/>
        </p:nvSpPr>
        <p:spPr>
          <a:xfrm>
            <a:off x="152400" y="1596971"/>
            <a:ext cx="11887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Il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procedimento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co-progettazione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deve essere formalmente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concluso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con atto del soggetto responsabile dell’Amministrazione. In termini generali sono prefigurabili i seguenti scenari: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accoglimento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proposta originaria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in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assenza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proposte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«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alternative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» e/o «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migliorative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»;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valutazione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proposta ritenuta meritevole di giudizio positivo, in caso di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comparazione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;</a:t>
            </a:r>
          </a:p>
          <a:p>
            <a:pPr marL="457200" indent="-457200" algn="just">
              <a:buAutoNum type="alphaLcParenR"/>
            </a:pP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valutazione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positiva di una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proposta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«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unitaria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», che integra più proposte;</a:t>
            </a:r>
          </a:p>
          <a:p>
            <a:pPr marL="457200" indent="-457200" algn="just">
              <a:buAutoNum type="alphaLcParenR"/>
            </a:pP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eventuale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revoca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 provvedimento per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sopravvenute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ragioni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interesse pubblico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(art.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21 </a:t>
            </a:r>
            <a:r>
              <a:rPr lang="it-IT" sz="20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quinquies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legge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241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1990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).</a:t>
            </a:r>
          </a:p>
          <a:p>
            <a:pPr marL="457200" indent="-457200" algn="just">
              <a:buAutoNum type="alphaLcParenR"/>
            </a:pPr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Segue 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sottoscrizione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della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convenzione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con la quale viene formalizzato il rapporto di collaborazione, e la co-progettazione in senso proprio, ove non svolta prima.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Infine, gli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adempimenti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in materia di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pubblicità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di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trasparenza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6761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93036" y="773900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24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788715" y="930573"/>
            <a:ext cx="7354989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Monitoraggio, valutazione e controllo</a:t>
            </a:r>
          </a:p>
        </p:txBody>
      </p:sp>
      <p:pic>
        <p:nvPicPr>
          <p:cNvPr id="10" name="Immagine 9" descr="Immagine che contiene testo&#10;&#10;Descrizione generata automaticamente">
            <a:extLst>
              <a:ext uri="{FF2B5EF4-FFF2-40B4-BE49-F238E27FC236}">
                <a16:creationId xmlns:a16="http://schemas.microsoft.com/office/drawing/2014/main" id="{3C788754-F080-A624-C25F-19FAB32B09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88" y="1858102"/>
            <a:ext cx="11475696" cy="4064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17594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93036" y="773900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25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788715" y="930573"/>
            <a:ext cx="7354989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Monitoraggio, valutazione e controllo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ED209E7-58CB-2845-9F35-8701930CAEFE}"/>
              </a:ext>
            </a:extLst>
          </p:cNvPr>
          <p:cNvSpPr/>
          <p:nvPr/>
        </p:nvSpPr>
        <p:spPr>
          <a:xfrm>
            <a:off x="152400" y="1596971"/>
            <a:ext cx="11887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realizzazione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degli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interventi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tanto più in ragione dell’essere frutto di un’iniziativa «di parte», deve essere oggetto di un sistema codificato di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monitoraggio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</a:t>
            </a:r>
            <a:r>
              <a:rPr lang="it-IT" sz="20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valutazione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controllo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Un </a:t>
            </a:r>
            <a:r>
              <a:rPr lang="it-IT" sz="2000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sistema non formale ed </a:t>
            </a:r>
            <a:r>
              <a:rPr lang="it-IT" sz="2000" u="sng" dirty="0" err="1">
                <a:solidFill>
                  <a:srgbClr val="0070C0"/>
                </a:solidFill>
                <a:latin typeface="Bookman Old Style" panose="02050604050505020204" pitchFamily="18" charset="0"/>
              </a:rPr>
              <a:t>adempitivo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quanto efficace e coerente con le finalità ed il contenuto della proposta progettuale.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In ragione del procedimento ad «istanza di parte», sarebbe auspicabile che nella proposta siano previsti sistemi di monitoraggio condiviso,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auto-valutazione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di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controllo condiviso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nonché che prevedano il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coinvolgimento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cittadini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degli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utenti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dei servizi e dei relativi familiari.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N.B.: cfr. art.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11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d. lgs. n.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112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/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2017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sul coinvolgimento degli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utenti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dei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lavoratori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e degli altri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soggetti interessati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nell’ambito dell’attività delle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imprese sociali 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(nonché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Linee guida ministeriali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adottate con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DM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7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9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2021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144265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93036" y="773900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26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788715" y="930573"/>
            <a:ext cx="7354989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Monitoraggio, valutazione e controllo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ED209E7-58CB-2845-9F35-8701930CAEFE}"/>
              </a:ext>
            </a:extLst>
          </p:cNvPr>
          <p:cNvSpPr/>
          <p:nvPr/>
        </p:nvSpPr>
        <p:spPr>
          <a:xfrm>
            <a:off x="152400" y="1596971"/>
            <a:ext cx="11887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Monitoraggio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valutazione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(anche in relazione alla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VIS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ove prevista) e 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controllo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dovrebbero attivare un </a:t>
            </a:r>
            <a:r>
              <a:rPr lang="it-IT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processo circolare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, non solo all’interno della co-progettazione, ma anche degli altri strumenti previsti dalla Riforma del Terzo settore.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Importanza che gli atti del procedimento di co-progettazione – in particolare, l’Avviso pubblico e la convenzione fra ente ed ETS – prevedano espressamente la possibilità di riaprire il tavolo di co-progettazione ad esito delle risultanze delle attività di monitoraggio, di valutazione e di controllo.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Si ripropone il tema della «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sostituzione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» e/o dell’»</a:t>
            </a:r>
            <a:r>
              <a:rPr lang="it-IT" sz="2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accrescimento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» degli </a:t>
            </a:r>
            <a:r>
              <a:rPr lang="it-IT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ETS</a:t>
            </a:r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 rispetto a quelli originari, ma anche dei soggetti diversi.</a:t>
            </a:r>
          </a:p>
          <a:p>
            <a:pPr algn="just"/>
            <a:endParaRPr lang="it-IT" sz="2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it-IT" sz="2000" dirty="0">
                <a:solidFill>
                  <a:srgbClr val="0070C0"/>
                </a:solidFill>
                <a:latin typeface="Bookman Old Style" panose="02050604050505020204" pitchFamily="18" charset="0"/>
              </a:rPr>
              <a:t>Come bilanciare i principi a tutela del giusto procedimento con quelli a tutela dell’interesse pubblico concretamente considerato dalla co-progettazione.</a:t>
            </a:r>
          </a:p>
        </p:txBody>
      </p:sp>
    </p:spTree>
    <p:extLst>
      <p:ext uri="{BB962C8B-B14F-4D97-AF65-F5344CB8AC3E}">
        <p14:creationId xmlns:p14="http://schemas.microsoft.com/office/powerpoint/2010/main" val="113788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D4C4B9E-443A-4E02-9A76-D0F5E6FAD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3" y="228606"/>
            <a:ext cx="4608000" cy="5452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8B7172-C68F-4900-8070-F76764C1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37" y="6033587"/>
            <a:ext cx="2548797" cy="5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A982CF4-736E-42A4-B7CB-B3E96964C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49" y="5061857"/>
            <a:ext cx="1818658" cy="2577964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 flipV="1">
            <a:off x="5159829" y="642257"/>
            <a:ext cx="67056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V="1">
            <a:off x="598721" y="6509662"/>
            <a:ext cx="7632000" cy="1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/>
          <p:cNvSpPr/>
          <p:nvPr/>
        </p:nvSpPr>
        <p:spPr>
          <a:xfrm>
            <a:off x="11493036" y="773900"/>
            <a:ext cx="566057" cy="500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073D4B2-E112-491F-B01F-6C289AF2AC95}" type="slidenum">
              <a:rPr lang="it-IT" sz="1600" b="1" smtClean="0">
                <a:solidFill>
                  <a:srgbClr val="CC6600"/>
                </a:solidFill>
                <a:latin typeface="Calibri" pitchFamily="34" charset="0"/>
                <a:cs typeface="Calibri" pitchFamily="34" charset="0"/>
              </a:rPr>
              <a:pPr algn="ctr"/>
              <a:t>27</a:t>
            </a:fld>
            <a:endParaRPr lang="it-IT" sz="1600" b="1" dirty="0">
              <a:solidFill>
                <a:srgbClr val="CC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6CF2E8-89EE-C843-99B5-4D23F9956841}"/>
              </a:ext>
            </a:extLst>
          </p:cNvPr>
          <p:cNvSpPr txBox="1"/>
          <p:nvPr/>
        </p:nvSpPr>
        <p:spPr>
          <a:xfrm>
            <a:off x="2788715" y="930573"/>
            <a:ext cx="7354989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002060"/>
                </a:solidFill>
              </a:rPr>
              <a:t>Dibattito</a:t>
            </a:r>
          </a:p>
        </p:txBody>
      </p:sp>
      <p:pic>
        <p:nvPicPr>
          <p:cNvPr id="10" name="Immagine 9" descr="Immagine che contiene testo&#10;&#10;Descrizione generata automaticamente">
            <a:extLst>
              <a:ext uri="{FF2B5EF4-FFF2-40B4-BE49-F238E27FC236}">
                <a16:creationId xmlns:a16="http://schemas.microsoft.com/office/drawing/2014/main" id="{460B70E3-E6E6-28E0-1F0B-3AEFB5ADCE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68" y="1964774"/>
            <a:ext cx="9633097" cy="3957328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947622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Connettore 1 29"/>
          <p:cNvCxnSpPr/>
          <p:nvPr/>
        </p:nvCxnSpPr>
        <p:spPr>
          <a:xfrm flipV="1">
            <a:off x="319667" y="1011047"/>
            <a:ext cx="115200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26"/>
          <p:cNvCxnSpPr/>
          <p:nvPr/>
        </p:nvCxnSpPr>
        <p:spPr>
          <a:xfrm flipV="1">
            <a:off x="323385" y="6300443"/>
            <a:ext cx="11520000" cy="0"/>
          </a:xfrm>
          <a:prstGeom prst="line">
            <a:avLst/>
          </a:prstGeom>
          <a:ln w="3810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magine 14">
            <a:extLst>
              <a:ext uri="{FF2B5EF4-FFF2-40B4-BE49-F238E27FC236}">
                <a16:creationId xmlns:a16="http://schemas.microsoft.com/office/drawing/2014/main" id="{8125DE47-3883-5B47-88B5-DB7E954A5E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339" y="127604"/>
            <a:ext cx="6988553" cy="826998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0496E6E3-0D5F-FC4D-A485-D4D79F301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430" y="6034523"/>
            <a:ext cx="2548796" cy="540000"/>
          </a:xfrm>
          <a:prstGeom prst="rect">
            <a:avLst/>
          </a:prstGeom>
        </p:spPr>
      </p:pic>
      <p:pic>
        <p:nvPicPr>
          <p:cNvPr id="11" name="Immagine 10" descr="LOGO co-progetta con-quadra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98" y="2628745"/>
            <a:ext cx="2353004" cy="2362530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326571" y="1160543"/>
            <a:ext cx="11506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Iniziativa finanziata nell’ambito del PON INCLUSIONE con il contributo del Fondo Sociale Europeo 2014-2020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610070-337E-4541-ABE7-FBF326C1542F}"/>
              </a:ext>
            </a:extLst>
          </p:cNvPr>
          <p:cNvSpPr txBox="1"/>
          <p:nvPr/>
        </p:nvSpPr>
        <p:spPr>
          <a:xfrm>
            <a:off x="1127051" y="2445488"/>
            <a:ext cx="32110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</a:rPr>
              <a:t>Grazie di cuore </a:t>
            </a:r>
          </a:p>
          <a:p>
            <a:pPr algn="ctr"/>
            <a:r>
              <a:rPr lang="it-IT" sz="2400" b="1" dirty="0">
                <a:solidFill>
                  <a:srgbClr val="0070C0"/>
                </a:solidFill>
              </a:rPr>
              <a:t>per la vostra attenzione.</a:t>
            </a:r>
          </a:p>
          <a:p>
            <a:pPr algn="ctr"/>
            <a:endParaRPr lang="it-IT" sz="2400" b="1" dirty="0">
              <a:solidFill>
                <a:srgbClr val="0070C0"/>
              </a:solidFill>
            </a:endParaRPr>
          </a:p>
          <a:p>
            <a:pPr algn="ctr"/>
            <a:r>
              <a:rPr lang="it-IT" sz="2400" b="1" dirty="0">
                <a:solidFill>
                  <a:srgbClr val="FF0000"/>
                </a:solidFill>
              </a:rPr>
              <a:t>Luciano Gallo</a:t>
            </a:r>
          </a:p>
        </p:txBody>
      </p:sp>
    </p:spTree>
    <p:extLst>
      <p:ext uri="{BB962C8B-B14F-4D97-AF65-F5344CB8AC3E}">
        <p14:creationId xmlns:p14="http://schemas.microsoft.com/office/powerpoint/2010/main" val="579297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orse Orang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9719"/>
      </a:accent1>
      <a:accent2>
        <a:srgbClr val="FF8C00"/>
      </a:accent2>
      <a:accent3>
        <a:srgbClr val="E57E00"/>
      </a:accent3>
      <a:accent4>
        <a:srgbClr val="CC7000"/>
      </a:accent4>
      <a:accent5>
        <a:srgbClr val="B26200"/>
      </a:accent5>
      <a:accent6>
        <a:srgbClr val="995400"/>
      </a:accent6>
      <a:hlink>
        <a:srgbClr val="0563C1"/>
      </a:hlink>
      <a:folHlink>
        <a:srgbClr val="954F72"/>
      </a:folHlink>
    </a:clrScheme>
    <a:fontScheme name="FIX">
      <a:majorFont>
        <a:latin typeface="Raleway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2542</TotalTime>
  <Words>2650</Words>
  <Application>Microsoft Macintosh PowerPoint</Application>
  <PresentationFormat>Widescreen</PresentationFormat>
  <Paragraphs>247</Paragraphs>
  <Slides>28</Slides>
  <Notes>26</Notes>
  <HiddenSlides>1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5" baseType="lpstr">
      <vt:lpstr>Arial</vt:lpstr>
      <vt:lpstr>Bookman Old Style</vt:lpstr>
      <vt:lpstr>Calibri</vt:lpstr>
      <vt:lpstr>Lato</vt:lpstr>
      <vt:lpstr>Raleway</vt:lpstr>
      <vt:lpstr>Symbol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bachtiar nurhakim</dc:creator>
  <cp:lastModifiedBy>Luciano Gallo</cp:lastModifiedBy>
  <cp:revision>215</cp:revision>
  <dcterms:created xsi:type="dcterms:W3CDTF">2016-06-14T05:28:54Z</dcterms:created>
  <dcterms:modified xsi:type="dcterms:W3CDTF">2022-06-26T11:44:18Z</dcterms:modified>
</cp:coreProperties>
</file>