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67" r:id="rId5"/>
    <p:sldMasterId id="2147483674" r:id="rId6"/>
    <p:sldMasterId id="2147483679" r:id="rId7"/>
  </p:sldMasterIdLst>
  <p:notesMasterIdLst>
    <p:notesMasterId r:id="rId15"/>
  </p:notesMasterIdLst>
  <p:handoutMasterIdLst>
    <p:handoutMasterId r:id="rId16"/>
  </p:handoutMasterIdLst>
  <p:sldIdLst>
    <p:sldId id="2147375431" r:id="rId8"/>
    <p:sldId id="2147375291" r:id="rId9"/>
    <p:sldId id="2147375266" r:id="rId10"/>
    <p:sldId id="2147375458" r:id="rId11"/>
    <p:sldId id="2147375460" r:id="rId12"/>
    <p:sldId id="2147375461" r:id="rId13"/>
    <p:sldId id="2147375478" r:id="rId14"/>
  </p:sldIdLst>
  <p:sldSz cx="12192000" cy="6858000"/>
  <p:notesSz cx="6858000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568D1-1BD3-42C3-88E4-0491363A816B}" v="16" dt="2021-12-06T07:49:17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48"/>
  </p:normalViewPr>
  <p:slideViewPr>
    <p:cSldViewPr snapToGrid="0">
      <p:cViewPr varScale="1">
        <p:scale>
          <a:sx n="57" d="100"/>
          <a:sy n="57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9661-B000-4710-8563-76D9E88FA3D9}" type="datetimeFigureOut">
              <a:rPr lang="it-IT" smtClean="0"/>
              <a:t>16/12/2021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8CDD7-8B4E-49C4-98A5-4B17172530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42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8E35A-E9C1-47D8-A303-36CC299E5113}" type="datetimeFigureOut">
              <a:rPr lang="it-IT" smtClean="0"/>
              <a:t>16/12/2021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CDD7-F8FF-47E0-9646-1B6BD05C6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34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7872B-5654-D744-97B8-E1A52D913D1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63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7872B-5654-D744-97B8-E1A52D913D1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71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7872B-5654-D744-97B8-E1A52D913D1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8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7872B-5654-D744-97B8-E1A52D913D1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82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7872B-5654-D744-97B8-E1A52D913D1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20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87BDAC-78C4-0546-9A9D-408074947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827" y="1969233"/>
            <a:ext cx="5100471" cy="1162352"/>
          </a:xfrm>
          <a:prstGeom prst="rect">
            <a:avLst/>
          </a:prstGeom>
        </p:spPr>
      </p:pic>
      <p:sp>
        <p:nvSpPr>
          <p:cNvPr id="10" name="Titolo 4">
            <a:extLst>
              <a:ext uri="{FF2B5EF4-FFF2-40B4-BE49-F238E27FC236}">
                <a16:creationId xmlns:a16="http://schemas.microsoft.com/office/drawing/2014/main" id="{BFDDA650-6BCD-2C4D-829F-586395961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32" y="3236414"/>
            <a:ext cx="9123218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1245293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olo 3">
            <a:extLst>
              <a:ext uri="{FF2B5EF4-FFF2-40B4-BE49-F238E27FC236}">
                <a16:creationId xmlns:a16="http://schemas.microsoft.com/office/drawing/2014/main" id="{467C3E0D-F122-B446-8F3E-8919F8343E54}"/>
              </a:ext>
            </a:extLst>
          </p:cNvPr>
          <p:cNvSpPr/>
          <p:nvPr userDrawn="1"/>
        </p:nvSpPr>
        <p:spPr>
          <a:xfrm>
            <a:off x="7368226" y="-154761"/>
            <a:ext cx="5118410" cy="7142157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3">
            <a:extLst>
              <a:ext uri="{FF2B5EF4-FFF2-40B4-BE49-F238E27FC236}">
                <a16:creationId xmlns:a16="http://schemas.microsoft.com/office/drawing/2014/main" id="{894C735B-36C1-C94E-B6F4-47AF876BD4EA}"/>
              </a:ext>
            </a:extLst>
          </p:cNvPr>
          <p:cNvSpPr/>
          <p:nvPr userDrawn="1"/>
        </p:nvSpPr>
        <p:spPr>
          <a:xfrm flipV="1">
            <a:off x="7516084" y="-154764"/>
            <a:ext cx="5118410" cy="7142159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sp>
        <p:nvSpPr>
          <p:cNvPr id="14" name="Triangolo 3">
            <a:extLst>
              <a:ext uri="{FF2B5EF4-FFF2-40B4-BE49-F238E27FC236}">
                <a16:creationId xmlns:a16="http://schemas.microsoft.com/office/drawing/2014/main" id="{8CCB9C25-2A20-DE4D-A418-89A902A05CB2}"/>
              </a:ext>
            </a:extLst>
          </p:cNvPr>
          <p:cNvSpPr/>
          <p:nvPr userDrawn="1"/>
        </p:nvSpPr>
        <p:spPr>
          <a:xfrm rot="5400000" flipH="1" flipV="1">
            <a:off x="552400" y="-707160"/>
            <a:ext cx="1707415" cy="2812213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6528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olo 3">
            <a:extLst>
              <a:ext uri="{FF2B5EF4-FFF2-40B4-BE49-F238E27FC236}">
                <a16:creationId xmlns:a16="http://schemas.microsoft.com/office/drawing/2014/main" id="{4A1D4B6D-5583-6946-B8B0-562BF5E76E7B}"/>
              </a:ext>
            </a:extLst>
          </p:cNvPr>
          <p:cNvSpPr/>
          <p:nvPr userDrawn="1"/>
        </p:nvSpPr>
        <p:spPr>
          <a:xfrm rot="20210384">
            <a:off x="-2607017" y="4722820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8B727156-FEEE-A640-9610-2DF634243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669" y="2179952"/>
            <a:ext cx="5511331" cy="644850"/>
          </a:xfr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2400" b="0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il testo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D580878-EF8E-B746-B8C9-C877BF1B6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69" y="2928067"/>
            <a:ext cx="9123218" cy="1200329"/>
          </a:xfr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B332F31B-8B5E-4348-BFE2-218027F29EB9}"/>
              </a:ext>
            </a:extLst>
          </p:cNvPr>
          <p:cNvSpPr/>
          <p:nvPr userDrawn="1"/>
        </p:nvSpPr>
        <p:spPr>
          <a:xfrm rot="20210384">
            <a:off x="8111317" y="-2604198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3">
            <a:extLst>
              <a:ext uri="{FF2B5EF4-FFF2-40B4-BE49-F238E27FC236}">
                <a16:creationId xmlns:a16="http://schemas.microsoft.com/office/drawing/2014/main" id="{D75E7B67-284F-BC4D-A238-BC02D3DF9B51}"/>
              </a:ext>
            </a:extLst>
          </p:cNvPr>
          <p:cNvSpPr/>
          <p:nvPr userDrawn="1"/>
        </p:nvSpPr>
        <p:spPr>
          <a:xfrm rot="4332893" flipV="1">
            <a:off x="3413993" y="3487389"/>
            <a:ext cx="3464570" cy="5706350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2261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Triangolo 3">
            <a:extLst>
              <a:ext uri="{FF2B5EF4-FFF2-40B4-BE49-F238E27FC236}">
                <a16:creationId xmlns:a16="http://schemas.microsoft.com/office/drawing/2014/main" id="{16160AA9-8282-DA4C-909B-F790731EAD07}"/>
              </a:ext>
            </a:extLst>
          </p:cNvPr>
          <p:cNvSpPr/>
          <p:nvPr userDrawn="1"/>
        </p:nvSpPr>
        <p:spPr>
          <a:xfrm rot="16200000" flipH="1">
            <a:off x="-340004" y="1272111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5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843F6EDA-C372-6747-8EB0-AB6800F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847" y="512273"/>
            <a:ext cx="11532865" cy="424732"/>
          </a:xfrm>
          <a:noFill/>
        </p:spPr>
        <p:txBody>
          <a:bodyPr wrap="square" lIns="0" rtlCol="0">
            <a:spAutoFit/>
          </a:bodyPr>
          <a:lstStyle>
            <a:lvl1pPr>
              <a:defRPr lang="it-IT" sz="2400" b="1" dirty="0">
                <a:solidFill>
                  <a:srgbClr val="0A26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416CD-683D-1B41-85C7-43BB3E681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847" y="254521"/>
            <a:ext cx="8494999" cy="237757"/>
          </a:xfrm>
          <a:noFill/>
        </p:spPr>
        <p:txBody>
          <a:bodyPr wrap="square" lIns="0" rtlCol="0">
            <a:spAutoFit/>
          </a:bodyPr>
          <a:lstStyle>
            <a:lvl1pPr marL="0" indent="0">
              <a:buFont typeface="+mj-lt"/>
              <a:buNone/>
              <a:defRPr lang="it-IT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GLI STILI DEL TESTO DELLO SCHEMA</a:t>
            </a:r>
          </a:p>
        </p:txBody>
      </p:sp>
      <p:sp>
        <p:nvSpPr>
          <p:cNvPr id="13" name="Footer Placeholder 83">
            <a:extLst>
              <a:ext uri="{FF2B5EF4-FFF2-40B4-BE49-F238E27FC236}">
                <a16:creationId xmlns:a16="http://schemas.microsoft.com/office/drawing/2014/main" id="{04D5A9D0-7D27-6043-94AF-A609E50211B4}"/>
              </a:ext>
            </a:extLst>
          </p:cNvPr>
          <p:cNvSpPr txBox="1"/>
          <p:nvPr userDrawn="1"/>
        </p:nvSpPr>
        <p:spPr>
          <a:xfrm>
            <a:off x="451474" y="6464980"/>
            <a:ext cx="41148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Copyright © 2021 </a:t>
            </a:r>
            <a:r>
              <a:rPr kumimoji="0" lang="it-IT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Italia domani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3746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ontagna, cielo, esterni, uomo&#10;&#10;Descrizione generata automaticamente">
            <a:extLst>
              <a:ext uri="{FF2B5EF4-FFF2-40B4-BE49-F238E27FC236}">
                <a16:creationId xmlns:a16="http://schemas.microsoft.com/office/drawing/2014/main" id="{60CCCDFD-DE98-4F4E-BB2D-5A559977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1" y="-57275"/>
            <a:ext cx="12406845" cy="700771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7420C44-0863-4F1D-B8E8-A6171A05F533}"/>
              </a:ext>
            </a:extLst>
          </p:cNvPr>
          <p:cNvSpPr/>
          <p:nvPr userDrawn="1"/>
        </p:nvSpPr>
        <p:spPr>
          <a:xfrm>
            <a:off x="-152401" y="-57275"/>
            <a:ext cx="12393466" cy="7007719"/>
          </a:xfrm>
          <a:prstGeom prst="rect">
            <a:avLst/>
          </a:prstGeom>
          <a:solidFill>
            <a:srgbClr val="476DB6">
              <a:alpha val="7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600">
              <a:solidFill>
                <a:schemeClr val="bg1"/>
              </a:solidFill>
            </a:endParaRP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BB960975-98BC-43E7-99EE-DDC6BBC6D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159" y="3825087"/>
            <a:ext cx="4992687" cy="946135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  <a:lvl2pPr marL="114300" indent="0">
              <a:buNone/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it-IT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it-IT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04D0533A-67FD-41AB-B27C-38D259973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297" y="4868057"/>
            <a:ext cx="2009103" cy="688952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</a:lstStyle>
          <a:p>
            <a:pPr lvl="0"/>
            <a:r>
              <a:rPr lang="it-IT"/>
              <a:t>FARE</a:t>
            </a:r>
          </a:p>
        </p:txBody>
      </p:sp>
    </p:spTree>
    <p:extLst>
      <p:ext uri="{BB962C8B-B14F-4D97-AF65-F5344CB8AC3E}">
        <p14:creationId xmlns:p14="http://schemas.microsoft.com/office/powerpoint/2010/main" val="186939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8B727156-FEEE-A640-9610-2DF634243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669" y="4022660"/>
            <a:ext cx="4100657" cy="644850"/>
          </a:xfr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2400" b="0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gli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D580878-EF8E-B746-B8C9-C877BF1B6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402" y="2824802"/>
            <a:ext cx="9123218" cy="1200329"/>
          </a:xfr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B332F31B-8B5E-4348-BFE2-218027F29EB9}"/>
              </a:ext>
            </a:extLst>
          </p:cNvPr>
          <p:cNvSpPr/>
          <p:nvPr userDrawn="1"/>
        </p:nvSpPr>
        <p:spPr>
          <a:xfrm>
            <a:off x="7368226" y="-154761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3">
            <a:extLst>
              <a:ext uri="{FF2B5EF4-FFF2-40B4-BE49-F238E27FC236}">
                <a16:creationId xmlns:a16="http://schemas.microsoft.com/office/drawing/2014/main" id="{D75E7B67-284F-BC4D-A238-BC02D3DF9B51}"/>
              </a:ext>
            </a:extLst>
          </p:cNvPr>
          <p:cNvSpPr/>
          <p:nvPr userDrawn="1"/>
        </p:nvSpPr>
        <p:spPr>
          <a:xfrm flipV="1">
            <a:off x="7516084" y="-1223913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977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Triangolo 3">
            <a:extLst>
              <a:ext uri="{FF2B5EF4-FFF2-40B4-BE49-F238E27FC236}">
                <a16:creationId xmlns:a16="http://schemas.microsoft.com/office/drawing/2014/main" id="{16160AA9-8282-DA4C-909B-F790731EAD07}"/>
              </a:ext>
            </a:extLst>
          </p:cNvPr>
          <p:cNvSpPr/>
          <p:nvPr userDrawn="1"/>
        </p:nvSpPr>
        <p:spPr>
          <a:xfrm rot="5400000" flipH="1" flipV="1">
            <a:off x="-2335059" y="-3246135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07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olo 3">
            <a:extLst>
              <a:ext uri="{FF2B5EF4-FFF2-40B4-BE49-F238E27FC236}">
                <a16:creationId xmlns:a16="http://schemas.microsoft.com/office/drawing/2014/main" id="{4A1D4B6D-5583-6946-B8B0-562BF5E76E7B}"/>
              </a:ext>
            </a:extLst>
          </p:cNvPr>
          <p:cNvSpPr/>
          <p:nvPr userDrawn="1"/>
        </p:nvSpPr>
        <p:spPr>
          <a:xfrm rot="20210384">
            <a:off x="-2607017" y="4722820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8B727156-FEEE-A640-9610-2DF634243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669" y="2179952"/>
            <a:ext cx="4100657" cy="644850"/>
          </a:xfr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2400" b="0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gli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D580878-EF8E-B746-B8C9-C877BF1B6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69" y="2928067"/>
            <a:ext cx="9123218" cy="1200329"/>
          </a:xfr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B332F31B-8B5E-4348-BFE2-218027F29EB9}"/>
              </a:ext>
            </a:extLst>
          </p:cNvPr>
          <p:cNvSpPr/>
          <p:nvPr userDrawn="1"/>
        </p:nvSpPr>
        <p:spPr>
          <a:xfrm rot="20210384">
            <a:off x="8111317" y="-2604198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3">
            <a:extLst>
              <a:ext uri="{FF2B5EF4-FFF2-40B4-BE49-F238E27FC236}">
                <a16:creationId xmlns:a16="http://schemas.microsoft.com/office/drawing/2014/main" id="{D75E7B67-284F-BC4D-A238-BC02D3DF9B51}"/>
              </a:ext>
            </a:extLst>
          </p:cNvPr>
          <p:cNvSpPr/>
          <p:nvPr userDrawn="1"/>
        </p:nvSpPr>
        <p:spPr>
          <a:xfrm rot="4332893" flipV="1">
            <a:off x="3413993" y="3487389"/>
            <a:ext cx="3464570" cy="5706350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5463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Triangolo 3">
            <a:extLst>
              <a:ext uri="{FF2B5EF4-FFF2-40B4-BE49-F238E27FC236}">
                <a16:creationId xmlns:a16="http://schemas.microsoft.com/office/drawing/2014/main" id="{16160AA9-8282-DA4C-909B-F790731EAD07}"/>
              </a:ext>
            </a:extLst>
          </p:cNvPr>
          <p:cNvSpPr/>
          <p:nvPr userDrawn="1"/>
        </p:nvSpPr>
        <p:spPr>
          <a:xfrm rot="16200000" flipH="1">
            <a:off x="-340004" y="1272111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04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843F6EDA-C372-6747-8EB0-AB6800F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847" y="512273"/>
            <a:ext cx="11532865" cy="424732"/>
          </a:xfrm>
          <a:noFill/>
        </p:spPr>
        <p:txBody>
          <a:bodyPr wrap="square" lIns="0" rtlCol="0">
            <a:spAutoFit/>
          </a:bodyPr>
          <a:lstStyle>
            <a:lvl1pPr>
              <a:defRPr lang="it-IT" sz="2400" b="1" dirty="0">
                <a:solidFill>
                  <a:srgbClr val="0A26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416CD-683D-1B41-85C7-43BB3E681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847" y="254521"/>
            <a:ext cx="8494999" cy="237757"/>
          </a:xfrm>
          <a:noFill/>
        </p:spPr>
        <p:txBody>
          <a:bodyPr wrap="square" lIns="0" rtlCol="0">
            <a:spAutoFit/>
          </a:bodyPr>
          <a:lstStyle>
            <a:lvl1pPr marL="0" indent="0">
              <a:buFont typeface="+mj-lt"/>
              <a:buNone/>
              <a:defRPr lang="it-IT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GLI STILI DEL TESTO DELLO SCHEMA</a:t>
            </a:r>
          </a:p>
        </p:txBody>
      </p:sp>
      <p:sp>
        <p:nvSpPr>
          <p:cNvPr id="13" name="Footer Placeholder 83">
            <a:extLst>
              <a:ext uri="{FF2B5EF4-FFF2-40B4-BE49-F238E27FC236}">
                <a16:creationId xmlns:a16="http://schemas.microsoft.com/office/drawing/2014/main" id="{04D5A9D0-7D27-6043-94AF-A609E50211B4}"/>
              </a:ext>
            </a:extLst>
          </p:cNvPr>
          <p:cNvSpPr txBox="1"/>
          <p:nvPr userDrawn="1"/>
        </p:nvSpPr>
        <p:spPr>
          <a:xfrm>
            <a:off x="433847" y="6557313"/>
            <a:ext cx="41148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Copyright © 2021 </a:t>
            </a:r>
            <a:r>
              <a:rPr kumimoji="0" lang="it-IT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Italia domani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  All rights reserved.</a:t>
            </a:r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0134600" y="6499604"/>
            <a:ext cx="17621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PMST2021920STLM03</a:t>
            </a:r>
          </a:p>
        </p:txBody>
      </p:sp>
    </p:spTree>
    <p:extLst>
      <p:ext uri="{BB962C8B-B14F-4D97-AF65-F5344CB8AC3E}">
        <p14:creationId xmlns:p14="http://schemas.microsoft.com/office/powerpoint/2010/main" val="200092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ontagna, cielo, esterni, uomo&#10;&#10;Descrizione generata automaticamente">
            <a:extLst>
              <a:ext uri="{FF2B5EF4-FFF2-40B4-BE49-F238E27FC236}">
                <a16:creationId xmlns:a16="http://schemas.microsoft.com/office/drawing/2014/main" id="{60CCCDFD-DE98-4F4E-BB2D-5A559977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1" y="-57275"/>
            <a:ext cx="12406845" cy="700771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7420C44-0863-4F1D-B8E8-A6171A05F533}"/>
              </a:ext>
            </a:extLst>
          </p:cNvPr>
          <p:cNvSpPr/>
          <p:nvPr userDrawn="1"/>
        </p:nvSpPr>
        <p:spPr>
          <a:xfrm>
            <a:off x="-152401" y="-57275"/>
            <a:ext cx="12393466" cy="7007719"/>
          </a:xfrm>
          <a:prstGeom prst="rect">
            <a:avLst/>
          </a:prstGeom>
          <a:solidFill>
            <a:srgbClr val="476DB6">
              <a:alpha val="7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600">
              <a:solidFill>
                <a:schemeClr val="bg1"/>
              </a:solidFill>
            </a:endParaRP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BB960975-98BC-43E7-99EE-DDC6BBC6D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159" y="3825087"/>
            <a:ext cx="4992687" cy="946135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  <a:lvl2pPr marL="114300" indent="0">
              <a:buNone/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it-IT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it-IT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04D0533A-67FD-41AB-B27C-38D259973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297" y="4868057"/>
            <a:ext cx="2009103" cy="688952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</a:lstStyle>
          <a:p>
            <a:pPr lvl="0"/>
            <a:r>
              <a:rPr lang="it-IT"/>
              <a:t>FARE</a:t>
            </a:r>
          </a:p>
        </p:txBody>
      </p:sp>
    </p:spTree>
    <p:extLst>
      <p:ext uri="{BB962C8B-B14F-4D97-AF65-F5344CB8AC3E}">
        <p14:creationId xmlns:p14="http://schemas.microsoft.com/office/powerpoint/2010/main" val="4143399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0085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90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olo 3">
            <a:extLst>
              <a:ext uri="{FF2B5EF4-FFF2-40B4-BE49-F238E27FC236}">
                <a16:creationId xmlns:a16="http://schemas.microsoft.com/office/drawing/2014/main" id="{467C3E0D-F122-B446-8F3E-8919F8343E54}"/>
              </a:ext>
            </a:extLst>
          </p:cNvPr>
          <p:cNvSpPr/>
          <p:nvPr userDrawn="1"/>
        </p:nvSpPr>
        <p:spPr>
          <a:xfrm>
            <a:off x="7368226" y="-154761"/>
            <a:ext cx="5118410" cy="7142157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3">
            <a:extLst>
              <a:ext uri="{FF2B5EF4-FFF2-40B4-BE49-F238E27FC236}">
                <a16:creationId xmlns:a16="http://schemas.microsoft.com/office/drawing/2014/main" id="{894C735B-36C1-C94E-B6F4-47AF876BD4EA}"/>
              </a:ext>
            </a:extLst>
          </p:cNvPr>
          <p:cNvSpPr/>
          <p:nvPr userDrawn="1"/>
        </p:nvSpPr>
        <p:spPr>
          <a:xfrm flipV="1">
            <a:off x="7516084" y="-154764"/>
            <a:ext cx="5118410" cy="7142159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sp>
        <p:nvSpPr>
          <p:cNvPr id="14" name="Triangolo 3">
            <a:extLst>
              <a:ext uri="{FF2B5EF4-FFF2-40B4-BE49-F238E27FC236}">
                <a16:creationId xmlns:a16="http://schemas.microsoft.com/office/drawing/2014/main" id="{8CCB9C25-2A20-DE4D-A418-89A902A05CB2}"/>
              </a:ext>
            </a:extLst>
          </p:cNvPr>
          <p:cNvSpPr/>
          <p:nvPr userDrawn="1"/>
        </p:nvSpPr>
        <p:spPr>
          <a:xfrm rot="5400000" flipH="1" flipV="1">
            <a:off x="552400" y="-707160"/>
            <a:ext cx="1707415" cy="2812213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3036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AD5C3BD3-FF07-7547-BC43-B7AFB6C2A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347" y="2582601"/>
            <a:ext cx="1614773" cy="1349091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6600" b="1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9833D-2BF8-1C46-8669-B2413C425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027" y="1745777"/>
            <a:ext cx="3832059" cy="873293"/>
          </a:xfrm>
          <a:prstGeom prst="rect">
            <a:avLst/>
          </a:prstGeom>
        </p:spPr>
      </p:pic>
      <p:sp>
        <p:nvSpPr>
          <p:cNvPr id="9" name="Titolo 4">
            <a:extLst>
              <a:ext uri="{FF2B5EF4-FFF2-40B4-BE49-F238E27FC236}">
                <a16:creationId xmlns:a16="http://schemas.microsoft.com/office/drawing/2014/main" id="{D3A41DFD-036F-E147-B749-0E96C914CB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226" y="3640713"/>
            <a:ext cx="7365333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21777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olo 3">
            <a:extLst>
              <a:ext uri="{FF2B5EF4-FFF2-40B4-BE49-F238E27FC236}">
                <a16:creationId xmlns:a16="http://schemas.microsoft.com/office/drawing/2014/main" id="{4A1D4B6D-5583-6946-B8B0-562BF5E76E7B}"/>
              </a:ext>
            </a:extLst>
          </p:cNvPr>
          <p:cNvSpPr/>
          <p:nvPr userDrawn="1"/>
        </p:nvSpPr>
        <p:spPr>
          <a:xfrm rot="20210384">
            <a:off x="-2607017" y="4722820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8B727156-FEEE-A640-9610-2DF634243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669" y="2179952"/>
            <a:ext cx="5511331" cy="644850"/>
          </a:xfr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2400" b="0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il testo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D580878-EF8E-B746-B8C9-C877BF1B6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69" y="2928067"/>
            <a:ext cx="9123218" cy="1200329"/>
          </a:xfr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B332F31B-8B5E-4348-BFE2-218027F29EB9}"/>
              </a:ext>
            </a:extLst>
          </p:cNvPr>
          <p:cNvSpPr/>
          <p:nvPr userDrawn="1"/>
        </p:nvSpPr>
        <p:spPr>
          <a:xfrm rot="20210384">
            <a:off x="8111317" y="-2604198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3">
            <a:extLst>
              <a:ext uri="{FF2B5EF4-FFF2-40B4-BE49-F238E27FC236}">
                <a16:creationId xmlns:a16="http://schemas.microsoft.com/office/drawing/2014/main" id="{D75E7B67-284F-BC4D-A238-BC02D3DF9B51}"/>
              </a:ext>
            </a:extLst>
          </p:cNvPr>
          <p:cNvSpPr/>
          <p:nvPr userDrawn="1"/>
        </p:nvSpPr>
        <p:spPr>
          <a:xfrm rot="4332893" flipV="1">
            <a:off x="3413993" y="3487389"/>
            <a:ext cx="3464570" cy="5706350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7315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Triangolo 3">
            <a:extLst>
              <a:ext uri="{FF2B5EF4-FFF2-40B4-BE49-F238E27FC236}">
                <a16:creationId xmlns:a16="http://schemas.microsoft.com/office/drawing/2014/main" id="{16160AA9-8282-DA4C-909B-F790731EAD07}"/>
              </a:ext>
            </a:extLst>
          </p:cNvPr>
          <p:cNvSpPr/>
          <p:nvPr userDrawn="1"/>
        </p:nvSpPr>
        <p:spPr>
          <a:xfrm rot="16200000" flipH="1">
            <a:off x="-340004" y="1272111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57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843F6EDA-C372-6747-8EB0-AB6800F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847" y="512273"/>
            <a:ext cx="11532865" cy="424732"/>
          </a:xfrm>
          <a:noFill/>
        </p:spPr>
        <p:txBody>
          <a:bodyPr wrap="square" lIns="0" rtlCol="0">
            <a:spAutoFit/>
          </a:bodyPr>
          <a:lstStyle>
            <a:lvl1pPr>
              <a:defRPr lang="it-IT" sz="2400" b="1" dirty="0">
                <a:solidFill>
                  <a:srgbClr val="0A26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416CD-683D-1B41-85C7-43BB3E681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847" y="254521"/>
            <a:ext cx="8494999" cy="237757"/>
          </a:xfrm>
          <a:noFill/>
        </p:spPr>
        <p:txBody>
          <a:bodyPr wrap="square" lIns="0" rtlCol="0">
            <a:spAutoFit/>
          </a:bodyPr>
          <a:lstStyle>
            <a:lvl1pPr marL="0" indent="0">
              <a:buFont typeface="+mj-lt"/>
              <a:buNone/>
              <a:defRPr lang="it-IT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GLI STILI DEL TESTO DELLO SCHEMA</a:t>
            </a:r>
          </a:p>
        </p:txBody>
      </p:sp>
      <p:sp>
        <p:nvSpPr>
          <p:cNvPr id="13" name="Footer Placeholder 83">
            <a:extLst>
              <a:ext uri="{FF2B5EF4-FFF2-40B4-BE49-F238E27FC236}">
                <a16:creationId xmlns:a16="http://schemas.microsoft.com/office/drawing/2014/main" id="{04D5A9D0-7D27-6043-94AF-A609E50211B4}"/>
              </a:ext>
            </a:extLst>
          </p:cNvPr>
          <p:cNvSpPr txBox="1"/>
          <p:nvPr userDrawn="1"/>
        </p:nvSpPr>
        <p:spPr>
          <a:xfrm>
            <a:off x="451474" y="6464980"/>
            <a:ext cx="41148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Copyright © 2021 </a:t>
            </a:r>
            <a:r>
              <a:rPr kumimoji="0" lang="it-IT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Italia domani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771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Verde chi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4011E-D886-7447-8FA3-2B2533A0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95CAB5-CC0F-864D-862F-F7F04AF52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6A7959-EFE3-7248-9A14-E866956A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gg mese anno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FA63B7-BD28-CD49-874A-A5D23E9A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UO-NN-AR-NN - Diffusione limitata / Uso interno aziendale / Confidenziale / Strettamente confidenziale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CA84C4-7AEF-5D4F-8182-BC3A5852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2895"/>
            <a:ext cx="2743200" cy="365125"/>
          </a:xfrm>
          <a:prstGeom prst="rect">
            <a:avLst/>
          </a:prstGeom>
        </p:spPr>
        <p:txBody>
          <a:bodyPr/>
          <a:lstStyle/>
          <a:p>
            <a:fld id="{FF908A5D-492B-5F48-8FB1-5EFA648BB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09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F4AA7-51D4-6944-9A78-ECF976E1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A609F7-EDAC-8F4F-989C-2BD54D126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FE5618-156A-F94C-AB20-A7D0BBEA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192E-6DCD-D34F-8354-8FF4168E8D7C}" type="datetimeFigureOut">
              <a:rPr lang="it-IT" smtClean="0"/>
              <a:t>16/12/2021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037B10-6122-D74B-B714-DBC26A90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11843C-7287-FB4D-92A7-2788364B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558-F2A2-4982-9C99-31DC71FE21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713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E828-B925-4B4F-9E7C-8199B40D6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4DB9E-FE41-4D5B-90BD-284EF4062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703D7-1DB8-4086-BC78-556D0FFF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8CDA-9ED8-43AF-8E9E-779777C4270D}" type="datetimeFigureOut">
              <a:rPr lang="it-IT" smtClean="0"/>
              <a:t>16/12/2021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491C-637F-4318-9B55-6A4BBD92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F3A5-5DE8-4A1F-B2E6-6480049F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EE1B-E32F-40BF-9C8A-C23AC646C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843F6EDA-C372-6747-8EB0-AB6800F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847" y="512273"/>
            <a:ext cx="11532865" cy="424732"/>
          </a:xfrm>
          <a:noFill/>
        </p:spPr>
        <p:txBody>
          <a:bodyPr wrap="square" lIns="0" rtlCol="0">
            <a:spAutoFit/>
          </a:bodyPr>
          <a:lstStyle>
            <a:lvl1pPr>
              <a:defRPr lang="it-IT" sz="2400" b="1" dirty="0">
                <a:solidFill>
                  <a:srgbClr val="0A26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416CD-683D-1B41-85C7-43BB3E681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847" y="254521"/>
            <a:ext cx="8494999" cy="237757"/>
          </a:xfrm>
          <a:noFill/>
        </p:spPr>
        <p:txBody>
          <a:bodyPr wrap="square" lIns="0" rtlCol="0">
            <a:spAutoFit/>
          </a:bodyPr>
          <a:lstStyle>
            <a:lvl1pPr marL="0" indent="0">
              <a:buFont typeface="+mj-lt"/>
              <a:buNone/>
              <a:defRPr lang="it-IT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GLI STILI DEL TESTO DELLO SCHEMA</a:t>
            </a:r>
          </a:p>
        </p:txBody>
      </p:sp>
      <p:sp>
        <p:nvSpPr>
          <p:cNvPr id="13" name="Footer Placeholder 83">
            <a:extLst>
              <a:ext uri="{FF2B5EF4-FFF2-40B4-BE49-F238E27FC236}">
                <a16:creationId xmlns:a16="http://schemas.microsoft.com/office/drawing/2014/main" id="{04D5A9D0-7D27-6043-94AF-A609E50211B4}"/>
              </a:ext>
            </a:extLst>
          </p:cNvPr>
          <p:cNvSpPr txBox="1"/>
          <p:nvPr userDrawn="1"/>
        </p:nvSpPr>
        <p:spPr>
          <a:xfrm>
            <a:off x="451474" y="6464980"/>
            <a:ext cx="41148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Copyright © 2021 </a:t>
            </a:r>
            <a:r>
              <a:rPr kumimoji="0" lang="it-IT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Italia domani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262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ontagna, cielo, esterni, uomo&#10;&#10;Descrizione generata automaticamente">
            <a:extLst>
              <a:ext uri="{FF2B5EF4-FFF2-40B4-BE49-F238E27FC236}">
                <a16:creationId xmlns:a16="http://schemas.microsoft.com/office/drawing/2014/main" id="{60CCCDFD-DE98-4F4E-BB2D-5A559977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1" y="-57275"/>
            <a:ext cx="12406845" cy="700771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7420C44-0863-4F1D-B8E8-A6171A05F533}"/>
              </a:ext>
            </a:extLst>
          </p:cNvPr>
          <p:cNvSpPr/>
          <p:nvPr userDrawn="1"/>
        </p:nvSpPr>
        <p:spPr>
          <a:xfrm>
            <a:off x="-152401" y="-57275"/>
            <a:ext cx="12393466" cy="7007719"/>
          </a:xfrm>
          <a:prstGeom prst="rect">
            <a:avLst/>
          </a:prstGeom>
          <a:solidFill>
            <a:srgbClr val="476DB6">
              <a:alpha val="7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600">
              <a:solidFill>
                <a:schemeClr val="bg1"/>
              </a:solidFill>
            </a:endParaRP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BB960975-98BC-43E7-99EE-DDC6BBC6D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159" y="3825087"/>
            <a:ext cx="4992687" cy="946135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  <a:lvl2pPr marL="114300" indent="0">
              <a:buNone/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it-IT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it-IT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04D0533A-67FD-41AB-B27C-38D259973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297" y="4868057"/>
            <a:ext cx="2009103" cy="688952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</a:lstStyle>
          <a:p>
            <a:pPr lvl="0"/>
            <a:r>
              <a:rPr lang="it-IT"/>
              <a:t>FARE</a:t>
            </a:r>
          </a:p>
        </p:txBody>
      </p:sp>
    </p:spTree>
    <p:extLst>
      <p:ext uri="{BB962C8B-B14F-4D97-AF65-F5344CB8AC3E}">
        <p14:creationId xmlns:p14="http://schemas.microsoft.com/office/powerpoint/2010/main" val="88887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8640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0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3">
            <a:extLst>
              <a:ext uri="{FF2B5EF4-FFF2-40B4-BE49-F238E27FC236}">
                <a16:creationId xmlns:a16="http://schemas.microsoft.com/office/drawing/2014/main" id="{D79B8E2C-9B9C-B242-A619-534BDAEE360B}"/>
              </a:ext>
            </a:extLst>
          </p:cNvPr>
          <p:cNvSpPr/>
          <p:nvPr userDrawn="1"/>
        </p:nvSpPr>
        <p:spPr>
          <a:xfrm>
            <a:off x="7368226" y="-154761"/>
            <a:ext cx="5118410" cy="7142157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3">
            <a:extLst>
              <a:ext uri="{FF2B5EF4-FFF2-40B4-BE49-F238E27FC236}">
                <a16:creationId xmlns:a16="http://schemas.microsoft.com/office/drawing/2014/main" id="{CC6AEEBF-A3F9-B449-A26C-8606B739E0B1}"/>
              </a:ext>
            </a:extLst>
          </p:cNvPr>
          <p:cNvSpPr/>
          <p:nvPr userDrawn="1"/>
        </p:nvSpPr>
        <p:spPr>
          <a:xfrm flipV="1">
            <a:off x="7516084" y="-154764"/>
            <a:ext cx="5118410" cy="7142159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sp>
        <p:nvSpPr>
          <p:cNvPr id="9" name="Triangolo 3">
            <a:extLst>
              <a:ext uri="{FF2B5EF4-FFF2-40B4-BE49-F238E27FC236}">
                <a16:creationId xmlns:a16="http://schemas.microsoft.com/office/drawing/2014/main" id="{DFF0114B-C883-5142-A07F-2F430310A7FB}"/>
              </a:ext>
            </a:extLst>
          </p:cNvPr>
          <p:cNvSpPr/>
          <p:nvPr userDrawn="1"/>
        </p:nvSpPr>
        <p:spPr>
          <a:xfrm rot="5400000" flipH="1" flipV="1">
            <a:off x="552400" y="-707160"/>
            <a:ext cx="1707415" cy="2812213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11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016CB3-B9AA-7A4A-A607-67CD2D2C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51F40F-55DE-8F46-B60A-0E235D58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C11CACA-3D43-6842-94A5-90E1FE5ACAA5}"/>
              </a:ext>
            </a:extLst>
          </p:cNvPr>
          <p:cNvSpPr txBox="1">
            <a:spLocks/>
          </p:cNvSpPr>
          <p:nvPr userDrawn="1"/>
        </p:nvSpPr>
        <p:spPr>
          <a:xfrm>
            <a:off x="11589431" y="6283857"/>
            <a:ext cx="360000" cy="364395"/>
          </a:xfrm>
          <a:prstGeom prst="rect">
            <a:avLst/>
          </a:prstGeom>
          <a:solidFill>
            <a:srgbClr val="F9CA4E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it-IT"/>
            </a:defPPr>
            <a:lvl1pPr marL="0" algn="l" defTabSz="914400" rtl="0" eaLnBrk="1" latinLnBrk="0" hangingPunct="1">
              <a:defRPr lang="it-IT" sz="100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3629D-14CA-1049-B39F-B4DCB224B636}" type="slidenum">
              <a:rPr kumimoji="0" lang="it-IT" sz="1000" b="1" i="0" u="none" strike="noStrike" kern="1200" cap="none" spc="0" normalizeH="0" baseline="0" noProof="0" smtClean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0A26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016CB3-B9AA-7A4A-A607-67CD2D2C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51F40F-55DE-8F46-B60A-0E235D58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C11CACA-3D43-6842-94A5-90E1FE5ACAA5}"/>
              </a:ext>
            </a:extLst>
          </p:cNvPr>
          <p:cNvSpPr txBox="1">
            <a:spLocks/>
          </p:cNvSpPr>
          <p:nvPr userDrawn="1"/>
        </p:nvSpPr>
        <p:spPr>
          <a:xfrm>
            <a:off x="11589431" y="6251958"/>
            <a:ext cx="360000" cy="364395"/>
          </a:xfrm>
          <a:prstGeom prst="rect">
            <a:avLst/>
          </a:prstGeom>
          <a:solidFill>
            <a:srgbClr val="0A2643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it-IT"/>
            </a:defPPr>
            <a:lvl1pPr marL="0" algn="l" defTabSz="914400" rtl="0" eaLnBrk="1" latinLnBrk="0" hangingPunct="1">
              <a:defRPr lang="it-IT" sz="100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3629D-14CA-1049-B39F-B4DCB224B636}" type="slidenum">
              <a:rPr kumimoji="0" lang="it-IT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8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016CB3-B9AA-7A4A-A607-67CD2D2C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51F40F-55DE-8F46-B60A-0E235D58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C11CACA-3D43-6842-94A5-90E1FE5ACAA5}"/>
              </a:ext>
            </a:extLst>
          </p:cNvPr>
          <p:cNvSpPr txBox="1">
            <a:spLocks/>
          </p:cNvSpPr>
          <p:nvPr userDrawn="1"/>
        </p:nvSpPr>
        <p:spPr>
          <a:xfrm>
            <a:off x="11589431" y="6283857"/>
            <a:ext cx="360000" cy="364395"/>
          </a:xfrm>
          <a:prstGeom prst="rect">
            <a:avLst/>
          </a:prstGeom>
          <a:solidFill>
            <a:srgbClr val="F9CA4E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it-IT"/>
            </a:defPPr>
            <a:lvl1pPr marL="0" algn="l" defTabSz="914400" rtl="0" eaLnBrk="1" latinLnBrk="0" hangingPunct="1">
              <a:defRPr lang="it-IT" sz="100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3629D-14CA-1049-B39F-B4DCB224B636}" type="slidenum">
              <a:rPr kumimoji="0" lang="it-IT" sz="1000" b="1" i="0" u="none" strike="noStrike" kern="1200" cap="none" spc="0" normalizeH="0" baseline="0" noProof="0" smtClean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0A26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8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aliadomani.gov.it/it/documenti-pnrr.html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italiadomani.gov.it/it/bandi-e-avvisi.html?orderby=%40jcr%3Acontent%2Fjcr%3Atitle&amp;sort=asc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324C2-282C-544A-A15D-7EDD2843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>
            <a:normAutofit/>
          </a:bodyPr>
          <a:lstStyle/>
          <a:p>
            <a:r>
              <a:rPr lang="it-IT"/>
              <a:t>IL PNRR: LE PROCEDURE DI ATTUAZIONE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9013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EC9F19C1-1820-4667-A072-65D4779FE195}"/>
              </a:ext>
            </a:extLst>
          </p:cNvPr>
          <p:cNvSpPr/>
          <p:nvPr/>
        </p:nvSpPr>
        <p:spPr>
          <a:xfrm rot="16200000">
            <a:off x="4892189" y="-1816667"/>
            <a:ext cx="2445248" cy="1087737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Connettore diritto 15"/>
          <p:cNvCxnSpPr>
            <a:cxnSpLocks/>
          </p:cNvCxnSpPr>
          <p:nvPr/>
        </p:nvCxnSpPr>
        <p:spPr>
          <a:xfrm>
            <a:off x="5417808" y="2591129"/>
            <a:ext cx="1215" cy="103134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291E812D-8FAE-43BF-8F28-5D9974626052}"/>
              </a:ext>
            </a:extLst>
          </p:cNvPr>
          <p:cNvSpPr/>
          <p:nvPr/>
        </p:nvSpPr>
        <p:spPr>
          <a:xfrm rot="16200000">
            <a:off x="5287101" y="-50661"/>
            <a:ext cx="1721934" cy="10877372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: Top Corners Rounded 76">
            <a:extLst>
              <a:ext uri="{FF2B5EF4-FFF2-40B4-BE49-F238E27FC236}">
                <a16:creationId xmlns:a16="http://schemas.microsoft.com/office/drawing/2014/main" id="{D1563FA8-987A-D14B-AC1D-4CD7B178D3E9}"/>
              </a:ext>
            </a:extLst>
          </p:cNvPr>
          <p:cNvSpPr/>
          <p:nvPr/>
        </p:nvSpPr>
        <p:spPr>
          <a:xfrm rot="16200000">
            <a:off x="321788" y="3587532"/>
            <a:ext cx="1703559" cy="363518"/>
          </a:xfrm>
          <a:prstGeom prst="round2SameRect">
            <a:avLst>
              <a:gd name="adj1" fmla="val 16667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PRESIDIO E COORDINAMENTO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A26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: Rounded Corners 93">
            <a:extLst>
              <a:ext uri="{FF2B5EF4-FFF2-40B4-BE49-F238E27FC236}">
                <a16:creationId xmlns:a16="http://schemas.microsoft.com/office/drawing/2014/main" id="{428E8198-C5CD-0242-AF19-E2DE0768BC68}"/>
              </a:ext>
            </a:extLst>
          </p:cNvPr>
          <p:cNvSpPr/>
          <p:nvPr/>
        </p:nvSpPr>
        <p:spPr>
          <a:xfrm>
            <a:off x="2433271" y="3851803"/>
            <a:ext cx="1777966" cy="405146"/>
          </a:xfrm>
          <a:prstGeom prst="round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UNITÀ DI AUDIT 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: Rounded Corners 95">
            <a:extLst>
              <a:ext uri="{FF2B5EF4-FFF2-40B4-BE49-F238E27FC236}">
                <a16:creationId xmlns:a16="http://schemas.microsoft.com/office/drawing/2014/main" id="{38CA1AAC-C22A-D040-8492-3A48D4C8F71E}"/>
              </a:ext>
            </a:extLst>
          </p:cNvPr>
          <p:cNvSpPr/>
          <p:nvPr/>
        </p:nvSpPr>
        <p:spPr>
          <a:xfrm>
            <a:off x="7439227" y="3851803"/>
            <a:ext cx="2886522" cy="4128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UNITA’ DI MISSIONE PER LA VALUTAZIONE</a:t>
            </a:r>
          </a:p>
        </p:txBody>
      </p:sp>
      <p:cxnSp>
        <p:nvCxnSpPr>
          <p:cNvPr id="44" name="Straight Connector 96">
            <a:extLst>
              <a:ext uri="{FF2B5EF4-FFF2-40B4-BE49-F238E27FC236}">
                <a16:creationId xmlns:a16="http://schemas.microsoft.com/office/drawing/2014/main" id="{F3A494B8-9B65-894A-90F3-D35D8595331C}"/>
              </a:ext>
            </a:extLst>
          </p:cNvPr>
          <p:cNvCxnSpPr>
            <a:cxnSpLocks/>
          </p:cNvCxnSpPr>
          <p:nvPr/>
        </p:nvCxnSpPr>
        <p:spPr>
          <a:xfrm>
            <a:off x="6208356" y="4075090"/>
            <a:ext cx="1275556" cy="427"/>
          </a:xfrm>
          <a:prstGeom prst="line">
            <a:avLst/>
          </a:prstGeom>
          <a:ln>
            <a:solidFill>
              <a:srgbClr val="22408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Top Corners Rounded 139">
            <a:extLst>
              <a:ext uri="{FF2B5EF4-FFF2-40B4-BE49-F238E27FC236}">
                <a16:creationId xmlns:a16="http://schemas.microsoft.com/office/drawing/2014/main" id="{DAC47607-19D6-ED40-AAB1-A66913DCB103}"/>
              </a:ext>
            </a:extLst>
          </p:cNvPr>
          <p:cNvSpPr/>
          <p:nvPr/>
        </p:nvSpPr>
        <p:spPr>
          <a:xfrm rot="16200000">
            <a:off x="426121" y="5254093"/>
            <a:ext cx="1494892" cy="197305"/>
          </a:xfrm>
          <a:prstGeom prst="round2SameRect">
            <a:avLst>
              <a:gd name="adj1" fmla="val 16667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ATTUAZIONE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A26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7" name="Connector: Elbow 1046">
            <a:extLst>
              <a:ext uri="{FF2B5EF4-FFF2-40B4-BE49-F238E27FC236}">
                <a16:creationId xmlns:a16="http://schemas.microsoft.com/office/drawing/2014/main" id="{F5CE1C99-0504-C840-8BC3-D0F0FEDA93F0}"/>
              </a:ext>
            </a:extLst>
          </p:cNvPr>
          <p:cNvCxnSpPr>
            <a:cxnSpLocks/>
          </p:cNvCxnSpPr>
          <p:nvPr/>
        </p:nvCxnSpPr>
        <p:spPr>
          <a:xfrm rot="5400000">
            <a:off x="6057681" y="3534790"/>
            <a:ext cx="894845" cy="132723"/>
          </a:xfrm>
          <a:prstGeom prst="bentConnector2">
            <a:avLst/>
          </a:prstGeom>
          <a:ln>
            <a:solidFill>
              <a:srgbClr val="22408E"/>
            </a:solidFill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100">
            <a:extLst>
              <a:ext uri="{FF2B5EF4-FFF2-40B4-BE49-F238E27FC236}">
                <a16:creationId xmlns:a16="http://schemas.microsoft.com/office/drawing/2014/main" id="{48187A58-15B3-A74D-9AF2-C96351C0B6A3}"/>
              </a:ext>
            </a:extLst>
          </p:cNvPr>
          <p:cNvSpPr/>
          <p:nvPr/>
        </p:nvSpPr>
        <p:spPr>
          <a:xfrm>
            <a:off x="5178355" y="4784805"/>
            <a:ext cx="3266597" cy="6244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22408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Attuazione diretta da parte dell’Amministrazione</a:t>
            </a:r>
          </a:p>
        </p:txBody>
      </p:sp>
      <p:sp>
        <p:nvSpPr>
          <p:cNvPr id="49" name="Rectangle: Rounded Corners 147">
            <a:extLst>
              <a:ext uri="{FF2B5EF4-FFF2-40B4-BE49-F238E27FC236}">
                <a16:creationId xmlns:a16="http://schemas.microsoft.com/office/drawing/2014/main" id="{A620697C-4D3A-4E43-B625-A69E08A9B610}"/>
              </a:ext>
            </a:extLst>
          </p:cNvPr>
          <p:cNvSpPr/>
          <p:nvPr/>
        </p:nvSpPr>
        <p:spPr>
          <a:xfrm>
            <a:off x="2340791" y="5163730"/>
            <a:ext cx="1874884" cy="737377"/>
          </a:xfrm>
          <a:prstGeom prst="roundRect">
            <a:avLst/>
          </a:pr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UNITA’ DI MISSIONE AMMINISTRAZIONE RESPONSABILE</a:t>
            </a:r>
          </a:p>
        </p:txBody>
      </p:sp>
      <p:sp>
        <p:nvSpPr>
          <p:cNvPr id="50" name="Rectangle: Rounded Corners 144">
            <a:extLst>
              <a:ext uri="{FF2B5EF4-FFF2-40B4-BE49-F238E27FC236}">
                <a16:creationId xmlns:a16="http://schemas.microsoft.com/office/drawing/2014/main" id="{9DBCBD3B-95A7-D947-A5EE-77C73E01D31E}"/>
              </a:ext>
            </a:extLst>
          </p:cNvPr>
          <p:cNvSpPr/>
          <p:nvPr/>
        </p:nvSpPr>
        <p:spPr>
          <a:xfrm>
            <a:off x="4840979" y="3650582"/>
            <a:ext cx="1730485" cy="1789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RESPONSABILE PNRR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: Rounded Corners 103">
            <a:extLst>
              <a:ext uri="{FF2B5EF4-FFF2-40B4-BE49-F238E27FC236}">
                <a16:creationId xmlns:a16="http://schemas.microsoft.com/office/drawing/2014/main" id="{82A5C37B-42AF-F945-B89B-68454F2EA46E}"/>
              </a:ext>
            </a:extLst>
          </p:cNvPr>
          <p:cNvSpPr/>
          <p:nvPr/>
        </p:nvSpPr>
        <p:spPr>
          <a:xfrm>
            <a:off x="7505965" y="2145783"/>
            <a:ext cx="2139299" cy="88749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UNITÀ PER LA RAZIONALIZZAZIONE E IL MIGLIORAMENTO DELLA REGOLAZIONE</a:t>
            </a:r>
          </a:p>
        </p:txBody>
      </p:sp>
      <p:pic>
        <p:nvPicPr>
          <p:cNvPr id="54" name="Graphic 60" descr="User">
            <a:extLst>
              <a:ext uri="{FF2B5EF4-FFF2-40B4-BE49-F238E27FC236}">
                <a16:creationId xmlns:a16="http://schemas.microsoft.com/office/drawing/2014/main" id="{266EA9B5-332E-7C43-A9E3-7F93CA2A4C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1821" y="3637433"/>
            <a:ext cx="196194" cy="210718"/>
          </a:xfrm>
          <a:prstGeom prst="rect">
            <a:avLst/>
          </a:prstGeom>
        </p:spPr>
      </p:pic>
      <p:sp>
        <p:nvSpPr>
          <p:cNvPr id="57" name="Rectangle: Rounded Corners 187">
            <a:extLst>
              <a:ext uri="{FF2B5EF4-FFF2-40B4-BE49-F238E27FC236}">
                <a16:creationId xmlns:a16="http://schemas.microsoft.com/office/drawing/2014/main" id="{F7AFF3F5-4612-7643-B7F1-E0C684475BC6}"/>
              </a:ext>
            </a:extLst>
          </p:cNvPr>
          <p:cNvSpPr/>
          <p:nvPr/>
        </p:nvSpPr>
        <p:spPr>
          <a:xfrm>
            <a:off x="1524502" y="2657331"/>
            <a:ext cx="871927" cy="2981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PCDM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: Rounded Corners 188">
            <a:extLst>
              <a:ext uri="{FF2B5EF4-FFF2-40B4-BE49-F238E27FC236}">
                <a16:creationId xmlns:a16="http://schemas.microsoft.com/office/drawing/2014/main" id="{1B47D529-FADE-2E4A-A30F-86C561E6C067}"/>
              </a:ext>
            </a:extLst>
          </p:cNvPr>
          <p:cNvSpPr/>
          <p:nvPr/>
        </p:nvSpPr>
        <p:spPr>
          <a:xfrm>
            <a:off x="1524502" y="3654940"/>
            <a:ext cx="737414" cy="2981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MEF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: Rounded Corners 194">
            <a:extLst>
              <a:ext uri="{FF2B5EF4-FFF2-40B4-BE49-F238E27FC236}">
                <a16:creationId xmlns:a16="http://schemas.microsoft.com/office/drawing/2014/main" id="{43DC3F77-F54D-994C-A6A6-0CA8AE87378D}"/>
              </a:ext>
            </a:extLst>
          </p:cNvPr>
          <p:cNvSpPr/>
          <p:nvPr/>
        </p:nvSpPr>
        <p:spPr>
          <a:xfrm>
            <a:off x="1651570" y="4749499"/>
            <a:ext cx="3253327" cy="3081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AMMINISTRAZIONI CENTRALI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" name="Straight Connector 8">
            <a:extLst>
              <a:ext uri="{FF2B5EF4-FFF2-40B4-BE49-F238E27FC236}">
                <a16:creationId xmlns:a16="http://schemas.microsoft.com/office/drawing/2014/main" id="{49FA1097-FA8D-A047-8D5E-4EC1E57528C3}"/>
              </a:ext>
            </a:extLst>
          </p:cNvPr>
          <p:cNvCxnSpPr>
            <a:cxnSpLocks/>
          </p:cNvCxnSpPr>
          <p:nvPr/>
        </p:nvCxnSpPr>
        <p:spPr>
          <a:xfrm>
            <a:off x="1583543" y="3584393"/>
            <a:ext cx="766853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49">
            <a:extLst>
              <a:ext uri="{FF2B5EF4-FFF2-40B4-BE49-F238E27FC236}">
                <a16:creationId xmlns:a16="http://schemas.microsoft.com/office/drawing/2014/main" id="{89910F44-32AE-AC48-BE25-207ADE0EA0DE}"/>
              </a:ext>
            </a:extLst>
          </p:cNvPr>
          <p:cNvSpPr/>
          <p:nvPr/>
        </p:nvSpPr>
        <p:spPr>
          <a:xfrm>
            <a:off x="5168056" y="5519326"/>
            <a:ext cx="3266597" cy="6244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22408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Attuazione e realizzazione attraverso soggetti diversi dall’Amministrazione </a:t>
            </a:r>
          </a:p>
        </p:txBody>
      </p:sp>
      <p:cxnSp>
        <p:nvCxnSpPr>
          <p:cNvPr id="62" name="Connector: Elbow 5">
            <a:extLst>
              <a:ext uri="{FF2B5EF4-FFF2-40B4-BE49-F238E27FC236}">
                <a16:creationId xmlns:a16="http://schemas.microsoft.com/office/drawing/2014/main" id="{76700628-13E4-994F-A78A-71EF5D4FCCA6}"/>
              </a:ext>
            </a:extLst>
          </p:cNvPr>
          <p:cNvCxnSpPr>
            <a:cxnSpLocks/>
          </p:cNvCxnSpPr>
          <p:nvPr/>
        </p:nvCxnSpPr>
        <p:spPr>
          <a:xfrm flipV="1">
            <a:off x="4220841" y="5097014"/>
            <a:ext cx="952348" cy="393202"/>
          </a:xfrm>
          <a:prstGeom prst="bentConnector3">
            <a:avLst>
              <a:gd name="adj1" fmla="val 50000"/>
            </a:avLst>
          </a:prstGeom>
          <a:ln>
            <a:solidFill>
              <a:srgbClr val="22408E"/>
            </a:solidFill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9">
            <a:extLst>
              <a:ext uri="{FF2B5EF4-FFF2-40B4-BE49-F238E27FC236}">
                <a16:creationId xmlns:a16="http://schemas.microsoft.com/office/drawing/2014/main" id="{E967409F-14DE-6646-B6B1-E2D602354DEB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4220841" y="5490216"/>
            <a:ext cx="947215" cy="341319"/>
          </a:xfrm>
          <a:prstGeom prst="bentConnector3">
            <a:avLst/>
          </a:prstGeom>
          <a:ln>
            <a:solidFill>
              <a:srgbClr val="22408E"/>
            </a:solidFill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56">
            <a:extLst>
              <a:ext uri="{FF2B5EF4-FFF2-40B4-BE49-F238E27FC236}">
                <a16:creationId xmlns:a16="http://schemas.microsoft.com/office/drawing/2014/main" id="{67C12055-4547-3B4A-AD9A-5FDD7033BB7F}"/>
              </a:ext>
            </a:extLst>
          </p:cNvPr>
          <p:cNvSpPr/>
          <p:nvPr/>
        </p:nvSpPr>
        <p:spPr>
          <a:xfrm>
            <a:off x="8706278" y="5519326"/>
            <a:ext cx="2648431" cy="62441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SOGGETTI ATTUATORI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Amministrazioni Centrali, Regioni, Enti locali, altri organismi pubblici o privati)</a:t>
            </a:r>
          </a:p>
        </p:txBody>
      </p:sp>
      <p:cxnSp>
        <p:nvCxnSpPr>
          <p:cNvPr id="65" name="Straight Arrow Connector 12">
            <a:extLst>
              <a:ext uri="{FF2B5EF4-FFF2-40B4-BE49-F238E27FC236}">
                <a16:creationId xmlns:a16="http://schemas.microsoft.com/office/drawing/2014/main" id="{D5A43602-36A1-8143-BE45-EB9541855B3E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8444953" y="5831535"/>
            <a:ext cx="261325" cy="6"/>
          </a:xfrm>
          <a:prstGeom prst="straightConnector1">
            <a:avLst/>
          </a:prstGeom>
          <a:ln>
            <a:solidFill>
              <a:srgbClr val="22408E"/>
            </a:solidFill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6">
            <a:extLst>
              <a:ext uri="{FF2B5EF4-FFF2-40B4-BE49-F238E27FC236}">
                <a16:creationId xmlns:a16="http://schemas.microsoft.com/office/drawing/2014/main" id="{F9D07D89-D369-B84D-8A0D-EC9BFD95EA00}"/>
              </a:ext>
            </a:extLst>
          </p:cNvPr>
          <p:cNvSpPr txBox="1"/>
          <p:nvPr/>
        </p:nvSpPr>
        <p:spPr>
          <a:xfrm>
            <a:off x="5178355" y="4527058"/>
            <a:ext cx="60122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Modalità di attuazione</a:t>
            </a:r>
          </a:p>
        </p:txBody>
      </p:sp>
      <p:sp>
        <p:nvSpPr>
          <p:cNvPr id="70" name="Rectangle: Rounded Corners 163">
            <a:extLst>
              <a:ext uri="{FF2B5EF4-FFF2-40B4-BE49-F238E27FC236}">
                <a16:creationId xmlns:a16="http://schemas.microsoft.com/office/drawing/2014/main" id="{48D8F1A8-1E44-42DB-AD26-77BB1996DBE1}"/>
              </a:ext>
            </a:extLst>
          </p:cNvPr>
          <p:cNvSpPr/>
          <p:nvPr/>
        </p:nvSpPr>
        <p:spPr>
          <a:xfrm>
            <a:off x="4840980" y="2021622"/>
            <a:ext cx="1153656" cy="46478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</a:t>
            </a:r>
          </a:p>
        </p:txBody>
      </p:sp>
      <p:pic>
        <p:nvPicPr>
          <p:cNvPr id="71" name="Picture 2" descr="Alfa financed by EU Commission">
            <a:extLst>
              <a:ext uri="{FF2B5EF4-FFF2-40B4-BE49-F238E27FC236}">
                <a16:creationId xmlns:a16="http://schemas.microsoft.com/office/drawing/2014/main" id="{A9CDE367-C16D-49B5-8405-1A447FF98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5" t="26929" r="37805" b="26671"/>
          <a:stretch/>
        </p:blipFill>
        <p:spPr bwMode="auto">
          <a:xfrm>
            <a:off x="4541303" y="2001190"/>
            <a:ext cx="481287" cy="49158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egnaposto testo 4">
            <a:extLst>
              <a:ext uri="{FF2B5EF4-FFF2-40B4-BE49-F238E27FC236}">
                <a16:creationId xmlns:a16="http://schemas.microsoft.com/office/drawing/2014/main" id="{83085D20-5B0E-0F40-9D2F-B54E783A58A1}"/>
              </a:ext>
            </a:extLst>
          </p:cNvPr>
          <p:cNvSpPr txBox="1">
            <a:spLocks/>
          </p:cNvSpPr>
          <p:nvPr/>
        </p:nvSpPr>
        <p:spPr>
          <a:xfrm>
            <a:off x="376698" y="957000"/>
            <a:ext cx="11612377" cy="933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fine di garantire l’efficace attuazione del PNRR e il conseguimento di Traguardi e Obiettivi, con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Legge n. 108 del 29 luglio 2021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(ex Decreto Legge n. 77 del 31 maggio 2021), è stato definito un modello Organizzativo articolato su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livelli di gestione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(presidio e coordinamento, attuazione delle misure) che favorirà le interlocuzioni con la CE in tutte le fasi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attuazione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controllo e rendicontazione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conseguenti al pieno conseguimento di Traguardi e Obiettivi.</a:t>
            </a:r>
          </a:p>
        </p:txBody>
      </p:sp>
      <p:cxnSp>
        <p:nvCxnSpPr>
          <p:cNvPr id="20" name="Connettore 4 19"/>
          <p:cNvCxnSpPr/>
          <p:nvPr/>
        </p:nvCxnSpPr>
        <p:spPr>
          <a:xfrm flipV="1">
            <a:off x="7137707" y="2657331"/>
            <a:ext cx="395424" cy="298146"/>
          </a:xfrm>
          <a:prstGeom prst="bentConnector3">
            <a:avLst>
              <a:gd name="adj1" fmla="val 48536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4 21"/>
          <p:cNvCxnSpPr>
            <a:cxnSpLocks/>
          </p:cNvCxnSpPr>
          <p:nvPr/>
        </p:nvCxnSpPr>
        <p:spPr>
          <a:xfrm>
            <a:off x="7141994" y="2954244"/>
            <a:ext cx="377624" cy="369682"/>
          </a:xfrm>
          <a:prstGeom prst="bentConnector3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7">
            <a:extLst>
              <a:ext uri="{FF2B5EF4-FFF2-40B4-BE49-F238E27FC236}">
                <a16:creationId xmlns:a16="http://schemas.microsoft.com/office/drawing/2014/main" id="{F9C101AB-E24F-422D-BFD2-7D6FE5AE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47" y="512273"/>
            <a:ext cx="11532865" cy="424732"/>
          </a:xfrm>
        </p:spPr>
        <p:txBody>
          <a:bodyPr/>
          <a:lstStyle/>
          <a:p>
            <a:r>
              <a:rPr lang="it-IT"/>
              <a:t>PNRR: MODELLO ORGANIZZATIVO</a:t>
            </a:r>
            <a:endParaRPr lang="en-IT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CA70A4F3-8FB8-42CA-9DB4-AE440F882A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847" y="254521"/>
            <a:ext cx="8494999" cy="237757"/>
          </a:xfr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it-IT">
                <a:latin typeface="Arial"/>
                <a:cs typeface="Arial"/>
              </a:rPr>
              <a:t>IL PIANO NAZIONALE DI RIPRESA E RESILIENZA: Governance</a:t>
            </a:r>
            <a:endParaRPr lang="en-IT"/>
          </a:p>
        </p:txBody>
      </p:sp>
      <p:cxnSp>
        <p:nvCxnSpPr>
          <p:cNvPr id="53" name="Straight Arrow Connector 12">
            <a:extLst>
              <a:ext uri="{FF2B5EF4-FFF2-40B4-BE49-F238E27FC236}">
                <a16:creationId xmlns:a16="http://schemas.microsoft.com/office/drawing/2014/main" id="{F7FFBD95-4227-4935-AD7E-0480E1790C56}"/>
              </a:ext>
            </a:extLst>
          </p:cNvPr>
          <p:cNvCxnSpPr>
            <a:cxnSpLocks/>
          </p:cNvCxnSpPr>
          <p:nvPr/>
        </p:nvCxnSpPr>
        <p:spPr>
          <a:xfrm>
            <a:off x="9450103" y="3346113"/>
            <a:ext cx="792212" cy="0"/>
          </a:xfrm>
          <a:prstGeom prst="straightConnector1">
            <a:avLst/>
          </a:prstGeom>
          <a:ln>
            <a:solidFill>
              <a:srgbClr val="22408E"/>
            </a:solidFill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102">
            <a:extLst>
              <a:ext uri="{FF2B5EF4-FFF2-40B4-BE49-F238E27FC236}">
                <a16:creationId xmlns:a16="http://schemas.microsoft.com/office/drawing/2014/main" id="{BE46201D-2A7D-7749-9ED1-3CAB420397C4}"/>
              </a:ext>
            </a:extLst>
          </p:cNvPr>
          <p:cNvSpPr/>
          <p:nvPr/>
        </p:nvSpPr>
        <p:spPr>
          <a:xfrm>
            <a:off x="9992402" y="2421937"/>
            <a:ext cx="1605370" cy="10222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TAVOLO PERMANENTE PER IL PARTENARIATO ECONOMICO, SOCIALE E TERRITORIALE</a:t>
            </a:r>
          </a:p>
        </p:txBody>
      </p:sp>
      <p:sp>
        <p:nvSpPr>
          <p:cNvPr id="67" name="Rectangle: Rounded Corners 103">
            <a:extLst>
              <a:ext uri="{FF2B5EF4-FFF2-40B4-BE49-F238E27FC236}">
                <a16:creationId xmlns:a16="http://schemas.microsoft.com/office/drawing/2014/main" id="{D570345D-FDDC-494F-93EC-D59B78022C59}"/>
              </a:ext>
            </a:extLst>
          </p:cNvPr>
          <p:cNvSpPr/>
          <p:nvPr/>
        </p:nvSpPr>
        <p:spPr>
          <a:xfrm>
            <a:off x="7525916" y="3125771"/>
            <a:ext cx="2119348" cy="30736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SEGRETERIA TECNICA</a:t>
            </a:r>
          </a:p>
        </p:txBody>
      </p:sp>
      <p:sp>
        <p:nvSpPr>
          <p:cNvPr id="40" name="Rectangle: Rounded Corners 91">
            <a:extLst>
              <a:ext uri="{FF2B5EF4-FFF2-40B4-BE49-F238E27FC236}">
                <a16:creationId xmlns:a16="http://schemas.microsoft.com/office/drawing/2014/main" id="{69DC2FBD-78C0-8D45-8371-D2628208D5AA}"/>
              </a:ext>
            </a:extLst>
          </p:cNvPr>
          <p:cNvSpPr/>
          <p:nvPr/>
        </p:nvSpPr>
        <p:spPr>
          <a:xfrm>
            <a:off x="4495170" y="3871477"/>
            <a:ext cx="2422102" cy="393542"/>
          </a:xfrm>
          <a:prstGeom prst="roundRect">
            <a:avLst/>
          </a:pr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SERVIZIO CENTRALE PER IL PNRR</a:t>
            </a:r>
          </a:p>
        </p:txBody>
      </p:sp>
      <p:sp>
        <p:nvSpPr>
          <p:cNvPr id="46" name="Rectangle: Rounded Corners 163">
            <a:extLst>
              <a:ext uri="{FF2B5EF4-FFF2-40B4-BE49-F238E27FC236}">
                <a16:creationId xmlns:a16="http://schemas.microsoft.com/office/drawing/2014/main" id="{6041327C-FCB7-0D48-B635-14CCBE846C57}"/>
              </a:ext>
            </a:extLst>
          </p:cNvPr>
          <p:cNvSpPr/>
          <p:nvPr/>
        </p:nvSpPr>
        <p:spPr>
          <a:xfrm>
            <a:off x="5994636" y="2665819"/>
            <a:ext cx="1153656" cy="487910"/>
          </a:xfrm>
          <a:prstGeom prst="roundRect">
            <a:avLst/>
          </a:pr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CABINA DI REGIA</a:t>
            </a:r>
          </a:p>
        </p:txBody>
      </p:sp>
    </p:spTree>
    <p:extLst>
      <p:ext uri="{BB962C8B-B14F-4D97-AF65-F5344CB8AC3E}">
        <p14:creationId xmlns:p14="http://schemas.microsoft.com/office/powerpoint/2010/main" val="144470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1">
            <a:extLst>
              <a:ext uri="{FF2B5EF4-FFF2-40B4-BE49-F238E27FC236}">
                <a16:creationId xmlns:a16="http://schemas.microsoft.com/office/drawing/2014/main" id="{98654352-2BC4-4E17-8642-CD52ED223A6B}"/>
              </a:ext>
            </a:extLst>
          </p:cNvPr>
          <p:cNvSpPr/>
          <p:nvPr/>
        </p:nvSpPr>
        <p:spPr>
          <a:xfrm>
            <a:off x="0" y="2890617"/>
            <a:ext cx="12192000" cy="3267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17">
            <a:extLst>
              <a:ext uri="{FF2B5EF4-FFF2-40B4-BE49-F238E27FC236}">
                <a16:creationId xmlns:a16="http://schemas.microsoft.com/office/drawing/2014/main" id="{9258D032-B1EB-4088-855E-4B0E228B0FA9}"/>
              </a:ext>
            </a:extLst>
          </p:cNvPr>
          <p:cNvSpPr/>
          <p:nvPr/>
        </p:nvSpPr>
        <p:spPr>
          <a:xfrm>
            <a:off x="350540" y="1024374"/>
            <a:ext cx="11380749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Le Amministrazioni territoriali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sono coinvolte nelle iniziative del PNRR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attraverso:</a:t>
            </a:r>
          </a:p>
        </p:txBody>
      </p:sp>
      <p:sp>
        <p:nvSpPr>
          <p:cNvPr id="26" name="TextBox 277">
            <a:extLst>
              <a:ext uri="{FF2B5EF4-FFF2-40B4-BE49-F238E27FC236}">
                <a16:creationId xmlns:a16="http://schemas.microsoft.com/office/drawing/2014/main" id="{F4EF8684-D310-49C2-B2B6-984365AAF256}"/>
              </a:ext>
            </a:extLst>
          </p:cNvPr>
          <p:cNvSpPr txBox="1"/>
          <p:nvPr/>
        </p:nvSpPr>
        <p:spPr>
          <a:xfrm>
            <a:off x="681344" y="3470672"/>
            <a:ext cx="3203690" cy="23172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it-IT"/>
            </a:defPPr>
            <a:lvl1pPr algn="ctr">
              <a:defRPr sz="160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La titolarità di specifiche progettualità (attuatori/beneficiari),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afferenti materie di competenza istituzionale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 la loro concreta realizzazione</a:t>
            </a:r>
          </a:p>
        </p:txBody>
      </p:sp>
      <p:sp>
        <p:nvSpPr>
          <p:cNvPr id="27" name="TextBox 277">
            <a:extLst>
              <a:ext uri="{FF2B5EF4-FFF2-40B4-BE49-F238E27FC236}">
                <a16:creationId xmlns:a16="http://schemas.microsoft.com/office/drawing/2014/main" id="{7ADFCB14-CAA0-475F-82DF-496E39478AFB}"/>
              </a:ext>
            </a:extLst>
          </p:cNvPr>
          <p:cNvSpPr txBox="1"/>
          <p:nvPr/>
        </p:nvSpPr>
        <p:spPr>
          <a:xfrm>
            <a:off x="4240562" y="3439472"/>
            <a:ext cx="3331531" cy="22451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it-IT"/>
            </a:defPPr>
            <a:lvl1pPr algn="ctr">
              <a:defRPr sz="160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La partecipazione a iniziative finanziate dall’Amministrazione centrale che destinano agli Enti locali risorse per realizzare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progetti specifici che contribuiscono all’obiettivo nazionale (es. in materia di digitalizzazione).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A2643"/>
              </a:solidFill>
              <a:effectLst/>
              <a:uLnTx/>
              <a:uFillTx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7">
            <a:extLst>
              <a:ext uri="{FF2B5EF4-FFF2-40B4-BE49-F238E27FC236}">
                <a16:creationId xmlns:a16="http://schemas.microsoft.com/office/drawing/2014/main" id="{9F01D2BF-C0D2-4BA5-97F7-73797F34FB71}"/>
              </a:ext>
            </a:extLst>
          </p:cNvPr>
          <p:cNvSpPr txBox="1"/>
          <p:nvPr/>
        </p:nvSpPr>
        <p:spPr>
          <a:xfrm>
            <a:off x="7898579" y="3422674"/>
            <a:ext cx="3203690" cy="29898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it-IT"/>
            </a:defPPr>
            <a:lvl1pPr algn="ctr">
              <a:defRPr sz="160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La localizzazione sul proprio territorio di investimenti previsti nel PNRR la cui responsabilità di realizzazione è demandata a livelli superiori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(es. in materia di mobilità, ferrovie/porti, sistemi irrigui, banda larga, ecc.).</a:t>
            </a:r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0AC8F40B-77B4-4DF3-8826-B77CCC9C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47" y="512273"/>
            <a:ext cx="11532865" cy="424732"/>
          </a:xfrm>
        </p:spPr>
        <p:txBody>
          <a:bodyPr>
            <a:normAutofit/>
          </a:bodyPr>
          <a:lstStyle/>
          <a:p>
            <a:r>
              <a:rPr lang="it-IT"/>
              <a:t>IL PNRR E GLI ENTI LOCALI</a:t>
            </a:r>
            <a:endParaRPr lang="it-IT" sz="2200" b="0">
              <a:solidFill>
                <a:srgbClr val="CDA73C"/>
              </a:solidFill>
            </a:endParaRP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237579B0-F620-49D7-AFCB-AF4BCB51C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847" y="254521"/>
            <a:ext cx="8494999" cy="237757"/>
          </a:xfr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it-IT">
                <a:latin typeface="Arial"/>
                <a:cs typeface="Arial"/>
              </a:rPr>
              <a:t>IL PNRR E GLI ENTI LOCALI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406015-CBEF-45B8-A5AC-909219B0A253}"/>
              </a:ext>
            </a:extLst>
          </p:cNvPr>
          <p:cNvSpPr/>
          <p:nvPr/>
        </p:nvSpPr>
        <p:spPr>
          <a:xfrm>
            <a:off x="1709047" y="1575092"/>
            <a:ext cx="1233889" cy="12008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67C338-5A50-4198-89AD-4F48652BA703}"/>
              </a:ext>
            </a:extLst>
          </p:cNvPr>
          <p:cNvSpPr/>
          <p:nvPr/>
        </p:nvSpPr>
        <p:spPr>
          <a:xfrm>
            <a:off x="8883480" y="1575092"/>
            <a:ext cx="1233889" cy="1200839"/>
          </a:xfrm>
          <a:prstGeom prst="ellipse">
            <a:avLst/>
          </a:pr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678090-5A47-4637-8B46-E7CC7B37150E}"/>
              </a:ext>
            </a:extLst>
          </p:cNvPr>
          <p:cNvCxnSpPr>
            <a:stCxn id="3" idx="6"/>
            <a:endCxn id="16" idx="2"/>
          </p:cNvCxnSpPr>
          <p:nvPr/>
        </p:nvCxnSpPr>
        <p:spPr>
          <a:xfrm>
            <a:off x="2942936" y="2175512"/>
            <a:ext cx="5940544" cy="0"/>
          </a:xfrm>
          <a:prstGeom prst="line">
            <a:avLst/>
          </a:prstGeom>
          <a:ln>
            <a:solidFill>
              <a:srgbClr val="0A26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9A58BD2-8C8F-4676-AF4A-27B1D1A57DD1}"/>
              </a:ext>
            </a:extLst>
          </p:cNvPr>
          <p:cNvSpPr/>
          <p:nvPr/>
        </p:nvSpPr>
        <p:spPr>
          <a:xfrm>
            <a:off x="5298328" y="1575092"/>
            <a:ext cx="1233889" cy="1200839"/>
          </a:xfrm>
          <a:prstGeom prst="ellipse">
            <a:avLst/>
          </a:prstGeom>
          <a:solidFill>
            <a:srgbClr val="47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27">
            <a:extLst>
              <a:ext uri="{FF2B5EF4-FFF2-40B4-BE49-F238E27FC236}">
                <a16:creationId xmlns:a16="http://schemas.microsoft.com/office/drawing/2014/main" id="{860F15C2-8084-4DD1-91E2-B82F46B23A07}"/>
              </a:ext>
            </a:extLst>
          </p:cNvPr>
          <p:cNvSpPr>
            <a:spLocks noEditPoints="1"/>
          </p:cNvSpPr>
          <p:nvPr/>
        </p:nvSpPr>
        <p:spPr bwMode="auto">
          <a:xfrm>
            <a:off x="9208812" y="1965548"/>
            <a:ext cx="583224" cy="450056"/>
          </a:xfrm>
          <a:custGeom>
            <a:avLst/>
            <a:gdLst>
              <a:gd name="T0" fmla="*/ 199 w 309"/>
              <a:gd name="T1" fmla="*/ 232 h 244"/>
              <a:gd name="T2" fmla="*/ 222 w 309"/>
              <a:gd name="T3" fmla="*/ 225 h 244"/>
              <a:gd name="T4" fmla="*/ 248 w 309"/>
              <a:gd name="T5" fmla="*/ 202 h 244"/>
              <a:gd name="T6" fmla="*/ 273 w 309"/>
              <a:gd name="T7" fmla="*/ 177 h 244"/>
              <a:gd name="T8" fmla="*/ 308 w 309"/>
              <a:gd name="T9" fmla="*/ 128 h 244"/>
              <a:gd name="T10" fmla="*/ 216 w 309"/>
              <a:gd name="T11" fmla="*/ 12 h 244"/>
              <a:gd name="T12" fmla="*/ 115 w 309"/>
              <a:gd name="T13" fmla="*/ 19 h 244"/>
              <a:gd name="T14" fmla="*/ 3 w 309"/>
              <a:gd name="T15" fmla="*/ 136 h 244"/>
              <a:gd name="T16" fmla="*/ 44 w 309"/>
              <a:gd name="T17" fmla="*/ 199 h 244"/>
              <a:gd name="T18" fmla="*/ 60 w 309"/>
              <a:gd name="T19" fmla="*/ 217 h 244"/>
              <a:gd name="T20" fmla="*/ 82 w 309"/>
              <a:gd name="T21" fmla="*/ 228 h 244"/>
              <a:gd name="T22" fmla="*/ 128 w 309"/>
              <a:gd name="T23" fmla="*/ 244 h 244"/>
              <a:gd name="T24" fmla="*/ 147 w 309"/>
              <a:gd name="T25" fmla="*/ 233 h 244"/>
              <a:gd name="T26" fmla="*/ 122 w 309"/>
              <a:gd name="T27" fmla="*/ 30 h 244"/>
              <a:gd name="T28" fmla="*/ 194 w 309"/>
              <a:gd name="T29" fmla="*/ 20 h 244"/>
              <a:gd name="T30" fmla="*/ 263 w 309"/>
              <a:gd name="T31" fmla="*/ 31 h 244"/>
              <a:gd name="T32" fmla="*/ 278 w 309"/>
              <a:gd name="T33" fmla="*/ 143 h 244"/>
              <a:gd name="T34" fmla="*/ 136 w 309"/>
              <a:gd name="T35" fmla="*/ 85 h 244"/>
              <a:gd name="T36" fmla="*/ 122 w 309"/>
              <a:gd name="T37" fmla="*/ 30 h 244"/>
              <a:gd name="T38" fmla="*/ 45 w 309"/>
              <a:gd name="T39" fmla="*/ 186 h 244"/>
              <a:gd name="T40" fmla="*/ 32 w 309"/>
              <a:gd name="T41" fmla="*/ 155 h 244"/>
              <a:gd name="T42" fmla="*/ 73 w 309"/>
              <a:gd name="T43" fmla="*/ 206 h 244"/>
              <a:gd name="T44" fmla="*/ 57 w 309"/>
              <a:gd name="T45" fmla="*/ 195 h 244"/>
              <a:gd name="T46" fmla="*/ 67 w 309"/>
              <a:gd name="T47" fmla="*/ 172 h 244"/>
              <a:gd name="T48" fmla="*/ 85 w 309"/>
              <a:gd name="T49" fmla="*/ 171 h 244"/>
              <a:gd name="T50" fmla="*/ 73 w 309"/>
              <a:gd name="T51" fmla="*/ 206 h 244"/>
              <a:gd name="T52" fmla="*/ 102 w 309"/>
              <a:gd name="T53" fmla="*/ 221 h 244"/>
              <a:gd name="T54" fmla="*/ 97 w 309"/>
              <a:gd name="T55" fmla="*/ 181 h 244"/>
              <a:gd name="T56" fmla="*/ 110 w 309"/>
              <a:gd name="T57" fmla="*/ 197 h 244"/>
              <a:gd name="T58" fmla="*/ 137 w 309"/>
              <a:gd name="T59" fmla="*/ 219 h 244"/>
              <a:gd name="T60" fmla="*/ 132 w 309"/>
              <a:gd name="T61" fmla="*/ 230 h 244"/>
              <a:gd name="T62" fmla="*/ 115 w 309"/>
              <a:gd name="T63" fmla="*/ 225 h 244"/>
              <a:gd name="T64" fmla="*/ 138 w 309"/>
              <a:gd name="T65" fmla="*/ 205 h 244"/>
              <a:gd name="T66" fmla="*/ 123 w 309"/>
              <a:gd name="T67" fmla="*/ 187 h 244"/>
              <a:gd name="T68" fmla="*/ 98 w 309"/>
              <a:gd name="T69" fmla="*/ 168 h 244"/>
              <a:gd name="T70" fmla="*/ 68 w 309"/>
              <a:gd name="T71" fmla="*/ 152 h 244"/>
              <a:gd name="T72" fmla="*/ 15 w 309"/>
              <a:gd name="T73" fmla="*/ 128 h 244"/>
              <a:gd name="T74" fmla="*/ 107 w 309"/>
              <a:gd name="T75" fmla="*/ 32 h 244"/>
              <a:gd name="T76" fmla="*/ 113 w 309"/>
              <a:gd name="T77" fmla="*/ 116 h 244"/>
              <a:gd name="T78" fmla="*/ 231 w 309"/>
              <a:gd name="T79" fmla="*/ 115 h 244"/>
              <a:gd name="T80" fmla="*/ 264 w 309"/>
              <a:gd name="T81" fmla="*/ 167 h 244"/>
              <a:gd name="T82" fmla="*/ 220 w 309"/>
              <a:gd name="T83" fmla="*/ 145 h 244"/>
              <a:gd name="T84" fmla="*/ 199 w 309"/>
              <a:gd name="T85" fmla="*/ 133 h 244"/>
              <a:gd name="T86" fmla="*/ 246 w 309"/>
              <a:gd name="T87" fmla="*/ 183 h 244"/>
              <a:gd name="T88" fmla="*/ 228 w 309"/>
              <a:gd name="T89" fmla="*/ 197 h 244"/>
              <a:gd name="T90" fmla="*/ 188 w 309"/>
              <a:gd name="T91" fmla="*/ 167 h 244"/>
              <a:gd name="T92" fmla="*/ 219 w 309"/>
              <a:gd name="T93" fmla="*/ 206 h 244"/>
              <a:gd name="T94" fmla="*/ 204 w 309"/>
              <a:gd name="T95" fmla="*/ 219 h 244"/>
              <a:gd name="T96" fmla="*/ 162 w 309"/>
              <a:gd name="T97" fmla="*/ 196 h 244"/>
              <a:gd name="T98" fmla="*/ 188 w 309"/>
              <a:gd name="T99" fmla="*/ 224 h 244"/>
              <a:gd name="T100" fmla="*/ 151 w 309"/>
              <a:gd name="T101" fmla="*/ 22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244">
                <a:moveTo>
                  <a:pt x="176" y="239"/>
                </a:moveTo>
                <a:cubicBezTo>
                  <a:pt x="181" y="239"/>
                  <a:pt x="184" y="238"/>
                  <a:pt x="188" y="238"/>
                </a:cubicBezTo>
                <a:cubicBezTo>
                  <a:pt x="192" y="236"/>
                  <a:pt x="196" y="235"/>
                  <a:pt x="199" y="232"/>
                </a:cubicBezTo>
                <a:cubicBezTo>
                  <a:pt x="199" y="232"/>
                  <a:pt x="199" y="232"/>
                  <a:pt x="199" y="232"/>
                </a:cubicBezTo>
                <a:cubicBezTo>
                  <a:pt x="199" y="232"/>
                  <a:pt x="199" y="232"/>
                  <a:pt x="199" y="232"/>
                </a:cubicBezTo>
                <a:cubicBezTo>
                  <a:pt x="200" y="232"/>
                  <a:pt x="201" y="232"/>
                  <a:pt x="201" y="232"/>
                </a:cubicBezTo>
                <a:cubicBezTo>
                  <a:pt x="202" y="232"/>
                  <a:pt x="203" y="233"/>
                  <a:pt x="204" y="233"/>
                </a:cubicBezTo>
                <a:cubicBezTo>
                  <a:pt x="210" y="233"/>
                  <a:pt x="217" y="230"/>
                  <a:pt x="222" y="225"/>
                </a:cubicBezTo>
                <a:cubicBezTo>
                  <a:pt x="227" y="221"/>
                  <a:pt x="230" y="216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8" y="209"/>
                  <a:pt x="243" y="206"/>
                  <a:pt x="248" y="202"/>
                </a:cubicBezTo>
                <a:cubicBezTo>
                  <a:pt x="254" y="197"/>
                  <a:pt x="257" y="191"/>
                  <a:pt x="259" y="185"/>
                </a:cubicBezTo>
                <a:cubicBezTo>
                  <a:pt x="259" y="185"/>
                  <a:pt x="259" y="185"/>
                  <a:pt x="259" y="185"/>
                </a:cubicBezTo>
                <a:cubicBezTo>
                  <a:pt x="259" y="185"/>
                  <a:pt x="259" y="185"/>
                  <a:pt x="259" y="185"/>
                </a:cubicBezTo>
                <a:cubicBezTo>
                  <a:pt x="264" y="184"/>
                  <a:pt x="269" y="181"/>
                  <a:pt x="273" y="177"/>
                </a:cubicBezTo>
                <a:cubicBezTo>
                  <a:pt x="280" y="171"/>
                  <a:pt x="284" y="164"/>
                  <a:pt x="285" y="155"/>
                </a:cubicBezTo>
                <a:cubicBezTo>
                  <a:pt x="285" y="155"/>
                  <a:pt x="285" y="155"/>
                  <a:pt x="285" y="155"/>
                </a:cubicBezTo>
                <a:cubicBezTo>
                  <a:pt x="307" y="135"/>
                  <a:pt x="307" y="135"/>
                  <a:pt x="307" y="135"/>
                </a:cubicBezTo>
                <a:cubicBezTo>
                  <a:pt x="308" y="134"/>
                  <a:pt x="309" y="131"/>
                  <a:pt x="308" y="128"/>
                </a:cubicBezTo>
                <a:cubicBezTo>
                  <a:pt x="274" y="23"/>
                  <a:pt x="274" y="23"/>
                  <a:pt x="274" y="23"/>
                </a:cubicBezTo>
                <a:cubicBezTo>
                  <a:pt x="273" y="21"/>
                  <a:pt x="271" y="19"/>
                  <a:pt x="269" y="19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64" y="18"/>
                  <a:pt x="226" y="12"/>
                  <a:pt x="216" y="12"/>
                </a:cubicBezTo>
                <a:cubicBezTo>
                  <a:pt x="213" y="12"/>
                  <a:pt x="205" y="10"/>
                  <a:pt x="198" y="7"/>
                </a:cubicBezTo>
                <a:cubicBezTo>
                  <a:pt x="185" y="4"/>
                  <a:pt x="171" y="0"/>
                  <a:pt x="162" y="1"/>
                </a:cubicBezTo>
                <a:cubicBezTo>
                  <a:pt x="148" y="2"/>
                  <a:pt x="123" y="15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2" y="19"/>
                  <a:pt x="40" y="21"/>
                  <a:pt x="39" y="23"/>
                </a:cubicBezTo>
                <a:cubicBezTo>
                  <a:pt x="1" y="128"/>
                  <a:pt x="1" y="128"/>
                  <a:pt x="1" y="128"/>
                </a:cubicBezTo>
                <a:cubicBezTo>
                  <a:pt x="0" y="131"/>
                  <a:pt x="1" y="134"/>
                  <a:pt x="3" y="136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16" y="156"/>
                  <a:pt x="11" y="168"/>
                  <a:pt x="14" y="175"/>
                </a:cubicBezTo>
                <a:cubicBezTo>
                  <a:pt x="17" y="184"/>
                  <a:pt x="33" y="196"/>
                  <a:pt x="44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4" y="200"/>
                  <a:pt x="44" y="201"/>
                  <a:pt x="44" y="201"/>
                </a:cubicBezTo>
                <a:cubicBezTo>
                  <a:pt x="46" y="208"/>
                  <a:pt x="51" y="213"/>
                  <a:pt x="60" y="217"/>
                </a:cubicBezTo>
                <a:cubicBezTo>
                  <a:pt x="65" y="219"/>
                  <a:pt x="70" y="220"/>
                  <a:pt x="74" y="220"/>
                </a:cubicBezTo>
                <a:cubicBezTo>
                  <a:pt x="74" y="220"/>
                  <a:pt x="74" y="220"/>
                  <a:pt x="74" y="220"/>
                </a:cubicBezTo>
                <a:cubicBezTo>
                  <a:pt x="74" y="220"/>
                  <a:pt x="74" y="220"/>
                  <a:pt x="74" y="220"/>
                </a:cubicBezTo>
                <a:cubicBezTo>
                  <a:pt x="76" y="223"/>
                  <a:pt x="79" y="225"/>
                  <a:pt x="82" y="228"/>
                </a:cubicBezTo>
                <a:cubicBezTo>
                  <a:pt x="89" y="233"/>
                  <a:pt x="99" y="235"/>
                  <a:pt x="106" y="234"/>
                </a:cubicBezTo>
                <a:cubicBezTo>
                  <a:pt x="106" y="234"/>
                  <a:pt x="106" y="234"/>
                  <a:pt x="106" y="234"/>
                </a:cubicBezTo>
                <a:cubicBezTo>
                  <a:pt x="106" y="234"/>
                  <a:pt x="106" y="234"/>
                  <a:pt x="106" y="234"/>
                </a:cubicBezTo>
                <a:cubicBezTo>
                  <a:pt x="111" y="239"/>
                  <a:pt x="119" y="244"/>
                  <a:pt x="128" y="244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32" y="244"/>
                  <a:pt x="136" y="243"/>
                  <a:pt x="139" y="241"/>
                </a:cubicBezTo>
                <a:cubicBezTo>
                  <a:pt x="142" y="239"/>
                  <a:pt x="145" y="237"/>
                  <a:pt x="147" y="233"/>
                </a:cubicBezTo>
                <a:cubicBezTo>
                  <a:pt x="147" y="233"/>
                  <a:pt x="147" y="233"/>
                  <a:pt x="147" y="233"/>
                </a:cubicBezTo>
                <a:cubicBezTo>
                  <a:pt x="147" y="233"/>
                  <a:pt x="147" y="233"/>
                  <a:pt x="147" y="233"/>
                </a:cubicBezTo>
                <a:cubicBezTo>
                  <a:pt x="156" y="237"/>
                  <a:pt x="167" y="239"/>
                  <a:pt x="176" y="239"/>
                </a:cubicBezTo>
                <a:close/>
                <a:moveTo>
                  <a:pt x="122" y="30"/>
                </a:moveTo>
                <a:cubicBezTo>
                  <a:pt x="122" y="30"/>
                  <a:pt x="122" y="30"/>
                  <a:pt x="122" y="30"/>
                </a:cubicBezTo>
                <a:cubicBezTo>
                  <a:pt x="132" y="25"/>
                  <a:pt x="153" y="14"/>
                  <a:pt x="163" y="14"/>
                </a:cubicBezTo>
                <a:cubicBezTo>
                  <a:pt x="163" y="14"/>
                  <a:pt x="164" y="14"/>
                  <a:pt x="164" y="14"/>
                </a:cubicBezTo>
                <a:cubicBezTo>
                  <a:pt x="171" y="14"/>
                  <a:pt x="184" y="17"/>
                  <a:pt x="194" y="20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203" y="23"/>
                  <a:pt x="211" y="25"/>
                  <a:pt x="216" y="25"/>
                </a:cubicBezTo>
                <a:cubicBezTo>
                  <a:pt x="222" y="25"/>
                  <a:pt x="245" y="29"/>
                  <a:pt x="262" y="31"/>
                </a:cubicBezTo>
                <a:cubicBezTo>
                  <a:pt x="263" y="31"/>
                  <a:pt x="263" y="31"/>
                  <a:pt x="263" y="31"/>
                </a:cubicBezTo>
                <a:cubicBezTo>
                  <a:pt x="263" y="31"/>
                  <a:pt x="263" y="31"/>
                  <a:pt x="263" y="31"/>
                </a:cubicBezTo>
                <a:cubicBezTo>
                  <a:pt x="295" y="129"/>
                  <a:pt x="295" y="129"/>
                  <a:pt x="295" y="129"/>
                </a:cubicBezTo>
                <a:cubicBezTo>
                  <a:pt x="294" y="129"/>
                  <a:pt x="294" y="129"/>
                  <a:pt x="294" y="129"/>
                </a:cubicBezTo>
                <a:cubicBezTo>
                  <a:pt x="279" y="143"/>
                  <a:pt x="279" y="143"/>
                  <a:pt x="279" y="143"/>
                </a:cubicBezTo>
                <a:cubicBezTo>
                  <a:pt x="278" y="143"/>
                  <a:pt x="278" y="143"/>
                  <a:pt x="278" y="143"/>
                </a:cubicBezTo>
                <a:cubicBezTo>
                  <a:pt x="241" y="106"/>
                  <a:pt x="241" y="106"/>
                  <a:pt x="241" y="106"/>
                </a:cubicBezTo>
                <a:cubicBezTo>
                  <a:pt x="232" y="96"/>
                  <a:pt x="202" y="64"/>
                  <a:pt x="191" y="61"/>
                </a:cubicBezTo>
                <a:cubicBezTo>
                  <a:pt x="174" y="56"/>
                  <a:pt x="159" y="59"/>
                  <a:pt x="147" y="69"/>
                </a:cubicBezTo>
                <a:cubicBezTo>
                  <a:pt x="142" y="74"/>
                  <a:pt x="139" y="79"/>
                  <a:pt x="136" y="85"/>
                </a:cubicBezTo>
                <a:cubicBezTo>
                  <a:pt x="131" y="94"/>
                  <a:pt x="127" y="102"/>
                  <a:pt x="111" y="103"/>
                </a:cubicBezTo>
                <a:cubicBezTo>
                  <a:pt x="104" y="104"/>
                  <a:pt x="98" y="103"/>
                  <a:pt x="96" y="100"/>
                </a:cubicBezTo>
                <a:cubicBezTo>
                  <a:pt x="94" y="98"/>
                  <a:pt x="94" y="96"/>
                  <a:pt x="95" y="95"/>
                </a:cubicBezTo>
                <a:lnTo>
                  <a:pt x="122" y="30"/>
                </a:lnTo>
                <a:close/>
                <a:moveTo>
                  <a:pt x="52" y="170"/>
                </a:moveTo>
                <a:cubicBezTo>
                  <a:pt x="50" y="175"/>
                  <a:pt x="47" y="180"/>
                  <a:pt x="46" y="186"/>
                </a:cubicBezTo>
                <a:cubicBezTo>
                  <a:pt x="46" y="186"/>
                  <a:pt x="46" y="186"/>
                  <a:pt x="46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9" y="183"/>
                  <a:pt x="28" y="176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69"/>
                  <a:pt x="28" y="161"/>
                  <a:pt x="31" y="156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52" y="170"/>
                  <a:pt x="52" y="170"/>
                  <a:pt x="52" y="170"/>
                </a:cubicBezTo>
                <a:close/>
                <a:moveTo>
                  <a:pt x="73" y="206"/>
                </a:moveTo>
                <a:cubicBezTo>
                  <a:pt x="73" y="206"/>
                  <a:pt x="73" y="206"/>
                  <a:pt x="73" y="206"/>
                </a:cubicBezTo>
                <a:cubicBezTo>
                  <a:pt x="73" y="206"/>
                  <a:pt x="72" y="206"/>
                  <a:pt x="72" y="206"/>
                </a:cubicBezTo>
                <a:cubicBezTo>
                  <a:pt x="71" y="206"/>
                  <a:pt x="68" y="206"/>
                  <a:pt x="65" y="205"/>
                </a:cubicBezTo>
                <a:cubicBezTo>
                  <a:pt x="60" y="203"/>
                  <a:pt x="57" y="200"/>
                  <a:pt x="57" y="198"/>
                </a:cubicBezTo>
                <a:cubicBezTo>
                  <a:pt x="57" y="197"/>
                  <a:pt x="57" y="196"/>
                  <a:pt x="57" y="195"/>
                </a:cubicBezTo>
                <a:cubicBezTo>
                  <a:pt x="57" y="195"/>
                  <a:pt x="57" y="194"/>
                  <a:pt x="57" y="194"/>
                </a:cubicBezTo>
                <a:cubicBezTo>
                  <a:pt x="58" y="188"/>
                  <a:pt x="62" y="179"/>
                  <a:pt x="65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66" y="173"/>
                  <a:pt x="67" y="172"/>
                  <a:pt x="67" y="172"/>
                </a:cubicBezTo>
                <a:cubicBezTo>
                  <a:pt x="67" y="171"/>
                  <a:pt x="68" y="170"/>
                  <a:pt x="68" y="169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0" y="166"/>
                  <a:pt x="71" y="165"/>
                  <a:pt x="72" y="164"/>
                </a:cubicBezTo>
                <a:cubicBezTo>
                  <a:pt x="76" y="163"/>
                  <a:pt x="84" y="169"/>
                  <a:pt x="85" y="171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86" y="172"/>
                  <a:pt x="86" y="173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lnTo>
                  <a:pt x="73" y="206"/>
                </a:lnTo>
                <a:close/>
                <a:moveTo>
                  <a:pt x="110" y="197"/>
                </a:moveTo>
                <a:cubicBezTo>
                  <a:pt x="110" y="197"/>
                  <a:pt x="110" y="197"/>
                  <a:pt x="110" y="197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99" y="221"/>
                  <a:pt x="94" y="220"/>
                  <a:pt x="90" y="217"/>
                </a:cubicBezTo>
                <a:cubicBezTo>
                  <a:pt x="87" y="215"/>
                  <a:pt x="86" y="214"/>
                  <a:pt x="85" y="212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97" y="181"/>
                  <a:pt x="97" y="181"/>
                  <a:pt x="97" y="181"/>
                </a:cubicBezTo>
                <a:cubicBezTo>
                  <a:pt x="97" y="181"/>
                  <a:pt x="97" y="181"/>
                  <a:pt x="97" y="181"/>
                </a:cubicBezTo>
                <a:cubicBezTo>
                  <a:pt x="103" y="182"/>
                  <a:pt x="109" y="185"/>
                  <a:pt x="110" y="187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8"/>
                  <a:pt x="111" y="191"/>
                  <a:pt x="110" y="197"/>
                </a:cubicBezTo>
                <a:close/>
                <a:moveTo>
                  <a:pt x="138" y="218"/>
                </a:moveTo>
                <a:cubicBezTo>
                  <a:pt x="138" y="218"/>
                  <a:pt x="138" y="218"/>
                  <a:pt x="138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8" y="219"/>
                  <a:pt x="137" y="219"/>
                  <a:pt x="137" y="219"/>
                </a:cubicBezTo>
                <a:cubicBezTo>
                  <a:pt x="136" y="221"/>
                  <a:pt x="136" y="223"/>
                  <a:pt x="136" y="225"/>
                </a:cubicBezTo>
                <a:cubicBezTo>
                  <a:pt x="136" y="225"/>
                  <a:pt x="136" y="225"/>
                  <a:pt x="136" y="225"/>
                </a:cubicBezTo>
                <a:cubicBezTo>
                  <a:pt x="136" y="225"/>
                  <a:pt x="136" y="225"/>
                  <a:pt x="136" y="225"/>
                </a:cubicBezTo>
                <a:cubicBezTo>
                  <a:pt x="135" y="227"/>
                  <a:pt x="134" y="229"/>
                  <a:pt x="132" y="230"/>
                </a:cubicBezTo>
                <a:cubicBezTo>
                  <a:pt x="131" y="231"/>
                  <a:pt x="130" y="231"/>
                  <a:pt x="128" y="231"/>
                </a:cubicBezTo>
                <a:cubicBezTo>
                  <a:pt x="124" y="231"/>
                  <a:pt x="118" y="228"/>
                  <a:pt x="115" y="225"/>
                </a:cubicBezTo>
                <a:cubicBezTo>
                  <a:pt x="115" y="225"/>
                  <a:pt x="115" y="225"/>
                  <a:pt x="115" y="225"/>
                </a:cubicBezTo>
                <a:cubicBezTo>
                  <a:pt x="115" y="225"/>
                  <a:pt x="115" y="225"/>
                  <a:pt x="115" y="225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24" y="200"/>
                  <a:pt x="127" y="199"/>
                  <a:pt x="129" y="200"/>
                </a:cubicBezTo>
                <a:cubicBezTo>
                  <a:pt x="132" y="200"/>
                  <a:pt x="137" y="201"/>
                  <a:pt x="138" y="205"/>
                </a:cubicBezTo>
                <a:cubicBezTo>
                  <a:pt x="139" y="208"/>
                  <a:pt x="139" y="213"/>
                  <a:pt x="138" y="218"/>
                </a:cubicBezTo>
                <a:close/>
                <a:moveTo>
                  <a:pt x="131" y="187"/>
                </a:moveTo>
                <a:cubicBezTo>
                  <a:pt x="129" y="187"/>
                  <a:pt x="126" y="187"/>
                  <a:pt x="124" y="187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5"/>
                  <a:pt x="123" y="184"/>
                  <a:pt x="123" y="184"/>
                </a:cubicBezTo>
                <a:cubicBezTo>
                  <a:pt x="121" y="175"/>
                  <a:pt x="109" y="169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7"/>
                </a:cubicBezTo>
                <a:cubicBezTo>
                  <a:pt x="96" y="162"/>
                  <a:pt x="90" y="156"/>
                  <a:pt x="84" y="154"/>
                </a:cubicBezTo>
                <a:cubicBezTo>
                  <a:pt x="78" y="151"/>
                  <a:pt x="73" y="150"/>
                  <a:pt x="68" y="152"/>
                </a:cubicBezTo>
                <a:cubicBezTo>
                  <a:pt x="65" y="153"/>
                  <a:pt x="63" y="155"/>
                  <a:pt x="60" y="158"/>
                </a:cubicBezTo>
                <a:cubicBezTo>
                  <a:pt x="60" y="159"/>
                  <a:pt x="60" y="159"/>
                  <a:pt x="60" y="159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50" y="32"/>
                  <a:pt x="50" y="32"/>
                  <a:pt x="50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1"/>
                  <a:pt x="82" y="91"/>
                </a:cubicBezTo>
                <a:cubicBezTo>
                  <a:pt x="82" y="92"/>
                  <a:pt x="79" y="101"/>
                  <a:pt x="86" y="108"/>
                </a:cubicBezTo>
                <a:cubicBezTo>
                  <a:pt x="91" y="115"/>
                  <a:pt x="100" y="117"/>
                  <a:pt x="113" y="116"/>
                </a:cubicBezTo>
                <a:cubicBezTo>
                  <a:pt x="135" y="114"/>
                  <a:pt x="142" y="101"/>
                  <a:pt x="148" y="91"/>
                </a:cubicBezTo>
                <a:cubicBezTo>
                  <a:pt x="150" y="86"/>
                  <a:pt x="152" y="82"/>
                  <a:pt x="155" y="79"/>
                </a:cubicBezTo>
                <a:cubicBezTo>
                  <a:pt x="164" y="72"/>
                  <a:pt x="174" y="70"/>
                  <a:pt x="187" y="74"/>
                </a:cubicBezTo>
                <a:cubicBezTo>
                  <a:pt x="193" y="75"/>
                  <a:pt x="214" y="96"/>
                  <a:pt x="231" y="115"/>
                </a:cubicBezTo>
                <a:cubicBezTo>
                  <a:pt x="231" y="115"/>
                  <a:pt x="231" y="115"/>
                  <a:pt x="231" y="115"/>
                </a:cubicBezTo>
                <a:cubicBezTo>
                  <a:pt x="272" y="155"/>
                  <a:pt x="272" y="155"/>
                  <a:pt x="272" y="155"/>
                </a:cubicBezTo>
                <a:cubicBezTo>
                  <a:pt x="272" y="155"/>
                  <a:pt x="272" y="155"/>
                  <a:pt x="272" y="155"/>
                </a:cubicBezTo>
                <a:cubicBezTo>
                  <a:pt x="271" y="159"/>
                  <a:pt x="268" y="164"/>
                  <a:pt x="264" y="167"/>
                </a:cubicBezTo>
                <a:cubicBezTo>
                  <a:pt x="261" y="170"/>
                  <a:pt x="257" y="172"/>
                  <a:pt x="254" y="172"/>
                </a:cubicBezTo>
                <a:cubicBezTo>
                  <a:pt x="254" y="172"/>
                  <a:pt x="254" y="172"/>
                  <a:pt x="254" y="172"/>
                </a:cubicBezTo>
                <a:cubicBezTo>
                  <a:pt x="253" y="172"/>
                  <a:pt x="253" y="172"/>
                  <a:pt x="253" y="172"/>
                </a:cubicBezTo>
                <a:cubicBezTo>
                  <a:pt x="220" y="145"/>
                  <a:pt x="220" y="145"/>
                  <a:pt x="220" y="145"/>
                </a:cubicBezTo>
                <a:cubicBezTo>
                  <a:pt x="217" y="142"/>
                  <a:pt x="212" y="135"/>
                  <a:pt x="212" y="132"/>
                </a:cubicBezTo>
                <a:cubicBezTo>
                  <a:pt x="212" y="128"/>
                  <a:pt x="209" y="126"/>
                  <a:pt x="205" y="126"/>
                </a:cubicBezTo>
                <a:cubicBezTo>
                  <a:pt x="205" y="126"/>
                  <a:pt x="205" y="126"/>
                  <a:pt x="205" y="126"/>
                </a:cubicBezTo>
                <a:cubicBezTo>
                  <a:pt x="201" y="126"/>
                  <a:pt x="199" y="129"/>
                  <a:pt x="199" y="133"/>
                </a:cubicBezTo>
                <a:cubicBezTo>
                  <a:pt x="200" y="142"/>
                  <a:pt x="209" y="152"/>
                  <a:pt x="211" y="154"/>
                </a:cubicBezTo>
                <a:cubicBezTo>
                  <a:pt x="211" y="155"/>
                  <a:pt x="211" y="155"/>
                  <a:pt x="212" y="155"/>
                </a:cubicBezTo>
                <a:cubicBezTo>
                  <a:pt x="245" y="182"/>
                  <a:pt x="245" y="182"/>
                  <a:pt x="245" y="182"/>
                </a:cubicBezTo>
                <a:cubicBezTo>
                  <a:pt x="245" y="182"/>
                  <a:pt x="245" y="183"/>
                  <a:pt x="246" y="183"/>
                </a:cubicBezTo>
                <a:cubicBezTo>
                  <a:pt x="246" y="183"/>
                  <a:pt x="246" y="183"/>
                  <a:pt x="246" y="183"/>
                </a:cubicBezTo>
                <a:cubicBezTo>
                  <a:pt x="246" y="183"/>
                  <a:pt x="246" y="183"/>
                  <a:pt x="246" y="183"/>
                </a:cubicBezTo>
                <a:cubicBezTo>
                  <a:pt x="245" y="186"/>
                  <a:pt x="243" y="189"/>
                  <a:pt x="240" y="192"/>
                </a:cubicBezTo>
                <a:cubicBezTo>
                  <a:pt x="236" y="195"/>
                  <a:pt x="232" y="197"/>
                  <a:pt x="228" y="197"/>
                </a:cubicBezTo>
                <a:cubicBezTo>
                  <a:pt x="228" y="197"/>
                  <a:pt x="228" y="197"/>
                  <a:pt x="228" y="197"/>
                </a:cubicBezTo>
                <a:cubicBezTo>
                  <a:pt x="228" y="197"/>
                  <a:pt x="228" y="197"/>
                  <a:pt x="228" y="197"/>
                </a:cubicBezTo>
                <a:cubicBezTo>
                  <a:pt x="193" y="168"/>
                  <a:pt x="193" y="168"/>
                  <a:pt x="193" y="168"/>
                </a:cubicBezTo>
                <a:cubicBezTo>
                  <a:pt x="192" y="167"/>
                  <a:pt x="190" y="167"/>
                  <a:pt x="188" y="167"/>
                </a:cubicBezTo>
                <a:cubicBezTo>
                  <a:pt x="186" y="167"/>
                  <a:pt x="185" y="168"/>
                  <a:pt x="184" y="169"/>
                </a:cubicBezTo>
                <a:cubicBezTo>
                  <a:pt x="183" y="171"/>
                  <a:pt x="182" y="172"/>
                  <a:pt x="182" y="174"/>
                </a:cubicBezTo>
                <a:cubicBezTo>
                  <a:pt x="182" y="176"/>
                  <a:pt x="183" y="177"/>
                  <a:pt x="185" y="178"/>
                </a:cubicBezTo>
                <a:cubicBezTo>
                  <a:pt x="219" y="206"/>
                  <a:pt x="219" y="206"/>
                  <a:pt x="219" y="206"/>
                </a:cubicBezTo>
                <a:cubicBezTo>
                  <a:pt x="219" y="206"/>
                  <a:pt x="219" y="206"/>
                  <a:pt x="219" y="206"/>
                </a:cubicBezTo>
                <a:cubicBezTo>
                  <a:pt x="218" y="210"/>
                  <a:pt x="216" y="213"/>
                  <a:pt x="213" y="215"/>
                </a:cubicBezTo>
                <a:cubicBezTo>
                  <a:pt x="211" y="218"/>
                  <a:pt x="207" y="219"/>
                  <a:pt x="204" y="219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171" y="194"/>
                  <a:pt x="171" y="194"/>
                  <a:pt x="171" y="194"/>
                </a:cubicBezTo>
                <a:cubicBezTo>
                  <a:pt x="170" y="193"/>
                  <a:pt x="168" y="193"/>
                  <a:pt x="166" y="193"/>
                </a:cubicBezTo>
                <a:cubicBezTo>
                  <a:pt x="165" y="193"/>
                  <a:pt x="163" y="194"/>
                  <a:pt x="162" y="196"/>
                </a:cubicBezTo>
                <a:cubicBezTo>
                  <a:pt x="161" y="197"/>
                  <a:pt x="161" y="199"/>
                  <a:pt x="161" y="201"/>
                </a:cubicBezTo>
                <a:cubicBezTo>
                  <a:pt x="161" y="202"/>
                  <a:pt x="162" y="204"/>
                  <a:pt x="163" y="205"/>
                </a:cubicBezTo>
                <a:cubicBezTo>
                  <a:pt x="188" y="224"/>
                  <a:pt x="188" y="224"/>
                  <a:pt x="188" y="224"/>
                </a:cubicBezTo>
                <a:cubicBezTo>
                  <a:pt x="188" y="224"/>
                  <a:pt x="188" y="224"/>
                  <a:pt x="188" y="224"/>
                </a:cubicBezTo>
                <a:cubicBezTo>
                  <a:pt x="187" y="224"/>
                  <a:pt x="186" y="225"/>
                  <a:pt x="185" y="225"/>
                </a:cubicBezTo>
                <a:cubicBezTo>
                  <a:pt x="182" y="225"/>
                  <a:pt x="179" y="226"/>
                  <a:pt x="176" y="226"/>
                </a:cubicBezTo>
                <a:cubicBezTo>
                  <a:pt x="168" y="226"/>
                  <a:pt x="158" y="223"/>
                  <a:pt x="151" y="220"/>
                </a:cubicBezTo>
                <a:cubicBezTo>
                  <a:pt x="151" y="220"/>
                  <a:pt x="151" y="220"/>
                  <a:pt x="151" y="220"/>
                </a:cubicBezTo>
                <a:cubicBezTo>
                  <a:pt x="151" y="220"/>
                  <a:pt x="151" y="220"/>
                  <a:pt x="151" y="220"/>
                </a:cubicBezTo>
                <a:cubicBezTo>
                  <a:pt x="153" y="212"/>
                  <a:pt x="152" y="205"/>
                  <a:pt x="151" y="201"/>
                </a:cubicBezTo>
                <a:cubicBezTo>
                  <a:pt x="149" y="193"/>
                  <a:pt x="141" y="188"/>
                  <a:pt x="131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28">
            <a:extLst>
              <a:ext uri="{FF2B5EF4-FFF2-40B4-BE49-F238E27FC236}">
                <a16:creationId xmlns:a16="http://schemas.microsoft.com/office/drawing/2014/main" id="{FD962876-0415-4C80-BD8E-95BEBCB7FE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2022" y="1887755"/>
            <a:ext cx="669780" cy="625634"/>
            <a:chOff x="5686" y="1950"/>
            <a:chExt cx="440" cy="411"/>
          </a:xfrm>
          <a:solidFill>
            <a:schemeClr val="bg1"/>
          </a:solidFill>
        </p:grpSpPr>
        <p:sp>
          <p:nvSpPr>
            <p:cNvPr id="21" name="Freeform 129">
              <a:extLst>
                <a:ext uri="{FF2B5EF4-FFF2-40B4-BE49-F238E27FC236}">
                  <a16:creationId xmlns:a16="http://schemas.microsoft.com/office/drawing/2014/main" id="{2B5FABB6-3504-4B16-ADA6-36A272243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6" y="2183"/>
              <a:ext cx="91" cy="163"/>
            </a:xfrm>
            <a:custGeom>
              <a:avLst/>
              <a:gdLst>
                <a:gd name="T0" fmla="*/ 54 w 60"/>
                <a:gd name="T1" fmla="*/ 109 h 109"/>
                <a:gd name="T2" fmla="*/ 6 w 60"/>
                <a:gd name="T3" fmla="*/ 109 h 109"/>
                <a:gd name="T4" fmla="*/ 0 w 60"/>
                <a:gd name="T5" fmla="*/ 103 h 109"/>
                <a:gd name="T6" fmla="*/ 0 w 60"/>
                <a:gd name="T7" fmla="*/ 6 h 109"/>
                <a:gd name="T8" fmla="*/ 6 w 60"/>
                <a:gd name="T9" fmla="*/ 0 h 109"/>
                <a:gd name="T10" fmla="*/ 54 w 60"/>
                <a:gd name="T11" fmla="*/ 0 h 109"/>
                <a:gd name="T12" fmla="*/ 60 w 60"/>
                <a:gd name="T13" fmla="*/ 6 h 109"/>
                <a:gd name="T14" fmla="*/ 60 w 60"/>
                <a:gd name="T15" fmla="*/ 103 h 109"/>
                <a:gd name="T16" fmla="*/ 54 w 60"/>
                <a:gd name="T17" fmla="*/ 109 h 109"/>
                <a:gd name="T18" fmla="*/ 12 w 60"/>
                <a:gd name="T19" fmla="*/ 97 h 109"/>
                <a:gd name="T20" fmla="*/ 48 w 60"/>
                <a:gd name="T21" fmla="*/ 97 h 109"/>
                <a:gd name="T22" fmla="*/ 48 w 60"/>
                <a:gd name="T23" fmla="*/ 12 h 109"/>
                <a:gd name="T24" fmla="*/ 12 w 60"/>
                <a:gd name="T25" fmla="*/ 12 h 109"/>
                <a:gd name="T26" fmla="*/ 12 w 60"/>
                <a:gd name="T27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09">
                  <a:moveTo>
                    <a:pt x="54" y="109"/>
                  </a:moveTo>
                  <a:cubicBezTo>
                    <a:pt x="6" y="109"/>
                    <a:pt x="6" y="109"/>
                    <a:pt x="6" y="109"/>
                  </a:cubicBezTo>
                  <a:cubicBezTo>
                    <a:pt x="3" y="109"/>
                    <a:pt x="0" y="106"/>
                    <a:pt x="0" y="10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6"/>
                    <a:pt x="57" y="109"/>
                    <a:pt x="54" y="109"/>
                  </a:cubicBezTo>
                  <a:close/>
                  <a:moveTo>
                    <a:pt x="12" y="97"/>
                  </a:moveTo>
                  <a:cubicBezTo>
                    <a:pt x="48" y="97"/>
                    <a:pt x="48" y="97"/>
                    <a:pt x="48" y="9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30">
              <a:extLst>
                <a:ext uri="{FF2B5EF4-FFF2-40B4-BE49-F238E27FC236}">
                  <a16:creationId xmlns:a16="http://schemas.microsoft.com/office/drawing/2014/main" id="{5AC61528-5D8B-4D51-BF3E-040D05D9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2231"/>
              <a:ext cx="369" cy="130"/>
            </a:xfrm>
            <a:custGeom>
              <a:avLst/>
              <a:gdLst>
                <a:gd name="T0" fmla="*/ 105 w 241"/>
                <a:gd name="T1" fmla="*/ 87 h 87"/>
                <a:gd name="T2" fmla="*/ 40 w 241"/>
                <a:gd name="T3" fmla="*/ 70 h 87"/>
                <a:gd name="T4" fmla="*/ 5 w 241"/>
                <a:gd name="T5" fmla="*/ 58 h 87"/>
                <a:gd name="T6" fmla="*/ 1 w 241"/>
                <a:gd name="T7" fmla="*/ 50 h 87"/>
                <a:gd name="T8" fmla="*/ 9 w 241"/>
                <a:gd name="T9" fmla="*/ 46 h 87"/>
                <a:gd name="T10" fmla="*/ 44 w 241"/>
                <a:gd name="T11" fmla="*/ 58 h 87"/>
                <a:gd name="T12" fmla="*/ 173 w 241"/>
                <a:gd name="T13" fmla="*/ 47 h 87"/>
                <a:gd name="T14" fmla="*/ 224 w 241"/>
                <a:gd name="T15" fmla="*/ 21 h 87"/>
                <a:gd name="T16" fmla="*/ 201 w 241"/>
                <a:gd name="T17" fmla="*/ 16 h 87"/>
                <a:gd name="T18" fmla="*/ 148 w 241"/>
                <a:gd name="T19" fmla="*/ 34 h 87"/>
                <a:gd name="T20" fmla="*/ 140 w 241"/>
                <a:gd name="T21" fmla="*/ 30 h 87"/>
                <a:gd name="T22" fmla="*/ 144 w 241"/>
                <a:gd name="T23" fmla="*/ 22 h 87"/>
                <a:gd name="T24" fmla="*/ 197 w 241"/>
                <a:gd name="T25" fmla="*/ 4 h 87"/>
                <a:gd name="T26" fmla="*/ 239 w 241"/>
                <a:gd name="T27" fmla="*/ 18 h 87"/>
                <a:gd name="T28" fmla="*/ 241 w 241"/>
                <a:gd name="T29" fmla="*/ 23 h 87"/>
                <a:gd name="T30" fmla="*/ 238 w 241"/>
                <a:gd name="T31" fmla="*/ 28 h 87"/>
                <a:gd name="T32" fmla="*/ 179 w 241"/>
                <a:gd name="T33" fmla="*/ 58 h 87"/>
                <a:gd name="T34" fmla="*/ 105 w 241"/>
                <a:gd name="T3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1" h="87">
                  <a:moveTo>
                    <a:pt x="105" y="87"/>
                  </a:moveTo>
                  <a:cubicBezTo>
                    <a:pt x="89" y="87"/>
                    <a:pt x="72" y="81"/>
                    <a:pt x="40" y="70"/>
                  </a:cubicBezTo>
                  <a:cubicBezTo>
                    <a:pt x="30" y="66"/>
                    <a:pt x="19" y="62"/>
                    <a:pt x="5" y="58"/>
                  </a:cubicBezTo>
                  <a:cubicBezTo>
                    <a:pt x="2" y="57"/>
                    <a:pt x="0" y="53"/>
                    <a:pt x="1" y="50"/>
                  </a:cubicBezTo>
                  <a:cubicBezTo>
                    <a:pt x="2" y="47"/>
                    <a:pt x="6" y="45"/>
                    <a:pt x="9" y="46"/>
                  </a:cubicBezTo>
                  <a:cubicBezTo>
                    <a:pt x="22" y="51"/>
                    <a:pt x="34" y="55"/>
                    <a:pt x="44" y="58"/>
                  </a:cubicBezTo>
                  <a:cubicBezTo>
                    <a:pt x="110" y="81"/>
                    <a:pt x="110" y="81"/>
                    <a:pt x="173" y="47"/>
                  </a:cubicBezTo>
                  <a:cubicBezTo>
                    <a:pt x="187" y="40"/>
                    <a:pt x="204" y="31"/>
                    <a:pt x="224" y="21"/>
                  </a:cubicBezTo>
                  <a:cubicBezTo>
                    <a:pt x="215" y="14"/>
                    <a:pt x="209" y="14"/>
                    <a:pt x="201" y="16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5" y="35"/>
                    <a:pt x="141" y="33"/>
                    <a:pt x="140" y="30"/>
                  </a:cubicBezTo>
                  <a:cubicBezTo>
                    <a:pt x="139" y="27"/>
                    <a:pt x="141" y="23"/>
                    <a:pt x="144" y="22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213" y="0"/>
                    <a:pt x="225" y="4"/>
                    <a:pt x="239" y="18"/>
                  </a:cubicBezTo>
                  <a:cubicBezTo>
                    <a:pt x="241" y="19"/>
                    <a:pt x="241" y="21"/>
                    <a:pt x="241" y="23"/>
                  </a:cubicBezTo>
                  <a:cubicBezTo>
                    <a:pt x="241" y="25"/>
                    <a:pt x="239" y="27"/>
                    <a:pt x="238" y="28"/>
                  </a:cubicBezTo>
                  <a:cubicBezTo>
                    <a:pt x="213" y="40"/>
                    <a:pt x="194" y="50"/>
                    <a:pt x="179" y="58"/>
                  </a:cubicBezTo>
                  <a:cubicBezTo>
                    <a:pt x="142" y="78"/>
                    <a:pt x="125" y="87"/>
                    <a:pt x="105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31">
              <a:extLst>
                <a:ext uri="{FF2B5EF4-FFF2-40B4-BE49-F238E27FC236}">
                  <a16:creationId xmlns:a16="http://schemas.microsoft.com/office/drawing/2014/main" id="{681B21D3-753F-40A5-9AF2-D29CC4965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" y="2201"/>
              <a:ext cx="233" cy="90"/>
            </a:xfrm>
            <a:custGeom>
              <a:avLst/>
              <a:gdLst>
                <a:gd name="T0" fmla="*/ 132 w 152"/>
                <a:gd name="T1" fmla="*/ 60 h 60"/>
                <a:gd name="T2" fmla="*/ 66 w 152"/>
                <a:gd name="T3" fmla="*/ 60 h 60"/>
                <a:gd name="T4" fmla="*/ 60 w 152"/>
                <a:gd name="T5" fmla="*/ 54 h 60"/>
                <a:gd name="T6" fmla="*/ 66 w 152"/>
                <a:gd name="T7" fmla="*/ 48 h 60"/>
                <a:gd name="T8" fmla="*/ 132 w 152"/>
                <a:gd name="T9" fmla="*/ 48 h 60"/>
                <a:gd name="T10" fmla="*/ 140 w 152"/>
                <a:gd name="T11" fmla="*/ 42 h 60"/>
                <a:gd name="T12" fmla="*/ 132 w 152"/>
                <a:gd name="T13" fmla="*/ 36 h 60"/>
                <a:gd name="T14" fmla="*/ 96 w 152"/>
                <a:gd name="T15" fmla="*/ 36 h 60"/>
                <a:gd name="T16" fmla="*/ 92 w 152"/>
                <a:gd name="T17" fmla="*/ 34 h 60"/>
                <a:gd name="T18" fmla="*/ 42 w 152"/>
                <a:gd name="T19" fmla="*/ 12 h 60"/>
                <a:gd name="T20" fmla="*/ 6 w 152"/>
                <a:gd name="T21" fmla="*/ 12 h 60"/>
                <a:gd name="T22" fmla="*/ 0 w 152"/>
                <a:gd name="T23" fmla="*/ 6 h 60"/>
                <a:gd name="T24" fmla="*/ 6 w 152"/>
                <a:gd name="T25" fmla="*/ 0 h 60"/>
                <a:gd name="T26" fmla="*/ 42 w 152"/>
                <a:gd name="T27" fmla="*/ 0 h 60"/>
                <a:gd name="T28" fmla="*/ 98 w 152"/>
                <a:gd name="T29" fmla="*/ 24 h 60"/>
                <a:gd name="T30" fmla="*/ 132 w 152"/>
                <a:gd name="T31" fmla="*/ 24 h 60"/>
                <a:gd name="T32" fmla="*/ 152 w 152"/>
                <a:gd name="T33" fmla="*/ 42 h 60"/>
                <a:gd name="T34" fmla="*/ 132 w 152"/>
                <a:gd name="T3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60">
                  <a:moveTo>
                    <a:pt x="132" y="60"/>
                  </a:moveTo>
                  <a:cubicBezTo>
                    <a:pt x="66" y="60"/>
                    <a:pt x="66" y="60"/>
                    <a:pt x="66" y="60"/>
                  </a:cubicBezTo>
                  <a:cubicBezTo>
                    <a:pt x="63" y="60"/>
                    <a:pt x="60" y="57"/>
                    <a:pt x="60" y="54"/>
                  </a:cubicBezTo>
                  <a:cubicBezTo>
                    <a:pt x="60" y="51"/>
                    <a:pt x="63" y="48"/>
                    <a:pt x="66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8" y="48"/>
                    <a:pt x="140" y="45"/>
                    <a:pt x="140" y="42"/>
                  </a:cubicBezTo>
                  <a:cubicBezTo>
                    <a:pt x="140" y="39"/>
                    <a:pt x="138" y="36"/>
                    <a:pt x="132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4" y="36"/>
                    <a:pt x="93" y="36"/>
                    <a:pt x="92" y="34"/>
                  </a:cubicBezTo>
                  <a:cubicBezTo>
                    <a:pt x="85" y="28"/>
                    <a:pt x="67" y="12"/>
                    <a:pt x="42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9" y="0"/>
                    <a:pt x="90" y="16"/>
                    <a:pt x="98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45" y="24"/>
                    <a:pt x="152" y="33"/>
                    <a:pt x="152" y="42"/>
                  </a:cubicBezTo>
                  <a:cubicBezTo>
                    <a:pt x="152" y="51"/>
                    <a:pt x="145" y="60"/>
                    <a:pt x="1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32">
              <a:extLst>
                <a:ext uri="{FF2B5EF4-FFF2-40B4-BE49-F238E27FC236}">
                  <a16:creationId xmlns:a16="http://schemas.microsoft.com/office/drawing/2014/main" id="{C80A098F-4829-46BF-8649-0F7F4FF8C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3" y="1950"/>
              <a:ext cx="128" cy="125"/>
            </a:xfrm>
            <a:custGeom>
              <a:avLst/>
              <a:gdLst>
                <a:gd name="T0" fmla="*/ 42 w 84"/>
                <a:gd name="T1" fmla="*/ 84 h 84"/>
                <a:gd name="T2" fmla="*/ 0 w 84"/>
                <a:gd name="T3" fmla="*/ 42 h 84"/>
                <a:gd name="T4" fmla="*/ 42 w 84"/>
                <a:gd name="T5" fmla="*/ 0 h 84"/>
                <a:gd name="T6" fmla="*/ 84 w 84"/>
                <a:gd name="T7" fmla="*/ 42 h 84"/>
                <a:gd name="T8" fmla="*/ 42 w 84"/>
                <a:gd name="T9" fmla="*/ 84 h 84"/>
                <a:gd name="T10" fmla="*/ 42 w 84"/>
                <a:gd name="T11" fmla="*/ 12 h 84"/>
                <a:gd name="T12" fmla="*/ 12 w 84"/>
                <a:gd name="T13" fmla="*/ 42 h 84"/>
                <a:gd name="T14" fmla="*/ 42 w 84"/>
                <a:gd name="T15" fmla="*/ 72 h 84"/>
                <a:gd name="T16" fmla="*/ 72 w 84"/>
                <a:gd name="T17" fmla="*/ 42 h 84"/>
                <a:gd name="T18" fmla="*/ 42 w 84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5" y="12"/>
                    <a:pt x="12" y="26"/>
                    <a:pt x="12" y="42"/>
                  </a:cubicBezTo>
                  <a:cubicBezTo>
                    <a:pt x="12" y="59"/>
                    <a:pt x="25" y="72"/>
                    <a:pt x="42" y="72"/>
                  </a:cubicBezTo>
                  <a:cubicBezTo>
                    <a:pt x="59" y="72"/>
                    <a:pt x="72" y="59"/>
                    <a:pt x="72" y="42"/>
                  </a:cubicBezTo>
                  <a:cubicBezTo>
                    <a:pt x="72" y="26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33">
              <a:extLst>
                <a:ext uri="{FF2B5EF4-FFF2-40B4-BE49-F238E27FC236}">
                  <a16:creationId xmlns:a16="http://schemas.microsoft.com/office/drawing/2014/main" id="{2FDA1DA5-F332-4671-9814-22061E55B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1" y="2075"/>
              <a:ext cx="128" cy="126"/>
            </a:xfrm>
            <a:custGeom>
              <a:avLst/>
              <a:gdLst>
                <a:gd name="T0" fmla="*/ 42 w 84"/>
                <a:gd name="T1" fmla="*/ 84 h 84"/>
                <a:gd name="T2" fmla="*/ 0 w 84"/>
                <a:gd name="T3" fmla="*/ 42 h 84"/>
                <a:gd name="T4" fmla="*/ 42 w 84"/>
                <a:gd name="T5" fmla="*/ 0 h 84"/>
                <a:gd name="T6" fmla="*/ 84 w 84"/>
                <a:gd name="T7" fmla="*/ 42 h 84"/>
                <a:gd name="T8" fmla="*/ 42 w 84"/>
                <a:gd name="T9" fmla="*/ 84 h 84"/>
                <a:gd name="T10" fmla="*/ 42 w 84"/>
                <a:gd name="T11" fmla="*/ 12 h 84"/>
                <a:gd name="T12" fmla="*/ 12 w 84"/>
                <a:gd name="T13" fmla="*/ 42 h 84"/>
                <a:gd name="T14" fmla="*/ 42 w 84"/>
                <a:gd name="T15" fmla="*/ 72 h 84"/>
                <a:gd name="T16" fmla="*/ 72 w 84"/>
                <a:gd name="T17" fmla="*/ 42 h 84"/>
                <a:gd name="T18" fmla="*/ 42 w 84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5" y="12"/>
                    <a:pt x="12" y="26"/>
                    <a:pt x="12" y="42"/>
                  </a:cubicBezTo>
                  <a:cubicBezTo>
                    <a:pt x="12" y="59"/>
                    <a:pt x="25" y="72"/>
                    <a:pt x="42" y="72"/>
                  </a:cubicBezTo>
                  <a:cubicBezTo>
                    <a:pt x="59" y="72"/>
                    <a:pt x="72" y="59"/>
                    <a:pt x="72" y="42"/>
                  </a:cubicBezTo>
                  <a:cubicBezTo>
                    <a:pt x="72" y="26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34">
              <a:extLst>
                <a:ext uri="{FF2B5EF4-FFF2-40B4-BE49-F238E27FC236}">
                  <a16:creationId xmlns:a16="http://schemas.microsoft.com/office/drawing/2014/main" id="{C989D9DF-FD26-45C1-82C4-FBDD80171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" y="2111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35">
              <a:extLst>
                <a:ext uri="{FF2B5EF4-FFF2-40B4-BE49-F238E27FC236}">
                  <a16:creationId xmlns:a16="http://schemas.microsoft.com/office/drawing/2014/main" id="{980AE430-7CE3-4C16-9668-8BAA6C8C0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" y="1986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64">
            <a:extLst>
              <a:ext uri="{FF2B5EF4-FFF2-40B4-BE49-F238E27FC236}">
                <a16:creationId xmlns:a16="http://schemas.microsoft.com/office/drawing/2014/main" id="{B645A85C-39B8-43A9-8D6A-771D63FBA8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10988" y="1922707"/>
            <a:ext cx="589291" cy="590682"/>
            <a:chOff x="351" y="1721"/>
            <a:chExt cx="424" cy="425"/>
          </a:xfrm>
          <a:solidFill>
            <a:schemeClr val="bg1"/>
          </a:solidFill>
        </p:grpSpPr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90A044EA-65C1-4640-A4A7-50D51473B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1965"/>
              <a:ext cx="167" cy="181"/>
            </a:xfrm>
            <a:custGeom>
              <a:avLst/>
              <a:gdLst>
                <a:gd name="T0" fmla="*/ 69 w 113"/>
                <a:gd name="T1" fmla="*/ 123 h 123"/>
                <a:gd name="T2" fmla="*/ 68 w 113"/>
                <a:gd name="T3" fmla="*/ 123 h 123"/>
                <a:gd name="T4" fmla="*/ 63 w 113"/>
                <a:gd name="T5" fmla="*/ 119 h 123"/>
                <a:gd name="T6" fmla="*/ 49 w 113"/>
                <a:gd name="T7" fmla="*/ 79 h 123"/>
                <a:gd name="T8" fmla="*/ 7 w 113"/>
                <a:gd name="T9" fmla="*/ 86 h 123"/>
                <a:gd name="T10" fmla="*/ 1 w 113"/>
                <a:gd name="T11" fmla="*/ 84 h 123"/>
                <a:gd name="T12" fmla="*/ 1 w 113"/>
                <a:gd name="T13" fmla="*/ 77 h 123"/>
                <a:gd name="T14" fmla="*/ 46 w 113"/>
                <a:gd name="T15" fmla="*/ 0 h 123"/>
                <a:gd name="T16" fmla="*/ 56 w 113"/>
                <a:gd name="T17" fmla="*/ 6 h 123"/>
                <a:gd name="T18" fmla="*/ 18 w 113"/>
                <a:gd name="T19" fmla="*/ 72 h 123"/>
                <a:gd name="T20" fmla="*/ 52 w 113"/>
                <a:gd name="T21" fmla="*/ 67 h 123"/>
                <a:gd name="T22" fmla="*/ 58 w 113"/>
                <a:gd name="T23" fmla="*/ 71 h 123"/>
                <a:gd name="T24" fmla="*/ 70 w 113"/>
                <a:gd name="T25" fmla="*/ 103 h 123"/>
                <a:gd name="T26" fmla="*/ 103 w 113"/>
                <a:gd name="T27" fmla="*/ 47 h 123"/>
                <a:gd name="T28" fmla="*/ 113 w 113"/>
                <a:gd name="T29" fmla="*/ 54 h 123"/>
                <a:gd name="T30" fmla="*/ 74 w 113"/>
                <a:gd name="T31" fmla="*/ 120 h 123"/>
                <a:gd name="T32" fmla="*/ 69 w 113"/>
                <a:gd name="T3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23">
                  <a:moveTo>
                    <a:pt x="69" y="123"/>
                  </a:moveTo>
                  <a:cubicBezTo>
                    <a:pt x="68" y="123"/>
                    <a:pt x="68" y="123"/>
                    <a:pt x="68" y="123"/>
                  </a:cubicBezTo>
                  <a:cubicBezTo>
                    <a:pt x="66" y="122"/>
                    <a:pt x="64" y="121"/>
                    <a:pt x="63" y="11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5" y="87"/>
                    <a:pt x="3" y="86"/>
                    <a:pt x="1" y="84"/>
                  </a:cubicBezTo>
                  <a:cubicBezTo>
                    <a:pt x="0" y="82"/>
                    <a:pt x="0" y="79"/>
                    <a:pt x="1" y="7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4" y="66"/>
                    <a:pt x="57" y="68"/>
                    <a:pt x="58" y="71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3" y="122"/>
                    <a:pt x="71" y="123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66">
              <a:extLst>
                <a:ext uri="{FF2B5EF4-FFF2-40B4-BE49-F238E27FC236}">
                  <a16:creationId xmlns:a16="http://schemas.microsoft.com/office/drawing/2014/main" id="{8E1220A4-A8E8-4F12-B6FF-455280804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968"/>
              <a:ext cx="167" cy="178"/>
            </a:xfrm>
            <a:custGeom>
              <a:avLst/>
              <a:gdLst>
                <a:gd name="T0" fmla="*/ 44 w 113"/>
                <a:gd name="T1" fmla="*/ 121 h 121"/>
                <a:gd name="T2" fmla="*/ 39 w 113"/>
                <a:gd name="T3" fmla="*/ 118 h 121"/>
                <a:gd name="T4" fmla="*/ 0 w 113"/>
                <a:gd name="T5" fmla="*/ 52 h 121"/>
                <a:gd name="T6" fmla="*/ 10 w 113"/>
                <a:gd name="T7" fmla="*/ 46 h 121"/>
                <a:gd name="T8" fmla="*/ 43 w 113"/>
                <a:gd name="T9" fmla="*/ 101 h 121"/>
                <a:gd name="T10" fmla="*/ 55 w 113"/>
                <a:gd name="T11" fmla="*/ 69 h 121"/>
                <a:gd name="T12" fmla="*/ 61 w 113"/>
                <a:gd name="T13" fmla="*/ 65 h 121"/>
                <a:gd name="T14" fmla="*/ 95 w 113"/>
                <a:gd name="T15" fmla="*/ 70 h 121"/>
                <a:gd name="T16" fmla="*/ 57 w 113"/>
                <a:gd name="T17" fmla="*/ 6 h 121"/>
                <a:gd name="T18" fmla="*/ 68 w 113"/>
                <a:gd name="T19" fmla="*/ 0 h 121"/>
                <a:gd name="T20" fmla="*/ 112 w 113"/>
                <a:gd name="T21" fmla="*/ 75 h 121"/>
                <a:gd name="T22" fmla="*/ 111 w 113"/>
                <a:gd name="T23" fmla="*/ 82 h 121"/>
                <a:gd name="T24" fmla="*/ 105 w 113"/>
                <a:gd name="T25" fmla="*/ 84 h 121"/>
                <a:gd name="T26" fmla="*/ 64 w 113"/>
                <a:gd name="T27" fmla="*/ 77 h 121"/>
                <a:gd name="T28" fmla="*/ 50 w 113"/>
                <a:gd name="T29" fmla="*/ 117 h 121"/>
                <a:gd name="T30" fmla="*/ 45 w 113"/>
                <a:gd name="T31" fmla="*/ 121 h 121"/>
                <a:gd name="T32" fmla="*/ 44 w 113"/>
                <a:gd name="T3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21">
                  <a:moveTo>
                    <a:pt x="44" y="121"/>
                  </a:moveTo>
                  <a:cubicBezTo>
                    <a:pt x="42" y="121"/>
                    <a:pt x="40" y="120"/>
                    <a:pt x="39" y="1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6" y="66"/>
                    <a:pt x="58" y="64"/>
                    <a:pt x="61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3" y="77"/>
                    <a:pt x="113" y="80"/>
                    <a:pt x="111" y="82"/>
                  </a:cubicBezTo>
                  <a:cubicBezTo>
                    <a:pt x="110" y="84"/>
                    <a:pt x="108" y="85"/>
                    <a:pt x="105" y="84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49" y="119"/>
                    <a:pt x="47" y="120"/>
                    <a:pt x="45" y="121"/>
                  </a:cubicBezTo>
                  <a:cubicBezTo>
                    <a:pt x="45" y="121"/>
                    <a:pt x="44" y="121"/>
                    <a:pt x="4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67">
              <a:extLst>
                <a:ext uri="{FF2B5EF4-FFF2-40B4-BE49-F238E27FC236}">
                  <a16:creationId xmlns:a16="http://schemas.microsoft.com/office/drawing/2014/main" id="{A69ADA08-3EFB-4158-83C2-5FF5555C9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" y="1721"/>
              <a:ext cx="337" cy="337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228 w 228"/>
                <a:gd name="T7" fmla="*/ 114 h 228"/>
                <a:gd name="T8" fmla="*/ 114 w 228"/>
                <a:gd name="T9" fmla="*/ 228 h 228"/>
                <a:gd name="T10" fmla="*/ 114 w 228"/>
                <a:gd name="T11" fmla="*/ 12 h 228"/>
                <a:gd name="T12" fmla="*/ 12 w 228"/>
                <a:gd name="T13" fmla="*/ 114 h 228"/>
                <a:gd name="T14" fmla="*/ 114 w 228"/>
                <a:gd name="T15" fmla="*/ 216 h 228"/>
                <a:gd name="T16" fmla="*/ 216 w 228"/>
                <a:gd name="T17" fmla="*/ 114 h 228"/>
                <a:gd name="T18" fmla="*/ 114 w 228"/>
                <a:gd name="T1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2" y="228"/>
                    <a:pt x="0" y="177"/>
                    <a:pt x="0" y="114"/>
                  </a:cubicBezTo>
                  <a:cubicBezTo>
                    <a:pt x="0" y="51"/>
                    <a:pt x="52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7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1" y="216"/>
                    <a:pt x="216" y="170"/>
                    <a:pt x="216" y="114"/>
                  </a:cubicBezTo>
                  <a:cubicBezTo>
                    <a:pt x="216" y="57"/>
                    <a:pt x="171" y="12"/>
                    <a:pt x="1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68">
              <a:extLst>
                <a:ext uri="{FF2B5EF4-FFF2-40B4-BE49-F238E27FC236}">
                  <a16:creationId xmlns:a16="http://schemas.microsoft.com/office/drawing/2014/main" id="{950F3206-7DB0-4C37-AB71-946762783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" y="1792"/>
              <a:ext cx="179" cy="177"/>
            </a:xfrm>
            <a:custGeom>
              <a:avLst/>
              <a:gdLst>
                <a:gd name="T0" fmla="*/ 96 w 121"/>
                <a:gd name="T1" fmla="*/ 120 h 120"/>
                <a:gd name="T2" fmla="*/ 93 w 121"/>
                <a:gd name="T3" fmla="*/ 119 h 120"/>
                <a:gd name="T4" fmla="*/ 60 w 121"/>
                <a:gd name="T5" fmla="*/ 98 h 120"/>
                <a:gd name="T6" fmla="*/ 28 w 121"/>
                <a:gd name="T7" fmla="*/ 119 h 120"/>
                <a:gd name="T8" fmla="*/ 21 w 121"/>
                <a:gd name="T9" fmla="*/ 118 h 120"/>
                <a:gd name="T10" fmla="*/ 19 w 121"/>
                <a:gd name="T11" fmla="*/ 112 h 120"/>
                <a:gd name="T12" fmla="*/ 30 w 121"/>
                <a:gd name="T13" fmla="*/ 73 h 120"/>
                <a:gd name="T14" fmla="*/ 2 w 121"/>
                <a:gd name="T15" fmla="*/ 46 h 120"/>
                <a:gd name="T16" fmla="*/ 1 w 121"/>
                <a:gd name="T17" fmla="*/ 39 h 120"/>
                <a:gd name="T18" fmla="*/ 6 w 121"/>
                <a:gd name="T19" fmla="*/ 36 h 120"/>
                <a:gd name="T20" fmla="*/ 39 w 121"/>
                <a:gd name="T21" fmla="*/ 36 h 120"/>
                <a:gd name="T22" fmla="*/ 55 w 121"/>
                <a:gd name="T23" fmla="*/ 3 h 120"/>
                <a:gd name="T24" fmla="*/ 60 w 121"/>
                <a:gd name="T25" fmla="*/ 0 h 120"/>
                <a:gd name="T26" fmla="*/ 66 w 121"/>
                <a:gd name="T27" fmla="*/ 3 h 120"/>
                <a:gd name="T28" fmla="*/ 82 w 121"/>
                <a:gd name="T29" fmla="*/ 36 h 120"/>
                <a:gd name="T30" fmla="*/ 114 w 121"/>
                <a:gd name="T31" fmla="*/ 36 h 120"/>
                <a:gd name="T32" fmla="*/ 120 w 121"/>
                <a:gd name="T33" fmla="*/ 39 h 120"/>
                <a:gd name="T34" fmla="*/ 119 w 121"/>
                <a:gd name="T35" fmla="*/ 46 h 120"/>
                <a:gd name="T36" fmla="*/ 91 w 121"/>
                <a:gd name="T37" fmla="*/ 73 h 120"/>
                <a:gd name="T38" fmla="*/ 102 w 121"/>
                <a:gd name="T39" fmla="*/ 112 h 120"/>
                <a:gd name="T40" fmla="*/ 100 w 121"/>
                <a:gd name="T41" fmla="*/ 118 h 120"/>
                <a:gd name="T42" fmla="*/ 96 w 121"/>
                <a:gd name="T43" fmla="*/ 120 h 120"/>
                <a:gd name="T44" fmla="*/ 60 w 121"/>
                <a:gd name="T45" fmla="*/ 85 h 120"/>
                <a:gd name="T46" fmla="*/ 64 w 121"/>
                <a:gd name="T47" fmla="*/ 86 h 120"/>
                <a:gd name="T48" fmla="*/ 86 w 121"/>
                <a:gd name="T49" fmla="*/ 100 h 120"/>
                <a:gd name="T50" fmla="*/ 79 w 121"/>
                <a:gd name="T51" fmla="*/ 73 h 120"/>
                <a:gd name="T52" fmla="*/ 80 w 121"/>
                <a:gd name="T53" fmla="*/ 67 h 120"/>
                <a:gd name="T54" fmla="*/ 100 w 121"/>
                <a:gd name="T55" fmla="*/ 48 h 120"/>
                <a:gd name="T56" fmla="*/ 78 w 121"/>
                <a:gd name="T57" fmla="*/ 48 h 120"/>
                <a:gd name="T58" fmla="*/ 73 w 121"/>
                <a:gd name="T59" fmla="*/ 44 h 120"/>
                <a:gd name="T60" fmla="*/ 60 w 121"/>
                <a:gd name="T61" fmla="*/ 19 h 120"/>
                <a:gd name="T62" fmla="*/ 48 w 121"/>
                <a:gd name="T63" fmla="*/ 44 h 120"/>
                <a:gd name="T64" fmla="*/ 42 w 121"/>
                <a:gd name="T65" fmla="*/ 48 h 120"/>
                <a:gd name="T66" fmla="*/ 21 w 121"/>
                <a:gd name="T67" fmla="*/ 48 h 120"/>
                <a:gd name="T68" fmla="*/ 41 w 121"/>
                <a:gd name="T69" fmla="*/ 67 h 120"/>
                <a:gd name="T70" fmla="*/ 42 w 121"/>
                <a:gd name="T71" fmla="*/ 73 h 120"/>
                <a:gd name="T72" fmla="*/ 34 w 121"/>
                <a:gd name="T73" fmla="*/ 100 h 120"/>
                <a:gd name="T74" fmla="*/ 57 w 121"/>
                <a:gd name="T75" fmla="*/ 86 h 120"/>
                <a:gd name="T76" fmla="*/ 60 w 121"/>
                <a:gd name="T77" fmla="*/ 8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20">
                  <a:moveTo>
                    <a:pt x="96" y="120"/>
                  </a:moveTo>
                  <a:cubicBezTo>
                    <a:pt x="95" y="120"/>
                    <a:pt x="94" y="119"/>
                    <a:pt x="93" y="119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20"/>
                    <a:pt x="23" y="120"/>
                    <a:pt x="21" y="118"/>
                  </a:cubicBezTo>
                  <a:cubicBezTo>
                    <a:pt x="19" y="117"/>
                    <a:pt x="18" y="114"/>
                    <a:pt x="19" y="112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2"/>
                    <a:pt x="1" y="39"/>
                  </a:cubicBezTo>
                  <a:cubicBezTo>
                    <a:pt x="2" y="37"/>
                    <a:pt x="4" y="36"/>
                    <a:pt x="6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6" y="1"/>
                    <a:pt x="58" y="0"/>
                    <a:pt x="60" y="0"/>
                  </a:cubicBezTo>
                  <a:cubicBezTo>
                    <a:pt x="63" y="0"/>
                    <a:pt x="65" y="1"/>
                    <a:pt x="66" y="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9" y="37"/>
                    <a:pt x="120" y="39"/>
                  </a:cubicBezTo>
                  <a:cubicBezTo>
                    <a:pt x="121" y="42"/>
                    <a:pt x="120" y="44"/>
                    <a:pt x="119" y="46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3" y="114"/>
                    <a:pt x="102" y="117"/>
                    <a:pt x="100" y="118"/>
                  </a:cubicBezTo>
                  <a:cubicBezTo>
                    <a:pt x="99" y="119"/>
                    <a:pt x="98" y="120"/>
                    <a:pt x="96" y="120"/>
                  </a:cubicBezTo>
                  <a:close/>
                  <a:moveTo>
                    <a:pt x="60" y="85"/>
                  </a:moveTo>
                  <a:cubicBezTo>
                    <a:pt x="62" y="85"/>
                    <a:pt x="63" y="85"/>
                    <a:pt x="64" y="8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8" y="71"/>
                    <a:pt x="79" y="69"/>
                    <a:pt x="80" y="67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6" y="48"/>
                    <a:pt x="74" y="46"/>
                    <a:pt x="73" y="4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5" y="48"/>
                    <a:pt x="4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9"/>
                    <a:pt x="43" y="71"/>
                    <a:pt x="42" y="7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8" y="85"/>
                    <a:pt x="59" y="85"/>
                    <a:pt x="6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97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67">
            <a:extLst>
              <a:ext uri="{FF2B5EF4-FFF2-40B4-BE49-F238E27FC236}">
                <a16:creationId xmlns:a16="http://schemas.microsoft.com/office/drawing/2014/main" id="{6EB13615-82E2-429B-8CB4-C8C1FC8A4916}"/>
              </a:ext>
            </a:extLst>
          </p:cNvPr>
          <p:cNvSpPr/>
          <p:nvPr/>
        </p:nvSpPr>
        <p:spPr>
          <a:xfrm>
            <a:off x="1531216" y="1758681"/>
            <a:ext cx="10002208" cy="5715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ttangolo 67">
            <a:extLst>
              <a:ext uri="{FF2B5EF4-FFF2-40B4-BE49-F238E27FC236}">
                <a16:creationId xmlns:a16="http://schemas.microsoft.com/office/drawing/2014/main" id="{E0AEA294-20C3-4E6A-A274-1E796BB32F35}"/>
              </a:ext>
            </a:extLst>
          </p:cNvPr>
          <p:cNvSpPr/>
          <p:nvPr/>
        </p:nvSpPr>
        <p:spPr>
          <a:xfrm>
            <a:off x="1531216" y="2396086"/>
            <a:ext cx="10002208" cy="48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ttangolo 67">
            <a:extLst>
              <a:ext uri="{FF2B5EF4-FFF2-40B4-BE49-F238E27FC236}">
                <a16:creationId xmlns:a16="http://schemas.microsoft.com/office/drawing/2014/main" id="{9C68E336-2D4E-4B30-AA19-8193EC401702}"/>
              </a:ext>
            </a:extLst>
          </p:cNvPr>
          <p:cNvSpPr/>
          <p:nvPr/>
        </p:nvSpPr>
        <p:spPr>
          <a:xfrm>
            <a:off x="1531216" y="2988173"/>
            <a:ext cx="10002208" cy="48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ttangolo 67">
            <a:extLst>
              <a:ext uri="{FF2B5EF4-FFF2-40B4-BE49-F238E27FC236}">
                <a16:creationId xmlns:a16="http://schemas.microsoft.com/office/drawing/2014/main" id="{B08B3945-9A36-429F-9979-F3C81660DB6A}"/>
              </a:ext>
            </a:extLst>
          </p:cNvPr>
          <p:cNvSpPr/>
          <p:nvPr/>
        </p:nvSpPr>
        <p:spPr>
          <a:xfrm>
            <a:off x="1531216" y="3529460"/>
            <a:ext cx="10002208" cy="48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ttangolo 67">
            <a:extLst>
              <a:ext uri="{FF2B5EF4-FFF2-40B4-BE49-F238E27FC236}">
                <a16:creationId xmlns:a16="http://schemas.microsoft.com/office/drawing/2014/main" id="{FD063052-74EE-437C-B7C5-2FA86AD02E19}"/>
              </a:ext>
            </a:extLst>
          </p:cNvPr>
          <p:cNvSpPr/>
          <p:nvPr/>
        </p:nvSpPr>
        <p:spPr>
          <a:xfrm>
            <a:off x="1531216" y="4163175"/>
            <a:ext cx="10002208" cy="48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94115FF-5B29-4884-894D-F3A01269D6DD}"/>
              </a:ext>
            </a:extLst>
          </p:cNvPr>
          <p:cNvSpPr txBox="1">
            <a:spLocks/>
          </p:cNvSpPr>
          <p:nvPr/>
        </p:nvSpPr>
        <p:spPr>
          <a:xfrm>
            <a:off x="433847" y="254521"/>
            <a:ext cx="8494999" cy="237757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lang="it-IT" sz="105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>
                <a:ln>
                  <a:noFill/>
                </a:ln>
                <a:solidFill>
                  <a:srgbClr val="0A2542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PNRR: LE PROCEDURE DI ATTUAZIONE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4FAD279-D0A2-4CCC-AE88-DAD8DC7F74B2}"/>
              </a:ext>
            </a:extLst>
          </p:cNvPr>
          <p:cNvSpPr/>
          <p:nvPr/>
        </p:nvSpPr>
        <p:spPr>
          <a:xfrm>
            <a:off x="-193020" y="1806986"/>
            <a:ext cx="11726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Principio del «non arrecare danno significativo (c.d. DNSH),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secondo il quale nessuna misura finanziata dagli avvisi deve arrecare danno agli obiettivi ambientali (art. 17, Regolamento UE 2020/852).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001B5D3-B2B1-42B5-B51D-5AB5DFCB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ISTRUZIONI TECNICHE SELEZIONE PROGETTI PNRR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37B58-B0EF-4ED6-85A8-9FCD45374379}"/>
              </a:ext>
            </a:extLst>
          </p:cNvPr>
          <p:cNvSpPr/>
          <p:nvPr/>
        </p:nvSpPr>
        <p:spPr>
          <a:xfrm>
            <a:off x="801228" y="1757343"/>
            <a:ext cx="729988" cy="560655"/>
          </a:xfrm>
          <a:prstGeom prst="rect">
            <a:avLst/>
          </a:prstGeom>
          <a:solidFill>
            <a:srgbClr val="476DB6"/>
          </a:solidFill>
          <a:ln>
            <a:solidFill>
              <a:srgbClr val="476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E90CB051-D70A-4879-B272-31D5E9BC50E6}"/>
              </a:ext>
            </a:extLst>
          </p:cNvPr>
          <p:cNvSpPr>
            <a:spLocks noEditPoints="1"/>
          </p:cNvSpPr>
          <p:nvPr/>
        </p:nvSpPr>
        <p:spPr bwMode="auto">
          <a:xfrm>
            <a:off x="957937" y="1854534"/>
            <a:ext cx="416570" cy="342566"/>
          </a:xfrm>
          <a:custGeom>
            <a:avLst/>
            <a:gdLst>
              <a:gd name="T0" fmla="*/ 152 w 204"/>
              <a:gd name="T1" fmla="*/ 184 h 204"/>
              <a:gd name="T2" fmla="*/ 156 w 204"/>
              <a:gd name="T3" fmla="*/ 186 h 204"/>
              <a:gd name="T4" fmla="*/ 158 w 204"/>
              <a:gd name="T5" fmla="*/ 185 h 204"/>
              <a:gd name="T6" fmla="*/ 162 w 204"/>
              <a:gd name="T7" fmla="*/ 180 h 204"/>
              <a:gd name="T8" fmla="*/ 162 w 204"/>
              <a:gd name="T9" fmla="*/ 162 h 204"/>
              <a:gd name="T10" fmla="*/ 180 w 204"/>
              <a:gd name="T11" fmla="*/ 162 h 204"/>
              <a:gd name="T12" fmla="*/ 185 w 204"/>
              <a:gd name="T13" fmla="*/ 158 h 204"/>
              <a:gd name="T14" fmla="*/ 184 w 204"/>
              <a:gd name="T15" fmla="*/ 151 h 204"/>
              <a:gd name="T16" fmla="*/ 136 w 204"/>
              <a:gd name="T17" fmla="*/ 104 h 204"/>
              <a:gd name="T18" fmla="*/ 201 w 204"/>
              <a:gd name="T19" fmla="*/ 59 h 204"/>
              <a:gd name="T20" fmla="*/ 204 w 204"/>
              <a:gd name="T21" fmla="*/ 54 h 204"/>
              <a:gd name="T22" fmla="*/ 150 w 204"/>
              <a:gd name="T23" fmla="*/ 0 h 204"/>
              <a:gd name="T24" fmla="*/ 145 w 204"/>
              <a:gd name="T25" fmla="*/ 2 h 204"/>
              <a:gd name="T26" fmla="*/ 97 w 204"/>
              <a:gd name="T27" fmla="*/ 71 h 204"/>
              <a:gd name="T28" fmla="*/ 80 w 204"/>
              <a:gd name="T29" fmla="*/ 79 h 204"/>
              <a:gd name="T30" fmla="*/ 71 w 204"/>
              <a:gd name="T31" fmla="*/ 97 h 204"/>
              <a:gd name="T32" fmla="*/ 2 w 204"/>
              <a:gd name="T33" fmla="*/ 145 h 204"/>
              <a:gd name="T34" fmla="*/ 0 w 204"/>
              <a:gd name="T35" fmla="*/ 150 h 204"/>
              <a:gd name="T36" fmla="*/ 54 w 204"/>
              <a:gd name="T37" fmla="*/ 204 h 204"/>
              <a:gd name="T38" fmla="*/ 59 w 204"/>
              <a:gd name="T39" fmla="*/ 201 h 204"/>
              <a:gd name="T40" fmla="*/ 104 w 204"/>
              <a:gd name="T41" fmla="*/ 136 h 204"/>
              <a:gd name="T42" fmla="*/ 152 w 204"/>
              <a:gd name="T43" fmla="*/ 184 h 204"/>
              <a:gd name="T44" fmla="*/ 156 w 204"/>
              <a:gd name="T45" fmla="*/ 150 h 204"/>
              <a:gd name="T46" fmla="*/ 150 w 204"/>
              <a:gd name="T47" fmla="*/ 156 h 204"/>
              <a:gd name="T48" fmla="*/ 150 w 204"/>
              <a:gd name="T49" fmla="*/ 165 h 204"/>
              <a:gd name="T50" fmla="*/ 115 w 204"/>
              <a:gd name="T51" fmla="*/ 130 h 204"/>
              <a:gd name="T52" fmla="*/ 124 w 204"/>
              <a:gd name="T53" fmla="*/ 124 h 204"/>
              <a:gd name="T54" fmla="*/ 130 w 204"/>
              <a:gd name="T55" fmla="*/ 115 h 204"/>
              <a:gd name="T56" fmla="*/ 165 w 204"/>
              <a:gd name="T57" fmla="*/ 150 h 204"/>
              <a:gd name="T58" fmla="*/ 156 w 204"/>
              <a:gd name="T59" fmla="*/ 150 h 204"/>
              <a:gd name="T60" fmla="*/ 153 w 204"/>
              <a:gd name="T61" fmla="*/ 12 h 204"/>
              <a:gd name="T62" fmla="*/ 191 w 204"/>
              <a:gd name="T63" fmla="*/ 51 h 204"/>
              <a:gd name="T64" fmla="*/ 132 w 204"/>
              <a:gd name="T65" fmla="*/ 93 h 204"/>
              <a:gd name="T66" fmla="*/ 128 w 204"/>
              <a:gd name="T67" fmla="*/ 84 h 204"/>
              <a:gd name="T68" fmla="*/ 136 w 204"/>
              <a:gd name="T69" fmla="*/ 76 h 204"/>
              <a:gd name="T70" fmla="*/ 136 w 204"/>
              <a:gd name="T71" fmla="*/ 67 h 204"/>
              <a:gd name="T72" fmla="*/ 128 w 204"/>
              <a:gd name="T73" fmla="*/ 67 h 204"/>
              <a:gd name="T74" fmla="*/ 119 w 204"/>
              <a:gd name="T75" fmla="*/ 76 h 204"/>
              <a:gd name="T76" fmla="*/ 111 w 204"/>
              <a:gd name="T77" fmla="*/ 72 h 204"/>
              <a:gd name="T78" fmla="*/ 153 w 204"/>
              <a:gd name="T79" fmla="*/ 12 h 204"/>
              <a:gd name="T80" fmla="*/ 102 w 204"/>
              <a:gd name="T81" fmla="*/ 82 h 204"/>
              <a:gd name="T82" fmla="*/ 116 w 204"/>
              <a:gd name="T83" fmla="*/ 88 h 204"/>
              <a:gd name="T84" fmla="*/ 116 w 204"/>
              <a:gd name="T85" fmla="*/ 115 h 204"/>
              <a:gd name="T86" fmla="*/ 88 w 204"/>
              <a:gd name="T87" fmla="*/ 115 h 204"/>
              <a:gd name="T88" fmla="*/ 88 w 204"/>
              <a:gd name="T89" fmla="*/ 88 h 204"/>
              <a:gd name="T90" fmla="*/ 102 w 204"/>
              <a:gd name="T91" fmla="*/ 82 h 204"/>
              <a:gd name="T92" fmla="*/ 51 w 204"/>
              <a:gd name="T93" fmla="*/ 191 h 204"/>
              <a:gd name="T94" fmla="*/ 12 w 204"/>
              <a:gd name="T95" fmla="*/ 153 h 204"/>
              <a:gd name="T96" fmla="*/ 72 w 204"/>
              <a:gd name="T97" fmla="*/ 111 h 204"/>
              <a:gd name="T98" fmla="*/ 76 w 204"/>
              <a:gd name="T99" fmla="*/ 119 h 204"/>
              <a:gd name="T100" fmla="*/ 68 w 204"/>
              <a:gd name="T101" fmla="*/ 127 h 204"/>
              <a:gd name="T102" fmla="*/ 68 w 204"/>
              <a:gd name="T103" fmla="*/ 136 h 204"/>
              <a:gd name="T104" fmla="*/ 72 w 204"/>
              <a:gd name="T105" fmla="*/ 138 h 204"/>
              <a:gd name="T106" fmla="*/ 76 w 204"/>
              <a:gd name="T107" fmla="*/ 136 h 204"/>
              <a:gd name="T108" fmla="*/ 84 w 204"/>
              <a:gd name="T109" fmla="*/ 128 h 204"/>
              <a:gd name="T110" fmla="*/ 93 w 204"/>
              <a:gd name="T111" fmla="*/ 132 h 204"/>
              <a:gd name="T112" fmla="*/ 51 w 204"/>
              <a:gd name="T113" fmla="*/ 19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4" h="204">
                <a:moveTo>
                  <a:pt x="152" y="184"/>
                </a:moveTo>
                <a:cubicBezTo>
                  <a:pt x="153" y="185"/>
                  <a:pt x="154" y="186"/>
                  <a:pt x="156" y="186"/>
                </a:cubicBezTo>
                <a:cubicBezTo>
                  <a:pt x="157" y="186"/>
                  <a:pt x="157" y="186"/>
                  <a:pt x="158" y="185"/>
                </a:cubicBezTo>
                <a:cubicBezTo>
                  <a:pt x="160" y="184"/>
                  <a:pt x="162" y="182"/>
                  <a:pt x="162" y="180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80" y="162"/>
                  <a:pt x="180" y="162"/>
                  <a:pt x="180" y="162"/>
                </a:cubicBezTo>
                <a:cubicBezTo>
                  <a:pt x="182" y="162"/>
                  <a:pt x="184" y="160"/>
                  <a:pt x="185" y="158"/>
                </a:cubicBezTo>
                <a:cubicBezTo>
                  <a:pt x="186" y="156"/>
                  <a:pt x="186" y="153"/>
                  <a:pt x="184" y="151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201" y="59"/>
                  <a:pt x="201" y="59"/>
                  <a:pt x="201" y="59"/>
                </a:cubicBezTo>
                <a:cubicBezTo>
                  <a:pt x="203" y="57"/>
                  <a:pt x="204" y="56"/>
                  <a:pt x="204" y="54"/>
                </a:cubicBezTo>
                <a:cubicBezTo>
                  <a:pt x="204" y="36"/>
                  <a:pt x="168" y="0"/>
                  <a:pt x="150" y="0"/>
                </a:cubicBezTo>
                <a:cubicBezTo>
                  <a:pt x="148" y="0"/>
                  <a:pt x="146" y="1"/>
                  <a:pt x="145" y="2"/>
                </a:cubicBezTo>
                <a:cubicBezTo>
                  <a:pt x="97" y="71"/>
                  <a:pt x="97" y="71"/>
                  <a:pt x="97" y="71"/>
                </a:cubicBezTo>
                <a:cubicBezTo>
                  <a:pt x="91" y="72"/>
                  <a:pt x="84" y="75"/>
                  <a:pt x="80" y="79"/>
                </a:cubicBezTo>
                <a:cubicBezTo>
                  <a:pt x="75" y="84"/>
                  <a:pt x="72" y="91"/>
                  <a:pt x="71" y="97"/>
                </a:cubicBezTo>
                <a:cubicBezTo>
                  <a:pt x="2" y="145"/>
                  <a:pt x="2" y="145"/>
                  <a:pt x="2" y="145"/>
                </a:cubicBezTo>
                <a:cubicBezTo>
                  <a:pt x="1" y="146"/>
                  <a:pt x="0" y="148"/>
                  <a:pt x="0" y="150"/>
                </a:cubicBezTo>
                <a:cubicBezTo>
                  <a:pt x="0" y="168"/>
                  <a:pt x="36" y="204"/>
                  <a:pt x="54" y="204"/>
                </a:cubicBezTo>
                <a:cubicBezTo>
                  <a:pt x="56" y="204"/>
                  <a:pt x="58" y="203"/>
                  <a:pt x="59" y="201"/>
                </a:cubicBezTo>
                <a:cubicBezTo>
                  <a:pt x="104" y="136"/>
                  <a:pt x="104" y="136"/>
                  <a:pt x="104" y="136"/>
                </a:cubicBezTo>
                <a:lnTo>
                  <a:pt x="152" y="184"/>
                </a:lnTo>
                <a:close/>
                <a:moveTo>
                  <a:pt x="156" y="150"/>
                </a:moveTo>
                <a:cubicBezTo>
                  <a:pt x="152" y="150"/>
                  <a:pt x="150" y="152"/>
                  <a:pt x="150" y="156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8" y="129"/>
                  <a:pt x="121" y="127"/>
                  <a:pt x="124" y="124"/>
                </a:cubicBezTo>
                <a:cubicBezTo>
                  <a:pt x="127" y="121"/>
                  <a:pt x="129" y="118"/>
                  <a:pt x="130" y="115"/>
                </a:cubicBezTo>
                <a:cubicBezTo>
                  <a:pt x="165" y="150"/>
                  <a:pt x="165" y="150"/>
                  <a:pt x="165" y="150"/>
                </a:cubicBezTo>
                <a:lnTo>
                  <a:pt x="156" y="150"/>
                </a:lnTo>
                <a:close/>
                <a:moveTo>
                  <a:pt x="153" y="12"/>
                </a:moveTo>
                <a:cubicBezTo>
                  <a:pt x="165" y="16"/>
                  <a:pt x="188" y="39"/>
                  <a:pt x="191" y="51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1" y="90"/>
                  <a:pt x="130" y="87"/>
                  <a:pt x="128" y="84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38" y="74"/>
                  <a:pt x="138" y="70"/>
                  <a:pt x="136" y="67"/>
                </a:cubicBezTo>
                <a:cubicBezTo>
                  <a:pt x="134" y="65"/>
                  <a:pt x="130" y="65"/>
                  <a:pt x="128" y="6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7" y="74"/>
                  <a:pt x="114" y="73"/>
                  <a:pt x="111" y="72"/>
                </a:cubicBezTo>
                <a:lnTo>
                  <a:pt x="153" y="12"/>
                </a:lnTo>
                <a:close/>
                <a:moveTo>
                  <a:pt x="102" y="82"/>
                </a:moveTo>
                <a:cubicBezTo>
                  <a:pt x="107" y="82"/>
                  <a:pt x="112" y="84"/>
                  <a:pt x="116" y="88"/>
                </a:cubicBezTo>
                <a:cubicBezTo>
                  <a:pt x="123" y="96"/>
                  <a:pt x="123" y="108"/>
                  <a:pt x="116" y="115"/>
                </a:cubicBezTo>
                <a:cubicBezTo>
                  <a:pt x="108" y="123"/>
                  <a:pt x="96" y="123"/>
                  <a:pt x="88" y="115"/>
                </a:cubicBezTo>
                <a:cubicBezTo>
                  <a:pt x="80" y="108"/>
                  <a:pt x="80" y="96"/>
                  <a:pt x="88" y="88"/>
                </a:cubicBezTo>
                <a:cubicBezTo>
                  <a:pt x="92" y="84"/>
                  <a:pt x="97" y="82"/>
                  <a:pt x="102" y="82"/>
                </a:cubicBezTo>
                <a:close/>
                <a:moveTo>
                  <a:pt x="51" y="191"/>
                </a:moveTo>
                <a:cubicBezTo>
                  <a:pt x="39" y="188"/>
                  <a:pt x="16" y="165"/>
                  <a:pt x="12" y="153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4"/>
                  <a:pt x="74" y="117"/>
                  <a:pt x="76" y="119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5" y="130"/>
                  <a:pt x="65" y="134"/>
                  <a:pt x="68" y="136"/>
                </a:cubicBezTo>
                <a:cubicBezTo>
                  <a:pt x="69" y="137"/>
                  <a:pt x="70" y="138"/>
                  <a:pt x="72" y="138"/>
                </a:cubicBezTo>
                <a:cubicBezTo>
                  <a:pt x="73" y="138"/>
                  <a:pt x="75" y="137"/>
                  <a:pt x="76" y="136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7" y="130"/>
                  <a:pt x="90" y="131"/>
                  <a:pt x="93" y="132"/>
                </a:cubicBezTo>
                <a:lnTo>
                  <a:pt x="5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AF3988-5CC9-4E23-9D5D-4134445D1E86}"/>
              </a:ext>
            </a:extLst>
          </p:cNvPr>
          <p:cNvSpPr txBox="1"/>
          <p:nvPr/>
        </p:nvSpPr>
        <p:spPr>
          <a:xfrm>
            <a:off x="356728" y="820426"/>
            <a:ext cx="1101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dispositivi amministrativi (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Bandi/Avvisi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devono prevedere il rispetto dei seguenti principi e obblighi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6" name="Rettangolo 4">
            <a:extLst>
              <a:ext uri="{FF2B5EF4-FFF2-40B4-BE49-F238E27FC236}">
                <a16:creationId xmlns:a16="http://schemas.microsoft.com/office/drawing/2014/main" id="{D1ED4C6A-5FC6-4B58-81F5-784451D3A89B}"/>
              </a:ext>
            </a:extLst>
          </p:cNvPr>
          <p:cNvSpPr/>
          <p:nvPr/>
        </p:nvSpPr>
        <p:spPr>
          <a:xfrm>
            <a:off x="-193020" y="2403283"/>
            <a:ext cx="11726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Principio del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contributo all’obiettivo climatico e digitale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(c.d. tagging), da prevedere solo se pertinente per ciascuna specifica misura.</a:t>
            </a:r>
          </a:p>
        </p:txBody>
      </p:sp>
      <p:sp>
        <p:nvSpPr>
          <p:cNvPr id="87" name="Rettangolo 4">
            <a:extLst>
              <a:ext uri="{FF2B5EF4-FFF2-40B4-BE49-F238E27FC236}">
                <a16:creationId xmlns:a16="http://schemas.microsoft.com/office/drawing/2014/main" id="{047BA438-611B-4FC4-A825-FD638C074E6A}"/>
              </a:ext>
            </a:extLst>
          </p:cNvPr>
          <p:cNvSpPr/>
          <p:nvPr/>
        </p:nvSpPr>
        <p:spPr>
          <a:xfrm>
            <a:off x="-193020" y="3063465"/>
            <a:ext cx="117264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Obbligo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conseguimento M&amp;T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con eventuale previsione di clausole di riduzione o revoca contributi.</a:t>
            </a:r>
          </a:p>
        </p:txBody>
      </p:sp>
      <p:sp>
        <p:nvSpPr>
          <p:cNvPr id="88" name="Rettangolo 4">
            <a:extLst>
              <a:ext uri="{FF2B5EF4-FFF2-40B4-BE49-F238E27FC236}">
                <a16:creationId xmlns:a16="http://schemas.microsoft.com/office/drawing/2014/main" id="{2CC6E89B-9531-49A6-A7CE-CBDCAC2673AB}"/>
              </a:ext>
            </a:extLst>
          </p:cNvPr>
          <p:cNvSpPr/>
          <p:nvPr/>
        </p:nvSpPr>
        <p:spPr>
          <a:xfrm>
            <a:off x="-193020" y="3521554"/>
            <a:ext cx="11726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Obbligo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assenza di «doppio finanziamento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da intendere come duplicazione del  finanziamento con altri contributi europei e/o nazionali. Lotta alle frodi, corruzione e conflitto di interesse</a:t>
            </a:r>
          </a:p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DCDEDD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Rettangolo 4">
            <a:extLst>
              <a:ext uri="{FF2B5EF4-FFF2-40B4-BE49-F238E27FC236}">
                <a16:creationId xmlns:a16="http://schemas.microsoft.com/office/drawing/2014/main" id="{780733A0-DC17-45E8-A319-E8A8D525B92F}"/>
              </a:ext>
            </a:extLst>
          </p:cNvPr>
          <p:cNvSpPr/>
          <p:nvPr/>
        </p:nvSpPr>
        <p:spPr>
          <a:xfrm>
            <a:off x="-193020" y="4143484"/>
            <a:ext cx="11726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Obblighi in materia di comunicazione e informazione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attraverso specifico richiamo al dispositivo e presenza dell’emblema dell’Unione Europea.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EA41282-68AF-46B3-91ED-941E4E675477}"/>
              </a:ext>
            </a:extLst>
          </p:cNvPr>
          <p:cNvSpPr/>
          <p:nvPr/>
        </p:nvSpPr>
        <p:spPr>
          <a:xfrm>
            <a:off x="791225" y="2405693"/>
            <a:ext cx="729988" cy="474232"/>
          </a:xfrm>
          <a:prstGeom prst="rect">
            <a:avLst/>
          </a:prstGeom>
          <a:solidFill>
            <a:srgbClr val="476DB6"/>
          </a:solidFill>
          <a:ln>
            <a:solidFill>
              <a:srgbClr val="476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15A4358-9A3A-4AFF-99D7-C1EFB0841725}"/>
              </a:ext>
            </a:extLst>
          </p:cNvPr>
          <p:cNvSpPr/>
          <p:nvPr/>
        </p:nvSpPr>
        <p:spPr>
          <a:xfrm>
            <a:off x="791225" y="2976046"/>
            <a:ext cx="729988" cy="480488"/>
          </a:xfrm>
          <a:prstGeom prst="rect">
            <a:avLst/>
          </a:prstGeom>
          <a:solidFill>
            <a:srgbClr val="476DB6"/>
          </a:solidFill>
          <a:ln>
            <a:solidFill>
              <a:srgbClr val="476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818F992-81BE-49ED-A578-87F840766573}"/>
              </a:ext>
            </a:extLst>
          </p:cNvPr>
          <p:cNvSpPr/>
          <p:nvPr/>
        </p:nvSpPr>
        <p:spPr>
          <a:xfrm>
            <a:off x="817146" y="3546109"/>
            <a:ext cx="729988" cy="461168"/>
          </a:xfrm>
          <a:prstGeom prst="rect">
            <a:avLst/>
          </a:prstGeom>
          <a:solidFill>
            <a:srgbClr val="476DB6"/>
          </a:solidFill>
          <a:ln>
            <a:solidFill>
              <a:srgbClr val="476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64A60C-743A-4060-B6DE-08CDEB41A557}"/>
              </a:ext>
            </a:extLst>
          </p:cNvPr>
          <p:cNvSpPr/>
          <p:nvPr/>
        </p:nvSpPr>
        <p:spPr>
          <a:xfrm>
            <a:off x="791225" y="4164970"/>
            <a:ext cx="729988" cy="482043"/>
          </a:xfrm>
          <a:prstGeom prst="rect">
            <a:avLst/>
          </a:prstGeom>
          <a:solidFill>
            <a:srgbClr val="476DB6"/>
          </a:solidFill>
          <a:ln>
            <a:solidFill>
              <a:srgbClr val="476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6" name="Group 22">
            <a:extLst>
              <a:ext uri="{FF2B5EF4-FFF2-40B4-BE49-F238E27FC236}">
                <a16:creationId xmlns:a16="http://schemas.microsoft.com/office/drawing/2014/main" id="{180E71DD-717D-48F9-8ABF-606400579F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7633" y="2488558"/>
            <a:ext cx="497176" cy="295792"/>
            <a:chOff x="2598" y="646"/>
            <a:chExt cx="421" cy="328"/>
          </a:xfrm>
          <a:solidFill>
            <a:schemeClr val="bg1"/>
          </a:solidFill>
        </p:grpSpPr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6DC855EB-00C5-4ECE-9D7D-A704DFDC6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1" y="720"/>
              <a:ext cx="151" cy="176"/>
            </a:xfrm>
            <a:custGeom>
              <a:avLst/>
              <a:gdLst>
                <a:gd name="T0" fmla="*/ 70 w 102"/>
                <a:gd name="T1" fmla="*/ 119 h 119"/>
                <a:gd name="T2" fmla="*/ 43 w 102"/>
                <a:gd name="T3" fmla="*/ 107 h 119"/>
                <a:gd name="T4" fmla="*/ 8 w 102"/>
                <a:gd name="T5" fmla="*/ 101 h 119"/>
                <a:gd name="T6" fmla="*/ 3 w 102"/>
                <a:gd name="T7" fmla="*/ 69 h 119"/>
                <a:gd name="T8" fmla="*/ 3 w 102"/>
                <a:gd name="T9" fmla="*/ 69 h 119"/>
                <a:gd name="T10" fmla="*/ 27 w 102"/>
                <a:gd name="T11" fmla="*/ 35 h 119"/>
                <a:gd name="T12" fmla="*/ 51 w 102"/>
                <a:gd name="T13" fmla="*/ 4 h 119"/>
                <a:gd name="T14" fmla="*/ 55 w 102"/>
                <a:gd name="T15" fmla="*/ 1 h 119"/>
                <a:gd name="T16" fmla="*/ 60 w 102"/>
                <a:gd name="T17" fmla="*/ 1 h 119"/>
                <a:gd name="T18" fmla="*/ 96 w 102"/>
                <a:gd name="T19" fmla="*/ 92 h 119"/>
                <a:gd name="T20" fmla="*/ 77 w 102"/>
                <a:gd name="T21" fmla="*/ 118 h 119"/>
                <a:gd name="T22" fmla="*/ 70 w 102"/>
                <a:gd name="T23" fmla="*/ 119 h 119"/>
                <a:gd name="T24" fmla="*/ 45 w 102"/>
                <a:gd name="T25" fmla="*/ 95 h 119"/>
                <a:gd name="T26" fmla="*/ 49 w 102"/>
                <a:gd name="T27" fmla="*/ 96 h 119"/>
                <a:gd name="T28" fmla="*/ 73 w 102"/>
                <a:gd name="T29" fmla="*/ 107 h 119"/>
                <a:gd name="T30" fmla="*/ 85 w 102"/>
                <a:gd name="T31" fmla="*/ 89 h 119"/>
                <a:gd name="T32" fmla="*/ 59 w 102"/>
                <a:gd name="T33" fmla="*/ 16 h 119"/>
                <a:gd name="T34" fmla="*/ 35 w 102"/>
                <a:gd name="T35" fmla="*/ 44 h 119"/>
                <a:gd name="T36" fmla="*/ 15 w 102"/>
                <a:gd name="T37" fmla="*/ 72 h 119"/>
                <a:gd name="T38" fmla="*/ 17 w 102"/>
                <a:gd name="T39" fmla="*/ 93 h 119"/>
                <a:gd name="T40" fmla="*/ 43 w 102"/>
                <a:gd name="T41" fmla="*/ 95 h 119"/>
                <a:gd name="T42" fmla="*/ 45 w 102"/>
                <a:gd name="T43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119">
                  <a:moveTo>
                    <a:pt x="70" y="119"/>
                  </a:moveTo>
                  <a:cubicBezTo>
                    <a:pt x="62" y="119"/>
                    <a:pt x="53" y="115"/>
                    <a:pt x="43" y="107"/>
                  </a:cubicBezTo>
                  <a:cubicBezTo>
                    <a:pt x="27" y="111"/>
                    <a:pt x="16" y="109"/>
                    <a:pt x="8" y="101"/>
                  </a:cubicBezTo>
                  <a:cubicBezTo>
                    <a:pt x="1" y="94"/>
                    <a:pt x="0" y="83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6" y="54"/>
                    <a:pt x="17" y="44"/>
                    <a:pt x="27" y="35"/>
                  </a:cubicBezTo>
                  <a:cubicBezTo>
                    <a:pt x="36" y="26"/>
                    <a:pt x="45" y="17"/>
                    <a:pt x="51" y="4"/>
                  </a:cubicBezTo>
                  <a:cubicBezTo>
                    <a:pt x="52" y="2"/>
                    <a:pt x="53" y="1"/>
                    <a:pt x="55" y="1"/>
                  </a:cubicBezTo>
                  <a:cubicBezTo>
                    <a:pt x="57" y="0"/>
                    <a:pt x="59" y="0"/>
                    <a:pt x="60" y="1"/>
                  </a:cubicBezTo>
                  <a:cubicBezTo>
                    <a:pt x="86" y="20"/>
                    <a:pt x="102" y="68"/>
                    <a:pt x="96" y="92"/>
                  </a:cubicBezTo>
                  <a:cubicBezTo>
                    <a:pt x="93" y="106"/>
                    <a:pt x="86" y="115"/>
                    <a:pt x="77" y="118"/>
                  </a:cubicBezTo>
                  <a:cubicBezTo>
                    <a:pt x="75" y="119"/>
                    <a:pt x="73" y="119"/>
                    <a:pt x="70" y="119"/>
                  </a:cubicBezTo>
                  <a:close/>
                  <a:moveTo>
                    <a:pt x="45" y="95"/>
                  </a:moveTo>
                  <a:cubicBezTo>
                    <a:pt x="46" y="95"/>
                    <a:pt x="47" y="95"/>
                    <a:pt x="49" y="96"/>
                  </a:cubicBezTo>
                  <a:cubicBezTo>
                    <a:pt x="59" y="105"/>
                    <a:pt x="68" y="109"/>
                    <a:pt x="73" y="107"/>
                  </a:cubicBezTo>
                  <a:cubicBezTo>
                    <a:pt x="80" y="105"/>
                    <a:pt x="83" y="96"/>
                    <a:pt x="85" y="89"/>
                  </a:cubicBezTo>
                  <a:cubicBezTo>
                    <a:pt x="89" y="71"/>
                    <a:pt x="77" y="34"/>
                    <a:pt x="59" y="16"/>
                  </a:cubicBezTo>
                  <a:cubicBezTo>
                    <a:pt x="52" y="27"/>
                    <a:pt x="43" y="36"/>
                    <a:pt x="35" y="44"/>
                  </a:cubicBezTo>
                  <a:cubicBezTo>
                    <a:pt x="26" y="53"/>
                    <a:pt x="17" y="61"/>
                    <a:pt x="15" y="72"/>
                  </a:cubicBezTo>
                  <a:cubicBezTo>
                    <a:pt x="13" y="78"/>
                    <a:pt x="12" y="88"/>
                    <a:pt x="17" y="93"/>
                  </a:cubicBezTo>
                  <a:cubicBezTo>
                    <a:pt x="21" y="97"/>
                    <a:pt x="30" y="98"/>
                    <a:pt x="43" y="95"/>
                  </a:cubicBezTo>
                  <a:cubicBezTo>
                    <a:pt x="44" y="95"/>
                    <a:pt x="44" y="95"/>
                    <a:pt x="45" y="9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83482528-76C6-4031-9D73-0B4147541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779"/>
              <a:ext cx="40" cy="136"/>
            </a:xfrm>
            <a:custGeom>
              <a:avLst/>
              <a:gdLst>
                <a:gd name="T0" fmla="*/ 9 w 27"/>
                <a:gd name="T1" fmla="*/ 92 h 92"/>
                <a:gd name="T2" fmla="*/ 3 w 27"/>
                <a:gd name="T3" fmla="*/ 87 h 92"/>
                <a:gd name="T4" fmla="*/ 15 w 27"/>
                <a:gd name="T5" fmla="*/ 3 h 92"/>
                <a:gd name="T6" fmla="*/ 23 w 27"/>
                <a:gd name="T7" fmla="*/ 1 h 92"/>
                <a:gd name="T8" fmla="*/ 25 w 27"/>
                <a:gd name="T9" fmla="*/ 10 h 92"/>
                <a:gd name="T10" fmla="*/ 15 w 27"/>
                <a:gd name="T11" fmla="*/ 86 h 92"/>
                <a:gd name="T12" fmla="*/ 10 w 27"/>
                <a:gd name="T13" fmla="*/ 92 h 92"/>
                <a:gd name="T14" fmla="*/ 9 w 27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92">
                  <a:moveTo>
                    <a:pt x="9" y="92"/>
                  </a:moveTo>
                  <a:cubicBezTo>
                    <a:pt x="6" y="92"/>
                    <a:pt x="4" y="90"/>
                    <a:pt x="3" y="87"/>
                  </a:cubicBezTo>
                  <a:cubicBezTo>
                    <a:pt x="0" y="48"/>
                    <a:pt x="4" y="20"/>
                    <a:pt x="15" y="3"/>
                  </a:cubicBezTo>
                  <a:cubicBezTo>
                    <a:pt x="17" y="1"/>
                    <a:pt x="20" y="0"/>
                    <a:pt x="23" y="1"/>
                  </a:cubicBezTo>
                  <a:cubicBezTo>
                    <a:pt x="26" y="3"/>
                    <a:pt x="27" y="7"/>
                    <a:pt x="25" y="10"/>
                  </a:cubicBezTo>
                  <a:cubicBezTo>
                    <a:pt x="16" y="24"/>
                    <a:pt x="13" y="50"/>
                    <a:pt x="15" y="86"/>
                  </a:cubicBezTo>
                  <a:cubicBezTo>
                    <a:pt x="16" y="89"/>
                    <a:pt x="13" y="92"/>
                    <a:pt x="10" y="92"/>
                  </a:cubicBezTo>
                  <a:cubicBezTo>
                    <a:pt x="10" y="92"/>
                    <a:pt x="10" y="92"/>
                    <a:pt x="9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5B3CB48A-BDDF-4497-ACD5-3A505157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775"/>
              <a:ext cx="126" cy="93"/>
            </a:xfrm>
            <a:custGeom>
              <a:avLst/>
              <a:gdLst>
                <a:gd name="T0" fmla="*/ 40 w 85"/>
                <a:gd name="T1" fmla="*/ 63 h 63"/>
                <a:gd name="T2" fmla="*/ 40 w 85"/>
                <a:gd name="T3" fmla="*/ 63 h 63"/>
                <a:gd name="T4" fmla="*/ 35 w 85"/>
                <a:gd name="T5" fmla="*/ 60 h 63"/>
                <a:gd name="T6" fmla="*/ 1 w 85"/>
                <a:gd name="T7" fmla="*/ 10 h 63"/>
                <a:gd name="T8" fmla="*/ 3 w 85"/>
                <a:gd name="T9" fmla="*/ 2 h 63"/>
                <a:gd name="T10" fmla="*/ 11 w 85"/>
                <a:gd name="T11" fmla="*/ 4 h 63"/>
                <a:gd name="T12" fmla="*/ 40 w 85"/>
                <a:gd name="T13" fmla="*/ 47 h 63"/>
                <a:gd name="T14" fmla="*/ 74 w 85"/>
                <a:gd name="T15" fmla="*/ 7 h 63"/>
                <a:gd name="T16" fmla="*/ 82 w 85"/>
                <a:gd name="T17" fmla="*/ 6 h 63"/>
                <a:gd name="T18" fmla="*/ 83 w 85"/>
                <a:gd name="T19" fmla="*/ 15 h 63"/>
                <a:gd name="T20" fmla="*/ 44 w 85"/>
                <a:gd name="T21" fmla="*/ 61 h 63"/>
                <a:gd name="T22" fmla="*/ 40 w 85"/>
                <a:gd name="T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63">
                  <a:moveTo>
                    <a:pt x="40" y="63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38" y="63"/>
                    <a:pt x="36" y="62"/>
                    <a:pt x="35" y="6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6" y="0"/>
                    <a:pt x="10" y="1"/>
                    <a:pt x="11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6" y="4"/>
                    <a:pt x="80" y="4"/>
                    <a:pt x="82" y="6"/>
                  </a:cubicBezTo>
                  <a:cubicBezTo>
                    <a:pt x="85" y="8"/>
                    <a:pt x="85" y="12"/>
                    <a:pt x="83" y="1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3" y="62"/>
                    <a:pt x="42" y="63"/>
                    <a:pt x="40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D7F4DB40-F18C-4023-B904-FA441F1A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779"/>
              <a:ext cx="126" cy="92"/>
            </a:xfrm>
            <a:custGeom>
              <a:avLst/>
              <a:gdLst>
                <a:gd name="T0" fmla="*/ 78 w 85"/>
                <a:gd name="T1" fmla="*/ 62 h 62"/>
                <a:gd name="T2" fmla="*/ 73 w 85"/>
                <a:gd name="T3" fmla="*/ 59 h 62"/>
                <a:gd name="T4" fmla="*/ 44 w 85"/>
                <a:gd name="T5" fmla="*/ 16 h 62"/>
                <a:gd name="T6" fmla="*/ 11 w 85"/>
                <a:gd name="T7" fmla="*/ 56 h 62"/>
                <a:gd name="T8" fmla="*/ 3 w 85"/>
                <a:gd name="T9" fmla="*/ 57 h 62"/>
                <a:gd name="T10" fmla="*/ 2 w 85"/>
                <a:gd name="T11" fmla="*/ 48 h 62"/>
                <a:gd name="T12" fmla="*/ 40 w 85"/>
                <a:gd name="T13" fmla="*/ 2 h 62"/>
                <a:gd name="T14" fmla="*/ 45 w 85"/>
                <a:gd name="T15" fmla="*/ 0 h 62"/>
                <a:gd name="T16" fmla="*/ 50 w 85"/>
                <a:gd name="T17" fmla="*/ 3 h 62"/>
                <a:gd name="T18" fmla="*/ 83 w 85"/>
                <a:gd name="T19" fmla="*/ 52 h 62"/>
                <a:gd name="T20" fmla="*/ 82 w 85"/>
                <a:gd name="T21" fmla="*/ 61 h 62"/>
                <a:gd name="T22" fmla="*/ 78 w 85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62">
                  <a:moveTo>
                    <a:pt x="78" y="62"/>
                  </a:moveTo>
                  <a:cubicBezTo>
                    <a:pt x="76" y="62"/>
                    <a:pt x="74" y="61"/>
                    <a:pt x="73" y="5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5" y="59"/>
                    <a:pt x="3" y="57"/>
                  </a:cubicBezTo>
                  <a:cubicBezTo>
                    <a:pt x="0" y="54"/>
                    <a:pt x="0" y="51"/>
                    <a:pt x="2" y="48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1"/>
                    <a:pt x="43" y="0"/>
                    <a:pt x="45" y="0"/>
                  </a:cubicBezTo>
                  <a:cubicBezTo>
                    <a:pt x="47" y="0"/>
                    <a:pt x="49" y="1"/>
                    <a:pt x="50" y="3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5" y="55"/>
                    <a:pt x="84" y="59"/>
                    <a:pt x="82" y="61"/>
                  </a:cubicBezTo>
                  <a:cubicBezTo>
                    <a:pt x="81" y="61"/>
                    <a:pt x="79" y="62"/>
                    <a:pt x="78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7AF49B51-57DD-485D-A26F-3070C5E98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779"/>
              <a:ext cx="290" cy="195"/>
            </a:xfrm>
            <a:custGeom>
              <a:avLst/>
              <a:gdLst>
                <a:gd name="T0" fmla="*/ 78 w 196"/>
                <a:gd name="T1" fmla="*/ 132 h 132"/>
                <a:gd name="T2" fmla="*/ 2 w 196"/>
                <a:gd name="T3" fmla="*/ 101 h 132"/>
                <a:gd name="T4" fmla="*/ 2 w 196"/>
                <a:gd name="T5" fmla="*/ 92 h 132"/>
                <a:gd name="T6" fmla="*/ 10 w 196"/>
                <a:gd name="T7" fmla="*/ 92 h 132"/>
                <a:gd name="T8" fmla="*/ 100 w 196"/>
                <a:gd name="T9" fmla="*/ 117 h 132"/>
                <a:gd name="T10" fmla="*/ 174 w 196"/>
                <a:gd name="T11" fmla="*/ 7 h 132"/>
                <a:gd name="T12" fmla="*/ 178 w 196"/>
                <a:gd name="T13" fmla="*/ 0 h 132"/>
                <a:gd name="T14" fmla="*/ 185 w 196"/>
                <a:gd name="T15" fmla="*/ 5 h 132"/>
                <a:gd name="T16" fmla="*/ 103 w 196"/>
                <a:gd name="T17" fmla="*/ 129 h 132"/>
                <a:gd name="T18" fmla="*/ 78 w 196"/>
                <a:gd name="T1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32">
                  <a:moveTo>
                    <a:pt x="78" y="132"/>
                  </a:moveTo>
                  <a:cubicBezTo>
                    <a:pt x="50" y="132"/>
                    <a:pt x="22" y="121"/>
                    <a:pt x="2" y="101"/>
                  </a:cubicBezTo>
                  <a:cubicBezTo>
                    <a:pt x="0" y="98"/>
                    <a:pt x="0" y="95"/>
                    <a:pt x="2" y="92"/>
                  </a:cubicBezTo>
                  <a:cubicBezTo>
                    <a:pt x="4" y="90"/>
                    <a:pt x="8" y="90"/>
                    <a:pt x="10" y="92"/>
                  </a:cubicBezTo>
                  <a:cubicBezTo>
                    <a:pt x="34" y="116"/>
                    <a:pt x="68" y="125"/>
                    <a:pt x="100" y="117"/>
                  </a:cubicBezTo>
                  <a:cubicBezTo>
                    <a:pt x="149" y="106"/>
                    <a:pt x="183" y="55"/>
                    <a:pt x="174" y="7"/>
                  </a:cubicBezTo>
                  <a:cubicBezTo>
                    <a:pt x="173" y="4"/>
                    <a:pt x="175" y="1"/>
                    <a:pt x="178" y="0"/>
                  </a:cubicBezTo>
                  <a:cubicBezTo>
                    <a:pt x="182" y="0"/>
                    <a:pt x="185" y="2"/>
                    <a:pt x="185" y="5"/>
                  </a:cubicBezTo>
                  <a:cubicBezTo>
                    <a:pt x="196" y="60"/>
                    <a:pt x="159" y="116"/>
                    <a:pt x="103" y="129"/>
                  </a:cubicBezTo>
                  <a:cubicBezTo>
                    <a:pt x="94" y="131"/>
                    <a:pt x="86" y="132"/>
                    <a:pt x="78" y="1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7A68EB3F-96E9-4B10-A653-8004824A7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646"/>
              <a:ext cx="294" cy="222"/>
            </a:xfrm>
            <a:custGeom>
              <a:avLst/>
              <a:gdLst>
                <a:gd name="T0" fmla="*/ 14 w 199"/>
                <a:gd name="T1" fmla="*/ 150 h 150"/>
                <a:gd name="T2" fmla="*/ 8 w 199"/>
                <a:gd name="T3" fmla="*/ 145 h 150"/>
                <a:gd name="T4" fmla="*/ 20 w 199"/>
                <a:gd name="T5" fmla="*/ 61 h 150"/>
                <a:gd name="T6" fmla="*/ 91 w 199"/>
                <a:gd name="T7" fmla="*/ 9 h 150"/>
                <a:gd name="T8" fmla="*/ 197 w 199"/>
                <a:gd name="T9" fmla="*/ 42 h 150"/>
                <a:gd name="T10" fmla="*/ 196 w 199"/>
                <a:gd name="T11" fmla="*/ 51 h 150"/>
                <a:gd name="T12" fmla="*/ 188 w 199"/>
                <a:gd name="T13" fmla="*/ 50 h 150"/>
                <a:gd name="T14" fmla="*/ 94 w 199"/>
                <a:gd name="T15" fmla="*/ 20 h 150"/>
                <a:gd name="T16" fmla="*/ 30 w 199"/>
                <a:gd name="T17" fmla="*/ 67 h 150"/>
                <a:gd name="T18" fmla="*/ 20 w 199"/>
                <a:gd name="T19" fmla="*/ 142 h 150"/>
                <a:gd name="T20" fmla="*/ 15 w 199"/>
                <a:gd name="T21" fmla="*/ 149 h 150"/>
                <a:gd name="T22" fmla="*/ 14 w 199"/>
                <a:gd name="T2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150">
                  <a:moveTo>
                    <a:pt x="14" y="150"/>
                  </a:moveTo>
                  <a:cubicBezTo>
                    <a:pt x="11" y="150"/>
                    <a:pt x="9" y="148"/>
                    <a:pt x="8" y="145"/>
                  </a:cubicBezTo>
                  <a:cubicBezTo>
                    <a:pt x="0" y="117"/>
                    <a:pt x="5" y="87"/>
                    <a:pt x="20" y="61"/>
                  </a:cubicBezTo>
                  <a:cubicBezTo>
                    <a:pt x="36" y="35"/>
                    <a:pt x="62" y="16"/>
                    <a:pt x="91" y="9"/>
                  </a:cubicBezTo>
                  <a:cubicBezTo>
                    <a:pt x="130" y="0"/>
                    <a:pt x="170" y="12"/>
                    <a:pt x="197" y="42"/>
                  </a:cubicBezTo>
                  <a:cubicBezTo>
                    <a:pt x="199" y="45"/>
                    <a:pt x="199" y="49"/>
                    <a:pt x="196" y="51"/>
                  </a:cubicBezTo>
                  <a:cubicBezTo>
                    <a:pt x="194" y="53"/>
                    <a:pt x="190" y="53"/>
                    <a:pt x="188" y="50"/>
                  </a:cubicBezTo>
                  <a:cubicBezTo>
                    <a:pt x="164" y="24"/>
                    <a:pt x="128" y="12"/>
                    <a:pt x="94" y="20"/>
                  </a:cubicBezTo>
                  <a:cubicBezTo>
                    <a:pt x="68" y="27"/>
                    <a:pt x="44" y="44"/>
                    <a:pt x="30" y="67"/>
                  </a:cubicBezTo>
                  <a:cubicBezTo>
                    <a:pt x="17" y="90"/>
                    <a:pt x="13" y="117"/>
                    <a:pt x="20" y="142"/>
                  </a:cubicBezTo>
                  <a:cubicBezTo>
                    <a:pt x="21" y="145"/>
                    <a:pt x="19" y="149"/>
                    <a:pt x="15" y="149"/>
                  </a:cubicBezTo>
                  <a:cubicBezTo>
                    <a:pt x="15" y="150"/>
                    <a:pt x="14" y="150"/>
                    <a:pt x="14" y="1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roup 4">
            <a:extLst>
              <a:ext uri="{FF2B5EF4-FFF2-40B4-BE49-F238E27FC236}">
                <a16:creationId xmlns:a16="http://schemas.microsoft.com/office/drawing/2014/main" id="{C3B3FCAC-5ADA-4F6F-8EA9-FB28F0F8A5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8044" y="3115121"/>
            <a:ext cx="350932" cy="267245"/>
            <a:chOff x="380" y="473"/>
            <a:chExt cx="362" cy="361"/>
          </a:xfrm>
          <a:solidFill>
            <a:schemeClr val="bg1"/>
          </a:solidFill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76CAF9F6-D74C-4DB3-906A-36EBEE931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" y="473"/>
              <a:ext cx="197" cy="197"/>
            </a:xfrm>
            <a:custGeom>
              <a:avLst/>
              <a:gdLst>
                <a:gd name="T0" fmla="*/ 11 w 133"/>
                <a:gd name="T1" fmla="*/ 111 h 133"/>
                <a:gd name="T2" fmla="*/ 0 w 133"/>
                <a:gd name="T3" fmla="*/ 122 h 133"/>
                <a:gd name="T4" fmla="*/ 11 w 133"/>
                <a:gd name="T5" fmla="*/ 133 h 133"/>
                <a:gd name="T6" fmla="*/ 22 w 133"/>
                <a:gd name="T7" fmla="*/ 122 h 133"/>
                <a:gd name="T8" fmla="*/ 21 w 133"/>
                <a:gd name="T9" fmla="*/ 120 h 133"/>
                <a:gd name="T10" fmla="*/ 73 w 133"/>
                <a:gd name="T11" fmla="*/ 68 h 133"/>
                <a:gd name="T12" fmla="*/ 99 w 133"/>
                <a:gd name="T13" fmla="*/ 68 h 133"/>
                <a:gd name="T14" fmla="*/ 103 w 133"/>
                <a:gd name="T15" fmla="*/ 67 h 133"/>
                <a:gd name="T16" fmla="*/ 131 w 133"/>
                <a:gd name="T17" fmla="*/ 39 h 133"/>
                <a:gd name="T18" fmla="*/ 132 w 133"/>
                <a:gd name="T19" fmla="*/ 32 h 133"/>
                <a:gd name="T20" fmla="*/ 126 w 133"/>
                <a:gd name="T21" fmla="*/ 28 h 133"/>
                <a:gd name="T22" fmla="*/ 105 w 133"/>
                <a:gd name="T23" fmla="*/ 28 h 133"/>
                <a:gd name="T24" fmla="*/ 105 w 133"/>
                <a:gd name="T25" fmla="*/ 7 h 133"/>
                <a:gd name="T26" fmla="*/ 101 w 133"/>
                <a:gd name="T27" fmla="*/ 1 h 133"/>
                <a:gd name="T28" fmla="*/ 94 w 133"/>
                <a:gd name="T29" fmla="*/ 2 h 133"/>
                <a:gd name="T30" fmla="*/ 66 w 133"/>
                <a:gd name="T31" fmla="*/ 30 h 133"/>
                <a:gd name="T32" fmla="*/ 64 w 133"/>
                <a:gd name="T33" fmla="*/ 34 h 133"/>
                <a:gd name="T34" fmla="*/ 64 w 133"/>
                <a:gd name="T35" fmla="*/ 59 h 133"/>
                <a:gd name="T36" fmla="*/ 12 w 133"/>
                <a:gd name="T37" fmla="*/ 111 h 133"/>
                <a:gd name="T38" fmla="*/ 11 w 133"/>
                <a:gd name="T39" fmla="*/ 111 h 133"/>
                <a:gd name="T40" fmla="*/ 94 w 133"/>
                <a:gd name="T41" fmla="*/ 39 h 133"/>
                <a:gd name="T42" fmla="*/ 99 w 133"/>
                <a:gd name="T43" fmla="*/ 41 h 133"/>
                <a:gd name="T44" fmla="*/ 111 w 133"/>
                <a:gd name="T45" fmla="*/ 41 h 133"/>
                <a:gd name="T46" fmla="*/ 96 w 133"/>
                <a:gd name="T47" fmla="*/ 56 h 133"/>
                <a:gd name="T48" fmla="*/ 77 w 133"/>
                <a:gd name="T49" fmla="*/ 56 h 133"/>
                <a:gd name="T50" fmla="*/ 77 w 133"/>
                <a:gd name="T51" fmla="*/ 37 h 133"/>
                <a:gd name="T52" fmla="*/ 92 w 133"/>
                <a:gd name="T53" fmla="*/ 22 h 133"/>
                <a:gd name="T54" fmla="*/ 92 w 133"/>
                <a:gd name="T55" fmla="*/ 34 h 133"/>
                <a:gd name="T56" fmla="*/ 94 w 133"/>
                <a:gd name="T57" fmla="*/ 3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33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1FFE4EAE-3C94-4E4D-8463-42745A7D1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528"/>
              <a:ext cx="252" cy="251"/>
            </a:xfrm>
            <a:custGeom>
              <a:avLst/>
              <a:gdLst>
                <a:gd name="T0" fmla="*/ 123 w 170"/>
                <a:gd name="T1" fmla="*/ 16 h 170"/>
                <a:gd name="T2" fmla="*/ 120 w 170"/>
                <a:gd name="T3" fmla="*/ 8 h 170"/>
                <a:gd name="T4" fmla="*/ 119 w 170"/>
                <a:gd name="T5" fmla="*/ 8 h 170"/>
                <a:gd name="T6" fmla="*/ 85 w 170"/>
                <a:gd name="T7" fmla="*/ 0 h 170"/>
                <a:gd name="T8" fmla="*/ 0 w 170"/>
                <a:gd name="T9" fmla="*/ 85 h 170"/>
                <a:gd name="T10" fmla="*/ 85 w 170"/>
                <a:gd name="T11" fmla="*/ 170 h 170"/>
                <a:gd name="T12" fmla="*/ 170 w 170"/>
                <a:gd name="T13" fmla="*/ 85 h 170"/>
                <a:gd name="T14" fmla="*/ 162 w 170"/>
                <a:gd name="T15" fmla="*/ 50 h 170"/>
                <a:gd name="T16" fmla="*/ 158 w 170"/>
                <a:gd name="T17" fmla="*/ 47 h 170"/>
                <a:gd name="T18" fmla="*/ 154 w 170"/>
                <a:gd name="T19" fmla="*/ 47 h 170"/>
                <a:gd name="T20" fmla="*/ 150 w 170"/>
                <a:gd name="T21" fmla="*/ 51 h 170"/>
                <a:gd name="T22" fmla="*/ 151 w 170"/>
                <a:gd name="T23" fmla="*/ 55 h 170"/>
                <a:gd name="T24" fmla="*/ 157 w 170"/>
                <a:gd name="T25" fmla="*/ 85 h 170"/>
                <a:gd name="T26" fmla="*/ 85 w 170"/>
                <a:gd name="T27" fmla="*/ 158 h 170"/>
                <a:gd name="T28" fmla="*/ 12 w 170"/>
                <a:gd name="T29" fmla="*/ 85 h 170"/>
                <a:gd name="T30" fmla="*/ 85 w 170"/>
                <a:gd name="T31" fmla="*/ 13 h 170"/>
                <a:gd name="T32" fmla="*/ 114 w 170"/>
                <a:gd name="T33" fmla="*/ 19 h 170"/>
                <a:gd name="T34" fmla="*/ 123 w 170"/>
                <a:gd name="T35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7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5B1CCD0F-5805-489A-8348-ED280F0E9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583"/>
              <a:ext cx="142" cy="141"/>
            </a:xfrm>
            <a:custGeom>
              <a:avLst/>
              <a:gdLst>
                <a:gd name="T0" fmla="*/ 48 w 96"/>
                <a:gd name="T1" fmla="*/ 13 h 96"/>
                <a:gd name="T2" fmla="*/ 55 w 96"/>
                <a:gd name="T3" fmla="*/ 14 h 96"/>
                <a:gd name="T4" fmla="*/ 63 w 96"/>
                <a:gd name="T5" fmla="*/ 9 h 96"/>
                <a:gd name="T6" fmla="*/ 58 w 96"/>
                <a:gd name="T7" fmla="*/ 2 h 96"/>
                <a:gd name="T8" fmla="*/ 48 w 96"/>
                <a:gd name="T9" fmla="*/ 0 h 96"/>
                <a:gd name="T10" fmla="*/ 0 w 96"/>
                <a:gd name="T11" fmla="*/ 48 h 96"/>
                <a:gd name="T12" fmla="*/ 48 w 96"/>
                <a:gd name="T13" fmla="*/ 96 h 96"/>
                <a:gd name="T14" fmla="*/ 96 w 96"/>
                <a:gd name="T15" fmla="*/ 48 h 96"/>
                <a:gd name="T16" fmla="*/ 94 w 96"/>
                <a:gd name="T17" fmla="*/ 38 h 96"/>
                <a:gd name="T18" fmla="*/ 92 w 96"/>
                <a:gd name="T19" fmla="*/ 34 h 96"/>
                <a:gd name="T20" fmla="*/ 87 w 96"/>
                <a:gd name="T21" fmla="*/ 33 h 96"/>
                <a:gd name="T22" fmla="*/ 83 w 96"/>
                <a:gd name="T23" fmla="*/ 36 h 96"/>
                <a:gd name="T24" fmla="*/ 82 w 96"/>
                <a:gd name="T25" fmla="*/ 40 h 96"/>
                <a:gd name="T26" fmla="*/ 83 w 96"/>
                <a:gd name="T27" fmla="*/ 48 h 96"/>
                <a:gd name="T28" fmla="*/ 48 w 96"/>
                <a:gd name="T29" fmla="*/ 84 h 96"/>
                <a:gd name="T30" fmla="*/ 12 w 96"/>
                <a:gd name="T31" fmla="*/ 48 h 96"/>
                <a:gd name="T32" fmla="*/ 48 w 96"/>
                <a:gd name="T33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96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27674476-7994-4ECC-BC0F-5D7A5FC0C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" y="473"/>
              <a:ext cx="362" cy="361"/>
            </a:xfrm>
            <a:custGeom>
              <a:avLst/>
              <a:gdLst>
                <a:gd name="T0" fmla="*/ 234 w 244"/>
                <a:gd name="T1" fmla="*/ 74 h 244"/>
                <a:gd name="T2" fmla="*/ 230 w 244"/>
                <a:gd name="T3" fmla="*/ 70 h 244"/>
                <a:gd name="T4" fmla="*/ 225 w 244"/>
                <a:gd name="T5" fmla="*/ 70 h 244"/>
                <a:gd name="T6" fmla="*/ 222 w 244"/>
                <a:gd name="T7" fmla="*/ 79 h 244"/>
                <a:gd name="T8" fmla="*/ 231 w 244"/>
                <a:gd name="T9" fmla="*/ 122 h 244"/>
                <a:gd name="T10" fmla="*/ 122 w 244"/>
                <a:gd name="T11" fmla="*/ 232 h 244"/>
                <a:gd name="T12" fmla="*/ 12 w 244"/>
                <a:gd name="T13" fmla="*/ 122 h 244"/>
                <a:gd name="T14" fmla="*/ 122 w 244"/>
                <a:gd name="T15" fmla="*/ 13 h 244"/>
                <a:gd name="T16" fmla="*/ 165 w 244"/>
                <a:gd name="T17" fmla="*/ 22 h 244"/>
                <a:gd name="T18" fmla="*/ 170 w 244"/>
                <a:gd name="T19" fmla="*/ 22 h 244"/>
                <a:gd name="T20" fmla="*/ 173 w 244"/>
                <a:gd name="T21" fmla="*/ 19 h 244"/>
                <a:gd name="T22" fmla="*/ 174 w 244"/>
                <a:gd name="T23" fmla="*/ 14 h 244"/>
                <a:gd name="T24" fmla="*/ 170 w 244"/>
                <a:gd name="T25" fmla="*/ 10 h 244"/>
                <a:gd name="T26" fmla="*/ 122 w 244"/>
                <a:gd name="T27" fmla="*/ 0 h 244"/>
                <a:gd name="T28" fmla="*/ 0 w 244"/>
                <a:gd name="T29" fmla="*/ 122 h 244"/>
                <a:gd name="T30" fmla="*/ 122 w 244"/>
                <a:gd name="T31" fmla="*/ 244 h 244"/>
                <a:gd name="T32" fmla="*/ 244 w 244"/>
                <a:gd name="T33" fmla="*/ 122 h 244"/>
                <a:gd name="T34" fmla="*/ 234 w 244"/>
                <a:gd name="T35" fmla="*/ 7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44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A0A6275-92B3-4CD0-93C6-54BB4C297EC8}"/>
              </a:ext>
            </a:extLst>
          </p:cNvPr>
          <p:cNvGrpSpPr/>
          <p:nvPr/>
        </p:nvGrpSpPr>
        <p:grpSpPr>
          <a:xfrm>
            <a:off x="1071618" y="3631831"/>
            <a:ext cx="301703" cy="337314"/>
            <a:chOff x="5858155" y="2974982"/>
            <a:chExt cx="503275" cy="503275"/>
          </a:xfrm>
          <a:solidFill>
            <a:schemeClr val="bg1"/>
          </a:solidFill>
        </p:grpSpPr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E38F9F5E-A52A-4FAC-99A9-542008ADE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801" y="3101095"/>
              <a:ext cx="114327" cy="21215"/>
            </a:xfrm>
            <a:custGeom>
              <a:avLst/>
              <a:gdLst>
                <a:gd name="T0" fmla="*/ 60 w 66"/>
                <a:gd name="T1" fmla="*/ 12 h 12"/>
                <a:gd name="T2" fmla="*/ 6 w 66"/>
                <a:gd name="T3" fmla="*/ 12 h 12"/>
                <a:gd name="T4" fmla="*/ 0 w 66"/>
                <a:gd name="T5" fmla="*/ 6 h 12"/>
                <a:gd name="T6" fmla="*/ 6 w 66"/>
                <a:gd name="T7" fmla="*/ 0 h 12"/>
                <a:gd name="T8" fmla="*/ 60 w 66"/>
                <a:gd name="T9" fmla="*/ 0 h 12"/>
                <a:gd name="T10" fmla="*/ 66 w 66"/>
                <a:gd name="T11" fmla="*/ 6 h 12"/>
                <a:gd name="T12" fmla="*/ 60 w 6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">
                  <a:moveTo>
                    <a:pt x="6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6" y="3"/>
                    <a:pt x="66" y="6"/>
                  </a:cubicBezTo>
                  <a:cubicBezTo>
                    <a:pt x="66" y="9"/>
                    <a:pt x="63" y="12"/>
                    <a:pt x="6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B29FFB0F-CCC5-4AD7-8FF0-41A3C7C8D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801" y="3163563"/>
              <a:ext cx="187402" cy="21215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6 w 108"/>
                <a:gd name="T7" fmla="*/ 0 h 12"/>
                <a:gd name="T8" fmla="*/ 102 w 108"/>
                <a:gd name="T9" fmla="*/ 0 h 12"/>
                <a:gd name="T10" fmla="*/ 108 w 108"/>
                <a:gd name="T11" fmla="*/ 6 h 12"/>
                <a:gd name="T12" fmla="*/ 102 w 10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5" y="0"/>
                    <a:pt x="108" y="3"/>
                    <a:pt x="108" y="6"/>
                  </a:cubicBezTo>
                  <a:cubicBezTo>
                    <a:pt x="108" y="9"/>
                    <a:pt x="105" y="12"/>
                    <a:pt x="102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15">
              <a:extLst>
                <a:ext uri="{FF2B5EF4-FFF2-40B4-BE49-F238E27FC236}">
                  <a16:creationId xmlns:a16="http://schemas.microsoft.com/office/drawing/2014/main" id="{90C66E4D-A688-4DC0-84DC-574FBB1B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801" y="3226030"/>
              <a:ext cx="146150" cy="2121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9"/>
                    <a:pt x="81" y="12"/>
                    <a:pt x="78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id="{362AC1A1-1614-4D07-8879-30D7BAC38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801" y="3289676"/>
              <a:ext cx="124935" cy="20037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7">
              <a:extLst>
                <a:ext uri="{FF2B5EF4-FFF2-40B4-BE49-F238E27FC236}">
                  <a16:creationId xmlns:a16="http://schemas.microsoft.com/office/drawing/2014/main" id="{512C84C3-EDAA-423D-A7AE-15547A190A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9166" y="3205993"/>
              <a:ext cx="272264" cy="272264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2 h 156"/>
                <a:gd name="T12" fmla="*/ 12 w 156"/>
                <a:gd name="T13" fmla="*/ 78 h 156"/>
                <a:gd name="T14" fmla="*/ 78 w 156"/>
                <a:gd name="T15" fmla="*/ 144 h 156"/>
                <a:gd name="T16" fmla="*/ 144 w 156"/>
                <a:gd name="T17" fmla="*/ 78 h 156"/>
                <a:gd name="T18" fmla="*/ 78 w 156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4" y="144"/>
                    <a:pt x="144" y="114"/>
                    <a:pt x="144" y="78"/>
                  </a:cubicBezTo>
                  <a:cubicBezTo>
                    <a:pt x="144" y="41"/>
                    <a:pt x="114" y="12"/>
                    <a:pt x="78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18">
              <a:extLst>
                <a:ext uri="{FF2B5EF4-FFF2-40B4-BE49-F238E27FC236}">
                  <a16:creationId xmlns:a16="http://schemas.microsoft.com/office/drawing/2014/main" id="{970A9D07-254C-43FC-9730-ED93C7B0D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63" y="3276711"/>
              <a:ext cx="136721" cy="134364"/>
            </a:xfrm>
            <a:custGeom>
              <a:avLst/>
              <a:gdLst>
                <a:gd name="T0" fmla="*/ 7 w 78"/>
                <a:gd name="T1" fmla="*/ 77 h 77"/>
                <a:gd name="T2" fmla="*/ 2 w 78"/>
                <a:gd name="T3" fmla="*/ 75 h 77"/>
                <a:gd name="T4" fmla="*/ 2 w 78"/>
                <a:gd name="T5" fmla="*/ 67 h 77"/>
                <a:gd name="T6" fmla="*/ 67 w 78"/>
                <a:gd name="T7" fmla="*/ 2 h 77"/>
                <a:gd name="T8" fmla="*/ 76 w 78"/>
                <a:gd name="T9" fmla="*/ 2 h 77"/>
                <a:gd name="T10" fmla="*/ 76 w 78"/>
                <a:gd name="T11" fmla="*/ 10 h 77"/>
                <a:gd name="T12" fmla="*/ 11 w 78"/>
                <a:gd name="T13" fmla="*/ 75 h 77"/>
                <a:gd name="T14" fmla="*/ 7 w 7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7" y="77"/>
                  </a:moveTo>
                  <a:cubicBezTo>
                    <a:pt x="5" y="77"/>
                    <a:pt x="4" y="76"/>
                    <a:pt x="2" y="75"/>
                  </a:cubicBezTo>
                  <a:cubicBezTo>
                    <a:pt x="0" y="73"/>
                    <a:pt x="0" y="69"/>
                    <a:pt x="2" y="67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70" y="0"/>
                    <a:pt x="73" y="0"/>
                    <a:pt x="76" y="2"/>
                  </a:cubicBezTo>
                  <a:cubicBezTo>
                    <a:pt x="78" y="4"/>
                    <a:pt x="78" y="8"/>
                    <a:pt x="76" y="10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0" y="76"/>
                    <a:pt x="8" y="77"/>
                    <a:pt x="7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20">
              <a:extLst>
                <a:ext uri="{FF2B5EF4-FFF2-40B4-BE49-F238E27FC236}">
                  <a16:creationId xmlns:a16="http://schemas.microsoft.com/office/drawing/2014/main" id="{7E1A23E2-4385-4F38-A6F9-0F4782CC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155" y="2974982"/>
              <a:ext cx="355946" cy="460844"/>
            </a:xfrm>
            <a:custGeom>
              <a:avLst/>
              <a:gdLst>
                <a:gd name="T0" fmla="*/ 132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2 w 204"/>
                <a:gd name="T13" fmla="*/ 2 h 264"/>
                <a:gd name="T14" fmla="*/ 202 w 204"/>
                <a:gd name="T15" fmla="*/ 62 h 264"/>
                <a:gd name="T16" fmla="*/ 204 w 204"/>
                <a:gd name="T17" fmla="*/ 66 h 264"/>
                <a:gd name="T18" fmla="*/ 204 w 204"/>
                <a:gd name="T19" fmla="*/ 120 h 264"/>
                <a:gd name="T20" fmla="*/ 192 w 204"/>
                <a:gd name="T21" fmla="*/ 120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32 w 204"/>
                <a:gd name="T31" fmla="*/ 252 h 264"/>
                <a:gd name="T32" fmla="*/ 132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32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1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1" y="1"/>
                    <a:pt x="142" y="2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3" y="63"/>
                    <a:pt x="204" y="64"/>
                    <a:pt x="204" y="66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32" y="252"/>
                    <a:pt x="132" y="252"/>
                    <a:pt x="132" y="252"/>
                  </a:cubicBezTo>
                  <a:lnTo>
                    <a:pt x="132" y="2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21">
              <a:extLst>
                <a:ext uri="{FF2B5EF4-FFF2-40B4-BE49-F238E27FC236}">
                  <a16:creationId xmlns:a16="http://schemas.microsoft.com/office/drawing/2014/main" id="{0A37C7D8-54E3-4DF3-8479-7A7AF91FF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166" y="2974982"/>
              <a:ext cx="124935" cy="126113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9" y="60"/>
                    <a:pt x="72" y="63"/>
                    <a:pt x="72" y="66"/>
                  </a:cubicBezTo>
                  <a:cubicBezTo>
                    <a:pt x="72" y="69"/>
                    <a:pt x="69" y="72"/>
                    <a:pt x="66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93">
            <a:extLst>
              <a:ext uri="{FF2B5EF4-FFF2-40B4-BE49-F238E27FC236}">
                <a16:creationId xmlns:a16="http://schemas.microsoft.com/office/drawing/2014/main" id="{D975DF98-C0D8-40E6-8929-5CDADE3869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1813" y="4253500"/>
            <a:ext cx="396198" cy="282525"/>
            <a:chOff x="1560" y="3234"/>
            <a:chExt cx="423" cy="395"/>
          </a:xfrm>
          <a:solidFill>
            <a:schemeClr val="bg1"/>
          </a:solidFill>
        </p:grpSpPr>
        <p:sp>
          <p:nvSpPr>
            <p:cNvPr id="118" name="Freeform 194">
              <a:extLst>
                <a:ext uri="{FF2B5EF4-FFF2-40B4-BE49-F238E27FC236}">
                  <a16:creationId xmlns:a16="http://schemas.microsoft.com/office/drawing/2014/main" id="{29EB651A-8139-4D67-B41C-040EDC53D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0" y="3234"/>
              <a:ext cx="184" cy="72"/>
            </a:xfrm>
            <a:custGeom>
              <a:avLst/>
              <a:gdLst>
                <a:gd name="T0" fmla="*/ 114 w 120"/>
                <a:gd name="T1" fmla="*/ 48 h 48"/>
                <a:gd name="T2" fmla="*/ 6 w 120"/>
                <a:gd name="T3" fmla="*/ 48 h 48"/>
                <a:gd name="T4" fmla="*/ 0 w 120"/>
                <a:gd name="T5" fmla="*/ 42 h 48"/>
                <a:gd name="T6" fmla="*/ 0 w 120"/>
                <a:gd name="T7" fmla="*/ 6 h 48"/>
                <a:gd name="T8" fmla="*/ 6 w 120"/>
                <a:gd name="T9" fmla="*/ 0 h 48"/>
                <a:gd name="T10" fmla="*/ 114 w 120"/>
                <a:gd name="T11" fmla="*/ 0 h 48"/>
                <a:gd name="T12" fmla="*/ 120 w 120"/>
                <a:gd name="T13" fmla="*/ 6 h 48"/>
                <a:gd name="T14" fmla="*/ 120 w 120"/>
                <a:gd name="T15" fmla="*/ 42 h 48"/>
                <a:gd name="T16" fmla="*/ 114 w 120"/>
                <a:gd name="T17" fmla="*/ 48 h 48"/>
                <a:gd name="T18" fmla="*/ 12 w 120"/>
                <a:gd name="T19" fmla="*/ 36 h 48"/>
                <a:gd name="T20" fmla="*/ 108 w 120"/>
                <a:gd name="T21" fmla="*/ 36 h 48"/>
                <a:gd name="T22" fmla="*/ 108 w 120"/>
                <a:gd name="T23" fmla="*/ 12 h 48"/>
                <a:gd name="T24" fmla="*/ 12 w 120"/>
                <a:gd name="T25" fmla="*/ 12 h 48"/>
                <a:gd name="T26" fmla="*/ 12 w 120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8">
                  <a:moveTo>
                    <a:pt x="114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5"/>
                    <a:pt x="117" y="48"/>
                    <a:pt x="114" y="48"/>
                  </a:cubicBezTo>
                  <a:close/>
                  <a:moveTo>
                    <a:pt x="1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95">
              <a:extLst>
                <a:ext uri="{FF2B5EF4-FFF2-40B4-BE49-F238E27FC236}">
                  <a16:creationId xmlns:a16="http://schemas.microsoft.com/office/drawing/2014/main" id="{1212F5AB-6618-466F-8BCA-6392DF3E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3234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96">
              <a:extLst>
                <a:ext uri="{FF2B5EF4-FFF2-40B4-BE49-F238E27FC236}">
                  <a16:creationId xmlns:a16="http://schemas.microsoft.com/office/drawing/2014/main" id="{71441677-FE33-469B-867B-CBB738F0E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3234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97">
              <a:extLst>
                <a:ext uri="{FF2B5EF4-FFF2-40B4-BE49-F238E27FC236}">
                  <a16:creationId xmlns:a16="http://schemas.microsoft.com/office/drawing/2014/main" id="{D0F7C076-7D13-408D-A9A2-1066ADD993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" y="3288"/>
              <a:ext cx="184" cy="72"/>
            </a:xfrm>
            <a:custGeom>
              <a:avLst/>
              <a:gdLst>
                <a:gd name="T0" fmla="*/ 114 w 120"/>
                <a:gd name="T1" fmla="*/ 48 h 48"/>
                <a:gd name="T2" fmla="*/ 6 w 120"/>
                <a:gd name="T3" fmla="*/ 48 h 48"/>
                <a:gd name="T4" fmla="*/ 0 w 120"/>
                <a:gd name="T5" fmla="*/ 42 h 48"/>
                <a:gd name="T6" fmla="*/ 0 w 120"/>
                <a:gd name="T7" fmla="*/ 6 h 48"/>
                <a:gd name="T8" fmla="*/ 6 w 120"/>
                <a:gd name="T9" fmla="*/ 0 h 48"/>
                <a:gd name="T10" fmla="*/ 114 w 120"/>
                <a:gd name="T11" fmla="*/ 0 h 48"/>
                <a:gd name="T12" fmla="*/ 120 w 120"/>
                <a:gd name="T13" fmla="*/ 6 h 48"/>
                <a:gd name="T14" fmla="*/ 120 w 120"/>
                <a:gd name="T15" fmla="*/ 42 h 48"/>
                <a:gd name="T16" fmla="*/ 114 w 120"/>
                <a:gd name="T17" fmla="*/ 48 h 48"/>
                <a:gd name="T18" fmla="*/ 12 w 120"/>
                <a:gd name="T19" fmla="*/ 36 h 48"/>
                <a:gd name="T20" fmla="*/ 108 w 120"/>
                <a:gd name="T21" fmla="*/ 36 h 48"/>
                <a:gd name="T22" fmla="*/ 108 w 120"/>
                <a:gd name="T23" fmla="*/ 12 h 48"/>
                <a:gd name="T24" fmla="*/ 12 w 120"/>
                <a:gd name="T25" fmla="*/ 12 h 48"/>
                <a:gd name="T26" fmla="*/ 12 w 120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8">
                  <a:moveTo>
                    <a:pt x="114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5"/>
                    <a:pt x="117" y="48"/>
                    <a:pt x="114" y="48"/>
                  </a:cubicBezTo>
                  <a:close/>
                  <a:moveTo>
                    <a:pt x="1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98">
              <a:extLst>
                <a:ext uri="{FF2B5EF4-FFF2-40B4-BE49-F238E27FC236}">
                  <a16:creationId xmlns:a16="http://schemas.microsoft.com/office/drawing/2014/main" id="{4C55C630-D141-41B4-B875-129FDE754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3288"/>
              <a:ext cx="19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99">
              <a:extLst>
                <a:ext uri="{FF2B5EF4-FFF2-40B4-BE49-F238E27FC236}">
                  <a16:creationId xmlns:a16="http://schemas.microsoft.com/office/drawing/2014/main" id="{3289A147-C5DE-431C-8681-F8D495884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3288"/>
              <a:ext cx="19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200">
              <a:extLst>
                <a:ext uri="{FF2B5EF4-FFF2-40B4-BE49-F238E27FC236}">
                  <a16:creationId xmlns:a16="http://schemas.microsoft.com/office/drawing/2014/main" id="{44972DAD-FA10-4626-8368-8F791B2C3E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8" y="3342"/>
              <a:ext cx="184" cy="72"/>
            </a:xfrm>
            <a:custGeom>
              <a:avLst/>
              <a:gdLst>
                <a:gd name="T0" fmla="*/ 114 w 120"/>
                <a:gd name="T1" fmla="*/ 48 h 48"/>
                <a:gd name="T2" fmla="*/ 6 w 120"/>
                <a:gd name="T3" fmla="*/ 48 h 48"/>
                <a:gd name="T4" fmla="*/ 0 w 120"/>
                <a:gd name="T5" fmla="*/ 42 h 48"/>
                <a:gd name="T6" fmla="*/ 0 w 120"/>
                <a:gd name="T7" fmla="*/ 6 h 48"/>
                <a:gd name="T8" fmla="*/ 6 w 120"/>
                <a:gd name="T9" fmla="*/ 0 h 48"/>
                <a:gd name="T10" fmla="*/ 114 w 120"/>
                <a:gd name="T11" fmla="*/ 0 h 48"/>
                <a:gd name="T12" fmla="*/ 120 w 120"/>
                <a:gd name="T13" fmla="*/ 6 h 48"/>
                <a:gd name="T14" fmla="*/ 120 w 120"/>
                <a:gd name="T15" fmla="*/ 42 h 48"/>
                <a:gd name="T16" fmla="*/ 114 w 120"/>
                <a:gd name="T17" fmla="*/ 48 h 48"/>
                <a:gd name="T18" fmla="*/ 12 w 120"/>
                <a:gd name="T19" fmla="*/ 36 h 48"/>
                <a:gd name="T20" fmla="*/ 108 w 120"/>
                <a:gd name="T21" fmla="*/ 36 h 48"/>
                <a:gd name="T22" fmla="*/ 108 w 120"/>
                <a:gd name="T23" fmla="*/ 12 h 48"/>
                <a:gd name="T24" fmla="*/ 12 w 120"/>
                <a:gd name="T25" fmla="*/ 12 h 48"/>
                <a:gd name="T26" fmla="*/ 12 w 120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8">
                  <a:moveTo>
                    <a:pt x="114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5"/>
                    <a:pt x="117" y="48"/>
                    <a:pt x="114" y="48"/>
                  </a:cubicBezTo>
                  <a:close/>
                  <a:moveTo>
                    <a:pt x="1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201">
              <a:extLst>
                <a:ext uri="{FF2B5EF4-FFF2-40B4-BE49-F238E27FC236}">
                  <a16:creationId xmlns:a16="http://schemas.microsoft.com/office/drawing/2014/main" id="{CA631A6C-E2AE-4BCE-A39A-2F75F9ECB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3342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202">
              <a:extLst>
                <a:ext uri="{FF2B5EF4-FFF2-40B4-BE49-F238E27FC236}">
                  <a16:creationId xmlns:a16="http://schemas.microsoft.com/office/drawing/2014/main" id="{4C6114E9-ED5A-4FD2-B81B-D4136704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3342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203">
              <a:extLst>
                <a:ext uri="{FF2B5EF4-FFF2-40B4-BE49-F238E27FC236}">
                  <a16:creationId xmlns:a16="http://schemas.microsoft.com/office/drawing/2014/main" id="{E7C25632-D2D8-47F0-9792-1EA2D7789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0" y="3396"/>
              <a:ext cx="184" cy="72"/>
            </a:xfrm>
            <a:custGeom>
              <a:avLst/>
              <a:gdLst>
                <a:gd name="T0" fmla="*/ 114 w 120"/>
                <a:gd name="T1" fmla="*/ 48 h 48"/>
                <a:gd name="T2" fmla="*/ 6 w 120"/>
                <a:gd name="T3" fmla="*/ 48 h 48"/>
                <a:gd name="T4" fmla="*/ 0 w 120"/>
                <a:gd name="T5" fmla="*/ 42 h 48"/>
                <a:gd name="T6" fmla="*/ 0 w 120"/>
                <a:gd name="T7" fmla="*/ 6 h 48"/>
                <a:gd name="T8" fmla="*/ 6 w 120"/>
                <a:gd name="T9" fmla="*/ 0 h 48"/>
                <a:gd name="T10" fmla="*/ 114 w 120"/>
                <a:gd name="T11" fmla="*/ 0 h 48"/>
                <a:gd name="T12" fmla="*/ 120 w 120"/>
                <a:gd name="T13" fmla="*/ 6 h 48"/>
                <a:gd name="T14" fmla="*/ 120 w 120"/>
                <a:gd name="T15" fmla="*/ 42 h 48"/>
                <a:gd name="T16" fmla="*/ 114 w 120"/>
                <a:gd name="T17" fmla="*/ 48 h 48"/>
                <a:gd name="T18" fmla="*/ 12 w 120"/>
                <a:gd name="T19" fmla="*/ 36 h 48"/>
                <a:gd name="T20" fmla="*/ 108 w 120"/>
                <a:gd name="T21" fmla="*/ 36 h 48"/>
                <a:gd name="T22" fmla="*/ 108 w 120"/>
                <a:gd name="T23" fmla="*/ 12 h 48"/>
                <a:gd name="T24" fmla="*/ 12 w 120"/>
                <a:gd name="T25" fmla="*/ 12 h 48"/>
                <a:gd name="T26" fmla="*/ 12 w 120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8">
                  <a:moveTo>
                    <a:pt x="114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5"/>
                    <a:pt x="117" y="48"/>
                    <a:pt x="114" y="48"/>
                  </a:cubicBezTo>
                  <a:close/>
                  <a:moveTo>
                    <a:pt x="1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204">
              <a:extLst>
                <a:ext uri="{FF2B5EF4-FFF2-40B4-BE49-F238E27FC236}">
                  <a16:creationId xmlns:a16="http://schemas.microsoft.com/office/drawing/2014/main" id="{52128B9D-E03D-4DAA-BC3D-9BF60A76D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3396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205">
              <a:extLst>
                <a:ext uri="{FF2B5EF4-FFF2-40B4-BE49-F238E27FC236}">
                  <a16:creationId xmlns:a16="http://schemas.microsoft.com/office/drawing/2014/main" id="{BF53B786-B0AD-4D27-9CD9-F50CAA4CA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3396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206">
              <a:extLst>
                <a:ext uri="{FF2B5EF4-FFF2-40B4-BE49-F238E27FC236}">
                  <a16:creationId xmlns:a16="http://schemas.microsoft.com/office/drawing/2014/main" id="{090C8731-2BD9-4102-8EE1-2B71E5D79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8" y="3450"/>
              <a:ext cx="184" cy="72"/>
            </a:xfrm>
            <a:custGeom>
              <a:avLst/>
              <a:gdLst>
                <a:gd name="T0" fmla="*/ 114 w 120"/>
                <a:gd name="T1" fmla="*/ 48 h 48"/>
                <a:gd name="T2" fmla="*/ 6 w 120"/>
                <a:gd name="T3" fmla="*/ 48 h 48"/>
                <a:gd name="T4" fmla="*/ 0 w 120"/>
                <a:gd name="T5" fmla="*/ 42 h 48"/>
                <a:gd name="T6" fmla="*/ 0 w 120"/>
                <a:gd name="T7" fmla="*/ 6 h 48"/>
                <a:gd name="T8" fmla="*/ 6 w 120"/>
                <a:gd name="T9" fmla="*/ 0 h 48"/>
                <a:gd name="T10" fmla="*/ 114 w 120"/>
                <a:gd name="T11" fmla="*/ 0 h 48"/>
                <a:gd name="T12" fmla="*/ 120 w 120"/>
                <a:gd name="T13" fmla="*/ 6 h 48"/>
                <a:gd name="T14" fmla="*/ 120 w 120"/>
                <a:gd name="T15" fmla="*/ 42 h 48"/>
                <a:gd name="T16" fmla="*/ 114 w 120"/>
                <a:gd name="T17" fmla="*/ 48 h 48"/>
                <a:gd name="T18" fmla="*/ 12 w 120"/>
                <a:gd name="T19" fmla="*/ 36 h 48"/>
                <a:gd name="T20" fmla="*/ 108 w 120"/>
                <a:gd name="T21" fmla="*/ 36 h 48"/>
                <a:gd name="T22" fmla="*/ 108 w 120"/>
                <a:gd name="T23" fmla="*/ 12 h 48"/>
                <a:gd name="T24" fmla="*/ 12 w 120"/>
                <a:gd name="T25" fmla="*/ 12 h 48"/>
                <a:gd name="T26" fmla="*/ 12 w 120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8">
                  <a:moveTo>
                    <a:pt x="114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5"/>
                    <a:pt x="117" y="48"/>
                    <a:pt x="114" y="48"/>
                  </a:cubicBezTo>
                  <a:close/>
                  <a:moveTo>
                    <a:pt x="1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207">
              <a:extLst>
                <a:ext uri="{FF2B5EF4-FFF2-40B4-BE49-F238E27FC236}">
                  <a16:creationId xmlns:a16="http://schemas.microsoft.com/office/drawing/2014/main" id="{8E450B8C-DA04-4412-9CF3-02783877C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3450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208">
              <a:extLst>
                <a:ext uri="{FF2B5EF4-FFF2-40B4-BE49-F238E27FC236}">
                  <a16:creationId xmlns:a16="http://schemas.microsoft.com/office/drawing/2014/main" id="{2F6FFD13-6AB9-4238-9E62-CFF0CEED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3450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209">
              <a:extLst>
                <a:ext uri="{FF2B5EF4-FFF2-40B4-BE49-F238E27FC236}">
                  <a16:creationId xmlns:a16="http://schemas.microsoft.com/office/drawing/2014/main" id="{DCD136B8-3777-4FAA-99B0-E36846A9F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0" y="3504"/>
              <a:ext cx="184" cy="72"/>
            </a:xfrm>
            <a:custGeom>
              <a:avLst/>
              <a:gdLst>
                <a:gd name="T0" fmla="*/ 114 w 120"/>
                <a:gd name="T1" fmla="*/ 48 h 48"/>
                <a:gd name="T2" fmla="*/ 6 w 120"/>
                <a:gd name="T3" fmla="*/ 48 h 48"/>
                <a:gd name="T4" fmla="*/ 0 w 120"/>
                <a:gd name="T5" fmla="*/ 42 h 48"/>
                <a:gd name="T6" fmla="*/ 0 w 120"/>
                <a:gd name="T7" fmla="*/ 6 h 48"/>
                <a:gd name="T8" fmla="*/ 6 w 120"/>
                <a:gd name="T9" fmla="*/ 0 h 48"/>
                <a:gd name="T10" fmla="*/ 114 w 120"/>
                <a:gd name="T11" fmla="*/ 0 h 48"/>
                <a:gd name="T12" fmla="*/ 120 w 120"/>
                <a:gd name="T13" fmla="*/ 6 h 48"/>
                <a:gd name="T14" fmla="*/ 120 w 120"/>
                <a:gd name="T15" fmla="*/ 42 h 48"/>
                <a:gd name="T16" fmla="*/ 114 w 120"/>
                <a:gd name="T17" fmla="*/ 48 h 48"/>
                <a:gd name="T18" fmla="*/ 12 w 120"/>
                <a:gd name="T19" fmla="*/ 36 h 48"/>
                <a:gd name="T20" fmla="*/ 108 w 120"/>
                <a:gd name="T21" fmla="*/ 36 h 48"/>
                <a:gd name="T22" fmla="*/ 108 w 120"/>
                <a:gd name="T23" fmla="*/ 12 h 48"/>
                <a:gd name="T24" fmla="*/ 12 w 120"/>
                <a:gd name="T25" fmla="*/ 12 h 48"/>
                <a:gd name="T26" fmla="*/ 12 w 120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8">
                  <a:moveTo>
                    <a:pt x="114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5"/>
                    <a:pt x="117" y="48"/>
                    <a:pt x="114" y="48"/>
                  </a:cubicBezTo>
                  <a:close/>
                  <a:moveTo>
                    <a:pt x="1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210">
              <a:extLst>
                <a:ext uri="{FF2B5EF4-FFF2-40B4-BE49-F238E27FC236}">
                  <a16:creationId xmlns:a16="http://schemas.microsoft.com/office/drawing/2014/main" id="{AA795F20-071D-4A69-880B-AC213A173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3504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211">
              <a:extLst>
                <a:ext uri="{FF2B5EF4-FFF2-40B4-BE49-F238E27FC236}">
                  <a16:creationId xmlns:a16="http://schemas.microsoft.com/office/drawing/2014/main" id="{DD5DE5B1-9DED-459B-AE17-5CC95DC6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3504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212">
              <a:extLst>
                <a:ext uri="{FF2B5EF4-FFF2-40B4-BE49-F238E27FC236}">
                  <a16:creationId xmlns:a16="http://schemas.microsoft.com/office/drawing/2014/main" id="{AA7A20AC-F9D6-48E4-9CF6-351CDD7F8E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8" y="3558"/>
              <a:ext cx="184" cy="71"/>
            </a:xfrm>
            <a:custGeom>
              <a:avLst/>
              <a:gdLst>
                <a:gd name="T0" fmla="*/ 114 w 120"/>
                <a:gd name="T1" fmla="*/ 48 h 48"/>
                <a:gd name="T2" fmla="*/ 6 w 120"/>
                <a:gd name="T3" fmla="*/ 48 h 48"/>
                <a:gd name="T4" fmla="*/ 0 w 120"/>
                <a:gd name="T5" fmla="*/ 42 h 48"/>
                <a:gd name="T6" fmla="*/ 0 w 120"/>
                <a:gd name="T7" fmla="*/ 6 h 48"/>
                <a:gd name="T8" fmla="*/ 6 w 120"/>
                <a:gd name="T9" fmla="*/ 0 h 48"/>
                <a:gd name="T10" fmla="*/ 114 w 120"/>
                <a:gd name="T11" fmla="*/ 0 h 48"/>
                <a:gd name="T12" fmla="*/ 120 w 120"/>
                <a:gd name="T13" fmla="*/ 6 h 48"/>
                <a:gd name="T14" fmla="*/ 120 w 120"/>
                <a:gd name="T15" fmla="*/ 42 h 48"/>
                <a:gd name="T16" fmla="*/ 114 w 120"/>
                <a:gd name="T17" fmla="*/ 48 h 48"/>
                <a:gd name="T18" fmla="*/ 12 w 120"/>
                <a:gd name="T19" fmla="*/ 36 h 48"/>
                <a:gd name="T20" fmla="*/ 108 w 120"/>
                <a:gd name="T21" fmla="*/ 36 h 48"/>
                <a:gd name="T22" fmla="*/ 108 w 120"/>
                <a:gd name="T23" fmla="*/ 12 h 48"/>
                <a:gd name="T24" fmla="*/ 12 w 120"/>
                <a:gd name="T25" fmla="*/ 12 h 48"/>
                <a:gd name="T26" fmla="*/ 12 w 120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8">
                  <a:moveTo>
                    <a:pt x="114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5"/>
                    <a:pt x="117" y="48"/>
                    <a:pt x="114" y="48"/>
                  </a:cubicBezTo>
                  <a:close/>
                  <a:moveTo>
                    <a:pt x="1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213">
              <a:extLst>
                <a:ext uri="{FF2B5EF4-FFF2-40B4-BE49-F238E27FC236}">
                  <a16:creationId xmlns:a16="http://schemas.microsoft.com/office/drawing/2014/main" id="{7100AC16-9576-4C07-A908-E17F7A2A6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3558"/>
              <a:ext cx="18" cy="71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214">
              <a:extLst>
                <a:ext uri="{FF2B5EF4-FFF2-40B4-BE49-F238E27FC236}">
                  <a16:creationId xmlns:a16="http://schemas.microsoft.com/office/drawing/2014/main" id="{760D23A3-B718-4A5C-AE34-0A0DC2F09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3558"/>
              <a:ext cx="18" cy="71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215">
              <a:extLst>
                <a:ext uri="{FF2B5EF4-FFF2-40B4-BE49-F238E27FC236}">
                  <a16:creationId xmlns:a16="http://schemas.microsoft.com/office/drawing/2014/main" id="{E86B40A1-4E7F-4A71-8A6B-A7A7CE683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1" y="3450"/>
              <a:ext cx="184" cy="72"/>
            </a:xfrm>
            <a:custGeom>
              <a:avLst/>
              <a:gdLst>
                <a:gd name="T0" fmla="*/ 114 w 120"/>
                <a:gd name="T1" fmla="*/ 48 h 48"/>
                <a:gd name="T2" fmla="*/ 6 w 120"/>
                <a:gd name="T3" fmla="*/ 48 h 48"/>
                <a:gd name="T4" fmla="*/ 0 w 120"/>
                <a:gd name="T5" fmla="*/ 42 h 48"/>
                <a:gd name="T6" fmla="*/ 0 w 120"/>
                <a:gd name="T7" fmla="*/ 6 h 48"/>
                <a:gd name="T8" fmla="*/ 6 w 120"/>
                <a:gd name="T9" fmla="*/ 0 h 48"/>
                <a:gd name="T10" fmla="*/ 114 w 120"/>
                <a:gd name="T11" fmla="*/ 0 h 48"/>
                <a:gd name="T12" fmla="*/ 120 w 120"/>
                <a:gd name="T13" fmla="*/ 6 h 48"/>
                <a:gd name="T14" fmla="*/ 120 w 120"/>
                <a:gd name="T15" fmla="*/ 42 h 48"/>
                <a:gd name="T16" fmla="*/ 114 w 120"/>
                <a:gd name="T17" fmla="*/ 48 h 48"/>
                <a:gd name="T18" fmla="*/ 12 w 120"/>
                <a:gd name="T19" fmla="*/ 36 h 48"/>
                <a:gd name="T20" fmla="*/ 108 w 120"/>
                <a:gd name="T21" fmla="*/ 36 h 48"/>
                <a:gd name="T22" fmla="*/ 108 w 120"/>
                <a:gd name="T23" fmla="*/ 12 h 48"/>
                <a:gd name="T24" fmla="*/ 12 w 120"/>
                <a:gd name="T25" fmla="*/ 12 h 48"/>
                <a:gd name="T26" fmla="*/ 12 w 120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8">
                  <a:moveTo>
                    <a:pt x="114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5"/>
                    <a:pt x="117" y="48"/>
                    <a:pt x="114" y="48"/>
                  </a:cubicBezTo>
                  <a:close/>
                  <a:moveTo>
                    <a:pt x="1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216">
              <a:extLst>
                <a:ext uri="{FF2B5EF4-FFF2-40B4-BE49-F238E27FC236}">
                  <a16:creationId xmlns:a16="http://schemas.microsoft.com/office/drawing/2014/main" id="{32CF3522-11DE-465C-A914-7EC3A07D4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3450"/>
              <a:ext cx="19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217">
              <a:extLst>
                <a:ext uri="{FF2B5EF4-FFF2-40B4-BE49-F238E27FC236}">
                  <a16:creationId xmlns:a16="http://schemas.microsoft.com/office/drawing/2014/main" id="{D9AFD259-BC92-4C4F-843D-CD10BE6D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3450"/>
              <a:ext cx="19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218">
              <a:extLst>
                <a:ext uri="{FF2B5EF4-FFF2-40B4-BE49-F238E27FC236}">
                  <a16:creationId xmlns:a16="http://schemas.microsoft.com/office/drawing/2014/main" id="{8E4E5F86-7D24-4888-8939-B74FED694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9" y="3504"/>
              <a:ext cx="184" cy="72"/>
            </a:xfrm>
            <a:custGeom>
              <a:avLst/>
              <a:gdLst>
                <a:gd name="T0" fmla="*/ 114 w 120"/>
                <a:gd name="T1" fmla="*/ 48 h 48"/>
                <a:gd name="T2" fmla="*/ 6 w 120"/>
                <a:gd name="T3" fmla="*/ 48 h 48"/>
                <a:gd name="T4" fmla="*/ 0 w 120"/>
                <a:gd name="T5" fmla="*/ 42 h 48"/>
                <a:gd name="T6" fmla="*/ 0 w 120"/>
                <a:gd name="T7" fmla="*/ 6 h 48"/>
                <a:gd name="T8" fmla="*/ 6 w 120"/>
                <a:gd name="T9" fmla="*/ 0 h 48"/>
                <a:gd name="T10" fmla="*/ 114 w 120"/>
                <a:gd name="T11" fmla="*/ 0 h 48"/>
                <a:gd name="T12" fmla="*/ 120 w 120"/>
                <a:gd name="T13" fmla="*/ 6 h 48"/>
                <a:gd name="T14" fmla="*/ 120 w 120"/>
                <a:gd name="T15" fmla="*/ 42 h 48"/>
                <a:gd name="T16" fmla="*/ 114 w 120"/>
                <a:gd name="T17" fmla="*/ 48 h 48"/>
                <a:gd name="T18" fmla="*/ 12 w 120"/>
                <a:gd name="T19" fmla="*/ 36 h 48"/>
                <a:gd name="T20" fmla="*/ 108 w 120"/>
                <a:gd name="T21" fmla="*/ 36 h 48"/>
                <a:gd name="T22" fmla="*/ 108 w 120"/>
                <a:gd name="T23" fmla="*/ 12 h 48"/>
                <a:gd name="T24" fmla="*/ 12 w 120"/>
                <a:gd name="T25" fmla="*/ 12 h 48"/>
                <a:gd name="T26" fmla="*/ 12 w 120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8">
                  <a:moveTo>
                    <a:pt x="114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5"/>
                    <a:pt x="117" y="48"/>
                    <a:pt x="114" y="48"/>
                  </a:cubicBezTo>
                  <a:close/>
                  <a:moveTo>
                    <a:pt x="1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219">
              <a:extLst>
                <a:ext uri="{FF2B5EF4-FFF2-40B4-BE49-F238E27FC236}">
                  <a16:creationId xmlns:a16="http://schemas.microsoft.com/office/drawing/2014/main" id="{0D95BBD1-5C35-4B75-911D-7D93E9627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3504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220">
              <a:extLst>
                <a:ext uri="{FF2B5EF4-FFF2-40B4-BE49-F238E27FC236}">
                  <a16:creationId xmlns:a16="http://schemas.microsoft.com/office/drawing/2014/main" id="{617FE0C6-5B56-4A67-9E3D-BDBF6699B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3504"/>
              <a:ext cx="18" cy="72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221">
              <a:extLst>
                <a:ext uri="{FF2B5EF4-FFF2-40B4-BE49-F238E27FC236}">
                  <a16:creationId xmlns:a16="http://schemas.microsoft.com/office/drawing/2014/main" id="{28FAF7D5-C859-442E-B4CC-49264A424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1" y="3558"/>
              <a:ext cx="184" cy="71"/>
            </a:xfrm>
            <a:custGeom>
              <a:avLst/>
              <a:gdLst>
                <a:gd name="T0" fmla="*/ 114 w 120"/>
                <a:gd name="T1" fmla="*/ 48 h 48"/>
                <a:gd name="T2" fmla="*/ 6 w 120"/>
                <a:gd name="T3" fmla="*/ 48 h 48"/>
                <a:gd name="T4" fmla="*/ 0 w 120"/>
                <a:gd name="T5" fmla="*/ 42 h 48"/>
                <a:gd name="T6" fmla="*/ 0 w 120"/>
                <a:gd name="T7" fmla="*/ 6 h 48"/>
                <a:gd name="T8" fmla="*/ 6 w 120"/>
                <a:gd name="T9" fmla="*/ 0 h 48"/>
                <a:gd name="T10" fmla="*/ 114 w 120"/>
                <a:gd name="T11" fmla="*/ 0 h 48"/>
                <a:gd name="T12" fmla="*/ 120 w 120"/>
                <a:gd name="T13" fmla="*/ 6 h 48"/>
                <a:gd name="T14" fmla="*/ 120 w 120"/>
                <a:gd name="T15" fmla="*/ 42 h 48"/>
                <a:gd name="T16" fmla="*/ 114 w 120"/>
                <a:gd name="T17" fmla="*/ 48 h 48"/>
                <a:gd name="T18" fmla="*/ 12 w 120"/>
                <a:gd name="T19" fmla="*/ 36 h 48"/>
                <a:gd name="T20" fmla="*/ 108 w 120"/>
                <a:gd name="T21" fmla="*/ 36 h 48"/>
                <a:gd name="T22" fmla="*/ 108 w 120"/>
                <a:gd name="T23" fmla="*/ 12 h 48"/>
                <a:gd name="T24" fmla="*/ 12 w 120"/>
                <a:gd name="T25" fmla="*/ 12 h 48"/>
                <a:gd name="T26" fmla="*/ 12 w 120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8">
                  <a:moveTo>
                    <a:pt x="114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5"/>
                    <a:pt x="117" y="48"/>
                    <a:pt x="114" y="48"/>
                  </a:cubicBezTo>
                  <a:close/>
                  <a:moveTo>
                    <a:pt x="1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222">
              <a:extLst>
                <a:ext uri="{FF2B5EF4-FFF2-40B4-BE49-F238E27FC236}">
                  <a16:creationId xmlns:a16="http://schemas.microsoft.com/office/drawing/2014/main" id="{E533A619-5CF2-472C-AD18-8037DEC46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3558"/>
              <a:ext cx="19" cy="71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223">
              <a:extLst>
                <a:ext uri="{FF2B5EF4-FFF2-40B4-BE49-F238E27FC236}">
                  <a16:creationId xmlns:a16="http://schemas.microsoft.com/office/drawing/2014/main" id="{60FAABCA-025A-4ABA-9050-56E722BFE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3558"/>
              <a:ext cx="19" cy="71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8" name="Group 60">
            <a:extLst>
              <a:ext uri="{FF2B5EF4-FFF2-40B4-BE49-F238E27FC236}">
                <a16:creationId xmlns:a16="http://schemas.microsoft.com/office/drawing/2014/main" id="{F37A2B89-5859-4490-B38D-0474D5EAFE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0401" y="4280164"/>
            <a:ext cx="373544" cy="237706"/>
            <a:chOff x="6539" y="476"/>
            <a:chExt cx="426" cy="355"/>
          </a:xfrm>
          <a:solidFill>
            <a:schemeClr val="bg1"/>
          </a:solidFill>
        </p:grpSpPr>
        <p:sp>
          <p:nvSpPr>
            <p:cNvPr id="149" name="Freeform 61">
              <a:extLst>
                <a:ext uri="{FF2B5EF4-FFF2-40B4-BE49-F238E27FC236}">
                  <a16:creationId xmlns:a16="http://schemas.microsoft.com/office/drawing/2014/main" id="{0627DFEF-4342-4C50-888E-3C63AD04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9" y="600"/>
              <a:ext cx="18" cy="106"/>
            </a:xfrm>
            <a:custGeom>
              <a:avLst/>
              <a:gdLst>
                <a:gd name="T0" fmla="*/ 6 w 12"/>
                <a:gd name="T1" fmla="*/ 72 h 72"/>
                <a:gd name="T2" fmla="*/ 0 w 12"/>
                <a:gd name="T3" fmla="*/ 66 h 72"/>
                <a:gd name="T4" fmla="*/ 0 w 12"/>
                <a:gd name="T5" fmla="*/ 6 h 72"/>
                <a:gd name="T6" fmla="*/ 6 w 12"/>
                <a:gd name="T7" fmla="*/ 0 h 72"/>
                <a:gd name="T8" fmla="*/ 12 w 12"/>
                <a:gd name="T9" fmla="*/ 6 h 72"/>
                <a:gd name="T10" fmla="*/ 12 w 12"/>
                <a:gd name="T11" fmla="*/ 66 h 72"/>
                <a:gd name="T12" fmla="*/ 6 w 1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2">
                  <a:moveTo>
                    <a:pt x="6" y="72"/>
                  </a:move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70"/>
                    <a:pt x="10" y="72"/>
                    <a:pt x="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62">
              <a:extLst>
                <a:ext uri="{FF2B5EF4-FFF2-40B4-BE49-F238E27FC236}">
                  <a16:creationId xmlns:a16="http://schemas.microsoft.com/office/drawing/2014/main" id="{7D4C9A5A-8460-4093-8BEF-A0CA87B9F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476"/>
              <a:ext cx="18" cy="355"/>
            </a:xfrm>
            <a:custGeom>
              <a:avLst/>
              <a:gdLst>
                <a:gd name="T0" fmla="*/ 6 w 12"/>
                <a:gd name="T1" fmla="*/ 240 h 240"/>
                <a:gd name="T2" fmla="*/ 0 w 12"/>
                <a:gd name="T3" fmla="*/ 234 h 240"/>
                <a:gd name="T4" fmla="*/ 0 w 12"/>
                <a:gd name="T5" fmla="*/ 6 h 240"/>
                <a:gd name="T6" fmla="*/ 6 w 12"/>
                <a:gd name="T7" fmla="*/ 0 h 240"/>
                <a:gd name="T8" fmla="*/ 12 w 12"/>
                <a:gd name="T9" fmla="*/ 6 h 240"/>
                <a:gd name="T10" fmla="*/ 12 w 12"/>
                <a:gd name="T11" fmla="*/ 234 h 240"/>
                <a:gd name="T12" fmla="*/ 6 w 12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0">
                  <a:moveTo>
                    <a:pt x="6" y="240"/>
                  </a:moveTo>
                  <a:cubicBezTo>
                    <a:pt x="3" y="240"/>
                    <a:pt x="0" y="238"/>
                    <a:pt x="0" y="2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34"/>
                    <a:pt x="12" y="234"/>
                    <a:pt x="12" y="234"/>
                  </a:cubicBezTo>
                  <a:cubicBezTo>
                    <a:pt x="12" y="238"/>
                    <a:pt x="10" y="240"/>
                    <a:pt x="6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63">
              <a:extLst>
                <a:ext uri="{FF2B5EF4-FFF2-40B4-BE49-F238E27FC236}">
                  <a16:creationId xmlns:a16="http://schemas.microsoft.com/office/drawing/2014/main" id="{9CF43D8F-C577-43E6-86E3-7BF1092DD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9" y="494"/>
              <a:ext cx="426" cy="319"/>
            </a:xfrm>
            <a:custGeom>
              <a:avLst/>
              <a:gdLst>
                <a:gd name="T0" fmla="*/ 282 w 288"/>
                <a:gd name="T1" fmla="*/ 216 h 216"/>
                <a:gd name="T2" fmla="*/ 281 w 288"/>
                <a:gd name="T3" fmla="*/ 216 h 216"/>
                <a:gd name="T4" fmla="*/ 5 w 288"/>
                <a:gd name="T5" fmla="*/ 132 h 216"/>
                <a:gd name="T6" fmla="*/ 0 w 288"/>
                <a:gd name="T7" fmla="*/ 126 h 216"/>
                <a:gd name="T8" fmla="*/ 0 w 288"/>
                <a:gd name="T9" fmla="*/ 90 h 216"/>
                <a:gd name="T10" fmla="*/ 5 w 288"/>
                <a:gd name="T11" fmla="*/ 85 h 216"/>
                <a:gd name="T12" fmla="*/ 281 w 288"/>
                <a:gd name="T13" fmla="*/ 1 h 216"/>
                <a:gd name="T14" fmla="*/ 286 w 288"/>
                <a:gd name="T15" fmla="*/ 2 h 216"/>
                <a:gd name="T16" fmla="*/ 288 w 288"/>
                <a:gd name="T17" fmla="*/ 6 h 216"/>
                <a:gd name="T18" fmla="*/ 288 w 288"/>
                <a:gd name="T19" fmla="*/ 210 h 216"/>
                <a:gd name="T20" fmla="*/ 286 w 288"/>
                <a:gd name="T21" fmla="*/ 215 h 216"/>
                <a:gd name="T22" fmla="*/ 282 w 288"/>
                <a:gd name="T23" fmla="*/ 216 h 216"/>
                <a:gd name="T24" fmla="*/ 12 w 288"/>
                <a:gd name="T25" fmla="*/ 122 h 216"/>
                <a:gd name="T26" fmla="*/ 276 w 288"/>
                <a:gd name="T27" fmla="*/ 202 h 216"/>
                <a:gd name="T28" fmla="*/ 276 w 288"/>
                <a:gd name="T29" fmla="*/ 15 h 216"/>
                <a:gd name="T30" fmla="*/ 12 w 288"/>
                <a:gd name="T31" fmla="*/ 95 h 216"/>
                <a:gd name="T32" fmla="*/ 12 w 288"/>
                <a:gd name="T33" fmla="*/ 12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216">
                  <a:moveTo>
                    <a:pt x="282" y="216"/>
                  </a:moveTo>
                  <a:cubicBezTo>
                    <a:pt x="282" y="216"/>
                    <a:pt x="281" y="216"/>
                    <a:pt x="281" y="216"/>
                  </a:cubicBezTo>
                  <a:cubicBezTo>
                    <a:pt x="5" y="132"/>
                    <a:pt x="5" y="132"/>
                    <a:pt x="5" y="132"/>
                  </a:cubicBezTo>
                  <a:cubicBezTo>
                    <a:pt x="2" y="131"/>
                    <a:pt x="0" y="129"/>
                    <a:pt x="0" y="12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88"/>
                    <a:pt x="2" y="85"/>
                    <a:pt x="5" y="85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2" y="0"/>
                    <a:pt x="284" y="0"/>
                    <a:pt x="286" y="2"/>
                  </a:cubicBezTo>
                  <a:cubicBezTo>
                    <a:pt x="288" y="3"/>
                    <a:pt x="288" y="5"/>
                    <a:pt x="288" y="6"/>
                  </a:cubicBezTo>
                  <a:cubicBezTo>
                    <a:pt x="288" y="210"/>
                    <a:pt x="288" y="210"/>
                    <a:pt x="288" y="210"/>
                  </a:cubicBezTo>
                  <a:cubicBezTo>
                    <a:pt x="288" y="212"/>
                    <a:pt x="288" y="214"/>
                    <a:pt x="286" y="215"/>
                  </a:cubicBezTo>
                  <a:cubicBezTo>
                    <a:pt x="285" y="216"/>
                    <a:pt x="284" y="216"/>
                    <a:pt x="282" y="216"/>
                  </a:cubicBezTo>
                  <a:close/>
                  <a:moveTo>
                    <a:pt x="12" y="122"/>
                  </a:moveTo>
                  <a:cubicBezTo>
                    <a:pt x="276" y="202"/>
                    <a:pt x="276" y="202"/>
                    <a:pt x="276" y="202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12" y="95"/>
                    <a:pt x="12" y="95"/>
                    <a:pt x="12" y="95"/>
                  </a:cubicBezTo>
                  <a:lnTo>
                    <a:pt x="1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64">
              <a:extLst>
                <a:ext uri="{FF2B5EF4-FFF2-40B4-BE49-F238E27FC236}">
                  <a16:creationId xmlns:a16="http://schemas.microsoft.com/office/drawing/2014/main" id="{40E0B226-2D24-41F2-BE37-9FBB5D8B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" y="698"/>
              <a:ext cx="142" cy="127"/>
            </a:xfrm>
            <a:custGeom>
              <a:avLst/>
              <a:gdLst>
                <a:gd name="T0" fmla="*/ 48 w 96"/>
                <a:gd name="T1" fmla="*/ 86 h 86"/>
                <a:gd name="T2" fmla="*/ 0 w 96"/>
                <a:gd name="T3" fmla="*/ 38 h 86"/>
                <a:gd name="T4" fmla="*/ 0 w 96"/>
                <a:gd name="T5" fmla="*/ 6 h 86"/>
                <a:gd name="T6" fmla="*/ 6 w 96"/>
                <a:gd name="T7" fmla="*/ 0 h 86"/>
                <a:gd name="T8" fmla="*/ 12 w 96"/>
                <a:gd name="T9" fmla="*/ 6 h 86"/>
                <a:gd name="T10" fmla="*/ 12 w 96"/>
                <a:gd name="T11" fmla="*/ 38 h 86"/>
                <a:gd name="T12" fmla="*/ 48 w 96"/>
                <a:gd name="T13" fmla="*/ 74 h 86"/>
                <a:gd name="T14" fmla="*/ 84 w 96"/>
                <a:gd name="T15" fmla="*/ 38 h 86"/>
                <a:gd name="T16" fmla="*/ 90 w 96"/>
                <a:gd name="T17" fmla="*/ 32 h 86"/>
                <a:gd name="T18" fmla="*/ 96 w 96"/>
                <a:gd name="T19" fmla="*/ 38 h 86"/>
                <a:gd name="T20" fmla="*/ 48 w 96"/>
                <a:gd name="T2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86">
                  <a:moveTo>
                    <a:pt x="48" y="86"/>
                  </a:moveTo>
                  <a:cubicBezTo>
                    <a:pt x="22" y="86"/>
                    <a:pt x="0" y="64"/>
                    <a:pt x="0" y="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58"/>
                    <a:pt x="29" y="74"/>
                    <a:pt x="48" y="74"/>
                  </a:cubicBezTo>
                  <a:cubicBezTo>
                    <a:pt x="68" y="74"/>
                    <a:pt x="84" y="58"/>
                    <a:pt x="84" y="38"/>
                  </a:cubicBezTo>
                  <a:cubicBezTo>
                    <a:pt x="84" y="34"/>
                    <a:pt x="87" y="32"/>
                    <a:pt x="90" y="32"/>
                  </a:cubicBezTo>
                  <a:cubicBezTo>
                    <a:pt x="94" y="32"/>
                    <a:pt x="96" y="34"/>
                    <a:pt x="96" y="38"/>
                  </a:cubicBezTo>
                  <a:cubicBezTo>
                    <a:pt x="96" y="64"/>
                    <a:pt x="75" y="86"/>
                    <a:pt x="48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70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94115FF-5B29-4884-894D-F3A01269D6DD}"/>
              </a:ext>
            </a:extLst>
          </p:cNvPr>
          <p:cNvSpPr txBox="1">
            <a:spLocks/>
          </p:cNvSpPr>
          <p:nvPr/>
        </p:nvSpPr>
        <p:spPr>
          <a:xfrm>
            <a:off x="433847" y="254521"/>
            <a:ext cx="8494999" cy="237757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lang="it-IT" sz="105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>
                <a:ln>
                  <a:noFill/>
                </a:ln>
                <a:solidFill>
                  <a:srgbClr val="0A2542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PNRR: LE PROCEDURE DI ATTUAZIONE</a:t>
            </a:r>
          </a:p>
        </p:txBody>
      </p:sp>
      <p:sp>
        <p:nvSpPr>
          <p:cNvPr id="155" name="Title 3">
            <a:extLst>
              <a:ext uri="{FF2B5EF4-FFF2-40B4-BE49-F238E27FC236}">
                <a16:creationId xmlns:a16="http://schemas.microsoft.com/office/drawing/2014/main" id="{6B961DAD-CE95-4C00-B462-332034E0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ELEMENTI COMUNI PROPEDEUTICI ALL’AVVIO DEI PROGETTI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4D1883-5A38-4CE5-B47D-26F3EB5BA867}"/>
              </a:ext>
            </a:extLst>
          </p:cNvPr>
          <p:cNvSpPr/>
          <p:nvPr/>
        </p:nvSpPr>
        <p:spPr>
          <a:xfrm>
            <a:off x="384940" y="901519"/>
            <a:ext cx="11012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soggetto attuatore individuato (ente beneficiario) deve formalmente assumere l’impegno di rispettare gli obblighi derivanti dall’inclusione del progetto nel PNRR sottoscrivendo una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 di accettazione del finanziamento/atto di adesione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una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apposita convenzione.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D0072A74-5887-4D2F-9057-859F74C14C14}"/>
              </a:ext>
            </a:extLst>
          </p:cNvPr>
          <p:cNvSpPr/>
          <p:nvPr/>
        </p:nvSpPr>
        <p:spPr>
          <a:xfrm>
            <a:off x="0" y="3182717"/>
            <a:ext cx="12192000" cy="279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277">
            <a:extLst>
              <a:ext uri="{FF2B5EF4-FFF2-40B4-BE49-F238E27FC236}">
                <a16:creationId xmlns:a16="http://schemas.microsoft.com/office/drawing/2014/main" id="{BC14A0BE-0314-4C08-A929-C013789C9E45}"/>
              </a:ext>
            </a:extLst>
          </p:cNvPr>
          <p:cNvSpPr txBox="1"/>
          <p:nvPr/>
        </p:nvSpPr>
        <p:spPr>
          <a:xfrm>
            <a:off x="465444" y="3242072"/>
            <a:ext cx="3203690" cy="23172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it-IT"/>
            </a:defPPr>
            <a:lvl1pPr algn="ctr">
              <a:defRPr sz="160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Elemento cardine per il funzionamento del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sistema di monitoraggio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: tutti gli atti, fin dall’origine (assegnazione), devono riportare il CUP oggetto di finanziamento.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EFD4EA-C7C3-4EF7-9E81-E0F6F8A84D3C}"/>
              </a:ext>
            </a:extLst>
          </p:cNvPr>
          <p:cNvSpPr/>
          <p:nvPr/>
        </p:nvSpPr>
        <p:spPr>
          <a:xfrm>
            <a:off x="1493147" y="1867192"/>
            <a:ext cx="1233889" cy="12008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251DE6-20B5-436B-9896-083CEEB36A0F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>
            <a:off x="2727036" y="2467612"/>
            <a:ext cx="6371035" cy="0"/>
          </a:xfrm>
          <a:prstGeom prst="line">
            <a:avLst/>
          </a:prstGeom>
          <a:ln>
            <a:solidFill>
              <a:srgbClr val="0A26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501D6F0-3239-4BB8-AEA3-70C5F132B12B}"/>
              </a:ext>
            </a:extLst>
          </p:cNvPr>
          <p:cNvSpPr/>
          <p:nvPr/>
        </p:nvSpPr>
        <p:spPr>
          <a:xfrm>
            <a:off x="5284805" y="1867192"/>
            <a:ext cx="1233889" cy="1200839"/>
          </a:xfrm>
          <a:prstGeom prst="ellipse">
            <a:avLst/>
          </a:prstGeom>
          <a:solidFill>
            <a:srgbClr val="47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77">
            <a:extLst>
              <a:ext uri="{FF2B5EF4-FFF2-40B4-BE49-F238E27FC236}">
                <a16:creationId xmlns:a16="http://schemas.microsoft.com/office/drawing/2014/main" id="{D9E7B555-8D7A-4EF2-8430-5084AA1D3DC7}"/>
              </a:ext>
            </a:extLst>
          </p:cNvPr>
          <p:cNvSpPr txBox="1"/>
          <p:nvPr/>
        </p:nvSpPr>
        <p:spPr>
          <a:xfrm>
            <a:off x="3889910" y="3242072"/>
            <a:ext cx="4002485" cy="23172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it-IT"/>
            </a:defPPr>
            <a:lvl1pPr algn="ctr">
              <a:defRPr sz="160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Comunicazione/Pubblicità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Tutte le iniziative, anche locali, </a:t>
            </a:r>
            <a:r>
              <a:rPr lang="it-IT" dirty="0">
                <a:solidFill>
                  <a:srgbClr val="0A2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gli interventi finanziati devono riportare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riferimento all’iniziativa è finanziata dall’UE nel «NextGenerationEU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» e </a:t>
            </a:r>
            <a:r>
              <a:rPr lang="it-IT" dirty="0">
                <a:solidFill>
                  <a:srgbClr val="0A2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b="1" dirty="0">
                <a:solidFill>
                  <a:srgbClr val="0A2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emblema</a:t>
            </a:r>
            <a:r>
              <a:rPr lang="it-IT" dirty="0">
                <a:solidFill>
                  <a:srgbClr val="0A2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dell’Unione Europea, nonché il riferimento alla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Missione, Componente, Investimento e Subinvestimento.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A2643"/>
              </a:solidFill>
              <a:effectLst/>
              <a:uLnTx/>
              <a:uFillTx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2DACC1-CB7B-4863-BA81-B9096280AC4C}"/>
              </a:ext>
            </a:extLst>
          </p:cNvPr>
          <p:cNvSpPr/>
          <p:nvPr/>
        </p:nvSpPr>
        <p:spPr>
          <a:xfrm>
            <a:off x="9098071" y="1867192"/>
            <a:ext cx="1233889" cy="1200839"/>
          </a:xfrm>
          <a:prstGeom prst="ellipse">
            <a:avLst/>
          </a:pr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277">
            <a:extLst>
              <a:ext uri="{FF2B5EF4-FFF2-40B4-BE49-F238E27FC236}">
                <a16:creationId xmlns:a16="http://schemas.microsoft.com/office/drawing/2014/main" id="{EECC0B53-1D7C-4BCB-BD37-D9F4D842AC4D}"/>
              </a:ext>
            </a:extLst>
          </p:cNvPr>
          <p:cNvSpPr txBox="1"/>
          <p:nvPr/>
        </p:nvSpPr>
        <p:spPr>
          <a:xfrm>
            <a:off x="8113170" y="3242072"/>
            <a:ext cx="3289288" cy="23172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it-IT"/>
            </a:defPPr>
            <a:lvl1pPr algn="ctr">
              <a:defRPr sz="160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Trasmissione dati: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Ai fini dell’audit e controllo (art. 22, Regolamento UE 2021/241) è stabilito l’obbligo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raccogliere categorie standardizzate di dati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a partire  dal nome del destinatario finale dei fondi e dell’appaltatore/ subappaltatore.</a:t>
            </a:r>
          </a:p>
        </p:txBody>
      </p:sp>
      <p:pic>
        <p:nvPicPr>
          <p:cNvPr id="1026" name="Picture 2" descr="ACCEDI a Ufficio/Servizi">
            <a:extLst>
              <a:ext uri="{FF2B5EF4-FFF2-40B4-BE49-F238E27FC236}">
                <a16:creationId xmlns:a16="http://schemas.microsoft.com/office/drawing/2014/main" id="{829F0A3F-835D-4627-92CE-CD60B3A5C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6499" y="2317812"/>
            <a:ext cx="1233890" cy="37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19">
            <a:extLst>
              <a:ext uri="{FF2B5EF4-FFF2-40B4-BE49-F238E27FC236}">
                <a16:creationId xmlns:a16="http://schemas.microsoft.com/office/drawing/2014/main" id="{56A69F77-F59A-4C25-A433-49C5849DF4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64964" y="2207581"/>
            <a:ext cx="513606" cy="513606"/>
            <a:chOff x="5501" y="2996"/>
            <a:chExt cx="427" cy="427"/>
          </a:xfrm>
          <a:solidFill>
            <a:schemeClr val="bg1"/>
          </a:solidFill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410A1FF6-B7A8-41CB-A937-E605ECDB3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1" y="2996"/>
              <a:ext cx="355" cy="160"/>
            </a:xfrm>
            <a:custGeom>
              <a:avLst/>
              <a:gdLst>
                <a:gd name="T0" fmla="*/ 120 w 240"/>
                <a:gd name="T1" fmla="*/ 108 h 108"/>
                <a:gd name="T2" fmla="*/ 0 w 240"/>
                <a:gd name="T3" fmla="*/ 54 h 108"/>
                <a:gd name="T4" fmla="*/ 120 w 240"/>
                <a:gd name="T5" fmla="*/ 0 h 108"/>
                <a:gd name="T6" fmla="*/ 240 w 240"/>
                <a:gd name="T7" fmla="*/ 54 h 108"/>
                <a:gd name="T8" fmla="*/ 120 w 240"/>
                <a:gd name="T9" fmla="*/ 108 h 108"/>
                <a:gd name="T10" fmla="*/ 120 w 240"/>
                <a:gd name="T11" fmla="*/ 12 h 108"/>
                <a:gd name="T12" fmla="*/ 12 w 240"/>
                <a:gd name="T13" fmla="*/ 54 h 108"/>
                <a:gd name="T14" fmla="*/ 120 w 240"/>
                <a:gd name="T15" fmla="*/ 96 h 108"/>
                <a:gd name="T16" fmla="*/ 228 w 240"/>
                <a:gd name="T17" fmla="*/ 54 h 108"/>
                <a:gd name="T18" fmla="*/ 120 w 240"/>
                <a:gd name="T1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108">
                  <a:moveTo>
                    <a:pt x="120" y="108"/>
                  </a:moveTo>
                  <a:cubicBezTo>
                    <a:pt x="53" y="108"/>
                    <a:pt x="0" y="84"/>
                    <a:pt x="0" y="54"/>
                  </a:cubicBezTo>
                  <a:cubicBezTo>
                    <a:pt x="0" y="24"/>
                    <a:pt x="53" y="0"/>
                    <a:pt x="120" y="0"/>
                  </a:cubicBezTo>
                  <a:cubicBezTo>
                    <a:pt x="187" y="0"/>
                    <a:pt x="240" y="24"/>
                    <a:pt x="240" y="54"/>
                  </a:cubicBezTo>
                  <a:cubicBezTo>
                    <a:pt x="240" y="84"/>
                    <a:pt x="187" y="108"/>
                    <a:pt x="120" y="108"/>
                  </a:cubicBezTo>
                  <a:close/>
                  <a:moveTo>
                    <a:pt x="120" y="12"/>
                  </a:moveTo>
                  <a:cubicBezTo>
                    <a:pt x="56" y="12"/>
                    <a:pt x="12" y="34"/>
                    <a:pt x="12" y="54"/>
                  </a:cubicBezTo>
                  <a:cubicBezTo>
                    <a:pt x="12" y="74"/>
                    <a:pt x="56" y="96"/>
                    <a:pt x="120" y="96"/>
                  </a:cubicBezTo>
                  <a:cubicBezTo>
                    <a:pt x="184" y="96"/>
                    <a:pt x="228" y="74"/>
                    <a:pt x="228" y="54"/>
                  </a:cubicBezTo>
                  <a:cubicBezTo>
                    <a:pt x="228" y="34"/>
                    <a:pt x="184" y="12"/>
                    <a:pt x="12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4FD0DC60-F9C4-4E8F-B537-140BD6BA4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3138"/>
              <a:ext cx="213" cy="89"/>
            </a:xfrm>
            <a:custGeom>
              <a:avLst/>
              <a:gdLst>
                <a:gd name="T0" fmla="*/ 120 w 144"/>
                <a:gd name="T1" fmla="*/ 60 h 60"/>
                <a:gd name="T2" fmla="*/ 0 w 144"/>
                <a:gd name="T3" fmla="*/ 6 h 60"/>
                <a:gd name="T4" fmla="*/ 6 w 144"/>
                <a:gd name="T5" fmla="*/ 0 h 60"/>
                <a:gd name="T6" fmla="*/ 12 w 144"/>
                <a:gd name="T7" fmla="*/ 6 h 60"/>
                <a:gd name="T8" fmla="*/ 120 w 144"/>
                <a:gd name="T9" fmla="*/ 48 h 60"/>
                <a:gd name="T10" fmla="*/ 138 w 144"/>
                <a:gd name="T11" fmla="*/ 47 h 60"/>
                <a:gd name="T12" fmla="*/ 144 w 144"/>
                <a:gd name="T13" fmla="*/ 53 h 60"/>
                <a:gd name="T14" fmla="*/ 138 w 144"/>
                <a:gd name="T15" fmla="*/ 59 h 60"/>
                <a:gd name="T16" fmla="*/ 120 w 144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60">
                  <a:moveTo>
                    <a:pt x="120" y="60"/>
                  </a:moveTo>
                  <a:cubicBezTo>
                    <a:pt x="53" y="60"/>
                    <a:pt x="0" y="3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6"/>
                    <a:pt x="56" y="48"/>
                    <a:pt x="120" y="48"/>
                  </a:cubicBezTo>
                  <a:cubicBezTo>
                    <a:pt x="126" y="48"/>
                    <a:pt x="132" y="48"/>
                    <a:pt x="138" y="47"/>
                  </a:cubicBezTo>
                  <a:cubicBezTo>
                    <a:pt x="141" y="47"/>
                    <a:pt x="144" y="50"/>
                    <a:pt x="144" y="53"/>
                  </a:cubicBezTo>
                  <a:cubicBezTo>
                    <a:pt x="144" y="56"/>
                    <a:pt x="142" y="59"/>
                    <a:pt x="138" y="59"/>
                  </a:cubicBezTo>
                  <a:cubicBezTo>
                    <a:pt x="132" y="60"/>
                    <a:pt x="126" y="60"/>
                    <a:pt x="120" y="6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6C82BE95-11D3-4954-822B-88ED15907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3218"/>
              <a:ext cx="186" cy="89"/>
            </a:xfrm>
            <a:custGeom>
              <a:avLst/>
              <a:gdLst>
                <a:gd name="T0" fmla="*/ 120 w 126"/>
                <a:gd name="T1" fmla="*/ 60 h 60"/>
                <a:gd name="T2" fmla="*/ 0 w 126"/>
                <a:gd name="T3" fmla="*/ 6 h 60"/>
                <a:gd name="T4" fmla="*/ 6 w 126"/>
                <a:gd name="T5" fmla="*/ 0 h 60"/>
                <a:gd name="T6" fmla="*/ 12 w 126"/>
                <a:gd name="T7" fmla="*/ 6 h 60"/>
                <a:gd name="T8" fmla="*/ 120 w 126"/>
                <a:gd name="T9" fmla="*/ 48 h 60"/>
                <a:gd name="T10" fmla="*/ 126 w 126"/>
                <a:gd name="T11" fmla="*/ 54 h 60"/>
                <a:gd name="T12" fmla="*/ 120 w 126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60">
                  <a:moveTo>
                    <a:pt x="120" y="60"/>
                  </a:moveTo>
                  <a:cubicBezTo>
                    <a:pt x="53" y="60"/>
                    <a:pt x="0" y="3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6"/>
                    <a:pt x="56" y="48"/>
                    <a:pt x="120" y="48"/>
                  </a:cubicBezTo>
                  <a:cubicBezTo>
                    <a:pt x="123" y="48"/>
                    <a:pt x="126" y="51"/>
                    <a:pt x="126" y="54"/>
                  </a:cubicBezTo>
                  <a:cubicBezTo>
                    <a:pt x="126" y="57"/>
                    <a:pt x="123" y="60"/>
                    <a:pt x="120" y="6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9DE5D75A-4FF7-4B98-9F87-0B56C383F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3067"/>
              <a:ext cx="186" cy="320"/>
            </a:xfrm>
            <a:custGeom>
              <a:avLst/>
              <a:gdLst>
                <a:gd name="T0" fmla="*/ 120 w 126"/>
                <a:gd name="T1" fmla="*/ 216 h 216"/>
                <a:gd name="T2" fmla="*/ 0 w 126"/>
                <a:gd name="T3" fmla="*/ 162 h 216"/>
                <a:gd name="T4" fmla="*/ 0 w 126"/>
                <a:gd name="T5" fmla="*/ 6 h 216"/>
                <a:gd name="T6" fmla="*/ 6 w 126"/>
                <a:gd name="T7" fmla="*/ 0 h 216"/>
                <a:gd name="T8" fmla="*/ 12 w 126"/>
                <a:gd name="T9" fmla="*/ 6 h 216"/>
                <a:gd name="T10" fmla="*/ 12 w 126"/>
                <a:gd name="T11" fmla="*/ 162 h 216"/>
                <a:gd name="T12" fmla="*/ 120 w 126"/>
                <a:gd name="T13" fmla="*/ 204 h 216"/>
                <a:gd name="T14" fmla="*/ 126 w 126"/>
                <a:gd name="T15" fmla="*/ 210 h 216"/>
                <a:gd name="T16" fmla="*/ 120 w 126"/>
                <a:gd name="T1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16">
                  <a:moveTo>
                    <a:pt x="120" y="216"/>
                  </a:moveTo>
                  <a:cubicBezTo>
                    <a:pt x="53" y="216"/>
                    <a:pt x="0" y="192"/>
                    <a:pt x="0" y="1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82"/>
                    <a:pt x="56" y="204"/>
                    <a:pt x="120" y="204"/>
                  </a:cubicBezTo>
                  <a:cubicBezTo>
                    <a:pt x="123" y="204"/>
                    <a:pt x="126" y="207"/>
                    <a:pt x="126" y="210"/>
                  </a:cubicBezTo>
                  <a:cubicBezTo>
                    <a:pt x="126" y="213"/>
                    <a:pt x="123" y="216"/>
                    <a:pt x="120" y="2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339C22A9-F99E-4F20-8AAE-8C114AF9A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" y="3067"/>
              <a:ext cx="18" cy="116"/>
            </a:xfrm>
            <a:custGeom>
              <a:avLst/>
              <a:gdLst>
                <a:gd name="T0" fmla="*/ 6 w 12"/>
                <a:gd name="T1" fmla="*/ 78 h 78"/>
                <a:gd name="T2" fmla="*/ 0 w 12"/>
                <a:gd name="T3" fmla="*/ 72 h 78"/>
                <a:gd name="T4" fmla="*/ 0 w 12"/>
                <a:gd name="T5" fmla="*/ 6 h 78"/>
                <a:gd name="T6" fmla="*/ 6 w 12"/>
                <a:gd name="T7" fmla="*/ 0 h 78"/>
                <a:gd name="T8" fmla="*/ 12 w 12"/>
                <a:gd name="T9" fmla="*/ 6 h 78"/>
                <a:gd name="T10" fmla="*/ 12 w 12"/>
                <a:gd name="T11" fmla="*/ 72 h 78"/>
                <a:gd name="T12" fmla="*/ 6 w 1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8">
                  <a:moveTo>
                    <a:pt x="6" y="78"/>
                  </a:moveTo>
                  <a:cubicBezTo>
                    <a:pt x="3" y="78"/>
                    <a:pt x="0" y="75"/>
                    <a:pt x="0" y="7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5"/>
                    <a:pt x="9" y="78"/>
                    <a:pt x="6" y="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782AF6B0-6D58-4ACC-89C6-2D4DAA0CBD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" y="3209"/>
              <a:ext cx="216" cy="214"/>
            </a:xfrm>
            <a:custGeom>
              <a:avLst/>
              <a:gdLst>
                <a:gd name="T0" fmla="*/ 55 w 146"/>
                <a:gd name="T1" fmla="*/ 144 h 144"/>
                <a:gd name="T2" fmla="*/ 49 w 146"/>
                <a:gd name="T3" fmla="*/ 127 h 144"/>
                <a:gd name="T4" fmla="*/ 28 w 146"/>
                <a:gd name="T5" fmla="*/ 126 h 144"/>
                <a:gd name="T6" fmla="*/ 2 w 146"/>
                <a:gd name="T7" fmla="*/ 92 h 144"/>
                <a:gd name="T8" fmla="*/ 13 w 146"/>
                <a:gd name="T9" fmla="*/ 79 h 144"/>
                <a:gd name="T10" fmla="*/ 13 w 146"/>
                <a:gd name="T11" fmla="*/ 65 h 144"/>
                <a:gd name="T12" fmla="*/ 2 w 146"/>
                <a:gd name="T13" fmla="*/ 51 h 144"/>
                <a:gd name="T14" fmla="*/ 28 w 146"/>
                <a:gd name="T15" fmla="*/ 18 h 144"/>
                <a:gd name="T16" fmla="*/ 49 w 146"/>
                <a:gd name="T17" fmla="*/ 17 h 144"/>
                <a:gd name="T18" fmla="*/ 55 w 146"/>
                <a:gd name="T19" fmla="*/ 0 h 144"/>
                <a:gd name="T20" fmla="*/ 97 w 146"/>
                <a:gd name="T21" fmla="*/ 6 h 144"/>
                <a:gd name="T22" fmla="*/ 109 w 146"/>
                <a:gd name="T23" fmla="*/ 24 h 144"/>
                <a:gd name="T24" fmla="*/ 123 w 146"/>
                <a:gd name="T25" fmla="*/ 17 h 144"/>
                <a:gd name="T26" fmla="*/ 144 w 146"/>
                <a:gd name="T27" fmla="*/ 51 h 144"/>
                <a:gd name="T28" fmla="*/ 132 w 146"/>
                <a:gd name="T29" fmla="*/ 65 h 144"/>
                <a:gd name="T30" fmla="*/ 132 w 146"/>
                <a:gd name="T31" fmla="*/ 79 h 144"/>
                <a:gd name="T32" fmla="*/ 144 w 146"/>
                <a:gd name="T33" fmla="*/ 92 h 144"/>
                <a:gd name="T34" fmla="*/ 123 w 146"/>
                <a:gd name="T35" fmla="*/ 126 h 144"/>
                <a:gd name="T36" fmla="*/ 109 w 146"/>
                <a:gd name="T37" fmla="*/ 120 h 144"/>
                <a:gd name="T38" fmla="*/ 97 w 146"/>
                <a:gd name="T39" fmla="*/ 138 h 144"/>
                <a:gd name="T40" fmla="*/ 61 w 146"/>
                <a:gd name="T41" fmla="*/ 132 h 144"/>
                <a:gd name="T42" fmla="*/ 85 w 146"/>
                <a:gd name="T43" fmla="*/ 123 h 144"/>
                <a:gd name="T44" fmla="*/ 104 w 146"/>
                <a:gd name="T45" fmla="*/ 108 h 144"/>
                <a:gd name="T46" fmla="*/ 119 w 146"/>
                <a:gd name="T47" fmla="*/ 112 h 144"/>
                <a:gd name="T48" fmla="*/ 123 w 146"/>
                <a:gd name="T49" fmla="*/ 87 h 144"/>
                <a:gd name="T50" fmla="*/ 121 w 146"/>
                <a:gd name="T51" fmla="*/ 72 h 144"/>
                <a:gd name="T52" fmla="*/ 123 w 146"/>
                <a:gd name="T53" fmla="*/ 57 h 144"/>
                <a:gd name="T54" fmla="*/ 119 w 146"/>
                <a:gd name="T55" fmla="*/ 31 h 144"/>
                <a:gd name="T56" fmla="*/ 104 w 146"/>
                <a:gd name="T57" fmla="*/ 35 h 144"/>
                <a:gd name="T58" fmla="*/ 85 w 146"/>
                <a:gd name="T59" fmla="*/ 21 h 144"/>
                <a:gd name="T60" fmla="*/ 61 w 146"/>
                <a:gd name="T61" fmla="*/ 12 h 144"/>
                <a:gd name="T62" fmla="*/ 57 w 146"/>
                <a:gd name="T63" fmla="*/ 27 h 144"/>
                <a:gd name="T64" fmla="*/ 35 w 146"/>
                <a:gd name="T65" fmla="*/ 36 h 144"/>
                <a:gd name="T66" fmla="*/ 15 w 146"/>
                <a:gd name="T67" fmla="*/ 52 h 144"/>
                <a:gd name="T68" fmla="*/ 26 w 146"/>
                <a:gd name="T69" fmla="*/ 63 h 144"/>
                <a:gd name="T70" fmla="*/ 26 w 146"/>
                <a:gd name="T71" fmla="*/ 81 h 144"/>
                <a:gd name="T72" fmla="*/ 15 w 146"/>
                <a:gd name="T73" fmla="*/ 91 h 144"/>
                <a:gd name="T74" fmla="*/ 35 w 146"/>
                <a:gd name="T75" fmla="*/ 108 h 144"/>
                <a:gd name="T76" fmla="*/ 57 w 146"/>
                <a:gd name="T77" fmla="*/ 117 h 144"/>
                <a:gd name="T78" fmla="*/ 61 w 146"/>
                <a:gd name="T79" fmla="*/ 1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4">
                  <a:moveTo>
                    <a:pt x="91" y="144"/>
                  </a:moveTo>
                  <a:cubicBezTo>
                    <a:pt x="55" y="144"/>
                    <a:pt x="55" y="144"/>
                    <a:pt x="55" y="144"/>
                  </a:cubicBezTo>
                  <a:cubicBezTo>
                    <a:pt x="52" y="144"/>
                    <a:pt x="49" y="141"/>
                    <a:pt x="49" y="138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45" y="125"/>
                    <a:pt x="41" y="123"/>
                    <a:pt x="37" y="120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5" y="127"/>
                    <a:pt x="21" y="126"/>
                    <a:pt x="20" y="123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89"/>
                    <a:pt x="1" y="86"/>
                    <a:pt x="4" y="84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6"/>
                    <a:pt x="13" y="74"/>
                    <a:pt x="13" y="72"/>
                  </a:cubicBezTo>
                  <a:cubicBezTo>
                    <a:pt x="13" y="70"/>
                    <a:pt x="13" y="67"/>
                    <a:pt x="13" y="6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8"/>
                    <a:pt x="0" y="54"/>
                    <a:pt x="2" y="5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7"/>
                    <a:pt x="25" y="16"/>
                    <a:pt x="28" y="1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1" y="21"/>
                    <a:pt x="45" y="19"/>
                    <a:pt x="49" y="1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52" y="0"/>
                    <a:pt x="55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4" y="0"/>
                    <a:pt x="97" y="3"/>
                    <a:pt x="97" y="6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101" y="19"/>
                    <a:pt x="105" y="21"/>
                    <a:pt x="109" y="24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9" y="17"/>
                    <a:pt x="121" y="17"/>
                    <a:pt x="123" y="17"/>
                  </a:cubicBezTo>
                  <a:cubicBezTo>
                    <a:pt x="124" y="18"/>
                    <a:pt x="125" y="19"/>
                    <a:pt x="126" y="20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6" y="54"/>
                    <a:pt x="145" y="58"/>
                    <a:pt x="142" y="60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3" y="67"/>
                    <a:pt x="133" y="70"/>
                    <a:pt x="133" y="72"/>
                  </a:cubicBezTo>
                  <a:cubicBezTo>
                    <a:pt x="133" y="74"/>
                    <a:pt x="133" y="76"/>
                    <a:pt x="132" y="79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5" y="86"/>
                    <a:pt x="146" y="89"/>
                    <a:pt x="144" y="92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5"/>
                    <a:pt x="124" y="126"/>
                    <a:pt x="123" y="126"/>
                  </a:cubicBezTo>
                  <a:cubicBezTo>
                    <a:pt x="121" y="127"/>
                    <a:pt x="119" y="126"/>
                    <a:pt x="118" y="126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5" y="123"/>
                    <a:pt x="101" y="125"/>
                    <a:pt x="97" y="127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41"/>
                    <a:pt x="94" y="144"/>
                    <a:pt x="91" y="144"/>
                  </a:cubicBezTo>
                  <a:close/>
                  <a:moveTo>
                    <a:pt x="61" y="132"/>
                  </a:moveTo>
                  <a:cubicBezTo>
                    <a:pt x="85" y="132"/>
                    <a:pt x="85" y="132"/>
                    <a:pt x="85" y="132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5" y="120"/>
                    <a:pt x="87" y="118"/>
                    <a:pt x="89" y="117"/>
                  </a:cubicBezTo>
                  <a:cubicBezTo>
                    <a:pt x="95" y="115"/>
                    <a:pt x="100" y="112"/>
                    <a:pt x="104" y="108"/>
                  </a:cubicBezTo>
                  <a:cubicBezTo>
                    <a:pt x="106" y="107"/>
                    <a:pt x="109" y="106"/>
                    <a:pt x="111" y="108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1" y="86"/>
                    <a:pt x="120" y="83"/>
                    <a:pt x="120" y="81"/>
                  </a:cubicBezTo>
                  <a:cubicBezTo>
                    <a:pt x="121" y="78"/>
                    <a:pt x="121" y="75"/>
                    <a:pt x="121" y="72"/>
                  </a:cubicBezTo>
                  <a:cubicBezTo>
                    <a:pt x="121" y="69"/>
                    <a:pt x="121" y="66"/>
                    <a:pt x="120" y="63"/>
                  </a:cubicBezTo>
                  <a:cubicBezTo>
                    <a:pt x="120" y="61"/>
                    <a:pt x="121" y="58"/>
                    <a:pt x="123" y="57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9" y="37"/>
                    <a:pt x="106" y="37"/>
                    <a:pt x="104" y="35"/>
                  </a:cubicBezTo>
                  <a:cubicBezTo>
                    <a:pt x="100" y="32"/>
                    <a:pt x="95" y="29"/>
                    <a:pt x="89" y="27"/>
                  </a:cubicBezTo>
                  <a:cubicBezTo>
                    <a:pt x="87" y="26"/>
                    <a:pt x="85" y="23"/>
                    <a:pt x="85" y="2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59" y="26"/>
                    <a:pt x="57" y="27"/>
                  </a:cubicBezTo>
                  <a:cubicBezTo>
                    <a:pt x="51" y="29"/>
                    <a:pt x="46" y="32"/>
                    <a:pt x="42" y="35"/>
                  </a:cubicBezTo>
                  <a:cubicBezTo>
                    <a:pt x="40" y="37"/>
                    <a:pt x="37" y="37"/>
                    <a:pt x="35" y="36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5" y="58"/>
                    <a:pt x="26" y="61"/>
                    <a:pt x="26" y="63"/>
                  </a:cubicBezTo>
                  <a:cubicBezTo>
                    <a:pt x="25" y="66"/>
                    <a:pt x="25" y="69"/>
                    <a:pt x="25" y="72"/>
                  </a:cubicBezTo>
                  <a:cubicBezTo>
                    <a:pt x="25" y="75"/>
                    <a:pt x="25" y="78"/>
                    <a:pt x="26" y="81"/>
                  </a:cubicBezTo>
                  <a:cubicBezTo>
                    <a:pt x="26" y="83"/>
                    <a:pt x="25" y="86"/>
                    <a:pt x="23" y="87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7" y="106"/>
                    <a:pt x="40" y="107"/>
                    <a:pt x="42" y="108"/>
                  </a:cubicBezTo>
                  <a:cubicBezTo>
                    <a:pt x="46" y="112"/>
                    <a:pt x="51" y="115"/>
                    <a:pt x="57" y="117"/>
                  </a:cubicBezTo>
                  <a:cubicBezTo>
                    <a:pt x="59" y="118"/>
                    <a:pt x="61" y="120"/>
                    <a:pt x="61" y="123"/>
                  </a:cubicBezTo>
                  <a:lnTo>
                    <a:pt x="61" y="1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EA631268-F4DA-4CC0-A38C-9D95930820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6" y="3272"/>
              <a:ext cx="89" cy="88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" name="Immagine 22">
            <a:extLst>
              <a:ext uri="{FF2B5EF4-FFF2-40B4-BE49-F238E27FC236}">
                <a16:creationId xmlns:a16="http://schemas.microsoft.com/office/drawing/2014/main" id="{97E06C13-4190-A242-A14C-017BD165D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385" y="2298319"/>
            <a:ext cx="1048960" cy="28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2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1">
            <a:extLst>
              <a:ext uri="{FF2B5EF4-FFF2-40B4-BE49-F238E27FC236}">
                <a16:creationId xmlns:a16="http://schemas.microsoft.com/office/drawing/2014/main" id="{96D250F2-EE02-4B39-AD55-C071736AEAD8}"/>
              </a:ext>
            </a:extLst>
          </p:cNvPr>
          <p:cNvSpPr/>
          <p:nvPr/>
        </p:nvSpPr>
        <p:spPr>
          <a:xfrm>
            <a:off x="-13470" y="1300581"/>
            <a:ext cx="12192000" cy="4955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94115FF-5B29-4884-894D-F3A01269D6DD}"/>
              </a:ext>
            </a:extLst>
          </p:cNvPr>
          <p:cNvSpPr txBox="1">
            <a:spLocks/>
          </p:cNvSpPr>
          <p:nvPr/>
        </p:nvSpPr>
        <p:spPr>
          <a:xfrm>
            <a:off x="433847" y="203721"/>
            <a:ext cx="8494999" cy="237757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lang="it-IT" sz="105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FLUSSO DI RIMBORSO RRF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0A2542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710BE99-CC40-4833-9FEE-0B1A8398D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43"/>
          <a:stretch/>
        </p:blipFill>
        <p:spPr>
          <a:xfrm>
            <a:off x="433847" y="1323989"/>
            <a:ext cx="11285174" cy="490872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7788DD3-3B5D-45A2-9862-DAEF70B1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47" y="346074"/>
            <a:ext cx="11744683" cy="75713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ESEMPIO: COMUNE SELEZIONATO PER L’ATTUAZIONE DI UN PROGETTO INFRASTRUTTURALE </a:t>
            </a:r>
          </a:p>
        </p:txBody>
      </p:sp>
    </p:spTree>
    <p:extLst>
      <p:ext uri="{BB962C8B-B14F-4D97-AF65-F5344CB8AC3E}">
        <p14:creationId xmlns:p14="http://schemas.microsoft.com/office/powerpoint/2010/main" val="424958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08A73F-75C5-4EEB-BD18-039C6B6CA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7" y="3362249"/>
            <a:ext cx="12192000" cy="2670955"/>
          </a:xfrm>
          <a:prstGeom prst="rect">
            <a:avLst/>
          </a:prstGeom>
        </p:spPr>
      </p:pic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94115FF-5B29-4884-894D-F3A01269D6DD}"/>
              </a:ext>
            </a:extLst>
          </p:cNvPr>
          <p:cNvSpPr txBox="1">
            <a:spLocks/>
          </p:cNvSpPr>
          <p:nvPr/>
        </p:nvSpPr>
        <p:spPr>
          <a:xfrm>
            <a:off x="433847" y="254521"/>
            <a:ext cx="8494999" cy="237757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lang="it-IT" sz="105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>
                <a:ln>
                  <a:noFill/>
                </a:ln>
                <a:solidFill>
                  <a:srgbClr val="0A2542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 LOCALI: INFORMAZIONI</a:t>
            </a:r>
          </a:p>
        </p:txBody>
      </p:sp>
      <p:sp>
        <p:nvSpPr>
          <p:cNvPr id="155" name="Title 3">
            <a:extLst>
              <a:ext uri="{FF2B5EF4-FFF2-40B4-BE49-F238E27FC236}">
                <a16:creationId xmlns:a16="http://schemas.microsoft.com/office/drawing/2014/main" id="{6B961DAD-CE95-4C00-B462-332034E0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DOVE TROVARE INFORMAZIONI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4D1883-5A38-4CE5-B47D-26F3EB5BA867}"/>
              </a:ext>
            </a:extLst>
          </p:cNvPr>
          <p:cNvSpPr/>
          <p:nvPr/>
        </p:nvSpPr>
        <p:spPr>
          <a:xfrm>
            <a:off x="433847" y="957000"/>
            <a:ext cx="11354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Sul sito </a:t>
            </a:r>
            <a:r>
              <a:rPr kumimoji="0" lang="it-IT" sz="1600" b="1" i="1" u="none" strike="noStrike" kern="1200" cap="none" spc="0" normalizeH="0" baseline="0" noProof="0">
                <a:ln>
                  <a:noFill/>
                </a:ln>
                <a:solidFill>
                  <a:srgbClr val="476C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www.italiadomani.gov.it 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DCDEDD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sono presenti tutte le informazioni in merito alla pubblicazione di: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B2B19F05-D493-4E7B-8B2F-C6FBC1875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654" y="4018092"/>
            <a:ext cx="3156346" cy="615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F6A9C0-FDA0-4A3A-9293-7CDEB8676E16}"/>
              </a:ext>
            </a:extLst>
          </p:cNvPr>
          <p:cNvSpPr txBox="1"/>
          <p:nvPr/>
        </p:nvSpPr>
        <p:spPr>
          <a:xfrm>
            <a:off x="2941503" y="1608897"/>
            <a:ext cx="7447403" cy="350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485E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Bandi e Avvisi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5485E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994DF-2FF8-41D5-8074-359186C43979}"/>
              </a:ext>
            </a:extLst>
          </p:cNvPr>
          <p:cNvSpPr txBox="1"/>
          <p:nvPr/>
        </p:nvSpPr>
        <p:spPr>
          <a:xfrm>
            <a:off x="2941503" y="2163534"/>
            <a:ext cx="7634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Documenti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(Leggi, Linee guida, Decreti, Milestone &amp; Target, Regolamenti, DNSH)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2BC87-C4B3-4512-90EF-D3918F4E4A12}"/>
              </a:ext>
            </a:extLst>
          </p:cNvPr>
          <p:cNvSpPr txBox="1"/>
          <p:nvPr/>
        </p:nvSpPr>
        <p:spPr>
          <a:xfrm>
            <a:off x="2915541" y="2771992"/>
            <a:ext cx="7634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FAQ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informazioni generali su PNRR Italia</a:t>
            </a:r>
          </a:p>
        </p:txBody>
      </p:sp>
      <p:pic>
        <p:nvPicPr>
          <p:cNvPr id="5" name="Graphic 4" descr="Folder outline">
            <a:extLst>
              <a:ext uri="{FF2B5EF4-FFF2-40B4-BE49-F238E27FC236}">
                <a16:creationId xmlns:a16="http://schemas.microsoft.com/office/drawing/2014/main" id="{7A339A80-E6DC-499B-BD52-24B0AE75D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7094" y="1602993"/>
            <a:ext cx="350362" cy="350362"/>
          </a:xfrm>
          <a:prstGeom prst="rect">
            <a:avLst/>
          </a:prstGeom>
        </p:spPr>
      </p:pic>
      <p:pic>
        <p:nvPicPr>
          <p:cNvPr id="11" name="Graphic 10" descr="Open folder outline">
            <a:extLst>
              <a:ext uri="{FF2B5EF4-FFF2-40B4-BE49-F238E27FC236}">
                <a16:creationId xmlns:a16="http://schemas.microsoft.com/office/drawing/2014/main" id="{FB134BD1-8CDB-4D7F-9AFA-9F9D04A145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7094" y="2173870"/>
            <a:ext cx="350362" cy="350362"/>
          </a:xfrm>
          <a:prstGeom prst="rect">
            <a:avLst/>
          </a:prstGeom>
        </p:spPr>
      </p:pic>
      <p:pic>
        <p:nvPicPr>
          <p:cNvPr id="13" name="Graphic 12" descr="Paperclip outline">
            <a:extLst>
              <a:ext uri="{FF2B5EF4-FFF2-40B4-BE49-F238E27FC236}">
                <a16:creationId xmlns:a16="http://schemas.microsoft.com/office/drawing/2014/main" id="{DC524ED7-E0F0-461A-83EF-1716E0A47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49233" y="2768227"/>
            <a:ext cx="346084" cy="346084"/>
          </a:xfrm>
          <a:prstGeom prst="rect">
            <a:avLst/>
          </a:prstGeom>
        </p:spPr>
      </p:pic>
      <p:pic>
        <p:nvPicPr>
          <p:cNvPr id="15" name="Graphic 14" descr="Right pointing backhand index outline">
            <a:extLst>
              <a:ext uri="{FF2B5EF4-FFF2-40B4-BE49-F238E27FC236}">
                <a16:creationId xmlns:a16="http://schemas.microsoft.com/office/drawing/2014/main" id="{87C5345C-1CAC-4DD6-BF9D-5BD7EF7C9D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714271">
            <a:off x="4090076" y="2440340"/>
            <a:ext cx="291356" cy="291356"/>
          </a:xfrm>
          <a:prstGeom prst="rect">
            <a:avLst/>
          </a:prstGeom>
        </p:spPr>
      </p:pic>
      <p:pic>
        <p:nvPicPr>
          <p:cNvPr id="19" name="Graphic 18" descr="Right pointing backhand index outline">
            <a:extLst>
              <a:ext uri="{FF2B5EF4-FFF2-40B4-BE49-F238E27FC236}">
                <a16:creationId xmlns:a16="http://schemas.microsoft.com/office/drawing/2014/main" id="{1A9B97D5-592C-4A49-8639-2DEC95B85D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714271">
            <a:off x="4476680" y="1788805"/>
            <a:ext cx="291356" cy="291356"/>
          </a:xfrm>
          <a:prstGeom prst="rect">
            <a:avLst/>
          </a:prstGeom>
        </p:spPr>
      </p:pic>
      <p:pic>
        <p:nvPicPr>
          <p:cNvPr id="20" name="Graphic 19" descr="Open folder outline">
            <a:extLst>
              <a:ext uri="{FF2B5EF4-FFF2-40B4-BE49-F238E27FC236}">
                <a16:creationId xmlns:a16="http://schemas.microsoft.com/office/drawing/2014/main" id="{65C89CB8-C61F-4F3A-BA92-CCA4633624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7094" y="2157630"/>
            <a:ext cx="350362" cy="3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8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ma di Office">
  <a:themeElements>
    <a:clrScheme name="Personalizzati 2">
      <a:dk1>
        <a:srgbClr val="0A2542"/>
      </a:dk1>
      <a:lt1>
        <a:srgbClr val="FFFFFF"/>
      </a:lt1>
      <a:dk2>
        <a:srgbClr val="C3932B"/>
      </a:dk2>
      <a:lt2>
        <a:srgbClr val="476CB6"/>
      </a:lt2>
      <a:accent1>
        <a:srgbClr val="F8C94D"/>
      </a:accent1>
      <a:accent2>
        <a:srgbClr val="476CB6"/>
      </a:accent2>
      <a:accent3>
        <a:srgbClr val="273D66"/>
      </a:accent3>
      <a:accent4>
        <a:srgbClr val="DCDEDD"/>
      </a:accent4>
      <a:accent5>
        <a:srgbClr val="5485E2"/>
      </a:accent5>
      <a:accent6>
        <a:srgbClr val="8D6A23"/>
      </a:accent6>
      <a:hlink>
        <a:srgbClr val="DCE1E7"/>
      </a:hlink>
      <a:folHlink>
        <a:srgbClr val="09264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Personalizzati 2">
      <a:dk1>
        <a:srgbClr val="0A2542"/>
      </a:dk1>
      <a:lt1>
        <a:srgbClr val="FFFFFF"/>
      </a:lt1>
      <a:dk2>
        <a:srgbClr val="C3932B"/>
      </a:dk2>
      <a:lt2>
        <a:srgbClr val="476CB6"/>
      </a:lt2>
      <a:accent1>
        <a:srgbClr val="F8C94D"/>
      </a:accent1>
      <a:accent2>
        <a:srgbClr val="476CB6"/>
      </a:accent2>
      <a:accent3>
        <a:srgbClr val="273D66"/>
      </a:accent3>
      <a:accent4>
        <a:srgbClr val="DCDEDD"/>
      </a:accent4>
      <a:accent5>
        <a:srgbClr val="5485E2"/>
      </a:accent5>
      <a:accent6>
        <a:srgbClr val="8D6A23"/>
      </a:accent6>
      <a:hlink>
        <a:srgbClr val="DCE1E7"/>
      </a:hlink>
      <a:folHlink>
        <a:srgbClr val="0926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i Office">
  <a:themeElements>
    <a:clrScheme name="Personalizzati 2">
      <a:dk1>
        <a:srgbClr val="0A2542"/>
      </a:dk1>
      <a:lt1>
        <a:srgbClr val="FFFFFF"/>
      </a:lt1>
      <a:dk2>
        <a:srgbClr val="C3932B"/>
      </a:dk2>
      <a:lt2>
        <a:srgbClr val="476CB6"/>
      </a:lt2>
      <a:accent1>
        <a:srgbClr val="F8C94D"/>
      </a:accent1>
      <a:accent2>
        <a:srgbClr val="476CB6"/>
      </a:accent2>
      <a:accent3>
        <a:srgbClr val="273D66"/>
      </a:accent3>
      <a:accent4>
        <a:srgbClr val="DCDEDD"/>
      </a:accent4>
      <a:accent5>
        <a:srgbClr val="5485E2"/>
      </a:accent5>
      <a:accent6>
        <a:srgbClr val="8D6A23"/>
      </a:accent6>
      <a:hlink>
        <a:srgbClr val="DCE1E7"/>
      </a:hlink>
      <a:folHlink>
        <a:srgbClr val="0926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i Office">
  <a:themeElements>
    <a:clrScheme name="Personalizzati 2">
      <a:dk1>
        <a:srgbClr val="0A2542"/>
      </a:dk1>
      <a:lt1>
        <a:srgbClr val="FFFFFF"/>
      </a:lt1>
      <a:dk2>
        <a:srgbClr val="C3932B"/>
      </a:dk2>
      <a:lt2>
        <a:srgbClr val="476CB6"/>
      </a:lt2>
      <a:accent1>
        <a:srgbClr val="F8C94D"/>
      </a:accent1>
      <a:accent2>
        <a:srgbClr val="476CB6"/>
      </a:accent2>
      <a:accent3>
        <a:srgbClr val="273D66"/>
      </a:accent3>
      <a:accent4>
        <a:srgbClr val="DCDEDD"/>
      </a:accent4>
      <a:accent5>
        <a:srgbClr val="5485E2"/>
      </a:accent5>
      <a:accent6>
        <a:srgbClr val="8D6A23"/>
      </a:accent6>
      <a:hlink>
        <a:srgbClr val="DCE1E7"/>
      </a:hlink>
      <a:folHlink>
        <a:srgbClr val="0926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FA69C250BE842A685C73BB47D6EE1" ma:contentTypeVersion="10" ma:contentTypeDescription="Create a new document." ma:contentTypeScope="" ma:versionID="26a00f7bd9d3e0af4eaf918565734ddf">
  <xsd:schema xmlns:xsd="http://www.w3.org/2001/XMLSchema" xmlns:xs="http://www.w3.org/2001/XMLSchema" xmlns:p="http://schemas.microsoft.com/office/2006/metadata/properties" xmlns:ns2="0076d322-ad0d-44eb-a7bf-8b897416eb57" targetNamespace="http://schemas.microsoft.com/office/2006/metadata/properties" ma:root="true" ma:fieldsID="d8dcaa17d595f48aed2f45388c17ec63" ns2:_="">
    <xsd:import namespace="0076d322-ad0d-44eb-a7bf-8b897416eb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6d322-ad0d-44eb-a7bf-8b897416e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1AA4E3-0013-4EEE-B76C-4991C556FBF1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0076d322-ad0d-44eb-a7bf-8b897416eb57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5EABAE2-A5D2-46D9-8F1F-9935B5288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76d322-ad0d-44eb-a7bf-8b897416eb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3BBCB9-9F4D-4747-A289-0CA1A71424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Widescreen</PresentationFormat>
  <Paragraphs>60</Paragraphs>
  <Slides>7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Tahoma</vt:lpstr>
      <vt:lpstr>1_Tema di Office</vt:lpstr>
      <vt:lpstr>2_Tema di Office</vt:lpstr>
      <vt:lpstr>3_Tema di Office</vt:lpstr>
      <vt:lpstr>4_Tema di Office</vt:lpstr>
      <vt:lpstr>think-cell Slide</vt:lpstr>
      <vt:lpstr>IL PNRR: LE PROCEDURE DI ATTUAZIONE</vt:lpstr>
      <vt:lpstr>PNRR: MODELLO ORGANIZZATIVO</vt:lpstr>
      <vt:lpstr>IL PNRR E GLI ENTI LOCALI</vt:lpstr>
      <vt:lpstr>ISTRUZIONI TECNICHE SELEZIONE PROGETTI PNRR </vt:lpstr>
      <vt:lpstr>ELEMENTI COMUNI PROPEDEUTICI ALL’AVVIO DEI PROGETTI</vt:lpstr>
      <vt:lpstr>ESEMPIO: COMUNE SELEZIONATO PER L’ATTUAZIONE DI UN PROGETTO INFRASTRUTTURALE </vt:lpstr>
      <vt:lpstr>DOVE TROVARE INFORMAZIONI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36</cp:revision>
  <cp:lastPrinted>1601-01-01T00:00:00Z</cp:lastPrinted>
  <dcterms:created xsi:type="dcterms:W3CDTF">2021-12-02T17:57:42Z</dcterms:created>
  <dcterms:modified xsi:type="dcterms:W3CDTF">2021-12-16T11:28:58Z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0x010100247FA69C250BE842A685C73BB47D6EE1</vt:lpwstr>
  </property>
</Properties>
</file>