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20.xml" ContentType="application/vnd.openxmlformats-officedocument.presentationml.notesSlid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9.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chart2.xml" ContentType="application/vnd.openxmlformats-officedocument.drawingml.char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82" r:id="rId1"/>
    <p:sldMasterId id="2147484852" r:id="rId2"/>
  </p:sldMasterIdLst>
  <p:notesMasterIdLst>
    <p:notesMasterId r:id="rId36"/>
  </p:notesMasterIdLst>
  <p:sldIdLst>
    <p:sldId id="863" r:id="rId3"/>
    <p:sldId id="839" r:id="rId4"/>
    <p:sldId id="908" r:id="rId5"/>
    <p:sldId id="800" r:id="rId6"/>
    <p:sldId id="912" r:id="rId7"/>
    <p:sldId id="889" r:id="rId8"/>
    <p:sldId id="890" r:id="rId9"/>
    <p:sldId id="891" r:id="rId10"/>
    <p:sldId id="830" r:id="rId11"/>
    <p:sldId id="819" r:id="rId12"/>
    <p:sldId id="822" r:id="rId13"/>
    <p:sldId id="904" r:id="rId14"/>
    <p:sldId id="905" r:id="rId15"/>
    <p:sldId id="865" r:id="rId16"/>
    <p:sldId id="906" r:id="rId17"/>
    <p:sldId id="907" r:id="rId18"/>
    <p:sldId id="873" r:id="rId19"/>
    <p:sldId id="915" r:id="rId20"/>
    <p:sldId id="918" r:id="rId21"/>
    <p:sldId id="917" r:id="rId22"/>
    <p:sldId id="916" r:id="rId23"/>
    <p:sldId id="882" r:id="rId24"/>
    <p:sldId id="919" r:id="rId25"/>
    <p:sldId id="920" r:id="rId26"/>
    <p:sldId id="921" r:id="rId27"/>
    <p:sldId id="922" r:id="rId28"/>
    <p:sldId id="923" r:id="rId29"/>
    <p:sldId id="924" r:id="rId30"/>
    <p:sldId id="925" r:id="rId31"/>
    <p:sldId id="902" r:id="rId32"/>
    <p:sldId id="926" r:id="rId33"/>
    <p:sldId id="927" r:id="rId34"/>
    <p:sldId id="774" r:id="rId35"/>
  </p:sldIdLst>
  <p:sldSz cx="12192000" cy="6858000"/>
  <p:notesSz cx="6858000" cy="9144000"/>
  <p:defaultTextStyle>
    <a:defPPr>
      <a:defRPr lang="it-IT"/>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0000"/>
    <a:srgbClr val="84CF51"/>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9143" autoAdjust="0"/>
  </p:normalViewPr>
  <p:slideViewPr>
    <p:cSldViewPr>
      <p:cViewPr varScale="1">
        <p:scale>
          <a:sx n="108" d="100"/>
          <a:sy n="108" d="100"/>
        </p:scale>
        <p:origin x="594" y="10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customXml" Target="../customXml/item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customXml" Target="../customXml/item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GB"/>
              <a:t>Sostanze identificate nei decessi per incidente stradale - 2020-2024</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Foglio1!$B$60</c:f>
              <c:strCache>
                <c:ptCount val="1"/>
                <c:pt idx="0">
                  <c:v>2020</c:v>
                </c:pt>
              </c:strCache>
            </c:strRef>
          </c:tx>
          <c:spPr>
            <a:gradFill rotWithShape="1">
              <a:gsLst>
                <a:gs pos="0">
                  <a:schemeClr val="accent5">
                    <a:shade val="53000"/>
                    <a:satMod val="103000"/>
                    <a:lumMod val="102000"/>
                    <a:tint val="94000"/>
                  </a:schemeClr>
                </a:gs>
                <a:gs pos="50000">
                  <a:schemeClr val="accent5">
                    <a:shade val="53000"/>
                    <a:satMod val="110000"/>
                    <a:lumMod val="100000"/>
                    <a:shade val="100000"/>
                  </a:schemeClr>
                </a:gs>
                <a:gs pos="100000">
                  <a:schemeClr val="accent5">
                    <a:shade val="53000"/>
                    <a:lumMod val="99000"/>
                    <a:satMod val="120000"/>
                    <a:shade val="78000"/>
                  </a:schemeClr>
                </a:gs>
              </a:gsLst>
              <a:lin ang="5400000" scaled="0"/>
            </a:gra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Foglio1!$A$61:$A$67</c:f>
              <c:strCache>
                <c:ptCount val="7"/>
                <c:pt idx="0">
                  <c:v>ALCOL</c:v>
                </c:pt>
                <c:pt idx="1">
                  <c:v>CANNABINOIDI</c:v>
                </c:pt>
                <c:pt idx="2">
                  <c:v>COCAINA</c:v>
                </c:pt>
                <c:pt idx="3">
                  <c:v>BENZODIAZEPINE</c:v>
                </c:pt>
                <c:pt idx="4">
                  <c:v>PSICOFARMACI</c:v>
                </c:pt>
                <c:pt idx="5">
                  <c:v>EROINA</c:v>
                </c:pt>
                <c:pt idx="6">
                  <c:v>METADONE</c:v>
                </c:pt>
              </c:strCache>
            </c:strRef>
          </c:cat>
          <c:val>
            <c:numRef>
              <c:f>Foglio1!$B$61:$B$67</c:f>
              <c:numCache>
                <c:formatCode>0</c:formatCode>
                <c:ptCount val="7"/>
                <c:pt idx="0">
                  <c:v>59.701492537313399</c:v>
                </c:pt>
                <c:pt idx="1">
                  <c:v>28.35820895522388</c:v>
                </c:pt>
                <c:pt idx="2">
                  <c:v>26.865671641791046</c:v>
                </c:pt>
                <c:pt idx="3">
                  <c:v>14.925373134328357</c:v>
                </c:pt>
                <c:pt idx="4">
                  <c:v>2.9850746268656714</c:v>
                </c:pt>
                <c:pt idx="5">
                  <c:v>8.9552238805970141</c:v>
                </c:pt>
                <c:pt idx="6">
                  <c:v>7.4626865671641784</c:v>
                </c:pt>
              </c:numCache>
            </c:numRef>
          </c:val>
          <c:extLst>
            <c:ext xmlns:c16="http://schemas.microsoft.com/office/drawing/2014/chart" uri="{C3380CC4-5D6E-409C-BE32-E72D297353CC}">
              <c16:uniqueId val="{00000000-C110-42A3-AC20-4ACEBB3A5D3D}"/>
            </c:ext>
          </c:extLst>
        </c:ser>
        <c:ser>
          <c:idx val="1"/>
          <c:order val="1"/>
          <c:tx>
            <c:strRef>
              <c:f>Foglio1!$C$60</c:f>
              <c:strCache>
                <c:ptCount val="1"/>
                <c:pt idx="0">
                  <c:v>2021</c:v>
                </c:pt>
              </c:strCache>
            </c:strRef>
          </c:tx>
          <c:spPr>
            <a:gradFill rotWithShape="1">
              <a:gsLst>
                <a:gs pos="0">
                  <a:schemeClr val="accent5">
                    <a:shade val="76000"/>
                    <a:satMod val="103000"/>
                    <a:lumMod val="102000"/>
                    <a:tint val="94000"/>
                  </a:schemeClr>
                </a:gs>
                <a:gs pos="50000">
                  <a:schemeClr val="accent5">
                    <a:shade val="76000"/>
                    <a:satMod val="110000"/>
                    <a:lumMod val="100000"/>
                    <a:shade val="100000"/>
                  </a:schemeClr>
                </a:gs>
                <a:gs pos="100000">
                  <a:schemeClr val="accent5">
                    <a:shade val="76000"/>
                    <a:lumMod val="99000"/>
                    <a:satMod val="120000"/>
                    <a:shade val="78000"/>
                  </a:schemeClr>
                </a:gs>
              </a:gsLst>
              <a:lin ang="5400000" scaled="0"/>
            </a:gra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Foglio1!$A$61:$A$67</c:f>
              <c:strCache>
                <c:ptCount val="7"/>
                <c:pt idx="0">
                  <c:v>ALCOL</c:v>
                </c:pt>
                <c:pt idx="1">
                  <c:v>CANNABINOIDI</c:v>
                </c:pt>
                <c:pt idx="2">
                  <c:v>COCAINA</c:v>
                </c:pt>
                <c:pt idx="3">
                  <c:v>BENZODIAZEPINE</c:v>
                </c:pt>
                <c:pt idx="4">
                  <c:v>PSICOFARMACI</c:v>
                </c:pt>
                <c:pt idx="5">
                  <c:v>EROINA</c:v>
                </c:pt>
                <c:pt idx="6">
                  <c:v>METADONE</c:v>
                </c:pt>
              </c:strCache>
            </c:strRef>
          </c:cat>
          <c:val>
            <c:numRef>
              <c:f>Foglio1!$C$61:$C$67</c:f>
              <c:numCache>
                <c:formatCode>0</c:formatCode>
                <c:ptCount val="7"/>
                <c:pt idx="0">
                  <c:v>52.222222222222229</c:v>
                </c:pt>
                <c:pt idx="1">
                  <c:v>27.777777777777779</c:v>
                </c:pt>
                <c:pt idx="2">
                  <c:v>28.888888888888886</c:v>
                </c:pt>
                <c:pt idx="3">
                  <c:v>8.8888888888888893</c:v>
                </c:pt>
                <c:pt idx="4">
                  <c:v>3.3333333333333335</c:v>
                </c:pt>
                <c:pt idx="5">
                  <c:v>4.4444444444444446</c:v>
                </c:pt>
                <c:pt idx="6">
                  <c:v>5.5555555555555554</c:v>
                </c:pt>
              </c:numCache>
            </c:numRef>
          </c:val>
          <c:extLst>
            <c:ext xmlns:c16="http://schemas.microsoft.com/office/drawing/2014/chart" uri="{C3380CC4-5D6E-409C-BE32-E72D297353CC}">
              <c16:uniqueId val="{00000001-C110-42A3-AC20-4ACEBB3A5D3D}"/>
            </c:ext>
          </c:extLst>
        </c:ser>
        <c:ser>
          <c:idx val="2"/>
          <c:order val="2"/>
          <c:tx>
            <c:strRef>
              <c:f>Foglio1!$D$60</c:f>
              <c:strCache>
                <c:ptCount val="1"/>
                <c:pt idx="0">
                  <c:v>2022</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Foglio1!$A$61:$A$67</c:f>
              <c:strCache>
                <c:ptCount val="7"/>
                <c:pt idx="0">
                  <c:v>ALCOL</c:v>
                </c:pt>
                <c:pt idx="1">
                  <c:v>CANNABINOIDI</c:v>
                </c:pt>
                <c:pt idx="2">
                  <c:v>COCAINA</c:v>
                </c:pt>
                <c:pt idx="3">
                  <c:v>BENZODIAZEPINE</c:v>
                </c:pt>
                <c:pt idx="4">
                  <c:v>PSICOFARMACI</c:v>
                </c:pt>
                <c:pt idx="5">
                  <c:v>EROINA</c:v>
                </c:pt>
                <c:pt idx="6">
                  <c:v>METADONE</c:v>
                </c:pt>
              </c:strCache>
            </c:strRef>
          </c:cat>
          <c:val>
            <c:numRef>
              <c:f>Foglio1!$D$61:$D$67</c:f>
              <c:numCache>
                <c:formatCode>0</c:formatCode>
                <c:ptCount val="7"/>
                <c:pt idx="0">
                  <c:v>62.135922330097081</c:v>
                </c:pt>
                <c:pt idx="1">
                  <c:v>25.242718446601941</c:v>
                </c:pt>
                <c:pt idx="2">
                  <c:v>31.067961165048541</c:v>
                </c:pt>
                <c:pt idx="3">
                  <c:v>11.650485436893204</c:v>
                </c:pt>
                <c:pt idx="4">
                  <c:v>6.7961165048543686</c:v>
                </c:pt>
                <c:pt idx="5">
                  <c:v>2.912621359223301</c:v>
                </c:pt>
                <c:pt idx="6">
                  <c:v>7.7669902912621351</c:v>
                </c:pt>
              </c:numCache>
            </c:numRef>
          </c:val>
          <c:extLst>
            <c:ext xmlns:c16="http://schemas.microsoft.com/office/drawing/2014/chart" uri="{C3380CC4-5D6E-409C-BE32-E72D297353CC}">
              <c16:uniqueId val="{00000002-C110-42A3-AC20-4ACEBB3A5D3D}"/>
            </c:ext>
          </c:extLst>
        </c:ser>
        <c:ser>
          <c:idx val="3"/>
          <c:order val="3"/>
          <c:tx>
            <c:strRef>
              <c:f>Foglio1!$E$60</c:f>
              <c:strCache>
                <c:ptCount val="1"/>
                <c:pt idx="0">
                  <c:v>2023</c:v>
                </c:pt>
              </c:strCache>
            </c:strRef>
          </c:tx>
          <c:spPr>
            <a:gradFill rotWithShape="1">
              <a:gsLst>
                <a:gs pos="0">
                  <a:schemeClr val="accent5">
                    <a:tint val="77000"/>
                    <a:satMod val="103000"/>
                    <a:lumMod val="102000"/>
                    <a:tint val="94000"/>
                  </a:schemeClr>
                </a:gs>
                <a:gs pos="50000">
                  <a:schemeClr val="accent5">
                    <a:tint val="77000"/>
                    <a:satMod val="110000"/>
                    <a:lumMod val="100000"/>
                    <a:shade val="100000"/>
                  </a:schemeClr>
                </a:gs>
                <a:gs pos="100000">
                  <a:schemeClr val="accent5">
                    <a:tint val="77000"/>
                    <a:lumMod val="99000"/>
                    <a:satMod val="120000"/>
                    <a:shade val="78000"/>
                  </a:schemeClr>
                </a:gs>
              </a:gsLst>
              <a:lin ang="5400000" scaled="0"/>
            </a:gra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Foglio1!$A$61:$A$67</c:f>
              <c:strCache>
                <c:ptCount val="7"/>
                <c:pt idx="0">
                  <c:v>ALCOL</c:v>
                </c:pt>
                <c:pt idx="1">
                  <c:v>CANNABINOIDI</c:v>
                </c:pt>
                <c:pt idx="2">
                  <c:v>COCAINA</c:v>
                </c:pt>
                <c:pt idx="3">
                  <c:v>BENZODIAZEPINE</c:v>
                </c:pt>
                <c:pt idx="4">
                  <c:v>PSICOFARMACI</c:v>
                </c:pt>
                <c:pt idx="5">
                  <c:v>EROINA</c:v>
                </c:pt>
                <c:pt idx="6">
                  <c:v>METADONE</c:v>
                </c:pt>
              </c:strCache>
            </c:strRef>
          </c:cat>
          <c:val>
            <c:numRef>
              <c:f>Foglio1!$E$61:$E$67</c:f>
              <c:numCache>
                <c:formatCode>0</c:formatCode>
                <c:ptCount val="7"/>
                <c:pt idx="0">
                  <c:v>64.2</c:v>
                </c:pt>
                <c:pt idx="1">
                  <c:v>17.899999999999999</c:v>
                </c:pt>
                <c:pt idx="2">
                  <c:v>30.2</c:v>
                </c:pt>
                <c:pt idx="3">
                  <c:v>11.3</c:v>
                </c:pt>
                <c:pt idx="4">
                  <c:v>4.7</c:v>
                </c:pt>
                <c:pt idx="5">
                  <c:v>0.9</c:v>
                </c:pt>
                <c:pt idx="6">
                  <c:v>4.7</c:v>
                </c:pt>
              </c:numCache>
            </c:numRef>
          </c:val>
          <c:extLst>
            <c:ext xmlns:c16="http://schemas.microsoft.com/office/drawing/2014/chart" uri="{C3380CC4-5D6E-409C-BE32-E72D297353CC}">
              <c16:uniqueId val="{00000003-C110-42A3-AC20-4ACEBB3A5D3D}"/>
            </c:ext>
          </c:extLst>
        </c:ser>
        <c:ser>
          <c:idx val="4"/>
          <c:order val="4"/>
          <c:tx>
            <c:strRef>
              <c:f>Foglio1!$F$60</c:f>
              <c:strCache>
                <c:ptCount val="1"/>
                <c:pt idx="0">
                  <c:v>2024</c:v>
                </c:pt>
              </c:strCache>
            </c:strRef>
          </c:tx>
          <c:spPr>
            <a:gradFill rotWithShape="1">
              <a:gsLst>
                <a:gs pos="0">
                  <a:schemeClr val="accent5">
                    <a:tint val="54000"/>
                    <a:satMod val="103000"/>
                    <a:lumMod val="102000"/>
                    <a:tint val="94000"/>
                  </a:schemeClr>
                </a:gs>
                <a:gs pos="50000">
                  <a:schemeClr val="accent5">
                    <a:tint val="54000"/>
                    <a:satMod val="110000"/>
                    <a:lumMod val="100000"/>
                    <a:shade val="100000"/>
                  </a:schemeClr>
                </a:gs>
                <a:gs pos="100000">
                  <a:schemeClr val="accent5">
                    <a:tint val="54000"/>
                    <a:lumMod val="99000"/>
                    <a:satMod val="120000"/>
                    <a:shade val="78000"/>
                  </a:schemeClr>
                </a:gs>
              </a:gsLst>
              <a:lin ang="5400000" scaled="0"/>
            </a:gra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Foglio1!$A$61:$A$67</c:f>
              <c:strCache>
                <c:ptCount val="7"/>
                <c:pt idx="0">
                  <c:v>ALCOL</c:v>
                </c:pt>
                <c:pt idx="1">
                  <c:v>CANNABINOIDI</c:v>
                </c:pt>
                <c:pt idx="2">
                  <c:v>COCAINA</c:v>
                </c:pt>
                <c:pt idx="3">
                  <c:v>BENZODIAZEPINE</c:v>
                </c:pt>
                <c:pt idx="4">
                  <c:v>PSICOFARMACI</c:v>
                </c:pt>
                <c:pt idx="5">
                  <c:v>EROINA</c:v>
                </c:pt>
                <c:pt idx="6">
                  <c:v>METADONE</c:v>
                </c:pt>
              </c:strCache>
            </c:strRef>
          </c:cat>
          <c:val>
            <c:numRef>
              <c:f>Foglio1!$F$61:$F$67</c:f>
              <c:numCache>
                <c:formatCode>0</c:formatCode>
                <c:ptCount val="7"/>
                <c:pt idx="0">
                  <c:v>74.5</c:v>
                </c:pt>
                <c:pt idx="1">
                  <c:v>20.6</c:v>
                </c:pt>
                <c:pt idx="2">
                  <c:v>18.2</c:v>
                </c:pt>
                <c:pt idx="3">
                  <c:v>6.1</c:v>
                </c:pt>
                <c:pt idx="4">
                  <c:v>2.4</c:v>
                </c:pt>
                <c:pt idx="5">
                  <c:v>0.6</c:v>
                </c:pt>
                <c:pt idx="6">
                  <c:v>1.8</c:v>
                </c:pt>
              </c:numCache>
            </c:numRef>
          </c:val>
          <c:extLst>
            <c:ext xmlns:c16="http://schemas.microsoft.com/office/drawing/2014/chart" uri="{C3380CC4-5D6E-409C-BE32-E72D297353CC}">
              <c16:uniqueId val="{00000004-C110-42A3-AC20-4ACEBB3A5D3D}"/>
            </c:ext>
          </c:extLst>
        </c:ser>
        <c:dLbls>
          <c:showLegendKey val="0"/>
          <c:showVal val="1"/>
          <c:showCatName val="0"/>
          <c:showSerName val="0"/>
          <c:showPercent val="0"/>
          <c:showBubbleSize val="0"/>
        </c:dLbls>
        <c:gapWidth val="150"/>
        <c:shape val="box"/>
        <c:axId val="585733471"/>
        <c:axId val="585751231"/>
        <c:axId val="0"/>
      </c:bar3DChart>
      <c:catAx>
        <c:axId val="585733471"/>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585751231"/>
        <c:crosses val="autoZero"/>
        <c:auto val="1"/>
        <c:lblAlgn val="ctr"/>
        <c:lblOffset val="100"/>
        <c:noMultiLvlLbl val="0"/>
      </c:catAx>
      <c:valAx>
        <c:axId val="585751231"/>
        <c:scaling>
          <c:orientation val="minMax"/>
        </c:scaling>
        <c:delete val="1"/>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GB"/>
                  <a:t>%</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endParaRPr lang="en-US"/>
            </a:p>
          </c:txPr>
        </c:title>
        <c:numFmt formatCode="0" sourceLinked="1"/>
        <c:majorTickMark val="none"/>
        <c:minorTickMark val="none"/>
        <c:tickLblPos val="nextTo"/>
        <c:crossAx val="585733471"/>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it-IT"/>
              <a:t>Percentuali positività su 1900 accertamenti</a:t>
            </a:r>
            <a:r>
              <a:rPr lang="it-IT" baseline="0"/>
              <a:t> per idoneità alla guida - 2024</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it-IT"/>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5"/>
            </a:solidFill>
            <a:ln>
              <a:noFill/>
            </a:ln>
            <a:effectLst/>
            <a:sp3d/>
          </c:spPr>
          <c:invertIfNegative val="0"/>
          <c:cat>
            <c:strRef>
              <c:f>Foglio1!$A$90:$A$99</c:f>
              <c:strCache>
                <c:ptCount val="10"/>
                <c:pt idx="0">
                  <c:v>cocaina</c:v>
                </c:pt>
                <c:pt idx="1">
                  <c:v>cannabinoidi</c:v>
                </c:pt>
                <c:pt idx="2">
                  <c:v>EtG</c:v>
                </c:pt>
                <c:pt idx="3">
                  <c:v>codeina</c:v>
                </c:pt>
                <c:pt idx="4">
                  <c:v>metadone</c:v>
                </c:pt>
                <c:pt idx="5">
                  <c:v>MDMA</c:v>
                </c:pt>
                <c:pt idx="6">
                  <c:v>ketamina</c:v>
                </c:pt>
                <c:pt idx="7">
                  <c:v>morfina</c:v>
                </c:pt>
                <c:pt idx="8">
                  <c:v>amfetamina</c:v>
                </c:pt>
                <c:pt idx="9">
                  <c:v>buprenorfina</c:v>
                </c:pt>
              </c:strCache>
            </c:strRef>
          </c:cat>
          <c:val>
            <c:numRef>
              <c:f>Foglio1!$C$90:$C$99</c:f>
              <c:numCache>
                <c:formatCode>General</c:formatCode>
                <c:ptCount val="10"/>
                <c:pt idx="0">
                  <c:v>5.198147195059187E-2</c:v>
                </c:pt>
                <c:pt idx="1">
                  <c:v>3.6026762738033971E-2</c:v>
                </c:pt>
                <c:pt idx="2">
                  <c:v>6.6906845084920225E-3</c:v>
                </c:pt>
                <c:pt idx="3">
                  <c:v>3.602676273803397E-3</c:v>
                </c:pt>
                <c:pt idx="4">
                  <c:v>1.5440041173443129E-3</c:v>
                </c:pt>
                <c:pt idx="5">
                  <c:v>1.029336078229542E-3</c:v>
                </c:pt>
                <c:pt idx="6">
                  <c:v>1.029336078229542E-3</c:v>
                </c:pt>
                <c:pt idx="7">
                  <c:v>5.1466803911477102E-4</c:v>
                </c:pt>
                <c:pt idx="8">
                  <c:v>5.1466803911477102E-4</c:v>
                </c:pt>
                <c:pt idx="9">
                  <c:v>5.1466803911477102E-4</c:v>
                </c:pt>
              </c:numCache>
            </c:numRef>
          </c:val>
          <c:extLst>
            <c:ext xmlns:c16="http://schemas.microsoft.com/office/drawing/2014/chart" uri="{C3380CC4-5D6E-409C-BE32-E72D297353CC}">
              <c16:uniqueId val="{00000000-AC07-4766-8B42-8470E7D83E7F}"/>
            </c:ext>
          </c:extLst>
        </c:ser>
        <c:dLbls>
          <c:showLegendKey val="0"/>
          <c:showVal val="0"/>
          <c:showCatName val="0"/>
          <c:showSerName val="0"/>
          <c:showPercent val="0"/>
          <c:showBubbleSize val="0"/>
        </c:dLbls>
        <c:gapWidth val="150"/>
        <c:shape val="box"/>
        <c:axId val="66509760"/>
        <c:axId val="66503040"/>
        <c:axId val="0"/>
      </c:bar3DChart>
      <c:catAx>
        <c:axId val="6650976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66503040"/>
        <c:crosses val="autoZero"/>
        <c:auto val="1"/>
        <c:lblAlgn val="ctr"/>
        <c:lblOffset val="100"/>
        <c:noMultiLvlLbl val="0"/>
      </c:catAx>
      <c:valAx>
        <c:axId val="665030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665097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colors2.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9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F605D5CD-8481-E42D-2E9E-C51DF08029B2}"/>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it-IT"/>
          </a:p>
        </p:txBody>
      </p:sp>
      <p:sp>
        <p:nvSpPr>
          <p:cNvPr id="4099" name="Rectangle 3">
            <a:extLst>
              <a:ext uri="{FF2B5EF4-FFF2-40B4-BE49-F238E27FC236}">
                <a16:creationId xmlns:a16="http://schemas.microsoft.com/office/drawing/2014/main" id="{66A1EC59-80DB-EF40-9B8A-B8FE33F83C47}"/>
              </a:ext>
            </a:extLst>
          </p:cNvPr>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it-IT"/>
          </a:p>
        </p:txBody>
      </p:sp>
      <p:sp>
        <p:nvSpPr>
          <p:cNvPr id="13316" name="Rectangle 4">
            <a:extLst>
              <a:ext uri="{FF2B5EF4-FFF2-40B4-BE49-F238E27FC236}">
                <a16:creationId xmlns:a16="http://schemas.microsoft.com/office/drawing/2014/main" id="{BC51BDC5-CC04-BE26-D67B-217667BAB12A}"/>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a:extLst>
              <a:ext uri="{FF2B5EF4-FFF2-40B4-BE49-F238E27FC236}">
                <a16:creationId xmlns:a16="http://schemas.microsoft.com/office/drawing/2014/main" id="{4D35213B-9BB0-8815-4C17-02F4C7779216}"/>
              </a:ext>
            </a:extLst>
          </p:cNvPr>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4102" name="Rectangle 6">
            <a:extLst>
              <a:ext uri="{FF2B5EF4-FFF2-40B4-BE49-F238E27FC236}">
                <a16:creationId xmlns:a16="http://schemas.microsoft.com/office/drawing/2014/main" id="{4DC91CA9-EB2A-4625-B72E-8B183B26584F}"/>
              </a:ext>
            </a:extLst>
          </p:cNvPr>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it-IT"/>
          </a:p>
        </p:txBody>
      </p:sp>
      <p:sp>
        <p:nvSpPr>
          <p:cNvPr id="4103" name="Rectangle 7">
            <a:extLst>
              <a:ext uri="{FF2B5EF4-FFF2-40B4-BE49-F238E27FC236}">
                <a16:creationId xmlns:a16="http://schemas.microsoft.com/office/drawing/2014/main" id="{1A224FF3-D76F-9335-F5FD-F2304917D2D9}"/>
              </a:ext>
            </a:extLst>
          </p:cNvPr>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7E77C1F5-D949-4186-93D4-10F30073B4C0}" type="slidenum">
              <a:rPr lang="it-IT" altLang="it-IT"/>
              <a:pPr>
                <a:defRPr/>
              </a:pPr>
              <a:t>‹N›</a:t>
            </a:fld>
            <a:endParaRPr lang="it-IT" alt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egnaposto immagine diapositiva 1">
            <a:extLst>
              <a:ext uri="{FF2B5EF4-FFF2-40B4-BE49-F238E27FC236}">
                <a16:creationId xmlns:a16="http://schemas.microsoft.com/office/drawing/2014/main" id="{0DA64EB5-6A9F-943F-709D-041FF0605B15}"/>
              </a:ext>
            </a:extLst>
          </p:cNvPr>
          <p:cNvSpPr>
            <a:spLocks noGrp="1" noRot="1" noChangeAspect="1" noChangeArrowheads="1" noTextEdit="1"/>
          </p:cNvSpPr>
          <p:nvPr>
            <p:ph type="sldImg"/>
          </p:nvPr>
        </p:nvSpPr>
        <p:spPr>
          <a:ln/>
        </p:spPr>
      </p:sp>
      <p:sp>
        <p:nvSpPr>
          <p:cNvPr id="15363" name="Segnaposto note 2">
            <a:extLst>
              <a:ext uri="{FF2B5EF4-FFF2-40B4-BE49-F238E27FC236}">
                <a16:creationId xmlns:a16="http://schemas.microsoft.com/office/drawing/2014/main" id="{30908722-4F83-F273-F939-81E423FD4CA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latin typeface="Arial" panose="020B0604020202020204" pitchFamily="34" charset="0"/>
              <a:cs typeface="Arial" panose="020B0604020202020204" pitchFamily="34" charset="0"/>
            </a:endParaRPr>
          </a:p>
        </p:txBody>
      </p:sp>
      <p:sp>
        <p:nvSpPr>
          <p:cNvPr id="11268" name="Segnaposto numero diapositiva 3">
            <a:extLst>
              <a:ext uri="{FF2B5EF4-FFF2-40B4-BE49-F238E27FC236}">
                <a16:creationId xmlns:a16="http://schemas.microsoft.com/office/drawing/2014/main" id="{DF4D62FA-79D3-0E63-31B4-98028261658D}"/>
              </a:ext>
            </a:extLst>
          </p:cNvPr>
          <p:cNvSpPr>
            <a:spLocks noGrp="1" noChangeArrowheads="1"/>
          </p:cNvSpPr>
          <p:nvPr>
            <p:ph type="sldNum" sz="quarter" idx="5"/>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fld id="{96E1FC04-2F9E-4096-A798-F1AC7239AA12}" type="slidenum">
              <a:rPr lang="it-IT" altLang="it-IT" smtClean="0">
                <a:solidFill>
                  <a:srgbClr val="000000"/>
                </a:solidFill>
                <a:cs typeface="+mn-cs"/>
              </a:rPr>
              <a:pPr>
                <a:defRPr/>
              </a:pPr>
              <a:t>1</a:t>
            </a:fld>
            <a:endParaRPr lang="it-IT" altLang="it-IT">
              <a:solidFill>
                <a:srgbClr val="000000"/>
              </a:solidFill>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egnaposto immagine diapositiva 1">
            <a:extLst>
              <a:ext uri="{FF2B5EF4-FFF2-40B4-BE49-F238E27FC236}">
                <a16:creationId xmlns:a16="http://schemas.microsoft.com/office/drawing/2014/main" id="{3BE71A1B-8022-2B8B-D893-368614266290}"/>
              </a:ext>
            </a:extLst>
          </p:cNvPr>
          <p:cNvSpPr>
            <a:spLocks noGrp="1" noRot="1" noChangeAspect="1" noChangeArrowheads="1" noTextEdit="1"/>
          </p:cNvSpPr>
          <p:nvPr>
            <p:ph type="sldImg"/>
          </p:nvPr>
        </p:nvSpPr>
        <p:spPr>
          <a:xfrm>
            <a:off x="685800" y="1143000"/>
            <a:ext cx="5486400" cy="3086100"/>
          </a:xfrm>
          <a:ln/>
        </p:spPr>
      </p:sp>
      <p:sp>
        <p:nvSpPr>
          <p:cNvPr id="31747" name="Segnaposto note 2">
            <a:extLst>
              <a:ext uri="{FF2B5EF4-FFF2-40B4-BE49-F238E27FC236}">
                <a16:creationId xmlns:a16="http://schemas.microsoft.com/office/drawing/2014/main" id="{D190A994-42C9-97B2-3265-8B946E4D8471}"/>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it-IT" altLang="it-IT">
                <a:latin typeface="Arial" panose="020B0604020202020204" pitchFamily="34" charset="0"/>
                <a:cs typeface="Arial" panose="020B0604020202020204" pitchFamily="34" charset="0"/>
              </a:rPr>
              <a:t>Italian Journal on Addiction Vol. 1 Numero 5-6,2011</a:t>
            </a:r>
          </a:p>
          <a:p>
            <a:pPr eaLnBrk="1" hangingPunct="1">
              <a:spcBef>
                <a:spcPct val="0"/>
              </a:spcBef>
            </a:pPr>
            <a:r>
              <a:rPr lang="it-IT" altLang="it-IT">
                <a:latin typeface="Arial" panose="020B0604020202020204" pitchFamily="34" charset="0"/>
                <a:cs typeface="Arial" panose="020B0604020202020204" pitchFamily="34" charset="0"/>
              </a:rPr>
              <a:t>18 Di partimento Politiche Antidroga Presidenza del Consiglio dei Ministri</a:t>
            </a:r>
          </a:p>
          <a:p>
            <a:pPr eaLnBrk="1" hangingPunct="1">
              <a:spcBef>
                <a:spcPct val="0"/>
              </a:spcBef>
            </a:pPr>
            <a:r>
              <a:rPr lang="it-IT" altLang="it-IT">
                <a:latin typeface="Arial" panose="020B0604020202020204" pitchFamily="34" charset="0"/>
                <a:cs typeface="Arial" panose="020B0604020202020204" pitchFamily="34" charset="0"/>
              </a:rPr>
              <a:t>Introduzione I cannabinoidi sintetici costituiscono un gruppo eteroge-neo di composti strutturalmente non correlati al Δ-9-tetraidrocannabinolo (THC), né spesso tra di loro, ma fun-zionalmente analoghi al principio attivo della cannabis. Queste nuove molecole sono state sviluppate dall’industria farmaceutica fn dagli anni ’70, nel tentativo di creare dei composti dotati dell’attività antinocicettiva (in particolare per il trattamento del dolore neuropatico) dei cannabinoidi natu-rali, ma privi degli effetti psicoattivi indesiderati dei cannabi-noidi. Essendo state sintetizzate col preciso scopo di aumen-tare l’attività agonista sul recettore, tali strutture presentano una elevata affnità per i recettori per i cannabinoidi CB1 e CB2, superiore a quella dei cannabinoidi naturali.</a:t>
            </a:r>
          </a:p>
          <a:p>
            <a:pPr eaLnBrk="1" hangingPunct="1">
              <a:spcBef>
                <a:spcPct val="0"/>
              </a:spcBef>
            </a:pPr>
            <a:r>
              <a:rPr lang="it-IT" altLang="it-IT">
                <a:latin typeface="Arial" panose="020B0604020202020204" pitchFamily="34" charset="0"/>
                <a:cs typeface="Arial" panose="020B0604020202020204" pitchFamily="34" charset="0"/>
              </a:rPr>
              <a:t>Studi struttura-attività hanno dimostrato che per l’attività sul sistema nervoso centrale è fondamentale la catena laterale ali-fatica presente in tutte le strutture 1 . Nonostante la notevole attività biologica, solo poche di queste molecole sono entrate per lo più sperimentalmente in terapia, mentre in gran parte sono state scartate per la loro tossicità.</a:t>
            </a:r>
          </a:p>
          <a:p>
            <a:pPr eaLnBrk="1" hangingPunct="1">
              <a:spcBef>
                <a:spcPct val="0"/>
              </a:spcBef>
            </a:pPr>
            <a:r>
              <a:rPr lang="it-IT" altLang="it-IT">
                <a:latin typeface="Arial" panose="020B0604020202020204" pitchFamily="34" charset="0"/>
                <a:cs typeface="Arial" panose="020B0604020202020204" pitchFamily="34" charset="0"/>
              </a:rPr>
              <a:t>I cannabinoidi sintetici possono essere classifcati in base alla loro struttura secondo quattro gruppi principali 2 :</a:t>
            </a:r>
          </a:p>
          <a:p>
            <a:pPr eaLnBrk="1" hangingPunct="1">
              <a:spcBef>
                <a:spcPct val="0"/>
              </a:spcBef>
            </a:pPr>
            <a:r>
              <a:rPr lang="it-IT" altLang="it-IT">
                <a:latin typeface="Arial" panose="020B0604020202020204" pitchFamily="34" charset="0"/>
                <a:cs typeface="Arial" panose="020B0604020202020204" pitchFamily="34" charset="0"/>
              </a:rPr>
              <a:t>• Cannabinoidi “classici” (es. HU-210);</a:t>
            </a:r>
          </a:p>
          <a:p>
            <a:pPr eaLnBrk="1" hangingPunct="1">
              <a:spcBef>
                <a:spcPct val="0"/>
              </a:spcBef>
            </a:pPr>
            <a:r>
              <a:rPr lang="it-IT" altLang="it-IT">
                <a:latin typeface="Arial" panose="020B0604020202020204" pitchFamily="34" charset="0"/>
                <a:cs typeface="Arial" panose="020B0604020202020204" pitchFamily="34" charset="0"/>
              </a:rPr>
              <a:t>• Cicloesilfenoli (es. CP 47,497 e suoi analoghi);</a:t>
            </a:r>
          </a:p>
          <a:p>
            <a:pPr eaLnBrk="1" hangingPunct="1">
              <a:spcBef>
                <a:spcPct val="0"/>
              </a:spcBef>
            </a:pPr>
            <a:r>
              <a:rPr lang="it-IT" altLang="it-IT">
                <a:latin typeface="Arial" panose="020B0604020202020204" pitchFamily="34" charset="0"/>
                <a:cs typeface="Arial" panose="020B0604020202020204" pitchFamily="34" charset="0"/>
              </a:rPr>
              <a:t>• Aminoalchilindoli: suddivisi in naftoilindoli (es. JWH-018, JWH-073, JWH-081, JWH-122, JWH-200, JWH-210), naftilmetilindoli (es. AM-694), fenilacetilindoli (es. JWH-250);</a:t>
            </a:r>
          </a:p>
          <a:p>
            <a:pPr eaLnBrk="1" hangingPunct="1">
              <a:spcBef>
                <a:spcPct val="0"/>
              </a:spcBef>
            </a:pPr>
            <a:r>
              <a:rPr lang="it-IT" altLang="it-IT">
                <a:latin typeface="Arial" panose="020B0604020202020204" pitchFamily="34" charset="0"/>
                <a:cs typeface="Arial" panose="020B0604020202020204" pitchFamily="34" charset="0"/>
              </a:rPr>
              <a:t>• Miscellanea: acidi grassi (es. oleamide).</a:t>
            </a:r>
          </a:p>
          <a:p>
            <a:pPr eaLnBrk="1" hangingPunct="1">
              <a:spcBef>
                <a:spcPct val="0"/>
              </a:spcBef>
            </a:pPr>
            <a:r>
              <a:rPr lang="it-IT" altLang="it-IT">
                <a:latin typeface="Arial" panose="020B0604020202020204" pitchFamily="34" charset="0"/>
                <a:cs typeface="Arial" panose="020B0604020202020204" pitchFamily="34" charset="0"/>
              </a:rPr>
              <a:t>I “cannabinoidi classici” sono caratterizzati dalla presenza nella loro struttura di un anello dibenzopiranico analogo a quello del THC. Sono stati sviluppati negli anni ’60 e includo-no l’HU-210, il nabilone e il dronabinolo, quest’ultimi usati in terapia in alcuni paesi esteri nel trattamento della nausea conseguente a chemioterapia 3 . Successivamente, dopo la sco-perta dei recettori per i cannabinoidi, l’industria farmaceutica ha sviluppato una serie dei cicloesilfenoli (CP) con attività simil-cannabinoide. Tra questi ricordiamo il CP 47,497 ed i suoi analoghi.</a:t>
            </a:r>
          </a:p>
          <a:p>
            <a:pPr eaLnBrk="1" hangingPunct="1">
              <a:spcBef>
                <a:spcPct val="0"/>
              </a:spcBef>
            </a:pPr>
            <a:r>
              <a:rPr lang="it-IT" altLang="it-IT">
                <a:latin typeface="Arial" panose="020B0604020202020204" pitchFamily="34" charset="0"/>
                <a:cs typeface="Arial" panose="020B0604020202020204" pitchFamily="34" charset="0"/>
              </a:rPr>
              <a:t>E’ però nel corso degli anni ’90, che J.W. Huffman della Clemson University ha sintetizzato un’ampia gamma di naf-toilindoli, naftilmetilindoli, naftoilpirroli, naftilmetilindani e fenilacetilindoli conosciuti come JWH, acronimo dal nome</a:t>
            </a:r>
          </a:p>
          <a:p>
            <a:pPr eaLnBrk="1" hangingPunct="1">
              <a:spcBef>
                <a:spcPct val="0"/>
              </a:spcBef>
            </a:pPr>
            <a:r>
              <a:rPr lang="it-IT" altLang="it-IT">
                <a:latin typeface="Arial" panose="020B0604020202020204" pitchFamily="34" charset="0"/>
                <a:cs typeface="Arial" panose="020B0604020202020204" pitchFamily="34" charset="0"/>
              </a:rPr>
              <a:t>del loro inventore 4 . Al momento attuale, la classe dei JWH rappresenta la tipologia di cannabinoidi sintetici maggior-mente diffusa nel mercato internazionale.</a:t>
            </a:r>
          </a:p>
          <a:p>
            <a:pPr eaLnBrk="1" hangingPunct="1">
              <a:spcBef>
                <a:spcPct val="0"/>
              </a:spcBef>
            </a:pPr>
            <a:r>
              <a:rPr lang="it-IT" altLang="it-IT">
                <a:latin typeface="Arial" panose="020B0604020202020204" pitchFamily="34" charset="0"/>
                <a:cs typeface="Arial" panose="020B0604020202020204" pitchFamily="34" charset="0"/>
              </a:rPr>
              <a:t>Tra i cannabinoidi sintetici si annovera anche un ultimo grup-po di composti, caratterizzati da una notevole eterogeneità nella struttura chimica, tra cui ricordiamo l’oleamide, un acido grasso che sembra possedere attività cannabino-mimetica 5 . Dalla scoperta dei recettori per i cannabinoidi ad oggi, sono state sintetizzate più di cento molecole dotate di un’affnità recettoriale in vitro, in particolare per il CB1, superiore ri-spetto al THC. La loro potenza, pur variando notevolmente da molecola a molecola, risulta essere anche 4-10 volte supe-riore rispetto al THC 6 . HU-210 presenta invece una potenza di 100 volte maggiore.</a:t>
            </a:r>
          </a:p>
          <a:p>
            <a:pPr eaLnBrk="1" hangingPunct="1">
              <a:spcBef>
                <a:spcPct val="0"/>
              </a:spcBef>
            </a:pPr>
            <a:r>
              <a:rPr lang="it-IT" altLang="it-IT">
                <a:latin typeface="Arial" panose="020B0604020202020204" pitchFamily="34" charset="0"/>
                <a:cs typeface="Arial" panose="020B0604020202020204" pitchFamily="34" charset="0"/>
              </a:rPr>
              <a:t>All’inizio del 2008, si è diffuso in Europa, in particolar modo tra i giovani, l’uso di preparazioni erbacee contenen-ti cannabinoidi sintetici e commercializzate come incensi e profumatori ambientali. Tra i prodotti commercializzati, il più rappresentativo è stato sicuramente quello denominato commercialmente ” Spice”, sebbene successivamente siano stati introdotti molti altri prodotti dalle caratteristiche simili 7 . Come per il THC, la via di somministrazione di elezione dei cannabinoidi sintetici è quella inalatoria, in quanto tali pro-dotti sono stati proposti come alternative legali alla canna-bis 8-9 . Sebbene non siano note le modalità di preparazione delle miscele erbacee note come “Spice”, “herbal blends” ecc., si presume che i cannabinoidi sintetici siano aggiunti a una miscela di erbe mediante un processo di vaporizzazione. Nonostante vi sia una crescente evidenza dell’ associazione tra uso di cannabis e lo sviluppo e l’esacerbazione di psicosi 10 , sono disponibili poche informazioni circa gli effetti psichia-trici 11-15 , il proflo di tossicità 16 e il metabolismo 17-22 dei can-nabinoidi sintetici. E’ importante considerare anche che non sono note le interazioni farmacologiche e le proprietà degli altri componenti erbacei presenti nelle miscele contenenti i cannabinoidi sintetici. Non è pertanto escluso che possano dar luogo ad effetti avversi sinergici.</a:t>
            </a:r>
          </a:p>
          <a:p>
            <a:pPr eaLnBrk="1" hangingPunct="1">
              <a:spcBef>
                <a:spcPct val="0"/>
              </a:spcBef>
            </a:pPr>
            <a:r>
              <a:rPr lang="it-IT" altLang="it-IT">
                <a:latin typeface="Arial" panose="020B0604020202020204" pitchFamily="34" charset="0"/>
                <a:cs typeface="Arial" panose="020B0604020202020204" pitchFamily="34" charset="0"/>
              </a:rPr>
              <a:t>Al fne di far emergere il fenomeno della diffusione dei can-nabinoidi sintetici, il Sistema di Allerta Europeo ha iniziato da tempo un’attività di monitoraggio sul territorio dell’Unio-ne che culminava nel dicembre 2008 con l’identifcazione, per la prima volta in Austria, del JWH-018 in alcuni preparati di herbal blend. Subito dopo, molti altri stati europei iniziavano a notifcare all’European Monitoring Centre for Drugs and Drug Addiction (EMCDDA) l’individuazione di altre nuove sostanze psicoattive della classe dei cannabinoidi sintetici 18 .</a:t>
            </a:r>
          </a:p>
          <a:p>
            <a:pPr eaLnBrk="1" hangingPunct="1">
              <a:spcBef>
                <a:spcPct val="0"/>
              </a:spcBef>
            </a:pPr>
            <a:r>
              <a:rPr lang="it-IT" altLang="it-IT">
                <a:latin typeface="Arial" panose="020B0604020202020204" pitchFamily="34" charset="0"/>
                <a:cs typeface="Arial" panose="020B0604020202020204" pitchFamily="34" charset="0"/>
              </a:rPr>
              <a:t> </a:t>
            </a:r>
          </a:p>
        </p:txBody>
      </p:sp>
      <p:sp>
        <p:nvSpPr>
          <p:cNvPr id="12292" name="Segnaposto numero diapositiva 3">
            <a:extLst>
              <a:ext uri="{FF2B5EF4-FFF2-40B4-BE49-F238E27FC236}">
                <a16:creationId xmlns:a16="http://schemas.microsoft.com/office/drawing/2014/main" id="{73F1B174-D037-6BDB-A902-C7CED280E057}"/>
              </a:ext>
            </a:extLst>
          </p:cNvPr>
          <p:cNvSpPr>
            <a:spLocks noGrp="1"/>
          </p:cNvSpPr>
          <p:nvPr>
            <p:ph type="sldNum" sz="quarter" idx="5"/>
          </p:nvPr>
        </p:nvSpPr>
        <p:spPr/>
        <p:txBody>
          <a:bodyP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eaLnBrk="0" fontAlgn="base" hangingPunct="0">
              <a:spcBef>
                <a:spcPct val="0"/>
              </a:spcBef>
              <a:spcAft>
                <a:spcPct val="0"/>
              </a:spcAft>
              <a:defRPr>
                <a:solidFill>
                  <a:schemeClr val="tx1"/>
                </a:solidFill>
                <a:latin typeface="Cambria" panose="02040503050406030204" pitchFamily="18" charset="0"/>
              </a:defRPr>
            </a:lvl6pPr>
            <a:lvl7pPr marL="2971800" indent="-228600" eaLnBrk="0" fontAlgn="base" hangingPunct="0">
              <a:spcBef>
                <a:spcPct val="0"/>
              </a:spcBef>
              <a:spcAft>
                <a:spcPct val="0"/>
              </a:spcAft>
              <a:defRPr>
                <a:solidFill>
                  <a:schemeClr val="tx1"/>
                </a:solidFill>
                <a:latin typeface="Cambria" panose="02040503050406030204" pitchFamily="18" charset="0"/>
              </a:defRPr>
            </a:lvl7pPr>
            <a:lvl8pPr marL="3429000" indent="-228600" eaLnBrk="0" fontAlgn="base" hangingPunct="0">
              <a:spcBef>
                <a:spcPct val="0"/>
              </a:spcBef>
              <a:spcAft>
                <a:spcPct val="0"/>
              </a:spcAft>
              <a:defRPr>
                <a:solidFill>
                  <a:schemeClr val="tx1"/>
                </a:solidFill>
                <a:latin typeface="Cambria" panose="02040503050406030204" pitchFamily="18" charset="0"/>
              </a:defRPr>
            </a:lvl8pPr>
            <a:lvl9pPr marL="3886200" indent="-228600" eaLnBrk="0" fontAlgn="base" hangingPunct="0">
              <a:spcBef>
                <a:spcPct val="0"/>
              </a:spcBef>
              <a:spcAft>
                <a:spcPct val="0"/>
              </a:spcAft>
              <a:defRPr>
                <a:solidFill>
                  <a:schemeClr val="tx1"/>
                </a:solidFill>
                <a:latin typeface="Cambria" panose="02040503050406030204" pitchFamily="18" charset="0"/>
              </a:defRPr>
            </a:lvl9pPr>
          </a:lstStyle>
          <a:p>
            <a:pPr defTabSz="457200" fontAlgn="auto">
              <a:spcBef>
                <a:spcPts val="0"/>
              </a:spcBef>
              <a:spcAft>
                <a:spcPts val="0"/>
              </a:spcAft>
              <a:defRPr/>
            </a:pPr>
            <a:fld id="{AE69CAB0-0015-46C6-B162-4B77B37D0476}" type="slidenum">
              <a:rPr lang="it-IT" altLang="it-IT" smtClean="0">
                <a:solidFill>
                  <a:prstClr val="black"/>
                </a:solidFill>
                <a:latin typeface="Calibri" panose="020F0502020204030204" pitchFamily="34" charset="0"/>
                <a:cs typeface="+mn-cs"/>
              </a:rPr>
              <a:pPr defTabSz="457200" fontAlgn="auto">
                <a:spcBef>
                  <a:spcPts val="0"/>
                </a:spcBef>
                <a:spcAft>
                  <a:spcPts val="0"/>
                </a:spcAft>
                <a:defRPr/>
              </a:pPr>
              <a:t>6</a:t>
            </a:fld>
            <a:endParaRPr lang="it-IT" altLang="it-IT">
              <a:solidFill>
                <a:prstClr val="black"/>
              </a:solidFill>
              <a:latin typeface="Calibri" panose="020F0502020204030204" pitchFamily="34" charset="0"/>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a:extLst>
              <a:ext uri="{FF2B5EF4-FFF2-40B4-BE49-F238E27FC236}">
                <a16:creationId xmlns:a16="http://schemas.microsoft.com/office/drawing/2014/main" id="{4EBE6619-5793-1C21-060A-860918016ADA}"/>
              </a:ext>
            </a:extLst>
          </p:cNvPr>
          <p:cNvSpPr>
            <a:spLocks noGrp="1" noRot="1" noChangeAspect="1" noChangeArrowheads="1" noTextEdit="1"/>
          </p:cNvSpPr>
          <p:nvPr>
            <p:ph type="sldImg"/>
          </p:nvPr>
        </p:nvSpPr>
        <p:spPr>
          <a:xfrm>
            <a:off x="685800" y="1143000"/>
            <a:ext cx="5486400" cy="3086100"/>
          </a:xfrm>
          <a:ln/>
        </p:spPr>
      </p:sp>
      <p:sp>
        <p:nvSpPr>
          <p:cNvPr id="33795" name="Segnaposto note 2">
            <a:extLst>
              <a:ext uri="{FF2B5EF4-FFF2-40B4-BE49-F238E27FC236}">
                <a16:creationId xmlns:a16="http://schemas.microsoft.com/office/drawing/2014/main" id="{CB9DD666-0AEC-8B87-E80F-031FEFD2CF3F}"/>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it-IT" altLang="it-IT">
                <a:latin typeface="Arial" panose="020B0604020202020204" pitchFamily="34" charset="0"/>
                <a:cs typeface="Arial" panose="020B0604020202020204" pitchFamily="34" charset="0"/>
              </a:rPr>
              <a:t>Italian Journal on Addiction Vol. 1 Numero 5-6,2011</a:t>
            </a:r>
          </a:p>
          <a:p>
            <a:pPr eaLnBrk="1" hangingPunct="1">
              <a:spcBef>
                <a:spcPct val="0"/>
              </a:spcBef>
            </a:pPr>
            <a:r>
              <a:rPr lang="it-IT" altLang="it-IT">
                <a:latin typeface="Arial" panose="020B0604020202020204" pitchFamily="34" charset="0"/>
                <a:cs typeface="Arial" panose="020B0604020202020204" pitchFamily="34" charset="0"/>
              </a:rPr>
              <a:t>18 Di partimento Politiche Antidroga Presidenza del Consiglio dei Ministri</a:t>
            </a:r>
          </a:p>
          <a:p>
            <a:pPr eaLnBrk="1" hangingPunct="1">
              <a:spcBef>
                <a:spcPct val="0"/>
              </a:spcBef>
            </a:pPr>
            <a:r>
              <a:rPr lang="it-IT" altLang="it-IT">
                <a:latin typeface="Arial" panose="020B0604020202020204" pitchFamily="34" charset="0"/>
                <a:cs typeface="Arial" panose="020B0604020202020204" pitchFamily="34" charset="0"/>
              </a:rPr>
              <a:t>Introduzione I cannabinoidi sintetici costituiscono un gruppo eteroge-neo di composti strutturalmente non correlati al Δ-9-tetraidrocannabinolo (THC), né spesso tra di loro, ma fun-zionalmente analoghi al principio attivo della cannabis. Queste nuove molecole sono state sviluppate dall’industria farmaceutica fn dagli anni ’70, nel tentativo di creare dei composti dotati dell’attività antinocicettiva (in particolare per il trattamento del dolore neuropatico) dei cannabinoidi natu-rali, ma privi degli effetti psicoattivi indesiderati dei cannabi-noidi. Essendo state sintetizzate col preciso scopo di aumen-tare l’attività agonista sul recettore, tali strutture presentano una elevata affnità per i recettori per i cannabinoidi CB1 e CB2, superiore a quella dei cannabinoidi naturali.</a:t>
            </a:r>
          </a:p>
          <a:p>
            <a:pPr eaLnBrk="1" hangingPunct="1">
              <a:spcBef>
                <a:spcPct val="0"/>
              </a:spcBef>
            </a:pPr>
            <a:r>
              <a:rPr lang="it-IT" altLang="it-IT">
                <a:latin typeface="Arial" panose="020B0604020202020204" pitchFamily="34" charset="0"/>
                <a:cs typeface="Arial" panose="020B0604020202020204" pitchFamily="34" charset="0"/>
              </a:rPr>
              <a:t>Studi struttura-attività hanno dimostrato che per l’attività sul sistema nervoso centrale è fondamentale la catena laterale ali-fatica presente in tutte le strutture 1 . Nonostante la notevole attività biologica, solo poche di queste molecole sono entrate per lo più sperimentalmente in terapia, mentre in gran parte sono state scartate per la loro tossicità.</a:t>
            </a:r>
          </a:p>
          <a:p>
            <a:pPr eaLnBrk="1" hangingPunct="1">
              <a:spcBef>
                <a:spcPct val="0"/>
              </a:spcBef>
            </a:pPr>
            <a:r>
              <a:rPr lang="it-IT" altLang="it-IT">
                <a:latin typeface="Arial" panose="020B0604020202020204" pitchFamily="34" charset="0"/>
                <a:cs typeface="Arial" panose="020B0604020202020204" pitchFamily="34" charset="0"/>
              </a:rPr>
              <a:t>I cannabinoidi sintetici possono essere classifcati in base alla loro struttura secondo quattro gruppi principali 2 :</a:t>
            </a:r>
          </a:p>
          <a:p>
            <a:pPr eaLnBrk="1" hangingPunct="1">
              <a:spcBef>
                <a:spcPct val="0"/>
              </a:spcBef>
            </a:pPr>
            <a:r>
              <a:rPr lang="it-IT" altLang="it-IT">
                <a:latin typeface="Arial" panose="020B0604020202020204" pitchFamily="34" charset="0"/>
                <a:cs typeface="Arial" panose="020B0604020202020204" pitchFamily="34" charset="0"/>
              </a:rPr>
              <a:t>• Cannabinoidi “classici” (es. HU-210);</a:t>
            </a:r>
          </a:p>
          <a:p>
            <a:pPr eaLnBrk="1" hangingPunct="1">
              <a:spcBef>
                <a:spcPct val="0"/>
              </a:spcBef>
            </a:pPr>
            <a:r>
              <a:rPr lang="it-IT" altLang="it-IT">
                <a:latin typeface="Arial" panose="020B0604020202020204" pitchFamily="34" charset="0"/>
                <a:cs typeface="Arial" panose="020B0604020202020204" pitchFamily="34" charset="0"/>
              </a:rPr>
              <a:t>• Cicloesilfenoli (es. CP 47,497 e suoi analoghi);</a:t>
            </a:r>
          </a:p>
          <a:p>
            <a:pPr eaLnBrk="1" hangingPunct="1">
              <a:spcBef>
                <a:spcPct val="0"/>
              </a:spcBef>
            </a:pPr>
            <a:r>
              <a:rPr lang="it-IT" altLang="it-IT">
                <a:latin typeface="Arial" panose="020B0604020202020204" pitchFamily="34" charset="0"/>
                <a:cs typeface="Arial" panose="020B0604020202020204" pitchFamily="34" charset="0"/>
              </a:rPr>
              <a:t>• Aminoalchilindoli: suddivisi in naftoilindoli (es. JWH-018, JWH-073, JWH-081, JWH-122, JWH-200, JWH-210), naftilmetilindoli (es. AM-694), fenilacetilindoli (es. JWH-250);</a:t>
            </a:r>
          </a:p>
          <a:p>
            <a:pPr eaLnBrk="1" hangingPunct="1">
              <a:spcBef>
                <a:spcPct val="0"/>
              </a:spcBef>
            </a:pPr>
            <a:r>
              <a:rPr lang="it-IT" altLang="it-IT">
                <a:latin typeface="Arial" panose="020B0604020202020204" pitchFamily="34" charset="0"/>
                <a:cs typeface="Arial" panose="020B0604020202020204" pitchFamily="34" charset="0"/>
              </a:rPr>
              <a:t>• Miscellanea: acidi grassi (es. oleamide).</a:t>
            </a:r>
          </a:p>
          <a:p>
            <a:pPr eaLnBrk="1" hangingPunct="1">
              <a:spcBef>
                <a:spcPct val="0"/>
              </a:spcBef>
            </a:pPr>
            <a:r>
              <a:rPr lang="it-IT" altLang="it-IT">
                <a:latin typeface="Arial" panose="020B0604020202020204" pitchFamily="34" charset="0"/>
                <a:cs typeface="Arial" panose="020B0604020202020204" pitchFamily="34" charset="0"/>
              </a:rPr>
              <a:t>I “cannabinoidi classici” sono caratterizzati dalla presenza nella loro struttura di un anello dibenzopiranico analogo a quello del THC. Sono stati sviluppati negli anni ’60 e includo-no l’HU-210, il nabilone e il dronabinolo, quest’ultimi usati in terapia in alcuni paesi esteri nel trattamento della nausea conseguente a chemioterapia 3 . Successivamente, dopo la sco-perta dei recettori per i cannabinoidi, l’industria farmaceutica ha sviluppato una serie dei cicloesilfenoli (CP) con attività simil-cannabinoide. Tra questi ricordiamo il CP 47,497 ed i suoi analoghi.</a:t>
            </a:r>
          </a:p>
          <a:p>
            <a:pPr eaLnBrk="1" hangingPunct="1">
              <a:spcBef>
                <a:spcPct val="0"/>
              </a:spcBef>
            </a:pPr>
            <a:r>
              <a:rPr lang="it-IT" altLang="it-IT">
                <a:latin typeface="Arial" panose="020B0604020202020204" pitchFamily="34" charset="0"/>
                <a:cs typeface="Arial" panose="020B0604020202020204" pitchFamily="34" charset="0"/>
              </a:rPr>
              <a:t>E’ però nel corso degli anni ’90, che J.W. Huffman della Clemson University ha sintetizzato un’ampia gamma di naf-toilindoli, naftilmetilindoli, naftoilpirroli, naftilmetilindani e fenilacetilindoli conosciuti come JWH, acronimo dal nome</a:t>
            </a:r>
          </a:p>
          <a:p>
            <a:pPr eaLnBrk="1" hangingPunct="1">
              <a:spcBef>
                <a:spcPct val="0"/>
              </a:spcBef>
            </a:pPr>
            <a:r>
              <a:rPr lang="it-IT" altLang="it-IT">
                <a:latin typeface="Arial" panose="020B0604020202020204" pitchFamily="34" charset="0"/>
                <a:cs typeface="Arial" panose="020B0604020202020204" pitchFamily="34" charset="0"/>
              </a:rPr>
              <a:t>del loro inventore 4 . Al momento attuale, la classe dei JWH rappresenta la tipologia di cannabinoidi sintetici maggior-mente diffusa nel mercato internazionale.</a:t>
            </a:r>
          </a:p>
          <a:p>
            <a:pPr eaLnBrk="1" hangingPunct="1">
              <a:spcBef>
                <a:spcPct val="0"/>
              </a:spcBef>
            </a:pPr>
            <a:r>
              <a:rPr lang="it-IT" altLang="it-IT">
                <a:latin typeface="Arial" panose="020B0604020202020204" pitchFamily="34" charset="0"/>
                <a:cs typeface="Arial" panose="020B0604020202020204" pitchFamily="34" charset="0"/>
              </a:rPr>
              <a:t>Tra i cannabinoidi sintetici si annovera anche un ultimo grup-po di composti, caratterizzati da una notevole eterogeneità nella struttura chimica, tra cui ricordiamo l’oleamide, un acido grasso che sembra possedere attività cannabino-mimetica 5 . Dalla scoperta dei recettori per i cannabinoidi ad oggi, sono state sintetizzate più di cento molecole dotate di un’affnità recettoriale in vitro, in particolare per il CB1, superiore ri-spetto al THC. La loro potenza, pur variando notevolmente da molecola a molecola, risulta essere anche 4-10 volte supe-riore rispetto al THC 6 . HU-210 presenta invece una potenza di 100 volte maggiore.</a:t>
            </a:r>
          </a:p>
          <a:p>
            <a:pPr eaLnBrk="1" hangingPunct="1">
              <a:spcBef>
                <a:spcPct val="0"/>
              </a:spcBef>
            </a:pPr>
            <a:r>
              <a:rPr lang="it-IT" altLang="it-IT">
                <a:latin typeface="Arial" panose="020B0604020202020204" pitchFamily="34" charset="0"/>
                <a:cs typeface="Arial" panose="020B0604020202020204" pitchFamily="34" charset="0"/>
              </a:rPr>
              <a:t>All’inizio del 2008, si è diffuso in Europa, in particolar modo tra i giovani, l’uso di preparazioni erbacee contenen-ti cannabinoidi sintetici e commercializzate come incensi e profumatori ambientali. Tra i prodotti commercializzati, il più rappresentativo è stato sicuramente quello denominato commercialmente ” Spice”, sebbene successivamente siano stati introdotti molti altri prodotti dalle caratteristiche simili 7 . Come per il THC, la via di somministrazione di elezione dei cannabinoidi sintetici è quella inalatoria, in quanto tali pro-dotti sono stati proposti come alternative legali alla canna-bis 8-9 . Sebbene non siano note le modalità di preparazione delle miscele erbacee note come “Spice”, “herbal blends” ecc., si presume che i cannabinoidi sintetici siano aggiunti a una miscela di erbe mediante un processo di vaporizzazione. Nonostante vi sia una crescente evidenza dell’ associazione tra uso di cannabis e lo sviluppo e l’esacerbazione di psicosi 10 , sono disponibili poche informazioni circa gli effetti psichia-trici 11-15 , il proflo di tossicità 16 e il metabolismo 17-22 dei can-nabinoidi sintetici. E’ importante considerare anche che non sono note le interazioni farmacologiche e le proprietà degli altri componenti erbacei presenti nelle miscele contenenti i cannabinoidi sintetici. Non è pertanto escluso che possano dar luogo ad effetti avversi sinergici.</a:t>
            </a:r>
          </a:p>
          <a:p>
            <a:pPr eaLnBrk="1" hangingPunct="1">
              <a:spcBef>
                <a:spcPct val="0"/>
              </a:spcBef>
            </a:pPr>
            <a:r>
              <a:rPr lang="it-IT" altLang="it-IT">
                <a:latin typeface="Arial" panose="020B0604020202020204" pitchFamily="34" charset="0"/>
                <a:cs typeface="Arial" panose="020B0604020202020204" pitchFamily="34" charset="0"/>
              </a:rPr>
              <a:t>Al fne di far emergere il fenomeno della diffusione dei can-nabinoidi sintetici, il Sistema di Allerta Europeo ha iniziato da tempo un’attività di monitoraggio sul territorio dell’Unio-ne che culminava nel dicembre 2008 con l’identifcazione, per la prima volta in Austria, del JWH-018 in alcuni preparati di herbal blend. Subito dopo, molti altri stati europei iniziavano a notifcare all’European Monitoring Centre for Drugs and Drug Addiction (EMCDDA) l’individuazione di altre nuove sostanze psicoattive della classe dei cannabinoidi sintetici 18 .</a:t>
            </a:r>
          </a:p>
          <a:p>
            <a:pPr eaLnBrk="1" hangingPunct="1">
              <a:spcBef>
                <a:spcPct val="0"/>
              </a:spcBef>
            </a:pPr>
            <a:r>
              <a:rPr lang="it-IT" altLang="it-IT">
                <a:latin typeface="Arial" panose="020B0604020202020204" pitchFamily="34" charset="0"/>
                <a:cs typeface="Arial" panose="020B0604020202020204" pitchFamily="34" charset="0"/>
              </a:rPr>
              <a:t> </a:t>
            </a:r>
          </a:p>
        </p:txBody>
      </p:sp>
      <p:sp>
        <p:nvSpPr>
          <p:cNvPr id="12292" name="Segnaposto numero diapositiva 3">
            <a:extLst>
              <a:ext uri="{FF2B5EF4-FFF2-40B4-BE49-F238E27FC236}">
                <a16:creationId xmlns:a16="http://schemas.microsoft.com/office/drawing/2014/main" id="{D85F2A23-3FE4-F4A3-7DBF-8FD4A0ED14E3}"/>
              </a:ext>
            </a:extLst>
          </p:cNvPr>
          <p:cNvSpPr>
            <a:spLocks noGrp="1"/>
          </p:cNvSpPr>
          <p:nvPr>
            <p:ph type="sldNum" sz="quarter" idx="5"/>
          </p:nvPr>
        </p:nvSpPr>
        <p:spPr/>
        <p:txBody>
          <a:bodyP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eaLnBrk="0" fontAlgn="base" hangingPunct="0">
              <a:spcBef>
                <a:spcPct val="0"/>
              </a:spcBef>
              <a:spcAft>
                <a:spcPct val="0"/>
              </a:spcAft>
              <a:defRPr>
                <a:solidFill>
                  <a:schemeClr val="tx1"/>
                </a:solidFill>
                <a:latin typeface="Cambria" panose="02040503050406030204" pitchFamily="18" charset="0"/>
              </a:defRPr>
            </a:lvl6pPr>
            <a:lvl7pPr marL="2971800" indent="-228600" eaLnBrk="0" fontAlgn="base" hangingPunct="0">
              <a:spcBef>
                <a:spcPct val="0"/>
              </a:spcBef>
              <a:spcAft>
                <a:spcPct val="0"/>
              </a:spcAft>
              <a:defRPr>
                <a:solidFill>
                  <a:schemeClr val="tx1"/>
                </a:solidFill>
                <a:latin typeface="Cambria" panose="02040503050406030204" pitchFamily="18" charset="0"/>
              </a:defRPr>
            </a:lvl7pPr>
            <a:lvl8pPr marL="3429000" indent="-228600" eaLnBrk="0" fontAlgn="base" hangingPunct="0">
              <a:spcBef>
                <a:spcPct val="0"/>
              </a:spcBef>
              <a:spcAft>
                <a:spcPct val="0"/>
              </a:spcAft>
              <a:defRPr>
                <a:solidFill>
                  <a:schemeClr val="tx1"/>
                </a:solidFill>
                <a:latin typeface="Cambria" panose="02040503050406030204" pitchFamily="18" charset="0"/>
              </a:defRPr>
            </a:lvl8pPr>
            <a:lvl9pPr marL="3886200" indent="-228600" eaLnBrk="0" fontAlgn="base" hangingPunct="0">
              <a:spcBef>
                <a:spcPct val="0"/>
              </a:spcBef>
              <a:spcAft>
                <a:spcPct val="0"/>
              </a:spcAft>
              <a:defRPr>
                <a:solidFill>
                  <a:schemeClr val="tx1"/>
                </a:solidFill>
                <a:latin typeface="Cambria" panose="02040503050406030204" pitchFamily="18" charset="0"/>
              </a:defRPr>
            </a:lvl9pPr>
          </a:lstStyle>
          <a:p>
            <a:pPr defTabSz="457200" fontAlgn="auto">
              <a:spcBef>
                <a:spcPts val="0"/>
              </a:spcBef>
              <a:spcAft>
                <a:spcPts val="0"/>
              </a:spcAft>
              <a:defRPr/>
            </a:pPr>
            <a:fld id="{18294F84-1C3F-428C-AD2E-E1D098C7E451}" type="slidenum">
              <a:rPr lang="it-IT" altLang="it-IT" smtClean="0">
                <a:solidFill>
                  <a:prstClr val="black"/>
                </a:solidFill>
                <a:latin typeface="Calibri" panose="020F0502020204030204" pitchFamily="34" charset="0"/>
                <a:cs typeface="+mn-cs"/>
              </a:rPr>
              <a:pPr defTabSz="457200" fontAlgn="auto">
                <a:spcBef>
                  <a:spcPts val="0"/>
                </a:spcBef>
                <a:spcAft>
                  <a:spcPts val="0"/>
                </a:spcAft>
                <a:defRPr/>
              </a:pPr>
              <a:t>7</a:t>
            </a:fld>
            <a:endParaRPr lang="it-IT" altLang="it-IT">
              <a:solidFill>
                <a:prstClr val="black"/>
              </a:solidFill>
              <a:latin typeface="Calibri" panose="020F0502020204030204" pitchFamily="34" charset="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egnaposto immagine diapositiva 1">
            <a:extLst>
              <a:ext uri="{FF2B5EF4-FFF2-40B4-BE49-F238E27FC236}">
                <a16:creationId xmlns:a16="http://schemas.microsoft.com/office/drawing/2014/main" id="{4C637EB4-58F5-36F3-028F-18C21E7A1E51}"/>
              </a:ext>
            </a:extLst>
          </p:cNvPr>
          <p:cNvSpPr>
            <a:spLocks noGrp="1" noRot="1" noChangeAspect="1" noChangeArrowheads="1" noTextEdit="1"/>
          </p:cNvSpPr>
          <p:nvPr>
            <p:ph type="sldImg"/>
          </p:nvPr>
        </p:nvSpPr>
        <p:spPr>
          <a:xfrm>
            <a:off x="685800" y="1143000"/>
            <a:ext cx="5486400" cy="3086100"/>
          </a:xfrm>
          <a:ln/>
        </p:spPr>
      </p:sp>
      <p:sp>
        <p:nvSpPr>
          <p:cNvPr id="35843" name="Segnaposto note 2">
            <a:extLst>
              <a:ext uri="{FF2B5EF4-FFF2-40B4-BE49-F238E27FC236}">
                <a16:creationId xmlns:a16="http://schemas.microsoft.com/office/drawing/2014/main" id="{D15177AE-EF67-EF84-BE41-BF860B590CA6}"/>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it-IT" altLang="it-IT">
                <a:latin typeface="Arial" panose="020B0604020202020204" pitchFamily="34" charset="0"/>
                <a:cs typeface="Arial" panose="020B0604020202020204" pitchFamily="34" charset="0"/>
              </a:rPr>
              <a:t>Italian Journal on Addiction Vol. 1 Numero 5-6,2011</a:t>
            </a:r>
          </a:p>
          <a:p>
            <a:pPr eaLnBrk="1" hangingPunct="1">
              <a:spcBef>
                <a:spcPct val="0"/>
              </a:spcBef>
            </a:pPr>
            <a:r>
              <a:rPr lang="it-IT" altLang="it-IT">
                <a:latin typeface="Arial" panose="020B0604020202020204" pitchFamily="34" charset="0"/>
                <a:cs typeface="Arial" panose="020B0604020202020204" pitchFamily="34" charset="0"/>
              </a:rPr>
              <a:t>18 Di partimento Politiche Antidroga Presidenza del Consiglio dei Ministri</a:t>
            </a:r>
          </a:p>
          <a:p>
            <a:pPr eaLnBrk="1" hangingPunct="1">
              <a:spcBef>
                <a:spcPct val="0"/>
              </a:spcBef>
            </a:pPr>
            <a:r>
              <a:rPr lang="it-IT" altLang="it-IT">
                <a:latin typeface="Arial" panose="020B0604020202020204" pitchFamily="34" charset="0"/>
                <a:cs typeface="Arial" panose="020B0604020202020204" pitchFamily="34" charset="0"/>
              </a:rPr>
              <a:t>Introduzione I cannabinoidi sintetici costituiscono un gruppo eteroge-neo di composti strutturalmente non correlati al Δ-9-tetraidrocannabinolo (THC), né spesso tra di loro, ma fun-zionalmente analoghi al principio attivo della cannabis. Queste nuove molecole sono state sviluppate dall’industria farmaceutica fn dagli anni ’70, nel tentativo di creare dei composti dotati dell’attività antinocicettiva (in particolare per il trattamento del dolore neuropatico) dei cannabinoidi natu-rali, ma privi degli effetti psicoattivi indesiderati dei cannabi-noidi. Essendo state sintetizzate col preciso scopo di aumen-tare l’attività agonista sul recettore, tali strutture presentano una elevata affnità per i recettori per i cannabinoidi CB1 e CB2, superiore a quella dei cannabinoidi naturali.</a:t>
            </a:r>
          </a:p>
          <a:p>
            <a:pPr eaLnBrk="1" hangingPunct="1">
              <a:spcBef>
                <a:spcPct val="0"/>
              </a:spcBef>
            </a:pPr>
            <a:r>
              <a:rPr lang="it-IT" altLang="it-IT">
                <a:latin typeface="Arial" panose="020B0604020202020204" pitchFamily="34" charset="0"/>
                <a:cs typeface="Arial" panose="020B0604020202020204" pitchFamily="34" charset="0"/>
              </a:rPr>
              <a:t>Studi struttura-attività hanno dimostrato che per l’attività sul sistema nervoso centrale è fondamentale la catena laterale ali-fatica presente in tutte le strutture 1 . Nonostante la notevole attività biologica, solo poche di queste molecole sono entrate per lo più sperimentalmente in terapia, mentre in gran parte sono state scartate per la loro tossicità.</a:t>
            </a:r>
          </a:p>
          <a:p>
            <a:pPr eaLnBrk="1" hangingPunct="1">
              <a:spcBef>
                <a:spcPct val="0"/>
              </a:spcBef>
            </a:pPr>
            <a:r>
              <a:rPr lang="it-IT" altLang="it-IT">
                <a:latin typeface="Arial" panose="020B0604020202020204" pitchFamily="34" charset="0"/>
                <a:cs typeface="Arial" panose="020B0604020202020204" pitchFamily="34" charset="0"/>
              </a:rPr>
              <a:t>I cannabinoidi sintetici possono essere classifcati in base alla loro struttura secondo quattro gruppi principali 2 :</a:t>
            </a:r>
          </a:p>
          <a:p>
            <a:pPr eaLnBrk="1" hangingPunct="1">
              <a:spcBef>
                <a:spcPct val="0"/>
              </a:spcBef>
            </a:pPr>
            <a:r>
              <a:rPr lang="it-IT" altLang="it-IT">
                <a:latin typeface="Arial" panose="020B0604020202020204" pitchFamily="34" charset="0"/>
                <a:cs typeface="Arial" panose="020B0604020202020204" pitchFamily="34" charset="0"/>
              </a:rPr>
              <a:t>• Cannabinoidi “classici” (es. HU-210);</a:t>
            </a:r>
          </a:p>
          <a:p>
            <a:pPr eaLnBrk="1" hangingPunct="1">
              <a:spcBef>
                <a:spcPct val="0"/>
              </a:spcBef>
            </a:pPr>
            <a:r>
              <a:rPr lang="it-IT" altLang="it-IT">
                <a:latin typeface="Arial" panose="020B0604020202020204" pitchFamily="34" charset="0"/>
                <a:cs typeface="Arial" panose="020B0604020202020204" pitchFamily="34" charset="0"/>
              </a:rPr>
              <a:t>• Cicloesilfenoli (es. CP 47,497 e suoi analoghi);</a:t>
            </a:r>
          </a:p>
          <a:p>
            <a:pPr eaLnBrk="1" hangingPunct="1">
              <a:spcBef>
                <a:spcPct val="0"/>
              </a:spcBef>
            </a:pPr>
            <a:r>
              <a:rPr lang="it-IT" altLang="it-IT">
                <a:latin typeface="Arial" panose="020B0604020202020204" pitchFamily="34" charset="0"/>
                <a:cs typeface="Arial" panose="020B0604020202020204" pitchFamily="34" charset="0"/>
              </a:rPr>
              <a:t>• Aminoalchilindoli: suddivisi in naftoilindoli (es. JWH-018, JWH-073, JWH-081, JWH-122, JWH-200, JWH-210), naftilmetilindoli (es. AM-694), fenilacetilindoli (es. JWH-250);</a:t>
            </a:r>
          </a:p>
          <a:p>
            <a:pPr eaLnBrk="1" hangingPunct="1">
              <a:spcBef>
                <a:spcPct val="0"/>
              </a:spcBef>
            </a:pPr>
            <a:r>
              <a:rPr lang="it-IT" altLang="it-IT">
                <a:latin typeface="Arial" panose="020B0604020202020204" pitchFamily="34" charset="0"/>
                <a:cs typeface="Arial" panose="020B0604020202020204" pitchFamily="34" charset="0"/>
              </a:rPr>
              <a:t>• Miscellanea: acidi grassi (es. oleamide).</a:t>
            </a:r>
          </a:p>
          <a:p>
            <a:pPr eaLnBrk="1" hangingPunct="1">
              <a:spcBef>
                <a:spcPct val="0"/>
              </a:spcBef>
            </a:pPr>
            <a:r>
              <a:rPr lang="it-IT" altLang="it-IT">
                <a:latin typeface="Arial" panose="020B0604020202020204" pitchFamily="34" charset="0"/>
                <a:cs typeface="Arial" panose="020B0604020202020204" pitchFamily="34" charset="0"/>
              </a:rPr>
              <a:t>I “cannabinoidi classici” sono caratterizzati dalla presenza nella loro struttura di un anello dibenzopiranico analogo a quello del THC. Sono stati sviluppati negli anni ’60 e includo-no l’HU-210, il nabilone e il dronabinolo, quest’ultimi usati in terapia in alcuni paesi esteri nel trattamento della nausea conseguente a chemioterapia 3 . Successivamente, dopo la sco-perta dei recettori per i cannabinoidi, l’industria farmaceutica ha sviluppato una serie dei cicloesilfenoli (CP) con attività simil-cannabinoide. Tra questi ricordiamo il CP 47,497 ed i suoi analoghi.</a:t>
            </a:r>
          </a:p>
          <a:p>
            <a:pPr eaLnBrk="1" hangingPunct="1">
              <a:spcBef>
                <a:spcPct val="0"/>
              </a:spcBef>
            </a:pPr>
            <a:r>
              <a:rPr lang="it-IT" altLang="it-IT">
                <a:latin typeface="Arial" panose="020B0604020202020204" pitchFamily="34" charset="0"/>
                <a:cs typeface="Arial" panose="020B0604020202020204" pitchFamily="34" charset="0"/>
              </a:rPr>
              <a:t>E’ però nel corso degli anni ’90, che J.W. Huffman della Clemson University ha sintetizzato un’ampia gamma di naf-toilindoli, naftilmetilindoli, naftoilpirroli, naftilmetilindani e fenilacetilindoli conosciuti come JWH, acronimo dal nome</a:t>
            </a:r>
          </a:p>
          <a:p>
            <a:pPr eaLnBrk="1" hangingPunct="1">
              <a:spcBef>
                <a:spcPct val="0"/>
              </a:spcBef>
            </a:pPr>
            <a:r>
              <a:rPr lang="it-IT" altLang="it-IT">
                <a:latin typeface="Arial" panose="020B0604020202020204" pitchFamily="34" charset="0"/>
                <a:cs typeface="Arial" panose="020B0604020202020204" pitchFamily="34" charset="0"/>
              </a:rPr>
              <a:t>del loro inventore 4 . Al momento attuale, la classe dei JWH rappresenta la tipologia di cannabinoidi sintetici maggior-mente diffusa nel mercato internazionale.</a:t>
            </a:r>
          </a:p>
          <a:p>
            <a:pPr eaLnBrk="1" hangingPunct="1">
              <a:spcBef>
                <a:spcPct val="0"/>
              </a:spcBef>
            </a:pPr>
            <a:r>
              <a:rPr lang="it-IT" altLang="it-IT">
                <a:latin typeface="Arial" panose="020B0604020202020204" pitchFamily="34" charset="0"/>
                <a:cs typeface="Arial" panose="020B0604020202020204" pitchFamily="34" charset="0"/>
              </a:rPr>
              <a:t>Tra i cannabinoidi sintetici si annovera anche un ultimo grup-po di composti, caratterizzati da una notevole eterogeneità nella struttura chimica, tra cui ricordiamo l’oleamide, un acido grasso che sembra possedere attività cannabino-mimetica 5 . Dalla scoperta dei recettori per i cannabinoidi ad oggi, sono state sintetizzate più di cento molecole dotate di un’affnità recettoriale in vitro, in particolare per il CB1, superiore ri-spetto al THC. La loro potenza, pur variando notevolmente da molecola a molecola, risulta essere anche 4-10 volte supe-riore rispetto al THC 6 . HU-210 presenta invece una potenza di 100 volte maggiore.</a:t>
            </a:r>
          </a:p>
          <a:p>
            <a:pPr eaLnBrk="1" hangingPunct="1">
              <a:spcBef>
                <a:spcPct val="0"/>
              </a:spcBef>
            </a:pPr>
            <a:r>
              <a:rPr lang="it-IT" altLang="it-IT">
                <a:latin typeface="Arial" panose="020B0604020202020204" pitchFamily="34" charset="0"/>
                <a:cs typeface="Arial" panose="020B0604020202020204" pitchFamily="34" charset="0"/>
              </a:rPr>
              <a:t>All’inizio del 2008, si è diffuso in Europa, in particolar modo tra i giovani, l’uso di preparazioni erbacee contenen-ti cannabinoidi sintetici e commercializzate come incensi e profumatori ambientali. Tra i prodotti commercializzati, il più rappresentativo è stato sicuramente quello denominato commercialmente ” Spice”, sebbene successivamente siano stati introdotti molti altri prodotti dalle caratteristiche simili 7 . Come per il THC, la via di somministrazione di elezione dei cannabinoidi sintetici è quella inalatoria, in quanto tali pro-dotti sono stati proposti come alternative legali alla canna-bis 8-9 . Sebbene non siano note le modalità di preparazione delle miscele erbacee note come “Spice”, “herbal blends” ecc., si presume che i cannabinoidi sintetici siano aggiunti a una miscela di erbe mediante un processo di vaporizzazione. Nonostante vi sia una crescente evidenza dell’ associazione tra uso di cannabis e lo sviluppo e l’esacerbazione di psicosi 10 , sono disponibili poche informazioni circa gli effetti psichia-trici 11-15 , il proflo di tossicità 16 e il metabolismo 17-22 dei can-nabinoidi sintetici. E’ importante considerare anche che non sono note le interazioni farmacologiche e le proprietà degli altri componenti erbacei presenti nelle miscele contenenti i cannabinoidi sintetici. Non è pertanto escluso che possano dar luogo ad effetti avversi sinergici.</a:t>
            </a:r>
          </a:p>
          <a:p>
            <a:pPr eaLnBrk="1" hangingPunct="1">
              <a:spcBef>
                <a:spcPct val="0"/>
              </a:spcBef>
            </a:pPr>
            <a:r>
              <a:rPr lang="it-IT" altLang="it-IT">
                <a:latin typeface="Arial" panose="020B0604020202020204" pitchFamily="34" charset="0"/>
                <a:cs typeface="Arial" panose="020B0604020202020204" pitchFamily="34" charset="0"/>
              </a:rPr>
              <a:t>Al fne di far emergere il fenomeno della diffusione dei can-nabinoidi sintetici, il Sistema di Allerta Europeo ha iniziato da tempo un’attività di monitoraggio sul territorio dell’Unio-ne che culminava nel dicembre 2008 con l’identifcazione, per la prima volta in Austria, del JWH-018 in alcuni preparati di herbal blend. Subito dopo, molti altri stati europei iniziavano a notifcare all’European Monitoring Centre for Drugs and Drug Addiction (EMCDDA) l’individuazione di altre nuove sostanze psicoattive della classe dei cannabinoidi sintetici 18 .</a:t>
            </a:r>
          </a:p>
          <a:p>
            <a:pPr eaLnBrk="1" hangingPunct="1">
              <a:spcBef>
                <a:spcPct val="0"/>
              </a:spcBef>
            </a:pPr>
            <a:r>
              <a:rPr lang="it-IT" altLang="it-IT">
                <a:latin typeface="Arial" panose="020B0604020202020204" pitchFamily="34" charset="0"/>
                <a:cs typeface="Arial" panose="020B0604020202020204" pitchFamily="34" charset="0"/>
              </a:rPr>
              <a:t> </a:t>
            </a:r>
          </a:p>
        </p:txBody>
      </p:sp>
      <p:sp>
        <p:nvSpPr>
          <p:cNvPr id="12292" name="Segnaposto numero diapositiva 3">
            <a:extLst>
              <a:ext uri="{FF2B5EF4-FFF2-40B4-BE49-F238E27FC236}">
                <a16:creationId xmlns:a16="http://schemas.microsoft.com/office/drawing/2014/main" id="{4E28B739-DB9A-0F07-C29C-F2A81CD0B818}"/>
              </a:ext>
            </a:extLst>
          </p:cNvPr>
          <p:cNvSpPr>
            <a:spLocks noGrp="1"/>
          </p:cNvSpPr>
          <p:nvPr>
            <p:ph type="sldNum" sz="quarter" idx="5"/>
          </p:nvPr>
        </p:nvSpPr>
        <p:spPr/>
        <p:txBody>
          <a:bodyP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eaLnBrk="0" fontAlgn="base" hangingPunct="0">
              <a:spcBef>
                <a:spcPct val="0"/>
              </a:spcBef>
              <a:spcAft>
                <a:spcPct val="0"/>
              </a:spcAft>
              <a:defRPr>
                <a:solidFill>
                  <a:schemeClr val="tx1"/>
                </a:solidFill>
                <a:latin typeface="Cambria" panose="02040503050406030204" pitchFamily="18" charset="0"/>
              </a:defRPr>
            </a:lvl6pPr>
            <a:lvl7pPr marL="2971800" indent="-228600" eaLnBrk="0" fontAlgn="base" hangingPunct="0">
              <a:spcBef>
                <a:spcPct val="0"/>
              </a:spcBef>
              <a:spcAft>
                <a:spcPct val="0"/>
              </a:spcAft>
              <a:defRPr>
                <a:solidFill>
                  <a:schemeClr val="tx1"/>
                </a:solidFill>
                <a:latin typeface="Cambria" panose="02040503050406030204" pitchFamily="18" charset="0"/>
              </a:defRPr>
            </a:lvl7pPr>
            <a:lvl8pPr marL="3429000" indent="-228600" eaLnBrk="0" fontAlgn="base" hangingPunct="0">
              <a:spcBef>
                <a:spcPct val="0"/>
              </a:spcBef>
              <a:spcAft>
                <a:spcPct val="0"/>
              </a:spcAft>
              <a:defRPr>
                <a:solidFill>
                  <a:schemeClr val="tx1"/>
                </a:solidFill>
                <a:latin typeface="Cambria" panose="02040503050406030204" pitchFamily="18" charset="0"/>
              </a:defRPr>
            </a:lvl8pPr>
            <a:lvl9pPr marL="3886200" indent="-228600" eaLnBrk="0" fontAlgn="base" hangingPunct="0">
              <a:spcBef>
                <a:spcPct val="0"/>
              </a:spcBef>
              <a:spcAft>
                <a:spcPct val="0"/>
              </a:spcAft>
              <a:defRPr>
                <a:solidFill>
                  <a:schemeClr val="tx1"/>
                </a:solidFill>
                <a:latin typeface="Cambria" panose="02040503050406030204" pitchFamily="18" charset="0"/>
              </a:defRPr>
            </a:lvl9pPr>
          </a:lstStyle>
          <a:p>
            <a:pPr defTabSz="457200" fontAlgn="auto">
              <a:spcBef>
                <a:spcPts val="0"/>
              </a:spcBef>
              <a:spcAft>
                <a:spcPts val="0"/>
              </a:spcAft>
              <a:defRPr/>
            </a:pPr>
            <a:fld id="{97179716-0351-4080-95FB-E0FF7AB15A50}" type="slidenum">
              <a:rPr lang="it-IT" altLang="it-IT" smtClean="0">
                <a:solidFill>
                  <a:prstClr val="black"/>
                </a:solidFill>
                <a:latin typeface="Calibri" panose="020F0502020204030204" pitchFamily="34" charset="0"/>
                <a:cs typeface="+mn-cs"/>
              </a:rPr>
              <a:pPr defTabSz="457200" fontAlgn="auto">
                <a:spcBef>
                  <a:spcPts val="0"/>
                </a:spcBef>
                <a:spcAft>
                  <a:spcPts val="0"/>
                </a:spcAft>
                <a:defRPr/>
              </a:pPr>
              <a:t>8</a:t>
            </a:fld>
            <a:endParaRPr lang="it-IT" altLang="it-IT">
              <a:solidFill>
                <a:prstClr val="black"/>
              </a:solidFill>
              <a:latin typeface="Calibri" panose="020F0502020204030204" pitchFamily="34" charset="0"/>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9B45CB24-D2D0-8CF5-4431-54A449C0B3C0}"/>
              </a:ext>
            </a:extLst>
          </p:cNvPr>
          <p:cNvSpPr>
            <a:spLocks noGrp="1" noRot="1" noChangeAspect="1" noChangeArrowheads="1" noTextEdit="1"/>
          </p:cNvSpPr>
          <p:nvPr>
            <p:ph type="sldImg"/>
          </p:nvPr>
        </p:nvSpPr>
        <p:spPr>
          <a:xfrm>
            <a:off x="685800" y="1143000"/>
            <a:ext cx="5486400" cy="3086100"/>
          </a:xfrm>
          <a:ln/>
        </p:spPr>
      </p:sp>
      <p:sp>
        <p:nvSpPr>
          <p:cNvPr id="21507" name="Segnaposto note 2">
            <a:extLst>
              <a:ext uri="{FF2B5EF4-FFF2-40B4-BE49-F238E27FC236}">
                <a16:creationId xmlns:a16="http://schemas.microsoft.com/office/drawing/2014/main" id="{D1BD0FF5-2729-A4FC-3A77-9A38A18B7B6F}"/>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it-IT" altLang="it-IT">
                <a:latin typeface="Arial" panose="020B0604020202020204" pitchFamily="34" charset="0"/>
                <a:cs typeface="Arial" panose="020B0604020202020204" pitchFamily="34" charset="0"/>
              </a:rPr>
              <a:t>Italian Journal on Addiction Vol. 1 Numero 5-6,2011</a:t>
            </a:r>
          </a:p>
          <a:p>
            <a:pPr eaLnBrk="1" hangingPunct="1">
              <a:spcBef>
                <a:spcPct val="0"/>
              </a:spcBef>
            </a:pPr>
            <a:r>
              <a:rPr lang="it-IT" altLang="it-IT">
                <a:latin typeface="Arial" panose="020B0604020202020204" pitchFamily="34" charset="0"/>
                <a:cs typeface="Arial" panose="020B0604020202020204" pitchFamily="34" charset="0"/>
              </a:rPr>
              <a:t>18 Di partimento Politiche Antidroga Presidenza del Consiglio dei Ministri</a:t>
            </a:r>
          </a:p>
          <a:p>
            <a:pPr eaLnBrk="1" hangingPunct="1">
              <a:spcBef>
                <a:spcPct val="0"/>
              </a:spcBef>
            </a:pPr>
            <a:r>
              <a:rPr lang="it-IT" altLang="it-IT">
                <a:latin typeface="Arial" panose="020B0604020202020204" pitchFamily="34" charset="0"/>
                <a:cs typeface="Arial" panose="020B0604020202020204" pitchFamily="34" charset="0"/>
              </a:rPr>
              <a:t>Introduzione I cannabinoidi sintetici costituiscono un gruppo eteroge-neo di composti strutturalmente non correlati al Δ-9-tetraidrocannabinolo (THC), né spesso tra di loro, ma fun-zionalmente analoghi al principio attivo della cannabis. Queste nuove molecole sono state sviluppate dall’industria farmaceutica fn dagli anni ’70, nel tentativo di creare dei composti dotati dell’attività antinocicettiva (in particolare per il trattamento del dolore neuropatico) dei cannabinoidi natu-rali, ma privi degli effetti psicoattivi indesiderati dei cannabi-noidi. Essendo state sintetizzate col preciso scopo di aumen-tare l’attività agonista sul recettore, tali strutture presentano una elevata affnità per i recettori per i cannabinoidi CB1 e CB2, superiore a quella dei cannabinoidi naturali.</a:t>
            </a:r>
          </a:p>
          <a:p>
            <a:pPr eaLnBrk="1" hangingPunct="1">
              <a:spcBef>
                <a:spcPct val="0"/>
              </a:spcBef>
            </a:pPr>
            <a:r>
              <a:rPr lang="it-IT" altLang="it-IT">
                <a:latin typeface="Arial" panose="020B0604020202020204" pitchFamily="34" charset="0"/>
                <a:cs typeface="Arial" panose="020B0604020202020204" pitchFamily="34" charset="0"/>
              </a:rPr>
              <a:t>Studi struttura-attività hanno dimostrato che per l’attività sul sistema nervoso centrale è fondamentale la catena laterale ali-fatica presente in tutte le strutture 1 . Nonostante la notevole attività biologica, solo poche di queste molecole sono entrate per lo più sperimentalmente in terapia, mentre in gran parte sono state scartate per la loro tossicità.</a:t>
            </a:r>
          </a:p>
          <a:p>
            <a:pPr eaLnBrk="1" hangingPunct="1">
              <a:spcBef>
                <a:spcPct val="0"/>
              </a:spcBef>
            </a:pPr>
            <a:r>
              <a:rPr lang="it-IT" altLang="it-IT">
                <a:latin typeface="Arial" panose="020B0604020202020204" pitchFamily="34" charset="0"/>
                <a:cs typeface="Arial" panose="020B0604020202020204" pitchFamily="34" charset="0"/>
              </a:rPr>
              <a:t>I cannabinoidi sintetici possono essere classifcati in base alla loro struttura secondo quattro gruppi principali 2 :</a:t>
            </a:r>
          </a:p>
          <a:p>
            <a:pPr eaLnBrk="1" hangingPunct="1">
              <a:spcBef>
                <a:spcPct val="0"/>
              </a:spcBef>
            </a:pPr>
            <a:r>
              <a:rPr lang="it-IT" altLang="it-IT">
                <a:latin typeface="Arial" panose="020B0604020202020204" pitchFamily="34" charset="0"/>
                <a:cs typeface="Arial" panose="020B0604020202020204" pitchFamily="34" charset="0"/>
              </a:rPr>
              <a:t>• Cannabinoidi “classici” (es. HU-210);</a:t>
            </a:r>
          </a:p>
          <a:p>
            <a:pPr eaLnBrk="1" hangingPunct="1">
              <a:spcBef>
                <a:spcPct val="0"/>
              </a:spcBef>
            </a:pPr>
            <a:r>
              <a:rPr lang="it-IT" altLang="it-IT">
                <a:latin typeface="Arial" panose="020B0604020202020204" pitchFamily="34" charset="0"/>
                <a:cs typeface="Arial" panose="020B0604020202020204" pitchFamily="34" charset="0"/>
              </a:rPr>
              <a:t>• Cicloesilfenoli (es. CP 47,497 e suoi analoghi);</a:t>
            </a:r>
          </a:p>
          <a:p>
            <a:pPr eaLnBrk="1" hangingPunct="1">
              <a:spcBef>
                <a:spcPct val="0"/>
              </a:spcBef>
            </a:pPr>
            <a:r>
              <a:rPr lang="it-IT" altLang="it-IT">
                <a:latin typeface="Arial" panose="020B0604020202020204" pitchFamily="34" charset="0"/>
                <a:cs typeface="Arial" panose="020B0604020202020204" pitchFamily="34" charset="0"/>
              </a:rPr>
              <a:t>• Aminoalchilindoli: suddivisi in naftoilindoli (es. JWH-018, JWH-073, JWH-081, JWH-122, JWH-200, JWH-210), naftilmetilindoli (es. AM-694), fenilacetilindoli (es. JWH-250);</a:t>
            </a:r>
          </a:p>
          <a:p>
            <a:pPr eaLnBrk="1" hangingPunct="1">
              <a:spcBef>
                <a:spcPct val="0"/>
              </a:spcBef>
            </a:pPr>
            <a:r>
              <a:rPr lang="it-IT" altLang="it-IT">
                <a:latin typeface="Arial" panose="020B0604020202020204" pitchFamily="34" charset="0"/>
                <a:cs typeface="Arial" panose="020B0604020202020204" pitchFamily="34" charset="0"/>
              </a:rPr>
              <a:t>• Miscellanea: acidi grassi (es. oleamide).</a:t>
            </a:r>
          </a:p>
          <a:p>
            <a:pPr eaLnBrk="1" hangingPunct="1">
              <a:spcBef>
                <a:spcPct val="0"/>
              </a:spcBef>
            </a:pPr>
            <a:r>
              <a:rPr lang="it-IT" altLang="it-IT">
                <a:latin typeface="Arial" panose="020B0604020202020204" pitchFamily="34" charset="0"/>
                <a:cs typeface="Arial" panose="020B0604020202020204" pitchFamily="34" charset="0"/>
              </a:rPr>
              <a:t>I “cannabinoidi classici” sono caratterizzati dalla presenza nella loro struttura di un anello dibenzopiranico analogo a quello del THC. Sono stati sviluppati negli anni ’60 e includo-no l’HU-210, il nabilone e il dronabinolo, quest’ultimi usati in terapia in alcuni paesi esteri nel trattamento della nausea conseguente a chemioterapia 3 . Successivamente, dopo la sco-perta dei recettori per i cannabinoidi, l’industria farmaceutica ha sviluppato una serie dei cicloesilfenoli (CP) con attività simil-cannabinoide. Tra questi ricordiamo il CP 47,497 ed i suoi analoghi.</a:t>
            </a:r>
          </a:p>
          <a:p>
            <a:pPr eaLnBrk="1" hangingPunct="1">
              <a:spcBef>
                <a:spcPct val="0"/>
              </a:spcBef>
            </a:pPr>
            <a:r>
              <a:rPr lang="it-IT" altLang="it-IT">
                <a:latin typeface="Arial" panose="020B0604020202020204" pitchFamily="34" charset="0"/>
                <a:cs typeface="Arial" panose="020B0604020202020204" pitchFamily="34" charset="0"/>
              </a:rPr>
              <a:t>E’ però nel corso degli anni ’90, che J.W. Huffman della Clemson University ha sintetizzato un’ampia gamma di naf-toilindoli, naftilmetilindoli, naftoilpirroli, naftilmetilindani e fenilacetilindoli conosciuti come JWH, acronimo dal nome</a:t>
            </a:r>
          </a:p>
          <a:p>
            <a:pPr eaLnBrk="1" hangingPunct="1">
              <a:spcBef>
                <a:spcPct val="0"/>
              </a:spcBef>
            </a:pPr>
            <a:r>
              <a:rPr lang="it-IT" altLang="it-IT">
                <a:latin typeface="Arial" panose="020B0604020202020204" pitchFamily="34" charset="0"/>
                <a:cs typeface="Arial" panose="020B0604020202020204" pitchFamily="34" charset="0"/>
              </a:rPr>
              <a:t>del loro inventore 4 . Al momento attuale, la classe dei JWH rappresenta la tipologia di cannabinoidi sintetici maggior-mente diffusa nel mercato internazionale.</a:t>
            </a:r>
          </a:p>
          <a:p>
            <a:pPr eaLnBrk="1" hangingPunct="1">
              <a:spcBef>
                <a:spcPct val="0"/>
              </a:spcBef>
            </a:pPr>
            <a:r>
              <a:rPr lang="it-IT" altLang="it-IT">
                <a:latin typeface="Arial" panose="020B0604020202020204" pitchFamily="34" charset="0"/>
                <a:cs typeface="Arial" panose="020B0604020202020204" pitchFamily="34" charset="0"/>
              </a:rPr>
              <a:t>Tra i cannabinoidi sintetici si annovera anche un ultimo grup-po di composti, caratterizzati da una notevole eterogeneità nella struttura chimica, tra cui ricordiamo l’oleamide, un acido grasso che sembra possedere attività cannabino-mimetica 5 . Dalla scoperta dei recettori per i cannabinoidi ad oggi, sono state sintetizzate più di cento molecole dotate di un’affnità recettoriale in vitro, in particolare per il CB1, superiore ri-spetto al THC. La loro potenza, pur variando notevolmente da molecola a molecola, risulta essere anche 4-10 volte supe-riore rispetto al THC 6 . HU-210 presenta invece una potenza di 100 volte maggiore.</a:t>
            </a:r>
          </a:p>
          <a:p>
            <a:pPr eaLnBrk="1" hangingPunct="1">
              <a:spcBef>
                <a:spcPct val="0"/>
              </a:spcBef>
            </a:pPr>
            <a:r>
              <a:rPr lang="it-IT" altLang="it-IT">
                <a:latin typeface="Arial" panose="020B0604020202020204" pitchFamily="34" charset="0"/>
                <a:cs typeface="Arial" panose="020B0604020202020204" pitchFamily="34" charset="0"/>
              </a:rPr>
              <a:t>All’inizio del 2008, si è diffuso in Europa, in particolar modo tra i giovani, l’uso di preparazioni erbacee contenen-ti cannabinoidi sintetici e commercializzate come incensi e profumatori ambientali. Tra i prodotti commercializzati, il più rappresentativo è stato sicuramente quello denominato commercialmente ” Spice”, sebbene successivamente siano stati introdotti molti altri prodotti dalle caratteristiche simili 7 . Come per il THC, la via di somministrazione di elezione dei cannabinoidi sintetici è quella inalatoria, in quanto tali pro-dotti sono stati proposti come alternative legali alla canna-bis 8-9 . Sebbene non siano note le modalità di preparazione delle miscele erbacee note come “Spice”, “herbal blends” ecc., si presume che i cannabinoidi sintetici siano aggiunti a una miscela di erbe mediante un processo di vaporizzazione. Nonostante vi sia una crescente evidenza dell’ associazione tra uso di cannabis e lo sviluppo e l’esacerbazione di psicosi 10 , sono disponibili poche informazioni circa gli effetti psichia-trici 11-15 , il proflo di tossicità 16 e il metabolismo 17-22 dei can-nabinoidi sintetici. E’ importante considerare anche che non sono note le interazioni farmacologiche e le proprietà degli altri componenti erbacei presenti nelle miscele contenenti i cannabinoidi sintetici. Non è pertanto escluso che possano dar luogo ad effetti avversi sinergici.</a:t>
            </a:r>
          </a:p>
          <a:p>
            <a:pPr eaLnBrk="1" hangingPunct="1">
              <a:spcBef>
                <a:spcPct val="0"/>
              </a:spcBef>
            </a:pPr>
            <a:r>
              <a:rPr lang="it-IT" altLang="it-IT">
                <a:latin typeface="Arial" panose="020B0604020202020204" pitchFamily="34" charset="0"/>
                <a:cs typeface="Arial" panose="020B0604020202020204" pitchFamily="34" charset="0"/>
              </a:rPr>
              <a:t>Al fne di far emergere il fenomeno della diffusione dei can-nabinoidi sintetici, il Sistema di Allerta Europeo ha iniziato da tempo un’attività di monitoraggio sul territorio dell’Unio-ne che culminava nel dicembre 2008 con l’identifcazione, per la prima volta in Austria, del JWH-018 in alcuni preparati di herbal blend. Subito dopo, molti altri stati europei iniziavano a notifcare all’European Monitoring Centre for Drugs and Drug Addiction (EMCDDA) l’individuazione di altre nuove sostanze psicoattive della classe dei cannabinoidi sintetici 18 .</a:t>
            </a:r>
          </a:p>
          <a:p>
            <a:pPr eaLnBrk="1" hangingPunct="1">
              <a:spcBef>
                <a:spcPct val="0"/>
              </a:spcBef>
            </a:pPr>
            <a:r>
              <a:rPr lang="it-IT" altLang="it-IT">
                <a:latin typeface="Arial" panose="020B0604020202020204" pitchFamily="34" charset="0"/>
                <a:cs typeface="Arial" panose="020B0604020202020204" pitchFamily="34" charset="0"/>
              </a:rPr>
              <a:t> </a:t>
            </a:r>
          </a:p>
        </p:txBody>
      </p:sp>
      <p:sp>
        <p:nvSpPr>
          <p:cNvPr id="12292" name="Segnaposto numero diapositiva 3">
            <a:extLst>
              <a:ext uri="{FF2B5EF4-FFF2-40B4-BE49-F238E27FC236}">
                <a16:creationId xmlns:a16="http://schemas.microsoft.com/office/drawing/2014/main" id="{AFC5EBAB-3A74-141A-41A3-EE92A83F8F7C}"/>
              </a:ext>
            </a:extLst>
          </p:cNvPr>
          <p:cNvSpPr>
            <a:spLocks noGrp="1"/>
          </p:cNvSpPr>
          <p:nvPr>
            <p:ph type="sldNum" sz="quarter" idx="5"/>
          </p:nvPr>
        </p:nvSpPr>
        <p:spPr/>
        <p:txBody>
          <a:bodyP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eaLnBrk="0" fontAlgn="base" hangingPunct="0">
              <a:spcBef>
                <a:spcPct val="0"/>
              </a:spcBef>
              <a:spcAft>
                <a:spcPct val="0"/>
              </a:spcAft>
              <a:defRPr>
                <a:solidFill>
                  <a:schemeClr val="tx1"/>
                </a:solidFill>
                <a:latin typeface="Cambria" panose="02040503050406030204" pitchFamily="18" charset="0"/>
              </a:defRPr>
            </a:lvl6pPr>
            <a:lvl7pPr marL="2971800" indent="-228600" eaLnBrk="0" fontAlgn="base" hangingPunct="0">
              <a:spcBef>
                <a:spcPct val="0"/>
              </a:spcBef>
              <a:spcAft>
                <a:spcPct val="0"/>
              </a:spcAft>
              <a:defRPr>
                <a:solidFill>
                  <a:schemeClr val="tx1"/>
                </a:solidFill>
                <a:latin typeface="Cambria" panose="02040503050406030204" pitchFamily="18" charset="0"/>
              </a:defRPr>
            </a:lvl7pPr>
            <a:lvl8pPr marL="3429000" indent="-228600" eaLnBrk="0" fontAlgn="base" hangingPunct="0">
              <a:spcBef>
                <a:spcPct val="0"/>
              </a:spcBef>
              <a:spcAft>
                <a:spcPct val="0"/>
              </a:spcAft>
              <a:defRPr>
                <a:solidFill>
                  <a:schemeClr val="tx1"/>
                </a:solidFill>
                <a:latin typeface="Cambria" panose="02040503050406030204" pitchFamily="18" charset="0"/>
              </a:defRPr>
            </a:lvl8pPr>
            <a:lvl9pPr marL="3886200" indent="-228600" eaLnBrk="0" fontAlgn="base" hangingPunct="0">
              <a:spcBef>
                <a:spcPct val="0"/>
              </a:spcBef>
              <a:spcAft>
                <a:spcPct val="0"/>
              </a:spcAft>
              <a:defRPr>
                <a:solidFill>
                  <a:schemeClr val="tx1"/>
                </a:solidFill>
                <a:latin typeface="Cambria" panose="02040503050406030204" pitchFamily="18" charset="0"/>
              </a:defRPr>
            </a:lvl9pPr>
          </a:lstStyle>
          <a:p>
            <a:pPr defTabSz="457200" fontAlgn="auto">
              <a:spcBef>
                <a:spcPts val="0"/>
              </a:spcBef>
              <a:spcAft>
                <a:spcPts val="0"/>
              </a:spcAft>
              <a:defRPr/>
            </a:pPr>
            <a:fld id="{A1BB23D5-73F1-45EB-BE15-CF927FB15808}" type="slidenum">
              <a:rPr lang="it-IT" altLang="it-IT" smtClean="0">
                <a:solidFill>
                  <a:prstClr val="black"/>
                </a:solidFill>
                <a:latin typeface="Calibri" panose="020F0502020204030204" pitchFamily="34" charset="0"/>
                <a:cs typeface="+mn-cs"/>
              </a:rPr>
              <a:pPr defTabSz="457200" fontAlgn="auto">
                <a:spcBef>
                  <a:spcPts val="0"/>
                </a:spcBef>
                <a:spcAft>
                  <a:spcPts val="0"/>
                </a:spcAft>
                <a:defRPr/>
              </a:pPr>
              <a:t>14</a:t>
            </a:fld>
            <a:endParaRPr lang="it-IT" altLang="it-IT">
              <a:solidFill>
                <a:prstClr val="black"/>
              </a:solidFill>
              <a:latin typeface="Calibri" panose="020F0502020204030204" pitchFamily="34" charset="0"/>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19D21-2944-8203-33A5-1C564FE55D17}"/>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AB57C57C-3951-9F57-F2BA-BCAF820A7DD8}"/>
              </a:ext>
            </a:extLst>
          </p:cNvPr>
          <p:cNvSpPr>
            <a:spLocks noGrp="1" noRot="1" noChangeAspect="1" noChangeArrowheads="1" noTextEdit="1"/>
          </p:cNvSpPr>
          <p:nvPr>
            <p:ph type="sldImg"/>
          </p:nvPr>
        </p:nvSpPr>
        <p:spPr>
          <a:xfrm>
            <a:off x="685800" y="1143000"/>
            <a:ext cx="5486400" cy="3086100"/>
          </a:xfrm>
          <a:ln/>
        </p:spPr>
      </p:sp>
      <p:sp>
        <p:nvSpPr>
          <p:cNvPr id="21507" name="Segnaposto note 2">
            <a:extLst>
              <a:ext uri="{FF2B5EF4-FFF2-40B4-BE49-F238E27FC236}">
                <a16:creationId xmlns:a16="http://schemas.microsoft.com/office/drawing/2014/main" id="{494644EF-8986-F016-7832-98C3E8F7280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it-IT" altLang="it-IT">
                <a:latin typeface="Arial" panose="020B0604020202020204" pitchFamily="34" charset="0"/>
                <a:cs typeface="Arial" panose="020B0604020202020204" pitchFamily="34" charset="0"/>
              </a:rPr>
              <a:t>Italian Journal on Addiction Vol. 1 Numero 5-6,2011</a:t>
            </a:r>
          </a:p>
          <a:p>
            <a:pPr eaLnBrk="1" hangingPunct="1">
              <a:spcBef>
                <a:spcPct val="0"/>
              </a:spcBef>
            </a:pPr>
            <a:r>
              <a:rPr lang="it-IT" altLang="it-IT">
                <a:latin typeface="Arial" panose="020B0604020202020204" pitchFamily="34" charset="0"/>
                <a:cs typeface="Arial" panose="020B0604020202020204" pitchFamily="34" charset="0"/>
              </a:rPr>
              <a:t>18 Di partimento Politiche Antidroga Presidenza del Consiglio dei Ministri</a:t>
            </a:r>
          </a:p>
          <a:p>
            <a:pPr eaLnBrk="1" hangingPunct="1">
              <a:spcBef>
                <a:spcPct val="0"/>
              </a:spcBef>
            </a:pPr>
            <a:r>
              <a:rPr lang="it-IT" altLang="it-IT">
                <a:latin typeface="Arial" panose="020B0604020202020204" pitchFamily="34" charset="0"/>
                <a:cs typeface="Arial" panose="020B0604020202020204" pitchFamily="34" charset="0"/>
              </a:rPr>
              <a:t>Introduzione I cannabinoidi sintetici costituiscono un gruppo eteroge-neo di composti strutturalmente non correlati al Δ-9-tetraidrocannabinolo (THC), né spesso tra di loro, ma fun-zionalmente analoghi al principio attivo della cannabis. Queste nuove molecole sono state sviluppate dall’industria farmaceutica fn dagli anni ’70, nel tentativo di creare dei composti dotati dell’attività antinocicettiva (in particolare per il trattamento del dolore neuropatico) dei cannabinoidi natu-rali, ma privi degli effetti psicoattivi indesiderati dei cannabi-noidi. Essendo state sintetizzate col preciso scopo di aumen-tare l’attività agonista sul recettore, tali strutture presentano una elevata affnità per i recettori per i cannabinoidi CB1 e CB2, superiore a quella dei cannabinoidi naturali.</a:t>
            </a:r>
          </a:p>
          <a:p>
            <a:pPr eaLnBrk="1" hangingPunct="1">
              <a:spcBef>
                <a:spcPct val="0"/>
              </a:spcBef>
            </a:pPr>
            <a:r>
              <a:rPr lang="it-IT" altLang="it-IT">
                <a:latin typeface="Arial" panose="020B0604020202020204" pitchFamily="34" charset="0"/>
                <a:cs typeface="Arial" panose="020B0604020202020204" pitchFamily="34" charset="0"/>
              </a:rPr>
              <a:t>Studi struttura-attività hanno dimostrato che per l’attività sul sistema nervoso centrale è fondamentale la catena laterale ali-fatica presente in tutte le strutture 1 . Nonostante la notevole attività biologica, solo poche di queste molecole sono entrate per lo più sperimentalmente in terapia, mentre in gran parte sono state scartate per la loro tossicità.</a:t>
            </a:r>
          </a:p>
          <a:p>
            <a:pPr eaLnBrk="1" hangingPunct="1">
              <a:spcBef>
                <a:spcPct val="0"/>
              </a:spcBef>
            </a:pPr>
            <a:r>
              <a:rPr lang="it-IT" altLang="it-IT">
                <a:latin typeface="Arial" panose="020B0604020202020204" pitchFamily="34" charset="0"/>
                <a:cs typeface="Arial" panose="020B0604020202020204" pitchFamily="34" charset="0"/>
              </a:rPr>
              <a:t>I cannabinoidi sintetici possono essere classifcati in base alla loro struttura secondo quattro gruppi principali 2 :</a:t>
            </a:r>
          </a:p>
          <a:p>
            <a:pPr eaLnBrk="1" hangingPunct="1">
              <a:spcBef>
                <a:spcPct val="0"/>
              </a:spcBef>
            </a:pPr>
            <a:r>
              <a:rPr lang="it-IT" altLang="it-IT">
                <a:latin typeface="Arial" panose="020B0604020202020204" pitchFamily="34" charset="0"/>
                <a:cs typeface="Arial" panose="020B0604020202020204" pitchFamily="34" charset="0"/>
              </a:rPr>
              <a:t>• Cannabinoidi “classici” (es. HU-210);</a:t>
            </a:r>
          </a:p>
          <a:p>
            <a:pPr eaLnBrk="1" hangingPunct="1">
              <a:spcBef>
                <a:spcPct val="0"/>
              </a:spcBef>
            </a:pPr>
            <a:r>
              <a:rPr lang="it-IT" altLang="it-IT">
                <a:latin typeface="Arial" panose="020B0604020202020204" pitchFamily="34" charset="0"/>
                <a:cs typeface="Arial" panose="020B0604020202020204" pitchFamily="34" charset="0"/>
              </a:rPr>
              <a:t>• Cicloesilfenoli (es. CP 47,497 e suoi analoghi);</a:t>
            </a:r>
          </a:p>
          <a:p>
            <a:pPr eaLnBrk="1" hangingPunct="1">
              <a:spcBef>
                <a:spcPct val="0"/>
              </a:spcBef>
            </a:pPr>
            <a:r>
              <a:rPr lang="it-IT" altLang="it-IT">
                <a:latin typeface="Arial" panose="020B0604020202020204" pitchFamily="34" charset="0"/>
                <a:cs typeface="Arial" panose="020B0604020202020204" pitchFamily="34" charset="0"/>
              </a:rPr>
              <a:t>• Aminoalchilindoli: suddivisi in naftoilindoli (es. JWH-018, JWH-073, JWH-081, JWH-122, JWH-200, JWH-210), naftilmetilindoli (es. AM-694), fenilacetilindoli (es. JWH-250);</a:t>
            </a:r>
          </a:p>
          <a:p>
            <a:pPr eaLnBrk="1" hangingPunct="1">
              <a:spcBef>
                <a:spcPct val="0"/>
              </a:spcBef>
            </a:pPr>
            <a:r>
              <a:rPr lang="it-IT" altLang="it-IT">
                <a:latin typeface="Arial" panose="020B0604020202020204" pitchFamily="34" charset="0"/>
                <a:cs typeface="Arial" panose="020B0604020202020204" pitchFamily="34" charset="0"/>
              </a:rPr>
              <a:t>• Miscellanea: acidi grassi (es. oleamide).</a:t>
            </a:r>
          </a:p>
          <a:p>
            <a:pPr eaLnBrk="1" hangingPunct="1">
              <a:spcBef>
                <a:spcPct val="0"/>
              </a:spcBef>
            </a:pPr>
            <a:r>
              <a:rPr lang="it-IT" altLang="it-IT">
                <a:latin typeface="Arial" panose="020B0604020202020204" pitchFamily="34" charset="0"/>
                <a:cs typeface="Arial" panose="020B0604020202020204" pitchFamily="34" charset="0"/>
              </a:rPr>
              <a:t>I “cannabinoidi classici” sono caratterizzati dalla presenza nella loro struttura di un anello dibenzopiranico analogo a quello del THC. Sono stati sviluppati negli anni ’60 e includo-no l’HU-210, il nabilone e il dronabinolo, quest’ultimi usati in terapia in alcuni paesi esteri nel trattamento della nausea conseguente a chemioterapia 3 . Successivamente, dopo la sco-perta dei recettori per i cannabinoidi, l’industria farmaceutica ha sviluppato una serie dei cicloesilfenoli (CP) con attività simil-cannabinoide. Tra questi ricordiamo il CP 47,497 ed i suoi analoghi.</a:t>
            </a:r>
          </a:p>
          <a:p>
            <a:pPr eaLnBrk="1" hangingPunct="1">
              <a:spcBef>
                <a:spcPct val="0"/>
              </a:spcBef>
            </a:pPr>
            <a:r>
              <a:rPr lang="it-IT" altLang="it-IT">
                <a:latin typeface="Arial" panose="020B0604020202020204" pitchFamily="34" charset="0"/>
                <a:cs typeface="Arial" panose="020B0604020202020204" pitchFamily="34" charset="0"/>
              </a:rPr>
              <a:t>E’ però nel corso degli anni ’90, che J.W. Huffman della Clemson University ha sintetizzato un’ampia gamma di naf-toilindoli, naftilmetilindoli, naftoilpirroli, naftilmetilindani e fenilacetilindoli conosciuti come JWH, acronimo dal nome</a:t>
            </a:r>
          </a:p>
          <a:p>
            <a:pPr eaLnBrk="1" hangingPunct="1">
              <a:spcBef>
                <a:spcPct val="0"/>
              </a:spcBef>
            </a:pPr>
            <a:r>
              <a:rPr lang="it-IT" altLang="it-IT">
                <a:latin typeface="Arial" panose="020B0604020202020204" pitchFamily="34" charset="0"/>
                <a:cs typeface="Arial" panose="020B0604020202020204" pitchFamily="34" charset="0"/>
              </a:rPr>
              <a:t>del loro inventore 4 . Al momento attuale, la classe dei JWH rappresenta la tipologia di cannabinoidi sintetici maggior-mente diffusa nel mercato internazionale.</a:t>
            </a:r>
          </a:p>
          <a:p>
            <a:pPr eaLnBrk="1" hangingPunct="1">
              <a:spcBef>
                <a:spcPct val="0"/>
              </a:spcBef>
            </a:pPr>
            <a:r>
              <a:rPr lang="it-IT" altLang="it-IT">
                <a:latin typeface="Arial" panose="020B0604020202020204" pitchFamily="34" charset="0"/>
                <a:cs typeface="Arial" panose="020B0604020202020204" pitchFamily="34" charset="0"/>
              </a:rPr>
              <a:t>Tra i cannabinoidi sintetici si annovera anche un ultimo grup-po di composti, caratterizzati da una notevole eterogeneità nella struttura chimica, tra cui ricordiamo l’oleamide, un acido grasso che sembra possedere attività cannabino-mimetica 5 . Dalla scoperta dei recettori per i cannabinoidi ad oggi, sono state sintetizzate più di cento molecole dotate di un’affnità recettoriale in vitro, in particolare per il CB1, superiore ri-spetto al THC. La loro potenza, pur variando notevolmente da molecola a molecola, risulta essere anche 4-10 volte supe-riore rispetto al THC 6 . HU-210 presenta invece una potenza di 100 volte maggiore.</a:t>
            </a:r>
          </a:p>
          <a:p>
            <a:pPr eaLnBrk="1" hangingPunct="1">
              <a:spcBef>
                <a:spcPct val="0"/>
              </a:spcBef>
            </a:pPr>
            <a:r>
              <a:rPr lang="it-IT" altLang="it-IT">
                <a:latin typeface="Arial" panose="020B0604020202020204" pitchFamily="34" charset="0"/>
                <a:cs typeface="Arial" panose="020B0604020202020204" pitchFamily="34" charset="0"/>
              </a:rPr>
              <a:t>All’inizio del 2008, si è diffuso in Europa, in particolar modo tra i giovani, l’uso di preparazioni erbacee contenen-ti cannabinoidi sintetici e commercializzate come incensi e profumatori ambientali. Tra i prodotti commercializzati, il più rappresentativo è stato sicuramente quello denominato commercialmente ” Spice”, sebbene successivamente siano stati introdotti molti altri prodotti dalle caratteristiche simili 7 . Come per il THC, la via di somministrazione di elezione dei cannabinoidi sintetici è quella inalatoria, in quanto tali pro-dotti sono stati proposti come alternative legali alla canna-bis 8-9 . Sebbene non siano note le modalità di preparazione delle miscele erbacee note come “Spice”, “herbal blends” ecc., si presume che i cannabinoidi sintetici siano aggiunti a una miscela di erbe mediante un processo di vaporizzazione. Nonostante vi sia una crescente evidenza dell’ associazione tra uso di cannabis e lo sviluppo e l’esacerbazione di psicosi 10 , sono disponibili poche informazioni circa gli effetti psichia-trici 11-15 , il proflo di tossicità 16 e il metabolismo 17-22 dei can-nabinoidi sintetici. E’ importante considerare anche che non sono note le interazioni farmacologiche e le proprietà degli altri componenti erbacei presenti nelle miscele contenenti i cannabinoidi sintetici. Non è pertanto escluso che possano dar luogo ad effetti avversi sinergici.</a:t>
            </a:r>
          </a:p>
          <a:p>
            <a:pPr eaLnBrk="1" hangingPunct="1">
              <a:spcBef>
                <a:spcPct val="0"/>
              </a:spcBef>
            </a:pPr>
            <a:r>
              <a:rPr lang="it-IT" altLang="it-IT">
                <a:latin typeface="Arial" panose="020B0604020202020204" pitchFamily="34" charset="0"/>
                <a:cs typeface="Arial" panose="020B0604020202020204" pitchFamily="34" charset="0"/>
              </a:rPr>
              <a:t>Al fne di far emergere il fenomeno della diffusione dei can-nabinoidi sintetici, il Sistema di Allerta Europeo ha iniziato da tempo un’attività di monitoraggio sul territorio dell’Unio-ne che culminava nel dicembre 2008 con l’identifcazione, per la prima volta in Austria, del JWH-018 in alcuni preparati di herbal blend. Subito dopo, molti altri stati europei iniziavano a notifcare all’European Monitoring Centre for Drugs and Drug Addiction (EMCDDA) l’individuazione di altre nuove sostanze psicoattive della classe dei cannabinoidi sintetici 18 .</a:t>
            </a:r>
          </a:p>
          <a:p>
            <a:pPr eaLnBrk="1" hangingPunct="1">
              <a:spcBef>
                <a:spcPct val="0"/>
              </a:spcBef>
            </a:pPr>
            <a:r>
              <a:rPr lang="it-IT" altLang="it-IT">
                <a:latin typeface="Arial" panose="020B0604020202020204" pitchFamily="34" charset="0"/>
                <a:cs typeface="Arial" panose="020B0604020202020204" pitchFamily="34" charset="0"/>
              </a:rPr>
              <a:t> </a:t>
            </a:r>
          </a:p>
        </p:txBody>
      </p:sp>
      <p:sp>
        <p:nvSpPr>
          <p:cNvPr id="12292" name="Segnaposto numero diapositiva 3">
            <a:extLst>
              <a:ext uri="{FF2B5EF4-FFF2-40B4-BE49-F238E27FC236}">
                <a16:creationId xmlns:a16="http://schemas.microsoft.com/office/drawing/2014/main" id="{53D0BE9E-7DF9-546D-19E2-4C466A921094}"/>
              </a:ext>
            </a:extLst>
          </p:cNvPr>
          <p:cNvSpPr>
            <a:spLocks noGrp="1"/>
          </p:cNvSpPr>
          <p:nvPr>
            <p:ph type="sldNum" sz="quarter" idx="5"/>
          </p:nvPr>
        </p:nvSpPr>
        <p:spPr/>
        <p:txBody>
          <a:bodyP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eaLnBrk="0" fontAlgn="base" hangingPunct="0">
              <a:spcBef>
                <a:spcPct val="0"/>
              </a:spcBef>
              <a:spcAft>
                <a:spcPct val="0"/>
              </a:spcAft>
              <a:defRPr>
                <a:solidFill>
                  <a:schemeClr val="tx1"/>
                </a:solidFill>
                <a:latin typeface="Cambria" panose="02040503050406030204" pitchFamily="18" charset="0"/>
              </a:defRPr>
            </a:lvl6pPr>
            <a:lvl7pPr marL="2971800" indent="-228600" eaLnBrk="0" fontAlgn="base" hangingPunct="0">
              <a:spcBef>
                <a:spcPct val="0"/>
              </a:spcBef>
              <a:spcAft>
                <a:spcPct val="0"/>
              </a:spcAft>
              <a:defRPr>
                <a:solidFill>
                  <a:schemeClr val="tx1"/>
                </a:solidFill>
                <a:latin typeface="Cambria" panose="02040503050406030204" pitchFamily="18" charset="0"/>
              </a:defRPr>
            </a:lvl7pPr>
            <a:lvl8pPr marL="3429000" indent="-228600" eaLnBrk="0" fontAlgn="base" hangingPunct="0">
              <a:spcBef>
                <a:spcPct val="0"/>
              </a:spcBef>
              <a:spcAft>
                <a:spcPct val="0"/>
              </a:spcAft>
              <a:defRPr>
                <a:solidFill>
                  <a:schemeClr val="tx1"/>
                </a:solidFill>
                <a:latin typeface="Cambria" panose="02040503050406030204" pitchFamily="18" charset="0"/>
              </a:defRPr>
            </a:lvl8pPr>
            <a:lvl9pPr marL="3886200" indent="-228600" eaLnBrk="0" fontAlgn="base" hangingPunct="0">
              <a:spcBef>
                <a:spcPct val="0"/>
              </a:spcBef>
              <a:spcAft>
                <a:spcPct val="0"/>
              </a:spcAft>
              <a:defRPr>
                <a:solidFill>
                  <a:schemeClr val="tx1"/>
                </a:solidFill>
                <a:latin typeface="Cambria" panose="02040503050406030204" pitchFamily="18" charset="0"/>
              </a:defRPr>
            </a:lvl9pPr>
          </a:lstStyle>
          <a:p>
            <a:pPr defTabSz="457200" fontAlgn="auto">
              <a:spcBef>
                <a:spcPts val="0"/>
              </a:spcBef>
              <a:spcAft>
                <a:spcPts val="0"/>
              </a:spcAft>
              <a:defRPr/>
            </a:pPr>
            <a:fld id="{A1BB23D5-73F1-45EB-BE15-CF927FB15808}" type="slidenum">
              <a:rPr lang="it-IT" altLang="it-IT" smtClean="0">
                <a:solidFill>
                  <a:prstClr val="black"/>
                </a:solidFill>
                <a:latin typeface="Calibri" panose="020F0502020204030204" pitchFamily="34" charset="0"/>
                <a:cs typeface="+mn-cs"/>
              </a:rPr>
              <a:pPr defTabSz="457200" fontAlgn="auto">
                <a:spcBef>
                  <a:spcPts val="0"/>
                </a:spcBef>
                <a:spcAft>
                  <a:spcPts val="0"/>
                </a:spcAft>
                <a:defRPr/>
              </a:pPr>
              <a:t>15</a:t>
            </a:fld>
            <a:endParaRPr lang="it-IT" altLang="it-IT">
              <a:solidFill>
                <a:prstClr val="black"/>
              </a:solidFill>
              <a:latin typeface="Calibri" panose="020F0502020204030204" pitchFamily="34" charset="0"/>
              <a:cs typeface="+mn-cs"/>
            </a:endParaRPr>
          </a:p>
        </p:txBody>
      </p:sp>
    </p:spTree>
    <p:extLst>
      <p:ext uri="{BB962C8B-B14F-4D97-AF65-F5344CB8AC3E}">
        <p14:creationId xmlns:p14="http://schemas.microsoft.com/office/powerpoint/2010/main" val="525157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2FC3F-691B-4EC6-BD78-CD497A3C5C91}"/>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8AD64A5F-2710-0EA9-5A90-A2F5CEF60085}"/>
              </a:ext>
            </a:extLst>
          </p:cNvPr>
          <p:cNvSpPr>
            <a:spLocks noGrp="1" noRot="1" noChangeAspect="1" noChangeArrowheads="1" noTextEdit="1"/>
          </p:cNvSpPr>
          <p:nvPr>
            <p:ph type="sldImg"/>
          </p:nvPr>
        </p:nvSpPr>
        <p:spPr>
          <a:xfrm>
            <a:off x="685800" y="1143000"/>
            <a:ext cx="5486400" cy="3086100"/>
          </a:xfrm>
          <a:ln/>
        </p:spPr>
      </p:sp>
      <p:sp>
        <p:nvSpPr>
          <p:cNvPr id="21507" name="Segnaposto note 2">
            <a:extLst>
              <a:ext uri="{FF2B5EF4-FFF2-40B4-BE49-F238E27FC236}">
                <a16:creationId xmlns:a16="http://schemas.microsoft.com/office/drawing/2014/main" id="{153BD3E1-59CC-5D87-1404-B7493945C7CB}"/>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it-IT" altLang="it-IT">
                <a:latin typeface="Arial" panose="020B0604020202020204" pitchFamily="34" charset="0"/>
                <a:cs typeface="Arial" panose="020B0604020202020204" pitchFamily="34" charset="0"/>
              </a:rPr>
              <a:t>Italian Journal on Addiction Vol. 1 Numero 5-6,2011</a:t>
            </a:r>
          </a:p>
          <a:p>
            <a:pPr eaLnBrk="1" hangingPunct="1">
              <a:spcBef>
                <a:spcPct val="0"/>
              </a:spcBef>
            </a:pPr>
            <a:r>
              <a:rPr lang="it-IT" altLang="it-IT">
                <a:latin typeface="Arial" panose="020B0604020202020204" pitchFamily="34" charset="0"/>
                <a:cs typeface="Arial" panose="020B0604020202020204" pitchFamily="34" charset="0"/>
              </a:rPr>
              <a:t>18 Di partimento Politiche Antidroga Presidenza del Consiglio dei Ministri</a:t>
            </a:r>
          </a:p>
          <a:p>
            <a:pPr eaLnBrk="1" hangingPunct="1">
              <a:spcBef>
                <a:spcPct val="0"/>
              </a:spcBef>
            </a:pPr>
            <a:r>
              <a:rPr lang="it-IT" altLang="it-IT">
                <a:latin typeface="Arial" panose="020B0604020202020204" pitchFamily="34" charset="0"/>
                <a:cs typeface="Arial" panose="020B0604020202020204" pitchFamily="34" charset="0"/>
              </a:rPr>
              <a:t>Introduzione I cannabinoidi sintetici costituiscono un gruppo eteroge-neo di composti strutturalmente non correlati al Δ-9-tetraidrocannabinolo (THC), né spesso tra di loro, ma fun-zionalmente analoghi al principio attivo della cannabis. Queste nuove molecole sono state sviluppate dall’industria farmaceutica fn dagli anni ’70, nel tentativo di creare dei composti dotati dell’attività antinocicettiva (in particolare per il trattamento del dolore neuropatico) dei cannabinoidi natu-rali, ma privi degli effetti psicoattivi indesiderati dei cannabi-noidi. Essendo state sintetizzate col preciso scopo di aumen-tare l’attività agonista sul recettore, tali strutture presentano una elevata affnità per i recettori per i cannabinoidi CB1 e CB2, superiore a quella dei cannabinoidi naturali.</a:t>
            </a:r>
          </a:p>
          <a:p>
            <a:pPr eaLnBrk="1" hangingPunct="1">
              <a:spcBef>
                <a:spcPct val="0"/>
              </a:spcBef>
            </a:pPr>
            <a:r>
              <a:rPr lang="it-IT" altLang="it-IT">
                <a:latin typeface="Arial" panose="020B0604020202020204" pitchFamily="34" charset="0"/>
                <a:cs typeface="Arial" panose="020B0604020202020204" pitchFamily="34" charset="0"/>
              </a:rPr>
              <a:t>Studi struttura-attività hanno dimostrato che per l’attività sul sistema nervoso centrale è fondamentale la catena laterale ali-fatica presente in tutte le strutture 1 . Nonostante la notevole attività biologica, solo poche di queste molecole sono entrate per lo più sperimentalmente in terapia, mentre in gran parte sono state scartate per la loro tossicità.</a:t>
            </a:r>
          </a:p>
          <a:p>
            <a:pPr eaLnBrk="1" hangingPunct="1">
              <a:spcBef>
                <a:spcPct val="0"/>
              </a:spcBef>
            </a:pPr>
            <a:r>
              <a:rPr lang="it-IT" altLang="it-IT">
                <a:latin typeface="Arial" panose="020B0604020202020204" pitchFamily="34" charset="0"/>
                <a:cs typeface="Arial" panose="020B0604020202020204" pitchFamily="34" charset="0"/>
              </a:rPr>
              <a:t>I cannabinoidi sintetici possono essere classifcati in base alla loro struttura secondo quattro gruppi principali 2 :</a:t>
            </a:r>
          </a:p>
          <a:p>
            <a:pPr eaLnBrk="1" hangingPunct="1">
              <a:spcBef>
                <a:spcPct val="0"/>
              </a:spcBef>
            </a:pPr>
            <a:r>
              <a:rPr lang="it-IT" altLang="it-IT">
                <a:latin typeface="Arial" panose="020B0604020202020204" pitchFamily="34" charset="0"/>
                <a:cs typeface="Arial" panose="020B0604020202020204" pitchFamily="34" charset="0"/>
              </a:rPr>
              <a:t>• Cannabinoidi “classici” (es. HU-210);</a:t>
            </a:r>
          </a:p>
          <a:p>
            <a:pPr eaLnBrk="1" hangingPunct="1">
              <a:spcBef>
                <a:spcPct val="0"/>
              </a:spcBef>
            </a:pPr>
            <a:r>
              <a:rPr lang="it-IT" altLang="it-IT">
                <a:latin typeface="Arial" panose="020B0604020202020204" pitchFamily="34" charset="0"/>
                <a:cs typeface="Arial" panose="020B0604020202020204" pitchFamily="34" charset="0"/>
              </a:rPr>
              <a:t>• Cicloesilfenoli (es. CP 47,497 e suoi analoghi);</a:t>
            </a:r>
          </a:p>
          <a:p>
            <a:pPr eaLnBrk="1" hangingPunct="1">
              <a:spcBef>
                <a:spcPct val="0"/>
              </a:spcBef>
            </a:pPr>
            <a:r>
              <a:rPr lang="it-IT" altLang="it-IT">
                <a:latin typeface="Arial" panose="020B0604020202020204" pitchFamily="34" charset="0"/>
                <a:cs typeface="Arial" panose="020B0604020202020204" pitchFamily="34" charset="0"/>
              </a:rPr>
              <a:t>• Aminoalchilindoli: suddivisi in naftoilindoli (es. JWH-018, JWH-073, JWH-081, JWH-122, JWH-200, JWH-210), naftilmetilindoli (es. AM-694), fenilacetilindoli (es. JWH-250);</a:t>
            </a:r>
          </a:p>
          <a:p>
            <a:pPr eaLnBrk="1" hangingPunct="1">
              <a:spcBef>
                <a:spcPct val="0"/>
              </a:spcBef>
            </a:pPr>
            <a:r>
              <a:rPr lang="it-IT" altLang="it-IT">
                <a:latin typeface="Arial" panose="020B0604020202020204" pitchFamily="34" charset="0"/>
                <a:cs typeface="Arial" panose="020B0604020202020204" pitchFamily="34" charset="0"/>
              </a:rPr>
              <a:t>• Miscellanea: acidi grassi (es. oleamide).</a:t>
            </a:r>
          </a:p>
          <a:p>
            <a:pPr eaLnBrk="1" hangingPunct="1">
              <a:spcBef>
                <a:spcPct val="0"/>
              </a:spcBef>
            </a:pPr>
            <a:r>
              <a:rPr lang="it-IT" altLang="it-IT">
                <a:latin typeface="Arial" panose="020B0604020202020204" pitchFamily="34" charset="0"/>
                <a:cs typeface="Arial" panose="020B0604020202020204" pitchFamily="34" charset="0"/>
              </a:rPr>
              <a:t>I “cannabinoidi classici” sono caratterizzati dalla presenza nella loro struttura di un anello dibenzopiranico analogo a quello del THC. Sono stati sviluppati negli anni ’60 e includo-no l’HU-210, il nabilone e il dronabinolo, quest’ultimi usati in terapia in alcuni paesi esteri nel trattamento della nausea conseguente a chemioterapia 3 . Successivamente, dopo la sco-perta dei recettori per i cannabinoidi, l’industria farmaceutica ha sviluppato una serie dei cicloesilfenoli (CP) con attività simil-cannabinoide. Tra questi ricordiamo il CP 47,497 ed i suoi analoghi.</a:t>
            </a:r>
          </a:p>
          <a:p>
            <a:pPr eaLnBrk="1" hangingPunct="1">
              <a:spcBef>
                <a:spcPct val="0"/>
              </a:spcBef>
            </a:pPr>
            <a:r>
              <a:rPr lang="it-IT" altLang="it-IT">
                <a:latin typeface="Arial" panose="020B0604020202020204" pitchFamily="34" charset="0"/>
                <a:cs typeface="Arial" panose="020B0604020202020204" pitchFamily="34" charset="0"/>
              </a:rPr>
              <a:t>E’ però nel corso degli anni ’90, che J.W. Huffman della Clemson University ha sintetizzato un’ampia gamma di naf-toilindoli, naftilmetilindoli, naftoilpirroli, naftilmetilindani e fenilacetilindoli conosciuti come JWH, acronimo dal nome</a:t>
            </a:r>
          </a:p>
          <a:p>
            <a:pPr eaLnBrk="1" hangingPunct="1">
              <a:spcBef>
                <a:spcPct val="0"/>
              </a:spcBef>
            </a:pPr>
            <a:r>
              <a:rPr lang="it-IT" altLang="it-IT">
                <a:latin typeface="Arial" panose="020B0604020202020204" pitchFamily="34" charset="0"/>
                <a:cs typeface="Arial" panose="020B0604020202020204" pitchFamily="34" charset="0"/>
              </a:rPr>
              <a:t>del loro inventore 4 . Al momento attuale, la classe dei JWH rappresenta la tipologia di cannabinoidi sintetici maggior-mente diffusa nel mercato internazionale.</a:t>
            </a:r>
          </a:p>
          <a:p>
            <a:pPr eaLnBrk="1" hangingPunct="1">
              <a:spcBef>
                <a:spcPct val="0"/>
              </a:spcBef>
            </a:pPr>
            <a:r>
              <a:rPr lang="it-IT" altLang="it-IT">
                <a:latin typeface="Arial" panose="020B0604020202020204" pitchFamily="34" charset="0"/>
                <a:cs typeface="Arial" panose="020B0604020202020204" pitchFamily="34" charset="0"/>
              </a:rPr>
              <a:t>Tra i cannabinoidi sintetici si annovera anche un ultimo grup-po di composti, caratterizzati da una notevole eterogeneità nella struttura chimica, tra cui ricordiamo l’oleamide, un acido grasso che sembra possedere attività cannabino-mimetica 5 . Dalla scoperta dei recettori per i cannabinoidi ad oggi, sono state sintetizzate più di cento molecole dotate di un’affnità recettoriale in vitro, in particolare per il CB1, superiore ri-spetto al THC. La loro potenza, pur variando notevolmente da molecola a molecola, risulta essere anche 4-10 volte supe-riore rispetto al THC 6 . HU-210 presenta invece una potenza di 100 volte maggiore.</a:t>
            </a:r>
          </a:p>
          <a:p>
            <a:pPr eaLnBrk="1" hangingPunct="1">
              <a:spcBef>
                <a:spcPct val="0"/>
              </a:spcBef>
            </a:pPr>
            <a:r>
              <a:rPr lang="it-IT" altLang="it-IT">
                <a:latin typeface="Arial" panose="020B0604020202020204" pitchFamily="34" charset="0"/>
                <a:cs typeface="Arial" panose="020B0604020202020204" pitchFamily="34" charset="0"/>
              </a:rPr>
              <a:t>All’inizio del 2008, si è diffuso in Europa, in particolar modo tra i giovani, l’uso di preparazioni erbacee contenen-ti cannabinoidi sintetici e commercializzate come incensi e profumatori ambientali. Tra i prodotti commercializzati, il più rappresentativo è stato sicuramente quello denominato commercialmente ” Spice”, sebbene successivamente siano stati introdotti molti altri prodotti dalle caratteristiche simili 7 . Come per il THC, la via di somministrazione di elezione dei cannabinoidi sintetici è quella inalatoria, in quanto tali pro-dotti sono stati proposti come alternative legali alla canna-bis 8-9 . Sebbene non siano note le modalità di preparazione delle miscele erbacee note come “Spice”, “herbal blends” ecc., si presume che i cannabinoidi sintetici siano aggiunti a una miscela di erbe mediante un processo di vaporizzazione. Nonostante vi sia una crescente evidenza dell’ associazione tra uso di cannabis e lo sviluppo e l’esacerbazione di psicosi 10 , sono disponibili poche informazioni circa gli effetti psichia-trici 11-15 , il proflo di tossicità 16 e il metabolismo 17-22 dei can-nabinoidi sintetici. E’ importante considerare anche che non sono note le interazioni farmacologiche e le proprietà degli altri componenti erbacei presenti nelle miscele contenenti i cannabinoidi sintetici. Non è pertanto escluso che possano dar luogo ad effetti avversi sinergici.</a:t>
            </a:r>
          </a:p>
          <a:p>
            <a:pPr eaLnBrk="1" hangingPunct="1">
              <a:spcBef>
                <a:spcPct val="0"/>
              </a:spcBef>
            </a:pPr>
            <a:r>
              <a:rPr lang="it-IT" altLang="it-IT">
                <a:latin typeface="Arial" panose="020B0604020202020204" pitchFamily="34" charset="0"/>
                <a:cs typeface="Arial" panose="020B0604020202020204" pitchFamily="34" charset="0"/>
              </a:rPr>
              <a:t>Al fne di far emergere il fenomeno della diffusione dei can-nabinoidi sintetici, il Sistema di Allerta Europeo ha iniziato da tempo un’attività di monitoraggio sul territorio dell’Unio-ne che culminava nel dicembre 2008 con l’identifcazione, per la prima volta in Austria, del JWH-018 in alcuni preparati di herbal blend. Subito dopo, molti altri stati europei iniziavano a notifcare all’European Monitoring Centre for Drugs and Drug Addiction (EMCDDA) l’individuazione di altre nuove sostanze psicoattive della classe dei cannabinoidi sintetici 18 .</a:t>
            </a:r>
          </a:p>
          <a:p>
            <a:pPr eaLnBrk="1" hangingPunct="1">
              <a:spcBef>
                <a:spcPct val="0"/>
              </a:spcBef>
            </a:pPr>
            <a:r>
              <a:rPr lang="it-IT" altLang="it-IT">
                <a:latin typeface="Arial" panose="020B0604020202020204" pitchFamily="34" charset="0"/>
                <a:cs typeface="Arial" panose="020B0604020202020204" pitchFamily="34" charset="0"/>
              </a:rPr>
              <a:t> </a:t>
            </a:r>
          </a:p>
        </p:txBody>
      </p:sp>
      <p:sp>
        <p:nvSpPr>
          <p:cNvPr id="12292" name="Segnaposto numero diapositiva 3">
            <a:extLst>
              <a:ext uri="{FF2B5EF4-FFF2-40B4-BE49-F238E27FC236}">
                <a16:creationId xmlns:a16="http://schemas.microsoft.com/office/drawing/2014/main" id="{0D93A500-980D-4CAC-7B91-D130DB968613}"/>
              </a:ext>
            </a:extLst>
          </p:cNvPr>
          <p:cNvSpPr>
            <a:spLocks noGrp="1"/>
          </p:cNvSpPr>
          <p:nvPr>
            <p:ph type="sldNum" sz="quarter" idx="5"/>
          </p:nvPr>
        </p:nvSpPr>
        <p:spPr/>
        <p:txBody>
          <a:bodyP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eaLnBrk="0" fontAlgn="base" hangingPunct="0">
              <a:spcBef>
                <a:spcPct val="0"/>
              </a:spcBef>
              <a:spcAft>
                <a:spcPct val="0"/>
              </a:spcAft>
              <a:defRPr>
                <a:solidFill>
                  <a:schemeClr val="tx1"/>
                </a:solidFill>
                <a:latin typeface="Cambria" panose="02040503050406030204" pitchFamily="18" charset="0"/>
              </a:defRPr>
            </a:lvl6pPr>
            <a:lvl7pPr marL="2971800" indent="-228600" eaLnBrk="0" fontAlgn="base" hangingPunct="0">
              <a:spcBef>
                <a:spcPct val="0"/>
              </a:spcBef>
              <a:spcAft>
                <a:spcPct val="0"/>
              </a:spcAft>
              <a:defRPr>
                <a:solidFill>
                  <a:schemeClr val="tx1"/>
                </a:solidFill>
                <a:latin typeface="Cambria" panose="02040503050406030204" pitchFamily="18" charset="0"/>
              </a:defRPr>
            </a:lvl7pPr>
            <a:lvl8pPr marL="3429000" indent="-228600" eaLnBrk="0" fontAlgn="base" hangingPunct="0">
              <a:spcBef>
                <a:spcPct val="0"/>
              </a:spcBef>
              <a:spcAft>
                <a:spcPct val="0"/>
              </a:spcAft>
              <a:defRPr>
                <a:solidFill>
                  <a:schemeClr val="tx1"/>
                </a:solidFill>
                <a:latin typeface="Cambria" panose="02040503050406030204" pitchFamily="18" charset="0"/>
              </a:defRPr>
            </a:lvl8pPr>
            <a:lvl9pPr marL="3886200" indent="-228600" eaLnBrk="0" fontAlgn="base" hangingPunct="0">
              <a:spcBef>
                <a:spcPct val="0"/>
              </a:spcBef>
              <a:spcAft>
                <a:spcPct val="0"/>
              </a:spcAft>
              <a:defRPr>
                <a:solidFill>
                  <a:schemeClr val="tx1"/>
                </a:solidFill>
                <a:latin typeface="Cambria" panose="02040503050406030204" pitchFamily="18" charset="0"/>
              </a:defRPr>
            </a:lvl9pPr>
          </a:lstStyle>
          <a:p>
            <a:pPr defTabSz="457200" fontAlgn="auto">
              <a:spcBef>
                <a:spcPts val="0"/>
              </a:spcBef>
              <a:spcAft>
                <a:spcPts val="0"/>
              </a:spcAft>
              <a:defRPr/>
            </a:pPr>
            <a:fld id="{A1BB23D5-73F1-45EB-BE15-CF927FB15808}" type="slidenum">
              <a:rPr lang="it-IT" altLang="it-IT" smtClean="0">
                <a:solidFill>
                  <a:prstClr val="black"/>
                </a:solidFill>
                <a:latin typeface="Calibri" panose="020F0502020204030204" pitchFamily="34" charset="0"/>
                <a:cs typeface="+mn-cs"/>
              </a:rPr>
              <a:pPr defTabSz="457200" fontAlgn="auto">
                <a:spcBef>
                  <a:spcPts val="0"/>
                </a:spcBef>
                <a:spcAft>
                  <a:spcPts val="0"/>
                </a:spcAft>
                <a:defRPr/>
              </a:pPr>
              <a:t>16</a:t>
            </a:fld>
            <a:endParaRPr lang="it-IT" altLang="it-IT">
              <a:solidFill>
                <a:prstClr val="black"/>
              </a:solidFill>
              <a:latin typeface="Calibri" panose="020F0502020204030204" pitchFamily="34" charset="0"/>
              <a:cs typeface="+mn-cs"/>
            </a:endParaRPr>
          </a:p>
        </p:txBody>
      </p:sp>
    </p:spTree>
    <p:extLst>
      <p:ext uri="{BB962C8B-B14F-4D97-AF65-F5344CB8AC3E}">
        <p14:creationId xmlns:p14="http://schemas.microsoft.com/office/powerpoint/2010/main" val="34256614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egnaposto immagine diapositiva 1">
            <a:extLst>
              <a:ext uri="{FF2B5EF4-FFF2-40B4-BE49-F238E27FC236}">
                <a16:creationId xmlns:a16="http://schemas.microsoft.com/office/drawing/2014/main" id="{62B1309F-C4F9-2238-96C1-1DE3BCB310E5}"/>
              </a:ext>
            </a:extLst>
          </p:cNvPr>
          <p:cNvSpPr>
            <a:spLocks noGrp="1" noRot="1" noChangeAspect="1" noChangeArrowheads="1" noTextEdit="1"/>
          </p:cNvSpPr>
          <p:nvPr>
            <p:ph type="sldImg"/>
          </p:nvPr>
        </p:nvSpPr>
        <p:spPr>
          <a:xfrm>
            <a:off x="685800" y="1143000"/>
            <a:ext cx="5486400" cy="3086100"/>
          </a:xfrm>
          <a:ln/>
        </p:spPr>
      </p:sp>
      <p:sp>
        <p:nvSpPr>
          <p:cNvPr id="23555" name="Segnaposto note 2">
            <a:extLst>
              <a:ext uri="{FF2B5EF4-FFF2-40B4-BE49-F238E27FC236}">
                <a16:creationId xmlns:a16="http://schemas.microsoft.com/office/drawing/2014/main" id="{483EEE55-6867-85E2-6F71-428614A51FD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it-IT" altLang="it-IT">
                <a:latin typeface="Arial" panose="020B0604020202020204" pitchFamily="34" charset="0"/>
                <a:cs typeface="Arial" panose="020B0604020202020204" pitchFamily="34" charset="0"/>
              </a:rPr>
              <a:t>Italian Journal on Addiction Vol. 1 Numero 5-6,2011</a:t>
            </a:r>
          </a:p>
          <a:p>
            <a:pPr eaLnBrk="1" hangingPunct="1">
              <a:spcBef>
                <a:spcPct val="0"/>
              </a:spcBef>
            </a:pPr>
            <a:r>
              <a:rPr lang="it-IT" altLang="it-IT">
                <a:latin typeface="Arial" panose="020B0604020202020204" pitchFamily="34" charset="0"/>
                <a:cs typeface="Arial" panose="020B0604020202020204" pitchFamily="34" charset="0"/>
              </a:rPr>
              <a:t>18 Di partimento Politiche Antidroga Presidenza del Consiglio dei Ministri</a:t>
            </a:r>
          </a:p>
          <a:p>
            <a:pPr eaLnBrk="1" hangingPunct="1">
              <a:spcBef>
                <a:spcPct val="0"/>
              </a:spcBef>
            </a:pPr>
            <a:r>
              <a:rPr lang="it-IT" altLang="it-IT">
                <a:latin typeface="Arial" panose="020B0604020202020204" pitchFamily="34" charset="0"/>
                <a:cs typeface="Arial" panose="020B0604020202020204" pitchFamily="34" charset="0"/>
              </a:rPr>
              <a:t>Introduzione I cannabinoidi sintetici costituiscono un gruppo eteroge-neo di composti strutturalmente non correlati al Δ-9-tetraidrocannabinolo (THC), né spesso tra di loro, ma fun-zionalmente analoghi al principio attivo della cannabis. Queste nuove molecole sono state sviluppate dall’industria farmaceutica fn dagli anni ’70, nel tentativo di creare dei composti dotati dell’attività antinocicettiva (in particolare per il trattamento del dolore neuropatico) dei cannabinoidi natu-rali, ma privi degli effetti psicoattivi indesiderati dei cannabi-noidi. Essendo state sintetizzate col preciso scopo di aumen-tare l’attività agonista sul recettore, tali strutture presentano una elevata affnità per i recettori per i cannabinoidi CB1 e CB2, superiore a quella dei cannabinoidi naturali.</a:t>
            </a:r>
          </a:p>
          <a:p>
            <a:pPr eaLnBrk="1" hangingPunct="1">
              <a:spcBef>
                <a:spcPct val="0"/>
              </a:spcBef>
            </a:pPr>
            <a:r>
              <a:rPr lang="it-IT" altLang="it-IT">
                <a:latin typeface="Arial" panose="020B0604020202020204" pitchFamily="34" charset="0"/>
                <a:cs typeface="Arial" panose="020B0604020202020204" pitchFamily="34" charset="0"/>
              </a:rPr>
              <a:t>Studi struttura-attività hanno dimostrato che per l’attività sul sistema nervoso centrale è fondamentale la catena laterale ali-fatica presente in tutte le strutture 1 . Nonostante la notevole attività biologica, solo poche di queste molecole sono entrate per lo più sperimentalmente in terapia, mentre in gran parte sono state scartate per la loro tossicità.</a:t>
            </a:r>
          </a:p>
          <a:p>
            <a:pPr eaLnBrk="1" hangingPunct="1">
              <a:spcBef>
                <a:spcPct val="0"/>
              </a:spcBef>
            </a:pPr>
            <a:r>
              <a:rPr lang="it-IT" altLang="it-IT">
                <a:latin typeface="Arial" panose="020B0604020202020204" pitchFamily="34" charset="0"/>
                <a:cs typeface="Arial" panose="020B0604020202020204" pitchFamily="34" charset="0"/>
              </a:rPr>
              <a:t>I cannabinoidi sintetici possono essere classifcati in base alla loro struttura secondo quattro gruppi principali 2 :</a:t>
            </a:r>
          </a:p>
          <a:p>
            <a:pPr eaLnBrk="1" hangingPunct="1">
              <a:spcBef>
                <a:spcPct val="0"/>
              </a:spcBef>
            </a:pPr>
            <a:r>
              <a:rPr lang="it-IT" altLang="it-IT">
                <a:latin typeface="Arial" panose="020B0604020202020204" pitchFamily="34" charset="0"/>
                <a:cs typeface="Arial" panose="020B0604020202020204" pitchFamily="34" charset="0"/>
              </a:rPr>
              <a:t>• Cannabinoidi “classici” (es. HU-210);</a:t>
            </a:r>
          </a:p>
          <a:p>
            <a:pPr eaLnBrk="1" hangingPunct="1">
              <a:spcBef>
                <a:spcPct val="0"/>
              </a:spcBef>
            </a:pPr>
            <a:r>
              <a:rPr lang="it-IT" altLang="it-IT">
                <a:latin typeface="Arial" panose="020B0604020202020204" pitchFamily="34" charset="0"/>
                <a:cs typeface="Arial" panose="020B0604020202020204" pitchFamily="34" charset="0"/>
              </a:rPr>
              <a:t>• Cicloesilfenoli (es. CP 47,497 e suoi analoghi);</a:t>
            </a:r>
          </a:p>
          <a:p>
            <a:pPr eaLnBrk="1" hangingPunct="1">
              <a:spcBef>
                <a:spcPct val="0"/>
              </a:spcBef>
            </a:pPr>
            <a:r>
              <a:rPr lang="it-IT" altLang="it-IT">
                <a:latin typeface="Arial" panose="020B0604020202020204" pitchFamily="34" charset="0"/>
                <a:cs typeface="Arial" panose="020B0604020202020204" pitchFamily="34" charset="0"/>
              </a:rPr>
              <a:t>• Aminoalchilindoli: suddivisi in naftoilindoli (es. JWH-018, JWH-073, JWH-081, JWH-122, JWH-200, JWH-210), naftilmetilindoli (es. AM-694), fenilacetilindoli (es. JWH-250);</a:t>
            </a:r>
          </a:p>
          <a:p>
            <a:pPr eaLnBrk="1" hangingPunct="1">
              <a:spcBef>
                <a:spcPct val="0"/>
              </a:spcBef>
            </a:pPr>
            <a:r>
              <a:rPr lang="it-IT" altLang="it-IT">
                <a:latin typeface="Arial" panose="020B0604020202020204" pitchFamily="34" charset="0"/>
                <a:cs typeface="Arial" panose="020B0604020202020204" pitchFamily="34" charset="0"/>
              </a:rPr>
              <a:t>• Miscellanea: acidi grassi (es. oleamide).</a:t>
            </a:r>
          </a:p>
          <a:p>
            <a:pPr eaLnBrk="1" hangingPunct="1">
              <a:spcBef>
                <a:spcPct val="0"/>
              </a:spcBef>
            </a:pPr>
            <a:r>
              <a:rPr lang="it-IT" altLang="it-IT">
                <a:latin typeface="Arial" panose="020B0604020202020204" pitchFamily="34" charset="0"/>
                <a:cs typeface="Arial" panose="020B0604020202020204" pitchFamily="34" charset="0"/>
              </a:rPr>
              <a:t>I “cannabinoidi classici” sono caratterizzati dalla presenza nella loro struttura di un anello dibenzopiranico analogo a quello del THC. Sono stati sviluppati negli anni ’60 e includo-no l’HU-210, il nabilone e il dronabinolo, quest’ultimi usati in terapia in alcuni paesi esteri nel trattamento della nausea conseguente a chemioterapia 3 . Successivamente, dopo la sco-perta dei recettori per i cannabinoidi, l’industria farmaceutica ha sviluppato una serie dei cicloesilfenoli (CP) con attività simil-cannabinoide. Tra questi ricordiamo il CP 47,497 ed i suoi analoghi.</a:t>
            </a:r>
          </a:p>
          <a:p>
            <a:pPr eaLnBrk="1" hangingPunct="1">
              <a:spcBef>
                <a:spcPct val="0"/>
              </a:spcBef>
            </a:pPr>
            <a:r>
              <a:rPr lang="it-IT" altLang="it-IT">
                <a:latin typeface="Arial" panose="020B0604020202020204" pitchFamily="34" charset="0"/>
                <a:cs typeface="Arial" panose="020B0604020202020204" pitchFamily="34" charset="0"/>
              </a:rPr>
              <a:t>E’ però nel corso degli anni ’90, che J.W. Huffman della Clemson University ha sintetizzato un’ampia gamma di naf-toilindoli, naftilmetilindoli, naftoilpirroli, naftilmetilindani e fenilacetilindoli conosciuti come JWH, acronimo dal nome</a:t>
            </a:r>
          </a:p>
          <a:p>
            <a:pPr eaLnBrk="1" hangingPunct="1">
              <a:spcBef>
                <a:spcPct val="0"/>
              </a:spcBef>
            </a:pPr>
            <a:r>
              <a:rPr lang="it-IT" altLang="it-IT">
                <a:latin typeface="Arial" panose="020B0604020202020204" pitchFamily="34" charset="0"/>
                <a:cs typeface="Arial" panose="020B0604020202020204" pitchFamily="34" charset="0"/>
              </a:rPr>
              <a:t>del loro inventore 4 . Al momento attuale, la classe dei JWH rappresenta la tipologia di cannabinoidi sintetici maggior-mente diffusa nel mercato internazionale.</a:t>
            </a:r>
          </a:p>
          <a:p>
            <a:pPr eaLnBrk="1" hangingPunct="1">
              <a:spcBef>
                <a:spcPct val="0"/>
              </a:spcBef>
            </a:pPr>
            <a:r>
              <a:rPr lang="it-IT" altLang="it-IT">
                <a:latin typeface="Arial" panose="020B0604020202020204" pitchFamily="34" charset="0"/>
                <a:cs typeface="Arial" panose="020B0604020202020204" pitchFamily="34" charset="0"/>
              </a:rPr>
              <a:t>Tra i cannabinoidi sintetici si annovera anche un ultimo grup-po di composti, caratterizzati da una notevole eterogeneità nella struttura chimica, tra cui ricordiamo l’oleamide, un acido grasso che sembra possedere attività cannabino-mimetica 5 . Dalla scoperta dei recettori per i cannabinoidi ad oggi, sono state sintetizzate più di cento molecole dotate di un’affnità recettoriale in vitro, in particolare per il CB1, superiore ri-spetto al THC. La loro potenza, pur variando notevolmente da molecola a molecola, risulta essere anche 4-10 volte supe-riore rispetto al THC 6 . HU-210 presenta invece una potenza di 100 volte maggiore.</a:t>
            </a:r>
          </a:p>
          <a:p>
            <a:pPr eaLnBrk="1" hangingPunct="1">
              <a:spcBef>
                <a:spcPct val="0"/>
              </a:spcBef>
            </a:pPr>
            <a:r>
              <a:rPr lang="it-IT" altLang="it-IT">
                <a:latin typeface="Arial" panose="020B0604020202020204" pitchFamily="34" charset="0"/>
                <a:cs typeface="Arial" panose="020B0604020202020204" pitchFamily="34" charset="0"/>
              </a:rPr>
              <a:t>All’inizio del 2008, si è diffuso in Europa, in particolar modo tra i giovani, l’uso di preparazioni erbacee contenen-ti cannabinoidi sintetici e commercializzate come incensi e profumatori ambientali. Tra i prodotti commercializzati, il più rappresentativo è stato sicuramente quello denominato commercialmente ” Spice”, sebbene successivamente siano stati introdotti molti altri prodotti dalle caratteristiche simili 7 . Come per il THC, la via di somministrazione di elezione dei cannabinoidi sintetici è quella inalatoria, in quanto tali pro-dotti sono stati proposti come alternative legali alla canna-bis 8-9 . Sebbene non siano note le modalità di preparazione delle miscele erbacee note come “Spice”, “herbal blends” ecc., si presume che i cannabinoidi sintetici siano aggiunti a una miscela di erbe mediante un processo di vaporizzazione. Nonostante vi sia una crescente evidenza dell’ associazione tra uso di cannabis e lo sviluppo e l’esacerbazione di psicosi 10 , sono disponibili poche informazioni circa gli effetti psichia-trici 11-15 , il proflo di tossicità 16 e il metabolismo 17-22 dei can-nabinoidi sintetici. E’ importante considerare anche che non sono note le interazioni farmacologiche e le proprietà degli altri componenti erbacei presenti nelle miscele contenenti i cannabinoidi sintetici. Non è pertanto escluso che possano dar luogo ad effetti avversi sinergici.</a:t>
            </a:r>
          </a:p>
          <a:p>
            <a:pPr eaLnBrk="1" hangingPunct="1">
              <a:spcBef>
                <a:spcPct val="0"/>
              </a:spcBef>
            </a:pPr>
            <a:r>
              <a:rPr lang="it-IT" altLang="it-IT">
                <a:latin typeface="Arial" panose="020B0604020202020204" pitchFamily="34" charset="0"/>
                <a:cs typeface="Arial" panose="020B0604020202020204" pitchFamily="34" charset="0"/>
              </a:rPr>
              <a:t>Al fne di far emergere il fenomeno della diffusione dei can-nabinoidi sintetici, il Sistema di Allerta Europeo ha iniziato da tempo un’attività di monitoraggio sul territorio dell’Unio-ne che culminava nel dicembre 2008 con l’identifcazione, per la prima volta in Austria, del JWH-018 in alcuni preparati di herbal blend. Subito dopo, molti altri stati europei iniziavano a notifcare all’European Monitoring Centre for Drugs and Drug Addiction (EMCDDA) l’individuazione di altre nuove sostanze psicoattive della classe dei cannabinoidi sintetici 18 .</a:t>
            </a:r>
          </a:p>
          <a:p>
            <a:pPr eaLnBrk="1" hangingPunct="1">
              <a:spcBef>
                <a:spcPct val="0"/>
              </a:spcBef>
            </a:pPr>
            <a:r>
              <a:rPr lang="it-IT" altLang="it-IT">
                <a:latin typeface="Arial" panose="020B0604020202020204" pitchFamily="34" charset="0"/>
                <a:cs typeface="Arial" panose="020B0604020202020204" pitchFamily="34" charset="0"/>
              </a:rPr>
              <a:t> </a:t>
            </a:r>
          </a:p>
        </p:txBody>
      </p:sp>
      <p:sp>
        <p:nvSpPr>
          <p:cNvPr id="12292" name="Segnaposto numero diapositiva 3">
            <a:extLst>
              <a:ext uri="{FF2B5EF4-FFF2-40B4-BE49-F238E27FC236}">
                <a16:creationId xmlns:a16="http://schemas.microsoft.com/office/drawing/2014/main" id="{5DFD8A07-7969-B31D-A49D-F705A46F7B9E}"/>
              </a:ext>
            </a:extLst>
          </p:cNvPr>
          <p:cNvSpPr>
            <a:spLocks noGrp="1"/>
          </p:cNvSpPr>
          <p:nvPr>
            <p:ph type="sldNum" sz="quarter" idx="5"/>
          </p:nvPr>
        </p:nvSpPr>
        <p:spPr/>
        <p:txBody>
          <a:bodyP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eaLnBrk="0" fontAlgn="base" hangingPunct="0">
              <a:spcBef>
                <a:spcPct val="0"/>
              </a:spcBef>
              <a:spcAft>
                <a:spcPct val="0"/>
              </a:spcAft>
              <a:defRPr>
                <a:solidFill>
                  <a:schemeClr val="tx1"/>
                </a:solidFill>
                <a:latin typeface="Cambria" panose="02040503050406030204" pitchFamily="18" charset="0"/>
              </a:defRPr>
            </a:lvl6pPr>
            <a:lvl7pPr marL="2971800" indent="-228600" eaLnBrk="0" fontAlgn="base" hangingPunct="0">
              <a:spcBef>
                <a:spcPct val="0"/>
              </a:spcBef>
              <a:spcAft>
                <a:spcPct val="0"/>
              </a:spcAft>
              <a:defRPr>
                <a:solidFill>
                  <a:schemeClr val="tx1"/>
                </a:solidFill>
                <a:latin typeface="Cambria" panose="02040503050406030204" pitchFamily="18" charset="0"/>
              </a:defRPr>
            </a:lvl7pPr>
            <a:lvl8pPr marL="3429000" indent="-228600" eaLnBrk="0" fontAlgn="base" hangingPunct="0">
              <a:spcBef>
                <a:spcPct val="0"/>
              </a:spcBef>
              <a:spcAft>
                <a:spcPct val="0"/>
              </a:spcAft>
              <a:defRPr>
                <a:solidFill>
                  <a:schemeClr val="tx1"/>
                </a:solidFill>
                <a:latin typeface="Cambria" panose="02040503050406030204" pitchFamily="18" charset="0"/>
              </a:defRPr>
            </a:lvl8pPr>
            <a:lvl9pPr marL="3886200" indent="-228600" eaLnBrk="0" fontAlgn="base" hangingPunct="0">
              <a:spcBef>
                <a:spcPct val="0"/>
              </a:spcBef>
              <a:spcAft>
                <a:spcPct val="0"/>
              </a:spcAft>
              <a:defRPr>
                <a:solidFill>
                  <a:schemeClr val="tx1"/>
                </a:solidFill>
                <a:latin typeface="Cambria" panose="02040503050406030204" pitchFamily="18" charset="0"/>
              </a:defRPr>
            </a:lvl9pPr>
          </a:lstStyle>
          <a:p>
            <a:pPr defTabSz="457200" fontAlgn="auto">
              <a:spcBef>
                <a:spcPts val="0"/>
              </a:spcBef>
              <a:spcAft>
                <a:spcPts val="0"/>
              </a:spcAft>
              <a:defRPr/>
            </a:pPr>
            <a:fld id="{452F13EA-C47E-4DEF-BB0B-8B7454D80474}" type="slidenum">
              <a:rPr lang="it-IT" altLang="it-IT" smtClean="0">
                <a:solidFill>
                  <a:prstClr val="black"/>
                </a:solidFill>
                <a:latin typeface="Calibri" panose="020F0502020204030204" pitchFamily="34" charset="0"/>
                <a:cs typeface="+mn-cs"/>
              </a:rPr>
              <a:pPr defTabSz="457200" fontAlgn="auto">
                <a:spcBef>
                  <a:spcPts val="0"/>
                </a:spcBef>
                <a:spcAft>
                  <a:spcPts val="0"/>
                </a:spcAft>
                <a:defRPr/>
              </a:pPr>
              <a:t>17</a:t>
            </a:fld>
            <a:endParaRPr lang="it-IT" altLang="it-IT">
              <a:solidFill>
                <a:prstClr val="black"/>
              </a:solidFill>
              <a:latin typeface="Calibri" panose="020F0502020204030204" pitchFamily="34" charset="0"/>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3C17E-407C-DA4A-D6FA-B1D5B7093852}"/>
            </a:ext>
          </a:extLst>
        </p:cNvPr>
        <p:cNvGrpSpPr/>
        <p:nvPr/>
      </p:nvGrpSpPr>
      <p:grpSpPr>
        <a:xfrm>
          <a:off x="0" y="0"/>
          <a:ext cx="0" cy="0"/>
          <a:chOff x="0" y="0"/>
          <a:chExt cx="0" cy="0"/>
        </a:xfrm>
      </p:grpSpPr>
      <p:sp>
        <p:nvSpPr>
          <p:cNvPr id="25602" name="Segnaposto immagine diapositiva 1">
            <a:extLst>
              <a:ext uri="{FF2B5EF4-FFF2-40B4-BE49-F238E27FC236}">
                <a16:creationId xmlns:a16="http://schemas.microsoft.com/office/drawing/2014/main" id="{BF6C7E3A-3BA8-311E-FB67-C1B4F0598D87}"/>
              </a:ext>
            </a:extLst>
          </p:cNvPr>
          <p:cNvSpPr>
            <a:spLocks noGrp="1" noRot="1" noChangeAspect="1" noChangeArrowheads="1" noTextEdit="1"/>
          </p:cNvSpPr>
          <p:nvPr>
            <p:ph type="sldImg"/>
          </p:nvPr>
        </p:nvSpPr>
        <p:spPr>
          <a:xfrm>
            <a:off x="685800" y="1143000"/>
            <a:ext cx="5486400" cy="3086100"/>
          </a:xfrm>
          <a:ln/>
        </p:spPr>
      </p:sp>
      <p:sp>
        <p:nvSpPr>
          <p:cNvPr id="25603" name="Segnaposto note 2">
            <a:extLst>
              <a:ext uri="{FF2B5EF4-FFF2-40B4-BE49-F238E27FC236}">
                <a16:creationId xmlns:a16="http://schemas.microsoft.com/office/drawing/2014/main" id="{88D18F36-CAD9-0E69-A7A5-089CF22CA48E}"/>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it-IT" altLang="it-IT">
                <a:latin typeface="Arial" panose="020B0604020202020204" pitchFamily="34" charset="0"/>
                <a:cs typeface="Arial" panose="020B0604020202020204" pitchFamily="34" charset="0"/>
              </a:rPr>
              <a:t>Italian Journal on Addiction Vol. 1 Numero 5-6,2011</a:t>
            </a:r>
          </a:p>
          <a:p>
            <a:pPr eaLnBrk="1" hangingPunct="1">
              <a:spcBef>
                <a:spcPct val="0"/>
              </a:spcBef>
            </a:pPr>
            <a:r>
              <a:rPr lang="it-IT" altLang="it-IT">
                <a:latin typeface="Arial" panose="020B0604020202020204" pitchFamily="34" charset="0"/>
                <a:cs typeface="Arial" panose="020B0604020202020204" pitchFamily="34" charset="0"/>
              </a:rPr>
              <a:t>18 Di partimento Politiche Antidroga Presidenza del Consiglio dei Ministri</a:t>
            </a:r>
          </a:p>
          <a:p>
            <a:pPr eaLnBrk="1" hangingPunct="1">
              <a:spcBef>
                <a:spcPct val="0"/>
              </a:spcBef>
            </a:pPr>
            <a:r>
              <a:rPr lang="it-IT" altLang="it-IT">
                <a:latin typeface="Arial" panose="020B0604020202020204" pitchFamily="34" charset="0"/>
                <a:cs typeface="Arial" panose="020B0604020202020204" pitchFamily="34" charset="0"/>
              </a:rPr>
              <a:t>Introduzione I cannabinoidi sintetici costituiscono un gruppo eteroge-neo di composti strutturalmente non correlati al Δ-9-tetraidrocannabinolo (THC), né spesso tra di loro, ma fun-zionalmente analoghi al principio attivo della cannabis. Queste nuove molecole sono state sviluppate dall’industria farmaceutica fn dagli anni ’70, nel tentativo di creare dei composti dotati dell’attività antinocicettiva (in particolare per il trattamento del dolore neuropatico) dei cannabinoidi natu-rali, ma privi degli effetti psicoattivi indesiderati dei cannabi-noidi. Essendo state sintetizzate col preciso scopo di aumen-tare l’attività agonista sul recettore, tali strutture presentano una elevata affnità per i recettori per i cannabinoidi CB1 e CB2, superiore a quella dei cannabinoidi naturali.</a:t>
            </a:r>
          </a:p>
          <a:p>
            <a:pPr eaLnBrk="1" hangingPunct="1">
              <a:spcBef>
                <a:spcPct val="0"/>
              </a:spcBef>
            </a:pPr>
            <a:r>
              <a:rPr lang="it-IT" altLang="it-IT">
                <a:latin typeface="Arial" panose="020B0604020202020204" pitchFamily="34" charset="0"/>
                <a:cs typeface="Arial" panose="020B0604020202020204" pitchFamily="34" charset="0"/>
              </a:rPr>
              <a:t>Studi struttura-attività hanno dimostrato che per l’attività sul sistema nervoso centrale è fondamentale la catena laterale ali-fatica presente in tutte le strutture 1 . Nonostante la notevole attività biologica, solo poche di queste molecole sono entrate per lo più sperimentalmente in terapia, mentre in gran parte sono state scartate per la loro tossicità.</a:t>
            </a:r>
          </a:p>
          <a:p>
            <a:pPr eaLnBrk="1" hangingPunct="1">
              <a:spcBef>
                <a:spcPct val="0"/>
              </a:spcBef>
            </a:pPr>
            <a:r>
              <a:rPr lang="it-IT" altLang="it-IT">
                <a:latin typeface="Arial" panose="020B0604020202020204" pitchFamily="34" charset="0"/>
                <a:cs typeface="Arial" panose="020B0604020202020204" pitchFamily="34" charset="0"/>
              </a:rPr>
              <a:t>I cannabinoidi sintetici possono essere classifcati in base alla loro struttura secondo quattro gruppi principali 2 :</a:t>
            </a:r>
          </a:p>
          <a:p>
            <a:pPr eaLnBrk="1" hangingPunct="1">
              <a:spcBef>
                <a:spcPct val="0"/>
              </a:spcBef>
            </a:pPr>
            <a:r>
              <a:rPr lang="it-IT" altLang="it-IT">
                <a:latin typeface="Arial" panose="020B0604020202020204" pitchFamily="34" charset="0"/>
                <a:cs typeface="Arial" panose="020B0604020202020204" pitchFamily="34" charset="0"/>
              </a:rPr>
              <a:t>• Cannabinoidi “classici” (es. HU-210);</a:t>
            </a:r>
          </a:p>
          <a:p>
            <a:pPr eaLnBrk="1" hangingPunct="1">
              <a:spcBef>
                <a:spcPct val="0"/>
              </a:spcBef>
            </a:pPr>
            <a:r>
              <a:rPr lang="it-IT" altLang="it-IT">
                <a:latin typeface="Arial" panose="020B0604020202020204" pitchFamily="34" charset="0"/>
                <a:cs typeface="Arial" panose="020B0604020202020204" pitchFamily="34" charset="0"/>
              </a:rPr>
              <a:t>• Cicloesilfenoli (es. CP 47,497 e suoi analoghi);</a:t>
            </a:r>
          </a:p>
          <a:p>
            <a:pPr eaLnBrk="1" hangingPunct="1">
              <a:spcBef>
                <a:spcPct val="0"/>
              </a:spcBef>
            </a:pPr>
            <a:r>
              <a:rPr lang="it-IT" altLang="it-IT">
                <a:latin typeface="Arial" panose="020B0604020202020204" pitchFamily="34" charset="0"/>
                <a:cs typeface="Arial" panose="020B0604020202020204" pitchFamily="34" charset="0"/>
              </a:rPr>
              <a:t>• Aminoalchilindoli: suddivisi in naftoilindoli (es. JWH-018, JWH-073, JWH-081, JWH-122, JWH-200, JWH-210), naftilmetilindoli (es. AM-694), fenilacetilindoli (es. JWH-250);</a:t>
            </a:r>
          </a:p>
          <a:p>
            <a:pPr eaLnBrk="1" hangingPunct="1">
              <a:spcBef>
                <a:spcPct val="0"/>
              </a:spcBef>
            </a:pPr>
            <a:r>
              <a:rPr lang="it-IT" altLang="it-IT">
                <a:latin typeface="Arial" panose="020B0604020202020204" pitchFamily="34" charset="0"/>
                <a:cs typeface="Arial" panose="020B0604020202020204" pitchFamily="34" charset="0"/>
              </a:rPr>
              <a:t>• Miscellanea: acidi grassi (es. oleamide).</a:t>
            </a:r>
          </a:p>
          <a:p>
            <a:pPr eaLnBrk="1" hangingPunct="1">
              <a:spcBef>
                <a:spcPct val="0"/>
              </a:spcBef>
            </a:pPr>
            <a:r>
              <a:rPr lang="it-IT" altLang="it-IT">
                <a:latin typeface="Arial" panose="020B0604020202020204" pitchFamily="34" charset="0"/>
                <a:cs typeface="Arial" panose="020B0604020202020204" pitchFamily="34" charset="0"/>
              </a:rPr>
              <a:t>I “cannabinoidi classici” sono caratterizzati dalla presenza nella loro struttura di un anello dibenzopiranico analogo a quello del THC. Sono stati sviluppati negli anni ’60 e includo-no l’HU-210, il nabilone e il dronabinolo, quest’ultimi usati in terapia in alcuni paesi esteri nel trattamento della nausea conseguente a chemioterapia 3 . Successivamente, dopo la sco-perta dei recettori per i cannabinoidi, l’industria farmaceutica ha sviluppato una serie dei cicloesilfenoli (CP) con attività simil-cannabinoide. Tra questi ricordiamo il CP 47,497 ed i suoi analoghi.</a:t>
            </a:r>
          </a:p>
          <a:p>
            <a:pPr eaLnBrk="1" hangingPunct="1">
              <a:spcBef>
                <a:spcPct val="0"/>
              </a:spcBef>
            </a:pPr>
            <a:r>
              <a:rPr lang="it-IT" altLang="it-IT">
                <a:latin typeface="Arial" panose="020B0604020202020204" pitchFamily="34" charset="0"/>
                <a:cs typeface="Arial" panose="020B0604020202020204" pitchFamily="34" charset="0"/>
              </a:rPr>
              <a:t>E’ però nel corso degli anni ’90, che J.W. Huffman della Clemson University ha sintetizzato un’ampia gamma di naf-toilindoli, naftilmetilindoli, naftoilpirroli, naftilmetilindani e fenilacetilindoli conosciuti come JWH, acronimo dal nome</a:t>
            </a:r>
          </a:p>
          <a:p>
            <a:pPr eaLnBrk="1" hangingPunct="1">
              <a:spcBef>
                <a:spcPct val="0"/>
              </a:spcBef>
            </a:pPr>
            <a:r>
              <a:rPr lang="it-IT" altLang="it-IT">
                <a:latin typeface="Arial" panose="020B0604020202020204" pitchFamily="34" charset="0"/>
                <a:cs typeface="Arial" panose="020B0604020202020204" pitchFamily="34" charset="0"/>
              </a:rPr>
              <a:t>del loro inventore 4 . Al momento attuale, la classe dei JWH rappresenta la tipologia di cannabinoidi sintetici maggior-mente diffusa nel mercato internazionale.</a:t>
            </a:r>
          </a:p>
          <a:p>
            <a:pPr eaLnBrk="1" hangingPunct="1">
              <a:spcBef>
                <a:spcPct val="0"/>
              </a:spcBef>
            </a:pPr>
            <a:r>
              <a:rPr lang="it-IT" altLang="it-IT">
                <a:latin typeface="Arial" panose="020B0604020202020204" pitchFamily="34" charset="0"/>
                <a:cs typeface="Arial" panose="020B0604020202020204" pitchFamily="34" charset="0"/>
              </a:rPr>
              <a:t>Tra i cannabinoidi sintetici si annovera anche un ultimo grup-po di composti, caratterizzati da una notevole eterogeneità nella struttura chimica, tra cui ricordiamo l’oleamide, un acido grasso che sembra possedere attività cannabino-mimetica 5 . Dalla scoperta dei recettori per i cannabinoidi ad oggi, sono state sintetizzate più di cento molecole dotate di un’affnità recettoriale in vitro, in particolare per il CB1, superiore ri-spetto al THC. La loro potenza, pur variando notevolmente da molecola a molecola, risulta essere anche 4-10 volte supe-riore rispetto al THC 6 . HU-210 presenta invece una potenza di 100 volte maggiore.</a:t>
            </a:r>
          </a:p>
          <a:p>
            <a:pPr eaLnBrk="1" hangingPunct="1">
              <a:spcBef>
                <a:spcPct val="0"/>
              </a:spcBef>
            </a:pPr>
            <a:r>
              <a:rPr lang="it-IT" altLang="it-IT">
                <a:latin typeface="Arial" panose="020B0604020202020204" pitchFamily="34" charset="0"/>
                <a:cs typeface="Arial" panose="020B0604020202020204" pitchFamily="34" charset="0"/>
              </a:rPr>
              <a:t>All’inizio del 2008, si è diffuso in Europa, in particolar modo tra i giovani, l’uso di preparazioni erbacee contenen-ti cannabinoidi sintetici e commercializzate come incensi e profumatori ambientali. Tra i prodotti commercializzati, il più rappresentativo è stato sicuramente quello denominato commercialmente ” Spice”, sebbene successivamente siano stati introdotti molti altri prodotti dalle caratteristiche simili 7 . Come per il THC, la via di somministrazione di elezione dei cannabinoidi sintetici è quella inalatoria, in quanto tali pro-dotti sono stati proposti come alternative legali alla canna-bis 8-9 . Sebbene non siano note le modalità di preparazione delle miscele erbacee note come “Spice”, “herbal blends” ecc., si presume che i cannabinoidi sintetici siano aggiunti a una miscela di erbe mediante un processo di vaporizzazione. Nonostante vi sia una crescente evidenza dell’ associazione tra uso di cannabis e lo sviluppo e l’esacerbazione di psicosi 10 , sono disponibili poche informazioni circa gli effetti psichia-trici 11-15 , il proflo di tossicità 16 e il metabolismo 17-22 dei can-nabinoidi sintetici. E’ importante considerare anche che non sono note le interazioni farmacologiche e le proprietà degli altri componenti erbacei presenti nelle miscele contenenti i cannabinoidi sintetici. Non è pertanto escluso che possano dar luogo ad effetti avversi sinergici.</a:t>
            </a:r>
          </a:p>
          <a:p>
            <a:pPr eaLnBrk="1" hangingPunct="1">
              <a:spcBef>
                <a:spcPct val="0"/>
              </a:spcBef>
            </a:pPr>
            <a:r>
              <a:rPr lang="it-IT" altLang="it-IT">
                <a:latin typeface="Arial" panose="020B0604020202020204" pitchFamily="34" charset="0"/>
                <a:cs typeface="Arial" panose="020B0604020202020204" pitchFamily="34" charset="0"/>
              </a:rPr>
              <a:t>Al fne di far emergere il fenomeno della diffusione dei can-nabinoidi sintetici, il Sistema di Allerta Europeo ha iniziato da tempo un’attività di monitoraggio sul territorio dell’Unio-ne che culminava nel dicembre 2008 con l’identifcazione, per la prima volta in Austria, del JWH-018 in alcuni preparati di herbal blend. Subito dopo, molti altri stati europei iniziavano a notifcare all’European Monitoring Centre for Drugs and Drug Addiction (EMCDDA) l’individuazione di altre nuove sostanze psicoattive della classe dei cannabinoidi sintetici 18 .</a:t>
            </a:r>
          </a:p>
          <a:p>
            <a:pPr eaLnBrk="1" hangingPunct="1">
              <a:spcBef>
                <a:spcPct val="0"/>
              </a:spcBef>
            </a:pPr>
            <a:r>
              <a:rPr lang="it-IT" altLang="it-IT">
                <a:latin typeface="Arial" panose="020B0604020202020204" pitchFamily="34" charset="0"/>
                <a:cs typeface="Arial" panose="020B0604020202020204" pitchFamily="34" charset="0"/>
              </a:rPr>
              <a:t> </a:t>
            </a:r>
          </a:p>
        </p:txBody>
      </p:sp>
      <p:sp>
        <p:nvSpPr>
          <p:cNvPr id="12292" name="Segnaposto numero diapositiva 3">
            <a:extLst>
              <a:ext uri="{FF2B5EF4-FFF2-40B4-BE49-F238E27FC236}">
                <a16:creationId xmlns:a16="http://schemas.microsoft.com/office/drawing/2014/main" id="{BA48BCA3-8755-53FD-072F-BE7CA90E1363}"/>
              </a:ext>
            </a:extLst>
          </p:cNvPr>
          <p:cNvSpPr>
            <a:spLocks noGrp="1"/>
          </p:cNvSpPr>
          <p:nvPr>
            <p:ph type="sldNum" sz="quarter" idx="5"/>
          </p:nvPr>
        </p:nvSpPr>
        <p:spPr/>
        <p:txBody>
          <a:bodyP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eaLnBrk="0" fontAlgn="base" hangingPunct="0">
              <a:spcBef>
                <a:spcPct val="0"/>
              </a:spcBef>
              <a:spcAft>
                <a:spcPct val="0"/>
              </a:spcAft>
              <a:defRPr>
                <a:solidFill>
                  <a:schemeClr val="tx1"/>
                </a:solidFill>
                <a:latin typeface="Cambria" panose="02040503050406030204" pitchFamily="18" charset="0"/>
              </a:defRPr>
            </a:lvl6pPr>
            <a:lvl7pPr marL="2971800" indent="-228600" eaLnBrk="0" fontAlgn="base" hangingPunct="0">
              <a:spcBef>
                <a:spcPct val="0"/>
              </a:spcBef>
              <a:spcAft>
                <a:spcPct val="0"/>
              </a:spcAft>
              <a:defRPr>
                <a:solidFill>
                  <a:schemeClr val="tx1"/>
                </a:solidFill>
                <a:latin typeface="Cambria" panose="02040503050406030204" pitchFamily="18" charset="0"/>
              </a:defRPr>
            </a:lvl7pPr>
            <a:lvl8pPr marL="3429000" indent="-228600" eaLnBrk="0" fontAlgn="base" hangingPunct="0">
              <a:spcBef>
                <a:spcPct val="0"/>
              </a:spcBef>
              <a:spcAft>
                <a:spcPct val="0"/>
              </a:spcAft>
              <a:defRPr>
                <a:solidFill>
                  <a:schemeClr val="tx1"/>
                </a:solidFill>
                <a:latin typeface="Cambria" panose="02040503050406030204" pitchFamily="18" charset="0"/>
              </a:defRPr>
            </a:lvl8pPr>
            <a:lvl9pPr marL="3886200" indent="-228600" eaLnBrk="0" fontAlgn="base" hangingPunct="0">
              <a:spcBef>
                <a:spcPct val="0"/>
              </a:spcBef>
              <a:spcAft>
                <a:spcPct val="0"/>
              </a:spcAft>
              <a:defRPr>
                <a:solidFill>
                  <a:schemeClr val="tx1"/>
                </a:solidFill>
                <a:latin typeface="Cambria" panose="02040503050406030204" pitchFamily="18" charset="0"/>
              </a:defRPr>
            </a:lvl9pPr>
          </a:lstStyle>
          <a:p>
            <a:pPr defTabSz="457200" fontAlgn="auto">
              <a:spcBef>
                <a:spcPts val="0"/>
              </a:spcBef>
              <a:spcAft>
                <a:spcPts val="0"/>
              </a:spcAft>
              <a:defRPr/>
            </a:pPr>
            <a:fld id="{90ACB479-0974-4BFD-84D8-7EA1C35DB4A0}" type="slidenum">
              <a:rPr lang="it-IT" altLang="it-IT" smtClean="0">
                <a:solidFill>
                  <a:prstClr val="black"/>
                </a:solidFill>
                <a:latin typeface="Calibri" panose="020F0502020204030204" pitchFamily="34" charset="0"/>
                <a:cs typeface="+mn-cs"/>
              </a:rPr>
              <a:pPr defTabSz="457200" fontAlgn="auto">
                <a:spcBef>
                  <a:spcPts val="0"/>
                </a:spcBef>
                <a:spcAft>
                  <a:spcPts val="0"/>
                </a:spcAft>
                <a:defRPr/>
              </a:pPr>
              <a:t>18</a:t>
            </a:fld>
            <a:endParaRPr lang="it-IT" altLang="it-IT">
              <a:solidFill>
                <a:prstClr val="black"/>
              </a:solidFill>
              <a:latin typeface="Calibri" panose="020F0502020204030204" pitchFamily="34" charset="0"/>
              <a:cs typeface="+mn-cs"/>
            </a:endParaRPr>
          </a:p>
        </p:txBody>
      </p:sp>
    </p:spTree>
    <p:extLst>
      <p:ext uri="{BB962C8B-B14F-4D97-AF65-F5344CB8AC3E}">
        <p14:creationId xmlns:p14="http://schemas.microsoft.com/office/powerpoint/2010/main" val="31857367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F6C0A-9120-C1FF-5355-9922E3E7F30A}"/>
            </a:ext>
          </a:extLst>
        </p:cNvPr>
        <p:cNvGrpSpPr/>
        <p:nvPr/>
      </p:nvGrpSpPr>
      <p:grpSpPr>
        <a:xfrm>
          <a:off x="0" y="0"/>
          <a:ext cx="0" cy="0"/>
          <a:chOff x="0" y="0"/>
          <a:chExt cx="0" cy="0"/>
        </a:xfrm>
      </p:grpSpPr>
      <p:sp>
        <p:nvSpPr>
          <p:cNvPr id="25602" name="Segnaposto immagine diapositiva 1">
            <a:extLst>
              <a:ext uri="{FF2B5EF4-FFF2-40B4-BE49-F238E27FC236}">
                <a16:creationId xmlns:a16="http://schemas.microsoft.com/office/drawing/2014/main" id="{54060F81-1FC2-852C-2C70-78C397E16387}"/>
              </a:ext>
            </a:extLst>
          </p:cNvPr>
          <p:cNvSpPr>
            <a:spLocks noGrp="1" noRot="1" noChangeAspect="1" noChangeArrowheads="1" noTextEdit="1"/>
          </p:cNvSpPr>
          <p:nvPr>
            <p:ph type="sldImg"/>
          </p:nvPr>
        </p:nvSpPr>
        <p:spPr>
          <a:xfrm>
            <a:off x="685800" y="1143000"/>
            <a:ext cx="5486400" cy="3086100"/>
          </a:xfrm>
          <a:ln/>
        </p:spPr>
      </p:sp>
      <p:sp>
        <p:nvSpPr>
          <p:cNvPr id="25603" name="Segnaposto note 2">
            <a:extLst>
              <a:ext uri="{FF2B5EF4-FFF2-40B4-BE49-F238E27FC236}">
                <a16:creationId xmlns:a16="http://schemas.microsoft.com/office/drawing/2014/main" id="{08387C6F-5F8A-0D7C-7078-CA9EEEAD0A35}"/>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it-IT" altLang="it-IT">
                <a:latin typeface="Arial" panose="020B0604020202020204" pitchFamily="34" charset="0"/>
                <a:cs typeface="Arial" panose="020B0604020202020204" pitchFamily="34" charset="0"/>
              </a:rPr>
              <a:t>Italian Journal on Addiction Vol. 1 Numero 5-6,2011</a:t>
            </a:r>
          </a:p>
          <a:p>
            <a:pPr eaLnBrk="1" hangingPunct="1">
              <a:spcBef>
                <a:spcPct val="0"/>
              </a:spcBef>
            </a:pPr>
            <a:r>
              <a:rPr lang="it-IT" altLang="it-IT">
                <a:latin typeface="Arial" panose="020B0604020202020204" pitchFamily="34" charset="0"/>
                <a:cs typeface="Arial" panose="020B0604020202020204" pitchFamily="34" charset="0"/>
              </a:rPr>
              <a:t>18 Di partimento Politiche Antidroga Presidenza del Consiglio dei Ministri</a:t>
            </a:r>
          </a:p>
          <a:p>
            <a:pPr eaLnBrk="1" hangingPunct="1">
              <a:spcBef>
                <a:spcPct val="0"/>
              </a:spcBef>
            </a:pPr>
            <a:r>
              <a:rPr lang="it-IT" altLang="it-IT">
                <a:latin typeface="Arial" panose="020B0604020202020204" pitchFamily="34" charset="0"/>
                <a:cs typeface="Arial" panose="020B0604020202020204" pitchFamily="34" charset="0"/>
              </a:rPr>
              <a:t>Introduzione I cannabinoidi sintetici costituiscono un gruppo eteroge-neo di composti strutturalmente non correlati al Δ-9-tetraidrocannabinolo (THC), né spesso tra di loro, ma fun-zionalmente analoghi al principio attivo della cannabis. Queste nuove molecole sono state sviluppate dall’industria farmaceutica fn dagli anni ’70, nel tentativo di creare dei composti dotati dell’attività antinocicettiva (in particolare per il trattamento del dolore neuropatico) dei cannabinoidi natu-rali, ma privi degli effetti psicoattivi indesiderati dei cannabi-noidi. Essendo state sintetizzate col preciso scopo di aumen-tare l’attività agonista sul recettore, tali strutture presentano una elevata affnità per i recettori per i cannabinoidi CB1 e CB2, superiore a quella dei cannabinoidi naturali.</a:t>
            </a:r>
          </a:p>
          <a:p>
            <a:pPr eaLnBrk="1" hangingPunct="1">
              <a:spcBef>
                <a:spcPct val="0"/>
              </a:spcBef>
            </a:pPr>
            <a:r>
              <a:rPr lang="it-IT" altLang="it-IT">
                <a:latin typeface="Arial" panose="020B0604020202020204" pitchFamily="34" charset="0"/>
                <a:cs typeface="Arial" panose="020B0604020202020204" pitchFamily="34" charset="0"/>
              </a:rPr>
              <a:t>Studi struttura-attività hanno dimostrato che per l’attività sul sistema nervoso centrale è fondamentale la catena laterale ali-fatica presente in tutte le strutture 1 . Nonostante la notevole attività biologica, solo poche di queste molecole sono entrate per lo più sperimentalmente in terapia, mentre in gran parte sono state scartate per la loro tossicità.</a:t>
            </a:r>
          </a:p>
          <a:p>
            <a:pPr eaLnBrk="1" hangingPunct="1">
              <a:spcBef>
                <a:spcPct val="0"/>
              </a:spcBef>
            </a:pPr>
            <a:r>
              <a:rPr lang="it-IT" altLang="it-IT">
                <a:latin typeface="Arial" panose="020B0604020202020204" pitchFamily="34" charset="0"/>
                <a:cs typeface="Arial" panose="020B0604020202020204" pitchFamily="34" charset="0"/>
              </a:rPr>
              <a:t>I cannabinoidi sintetici possono essere classifcati in base alla loro struttura secondo quattro gruppi principali 2 :</a:t>
            </a:r>
          </a:p>
          <a:p>
            <a:pPr eaLnBrk="1" hangingPunct="1">
              <a:spcBef>
                <a:spcPct val="0"/>
              </a:spcBef>
            </a:pPr>
            <a:r>
              <a:rPr lang="it-IT" altLang="it-IT">
                <a:latin typeface="Arial" panose="020B0604020202020204" pitchFamily="34" charset="0"/>
                <a:cs typeface="Arial" panose="020B0604020202020204" pitchFamily="34" charset="0"/>
              </a:rPr>
              <a:t>• Cannabinoidi “classici” (es. HU-210);</a:t>
            </a:r>
          </a:p>
          <a:p>
            <a:pPr eaLnBrk="1" hangingPunct="1">
              <a:spcBef>
                <a:spcPct val="0"/>
              </a:spcBef>
            </a:pPr>
            <a:r>
              <a:rPr lang="it-IT" altLang="it-IT">
                <a:latin typeface="Arial" panose="020B0604020202020204" pitchFamily="34" charset="0"/>
                <a:cs typeface="Arial" panose="020B0604020202020204" pitchFamily="34" charset="0"/>
              </a:rPr>
              <a:t>• Cicloesilfenoli (es. CP 47,497 e suoi analoghi);</a:t>
            </a:r>
          </a:p>
          <a:p>
            <a:pPr eaLnBrk="1" hangingPunct="1">
              <a:spcBef>
                <a:spcPct val="0"/>
              </a:spcBef>
            </a:pPr>
            <a:r>
              <a:rPr lang="it-IT" altLang="it-IT">
                <a:latin typeface="Arial" panose="020B0604020202020204" pitchFamily="34" charset="0"/>
                <a:cs typeface="Arial" panose="020B0604020202020204" pitchFamily="34" charset="0"/>
              </a:rPr>
              <a:t>• Aminoalchilindoli: suddivisi in naftoilindoli (es. JWH-018, JWH-073, JWH-081, JWH-122, JWH-200, JWH-210), naftilmetilindoli (es. AM-694), fenilacetilindoli (es. JWH-250);</a:t>
            </a:r>
          </a:p>
          <a:p>
            <a:pPr eaLnBrk="1" hangingPunct="1">
              <a:spcBef>
                <a:spcPct val="0"/>
              </a:spcBef>
            </a:pPr>
            <a:r>
              <a:rPr lang="it-IT" altLang="it-IT">
                <a:latin typeface="Arial" panose="020B0604020202020204" pitchFamily="34" charset="0"/>
                <a:cs typeface="Arial" panose="020B0604020202020204" pitchFamily="34" charset="0"/>
              </a:rPr>
              <a:t>• Miscellanea: acidi grassi (es. oleamide).</a:t>
            </a:r>
          </a:p>
          <a:p>
            <a:pPr eaLnBrk="1" hangingPunct="1">
              <a:spcBef>
                <a:spcPct val="0"/>
              </a:spcBef>
            </a:pPr>
            <a:r>
              <a:rPr lang="it-IT" altLang="it-IT">
                <a:latin typeface="Arial" panose="020B0604020202020204" pitchFamily="34" charset="0"/>
                <a:cs typeface="Arial" panose="020B0604020202020204" pitchFamily="34" charset="0"/>
              </a:rPr>
              <a:t>I “cannabinoidi classici” sono caratterizzati dalla presenza nella loro struttura di un anello dibenzopiranico analogo a quello del THC. Sono stati sviluppati negli anni ’60 e includo-no l’HU-210, il nabilone e il dronabinolo, quest’ultimi usati in terapia in alcuni paesi esteri nel trattamento della nausea conseguente a chemioterapia 3 . Successivamente, dopo la sco-perta dei recettori per i cannabinoidi, l’industria farmaceutica ha sviluppato una serie dei cicloesilfenoli (CP) con attività simil-cannabinoide. Tra questi ricordiamo il CP 47,497 ed i suoi analoghi.</a:t>
            </a:r>
          </a:p>
          <a:p>
            <a:pPr eaLnBrk="1" hangingPunct="1">
              <a:spcBef>
                <a:spcPct val="0"/>
              </a:spcBef>
            </a:pPr>
            <a:r>
              <a:rPr lang="it-IT" altLang="it-IT">
                <a:latin typeface="Arial" panose="020B0604020202020204" pitchFamily="34" charset="0"/>
                <a:cs typeface="Arial" panose="020B0604020202020204" pitchFamily="34" charset="0"/>
              </a:rPr>
              <a:t>E’ però nel corso degli anni ’90, che J.W. Huffman della Clemson University ha sintetizzato un’ampia gamma di naf-toilindoli, naftilmetilindoli, naftoilpirroli, naftilmetilindani e fenilacetilindoli conosciuti come JWH, acronimo dal nome</a:t>
            </a:r>
          </a:p>
          <a:p>
            <a:pPr eaLnBrk="1" hangingPunct="1">
              <a:spcBef>
                <a:spcPct val="0"/>
              </a:spcBef>
            </a:pPr>
            <a:r>
              <a:rPr lang="it-IT" altLang="it-IT">
                <a:latin typeface="Arial" panose="020B0604020202020204" pitchFamily="34" charset="0"/>
                <a:cs typeface="Arial" panose="020B0604020202020204" pitchFamily="34" charset="0"/>
              </a:rPr>
              <a:t>del loro inventore 4 . Al momento attuale, la classe dei JWH rappresenta la tipologia di cannabinoidi sintetici maggior-mente diffusa nel mercato internazionale.</a:t>
            </a:r>
          </a:p>
          <a:p>
            <a:pPr eaLnBrk="1" hangingPunct="1">
              <a:spcBef>
                <a:spcPct val="0"/>
              </a:spcBef>
            </a:pPr>
            <a:r>
              <a:rPr lang="it-IT" altLang="it-IT">
                <a:latin typeface="Arial" panose="020B0604020202020204" pitchFamily="34" charset="0"/>
                <a:cs typeface="Arial" panose="020B0604020202020204" pitchFamily="34" charset="0"/>
              </a:rPr>
              <a:t>Tra i cannabinoidi sintetici si annovera anche un ultimo grup-po di composti, caratterizzati da una notevole eterogeneità nella struttura chimica, tra cui ricordiamo l’oleamide, un acido grasso che sembra possedere attività cannabino-mimetica 5 . Dalla scoperta dei recettori per i cannabinoidi ad oggi, sono state sintetizzate più di cento molecole dotate di un’affnità recettoriale in vitro, in particolare per il CB1, superiore ri-spetto al THC. La loro potenza, pur variando notevolmente da molecola a molecola, risulta essere anche 4-10 volte supe-riore rispetto al THC 6 . HU-210 presenta invece una potenza di 100 volte maggiore.</a:t>
            </a:r>
          </a:p>
          <a:p>
            <a:pPr eaLnBrk="1" hangingPunct="1">
              <a:spcBef>
                <a:spcPct val="0"/>
              </a:spcBef>
            </a:pPr>
            <a:r>
              <a:rPr lang="it-IT" altLang="it-IT">
                <a:latin typeface="Arial" panose="020B0604020202020204" pitchFamily="34" charset="0"/>
                <a:cs typeface="Arial" panose="020B0604020202020204" pitchFamily="34" charset="0"/>
              </a:rPr>
              <a:t>All’inizio del 2008, si è diffuso in Europa, in particolar modo tra i giovani, l’uso di preparazioni erbacee contenen-ti cannabinoidi sintetici e commercializzate come incensi e profumatori ambientali. Tra i prodotti commercializzati, il più rappresentativo è stato sicuramente quello denominato commercialmente ” Spice”, sebbene successivamente siano stati introdotti molti altri prodotti dalle caratteristiche simili 7 . Come per il THC, la via di somministrazione di elezione dei cannabinoidi sintetici è quella inalatoria, in quanto tali pro-dotti sono stati proposti come alternative legali alla canna-bis 8-9 . Sebbene non siano note le modalità di preparazione delle miscele erbacee note come “Spice”, “herbal blends” ecc., si presume che i cannabinoidi sintetici siano aggiunti a una miscela di erbe mediante un processo di vaporizzazione. Nonostante vi sia una crescente evidenza dell’ associazione tra uso di cannabis e lo sviluppo e l’esacerbazione di psicosi 10 , sono disponibili poche informazioni circa gli effetti psichia-trici 11-15 , il proflo di tossicità 16 e il metabolismo 17-22 dei can-nabinoidi sintetici. E’ importante considerare anche che non sono note le interazioni farmacologiche e le proprietà degli altri componenti erbacei presenti nelle miscele contenenti i cannabinoidi sintetici. Non è pertanto escluso che possano dar luogo ad effetti avversi sinergici.</a:t>
            </a:r>
          </a:p>
          <a:p>
            <a:pPr eaLnBrk="1" hangingPunct="1">
              <a:spcBef>
                <a:spcPct val="0"/>
              </a:spcBef>
            </a:pPr>
            <a:r>
              <a:rPr lang="it-IT" altLang="it-IT">
                <a:latin typeface="Arial" panose="020B0604020202020204" pitchFamily="34" charset="0"/>
                <a:cs typeface="Arial" panose="020B0604020202020204" pitchFamily="34" charset="0"/>
              </a:rPr>
              <a:t>Al fne di far emergere il fenomeno della diffusione dei can-nabinoidi sintetici, il Sistema di Allerta Europeo ha iniziato da tempo un’attività di monitoraggio sul territorio dell’Unio-ne che culminava nel dicembre 2008 con l’identifcazione, per la prima volta in Austria, del JWH-018 in alcuni preparati di herbal blend. Subito dopo, molti altri stati europei iniziavano a notifcare all’European Monitoring Centre for Drugs and Drug Addiction (EMCDDA) l’individuazione di altre nuove sostanze psicoattive della classe dei cannabinoidi sintetici 18 .</a:t>
            </a:r>
          </a:p>
          <a:p>
            <a:pPr eaLnBrk="1" hangingPunct="1">
              <a:spcBef>
                <a:spcPct val="0"/>
              </a:spcBef>
            </a:pPr>
            <a:r>
              <a:rPr lang="it-IT" altLang="it-IT">
                <a:latin typeface="Arial" panose="020B0604020202020204" pitchFamily="34" charset="0"/>
                <a:cs typeface="Arial" panose="020B0604020202020204" pitchFamily="34" charset="0"/>
              </a:rPr>
              <a:t> </a:t>
            </a:r>
          </a:p>
        </p:txBody>
      </p:sp>
      <p:sp>
        <p:nvSpPr>
          <p:cNvPr id="12292" name="Segnaposto numero diapositiva 3">
            <a:extLst>
              <a:ext uri="{FF2B5EF4-FFF2-40B4-BE49-F238E27FC236}">
                <a16:creationId xmlns:a16="http://schemas.microsoft.com/office/drawing/2014/main" id="{52C93000-FE8C-79D7-A7B4-997D1DB89E7E}"/>
              </a:ext>
            </a:extLst>
          </p:cNvPr>
          <p:cNvSpPr>
            <a:spLocks noGrp="1"/>
          </p:cNvSpPr>
          <p:nvPr>
            <p:ph type="sldNum" sz="quarter" idx="5"/>
          </p:nvPr>
        </p:nvSpPr>
        <p:spPr/>
        <p:txBody>
          <a:bodyP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eaLnBrk="0" fontAlgn="base" hangingPunct="0">
              <a:spcBef>
                <a:spcPct val="0"/>
              </a:spcBef>
              <a:spcAft>
                <a:spcPct val="0"/>
              </a:spcAft>
              <a:defRPr>
                <a:solidFill>
                  <a:schemeClr val="tx1"/>
                </a:solidFill>
                <a:latin typeface="Cambria" panose="02040503050406030204" pitchFamily="18" charset="0"/>
              </a:defRPr>
            </a:lvl6pPr>
            <a:lvl7pPr marL="2971800" indent="-228600" eaLnBrk="0" fontAlgn="base" hangingPunct="0">
              <a:spcBef>
                <a:spcPct val="0"/>
              </a:spcBef>
              <a:spcAft>
                <a:spcPct val="0"/>
              </a:spcAft>
              <a:defRPr>
                <a:solidFill>
                  <a:schemeClr val="tx1"/>
                </a:solidFill>
                <a:latin typeface="Cambria" panose="02040503050406030204" pitchFamily="18" charset="0"/>
              </a:defRPr>
            </a:lvl7pPr>
            <a:lvl8pPr marL="3429000" indent="-228600" eaLnBrk="0" fontAlgn="base" hangingPunct="0">
              <a:spcBef>
                <a:spcPct val="0"/>
              </a:spcBef>
              <a:spcAft>
                <a:spcPct val="0"/>
              </a:spcAft>
              <a:defRPr>
                <a:solidFill>
                  <a:schemeClr val="tx1"/>
                </a:solidFill>
                <a:latin typeface="Cambria" panose="02040503050406030204" pitchFamily="18" charset="0"/>
              </a:defRPr>
            </a:lvl8pPr>
            <a:lvl9pPr marL="3886200" indent="-228600" eaLnBrk="0" fontAlgn="base" hangingPunct="0">
              <a:spcBef>
                <a:spcPct val="0"/>
              </a:spcBef>
              <a:spcAft>
                <a:spcPct val="0"/>
              </a:spcAft>
              <a:defRPr>
                <a:solidFill>
                  <a:schemeClr val="tx1"/>
                </a:solidFill>
                <a:latin typeface="Cambria" panose="02040503050406030204" pitchFamily="18" charset="0"/>
              </a:defRPr>
            </a:lvl9pPr>
          </a:lstStyle>
          <a:p>
            <a:pPr defTabSz="457200" fontAlgn="auto">
              <a:spcBef>
                <a:spcPts val="0"/>
              </a:spcBef>
              <a:spcAft>
                <a:spcPts val="0"/>
              </a:spcAft>
              <a:defRPr/>
            </a:pPr>
            <a:fld id="{90ACB479-0974-4BFD-84D8-7EA1C35DB4A0}" type="slidenum">
              <a:rPr lang="it-IT" altLang="it-IT" smtClean="0">
                <a:solidFill>
                  <a:prstClr val="black"/>
                </a:solidFill>
                <a:latin typeface="Calibri" panose="020F0502020204030204" pitchFamily="34" charset="0"/>
                <a:cs typeface="+mn-cs"/>
              </a:rPr>
              <a:pPr defTabSz="457200" fontAlgn="auto">
                <a:spcBef>
                  <a:spcPts val="0"/>
                </a:spcBef>
                <a:spcAft>
                  <a:spcPts val="0"/>
                </a:spcAft>
                <a:defRPr/>
              </a:pPr>
              <a:t>19</a:t>
            </a:fld>
            <a:endParaRPr lang="it-IT" altLang="it-IT">
              <a:solidFill>
                <a:prstClr val="black"/>
              </a:solidFill>
              <a:latin typeface="Calibri" panose="020F0502020204030204" pitchFamily="34" charset="0"/>
              <a:cs typeface="+mn-cs"/>
            </a:endParaRPr>
          </a:p>
        </p:txBody>
      </p:sp>
    </p:spTree>
    <p:extLst>
      <p:ext uri="{BB962C8B-B14F-4D97-AF65-F5344CB8AC3E}">
        <p14:creationId xmlns:p14="http://schemas.microsoft.com/office/powerpoint/2010/main" val="17508528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7E9A8-503B-EBC5-0EF5-A697FB2B5BB2}"/>
            </a:ext>
          </a:extLst>
        </p:cNvPr>
        <p:cNvGrpSpPr/>
        <p:nvPr/>
      </p:nvGrpSpPr>
      <p:grpSpPr>
        <a:xfrm>
          <a:off x="0" y="0"/>
          <a:ext cx="0" cy="0"/>
          <a:chOff x="0" y="0"/>
          <a:chExt cx="0" cy="0"/>
        </a:xfrm>
      </p:grpSpPr>
      <p:sp>
        <p:nvSpPr>
          <p:cNvPr id="25602" name="Segnaposto immagine diapositiva 1">
            <a:extLst>
              <a:ext uri="{FF2B5EF4-FFF2-40B4-BE49-F238E27FC236}">
                <a16:creationId xmlns:a16="http://schemas.microsoft.com/office/drawing/2014/main" id="{729708AE-E7AA-2941-69F2-C394F6123CA5}"/>
              </a:ext>
            </a:extLst>
          </p:cNvPr>
          <p:cNvSpPr>
            <a:spLocks noGrp="1" noRot="1" noChangeAspect="1" noChangeArrowheads="1" noTextEdit="1"/>
          </p:cNvSpPr>
          <p:nvPr>
            <p:ph type="sldImg"/>
          </p:nvPr>
        </p:nvSpPr>
        <p:spPr>
          <a:xfrm>
            <a:off x="685800" y="1143000"/>
            <a:ext cx="5486400" cy="3086100"/>
          </a:xfrm>
          <a:ln/>
        </p:spPr>
      </p:sp>
      <p:sp>
        <p:nvSpPr>
          <p:cNvPr id="25603" name="Segnaposto note 2">
            <a:extLst>
              <a:ext uri="{FF2B5EF4-FFF2-40B4-BE49-F238E27FC236}">
                <a16:creationId xmlns:a16="http://schemas.microsoft.com/office/drawing/2014/main" id="{C68DD2C8-8C45-F343-7DD7-AFFC3F0F2DEB}"/>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it-IT" altLang="it-IT">
                <a:latin typeface="Arial" panose="020B0604020202020204" pitchFamily="34" charset="0"/>
                <a:cs typeface="Arial" panose="020B0604020202020204" pitchFamily="34" charset="0"/>
              </a:rPr>
              <a:t>Italian Journal on Addiction Vol. 1 Numero 5-6,2011</a:t>
            </a:r>
          </a:p>
          <a:p>
            <a:pPr eaLnBrk="1" hangingPunct="1">
              <a:spcBef>
                <a:spcPct val="0"/>
              </a:spcBef>
            </a:pPr>
            <a:r>
              <a:rPr lang="it-IT" altLang="it-IT">
                <a:latin typeface="Arial" panose="020B0604020202020204" pitchFamily="34" charset="0"/>
                <a:cs typeface="Arial" panose="020B0604020202020204" pitchFamily="34" charset="0"/>
              </a:rPr>
              <a:t>18 Di partimento Politiche Antidroga Presidenza del Consiglio dei Ministri</a:t>
            </a:r>
          </a:p>
          <a:p>
            <a:pPr eaLnBrk="1" hangingPunct="1">
              <a:spcBef>
                <a:spcPct val="0"/>
              </a:spcBef>
            </a:pPr>
            <a:r>
              <a:rPr lang="it-IT" altLang="it-IT">
                <a:latin typeface="Arial" panose="020B0604020202020204" pitchFamily="34" charset="0"/>
                <a:cs typeface="Arial" panose="020B0604020202020204" pitchFamily="34" charset="0"/>
              </a:rPr>
              <a:t>Introduzione I cannabinoidi sintetici costituiscono un gruppo eteroge-neo di composti strutturalmente non correlati al Δ-9-tetraidrocannabinolo (THC), né spesso tra di loro, ma fun-zionalmente analoghi al principio attivo della cannabis. Queste nuove molecole sono state sviluppate dall’industria farmaceutica fn dagli anni ’70, nel tentativo di creare dei composti dotati dell’attività antinocicettiva (in particolare per il trattamento del dolore neuropatico) dei cannabinoidi natu-rali, ma privi degli effetti psicoattivi indesiderati dei cannabi-noidi. Essendo state sintetizzate col preciso scopo di aumen-tare l’attività agonista sul recettore, tali strutture presentano una elevata affnità per i recettori per i cannabinoidi CB1 e CB2, superiore a quella dei cannabinoidi naturali.</a:t>
            </a:r>
          </a:p>
          <a:p>
            <a:pPr eaLnBrk="1" hangingPunct="1">
              <a:spcBef>
                <a:spcPct val="0"/>
              </a:spcBef>
            </a:pPr>
            <a:r>
              <a:rPr lang="it-IT" altLang="it-IT">
                <a:latin typeface="Arial" panose="020B0604020202020204" pitchFamily="34" charset="0"/>
                <a:cs typeface="Arial" panose="020B0604020202020204" pitchFamily="34" charset="0"/>
              </a:rPr>
              <a:t>Studi struttura-attività hanno dimostrato che per l’attività sul sistema nervoso centrale è fondamentale la catena laterale ali-fatica presente in tutte le strutture 1 . Nonostante la notevole attività biologica, solo poche di queste molecole sono entrate per lo più sperimentalmente in terapia, mentre in gran parte sono state scartate per la loro tossicità.</a:t>
            </a:r>
          </a:p>
          <a:p>
            <a:pPr eaLnBrk="1" hangingPunct="1">
              <a:spcBef>
                <a:spcPct val="0"/>
              </a:spcBef>
            </a:pPr>
            <a:r>
              <a:rPr lang="it-IT" altLang="it-IT">
                <a:latin typeface="Arial" panose="020B0604020202020204" pitchFamily="34" charset="0"/>
                <a:cs typeface="Arial" panose="020B0604020202020204" pitchFamily="34" charset="0"/>
              </a:rPr>
              <a:t>I cannabinoidi sintetici possono essere classifcati in base alla loro struttura secondo quattro gruppi principali 2 :</a:t>
            </a:r>
          </a:p>
          <a:p>
            <a:pPr eaLnBrk="1" hangingPunct="1">
              <a:spcBef>
                <a:spcPct val="0"/>
              </a:spcBef>
            </a:pPr>
            <a:r>
              <a:rPr lang="it-IT" altLang="it-IT">
                <a:latin typeface="Arial" panose="020B0604020202020204" pitchFamily="34" charset="0"/>
                <a:cs typeface="Arial" panose="020B0604020202020204" pitchFamily="34" charset="0"/>
              </a:rPr>
              <a:t>• Cannabinoidi “classici” (es. HU-210);</a:t>
            </a:r>
          </a:p>
          <a:p>
            <a:pPr eaLnBrk="1" hangingPunct="1">
              <a:spcBef>
                <a:spcPct val="0"/>
              </a:spcBef>
            </a:pPr>
            <a:r>
              <a:rPr lang="it-IT" altLang="it-IT">
                <a:latin typeface="Arial" panose="020B0604020202020204" pitchFamily="34" charset="0"/>
                <a:cs typeface="Arial" panose="020B0604020202020204" pitchFamily="34" charset="0"/>
              </a:rPr>
              <a:t>• Cicloesilfenoli (es. CP 47,497 e suoi analoghi);</a:t>
            </a:r>
          </a:p>
          <a:p>
            <a:pPr eaLnBrk="1" hangingPunct="1">
              <a:spcBef>
                <a:spcPct val="0"/>
              </a:spcBef>
            </a:pPr>
            <a:r>
              <a:rPr lang="it-IT" altLang="it-IT">
                <a:latin typeface="Arial" panose="020B0604020202020204" pitchFamily="34" charset="0"/>
                <a:cs typeface="Arial" panose="020B0604020202020204" pitchFamily="34" charset="0"/>
              </a:rPr>
              <a:t>• Aminoalchilindoli: suddivisi in naftoilindoli (es. JWH-018, JWH-073, JWH-081, JWH-122, JWH-200, JWH-210), naftilmetilindoli (es. AM-694), fenilacetilindoli (es. JWH-250);</a:t>
            </a:r>
          </a:p>
          <a:p>
            <a:pPr eaLnBrk="1" hangingPunct="1">
              <a:spcBef>
                <a:spcPct val="0"/>
              </a:spcBef>
            </a:pPr>
            <a:r>
              <a:rPr lang="it-IT" altLang="it-IT">
                <a:latin typeface="Arial" panose="020B0604020202020204" pitchFamily="34" charset="0"/>
                <a:cs typeface="Arial" panose="020B0604020202020204" pitchFamily="34" charset="0"/>
              </a:rPr>
              <a:t>• Miscellanea: acidi grassi (es. oleamide).</a:t>
            </a:r>
          </a:p>
          <a:p>
            <a:pPr eaLnBrk="1" hangingPunct="1">
              <a:spcBef>
                <a:spcPct val="0"/>
              </a:spcBef>
            </a:pPr>
            <a:r>
              <a:rPr lang="it-IT" altLang="it-IT">
                <a:latin typeface="Arial" panose="020B0604020202020204" pitchFamily="34" charset="0"/>
                <a:cs typeface="Arial" panose="020B0604020202020204" pitchFamily="34" charset="0"/>
              </a:rPr>
              <a:t>I “cannabinoidi classici” sono caratterizzati dalla presenza nella loro struttura di un anello dibenzopiranico analogo a quello del THC. Sono stati sviluppati negli anni ’60 e includo-no l’HU-210, il nabilone e il dronabinolo, quest’ultimi usati in terapia in alcuni paesi esteri nel trattamento della nausea conseguente a chemioterapia 3 . Successivamente, dopo la sco-perta dei recettori per i cannabinoidi, l’industria farmaceutica ha sviluppato una serie dei cicloesilfenoli (CP) con attività simil-cannabinoide. Tra questi ricordiamo il CP 47,497 ed i suoi analoghi.</a:t>
            </a:r>
          </a:p>
          <a:p>
            <a:pPr eaLnBrk="1" hangingPunct="1">
              <a:spcBef>
                <a:spcPct val="0"/>
              </a:spcBef>
            </a:pPr>
            <a:r>
              <a:rPr lang="it-IT" altLang="it-IT">
                <a:latin typeface="Arial" panose="020B0604020202020204" pitchFamily="34" charset="0"/>
                <a:cs typeface="Arial" panose="020B0604020202020204" pitchFamily="34" charset="0"/>
              </a:rPr>
              <a:t>E’ però nel corso degli anni ’90, che J.W. Huffman della Clemson University ha sintetizzato un’ampia gamma di naf-toilindoli, naftilmetilindoli, naftoilpirroli, naftilmetilindani e fenilacetilindoli conosciuti come JWH, acronimo dal nome</a:t>
            </a:r>
          </a:p>
          <a:p>
            <a:pPr eaLnBrk="1" hangingPunct="1">
              <a:spcBef>
                <a:spcPct val="0"/>
              </a:spcBef>
            </a:pPr>
            <a:r>
              <a:rPr lang="it-IT" altLang="it-IT">
                <a:latin typeface="Arial" panose="020B0604020202020204" pitchFamily="34" charset="0"/>
                <a:cs typeface="Arial" panose="020B0604020202020204" pitchFamily="34" charset="0"/>
              </a:rPr>
              <a:t>del loro inventore 4 . Al momento attuale, la classe dei JWH rappresenta la tipologia di cannabinoidi sintetici maggior-mente diffusa nel mercato internazionale.</a:t>
            </a:r>
          </a:p>
          <a:p>
            <a:pPr eaLnBrk="1" hangingPunct="1">
              <a:spcBef>
                <a:spcPct val="0"/>
              </a:spcBef>
            </a:pPr>
            <a:r>
              <a:rPr lang="it-IT" altLang="it-IT">
                <a:latin typeface="Arial" panose="020B0604020202020204" pitchFamily="34" charset="0"/>
                <a:cs typeface="Arial" panose="020B0604020202020204" pitchFamily="34" charset="0"/>
              </a:rPr>
              <a:t>Tra i cannabinoidi sintetici si annovera anche un ultimo grup-po di composti, caratterizzati da una notevole eterogeneità nella struttura chimica, tra cui ricordiamo l’oleamide, un acido grasso che sembra possedere attività cannabino-mimetica 5 . Dalla scoperta dei recettori per i cannabinoidi ad oggi, sono state sintetizzate più di cento molecole dotate di un’affnità recettoriale in vitro, in particolare per il CB1, superiore ri-spetto al THC. La loro potenza, pur variando notevolmente da molecola a molecola, risulta essere anche 4-10 volte supe-riore rispetto al THC 6 . HU-210 presenta invece una potenza di 100 volte maggiore.</a:t>
            </a:r>
          </a:p>
          <a:p>
            <a:pPr eaLnBrk="1" hangingPunct="1">
              <a:spcBef>
                <a:spcPct val="0"/>
              </a:spcBef>
            </a:pPr>
            <a:r>
              <a:rPr lang="it-IT" altLang="it-IT">
                <a:latin typeface="Arial" panose="020B0604020202020204" pitchFamily="34" charset="0"/>
                <a:cs typeface="Arial" panose="020B0604020202020204" pitchFamily="34" charset="0"/>
              </a:rPr>
              <a:t>All’inizio del 2008, si è diffuso in Europa, in particolar modo tra i giovani, l’uso di preparazioni erbacee contenen-ti cannabinoidi sintetici e commercializzate come incensi e profumatori ambientali. Tra i prodotti commercializzati, il più rappresentativo è stato sicuramente quello denominato commercialmente ” Spice”, sebbene successivamente siano stati introdotti molti altri prodotti dalle caratteristiche simili 7 . Come per il THC, la via di somministrazione di elezione dei cannabinoidi sintetici è quella inalatoria, in quanto tali pro-dotti sono stati proposti come alternative legali alla canna-bis 8-9 . Sebbene non siano note le modalità di preparazione delle miscele erbacee note come “Spice”, “herbal blends” ecc., si presume che i cannabinoidi sintetici siano aggiunti a una miscela di erbe mediante un processo di vaporizzazione. Nonostante vi sia una crescente evidenza dell’ associazione tra uso di cannabis e lo sviluppo e l’esacerbazione di psicosi 10 , sono disponibili poche informazioni circa gli effetti psichia-trici 11-15 , il proflo di tossicità 16 e il metabolismo 17-22 dei can-nabinoidi sintetici. E’ importante considerare anche che non sono note le interazioni farmacologiche e le proprietà degli altri componenti erbacei presenti nelle miscele contenenti i cannabinoidi sintetici. Non è pertanto escluso che possano dar luogo ad effetti avversi sinergici.</a:t>
            </a:r>
          </a:p>
          <a:p>
            <a:pPr eaLnBrk="1" hangingPunct="1">
              <a:spcBef>
                <a:spcPct val="0"/>
              </a:spcBef>
            </a:pPr>
            <a:r>
              <a:rPr lang="it-IT" altLang="it-IT">
                <a:latin typeface="Arial" panose="020B0604020202020204" pitchFamily="34" charset="0"/>
                <a:cs typeface="Arial" panose="020B0604020202020204" pitchFamily="34" charset="0"/>
              </a:rPr>
              <a:t>Al fne di far emergere il fenomeno della diffusione dei can-nabinoidi sintetici, il Sistema di Allerta Europeo ha iniziato da tempo un’attività di monitoraggio sul territorio dell’Unio-ne che culminava nel dicembre 2008 con l’identifcazione, per la prima volta in Austria, del JWH-018 in alcuni preparati di herbal blend. Subito dopo, molti altri stati europei iniziavano a notifcare all’European Monitoring Centre for Drugs and Drug Addiction (EMCDDA) l’individuazione di altre nuove sostanze psicoattive della classe dei cannabinoidi sintetici 18 .</a:t>
            </a:r>
          </a:p>
          <a:p>
            <a:pPr eaLnBrk="1" hangingPunct="1">
              <a:spcBef>
                <a:spcPct val="0"/>
              </a:spcBef>
            </a:pPr>
            <a:r>
              <a:rPr lang="it-IT" altLang="it-IT">
                <a:latin typeface="Arial" panose="020B0604020202020204" pitchFamily="34" charset="0"/>
                <a:cs typeface="Arial" panose="020B0604020202020204" pitchFamily="34" charset="0"/>
              </a:rPr>
              <a:t> </a:t>
            </a:r>
          </a:p>
        </p:txBody>
      </p:sp>
      <p:sp>
        <p:nvSpPr>
          <p:cNvPr id="12292" name="Segnaposto numero diapositiva 3">
            <a:extLst>
              <a:ext uri="{FF2B5EF4-FFF2-40B4-BE49-F238E27FC236}">
                <a16:creationId xmlns:a16="http://schemas.microsoft.com/office/drawing/2014/main" id="{9BA2B8C9-9350-0FF6-8EDD-33FC18C86A03}"/>
              </a:ext>
            </a:extLst>
          </p:cNvPr>
          <p:cNvSpPr>
            <a:spLocks noGrp="1"/>
          </p:cNvSpPr>
          <p:nvPr>
            <p:ph type="sldNum" sz="quarter" idx="5"/>
          </p:nvPr>
        </p:nvSpPr>
        <p:spPr/>
        <p:txBody>
          <a:bodyP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eaLnBrk="0" fontAlgn="base" hangingPunct="0">
              <a:spcBef>
                <a:spcPct val="0"/>
              </a:spcBef>
              <a:spcAft>
                <a:spcPct val="0"/>
              </a:spcAft>
              <a:defRPr>
                <a:solidFill>
                  <a:schemeClr val="tx1"/>
                </a:solidFill>
                <a:latin typeface="Cambria" panose="02040503050406030204" pitchFamily="18" charset="0"/>
              </a:defRPr>
            </a:lvl6pPr>
            <a:lvl7pPr marL="2971800" indent="-228600" eaLnBrk="0" fontAlgn="base" hangingPunct="0">
              <a:spcBef>
                <a:spcPct val="0"/>
              </a:spcBef>
              <a:spcAft>
                <a:spcPct val="0"/>
              </a:spcAft>
              <a:defRPr>
                <a:solidFill>
                  <a:schemeClr val="tx1"/>
                </a:solidFill>
                <a:latin typeface="Cambria" panose="02040503050406030204" pitchFamily="18" charset="0"/>
              </a:defRPr>
            </a:lvl7pPr>
            <a:lvl8pPr marL="3429000" indent="-228600" eaLnBrk="0" fontAlgn="base" hangingPunct="0">
              <a:spcBef>
                <a:spcPct val="0"/>
              </a:spcBef>
              <a:spcAft>
                <a:spcPct val="0"/>
              </a:spcAft>
              <a:defRPr>
                <a:solidFill>
                  <a:schemeClr val="tx1"/>
                </a:solidFill>
                <a:latin typeface="Cambria" panose="02040503050406030204" pitchFamily="18" charset="0"/>
              </a:defRPr>
            </a:lvl8pPr>
            <a:lvl9pPr marL="3886200" indent="-228600" eaLnBrk="0" fontAlgn="base" hangingPunct="0">
              <a:spcBef>
                <a:spcPct val="0"/>
              </a:spcBef>
              <a:spcAft>
                <a:spcPct val="0"/>
              </a:spcAft>
              <a:defRPr>
                <a:solidFill>
                  <a:schemeClr val="tx1"/>
                </a:solidFill>
                <a:latin typeface="Cambria" panose="02040503050406030204" pitchFamily="18" charset="0"/>
              </a:defRPr>
            </a:lvl9pPr>
          </a:lstStyle>
          <a:p>
            <a:pPr defTabSz="457200" fontAlgn="auto">
              <a:spcBef>
                <a:spcPts val="0"/>
              </a:spcBef>
              <a:spcAft>
                <a:spcPts val="0"/>
              </a:spcAft>
              <a:defRPr/>
            </a:pPr>
            <a:fld id="{90ACB479-0974-4BFD-84D8-7EA1C35DB4A0}" type="slidenum">
              <a:rPr lang="it-IT" altLang="it-IT" smtClean="0">
                <a:solidFill>
                  <a:prstClr val="black"/>
                </a:solidFill>
                <a:latin typeface="Calibri" panose="020F0502020204030204" pitchFamily="34" charset="0"/>
                <a:cs typeface="+mn-cs"/>
              </a:rPr>
              <a:pPr defTabSz="457200" fontAlgn="auto">
                <a:spcBef>
                  <a:spcPts val="0"/>
                </a:spcBef>
                <a:spcAft>
                  <a:spcPts val="0"/>
                </a:spcAft>
                <a:defRPr/>
              </a:pPr>
              <a:t>20</a:t>
            </a:fld>
            <a:endParaRPr lang="it-IT" altLang="it-IT">
              <a:solidFill>
                <a:prstClr val="black"/>
              </a:solidFill>
              <a:latin typeface="Calibri" panose="020F0502020204030204" pitchFamily="34" charset="0"/>
              <a:cs typeface="+mn-cs"/>
            </a:endParaRPr>
          </a:p>
        </p:txBody>
      </p:sp>
    </p:spTree>
    <p:extLst>
      <p:ext uri="{BB962C8B-B14F-4D97-AF65-F5344CB8AC3E}">
        <p14:creationId xmlns:p14="http://schemas.microsoft.com/office/powerpoint/2010/main" val="6106377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7A062-CD5A-AF39-BC8B-0D4FB82B6E8F}"/>
            </a:ext>
          </a:extLst>
        </p:cNvPr>
        <p:cNvGrpSpPr/>
        <p:nvPr/>
      </p:nvGrpSpPr>
      <p:grpSpPr>
        <a:xfrm>
          <a:off x="0" y="0"/>
          <a:ext cx="0" cy="0"/>
          <a:chOff x="0" y="0"/>
          <a:chExt cx="0" cy="0"/>
        </a:xfrm>
      </p:grpSpPr>
      <p:sp>
        <p:nvSpPr>
          <p:cNvPr id="25602" name="Segnaposto immagine diapositiva 1">
            <a:extLst>
              <a:ext uri="{FF2B5EF4-FFF2-40B4-BE49-F238E27FC236}">
                <a16:creationId xmlns:a16="http://schemas.microsoft.com/office/drawing/2014/main" id="{7EC59ECB-44B5-99E0-0872-E9E06A1265A7}"/>
              </a:ext>
            </a:extLst>
          </p:cNvPr>
          <p:cNvSpPr>
            <a:spLocks noGrp="1" noRot="1" noChangeAspect="1" noChangeArrowheads="1" noTextEdit="1"/>
          </p:cNvSpPr>
          <p:nvPr>
            <p:ph type="sldImg"/>
          </p:nvPr>
        </p:nvSpPr>
        <p:spPr>
          <a:xfrm>
            <a:off x="685800" y="1143000"/>
            <a:ext cx="5486400" cy="3086100"/>
          </a:xfrm>
          <a:ln/>
        </p:spPr>
      </p:sp>
      <p:sp>
        <p:nvSpPr>
          <p:cNvPr id="25603" name="Segnaposto note 2">
            <a:extLst>
              <a:ext uri="{FF2B5EF4-FFF2-40B4-BE49-F238E27FC236}">
                <a16:creationId xmlns:a16="http://schemas.microsoft.com/office/drawing/2014/main" id="{B68A7A44-3B2A-D44A-CAC6-AFD8A75D761E}"/>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it-IT" altLang="it-IT">
                <a:latin typeface="Arial" panose="020B0604020202020204" pitchFamily="34" charset="0"/>
                <a:cs typeface="Arial" panose="020B0604020202020204" pitchFamily="34" charset="0"/>
              </a:rPr>
              <a:t>Italian Journal on Addiction Vol. 1 Numero 5-6,2011</a:t>
            </a:r>
          </a:p>
          <a:p>
            <a:pPr eaLnBrk="1" hangingPunct="1">
              <a:spcBef>
                <a:spcPct val="0"/>
              </a:spcBef>
            </a:pPr>
            <a:r>
              <a:rPr lang="it-IT" altLang="it-IT">
                <a:latin typeface="Arial" panose="020B0604020202020204" pitchFamily="34" charset="0"/>
                <a:cs typeface="Arial" panose="020B0604020202020204" pitchFamily="34" charset="0"/>
              </a:rPr>
              <a:t>18 Di partimento Politiche Antidroga Presidenza del Consiglio dei Ministri</a:t>
            </a:r>
          </a:p>
          <a:p>
            <a:pPr eaLnBrk="1" hangingPunct="1">
              <a:spcBef>
                <a:spcPct val="0"/>
              </a:spcBef>
            </a:pPr>
            <a:r>
              <a:rPr lang="it-IT" altLang="it-IT">
                <a:latin typeface="Arial" panose="020B0604020202020204" pitchFamily="34" charset="0"/>
                <a:cs typeface="Arial" panose="020B0604020202020204" pitchFamily="34" charset="0"/>
              </a:rPr>
              <a:t>Introduzione I cannabinoidi sintetici costituiscono un gruppo eteroge-neo di composti strutturalmente non correlati al Δ-9-tetraidrocannabinolo (THC), né spesso tra di loro, ma fun-zionalmente analoghi al principio attivo della cannabis. Queste nuove molecole sono state sviluppate dall’industria farmaceutica fn dagli anni ’70, nel tentativo di creare dei composti dotati dell’attività antinocicettiva (in particolare per il trattamento del dolore neuropatico) dei cannabinoidi natu-rali, ma privi degli effetti psicoattivi indesiderati dei cannabi-noidi. Essendo state sintetizzate col preciso scopo di aumen-tare l’attività agonista sul recettore, tali strutture presentano una elevata affnità per i recettori per i cannabinoidi CB1 e CB2, superiore a quella dei cannabinoidi naturali.</a:t>
            </a:r>
          </a:p>
          <a:p>
            <a:pPr eaLnBrk="1" hangingPunct="1">
              <a:spcBef>
                <a:spcPct val="0"/>
              </a:spcBef>
            </a:pPr>
            <a:r>
              <a:rPr lang="it-IT" altLang="it-IT">
                <a:latin typeface="Arial" panose="020B0604020202020204" pitchFamily="34" charset="0"/>
                <a:cs typeface="Arial" panose="020B0604020202020204" pitchFamily="34" charset="0"/>
              </a:rPr>
              <a:t>Studi struttura-attività hanno dimostrato che per l’attività sul sistema nervoso centrale è fondamentale la catena laterale ali-fatica presente in tutte le strutture 1 . Nonostante la notevole attività biologica, solo poche di queste molecole sono entrate per lo più sperimentalmente in terapia, mentre in gran parte sono state scartate per la loro tossicità.</a:t>
            </a:r>
          </a:p>
          <a:p>
            <a:pPr eaLnBrk="1" hangingPunct="1">
              <a:spcBef>
                <a:spcPct val="0"/>
              </a:spcBef>
            </a:pPr>
            <a:r>
              <a:rPr lang="it-IT" altLang="it-IT">
                <a:latin typeface="Arial" panose="020B0604020202020204" pitchFamily="34" charset="0"/>
                <a:cs typeface="Arial" panose="020B0604020202020204" pitchFamily="34" charset="0"/>
              </a:rPr>
              <a:t>I cannabinoidi sintetici possono essere classifcati in base alla loro struttura secondo quattro gruppi principali 2 :</a:t>
            </a:r>
          </a:p>
          <a:p>
            <a:pPr eaLnBrk="1" hangingPunct="1">
              <a:spcBef>
                <a:spcPct val="0"/>
              </a:spcBef>
            </a:pPr>
            <a:r>
              <a:rPr lang="it-IT" altLang="it-IT">
                <a:latin typeface="Arial" panose="020B0604020202020204" pitchFamily="34" charset="0"/>
                <a:cs typeface="Arial" panose="020B0604020202020204" pitchFamily="34" charset="0"/>
              </a:rPr>
              <a:t>• Cannabinoidi “classici” (es. HU-210);</a:t>
            </a:r>
          </a:p>
          <a:p>
            <a:pPr eaLnBrk="1" hangingPunct="1">
              <a:spcBef>
                <a:spcPct val="0"/>
              </a:spcBef>
            </a:pPr>
            <a:r>
              <a:rPr lang="it-IT" altLang="it-IT">
                <a:latin typeface="Arial" panose="020B0604020202020204" pitchFamily="34" charset="0"/>
                <a:cs typeface="Arial" panose="020B0604020202020204" pitchFamily="34" charset="0"/>
              </a:rPr>
              <a:t>• Cicloesilfenoli (es. CP 47,497 e suoi analoghi);</a:t>
            </a:r>
          </a:p>
          <a:p>
            <a:pPr eaLnBrk="1" hangingPunct="1">
              <a:spcBef>
                <a:spcPct val="0"/>
              </a:spcBef>
            </a:pPr>
            <a:r>
              <a:rPr lang="it-IT" altLang="it-IT">
                <a:latin typeface="Arial" panose="020B0604020202020204" pitchFamily="34" charset="0"/>
                <a:cs typeface="Arial" panose="020B0604020202020204" pitchFamily="34" charset="0"/>
              </a:rPr>
              <a:t>• Aminoalchilindoli: suddivisi in naftoilindoli (es. JWH-018, JWH-073, JWH-081, JWH-122, JWH-200, JWH-210), naftilmetilindoli (es. AM-694), fenilacetilindoli (es. JWH-250);</a:t>
            </a:r>
          </a:p>
          <a:p>
            <a:pPr eaLnBrk="1" hangingPunct="1">
              <a:spcBef>
                <a:spcPct val="0"/>
              </a:spcBef>
            </a:pPr>
            <a:r>
              <a:rPr lang="it-IT" altLang="it-IT">
                <a:latin typeface="Arial" panose="020B0604020202020204" pitchFamily="34" charset="0"/>
                <a:cs typeface="Arial" panose="020B0604020202020204" pitchFamily="34" charset="0"/>
              </a:rPr>
              <a:t>• Miscellanea: acidi grassi (es. oleamide).</a:t>
            </a:r>
          </a:p>
          <a:p>
            <a:pPr eaLnBrk="1" hangingPunct="1">
              <a:spcBef>
                <a:spcPct val="0"/>
              </a:spcBef>
            </a:pPr>
            <a:r>
              <a:rPr lang="it-IT" altLang="it-IT">
                <a:latin typeface="Arial" panose="020B0604020202020204" pitchFamily="34" charset="0"/>
                <a:cs typeface="Arial" panose="020B0604020202020204" pitchFamily="34" charset="0"/>
              </a:rPr>
              <a:t>I “cannabinoidi classici” sono caratterizzati dalla presenza nella loro struttura di un anello dibenzopiranico analogo a quello del THC. Sono stati sviluppati negli anni ’60 e includo-no l’HU-210, il nabilone e il dronabinolo, quest’ultimi usati in terapia in alcuni paesi esteri nel trattamento della nausea conseguente a chemioterapia 3 . Successivamente, dopo la sco-perta dei recettori per i cannabinoidi, l’industria farmaceutica ha sviluppato una serie dei cicloesilfenoli (CP) con attività simil-cannabinoide. Tra questi ricordiamo il CP 47,497 ed i suoi analoghi.</a:t>
            </a:r>
          </a:p>
          <a:p>
            <a:pPr eaLnBrk="1" hangingPunct="1">
              <a:spcBef>
                <a:spcPct val="0"/>
              </a:spcBef>
            </a:pPr>
            <a:r>
              <a:rPr lang="it-IT" altLang="it-IT">
                <a:latin typeface="Arial" panose="020B0604020202020204" pitchFamily="34" charset="0"/>
                <a:cs typeface="Arial" panose="020B0604020202020204" pitchFamily="34" charset="0"/>
              </a:rPr>
              <a:t>E’ però nel corso degli anni ’90, che J.W. Huffman della Clemson University ha sintetizzato un’ampia gamma di naf-toilindoli, naftilmetilindoli, naftoilpirroli, naftilmetilindani e fenilacetilindoli conosciuti come JWH, acronimo dal nome</a:t>
            </a:r>
          </a:p>
          <a:p>
            <a:pPr eaLnBrk="1" hangingPunct="1">
              <a:spcBef>
                <a:spcPct val="0"/>
              </a:spcBef>
            </a:pPr>
            <a:r>
              <a:rPr lang="it-IT" altLang="it-IT">
                <a:latin typeface="Arial" panose="020B0604020202020204" pitchFamily="34" charset="0"/>
                <a:cs typeface="Arial" panose="020B0604020202020204" pitchFamily="34" charset="0"/>
              </a:rPr>
              <a:t>del loro inventore 4 . Al momento attuale, la classe dei JWH rappresenta la tipologia di cannabinoidi sintetici maggior-mente diffusa nel mercato internazionale.</a:t>
            </a:r>
          </a:p>
          <a:p>
            <a:pPr eaLnBrk="1" hangingPunct="1">
              <a:spcBef>
                <a:spcPct val="0"/>
              </a:spcBef>
            </a:pPr>
            <a:r>
              <a:rPr lang="it-IT" altLang="it-IT">
                <a:latin typeface="Arial" panose="020B0604020202020204" pitchFamily="34" charset="0"/>
                <a:cs typeface="Arial" panose="020B0604020202020204" pitchFamily="34" charset="0"/>
              </a:rPr>
              <a:t>Tra i cannabinoidi sintetici si annovera anche un ultimo grup-po di composti, caratterizzati da una notevole eterogeneità nella struttura chimica, tra cui ricordiamo l’oleamide, un acido grasso che sembra possedere attività cannabino-mimetica 5 . Dalla scoperta dei recettori per i cannabinoidi ad oggi, sono state sintetizzate più di cento molecole dotate di un’affnità recettoriale in vitro, in particolare per il CB1, superiore ri-spetto al THC. La loro potenza, pur variando notevolmente da molecola a molecola, risulta essere anche 4-10 volte supe-riore rispetto al THC 6 . HU-210 presenta invece una potenza di 100 volte maggiore.</a:t>
            </a:r>
          </a:p>
          <a:p>
            <a:pPr eaLnBrk="1" hangingPunct="1">
              <a:spcBef>
                <a:spcPct val="0"/>
              </a:spcBef>
            </a:pPr>
            <a:r>
              <a:rPr lang="it-IT" altLang="it-IT">
                <a:latin typeface="Arial" panose="020B0604020202020204" pitchFamily="34" charset="0"/>
                <a:cs typeface="Arial" panose="020B0604020202020204" pitchFamily="34" charset="0"/>
              </a:rPr>
              <a:t>All’inizio del 2008, si è diffuso in Europa, in particolar modo tra i giovani, l’uso di preparazioni erbacee contenen-ti cannabinoidi sintetici e commercializzate come incensi e profumatori ambientali. Tra i prodotti commercializzati, il più rappresentativo è stato sicuramente quello denominato commercialmente ” Spice”, sebbene successivamente siano stati introdotti molti altri prodotti dalle caratteristiche simili 7 . Come per il THC, la via di somministrazione di elezione dei cannabinoidi sintetici è quella inalatoria, in quanto tali pro-dotti sono stati proposti come alternative legali alla canna-bis 8-9 . Sebbene non siano note le modalità di preparazione delle miscele erbacee note come “Spice”, “herbal blends” ecc., si presume che i cannabinoidi sintetici siano aggiunti a una miscela di erbe mediante un processo di vaporizzazione. Nonostante vi sia una crescente evidenza dell’ associazione tra uso di cannabis e lo sviluppo e l’esacerbazione di psicosi 10 , sono disponibili poche informazioni circa gli effetti psichia-trici 11-15 , il proflo di tossicità 16 e il metabolismo 17-22 dei can-nabinoidi sintetici. E’ importante considerare anche che non sono note le interazioni farmacologiche e le proprietà degli altri componenti erbacei presenti nelle miscele contenenti i cannabinoidi sintetici. Non è pertanto escluso che possano dar luogo ad effetti avversi sinergici.</a:t>
            </a:r>
          </a:p>
          <a:p>
            <a:pPr eaLnBrk="1" hangingPunct="1">
              <a:spcBef>
                <a:spcPct val="0"/>
              </a:spcBef>
            </a:pPr>
            <a:r>
              <a:rPr lang="it-IT" altLang="it-IT">
                <a:latin typeface="Arial" panose="020B0604020202020204" pitchFamily="34" charset="0"/>
                <a:cs typeface="Arial" panose="020B0604020202020204" pitchFamily="34" charset="0"/>
              </a:rPr>
              <a:t>Al fne di far emergere il fenomeno della diffusione dei can-nabinoidi sintetici, il Sistema di Allerta Europeo ha iniziato da tempo un’attività di monitoraggio sul territorio dell’Unio-ne che culminava nel dicembre 2008 con l’identifcazione, per la prima volta in Austria, del JWH-018 in alcuni preparati di herbal blend. Subito dopo, molti altri stati europei iniziavano a notifcare all’European Monitoring Centre for Drugs and Drug Addiction (EMCDDA) l’individuazione di altre nuove sostanze psicoattive della classe dei cannabinoidi sintetici 18 .</a:t>
            </a:r>
          </a:p>
          <a:p>
            <a:pPr eaLnBrk="1" hangingPunct="1">
              <a:spcBef>
                <a:spcPct val="0"/>
              </a:spcBef>
            </a:pPr>
            <a:r>
              <a:rPr lang="it-IT" altLang="it-IT">
                <a:latin typeface="Arial" panose="020B0604020202020204" pitchFamily="34" charset="0"/>
                <a:cs typeface="Arial" panose="020B0604020202020204" pitchFamily="34" charset="0"/>
              </a:rPr>
              <a:t> </a:t>
            </a:r>
          </a:p>
        </p:txBody>
      </p:sp>
      <p:sp>
        <p:nvSpPr>
          <p:cNvPr id="12292" name="Segnaposto numero diapositiva 3">
            <a:extLst>
              <a:ext uri="{FF2B5EF4-FFF2-40B4-BE49-F238E27FC236}">
                <a16:creationId xmlns:a16="http://schemas.microsoft.com/office/drawing/2014/main" id="{711723C3-7DC9-C39D-B589-812F44154EF4}"/>
              </a:ext>
            </a:extLst>
          </p:cNvPr>
          <p:cNvSpPr>
            <a:spLocks noGrp="1"/>
          </p:cNvSpPr>
          <p:nvPr>
            <p:ph type="sldNum" sz="quarter" idx="5"/>
          </p:nvPr>
        </p:nvSpPr>
        <p:spPr/>
        <p:txBody>
          <a:bodyP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eaLnBrk="0" fontAlgn="base" hangingPunct="0">
              <a:spcBef>
                <a:spcPct val="0"/>
              </a:spcBef>
              <a:spcAft>
                <a:spcPct val="0"/>
              </a:spcAft>
              <a:defRPr>
                <a:solidFill>
                  <a:schemeClr val="tx1"/>
                </a:solidFill>
                <a:latin typeface="Cambria" panose="02040503050406030204" pitchFamily="18" charset="0"/>
              </a:defRPr>
            </a:lvl6pPr>
            <a:lvl7pPr marL="2971800" indent="-228600" eaLnBrk="0" fontAlgn="base" hangingPunct="0">
              <a:spcBef>
                <a:spcPct val="0"/>
              </a:spcBef>
              <a:spcAft>
                <a:spcPct val="0"/>
              </a:spcAft>
              <a:defRPr>
                <a:solidFill>
                  <a:schemeClr val="tx1"/>
                </a:solidFill>
                <a:latin typeface="Cambria" panose="02040503050406030204" pitchFamily="18" charset="0"/>
              </a:defRPr>
            </a:lvl7pPr>
            <a:lvl8pPr marL="3429000" indent="-228600" eaLnBrk="0" fontAlgn="base" hangingPunct="0">
              <a:spcBef>
                <a:spcPct val="0"/>
              </a:spcBef>
              <a:spcAft>
                <a:spcPct val="0"/>
              </a:spcAft>
              <a:defRPr>
                <a:solidFill>
                  <a:schemeClr val="tx1"/>
                </a:solidFill>
                <a:latin typeface="Cambria" panose="02040503050406030204" pitchFamily="18" charset="0"/>
              </a:defRPr>
            </a:lvl8pPr>
            <a:lvl9pPr marL="3886200" indent="-228600" eaLnBrk="0" fontAlgn="base" hangingPunct="0">
              <a:spcBef>
                <a:spcPct val="0"/>
              </a:spcBef>
              <a:spcAft>
                <a:spcPct val="0"/>
              </a:spcAft>
              <a:defRPr>
                <a:solidFill>
                  <a:schemeClr val="tx1"/>
                </a:solidFill>
                <a:latin typeface="Cambria" panose="02040503050406030204" pitchFamily="18" charset="0"/>
              </a:defRPr>
            </a:lvl9pPr>
          </a:lstStyle>
          <a:p>
            <a:pPr defTabSz="457200" fontAlgn="auto">
              <a:spcBef>
                <a:spcPts val="0"/>
              </a:spcBef>
              <a:spcAft>
                <a:spcPts val="0"/>
              </a:spcAft>
              <a:defRPr/>
            </a:pPr>
            <a:fld id="{90ACB479-0974-4BFD-84D8-7EA1C35DB4A0}" type="slidenum">
              <a:rPr lang="it-IT" altLang="it-IT" smtClean="0">
                <a:solidFill>
                  <a:prstClr val="black"/>
                </a:solidFill>
                <a:latin typeface="Calibri" panose="020F0502020204030204" pitchFamily="34" charset="0"/>
                <a:cs typeface="+mn-cs"/>
              </a:rPr>
              <a:pPr defTabSz="457200" fontAlgn="auto">
                <a:spcBef>
                  <a:spcPts val="0"/>
                </a:spcBef>
                <a:spcAft>
                  <a:spcPts val="0"/>
                </a:spcAft>
                <a:defRPr/>
              </a:pPr>
              <a:t>21</a:t>
            </a:fld>
            <a:endParaRPr lang="it-IT" altLang="it-IT">
              <a:solidFill>
                <a:prstClr val="black"/>
              </a:solidFill>
              <a:latin typeface="Calibri" panose="020F0502020204030204" pitchFamily="34" charset="0"/>
              <a:cs typeface="+mn-cs"/>
            </a:endParaRPr>
          </a:p>
        </p:txBody>
      </p:sp>
    </p:spTree>
    <p:extLst>
      <p:ext uri="{BB962C8B-B14F-4D97-AF65-F5344CB8AC3E}">
        <p14:creationId xmlns:p14="http://schemas.microsoft.com/office/powerpoint/2010/main" val="5507803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egnaposto immagine diapositiva 1">
            <a:extLst>
              <a:ext uri="{FF2B5EF4-FFF2-40B4-BE49-F238E27FC236}">
                <a16:creationId xmlns:a16="http://schemas.microsoft.com/office/drawing/2014/main" id="{05024746-F496-AC49-ED0B-2857E61263FD}"/>
              </a:ext>
            </a:extLst>
          </p:cNvPr>
          <p:cNvSpPr>
            <a:spLocks noGrp="1" noRot="1" noChangeAspect="1" noChangeArrowheads="1" noTextEdit="1"/>
          </p:cNvSpPr>
          <p:nvPr>
            <p:ph type="sldImg"/>
          </p:nvPr>
        </p:nvSpPr>
        <p:spPr>
          <a:xfrm>
            <a:off x="685800" y="1143000"/>
            <a:ext cx="5486400" cy="3086100"/>
          </a:xfrm>
          <a:ln/>
        </p:spPr>
      </p:sp>
      <p:sp>
        <p:nvSpPr>
          <p:cNvPr id="27651" name="Segnaposto note 2">
            <a:extLst>
              <a:ext uri="{FF2B5EF4-FFF2-40B4-BE49-F238E27FC236}">
                <a16:creationId xmlns:a16="http://schemas.microsoft.com/office/drawing/2014/main" id="{FE953E7C-6781-6523-7375-6BBD8129479E}"/>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it-IT" altLang="it-IT">
                <a:latin typeface="Arial" panose="020B0604020202020204" pitchFamily="34" charset="0"/>
                <a:cs typeface="Arial" panose="020B0604020202020204" pitchFamily="34" charset="0"/>
              </a:rPr>
              <a:t>Italian Journal on Addiction Vol. 1 Numero 5-6,2011</a:t>
            </a:r>
          </a:p>
          <a:p>
            <a:pPr eaLnBrk="1" hangingPunct="1">
              <a:spcBef>
                <a:spcPct val="0"/>
              </a:spcBef>
            </a:pPr>
            <a:r>
              <a:rPr lang="it-IT" altLang="it-IT">
                <a:latin typeface="Arial" panose="020B0604020202020204" pitchFamily="34" charset="0"/>
                <a:cs typeface="Arial" panose="020B0604020202020204" pitchFamily="34" charset="0"/>
              </a:rPr>
              <a:t>18 Di partimento Politiche Antidroga Presidenza del Consiglio dei Ministri</a:t>
            </a:r>
          </a:p>
          <a:p>
            <a:pPr eaLnBrk="1" hangingPunct="1">
              <a:spcBef>
                <a:spcPct val="0"/>
              </a:spcBef>
            </a:pPr>
            <a:r>
              <a:rPr lang="it-IT" altLang="it-IT">
                <a:latin typeface="Arial" panose="020B0604020202020204" pitchFamily="34" charset="0"/>
                <a:cs typeface="Arial" panose="020B0604020202020204" pitchFamily="34" charset="0"/>
              </a:rPr>
              <a:t>Introduzione I cannabinoidi sintetici costituiscono un gruppo eteroge-neo di composti strutturalmente non correlati al Δ-9-tetraidrocannabinolo (THC), né spesso tra di loro, ma fun-zionalmente analoghi al principio attivo della cannabis. Queste nuove molecole sono state sviluppate dall’industria farmaceutica fn dagli anni ’70, nel tentativo di creare dei composti dotati dell’attività antinocicettiva (in particolare per il trattamento del dolore neuropatico) dei cannabinoidi natu-rali, ma privi degli effetti psicoattivi indesiderati dei cannabi-noidi. Essendo state sintetizzate col preciso scopo di aumen-tare l’attività agonista sul recettore, tali strutture presentano una elevata affnità per i recettori per i cannabinoidi CB1 e CB2, superiore a quella dei cannabinoidi naturali.</a:t>
            </a:r>
          </a:p>
          <a:p>
            <a:pPr eaLnBrk="1" hangingPunct="1">
              <a:spcBef>
                <a:spcPct val="0"/>
              </a:spcBef>
            </a:pPr>
            <a:r>
              <a:rPr lang="it-IT" altLang="it-IT">
                <a:latin typeface="Arial" panose="020B0604020202020204" pitchFamily="34" charset="0"/>
                <a:cs typeface="Arial" panose="020B0604020202020204" pitchFamily="34" charset="0"/>
              </a:rPr>
              <a:t>Studi struttura-attività hanno dimostrato che per l’attività sul sistema nervoso centrale è fondamentale la catena laterale ali-fatica presente in tutte le strutture 1 . Nonostante la notevole attività biologica, solo poche di queste molecole sono entrate per lo più sperimentalmente in terapia, mentre in gran parte sono state scartate per la loro tossicità.</a:t>
            </a:r>
          </a:p>
          <a:p>
            <a:pPr eaLnBrk="1" hangingPunct="1">
              <a:spcBef>
                <a:spcPct val="0"/>
              </a:spcBef>
            </a:pPr>
            <a:r>
              <a:rPr lang="it-IT" altLang="it-IT">
                <a:latin typeface="Arial" panose="020B0604020202020204" pitchFamily="34" charset="0"/>
                <a:cs typeface="Arial" panose="020B0604020202020204" pitchFamily="34" charset="0"/>
              </a:rPr>
              <a:t>I cannabinoidi sintetici possono essere classifcati in base alla loro struttura secondo quattro gruppi principali 2 :</a:t>
            </a:r>
          </a:p>
          <a:p>
            <a:pPr eaLnBrk="1" hangingPunct="1">
              <a:spcBef>
                <a:spcPct val="0"/>
              </a:spcBef>
            </a:pPr>
            <a:r>
              <a:rPr lang="it-IT" altLang="it-IT">
                <a:latin typeface="Arial" panose="020B0604020202020204" pitchFamily="34" charset="0"/>
                <a:cs typeface="Arial" panose="020B0604020202020204" pitchFamily="34" charset="0"/>
              </a:rPr>
              <a:t>• Cannabinoidi “classici” (es. HU-210);</a:t>
            </a:r>
          </a:p>
          <a:p>
            <a:pPr eaLnBrk="1" hangingPunct="1">
              <a:spcBef>
                <a:spcPct val="0"/>
              </a:spcBef>
            </a:pPr>
            <a:r>
              <a:rPr lang="it-IT" altLang="it-IT">
                <a:latin typeface="Arial" panose="020B0604020202020204" pitchFamily="34" charset="0"/>
                <a:cs typeface="Arial" panose="020B0604020202020204" pitchFamily="34" charset="0"/>
              </a:rPr>
              <a:t>• Cicloesilfenoli (es. CP 47,497 e suoi analoghi);</a:t>
            </a:r>
          </a:p>
          <a:p>
            <a:pPr eaLnBrk="1" hangingPunct="1">
              <a:spcBef>
                <a:spcPct val="0"/>
              </a:spcBef>
            </a:pPr>
            <a:r>
              <a:rPr lang="it-IT" altLang="it-IT">
                <a:latin typeface="Arial" panose="020B0604020202020204" pitchFamily="34" charset="0"/>
                <a:cs typeface="Arial" panose="020B0604020202020204" pitchFamily="34" charset="0"/>
              </a:rPr>
              <a:t>• Aminoalchilindoli: suddivisi in naftoilindoli (es. JWH-018, JWH-073, JWH-081, JWH-122, JWH-200, JWH-210), naftilmetilindoli (es. AM-694), fenilacetilindoli (es. JWH-250);</a:t>
            </a:r>
          </a:p>
          <a:p>
            <a:pPr eaLnBrk="1" hangingPunct="1">
              <a:spcBef>
                <a:spcPct val="0"/>
              </a:spcBef>
            </a:pPr>
            <a:r>
              <a:rPr lang="it-IT" altLang="it-IT">
                <a:latin typeface="Arial" panose="020B0604020202020204" pitchFamily="34" charset="0"/>
                <a:cs typeface="Arial" panose="020B0604020202020204" pitchFamily="34" charset="0"/>
              </a:rPr>
              <a:t>• Miscellanea: acidi grassi (es. oleamide).</a:t>
            </a:r>
          </a:p>
          <a:p>
            <a:pPr eaLnBrk="1" hangingPunct="1">
              <a:spcBef>
                <a:spcPct val="0"/>
              </a:spcBef>
            </a:pPr>
            <a:r>
              <a:rPr lang="it-IT" altLang="it-IT">
                <a:latin typeface="Arial" panose="020B0604020202020204" pitchFamily="34" charset="0"/>
                <a:cs typeface="Arial" panose="020B0604020202020204" pitchFamily="34" charset="0"/>
              </a:rPr>
              <a:t>I “cannabinoidi classici” sono caratterizzati dalla presenza nella loro struttura di un anello dibenzopiranico analogo a quello del THC. Sono stati sviluppati negli anni ’60 e includo-no l’HU-210, il nabilone e il dronabinolo, quest’ultimi usati in terapia in alcuni paesi esteri nel trattamento della nausea conseguente a chemioterapia 3 . Successivamente, dopo la sco-perta dei recettori per i cannabinoidi, l’industria farmaceutica ha sviluppato una serie dei cicloesilfenoli (CP) con attività simil-cannabinoide. Tra questi ricordiamo il CP 47,497 ed i suoi analoghi.</a:t>
            </a:r>
          </a:p>
          <a:p>
            <a:pPr eaLnBrk="1" hangingPunct="1">
              <a:spcBef>
                <a:spcPct val="0"/>
              </a:spcBef>
            </a:pPr>
            <a:r>
              <a:rPr lang="it-IT" altLang="it-IT">
                <a:latin typeface="Arial" panose="020B0604020202020204" pitchFamily="34" charset="0"/>
                <a:cs typeface="Arial" panose="020B0604020202020204" pitchFamily="34" charset="0"/>
              </a:rPr>
              <a:t>E’ però nel corso degli anni ’90, che J.W. Huffman della Clemson University ha sintetizzato un’ampia gamma di naf-toilindoli, naftilmetilindoli, naftoilpirroli, naftilmetilindani e fenilacetilindoli conosciuti come JWH, acronimo dal nome</a:t>
            </a:r>
          </a:p>
          <a:p>
            <a:pPr eaLnBrk="1" hangingPunct="1">
              <a:spcBef>
                <a:spcPct val="0"/>
              </a:spcBef>
            </a:pPr>
            <a:r>
              <a:rPr lang="it-IT" altLang="it-IT">
                <a:latin typeface="Arial" panose="020B0604020202020204" pitchFamily="34" charset="0"/>
                <a:cs typeface="Arial" panose="020B0604020202020204" pitchFamily="34" charset="0"/>
              </a:rPr>
              <a:t>del loro inventore 4 . Al momento attuale, la classe dei JWH rappresenta la tipologia di cannabinoidi sintetici maggior-mente diffusa nel mercato internazionale.</a:t>
            </a:r>
          </a:p>
          <a:p>
            <a:pPr eaLnBrk="1" hangingPunct="1">
              <a:spcBef>
                <a:spcPct val="0"/>
              </a:spcBef>
            </a:pPr>
            <a:r>
              <a:rPr lang="it-IT" altLang="it-IT">
                <a:latin typeface="Arial" panose="020B0604020202020204" pitchFamily="34" charset="0"/>
                <a:cs typeface="Arial" panose="020B0604020202020204" pitchFamily="34" charset="0"/>
              </a:rPr>
              <a:t>Tra i cannabinoidi sintetici si annovera anche un ultimo grup-po di composti, caratterizzati da una notevole eterogeneità nella struttura chimica, tra cui ricordiamo l’oleamide, un acido grasso che sembra possedere attività cannabino-mimetica 5 . Dalla scoperta dei recettori per i cannabinoidi ad oggi, sono state sintetizzate più di cento molecole dotate di un’affnità recettoriale in vitro, in particolare per il CB1, superiore ri-spetto al THC. La loro potenza, pur variando notevolmente da molecola a molecola, risulta essere anche 4-10 volte supe-riore rispetto al THC 6 . HU-210 presenta invece una potenza di 100 volte maggiore.</a:t>
            </a:r>
          </a:p>
          <a:p>
            <a:pPr eaLnBrk="1" hangingPunct="1">
              <a:spcBef>
                <a:spcPct val="0"/>
              </a:spcBef>
            </a:pPr>
            <a:r>
              <a:rPr lang="it-IT" altLang="it-IT">
                <a:latin typeface="Arial" panose="020B0604020202020204" pitchFamily="34" charset="0"/>
                <a:cs typeface="Arial" panose="020B0604020202020204" pitchFamily="34" charset="0"/>
              </a:rPr>
              <a:t>All’inizio del 2008, si è diffuso in Europa, in particolar modo tra i giovani, l’uso di preparazioni erbacee contenen-ti cannabinoidi sintetici e commercializzate come incensi e profumatori ambientali. Tra i prodotti commercializzati, il più rappresentativo è stato sicuramente quello denominato commercialmente ” Spice”, sebbene successivamente siano stati introdotti molti altri prodotti dalle caratteristiche simili 7 . Come per il THC, la via di somministrazione di elezione dei cannabinoidi sintetici è quella inalatoria, in quanto tali pro-dotti sono stati proposti come alternative legali alla canna-bis 8-9 . Sebbene non siano note le modalità di preparazione delle miscele erbacee note come “Spice”, “herbal blends” ecc., si presume che i cannabinoidi sintetici siano aggiunti a una miscela di erbe mediante un processo di vaporizzazione. Nonostante vi sia una crescente evidenza dell’ associazione tra uso di cannabis e lo sviluppo e l’esacerbazione di psicosi 10 , sono disponibili poche informazioni circa gli effetti psichia-trici 11-15 , il proflo di tossicità 16 e il metabolismo 17-22 dei can-nabinoidi sintetici. E’ importante considerare anche che non sono note le interazioni farmacologiche e le proprietà degli altri componenti erbacei presenti nelle miscele contenenti i cannabinoidi sintetici. Non è pertanto escluso che possano dar luogo ad effetti avversi sinergici.</a:t>
            </a:r>
          </a:p>
          <a:p>
            <a:pPr eaLnBrk="1" hangingPunct="1">
              <a:spcBef>
                <a:spcPct val="0"/>
              </a:spcBef>
            </a:pPr>
            <a:r>
              <a:rPr lang="it-IT" altLang="it-IT">
                <a:latin typeface="Arial" panose="020B0604020202020204" pitchFamily="34" charset="0"/>
                <a:cs typeface="Arial" panose="020B0604020202020204" pitchFamily="34" charset="0"/>
              </a:rPr>
              <a:t>Al fne di far emergere il fenomeno della diffusione dei can-nabinoidi sintetici, il Sistema di Allerta Europeo ha iniziato da tempo un’attività di monitoraggio sul territorio dell’Unio-ne che culminava nel dicembre 2008 con l’identifcazione, per la prima volta in Austria, del JWH-018 in alcuni preparati di herbal blend. Subito dopo, molti altri stati europei iniziavano a notifcare all’European Monitoring Centre for Drugs and Drug Addiction (EMCDDA) l’individuazione di altre nuove sostanze psicoattive della classe dei cannabinoidi sintetici 18 .</a:t>
            </a:r>
          </a:p>
          <a:p>
            <a:pPr eaLnBrk="1" hangingPunct="1">
              <a:spcBef>
                <a:spcPct val="0"/>
              </a:spcBef>
            </a:pPr>
            <a:r>
              <a:rPr lang="it-IT" altLang="it-IT">
                <a:latin typeface="Arial" panose="020B0604020202020204" pitchFamily="34" charset="0"/>
                <a:cs typeface="Arial" panose="020B0604020202020204" pitchFamily="34" charset="0"/>
              </a:rPr>
              <a:t> </a:t>
            </a:r>
          </a:p>
        </p:txBody>
      </p:sp>
      <p:sp>
        <p:nvSpPr>
          <p:cNvPr id="12292" name="Segnaposto numero diapositiva 3">
            <a:extLst>
              <a:ext uri="{FF2B5EF4-FFF2-40B4-BE49-F238E27FC236}">
                <a16:creationId xmlns:a16="http://schemas.microsoft.com/office/drawing/2014/main" id="{990D687E-99ED-8FF1-4A6A-3904254DAA7A}"/>
              </a:ext>
            </a:extLst>
          </p:cNvPr>
          <p:cNvSpPr>
            <a:spLocks noGrp="1"/>
          </p:cNvSpPr>
          <p:nvPr>
            <p:ph type="sldNum" sz="quarter" idx="5"/>
          </p:nvPr>
        </p:nvSpPr>
        <p:spPr/>
        <p:txBody>
          <a:bodyP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eaLnBrk="0" fontAlgn="base" hangingPunct="0">
              <a:spcBef>
                <a:spcPct val="0"/>
              </a:spcBef>
              <a:spcAft>
                <a:spcPct val="0"/>
              </a:spcAft>
              <a:defRPr>
                <a:solidFill>
                  <a:schemeClr val="tx1"/>
                </a:solidFill>
                <a:latin typeface="Cambria" panose="02040503050406030204" pitchFamily="18" charset="0"/>
              </a:defRPr>
            </a:lvl6pPr>
            <a:lvl7pPr marL="2971800" indent="-228600" eaLnBrk="0" fontAlgn="base" hangingPunct="0">
              <a:spcBef>
                <a:spcPct val="0"/>
              </a:spcBef>
              <a:spcAft>
                <a:spcPct val="0"/>
              </a:spcAft>
              <a:defRPr>
                <a:solidFill>
                  <a:schemeClr val="tx1"/>
                </a:solidFill>
                <a:latin typeface="Cambria" panose="02040503050406030204" pitchFamily="18" charset="0"/>
              </a:defRPr>
            </a:lvl7pPr>
            <a:lvl8pPr marL="3429000" indent="-228600" eaLnBrk="0" fontAlgn="base" hangingPunct="0">
              <a:spcBef>
                <a:spcPct val="0"/>
              </a:spcBef>
              <a:spcAft>
                <a:spcPct val="0"/>
              </a:spcAft>
              <a:defRPr>
                <a:solidFill>
                  <a:schemeClr val="tx1"/>
                </a:solidFill>
                <a:latin typeface="Cambria" panose="02040503050406030204" pitchFamily="18" charset="0"/>
              </a:defRPr>
            </a:lvl8pPr>
            <a:lvl9pPr marL="3886200" indent="-228600" eaLnBrk="0" fontAlgn="base" hangingPunct="0">
              <a:spcBef>
                <a:spcPct val="0"/>
              </a:spcBef>
              <a:spcAft>
                <a:spcPct val="0"/>
              </a:spcAft>
              <a:defRPr>
                <a:solidFill>
                  <a:schemeClr val="tx1"/>
                </a:solidFill>
                <a:latin typeface="Cambria" panose="02040503050406030204" pitchFamily="18" charset="0"/>
              </a:defRPr>
            </a:lvl9pPr>
          </a:lstStyle>
          <a:p>
            <a:pPr defTabSz="457200" fontAlgn="auto">
              <a:spcBef>
                <a:spcPts val="0"/>
              </a:spcBef>
              <a:spcAft>
                <a:spcPts val="0"/>
              </a:spcAft>
              <a:defRPr/>
            </a:pPr>
            <a:fld id="{AC8DBEA7-EDB1-49A8-81D8-5FCDD6DE4021}" type="slidenum">
              <a:rPr lang="it-IT" altLang="it-IT" smtClean="0">
                <a:solidFill>
                  <a:prstClr val="black"/>
                </a:solidFill>
                <a:latin typeface="Calibri" panose="020F0502020204030204" pitchFamily="34" charset="0"/>
                <a:cs typeface="+mn-cs"/>
              </a:rPr>
              <a:pPr defTabSz="457200" fontAlgn="auto">
                <a:spcBef>
                  <a:spcPts val="0"/>
                </a:spcBef>
                <a:spcAft>
                  <a:spcPts val="0"/>
                </a:spcAft>
                <a:defRPr/>
              </a:pPr>
              <a:t>22</a:t>
            </a:fld>
            <a:endParaRPr lang="it-IT" altLang="it-IT">
              <a:solidFill>
                <a:prstClr val="black"/>
              </a:solidFill>
              <a:latin typeface="Calibri" panose="020F0502020204030204" pitchFamily="34" charset="0"/>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047E7-6619-8B79-2837-DB6D9F53C4C7}"/>
            </a:ext>
          </a:extLst>
        </p:cNvPr>
        <p:cNvGrpSpPr/>
        <p:nvPr/>
      </p:nvGrpSpPr>
      <p:grpSpPr>
        <a:xfrm>
          <a:off x="0" y="0"/>
          <a:ext cx="0" cy="0"/>
          <a:chOff x="0" y="0"/>
          <a:chExt cx="0" cy="0"/>
        </a:xfrm>
      </p:grpSpPr>
      <p:sp>
        <p:nvSpPr>
          <p:cNvPr id="27650" name="Segnaposto immagine diapositiva 1">
            <a:extLst>
              <a:ext uri="{FF2B5EF4-FFF2-40B4-BE49-F238E27FC236}">
                <a16:creationId xmlns:a16="http://schemas.microsoft.com/office/drawing/2014/main" id="{B251C453-9464-7881-76CE-516040363349}"/>
              </a:ext>
            </a:extLst>
          </p:cNvPr>
          <p:cNvSpPr>
            <a:spLocks noGrp="1" noRot="1" noChangeAspect="1" noChangeArrowheads="1" noTextEdit="1"/>
          </p:cNvSpPr>
          <p:nvPr>
            <p:ph type="sldImg"/>
          </p:nvPr>
        </p:nvSpPr>
        <p:spPr>
          <a:xfrm>
            <a:off x="685800" y="1143000"/>
            <a:ext cx="5486400" cy="3086100"/>
          </a:xfrm>
          <a:ln/>
        </p:spPr>
      </p:sp>
      <p:sp>
        <p:nvSpPr>
          <p:cNvPr id="27651" name="Segnaposto note 2">
            <a:extLst>
              <a:ext uri="{FF2B5EF4-FFF2-40B4-BE49-F238E27FC236}">
                <a16:creationId xmlns:a16="http://schemas.microsoft.com/office/drawing/2014/main" id="{84A58EB6-6C4C-3632-6C7F-E8EAD2B8F367}"/>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it-IT" altLang="it-IT">
                <a:latin typeface="Arial" panose="020B0604020202020204" pitchFamily="34" charset="0"/>
                <a:cs typeface="Arial" panose="020B0604020202020204" pitchFamily="34" charset="0"/>
              </a:rPr>
              <a:t>Italian Journal on Addiction Vol. 1 Numero 5-6,2011</a:t>
            </a:r>
          </a:p>
          <a:p>
            <a:pPr eaLnBrk="1" hangingPunct="1">
              <a:spcBef>
                <a:spcPct val="0"/>
              </a:spcBef>
            </a:pPr>
            <a:r>
              <a:rPr lang="it-IT" altLang="it-IT">
                <a:latin typeface="Arial" panose="020B0604020202020204" pitchFamily="34" charset="0"/>
                <a:cs typeface="Arial" panose="020B0604020202020204" pitchFamily="34" charset="0"/>
              </a:rPr>
              <a:t>18 Di partimento Politiche Antidroga Presidenza del Consiglio dei Ministri</a:t>
            </a:r>
          </a:p>
          <a:p>
            <a:pPr eaLnBrk="1" hangingPunct="1">
              <a:spcBef>
                <a:spcPct val="0"/>
              </a:spcBef>
            </a:pPr>
            <a:r>
              <a:rPr lang="it-IT" altLang="it-IT">
                <a:latin typeface="Arial" panose="020B0604020202020204" pitchFamily="34" charset="0"/>
                <a:cs typeface="Arial" panose="020B0604020202020204" pitchFamily="34" charset="0"/>
              </a:rPr>
              <a:t>Introduzione I cannabinoidi sintetici costituiscono un gruppo eteroge-neo di composti strutturalmente non correlati al Δ-9-tetraidrocannabinolo (THC), né spesso tra di loro, ma fun-zionalmente analoghi al principio attivo della cannabis. Queste nuove molecole sono state sviluppate dall’industria farmaceutica fn dagli anni ’70, nel tentativo di creare dei composti dotati dell’attività antinocicettiva (in particolare per il trattamento del dolore neuropatico) dei cannabinoidi natu-rali, ma privi degli effetti psicoattivi indesiderati dei cannabi-noidi. Essendo state sintetizzate col preciso scopo di aumen-tare l’attività agonista sul recettore, tali strutture presentano una elevata affnità per i recettori per i cannabinoidi CB1 e CB2, superiore a quella dei cannabinoidi naturali.</a:t>
            </a:r>
          </a:p>
          <a:p>
            <a:pPr eaLnBrk="1" hangingPunct="1">
              <a:spcBef>
                <a:spcPct val="0"/>
              </a:spcBef>
            </a:pPr>
            <a:r>
              <a:rPr lang="it-IT" altLang="it-IT">
                <a:latin typeface="Arial" panose="020B0604020202020204" pitchFamily="34" charset="0"/>
                <a:cs typeface="Arial" panose="020B0604020202020204" pitchFamily="34" charset="0"/>
              </a:rPr>
              <a:t>Studi struttura-attività hanno dimostrato che per l’attività sul sistema nervoso centrale è fondamentale la catena laterale ali-fatica presente in tutte le strutture 1 . Nonostante la notevole attività biologica, solo poche di queste molecole sono entrate per lo più sperimentalmente in terapia, mentre in gran parte sono state scartate per la loro tossicità.</a:t>
            </a:r>
          </a:p>
          <a:p>
            <a:pPr eaLnBrk="1" hangingPunct="1">
              <a:spcBef>
                <a:spcPct val="0"/>
              </a:spcBef>
            </a:pPr>
            <a:r>
              <a:rPr lang="it-IT" altLang="it-IT">
                <a:latin typeface="Arial" panose="020B0604020202020204" pitchFamily="34" charset="0"/>
                <a:cs typeface="Arial" panose="020B0604020202020204" pitchFamily="34" charset="0"/>
              </a:rPr>
              <a:t>I cannabinoidi sintetici possono essere classifcati in base alla loro struttura secondo quattro gruppi principali 2 :</a:t>
            </a:r>
          </a:p>
          <a:p>
            <a:pPr eaLnBrk="1" hangingPunct="1">
              <a:spcBef>
                <a:spcPct val="0"/>
              </a:spcBef>
            </a:pPr>
            <a:r>
              <a:rPr lang="it-IT" altLang="it-IT">
                <a:latin typeface="Arial" panose="020B0604020202020204" pitchFamily="34" charset="0"/>
                <a:cs typeface="Arial" panose="020B0604020202020204" pitchFamily="34" charset="0"/>
              </a:rPr>
              <a:t>• Cannabinoidi “classici” (es. HU-210);</a:t>
            </a:r>
          </a:p>
          <a:p>
            <a:pPr eaLnBrk="1" hangingPunct="1">
              <a:spcBef>
                <a:spcPct val="0"/>
              </a:spcBef>
            </a:pPr>
            <a:r>
              <a:rPr lang="it-IT" altLang="it-IT">
                <a:latin typeface="Arial" panose="020B0604020202020204" pitchFamily="34" charset="0"/>
                <a:cs typeface="Arial" panose="020B0604020202020204" pitchFamily="34" charset="0"/>
              </a:rPr>
              <a:t>• Cicloesilfenoli (es. CP 47,497 e suoi analoghi);</a:t>
            </a:r>
          </a:p>
          <a:p>
            <a:pPr eaLnBrk="1" hangingPunct="1">
              <a:spcBef>
                <a:spcPct val="0"/>
              </a:spcBef>
            </a:pPr>
            <a:r>
              <a:rPr lang="it-IT" altLang="it-IT">
                <a:latin typeface="Arial" panose="020B0604020202020204" pitchFamily="34" charset="0"/>
                <a:cs typeface="Arial" panose="020B0604020202020204" pitchFamily="34" charset="0"/>
              </a:rPr>
              <a:t>• Aminoalchilindoli: suddivisi in naftoilindoli (es. JWH-018, JWH-073, JWH-081, JWH-122, JWH-200, JWH-210), naftilmetilindoli (es. AM-694), fenilacetilindoli (es. JWH-250);</a:t>
            </a:r>
          </a:p>
          <a:p>
            <a:pPr eaLnBrk="1" hangingPunct="1">
              <a:spcBef>
                <a:spcPct val="0"/>
              </a:spcBef>
            </a:pPr>
            <a:r>
              <a:rPr lang="it-IT" altLang="it-IT">
                <a:latin typeface="Arial" panose="020B0604020202020204" pitchFamily="34" charset="0"/>
                <a:cs typeface="Arial" panose="020B0604020202020204" pitchFamily="34" charset="0"/>
              </a:rPr>
              <a:t>• Miscellanea: acidi grassi (es. oleamide).</a:t>
            </a:r>
          </a:p>
          <a:p>
            <a:pPr eaLnBrk="1" hangingPunct="1">
              <a:spcBef>
                <a:spcPct val="0"/>
              </a:spcBef>
            </a:pPr>
            <a:r>
              <a:rPr lang="it-IT" altLang="it-IT">
                <a:latin typeface="Arial" panose="020B0604020202020204" pitchFamily="34" charset="0"/>
                <a:cs typeface="Arial" panose="020B0604020202020204" pitchFamily="34" charset="0"/>
              </a:rPr>
              <a:t>I “cannabinoidi classici” sono caratterizzati dalla presenza nella loro struttura di un anello dibenzopiranico analogo a quello del THC. Sono stati sviluppati negli anni ’60 e includo-no l’HU-210, il nabilone e il dronabinolo, quest’ultimi usati in terapia in alcuni paesi esteri nel trattamento della nausea conseguente a chemioterapia 3 . Successivamente, dopo la sco-perta dei recettori per i cannabinoidi, l’industria farmaceutica ha sviluppato una serie dei cicloesilfenoli (CP) con attività simil-cannabinoide. Tra questi ricordiamo il CP 47,497 ed i suoi analoghi.</a:t>
            </a:r>
          </a:p>
          <a:p>
            <a:pPr eaLnBrk="1" hangingPunct="1">
              <a:spcBef>
                <a:spcPct val="0"/>
              </a:spcBef>
            </a:pPr>
            <a:r>
              <a:rPr lang="it-IT" altLang="it-IT">
                <a:latin typeface="Arial" panose="020B0604020202020204" pitchFamily="34" charset="0"/>
                <a:cs typeface="Arial" panose="020B0604020202020204" pitchFamily="34" charset="0"/>
              </a:rPr>
              <a:t>E’ però nel corso degli anni ’90, che J.W. Huffman della Clemson University ha sintetizzato un’ampia gamma di naf-toilindoli, naftilmetilindoli, naftoilpirroli, naftilmetilindani e fenilacetilindoli conosciuti come JWH, acronimo dal nome</a:t>
            </a:r>
          </a:p>
          <a:p>
            <a:pPr eaLnBrk="1" hangingPunct="1">
              <a:spcBef>
                <a:spcPct val="0"/>
              </a:spcBef>
            </a:pPr>
            <a:r>
              <a:rPr lang="it-IT" altLang="it-IT">
                <a:latin typeface="Arial" panose="020B0604020202020204" pitchFamily="34" charset="0"/>
                <a:cs typeface="Arial" panose="020B0604020202020204" pitchFamily="34" charset="0"/>
              </a:rPr>
              <a:t>del loro inventore 4 . Al momento attuale, la classe dei JWH rappresenta la tipologia di cannabinoidi sintetici maggior-mente diffusa nel mercato internazionale.</a:t>
            </a:r>
          </a:p>
          <a:p>
            <a:pPr eaLnBrk="1" hangingPunct="1">
              <a:spcBef>
                <a:spcPct val="0"/>
              </a:spcBef>
            </a:pPr>
            <a:r>
              <a:rPr lang="it-IT" altLang="it-IT">
                <a:latin typeface="Arial" panose="020B0604020202020204" pitchFamily="34" charset="0"/>
                <a:cs typeface="Arial" panose="020B0604020202020204" pitchFamily="34" charset="0"/>
              </a:rPr>
              <a:t>Tra i cannabinoidi sintetici si annovera anche un ultimo grup-po di composti, caratterizzati da una notevole eterogeneità nella struttura chimica, tra cui ricordiamo l’oleamide, un acido grasso che sembra possedere attività cannabino-mimetica 5 . Dalla scoperta dei recettori per i cannabinoidi ad oggi, sono state sintetizzate più di cento molecole dotate di un’affnità recettoriale in vitro, in particolare per il CB1, superiore ri-spetto al THC. La loro potenza, pur variando notevolmente da molecola a molecola, risulta essere anche 4-10 volte supe-riore rispetto al THC 6 . HU-210 presenta invece una potenza di 100 volte maggiore.</a:t>
            </a:r>
          </a:p>
          <a:p>
            <a:pPr eaLnBrk="1" hangingPunct="1">
              <a:spcBef>
                <a:spcPct val="0"/>
              </a:spcBef>
            </a:pPr>
            <a:r>
              <a:rPr lang="it-IT" altLang="it-IT">
                <a:latin typeface="Arial" panose="020B0604020202020204" pitchFamily="34" charset="0"/>
                <a:cs typeface="Arial" panose="020B0604020202020204" pitchFamily="34" charset="0"/>
              </a:rPr>
              <a:t>All’inizio del 2008, si è diffuso in Europa, in particolar modo tra i giovani, l’uso di preparazioni erbacee contenen-ti cannabinoidi sintetici e commercializzate come incensi e profumatori ambientali. Tra i prodotti commercializzati, il più rappresentativo è stato sicuramente quello denominato commercialmente ” Spice”, sebbene successivamente siano stati introdotti molti altri prodotti dalle caratteristiche simili 7 . Come per il THC, la via di somministrazione di elezione dei cannabinoidi sintetici è quella inalatoria, in quanto tali pro-dotti sono stati proposti come alternative legali alla canna-bis 8-9 . Sebbene non siano note le modalità di preparazione delle miscele erbacee note come “Spice”, “herbal blends” ecc., si presume che i cannabinoidi sintetici siano aggiunti a una miscela di erbe mediante un processo di vaporizzazione. Nonostante vi sia una crescente evidenza dell’ associazione tra uso di cannabis e lo sviluppo e l’esacerbazione di psicosi 10 , sono disponibili poche informazioni circa gli effetti psichia-trici 11-15 , il proflo di tossicità 16 e il metabolismo 17-22 dei can-nabinoidi sintetici. E’ importante considerare anche che non sono note le interazioni farmacologiche e le proprietà degli altri componenti erbacei presenti nelle miscele contenenti i cannabinoidi sintetici. Non è pertanto escluso che possano dar luogo ad effetti avversi sinergici.</a:t>
            </a:r>
          </a:p>
          <a:p>
            <a:pPr eaLnBrk="1" hangingPunct="1">
              <a:spcBef>
                <a:spcPct val="0"/>
              </a:spcBef>
            </a:pPr>
            <a:r>
              <a:rPr lang="it-IT" altLang="it-IT">
                <a:latin typeface="Arial" panose="020B0604020202020204" pitchFamily="34" charset="0"/>
                <a:cs typeface="Arial" panose="020B0604020202020204" pitchFamily="34" charset="0"/>
              </a:rPr>
              <a:t>Al fne di far emergere il fenomeno della diffusione dei can-nabinoidi sintetici, il Sistema di Allerta Europeo ha iniziato da tempo un’attività di monitoraggio sul territorio dell’Unio-ne che culminava nel dicembre 2008 con l’identifcazione, per la prima volta in Austria, del JWH-018 in alcuni preparati di herbal blend. Subito dopo, molti altri stati europei iniziavano a notifcare all’European Monitoring Centre for Drugs and Drug Addiction (EMCDDA) l’individuazione di altre nuove sostanze psicoattive della classe dei cannabinoidi sintetici 18 .</a:t>
            </a:r>
          </a:p>
          <a:p>
            <a:pPr eaLnBrk="1" hangingPunct="1">
              <a:spcBef>
                <a:spcPct val="0"/>
              </a:spcBef>
            </a:pPr>
            <a:r>
              <a:rPr lang="it-IT" altLang="it-IT">
                <a:latin typeface="Arial" panose="020B0604020202020204" pitchFamily="34" charset="0"/>
                <a:cs typeface="Arial" panose="020B0604020202020204" pitchFamily="34" charset="0"/>
              </a:rPr>
              <a:t> </a:t>
            </a:r>
          </a:p>
        </p:txBody>
      </p:sp>
      <p:sp>
        <p:nvSpPr>
          <p:cNvPr id="12292" name="Segnaposto numero diapositiva 3">
            <a:extLst>
              <a:ext uri="{FF2B5EF4-FFF2-40B4-BE49-F238E27FC236}">
                <a16:creationId xmlns:a16="http://schemas.microsoft.com/office/drawing/2014/main" id="{461F9055-52B5-4C87-DAC6-DB095F2687DF}"/>
              </a:ext>
            </a:extLst>
          </p:cNvPr>
          <p:cNvSpPr>
            <a:spLocks noGrp="1"/>
          </p:cNvSpPr>
          <p:nvPr>
            <p:ph type="sldNum" sz="quarter" idx="5"/>
          </p:nvPr>
        </p:nvSpPr>
        <p:spPr/>
        <p:txBody>
          <a:bodyP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eaLnBrk="0" fontAlgn="base" hangingPunct="0">
              <a:spcBef>
                <a:spcPct val="0"/>
              </a:spcBef>
              <a:spcAft>
                <a:spcPct val="0"/>
              </a:spcAft>
              <a:defRPr>
                <a:solidFill>
                  <a:schemeClr val="tx1"/>
                </a:solidFill>
                <a:latin typeface="Cambria" panose="02040503050406030204" pitchFamily="18" charset="0"/>
              </a:defRPr>
            </a:lvl6pPr>
            <a:lvl7pPr marL="2971800" indent="-228600" eaLnBrk="0" fontAlgn="base" hangingPunct="0">
              <a:spcBef>
                <a:spcPct val="0"/>
              </a:spcBef>
              <a:spcAft>
                <a:spcPct val="0"/>
              </a:spcAft>
              <a:defRPr>
                <a:solidFill>
                  <a:schemeClr val="tx1"/>
                </a:solidFill>
                <a:latin typeface="Cambria" panose="02040503050406030204" pitchFamily="18" charset="0"/>
              </a:defRPr>
            </a:lvl7pPr>
            <a:lvl8pPr marL="3429000" indent="-228600" eaLnBrk="0" fontAlgn="base" hangingPunct="0">
              <a:spcBef>
                <a:spcPct val="0"/>
              </a:spcBef>
              <a:spcAft>
                <a:spcPct val="0"/>
              </a:spcAft>
              <a:defRPr>
                <a:solidFill>
                  <a:schemeClr val="tx1"/>
                </a:solidFill>
                <a:latin typeface="Cambria" panose="02040503050406030204" pitchFamily="18" charset="0"/>
              </a:defRPr>
            </a:lvl8pPr>
            <a:lvl9pPr marL="3886200" indent="-228600" eaLnBrk="0" fontAlgn="base" hangingPunct="0">
              <a:spcBef>
                <a:spcPct val="0"/>
              </a:spcBef>
              <a:spcAft>
                <a:spcPct val="0"/>
              </a:spcAft>
              <a:defRPr>
                <a:solidFill>
                  <a:schemeClr val="tx1"/>
                </a:solidFill>
                <a:latin typeface="Cambria" panose="02040503050406030204" pitchFamily="18" charset="0"/>
              </a:defRPr>
            </a:lvl9pPr>
          </a:lstStyle>
          <a:p>
            <a:pPr defTabSz="457200" fontAlgn="auto">
              <a:spcBef>
                <a:spcPts val="0"/>
              </a:spcBef>
              <a:spcAft>
                <a:spcPts val="0"/>
              </a:spcAft>
              <a:defRPr/>
            </a:pPr>
            <a:fld id="{AC8DBEA7-EDB1-49A8-81D8-5FCDD6DE4021}" type="slidenum">
              <a:rPr lang="it-IT" altLang="it-IT" smtClean="0">
                <a:solidFill>
                  <a:prstClr val="black"/>
                </a:solidFill>
                <a:latin typeface="Calibri" panose="020F0502020204030204" pitchFamily="34" charset="0"/>
                <a:cs typeface="+mn-cs"/>
              </a:rPr>
              <a:pPr defTabSz="457200" fontAlgn="auto">
                <a:spcBef>
                  <a:spcPts val="0"/>
                </a:spcBef>
                <a:spcAft>
                  <a:spcPts val="0"/>
                </a:spcAft>
                <a:defRPr/>
              </a:pPr>
              <a:t>23</a:t>
            </a:fld>
            <a:endParaRPr lang="it-IT" altLang="it-IT">
              <a:solidFill>
                <a:prstClr val="black"/>
              </a:solidFill>
              <a:latin typeface="Calibri" panose="020F0502020204030204" pitchFamily="34" charset="0"/>
              <a:cs typeface="+mn-cs"/>
            </a:endParaRPr>
          </a:p>
        </p:txBody>
      </p:sp>
    </p:spTree>
    <p:extLst>
      <p:ext uri="{BB962C8B-B14F-4D97-AF65-F5344CB8AC3E}">
        <p14:creationId xmlns:p14="http://schemas.microsoft.com/office/powerpoint/2010/main" val="4664084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6FF5B-BF8A-49E2-F7B9-4D9774D345FB}"/>
            </a:ext>
          </a:extLst>
        </p:cNvPr>
        <p:cNvGrpSpPr/>
        <p:nvPr/>
      </p:nvGrpSpPr>
      <p:grpSpPr>
        <a:xfrm>
          <a:off x="0" y="0"/>
          <a:ext cx="0" cy="0"/>
          <a:chOff x="0" y="0"/>
          <a:chExt cx="0" cy="0"/>
        </a:xfrm>
      </p:grpSpPr>
      <p:sp>
        <p:nvSpPr>
          <p:cNvPr id="27650" name="Segnaposto immagine diapositiva 1">
            <a:extLst>
              <a:ext uri="{FF2B5EF4-FFF2-40B4-BE49-F238E27FC236}">
                <a16:creationId xmlns:a16="http://schemas.microsoft.com/office/drawing/2014/main" id="{8D14CF9B-A821-5463-ADCB-21148A51D750}"/>
              </a:ext>
            </a:extLst>
          </p:cNvPr>
          <p:cNvSpPr>
            <a:spLocks noGrp="1" noRot="1" noChangeAspect="1" noChangeArrowheads="1" noTextEdit="1"/>
          </p:cNvSpPr>
          <p:nvPr>
            <p:ph type="sldImg"/>
          </p:nvPr>
        </p:nvSpPr>
        <p:spPr>
          <a:xfrm>
            <a:off x="685800" y="1143000"/>
            <a:ext cx="5486400" cy="3086100"/>
          </a:xfrm>
          <a:ln/>
        </p:spPr>
      </p:sp>
      <p:sp>
        <p:nvSpPr>
          <p:cNvPr id="27651" name="Segnaposto note 2">
            <a:extLst>
              <a:ext uri="{FF2B5EF4-FFF2-40B4-BE49-F238E27FC236}">
                <a16:creationId xmlns:a16="http://schemas.microsoft.com/office/drawing/2014/main" id="{E33541FF-F658-31D2-0210-79491331DBF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it-IT" altLang="it-IT">
                <a:latin typeface="Arial" panose="020B0604020202020204" pitchFamily="34" charset="0"/>
                <a:cs typeface="Arial" panose="020B0604020202020204" pitchFamily="34" charset="0"/>
              </a:rPr>
              <a:t>Italian Journal on Addiction Vol. 1 Numero 5-6,2011</a:t>
            </a:r>
          </a:p>
          <a:p>
            <a:pPr eaLnBrk="1" hangingPunct="1">
              <a:spcBef>
                <a:spcPct val="0"/>
              </a:spcBef>
            </a:pPr>
            <a:r>
              <a:rPr lang="it-IT" altLang="it-IT">
                <a:latin typeface="Arial" panose="020B0604020202020204" pitchFamily="34" charset="0"/>
                <a:cs typeface="Arial" panose="020B0604020202020204" pitchFamily="34" charset="0"/>
              </a:rPr>
              <a:t>18 Di partimento Politiche Antidroga Presidenza del Consiglio dei Ministri</a:t>
            </a:r>
          </a:p>
          <a:p>
            <a:pPr eaLnBrk="1" hangingPunct="1">
              <a:spcBef>
                <a:spcPct val="0"/>
              </a:spcBef>
            </a:pPr>
            <a:r>
              <a:rPr lang="it-IT" altLang="it-IT">
                <a:latin typeface="Arial" panose="020B0604020202020204" pitchFamily="34" charset="0"/>
                <a:cs typeface="Arial" panose="020B0604020202020204" pitchFamily="34" charset="0"/>
              </a:rPr>
              <a:t>Introduzione I cannabinoidi sintetici costituiscono un gruppo eteroge-neo di composti strutturalmente non correlati al Δ-9-tetraidrocannabinolo (THC), né spesso tra di loro, ma fun-zionalmente analoghi al principio attivo della cannabis. Queste nuove molecole sono state sviluppate dall’industria farmaceutica fn dagli anni ’70, nel tentativo di creare dei composti dotati dell’attività antinocicettiva (in particolare per il trattamento del dolore neuropatico) dei cannabinoidi natu-rali, ma privi degli effetti psicoattivi indesiderati dei cannabi-noidi. Essendo state sintetizzate col preciso scopo di aumen-tare l’attività agonista sul recettore, tali strutture presentano una elevata affnità per i recettori per i cannabinoidi CB1 e CB2, superiore a quella dei cannabinoidi naturali.</a:t>
            </a:r>
          </a:p>
          <a:p>
            <a:pPr eaLnBrk="1" hangingPunct="1">
              <a:spcBef>
                <a:spcPct val="0"/>
              </a:spcBef>
            </a:pPr>
            <a:r>
              <a:rPr lang="it-IT" altLang="it-IT">
                <a:latin typeface="Arial" panose="020B0604020202020204" pitchFamily="34" charset="0"/>
                <a:cs typeface="Arial" panose="020B0604020202020204" pitchFamily="34" charset="0"/>
              </a:rPr>
              <a:t>Studi struttura-attività hanno dimostrato che per l’attività sul sistema nervoso centrale è fondamentale la catena laterale ali-fatica presente in tutte le strutture 1 . Nonostante la notevole attività biologica, solo poche di queste molecole sono entrate per lo più sperimentalmente in terapia, mentre in gran parte sono state scartate per la loro tossicità.</a:t>
            </a:r>
          </a:p>
          <a:p>
            <a:pPr eaLnBrk="1" hangingPunct="1">
              <a:spcBef>
                <a:spcPct val="0"/>
              </a:spcBef>
            </a:pPr>
            <a:r>
              <a:rPr lang="it-IT" altLang="it-IT">
                <a:latin typeface="Arial" panose="020B0604020202020204" pitchFamily="34" charset="0"/>
                <a:cs typeface="Arial" panose="020B0604020202020204" pitchFamily="34" charset="0"/>
              </a:rPr>
              <a:t>I cannabinoidi sintetici possono essere classifcati in base alla loro struttura secondo quattro gruppi principali 2 :</a:t>
            </a:r>
          </a:p>
          <a:p>
            <a:pPr eaLnBrk="1" hangingPunct="1">
              <a:spcBef>
                <a:spcPct val="0"/>
              </a:spcBef>
            </a:pPr>
            <a:r>
              <a:rPr lang="it-IT" altLang="it-IT">
                <a:latin typeface="Arial" panose="020B0604020202020204" pitchFamily="34" charset="0"/>
                <a:cs typeface="Arial" panose="020B0604020202020204" pitchFamily="34" charset="0"/>
              </a:rPr>
              <a:t>• Cannabinoidi “classici” (es. HU-210);</a:t>
            </a:r>
          </a:p>
          <a:p>
            <a:pPr eaLnBrk="1" hangingPunct="1">
              <a:spcBef>
                <a:spcPct val="0"/>
              </a:spcBef>
            </a:pPr>
            <a:r>
              <a:rPr lang="it-IT" altLang="it-IT">
                <a:latin typeface="Arial" panose="020B0604020202020204" pitchFamily="34" charset="0"/>
                <a:cs typeface="Arial" panose="020B0604020202020204" pitchFamily="34" charset="0"/>
              </a:rPr>
              <a:t>• Cicloesilfenoli (es. CP 47,497 e suoi analoghi);</a:t>
            </a:r>
          </a:p>
          <a:p>
            <a:pPr eaLnBrk="1" hangingPunct="1">
              <a:spcBef>
                <a:spcPct val="0"/>
              </a:spcBef>
            </a:pPr>
            <a:r>
              <a:rPr lang="it-IT" altLang="it-IT">
                <a:latin typeface="Arial" panose="020B0604020202020204" pitchFamily="34" charset="0"/>
                <a:cs typeface="Arial" panose="020B0604020202020204" pitchFamily="34" charset="0"/>
              </a:rPr>
              <a:t>• Aminoalchilindoli: suddivisi in naftoilindoli (es. JWH-018, JWH-073, JWH-081, JWH-122, JWH-200, JWH-210), naftilmetilindoli (es. AM-694), fenilacetilindoli (es. JWH-250);</a:t>
            </a:r>
          </a:p>
          <a:p>
            <a:pPr eaLnBrk="1" hangingPunct="1">
              <a:spcBef>
                <a:spcPct val="0"/>
              </a:spcBef>
            </a:pPr>
            <a:r>
              <a:rPr lang="it-IT" altLang="it-IT">
                <a:latin typeface="Arial" panose="020B0604020202020204" pitchFamily="34" charset="0"/>
                <a:cs typeface="Arial" panose="020B0604020202020204" pitchFamily="34" charset="0"/>
              </a:rPr>
              <a:t>• Miscellanea: acidi grassi (es. oleamide).</a:t>
            </a:r>
          </a:p>
          <a:p>
            <a:pPr eaLnBrk="1" hangingPunct="1">
              <a:spcBef>
                <a:spcPct val="0"/>
              </a:spcBef>
            </a:pPr>
            <a:r>
              <a:rPr lang="it-IT" altLang="it-IT">
                <a:latin typeface="Arial" panose="020B0604020202020204" pitchFamily="34" charset="0"/>
                <a:cs typeface="Arial" panose="020B0604020202020204" pitchFamily="34" charset="0"/>
              </a:rPr>
              <a:t>I “cannabinoidi classici” sono caratterizzati dalla presenza nella loro struttura di un anello dibenzopiranico analogo a quello del THC. Sono stati sviluppati negli anni ’60 e includo-no l’HU-210, il nabilone e il dronabinolo, quest’ultimi usati in terapia in alcuni paesi esteri nel trattamento della nausea conseguente a chemioterapia 3 . Successivamente, dopo la sco-perta dei recettori per i cannabinoidi, l’industria farmaceutica ha sviluppato una serie dei cicloesilfenoli (CP) con attività simil-cannabinoide. Tra questi ricordiamo il CP 47,497 ed i suoi analoghi.</a:t>
            </a:r>
          </a:p>
          <a:p>
            <a:pPr eaLnBrk="1" hangingPunct="1">
              <a:spcBef>
                <a:spcPct val="0"/>
              </a:spcBef>
            </a:pPr>
            <a:r>
              <a:rPr lang="it-IT" altLang="it-IT">
                <a:latin typeface="Arial" panose="020B0604020202020204" pitchFamily="34" charset="0"/>
                <a:cs typeface="Arial" panose="020B0604020202020204" pitchFamily="34" charset="0"/>
              </a:rPr>
              <a:t>E’ però nel corso degli anni ’90, che J.W. Huffman della Clemson University ha sintetizzato un’ampia gamma di naf-toilindoli, naftilmetilindoli, naftoilpirroli, naftilmetilindani e fenilacetilindoli conosciuti come JWH, acronimo dal nome</a:t>
            </a:r>
          </a:p>
          <a:p>
            <a:pPr eaLnBrk="1" hangingPunct="1">
              <a:spcBef>
                <a:spcPct val="0"/>
              </a:spcBef>
            </a:pPr>
            <a:r>
              <a:rPr lang="it-IT" altLang="it-IT">
                <a:latin typeface="Arial" panose="020B0604020202020204" pitchFamily="34" charset="0"/>
                <a:cs typeface="Arial" panose="020B0604020202020204" pitchFamily="34" charset="0"/>
              </a:rPr>
              <a:t>del loro inventore 4 . Al momento attuale, la classe dei JWH rappresenta la tipologia di cannabinoidi sintetici maggior-mente diffusa nel mercato internazionale.</a:t>
            </a:r>
          </a:p>
          <a:p>
            <a:pPr eaLnBrk="1" hangingPunct="1">
              <a:spcBef>
                <a:spcPct val="0"/>
              </a:spcBef>
            </a:pPr>
            <a:r>
              <a:rPr lang="it-IT" altLang="it-IT">
                <a:latin typeface="Arial" panose="020B0604020202020204" pitchFamily="34" charset="0"/>
                <a:cs typeface="Arial" panose="020B0604020202020204" pitchFamily="34" charset="0"/>
              </a:rPr>
              <a:t>Tra i cannabinoidi sintetici si annovera anche un ultimo grup-po di composti, caratterizzati da una notevole eterogeneità nella struttura chimica, tra cui ricordiamo l’oleamide, un acido grasso che sembra possedere attività cannabino-mimetica 5 . Dalla scoperta dei recettori per i cannabinoidi ad oggi, sono state sintetizzate più di cento molecole dotate di un’affnità recettoriale in vitro, in particolare per il CB1, superiore ri-spetto al THC. La loro potenza, pur variando notevolmente da molecola a molecola, risulta essere anche 4-10 volte supe-riore rispetto al THC 6 . HU-210 presenta invece una potenza di 100 volte maggiore.</a:t>
            </a:r>
          </a:p>
          <a:p>
            <a:pPr eaLnBrk="1" hangingPunct="1">
              <a:spcBef>
                <a:spcPct val="0"/>
              </a:spcBef>
            </a:pPr>
            <a:r>
              <a:rPr lang="it-IT" altLang="it-IT">
                <a:latin typeface="Arial" panose="020B0604020202020204" pitchFamily="34" charset="0"/>
                <a:cs typeface="Arial" panose="020B0604020202020204" pitchFamily="34" charset="0"/>
              </a:rPr>
              <a:t>All’inizio del 2008, si è diffuso in Europa, in particolar modo tra i giovani, l’uso di preparazioni erbacee contenen-ti cannabinoidi sintetici e commercializzate come incensi e profumatori ambientali. Tra i prodotti commercializzati, il più rappresentativo è stato sicuramente quello denominato commercialmente ” Spice”, sebbene successivamente siano stati introdotti molti altri prodotti dalle caratteristiche simili 7 . Come per il THC, la via di somministrazione di elezione dei cannabinoidi sintetici è quella inalatoria, in quanto tali pro-dotti sono stati proposti come alternative legali alla canna-bis 8-9 . Sebbene non siano note le modalità di preparazione delle miscele erbacee note come “Spice”, “herbal blends” ecc., si presume che i cannabinoidi sintetici siano aggiunti a una miscela di erbe mediante un processo di vaporizzazione. Nonostante vi sia una crescente evidenza dell’ associazione tra uso di cannabis e lo sviluppo e l’esacerbazione di psicosi 10 , sono disponibili poche informazioni circa gli effetti psichia-trici 11-15 , il proflo di tossicità 16 e il metabolismo 17-22 dei can-nabinoidi sintetici. E’ importante considerare anche che non sono note le interazioni farmacologiche e le proprietà degli altri componenti erbacei presenti nelle miscele contenenti i cannabinoidi sintetici. Non è pertanto escluso che possano dar luogo ad effetti avversi sinergici.</a:t>
            </a:r>
          </a:p>
          <a:p>
            <a:pPr eaLnBrk="1" hangingPunct="1">
              <a:spcBef>
                <a:spcPct val="0"/>
              </a:spcBef>
            </a:pPr>
            <a:r>
              <a:rPr lang="it-IT" altLang="it-IT">
                <a:latin typeface="Arial" panose="020B0604020202020204" pitchFamily="34" charset="0"/>
                <a:cs typeface="Arial" panose="020B0604020202020204" pitchFamily="34" charset="0"/>
              </a:rPr>
              <a:t>Al fne di far emergere il fenomeno della diffusione dei can-nabinoidi sintetici, il Sistema di Allerta Europeo ha iniziato da tempo un’attività di monitoraggio sul territorio dell’Unio-ne che culminava nel dicembre 2008 con l’identifcazione, per la prima volta in Austria, del JWH-018 in alcuni preparati di herbal blend. Subito dopo, molti altri stati europei iniziavano a notifcare all’European Monitoring Centre for Drugs and Drug Addiction (EMCDDA) l’individuazione di altre nuove sostanze psicoattive della classe dei cannabinoidi sintetici 18 .</a:t>
            </a:r>
          </a:p>
          <a:p>
            <a:pPr eaLnBrk="1" hangingPunct="1">
              <a:spcBef>
                <a:spcPct val="0"/>
              </a:spcBef>
            </a:pPr>
            <a:r>
              <a:rPr lang="it-IT" altLang="it-IT">
                <a:latin typeface="Arial" panose="020B0604020202020204" pitchFamily="34" charset="0"/>
                <a:cs typeface="Arial" panose="020B0604020202020204" pitchFamily="34" charset="0"/>
              </a:rPr>
              <a:t> </a:t>
            </a:r>
          </a:p>
        </p:txBody>
      </p:sp>
      <p:sp>
        <p:nvSpPr>
          <p:cNvPr id="12292" name="Segnaposto numero diapositiva 3">
            <a:extLst>
              <a:ext uri="{FF2B5EF4-FFF2-40B4-BE49-F238E27FC236}">
                <a16:creationId xmlns:a16="http://schemas.microsoft.com/office/drawing/2014/main" id="{37C04AED-FA2E-D015-1C7F-7E15FA2D48B7}"/>
              </a:ext>
            </a:extLst>
          </p:cNvPr>
          <p:cNvSpPr>
            <a:spLocks noGrp="1"/>
          </p:cNvSpPr>
          <p:nvPr>
            <p:ph type="sldNum" sz="quarter" idx="5"/>
          </p:nvPr>
        </p:nvSpPr>
        <p:spPr/>
        <p:txBody>
          <a:bodyP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eaLnBrk="0" fontAlgn="base" hangingPunct="0">
              <a:spcBef>
                <a:spcPct val="0"/>
              </a:spcBef>
              <a:spcAft>
                <a:spcPct val="0"/>
              </a:spcAft>
              <a:defRPr>
                <a:solidFill>
                  <a:schemeClr val="tx1"/>
                </a:solidFill>
                <a:latin typeface="Cambria" panose="02040503050406030204" pitchFamily="18" charset="0"/>
              </a:defRPr>
            </a:lvl6pPr>
            <a:lvl7pPr marL="2971800" indent="-228600" eaLnBrk="0" fontAlgn="base" hangingPunct="0">
              <a:spcBef>
                <a:spcPct val="0"/>
              </a:spcBef>
              <a:spcAft>
                <a:spcPct val="0"/>
              </a:spcAft>
              <a:defRPr>
                <a:solidFill>
                  <a:schemeClr val="tx1"/>
                </a:solidFill>
                <a:latin typeface="Cambria" panose="02040503050406030204" pitchFamily="18" charset="0"/>
              </a:defRPr>
            </a:lvl7pPr>
            <a:lvl8pPr marL="3429000" indent="-228600" eaLnBrk="0" fontAlgn="base" hangingPunct="0">
              <a:spcBef>
                <a:spcPct val="0"/>
              </a:spcBef>
              <a:spcAft>
                <a:spcPct val="0"/>
              </a:spcAft>
              <a:defRPr>
                <a:solidFill>
                  <a:schemeClr val="tx1"/>
                </a:solidFill>
                <a:latin typeface="Cambria" panose="02040503050406030204" pitchFamily="18" charset="0"/>
              </a:defRPr>
            </a:lvl8pPr>
            <a:lvl9pPr marL="3886200" indent="-228600" eaLnBrk="0" fontAlgn="base" hangingPunct="0">
              <a:spcBef>
                <a:spcPct val="0"/>
              </a:spcBef>
              <a:spcAft>
                <a:spcPct val="0"/>
              </a:spcAft>
              <a:defRPr>
                <a:solidFill>
                  <a:schemeClr val="tx1"/>
                </a:solidFill>
                <a:latin typeface="Cambria" panose="02040503050406030204" pitchFamily="18" charset="0"/>
              </a:defRPr>
            </a:lvl9pPr>
          </a:lstStyle>
          <a:p>
            <a:pPr defTabSz="457200" fontAlgn="auto">
              <a:spcBef>
                <a:spcPts val="0"/>
              </a:spcBef>
              <a:spcAft>
                <a:spcPts val="0"/>
              </a:spcAft>
              <a:defRPr/>
            </a:pPr>
            <a:fld id="{AC8DBEA7-EDB1-49A8-81D8-5FCDD6DE4021}" type="slidenum">
              <a:rPr lang="it-IT" altLang="it-IT" smtClean="0">
                <a:solidFill>
                  <a:prstClr val="black"/>
                </a:solidFill>
                <a:latin typeface="Calibri" panose="020F0502020204030204" pitchFamily="34" charset="0"/>
                <a:cs typeface="+mn-cs"/>
              </a:rPr>
              <a:pPr defTabSz="457200" fontAlgn="auto">
                <a:spcBef>
                  <a:spcPts val="0"/>
                </a:spcBef>
                <a:spcAft>
                  <a:spcPts val="0"/>
                </a:spcAft>
                <a:defRPr/>
              </a:pPr>
              <a:t>24</a:t>
            </a:fld>
            <a:endParaRPr lang="it-IT" altLang="it-IT">
              <a:solidFill>
                <a:prstClr val="black"/>
              </a:solidFill>
              <a:latin typeface="Calibri" panose="020F0502020204030204" pitchFamily="34" charset="0"/>
              <a:cs typeface="+mn-cs"/>
            </a:endParaRPr>
          </a:p>
        </p:txBody>
      </p:sp>
    </p:spTree>
    <p:extLst>
      <p:ext uri="{BB962C8B-B14F-4D97-AF65-F5344CB8AC3E}">
        <p14:creationId xmlns:p14="http://schemas.microsoft.com/office/powerpoint/2010/main" val="31032393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F511D-8511-4FC8-2BC2-AD86A4CD4481}"/>
            </a:ext>
          </a:extLst>
        </p:cNvPr>
        <p:cNvGrpSpPr/>
        <p:nvPr/>
      </p:nvGrpSpPr>
      <p:grpSpPr>
        <a:xfrm>
          <a:off x="0" y="0"/>
          <a:ext cx="0" cy="0"/>
          <a:chOff x="0" y="0"/>
          <a:chExt cx="0" cy="0"/>
        </a:xfrm>
      </p:grpSpPr>
      <p:sp>
        <p:nvSpPr>
          <p:cNvPr id="27650" name="Segnaposto immagine diapositiva 1">
            <a:extLst>
              <a:ext uri="{FF2B5EF4-FFF2-40B4-BE49-F238E27FC236}">
                <a16:creationId xmlns:a16="http://schemas.microsoft.com/office/drawing/2014/main" id="{8B9EE701-F58D-B587-77D6-4467210C94F5}"/>
              </a:ext>
            </a:extLst>
          </p:cNvPr>
          <p:cNvSpPr>
            <a:spLocks noGrp="1" noRot="1" noChangeAspect="1" noChangeArrowheads="1" noTextEdit="1"/>
          </p:cNvSpPr>
          <p:nvPr>
            <p:ph type="sldImg"/>
          </p:nvPr>
        </p:nvSpPr>
        <p:spPr>
          <a:xfrm>
            <a:off x="685800" y="1143000"/>
            <a:ext cx="5486400" cy="3086100"/>
          </a:xfrm>
          <a:ln/>
        </p:spPr>
      </p:sp>
      <p:sp>
        <p:nvSpPr>
          <p:cNvPr id="27651" name="Segnaposto note 2">
            <a:extLst>
              <a:ext uri="{FF2B5EF4-FFF2-40B4-BE49-F238E27FC236}">
                <a16:creationId xmlns:a16="http://schemas.microsoft.com/office/drawing/2014/main" id="{8847914F-4FBB-28CA-007D-6CA658B9E0F7}"/>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it-IT" altLang="it-IT">
                <a:latin typeface="Arial" panose="020B0604020202020204" pitchFamily="34" charset="0"/>
                <a:cs typeface="Arial" panose="020B0604020202020204" pitchFamily="34" charset="0"/>
              </a:rPr>
              <a:t>Italian Journal on Addiction Vol. 1 Numero 5-6,2011</a:t>
            </a:r>
          </a:p>
          <a:p>
            <a:pPr eaLnBrk="1" hangingPunct="1">
              <a:spcBef>
                <a:spcPct val="0"/>
              </a:spcBef>
            </a:pPr>
            <a:r>
              <a:rPr lang="it-IT" altLang="it-IT">
                <a:latin typeface="Arial" panose="020B0604020202020204" pitchFamily="34" charset="0"/>
                <a:cs typeface="Arial" panose="020B0604020202020204" pitchFamily="34" charset="0"/>
              </a:rPr>
              <a:t>18 Di partimento Politiche Antidroga Presidenza del Consiglio dei Ministri</a:t>
            </a:r>
          </a:p>
          <a:p>
            <a:pPr eaLnBrk="1" hangingPunct="1">
              <a:spcBef>
                <a:spcPct val="0"/>
              </a:spcBef>
            </a:pPr>
            <a:r>
              <a:rPr lang="it-IT" altLang="it-IT">
                <a:latin typeface="Arial" panose="020B0604020202020204" pitchFamily="34" charset="0"/>
                <a:cs typeface="Arial" panose="020B0604020202020204" pitchFamily="34" charset="0"/>
              </a:rPr>
              <a:t>Introduzione I cannabinoidi sintetici costituiscono un gruppo eteroge-neo di composti strutturalmente non correlati al Δ-9-tetraidrocannabinolo (THC), né spesso tra di loro, ma fun-zionalmente analoghi al principio attivo della cannabis. Queste nuove molecole sono state sviluppate dall’industria farmaceutica fn dagli anni ’70, nel tentativo di creare dei composti dotati dell’attività antinocicettiva (in particolare per il trattamento del dolore neuropatico) dei cannabinoidi natu-rali, ma privi degli effetti psicoattivi indesiderati dei cannabi-noidi. Essendo state sintetizzate col preciso scopo di aumen-tare l’attività agonista sul recettore, tali strutture presentano una elevata affnità per i recettori per i cannabinoidi CB1 e CB2, superiore a quella dei cannabinoidi naturali.</a:t>
            </a:r>
          </a:p>
          <a:p>
            <a:pPr eaLnBrk="1" hangingPunct="1">
              <a:spcBef>
                <a:spcPct val="0"/>
              </a:spcBef>
            </a:pPr>
            <a:r>
              <a:rPr lang="it-IT" altLang="it-IT">
                <a:latin typeface="Arial" panose="020B0604020202020204" pitchFamily="34" charset="0"/>
                <a:cs typeface="Arial" panose="020B0604020202020204" pitchFamily="34" charset="0"/>
              </a:rPr>
              <a:t>Studi struttura-attività hanno dimostrato che per l’attività sul sistema nervoso centrale è fondamentale la catena laterale ali-fatica presente in tutte le strutture 1 . Nonostante la notevole attività biologica, solo poche di queste molecole sono entrate per lo più sperimentalmente in terapia, mentre in gran parte sono state scartate per la loro tossicità.</a:t>
            </a:r>
          </a:p>
          <a:p>
            <a:pPr eaLnBrk="1" hangingPunct="1">
              <a:spcBef>
                <a:spcPct val="0"/>
              </a:spcBef>
            </a:pPr>
            <a:r>
              <a:rPr lang="it-IT" altLang="it-IT">
                <a:latin typeface="Arial" panose="020B0604020202020204" pitchFamily="34" charset="0"/>
                <a:cs typeface="Arial" panose="020B0604020202020204" pitchFamily="34" charset="0"/>
              </a:rPr>
              <a:t>I cannabinoidi sintetici possono essere classifcati in base alla loro struttura secondo quattro gruppi principali 2 :</a:t>
            </a:r>
          </a:p>
          <a:p>
            <a:pPr eaLnBrk="1" hangingPunct="1">
              <a:spcBef>
                <a:spcPct val="0"/>
              </a:spcBef>
            </a:pPr>
            <a:r>
              <a:rPr lang="it-IT" altLang="it-IT">
                <a:latin typeface="Arial" panose="020B0604020202020204" pitchFamily="34" charset="0"/>
                <a:cs typeface="Arial" panose="020B0604020202020204" pitchFamily="34" charset="0"/>
              </a:rPr>
              <a:t>• Cannabinoidi “classici” (es. HU-210);</a:t>
            </a:r>
          </a:p>
          <a:p>
            <a:pPr eaLnBrk="1" hangingPunct="1">
              <a:spcBef>
                <a:spcPct val="0"/>
              </a:spcBef>
            </a:pPr>
            <a:r>
              <a:rPr lang="it-IT" altLang="it-IT">
                <a:latin typeface="Arial" panose="020B0604020202020204" pitchFamily="34" charset="0"/>
                <a:cs typeface="Arial" panose="020B0604020202020204" pitchFamily="34" charset="0"/>
              </a:rPr>
              <a:t>• Cicloesilfenoli (es. CP 47,497 e suoi analoghi);</a:t>
            </a:r>
          </a:p>
          <a:p>
            <a:pPr eaLnBrk="1" hangingPunct="1">
              <a:spcBef>
                <a:spcPct val="0"/>
              </a:spcBef>
            </a:pPr>
            <a:r>
              <a:rPr lang="it-IT" altLang="it-IT">
                <a:latin typeface="Arial" panose="020B0604020202020204" pitchFamily="34" charset="0"/>
                <a:cs typeface="Arial" panose="020B0604020202020204" pitchFamily="34" charset="0"/>
              </a:rPr>
              <a:t>• Aminoalchilindoli: suddivisi in naftoilindoli (es. JWH-018, JWH-073, JWH-081, JWH-122, JWH-200, JWH-210), naftilmetilindoli (es. AM-694), fenilacetilindoli (es. JWH-250);</a:t>
            </a:r>
          </a:p>
          <a:p>
            <a:pPr eaLnBrk="1" hangingPunct="1">
              <a:spcBef>
                <a:spcPct val="0"/>
              </a:spcBef>
            </a:pPr>
            <a:r>
              <a:rPr lang="it-IT" altLang="it-IT">
                <a:latin typeface="Arial" panose="020B0604020202020204" pitchFamily="34" charset="0"/>
                <a:cs typeface="Arial" panose="020B0604020202020204" pitchFamily="34" charset="0"/>
              </a:rPr>
              <a:t>• Miscellanea: acidi grassi (es. oleamide).</a:t>
            </a:r>
          </a:p>
          <a:p>
            <a:pPr eaLnBrk="1" hangingPunct="1">
              <a:spcBef>
                <a:spcPct val="0"/>
              </a:spcBef>
            </a:pPr>
            <a:r>
              <a:rPr lang="it-IT" altLang="it-IT">
                <a:latin typeface="Arial" panose="020B0604020202020204" pitchFamily="34" charset="0"/>
                <a:cs typeface="Arial" panose="020B0604020202020204" pitchFamily="34" charset="0"/>
              </a:rPr>
              <a:t>I “cannabinoidi classici” sono caratterizzati dalla presenza nella loro struttura di un anello dibenzopiranico analogo a quello del THC. Sono stati sviluppati negli anni ’60 e includo-no l’HU-210, il nabilone e il dronabinolo, quest’ultimi usati in terapia in alcuni paesi esteri nel trattamento della nausea conseguente a chemioterapia 3 . Successivamente, dopo la sco-perta dei recettori per i cannabinoidi, l’industria farmaceutica ha sviluppato una serie dei cicloesilfenoli (CP) con attività simil-cannabinoide. Tra questi ricordiamo il CP 47,497 ed i suoi analoghi.</a:t>
            </a:r>
          </a:p>
          <a:p>
            <a:pPr eaLnBrk="1" hangingPunct="1">
              <a:spcBef>
                <a:spcPct val="0"/>
              </a:spcBef>
            </a:pPr>
            <a:r>
              <a:rPr lang="it-IT" altLang="it-IT">
                <a:latin typeface="Arial" panose="020B0604020202020204" pitchFamily="34" charset="0"/>
                <a:cs typeface="Arial" panose="020B0604020202020204" pitchFamily="34" charset="0"/>
              </a:rPr>
              <a:t>E’ però nel corso degli anni ’90, che J.W. Huffman della Clemson University ha sintetizzato un’ampia gamma di naf-toilindoli, naftilmetilindoli, naftoilpirroli, naftilmetilindani e fenilacetilindoli conosciuti come JWH, acronimo dal nome</a:t>
            </a:r>
          </a:p>
          <a:p>
            <a:pPr eaLnBrk="1" hangingPunct="1">
              <a:spcBef>
                <a:spcPct val="0"/>
              </a:spcBef>
            </a:pPr>
            <a:r>
              <a:rPr lang="it-IT" altLang="it-IT">
                <a:latin typeface="Arial" panose="020B0604020202020204" pitchFamily="34" charset="0"/>
                <a:cs typeface="Arial" panose="020B0604020202020204" pitchFamily="34" charset="0"/>
              </a:rPr>
              <a:t>del loro inventore 4 . Al momento attuale, la classe dei JWH rappresenta la tipologia di cannabinoidi sintetici maggior-mente diffusa nel mercato internazionale.</a:t>
            </a:r>
          </a:p>
          <a:p>
            <a:pPr eaLnBrk="1" hangingPunct="1">
              <a:spcBef>
                <a:spcPct val="0"/>
              </a:spcBef>
            </a:pPr>
            <a:r>
              <a:rPr lang="it-IT" altLang="it-IT">
                <a:latin typeface="Arial" panose="020B0604020202020204" pitchFamily="34" charset="0"/>
                <a:cs typeface="Arial" panose="020B0604020202020204" pitchFamily="34" charset="0"/>
              </a:rPr>
              <a:t>Tra i cannabinoidi sintetici si annovera anche un ultimo grup-po di composti, caratterizzati da una notevole eterogeneità nella struttura chimica, tra cui ricordiamo l’oleamide, un acido grasso che sembra possedere attività cannabino-mimetica 5 . Dalla scoperta dei recettori per i cannabinoidi ad oggi, sono state sintetizzate più di cento molecole dotate di un’affnità recettoriale in vitro, in particolare per il CB1, superiore ri-spetto al THC. La loro potenza, pur variando notevolmente da molecola a molecola, risulta essere anche 4-10 volte supe-riore rispetto al THC 6 . HU-210 presenta invece una potenza di 100 volte maggiore.</a:t>
            </a:r>
          </a:p>
          <a:p>
            <a:pPr eaLnBrk="1" hangingPunct="1">
              <a:spcBef>
                <a:spcPct val="0"/>
              </a:spcBef>
            </a:pPr>
            <a:r>
              <a:rPr lang="it-IT" altLang="it-IT">
                <a:latin typeface="Arial" panose="020B0604020202020204" pitchFamily="34" charset="0"/>
                <a:cs typeface="Arial" panose="020B0604020202020204" pitchFamily="34" charset="0"/>
              </a:rPr>
              <a:t>All’inizio del 2008, si è diffuso in Europa, in particolar modo tra i giovani, l’uso di preparazioni erbacee contenen-ti cannabinoidi sintetici e commercializzate come incensi e profumatori ambientali. Tra i prodotti commercializzati, il più rappresentativo è stato sicuramente quello denominato commercialmente ” Spice”, sebbene successivamente siano stati introdotti molti altri prodotti dalle caratteristiche simili 7 . Come per il THC, la via di somministrazione di elezione dei cannabinoidi sintetici è quella inalatoria, in quanto tali pro-dotti sono stati proposti come alternative legali alla canna-bis 8-9 . Sebbene non siano note le modalità di preparazione delle miscele erbacee note come “Spice”, “herbal blends” ecc., si presume che i cannabinoidi sintetici siano aggiunti a una miscela di erbe mediante un processo di vaporizzazione. Nonostante vi sia una crescente evidenza dell’ associazione tra uso di cannabis e lo sviluppo e l’esacerbazione di psicosi 10 , sono disponibili poche informazioni circa gli effetti psichia-trici 11-15 , il proflo di tossicità 16 e il metabolismo 17-22 dei can-nabinoidi sintetici. E’ importante considerare anche che non sono note le interazioni farmacologiche e le proprietà degli altri componenti erbacei presenti nelle miscele contenenti i cannabinoidi sintetici. Non è pertanto escluso che possano dar luogo ad effetti avversi sinergici.</a:t>
            </a:r>
          </a:p>
          <a:p>
            <a:pPr eaLnBrk="1" hangingPunct="1">
              <a:spcBef>
                <a:spcPct val="0"/>
              </a:spcBef>
            </a:pPr>
            <a:r>
              <a:rPr lang="it-IT" altLang="it-IT">
                <a:latin typeface="Arial" panose="020B0604020202020204" pitchFamily="34" charset="0"/>
                <a:cs typeface="Arial" panose="020B0604020202020204" pitchFamily="34" charset="0"/>
              </a:rPr>
              <a:t>Al fne di far emergere il fenomeno della diffusione dei can-nabinoidi sintetici, il Sistema di Allerta Europeo ha iniziato da tempo un’attività di monitoraggio sul territorio dell’Unio-ne che culminava nel dicembre 2008 con l’identifcazione, per la prima volta in Austria, del JWH-018 in alcuni preparati di herbal blend. Subito dopo, molti altri stati europei iniziavano a notifcare all’European Monitoring Centre for Drugs and Drug Addiction (EMCDDA) l’individuazione di altre nuove sostanze psicoattive della classe dei cannabinoidi sintetici 18 .</a:t>
            </a:r>
          </a:p>
          <a:p>
            <a:pPr eaLnBrk="1" hangingPunct="1">
              <a:spcBef>
                <a:spcPct val="0"/>
              </a:spcBef>
            </a:pPr>
            <a:r>
              <a:rPr lang="it-IT" altLang="it-IT">
                <a:latin typeface="Arial" panose="020B0604020202020204" pitchFamily="34" charset="0"/>
                <a:cs typeface="Arial" panose="020B0604020202020204" pitchFamily="34" charset="0"/>
              </a:rPr>
              <a:t> </a:t>
            </a:r>
          </a:p>
        </p:txBody>
      </p:sp>
      <p:sp>
        <p:nvSpPr>
          <p:cNvPr id="12292" name="Segnaposto numero diapositiva 3">
            <a:extLst>
              <a:ext uri="{FF2B5EF4-FFF2-40B4-BE49-F238E27FC236}">
                <a16:creationId xmlns:a16="http://schemas.microsoft.com/office/drawing/2014/main" id="{25EF72FE-82AD-C48C-3423-8E9C4AC7A932}"/>
              </a:ext>
            </a:extLst>
          </p:cNvPr>
          <p:cNvSpPr>
            <a:spLocks noGrp="1"/>
          </p:cNvSpPr>
          <p:nvPr>
            <p:ph type="sldNum" sz="quarter" idx="5"/>
          </p:nvPr>
        </p:nvSpPr>
        <p:spPr/>
        <p:txBody>
          <a:bodyP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eaLnBrk="0" fontAlgn="base" hangingPunct="0">
              <a:spcBef>
                <a:spcPct val="0"/>
              </a:spcBef>
              <a:spcAft>
                <a:spcPct val="0"/>
              </a:spcAft>
              <a:defRPr>
                <a:solidFill>
                  <a:schemeClr val="tx1"/>
                </a:solidFill>
                <a:latin typeface="Cambria" panose="02040503050406030204" pitchFamily="18" charset="0"/>
              </a:defRPr>
            </a:lvl6pPr>
            <a:lvl7pPr marL="2971800" indent="-228600" eaLnBrk="0" fontAlgn="base" hangingPunct="0">
              <a:spcBef>
                <a:spcPct val="0"/>
              </a:spcBef>
              <a:spcAft>
                <a:spcPct val="0"/>
              </a:spcAft>
              <a:defRPr>
                <a:solidFill>
                  <a:schemeClr val="tx1"/>
                </a:solidFill>
                <a:latin typeface="Cambria" panose="02040503050406030204" pitchFamily="18" charset="0"/>
              </a:defRPr>
            </a:lvl7pPr>
            <a:lvl8pPr marL="3429000" indent="-228600" eaLnBrk="0" fontAlgn="base" hangingPunct="0">
              <a:spcBef>
                <a:spcPct val="0"/>
              </a:spcBef>
              <a:spcAft>
                <a:spcPct val="0"/>
              </a:spcAft>
              <a:defRPr>
                <a:solidFill>
                  <a:schemeClr val="tx1"/>
                </a:solidFill>
                <a:latin typeface="Cambria" panose="02040503050406030204" pitchFamily="18" charset="0"/>
              </a:defRPr>
            </a:lvl8pPr>
            <a:lvl9pPr marL="3886200" indent="-228600" eaLnBrk="0" fontAlgn="base" hangingPunct="0">
              <a:spcBef>
                <a:spcPct val="0"/>
              </a:spcBef>
              <a:spcAft>
                <a:spcPct val="0"/>
              </a:spcAft>
              <a:defRPr>
                <a:solidFill>
                  <a:schemeClr val="tx1"/>
                </a:solidFill>
                <a:latin typeface="Cambria" panose="02040503050406030204" pitchFamily="18" charset="0"/>
              </a:defRPr>
            </a:lvl9pPr>
          </a:lstStyle>
          <a:p>
            <a:pPr defTabSz="457200" fontAlgn="auto">
              <a:spcBef>
                <a:spcPts val="0"/>
              </a:spcBef>
              <a:spcAft>
                <a:spcPts val="0"/>
              </a:spcAft>
              <a:defRPr/>
            </a:pPr>
            <a:fld id="{AC8DBEA7-EDB1-49A8-81D8-5FCDD6DE4021}" type="slidenum">
              <a:rPr lang="it-IT" altLang="it-IT" smtClean="0">
                <a:solidFill>
                  <a:prstClr val="black"/>
                </a:solidFill>
                <a:latin typeface="Calibri" panose="020F0502020204030204" pitchFamily="34" charset="0"/>
                <a:cs typeface="+mn-cs"/>
              </a:rPr>
              <a:pPr defTabSz="457200" fontAlgn="auto">
                <a:spcBef>
                  <a:spcPts val="0"/>
                </a:spcBef>
                <a:spcAft>
                  <a:spcPts val="0"/>
                </a:spcAft>
                <a:defRPr/>
              </a:pPr>
              <a:t>25</a:t>
            </a:fld>
            <a:endParaRPr lang="it-IT" altLang="it-IT">
              <a:solidFill>
                <a:prstClr val="black"/>
              </a:solidFill>
              <a:latin typeface="Calibri" panose="020F0502020204030204" pitchFamily="34" charset="0"/>
              <a:cs typeface="+mn-cs"/>
            </a:endParaRPr>
          </a:p>
        </p:txBody>
      </p:sp>
    </p:spTree>
    <p:extLst>
      <p:ext uri="{BB962C8B-B14F-4D97-AF65-F5344CB8AC3E}">
        <p14:creationId xmlns:p14="http://schemas.microsoft.com/office/powerpoint/2010/main" val="26135786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89784-53D3-EB4B-3287-CC30CC46B4BD}"/>
            </a:ext>
          </a:extLst>
        </p:cNvPr>
        <p:cNvGrpSpPr/>
        <p:nvPr/>
      </p:nvGrpSpPr>
      <p:grpSpPr>
        <a:xfrm>
          <a:off x="0" y="0"/>
          <a:ext cx="0" cy="0"/>
          <a:chOff x="0" y="0"/>
          <a:chExt cx="0" cy="0"/>
        </a:xfrm>
      </p:grpSpPr>
      <p:sp>
        <p:nvSpPr>
          <p:cNvPr id="27650" name="Segnaposto immagine diapositiva 1">
            <a:extLst>
              <a:ext uri="{FF2B5EF4-FFF2-40B4-BE49-F238E27FC236}">
                <a16:creationId xmlns:a16="http://schemas.microsoft.com/office/drawing/2014/main" id="{4BCB0593-CAF2-E1BC-E323-5F068E329B5A}"/>
              </a:ext>
            </a:extLst>
          </p:cNvPr>
          <p:cNvSpPr>
            <a:spLocks noGrp="1" noRot="1" noChangeAspect="1" noChangeArrowheads="1" noTextEdit="1"/>
          </p:cNvSpPr>
          <p:nvPr>
            <p:ph type="sldImg"/>
          </p:nvPr>
        </p:nvSpPr>
        <p:spPr>
          <a:xfrm>
            <a:off x="685800" y="1143000"/>
            <a:ext cx="5486400" cy="3086100"/>
          </a:xfrm>
          <a:ln/>
        </p:spPr>
      </p:sp>
      <p:sp>
        <p:nvSpPr>
          <p:cNvPr id="27651" name="Segnaposto note 2">
            <a:extLst>
              <a:ext uri="{FF2B5EF4-FFF2-40B4-BE49-F238E27FC236}">
                <a16:creationId xmlns:a16="http://schemas.microsoft.com/office/drawing/2014/main" id="{2B78F3A2-8FCC-91E8-7D9F-798F74730F9D}"/>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it-IT" altLang="it-IT">
                <a:latin typeface="Arial" panose="020B0604020202020204" pitchFamily="34" charset="0"/>
                <a:cs typeface="Arial" panose="020B0604020202020204" pitchFamily="34" charset="0"/>
              </a:rPr>
              <a:t>Italian Journal on Addiction Vol. 1 Numero 5-6,2011</a:t>
            </a:r>
          </a:p>
          <a:p>
            <a:pPr eaLnBrk="1" hangingPunct="1">
              <a:spcBef>
                <a:spcPct val="0"/>
              </a:spcBef>
            </a:pPr>
            <a:r>
              <a:rPr lang="it-IT" altLang="it-IT">
                <a:latin typeface="Arial" panose="020B0604020202020204" pitchFamily="34" charset="0"/>
                <a:cs typeface="Arial" panose="020B0604020202020204" pitchFamily="34" charset="0"/>
              </a:rPr>
              <a:t>18 Di partimento Politiche Antidroga Presidenza del Consiglio dei Ministri</a:t>
            </a:r>
          </a:p>
          <a:p>
            <a:pPr eaLnBrk="1" hangingPunct="1">
              <a:spcBef>
                <a:spcPct val="0"/>
              </a:spcBef>
            </a:pPr>
            <a:r>
              <a:rPr lang="it-IT" altLang="it-IT">
                <a:latin typeface="Arial" panose="020B0604020202020204" pitchFamily="34" charset="0"/>
                <a:cs typeface="Arial" panose="020B0604020202020204" pitchFamily="34" charset="0"/>
              </a:rPr>
              <a:t>Introduzione I cannabinoidi sintetici costituiscono un gruppo eteroge-neo di composti strutturalmente non correlati al Δ-9-tetraidrocannabinolo (THC), né spesso tra di loro, ma fun-zionalmente analoghi al principio attivo della cannabis. Queste nuove molecole sono state sviluppate dall’industria farmaceutica fn dagli anni ’70, nel tentativo di creare dei composti dotati dell’attività antinocicettiva (in particolare per il trattamento del dolore neuropatico) dei cannabinoidi natu-rali, ma privi degli effetti psicoattivi indesiderati dei cannabi-noidi. Essendo state sintetizzate col preciso scopo di aumen-tare l’attività agonista sul recettore, tali strutture presentano una elevata affnità per i recettori per i cannabinoidi CB1 e CB2, superiore a quella dei cannabinoidi naturali.</a:t>
            </a:r>
          </a:p>
          <a:p>
            <a:pPr eaLnBrk="1" hangingPunct="1">
              <a:spcBef>
                <a:spcPct val="0"/>
              </a:spcBef>
            </a:pPr>
            <a:r>
              <a:rPr lang="it-IT" altLang="it-IT">
                <a:latin typeface="Arial" panose="020B0604020202020204" pitchFamily="34" charset="0"/>
                <a:cs typeface="Arial" panose="020B0604020202020204" pitchFamily="34" charset="0"/>
              </a:rPr>
              <a:t>Studi struttura-attività hanno dimostrato che per l’attività sul sistema nervoso centrale è fondamentale la catena laterale ali-fatica presente in tutte le strutture 1 . Nonostante la notevole attività biologica, solo poche di queste molecole sono entrate per lo più sperimentalmente in terapia, mentre in gran parte sono state scartate per la loro tossicità.</a:t>
            </a:r>
          </a:p>
          <a:p>
            <a:pPr eaLnBrk="1" hangingPunct="1">
              <a:spcBef>
                <a:spcPct val="0"/>
              </a:spcBef>
            </a:pPr>
            <a:r>
              <a:rPr lang="it-IT" altLang="it-IT">
                <a:latin typeface="Arial" panose="020B0604020202020204" pitchFamily="34" charset="0"/>
                <a:cs typeface="Arial" panose="020B0604020202020204" pitchFamily="34" charset="0"/>
              </a:rPr>
              <a:t>I cannabinoidi sintetici possono essere classifcati in base alla loro struttura secondo quattro gruppi principali 2 :</a:t>
            </a:r>
          </a:p>
          <a:p>
            <a:pPr eaLnBrk="1" hangingPunct="1">
              <a:spcBef>
                <a:spcPct val="0"/>
              </a:spcBef>
            </a:pPr>
            <a:r>
              <a:rPr lang="it-IT" altLang="it-IT">
                <a:latin typeface="Arial" panose="020B0604020202020204" pitchFamily="34" charset="0"/>
                <a:cs typeface="Arial" panose="020B0604020202020204" pitchFamily="34" charset="0"/>
              </a:rPr>
              <a:t>• Cannabinoidi “classici” (es. HU-210);</a:t>
            </a:r>
          </a:p>
          <a:p>
            <a:pPr eaLnBrk="1" hangingPunct="1">
              <a:spcBef>
                <a:spcPct val="0"/>
              </a:spcBef>
            </a:pPr>
            <a:r>
              <a:rPr lang="it-IT" altLang="it-IT">
                <a:latin typeface="Arial" panose="020B0604020202020204" pitchFamily="34" charset="0"/>
                <a:cs typeface="Arial" panose="020B0604020202020204" pitchFamily="34" charset="0"/>
              </a:rPr>
              <a:t>• Cicloesilfenoli (es. CP 47,497 e suoi analoghi);</a:t>
            </a:r>
          </a:p>
          <a:p>
            <a:pPr eaLnBrk="1" hangingPunct="1">
              <a:spcBef>
                <a:spcPct val="0"/>
              </a:spcBef>
            </a:pPr>
            <a:r>
              <a:rPr lang="it-IT" altLang="it-IT">
                <a:latin typeface="Arial" panose="020B0604020202020204" pitchFamily="34" charset="0"/>
                <a:cs typeface="Arial" panose="020B0604020202020204" pitchFamily="34" charset="0"/>
              </a:rPr>
              <a:t>• Aminoalchilindoli: suddivisi in naftoilindoli (es. JWH-018, JWH-073, JWH-081, JWH-122, JWH-200, JWH-210), naftilmetilindoli (es. AM-694), fenilacetilindoli (es. JWH-250);</a:t>
            </a:r>
          </a:p>
          <a:p>
            <a:pPr eaLnBrk="1" hangingPunct="1">
              <a:spcBef>
                <a:spcPct val="0"/>
              </a:spcBef>
            </a:pPr>
            <a:r>
              <a:rPr lang="it-IT" altLang="it-IT">
                <a:latin typeface="Arial" panose="020B0604020202020204" pitchFamily="34" charset="0"/>
                <a:cs typeface="Arial" panose="020B0604020202020204" pitchFamily="34" charset="0"/>
              </a:rPr>
              <a:t>• Miscellanea: acidi grassi (es. oleamide).</a:t>
            </a:r>
          </a:p>
          <a:p>
            <a:pPr eaLnBrk="1" hangingPunct="1">
              <a:spcBef>
                <a:spcPct val="0"/>
              </a:spcBef>
            </a:pPr>
            <a:r>
              <a:rPr lang="it-IT" altLang="it-IT">
                <a:latin typeface="Arial" panose="020B0604020202020204" pitchFamily="34" charset="0"/>
                <a:cs typeface="Arial" panose="020B0604020202020204" pitchFamily="34" charset="0"/>
              </a:rPr>
              <a:t>I “cannabinoidi classici” sono caratterizzati dalla presenza nella loro struttura di un anello dibenzopiranico analogo a quello del THC. Sono stati sviluppati negli anni ’60 e includo-no l’HU-210, il nabilone e il dronabinolo, quest’ultimi usati in terapia in alcuni paesi esteri nel trattamento della nausea conseguente a chemioterapia 3 . Successivamente, dopo la sco-perta dei recettori per i cannabinoidi, l’industria farmaceutica ha sviluppato una serie dei cicloesilfenoli (CP) con attività simil-cannabinoide. Tra questi ricordiamo il CP 47,497 ed i suoi analoghi.</a:t>
            </a:r>
          </a:p>
          <a:p>
            <a:pPr eaLnBrk="1" hangingPunct="1">
              <a:spcBef>
                <a:spcPct val="0"/>
              </a:spcBef>
            </a:pPr>
            <a:r>
              <a:rPr lang="it-IT" altLang="it-IT">
                <a:latin typeface="Arial" panose="020B0604020202020204" pitchFamily="34" charset="0"/>
                <a:cs typeface="Arial" panose="020B0604020202020204" pitchFamily="34" charset="0"/>
              </a:rPr>
              <a:t>E’ però nel corso degli anni ’90, che J.W. Huffman della Clemson University ha sintetizzato un’ampia gamma di naf-toilindoli, naftilmetilindoli, naftoilpirroli, naftilmetilindani e fenilacetilindoli conosciuti come JWH, acronimo dal nome</a:t>
            </a:r>
          </a:p>
          <a:p>
            <a:pPr eaLnBrk="1" hangingPunct="1">
              <a:spcBef>
                <a:spcPct val="0"/>
              </a:spcBef>
            </a:pPr>
            <a:r>
              <a:rPr lang="it-IT" altLang="it-IT">
                <a:latin typeface="Arial" panose="020B0604020202020204" pitchFamily="34" charset="0"/>
                <a:cs typeface="Arial" panose="020B0604020202020204" pitchFamily="34" charset="0"/>
              </a:rPr>
              <a:t>del loro inventore 4 . Al momento attuale, la classe dei JWH rappresenta la tipologia di cannabinoidi sintetici maggior-mente diffusa nel mercato internazionale.</a:t>
            </a:r>
          </a:p>
          <a:p>
            <a:pPr eaLnBrk="1" hangingPunct="1">
              <a:spcBef>
                <a:spcPct val="0"/>
              </a:spcBef>
            </a:pPr>
            <a:r>
              <a:rPr lang="it-IT" altLang="it-IT">
                <a:latin typeface="Arial" panose="020B0604020202020204" pitchFamily="34" charset="0"/>
                <a:cs typeface="Arial" panose="020B0604020202020204" pitchFamily="34" charset="0"/>
              </a:rPr>
              <a:t>Tra i cannabinoidi sintetici si annovera anche un ultimo grup-po di composti, caratterizzati da una notevole eterogeneità nella struttura chimica, tra cui ricordiamo l’oleamide, un acido grasso che sembra possedere attività cannabino-mimetica 5 . Dalla scoperta dei recettori per i cannabinoidi ad oggi, sono state sintetizzate più di cento molecole dotate di un’affnità recettoriale in vitro, in particolare per il CB1, superiore ri-spetto al THC. La loro potenza, pur variando notevolmente da molecola a molecola, risulta essere anche 4-10 volte supe-riore rispetto al THC 6 . HU-210 presenta invece una potenza di 100 volte maggiore.</a:t>
            </a:r>
          </a:p>
          <a:p>
            <a:pPr eaLnBrk="1" hangingPunct="1">
              <a:spcBef>
                <a:spcPct val="0"/>
              </a:spcBef>
            </a:pPr>
            <a:r>
              <a:rPr lang="it-IT" altLang="it-IT">
                <a:latin typeface="Arial" panose="020B0604020202020204" pitchFamily="34" charset="0"/>
                <a:cs typeface="Arial" panose="020B0604020202020204" pitchFamily="34" charset="0"/>
              </a:rPr>
              <a:t>All’inizio del 2008, si è diffuso in Europa, in particolar modo tra i giovani, l’uso di preparazioni erbacee contenen-ti cannabinoidi sintetici e commercializzate come incensi e profumatori ambientali. Tra i prodotti commercializzati, il più rappresentativo è stato sicuramente quello denominato commercialmente ” Spice”, sebbene successivamente siano stati introdotti molti altri prodotti dalle caratteristiche simili 7 . Come per il THC, la via di somministrazione di elezione dei cannabinoidi sintetici è quella inalatoria, in quanto tali pro-dotti sono stati proposti come alternative legali alla canna-bis 8-9 . Sebbene non siano note le modalità di preparazione delle miscele erbacee note come “Spice”, “herbal blends” ecc., si presume che i cannabinoidi sintetici siano aggiunti a una miscela di erbe mediante un processo di vaporizzazione. Nonostante vi sia una crescente evidenza dell’ associazione tra uso di cannabis e lo sviluppo e l’esacerbazione di psicosi 10 , sono disponibili poche informazioni circa gli effetti psichia-trici 11-15 , il proflo di tossicità 16 e il metabolismo 17-22 dei can-nabinoidi sintetici. E’ importante considerare anche che non sono note le interazioni farmacologiche e le proprietà degli altri componenti erbacei presenti nelle miscele contenenti i cannabinoidi sintetici. Non è pertanto escluso che possano dar luogo ad effetti avversi sinergici.</a:t>
            </a:r>
          </a:p>
          <a:p>
            <a:pPr eaLnBrk="1" hangingPunct="1">
              <a:spcBef>
                <a:spcPct val="0"/>
              </a:spcBef>
            </a:pPr>
            <a:r>
              <a:rPr lang="it-IT" altLang="it-IT">
                <a:latin typeface="Arial" panose="020B0604020202020204" pitchFamily="34" charset="0"/>
                <a:cs typeface="Arial" panose="020B0604020202020204" pitchFamily="34" charset="0"/>
              </a:rPr>
              <a:t>Al fne di far emergere il fenomeno della diffusione dei can-nabinoidi sintetici, il Sistema di Allerta Europeo ha iniziato da tempo un’attività di monitoraggio sul territorio dell’Unio-ne che culminava nel dicembre 2008 con l’identifcazione, per la prima volta in Austria, del JWH-018 in alcuni preparati di herbal blend. Subito dopo, molti altri stati europei iniziavano a notifcare all’European Monitoring Centre for Drugs and Drug Addiction (EMCDDA) l’individuazione di altre nuove sostanze psicoattive della classe dei cannabinoidi sintetici 18 .</a:t>
            </a:r>
          </a:p>
          <a:p>
            <a:pPr eaLnBrk="1" hangingPunct="1">
              <a:spcBef>
                <a:spcPct val="0"/>
              </a:spcBef>
            </a:pPr>
            <a:r>
              <a:rPr lang="it-IT" altLang="it-IT">
                <a:latin typeface="Arial" panose="020B0604020202020204" pitchFamily="34" charset="0"/>
                <a:cs typeface="Arial" panose="020B0604020202020204" pitchFamily="34" charset="0"/>
              </a:rPr>
              <a:t> </a:t>
            </a:r>
          </a:p>
        </p:txBody>
      </p:sp>
      <p:sp>
        <p:nvSpPr>
          <p:cNvPr id="12292" name="Segnaposto numero diapositiva 3">
            <a:extLst>
              <a:ext uri="{FF2B5EF4-FFF2-40B4-BE49-F238E27FC236}">
                <a16:creationId xmlns:a16="http://schemas.microsoft.com/office/drawing/2014/main" id="{A3ECD216-8D23-11B9-FC33-C03E459656B5}"/>
              </a:ext>
            </a:extLst>
          </p:cNvPr>
          <p:cNvSpPr>
            <a:spLocks noGrp="1"/>
          </p:cNvSpPr>
          <p:nvPr>
            <p:ph type="sldNum" sz="quarter" idx="5"/>
          </p:nvPr>
        </p:nvSpPr>
        <p:spPr/>
        <p:txBody>
          <a:bodyP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eaLnBrk="0" fontAlgn="base" hangingPunct="0">
              <a:spcBef>
                <a:spcPct val="0"/>
              </a:spcBef>
              <a:spcAft>
                <a:spcPct val="0"/>
              </a:spcAft>
              <a:defRPr>
                <a:solidFill>
                  <a:schemeClr val="tx1"/>
                </a:solidFill>
                <a:latin typeface="Cambria" panose="02040503050406030204" pitchFamily="18" charset="0"/>
              </a:defRPr>
            </a:lvl6pPr>
            <a:lvl7pPr marL="2971800" indent="-228600" eaLnBrk="0" fontAlgn="base" hangingPunct="0">
              <a:spcBef>
                <a:spcPct val="0"/>
              </a:spcBef>
              <a:spcAft>
                <a:spcPct val="0"/>
              </a:spcAft>
              <a:defRPr>
                <a:solidFill>
                  <a:schemeClr val="tx1"/>
                </a:solidFill>
                <a:latin typeface="Cambria" panose="02040503050406030204" pitchFamily="18" charset="0"/>
              </a:defRPr>
            </a:lvl7pPr>
            <a:lvl8pPr marL="3429000" indent="-228600" eaLnBrk="0" fontAlgn="base" hangingPunct="0">
              <a:spcBef>
                <a:spcPct val="0"/>
              </a:spcBef>
              <a:spcAft>
                <a:spcPct val="0"/>
              </a:spcAft>
              <a:defRPr>
                <a:solidFill>
                  <a:schemeClr val="tx1"/>
                </a:solidFill>
                <a:latin typeface="Cambria" panose="02040503050406030204" pitchFamily="18" charset="0"/>
              </a:defRPr>
            </a:lvl8pPr>
            <a:lvl9pPr marL="3886200" indent="-228600" eaLnBrk="0" fontAlgn="base" hangingPunct="0">
              <a:spcBef>
                <a:spcPct val="0"/>
              </a:spcBef>
              <a:spcAft>
                <a:spcPct val="0"/>
              </a:spcAft>
              <a:defRPr>
                <a:solidFill>
                  <a:schemeClr val="tx1"/>
                </a:solidFill>
                <a:latin typeface="Cambria" panose="02040503050406030204" pitchFamily="18" charset="0"/>
              </a:defRPr>
            </a:lvl9pPr>
          </a:lstStyle>
          <a:p>
            <a:pPr defTabSz="457200" fontAlgn="auto">
              <a:spcBef>
                <a:spcPts val="0"/>
              </a:spcBef>
              <a:spcAft>
                <a:spcPts val="0"/>
              </a:spcAft>
              <a:defRPr/>
            </a:pPr>
            <a:fld id="{AC8DBEA7-EDB1-49A8-81D8-5FCDD6DE4021}" type="slidenum">
              <a:rPr lang="it-IT" altLang="it-IT" smtClean="0">
                <a:solidFill>
                  <a:prstClr val="black"/>
                </a:solidFill>
                <a:latin typeface="Calibri" panose="020F0502020204030204" pitchFamily="34" charset="0"/>
                <a:cs typeface="+mn-cs"/>
              </a:rPr>
              <a:pPr defTabSz="457200" fontAlgn="auto">
                <a:spcBef>
                  <a:spcPts val="0"/>
                </a:spcBef>
                <a:spcAft>
                  <a:spcPts val="0"/>
                </a:spcAft>
                <a:defRPr/>
              </a:pPr>
              <a:t>26</a:t>
            </a:fld>
            <a:endParaRPr lang="it-IT" altLang="it-IT">
              <a:solidFill>
                <a:prstClr val="black"/>
              </a:solidFill>
              <a:latin typeface="Calibri" panose="020F0502020204030204" pitchFamily="34" charset="0"/>
              <a:cs typeface="+mn-cs"/>
            </a:endParaRPr>
          </a:p>
        </p:txBody>
      </p:sp>
    </p:spTree>
    <p:extLst>
      <p:ext uri="{BB962C8B-B14F-4D97-AF65-F5344CB8AC3E}">
        <p14:creationId xmlns:p14="http://schemas.microsoft.com/office/powerpoint/2010/main" val="30589643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62693-DF92-66D8-16F9-B542AB0522EB}"/>
            </a:ext>
          </a:extLst>
        </p:cNvPr>
        <p:cNvGrpSpPr/>
        <p:nvPr/>
      </p:nvGrpSpPr>
      <p:grpSpPr>
        <a:xfrm>
          <a:off x="0" y="0"/>
          <a:ext cx="0" cy="0"/>
          <a:chOff x="0" y="0"/>
          <a:chExt cx="0" cy="0"/>
        </a:xfrm>
      </p:grpSpPr>
      <p:sp>
        <p:nvSpPr>
          <p:cNvPr id="27650" name="Segnaposto immagine diapositiva 1">
            <a:extLst>
              <a:ext uri="{FF2B5EF4-FFF2-40B4-BE49-F238E27FC236}">
                <a16:creationId xmlns:a16="http://schemas.microsoft.com/office/drawing/2014/main" id="{CB1CF411-EEDF-0767-EEEA-0EDC5479121A}"/>
              </a:ext>
            </a:extLst>
          </p:cNvPr>
          <p:cNvSpPr>
            <a:spLocks noGrp="1" noRot="1" noChangeAspect="1" noChangeArrowheads="1" noTextEdit="1"/>
          </p:cNvSpPr>
          <p:nvPr>
            <p:ph type="sldImg"/>
          </p:nvPr>
        </p:nvSpPr>
        <p:spPr>
          <a:xfrm>
            <a:off x="685800" y="1143000"/>
            <a:ext cx="5486400" cy="3086100"/>
          </a:xfrm>
          <a:ln/>
        </p:spPr>
      </p:sp>
      <p:sp>
        <p:nvSpPr>
          <p:cNvPr id="27651" name="Segnaposto note 2">
            <a:extLst>
              <a:ext uri="{FF2B5EF4-FFF2-40B4-BE49-F238E27FC236}">
                <a16:creationId xmlns:a16="http://schemas.microsoft.com/office/drawing/2014/main" id="{44CF1F68-55A4-D563-5685-0F4DD2677906}"/>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it-IT" altLang="it-IT">
                <a:latin typeface="Arial" panose="020B0604020202020204" pitchFamily="34" charset="0"/>
                <a:cs typeface="Arial" panose="020B0604020202020204" pitchFamily="34" charset="0"/>
              </a:rPr>
              <a:t>Italian Journal on Addiction Vol. 1 Numero 5-6,2011</a:t>
            </a:r>
          </a:p>
          <a:p>
            <a:pPr eaLnBrk="1" hangingPunct="1">
              <a:spcBef>
                <a:spcPct val="0"/>
              </a:spcBef>
            </a:pPr>
            <a:r>
              <a:rPr lang="it-IT" altLang="it-IT">
                <a:latin typeface="Arial" panose="020B0604020202020204" pitchFamily="34" charset="0"/>
                <a:cs typeface="Arial" panose="020B0604020202020204" pitchFamily="34" charset="0"/>
              </a:rPr>
              <a:t>18 Di partimento Politiche Antidroga Presidenza del Consiglio dei Ministri</a:t>
            </a:r>
          </a:p>
          <a:p>
            <a:pPr eaLnBrk="1" hangingPunct="1">
              <a:spcBef>
                <a:spcPct val="0"/>
              </a:spcBef>
            </a:pPr>
            <a:r>
              <a:rPr lang="it-IT" altLang="it-IT">
                <a:latin typeface="Arial" panose="020B0604020202020204" pitchFamily="34" charset="0"/>
                <a:cs typeface="Arial" panose="020B0604020202020204" pitchFamily="34" charset="0"/>
              </a:rPr>
              <a:t>Introduzione I cannabinoidi sintetici costituiscono un gruppo eteroge-neo di composti strutturalmente non correlati al Δ-9-tetraidrocannabinolo (THC), né spesso tra di loro, ma fun-zionalmente analoghi al principio attivo della cannabis. Queste nuove molecole sono state sviluppate dall’industria farmaceutica fn dagli anni ’70, nel tentativo di creare dei composti dotati dell’attività antinocicettiva (in particolare per il trattamento del dolore neuropatico) dei cannabinoidi natu-rali, ma privi degli effetti psicoattivi indesiderati dei cannabi-noidi. Essendo state sintetizzate col preciso scopo di aumen-tare l’attività agonista sul recettore, tali strutture presentano una elevata affnità per i recettori per i cannabinoidi CB1 e CB2, superiore a quella dei cannabinoidi naturali.</a:t>
            </a:r>
          </a:p>
          <a:p>
            <a:pPr eaLnBrk="1" hangingPunct="1">
              <a:spcBef>
                <a:spcPct val="0"/>
              </a:spcBef>
            </a:pPr>
            <a:r>
              <a:rPr lang="it-IT" altLang="it-IT">
                <a:latin typeface="Arial" panose="020B0604020202020204" pitchFamily="34" charset="0"/>
                <a:cs typeface="Arial" panose="020B0604020202020204" pitchFamily="34" charset="0"/>
              </a:rPr>
              <a:t>Studi struttura-attività hanno dimostrato che per l’attività sul sistema nervoso centrale è fondamentale la catena laterale ali-fatica presente in tutte le strutture 1 . Nonostante la notevole attività biologica, solo poche di queste molecole sono entrate per lo più sperimentalmente in terapia, mentre in gran parte sono state scartate per la loro tossicità.</a:t>
            </a:r>
          </a:p>
          <a:p>
            <a:pPr eaLnBrk="1" hangingPunct="1">
              <a:spcBef>
                <a:spcPct val="0"/>
              </a:spcBef>
            </a:pPr>
            <a:r>
              <a:rPr lang="it-IT" altLang="it-IT">
                <a:latin typeface="Arial" panose="020B0604020202020204" pitchFamily="34" charset="0"/>
                <a:cs typeface="Arial" panose="020B0604020202020204" pitchFamily="34" charset="0"/>
              </a:rPr>
              <a:t>I cannabinoidi sintetici possono essere classifcati in base alla loro struttura secondo quattro gruppi principali 2 :</a:t>
            </a:r>
          </a:p>
          <a:p>
            <a:pPr eaLnBrk="1" hangingPunct="1">
              <a:spcBef>
                <a:spcPct val="0"/>
              </a:spcBef>
            </a:pPr>
            <a:r>
              <a:rPr lang="it-IT" altLang="it-IT">
                <a:latin typeface="Arial" panose="020B0604020202020204" pitchFamily="34" charset="0"/>
                <a:cs typeface="Arial" panose="020B0604020202020204" pitchFamily="34" charset="0"/>
              </a:rPr>
              <a:t>• Cannabinoidi “classici” (es. HU-210);</a:t>
            </a:r>
          </a:p>
          <a:p>
            <a:pPr eaLnBrk="1" hangingPunct="1">
              <a:spcBef>
                <a:spcPct val="0"/>
              </a:spcBef>
            </a:pPr>
            <a:r>
              <a:rPr lang="it-IT" altLang="it-IT">
                <a:latin typeface="Arial" panose="020B0604020202020204" pitchFamily="34" charset="0"/>
                <a:cs typeface="Arial" panose="020B0604020202020204" pitchFamily="34" charset="0"/>
              </a:rPr>
              <a:t>• Cicloesilfenoli (es. CP 47,497 e suoi analoghi);</a:t>
            </a:r>
          </a:p>
          <a:p>
            <a:pPr eaLnBrk="1" hangingPunct="1">
              <a:spcBef>
                <a:spcPct val="0"/>
              </a:spcBef>
            </a:pPr>
            <a:r>
              <a:rPr lang="it-IT" altLang="it-IT">
                <a:latin typeface="Arial" panose="020B0604020202020204" pitchFamily="34" charset="0"/>
                <a:cs typeface="Arial" panose="020B0604020202020204" pitchFamily="34" charset="0"/>
              </a:rPr>
              <a:t>• Aminoalchilindoli: suddivisi in naftoilindoli (es. JWH-018, JWH-073, JWH-081, JWH-122, JWH-200, JWH-210), naftilmetilindoli (es. AM-694), fenilacetilindoli (es. JWH-250);</a:t>
            </a:r>
          </a:p>
          <a:p>
            <a:pPr eaLnBrk="1" hangingPunct="1">
              <a:spcBef>
                <a:spcPct val="0"/>
              </a:spcBef>
            </a:pPr>
            <a:r>
              <a:rPr lang="it-IT" altLang="it-IT">
                <a:latin typeface="Arial" panose="020B0604020202020204" pitchFamily="34" charset="0"/>
                <a:cs typeface="Arial" panose="020B0604020202020204" pitchFamily="34" charset="0"/>
              </a:rPr>
              <a:t>• Miscellanea: acidi grassi (es. oleamide).</a:t>
            </a:r>
          </a:p>
          <a:p>
            <a:pPr eaLnBrk="1" hangingPunct="1">
              <a:spcBef>
                <a:spcPct val="0"/>
              </a:spcBef>
            </a:pPr>
            <a:r>
              <a:rPr lang="it-IT" altLang="it-IT">
                <a:latin typeface="Arial" panose="020B0604020202020204" pitchFamily="34" charset="0"/>
                <a:cs typeface="Arial" panose="020B0604020202020204" pitchFamily="34" charset="0"/>
              </a:rPr>
              <a:t>I “cannabinoidi classici” sono caratterizzati dalla presenza nella loro struttura di un anello dibenzopiranico analogo a quello del THC. Sono stati sviluppati negli anni ’60 e includo-no l’HU-210, il nabilone e il dronabinolo, quest’ultimi usati in terapia in alcuni paesi esteri nel trattamento della nausea conseguente a chemioterapia 3 . Successivamente, dopo la sco-perta dei recettori per i cannabinoidi, l’industria farmaceutica ha sviluppato una serie dei cicloesilfenoli (CP) con attività simil-cannabinoide. Tra questi ricordiamo il CP 47,497 ed i suoi analoghi.</a:t>
            </a:r>
          </a:p>
          <a:p>
            <a:pPr eaLnBrk="1" hangingPunct="1">
              <a:spcBef>
                <a:spcPct val="0"/>
              </a:spcBef>
            </a:pPr>
            <a:r>
              <a:rPr lang="it-IT" altLang="it-IT">
                <a:latin typeface="Arial" panose="020B0604020202020204" pitchFamily="34" charset="0"/>
                <a:cs typeface="Arial" panose="020B0604020202020204" pitchFamily="34" charset="0"/>
              </a:rPr>
              <a:t>E’ però nel corso degli anni ’90, che J.W. Huffman della Clemson University ha sintetizzato un’ampia gamma di naf-toilindoli, naftilmetilindoli, naftoilpirroli, naftilmetilindani e fenilacetilindoli conosciuti come JWH, acronimo dal nome</a:t>
            </a:r>
          </a:p>
          <a:p>
            <a:pPr eaLnBrk="1" hangingPunct="1">
              <a:spcBef>
                <a:spcPct val="0"/>
              </a:spcBef>
            </a:pPr>
            <a:r>
              <a:rPr lang="it-IT" altLang="it-IT">
                <a:latin typeface="Arial" panose="020B0604020202020204" pitchFamily="34" charset="0"/>
                <a:cs typeface="Arial" panose="020B0604020202020204" pitchFamily="34" charset="0"/>
              </a:rPr>
              <a:t>del loro inventore 4 . Al momento attuale, la classe dei JWH rappresenta la tipologia di cannabinoidi sintetici maggior-mente diffusa nel mercato internazionale.</a:t>
            </a:r>
          </a:p>
          <a:p>
            <a:pPr eaLnBrk="1" hangingPunct="1">
              <a:spcBef>
                <a:spcPct val="0"/>
              </a:spcBef>
            </a:pPr>
            <a:r>
              <a:rPr lang="it-IT" altLang="it-IT">
                <a:latin typeface="Arial" panose="020B0604020202020204" pitchFamily="34" charset="0"/>
                <a:cs typeface="Arial" panose="020B0604020202020204" pitchFamily="34" charset="0"/>
              </a:rPr>
              <a:t>Tra i cannabinoidi sintetici si annovera anche un ultimo grup-po di composti, caratterizzati da una notevole eterogeneità nella struttura chimica, tra cui ricordiamo l’oleamide, un acido grasso che sembra possedere attività cannabino-mimetica 5 . Dalla scoperta dei recettori per i cannabinoidi ad oggi, sono state sintetizzate più di cento molecole dotate di un’affnità recettoriale in vitro, in particolare per il CB1, superiore ri-spetto al THC. La loro potenza, pur variando notevolmente da molecola a molecola, risulta essere anche 4-10 volte supe-riore rispetto al THC 6 . HU-210 presenta invece una potenza di 100 volte maggiore.</a:t>
            </a:r>
          </a:p>
          <a:p>
            <a:pPr eaLnBrk="1" hangingPunct="1">
              <a:spcBef>
                <a:spcPct val="0"/>
              </a:spcBef>
            </a:pPr>
            <a:r>
              <a:rPr lang="it-IT" altLang="it-IT">
                <a:latin typeface="Arial" panose="020B0604020202020204" pitchFamily="34" charset="0"/>
                <a:cs typeface="Arial" panose="020B0604020202020204" pitchFamily="34" charset="0"/>
              </a:rPr>
              <a:t>All’inizio del 2008, si è diffuso in Europa, in particolar modo tra i giovani, l’uso di preparazioni erbacee contenen-ti cannabinoidi sintetici e commercializzate come incensi e profumatori ambientali. Tra i prodotti commercializzati, il più rappresentativo è stato sicuramente quello denominato commercialmente ” Spice”, sebbene successivamente siano stati introdotti molti altri prodotti dalle caratteristiche simili 7 . Come per il THC, la via di somministrazione di elezione dei cannabinoidi sintetici è quella inalatoria, in quanto tali pro-dotti sono stati proposti come alternative legali alla canna-bis 8-9 . Sebbene non siano note le modalità di preparazione delle miscele erbacee note come “Spice”, “herbal blends” ecc., si presume che i cannabinoidi sintetici siano aggiunti a una miscela di erbe mediante un processo di vaporizzazione. Nonostante vi sia una crescente evidenza dell’ associazione tra uso di cannabis e lo sviluppo e l’esacerbazione di psicosi 10 , sono disponibili poche informazioni circa gli effetti psichia-trici 11-15 , il proflo di tossicità 16 e il metabolismo 17-22 dei can-nabinoidi sintetici. E’ importante considerare anche che non sono note le interazioni farmacologiche e le proprietà degli altri componenti erbacei presenti nelle miscele contenenti i cannabinoidi sintetici. Non è pertanto escluso che possano dar luogo ad effetti avversi sinergici.</a:t>
            </a:r>
          </a:p>
          <a:p>
            <a:pPr eaLnBrk="1" hangingPunct="1">
              <a:spcBef>
                <a:spcPct val="0"/>
              </a:spcBef>
            </a:pPr>
            <a:r>
              <a:rPr lang="it-IT" altLang="it-IT">
                <a:latin typeface="Arial" panose="020B0604020202020204" pitchFamily="34" charset="0"/>
                <a:cs typeface="Arial" panose="020B0604020202020204" pitchFamily="34" charset="0"/>
              </a:rPr>
              <a:t>Al fne di far emergere il fenomeno della diffusione dei can-nabinoidi sintetici, il Sistema di Allerta Europeo ha iniziato da tempo un’attività di monitoraggio sul territorio dell’Unio-ne che culminava nel dicembre 2008 con l’identifcazione, per la prima volta in Austria, del JWH-018 in alcuni preparati di herbal blend. Subito dopo, molti altri stati europei iniziavano a notifcare all’European Monitoring Centre for Drugs and Drug Addiction (EMCDDA) l’individuazione di altre nuove sostanze psicoattive della classe dei cannabinoidi sintetici 18 .</a:t>
            </a:r>
          </a:p>
          <a:p>
            <a:pPr eaLnBrk="1" hangingPunct="1">
              <a:spcBef>
                <a:spcPct val="0"/>
              </a:spcBef>
            </a:pPr>
            <a:r>
              <a:rPr lang="it-IT" altLang="it-IT">
                <a:latin typeface="Arial" panose="020B0604020202020204" pitchFamily="34" charset="0"/>
                <a:cs typeface="Arial" panose="020B0604020202020204" pitchFamily="34" charset="0"/>
              </a:rPr>
              <a:t> </a:t>
            </a:r>
          </a:p>
        </p:txBody>
      </p:sp>
      <p:sp>
        <p:nvSpPr>
          <p:cNvPr id="12292" name="Segnaposto numero diapositiva 3">
            <a:extLst>
              <a:ext uri="{FF2B5EF4-FFF2-40B4-BE49-F238E27FC236}">
                <a16:creationId xmlns:a16="http://schemas.microsoft.com/office/drawing/2014/main" id="{C50EED9D-651B-6E9A-0A6F-0C16FF216A56}"/>
              </a:ext>
            </a:extLst>
          </p:cNvPr>
          <p:cNvSpPr>
            <a:spLocks noGrp="1"/>
          </p:cNvSpPr>
          <p:nvPr>
            <p:ph type="sldNum" sz="quarter" idx="5"/>
          </p:nvPr>
        </p:nvSpPr>
        <p:spPr/>
        <p:txBody>
          <a:bodyP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eaLnBrk="0" fontAlgn="base" hangingPunct="0">
              <a:spcBef>
                <a:spcPct val="0"/>
              </a:spcBef>
              <a:spcAft>
                <a:spcPct val="0"/>
              </a:spcAft>
              <a:defRPr>
                <a:solidFill>
                  <a:schemeClr val="tx1"/>
                </a:solidFill>
                <a:latin typeface="Cambria" panose="02040503050406030204" pitchFamily="18" charset="0"/>
              </a:defRPr>
            </a:lvl6pPr>
            <a:lvl7pPr marL="2971800" indent="-228600" eaLnBrk="0" fontAlgn="base" hangingPunct="0">
              <a:spcBef>
                <a:spcPct val="0"/>
              </a:spcBef>
              <a:spcAft>
                <a:spcPct val="0"/>
              </a:spcAft>
              <a:defRPr>
                <a:solidFill>
                  <a:schemeClr val="tx1"/>
                </a:solidFill>
                <a:latin typeface="Cambria" panose="02040503050406030204" pitchFamily="18" charset="0"/>
              </a:defRPr>
            </a:lvl7pPr>
            <a:lvl8pPr marL="3429000" indent="-228600" eaLnBrk="0" fontAlgn="base" hangingPunct="0">
              <a:spcBef>
                <a:spcPct val="0"/>
              </a:spcBef>
              <a:spcAft>
                <a:spcPct val="0"/>
              </a:spcAft>
              <a:defRPr>
                <a:solidFill>
                  <a:schemeClr val="tx1"/>
                </a:solidFill>
                <a:latin typeface="Cambria" panose="02040503050406030204" pitchFamily="18" charset="0"/>
              </a:defRPr>
            </a:lvl8pPr>
            <a:lvl9pPr marL="3886200" indent="-228600" eaLnBrk="0" fontAlgn="base" hangingPunct="0">
              <a:spcBef>
                <a:spcPct val="0"/>
              </a:spcBef>
              <a:spcAft>
                <a:spcPct val="0"/>
              </a:spcAft>
              <a:defRPr>
                <a:solidFill>
                  <a:schemeClr val="tx1"/>
                </a:solidFill>
                <a:latin typeface="Cambria" panose="02040503050406030204" pitchFamily="18" charset="0"/>
              </a:defRPr>
            </a:lvl9pPr>
          </a:lstStyle>
          <a:p>
            <a:pPr defTabSz="457200" fontAlgn="auto">
              <a:spcBef>
                <a:spcPts val="0"/>
              </a:spcBef>
              <a:spcAft>
                <a:spcPts val="0"/>
              </a:spcAft>
              <a:defRPr/>
            </a:pPr>
            <a:fld id="{AC8DBEA7-EDB1-49A8-81D8-5FCDD6DE4021}" type="slidenum">
              <a:rPr lang="it-IT" altLang="it-IT" smtClean="0">
                <a:solidFill>
                  <a:prstClr val="black"/>
                </a:solidFill>
                <a:latin typeface="Calibri" panose="020F0502020204030204" pitchFamily="34" charset="0"/>
                <a:cs typeface="+mn-cs"/>
              </a:rPr>
              <a:pPr defTabSz="457200" fontAlgn="auto">
                <a:spcBef>
                  <a:spcPts val="0"/>
                </a:spcBef>
                <a:spcAft>
                  <a:spcPts val="0"/>
                </a:spcAft>
                <a:defRPr/>
              </a:pPr>
              <a:t>27</a:t>
            </a:fld>
            <a:endParaRPr lang="it-IT" altLang="it-IT">
              <a:solidFill>
                <a:prstClr val="black"/>
              </a:solidFill>
              <a:latin typeface="Calibri" panose="020F0502020204030204" pitchFamily="34" charset="0"/>
              <a:cs typeface="+mn-cs"/>
            </a:endParaRPr>
          </a:p>
        </p:txBody>
      </p:sp>
    </p:spTree>
    <p:extLst>
      <p:ext uri="{BB962C8B-B14F-4D97-AF65-F5344CB8AC3E}">
        <p14:creationId xmlns:p14="http://schemas.microsoft.com/office/powerpoint/2010/main" val="17200703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C004E-2E70-A356-0154-BEE07AEA1B7E}"/>
            </a:ext>
          </a:extLst>
        </p:cNvPr>
        <p:cNvGrpSpPr/>
        <p:nvPr/>
      </p:nvGrpSpPr>
      <p:grpSpPr>
        <a:xfrm>
          <a:off x="0" y="0"/>
          <a:ext cx="0" cy="0"/>
          <a:chOff x="0" y="0"/>
          <a:chExt cx="0" cy="0"/>
        </a:xfrm>
      </p:grpSpPr>
      <p:sp>
        <p:nvSpPr>
          <p:cNvPr id="27650" name="Segnaposto immagine diapositiva 1">
            <a:extLst>
              <a:ext uri="{FF2B5EF4-FFF2-40B4-BE49-F238E27FC236}">
                <a16:creationId xmlns:a16="http://schemas.microsoft.com/office/drawing/2014/main" id="{D9DD7E8A-0462-7EF7-29C8-227A22544B73}"/>
              </a:ext>
            </a:extLst>
          </p:cNvPr>
          <p:cNvSpPr>
            <a:spLocks noGrp="1" noRot="1" noChangeAspect="1" noChangeArrowheads="1" noTextEdit="1"/>
          </p:cNvSpPr>
          <p:nvPr>
            <p:ph type="sldImg"/>
          </p:nvPr>
        </p:nvSpPr>
        <p:spPr>
          <a:xfrm>
            <a:off x="685800" y="1143000"/>
            <a:ext cx="5486400" cy="3086100"/>
          </a:xfrm>
          <a:ln/>
        </p:spPr>
      </p:sp>
      <p:sp>
        <p:nvSpPr>
          <p:cNvPr id="27651" name="Segnaposto note 2">
            <a:extLst>
              <a:ext uri="{FF2B5EF4-FFF2-40B4-BE49-F238E27FC236}">
                <a16:creationId xmlns:a16="http://schemas.microsoft.com/office/drawing/2014/main" id="{65500E1C-9246-2ACE-1AD7-FC14949BB6FA}"/>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it-IT" altLang="it-IT">
                <a:latin typeface="Arial" panose="020B0604020202020204" pitchFamily="34" charset="0"/>
                <a:cs typeface="Arial" panose="020B0604020202020204" pitchFamily="34" charset="0"/>
              </a:rPr>
              <a:t>Italian Journal on Addiction Vol. 1 Numero 5-6,2011</a:t>
            </a:r>
          </a:p>
          <a:p>
            <a:pPr eaLnBrk="1" hangingPunct="1">
              <a:spcBef>
                <a:spcPct val="0"/>
              </a:spcBef>
            </a:pPr>
            <a:r>
              <a:rPr lang="it-IT" altLang="it-IT">
                <a:latin typeface="Arial" panose="020B0604020202020204" pitchFamily="34" charset="0"/>
                <a:cs typeface="Arial" panose="020B0604020202020204" pitchFamily="34" charset="0"/>
              </a:rPr>
              <a:t>18 Di partimento Politiche Antidroga Presidenza del Consiglio dei Ministri</a:t>
            </a:r>
          </a:p>
          <a:p>
            <a:pPr eaLnBrk="1" hangingPunct="1">
              <a:spcBef>
                <a:spcPct val="0"/>
              </a:spcBef>
            </a:pPr>
            <a:r>
              <a:rPr lang="it-IT" altLang="it-IT">
                <a:latin typeface="Arial" panose="020B0604020202020204" pitchFamily="34" charset="0"/>
                <a:cs typeface="Arial" panose="020B0604020202020204" pitchFamily="34" charset="0"/>
              </a:rPr>
              <a:t>Introduzione I cannabinoidi sintetici costituiscono un gruppo eteroge-neo di composti strutturalmente non correlati al Δ-9-tetraidrocannabinolo (THC), né spesso tra di loro, ma fun-zionalmente analoghi al principio attivo della cannabis. Queste nuove molecole sono state sviluppate dall’industria farmaceutica fn dagli anni ’70, nel tentativo di creare dei composti dotati dell’attività antinocicettiva (in particolare per il trattamento del dolore neuropatico) dei cannabinoidi natu-rali, ma privi degli effetti psicoattivi indesiderati dei cannabi-noidi. Essendo state sintetizzate col preciso scopo di aumen-tare l’attività agonista sul recettore, tali strutture presentano una elevata affnità per i recettori per i cannabinoidi CB1 e CB2, superiore a quella dei cannabinoidi naturali.</a:t>
            </a:r>
          </a:p>
          <a:p>
            <a:pPr eaLnBrk="1" hangingPunct="1">
              <a:spcBef>
                <a:spcPct val="0"/>
              </a:spcBef>
            </a:pPr>
            <a:r>
              <a:rPr lang="it-IT" altLang="it-IT">
                <a:latin typeface="Arial" panose="020B0604020202020204" pitchFamily="34" charset="0"/>
                <a:cs typeface="Arial" panose="020B0604020202020204" pitchFamily="34" charset="0"/>
              </a:rPr>
              <a:t>Studi struttura-attività hanno dimostrato che per l’attività sul sistema nervoso centrale è fondamentale la catena laterale ali-fatica presente in tutte le strutture 1 . Nonostante la notevole attività biologica, solo poche di queste molecole sono entrate per lo più sperimentalmente in terapia, mentre in gran parte sono state scartate per la loro tossicità.</a:t>
            </a:r>
          </a:p>
          <a:p>
            <a:pPr eaLnBrk="1" hangingPunct="1">
              <a:spcBef>
                <a:spcPct val="0"/>
              </a:spcBef>
            </a:pPr>
            <a:r>
              <a:rPr lang="it-IT" altLang="it-IT">
                <a:latin typeface="Arial" panose="020B0604020202020204" pitchFamily="34" charset="0"/>
                <a:cs typeface="Arial" panose="020B0604020202020204" pitchFamily="34" charset="0"/>
              </a:rPr>
              <a:t>I cannabinoidi sintetici possono essere classifcati in base alla loro struttura secondo quattro gruppi principali 2 :</a:t>
            </a:r>
          </a:p>
          <a:p>
            <a:pPr eaLnBrk="1" hangingPunct="1">
              <a:spcBef>
                <a:spcPct val="0"/>
              </a:spcBef>
            </a:pPr>
            <a:r>
              <a:rPr lang="it-IT" altLang="it-IT">
                <a:latin typeface="Arial" panose="020B0604020202020204" pitchFamily="34" charset="0"/>
                <a:cs typeface="Arial" panose="020B0604020202020204" pitchFamily="34" charset="0"/>
              </a:rPr>
              <a:t>• Cannabinoidi “classici” (es. HU-210);</a:t>
            </a:r>
          </a:p>
          <a:p>
            <a:pPr eaLnBrk="1" hangingPunct="1">
              <a:spcBef>
                <a:spcPct val="0"/>
              </a:spcBef>
            </a:pPr>
            <a:r>
              <a:rPr lang="it-IT" altLang="it-IT">
                <a:latin typeface="Arial" panose="020B0604020202020204" pitchFamily="34" charset="0"/>
                <a:cs typeface="Arial" panose="020B0604020202020204" pitchFamily="34" charset="0"/>
              </a:rPr>
              <a:t>• Cicloesilfenoli (es. CP 47,497 e suoi analoghi);</a:t>
            </a:r>
          </a:p>
          <a:p>
            <a:pPr eaLnBrk="1" hangingPunct="1">
              <a:spcBef>
                <a:spcPct val="0"/>
              </a:spcBef>
            </a:pPr>
            <a:r>
              <a:rPr lang="it-IT" altLang="it-IT">
                <a:latin typeface="Arial" panose="020B0604020202020204" pitchFamily="34" charset="0"/>
                <a:cs typeface="Arial" panose="020B0604020202020204" pitchFamily="34" charset="0"/>
              </a:rPr>
              <a:t>• Aminoalchilindoli: suddivisi in naftoilindoli (es. JWH-018, JWH-073, JWH-081, JWH-122, JWH-200, JWH-210), naftilmetilindoli (es. AM-694), fenilacetilindoli (es. JWH-250);</a:t>
            </a:r>
          </a:p>
          <a:p>
            <a:pPr eaLnBrk="1" hangingPunct="1">
              <a:spcBef>
                <a:spcPct val="0"/>
              </a:spcBef>
            </a:pPr>
            <a:r>
              <a:rPr lang="it-IT" altLang="it-IT">
                <a:latin typeface="Arial" panose="020B0604020202020204" pitchFamily="34" charset="0"/>
                <a:cs typeface="Arial" panose="020B0604020202020204" pitchFamily="34" charset="0"/>
              </a:rPr>
              <a:t>• Miscellanea: acidi grassi (es. oleamide).</a:t>
            </a:r>
          </a:p>
          <a:p>
            <a:pPr eaLnBrk="1" hangingPunct="1">
              <a:spcBef>
                <a:spcPct val="0"/>
              </a:spcBef>
            </a:pPr>
            <a:r>
              <a:rPr lang="it-IT" altLang="it-IT">
                <a:latin typeface="Arial" panose="020B0604020202020204" pitchFamily="34" charset="0"/>
                <a:cs typeface="Arial" panose="020B0604020202020204" pitchFamily="34" charset="0"/>
              </a:rPr>
              <a:t>I “cannabinoidi classici” sono caratterizzati dalla presenza nella loro struttura di un anello dibenzopiranico analogo a quello del THC. Sono stati sviluppati negli anni ’60 e includo-no l’HU-210, il nabilone e il dronabinolo, quest’ultimi usati in terapia in alcuni paesi esteri nel trattamento della nausea conseguente a chemioterapia 3 . Successivamente, dopo la sco-perta dei recettori per i cannabinoidi, l’industria farmaceutica ha sviluppato una serie dei cicloesilfenoli (CP) con attività simil-cannabinoide. Tra questi ricordiamo il CP 47,497 ed i suoi analoghi.</a:t>
            </a:r>
          </a:p>
          <a:p>
            <a:pPr eaLnBrk="1" hangingPunct="1">
              <a:spcBef>
                <a:spcPct val="0"/>
              </a:spcBef>
            </a:pPr>
            <a:r>
              <a:rPr lang="it-IT" altLang="it-IT">
                <a:latin typeface="Arial" panose="020B0604020202020204" pitchFamily="34" charset="0"/>
                <a:cs typeface="Arial" panose="020B0604020202020204" pitchFamily="34" charset="0"/>
              </a:rPr>
              <a:t>E’ però nel corso degli anni ’90, che J.W. Huffman della Clemson University ha sintetizzato un’ampia gamma di naf-toilindoli, naftilmetilindoli, naftoilpirroli, naftilmetilindani e fenilacetilindoli conosciuti come JWH, acronimo dal nome</a:t>
            </a:r>
          </a:p>
          <a:p>
            <a:pPr eaLnBrk="1" hangingPunct="1">
              <a:spcBef>
                <a:spcPct val="0"/>
              </a:spcBef>
            </a:pPr>
            <a:r>
              <a:rPr lang="it-IT" altLang="it-IT">
                <a:latin typeface="Arial" panose="020B0604020202020204" pitchFamily="34" charset="0"/>
                <a:cs typeface="Arial" panose="020B0604020202020204" pitchFamily="34" charset="0"/>
              </a:rPr>
              <a:t>del loro inventore 4 . Al momento attuale, la classe dei JWH rappresenta la tipologia di cannabinoidi sintetici maggior-mente diffusa nel mercato internazionale.</a:t>
            </a:r>
          </a:p>
          <a:p>
            <a:pPr eaLnBrk="1" hangingPunct="1">
              <a:spcBef>
                <a:spcPct val="0"/>
              </a:spcBef>
            </a:pPr>
            <a:r>
              <a:rPr lang="it-IT" altLang="it-IT">
                <a:latin typeface="Arial" panose="020B0604020202020204" pitchFamily="34" charset="0"/>
                <a:cs typeface="Arial" panose="020B0604020202020204" pitchFamily="34" charset="0"/>
              </a:rPr>
              <a:t>Tra i cannabinoidi sintetici si annovera anche un ultimo grup-po di composti, caratterizzati da una notevole eterogeneità nella struttura chimica, tra cui ricordiamo l’oleamide, un acido grasso che sembra possedere attività cannabino-mimetica 5 . Dalla scoperta dei recettori per i cannabinoidi ad oggi, sono state sintetizzate più di cento molecole dotate di un’affnità recettoriale in vitro, in particolare per il CB1, superiore ri-spetto al THC. La loro potenza, pur variando notevolmente da molecola a molecola, risulta essere anche 4-10 volte supe-riore rispetto al THC 6 . HU-210 presenta invece una potenza di 100 volte maggiore.</a:t>
            </a:r>
          </a:p>
          <a:p>
            <a:pPr eaLnBrk="1" hangingPunct="1">
              <a:spcBef>
                <a:spcPct val="0"/>
              </a:spcBef>
            </a:pPr>
            <a:r>
              <a:rPr lang="it-IT" altLang="it-IT">
                <a:latin typeface="Arial" panose="020B0604020202020204" pitchFamily="34" charset="0"/>
                <a:cs typeface="Arial" panose="020B0604020202020204" pitchFamily="34" charset="0"/>
              </a:rPr>
              <a:t>All’inizio del 2008, si è diffuso in Europa, in particolar modo tra i giovani, l’uso di preparazioni erbacee contenen-ti cannabinoidi sintetici e commercializzate come incensi e profumatori ambientali. Tra i prodotti commercializzati, il più rappresentativo è stato sicuramente quello denominato commercialmente ” Spice”, sebbene successivamente siano stati introdotti molti altri prodotti dalle caratteristiche simili 7 . Come per il THC, la via di somministrazione di elezione dei cannabinoidi sintetici è quella inalatoria, in quanto tali pro-dotti sono stati proposti come alternative legali alla canna-bis 8-9 . Sebbene non siano note le modalità di preparazione delle miscele erbacee note come “Spice”, “herbal blends” ecc., si presume che i cannabinoidi sintetici siano aggiunti a una miscela di erbe mediante un processo di vaporizzazione. Nonostante vi sia una crescente evidenza dell’ associazione tra uso di cannabis e lo sviluppo e l’esacerbazione di psicosi 10 , sono disponibili poche informazioni circa gli effetti psichia-trici 11-15 , il proflo di tossicità 16 e il metabolismo 17-22 dei can-nabinoidi sintetici. E’ importante considerare anche che non sono note le interazioni farmacologiche e le proprietà degli altri componenti erbacei presenti nelle miscele contenenti i cannabinoidi sintetici. Non è pertanto escluso che possano dar luogo ad effetti avversi sinergici.</a:t>
            </a:r>
          </a:p>
          <a:p>
            <a:pPr eaLnBrk="1" hangingPunct="1">
              <a:spcBef>
                <a:spcPct val="0"/>
              </a:spcBef>
            </a:pPr>
            <a:r>
              <a:rPr lang="it-IT" altLang="it-IT">
                <a:latin typeface="Arial" panose="020B0604020202020204" pitchFamily="34" charset="0"/>
                <a:cs typeface="Arial" panose="020B0604020202020204" pitchFamily="34" charset="0"/>
              </a:rPr>
              <a:t>Al fne di far emergere il fenomeno della diffusione dei can-nabinoidi sintetici, il Sistema di Allerta Europeo ha iniziato da tempo un’attività di monitoraggio sul territorio dell’Unio-ne che culminava nel dicembre 2008 con l’identifcazione, per la prima volta in Austria, del JWH-018 in alcuni preparati di herbal blend. Subito dopo, molti altri stati europei iniziavano a notifcare all’European Monitoring Centre for Drugs and Drug Addiction (EMCDDA) l’individuazione di altre nuove sostanze psicoattive della classe dei cannabinoidi sintetici 18 .</a:t>
            </a:r>
          </a:p>
          <a:p>
            <a:pPr eaLnBrk="1" hangingPunct="1">
              <a:spcBef>
                <a:spcPct val="0"/>
              </a:spcBef>
            </a:pPr>
            <a:r>
              <a:rPr lang="it-IT" altLang="it-IT">
                <a:latin typeface="Arial" panose="020B0604020202020204" pitchFamily="34" charset="0"/>
                <a:cs typeface="Arial" panose="020B0604020202020204" pitchFamily="34" charset="0"/>
              </a:rPr>
              <a:t> </a:t>
            </a:r>
          </a:p>
        </p:txBody>
      </p:sp>
      <p:sp>
        <p:nvSpPr>
          <p:cNvPr id="12292" name="Segnaposto numero diapositiva 3">
            <a:extLst>
              <a:ext uri="{FF2B5EF4-FFF2-40B4-BE49-F238E27FC236}">
                <a16:creationId xmlns:a16="http://schemas.microsoft.com/office/drawing/2014/main" id="{B26B02F4-F34D-732E-12AD-47294C1F7B80}"/>
              </a:ext>
            </a:extLst>
          </p:cNvPr>
          <p:cNvSpPr>
            <a:spLocks noGrp="1"/>
          </p:cNvSpPr>
          <p:nvPr>
            <p:ph type="sldNum" sz="quarter" idx="5"/>
          </p:nvPr>
        </p:nvSpPr>
        <p:spPr/>
        <p:txBody>
          <a:bodyP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eaLnBrk="0" fontAlgn="base" hangingPunct="0">
              <a:spcBef>
                <a:spcPct val="0"/>
              </a:spcBef>
              <a:spcAft>
                <a:spcPct val="0"/>
              </a:spcAft>
              <a:defRPr>
                <a:solidFill>
                  <a:schemeClr val="tx1"/>
                </a:solidFill>
                <a:latin typeface="Cambria" panose="02040503050406030204" pitchFamily="18" charset="0"/>
              </a:defRPr>
            </a:lvl6pPr>
            <a:lvl7pPr marL="2971800" indent="-228600" eaLnBrk="0" fontAlgn="base" hangingPunct="0">
              <a:spcBef>
                <a:spcPct val="0"/>
              </a:spcBef>
              <a:spcAft>
                <a:spcPct val="0"/>
              </a:spcAft>
              <a:defRPr>
                <a:solidFill>
                  <a:schemeClr val="tx1"/>
                </a:solidFill>
                <a:latin typeface="Cambria" panose="02040503050406030204" pitchFamily="18" charset="0"/>
              </a:defRPr>
            </a:lvl7pPr>
            <a:lvl8pPr marL="3429000" indent="-228600" eaLnBrk="0" fontAlgn="base" hangingPunct="0">
              <a:spcBef>
                <a:spcPct val="0"/>
              </a:spcBef>
              <a:spcAft>
                <a:spcPct val="0"/>
              </a:spcAft>
              <a:defRPr>
                <a:solidFill>
                  <a:schemeClr val="tx1"/>
                </a:solidFill>
                <a:latin typeface="Cambria" panose="02040503050406030204" pitchFamily="18" charset="0"/>
              </a:defRPr>
            </a:lvl8pPr>
            <a:lvl9pPr marL="3886200" indent="-228600" eaLnBrk="0" fontAlgn="base" hangingPunct="0">
              <a:spcBef>
                <a:spcPct val="0"/>
              </a:spcBef>
              <a:spcAft>
                <a:spcPct val="0"/>
              </a:spcAft>
              <a:defRPr>
                <a:solidFill>
                  <a:schemeClr val="tx1"/>
                </a:solidFill>
                <a:latin typeface="Cambria" panose="02040503050406030204" pitchFamily="18" charset="0"/>
              </a:defRPr>
            </a:lvl9pPr>
          </a:lstStyle>
          <a:p>
            <a:pPr defTabSz="457200" fontAlgn="auto">
              <a:spcBef>
                <a:spcPts val="0"/>
              </a:spcBef>
              <a:spcAft>
                <a:spcPts val="0"/>
              </a:spcAft>
              <a:defRPr/>
            </a:pPr>
            <a:fld id="{AC8DBEA7-EDB1-49A8-81D8-5FCDD6DE4021}" type="slidenum">
              <a:rPr lang="it-IT" altLang="it-IT" smtClean="0">
                <a:solidFill>
                  <a:prstClr val="black"/>
                </a:solidFill>
                <a:latin typeface="Calibri" panose="020F0502020204030204" pitchFamily="34" charset="0"/>
                <a:cs typeface="+mn-cs"/>
              </a:rPr>
              <a:pPr defTabSz="457200" fontAlgn="auto">
                <a:spcBef>
                  <a:spcPts val="0"/>
                </a:spcBef>
                <a:spcAft>
                  <a:spcPts val="0"/>
                </a:spcAft>
                <a:defRPr/>
              </a:pPr>
              <a:t>28</a:t>
            </a:fld>
            <a:endParaRPr lang="it-IT" altLang="it-IT">
              <a:solidFill>
                <a:prstClr val="black"/>
              </a:solidFill>
              <a:latin typeface="Calibri" panose="020F0502020204030204" pitchFamily="34" charset="0"/>
              <a:cs typeface="+mn-cs"/>
            </a:endParaRPr>
          </a:p>
        </p:txBody>
      </p:sp>
    </p:spTree>
    <p:extLst>
      <p:ext uri="{BB962C8B-B14F-4D97-AF65-F5344CB8AC3E}">
        <p14:creationId xmlns:p14="http://schemas.microsoft.com/office/powerpoint/2010/main" val="5251509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1E3F1-F749-215A-8AE8-A47E237AF70D}"/>
            </a:ext>
          </a:extLst>
        </p:cNvPr>
        <p:cNvGrpSpPr/>
        <p:nvPr/>
      </p:nvGrpSpPr>
      <p:grpSpPr>
        <a:xfrm>
          <a:off x="0" y="0"/>
          <a:ext cx="0" cy="0"/>
          <a:chOff x="0" y="0"/>
          <a:chExt cx="0" cy="0"/>
        </a:xfrm>
      </p:grpSpPr>
      <p:sp>
        <p:nvSpPr>
          <p:cNvPr id="27650" name="Segnaposto immagine diapositiva 1">
            <a:extLst>
              <a:ext uri="{FF2B5EF4-FFF2-40B4-BE49-F238E27FC236}">
                <a16:creationId xmlns:a16="http://schemas.microsoft.com/office/drawing/2014/main" id="{880B658F-6D5B-B110-13F0-C8CDECB4E03C}"/>
              </a:ext>
            </a:extLst>
          </p:cNvPr>
          <p:cNvSpPr>
            <a:spLocks noGrp="1" noRot="1" noChangeAspect="1" noChangeArrowheads="1" noTextEdit="1"/>
          </p:cNvSpPr>
          <p:nvPr>
            <p:ph type="sldImg"/>
          </p:nvPr>
        </p:nvSpPr>
        <p:spPr>
          <a:xfrm>
            <a:off x="685800" y="1143000"/>
            <a:ext cx="5486400" cy="3086100"/>
          </a:xfrm>
          <a:ln/>
        </p:spPr>
      </p:sp>
      <p:sp>
        <p:nvSpPr>
          <p:cNvPr id="27651" name="Segnaposto note 2">
            <a:extLst>
              <a:ext uri="{FF2B5EF4-FFF2-40B4-BE49-F238E27FC236}">
                <a16:creationId xmlns:a16="http://schemas.microsoft.com/office/drawing/2014/main" id="{7AC68FE0-D17A-A308-CC83-CE7F1B831C1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it-IT" altLang="it-IT">
                <a:latin typeface="Arial" panose="020B0604020202020204" pitchFamily="34" charset="0"/>
                <a:cs typeface="Arial" panose="020B0604020202020204" pitchFamily="34" charset="0"/>
              </a:rPr>
              <a:t>Italian Journal on Addiction Vol. 1 Numero 5-6,2011</a:t>
            </a:r>
          </a:p>
          <a:p>
            <a:pPr eaLnBrk="1" hangingPunct="1">
              <a:spcBef>
                <a:spcPct val="0"/>
              </a:spcBef>
            </a:pPr>
            <a:r>
              <a:rPr lang="it-IT" altLang="it-IT">
                <a:latin typeface="Arial" panose="020B0604020202020204" pitchFamily="34" charset="0"/>
                <a:cs typeface="Arial" panose="020B0604020202020204" pitchFamily="34" charset="0"/>
              </a:rPr>
              <a:t>18 Di partimento Politiche Antidroga Presidenza del Consiglio dei Ministri</a:t>
            </a:r>
          </a:p>
          <a:p>
            <a:pPr eaLnBrk="1" hangingPunct="1">
              <a:spcBef>
                <a:spcPct val="0"/>
              </a:spcBef>
            </a:pPr>
            <a:r>
              <a:rPr lang="it-IT" altLang="it-IT">
                <a:latin typeface="Arial" panose="020B0604020202020204" pitchFamily="34" charset="0"/>
                <a:cs typeface="Arial" panose="020B0604020202020204" pitchFamily="34" charset="0"/>
              </a:rPr>
              <a:t>Introduzione I cannabinoidi sintetici costituiscono un gruppo eteroge-neo di composti strutturalmente non correlati al Δ-9-tetraidrocannabinolo (THC), né spesso tra di loro, ma fun-zionalmente analoghi al principio attivo della cannabis. Queste nuove molecole sono state sviluppate dall’industria farmaceutica fn dagli anni ’70, nel tentativo di creare dei composti dotati dell’attività antinocicettiva (in particolare per il trattamento del dolore neuropatico) dei cannabinoidi natu-rali, ma privi degli effetti psicoattivi indesiderati dei cannabi-noidi. Essendo state sintetizzate col preciso scopo di aumen-tare l’attività agonista sul recettore, tali strutture presentano una elevata affnità per i recettori per i cannabinoidi CB1 e CB2, superiore a quella dei cannabinoidi naturali.</a:t>
            </a:r>
          </a:p>
          <a:p>
            <a:pPr eaLnBrk="1" hangingPunct="1">
              <a:spcBef>
                <a:spcPct val="0"/>
              </a:spcBef>
            </a:pPr>
            <a:r>
              <a:rPr lang="it-IT" altLang="it-IT">
                <a:latin typeface="Arial" panose="020B0604020202020204" pitchFamily="34" charset="0"/>
                <a:cs typeface="Arial" panose="020B0604020202020204" pitchFamily="34" charset="0"/>
              </a:rPr>
              <a:t>Studi struttura-attività hanno dimostrato che per l’attività sul sistema nervoso centrale è fondamentale la catena laterale ali-fatica presente in tutte le strutture 1 . Nonostante la notevole attività biologica, solo poche di queste molecole sono entrate per lo più sperimentalmente in terapia, mentre in gran parte sono state scartate per la loro tossicità.</a:t>
            </a:r>
          </a:p>
          <a:p>
            <a:pPr eaLnBrk="1" hangingPunct="1">
              <a:spcBef>
                <a:spcPct val="0"/>
              </a:spcBef>
            </a:pPr>
            <a:r>
              <a:rPr lang="it-IT" altLang="it-IT">
                <a:latin typeface="Arial" panose="020B0604020202020204" pitchFamily="34" charset="0"/>
                <a:cs typeface="Arial" panose="020B0604020202020204" pitchFamily="34" charset="0"/>
              </a:rPr>
              <a:t>I cannabinoidi sintetici possono essere classifcati in base alla loro struttura secondo quattro gruppi principali 2 :</a:t>
            </a:r>
          </a:p>
          <a:p>
            <a:pPr eaLnBrk="1" hangingPunct="1">
              <a:spcBef>
                <a:spcPct val="0"/>
              </a:spcBef>
            </a:pPr>
            <a:r>
              <a:rPr lang="it-IT" altLang="it-IT">
                <a:latin typeface="Arial" panose="020B0604020202020204" pitchFamily="34" charset="0"/>
                <a:cs typeface="Arial" panose="020B0604020202020204" pitchFamily="34" charset="0"/>
              </a:rPr>
              <a:t>• Cannabinoidi “classici” (es. HU-210);</a:t>
            </a:r>
          </a:p>
          <a:p>
            <a:pPr eaLnBrk="1" hangingPunct="1">
              <a:spcBef>
                <a:spcPct val="0"/>
              </a:spcBef>
            </a:pPr>
            <a:r>
              <a:rPr lang="it-IT" altLang="it-IT">
                <a:latin typeface="Arial" panose="020B0604020202020204" pitchFamily="34" charset="0"/>
                <a:cs typeface="Arial" panose="020B0604020202020204" pitchFamily="34" charset="0"/>
              </a:rPr>
              <a:t>• Cicloesilfenoli (es. CP 47,497 e suoi analoghi);</a:t>
            </a:r>
          </a:p>
          <a:p>
            <a:pPr eaLnBrk="1" hangingPunct="1">
              <a:spcBef>
                <a:spcPct val="0"/>
              </a:spcBef>
            </a:pPr>
            <a:r>
              <a:rPr lang="it-IT" altLang="it-IT">
                <a:latin typeface="Arial" panose="020B0604020202020204" pitchFamily="34" charset="0"/>
                <a:cs typeface="Arial" panose="020B0604020202020204" pitchFamily="34" charset="0"/>
              </a:rPr>
              <a:t>• Aminoalchilindoli: suddivisi in naftoilindoli (es. JWH-018, JWH-073, JWH-081, JWH-122, JWH-200, JWH-210), naftilmetilindoli (es. AM-694), fenilacetilindoli (es. JWH-250);</a:t>
            </a:r>
          </a:p>
          <a:p>
            <a:pPr eaLnBrk="1" hangingPunct="1">
              <a:spcBef>
                <a:spcPct val="0"/>
              </a:spcBef>
            </a:pPr>
            <a:r>
              <a:rPr lang="it-IT" altLang="it-IT">
                <a:latin typeface="Arial" panose="020B0604020202020204" pitchFamily="34" charset="0"/>
                <a:cs typeface="Arial" panose="020B0604020202020204" pitchFamily="34" charset="0"/>
              </a:rPr>
              <a:t>• Miscellanea: acidi grassi (es. oleamide).</a:t>
            </a:r>
          </a:p>
          <a:p>
            <a:pPr eaLnBrk="1" hangingPunct="1">
              <a:spcBef>
                <a:spcPct val="0"/>
              </a:spcBef>
            </a:pPr>
            <a:r>
              <a:rPr lang="it-IT" altLang="it-IT">
                <a:latin typeface="Arial" panose="020B0604020202020204" pitchFamily="34" charset="0"/>
                <a:cs typeface="Arial" panose="020B0604020202020204" pitchFamily="34" charset="0"/>
              </a:rPr>
              <a:t>I “cannabinoidi classici” sono caratterizzati dalla presenza nella loro struttura di un anello dibenzopiranico analogo a quello del THC. Sono stati sviluppati negli anni ’60 e includo-no l’HU-210, il nabilone e il dronabinolo, quest’ultimi usati in terapia in alcuni paesi esteri nel trattamento della nausea conseguente a chemioterapia 3 . Successivamente, dopo la sco-perta dei recettori per i cannabinoidi, l’industria farmaceutica ha sviluppato una serie dei cicloesilfenoli (CP) con attività simil-cannabinoide. Tra questi ricordiamo il CP 47,497 ed i suoi analoghi.</a:t>
            </a:r>
          </a:p>
          <a:p>
            <a:pPr eaLnBrk="1" hangingPunct="1">
              <a:spcBef>
                <a:spcPct val="0"/>
              </a:spcBef>
            </a:pPr>
            <a:r>
              <a:rPr lang="it-IT" altLang="it-IT">
                <a:latin typeface="Arial" panose="020B0604020202020204" pitchFamily="34" charset="0"/>
                <a:cs typeface="Arial" panose="020B0604020202020204" pitchFamily="34" charset="0"/>
              </a:rPr>
              <a:t>E’ però nel corso degli anni ’90, che J.W. Huffman della Clemson University ha sintetizzato un’ampia gamma di naf-toilindoli, naftilmetilindoli, naftoilpirroli, naftilmetilindani e fenilacetilindoli conosciuti come JWH, acronimo dal nome</a:t>
            </a:r>
          </a:p>
          <a:p>
            <a:pPr eaLnBrk="1" hangingPunct="1">
              <a:spcBef>
                <a:spcPct val="0"/>
              </a:spcBef>
            </a:pPr>
            <a:r>
              <a:rPr lang="it-IT" altLang="it-IT">
                <a:latin typeface="Arial" panose="020B0604020202020204" pitchFamily="34" charset="0"/>
                <a:cs typeface="Arial" panose="020B0604020202020204" pitchFamily="34" charset="0"/>
              </a:rPr>
              <a:t>del loro inventore 4 . Al momento attuale, la classe dei JWH rappresenta la tipologia di cannabinoidi sintetici maggior-mente diffusa nel mercato internazionale.</a:t>
            </a:r>
          </a:p>
          <a:p>
            <a:pPr eaLnBrk="1" hangingPunct="1">
              <a:spcBef>
                <a:spcPct val="0"/>
              </a:spcBef>
            </a:pPr>
            <a:r>
              <a:rPr lang="it-IT" altLang="it-IT">
                <a:latin typeface="Arial" panose="020B0604020202020204" pitchFamily="34" charset="0"/>
                <a:cs typeface="Arial" panose="020B0604020202020204" pitchFamily="34" charset="0"/>
              </a:rPr>
              <a:t>Tra i cannabinoidi sintetici si annovera anche un ultimo grup-po di composti, caratterizzati da una notevole eterogeneità nella struttura chimica, tra cui ricordiamo l’oleamide, un acido grasso che sembra possedere attività cannabino-mimetica 5 . Dalla scoperta dei recettori per i cannabinoidi ad oggi, sono state sintetizzate più di cento molecole dotate di un’affnità recettoriale in vitro, in particolare per il CB1, superiore ri-spetto al THC. La loro potenza, pur variando notevolmente da molecola a molecola, risulta essere anche 4-10 volte supe-riore rispetto al THC 6 . HU-210 presenta invece una potenza di 100 volte maggiore.</a:t>
            </a:r>
          </a:p>
          <a:p>
            <a:pPr eaLnBrk="1" hangingPunct="1">
              <a:spcBef>
                <a:spcPct val="0"/>
              </a:spcBef>
            </a:pPr>
            <a:r>
              <a:rPr lang="it-IT" altLang="it-IT">
                <a:latin typeface="Arial" panose="020B0604020202020204" pitchFamily="34" charset="0"/>
                <a:cs typeface="Arial" panose="020B0604020202020204" pitchFamily="34" charset="0"/>
              </a:rPr>
              <a:t>All’inizio del 2008, si è diffuso in Europa, in particolar modo tra i giovani, l’uso di preparazioni erbacee contenen-ti cannabinoidi sintetici e commercializzate come incensi e profumatori ambientali. Tra i prodotti commercializzati, il più rappresentativo è stato sicuramente quello denominato commercialmente ” Spice”, sebbene successivamente siano stati introdotti molti altri prodotti dalle caratteristiche simili 7 . Come per il THC, la via di somministrazione di elezione dei cannabinoidi sintetici è quella inalatoria, in quanto tali pro-dotti sono stati proposti come alternative legali alla canna-bis 8-9 . Sebbene non siano note le modalità di preparazione delle miscele erbacee note come “Spice”, “herbal blends” ecc., si presume che i cannabinoidi sintetici siano aggiunti a una miscela di erbe mediante un processo di vaporizzazione. Nonostante vi sia una crescente evidenza dell’ associazione tra uso di cannabis e lo sviluppo e l’esacerbazione di psicosi 10 , sono disponibili poche informazioni circa gli effetti psichia-trici 11-15 , il proflo di tossicità 16 e il metabolismo 17-22 dei can-nabinoidi sintetici. E’ importante considerare anche che non sono note le interazioni farmacologiche e le proprietà degli altri componenti erbacei presenti nelle miscele contenenti i cannabinoidi sintetici. Non è pertanto escluso che possano dar luogo ad effetti avversi sinergici.</a:t>
            </a:r>
          </a:p>
          <a:p>
            <a:pPr eaLnBrk="1" hangingPunct="1">
              <a:spcBef>
                <a:spcPct val="0"/>
              </a:spcBef>
            </a:pPr>
            <a:r>
              <a:rPr lang="it-IT" altLang="it-IT">
                <a:latin typeface="Arial" panose="020B0604020202020204" pitchFamily="34" charset="0"/>
                <a:cs typeface="Arial" panose="020B0604020202020204" pitchFamily="34" charset="0"/>
              </a:rPr>
              <a:t>Al fne di far emergere il fenomeno della diffusione dei can-nabinoidi sintetici, il Sistema di Allerta Europeo ha iniziato da tempo un’attività di monitoraggio sul territorio dell’Unio-ne che culminava nel dicembre 2008 con l’identifcazione, per la prima volta in Austria, del JWH-018 in alcuni preparati di herbal blend. Subito dopo, molti altri stati europei iniziavano a notifcare all’European Monitoring Centre for Drugs and Drug Addiction (EMCDDA) l’individuazione di altre nuove sostanze psicoattive della classe dei cannabinoidi sintetici 18 .</a:t>
            </a:r>
          </a:p>
          <a:p>
            <a:pPr eaLnBrk="1" hangingPunct="1">
              <a:spcBef>
                <a:spcPct val="0"/>
              </a:spcBef>
            </a:pPr>
            <a:r>
              <a:rPr lang="it-IT" altLang="it-IT">
                <a:latin typeface="Arial" panose="020B0604020202020204" pitchFamily="34" charset="0"/>
                <a:cs typeface="Arial" panose="020B0604020202020204" pitchFamily="34" charset="0"/>
              </a:rPr>
              <a:t> </a:t>
            </a:r>
          </a:p>
        </p:txBody>
      </p:sp>
      <p:sp>
        <p:nvSpPr>
          <p:cNvPr id="12292" name="Segnaposto numero diapositiva 3">
            <a:extLst>
              <a:ext uri="{FF2B5EF4-FFF2-40B4-BE49-F238E27FC236}">
                <a16:creationId xmlns:a16="http://schemas.microsoft.com/office/drawing/2014/main" id="{70538907-5211-9214-3B59-1524D84AB2C8}"/>
              </a:ext>
            </a:extLst>
          </p:cNvPr>
          <p:cNvSpPr>
            <a:spLocks noGrp="1"/>
          </p:cNvSpPr>
          <p:nvPr>
            <p:ph type="sldNum" sz="quarter" idx="5"/>
          </p:nvPr>
        </p:nvSpPr>
        <p:spPr/>
        <p:txBody>
          <a:bodyP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eaLnBrk="0" fontAlgn="base" hangingPunct="0">
              <a:spcBef>
                <a:spcPct val="0"/>
              </a:spcBef>
              <a:spcAft>
                <a:spcPct val="0"/>
              </a:spcAft>
              <a:defRPr>
                <a:solidFill>
                  <a:schemeClr val="tx1"/>
                </a:solidFill>
                <a:latin typeface="Cambria" panose="02040503050406030204" pitchFamily="18" charset="0"/>
              </a:defRPr>
            </a:lvl6pPr>
            <a:lvl7pPr marL="2971800" indent="-228600" eaLnBrk="0" fontAlgn="base" hangingPunct="0">
              <a:spcBef>
                <a:spcPct val="0"/>
              </a:spcBef>
              <a:spcAft>
                <a:spcPct val="0"/>
              </a:spcAft>
              <a:defRPr>
                <a:solidFill>
                  <a:schemeClr val="tx1"/>
                </a:solidFill>
                <a:latin typeface="Cambria" panose="02040503050406030204" pitchFamily="18" charset="0"/>
              </a:defRPr>
            </a:lvl7pPr>
            <a:lvl8pPr marL="3429000" indent="-228600" eaLnBrk="0" fontAlgn="base" hangingPunct="0">
              <a:spcBef>
                <a:spcPct val="0"/>
              </a:spcBef>
              <a:spcAft>
                <a:spcPct val="0"/>
              </a:spcAft>
              <a:defRPr>
                <a:solidFill>
                  <a:schemeClr val="tx1"/>
                </a:solidFill>
                <a:latin typeface="Cambria" panose="02040503050406030204" pitchFamily="18" charset="0"/>
              </a:defRPr>
            </a:lvl8pPr>
            <a:lvl9pPr marL="3886200" indent="-228600" eaLnBrk="0" fontAlgn="base" hangingPunct="0">
              <a:spcBef>
                <a:spcPct val="0"/>
              </a:spcBef>
              <a:spcAft>
                <a:spcPct val="0"/>
              </a:spcAft>
              <a:defRPr>
                <a:solidFill>
                  <a:schemeClr val="tx1"/>
                </a:solidFill>
                <a:latin typeface="Cambria" panose="02040503050406030204" pitchFamily="18" charset="0"/>
              </a:defRPr>
            </a:lvl9pPr>
          </a:lstStyle>
          <a:p>
            <a:pPr defTabSz="457200" fontAlgn="auto">
              <a:spcBef>
                <a:spcPts val="0"/>
              </a:spcBef>
              <a:spcAft>
                <a:spcPts val="0"/>
              </a:spcAft>
              <a:defRPr/>
            </a:pPr>
            <a:fld id="{AC8DBEA7-EDB1-49A8-81D8-5FCDD6DE4021}" type="slidenum">
              <a:rPr lang="it-IT" altLang="it-IT" smtClean="0">
                <a:solidFill>
                  <a:prstClr val="black"/>
                </a:solidFill>
                <a:latin typeface="Calibri" panose="020F0502020204030204" pitchFamily="34" charset="0"/>
                <a:cs typeface="+mn-cs"/>
              </a:rPr>
              <a:pPr defTabSz="457200" fontAlgn="auto">
                <a:spcBef>
                  <a:spcPts val="0"/>
                </a:spcBef>
                <a:spcAft>
                  <a:spcPts val="0"/>
                </a:spcAft>
                <a:defRPr/>
              </a:pPr>
              <a:t>29</a:t>
            </a:fld>
            <a:endParaRPr lang="it-IT" altLang="it-IT">
              <a:solidFill>
                <a:prstClr val="black"/>
              </a:solidFill>
              <a:latin typeface="Calibri" panose="020F0502020204030204" pitchFamily="34" charset="0"/>
              <a:cs typeface="+mn-cs"/>
            </a:endParaRPr>
          </a:p>
        </p:txBody>
      </p:sp>
    </p:spTree>
    <p:extLst>
      <p:ext uri="{BB962C8B-B14F-4D97-AF65-F5344CB8AC3E}">
        <p14:creationId xmlns:p14="http://schemas.microsoft.com/office/powerpoint/2010/main" val="40955262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egnaposto immagine diapositiva 1">
            <a:extLst>
              <a:ext uri="{FF2B5EF4-FFF2-40B4-BE49-F238E27FC236}">
                <a16:creationId xmlns:a16="http://schemas.microsoft.com/office/drawing/2014/main" id="{982B95F2-1E8E-F167-C9D8-C5DC416FF2D2}"/>
              </a:ext>
            </a:extLst>
          </p:cNvPr>
          <p:cNvSpPr>
            <a:spLocks noGrp="1" noRot="1" noChangeAspect="1" noChangeArrowheads="1" noTextEdit="1"/>
          </p:cNvSpPr>
          <p:nvPr>
            <p:ph type="sldImg"/>
          </p:nvPr>
        </p:nvSpPr>
        <p:spPr>
          <a:xfrm>
            <a:off x="685800" y="1143000"/>
            <a:ext cx="5486400" cy="3086100"/>
          </a:xfrm>
          <a:ln/>
        </p:spPr>
      </p:sp>
      <p:sp>
        <p:nvSpPr>
          <p:cNvPr id="40963" name="Segnaposto note 2">
            <a:extLst>
              <a:ext uri="{FF2B5EF4-FFF2-40B4-BE49-F238E27FC236}">
                <a16:creationId xmlns:a16="http://schemas.microsoft.com/office/drawing/2014/main" id="{849074E3-5DA1-0422-2F30-348A5DE9BA0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it-IT" altLang="it-IT">
                <a:latin typeface="Arial" panose="020B0604020202020204" pitchFamily="34" charset="0"/>
                <a:cs typeface="Arial" panose="020B0604020202020204" pitchFamily="34" charset="0"/>
              </a:rPr>
              <a:t>Italian Journal on Addiction Vol. 1 Numero 5-6,2011</a:t>
            </a:r>
          </a:p>
          <a:p>
            <a:pPr eaLnBrk="1" hangingPunct="1">
              <a:spcBef>
                <a:spcPct val="0"/>
              </a:spcBef>
            </a:pPr>
            <a:r>
              <a:rPr lang="it-IT" altLang="it-IT">
                <a:latin typeface="Arial" panose="020B0604020202020204" pitchFamily="34" charset="0"/>
                <a:cs typeface="Arial" panose="020B0604020202020204" pitchFamily="34" charset="0"/>
              </a:rPr>
              <a:t>18 Di partimento Politiche Antidroga Presidenza del Consiglio dei Ministri</a:t>
            </a:r>
          </a:p>
          <a:p>
            <a:pPr eaLnBrk="1" hangingPunct="1">
              <a:spcBef>
                <a:spcPct val="0"/>
              </a:spcBef>
            </a:pPr>
            <a:r>
              <a:rPr lang="it-IT" altLang="it-IT">
                <a:latin typeface="Arial" panose="020B0604020202020204" pitchFamily="34" charset="0"/>
                <a:cs typeface="Arial" panose="020B0604020202020204" pitchFamily="34" charset="0"/>
              </a:rPr>
              <a:t>Introduzione I cannabinoidi sintetici costituiscono un gruppo eteroge-neo di composti strutturalmente non correlati al Δ-9-tetraidrocannabinolo (THC), né spesso tra di loro, ma fun-zionalmente analoghi al principio attivo della cannabis. Queste nuove molecole sono state sviluppate dall’industria farmaceutica fn dagli anni ’70, nel tentativo di creare dei composti dotati dell’attività antinocicettiva (in particolare per il trattamento del dolore neuropatico) dei cannabinoidi natu-rali, ma privi degli effetti psicoattivi indesiderati dei cannabi-noidi. Essendo state sintetizzate col preciso scopo di aumen-tare l’attività agonista sul recettore, tali strutture presentano una elevata affnità per i recettori per i cannabinoidi CB1 e CB2, superiore a quella dei cannabinoidi naturali.</a:t>
            </a:r>
          </a:p>
          <a:p>
            <a:pPr eaLnBrk="1" hangingPunct="1">
              <a:spcBef>
                <a:spcPct val="0"/>
              </a:spcBef>
            </a:pPr>
            <a:r>
              <a:rPr lang="it-IT" altLang="it-IT">
                <a:latin typeface="Arial" panose="020B0604020202020204" pitchFamily="34" charset="0"/>
                <a:cs typeface="Arial" panose="020B0604020202020204" pitchFamily="34" charset="0"/>
              </a:rPr>
              <a:t>Studi struttura-attività hanno dimostrato che per l’attività sul sistema nervoso centrale è fondamentale la catena laterale ali-fatica presente in tutte le strutture 1 . Nonostante la notevole attività biologica, solo poche di queste molecole sono entrate per lo più sperimentalmente in terapia, mentre in gran parte sono state scartate per la loro tossicità.</a:t>
            </a:r>
          </a:p>
          <a:p>
            <a:pPr eaLnBrk="1" hangingPunct="1">
              <a:spcBef>
                <a:spcPct val="0"/>
              </a:spcBef>
            </a:pPr>
            <a:r>
              <a:rPr lang="it-IT" altLang="it-IT">
                <a:latin typeface="Arial" panose="020B0604020202020204" pitchFamily="34" charset="0"/>
                <a:cs typeface="Arial" panose="020B0604020202020204" pitchFamily="34" charset="0"/>
              </a:rPr>
              <a:t>I cannabinoidi sintetici possono essere classifcati in base alla loro struttura secondo quattro gruppi principali 2 :</a:t>
            </a:r>
          </a:p>
          <a:p>
            <a:pPr eaLnBrk="1" hangingPunct="1">
              <a:spcBef>
                <a:spcPct val="0"/>
              </a:spcBef>
            </a:pPr>
            <a:r>
              <a:rPr lang="it-IT" altLang="it-IT">
                <a:latin typeface="Arial" panose="020B0604020202020204" pitchFamily="34" charset="0"/>
                <a:cs typeface="Arial" panose="020B0604020202020204" pitchFamily="34" charset="0"/>
              </a:rPr>
              <a:t>• Cannabinoidi “classici” (es. HU-210);</a:t>
            </a:r>
          </a:p>
          <a:p>
            <a:pPr eaLnBrk="1" hangingPunct="1">
              <a:spcBef>
                <a:spcPct val="0"/>
              </a:spcBef>
            </a:pPr>
            <a:r>
              <a:rPr lang="it-IT" altLang="it-IT">
                <a:latin typeface="Arial" panose="020B0604020202020204" pitchFamily="34" charset="0"/>
                <a:cs typeface="Arial" panose="020B0604020202020204" pitchFamily="34" charset="0"/>
              </a:rPr>
              <a:t>• Cicloesilfenoli (es. CP 47,497 e suoi analoghi);</a:t>
            </a:r>
          </a:p>
          <a:p>
            <a:pPr eaLnBrk="1" hangingPunct="1">
              <a:spcBef>
                <a:spcPct val="0"/>
              </a:spcBef>
            </a:pPr>
            <a:r>
              <a:rPr lang="it-IT" altLang="it-IT">
                <a:latin typeface="Arial" panose="020B0604020202020204" pitchFamily="34" charset="0"/>
                <a:cs typeface="Arial" panose="020B0604020202020204" pitchFamily="34" charset="0"/>
              </a:rPr>
              <a:t>• Aminoalchilindoli: suddivisi in naftoilindoli (es. JWH-018, JWH-073, JWH-081, JWH-122, JWH-200, JWH-210), naftilmetilindoli (es. AM-694), fenilacetilindoli (es. JWH-250);</a:t>
            </a:r>
          </a:p>
          <a:p>
            <a:pPr eaLnBrk="1" hangingPunct="1">
              <a:spcBef>
                <a:spcPct val="0"/>
              </a:spcBef>
            </a:pPr>
            <a:r>
              <a:rPr lang="it-IT" altLang="it-IT">
                <a:latin typeface="Arial" panose="020B0604020202020204" pitchFamily="34" charset="0"/>
                <a:cs typeface="Arial" panose="020B0604020202020204" pitchFamily="34" charset="0"/>
              </a:rPr>
              <a:t>• Miscellanea: acidi grassi (es. oleamide).</a:t>
            </a:r>
          </a:p>
          <a:p>
            <a:pPr eaLnBrk="1" hangingPunct="1">
              <a:spcBef>
                <a:spcPct val="0"/>
              </a:spcBef>
            </a:pPr>
            <a:r>
              <a:rPr lang="it-IT" altLang="it-IT">
                <a:latin typeface="Arial" panose="020B0604020202020204" pitchFamily="34" charset="0"/>
                <a:cs typeface="Arial" panose="020B0604020202020204" pitchFamily="34" charset="0"/>
              </a:rPr>
              <a:t>I “cannabinoidi classici” sono caratterizzati dalla presenza nella loro struttura di un anello dibenzopiranico analogo a quello del THC. Sono stati sviluppati negli anni ’60 e includo-no l’HU-210, il nabilone e il dronabinolo, quest’ultimi usati in terapia in alcuni paesi esteri nel trattamento della nausea conseguente a chemioterapia 3 . Successivamente, dopo la sco-perta dei recettori per i cannabinoidi, l’industria farmaceutica ha sviluppato una serie dei cicloesilfenoli (CP) con attività simil-cannabinoide. Tra questi ricordiamo il CP 47,497 ed i suoi analoghi.</a:t>
            </a:r>
          </a:p>
          <a:p>
            <a:pPr eaLnBrk="1" hangingPunct="1">
              <a:spcBef>
                <a:spcPct val="0"/>
              </a:spcBef>
            </a:pPr>
            <a:r>
              <a:rPr lang="it-IT" altLang="it-IT">
                <a:latin typeface="Arial" panose="020B0604020202020204" pitchFamily="34" charset="0"/>
                <a:cs typeface="Arial" panose="020B0604020202020204" pitchFamily="34" charset="0"/>
              </a:rPr>
              <a:t>E’ però nel corso degli anni ’90, che J.W. Huffman della Clemson University ha sintetizzato un’ampia gamma di naf-toilindoli, naftilmetilindoli, naftoilpirroli, naftilmetilindani e fenilacetilindoli conosciuti come JWH, acronimo dal nome</a:t>
            </a:r>
          </a:p>
          <a:p>
            <a:pPr eaLnBrk="1" hangingPunct="1">
              <a:spcBef>
                <a:spcPct val="0"/>
              </a:spcBef>
            </a:pPr>
            <a:r>
              <a:rPr lang="it-IT" altLang="it-IT">
                <a:latin typeface="Arial" panose="020B0604020202020204" pitchFamily="34" charset="0"/>
                <a:cs typeface="Arial" panose="020B0604020202020204" pitchFamily="34" charset="0"/>
              </a:rPr>
              <a:t>del loro inventore 4 . Al momento attuale, la classe dei JWH rappresenta la tipologia di cannabinoidi sintetici maggior-mente diffusa nel mercato internazionale.</a:t>
            </a:r>
          </a:p>
          <a:p>
            <a:pPr eaLnBrk="1" hangingPunct="1">
              <a:spcBef>
                <a:spcPct val="0"/>
              </a:spcBef>
            </a:pPr>
            <a:r>
              <a:rPr lang="it-IT" altLang="it-IT">
                <a:latin typeface="Arial" panose="020B0604020202020204" pitchFamily="34" charset="0"/>
                <a:cs typeface="Arial" panose="020B0604020202020204" pitchFamily="34" charset="0"/>
              </a:rPr>
              <a:t>Tra i cannabinoidi sintetici si annovera anche un ultimo grup-po di composti, caratterizzati da una notevole eterogeneità nella struttura chimica, tra cui ricordiamo l’oleamide, un acido grasso che sembra possedere attività cannabino-mimetica 5 . Dalla scoperta dei recettori per i cannabinoidi ad oggi, sono state sintetizzate più di cento molecole dotate di un’affnità recettoriale in vitro, in particolare per il CB1, superiore ri-spetto al THC. La loro potenza, pur variando notevolmente da molecola a molecola, risulta essere anche 4-10 volte supe-riore rispetto al THC 6 . HU-210 presenta invece una potenza di 100 volte maggiore.</a:t>
            </a:r>
          </a:p>
          <a:p>
            <a:pPr eaLnBrk="1" hangingPunct="1">
              <a:spcBef>
                <a:spcPct val="0"/>
              </a:spcBef>
            </a:pPr>
            <a:r>
              <a:rPr lang="it-IT" altLang="it-IT">
                <a:latin typeface="Arial" panose="020B0604020202020204" pitchFamily="34" charset="0"/>
                <a:cs typeface="Arial" panose="020B0604020202020204" pitchFamily="34" charset="0"/>
              </a:rPr>
              <a:t>All’inizio del 2008, si è diffuso in Europa, in particolar modo tra i giovani, l’uso di preparazioni erbacee contenen-ti cannabinoidi sintetici e commercializzate come incensi e profumatori ambientali. Tra i prodotti commercializzati, il più rappresentativo è stato sicuramente quello denominato commercialmente ” Spice”, sebbene successivamente siano stati introdotti molti altri prodotti dalle caratteristiche simili 7 . Come per il THC, la via di somministrazione di elezione dei cannabinoidi sintetici è quella inalatoria, in quanto tali pro-dotti sono stati proposti come alternative legali alla canna-bis 8-9 . Sebbene non siano note le modalità di preparazione delle miscele erbacee note come “Spice”, “herbal blends” ecc., si presume che i cannabinoidi sintetici siano aggiunti a una miscela di erbe mediante un processo di vaporizzazione. Nonostante vi sia una crescente evidenza dell’ associazione tra uso di cannabis e lo sviluppo e l’esacerbazione di psicosi 10 , sono disponibili poche informazioni circa gli effetti psichia-trici 11-15 , il proflo di tossicità 16 e il metabolismo 17-22 dei can-nabinoidi sintetici. E’ importante considerare anche che non sono note le interazioni farmacologiche e le proprietà degli altri componenti erbacei presenti nelle miscele contenenti i cannabinoidi sintetici. Non è pertanto escluso che possano dar luogo ad effetti avversi sinergici.</a:t>
            </a:r>
          </a:p>
          <a:p>
            <a:pPr eaLnBrk="1" hangingPunct="1">
              <a:spcBef>
                <a:spcPct val="0"/>
              </a:spcBef>
            </a:pPr>
            <a:r>
              <a:rPr lang="it-IT" altLang="it-IT">
                <a:latin typeface="Arial" panose="020B0604020202020204" pitchFamily="34" charset="0"/>
                <a:cs typeface="Arial" panose="020B0604020202020204" pitchFamily="34" charset="0"/>
              </a:rPr>
              <a:t>Al fne di far emergere il fenomeno della diffusione dei can-nabinoidi sintetici, il Sistema di Allerta Europeo ha iniziato da tempo un’attività di monitoraggio sul territorio dell’Unio-ne che culminava nel dicembre 2008 con l’identifcazione, per la prima volta in Austria, del JWH-018 in alcuni preparati di herbal blend. Subito dopo, molti altri stati europei iniziavano a notifcare all’European Monitoring Centre for Drugs and Drug Addiction (EMCDDA) l’individuazione di altre nuove sostanze psicoattive della classe dei cannabinoidi sintetici 18 .</a:t>
            </a:r>
          </a:p>
          <a:p>
            <a:pPr eaLnBrk="1" hangingPunct="1">
              <a:spcBef>
                <a:spcPct val="0"/>
              </a:spcBef>
            </a:pPr>
            <a:r>
              <a:rPr lang="it-IT" altLang="it-IT">
                <a:latin typeface="Arial" panose="020B0604020202020204" pitchFamily="34" charset="0"/>
                <a:cs typeface="Arial" panose="020B0604020202020204" pitchFamily="34" charset="0"/>
              </a:rPr>
              <a:t> </a:t>
            </a:r>
          </a:p>
        </p:txBody>
      </p:sp>
      <p:sp>
        <p:nvSpPr>
          <p:cNvPr id="12292" name="Segnaposto numero diapositiva 3">
            <a:extLst>
              <a:ext uri="{FF2B5EF4-FFF2-40B4-BE49-F238E27FC236}">
                <a16:creationId xmlns:a16="http://schemas.microsoft.com/office/drawing/2014/main" id="{CF53C90D-58FC-D49C-57DC-8D99F44A3A3F}"/>
              </a:ext>
            </a:extLst>
          </p:cNvPr>
          <p:cNvSpPr>
            <a:spLocks noGrp="1"/>
          </p:cNvSpPr>
          <p:nvPr>
            <p:ph type="sldNum" sz="quarter" idx="5"/>
          </p:nvPr>
        </p:nvSpPr>
        <p:spPr/>
        <p:txBody>
          <a:bodyP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eaLnBrk="0" fontAlgn="base" hangingPunct="0">
              <a:spcBef>
                <a:spcPct val="0"/>
              </a:spcBef>
              <a:spcAft>
                <a:spcPct val="0"/>
              </a:spcAft>
              <a:defRPr>
                <a:solidFill>
                  <a:schemeClr val="tx1"/>
                </a:solidFill>
                <a:latin typeface="Cambria" panose="02040503050406030204" pitchFamily="18" charset="0"/>
              </a:defRPr>
            </a:lvl6pPr>
            <a:lvl7pPr marL="2971800" indent="-228600" eaLnBrk="0" fontAlgn="base" hangingPunct="0">
              <a:spcBef>
                <a:spcPct val="0"/>
              </a:spcBef>
              <a:spcAft>
                <a:spcPct val="0"/>
              </a:spcAft>
              <a:defRPr>
                <a:solidFill>
                  <a:schemeClr val="tx1"/>
                </a:solidFill>
                <a:latin typeface="Cambria" panose="02040503050406030204" pitchFamily="18" charset="0"/>
              </a:defRPr>
            </a:lvl7pPr>
            <a:lvl8pPr marL="3429000" indent="-228600" eaLnBrk="0" fontAlgn="base" hangingPunct="0">
              <a:spcBef>
                <a:spcPct val="0"/>
              </a:spcBef>
              <a:spcAft>
                <a:spcPct val="0"/>
              </a:spcAft>
              <a:defRPr>
                <a:solidFill>
                  <a:schemeClr val="tx1"/>
                </a:solidFill>
                <a:latin typeface="Cambria" panose="02040503050406030204" pitchFamily="18" charset="0"/>
              </a:defRPr>
            </a:lvl8pPr>
            <a:lvl9pPr marL="3886200" indent="-228600" eaLnBrk="0" fontAlgn="base" hangingPunct="0">
              <a:spcBef>
                <a:spcPct val="0"/>
              </a:spcBef>
              <a:spcAft>
                <a:spcPct val="0"/>
              </a:spcAft>
              <a:defRPr>
                <a:solidFill>
                  <a:schemeClr val="tx1"/>
                </a:solidFill>
                <a:latin typeface="Cambria" panose="02040503050406030204" pitchFamily="18" charset="0"/>
              </a:defRPr>
            </a:lvl9pPr>
          </a:lstStyle>
          <a:p>
            <a:pPr defTabSz="457200" fontAlgn="auto">
              <a:spcBef>
                <a:spcPts val="0"/>
              </a:spcBef>
              <a:spcAft>
                <a:spcPts val="0"/>
              </a:spcAft>
              <a:defRPr/>
            </a:pPr>
            <a:fld id="{6A34DC80-CAB2-4AF8-9289-23EF8F0E37C1}" type="slidenum">
              <a:rPr lang="it-IT" altLang="it-IT" smtClean="0">
                <a:solidFill>
                  <a:prstClr val="black"/>
                </a:solidFill>
                <a:latin typeface="Calibri" panose="020F0502020204030204" pitchFamily="34" charset="0"/>
                <a:cs typeface="+mn-cs"/>
              </a:rPr>
              <a:pPr defTabSz="457200" fontAlgn="auto">
                <a:spcBef>
                  <a:spcPts val="0"/>
                </a:spcBef>
                <a:spcAft>
                  <a:spcPts val="0"/>
                </a:spcAft>
                <a:defRPr/>
              </a:pPr>
              <a:t>30</a:t>
            </a:fld>
            <a:endParaRPr lang="it-IT" altLang="it-IT">
              <a:solidFill>
                <a:prstClr val="black"/>
              </a:solidFill>
              <a:latin typeface="Calibri" panose="020F0502020204030204" pitchFamily="34" charset="0"/>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11C64-7A25-114A-1E4D-1EBA5FB02563}"/>
            </a:ext>
          </a:extLst>
        </p:cNvPr>
        <p:cNvGrpSpPr/>
        <p:nvPr/>
      </p:nvGrpSpPr>
      <p:grpSpPr>
        <a:xfrm>
          <a:off x="0" y="0"/>
          <a:ext cx="0" cy="0"/>
          <a:chOff x="0" y="0"/>
          <a:chExt cx="0" cy="0"/>
        </a:xfrm>
      </p:grpSpPr>
      <p:sp>
        <p:nvSpPr>
          <p:cNvPr id="40962" name="Segnaposto immagine diapositiva 1">
            <a:extLst>
              <a:ext uri="{FF2B5EF4-FFF2-40B4-BE49-F238E27FC236}">
                <a16:creationId xmlns:a16="http://schemas.microsoft.com/office/drawing/2014/main" id="{8C8D4E0A-D70E-5957-E474-04942FA72354}"/>
              </a:ext>
            </a:extLst>
          </p:cNvPr>
          <p:cNvSpPr>
            <a:spLocks noGrp="1" noRot="1" noChangeAspect="1" noChangeArrowheads="1" noTextEdit="1"/>
          </p:cNvSpPr>
          <p:nvPr>
            <p:ph type="sldImg"/>
          </p:nvPr>
        </p:nvSpPr>
        <p:spPr>
          <a:xfrm>
            <a:off x="685800" y="1143000"/>
            <a:ext cx="5486400" cy="3086100"/>
          </a:xfrm>
          <a:ln/>
        </p:spPr>
      </p:sp>
      <p:sp>
        <p:nvSpPr>
          <p:cNvPr id="40963" name="Segnaposto note 2">
            <a:extLst>
              <a:ext uri="{FF2B5EF4-FFF2-40B4-BE49-F238E27FC236}">
                <a16:creationId xmlns:a16="http://schemas.microsoft.com/office/drawing/2014/main" id="{6355B061-B5E4-60A9-3876-C39D49B210DB}"/>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it-IT" altLang="it-IT">
                <a:latin typeface="Arial" panose="020B0604020202020204" pitchFamily="34" charset="0"/>
                <a:cs typeface="Arial" panose="020B0604020202020204" pitchFamily="34" charset="0"/>
              </a:rPr>
              <a:t>Italian Journal on Addiction Vol. 1 Numero 5-6,2011</a:t>
            </a:r>
          </a:p>
          <a:p>
            <a:pPr eaLnBrk="1" hangingPunct="1">
              <a:spcBef>
                <a:spcPct val="0"/>
              </a:spcBef>
            </a:pPr>
            <a:r>
              <a:rPr lang="it-IT" altLang="it-IT">
                <a:latin typeface="Arial" panose="020B0604020202020204" pitchFamily="34" charset="0"/>
                <a:cs typeface="Arial" panose="020B0604020202020204" pitchFamily="34" charset="0"/>
              </a:rPr>
              <a:t>18 Di partimento Politiche Antidroga Presidenza del Consiglio dei Ministri</a:t>
            </a:r>
          </a:p>
          <a:p>
            <a:pPr eaLnBrk="1" hangingPunct="1">
              <a:spcBef>
                <a:spcPct val="0"/>
              </a:spcBef>
            </a:pPr>
            <a:r>
              <a:rPr lang="it-IT" altLang="it-IT">
                <a:latin typeface="Arial" panose="020B0604020202020204" pitchFamily="34" charset="0"/>
                <a:cs typeface="Arial" panose="020B0604020202020204" pitchFamily="34" charset="0"/>
              </a:rPr>
              <a:t>Introduzione I cannabinoidi sintetici costituiscono un gruppo eteroge-neo di composti strutturalmente non correlati al Δ-9-tetraidrocannabinolo (THC), né spesso tra di loro, ma fun-zionalmente analoghi al principio attivo della cannabis. Queste nuove molecole sono state sviluppate dall’industria farmaceutica fn dagli anni ’70, nel tentativo di creare dei composti dotati dell’attività antinocicettiva (in particolare per il trattamento del dolore neuropatico) dei cannabinoidi natu-rali, ma privi degli effetti psicoattivi indesiderati dei cannabi-noidi. Essendo state sintetizzate col preciso scopo di aumen-tare l’attività agonista sul recettore, tali strutture presentano una elevata affnità per i recettori per i cannabinoidi CB1 e CB2, superiore a quella dei cannabinoidi naturali.</a:t>
            </a:r>
          </a:p>
          <a:p>
            <a:pPr eaLnBrk="1" hangingPunct="1">
              <a:spcBef>
                <a:spcPct val="0"/>
              </a:spcBef>
            </a:pPr>
            <a:r>
              <a:rPr lang="it-IT" altLang="it-IT">
                <a:latin typeface="Arial" panose="020B0604020202020204" pitchFamily="34" charset="0"/>
                <a:cs typeface="Arial" panose="020B0604020202020204" pitchFamily="34" charset="0"/>
              </a:rPr>
              <a:t>Studi struttura-attività hanno dimostrato che per l’attività sul sistema nervoso centrale è fondamentale la catena laterale ali-fatica presente in tutte le strutture 1 . Nonostante la notevole attività biologica, solo poche di queste molecole sono entrate per lo più sperimentalmente in terapia, mentre in gran parte sono state scartate per la loro tossicità.</a:t>
            </a:r>
          </a:p>
          <a:p>
            <a:pPr eaLnBrk="1" hangingPunct="1">
              <a:spcBef>
                <a:spcPct val="0"/>
              </a:spcBef>
            </a:pPr>
            <a:r>
              <a:rPr lang="it-IT" altLang="it-IT">
                <a:latin typeface="Arial" panose="020B0604020202020204" pitchFamily="34" charset="0"/>
                <a:cs typeface="Arial" panose="020B0604020202020204" pitchFamily="34" charset="0"/>
              </a:rPr>
              <a:t>I cannabinoidi sintetici possono essere classifcati in base alla loro struttura secondo quattro gruppi principali 2 :</a:t>
            </a:r>
          </a:p>
          <a:p>
            <a:pPr eaLnBrk="1" hangingPunct="1">
              <a:spcBef>
                <a:spcPct val="0"/>
              </a:spcBef>
            </a:pPr>
            <a:r>
              <a:rPr lang="it-IT" altLang="it-IT">
                <a:latin typeface="Arial" panose="020B0604020202020204" pitchFamily="34" charset="0"/>
                <a:cs typeface="Arial" panose="020B0604020202020204" pitchFamily="34" charset="0"/>
              </a:rPr>
              <a:t>• Cannabinoidi “classici” (es. HU-210);</a:t>
            </a:r>
          </a:p>
          <a:p>
            <a:pPr eaLnBrk="1" hangingPunct="1">
              <a:spcBef>
                <a:spcPct val="0"/>
              </a:spcBef>
            </a:pPr>
            <a:r>
              <a:rPr lang="it-IT" altLang="it-IT">
                <a:latin typeface="Arial" panose="020B0604020202020204" pitchFamily="34" charset="0"/>
                <a:cs typeface="Arial" panose="020B0604020202020204" pitchFamily="34" charset="0"/>
              </a:rPr>
              <a:t>• Cicloesilfenoli (es. CP 47,497 e suoi analoghi);</a:t>
            </a:r>
          </a:p>
          <a:p>
            <a:pPr eaLnBrk="1" hangingPunct="1">
              <a:spcBef>
                <a:spcPct val="0"/>
              </a:spcBef>
            </a:pPr>
            <a:r>
              <a:rPr lang="it-IT" altLang="it-IT">
                <a:latin typeface="Arial" panose="020B0604020202020204" pitchFamily="34" charset="0"/>
                <a:cs typeface="Arial" panose="020B0604020202020204" pitchFamily="34" charset="0"/>
              </a:rPr>
              <a:t>• Aminoalchilindoli: suddivisi in naftoilindoli (es. JWH-018, JWH-073, JWH-081, JWH-122, JWH-200, JWH-210), naftilmetilindoli (es. AM-694), fenilacetilindoli (es. JWH-250);</a:t>
            </a:r>
          </a:p>
          <a:p>
            <a:pPr eaLnBrk="1" hangingPunct="1">
              <a:spcBef>
                <a:spcPct val="0"/>
              </a:spcBef>
            </a:pPr>
            <a:r>
              <a:rPr lang="it-IT" altLang="it-IT">
                <a:latin typeface="Arial" panose="020B0604020202020204" pitchFamily="34" charset="0"/>
                <a:cs typeface="Arial" panose="020B0604020202020204" pitchFamily="34" charset="0"/>
              </a:rPr>
              <a:t>• Miscellanea: acidi grassi (es. oleamide).</a:t>
            </a:r>
          </a:p>
          <a:p>
            <a:pPr eaLnBrk="1" hangingPunct="1">
              <a:spcBef>
                <a:spcPct val="0"/>
              </a:spcBef>
            </a:pPr>
            <a:r>
              <a:rPr lang="it-IT" altLang="it-IT">
                <a:latin typeface="Arial" panose="020B0604020202020204" pitchFamily="34" charset="0"/>
                <a:cs typeface="Arial" panose="020B0604020202020204" pitchFamily="34" charset="0"/>
              </a:rPr>
              <a:t>I “cannabinoidi classici” sono caratterizzati dalla presenza nella loro struttura di un anello dibenzopiranico analogo a quello del THC. Sono stati sviluppati negli anni ’60 e includo-no l’HU-210, il nabilone e il dronabinolo, quest’ultimi usati in terapia in alcuni paesi esteri nel trattamento della nausea conseguente a chemioterapia 3 . Successivamente, dopo la sco-perta dei recettori per i cannabinoidi, l’industria farmaceutica ha sviluppato una serie dei cicloesilfenoli (CP) con attività simil-cannabinoide. Tra questi ricordiamo il CP 47,497 ed i suoi analoghi.</a:t>
            </a:r>
          </a:p>
          <a:p>
            <a:pPr eaLnBrk="1" hangingPunct="1">
              <a:spcBef>
                <a:spcPct val="0"/>
              </a:spcBef>
            </a:pPr>
            <a:r>
              <a:rPr lang="it-IT" altLang="it-IT">
                <a:latin typeface="Arial" panose="020B0604020202020204" pitchFamily="34" charset="0"/>
                <a:cs typeface="Arial" panose="020B0604020202020204" pitchFamily="34" charset="0"/>
              </a:rPr>
              <a:t>E’ però nel corso degli anni ’90, che J.W. Huffman della Clemson University ha sintetizzato un’ampia gamma di naf-toilindoli, naftilmetilindoli, naftoilpirroli, naftilmetilindani e fenilacetilindoli conosciuti come JWH, acronimo dal nome</a:t>
            </a:r>
          </a:p>
          <a:p>
            <a:pPr eaLnBrk="1" hangingPunct="1">
              <a:spcBef>
                <a:spcPct val="0"/>
              </a:spcBef>
            </a:pPr>
            <a:r>
              <a:rPr lang="it-IT" altLang="it-IT">
                <a:latin typeface="Arial" panose="020B0604020202020204" pitchFamily="34" charset="0"/>
                <a:cs typeface="Arial" panose="020B0604020202020204" pitchFamily="34" charset="0"/>
              </a:rPr>
              <a:t>del loro inventore 4 . Al momento attuale, la classe dei JWH rappresenta la tipologia di cannabinoidi sintetici maggior-mente diffusa nel mercato internazionale.</a:t>
            </a:r>
          </a:p>
          <a:p>
            <a:pPr eaLnBrk="1" hangingPunct="1">
              <a:spcBef>
                <a:spcPct val="0"/>
              </a:spcBef>
            </a:pPr>
            <a:r>
              <a:rPr lang="it-IT" altLang="it-IT">
                <a:latin typeface="Arial" panose="020B0604020202020204" pitchFamily="34" charset="0"/>
                <a:cs typeface="Arial" panose="020B0604020202020204" pitchFamily="34" charset="0"/>
              </a:rPr>
              <a:t>Tra i cannabinoidi sintetici si annovera anche un ultimo grup-po di composti, caratterizzati da una notevole eterogeneità nella struttura chimica, tra cui ricordiamo l’oleamide, un acido grasso che sembra possedere attività cannabino-mimetica 5 . Dalla scoperta dei recettori per i cannabinoidi ad oggi, sono state sintetizzate più di cento molecole dotate di un’affnità recettoriale in vitro, in particolare per il CB1, superiore ri-spetto al THC. La loro potenza, pur variando notevolmente da molecola a molecola, risulta essere anche 4-10 volte supe-riore rispetto al THC 6 . HU-210 presenta invece una potenza di 100 volte maggiore.</a:t>
            </a:r>
          </a:p>
          <a:p>
            <a:pPr eaLnBrk="1" hangingPunct="1">
              <a:spcBef>
                <a:spcPct val="0"/>
              </a:spcBef>
            </a:pPr>
            <a:r>
              <a:rPr lang="it-IT" altLang="it-IT">
                <a:latin typeface="Arial" panose="020B0604020202020204" pitchFamily="34" charset="0"/>
                <a:cs typeface="Arial" panose="020B0604020202020204" pitchFamily="34" charset="0"/>
              </a:rPr>
              <a:t>All’inizio del 2008, si è diffuso in Europa, in particolar modo tra i giovani, l’uso di preparazioni erbacee contenen-ti cannabinoidi sintetici e commercializzate come incensi e profumatori ambientali. Tra i prodotti commercializzati, il più rappresentativo è stato sicuramente quello denominato commercialmente ” Spice”, sebbene successivamente siano stati introdotti molti altri prodotti dalle caratteristiche simili 7 . Come per il THC, la via di somministrazione di elezione dei cannabinoidi sintetici è quella inalatoria, in quanto tali pro-dotti sono stati proposti come alternative legali alla canna-bis 8-9 . Sebbene non siano note le modalità di preparazione delle miscele erbacee note come “Spice”, “herbal blends” ecc., si presume che i cannabinoidi sintetici siano aggiunti a una miscela di erbe mediante un processo di vaporizzazione. Nonostante vi sia una crescente evidenza dell’ associazione tra uso di cannabis e lo sviluppo e l’esacerbazione di psicosi 10 , sono disponibili poche informazioni circa gli effetti psichia-trici 11-15 , il proflo di tossicità 16 e il metabolismo 17-22 dei can-nabinoidi sintetici. E’ importante considerare anche che non sono note le interazioni farmacologiche e le proprietà degli altri componenti erbacei presenti nelle miscele contenenti i cannabinoidi sintetici. Non è pertanto escluso che possano dar luogo ad effetti avversi sinergici.</a:t>
            </a:r>
          </a:p>
          <a:p>
            <a:pPr eaLnBrk="1" hangingPunct="1">
              <a:spcBef>
                <a:spcPct val="0"/>
              </a:spcBef>
            </a:pPr>
            <a:r>
              <a:rPr lang="it-IT" altLang="it-IT">
                <a:latin typeface="Arial" panose="020B0604020202020204" pitchFamily="34" charset="0"/>
                <a:cs typeface="Arial" panose="020B0604020202020204" pitchFamily="34" charset="0"/>
              </a:rPr>
              <a:t>Al fne di far emergere il fenomeno della diffusione dei can-nabinoidi sintetici, il Sistema di Allerta Europeo ha iniziato da tempo un’attività di monitoraggio sul territorio dell’Unio-ne che culminava nel dicembre 2008 con l’identifcazione, per la prima volta in Austria, del JWH-018 in alcuni preparati di herbal blend. Subito dopo, molti altri stati europei iniziavano a notifcare all’European Monitoring Centre for Drugs and Drug Addiction (EMCDDA) l’individuazione di altre nuove sostanze psicoattive della classe dei cannabinoidi sintetici 18 .</a:t>
            </a:r>
          </a:p>
          <a:p>
            <a:pPr eaLnBrk="1" hangingPunct="1">
              <a:spcBef>
                <a:spcPct val="0"/>
              </a:spcBef>
            </a:pPr>
            <a:r>
              <a:rPr lang="it-IT" altLang="it-IT">
                <a:latin typeface="Arial" panose="020B0604020202020204" pitchFamily="34" charset="0"/>
                <a:cs typeface="Arial" panose="020B0604020202020204" pitchFamily="34" charset="0"/>
              </a:rPr>
              <a:t> </a:t>
            </a:r>
          </a:p>
        </p:txBody>
      </p:sp>
      <p:sp>
        <p:nvSpPr>
          <p:cNvPr id="12292" name="Segnaposto numero diapositiva 3">
            <a:extLst>
              <a:ext uri="{FF2B5EF4-FFF2-40B4-BE49-F238E27FC236}">
                <a16:creationId xmlns:a16="http://schemas.microsoft.com/office/drawing/2014/main" id="{D5643DCF-31B4-4BF4-43DA-1C99DE164717}"/>
              </a:ext>
            </a:extLst>
          </p:cNvPr>
          <p:cNvSpPr>
            <a:spLocks noGrp="1"/>
          </p:cNvSpPr>
          <p:nvPr>
            <p:ph type="sldNum" sz="quarter" idx="5"/>
          </p:nvPr>
        </p:nvSpPr>
        <p:spPr/>
        <p:txBody>
          <a:bodyP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eaLnBrk="0" fontAlgn="base" hangingPunct="0">
              <a:spcBef>
                <a:spcPct val="0"/>
              </a:spcBef>
              <a:spcAft>
                <a:spcPct val="0"/>
              </a:spcAft>
              <a:defRPr>
                <a:solidFill>
                  <a:schemeClr val="tx1"/>
                </a:solidFill>
                <a:latin typeface="Cambria" panose="02040503050406030204" pitchFamily="18" charset="0"/>
              </a:defRPr>
            </a:lvl6pPr>
            <a:lvl7pPr marL="2971800" indent="-228600" eaLnBrk="0" fontAlgn="base" hangingPunct="0">
              <a:spcBef>
                <a:spcPct val="0"/>
              </a:spcBef>
              <a:spcAft>
                <a:spcPct val="0"/>
              </a:spcAft>
              <a:defRPr>
                <a:solidFill>
                  <a:schemeClr val="tx1"/>
                </a:solidFill>
                <a:latin typeface="Cambria" panose="02040503050406030204" pitchFamily="18" charset="0"/>
              </a:defRPr>
            </a:lvl7pPr>
            <a:lvl8pPr marL="3429000" indent="-228600" eaLnBrk="0" fontAlgn="base" hangingPunct="0">
              <a:spcBef>
                <a:spcPct val="0"/>
              </a:spcBef>
              <a:spcAft>
                <a:spcPct val="0"/>
              </a:spcAft>
              <a:defRPr>
                <a:solidFill>
                  <a:schemeClr val="tx1"/>
                </a:solidFill>
                <a:latin typeface="Cambria" panose="02040503050406030204" pitchFamily="18" charset="0"/>
              </a:defRPr>
            </a:lvl8pPr>
            <a:lvl9pPr marL="3886200" indent="-228600" eaLnBrk="0" fontAlgn="base" hangingPunct="0">
              <a:spcBef>
                <a:spcPct val="0"/>
              </a:spcBef>
              <a:spcAft>
                <a:spcPct val="0"/>
              </a:spcAft>
              <a:defRPr>
                <a:solidFill>
                  <a:schemeClr val="tx1"/>
                </a:solidFill>
                <a:latin typeface="Cambria" panose="02040503050406030204" pitchFamily="18" charset="0"/>
              </a:defRPr>
            </a:lvl9pPr>
          </a:lstStyle>
          <a:p>
            <a:pPr defTabSz="457200" fontAlgn="auto">
              <a:spcBef>
                <a:spcPts val="0"/>
              </a:spcBef>
              <a:spcAft>
                <a:spcPts val="0"/>
              </a:spcAft>
              <a:defRPr/>
            </a:pPr>
            <a:fld id="{6A34DC80-CAB2-4AF8-9289-23EF8F0E37C1}" type="slidenum">
              <a:rPr lang="it-IT" altLang="it-IT" smtClean="0">
                <a:solidFill>
                  <a:prstClr val="black"/>
                </a:solidFill>
                <a:latin typeface="Calibri" panose="020F0502020204030204" pitchFamily="34" charset="0"/>
                <a:cs typeface="+mn-cs"/>
              </a:rPr>
              <a:pPr defTabSz="457200" fontAlgn="auto">
                <a:spcBef>
                  <a:spcPts val="0"/>
                </a:spcBef>
                <a:spcAft>
                  <a:spcPts val="0"/>
                </a:spcAft>
                <a:defRPr/>
              </a:pPr>
              <a:t>31</a:t>
            </a:fld>
            <a:endParaRPr lang="it-IT" altLang="it-IT">
              <a:solidFill>
                <a:prstClr val="black"/>
              </a:solidFill>
              <a:latin typeface="Calibri" panose="020F0502020204030204" pitchFamily="34" charset="0"/>
              <a:cs typeface="+mn-cs"/>
            </a:endParaRPr>
          </a:p>
        </p:txBody>
      </p:sp>
    </p:spTree>
    <p:extLst>
      <p:ext uri="{BB962C8B-B14F-4D97-AF65-F5344CB8AC3E}">
        <p14:creationId xmlns:p14="http://schemas.microsoft.com/office/powerpoint/2010/main" val="12994756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94E07-40D6-7915-C7B4-D03FE379444A}"/>
            </a:ext>
          </a:extLst>
        </p:cNvPr>
        <p:cNvGrpSpPr/>
        <p:nvPr/>
      </p:nvGrpSpPr>
      <p:grpSpPr>
        <a:xfrm>
          <a:off x="0" y="0"/>
          <a:ext cx="0" cy="0"/>
          <a:chOff x="0" y="0"/>
          <a:chExt cx="0" cy="0"/>
        </a:xfrm>
      </p:grpSpPr>
      <p:sp>
        <p:nvSpPr>
          <p:cNvPr id="40962" name="Segnaposto immagine diapositiva 1">
            <a:extLst>
              <a:ext uri="{FF2B5EF4-FFF2-40B4-BE49-F238E27FC236}">
                <a16:creationId xmlns:a16="http://schemas.microsoft.com/office/drawing/2014/main" id="{C3B316B5-96F3-F33C-5F28-120C6017F076}"/>
              </a:ext>
            </a:extLst>
          </p:cNvPr>
          <p:cNvSpPr>
            <a:spLocks noGrp="1" noRot="1" noChangeAspect="1" noChangeArrowheads="1" noTextEdit="1"/>
          </p:cNvSpPr>
          <p:nvPr>
            <p:ph type="sldImg"/>
          </p:nvPr>
        </p:nvSpPr>
        <p:spPr>
          <a:xfrm>
            <a:off x="685800" y="1143000"/>
            <a:ext cx="5486400" cy="3086100"/>
          </a:xfrm>
          <a:ln/>
        </p:spPr>
      </p:sp>
      <p:sp>
        <p:nvSpPr>
          <p:cNvPr id="40963" name="Segnaposto note 2">
            <a:extLst>
              <a:ext uri="{FF2B5EF4-FFF2-40B4-BE49-F238E27FC236}">
                <a16:creationId xmlns:a16="http://schemas.microsoft.com/office/drawing/2014/main" id="{63CE3908-A374-DF25-7892-9A13C135D935}"/>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it-IT" altLang="it-IT">
                <a:latin typeface="Arial" panose="020B0604020202020204" pitchFamily="34" charset="0"/>
                <a:cs typeface="Arial" panose="020B0604020202020204" pitchFamily="34" charset="0"/>
              </a:rPr>
              <a:t>Italian Journal on Addiction Vol. 1 Numero 5-6,2011</a:t>
            </a:r>
          </a:p>
          <a:p>
            <a:pPr eaLnBrk="1" hangingPunct="1">
              <a:spcBef>
                <a:spcPct val="0"/>
              </a:spcBef>
            </a:pPr>
            <a:r>
              <a:rPr lang="it-IT" altLang="it-IT">
                <a:latin typeface="Arial" panose="020B0604020202020204" pitchFamily="34" charset="0"/>
                <a:cs typeface="Arial" panose="020B0604020202020204" pitchFamily="34" charset="0"/>
              </a:rPr>
              <a:t>18 Di partimento Politiche Antidroga Presidenza del Consiglio dei Ministri</a:t>
            </a:r>
          </a:p>
          <a:p>
            <a:pPr eaLnBrk="1" hangingPunct="1">
              <a:spcBef>
                <a:spcPct val="0"/>
              </a:spcBef>
            </a:pPr>
            <a:r>
              <a:rPr lang="it-IT" altLang="it-IT">
                <a:latin typeface="Arial" panose="020B0604020202020204" pitchFamily="34" charset="0"/>
                <a:cs typeface="Arial" panose="020B0604020202020204" pitchFamily="34" charset="0"/>
              </a:rPr>
              <a:t>Introduzione I cannabinoidi sintetici costituiscono un gruppo eteroge-neo di composti strutturalmente non correlati al Δ-9-tetraidrocannabinolo (THC), né spesso tra di loro, ma fun-zionalmente analoghi al principio attivo della cannabis. Queste nuove molecole sono state sviluppate dall’industria farmaceutica fn dagli anni ’70, nel tentativo di creare dei composti dotati dell’attività antinocicettiva (in particolare per il trattamento del dolore neuropatico) dei cannabinoidi natu-rali, ma privi degli effetti psicoattivi indesiderati dei cannabi-noidi. Essendo state sintetizzate col preciso scopo di aumen-tare l’attività agonista sul recettore, tali strutture presentano una elevata affnità per i recettori per i cannabinoidi CB1 e CB2, superiore a quella dei cannabinoidi naturali.</a:t>
            </a:r>
          </a:p>
          <a:p>
            <a:pPr eaLnBrk="1" hangingPunct="1">
              <a:spcBef>
                <a:spcPct val="0"/>
              </a:spcBef>
            </a:pPr>
            <a:r>
              <a:rPr lang="it-IT" altLang="it-IT">
                <a:latin typeface="Arial" panose="020B0604020202020204" pitchFamily="34" charset="0"/>
                <a:cs typeface="Arial" panose="020B0604020202020204" pitchFamily="34" charset="0"/>
              </a:rPr>
              <a:t>Studi struttura-attività hanno dimostrato che per l’attività sul sistema nervoso centrale è fondamentale la catena laterale ali-fatica presente in tutte le strutture 1 . Nonostante la notevole attività biologica, solo poche di queste molecole sono entrate per lo più sperimentalmente in terapia, mentre in gran parte sono state scartate per la loro tossicità.</a:t>
            </a:r>
          </a:p>
          <a:p>
            <a:pPr eaLnBrk="1" hangingPunct="1">
              <a:spcBef>
                <a:spcPct val="0"/>
              </a:spcBef>
            </a:pPr>
            <a:r>
              <a:rPr lang="it-IT" altLang="it-IT">
                <a:latin typeface="Arial" panose="020B0604020202020204" pitchFamily="34" charset="0"/>
                <a:cs typeface="Arial" panose="020B0604020202020204" pitchFamily="34" charset="0"/>
              </a:rPr>
              <a:t>I cannabinoidi sintetici possono essere classifcati in base alla loro struttura secondo quattro gruppi principali 2 :</a:t>
            </a:r>
          </a:p>
          <a:p>
            <a:pPr eaLnBrk="1" hangingPunct="1">
              <a:spcBef>
                <a:spcPct val="0"/>
              </a:spcBef>
            </a:pPr>
            <a:r>
              <a:rPr lang="it-IT" altLang="it-IT">
                <a:latin typeface="Arial" panose="020B0604020202020204" pitchFamily="34" charset="0"/>
                <a:cs typeface="Arial" panose="020B0604020202020204" pitchFamily="34" charset="0"/>
              </a:rPr>
              <a:t>• Cannabinoidi “classici” (es. HU-210);</a:t>
            </a:r>
          </a:p>
          <a:p>
            <a:pPr eaLnBrk="1" hangingPunct="1">
              <a:spcBef>
                <a:spcPct val="0"/>
              </a:spcBef>
            </a:pPr>
            <a:r>
              <a:rPr lang="it-IT" altLang="it-IT">
                <a:latin typeface="Arial" panose="020B0604020202020204" pitchFamily="34" charset="0"/>
                <a:cs typeface="Arial" panose="020B0604020202020204" pitchFamily="34" charset="0"/>
              </a:rPr>
              <a:t>• Cicloesilfenoli (es. CP 47,497 e suoi analoghi);</a:t>
            </a:r>
          </a:p>
          <a:p>
            <a:pPr eaLnBrk="1" hangingPunct="1">
              <a:spcBef>
                <a:spcPct val="0"/>
              </a:spcBef>
            </a:pPr>
            <a:r>
              <a:rPr lang="it-IT" altLang="it-IT">
                <a:latin typeface="Arial" panose="020B0604020202020204" pitchFamily="34" charset="0"/>
                <a:cs typeface="Arial" panose="020B0604020202020204" pitchFamily="34" charset="0"/>
              </a:rPr>
              <a:t>• Aminoalchilindoli: suddivisi in naftoilindoli (es. JWH-018, JWH-073, JWH-081, JWH-122, JWH-200, JWH-210), naftilmetilindoli (es. AM-694), fenilacetilindoli (es. JWH-250);</a:t>
            </a:r>
          </a:p>
          <a:p>
            <a:pPr eaLnBrk="1" hangingPunct="1">
              <a:spcBef>
                <a:spcPct val="0"/>
              </a:spcBef>
            </a:pPr>
            <a:r>
              <a:rPr lang="it-IT" altLang="it-IT">
                <a:latin typeface="Arial" panose="020B0604020202020204" pitchFamily="34" charset="0"/>
                <a:cs typeface="Arial" panose="020B0604020202020204" pitchFamily="34" charset="0"/>
              </a:rPr>
              <a:t>• Miscellanea: acidi grassi (es. oleamide).</a:t>
            </a:r>
          </a:p>
          <a:p>
            <a:pPr eaLnBrk="1" hangingPunct="1">
              <a:spcBef>
                <a:spcPct val="0"/>
              </a:spcBef>
            </a:pPr>
            <a:r>
              <a:rPr lang="it-IT" altLang="it-IT">
                <a:latin typeface="Arial" panose="020B0604020202020204" pitchFamily="34" charset="0"/>
                <a:cs typeface="Arial" panose="020B0604020202020204" pitchFamily="34" charset="0"/>
              </a:rPr>
              <a:t>I “cannabinoidi classici” sono caratterizzati dalla presenza nella loro struttura di un anello dibenzopiranico analogo a quello del THC. Sono stati sviluppati negli anni ’60 e includo-no l’HU-210, il nabilone e il dronabinolo, quest’ultimi usati in terapia in alcuni paesi esteri nel trattamento della nausea conseguente a chemioterapia 3 . Successivamente, dopo la sco-perta dei recettori per i cannabinoidi, l’industria farmaceutica ha sviluppato una serie dei cicloesilfenoli (CP) con attività simil-cannabinoide. Tra questi ricordiamo il CP 47,497 ed i suoi analoghi.</a:t>
            </a:r>
          </a:p>
          <a:p>
            <a:pPr eaLnBrk="1" hangingPunct="1">
              <a:spcBef>
                <a:spcPct val="0"/>
              </a:spcBef>
            </a:pPr>
            <a:r>
              <a:rPr lang="it-IT" altLang="it-IT">
                <a:latin typeface="Arial" panose="020B0604020202020204" pitchFamily="34" charset="0"/>
                <a:cs typeface="Arial" panose="020B0604020202020204" pitchFamily="34" charset="0"/>
              </a:rPr>
              <a:t>E’ però nel corso degli anni ’90, che J.W. Huffman della Clemson University ha sintetizzato un’ampia gamma di naf-toilindoli, naftilmetilindoli, naftoilpirroli, naftilmetilindani e fenilacetilindoli conosciuti come JWH, acronimo dal nome</a:t>
            </a:r>
          </a:p>
          <a:p>
            <a:pPr eaLnBrk="1" hangingPunct="1">
              <a:spcBef>
                <a:spcPct val="0"/>
              </a:spcBef>
            </a:pPr>
            <a:r>
              <a:rPr lang="it-IT" altLang="it-IT">
                <a:latin typeface="Arial" panose="020B0604020202020204" pitchFamily="34" charset="0"/>
                <a:cs typeface="Arial" panose="020B0604020202020204" pitchFamily="34" charset="0"/>
              </a:rPr>
              <a:t>del loro inventore 4 . Al momento attuale, la classe dei JWH rappresenta la tipologia di cannabinoidi sintetici maggior-mente diffusa nel mercato internazionale.</a:t>
            </a:r>
          </a:p>
          <a:p>
            <a:pPr eaLnBrk="1" hangingPunct="1">
              <a:spcBef>
                <a:spcPct val="0"/>
              </a:spcBef>
            </a:pPr>
            <a:r>
              <a:rPr lang="it-IT" altLang="it-IT">
                <a:latin typeface="Arial" panose="020B0604020202020204" pitchFamily="34" charset="0"/>
                <a:cs typeface="Arial" panose="020B0604020202020204" pitchFamily="34" charset="0"/>
              </a:rPr>
              <a:t>Tra i cannabinoidi sintetici si annovera anche un ultimo grup-po di composti, caratterizzati da una notevole eterogeneità nella struttura chimica, tra cui ricordiamo l’oleamide, un acido grasso che sembra possedere attività cannabino-mimetica 5 . Dalla scoperta dei recettori per i cannabinoidi ad oggi, sono state sintetizzate più di cento molecole dotate di un’affnità recettoriale in vitro, in particolare per il CB1, superiore ri-spetto al THC. La loro potenza, pur variando notevolmente da molecola a molecola, risulta essere anche 4-10 volte supe-riore rispetto al THC 6 . HU-210 presenta invece una potenza di 100 volte maggiore.</a:t>
            </a:r>
          </a:p>
          <a:p>
            <a:pPr eaLnBrk="1" hangingPunct="1">
              <a:spcBef>
                <a:spcPct val="0"/>
              </a:spcBef>
            </a:pPr>
            <a:r>
              <a:rPr lang="it-IT" altLang="it-IT">
                <a:latin typeface="Arial" panose="020B0604020202020204" pitchFamily="34" charset="0"/>
                <a:cs typeface="Arial" panose="020B0604020202020204" pitchFamily="34" charset="0"/>
              </a:rPr>
              <a:t>All’inizio del 2008, si è diffuso in Europa, in particolar modo tra i giovani, l’uso di preparazioni erbacee contenen-ti cannabinoidi sintetici e commercializzate come incensi e profumatori ambientali. Tra i prodotti commercializzati, il più rappresentativo è stato sicuramente quello denominato commercialmente ” Spice”, sebbene successivamente siano stati introdotti molti altri prodotti dalle caratteristiche simili 7 . Come per il THC, la via di somministrazione di elezione dei cannabinoidi sintetici è quella inalatoria, in quanto tali pro-dotti sono stati proposti come alternative legali alla canna-bis 8-9 . Sebbene non siano note le modalità di preparazione delle miscele erbacee note come “Spice”, “herbal blends” ecc., si presume che i cannabinoidi sintetici siano aggiunti a una miscela di erbe mediante un processo di vaporizzazione. Nonostante vi sia una crescente evidenza dell’ associazione tra uso di cannabis e lo sviluppo e l’esacerbazione di psicosi 10 , sono disponibili poche informazioni circa gli effetti psichia-trici 11-15 , il proflo di tossicità 16 e il metabolismo 17-22 dei can-nabinoidi sintetici. E’ importante considerare anche che non sono note le interazioni farmacologiche e le proprietà degli altri componenti erbacei presenti nelle miscele contenenti i cannabinoidi sintetici. Non è pertanto escluso che possano dar luogo ad effetti avversi sinergici.</a:t>
            </a:r>
          </a:p>
          <a:p>
            <a:pPr eaLnBrk="1" hangingPunct="1">
              <a:spcBef>
                <a:spcPct val="0"/>
              </a:spcBef>
            </a:pPr>
            <a:r>
              <a:rPr lang="it-IT" altLang="it-IT">
                <a:latin typeface="Arial" panose="020B0604020202020204" pitchFamily="34" charset="0"/>
                <a:cs typeface="Arial" panose="020B0604020202020204" pitchFamily="34" charset="0"/>
              </a:rPr>
              <a:t>Al fne di far emergere il fenomeno della diffusione dei can-nabinoidi sintetici, il Sistema di Allerta Europeo ha iniziato da tempo un’attività di monitoraggio sul territorio dell’Unio-ne che culminava nel dicembre 2008 con l’identifcazione, per la prima volta in Austria, del JWH-018 in alcuni preparati di herbal blend. Subito dopo, molti altri stati europei iniziavano a notifcare all’European Monitoring Centre for Drugs and Drug Addiction (EMCDDA) l’individuazione di altre nuove sostanze psicoattive della classe dei cannabinoidi sintetici 18 .</a:t>
            </a:r>
          </a:p>
          <a:p>
            <a:pPr eaLnBrk="1" hangingPunct="1">
              <a:spcBef>
                <a:spcPct val="0"/>
              </a:spcBef>
            </a:pPr>
            <a:r>
              <a:rPr lang="it-IT" altLang="it-IT">
                <a:latin typeface="Arial" panose="020B0604020202020204" pitchFamily="34" charset="0"/>
                <a:cs typeface="Arial" panose="020B0604020202020204" pitchFamily="34" charset="0"/>
              </a:rPr>
              <a:t> </a:t>
            </a:r>
          </a:p>
        </p:txBody>
      </p:sp>
      <p:sp>
        <p:nvSpPr>
          <p:cNvPr id="12292" name="Segnaposto numero diapositiva 3">
            <a:extLst>
              <a:ext uri="{FF2B5EF4-FFF2-40B4-BE49-F238E27FC236}">
                <a16:creationId xmlns:a16="http://schemas.microsoft.com/office/drawing/2014/main" id="{CF7BAAFF-20B0-931D-0D0B-5B0B52BE163D}"/>
              </a:ext>
            </a:extLst>
          </p:cNvPr>
          <p:cNvSpPr>
            <a:spLocks noGrp="1"/>
          </p:cNvSpPr>
          <p:nvPr>
            <p:ph type="sldNum" sz="quarter" idx="5"/>
          </p:nvPr>
        </p:nvSpPr>
        <p:spPr/>
        <p:txBody>
          <a:bodyP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eaLnBrk="0" fontAlgn="base" hangingPunct="0">
              <a:spcBef>
                <a:spcPct val="0"/>
              </a:spcBef>
              <a:spcAft>
                <a:spcPct val="0"/>
              </a:spcAft>
              <a:defRPr>
                <a:solidFill>
                  <a:schemeClr val="tx1"/>
                </a:solidFill>
                <a:latin typeface="Cambria" panose="02040503050406030204" pitchFamily="18" charset="0"/>
              </a:defRPr>
            </a:lvl6pPr>
            <a:lvl7pPr marL="2971800" indent="-228600" eaLnBrk="0" fontAlgn="base" hangingPunct="0">
              <a:spcBef>
                <a:spcPct val="0"/>
              </a:spcBef>
              <a:spcAft>
                <a:spcPct val="0"/>
              </a:spcAft>
              <a:defRPr>
                <a:solidFill>
                  <a:schemeClr val="tx1"/>
                </a:solidFill>
                <a:latin typeface="Cambria" panose="02040503050406030204" pitchFamily="18" charset="0"/>
              </a:defRPr>
            </a:lvl7pPr>
            <a:lvl8pPr marL="3429000" indent="-228600" eaLnBrk="0" fontAlgn="base" hangingPunct="0">
              <a:spcBef>
                <a:spcPct val="0"/>
              </a:spcBef>
              <a:spcAft>
                <a:spcPct val="0"/>
              </a:spcAft>
              <a:defRPr>
                <a:solidFill>
                  <a:schemeClr val="tx1"/>
                </a:solidFill>
                <a:latin typeface="Cambria" panose="02040503050406030204" pitchFamily="18" charset="0"/>
              </a:defRPr>
            </a:lvl8pPr>
            <a:lvl9pPr marL="3886200" indent="-228600" eaLnBrk="0" fontAlgn="base" hangingPunct="0">
              <a:spcBef>
                <a:spcPct val="0"/>
              </a:spcBef>
              <a:spcAft>
                <a:spcPct val="0"/>
              </a:spcAft>
              <a:defRPr>
                <a:solidFill>
                  <a:schemeClr val="tx1"/>
                </a:solidFill>
                <a:latin typeface="Cambria" panose="02040503050406030204" pitchFamily="18" charset="0"/>
              </a:defRPr>
            </a:lvl9pPr>
          </a:lstStyle>
          <a:p>
            <a:pPr defTabSz="457200" fontAlgn="auto">
              <a:spcBef>
                <a:spcPts val="0"/>
              </a:spcBef>
              <a:spcAft>
                <a:spcPts val="0"/>
              </a:spcAft>
              <a:defRPr/>
            </a:pPr>
            <a:fld id="{6A34DC80-CAB2-4AF8-9289-23EF8F0E37C1}" type="slidenum">
              <a:rPr lang="it-IT" altLang="it-IT" smtClean="0">
                <a:solidFill>
                  <a:prstClr val="black"/>
                </a:solidFill>
                <a:latin typeface="Calibri" panose="020F0502020204030204" pitchFamily="34" charset="0"/>
                <a:cs typeface="+mn-cs"/>
              </a:rPr>
              <a:pPr defTabSz="457200" fontAlgn="auto">
                <a:spcBef>
                  <a:spcPts val="0"/>
                </a:spcBef>
                <a:spcAft>
                  <a:spcPts val="0"/>
                </a:spcAft>
                <a:defRPr/>
              </a:pPr>
              <a:t>32</a:t>
            </a:fld>
            <a:endParaRPr lang="it-IT" altLang="it-IT">
              <a:solidFill>
                <a:prstClr val="black"/>
              </a:solidFill>
              <a:latin typeface="Calibri" panose="020F0502020204030204" pitchFamily="34" charset="0"/>
              <a:cs typeface="+mn-cs"/>
            </a:endParaRPr>
          </a:p>
        </p:txBody>
      </p:sp>
    </p:spTree>
    <p:extLst>
      <p:ext uri="{BB962C8B-B14F-4D97-AF65-F5344CB8AC3E}">
        <p14:creationId xmlns:p14="http://schemas.microsoft.com/office/powerpoint/2010/main" val="2417796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Layout personalizzato">
    <p:spTree>
      <p:nvGrpSpPr>
        <p:cNvPr id="1" name=""/>
        <p:cNvGrpSpPr/>
        <p:nvPr/>
      </p:nvGrpSpPr>
      <p:grpSpPr>
        <a:xfrm>
          <a:off x="0" y="0"/>
          <a:ext cx="0" cy="0"/>
          <a:chOff x="0" y="0"/>
          <a:chExt cx="0" cy="0"/>
        </a:xfrm>
      </p:grpSpPr>
      <p:sp>
        <p:nvSpPr>
          <p:cNvPr id="7" name="Segnaposto testo 8"/>
          <p:cNvSpPr>
            <a:spLocks noGrp="1"/>
          </p:cNvSpPr>
          <p:nvPr>
            <p:ph type="body" sz="quarter" idx="13"/>
          </p:nvPr>
        </p:nvSpPr>
        <p:spPr>
          <a:xfrm>
            <a:off x="555236" y="1268763"/>
            <a:ext cx="11301405" cy="5040561"/>
          </a:xfrm>
        </p:spPr>
        <p:txBody>
          <a:bodyPr/>
          <a:lstStyle>
            <a:lvl1pPr>
              <a:defRPr baseline="0"/>
            </a:lvl1pPr>
          </a:lstStyle>
          <a:p>
            <a:pPr lvl="0"/>
            <a:r>
              <a:rPr lang="it-IT"/>
              <a:t>Fare clic per modificare gli stili del testo dello schema</a:t>
            </a:r>
          </a:p>
        </p:txBody>
      </p:sp>
      <p:sp>
        <p:nvSpPr>
          <p:cNvPr id="8" name="Segnaposto titolo 1"/>
          <p:cNvSpPr>
            <a:spLocks noGrp="1"/>
          </p:cNvSpPr>
          <p:nvPr>
            <p:ph type="title"/>
          </p:nvPr>
        </p:nvSpPr>
        <p:spPr>
          <a:xfrm>
            <a:off x="522653" y="206121"/>
            <a:ext cx="7493563" cy="630592"/>
          </a:xfrm>
          <a:prstGeom prst="rect">
            <a:avLst/>
          </a:prstGeom>
        </p:spPr>
        <p:txBody>
          <a:bodyPr rtlCol="0">
            <a:normAutofit/>
          </a:bodyPr>
          <a:lstStyle/>
          <a:p>
            <a:r>
              <a:rPr lang="it-IT" dirty="0"/>
              <a:t>Titolo</a:t>
            </a:r>
          </a:p>
        </p:txBody>
      </p:sp>
      <p:sp>
        <p:nvSpPr>
          <p:cNvPr id="2" name="Segnaposto numero diapositiva 5">
            <a:extLst>
              <a:ext uri="{FF2B5EF4-FFF2-40B4-BE49-F238E27FC236}">
                <a16:creationId xmlns:a16="http://schemas.microsoft.com/office/drawing/2014/main" id="{429CE215-3562-A0EA-33E4-18DBAD0DE997}"/>
              </a:ext>
            </a:extLst>
          </p:cNvPr>
          <p:cNvSpPr>
            <a:spLocks noGrp="1"/>
          </p:cNvSpPr>
          <p:nvPr>
            <p:ph type="sldNum" sz="quarter" idx="14"/>
          </p:nvPr>
        </p:nvSpPr>
        <p:spPr/>
        <p:txBody>
          <a:bodyPr/>
          <a:lstStyle>
            <a:lvl1pPr>
              <a:defRPr/>
            </a:lvl1pPr>
          </a:lstStyle>
          <a:p>
            <a:pPr>
              <a:defRPr/>
            </a:pPr>
            <a:fld id="{63E73BAE-FCA8-4A78-86D7-43F568C52BAD}" type="slidenum">
              <a:rPr lang="it-IT"/>
              <a:pPr>
                <a:defRPr/>
              </a:pPr>
              <a:t>‹N›</a:t>
            </a:fld>
            <a:endParaRPr lang="it-IT" dirty="0"/>
          </a:p>
        </p:txBody>
      </p:sp>
      <p:sp>
        <p:nvSpPr>
          <p:cNvPr id="3" name="Segnaposto piè di pagina 4">
            <a:extLst>
              <a:ext uri="{FF2B5EF4-FFF2-40B4-BE49-F238E27FC236}">
                <a16:creationId xmlns:a16="http://schemas.microsoft.com/office/drawing/2014/main" id="{0EF5E307-E00C-A268-6E45-BF370D152DF2}"/>
              </a:ext>
            </a:extLst>
          </p:cNvPr>
          <p:cNvSpPr>
            <a:spLocks noGrp="1"/>
          </p:cNvSpPr>
          <p:nvPr>
            <p:ph type="ftr" sz="quarter" idx="15"/>
          </p:nvPr>
        </p:nvSpPr>
        <p:spPr/>
        <p:txBody>
          <a:bodyPr/>
          <a:lstStyle>
            <a:lvl1pPr>
              <a:defRPr/>
            </a:lvl1pPr>
          </a:lstStyle>
          <a:p>
            <a:pPr>
              <a:defRPr/>
            </a:pPr>
            <a:r>
              <a:rPr lang="it-IT"/>
              <a:t>Funzione Gestione Carriera e Servizi agli Studenti   -   Report al 12 Novembre 2020</a:t>
            </a:r>
          </a:p>
        </p:txBody>
      </p:sp>
    </p:spTree>
    <p:extLst>
      <p:ext uri="{BB962C8B-B14F-4D97-AF65-F5344CB8AC3E}">
        <p14:creationId xmlns:p14="http://schemas.microsoft.com/office/powerpoint/2010/main" val="3679800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Layout personalizza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numero diapositiva 5">
            <a:extLst>
              <a:ext uri="{FF2B5EF4-FFF2-40B4-BE49-F238E27FC236}">
                <a16:creationId xmlns:a16="http://schemas.microsoft.com/office/drawing/2014/main" id="{CC7BA097-36EA-AEAA-428D-3C1741EE529A}"/>
              </a:ext>
            </a:extLst>
          </p:cNvPr>
          <p:cNvSpPr>
            <a:spLocks noGrp="1"/>
          </p:cNvSpPr>
          <p:nvPr>
            <p:ph type="sldNum" sz="quarter" idx="10"/>
          </p:nvPr>
        </p:nvSpPr>
        <p:spPr/>
        <p:txBody>
          <a:bodyPr/>
          <a:lstStyle>
            <a:lvl1pPr>
              <a:defRPr/>
            </a:lvl1pPr>
          </a:lstStyle>
          <a:p>
            <a:pPr>
              <a:defRPr/>
            </a:pPr>
            <a:fld id="{BEED78DA-22ED-4227-A988-3003FFC9C556}" type="slidenum">
              <a:rPr lang="it-IT"/>
              <a:pPr>
                <a:defRPr/>
              </a:pPr>
              <a:t>‹N›</a:t>
            </a:fld>
            <a:endParaRPr lang="it-IT" dirty="0"/>
          </a:p>
        </p:txBody>
      </p:sp>
      <p:sp>
        <p:nvSpPr>
          <p:cNvPr id="4" name="Segnaposto piè di pagina 4">
            <a:extLst>
              <a:ext uri="{FF2B5EF4-FFF2-40B4-BE49-F238E27FC236}">
                <a16:creationId xmlns:a16="http://schemas.microsoft.com/office/drawing/2014/main" id="{B56F4F0E-AAED-75F8-F795-36FC0DD9BB98}"/>
              </a:ext>
            </a:extLst>
          </p:cNvPr>
          <p:cNvSpPr>
            <a:spLocks noGrp="1"/>
          </p:cNvSpPr>
          <p:nvPr>
            <p:ph type="ftr" sz="quarter" idx="11"/>
          </p:nvPr>
        </p:nvSpPr>
        <p:spPr/>
        <p:txBody>
          <a:bodyPr/>
          <a:lstStyle>
            <a:lvl1pPr>
              <a:defRPr/>
            </a:lvl1pPr>
          </a:lstStyle>
          <a:p>
            <a:pPr>
              <a:defRPr/>
            </a:pPr>
            <a:r>
              <a:rPr lang="it-IT"/>
              <a:t>Funzione Gestione Carriera e Servizi agli Studenti   -   Report al 12 Novembre 2020</a:t>
            </a:r>
          </a:p>
        </p:txBody>
      </p:sp>
    </p:spTree>
    <p:extLst>
      <p:ext uri="{BB962C8B-B14F-4D97-AF65-F5344CB8AC3E}">
        <p14:creationId xmlns:p14="http://schemas.microsoft.com/office/powerpoint/2010/main" val="3219057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6" name="Segnaposto testo 2"/>
          <p:cNvSpPr>
            <a:spLocks noGrp="1"/>
          </p:cNvSpPr>
          <p:nvPr>
            <p:ph idx="1"/>
          </p:nvPr>
        </p:nvSpPr>
        <p:spPr>
          <a:xfrm>
            <a:off x="553344" y="1268763"/>
            <a:ext cx="11305256" cy="5002349"/>
          </a:xfrm>
          <a:prstGeom prst="rect">
            <a:avLst/>
          </a:prstGeom>
        </p:spPr>
        <p:txBody>
          <a:bodyPr rtlCol="0">
            <a:normAutofit/>
          </a:bodyPr>
          <a:lstStyle/>
          <a:p>
            <a:pPr lvl="0"/>
            <a:r>
              <a:rPr lang="it-IT"/>
              <a:t>Fare clic per modificare gli stili del testo dello schema</a:t>
            </a:r>
          </a:p>
        </p:txBody>
      </p:sp>
      <p:sp>
        <p:nvSpPr>
          <p:cNvPr id="7" name="Segnaposto titolo 1"/>
          <p:cNvSpPr>
            <a:spLocks noGrp="1"/>
          </p:cNvSpPr>
          <p:nvPr>
            <p:ph type="title"/>
          </p:nvPr>
        </p:nvSpPr>
        <p:spPr>
          <a:xfrm>
            <a:off x="522653" y="206121"/>
            <a:ext cx="7493563" cy="630592"/>
          </a:xfrm>
          <a:prstGeom prst="rect">
            <a:avLst/>
          </a:prstGeom>
        </p:spPr>
        <p:txBody>
          <a:bodyPr rtlCol="0">
            <a:normAutofit/>
          </a:bodyPr>
          <a:lstStyle/>
          <a:p>
            <a:r>
              <a:rPr lang="it-IT" dirty="0"/>
              <a:t>Titolo</a:t>
            </a:r>
          </a:p>
        </p:txBody>
      </p:sp>
      <p:sp>
        <p:nvSpPr>
          <p:cNvPr id="2" name="Segnaposto numero diapositiva 4">
            <a:extLst>
              <a:ext uri="{FF2B5EF4-FFF2-40B4-BE49-F238E27FC236}">
                <a16:creationId xmlns:a16="http://schemas.microsoft.com/office/drawing/2014/main" id="{D59D1355-A2FD-D048-AF98-81BFAB0A5F8F}"/>
              </a:ext>
            </a:extLst>
          </p:cNvPr>
          <p:cNvSpPr>
            <a:spLocks noGrp="1"/>
          </p:cNvSpPr>
          <p:nvPr>
            <p:ph type="sldNum" sz="quarter" idx="10"/>
          </p:nvPr>
        </p:nvSpPr>
        <p:spPr>
          <a:xfrm>
            <a:off x="11279188" y="6503988"/>
            <a:ext cx="673100" cy="365125"/>
          </a:xfrm>
        </p:spPr>
        <p:txBody>
          <a:bodyPr/>
          <a:lstStyle>
            <a:lvl1pPr>
              <a:defRPr sz="900">
                <a:solidFill>
                  <a:schemeClr val="bg1"/>
                </a:solidFill>
              </a:defRPr>
            </a:lvl1pPr>
          </a:lstStyle>
          <a:p>
            <a:pPr>
              <a:defRPr/>
            </a:pPr>
            <a:fld id="{575AEF31-518D-4199-906F-A60379292846}" type="slidenum">
              <a:rPr lang="it-IT"/>
              <a:pPr>
                <a:defRPr/>
              </a:pPr>
              <a:t>‹N›</a:t>
            </a:fld>
            <a:endParaRPr lang="it-IT" dirty="0"/>
          </a:p>
        </p:txBody>
      </p:sp>
      <p:sp>
        <p:nvSpPr>
          <p:cNvPr id="3" name="Segnaposto piè di pagina 4">
            <a:extLst>
              <a:ext uri="{FF2B5EF4-FFF2-40B4-BE49-F238E27FC236}">
                <a16:creationId xmlns:a16="http://schemas.microsoft.com/office/drawing/2014/main" id="{60E8410E-186A-1BE1-3DD4-B995A232F121}"/>
              </a:ext>
            </a:extLst>
          </p:cNvPr>
          <p:cNvSpPr>
            <a:spLocks noGrp="1"/>
          </p:cNvSpPr>
          <p:nvPr>
            <p:ph type="ftr" sz="quarter" idx="11"/>
          </p:nvPr>
        </p:nvSpPr>
        <p:spPr/>
        <p:txBody>
          <a:bodyPr/>
          <a:lstStyle>
            <a:lvl1pPr algn="l">
              <a:defRPr sz="900">
                <a:solidFill>
                  <a:schemeClr val="bg1"/>
                </a:solidFill>
                <a:latin typeface="Arial" panose="020B0604020202020204" pitchFamily="34" charset="0"/>
                <a:cs typeface="Arial" panose="020B0604020202020204" pitchFamily="34" charset="0"/>
              </a:defRPr>
            </a:lvl1pPr>
          </a:lstStyle>
          <a:p>
            <a:pPr>
              <a:defRPr/>
            </a:pPr>
            <a:r>
              <a:rPr lang="it-IT"/>
              <a:t>Funzione Gestione Carriera e Servizi agli Studenti   -   Report al 12 Novembre 2020</a:t>
            </a:r>
          </a:p>
        </p:txBody>
      </p:sp>
    </p:spTree>
    <p:extLst>
      <p:ext uri="{BB962C8B-B14F-4D97-AF65-F5344CB8AC3E}">
        <p14:creationId xmlns:p14="http://schemas.microsoft.com/office/powerpoint/2010/main" val="3377252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solidFill>
                  <a:srgbClr val="002060"/>
                </a:solidFill>
              </a:defRPr>
            </a:lvl1pPr>
          </a:lstStyle>
          <a:p>
            <a:r>
              <a:rPr lang="it-IT" dirty="0"/>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a:extLst>
              <a:ext uri="{FF2B5EF4-FFF2-40B4-BE49-F238E27FC236}">
                <a16:creationId xmlns:a16="http://schemas.microsoft.com/office/drawing/2014/main" id="{F68ECC69-8325-EE85-97AB-518F9EF8E044}"/>
              </a:ext>
            </a:extLst>
          </p:cNvPr>
          <p:cNvSpPr>
            <a:spLocks noGrp="1" noChangeArrowheads="1"/>
          </p:cNvSpPr>
          <p:nvPr>
            <p:ph type="dt" sz="half" idx="10"/>
          </p:nvPr>
        </p:nvSpPr>
        <p:spPr>
          <a:xfrm>
            <a:off x="0" y="0"/>
            <a:ext cx="0" cy="0"/>
          </a:xfrm>
        </p:spPr>
        <p:txBody>
          <a:bodyPr/>
          <a:lstStyle>
            <a:lvl1pPr>
              <a:defRPr/>
            </a:lvl1pPr>
          </a:lstStyle>
          <a:p>
            <a:pPr>
              <a:defRPr/>
            </a:pPr>
            <a:endParaRPr lang="it-IT"/>
          </a:p>
        </p:txBody>
      </p:sp>
      <p:sp>
        <p:nvSpPr>
          <p:cNvPr id="5" name="Rectangle 5">
            <a:extLst>
              <a:ext uri="{FF2B5EF4-FFF2-40B4-BE49-F238E27FC236}">
                <a16:creationId xmlns:a16="http://schemas.microsoft.com/office/drawing/2014/main" id="{2C65F7E3-0A39-E208-738F-F4ABBD49EF40}"/>
              </a:ext>
            </a:extLst>
          </p:cNvPr>
          <p:cNvSpPr>
            <a:spLocks noGrp="1" noChangeArrowheads="1"/>
          </p:cNvSpPr>
          <p:nvPr>
            <p:ph type="ftr" sz="quarter" idx="11"/>
          </p:nvPr>
        </p:nvSpPr>
        <p:spPr/>
        <p:txBody>
          <a:bodyPr/>
          <a:lstStyle>
            <a:lvl1pPr>
              <a:defRPr/>
            </a:lvl1pPr>
          </a:lstStyle>
          <a:p>
            <a:pPr>
              <a:defRPr/>
            </a:pPr>
            <a:endParaRPr lang="it-IT"/>
          </a:p>
        </p:txBody>
      </p:sp>
      <p:sp>
        <p:nvSpPr>
          <p:cNvPr id="6" name="Rectangle 6">
            <a:extLst>
              <a:ext uri="{FF2B5EF4-FFF2-40B4-BE49-F238E27FC236}">
                <a16:creationId xmlns:a16="http://schemas.microsoft.com/office/drawing/2014/main" id="{03E97E4D-5DED-378B-F322-DB3C2A89E14F}"/>
              </a:ext>
            </a:extLst>
          </p:cNvPr>
          <p:cNvSpPr>
            <a:spLocks noGrp="1" noChangeArrowheads="1"/>
          </p:cNvSpPr>
          <p:nvPr>
            <p:ph type="sldNum" sz="quarter" idx="12"/>
          </p:nvPr>
        </p:nvSpPr>
        <p:spPr/>
        <p:txBody>
          <a:bodyPr/>
          <a:lstStyle>
            <a:lvl1pPr>
              <a:defRPr/>
            </a:lvl1pPr>
          </a:lstStyle>
          <a:p>
            <a:pPr>
              <a:defRPr/>
            </a:pPr>
            <a:fld id="{48A4114B-DCAA-47A0-A911-81FB6DD2A7B0}" type="slidenum">
              <a:rPr lang="it-IT" altLang="it-IT"/>
              <a:pPr>
                <a:defRPr/>
              </a:pPr>
              <a:t>‹N›</a:t>
            </a:fld>
            <a:endParaRPr lang="it-IT" altLang="it-IT"/>
          </a:p>
        </p:txBody>
      </p:sp>
    </p:spTree>
    <p:extLst>
      <p:ext uri="{BB962C8B-B14F-4D97-AF65-F5344CB8AC3E}">
        <p14:creationId xmlns:p14="http://schemas.microsoft.com/office/powerpoint/2010/main" val="4257394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Diapositiva tito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a:xfrm>
            <a:off x="551384" y="2420894"/>
            <a:ext cx="9144000" cy="575641"/>
          </a:xfrm>
          <a:prstGeom prst="rect">
            <a:avLst/>
          </a:prstGeom>
        </p:spPr>
        <p:txBody>
          <a:bodyPr anchor="b"/>
          <a:lstStyle>
            <a:lvl1pPr algn="l">
              <a:defRPr sz="3000" b="0" i="0">
                <a:solidFill>
                  <a:schemeClr val="bg1"/>
                </a:solidFill>
                <a:latin typeface="Arial" panose="020B0604020202020204" pitchFamily="34" charset="0"/>
              </a:defRPr>
            </a:lvl1pPr>
          </a:lstStyle>
          <a:p>
            <a:r>
              <a:rPr lang="it-IT" dirty="0"/>
              <a:t>Fare clic per modificare lo stile del titolo dello schema</a:t>
            </a:r>
          </a:p>
        </p:txBody>
      </p:sp>
      <p:sp>
        <p:nvSpPr>
          <p:cNvPr id="3" name="Sottotitolo 2"/>
          <p:cNvSpPr>
            <a:spLocks noGrp="1"/>
          </p:cNvSpPr>
          <p:nvPr>
            <p:ph type="subTitle" idx="1"/>
          </p:nvPr>
        </p:nvSpPr>
        <p:spPr>
          <a:xfrm>
            <a:off x="551384" y="3140968"/>
            <a:ext cx="9144000" cy="792088"/>
          </a:xfrm>
          <a:prstGeom prst="rect">
            <a:avLst/>
          </a:prstGeom>
        </p:spPr>
        <p:txBody>
          <a:bodyPr/>
          <a:lstStyle>
            <a:lvl1pPr marL="0" indent="0" algn="l">
              <a:buNone/>
              <a:defRPr sz="2400">
                <a:solidFill>
                  <a:schemeClr val="bg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t-IT"/>
              <a:t>Fare clic per modificare lo stile del sottotitolo dello schema</a:t>
            </a:r>
            <a:endParaRPr lang="it-IT" dirty="0"/>
          </a:p>
        </p:txBody>
      </p:sp>
      <p:sp>
        <p:nvSpPr>
          <p:cNvPr id="4" name="Segnaposto piè di pagina 4">
            <a:extLst>
              <a:ext uri="{FF2B5EF4-FFF2-40B4-BE49-F238E27FC236}">
                <a16:creationId xmlns:a16="http://schemas.microsoft.com/office/drawing/2014/main" id="{179DF957-96E7-97A9-FF77-4D8B2FD1476D}"/>
              </a:ext>
            </a:extLst>
          </p:cNvPr>
          <p:cNvSpPr>
            <a:spLocks noGrp="1"/>
          </p:cNvSpPr>
          <p:nvPr>
            <p:ph type="ftr" sz="quarter" idx="10"/>
          </p:nvPr>
        </p:nvSpPr>
        <p:spPr>
          <a:xfrm>
            <a:off x="4038600" y="6475413"/>
            <a:ext cx="4114800" cy="338137"/>
          </a:xfrm>
        </p:spPr>
        <p:txBody>
          <a:bodyPr/>
          <a:lstStyle>
            <a:lvl1pPr>
              <a:defRPr/>
            </a:lvl1pPr>
          </a:lstStyle>
          <a:p>
            <a:pPr>
              <a:defRPr/>
            </a:pPr>
            <a:r>
              <a:rPr lang="it-IT"/>
              <a:t>Area/Funzione proponente </a:t>
            </a:r>
          </a:p>
        </p:txBody>
      </p:sp>
      <p:sp>
        <p:nvSpPr>
          <p:cNvPr id="5" name="Segnaposto numero diapositiva 5">
            <a:extLst>
              <a:ext uri="{FF2B5EF4-FFF2-40B4-BE49-F238E27FC236}">
                <a16:creationId xmlns:a16="http://schemas.microsoft.com/office/drawing/2014/main" id="{2C3EF8B2-67C2-7DAB-C1FF-78671C265879}"/>
              </a:ext>
            </a:extLst>
          </p:cNvPr>
          <p:cNvSpPr>
            <a:spLocks noGrp="1"/>
          </p:cNvSpPr>
          <p:nvPr>
            <p:ph type="sldNum" sz="quarter" idx="11"/>
          </p:nvPr>
        </p:nvSpPr>
        <p:spPr>
          <a:xfrm>
            <a:off x="9113838" y="6475413"/>
            <a:ext cx="2743200" cy="338137"/>
          </a:xfrm>
        </p:spPr>
        <p:txBody>
          <a:bodyPr/>
          <a:lstStyle>
            <a:lvl1pPr>
              <a:defRPr/>
            </a:lvl1pPr>
          </a:lstStyle>
          <a:p>
            <a:pPr>
              <a:defRPr/>
            </a:pPr>
            <a:fld id="{37D7403D-ADD7-48B4-AB92-06B7D656866E}" type="slidenum">
              <a:rPr lang="it-IT"/>
              <a:pPr>
                <a:defRPr/>
              </a:pPr>
              <a:t>‹N›</a:t>
            </a:fld>
            <a:endParaRPr lang="it-IT" dirty="0"/>
          </a:p>
        </p:txBody>
      </p:sp>
    </p:spTree>
    <p:extLst>
      <p:ext uri="{BB962C8B-B14F-4D97-AF65-F5344CB8AC3E}">
        <p14:creationId xmlns:p14="http://schemas.microsoft.com/office/powerpoint/2010/main" val="1857143057"/>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E9F07012-4DFC-8A90-85CE-D3F23CD51D03}"/>
              </a:ext>
            </a:extLst>
          </p:cNvPr>
          <p:cNvSpPr>
            <a:spLocks noGrp="1"/>
          </p:cNvSpPr>
          <p:nvPr>
            <p:ph type="dt" sz="half" idx="10"/>
          </p:nvPr>
        </p:nvSpPr>
        <p:spPr>
          <a:xfrm>
            <a:off x="0" y="0"/>
            <a:ext cx="0" cy="0"/>
          </a:xfrm>
        </p:spPr>
        <p:txBody>
          <a:bodyPr/>
          <a:lstStyle>
            <a:lvl1pPr eaLnBrk="0" fontAlgn="base" hangingPunct="0">
              <a:spcBef>
                <a:spcPct val="0"/>
              </a:spcBef>
              <a:spcAft>
                <a:spcPct val="0"/>
              </a:spcAft>
              <a:defRPr>
                <a:latin typeface="Arial" panose="020B0604020202020204" pitchFamily="34" charset="0"/>
              </a:defRPr>
            </a:lvl1pPr>
          </a:lstStyle>
          <a:p>
            <a:pPr>
              <a:defRPr/>
            </a:pPr>
            <a:fld id="{43CBE995-5936-4986-86A2-C209030D1276}" type="datetimeFigureOut">
              <a:rPr lang="it-IT"/>
              <a:pPr>
                <a:defRPr/>
              </a:pPr>
              <a:t>17/10/2025</a:t>
            </a:fld>
            <a:endParaRPr lang="it-IT"/>
          </a:p>
        </p:txBody>
      </p:sp>
      <p:sp>
        <p:nvSpPr>
          <p:cNvPr id="3" name="Segnaposto piè di pagina 2">
            <a:extLst>
              <a:ext uri="{FF2B5EF4-FFF2-40B4-BE49-F238E27FC236}">
                <a16:creationId xmlns:a16="http://schemas.microsoft.com/office/drawing/2014/main" id="{C05F1811-E7C3-EB76-8992-DAFD1EBDDA63}"/>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it-IT"/>
          </a:p>
        </p:txBody>
      </p:sp>
      <p:sp>
        <p:nvSpPr>
          <p:cNvPr id="4" name="Segnaposto numero diapositiva 3">
            <a:extLst>
              <a:ext uri="{FF2B5EF4-FFF2-40B4-BE49-F238E27FC236}">
                <a16:creationId xmlns:a16="http://schemas.microsoft.com/office/drawing/2014/main" id="{571B79CA-F225-7989-A984-B9F3DAACD934}"/>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43AAF651-168A-4FB3-AF2E-45A59D89263F}" type="slidenum">
              <a:rPr lang="it-IT" altLang="it-IT"/>
              <a:pPr>
                <a:defRPr/>
              </a:pPr>
              <a:t>‹N›</a:t>
            </a:fld>
            <a:endParaRPr lang="it-IT" altLang="it-IT"/>
          </a:p>
        </p:txBody>
      </p:sp>
    </p:spTree>
    <p:extLst>
      <p:ext uri="{BB962C8B-B14F-4D97-AF65-F5344CB8AC3E}">
        <p14:creationId xmlns:p14="http://schemas.microsoft.com/office/powerpoint/2010/main" val="2767805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E49F40CD-CEE2-71D5-4AEF-CE32A1A9FC00}"/>
              </a:ext>
            </a:extLst>
          </p:cNvPr>
          <p:cNvSpPr>
            <a:spLocks noGrp="1"/>
          </p:cNvSpPr>
          <p:nvPr>
            <p:ph type="dt" sz="half" idx="10"/>
          </p:nvPr>
        </p:nvSpPr>
        <p:spPr>
          <a:xfrm>
            <a:off x="0" y="0"/>
            <a:ext cx="0" cy="0"/>
          </a:xfrm>
        </p:spPr>
        <p:txBody>
          <a:bodyPr/>
          <a:lstStyle>
            <a:lvl1pPr>
              <a:defRPr>
                <a:cs typeface="+mn-cs"/>
              </a:defRPr>
            </a:lvl1pPr>
          </a:lstStyle>
          <a:p>
            <a:pPr>
              <a:defRPr/>
            </a:pPr>
            <a:fld id="{BF788DA1-1B53-4DDD-B12F-B6ECB20E7453}" type="datetimeFigureOut">
              <a:rPr lang="en-US"/>
              <a:pPr>
                <a:defRPr/>
              </a:pPr>
              <a:t>10/17/2025</a:t>
            </a:fld>
            <a:endParaRPr lang="en-US"/>
          </a:p>
        </p:txBody>
      </p:sp>
      <p:sp>
        <p:nvSpPr>
          <p:cNvPr id="4" name="Segnaposto piè di pagina 3">
            <a:extLst>
              <a:ext uri="{FF2B5EF4-FFF2-40B4-BE49-F238E27FC236}">
                <a16:creationId xmlns:a16="http://schemas.microsoft.com/office/drawing/2014/main" id="{75C22BD6-33B7-CA95-FA02-717DBB39BD88}"/>
              </a:ext>
            </a:extLst>
          </p:cNvPr>
          <p:cNvSpPr>
            <a:spLocks noGrp="1"/>
          </p:cNvSpPr>
          <p:nvPr>
            <p:ph type="ftr" sz="quarter" idx="11"/>
          </p:nvPr>
        </p:nvSpPr>
        <p:spPr/>
        <p:txBody>
          <a:bodyPr/>
          <a:lstStyle>
            <a:lvl1pPr>
              <a:defRPr>
                <a:cs typeface="+mn-cs"/>
              </a:defRPr>
            </a:lvl1pPr>
          </a:lstStyle>
          <a:p>
            <a:pPr>
              <a:defRPr/>
            </a:pPr>
            <a:endParaRPr lang="en-US"/>
          </a:p>
        </p:txBody>
      </p:sp>
      <p:sp>
        <p:nvSpPr>
          <p:cNvPr id="5" name="Segnaposto numero diapositiva 4">
            <a:extLst>
              <a:ext uri="{FF2B5EF4-FFF2-40B4-BE49-F238E27FC236}">
                <a16:creationId xmlns:a16="http://schemas.microsoft.com/office/drawing/2014/main" id="{703443F3-F386-DD47-2F46-F1F39D3F1201}"/>
              </a:ext>
            </a:extLst>
          </p:cNvPr>
          <p:cNvSpPr>
            <a:spLocks noGrp="1"/>
          </p:cNvSpPr>
          <p:nvPr>
            <p:ph type="sldNum" sz="quarter" idx="12"/>
          </p:nvPr>
        </p:nvSpPr>
        <p:spPr/>
        <p:txBody>
          <a:bodyPr/>
          <a:lstStyle>
            <a:lvl1pPr>
              <a:defRPr/>
            </a:lvl1pPr>
          </a:lstStyle>
          <a:p>
            <a:pPr>
              <a:defRPr/>
            </a:pPr>
            <a:fld id="{7ADC2063-560D-4135-882A-30E1F5EA19C0}" type="slidenum">
              <a:rPr lang="en-US" altLang="it-IT"/>
              <a:pPr>
                <a:defRPr/>
              </a:pPr>
              <a:t>‹N›</a:t>
            </a:fld>
            <a:endParaRPr lang="en-US" altLang="it-IT"/>
          </a:p>
        </p:txBody>
      </p:sp>
    </p:spTree>
    <p:extLst>
      <p:ext uri="{BB962C8B-B14F-4D97-AF65-F5344CB8AC3E}">
        <p14:creationId xmlns:p14="http://schemas.microsoft.com/office/powerpoint/2010/main" val="3176422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3_Layout personalizzato">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8"/>
            <a:ext cx="10972800" cy="1143000"/>
          </a:xfrm>
        </p:spPr>
        <p:txBody>
          <a:bodyPr/>
          <a:lstStyle/>
          <a:p>
            <a:r>
              <a:rPr lang="it-IT"/>
              <a:t>Fare clic per modificare lo stile del titolo</a:t>
            </a:r>
          </a:p>
        </p:txBody>
      </p:sp>
      <p:sp>
        <p:nvSpPr>
          <p:cNvPr id="3" name="Segnaposto data 3">
            <a:extLst>
              <a:ext uri="{FF2B5EF4-FFF2-40B4-BE49-F238E27FC236}">
                <a16:creationId xmlns:a16="http://schemas.microsoft.com/office/drawing/2014/main" id="{D339DC19-ADB2-588B-2C91-4A81DD803CFD}"/>
              </a:ext>
            </a:extLst>
          </p:cNvPr>
          <p:cNvSpPr>
            <a:spLocks noGrp="1"/>
          </p:cNvSpPr>
          <p:nvPr>
            <p:ph type="dt" sz="half" idx="10"/>
          </p:nvPr>
        </p:nvSpPr>
        <p:spPr>
          <a:xfrm>
            <a:off x="0" y="0"/>
            <a:ext cx="0" cy="0"/>
          </a:xfrm>
        </p:spPr>
        <p:txBody>
          <a:bodyPr/>
          <a:lstStyle>
            <a:lvl1pPr>
              <a:defRPr>
                <a:cs typeface="+mn-cs"/>
              </a:defRPr>
            </a:lvl1pPr>
          </a:lstStyle>
          <a:p>
            <a:pPr>
              <a:defRPr/>
            </a:pPr>
            <a:endParaRPr lang="it-IT"/>
          </a:p>
        </p:txBody>
      </p:sp>
      <p:sp>
        <p:nvSpPr>
          <p:cNvPr id="4" name="Segnaposto piè di pagina 4">
            <a:extLst>
              <a:ext uri="{FF2B5EF4-FFF2-40B4-BE49-F238E27FC236}">
                <a16:creationId xmlns:a16="http://schemas.microsoft.com/office/drawing/2014/main" id="{67DE9D72-B8BA-F25C-40C0-DC831319C95E}"/>
              </a:ext>
            </a:extLst>
          </p:cNvPr>
          <p:cNvSpPr>
            <a:spLocks noGrp="1"/>
          </p:cNvSpPr>
          <p:nvPr>
            <p:ph type="ftr" sz="quarter" idx="11"/>
          </p:nvPr>
        </p:nvSpPr>
        <p:spPr/>
        <p:txBody>
          <a:bodyPr/>
          <a:lstStyle>
            <a:lvl1pPr>
              <a:defRPr>
                <a:cs typeface="+mn-cs"/>
              </a:defRPr>
            </a:lvl1pPr>
          </a:lstStyle>
          <a:p>
            <a:pPr>
              <a:defRPr/>
            </a:pPr>
            <a:endParaRPr lang="it-IT"/>
          </a:p>
        </p:txBody>
      </p:sp>
      <p:sp>
        <p:nvSpPr>
          <p:cNvPr id="5" name="Segnaposto numero diapositiva 5">
            <a:extLst>
              <a:ext uri="{FF2B5EF4-FFF2-40B4-BE49-F238E27FC236}">
                <a16:creationId xmlns:a16="http://schemas.microsoft.com/office/drawing/2014/main" id="{58814D4B-2373-A68D-6306-B5CB5F38CA87}"/>
              </a:ext>
            </a:extLst>
          </p:cNvPr>
          <p:cNvSpPr>
            <a:spLocks noGrp="1"/>
          </p:cNvSpPr>
          <p:nvPr>
            <p:ph type="sldNum" sz="quarter" idx="12"/>
          </p:nvPr>
        </p:nvSpPr>
        <p:spPr/>
        <p:txBody>
          <a:bodyPr/>
          <a:lstStyle>
            <a:lvl1pPr>
              <a:defRPr/>
            </a:lvl1pPr>
          </a:lstStyle>
          <a:p>
            <a:pPr>
              <a:defRPr/>
            </a:pPr>
            <a:fld id="{46D0859B-9DD3-4134-B74A-6566B397AE7C}" type="slidenum">
              <a:rPr lang="it-IT" altLang="it-IT"/>
              <a:pPr>
                <a:defRPr/>
              </a:pPr>
              <a:t>‹N›</a:t>
            </a:fld>
            <a:endParaRPr lang="it-IT" altLang="it-IT"/>
          </a:p>
        </p:txBody>
      </p:sp>
    </p:spTree>
    <p:extLst>
      <p:ext uri="{BB962C8B-B14F-4D97-AF65-F5344CB8AC3E}">
        <p14:creationId xmlns:p14="http://schemas.microsoft.com/office/powerpoint/2010/main" val="2131741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Layout personalizzato">
    <p:spTree>
      <p:nvGrpSpPr>
        <p:cNvPr id="1" name=""/>
        <p:cNvGrpSpPr/>
        <p:nvPr/>
      </p:nvGrpSpPr>
      <p:grpSpPr>
        <a:xfrm>
          <a:off x="0" y="0"/>
          <a:ext cx="0" cy="0"/>
          <a:chOff x="0" y="0"/>
          <a:chExt cx="0" cy="0"/>
        </a:xfrm>
      </p:grpSpPr>
      <p:sp>
        <p:nvSpPr>
          <p:cNvPr id="7" name="Segnaposto testo 8"/>
          <p:cNvSpPr>
            <a:spLocks noGrp="1"/>
          </p:cNvSpPr>
          <p:nvPr>
            <p:ph type="body" sz="quarter" idx="13"/>
          </p:nvPr>
        </p:nvSpPr>
        <p:spPr>
          <a:xfrm>
            <a:off x="555236" y="1268763"/>
            <a:ext cx="11301405" cy="5040561"/>
          </a:xfrm>
        </p:spPr>
        <p:txBody>
          <a:bodyPr/>
          <a:lstStyle>
            <a:lvl1pPr>
              <a:defRPr baseline="0"/>
            </a:lvl1pPr>
          </a:lstStyle>
          <a:p>
            <a:pPr lvl="0"/>
            <a:r>
              <a:rPr lang="it-IT"/>
              <a:t>Fare clic per modificare gli stili del testo dello schema</a:t>
            </a:r>
          </a:p>
        </p:txBody>
      </p:sp>
      <p:sp>
        <p:nvSpPr>
          <p:cNvPr id="8" name="Segnaposto titolo 1"/>
          <p:cNvSpPr>
            <a:spLocks noGrp="1"/>
          </p:cNvSpPr>
          <p:nvPr>
            <p:ph type="title"/>
          </p:nvPr>
        </p:nvSpPr>
        <p:spPr>
          <a:xfrm>
            <a:off x="522653" y="206121"/>
            <a:ext cx="7493563" cy="630592"/>
          </a:xfrm>
          <a:prstGeom prst="rect">
            <a:avLst/>
          </a:prstGeom>
        </p:spPr>
        <p:txBody>
          <a:bodyPr rtlCol="0">
            <a:normAutofit/>
          </a:bodyPr>
          <a:lstStyle/>
          <a:p>
            <a:r>
              <a:rPr lang="it-IT" dirty="0"/>
              <a:t>Titolo</a:t>
            </a:r>
          </a:p>
        </p:txBody>
      </p:sp>
      <p:sp>
        <p:nvSpPr>
          <p:cNvPr id="2" name="Segnaposto numero diapositiva 5">
            <a:extLst>
              <a:ext uri="{FF2B5EF4-FFF2-40B4-BE49-F238E27FC236}">
                <a16:creationId xmlns:a16="http://schemas.microsoft.com/office/drawing/2014/main" id="{C71CE5CE-275F-FA22-B65D-72D2396EC0FE}"/>
              </a:ext>
            </a:extLst>
          </p:cNvPr>
          <p:cNvSpPr>
            <a:spLocks noGrp="1"/>
          </p:cNvSpPr>
          <p:nvPr>
            <p:ph type="sldNum" sz="quarter" idx="14"/>
          </p:nvPr>
        </p:nvSpPr>
        <p:spPr/>
        <p:txBody>
          <a:bodyPr/>
          <a:lstStyle>
            <a:lvl1pPr>
              <a:defRPr/>
            </a:lvl1pPr>
          </a:lstStyle>
          <a:p>
            <a:pPr>
              <a:defRPr/>
            </a:pPr>
            <a:fld id="{6C904425-27A0-4B2A-8353-9A11B9B43B45}" type="slidenum">
              <a:rPr lang="it-IT"/>
              <a:pPr>
                <a:defRPr/>
              </a:pPr>
              <a:t>‹N›</a:t>
            </a:fld>
            <a:endParaRPr lang="it-IT" dirty="0"/>
          </a:p>
        </p:txBody>
      </p:sp>
      <p:sp>
        <p:nvSpPr>
          <p:cNvPr id="3" name="Segnaposto piè di pagina 4">
            <a:extLst>
              <a:ext uri="{FF2B5EF4-FFF2-40B4-BE49-F238E27FC236}">
                <a16:creationId xmlns:a16="http://schemas.microsoft.com/office/drawing/2014/main" id="{D11044EF-08DB-3C68-AD44-CF65499CD1F2}"/>
              </a:ext>
            </a:extLst>
          </p:cNvPr>
          <p:cNvSpPr>
            <a:spLocks noGrp="1"/>
          </p:cNvSpPr>
          <p:nvPr>
            <p:ph type="ftr" sz="quarter" idx="15"/>
          </p:nvPr>
        </p:nvSpPr>
        <p:spPr/>
        <p:txBody>
          <a:bodyPr/>
          <a:lstStyle>
            <a:lvl1pPr>
              <a:defRPr/>
            </a:lvl1pPr>
          </a:lstStyle>
          <a:p>
            <a:pPr>
              <a:defRPr/>
            </a:pPr>
            <a:r>
              <a:rPr lang="it-IT"/>
              <a:t>Funzione Gestione Carriera e Servizi agli Studenti   -   Report al 12 Novembre 2020</a:t>
            </a:r>
          </a:p>
        </p:txBody>
      </p:sp>
    </p:spTree>
    <p:extLst>
      <p:ext uri="{BB962C8B-B14F-4D97-AF65-F5344CB8AC3E}">
        <p14:creationId xmlns:p14="http://schemas.microsoft.com/office/powerpoint/2010/main" val="3280731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a:extLst>
              <a:ext uri="{FF2B5EF4-FFF2-40B4-BE49-F238E27FC236}">
                <a16:creationId xmlns:a16="http://schemas.microsoft.com/office/drawing/2014/main" id="{FD35EB1D-03A6-76FB-32A2-FBF9201F0AED}"/>
              </a:ext>
            </a:extLst>
          </p:cNvPr>
          <p:cNvSpPr>
            <a:spLocks noGrp="1"/>
          </p:cNvSpPr>
          <p:nvPr>
            <p:ph type="dt" sz="half" idx="10"/>
          </p:nvPr>
        </p:nvSpPr>
        <p:spPr/>
        <p:txBody>
          <a:bodyPr/>
          <a:lstStyle>
            <a:lvl1pPr>
              <a:defRPr/>
            </a:lvl1pPr>
          </a:lstStyle>
          <a:p>
            <a:pPr>
              <a:defRPr/>
            </a:pPr>
            <a:fld id="{8FEC37F0-8F7E-40AE-BC5F-1055C83DDD4C}" type="datetimeFigureOut">
              <a:rPr lang="en-US"/>
              <a:pPr>
                <a:defRPr/>
              </a:pPr>
              <a:t>10/17/2025</a:t>
            </a:fld>
            <a:endParaRPr lang="en-US"/>
          </a:p>
        </p:txBody>
      </p:sp>
      <p:sp>
        <p:nvSpPr>
          <p:cNvPr id="5" name="Footer Placeholder 4">
            <a:extLst>
              <a:ext uri="{FF2B5EF4-FFF2-40B4-BE49-F238E27FC236}">
                <a16:creationId xmlns:a16="http://schemas.microsoft.com/office/drawing/2014/main" id="{90A11405-F705-2B46-6101-F289A422C887}"/>
              </a:ext>
            </a:extLst>
          </p:cNvPr>
          <p:cNvSpPr>
            <a:spLocks noGrp="1"/>
          </p:cNvSpPr>
          <p:nvPr>
            <p:ph type="ftr" sz="quarter" idx="11"/>
          </p:nvPr>
        </p:nvSpPr>
        <p:spPr/>
        <p:txBody>
          <a:bodyPr/>
          <a:lstStyle>
            <a:lvl1pPr>
              <a:defRPr/>
            </a:lvl1pPr>
          </a:lstStyle>
          <a:p>
            <a:pPr>
              <a:defRPr/>
            </a:pPr>
            <a:r>
              <a:rPr lang="it-IT"/>
              <a:t>Area/Funzione proponente </a:t>
            </a:r>
          </a:p>
        </p:txBody>
      </p:sp>
      <p:sp>
        <p:nvSpPr>
          <p:cNvPr id="6" name="Slide Number Placeholder 5">
            <a:extLst>
              <a:ext uri="{FF2B5EF4-FFF2-40B4-BE49-F238E27FC236}">
                <a16:creationId xmlns:a16="http://schemas.microsoft.com/office/drawing/2014/main" id="{45E7D002-287B-61D2-168A-FC12219A26D2}"/>
              </a:ext>
            </a:extLst>
          </p:cNvPr>
          <p:cNvSpPr>
            <a:spLocks noGrp="1"/>
          </p:cNvSpPr>
          <p:nvPr>
            <p:ph type="sldNum" sz="quarter" idx="12"/>
          </p:nvPr>
        </p:nvSpPr>
        <p:spPr/>
        <p:txBody>
          <a:bodyPr/>
          <a:lstStyle>
            <a:lvl1pPr>
              <a:defRPr/>
            </a:lvl1pPr>
          </a:lstStyle>
          <a:p>
            <a:pPr>
              <a:defRPr/>
            </a:pPr>
            <a:fld id="{F23759DD-AFAD-43D9-A7F7-4503EB55B50B}" type="slidenum">
              <a:rPr lang="it-IT"/>
              <a:pPr>
                <a:defRPr/>
              </a:pPr>
              <a:t>‹N›</a:t>
            </a:fld>
            <a:endParaRPr lang="it-IT" dirty="0"/>
          </a:p>
        </p:txBody>
      </p:sp>
    </p:spTree>
    <p:extLst>
      <p:ext uri="{BB962C8B-B14F-4D97-AF65-F5344CB8AC3E}">
        <p14:creationId xmlns:p14="http://schemas.microsoft.com/office/powerpoint/2010/main" val="812699547"/>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a:extLst>
              <a:ext uri="{FF2B5EF4-FFF2-40B4-BE49-F238E27FC236}">
                <a16:creationId xmlns:a16="http://schemas.microsoft.com/office/drawing/2014/main" id="{91E79880-C5A3-52D3-4C2A-DF03D12C4228}"/>
              </a:ext>
            </a:extLst>
          </p:cNvPr>
          <p:cNvSpPr>
            <a:spLocks noGrp="1"/>
          </p:cNvSpPr>
          <p:nvPr>
            <p:ph type="dt" sz="half" idx="10"/>
          </p:nvPr>
        </p:nvSpPr>
        <p:spPr/>
        <p:txBody>
          <a:bodyPr/>
          <a:lstStyle>
            <a:lvl1pPr>
              <a:defRPr/>
            </a:lvl1pPr>
          </a:lstStyle>
          <a:p>
            <a:pPr>
              <a:defRPr/>
            </a:pPr>
            <a:endParaRPr lang="it-IT"/>
          </a:p>
        </p:txBody>
      </p:sp>
      <p:sp>
        <p:nvSpPr>
          <p:cNvPr id="5" name="Footer Placeholder 4">
            <a:extLst>
              <a:ext uri="{FF2B5EF4-FFF2-40B4-BE49-F238E27FC236}">
                <a16:creationId xmlns:a16="http://schemas.microsoft.com/office/drawing/2014/main" id="{652149AB-11D3-64B6-7894-038A673BD421}"/>
              </a:ext>
            </a:extLst>
          </p:cNvPr>
          <p:cNvSpPr>
            <a:spLocks noGrp="1"/>
          </p:cNvSpPr>
          <p:nvPr>
            <p:ph type="ftr" sz="quarter" idx="11"/>
          </p:nvPr>
        </p:nvSpPr>
        <p:spPr/>
        <p:txBody>
          <a:bodyPr/>
          <a:lstStyle>
            <a:lvl1pPr>
              <a:defRPr/>
            </a:lvl1pPr>
          </a:lstStyle>
          <a:p>
            <a:pPr>
              <a:defRPr/>
            </a:pPr>
            <a:endParaRPr lang="it-IT"/>
          </a:p>
        </p:txBody>
      </p:sp>
      <p:sp>
        <p:nvSpPr>
          <p:cNvPr id="6" name="Slide Number Placeholder 5">
            <a:extLst>
              <a:ext uri="{FF2B5EF4-FFF2-40B4-BE49-F238E27FC236}">
                <a16:creationId xmlns:a16="http://schemas.microsoft.com/office/drawing/2014/main" id="{9C78275A-6F6B-68A8-6DFE-887E65F7DB8C}"/>
              </a:ext>
            </a:extLst>
          </p:cNvPr>
          <p:cNvSpPr>
            <a:spLocks noGrp="1"/>
          </p:cNvSpPr>
          <p:nvPr>
            <p:ph type="sldNum" sz="quarter" idx="12"/>
          </p:nvPr>
        </p:nvSpPr>
        <p:spPr/>
        <p:txBody>
          <a:bodyPr/>
          <a:lstStyle>
            <a:lvl1pPr>
              <a:defRPr/>
            </a:lvl1pPr>
          </a:lstStyle>
          <a:p>
            <a:pPr>
              <a:defRPr/>
            </a:pPr>
            <a:fld id="{ECA0845B-CF5A-4BE3-AF67-7803FD97EB86}" type="slidenum">
              <a:rPr lang="it-IT" altLang="it-IT"/>
              <a:pPr>
                <a:defRPr/>
              </a:pPr>
              <a:t>‹N›</a:t>
            </a:fld>
            <a:endParaRPr lang="it-IT" altLang="it-IT"/>
          </a:p>
        </p:txBody>
      </p:sp>
    </p:spTree>
    <p:extLst>
      <p:ext uri="{BB962C8B-B14F-4D97-AF65-F5344CB8AC3E}">
        <p14:creationId xmlns:p14="http://schemas.microsoft.com/office/powerpoint/2010/main" val="957613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a:extLst>
              <a:ext uri="{FF2B5EF4-FFF2-40B4-BE49-F238E27FC236}">
                <a16:creationId xmlns:a16="http://schemas.microsoft.com/office/drawing/2014/main" id="{5D2B0947-A3C7-F120-F137-ABDC9E12BE1F}"/>
              </a:ext>
            </a:extLst>
          </p:cNvPr>
          <p:cNvSpPr>
            <a:spLocks noGrp="1"/>
          </p:cNvSpPr>
          <p:nvPr>
            <p:ph type="dt" sz="half" idx="10"/>
          </p:nvPr>
        </p:nvSpPr>
        <p:spPr/>
        <p:txBody>
          <a:bodyPr/>
          <a:lstStyle>
            <a:lvl1pPr>
              <a:defRPr/>
            </a:lvl1pPr>
          </a:lstStyle>
          <a:p>
            <a:pPr>
              <a:defRPr/>
            </a:pPr>
            <a:fld id="{AE0A9846-CD3A-4251-A171-B634260B0D53}" type="datetimeFigureOut">
              <a:rPr lang="en-US"/>
              <a:pPr>
                <a:defRPr/>
              </a:pPr>
              <a:t>10/17/2025</a:t>
            </a:fld>
            <a:endParaRPr lang="en-US"/>
          </a:p>
        </p:txBody>
      </p:sp>
      <p:sp>
        <p:nvSpPr>
          <p:cNvPr id="5" name="Footer Placeholder 4">
            <a:extLst>
              <a:ext uri="{FF2B5EF4-FFF2-40B4-BE49-F238E27FC236}">
                <a16:creationId xmlns:a16="http://schemas.microsoft.com/office/drawing/2014/main" id="{5D03C169-C604-6249-7D9F-C20A1C712871}"/>
              </a:ext>
            </a:extLst>
          </p:cNvPr>
          <p:cNvSpPr>
            <a:spLocks noGrp="1"/>
          </p:cNvSpPr>
          <p:nvPr>
            <p:ph type="ftr" sz="quarter" idx="11"/>
          </p:nvPr>
        </p:nvSpPr>
        <p:spPr/>
        <p:txBody>
          <a:bodyPr/>
          <a:lstStyle>
            <a:lvl1pPr>
              <a:defRPr/>
            </a:lvl1pPr>
          </a:lstStyle>
          <a:p>
            <a:pPr>
              <a:defRPr/>
            </a:pPr>
            <a:r>
              <a:rPr lang="it-IT"/>
              <a:t>Funzione Gestione Carriera e Servizi agli Studenti   -   Report al 12 Novembre 2020</a:t>
            </a:r>
          </a:p>
        </p:txBody>
      </p:sp>
      <p:sp>
        <p:nvSpPr>
          <p:cNvPr id="6" name="Slide Number Placeholder 5">
            <a:extLst>
              <a:ext uri="{FF2B5EF4-FFF2-40B4-BE49-F238E27FC236}">
                <a16:creationId xmlns:a16="http://schemas.microsoft.com/office/drawing/2014/main" id="{8F367BB6-140E-7F63-6182-AF5BAE90D0EF}"/>
              </a:ext>
            </a:extLst>
          </p:cNvPr>
          <p:cNvSpPr>
            <a:spLocks noGrp="1"/>
          </p:cNvSpPr>
          <p:nvPr>
            <p:ph type="sldNum" sz="quarter" idx="12"/>
          </p:nvPr>
        </p:nvSpPr>
        <p:spPr/>
        <p:txBody>
          <a:bodyPr/>
          <a:lstStyle>
            <a:lvl1pPr>
              <a:defRPr/>
            </a:lvl1pPr>
          </a:lstStyle>
          <a:p>
            <a:pPr>
              <a:defRPr/>
            </a:pPr>
            <a:fld id="{07352503-6FD5-4A8F-8158-21C63C328BD9}" type="slidenum">
              <a:rPr lang="it-IT"/>
              <a:pPr>
                <a:defRPr/>
              </a:pPr>
              <a:t>‹N›</a:t>
            </a:fld>
            <a:endParaRPr lang="it-IT" dirty="0"/>
          </a:p>
        </p:txBody>
      </p:sp>
    </p:spTree>
    <p:extLst>
      <p:ext uri="{BB962C8B-B14F-4D97-AF65-F5344CB8AC3E}">
        <p14:creationId xmlns:p14="http://schemas.microsoft.com/office/powerpoint/2010/main" val="1727921622"/>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3">
            <a:extLst>
              <a:ext uri="{FF2B5EF4-FFF2-40B4-BE49-F238E27FC236}">
                <a16:creationId xmlns:a16="http://schemas.microsoft.com/office/drawing/2014/main" id="{FB80AA6C-0252-17BB-D872-39E4649E3190}"/>
              </a:ext>
            </a:extLst>
          </p:cNvPr>
          <p:cNvSpPr>
            <a:spLocks noGrp="1"/>
          </p:cNvSpPr>
          <p:nvPr>
            <p:ph type="dt" sz="half" idx="10"/>
          </p:nvPr>
        </p:nvSpPr>
        <p:spPr/>
        <p:txBody>
          <a:bodyPr/>
          <a:lstStyle>
            <a:lvl1pPr>
              <a:defRPr/>
            </a:lvl1pPr>
          </a:lstStyle>
          <a:p>
            <a:pPr>
              <a:defRPr/>
            </a:pPr>
            <a:fld id="{1A0BE3C0-A059-4C73-8228-F1E38BF82E6C}" type="datetimeFigureOut">
              <a:rPr lang="en-US"/>
              <a:pPr>
                <a:defRPr/>
              </a:pPr>
              <a:t>10/17/2025</a:t>
            </a:fld>
            <a:endParaRPr lang="en-US"/>
          </a:p>
        </p:txBody>
      </p:sp>
      <p:sp>
        <p:nvSpPr>
          <p:cNvPr id="6" name="Footer Placeholder 4">
            <a:extLst>
              <a:ext uri="{FF2B5EF4-FFF2-40B4-BE49-F238E27FC236}">
                <a16:creationId xmlns:a16="http://schemas.microsoft.com/office/drawing/2014/main" id="{38E56196-21AE-521A-FD1C-FEBB7383D47E}"/>
              </a:ext>
            </a:extLst>
          </p:cNvPr>
          <p:cNvSpPr>
            <a:spLocks noGrp="1"/>
          </p:cNvSpPr>
          <p:nvPr>
            <p:ph type="ftr" sz="quarter" idx="11"/>
          </p:nvPr>
        </p:nvSpPr>
        <p:spPr/>
        <p:txBody>
          <a:bodyPr/>
          <a:lstStyle>
            <a:lvl1pPr>
              <a:defRPr/>
            </a:lvl1pPr>
          </a:lstStyle>
          <a:p>
            <a:pPr>
              <a:defRPr/>
            </a:pPr>
            <a:r>
              <a:rPr lang="it-IT"/>
              <a:t>Funzione Gestione Carriera e Servizi agli Studenti   -   Report al 12 Novembre 2020</a:t>
            </a:r>
          </a:p>
        </p:txBody>
      </p:sp>
      <p:sp>
        <p:nvSpPr>
          <p:cNvPr id="7" name="Slide Number Placeholder 5">
            <a:extLst>
              <a:ext uri="{FF2B5EF4-FFF2-40B4-BE49-F238E27FC236}">
                <a16:creationId xmlns:a16="http://schemas.microsoft.com/office/drawing/2014/main" id="{BEC3431F-37FE-0E85-D5F8-C12C666D98D9}"/>
              </a:ext>
            </a:extLst>
          </p:cNvPr>
          <p:cNvSpPr>
            <a:spLocks noGrp="1"/>
          </p:cNvSpPr>
          <p:nvPr>
            <p:ph type="sldNum" sz="quarter" idx="12"/>
          </p:nvPr>
        </p:nvSpPr>
        <p:spPr/>
        <p:txBody>
          <a:bodyPr/>
          <a:lstStyle>
            <a:lvl1pPr>
              <a:defRPr/>
            </a:lvl1pPr>
          </a:lstStyle>
          <a:p>
            <a:pPr>
              <a:defRPr/>
            </a:pPr>
            <a:fld id="{04CAB1EC-CA5B-448A-B86C-E6DB93A133FD}" type="slidenum">
              <a:rPr lang="it-IT"/>
              <a:pPr>
                <a:defRPr/>
              </a:pPr>
              <a:t>‹N›</a:t>
            </a:fld>
            <a:endParaRPr lang="it-IT" dirty="0"/>
          </a:p>
        </p:txBody>
      </p:sp>
    </p:spTree>
    <p:extLst>
      <p:ext uri="{BB962C8B-B14F-4D97-AF65-F5344CB8AC3E}">
        <p14:creationId xmlns:p14="http://schemas.microsoft.com/office/powerpoint/2010/main" val="1169256942"/>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3">
            <a:extLst>
              <a:ext uri="{FF2B5EF4-FFF2-40B4-BE49-F238E27FC236}">
                <a16:creationId xmlns:a16="http://schemas.microsoft.com/office/drawing/2014/main" id="{F9B4CF6A-8E65-2099-ED17-704BBE5FA8DD}"/>
              </a:ext>
            </a:extLst>
          </p:cNvPr>
          <p:cNvSpPr>
            <a:spLocks noGrp="1"/>
          </p:cNvSpPr>
          <p:nvPr>
            <p:ph type="dt" sz="half" idx="10"/>
          </p:nvPr>
        </p:nvSpPr>
        <p:spPr/>
        <p:txBody>
          <a:bodyPr/>
          <a:lstStyle>
            <a:lvl1pPr>
              <a:defRPr/>
            </a:lvl1pPr>
          </a:lstStyle>
          <a:p>
            <a:pPr>
              <a:defRPr/>
            </a:pPr>
            <a:fld id="{3262028B-5E93-4A33-867F-0BAB4BFC46EF}" type="datetimeFigureOut">
              <a:rPr lang="en-US"/>
              <a:pPr>
                <a:defRPr/>
              </a:pPr>
              <a:t>10/17/2025</a:t>
            </a:fld>
            <a:endParaRPr lang="en-US"/>
          </a:p>
        </p:txBody>
      </p:sp>
      <p:sp>
        <p:nvSpPr>
          <p:cNvPr id="8" name="Footer Placeholder 4">
            <a:extLst>
              <a:ext uri="{FF2B5EF4-FFF2-40B4-BE49-F238E27FC236}">
                <a16:creationId xmlns:a16="http://schemas.microsoft.com/office/drawing/2014/main" id="{78816A83-75A7-A15C-CF4C-919D46B43918}"/>
              </a:ext>
            </a:extLst>
          </p:cNvPr>
          <p:cNvSpPr>
            <a:spLocks noGrp="1"/>
          </p:cNvSpPr>
          <p:nvPr>
            <p:ph type="ftr" sz="quarter" idx="11"/>
          </p:nvPr>
        </p:nvSpPr>
        <p:spPr/>
        <p:txBody>
          <a:bodyPr/>
          <a:lstStyle>
            <a:lvl1pPr>
              <a:defRPr/>
            </a:lvl1pPr>
          </a:lstStyle>
          <a:p>
            <a:pPr>
              <a:defRPr/>
            </a:pPr>
            <a:r>
              <a:rPr lang="it-IT"/>
              <a:t>Funzione Gestione Carriera e Servizi agli Studenti   -   Report al 12 Novembre 2020</a:t>
            </a:r>
          </a:p>
        </p:txBody>
      </p:sp>
      <p:sp>
        <p:nvSpPr>
          <p:cNvPr id="9" name="Slide Number Placeholder 5">
            <a:extLst>
              <a:ext uri="{FF2B5EF4-FFF2-40B4-BE49-F238E27FC236}">
                <a16:creationId xmlns:a16="http://schemas.microsoft.com/office/drawing/2014/main" id="{F4B6104E-AE2D-A869-7179-C7B94E4748C6}"/>
              </a:ext>
            </a:extLst>
          </p:cNvPr>
          <p:cNvSpPr>
            <a:spLocks noGrp="1"/>
          </p:cNvSpPr>
          <p:nvPr>
            <p:ph type="sldNum" sz="quarter" idx="12"/>
          </p:nvPr>
        </p:nvSpPr>
        <p:spPr/>
        <p:txBody>
          <a:bodyPr/>
          <a:lstStyle>
            <a:lvl1pPr>
              <a:defRPr/>
            </a:lvl1pPr>
          </a:lstStyle>
          <a:p>
            <a:pPr>
              <a:defRPr/>
            </a:pPr>
            <a:fld id="{532C3F47-14DC-43CC-BF79-F9AE2064B1CC}" type="slidenum">
              <a:rPr lang="it-IT"/>
              <a:pPr>
                <a:defRPr/>
              </a:pPr>
              <a:t>‹N›</a:t>
            </a:fld>
            <a:endParaRPr lang="it-IT" dirty="0"/>
          </a:p>
        </p:txBody>
      </p:sp>
    </p:spTree>
    <p:extLst>
      <p:ext uri="{BB962C8B-B14F-4D97-AF65-F5344CB8AC3E}">
        <p14:creationId xmlns:p14="http://schemas.microsoft.com/office/powerpoint/2010/main" val="4075325220"/>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a:extLst>
              <a:ext uri="{FF2B5EF4-FFF2-40B4-BE49-F238E27FC236}">
                <a16:creationId xmlns:a16="http://schemas.microsoft.com/office/drawing/2014/main" id="{3A647870-F47D-F0FE-44F7-8EF736F0D1A6}"/>
              </a:ext>
            </a:extLst>
          </p:cNvPr>
          <p:cNvSpPr>
            <a:spLocks noGrp="1"/>
          </p:cNvSpPr>
          <p:nvPr>
            <p:ph type="dt" sz="half" idx="10"/>
          </p:nvPr>
        </p:nvSpPr>
        <p:spPr/>
        <p:txBody>
          <a:bodyPr/>
          <a:lstStyle>
            <a:lvl1pPr>
              <a:defRPr/>
            </a:lvl1pPr>
          </a:lstStyle>
          <a:p>
            <a:pPr>
              <a:defRPr/>
            </a:pPr>
            <a:fld id="{6935D288-928F-4098-99B4-5ECEF704BD3E}" type="datetimeFigureOut">
              <a:rPr lang="en-US"/>
              <a:pPr>
                <a:defRPr/>
              </a:pPr>
              <a:t>10/17/2025</a:t>
            </a:fld>
            <a:endParaRPr lang="en-US"/>
          </a:p>
        </p:txBody>
      </p:sp>
      <p:sp>
        <p:nvSpPr>
          <p:cNvPr id="4" name="Footer Placeholder 3">
            <a:extLst>
              <a:ext uri="{FF2B5EF4-FFF2-40B4-BE49-F238E27FC236}">
                <a16:creationId xmlns:a16="http://schemas.microsoft.com/office/drawing/2014/main" id="{52B75724-84B8-0387-CD28-B2E6802C9B0C}"/>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4">
            <a:extLst>
              <a:ext uri="{FF2B5EF4-FFF2-40B4-BE49-F238E27FC236}">
                <a16:creationId xmlns:a16="http://schemas.microsoft.com/office/drawing/2014/main" id="{67C074C5-B508-2ADD-4030-C3C20AA0A2CA}"/>
              </a:ext>
            </a:extLst>
          </p:cNvPr>
          <p:cNvSpPr>
            <a:spLocks noGrp="1"/>
          </p:cNvSpPr>
          <p:nvPr>
            <p:ph type="sldNum" sz="quarter" idx="12"/>
          </p:nvPr>
        </p:nvSpPr>
        <p:spPr/>
        <p:txBody>
          <a:bodyPr/>
          <a:lstStyle>
            <a:lvl1pPr>
              <a:defRPr/>
            </a:lvl1pPr>
          </a:lstStyle>
          <a:p>
            <a:pPr>
              <a:defRPr/>
            </a:pPr>
            <a:fld id="{E96F94C4-D601-4C36-8E02-1934438F2151}" type="slidenum">
              <a:rPr lang="en-US" altLang="it-IT"/>
              <a:pPr>
                <a:defRPr/>
              </a:pPr>
              <a:t>‹N›</a:t>
            </a:fld>
            <a:endParaRPr lang="en-US" altLang="it-IT"/>
          </a:p>
        </p:txBody>
      </p:sp>
    </p:spTree>
    <p:extLst>
      <p:ext uri="{BB962C8B-B14F-4D97-AF65-F5344CB8AC3E}">
        <p14:creationId xmlns:p14="http://schemas.microsoft.com/office/powerpoint/2010/main" val="3185394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070ECF-9C40-8E8E-87DF-5183D1AF339D}"/>
              </a:ext>
            </a:extLst>
          </p:cNvPr>
          <p:cNvSpPr>
            <a:spLocks noGrp="1"/>
          </p:cNvSpPr>
          <p:nvPr>
            <p:ph type="dt" sz="half" idx="10"/>
          </p:nvPr>
        </p:nvSpPr>
        <p:spPr/>
        <p:txBody>
          <a:bodyPr/>
          <a:lstStyle>
            <a:lvl1pPr>
              <a:defRPr/>
            </a:lvl1pPr>
          </a:lstStyle>
          <a:p>
            <a:pPr>
              <a:defRPr/>
            </a:pPr>
            <a:fld id="{6C7B21B0-608F-46E9-8886-EA16499920F6}" type="datetimeFigureOut">
              <a:rPr lang="it-IT"/>
              <a:pPr>
                <a:defRPr/>
              </a:pPr>
              <a:t>17/10/2025</a:t>
            </a:fld>
            <a:endParaRPr lang="it-IT"/>
          </a:p>
        </p:txBody>
      </p:sp>
      <p:sp>
        <p:nvSpPr>
          <p:cNvPr id="3" name="Footer Placeholder 2">
            <a:extLst>
              <a:ext uri="{FF2B5EF4-FFF2-40B4-BE49-F238E27FC236}">
                <a16:creationId xmlns:a16="http://schemas.microsoft.com/office/drawing/2014/main" id="{BADAF232-2A3B-AF9C-D197-189C894B371D}"/>
              </a:ext>
            </a:extLst>
          </p:cNvPr>
          <p:cNvSpPr>
            <a:spLocks noGrp="1"/>
          </p:cNvSpPr>
          <p:nvPr>
            <p:ph type="ftr" sz="quarter" idx="11"/>
          </p:nvPr>
        </p:nvSpPr>
        <p:spPr/>
        <p:txBody>
          <a:bodyPr/>
          <a:lstStyle>
            <a:lvl1pPr>
              <a:defRPr/>
            </a:lvl1pPr>
          </a:lstStyle>
          <a:p>
            <a:pPr>
              <a:defRPr/>
            </a:pPr>
            <a:endParaRPr lang="it-IT"/>
          </a:p>
        </p:txBody>
      </p:sp>
      <p:sp>
        <p:nvSpPr>
          <p:cNvPr id="4" name="Slide Number Placeholder 3">
            <a:extLst>
              <a:ext uri="{FF2B5EF4-FFF2-40B4-BE49-F238E27FC236}">
                <a16:creationId xmlns:a16="http://schemas.microsoft.com/office/drawing/2014/main" id="{EC300412-A6B2-B6A0-EB8F-A0FD9E593071}"/>
              </a:ext>
            </a:extLst>
          </p:cNvPr>
          <p:cNvSpPr>
            <a:spLocks noGrp="1"/>
          </p:cNvSpPr>
          <p:nvPr>
            <p:ph type="sldNum" sz="quarter" idx="12"/>
          </p:nvPr>
        </p:nvSpPr>
        <p:spPr/>
        <p:txBody>
          <a:bodyPr/>
          <a:lstStyle>
            <a:lvl1pPr>
              <a:defRPr/>
            </a:lvl1pPr>
          </a:lstStyle>
          <a:p>
            <a:pPr>
              <a:defRPr/>
            </a:pPr>
            <a:fld id="{4DC3F93E-5E49-4347-A70C-B8279CF252E3}" type="slidenum">
              <a:rPr lang="it-IT" altLang="it-IT"/>
              <a:pPr>
                <a:defRPr/>
              </a:pPr>
              <a:t>‹N›</a:t>
            </a:fld>
            <a:endParaRPr lang="it-IT" altLang="it-IT"/>
          </a:p>
        </p:txBody>
      </p:sp>
    </p:spTree>
    <p:extLst>
      <p:ext uri="{BB962C8B-B14F-4D97-AF65-F5344CB8AC3E}">
        <p14:creationId xmlns:p14="http://schemas.microsoft.com/office/powerpoint/2010/main" val="24507780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3">
            <a:extLst>
              <a:ext uri="{FF2B5EF4-FFF2-40B4-BE49-F238E27FC236}">
                <a16:creationId xmlns:a16="http://schemas.microsoft.com/office/drawing/2014/main" id="{669EDDCA-11C6-2ED1-94CC-5D55AD573A7A}"/>
              </a:ext>
            </a:extLst>
          </p:cNvPr>
          <p:cNvSpPr>
            <a:spLocks noGrp="1"/>
          </p:cNvSpPr>
          <p:nvPr>
            <p:ph type="dt" sz="half" idx="10"/>
          </p:nvPr>
        </p:nvSpPr>
        <p:spPr/>
        <p:txBody>
          <a:bodyPr/>
          <a:lstStyle>
            <a:lvl1pPr>
              <a:defRPr/>
            </a:lvl1pPr>
          </a:lstStyle>
          <a:p>
            <a:pPr>
              <a:defRPr/>
            </a:pPr>
            <a:fld id="{9272F789-9D6E-4DB6-AEDC-8F424CE41F92}" type="datetimeFigureOut">
              <a:rPr lang="en-US"/>
              <a:pPr>
                <a:defRPr/>
              </a:pPr>
              <a:t>10/17/2025</a:t>
            </a:fld>
            <a:endParaRPr lang="en-US"/>
          </a:p>
        </p:txBody>
      </p:sp>
      <p:sp>
        <p:nvSpPr>
          <p:cNvPr id="6" name="Footer Placeholder 4">
            <a:extLst>
              <a:ext uri="{FF2B5EF4-FFF2-40B4-BE49-F238E27FC236}">
                <a16:creationId xmlns:a16="http://schemas.microsoft.com/office/drawing/2014/main" id="{229AC637-92BB-A7D1-476C-51E556005556}"/>
              </a:ext>
            </a:extLst>
          </p:cNvPr>
          <p:cNvSpPr>
            <a:spLocks noGrp="1"/>
          </p:cNvSpPr>
          <p:nvPr>
            <p:ph type="ftr" sz="quarter" idx="11"/>
          </p:nvPr>
        </p:nvSpPr>
        <p:spPr/>
        <p:txBody>
          <a:bodyPr/>
          <a:lstStyle>
            <a:lvl1pPr>
              <a:defRPr/>
            </a:lvl1pPr>
          </a:lstStyle>
          <a:p>
            <a:pPr>
              <a:defRPr/>
            </a:pPr>
            <a:r>
              <a:rPr lang="it-IT"/>
              <a:t>Funzione Gestione Carriera e Servizi agli Studenti   -   Report al 12 Novembre 2020</a:t>
            </a:r>
          </a:p>
        </p:txBody>
      </p:sp>
      <p:sp>
        <p:nvSpPr>
          <p:cNvPr id="7" name="Slide Number Placeholder 5">
            <a:extLst>
              <a:ext uri="{FF2B5EF4-FFF2-40B4-BE49-F238E27FC236}">
                <a16:creationId xmlns:a16="http://schemas.microsoft.com/office/drawing/2014/main" id="{0ACCEEDC-E9DF-912B-799C-47161A629777}"/>
              </a:ext>
            </a:extLst>
          </p:cNvPr>
          <p:cNvSpPr>
            <a:spLocks noGrp="1"/>
          </p:cNvSpPr>
          <p:nvPr>
            <p:ph type="sldNum" sz="quarter" idx="12"/>
          </p:nvPr>
        </p:nvSpPr>
        <p:spPr/>
        <p:txBody>
          <a:bodyPr/>
          <a:lstStyle>
            <a:lvl1pPr>
              <a:defRPr/>
            </a:lvl1pPr>
          </a:lstStyle>
          <a:p>
            <a:pPr>
              <a:defRPr/>
            </a:pPr>
            <a:fld id="{5B2B796E-68CA-42E1-94D2-5590D8572E73}" type="slidenum">
              <a:rPr lang="it-IT"/>
              <a:pPr>
                <a:defRPr/>
              </a:pPr>
              <a:t>‹N›</a:t>
            </a:fld>
            <a:endParaRPr lang="it-IT" dirty="0"/>
          </a:p>
        </p:txBody>
      </p:sp>
    </p:spTree>
    <p:extLst>
      <p:ext uri="{BB962C8B-B14F-4D97-AF65-F5344CB8AC3E}">
        <p14:creationId xmlns:p14="http://schemas.microsoft.com/office/powerpoint/2010/main" val="428465673"/>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it-IT" noProof="0"/>
              <a:t>Fare clic sull'icona per inserire un'immagine</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3">
            <a:extLst>
              <a:ext uri="{FF2B5EF4-FFF2-40B4-BE49-F238E27FC236}">
                <a16:creationId xmlns:a16="http://schemas.microsoft.com/office/drawing/2014/main" id="{13D93BE6-4442-EF86-8FA8-175635D3055B}"/>
              </a:ext>
            </a:extLst>
          </p:cNvPr>
          <p:cNvSpPr>
            <a:spLocks noGrp="1"/>
          </p:cNvSpPr>
          <p:nvPr>
            <p:ph type="dt" sz="half" idx="10"/>
          </p:nvPr>
        </p:nvSpPr>
        <p:spPr/>
        <p:txBody>
          <a:bodyPr/>
          <a:lstStyle>
            <a:lvl1pPr>
              <a:defRPr/>
            </a:lvl1pPr>
          </a:lstStyle>
          <a:p>
            <a:pPr>
              <a:defRPr/>
            </a:pPr>
            <a:fld id="{B9C1CAF5-A33B-4A26-A5B0-2FEB8B925A15}" type="datetimeFigureOut">
              <a:rPr lang="en-US"/>
              <a:pPr>
                <a:defRPr/>
              </a:pPr>
              <a:t>10/17/2025</a:t>
            </a:fld>
            <a:endParaRPr lang="en-US"/>
          </a:p>
        </p:txBody>
      </p:sp>
      <p:sp>
        <p:nvSpPr>
          <p:cNvPr id="6" name="Footer Placeholder 4">
            <a:extLst>
              <a:ext uri="{FF2B5EF4-FFF2-40B4-BE49-F238E27FC236}">
                <a16:creationId xmlns:a16="http://schemas.microsoft.com/office/drawing/2014/main" id="{A7E0A5CC-EA68-585F-3F10-6AC1C1220B9D}"/>
              </a:ext>
            </a:extLst>
          </p:cNvPr>
          <p:cNvSpPr>
            <a:spLocks noGrp="1"/>
          </p:cNvSpPr>
          <p:nvPr>
            <p:ph type="ftr" sz="quarter" idx="11"/>
          </p:nvPr>
        </p:nvSpPr>
        <p:spPr/>
        <p:txBody>
          <a:bodyPr/>
          <a:lstStyle>
            <a:lvl1pPr>
              <a:defRPr/>
            </a:lvl1pPr>
          </a:lstStyle>
          <a:p>
            <a:pPr>
              <a:defRPr/>
            </a:pPr>
            <a:r>
              <a:rPr lang="it-IT"/>
              <a:t>Funzione Gestione Carriera e Servizi agli Studenti   -   Report al 12 Novembre 2020</a:t>
            </a:r>
          </a:p>
        </p:txBody>
      </p:sp>
      <p:sp>
        <p:nvSpPr>
          <p:cNvPr id="7" name="Slide Number Placeholder 5">
            <a:extLst>
              <a:ext uri="{FF2B5EF4-FFF2-40B4-BE49-F238E27FC236}">
                <a16:creationId xmlns:a16="http://schemas.microsoft.com/office/drawing/2014/main" id="{8CC45BD3-75B6-DBB8-03FC-B35E1FC1B441}"/>
              </a:ext>
            </a:extLst>
          </p:cNvPr>
          <p:cNvSpPr>
            <a:spLocks noGrp="1"/>
          </p:cNvSpPr>
          <p:nvPr>
            <p:ph type="sldNum" sz="quarter" idx="12"/>
          </p:nvPr>
        </p:nvSpPr>
        <p:spPr/>
        <p:txBody>
          <a:bodyPr/>
          <a:lstStyle>
            <a:lvl1pPr>
              <a:defRPr/>
            </a:lvl1pPr>
          </a:lstStyle>
          <a:p>
            <a:pPr>
              <a:defRPr/>
            </a:pPr>
            <a:fld id="{3F5F2BE5-AAA5-4204-A884-240794213D97}" type="slidenum">
              <a:rPr lang="it-IT"/>
              <a:pPr>
                <a:defRPr/>
              </a:pPr>
              <a:t>‹N›</a:t>
            </a:fld>
            <a:endParaRPr lang="it-IT" dirty="0"/>
          </a:p>
        </p:txBody>
      </p:sp>
    </p:spTree>
    <p:extLst>
      <p:ext uri="{BB962C8B-B14F-4D97-AF65-F5344CB8AC3E}">
        <p14:creationId xmlns:p14="http://schemas.microsoft.com/office/powerpoint/2010/main" val="1368022104"/>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a:extLst>
              <a:ext uri="{FF2B5EF4-FFF2-40B4-BE49-F238E27FC236}">
                <a16:creationId xmlns:a16="http://schemas.microsoft.com/office/drawing/2014/main" id="{4E0AE69E-E596-B164-BD07-A7BB80DC35ED}"/>
              </a:ext>
            </a:extLst>
          </p:cNvPr>
          <p:cNvSpPr>
            <a:spLocks noGrp="1"/>
          </p:cNvSpPr>
          <p:nvPr>
            <p:ph type="dt" sz="half" idx="10"/>
          </p:nvPr>
        </p:nvSpPr>
        <p:spPr/>
        <p:txBody>
          <a:bodyPr/>
          <a:lstStyle>
            <a:lvl1pPr>
              <a:defRPr/>
            </a:lvl1pPr>
          </a:lstStyle>
          <a:p>
            <a:pPr>
              <a:defRPr/>
            </a:pPr>
            <a:fld id="{5B0DA365-DA92-4CF1-A760-662B98D6CD64}" type="datetimeFigureOut">
              <a:rPr lang="en-US"/>
              <a:pPr>
                <a:defRPr/>
              </a:pPr>
              <a:t>10/17/2025</a:t>
            </a:fld>
            <a:endParaRPr lang="en-US"/>
          </a:p>
        </p:txBody>
      </p:sp>
      <p:sp>
        <p:nvSpPr>
          <p:cNvPr id="5" name="Footer Placeholder 4">
            <a:extLst>
              <a:ext uri="{FF2B5EF4-FFF2-40B4-BE49-F238E27FC236}">
                <a16:creationId xmlns:a16="http://schemas.microsoft.com/office/drawing/2014/main" id="{98BBEF70-3CEE-E2C4-BAF6-3297F1469255}"/>
              </a:ext>
            </a:extLst>
          </p:cNvPr>
          <p:cNvSpPr>
            <a:spLocks noGrp="1"/>
          </p:cNvSpPr>
          <p:nvPr>
            <p:ph type="ftr" sz="quarter" idx="11"/>
          </p:nvPr>
        </p:nvSpPr>
        <p:spPr/>
        <p:txBody>
          <a:bodyPr/>
          <a:lstStyle>
            <a:lvl1pPr>
              <a:defRPr/>
            </a:lvl1pPr>
          </a:lstStyle>
          <a:p>
            <a:pPr>
              <a:defRPr/>
            </a:pPr>
            <a:r>
              <a:rPr lang="it-IT"/>
              <a:t>Funzione Gestione Carriera e Servizi agli Studenti   -   Report al 12 Novembre 2020</a:t>
            </a:r>
          </a:p>
        </p:txBody>
      </p:sp>
      <p:sp>
        <p:nvSpPr>
          <p:cNvPr id="6" name="Slide Number Placeholder 5">
            <a:extLst>
              <a:ext uri="{FF2B5EF4-FFF2-40B4-BE49-F238E27FC236}">
                <a16:creationId xmlns:a16="http://schemas.microsoft.com/office/drawing/2014/main" id="{48556C8D-3144-44FF-8FEA-08264D135E7E}"/>
              </a:ext>
            </a:extLst>
          </p:cNvPr>
          <p:cNvSpPr>
            <a:spLocks noGrp="1"/>
          </p:cNvSpPr>
          <p:nvPr>
            <p:ph type="sldNum" sz="quarter" idx="12"/>
          </p:nvPr>
        </p:nvSpPr>
        <p:spPr/>
        <p:txBody>
          <a:bodyPr/>
          <a:lstStyle>
            <a:lvl1pPr>
              <a:defRPr/>
            </a:lvl1pPr>
          </a:lstStyle>
          <a:p>
            <a:pPr>
              <a:defRPr/>
            </a:pPr>
            <a:fld id="{6048F5D1-CC72-4DB2-9612-C6410F9FEBFC}" type="slidenum">
              <a:rPr lang="it-IT"/>
              <a:pPr>
                <a:defRPr/>
              </a:pPr>
              <a:t>‹N›</a:t>
            </a:fld>
            <a:endParaRPr lang="it-IT" dirty="0"/>
          </a:p>
        </p:txBody>
      </p:sp>
    </p:spTree>
    <p:extLst>
      <p:ext uri="{BB962C8B-B14F-4D97-AF65-F5344CB8AC3E}">
        <p14:creationId xmlns:p14="http://schemas.microsoft.com/office/powerpoint/2010/main" val="1906207244"/>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a:extLst>
              <a:ext uri="{FF2B5EF4-FFF2-40B4-BE49-F238E27FC236}">
                <a16:creationId xmlns:a16="http://schemas.microsoft.com/office/drawing/2014/main" id="{4F03278D-682D-E81F-527D-B4882D16DCA6}"/>
              </a:ext>
            </a:extLst>
          </p:cNvPr>
          <p:cNvSpPr>
            <a:spLocks noGrp="1"/>
          </p:cNvSpPr>
          <p:nvPr>
            <p:ph type="dt" sz="half" idx="10"/>
          </p:nvPr>
        </p:nvSpPr>
        <p:spPr/>
        <p:txBody>
          <a:bodyPr/>
          <a:lstStyle>
            <a:lvl1pPr>
              <a:defRPr/>
            </a:lvl1pPr>
          </a:lstStyle>
          <a:p>
            <a:pPr>
              <a:defRPr/>
            </a:pPr>
            <a:fld id="{156BA13B-85BE-4DB6-A1A5-7E3D5B081370}" type="datetimeFigureOut">
              <a:rPr lang="en-US"/>
              <a:pPr>
                <a:defRPr/>
              </a:pPr>
              <a:t>10/17/2025</a:t>
            </a:fld>
            <a:endParaRPr lang="en-US"/>
          </a:p>
        </p:txBody>
      </p:sp>
      <p:sp>
        <p:nvSpPr>
          <p:cNvPr id="5" name="Footer Placeholder 4">
            <a:extLst>
              <a:ext uri="{FF2B5EF4-FFF2-40B4-BE49-F238E27FC236}">
                <a16:creationId xmlns:a16="http://schemas.microsoft.com/office/drawing/2014/main" id="{036C3162-F23B-ADA1-43FE-E3F309C5F3BB}"/>
              </a:ext>
            </a:extLst>
          </p:cNvPr>
          <p:cNvSpPr>
            <a:spLocks noGrp="1"/>
          </p:cNvSpPr>
          <p:nvPr>
            <p:ph type="ftr" sz="quarter" idx="11"/>
          </p:nvPr>
        </p:nvSpPr>
        <p:spPr/>
        <p:txBody>
          <a:bodyPr/>
          <a:lstStyle>
            <a:lvl1pPr>
              <a:defRPr/>
            </a:lvl1pPr>
          </a:lstStyle>
          <a:p>
            <a:pPr>
              <a:defRPr/>
            </a:pPr>
            <a:r>
              <a:rPr lang="it-IT"/>
              <a:t>Funzione Gestione Carriera e Servizi agli Studenti   -   Report al 12 Novembre 2020</a:t>
            </a:r>
          </a:p>
        </p:txBody>
      </p:sp>
      <p:sp>
        <p:nvSpPr>
          <p:cNvPr id="6" name="Slide Number Placeholder 5">
            <a:extLst>
              <a:ext uri="{FF2B5EF4-FFF2-40B4-BE49-F238E27FC236}">
                <a16:creationId xmlns:a16="http://schemas.microsoft.com/office/drawing/2014/main" id="{A5AF5525-E7C9-FB0C-BA3E-DDB16796A75B}"/>
              </a:ext>
            </a:extLst>
          </p:cNvPr>
          <p:cNvSpPr>
            <a:spLocks noGrp="1"/>
          </p:cNvSpPr>
          <p:nvPr>
            <p:ph type="sldNum" sz="quarter" idx="12"/>
          </p:nvPr>
        </p:nvSpPr>
        <p:spPr/>
        <p:txBody>
          <a:bodyPr/>
          <a:lstStyle>
            <a:lvl1pPr>
              <a:defRPr/>
            </a:lvl1pPr>
          </a:lstStyle>
          <a:p>
            <a:pPr>
              <a:defRPr/>
            </a:pPr>
            <a:fld id="{243E7FA6-0909-4EF6-A927-FF28BD13972D}" type="slidenum">
              <a:rPr lang="it-IT"/>
              <a:pPr>
                <a:defRPr/>
              </a:pPr>
              <a:t>‹N›</a:t>
            </a:fld>
            <a:endParaRPr lang="it-IT" dirty="0"/>
          </a:p>
        </p:txBody>
      </p:sp>
    </p:spTree>
    <p:extLst>
      <p:ext uri="{BB962C8B-B14F-4D97-AF65-F5344CB8AC3E}">
        <p14:creationId xmlns:p14="http://schemas.microsoft.com/office/powerpoint/2010/main" val="496688888"/>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Segnaposto testo 2">
            <a:extLst>
              <a:ext uri="{FF2B5EF4-FFF2-40B4-BE49-F238E27FC236}">
                <a16:creationId xmlns:a16="http://schemas.microsoft.com/office/drawing/2014/main" id="{664BEA86-E5F8-FB61-5F08-579C11422181}"/>
              </a:ext>
            </a:extLst>
          </p:cNvPr>
          <p:cNvSpPr>
            <a:spLocks noGrp="1" noChangeArrowheads="1"/>
          </p:cNvSpPr>
          <p:nvPr>
            <p:ph type="body" idx="1"/>
          </p:nvPr>
        </p:nvSpPr>
        <p:spPr bwMode="auto">
          <a:xfrm>
            <a:off x="544513" y="1268413"/>
            <a:ext cx="11304587" cy="504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a:t>Testo</a:t>
            </a:r>
          </a:p>
        </p:txBody>
      </p:sp>
      <p:sp>
        <p:nvSpPr>
          <p:cNvPr id="6" name="Segnaposto numero diapositiva 5">
            <a:extLst>
              <a:ext uri="{FF2B5EF4-FFF2-40B4-BE49-F238E27FC236}">
                <a16:creationId xmlns:a16="http://schemas.microsoft.com/office/drawing/2014/main" id="{26068613-F7C7-3B8E-14BF-EC645F0C25EF}"/>
              </a:ext>
            </a:extLst>
          </p:cNvPr>
          <p:cNvSpPr>
            <a:spLocks noGrp="1"/>
          </p:cNvSpPr>
          <p:nvPr>
            <p:ph type="sldNum" sz="quarter" idx="4"/>
          </p:nvPr>
        </p:nvSpPr>
        <p:spPr>
          <a:xfrm>
            <a:off x="11279188" y="6510338"/>
            <a:ext cx="577850" cy="338137"/>
          </a:xfrm>
          <a:prstGeom prst="rect">
            <a:avLst/>
          </a:prstGeom>
        </p:spPr>
        <p:txBody>
          <a:bodyPr vert="horz" lIns="91440" tIns="45720" rIns="91440" bIns="45720" rtlCol="0" anchor="ctr"/>
          <a:lstStyle>
            <a:lvl1pPr algn="r">
              <a:defRPr sz="900">
                <a:solidFill>
                  <a:schemeClr val="bg1"/>
                </a:solidFill>
                <a:latin typeface="Arial" panose="020B0604020202020204" pitchFamily="34" charset="0"/>
                <a:cs typeface="Arial" panose="020B0604020202020204" pitchFamily="34" charset="0"/>
              </a:defRPr>
            </a:lvl1pPr>
          </a:lstStyle>
          <a:p>
            <a:pPr>
              <a:defRPr/>
            </a:pPr>
            <a:fld id="{CEC44F48-3649-4FB8-8571-368E0AA33442}" type="slidenum">
              <a:rPr lang="it-IT"/>
              <a:pPr>
                <a:defRPr/>
              </a:pPr>
              <a:t>‹N›</a:t>
            </a:fld>
            <a:endParaRPr lang="it-IT" dirty="0"/>
          </a:p>
        </p:txBody>
      </p:sp>
      <p:sp>
        <p:nvSpPr>
          <p:cNvPr id="1028" name="Segnaposto titolo 1">
            <a:extLst>
              <a:ext uri="{FF2B5EF4-FFF2-40B4-BE49-F238E27FC236}">
                <a16:creationId xmlns:a16="http://schemas.microsoft.com/office/drawing/2014/main" id="{553A8EB1-FD4B-6B8D-2407-D7E2D16E63FA}"/>
              </a:ext>
            </a:extLst>
          </p:cNvPr>
          <p:cNvSpPr>
            <a:spLocks noGrp="1" noChangeArrowheads="1"/>
          </p:cNvSpPr>
          <p:nvPr>
            <p:ph type="title"/>
          </p:nvPr>
        </p:nvSpPr>
        <p:spPr bwMode="auto">
          <a:xfrm>
            <a:off x="522288" y="206375"/>
            <a:ext cx="749300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a:t>Titolo</a:t>
            </a:r>
          </a:p>
        </p:txBody>
      </p:sp>
      <p:sp>
        <p:nvSpPr>
          <p:cNvPr id="8" name="Segnaposto piè di pagina 4">
            <a:extLst>
              <a:ext uri="{FF2B5EF4-FFF2-40B4-BE49-F238E27FC236}">
                <a16:creationId xmlns:a16="http://schemas.microsoft.com/office/drawing/2014/main" id="{8447A2F2-2CF6-943F-02F5-F10E6089753D}"/>
              </a:ext>
            </a:extLst>
          </p:cNvPr>
          <p:cNvSpPr>
            <a:spLocks noGrp="1"/>
          </p:cNvSpPr>
          <p:nvPr>
            <p:ph type="ftr" sz="quarter" idx="3"/>
          </p:nvPr>
        </p:nvSpPr>
        <p:spPr>
          <a:xfrm>
            <a:off x="144463" y="6510338"/>
            <a:ext cx="10656887" cy="338137"/>
          </a:xfrm>
          <a:prstGeom prst="rect">
            <a:avLst/>
          </a:prstGeom>
        </p:spPr>
        <p:txBody>
          <a:bodyPr vert="horz" lIns="91440" tIns="45720" rIns="91440" bIns="45720" rtlCol="0" anchor="ctr"/>
          <a:lstStyle>
            <a:lvl1pPr algn="l">
              <a:defRPr sz="900">
                <a:solidFill>
                  <a:schemeClr val="bg1"/>
                </a:solidFill>
                <a:latin typeface="Arial" panose="020B0604020202020204" pitchFamily="34" charset="0"/>
                <a:cs typeface="Arial" panose="020B0604020202020204" pitchFamily="34" charset="0"/>
              </a:defRPr>
            </a:lvl1pPr>
          </a:lstStyle>
          <a:p>
            <a:pPr>
              <a:defRPr/>
            </a:pPr>
            <a:r>
              <a:rPr lang="it-IT"/>
              <a:t>Funzione Gestione Carriera e Servizi agli Studenti   -   Report al 12 Novembre 2020</a:t>
            </a:r>
          </a:p>
        </p:txBody>
      </p:sp>
    </p:spTree>
  </p:cSld>
  <p:clrMap bg1="lt1" tx1="dk1" bg2="lt2" tx2="dk2" accent1="accent1" accent2="accent2" accent3="accent3" accent4="accent4" accent5="accent5" accent6="accent6" hlink="hlink" folHlink="folHlink"/>
  <p:sldLayoutIdLst>
    <p:sldLayoutId id="2147484904" r:id="rId1"/>
    <p:sldLayoutId id="2147484905" r:id="rId2"/>
    <p:sldLayoutId id="2147484914" r:id="rId3"/>
    <p:sldLayoutId id="2147484915" r:id="rId4"/>
    <p:sldLayoutId id="2147484916" r:id="rId5"/>
    <p:sldLayoutId id="2147484917" r:id="rId6"/>
    <p:sldLayoutId id="2147484918" r:id="rId7"/>
    <p:sldLayoutId id="2147484919" r:id="rId8"/>
    <p:sldLayoutId id="2147484906" r:id="rId9"/>
  </p:sldLayoutIdLst>
  <p:hf hdr="0" dt="0"/>
  <p:txStyles>
    <p:titleStyle>
      <a:lvl1pPr algn="l" defTabSz="685800" rtl="0" eaLnBrk="0" fontAlgn="base" hangingPunct="0">
        <a:lnSpc>
          <a:spcPct val="90000"/>
        </a:lnSpc>
        <a:spcBef>
          <a:spcPct val="0"/>
        </a:spcBef>
        <a:spcAft>
          <a:spcPct val="0"/>
        </a:spcAft>
        <a:defRPr kern="1200">
          <a:solidFill>
            <a:srgbClr val="3A6985"/>
          </a:solidFill>
          <a:latin typeface="Arial" panose="020B0604020202020204" pitchFamily="34" charset="0"/>
          <a:ea typeface="+mj-ea"/>
          <a:cs typeface="+mj-cs"/>
        </a:defRPr>
      </a:lvl1pPr>
      <a:lvl2pPr algn="l" defTabSz="685800" rtl="0" eaLnBrk="0" fontAlgn="base" hangingPunct="0">
        <a:lnSpc>
          <a:spcPct val="90000"/>
        </a:lnSpc>
        <a:spcBef>
          <a:spcPct val="0"/>
        </a:spcBef>
        <a:spcAft>
          <a:spcPct val="0"/>
        </a:spcAft>
        <a:defRPr>
          <a:solidFill>
            <a:srgbClr val="3A6985"/>
          </a:solidFill>
          <a:latin typeface="Arial" panose="020B0604020202020204" pitchFamily="34" charset="0"/>
        </a:defRPr>
      </a:lvl2pPr>
      <a:lvl3pPr algn="l" defTabSz="685800" rtl="0" eaLnBrk="0" fontAlgn="base" hangingPunct="0">
        <a:lnSpc>
          <a:spcPct val="90000"/>
        </a:lnSpc>
        <a:spcBef>
          <a:spcPct val="0"/>
        </a:spcBef>
        <a:spcAft>
          <a:spcPct val="0"/>
        </a:spcAft>
        <a:defRPr>
          <a:solidFill>
            <a:srgbClr val="3A6985"/>
          </a:solidFill>
          <a:latin typeface="Arial" panose="020B0604020202020204" pitchFamily="34" charset="0"/>
        </a:defRPr>
      </a:lvl3pPr>
      <a:lvl4pPr algn="l" defTabSz="685800" rtl="0" eaLnBrk="0" fontAlgn="base" hangingPunct="0">
        <a:lnSpc>
          <a:spcPct val="90000"/>
        </a:lnSpc>
        <a:spcBef>
          <a:spcPct val="0"/>
        </a:spcBef>
        <a:spcAft>
          <a:spcPct val="0"/>
        </a:spcAft>
        <a:defRPr>
          <a:solidFill>
            <a:srgbClr val="3A6985"/>
          </a:solidFill>
          <a:latin typeface="Arial" panose="020B0604020202020204" pitchFamily="34" charset="0"/>
        </a:defRPr>
      </a:lvl4pPr>
      <a:lvl5pPr algn="l" defTabSz="685800" rtl="0" eaLnBrk="0" fontAlgn="base" hangingPunct="0">
        <a:lnSpc>
          <a:spcPct val="90000"/>
        </a:lnSpc>
        <a:spcBef>
          <a:spcPct val="0"/>
        </a:spcBef>
        <a:spcAft>
          <a:spcPct val="0"/>
        </a:spcAft>
        <a:defRPr>
          <a:solidFill>
            <a:srgbClr val="3A6985"/>
          </a:solidFill>
          <a:latin typeface="Arial" panose="020B0604020202020204" pitchFamily="34" charset="0"/>
        </a:defRPr>
      </a:lvl5pPr>
      <a:lvl6pPr marL="457200" algn="l" defTabSz="685800" rtl="0" fontAlgn="base">
        <a:lnSpc>
          <a:spcPct val="90000"/>
        </a:lnSpc>
        <a:spcBef>
          <a:spcPct val="0"/>
        </a:spcBef>
        <a:spcAft>
          <a:spcPct val="0"/>
        </a:spcAft>
        <a:defRPr>
          <a:solidFill>
            <a:srgbClr val="3A6985"/>
          </a:solidFill>
          <a:latin typeface="Georgia" panose="02040502050405020303" pitchFamily="18" charset="0"/>
        </a:defRPr>
      </a:lvl6pPr>
      <a:lvl7pPr marL="914400" algn="l" defTabSz="685800" rtl="0" fontAlgn="base">
        <a:lnSpc>
          <a:spcPct val="90000"/>
        </a:lnSpc>
        <a:spcBef>
          <a:spcPct val="0"/>
        </a:spcBef>
        <a:spcAft>
          <a:spcPct val="0"/>
        </a:spcAft>
        <a:defRPr>
          <a:solidFill>
            <a:srgbClr val="3A6985"/>
          </a:solidFill>
          <a:latin typeface="Georgia" panose="02040502050405020303" pitchFamily="18" charset="0"/>
        </a:defRPr>
      </a:lvl7pPr>
      <a:lvl8pPr marL="1371600" algn="l" defTabSz="685800" rtl="0" fontAlgn="base">
        <a:lnSpc>
          <a:spcPct val="90000"/>
        </a:lnSpc>
        <a:spcBef>
          <a:spcPct val="0"/>
        </a:spcBef>
        <a:spcAft>
          <a:spcPct val="0"/>
        </a:spcAft>
        <a:defRPr>
          <a:solidFill>
            <a:srgbClr val="3A6985"/>
          </a:solidFill>
          <a:latin typeface="Georgia" panose="02040502050405020303" pitchFamily="18" charset="0"/>
        </a:defRPr>
      </a:lvl8pPr>
      <a:lvl9pPr marL="1828800" algn="l" defTabSz="685800" rtl="0" fontAlgn="base">
        <a:lnSpc>
          <a:spcPct val="90000"/>
        </a:lnSpc>
        <a:spcBef>
          <a:spcPct val="0"/>
        </a:spcBef>
        <a:spcAft>
          <a:spcPct val="0"/>
        </a:spcAft>
        <a:defRPr>
          <a:solidFill>
            <a:srgbClr val="3A6985"/>
          </a:solidFill>
          <a:latin typeface="Georgia" panose="02040502050405020303" pitchFamily="18" charset="0"/>
        </a:defRPr>
      </a:lvl9pPr>
    </p:titleStyle>
    <p:bodyStyle>
      <a:lvl1pPr algn="l" defTabSz="685800" rtl="0" eaLnBrk="0" fontAlgn="base" hangingPunct="0">
        <a:lnSpc>
          <a:spcPct val="90000"/>
        </a:lnSpc>
        <a:spcBef>
          <a:spcPts val="750"/>
        </a:spcBef>
        <a:spcAft>
          <a:spcPct val="0"/>
        </a:spcAft>
        <a:buFont typeface="Arial" panose="020B0604020202020204" pitchFamily="34" charset="0"/>
        <a:defRPr sz="12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D41A64D8-2210-9303-9482-78D2DD71D863}"/>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a:t>Fare clic per modificare lo stile del titolo dello schema</a:t>
            </a:r>
            <a:endParaRPr lang="en-US" altLang="it-IT"/>
          </a:p>
        </p:txBody>
      </p:sp>
      <p:sp>
        <p:nvSpPr>
          <p:cNvPr id="2051" name="Text Placeholder 2">
            <a:extLst>
              <a:ext uri="{FF2B5EF4-FFF2-40B4-BE49-F238E27FC236}">
                <a16:creationId xmlns:a16="http://schemas.microsoft.com/office/drawing/2014/main" id="{299F9681-5F52-0B8C-75D1-8FA07972CB13}"/>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a:t>Fare clic per modificare gli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endParaRPr lang="en-US" altLang="it-IT"/>
          </a:p>
        </p:txBody>
      </p:sp>
      <p:sp>
        <p:nvSpPr>
          <p:cNvPr id="4" name="Date Placeholder 3">
            <a:extLst>
              <a:ext uri="{FF2B5EF4-FFF2-40B4-BE49-F238E27FC236}">
                <a16:creationId xmlns:a16="http://schemas.microsoft.com/office/drawing/2014/main" id="{7FF4207C-626A-F59F-DE64-821E413CEE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FEAC009-79DA-4C7C-B0BC-CE21B099D0A5}" type="datetimeFigureOut">
              <a:rPr lang="en-US"/>
              <a:pPr>
                <a:defRPr/>
              </a:pPr>
              <a:t>10/17/2025</a:t>
            </a:fld>
            <a:endParaRPr lang="en-US"/>
          </a:p>
        </p:txBody>
      </p:sp>
      <p:sp>
        <p:nvSpPr>
          <p:cNvPr id="5" name="Footer Placeholder 4">
            <a:extLst>
              <a:ext uri="{FF2B5EF4-FFF2-40B4-BE49-F238E27FC236}">
                <a16:creationId xmlns:a16="http://schemas.microsoft.com/office/drawing/2014/main" id="{60B39D4B-4E0D-3433-0D6F-41864C769B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it-IT"/>
              <a:t>Funzione Gestione Carriera e Servizi agli Studenti   -   Report al 12 Novembre 2020</a:t>
            </a:r>
          </a:p>
        </p:txBody>
      </p:sp>
      <p:sp>
        <p:nvSpPr>
          <p:cNvPr id="6" name="Slide Number Placeholder 5">
            <a:extLst>
              <a:ext uri="{FF2B5EF4-FFF2-40B4-BE49-F238E27FC236}">
                <a16:creationId xmlns:a16="http://schemas.microsoft.com/office/drawing/2014/main" id="{3301E95E-6156-A7B3-346F-0180DD7672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B0F081C1-A3E6-4FBC-BC95-602B5DB1B497}" type="slidenum">
              <a:rPr lang="it-IT"/>
              <a:pPr>
                <a:defRPr/>
              </a:pPr>
              <a:t>‹N›</a:t>
            </a:fld>
            <a:endParaRPr lang="it-IT" dirty="0"/>
          </a:p>
        </p:txBody>
      </p:sp>
    </p:spTree>
  </p:cSld>
  <p:clrMap bg1="lt1" tx1="dk1" bg2="lt2" tx2="dk2" accent1="accent1" accent2="accent2" accent3="accent3" accent4="accent4" accent5="accent5" accent6="accent6" hlink="hlink" folHlink="folHlink"/>
  <p:sldLayoutIdLst>
    <p:sldLayoutId id="2147484920" r:id="rId1"/>
    <p:sldLayoutId id="2147484921" r:id="rId2"/>
    <p:sldLayoutId id="2147484907" r:id="rId3"/>
    <p:sldLayoutId id="2147484908" r:id="rId4"/>
    <p:sldLayoutId id="2147484909" r:id="rId5"/>
    <p:sldLayoutId id="2147484922" r:id="rId6"/>
    <p:sldLayoutId id="2147484923" r:id="rId7"/>
    <p:sldLayoutId id="2147484910" r:id="rId8"/>
    <p:sldLayoutId id="2147484911" r:id="rId9"/>
    <p:sldLayoutId id="2147484912" r:id="rId10"/>
    <p:sldLayoutId id="2147484913" r:id="rId11"/>
  </p:sldLayoutIdLst>
  <p:hf hd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0.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1.xml"/><Relationship Id="rId6" Type="http://schemas.openxmlformats.org/officeDocument/2006/relationships/image" Target="../media/image13.emf"/><Relationship Id="rId5" Type="http://schemas.openxmlformats.org/officeDocument/2006/relationships/image" Target="../media/image12.emf"/><Relationship Id="rId4" Type="http://schemas.openxmlformats.org/officeDocument/2006/relationships/image" Target="../media/image11.emf"/></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1.xml"/><Relationship Id="rId5" Type="http://schemas.openxmlformats.org/officeDocument/2006/relationships/chart" Target="../charts/chart1.xml"/><Relationship Id="rId4" Type="http://schemas.openxmlformats.org/officeDocument/2006/relationships/image" Target="../media/image14.emf"/></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5.xml"/><Relationship Id="rId5" Type="http://schemas.openxmlformats.org/officeDocument/2006/relationships/image" Target="../media/image15.jpe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6.png"/><Relationship Id="rId7"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5.xml"/><Relationship Id="rId5" Type="http://schemas.openxmlformats.org/officeDocument/2006/relationships/image" Target="../media/image24.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5.xml"/><Relationship Id="rId5" Type="http://schemas.openxmlformats.org/officeDocument/2006/relationships/chart" Target="../charts/chart2.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5.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5.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5.xml"/><Relationship Id="rId5" Type="http://schemas.openxmlformats.org/officeDocument/2006/relationships/image" Target="../media/image25.png"/><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15.xml"/><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15.xml"/><Relationship Id="rId5" Type="http://schemas.openxmlformats.org/officeDocument/2006/relationships/image" Target="../media/image26.jpeg"/><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5.xml"/><Relationship Id="rId5" Type="http://schemas.openxmlformats.org/officeDocument/2006/relationships/image" Target="../media/image27.png"/><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5.xml"/><Relationship Id="rId5" Type="http://schemas.openxmlformats.org/officeDocument/2006/relationships/image" Target="../media/image28.png"/><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15.xml"/><Relationship Id="rId5" Type="http://schemas.openxmlformats.org/officeDocument/2006/relationships/image" Target="../media/image29.jpeg"/><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mailto:sabina.stranorossi@unicatt.it" TargetMode="External"/><Relationship Id="rId1" Type="http://schemas.openxmlformats.org/officeDocument/2006/relationships/slideLayout" Target="../slideLayouts/slideLayout11.xm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7EF8CF8E-8B3D-7B36-7B44-2BFD9D60C7F3}"/>
              </a:ext>
            </a:extLst>
          </p:cNvPr>
          <p:cNvSpPr/>
          <p:nvPr/>
        </p:nvSpPr>
        <p:spPr>
          <a:xfrm>
            <a:off x="0" y="1844675"/>
            <a:ext cx="12192000" cy="5013325"/>
          </a:xfrm>
          <a:prstGeom prst="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4339" name="CasellaDiTesto 2">
            <a:extLst>
              <a:ext uri="{FF2B5EF4-FFF2-40B4-BE49-F238E27FC236}">
                <a16:creationId xmlns:a16="http://schemas.microsoft.com/office/drawing/2014/main" id="{564018D3-0CE3-46F6-2AFD-64B82A804D11}"/>
              </a:ext>
            </a:extLst>
          </p:cNvPr>
          <p:cNvSpPr txBox="1">
            <a:spLocks noChangeArrowheads="1"/>
          </p:cNvSpPr>
          <p:nvPr/>
        </p:nvSpPr>
        <p:spPr bwMode="auto">
          <a:xfrm>
            <a:off x="2543175" y="5559325"/>
            <a:ext cx="70913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it-IT" altLang="it-IT" sz="1800">
                <a:solidFill>
                  <a:schemeClr val="bg1"/>
                </a:solidFill>
                <a:cs typeface="MS Shell Dlg" panose="020B0604020202020204" pitchFamily="34" charset="0"/>
              </a:rPr>
              <a:t>Presidente Associazione Scientifica Tossicologi Forensi Italiani - GTFI</a:t>
            </a:r>
          </a:p>
        </p:txBody>
      </p:sp>
      <p:sp>
        <p:nvSpPr>
          <p:cNvPr id="2" name="CasellaDiTesto 1">
            <a:extLst>
              <a:ext uri="{FF2B5EF4-FFF2-40B4-BE49-F238E27FC236}">
                <a16:creationId xmlns:a16="http://schemas.microsoft.com/office/drawing/2014/main" id="{334829A0-630F-6393-DC55-E1D56759197C}"/>
              </a:ext>
            </a:extLst>
          </p:cNvPr>
          <p:cNvSpPr txBox="1"/>
          <p:nvPr/>
        </p:nvSpPr>
        <p:spPr>
          <a:xfrm>
            <a:off x="1524000" y="2226189"/>
            <a:ext cx="9875837" cy="1938992"/>
          </a:xfrm>
          <a:prstGeom prst="rect">
            <a:avLst/>
          </a:prstGeom>
          <a:noFill/>
        </p:spPr>
        <p:txBody>
          <a:bodyPr wrap="square">
            <a:spAutoFit/>
          </a:bodyPr>
          <a:lstStyle/>
          <a:p>
            <a:pPr algn="ctr">
              <a:buClr>
                <a:srgbClr val="CCFFFF"/>
              </a:buClr>
              <a:defRPr/>
            </a:pPr>
            <a:r>
              <a:rPr lang="it-IT" altLang="it-IT" sz="4000" dirty="0">
                <a:solidFill>
                  <a:srgbClr val="FFFFFF"/>
                </a:solidFill>
                <a:effectLst>
                  <a:outerShdw blurRad="38100" dist="38100" dir="2700000" algn="tl">
                    <a:srgbClr val="000000"/>
                  </a:outerShdw>
                </a:effectLst>
                <a:latin typeface="Calibri" panose="020F0502020204030204"/>
              </a:rPr>
              <a:t>EFFETTI DEPRESSIVI, STIMOLANTI E ALLUCINOGENI DELLE SOSTANZE PIÙ DIFFUSE E RICADUTE SULLA GUIDA</a:t>
            </a:r>
          </a:p>
        </p:txBody>
      </p:sp>
      <p:pic>
        <p:nvPicPr>
          <p:cNvPr id="14341" name="Immagine 4">
            <a:extLst>
              <a:ext uri="{FF2B5EF4-FFF2-40B4-BE49-F238E27FC236}">
                <a16:creationId xmlns:a16="http://schemas.microsoft.com/office/drawing/2014/main" id="{965F4F36-3575-E6ED-EBE7-198611F511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4650" y="5487888"/>
            <a:ext cx="51593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arallelogramma 6">
            <a:extLst>
              <a:ext uri="{FF2B5EF4-FFF2-40B4-BE49-F238E27FC236}">
                <a16:creationId xmlns:a16="http://schemas.microsoft.com/office/drawing/2014/main" id="{28DDC8BD-9F36-DD81-9E88-CD9963571A68}"/>
              </a:ext>
            </a:extLst>
          </p:cNvPr>
          <p:cNvSpPr/>
          <p:nvPr/>
        </p:nvSpPr>
        <p:spPr>
          <a:xfrm>
            <a:off x="1955800" y="4563963"/>
            <a:ext cx="8280400" cy="646112"/>
          </a:xfrm>
          <a:prstGeom prst="parallelogram">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hangingPunct="1">
              <a:defRPr/>
            </a:pPr>
            <a:r>
              <a:rPr lang="it-IT" altLang="it-IT" sz="2800" dirty="0">
                <a:solidFill>
                  <a:schemeClr val="accent1">
                    <a:lumMod val="50000"/>
                  </a:schemeClr>
                </a:solidFill>
                <a:cs typeface="Arial" panose="020B0604020202020204" pitchFamily="34" charset="0"/>
              </a:rPr>
              <a:t>Sabina Strano Rossi</a:t>
            </a:r>
            <a:r>
              <a:rPr lang="it-IT" sz="2800" dirty="0"/>
              <a:t>Sabina Strano Rossi</a:t>
            </a:r>
          </a:p>
        </p:txBody>
      </p:sp>
      <p:sp>
        <p:nvSpPr>
          <p:cNvPr id="8" name="CasellaDiTesto 7">
            <a:extLst>
              <a:ext uri="{FF2B5EF4-FFF2-40B4-BE49-F238E27FC236}">
                <a16:creationId xmlns:a16="http://schemas.microsoft.com/office/drawing/2014/main" id="{97DD2EAC-EC82-A134-1869-94D7254AD742}"/>
              </a:ext>
            </a:extLst>
          </p:cNvPr>
          <p:cNvSpPr txBox="1"/>
          <p:nvPr/>
        </p:nvSpPr>
        <p:spPr>
          <a:xfrm>
            <a:off x="5303838" y="4608413"/>
            <a:ext cx="6096000" cy="523875"/>
          </a:xfrm>
          <a:prstGeom prst="rect">
            <a:avLst/>
          </a:prstGeom>
          <a:noFill/>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it-IT" altLang="it-IT" sz="1400" dirty="0">
                <a:solidFill>
                  <a:schemeClr val="accent1">
                    <a:lumMod val="50000"/>
                  </a:schemeClr>
                </a:solidFill>
                <a:latin typeface="Calibri" panose="020F0502020204030204" pitchFamily="34" charset="0"/>
                <a:cs typeface="+mn-cs"/>
              </a:rPr>
              <a:t>Tossicologia Forense, Sezione di Medicina Legale</a:t>
            </a:r>
          </a:p>
          <a:p>
            <a:pPr algn="ctr">
              <a:defRPr/>
            </a:pPr>
            <a:r>
              <a:rPr lang="it-IT" altLang="it-IT" sz="1400" dirty="0">
                <a:solidFill>
                  <a:schemeClr val="accent1">
                    <a:lumMod val="50000"/>
                  </a:schemeClr>
                </a:solidFill>
                <a:latin typeface="Calibri" panose="020F0502020204030204" pitchFamily="34" charset="0"/>
                <a:cs typeface="MS Shell Dlg" panose="020B0604020202020204" pitchFamily="34" charset="0"/>
              </a:rPr>
              <a:t>Dipartimento di Sicurezza e Bioetica</a:t>
            </a:r>
          </a:p>
        </p:txBody>
      </p:sp>
      <p:pic>
        <p:nvPicPr>
          <p:cNvPr id="14344" name="Immagine 12">
            <a:extLst>
              <a:ext uri="{FF2B5EF4-FFF2-40B4-BE49-F238E27FC236}">
                <a16:creationId xmlns:a16="http://schemas.microsoft.com/office/drawing/2014/main" id="{CA7CE262-7860-D417-A41B-824C215BD6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3925" y="212725"/>
            <a:ext cx="3633788"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sellaDiTesto 14">
            <a:extLst>
              <a:ext uri="{FF2B5EF4-FFF2-40B4-BE49-F238E27FC236}">
                <a16:creationId xmlns:a16="http://schemas.microsoft.com/office/drawing/2014/main" id="{09752E8C-5615-2B09-9FCE-F833F336F20C}"/>
              </a:ext>
            </a:extLst>
          </p:cNvPr>
          <p:cNvSpPr txBox="1"/>
          <p:nvPr/>
        </p:nvSpPr>
        <p:spPr>
          <a:xfrm>
            <a:off x="1571624" y="6308725"/>
            <a:ext cx="9828213" cy="600164"/>
          </a:xfrm>
          <a:prstGeom prst="rect">
            <a:avLst/>
          </a:prstGeom>
          <a:noFill/>
        </p:spPr>
        <p:txBody>
          <a:bodyPr wrap="square">
            <a:spAutoFit/>
          </a:bodyPr>
          <a:lstStyle/>
          <a:p>
            <a:pPr algn="ctr" defTabSz="457200" eaLnBrk="1" fontAlgn="auto" hangingPunct="1">
              <a:spcBef>
                <a:spcPts val="0"/>
              </a:spcBef>
              <a:spcAft>
                <a:spcPts val="0"/>
              </a:spcAft>
              <a:defRPr/>
            </a:pPr>
            <a:r>
              <a:rPr lang="it-IT" sz="1100" i="1" dirty="0">
                <a:solidFill>
                  <a:prstClr val="white"/>
                </a:solidFill>
                <a:latin typeface="Calibri"/>
                <a:cs typeface="+mn-cs"/>
              </a:rPr>
              <a:t>I° SEMINARIO PROGETTO MOBILITA’ SICURA</a:t>
            </a:r>
          </a:p>
          <a:p>
            <a:pPr algn="ctr" defTabSz="457200" eaLnBrk="1" fontAlgn="auto" hangingPunct="1">
              <a:spcBef>
                <a:spcPts val="0"/>
              </a:spcBef>
              <a:spcAft>
                <a:spcPts val="0"/>
              </a:spcAft>
              <a:defRPr/>
            </a:pPr>
            <a:r>
              <a:rPr lang="it-IT" sz="1100" i="1" dirty="0">
                <a:solidFill>
                  <a:prstClr val="white"/>
                </a:solidFill>
                <a:latin typeface="Calibri"/>
                <a:cs typeface="+mn-cs"/>
              </a:rPr>
              <a:t>“Effetti delle sostanze psicotrope e percezione del rischio alla guida: cosa sappiamo davvero?” </a:t>
            </a:r>
          </a:p>
          <a:p>
            <a:pPr algn="ctr" defTabSz="457200" eaLnBrk="1" fontAlgn="auto" hangingPunct="1">
              <a:spcBef>
                <a:spcPts val="0"/>
              </a:spcBef>
              <a:spcAft>
                <a:spcPts val="0"/>
              </a:spcAft>
              <a:defRPr/>
            </a:pPr>
            <a:r>
              <a:rPr lang="it-IT" sz="1100" i="1" dirty="0">
                <a:solidFill>
                  <a:prstClr val="white"/>
                </a:solidFill>
                <a:latin typeface="Calibri"/>
                <a:cs typeface="+mn-cs"/>
              </a:rPr>
              <a:t>Roma, 20 ottobre 2025</a:t>
            </a:r>
          </a:p>
        </p:txBody>
      </p:sp>
      <p:cxnSp>
        <p:nvCxnSpPr>
          <p:cNvPr id="17" name="Connettore diritto 16">
            <a:extLst>
              <a:ext uri="{FF2B5EF4-FFF2-40B4-BE49-F238E27FC236}">
                <a16:creationId xmlns:a16="http://schemas.microsoft.com/office/drawing/2014/main" id="{30406EA4-2FF8-0358-4130-D21F8CB00D83}"/>
              </a:ext>
            </a:extLst>
          </p:cNvPr>
          <p:cNvCxnSpPr/>
          <p:nvPr/>
        </p:nvCxnSpPr>
        <p:spPr>
          <a:xfrm>
            <a:off x="0" y="6308725"/>
            <a:ext cx="1217771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Immagine 8">
            <a:extLst>
              <a:ext uri="{FF2B5EF4-FFF2-40B4-BE49-F238E27FC236}">
                <a16:creationId xmlns:a16="http://schemas.microsoft.com/office/drawing/2014/main" id="{6B22E49F-3323-DAE9-4883-E087AA02D759}"/>
              </a:ext>
            </a:extLst>
          </p:cNvPr>
          <p:cNvPicPr>
            <a:picLocks noChangeAspect="1"/>
          </p:cNvPicPr>
          <p:nvPr/>
        </p:nvPicPr>
        <p:blipFill>
          <a:blip r:embed="rId5"/>
          <a:stretch>
            <a:fillRect/>
          </a:stretch>
        </p:blipFill>
        <p:spPr>
          <a:xfrm>
            <a:off x="-8873" y="571"/>
            <a:ext cx="5672825" cy="94547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6386" name="Titolo 1">
            <a:extLst>
              <a:ext uri="{FF2B5EF4-FFF2-40B4-BE49-F238E27FC236}">
                <a16:creationId xmlns:a16="http://schemas.microsoft.com/office/drawing/2014/main" id="{F8968F0D-66FB-FF72-BBDB-AEE3A8149BAD}"/>
              </a:ext>
            </a:extLst>
          </p:cNvPr>
          <p:cNvSpPr txBox="1">
            <a:spLocks/>
          </p:cNvSpPr>
          <p:nvPr/>
        </p:nvSpPr>
        <p:spPr bwMode="auto">
          <a:xfrm>
            <a:off x="46037" y="260350"/>
            <a:ext cx="1008221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410577" lvl="1" indent="0" algn="just">
              <a:spcBef>
                <a:spcPct val="0"/>
              </a:spcBef>
              <a:spcAft>
                <a:spcPct val="50000"/>
              </a:spcAft>
              <a:buClr>
                <a:schemeClr val="accent1">
                  <a:lumMod val="50000"/>
                </a:schemeClr>
              </a:buClr>
              <a:buSzPct val="70000"/>
              <a:buFontTx/>
              <a:buNone/>
              <a:defRPr/>
            </a:pPr>
            <a:r>
              <a:rPr lang="it-IT" altLang="it-IT" sz="3600" dirty="0">
                <a:ln w="0"/>
                <a:solidFill>
                  <a:srgbClr val="44546A"/>
                </a:solidFill>
                <a:effectLst>
                  <a:reflection blurRad="6350" stA="53000" endA="300" endPos="35500" dir="5400000" sy="-90000" algn="bl" rotWithShape="0"/>
                </a:effectLst>
                <a:latin typeface="Calibri" panose="020F0502020204030204"/>
                <a:cs typeface="+mn-cs"/>
              </a:rPr>
              <a:t>Premessa: Il ruolo della tossicologia forense</a:t>
            </a:r>
          </a:p>
        </p:txBody>
      </p:sp>
      <p:sp>
        <p:nvSpPr>
          <p:cNvPr id="5" name="Segnaposto contenuto 2">
            <a:extLst>
              <a:ext uri="{FF2B5EF4-FFF2-40B4-BE49-F238E27FC236}">
                <a16:creationId xmlns:a16="http://schemas.microsoft.com/office/drawing/2014/main" id="{433D7082-D77D-35B8-3835-4397B675EF09}"/>
              </a:ext>
            </a:extLst>
          </p:cNvPr>
          <p:cNvSpPr txBox="1">
            <a:spLocks/>
          </p:cNvSpPr>
          <p:nvPr/>
        </p:nvSpPr>
        <p:spPr>
          <a:xfrm>
            <a:off x="2387600" y="1455738"/>
            <a:ext cx="7416800" cy="1728787"/>
          </a:xfrm>
          <a:prstGeom prst="rect">
            <a:avLst/>
          </a:prstGeom>
        </p:spPr>
        <p:txBody>
          <a:bodyPr lIns="68580" tIns="34290" rIns="68580" bIns="3429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auto">
              <a:lnSpc>
                <a:spcPct val="100000"/>
              </a:lnSpc>
              <a:spcBef>
                <a:spcPts val="0"/>
              </a:spcBef>
              <a:spcAft>
                <a:spcPts val="0"/>
              </a:spcAft>
              <a:defRPr/>
            </a:pPr>
            <a:endParaRPr lang="it-IT" dirty="0">
              <a:solidFill>
                <a:prstClr val="black"/>
              </a:solidFill>
              <a:latin typeface="Arial" panose="020B0604020202020204" pitchFamily="34" charset="0"/>
            </a:endParaRPr>
          </a:p>
          <a:p>
            <a:pPr marL="0" indent="0" algn="ctr" fontAlgn="auto">
              <a:lnSpc>
                <a:spcPct val="100000"/>
              </a:lnSpc>
              <a:spcBef>
                <a:spcPts val="0"/>
              </a:spcBef>
              <a:spcAft>
                <a:spcPts val="0"/>
              </a:spcAft>
              <a:buFont typeface="Arial" panose="020B0604020202020204" pitchFamily="34" charset="0"/>
              <a:buNone/>
              <a:defRPr/>
            </a:pPr>
            <a:endParaRPr lang="it-IT" dirty="0">
              <a:solidFill>
                <a:prstClr val="black"/>
              </a:solidFill>
              <a:latin typeface="Arial" panose="020B0604020202020204" pitchFamily="34" charset="0"/>
            </a:endParaRPr>
          </a:p>
        </p:txBody>
      </p:sp>
      <p:sp>
        <p:nvSpPr>
          <p:cNvPr id="13" name="CasellaDiTesto 12">
            <a:extLst>
              <a:ext uri="{FF2B5EF4-FFF2-40B4-BE49-F238E27FC236}">
                <a16:creationId xmlns:a16="http://schemas.microsoft.com/office/drawing/2014/main" id="{B09F170B-E27B-87AB-3E81-27149BE37A93}"/>
              </a:ext>
            </a:extLst>
          </p:cNvPr>
          <p:cNvSpPr txBox="1"/>
          <p:nvPr/>
        </p:nvSpPr>
        <p:spPr>
          <a:xfrm>
            <a:off x="863599" y="1916832"/>
            <a:ext cx="10455275" cy="2062103"/>
          </a:xfrm>
          <a:prstGeom prst="rect">
            <a:avLst/>
          </a:prstGeom>
          <a:noFill/>
        </p:spPr>
        <p:txBody>
          <a:bodyPr>
            <a:spAutoFit/>
          </a:bodyPr>
          <a:lstStyle/>
          <a:p>
            <a:pPr algn="just" defTabSz="457200" eaLnBrk="1" fontAlgn="auto" hangingPunct="1">
              <a:spcBef>
                <a:spcPts val="600"/>
              </a:spcBef>
              <a:spcAft>
                <a:spcPts val="600"/>
              </a:spcAft>
              <a:defRPr/>
            </a:pPr>
            <a:r>
              <a:rPr lang="it-IT" sz="3200" dirty="0">
                <a:solidFill>
                  <a:srgbClr val="4472C4">
                    <a:lumMod val="50000"/>
                  </a:srgbClr>
                </a:solidFill>
                <a:latin typeface="Calibri"/>
                <a:cs typeface="+mn-cs"/>
              </a:rPr>
              <a:t>La tossicologia forense si occupa sia di diagnosi di intossicazione acuta mortale sia di determinare lo stato di intossicazione/uso/abuso di farmaci droghe su vivente con finalità medico legali o cliniche.</a:t>
            </a:r>
          </a:p>
        </p:txBody>
      </p:sp>
      <p:cxnSp>
        <p:nvCxnSpPr>
          <p:cNvPr id="4" name="Connettore diritto 3">
            <a:extLst>
              <a:ext uri="{FF2B5EF4-FFF2-40B4-BE49-F238E27FC236}">
                <a16:creationId xmlns:a16="http://schemas.microsoft.com/office/drawing/2014/main" id="{B0DA81CD-113C-07CE-572B-8A9FE370FF21}"/>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7" name="Connettore diritto 6">
            <a:extLst>
              <a:ext uri="{FF2B5EF4-FFF2-40B4-BE49-F238E27FC236}">
                <a16:creationId xmlns:a16="http://schemas.microsoft.com/office/drawing/2014/main" id="{67C6040C-36BD-EE1A-DA41-62444213F44F}"/>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16391" name="Immagine 2">
            <a:extLst>
              <a:ext uri="{FF2B5EF4-FFF2-40B4-BE49-F238E27FC236}">
                <a16:creationId xmlns:a16="http://schemas.microsoft.com/office/drawing/2014/main" id="{899DFA0D-2F4D-9E12-ED11-6600FAC00A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ttore diritto 5">
            <a:extLst>
              <a:ext uri="{FF2B5EF4-FFF2-40B4-BE49-F238E27FC236}">
                <a16:creationId xmlns:a16="http://schemas.microsoft.com/office/drawing/2014/main" id="{F9988D12-A925-125B-5724-16A7E3FBBA1E}"/>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16393" name="Immagine 7">
            <a:extLst>
              <a:ext uri="{FF2B5EF4-FFF2-40B4-BE49-F238E27FC236}">
                <a16:creationId xmlns:a16="http://schemas.microsoft.com/office/drawing/2014/main" id="{DC4085BF-E046-EEEB-DD75-AEEC493CA2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DF57B425-9696-DAB6-54C3-1712D5BE9ADA}"/>
            </a:ext>
          </a:extLst>
        </p:cNvPr>
        <p:cNvGrpSpPr/>
        <p:nvPr/>
      </p:nvGrpSpPr>
      <p:grpSpPr>
        <a:xfrm>
          <a:off x="0" y="0"/>
          <a:ext cx="0" cy="0"/>
          <a:chOff x="0" y="0"/>
          <a:chExt cx="0" cy="0"/>
        </a:xfrm>
      </p:grpSpPr>
      <p:sp>
        <p:nvSpPr>
          <p:cNvPr id="16386" name="Titolo 1">
            <a:extLst>
              <a:ext uri="{FF2B5EF4-FFF2-40B4-BE49-F238E27FC236}">
                <a16:creationId xmlns:a16="http://schemas.microsoft.com/office/drawing/2014/main" id="{00D28E4B-DA61-62EA-2559-4612AE1440A1}"/>
              </a:ext>
            </a:extLst>
          </p:cNvPr>
          <p:cNvSpPr txBox="1">
            <a:spLocks/>
          </p:cNvSpPr>
          <p:nvPr/>
        </p:nvSpPr>
        <p:spPr bwMode="auto">
          <a:xfrm>
            <a:off x="46037" y="260350"/>
            <a:ext cx="1008221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410577" lvl="1" indent="0" algn="just">
              <a:spcBef>
                <a:spcPct val="0"/>
              </a:spcBef>
              <a:spcAft>
                <a:spcPct val="50000"/>
              </a:spcAft>
              <a:buClr>
                <a:schemeClr val="accent1">
                  <a:lumMod val="50000"/>
                </a:schemeClr>
              </a:buClr>
              <a:buSzPct val="70000"/>
              <a:buNone/>
              <a:defRPr/>
            </a:pPr>
            <a:r>
              <a:rPr lang="it-IT" altLang="it-IT" sz="3600" dirty="0">
                <a:ln w="0"/>
                <a:solidFill>
                  <a:srgbClr val="44546A"/>
                </a:solidFill>
                <a:effectLst>
                  <a:reflection blurRad="6350" stA="53000" endA="300" endPos="35500" dir="5400000" sy="-90000" algn="bl" rotWithShape="0"/>
                </a:effectLst>
                <a:latin typeface="Calibri" panose="020F0502020204030204"/>
                <a:cs typeface="+mn-cs"/>
              </a:rPr>
              <a:t>La tossicologia forense sul vivente </a:t>
            </a:r>
          </a:p>
        </p:txBody>
      </p:sp>
      <p:sp>
        <p:nvSpPr>
          <p:cNvPr id="5" name="Segnaposto contenuto 2">
            <a:extLst>
              <a:ext uri="{FF2B5EF4-FFF2-40B4-BE49-F238E27FC236}">
                <a16:creationId xmlns:a16="http://schemas.microsoft.com/office/drawing/2014/main" id="{049FD026-83CB-0A38-7CC6-BB66D09AC435}"/>
              </a:ext>
            </a:extLst>
          </p:cNvPr>
          <p:cNvSpPr txBox="1">
            <a:spLocks/>
          </p:cNvSpPr>
          <p:nvPr/>
        </p:nvSpPr>
        <p:spPr>
          <a:xfrm>
            <a:off x="2387600" y="1455738"/>
            <a:ext cx="7416800" cy="1728787"/>
          </a:xfrm>
          <a:prstGeom prst="rect">
            <a:avLst/>
          </a:prstGeom>
        </p:spPr>
        <p:txBody>
          <a:bodyPr lIns="68580" tIns="34290" rIns="68580" bIns="3429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auto">
              <a:lnSpc>
                <a:spcPct val="100000"/>
              </a:lnSpc>
              <a:spcBef>
                <a:spcPts val="0"/>
              </a:spcBef>
              <a:spcAft>
                <a:spcPts val="0"/>
              </a:spcAft>
              <a:defRPr/>
            </a:pPr>
            <a:endParaRPr lang="it-IT" dirty="0">
              <a:solidFill>
                <a:prstClr val="black"/>
              </a:solidFill>
              <a:latin typeface="Arial" panose="020B0604020202020204" pitchFamily="34" charset="0"/>
            </a:endParaRPr>
          </a:p>
          <a:p>
            <a:pPr marL="0" indent="0" algn="ctr" fontAlgn="auto">
              <a:lnSpc>
                <a:spcPct val="100000"/>
              </a:lnSpc>
              <a:spcBef>
                <a:spcPts val="0"/>
              </a:spcBef>
              <a:spcAft>
                <a:spcPts val="0"/>
              </a:spcAft>
              <a:buFont typeface="Arial" panose="020B0604020202020204" pitchFamily="34" charset="0"/>
              <a:buNone/>
              <a:defRPr/>
            </a:pPr>
            <a:endParaRPr lang="it-IT" dirty="0">
              <a:solidFill>
                <a:prstClr val="black"/>
              </a:solidFill>
              <a:latin typeface="Arial" panose="020B0604020202020204" pitchFamily="34" charset="0"/>
            </a:endParaRPr>
          </a:p>
        </p:txBody>
      </p:sp>
      <p:cxnSp>
        <p:nvCxnSpPr>
          <p:cNvPr id="4" name="Connettore diritto 3">
            <a:extLst>
              <a:ext uri="{FF2B5EF4-FFF2-40B4-BE49-F238E27FC236}">
                <a16:creationId xmlns:a16="http://schemas.microsoft.com/office/drawing/2014/main" id="{351C6C45-1960-F432-02ED-469A0D4DBD60}"/>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7" name="Connettore diritto 6">
            <a:extLst>
              <a:ext uri="{FF2B5EF4-FFF2-40B4-BE49-F238E27FC236}">
                <a16:creationId xmlns:a16="http://schemas.microsoft.com/office/drawing/2014/main" id="{2B671608-311B-DB00-A2D9-0B25CF9A6218}"/>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16391" name="Immagine 2">
            <a:extLst>
              <a:ext uri="{FF2B5EF4-FFF2-40B4-BE49-F238E27FC236}">
                <a16:creationId xmlns:a16="http://schemas.microsoft.com/office/drawing/2014/main" id="{AD98D651-7F38-2E80-3E6A-FD33126C28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ttore diritto 5">
            <a:extLst>
              <a:ext uri="{FF2B5EF4-FFF2-40B4-BE49-F238E27FC236}">
                <a16:creationId xmlns:a16="http://schemas.microsoft.com/office/drawing/2014/main" id="{961DC3EB-5030-5571-4E8B-7BD25319691A}"/>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16393" name="Immagine 7">
            <a:extLst>
              <a:ext uri="{FF2B5EF4-FFF2-40B4-BE49-F238E27FC236}">
                <a16:creationId xmlns:a16="http://schemas.microsoft.com/office/drawing/2014/main" id="{DA06F59F-F6E3-3027-60FB-838DEF91E4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sellaDiTesto 1">
            <a:extLst>
              <a:ext uri="{FF2B5EF4-FFF2-40B4-BE49-F238E27FC236}">
                <a16:creationId xmlns:a16="http://schemas.microsoft.com/office/drawing/2014/main" id="{417D3151-76E6-317A-AB28-14544E388557}"/>
              </a:ext>
            </a:extLst>
          </p:cNvPr>
          <p:cNvSpPr txBox="1"/>
          <p:nvPr/>
        </p:nvSpPr>
        <p:spPr>
          <a:xfrm>
            <a:off x="695400" y="1813859"/>
            <a:ext cx="10291886" cy="2932085"/>
          </a:xfrm>
          <a:prstGeom prst="rect">
            <a:avLst/>
          </a:prstGeom>
          <a:noFill/>
        </p:spPr>
        <p:txBody>
          <a:bodyPr wrap="square" rtlCol="0">
            <a:spAutoFit/>
          </a:bodyPr>
          <a:lstStyle/>
          <a:p>
            <a:pPr algn="just" eaLnBrk="1" fontAlgn="auto" hangingPunct="1">
              <a:lnSpc>
                <a:spcPct val="90000"/>
              </a:lnSpc>
              <a:spcBef>
                <a:spcPts val="450"/>
              </a:spcBef>
              <a:spcAft>
                <a:spcPts val="450"/>
              </a:spcAft>
              <a:buClr>
                <a:srgbClr val="002060"/>
              </a:buClr>
              <a:buSzPct val="80000"/>
              <a:buFont typeface="Wingdings" panose="05000000000000000000" pitchFamily="2" charset="2"/>
              <a:buChar char="Ø"/>
              <a:defRPr/>
            </a:pPr>
            <a:r>
              <a:rPr lang="it-IT" sz="2800" dirty="0">
                <a:solidFill>
                  <a:srgbClr val="44546A"/>
                </a:solidFill>
                <a:latin typeface="Calibri" panose="020F0502020204030204"/>
                <a:cs typeface="+mn-cs"/>
              </a:rPr>
              <a:t>Intossicazioni acute (supporto a PS e reparti clinici)</a:t>
            </a:r>
          </a:p>
          <a:p>
            <a:pPr algn="just" eaLnBrk="1" fontAlgn="auto" hangingPunct="1">
              <a:lnSpc>
                <a:spcPct val="90000"/>
              </a:lnSpc>
              <a:spcBef>
                <a:spcPts val="450"/>
              </a:spcBef>
              <a:spcAft>
                <a:spcPts val="450"/>
              </a:spcAft>
              <a:buClr>
                <a:srgbClr val="002060"/>
              </a:buClr>
              <a:buSzPct val="80000"/>
              <a:buFont typeface="Wingdings" panose="05000000000000000000" pitchFamily="2" charset="2"/>
              <a:buChar char="Ø"/>
              <a:defRPr/>
            </a:pPr>
            <a:r>
              <a:rPr lang="it-IT" sz="2800" dirty="0">
                <a:solidFill>
                  <a:srgbClr val="44546A"/>
                </a:solidFill>
                <a:latin typeface="Calibri" panose="020F0502020204030204"/>
                <a:cs typeface="+mn-cs"/>
              </a:rPr>
              <a:t>Guida sotto l’effetto</a:t>
            </a:r>
          </a:p>
          <a:p>
            <a:pPr algn="just" eaLnBrk="1" fontAlgn="auto" hangingPunct="1">
              <a:lnSpc>
                <a:spcPct val="90000"/>
              </a:lnSpc>
              <a:spcBef>
                <a:spcPts val="450"/>
              </a:spcBef>
              <a:spcAft>
                <a:spcPts val="450"/>
              </a:spcAft>
              <a:buClr>
                <a:srgbClr val="002060"/>
              </a:buClr>
              <a:buSzPct val="80000"/>
              <a:buFont typeface="Wingdings" panose="05000000000000000000" pitchFamily="2" charset="2"/>
              <a:buChar char="Ø"/>
              <a:defRPr/>
            </a:pPr>
            <a:r>
              <a:rPr lang="it-IT" sz="2800" dirty="0">
                <a:solidFill>
                  <a:srgbClr val="44546A"/>
                </a:solidFill>
                <a:latin typeface="Calibri" panose="020F0502020204030204"/>
                <a:cs typeface="+mn-cs"/>
              </a:rPr>
              <a:t>DFSA (Drug-</a:t>
            </a:r>
            <a:r>
              <a:rPr lang="it-IT" sz="2800" dirty="0" err="1">
                <a:solidFill>
                  <a:srgbClr val="44546A"/>
                </a:solidFill>
                <a:latin typeface="Calibri" panose="020F0502020204030204"/>
                <a:cs typeface="+mn-cs"/>
              </a:rPr>
              <a:t>Facilitated</a:t>
            </a:r>
            <a:r>
              <a:rPr lang="it-IT" sz="2800" dirty="0">
                <a:solidFill>
                  <a:srgbClr val="44546A"/>
                </a:solidFill>
                <a:latin typeface="Calibri" panose="020F0502020204030204"/>
                <a:cs typeface="+mn-cs"/>
              </a:rPr>
              <a:t> </a:t>
            </a:r>
            <a:r>
              <a:rPr lang="it-IT" sz="2800" dirty="0" err="1">
                <a:solidFill>
                  <a:srgbClr val="44546A"/>
                </a:solidFill>
                <a:latin typeface="Calibri" panose="020F0502020204030204"/>
                <a:cs typeface="+mn-cs"/>
              </a:rPr>
              <a:t>Sexual</a:t>
            </a:r>
            <a:r>
              <a:rPr lang="it-IT" sz="2800" dirty="0">
                <a:solidFill>
                  <a:srgbClr val="44546A"/>
                </a:solidFill>
                <a:latin typeface="Calibri" panose="020F0502020204030204"/>
                <a:cs typeface="+mn-cs"/>
              </a:rPr>
              <a:t> </a:t>
            </a:r>
            <a:r>
              <a:rPr lang="it-IT" sz="2800" dirty="0" err="1">
                <a:solidFill>
                  <a:srgbClr val="44546A"/>
                </a:solidFill>
                <a:latin typeface="Calibri" panose="020F0502020204030204"/>
                <a:cs typeface="+mn-cs"/>
              </a:rPr>
              <a:t>Assaults</a:t>
            </a:r>
            <a:r>
              <a:rPr lang="it-IT" sz="2800" dirty="0">
                <a:solidFill>
                  <a:srgbClr val="44546A"/>
                </a:solidFill>
                <a:latin typeface="Calibri" panose="020F0502020204030204"/>
                <a:cs typeface="+mn-cs"/>
              </a:rPr>
              <a:t>)</a:t>
            </a:r>
          </a:p>
          <a:p>
            <a:pPr algn="just" eaLnBrk="1" fontAlgn="auto" hangingPunct="1">
              <a:lnSpc>
                <a:spcPct val="90000"/>
              </a:lnSpc>
              <a:spcBef>
                <a:spcPts val="450"/>
              </a:spcBef>
              <a:spcAft>
                <a:spcPts val="450"/>
              </a:spcAft>
              <a:buClr>
                <a:srgbClr val="002060"/>
              </a:buClr>
              <a:buSzPct val="80000"/>
              <a:buFont typeface="Wingdings" panose="05000000000000000000" pitchFamily="2" charset="2"/>
              <a:buChar char="Ø"/>
              <a:defRPr/>
            </a:pPr>
            <a:r>
              <a:rPr lang="it-IT" sz="2800" dirty="0">
                <a:solidFill>
                  <a:srgbClr val="44546A"/>
                </a:solidFill>
                <a:latin typeface="Calibri" panose="020F0502020204030204"/>
                <a:cs typeface="+mn-cs"/>
              </a:rPr>
              <a:t>Valutazione uso: rinnovo patenti, controlli sui lavoratori, affidamento minori…</a:t>
            </a:r>
          </a:p>
          <a:p>
            <a:pPr algn="just" eaLnBrk="1" fontAlgn="auto" hangingPunct="1">
              <a:lnSpc>
                <a:spcPct val="90000"/>
              </a:lnSpc>
              <a:spcBef>
                <a:spcPts val="450"/>
              </a:spcBef>
              <a:spcAft>
                <a:spcPts val="450"/>
              </a:spcAft>
              <a:buClr>
                <a:srgbClr val="002060"/>
              </a:buClr>
              <a:buSzPct val="80000"/>
              <a:buFont typeface="Wingdings" panose="05000000000000000000" pitchFamily="2" charset="2"/>
              <a:buChar char="Ø"/>
              <a:defRPr/>
            </a:pPr>
            <a:r>
              <a:rPr lang="it-IT" sz="2800" dirty="0">
                <a:solidFill>
                  <a:srgbClr val="44546A"/>
                </a:solidFill>
                <a:latin typeface="Calibri" panose="020F0502020204030204"/>
                <a:cs typeface="+mn-cs"/>
              </a:rPr>
              <a:t>Studi epidemiologici (valutare la diffusione nella popolazione</a:t>
            </a:r>
            <a:endParaRPr lang="en-GB" sz="2800" dirty="0">
              <a:solidFill>
                <a:prstClr val="black"/>
              </a:solidFill>
              <a:latin typeface="Calibri" panose="020F0502020204030204"/>
              <a:cs typeface="+mn-cs"/>
            </a:endParaRPr>
          </a:p>
        </p:txBody>
      </p:sp>
    </p:spTree>
    <p:extLst>
      <p:ext uri="{BB962C8B-B14F-4D97-AF65-F5344CB8AC3E}">
        <p14:creationId xmlns:p14="http://schemas.microsoft.com/office/powerpoint/2010/main" val="3411401329"/>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2">
            <a:extLst>
              <a:ext uri="{FF2B5EF4-FFF2-40B4-BE49-F238E27FC236}">
                <a16:creationId xmlns:a16="http://schemas.microsoft.com/office/drawing/2014/main" id="{BB886CEE-3E97-3D2E-2A32-62FA550E6527}"/>
              </a:ext>
            </a:extLst>
          </p:cNvPr>
          <p:cNvSpPr txBox="1">
            <a:spLocks/>
          </p:cNvSpPr>
          <p:nvPr/>
        </p:nvSpPr>
        <p:spPr>
          <a:xfrm>
            <a:off x="2387600" y="1455738"/>
            <a:ext cx="7416800" cy="1728787"/>
          </a:xfrm>
          <a:prstGeom prst="rect">
            <a:avLst/>
          </a:prstGeom>
        </p:spPr>
        <p:txBody>
          <a:bodyPr lIns="68580" tIns="34290" rIns="68580" bIns="3429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auto">
              <a:lnSpc>
                <a:spcPct val="100000"/>
              </a:lnSpc>
              <a:spcBef>
                <a:spcPts val="0"/>
              </a:spcBef>
              <a:spcAft>
                <a:spcPts val="0"/>
              </a:spcAft>
              <a:defRPr/>
            </a:pPr>
            <a:endParaRPr lang="it-IT" dirty="0">
              <a:solidFill>
                <a:prstClr val="black"/>
              </a:solidFill>
              <a:latin typeface="Arial" panose="020B0604020202020204" pitchFamily="34" charset="0"/>
            </a:endParaRPr>
          </a:p>
          <a:p>
            <a:pPr marL="0" indent="0" algn="ctr" fontAlgn="auto">
              <a:lnSpc>
                <a:spcPct val="100000"/>
              </a:lnSpc>
              <a:spcBef>
                <a:spcPts val="0"/>
              </a:spcBef>
              <a:spcAft>
                <a:spcPts val="0"/>
              </a:spcAft>
              <a:buFont typeface="Arial" panose="020B0604020202020204" pitchFamily="34" charset="0"/>
              <a:buNone/>
              <a:defRPr/>
            </a:pPr>
            <a:endParaRPr lang="it-IT" dirty="0">
              <a:solidFill>
                <a:prstClr val="black"/>
              </a:solidFill>
              <a:latin typeface="Arial" panose="020B0604020202020204" pitchFamily="34" charset="0"/>
            </a:endParaRPr>
          </a:p>
        </p:txBody>
      </p:sp>
      <p:sp>
        <p:nvSpPr>
          <p:cNvPr id="2" name="Rectangle 3">
            <a:extLst>
              <a:ext uri="{FF2B5EF4-FFF2-40B4-BE49-F238E27FC236}">
                <a16:creationId xmlns:a16="http://schemas.microsoft.com/office/drawing/2014/main" id="{6C79922B-D131-715C-1AF2-89977522DDEB}"/>
              </a:ext>
            </a:extLst>
          </p:cNvPr>
          <p:cNvSpPr txBox="1">
            <a:spLocks/>
          </p:cNvSpPr>
          <p:nvPr/>
        </p:nvSpPr>
        <p:spPr>
          <a:xfrm>
            <a:off x="1887538" y="1576388"/>
            <a:ext cx="4208462" cy="419417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411" indent="-228274">
              <a:defRPr/>
            </a:pPr>
            <a:r>
              <a:rPr lang="it-IT" sz="2400" b="1" i="1" dirty="0">
                <a:solidFill>
                  <a:schemeClr val="tx2"/>
                </a:solidFill>
                <a:latin typeface="+mn-lt"/>
              </a:rPr>
              <a:t>Tossicologia d’urgenza</a:t>
            </a:r>
          </a:p>
          <a:p>
            <a:pPr marL="342411" indent="-228274">
              <a:defRPr/>
            </a:pPr>
            <a:r>
              <a:rPr lang="it-IT" sz="2400" b="1" i="1" dirty="0">
                <a:solidFill>
                  <a:schemeClr val="tx2"/>
                </a:solidFill>
                <a:latin typeface="+mn-lt"/>
              </a:rPr>
              <a:t>Finalità cliniche</a:t>
            </a:r>
          </a:p>
          <a:p>
            <a:pPr marL="342411" indent="-228274">
              <a:defRPr/>
            </a:pPr>
            <a:endParaRPr lang="it-IT" sz="2400" dirty="0">
              <a:solidFill>
                <a:srgbClr val="2A3189"/>
              </a:solidFill>
              <a:latin typeface="+mn-lt"/>
            </a:endParaRPr>
          </a:p>
          <a:p>
            <a:pPr marL="638851" lvl="1" indent="-228274">
              <a:spcAft>
                <a:spcPct val="50000"/>
              </a:spcAft>
              <a:buClr>
                <a:schemeClr val="accent1">
                  <a:lumMod val="50000"/>
                </a:schemeClr>
              </a:buClr>
              <a:buSzPct val="70000"/>
              <a:buFont typeface="Wingdings" pitchFamily="2" charset="2"/>
              <a:buChar char="Ø"/>
              <a:defRPr/>
            </a:pPr>
            <a:r>
              <a:rPr lang="it-IT" sz="2400" kern="0" dirty="0">
                <a:solidFill>
                  <a:schemeClr val="tx2"/>
                </a:solidFill>
                <a:latin typeface="+mn-lt"/>
                <a:ea typeface="Cambria" panose="02040503050406030204" pitchFamily="18" charset="0"/>
              </a:rPr>
              <a:t>Risposta urgente</a:t>
            </a:r>
          </a:p>
          <a:p>
            <a:pPr marL="638851" lvl="1" indent="-228274">
              <a:spcAft>
                <a:spcPct val="50000"/>
              </a:spcAft>
              <a:buClr>
                <a:schemeClr val="accent1">
                  <a:lumMod val="50000"/>
                </a:schemeClr>
              </a:buClr>
              <a:buSzPct val="70000"/>
              <a:buFont typeface="Wingdings" pitchFamily="2" charset="2"/>
              <a:buChar char="Ø"/>
              <a:defRPr/>
            </a:pPr>
            <a:r>
              <a:rPr lang="it-IT" sz="2400" kern="0" dirty="0">
                <a:solidFill>
                  <a:schemeClr val="tx2"/>
                </a:solidFill>
                <a:latin typeface="+mn-lt"/>
                <a:ea typeface="Cambria" panose="02040503050406030204" pitchFamily="18" charset="0"/>
              </a:rPr>
              <a:t>Non è necessario un dato analitico inattaccabile ma affidabile</a:t>
            </a:r>
            <a:endParaRPr lang="en-US" sz="2400" kern="0" dirty="0">
              <a:solidFill>
                <a:schemeClr val="tx2"/>
              </a:solidFill>
              <a:latin typeface="+mn-lt"/>
              <a:ea typeface="Cambria" panose="02040503050406030204" pitchFamily="18" charset="0"/>
            </a:endParaRPr>
          </a:p>
        </p:txBody>
      </p:sp>
      <p:sp>
        <p:nvSpPr>
          <p:cNvPr id="3" name="Rectangle 3">
            <a:extLst>
              <a:ext uri="{FF2B5EF4-FFF2-40B4-BE49-F238E27FC236}">
                <a16:creationId xmlns:a16="http://schemas.microsoft.com/office/drawing/2014/main" id="{1E585DC1-B08C-6040-BB21-54F7E27FD74F}"/>
              </a:ext>
            </a:extLst>
          </p:cNvPr>
          <p:cNvSpPr txBox="1">
            <a:spLocks/>
          </p:cNvSpPr>
          <p:nvPr/>
        </p:nvSpPr>
        <p:spPr bwMode="auto">
          <a:xfrm>
            <a:off x="6399213" y="1577975"/>
            <a:ext cx="3887787" cy="4194175"/>
          </a:xfrm>
          <a:prstGeom prst="rect">
            <a:avLst/>
          </a:prstGeom>
          <a:noFill/>
          <a:ln>
            <a:noFill/>
          </a:ln>
        </p:spPr>
        <p:txBody>
          <a:bodyPr/>
          <a:lstStyle>
            <a:lvl1pPr marL="341313" indent="-227013">
              <a:spcBef>
                <a:spcPct val="20000"/>
              </a:spcBef>
              <a:buChar char="•"/>
              <a:defRPr sz="3100">
                <a:solidFill>
                  <a:schemeClr val="tx1"/>
                </a:solidFill>
                <a:latin typeface="Arial" panose="020B0604020202020204" pitchFamily="34" charset="0"/>
              </a:defRPr>
            </a:lvl1pPr>
            <a:lvl2pPr marL="638175" indent="-227013">
              <a:spcBef>
                <a:spcPct val="20000"/>
              </a:spcBef>
              <a:buChar char="–"/>
              <a:defRPr sz="2700">
                <a:solidFill>
                  <a:schemeClr val="tx1"/>
                </a:solidFill>
                <a:latin typeface="Arial" panose="020B0604020202020204" pitchFamily="34" charset="0"/>
              </a:defRPr>
            </a:lvl2pPr>
            <a:lvl3pPr marL="1003300" indent="-227013">
              <a:spcBef>
                <a:spcPct val="20000"/>
              </a:spcBef>
              <a:buChar char="•"/>
              <a:defRPr sz="2300">
                <a:solidFill>
                  <a:schemeClr val="tx1"/>
                </a:solidFill>
                <a:latin typeface="Arial" panose="020B0604020202020204" pitchFamily="34" charset="0"/>
              </a:defRPr>
            </a:lvl3pPr>
            <a:lvl4pPr marL="1277938" indent="-227013">
              <a:spcBef>
                <a:spcPct val="20000"/>
              </a:spcBef>
              <a:buChar char="–"/>
              <a:defRPr sz="1900">
                <a:solidFill>
                  <a:schemeClr val="tx1"/>
                </a:solidFill>
                <a:latin typeface="Arial" panose="020B0604020202020204" pitchFamily="34" charset="0"/>
              </a:defRPr>
            </a:lvl4pPr>
            <a:lvl5pPr marL="1552575" indent="-227013">
              <a:spcBef>
                <a:spcPct val="20000"/>
              </a:spcBef>
              <a:buChar char="»"/>
              <a:defRPr sz="1900">
                <a:solidFill>
                  <a:schemeClr val="tx1"/>
                </a:solidFill>
                <a:latin typeface="Arial" panose="020B0604020202020204" pitchFamily="34" charset="0"/>
              </a:defRPr>
            </a:lvl5pPr>
            <a:lvl6pPr marL="2009775" indent="-227013" eaLnBrk="0" fontAlgn="base" hangingPunct="0">
              <a:spcBef>
                <a:spcPct val="20000"/>
              </a:spcBef>
              <a:spcAft>
                <a:spcPct val="0"/>
              </a:spcAft>
              <a:buChar char="»"/>
              <a:defRPr sz="1900">
                <a:solidFill>
                  <a:schemeClr val="tx1"/>
                </a:solidFill>
                <a:latin typeface="Arial" panose="020B0604020202020204" pitchFamily="34" charset="0"/>
              </a:defRPr>
            </a:lvl6pPr>
            <a:lvl7pPr marL="2466975" indent="-227013" eaLnBrk="0" fontAlgn="base" hangingPunct="0">
              <a:spcBef>
                <a:spcPct val="20000"/>
              </a:spcBef>
              <a:spcAft>
                <a:spcPct val="0"/>
              </a:spcAft>
              <a:buChar char="»"/>
              <a:defRPr sz="1900">
                <a:solidFill>
                  <a:schemeClr val="tx1"/>
                </a:solidFill>
                <a:latin typeface="Arial" panose="020B0604020202020204" pitchFamily="34" charset="0"/>
              </a:defRPr>
            </a:lvl7pPr>
            <a:lvl8pPr marL="2924175" indent="-227013" eaLnBrk="0" fontAlgn="base" hangingPunct="0">
              <a:spcBef>
                <a:spcPct val="20000"/>
              </a:spcBef>
              <a:spcAft>
                <a:spcPct val="0"/>
              </a:spcAft>
              <a:buChar char="»"/>
              <a:defRPr sz="1900">
                <a:solidFill>
                  <a:schemeClr val="tx1"/>
                </a:solidFill>
                <a:latin typeface="Arial" panose="020B0604020202020204" pitchFamily="34" charset="0"/>
              </a:defRPr>
            </a:lvl8pPr>
            <a:lvl9pPr marL="3381375" indent="-227013" eaLnBrk="0" fontAlgn="base" hangingPunct="0">
              <a:spcBef>
                <a:spcPct val="20000"/>
              </a:spcBef>
              <a:spcAft>
                <a:spcPct val="0"/>
              </a:spcAft>
              <a:buChar char="»"/>
              <a:defRPr sz="1900">
                <a:solidFill>
                  <a:schemeClr val="tx1"/>
                </a:solidFill>
                <a:latin typeface="Arial" panose="020B0604020202020204" pitchFamily="34" charset="0"/>
              </a:defRPr>
            </a:lvl9pPr>
          </a:lstStyle>
          <a:p>
            <a:pPr marL="342411" indent="-228274">
              <a:spcBef>
                <a:spcPts val="0"/>
              </a:spcBef>
              <a:spcAft>
                <a:spcPts val="0"/>
              </a:spcAft>
              <a:buClr>
                <a:srgbClr val="000000"/>
              </a:buClr>
              <a:buFontTx/>
              <a:buNone/>
              <a:defRPr/>
            </a:pPr>
            <a:r>
              <a:rPr lang="it-IT" altLang="it-IT" sz="2400" b="1" i="1" dirty="0">
                <a:solidFill>
                  <a:schemeClr val="tx2"/>
                </a:solidFill>
                <a:latin typeface="+mn-lt"/>
                <a:cs typeface="Arial"/>
                <a:sym typeface="Arial"/>
              </a:rPr>
              <a:t>Tossicologia forense</a:t>
            </a:r>
          </a:p>
          <a:p>
            <a:pPr marL="342411" indent="-228274">
              <a:spcBef>
                <a:spcPts val="0"/>
              </a:spcBef>
              <a:spcAft>
                <a:spcPts val="0"/>
              </a:spcAft>
              <a:buClr>
                <a:srgbClr val="000000"/>
              </a:buClr>
              <a:buFontTx/>
              <a:buNone/>
              <a:defRPr/>
            </a:pPr>
            <a:r>
              <a:rPr lang="it-IT" altLang="it-IT" sz="2400" b="1" i="1" dirty="0">
                <a:solidFill>
                  <a:schemeClr val="tx2"/>
                </a:solidFill>
                <a:latin typeface="+mn-lt"/>
                <a:cs typeface="Arial"/>
                <a:sym typeface="Arial"/>
              </a:rPr>
              <a:t>Finalità medico-legali</a:t>
            </a:r>
          </a:p>
          <a:p>
            <a:pPr indent="-228274">
              <a:spcBef>
                <a:spcPts val="0"/>
              </a:spcBef>
              <a:buClr>
                <a:schemeClr val="accent1"/>
              </a:buClr>
              <a:buFontTx/>
              <a:buNone/>
              <a:defRPr/>
            </a:pPr>
            <a:endParaRPr lang="it-IT" altLang="it-IT" sz="2400" dirty="0">
              <a:solidFill>
                <a:srgbClr val="2A3189"/>
              </a:solidFill>
              <a:latin typeface="+mn-lt"/>
            </a:endParaRPr>
          </a:p>
          <a:p>
            <a:pPr marL="638851" lvl="1" indent="-228274">
              <a:spcBef>
                <a:spcPts val="0"/>
              </a:spcBef>
              <a:spcAft>
                <a:spcPct val="50000"/>
              </a:spcAft>
              <a:buClr>
                <a:schemeClr val="accent1">
                  <a:lumMod val="50000"/>
                </a:schemeClr>
              </a:buClr>
              <a:buSzPct val="70000"/>
              <a:buFont typeface="Wingdings" pitchFamily="2" charset="2"/>
              <a:buChar char="Ø"/>
              <a:defRPr/>
            </a:pPr>
            <a:r>
              <a:rPr lang="it-IT" altLang="it-IT" sz="2400" kern="0" dirty="0">
                <a:solidFill>
                  <a:schemeClr val="tx2"/>
                </a:solidFill>
                <a:latin typeface="+mn-lt"/>
                <a:ea typeface="Cambria" panose="02040503050406030204" pitchFamily="18" charset="0"/>
                <a:cs typeface="Arial"/>
                <a:sym typeface="Arial"/>
              </a:rPr>
              <a:t>Tempi di risposta ampi</a:t>
            </a:r>
          </a:p>
          <a:p>
            <a:pPr marL="638851" lvl="1" indent="-228274">
              <a:spcBef>
                <a:spcPts val="0"/>
              </a:spcBef>
              <a:spcAft>
                <a:spcPct val="50000"/>
              </a:spcAft>
              <a:buClr>
                <a:schemeClr val="accent1">
                  <a:lumMod val="50000"/>
                </a:schemeClr>
              </a:buClr>
              <a:buSzPct val="70000"/>
              <a:buFont typeface="Wingdings" pitchFamily="2" charset="2"/>
              <a:buChar char="Ø"/>
              <a:defRPr/>
            </a:pPr>
            <a:r>
              <a:rPr lang="it-IT" altLang="it-IT" sz="2400" kern="0" dirty="0">
                <a:solidFill>
                  <a:schemeClr val="tx2"/>
                </a:solidFill>
                <a:latin typeface="+mn-lt"/>
                <a:ea typeface="Cambria" panose="02040503050406030204" pitchFamily="18" charset="0"/>
                <a:cs typeface="Arial"/>
                <a:sym typeface="Arial"/>
              </a:rPr>
              <a:t>Elevata certezza del dato analitico </a:t>
            </a:r>
            <a:endParaRPr lang="en-US" altLang="it-IT" sz="2400" kern="0" dirty="0">
              <a:solidFill>
                <a:schemeClr val="tx2"/>
              </a:solidFill>
              <a:latin typeface="+mn-lt"/>
              <a:ea typeface="Cambria" panose="02040503050406030204" pitchFamily="18" charset="0"/>
              <a:cs typeface="Arial"/>
              <a:sym typeface="Arial"/>
            </a:endParaRPr>
          </a:p>
        </p:txBody>
      </p:sp>
      <p:sp>
        <p:nvSpPr>
          <p:cNvPr id="17413" name="Titolo 1">
            <a:extLst>
              <a:ext uri="{FF2B5EF4-FFF2-40B4-BE49-F238E27FC236}">
                <a16:creationId xmlns:a16="http://schemas.microsoft.com/office/drawing/2014/main" id="{39E1AF98-C57F-8403-DAFC-5386D111A244}"/>
              </a:ext>
            </a:extLst>
          </p:cNvPr>
          <p:cNvSpPr txBox="1">
            <a:spLocks noChangeArrowheads="1"/>
          </p:cNvSpPr>
          <p:nvPr/>
        </p:nvSpPr>
        <p:spPr bwMode="auto">
          <a:xfrm>
            <a:off x="917575" y="212725"/>
            <a:ext cx="888841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410577" lvl="1" indent="0" algn="just">
              <a:spcBef>
                <a:spcPct val="0"/>
              </a:spcBef>
              <a:spcAft>
                <a:spcPct val="50000"/>
              </a:spcAft>
              <a:buClr>
                <a:schemeClr val="accent1">
                  <a:lumMod val="50000"/>
                </a:schemeClr>
              </a:buClr>
              <a:buSzPct val="70000"/>
              <a:buNone/>
              <a:defRPr/>
            </a:pPr>
            <a:r>
              <a:rPr lang="it-IT" altLang="it-IT" sz="3600" dirty="0">
                <a:ln w="0"/>
                <a:solidFill>
                  <a:srgbClr val="44546A"/>
                </a:solidFill>
                <a:effectLst>
                  <a:reflection blurRad="6350" stA="53000" endA="300" endPos="35500" dir="5400000" sy="-90000" algn="bl" rotWithShape="0"/>
                </a:effectLst>
                <a:latin typeface="Calibri" panose="020F0502020204030204"/>
                <a:cs typeface="+mn-cs"/>
                <a:sym typeface="Arial" panose="020B0604020202020204" pitchFamily="34" charset="0"/>
              </a:rPr>
              <a:t>Analisi di campioni biologici in ambito medico legale e clinico</a:t>
            </a:r>
          </a:p>
        </p:txBody>
      </p:sp>
      <p:cxnSp>
        <p:nvCxnSpPr>
          <p:cNvPr id="4" name="Connettore diritto 3">
            <a:extLst>
              <a:ext uri="{FF2B5EF4-FFF2-40B4-BE49-F238E27FC236}">
                <a16:creationId xmlns:a16="http://schemas.microsoft.com/office/drawing/2014/main" id="{DFEA07D4-FA38-AEF1-8178-82276C801DC7}"/>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7" name="Connettore diritto 6">
            <a:extLst>
              <a:ext uri="{FF2B5EF4-FFF2-40B4-BE49-F238E27FC236}">
                <a16:creationId xmlns:a16="http://schemas.microsoft.com/office/drawing/2014/main" id="{6041A930-BB1A-23B8-9258-87F39F7B9439}"/>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17416" name="Immagine 11">
            <a:extLst>
              <a:ext uri="{FF2B5EF4-FFF2-40B4-BE49-F238E27FC236}">
                <a16:creationId xmlns:a16="http://schemas.microsoft.com/office/drawing/2014/main" id="{228B1C81-BEBD-97AE-B74F-CBE8420E8C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Connettore diritto 13">
            <a:extLst>
              <a:ext uri="{FF2B5EF4-FFF2-40B4-BE49-F238E27FC236}">
                <a16:creationId xmlns:a16="http://schemas.microsoft.com/office/drawing/2014/main" id="{166CD445-C4D1-14EA-5550-CB75551AB1DC}"/>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17418" name="Immagine 14">
            <a:extLst>
              <a:ext uri="{FF2B5EF4-FFF2-40B4-BE49-F238E27FC236}">
                <a16:creationId xmlns:a16="http://schemas.microsoft.com/office/drawing/2014/main" id="{285FC2ED-9EF0-9AF6-594C-46988B9ACB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9B239-56E7-9CD7-41A5-4145B921B7F5}"/>
            </a:ext>
          </a:extLst>
        </p:cNvPr>
        <p:cNvGrpSpPr/>
        <p:nvPr/>
      </p:nvGrpSpPr>
      <p:grpSpPr>
        <a:xfrm>
          <a:off x="0" y="0"/>
          <a:ext cx="0" cy="0"/>
          <a:chOff x="0" y="0"/>
          <a:chExt cx="0" cy="0"/>
        </a:xfrm>
      </p:grpSpPr>
      <p:sp>
        <p:nvSpPr>
          <p:cNvPr id="5" name="Segnaposto contenuto 2">
            <a:extLst>
              <a:ext uri="{FF2B5EF4-FFF2-40B4-BE49-F238E27FC236}">
                <a16:creationId xmlns:a16="http://schemas.microsoft.com/office/drawing/2014/main" id="{F74BA91A-2BD7-812A-4F2D-68A771646F39}"/>
              </a:ext>
            </a:extLst>
          </p:cNvPr>
          <p:cNvSpPr txBox="1">
            <a:spLocks/>
          </p:cNvSpPr>
          <p:nvPr/>
        </p:nvSpPr>
        <p:spPr>
          <a:xfrm>
            <a:off x="2387600" y="1455738"/>
            <a:ext cx="7416800" cy="1728787"/>
          </a:xfrm>
          <a:prstGeom prst="rect">
            <a:avLst/>
          </a:prstGeom>
        </p:spPr>
        <p:txBody>
          <a:bodyPr lIns="68580" tIns="34290" rIns="68580" bIns="3429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auto">
              <a:lnSpc>
                <a:spcPct val="100000"/>
              </a:lnSpc>
              <a:spcBef>
                <a:spcPts val="0"/>
              </a:spcBef>
              <a:spcAft>
                <a:spcPts val="0"/>
              </a:spcAft>
              <a:defRPr/>
            </a:pPr>
            <a:endParaRPr lang="it-IT" dirty="0">
              <a:solidFill>
                <a:prstClr val="black"/>
              </a:solidFill>
              <a:latin typeface="Arial" panose="020B0604020202020204" pitchFamily="34" charset="0"/>
            </a:endParaRPr>
          </a:p>
          <a:p>
            <a:pPr marL="0" indent="0" algn="ctr" fontAlgn="auto">
              <a:lnSpc>
                <a:spcPct val="100000"/>
              </a:lnSpc>
              <a:spcBef>
                <a:spcPts val="0"/>
              </a:spcBef>
              <a:spcAft>
                <a:spcPts val="0"/>
              </a:spcAft>
              <a:buFont typeface="Arial" panose="020B0604020202020204" pitchFamily="34" charset="0"/>
              <a:buNone/>
              <a:defRPr/>
            </a:pPr>
            <a:endParaRPr lang="it-IT" dirty="0">
              <a:solidFill>
                <a:prstClr val="black"/>
              </a:solidFill>
              <a:latin typeface="Arial" panose="020B0604020202020204" pitchFamily="34" charset="0"/>
            </a:endParaRPr>
          </a:p>
        </p:txBody>
      </p:sp>
      <p:sp>
        <p:nvSpPr>
          <p:cNvPr id="17413" name="Titolo 1">
            <a:extLst>
              <a:ext uri="{FF2B5EF4-FFF2-40B4-BE49-F238E27FC236}">
                <a16:creationId xmlns:a16="http://schemas.microsoft.com/office/drawing/2014/main" id="{F396FCEA-3188-1D9F-2619-7A1B4937278E}"/>
              </a:ext>
            </a:extLst>
          </p:cNvPr>
          <p:cNvSpPr txBox="1">
            <a:spLocks noChangeArrowheads="1"/>
          </p:cNvSpPr>
          <p:nvPr/>
        </p:nvSpPr>
        <p:spPr bwMode="auto">
          <a:xfrm>
            <a:off x="917575" y="212725"/>
            <a:ext cx="888841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410577" lvl="1" indent="0" algn="just">
              <a:spcBef>
                <a:spcPct val="0"/>
              </a:spcBef>
              <a:spcAft>
                <a:spcPct val="50000"/>
              </a:spcAft>
              <a:buClr>
                <a:schemeClr val="accent1">
                  <a:lumMod val="50000"/>
                </a:schemeClr>
              </a:buClr>
              <a:buSzPct val="70000"/>
              <a:buNone/>
              <a:defRPr/>
            </a:pPr>
            <a:r>
              <a:rPr lang="it-IT" altLang="it-IT" sz="3600" dirty="0">
                <a:ln w="0"/>
                <a:solidFill>
                  <a:srgbClr val="44546A"/>
                </a:solidFill>
                <a:effectLst>
                  <a:reflection blurRad="6350" stA="53000" endA="300" endPos="35500" dir="5400000" sy="-90000" algn="bl" rotWithShape="0"/>
                </a:effectLst>
                <a:latin typeface="Calibri" panose="020F0502020204030204"/>
                <a:cs typeface="+mn-cs"/>
                <a:sym typeface="Arial" panose="020B0604020202020204" pitchFamily="34" charset="0"/>
              </a:rPr>
              <a:t>Analisi di campioni biologici in ambito medico legale e clinico</a:t>
            </a:r>
          </a:p>
        </p:txBody>
      </p:sp>
      <p:cxnSp>
        <p:nvCxnSpPr>
          <p:cNvPr id="4" name="Connettore diritto 3">
            <a:extLst>
              <a:ext uri="{FF2B5EF4-FFF2-40B4-BE49-F238E27FC236}">
                <a16:creationId xmlns:a16="http://schemas.microsoft.com/office/drawing/2014/main" id="{3F4B8172-1C30-F2DD-4045-CBE4CA309CF0}"/>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7" name="Connettore diritto 6">
            <a:extLst>
              <a:ext uri="{FF2B5EF4-FFF2-40B4-BE49-F238E27FC236}">
                <a16:creationId xmlns:a16="http://schemas.microsoft.com/office/drawing/2014/main" id="{61C8D6C3-1365-1AD5-3B45-6EA18D4FB9D8}"/>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17416" name="Immagine 11">
            <a:extLst>
              <a:ext uri="{FF2B5EF4-FFF2-40B4-BE49-F238E27FC236}">
                <a16:creationId xmlns:a16="http://schemas.microsoft.com/office/drawing/2014/main" id="{36F575A5-76F0-5A82-4988-6E0DDCFAD6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Connettore diritto 13">
            <a:extLst>
              <a:ext uri="{FF2B5EF4-FFF2-40B4-BE49-F238E27FC236}">
                <a16:creationId xmlns:a16="http://schemas.microsoft.com/office/drawing/2014/main" id="{FA429FB6-E605-11D4-9546-A022E3C6BB49}"/>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17418" name="Immagine 14">
            <a:extLst>
              <a:ext uri="{FF2B5EF4-FFF2-40B4-BE49-F238E27FC236}">
                <a16:creationId xmlns:a16="http://schemas.microsoft.com/office/drawing/2014/main" id="{07BA64B8-614C-6BA9-5556-DBB385BC95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sellaDiTesto 5">
            <a:extLst>
              <a:ext uri="{FF2B5EF4-FFF2-40B4-BE49-F238E27FC236}">
                <a16:creationId xmlns:a16="http://schemas.microsoft.com/office/drawing/2014/main" id="{513F19E8-61FE-7ED7-A675-7F97F902495C}"/>
              </a:ext>
            </a:extLst>
          </p:cNvPr>
          <p:cNvSpPr txBox="1"/>
          <p:nvPr/>
        </p:nvSpPr>
        <p:spPr>
          <a:xfrm>
            <a:off x="1418431" y="1700212"/>
            <a:ext cx="7886700" cy="4441216"/>
          </a:xfrm>
          <a:prstGeom prst="rect">
            <a:avLst/>
          </a:prstGeom>
          <a:noFill/>
        </p:spPr>
        <p:txBody>
          <a:bodyPr wrap="square" rtlCol="0">
            <a:spAutoFit/>
          </a:bodyPr>
          <a:lstStyle/>
          <a:p>
            <a:pPr marL="0" marR="0" lvl="1" indent="0" algn="l" defTabSz="914400" rtl="0" eaLnBrk="1" fontAlgn="auto" latinLnBrk="0" hangingPunct="1">
              <a:lnSpc>
                <a:spcPct val="90000"/>
              </a:lnSpc>
              <a:spcBef>
                <a:spcPts val="600"/>
              </a:spcBef>
              <a:spcAft>
                <a:spcPts val="600"/>
              </a:spcAft>
              <a:buClr>
                <a:srgbClr val="002060"/>
              </a:buClr>
              <a:buSzPct val="80000"/>
              <a:buFontTx/>
              <a:buNone/>
              <a:tabLst/>
              <a:defRPr/>
            </a:pPr>
            <a:r>
              <a:rPr kumimoji="0" lang="it-IT" sz="2400" b="0" i="0" u="none" strike="noStrike" kern="1200" cap="none" spc="0" normalizeH="0" baseline="0" noProof="0" dirty="0">
                <a:ln>
                  <a:noFill/>
                </a:ln>
                <a:solidFill>
                  <a:srgbClr val="44546A"/>
                </a:solidFill>
                <a:effectLst/>
                <a:uLnTx/>
                <a:uFillTx/>
                <a:latin typeface="Calibri" panose="020F0502020204030204"/>
                <a:ea typeface="+mn-ea"/>
                <a:cs typeface="+mn-cs"/>
                <a:sym typeface="Arial"/>
              </a:rPr>
              <a:t>Se l’analisi ha finalità medico-legali, il dato deve avere valore probatorio:</a:t>
            </a:r>
          </a:p>
          <a:p>
            <a:pPr marL="0" marR="0" lvl="1" indent="-342900" algn="l" defTabSz="914400" rtl="0" eaLnBrk="1" fontAlgn="auto" latinLnBrk="0" hangingPunct="1">
              <a:lnSpc>
                <a:spcPct val="90000"/>
              </a:lnSpc>
              <a:spcBef>
                <a:spcPts val="600"/>
              </a:spcBef>
              <a:spcAft>
                <a:spcPts val="600"/>
              </a:spcAft>
              <a:buClr>
                <a:srgbClr val="002060"/>
              </a:buClr>
              <a:buSzPct val="80000"/>
              <a:buFont typeface="Wingdings" panose="05000000000000000000" pitchFamily="2" charset="2"/>
              <a:buChar char="Ø"/>
              <a:tabLst/>
              <a:defRPr/>
            </a:pPr>
            <a:r>
              <a:rPr kumimoji="0" lang="it-IT" sz="2400" b="0" i="0" u="none" strike="noStrike" kern="1200" cap="none" spc="0" normalizeH="0" baseline="0" noProof="0" dirty="0">
                <a:ln>
                  <a:noFill/>
                </a:ln>
                <a:solidFill>
                  <a:srgbClr val="44546A"/>
                </a:solidFill>
                <a:effectLst/>
                <a:uLnTx/>
                <a:uFillTx/>
                <a:latin typeface="Calibri" panose="020F0502020204030204"/>
                <a:ea typeface="+mn-ea"/>
                <a:cs typeface="+mn-cs"/>
                <a:sym typeface="Arial"/>
              </a:rPr>
              <a:t>Analisi del campione biologico corretto </a:t>
            </a:r>
            <a:r>
              <a:rPr kumimoji="0" lang="it-IT" sz="2400" b="0" i="0" u="none" strike="noStrike" kern="1200" cap="none" spc="0" normalizeH="0" baseline="0" noProof="0" dirty="0">
                <a:ln>
                  <a:noFill/>
                </a:ln>
                <a:solidFill>
                  <a:srgbClr val="44546A"/>
                </a:solidFill>
                <a:effectLst/>
                <a:uLnTx/>
                <a:uFillTx/>
                <a:latin typeface="Calibri" panose="020F0502020204030204"/>
                <a:ea typeface="+mn-ea"/>
                <a:cs typeface="+mn-cs"/>
              </a:rPr>
              <a:t>(es. sangue/saliva per guida sotto l’effetto; capelli per valutazione uso pregresso)</a:t>
            </a:r>
            <a:endParaRPr kumimoji="0" lang="it-IT" sz="2400" b="0" i="0" u="none" strike="noStrike" kern="1200" cap="none" spc="0" normalizeH="0" baseline="0" noProof="0" dirty="0">
              <a:ln>
                <a:noFill/>
              </a:ln>
              <a:solidFill>
                <a:srgbClr val="44546A"/>
              </a:solidFill>
              <a:effectLst/>
              <a:uLnTx/>
              <a:uFillTx/>
              <a:latin typeface="Calibri" panose="020F0502020204030204"/>
              <a:ea typeface="+mn-ea"/>
              <a:cs typeface="+mn-cs"/>
              <a:sym typeface="Arial"/>
            </a:endParaRPr>
          </a:p>
          <a:p>
            <a:pPr marL="0" marR="0" lvl="1" indent="-342900" algn="l" defTabSz="914400" rtl="0" eaLnBrk="1" fontAlgn="auto" latinLnBrk="0" hangingPunct="1">
              <a:lnSpc>
                <a:spcPct val="90000"/>
              </a:lnSpc>
              <a:spcBef>
                <a:spcPts val="600"/>
              </a:spcBef>
              <a:spcAft>
                <a:spcPts val="600"/>
              </a:spcAft>
              <a:buClr>
                <a:srgbClr val="002060"/>
              </a:buClr>
              <a:buSzPct val="80000"/>
              <a:buFont typeface="Wingdings" panose="05000000000000000000" pitchFamily="2" charset="2"/>
              <a:buChar char="Ø"/>
              <a:tabLst/>
              <a:defRPr/>
            </a:pPr>
            <a:r>
              <a:rPr kumimoji="0" lang="it-IT" sz="2400" b="0" i="0" u="none" strike="noStrike" kern="1200" cap="none" spc="0" normalizeH="0" baseline="0" noProof="0" dirty="0">
                <a:ln>
                  <a:noFill/>
                </a:ln>
                <a:solidFill>
                  <a:srgbClr val="44546A"/>
                </a:solidFill>
                <a:effectLst/>
                <a:uLnTx/>
                <a:uFillTx/>
                <a:latin typeface="Calibri" panose="020F0502020204030204"/>
                <a:ea typeface="+mn-ea"/>
                <a:cs typeface="+mn-cs"/>
                <a:sym typeface="Arial"/>
              </a:rPr>
              <a:t>Analisi di conferma in caso di screening positivo (o direttamente effettuare analisi con metodiche di conferma)</a:t>
            </a:r>
          </a:p>
          <a:p>
            <a:pPr marL="0" marR="0" lvl="1" indent="-342900" algn="l" defTabSz="914400" rtl="0" eaLnBrk="1" fontAlgn="auto" latinLnBrk="0" hangingPunct="1">
              <a:lnSpc>
                <a:spcPct val="90000"/>
              </a:lnSpc>
              <a:spcBef>
                <a:spcPts val="600"/>
              </a:spcBef>
              <a:spcAft>
                <a:spcPts val="600"/>
              </a:spcAft>
              <a:buClr>
                <a:srgbClr val="002060"/>
              </a:buClr>
              <a:buSzPct val="80000"/>
              <a:buFont typeface="Wingdings" panose="05000000000000000000" pitchFamily="2" charset="2"/>
              <a:buChar char="Ø"/>
              <a:tabLst/>
              <a:defRPr/>
            </a:pPr>
            <a:r>
              <a:rPr kumimoji="0" lang="it-IT" sz="2400" b="0" i="0" u="none" strike="noStrike" kern="1200" cap="none" spc="0" normalizeH="0" baseline="0" noProof="0" dirty="0">
                <a:ln>
                  <a:noFill/>
                </a:ln>
                <a:solidFill>
                  <a:srgbClr val="44546A"/>
                </a:solidFill>
                <a:effectLst/>
                <a:uLnTx/>
                <a:uFillTx/>
                <a:latin typeface="Calibri" panose="020F0502020204030204"/>
                <a:ea typeface="+mn-ea"/>
                <a:cs typeface="+mn-cs"/>
                <a:sym typeface="Arial"/>
              </a:rPr>
              <a:t>Positività solo se ottemperati alcuni specifici requisiti</a:t>
            </a:r>
          </a:p>
          <a:p>
            <a:pPr marL="0" marR="0" lvl="1" indent="-342900" algn="l" defTabSz="914400" rtl="0" eaLnBrk="1" fontAlgn="auto" latinLnBrk="0" hangingPunct="1">
              <a:lnSpc>
                <a:spcPct val="90000"/>
              </a:lnSpc>
              <a:spcBef>
                <a:spcPts val="600"/>
              </a:spcBef>
              <a:spcAft>
                <a:spcPts val="600"/>
              </a:spcAft>
              <a:buClr>
                <a:srgbClr val="002060"/>
              </a:buClr>
              <a:buSzPct val="80000"/>
              <a:buFont typeface="Wingdings" panose="05000000000000000000" pitchFamily="2" charset="2"/>
              <a:buChar char="Ø"/>
              <a:tabLst/>
              <a:defRPr/>
            </a:pPr>
            <a:r>
              <a:rPr kumimoji="0" lang="it-IT" sz="2400" b="0" i="0" u="none" strike="noStrike" kern="1200" cap="none" spc="0" normalizeH="0" baseline="0" noProof="0" dirty="0">
                <a:ln>
                  <a:noFill/>
                </a:ln>
                <a:solidFill>
                  <a:srgbClr val="44546A"/>
                </a:solidFill>
                <a:effectLst/>
                <a:uLnTx/>
                <a:uFillTx/>
                <a:latin typeface="Calibri" panose="020F0502020204030204"/>
                <a:ea typeface="+mn-ea"/>
                <a:cs typeface="+mn-cs"/>
                <a:sym typeface="Arial"/>
              </a:rPr>
              <a:t>Dato utilizzabile solo se il campione ha seguito la corretta catena di custodia</a:t>
            </a:r>
          </a:p>
          <a:p>
            <a:pPr marL="0" marR="0" lvl="0" indent="0" algn="ctr" defTabSz="914400" rtl="0" eaLnBrk="1" fontAlgn="auto" latinLnBrk="0" hangingPunct="1">
              <a:lnSpc>
                <a:spcPct val="90000"/>
              </a:lnSpc>
              <a:spcBef>
                <a:spcPts val="0"/>
              </a:spcBef>
              <a:spcAft>
                <a:spcPts val="0"/>
              </a:spcAft>
              <a:buClr>
                <a:srgbClr val="2A3189"/>
              </a:buClr>
              <a:buSzPts val="2800"/>
              <a:buFontTx/>
              <a:buNone/>
              <a:tabLst/>
              <a:defRPr/>
            </a:pPr>
            <a:endParaRPr kumimoji="0" lang="it-IT" sz="2800" b="0" i="0" u="none" strike="noStrike" kern="0" cap="none" spc="0" normalizeH="0" baseline="0" noProof="0" dirty="0">
              <a:ln>
                <a:noFill/>
              </a:ln>
              <a:solidFill>
                <a:srgbClr val="2A3189"/>
              </a:solidFill>
              <a:effectLst/>
              <a:uLnTx/>
              <a:uFillTx/>
              <a:latin typeface="Arial"/>
              <a:ea typeface="+mn-ea"/>
              <a:cs typeface="Arial"/>
              <a:sym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1608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09FFBE-854D-2828-0AF5-0A7424346B64}"/>
              </a:ext>
            </a:extLst>
          </p:cNvPr>
          <p:cNvSpPr>
            <a:spLocks noChangeArrowheads="1"/>
          </p:cNvSpPr>
          <p:nvPr/>
        </p:nvSpPr>
        <p:spPr bwMode="auto">
          <a:xfrm>
            <a:off x="911225" y="1185863"/>
            <a:ext cx="10440988" cy="5356225"/>
          </a:xfrm>
          <a:prstGeom prst="rect">
            <a:avLst/>
          </a:prstGeom>
          <a:noFill/>
          <a:ln>
            <a:noFill/>
          </a:ln>
          <a:effectLst/>
        </p:spPr>
        <p:txBody>
          <a:bodyPr lIns="91424" tIns="45712" rIns="91424" bIns="45712" anchor="ctr">
            <a:spAutoFit/>
          </a:bodyPr>
          <a:lstStyle>
            <a:lvl1pPr defTabSz="912813">
              <a:defRPr>
                <a:solidFill>
                  <a:schemeClr val="tx1"/>
                </a:solidFill>
                <a:latin typeface="Arial" panose="020B0604020202020204" pitchFamily="34" charset="0"/>
                <a:cs typeface="Arial" panose="020B0604020202020204" pitchFamily="34" charset="0"/>
              </a:defRPr>
            </a:lvl1pPr>
            <a:lvl2pPr marL="742950" indent="-285750" defTabSz="912813">
              <a:defRPr>
                <a:solidFill>
                  <a:schemeClr val="tx1"/>
                </a:solidFill>
                <a:latin typeface="Arial" panose="020B0604020202020204" pitchFamily="34" charset="0"/>
                <a:cs typeface="Arial" panose="020B0604020202020204" pitchFamily="34" charset="0"/>
              </a:defRPr>
            </a:lvl2pPr>
            <a:lvl3pPr marL="1143000" indent="-228600" defTabSz="912813">
              <a:defRPr>
                <a:solidFill>
                  <a:schemeClr val="tx1"/>
                </a:solidFill>
                <a:latin typeface="Arial" panose="020B0604020202020204" pitchFamily="34" charset="0"/>
                <a:cs typeface="Arial" panose="020B0604020202020204" pitchFamily="34" charset="0"/>
              </a:defRPr>
            </a:lvl3pPr>
            <a:lvl4pPr marL="1600200" indent="-228600" defTabSz="912813">
              <a:defRPr>
                <a:solidFill>
                  <a:schemeClr val="tx1"/>
                </a:solidFill>
                <a:latin typeface="Arial" panose="020B0604020202020204" pitchFamily="34" charset="0"/>
                <a:cs typeface="Arial" panose="020B0604020202020204" pitchFamily="34" charset="0"/>
              </a:defRPr>
            </a:lvl4pPr>
            <a:lvl5pPr marL="2057400" indent="-228600" defTabSz="912813">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it-IT" altLang="en-US" dirty="0">
                <a:solidFill>
                  <a:schemeClr val="tx2"/>
                </a:solidFill>
                <a:latin typeface="+mn-lt"/>
                <a:ea typeface="Calibri" panose="020F0502020204030204" pitchFamily="34" charset="0"/>
                <a:cs typeface="Times New Roman" panose="02020603050405020304" pitchFamily="18" charset="0"/>
              </a:rPr>
              <a:t> </a:t>
            </a:r>
          </a:p>
          <a:p>
            <a:pPr marL="285750" indent="-285750">
              <a:buFont typeface="Wingdings" panose="05000000000000000000" pitchFamily="2" charset="2"/>
              <a:buChar char="Ø"/>
              <a:defRPr/>
            </a:pPr>
            <a:r>
              <a:rPr lang="it-IT" altLang="en-US" b="1" dirty="0">
                <a:solidFill>
                  <a:schemeClr val="tx2"/>
                </a:solidFill>
                <a:latin typeface="+mn-lt"/>
                <a:ea typeface="Calibri" panose="020F0502020204030204" pitchFamily="34" charset="0"/>
                <a:cs typeface="Times New Roman" panose="02020603050405020304" pitchFamily="18" charset="0"/>
              </a:rPr>
              <a:t>Prelievo di campioni biologici</a:t>
            </a:r>
          </a:p>
          <a:p>
            <a:pPr>
              <a:defRPr/>
            </a:pPr>
            <a:endParaRPr lang="it-IT" altLang="en-US" b="1" dirty="0">
              <a:solidFill>
                <a:schemeClr val="tx2"/>
              </a:solidFill>
              <a:latin typeface="+mn-lt"/>
              <a:ea typeface="Calibri" panose="020F0502020204030204" pitchFamily="34" charset="0"/>
              <a:cs typeface="Times New Roman" panose="02020603050405020304" pitchFamily="18" charset="0"/>
            </a:endParaRPr>
          </a:p>
          <a:p>
            <a:pPr>
              <a:defRPr/>
            </a:pPr>
            <a:r>
              <a:rPr lang="it-IT" altLang="en-US" dirty="0">
                <a:solidFill>
                  <a:schemeClr val="tx2"/>
                </a:solidFill>
                <a:latin typeface="+mn-lt"/>
                <a:ea typeface="Calibri" panose="020F0502020204030204" pitchFamily="34" charset="0"/>
                <a:cs typeface="Times New Roman" panose="02020603050405020304" pitchFamily="18" charset="0"/>
              </a:rPr>
              <a:t>Premessa</a:t>
            </a:r>
          </a:p>
          <a:p>
            <a:pPr>
              <a:defRPr/>
            </a:pPr>
            <a:r>
              <a:rPr lang="it-IT" altLang="en-US" dirty="0">
                <a:solidFill>
                  <a:schemeClr val="tx2"/>
                </a:solidFill>
                <a:latin typeface="+mn-lt"/>
                <a:ea typeface="Calibri" panose="020F0502020204030204" pitchFamily="34" charset="0"/>
                <a:cs typeface="Times New Roman" panose="02020603050405020304" pitchFamily="18" charset="0"/>
              </a:rPr>
              <a:t>La contestazione delle violazioni relative alla </a:t>
            </a:r>
            <a:r>
              <a:rPr lang="it-IT" altLang="en-US" b="1" dirty="0">
                <a:solidFill>
                  <a:schemeClr val="tx2"/>
                </a:solidFill>
                <a:latin typeface="+mn-lt"/>
                <a:ea typeface="Calibri" panose="020F0502020204030204" pitchFamily="34" charset="0"/>
                <a:cs typeface="Times New Roman" panose="02020603050405020304" pitchFamily="18" charset="0"/>
              </a:rPr>
              <a:t>guida sotto l’influenza dell’alcol</a:t>
            </a:r>
            <a:r>
              <a:rPr lang="it-IT" altLang="en-US" dirty="0">
                <a:solidFill>
                  <a:schemeClr val="tx2"/>
                </a:solidFill>
                <a:latin typeface="+mn-lt"/>
                <a:ea typeface="Calibri" panose="020F0502020204030204" pitchFamily="34" charset="0"/>
                <a:cs typeface="Times New Roman" panose="02020603050405020304" pitchFamily="18" charset="0"/>
              </a:rPr>
              <a:t>, di cui agli articoli 186 e 186-bis cds, e alla </a:t>
            </a:r>
            <a:r>
              <a:rPr lang="it-IT" altLang="en-US" b="1" dirty="0">
                <a:solidFill>
                  <a:schemeClr val="tx2"/>
                </a:solidFill>
                <a:latin typeface="+mn-lt"/>
                <a:ea typeface="Calibri" panose="020F0502020204030204" pitchFamily="34" charset="0"/>
                <a:cs typeface="Times New Roman" panose="02020603050405020304" pitchFamily="18" charset="0"/>
              </a:rPr>
              <a:t>guida dopo l’assunzione di sostanze stupefacenti </a:t>
            </a:r>
            <a:r>
              <a:rPr lang="it-IT" altLang="en-US" dirty="0">
                <a:solidFill>
                  <a:schemeClr val="tx2"/>
                </a:solidFill>
                <a:latin typeface="+mn-lt"/>
                <a:ea typeface="Calibri" panose="020F0502020204030204" pitchFamily="34" charset="0"/>
                <a:cs typeface="Times New Roman" panose="02020603050405020304" pitchFamily="18" charset="0"/>
              </a:rPr>
              <a:t>di cui all’articolo 187 del medesimo cds, </a:t>
            </a:r>
            <a:r>
              <a:rPr lang="it-IT" altLang="en-US" b="1" dirty="0">
                <a:solidFill>
                  <a:schemeClr val="tx2"/>
                </a:solidFill>
                <a:latin typeface="+mn-lt"/>
                <a:ea typeface="Calibri" panose="020F0502020204030204" pitchFamily="34" charset="0"/>
                <a:cs typeface="Times New Roman" panose="02020603050405020304" pitchFamily="18" charset="0"/>
              </a:rPr>
              <a:t>si basa sui risultati degli accertamenti tossicologico-forensi eseguiti su campioni di sangue </a:t>
            </a:r>
            <a:r>
              <a:rPr lang="it-IT" altLang="en-US" dirty="0">
                <a:solidFill>
                  <a:schemeClr val="tx2"/>
                </a:solidFill>
                <a:latin typeface="+mn-lt"/>
                <a:ea typeface="Calibri" panose="020F0502020204030204" pitchFamily="34" charset="0"/>
                <a:cs typeface="Times New Roman" panose="02020603050405020304" pitchFamily="18" charset="0"/>
              </a:rPr>
              <a:t>prelevati in strutture ospedaliere sanitarie di base o in quelle accreditate o comunque a tali fini equiparate e/o fluido del cavo orale prelevati dalle forze di polizia fuori sede ed effettuate solo in strutture autorizzate a tale scopo. Infatti, in caso di assunzione da parte del conducente di alcol e/o stupefacenti è solo su queste matrici che risulta possibile rilevare l’alcol e/o gli stupefacenti immodificati e/o i loro metaboliti farmacologicamente attivi, espressione dell’effetto farmaco-tossicologico in atto al momento del prelievo.</a:t>
            </a:r>
          </a:p>
          <a:p>
            <a:pPr>
              <a:defRPr/>
            </a:pPr>
            <a:r>
              <a:rPr lang="it-IT" altLang="en-US" dirty="0">
                <a:solidFill>
                  <a:schemeClr val="tx2"/>
                </a:solidFill>
                <a:latin typeface="+mn-lt"/>
                <a:ea typeface="Calibri" panose="020F0502020204030204" pitchFamily="34" charset="0"/>
                <a:cs typeface="Times New Roman" panose="02020603050405020304" pitchFamily="18" charset="0"/>
              </a:rPr>
              <a:t>In caso di prelievo di campioni ematici le analisi tossicologico-forensi devono essere tassativamente effettuate su campioni di sangue intero. </a:t>
            </a:r>
          </a:p>
          <a:p>
            <a:pPr>
              <a:defRPr/>
            </a:pPr>
            <a:r>
              <a:rPr lang="it-IT" altLang="en-US" b="1" dirty="0">
                <a:solidFill>
                  <a:schemeClr val="tx2"/>
                </a:solidFill>
                <a:latin typeface="+mn-lt"/>
                <a:ea typeface="Calibri" panose="020F0502020204030204" pitchFamily="34" charset="0"/>
                <a:cs typeface="Times New Roman" panose="02020603050405020304" pitchFamily="18" charset="0"/>
              </a:rPr>
              <a:t>Eventuali risultati positivi ottenuti dall’analisi di campioni di urina raccolti contestualmente a quelli ematici possono risultare utili a fini interpretativi, ma non possono essere utilizzati ai fini dell’accertamento del reato perché non indicativi di una intossicazione in atto.</a:t>
            </a:r>
          </a:p>
          <a:p>
            <a:pPr>
              <a:defRPr/>
            </a:pPr>
            <a:endParaRPr lang="it-IT" altLang="en-US" dirty="0">
              <a:solidFill>
                <a:schemeClr val="tx2"/>
              </a:solidFill>
              <a:latin typeface="+mn-lt"/>
              <a:ea typeface="Calibri" panose="020F0502020204030204" pitchFamily="34" charset="0"/>
              <a:cs typeface="Times New Roman" panose="02020603050405020304" pitchFamily="18" charset="0"/>
            </a:endParaRPr>
          </a:p>
          <a:p>
            <a:pPr>
              <a:defRPr/>
            </a:pPr>
            <a:endParaRPr lang="en-GB" altLang="en-US" dirty="0">
              <a:solidFill>
                <a:schemeClr val="tx2"/>
              </a:solidFill>
              <a:latin typeface="+mn-lt"/>
            </a:endParaRPr>
          </a:p>
        </p:txBody>
      </p:sp>
      <p:cxnSp>
        <p:nvCxnSpPr>
          <p:cNvPr id="3" name="Connettore diritto 2">
            <a:extLst>
              <a:ext uri="{FF2B5EF4-FFF2-40B4-BE49-F238E27FC236}">
                <a16:creationId xmlns:a16="http://schemas.microsoft.com/office/drawing/2014/main" id="{04694BF5-5C5A-FE49-0BB9-CF462F3DC5D0}"/>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 name="Connettore diritto 3">
            <a:extLst>
              <a:ext uri="{FF2B5EF4-FFF2-40B4-BE49-F238E27FC236}">
                <a16:creationId xmlns:a16="http://schemas.microsoft.com/office/drawing/2014/main" id="{E50F81E5-D2B1-0453-9405-E82921230B93}"/>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30725" name="Immagine 4">
            <a:extLst>
              <a:ext uri="{FF2B5EF4-FFF2-40B4-BE49-F238E27FC236}">
                <a16:creationId xmlns:a16="http://schemas.microsoft.com/office/drawing/2014/main" id="{65A8F8E1-74AB-B391-A465-9B68CF5931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Immagine 6">
            <a:extLst>
              <a:ext uri="{FF2B5EF4-FFF2-40B4-BE49-F238E27FC236}">
                <a16:creationId xmlns:a16="http://schemas.microsoft.com/office/drawing/2014/main" id="{24BC72DD-9605-F30B-4A72-F2EE20B5B2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ttangolo 8">
            <a:extLst>
              <a:ext uri="{FF2B5EF4-FFF2-40B4-BE49-F238E27FC236}">
                <a16:creationId xmlns:a16="http://schemas.microsoft.com/office/drawing/2014/main" id="{A6CE6D49-C068-5806-4C48-68DFED9B383F}"/>
              </a:ext>
            </a:extLst>
          </p:cNvPr>
          <p:cNvSpPr/>
          <p:nvPr/>
        </p:nvSpPr>
        <p:spPr>
          <a:xfrm>
            <a:off x="119339" y="-27384"/>
            <a:ext cx="9505052" cy="1546577"/>
          </a:xfrm>
          <a:prstGeom prst="rect">
            <a:avLst/>
          </a:prstGeom>
          <a:noFill/>
        </p:spPr>
        <p:txBody>
          <a:bodyPr lIns="68580" tIns="34290" rIns="68580" bIns="34290">
            <a:spAutoFit/>
          </a:bodyPr>
          <a:lstStyle/>
          <a:p>
            <a:pPr algn="ctr" defTabSz="457200" eaLnBrk="1" fontAlgn="auto" hangingPunct="1">
              <a:spcBef>
                <a:spcPts val="0"/>
              </a:spcBef>
              <a:spcAft>
                <a:spcPts val="0"/>
              </a:spcAft>
              <a:defRPr/>
            </a:pPr>
            <a:r>
              <a:rPr lang="it-IT" sz="1600" dirty="0">
                <a:ln w="0"/>
                <a:solidFill>
                  <a:srgbClr val="44546A"/>
                </a:solidFill>
                <a:effectLst>
                  <a:reflection blurRad="6350" stA="53000" endA="300" endPos="35500" dir="5400000" sy="-90000" algn="bl" rotWithShape="0"/>
                </a:effectLst>
                <a:latin typeface="Calibri" panose="020F0502020204030204"/>
                <a:cs typeface="+mn-cs"/>
              </a:rPr>
              <a:t>ALLEGATO 2</a:t>
            </a:r>
          </a:p>
          <a:p>
            <a:pPr algn="ctr" defTabSz="457200" eaLnBrk="1" fontAlgn="auto" hangingPunct="1">
              <a:spcBef>
                <a:spcPts val="0"/>
              </a:spcBef>
              <a:spcAft>
                <a:spcPts val="0"/>
              </a:spcAft>
              <a:defRPr/>
            </a:pPr>
            <a:r>
              <a:rPr lang="it-IT" sz="1600" dirty="0">
                <a:ln w="0"/>
                <a:solidFill>
                  <a:srgbClr val="44546A"/>
                </a:solidFill>
                <a:effectLst>
                  <a:reflection blurRad="6350" stA="53000" endA="300" endPos="35500" dir="5400000" sy="-90000" algn="bl" rotWithShape="0"/>
                </a:effectLst>
                <a:latin typeface="Calibri" panose="020F0502020204030204"/>
                <a:cs typeface="+mn-cs"/>
              </a:rPr>
              <a:t>DIRETTIVA SULLE MODALITÀ DI ESECUZIONE DEGLI ACCERTAMENTI TOSSICOLOGICO-FORENSI SU RICHIESTA DEGLI ORGANI DI POLIZIA STRADALE PER LA DETERMINAZIONE DEGLI ELEMENTI COSTITUTIVI DELLA GUIDA SOTTO L’INFLUENZA DI ALCOOL E DELLA GUIDA DOPO AVER ASSUNTO SOSTANZE STUPEFACENTI</a:t>
            </a:r>
          </a:p>
          <a:p>
            <a:pPr algn="ctr" defTabSz="457200" eaLnBrk="1" fontAlgn="auto" hangingPunct="1">
              <a:spcBef>
                <a:spcPts val="0"/>
              </a:spcBef>
              <a:spcAft>
                <a:spcPts val="0"/>
              </a:spcAft>
              <a:defRPr/>
            </a:pPr>
            <a:br>
              <a:rPr lang="it-IT" sz="1600" dirty="0">
                <a:ln w="0"/>
                <a:solidFill>
                  <a:srgbClr val="44546A"/>
                </a:solidFill>
                <a:effectLst>
                  <a:reflection blurRad="6350" stA="53000" endA="300" endPos="35500" dir="5400000" sy="-90000" algn="bl" rotWithShape="0"/>
                </a:effectLst>
                <a:latin typeface="Calibri" panose="020F0502020204030204"/>
                <a:cs typeface="+mn-cs"/>
              </a:rPr>
            </a:br>
            <a:endParaRPr lang="it-IT" sz="1600" dirty="0">
              <a:ln w="0"/>
              <a:solidFill>
                <a:srgbClr val="44546A"/>
              </a:solidFill>
              <a:effectLst>
                <a:reflection blurRad="6350" stA="53000" endA="300" endPos="35500" dir="5400000" sy="-90000" algn="bl" rotWithShape="0"/>
              </a:effectLst>
              <a:latin typeface="Calibri" panose="020F0502020204030204"/>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A600D96-3D78-8AC6-456D-269664BDE55B}"/>
              </a:ext>
            </a:extLst>
          </p:cNvPr>
          <p:cNvSpPr>
            <a:spLocks noChangeArrowheads="1"/>
          </p:cNvSpPr>
          <p:nvPr/>
        </p:nvSpPr>
        <p:spPr bwMode="auto">
          <a:xfrm>
            <a:off x="839788" y="969963"/>
            <a:ext cx="10512425" cy="5356225"/>
          </a:xfrm>
          <a:prstGeom prst="rect">
            <a:avLst/>
          </a:prstGeom>
          <a:noFill/>
          <a:ln>
            <a:noFill/>
          </a:ln>
          <a:effectLst/>
        </p:spPr>
        <p:txBody>
          <a:bodyPr lIns="91424" tIns="45712" rIns="91424" bIns="45712" anchor="ctr">
            <a:spAutoFit/>
          </a:bodyPr>
          <a:lstStyle>
            <a:lvl1pPr defTabSz="912813">
              <a:defRPr>
                <a:solidFill>
                  <a:schemeClr val="tx1"/>
                </a:solidFill>
                <a:latin typeface="Arial" panose="020B0604020202020204" pitchFamily="34" charset="0"/>
                <a:cs typeface="Arial" panose="020B0604020202020204" pitchFamily="34" charset="0"/>
              </a:defRPr>
            </a:lvl1pPr>
            <a:lvl2pPr marL="742950" indent="-285750" defTabSz="912813">
              <a:defRPr>
                <a:solidFill>
                  <a:schemeClr val="tx1"/>
                </a:solidFill>
                <a:latin typeface="Arial" panose="020B0604020202020204" pitchFamily="34" charset="0"/>
                <a:cs typeface="Arial" panose="020B0604020202020204" pitchFamily="34" charset="0"/>
              </a:defRPr>
            </a:lvl2pPr>
            <a:lvl3pPr marL="1143000" indent="-228600" defTabSz="912813">
              <a:defRPr>
                <a:solidFill>
                  <a:schemeClr val="tx1"/>
                </a:solidFill>
                <a:latin typeface="Arial" panose="020B0604020202020204" pitchFamily="34" charset="0"/>
                <a:cs typeface="Arial" panose="020B0604020202020204" pitchFamily="34" charset="0"/>
              </a:defRPr>
            </a:lvl3pPr>
            <a:lvl4pPr marL="1600200" indent="-228600" defTabSz="912813">
              <a:defRPr>
                <a:solidFill>
                  <a:schemeClr val="tx1"/>
                </a:solidFill>
                <a:latin typeface="Arial" panose="020B0604020202020204" pitchFamily="34" charset="0"/>
                <a:cs typeface="Arial" panose="020B0604020202020204" pitchFamily="34" charset="0"/>
              </a:defRPr>
            </a:lvl4pPr>
            <a:lvl5pPr marL="2057400" indent="-228600" defTabSz="912813">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it-IT" altLang="en-US" dirty="0">
                <a:solidFill>
                  <a:schemeClr val="tx2"/>
                </a:solidFill>
                <a:latin typeface="+mn-lt"/>
                <a:ea typeface="Calibri" panose="020F0502020204030204" pitchFamily="34" charset="0"/>
                <a:cs typeface="Times New Roman" panose="02020603050405020304" pitchFamily="18" charset="0"/>
              </a:rPr>
              <a:t> </a:t>
            </a:r>
          </a:p>
          <a:p>
            <a:pPr>
              <a:defRPr/>
            </a:pPr>
            <a:r>
              <a:rPr lang="it-IT" altLang="en-US" b="1" dirty="0">
                <a:solidFill>
                  <a:schemeClr val="tx2"/>
                </a:solidFill>
                <a:latin typeface="+mn-lt"/>
                <a:ea typeface="Calibri" panose="020F0502020204030204" pitchFamily="34" charset="0"/>
                <a:cs typeface="Times New Roman" panose="02020603050405020304" pitchFamily="18" charset="0"/>
              </a:rPr>
              <a:t>Prelievo di campioni biologici</a:t>
            </a:r>
          </a:p>
          <a:p>
            <a:pPr marL="285750" indent="-285750">
              <a:buFont typeface="Wingdings" panose="05000000000000000000" pitchFamily="2" charset="2"/>
              <a:buChar char="Ø"/>
              <a:defRPr/>
            </a:pPr>
            <a:r>
              <a:rPr lang="it-IT" altLang="en-US" dirty="0">
                <a:solidFill>
                  <a:schemeClr val="tx2"/>
                </a:solidFill>
                <a:latin typeface="+mn-lt"/>
                <a:ea typeface="Calibri" panose="020F0502020204030204" pitchFamily="34" charset="0"/>
                <a:cs typeface="Times New Roman" panose="02020603050405020304" pitchFamily="18" charset="0"/>
              </a:rPr>
              <a:t>Le operazioni di prelievo/raccolta devono essere effettuate, compatibilmente con le esigenze funzionali del servizio di Pronto Soccorso, </a:t>
            </a:r>
            <a:r>
              <a:rPr lang="it-IT" altLang="en-US" b="1" dirty="0">
                <a:solidFill>
                  <a:schemeClr val="tx2"/>
                </a:solidFill>
                <a:latin typeface="+mn-lt"/>
                <a:ea typeface="Calibri" panose="020F0502020204030204" pitchFamily="34" charset="0"/>
                <a:cs typeface="Times New Roman" panose="02020603050405020304" pitchFamily="18" charset="0"/>
              </a:rPr>
              <a:t>nel più breve tempo possibile rispetto alla richiesta di accertamenti</a:t>
            </a:r>
          </a:p>
          <a:p>
            <a:pPr marL="285750" indent="-285750">
              <a:buFont typeface="Wingdings" panose="05000000000000000000" pitchFamily="2" charset="2"/>
              <a:buChar char="Ø"/>
              <a:defRPr/>
            </a:pPr>
            <a:r>
              <a:rPr lang="it-IT" altLang="en-US" dirty="0">
                <a:solidFill>
                  <a:schemeClr val="tx2"/>
                </a:solidFill>
                <a:latin typeface="+mn-lt"/>
                <a:ea typeface="Calibri" panose="020F0502020204030204" pitchFamily="34" charset="0"/>
                <a:cs typeface="Times New Roman" panose="02020603050405020304" pitchFamily="18" charset="0"/>
              </a:rPr>
              <a:t>Prelievo di almeno </a:t>
            </a:r>
            <a:r>
              <a:rPr lang="it-IT" altLang="en-US" b="1" dirty="0">
                <a:solidFill>
                  <a:schemeClr val="tx2"/>
                </a:solidFill>
                <a:latin typeface="+mn-lt"/>
                <a:ea typeface="Calibri" panose="020F0502020204030204" pitchFamily="34" charset="0"/>
                <a:cs typeface="Times New Roman" panose="02020603050405020304" pitchFamily="18" charset="0"/>
              </a:rPr>
              <a:t>tre aliquote di campione di sangue</a:t>
            </a:r>
            <a:r>
              <a:rPr lang="it-IT" altLang="en-US" dirty="0">
                <a:solidFill>
                  <a:schemeClr val="tx2"/>
                </a:solidFill>
                <a:latin typeface="+mn-lt"/>
                <a:ea typeface="Calibri" panose="020F0502020204030204" pitchFamily="34" charset="0"/>
                <a:cs typeface="Times New Roman" panose="02020603050405020304" pitchFamily="18" charset="0"/>
              </a:rPr>
              <a:t>, di almeno 5 ml ciascuna, e possibilmente due aliquote da 10 ml di urine, </a:t>
            </a:r>
            <a:r>
              <a:rPr lang="it-IT" altLang="en-US" b="1" dirty="0">
                <a:solidFill>
                  <a:schemeClr val="tx2"/>
                </a:solidFill>
                <a:latin typeface="+mn-lt"/>
                <a:ea typeface="Calibri" panose="020F0502020204030204" pitchFamily="34" charset="0"/>
                <a:cs typeface="Times New Roman" panose="02020603050405020304" pitchFamily="18" charset="0"/>
              </a:rPr>
              <a:t>sigillate, etichettate</a:t>
            </a:r>
          </a:p>
          <a:p>
            <a:pPr marL="285750" indent="-285750">
              <a:buFont typeface="Wingdings" panose="05000000000000000000" pitchFamily="2" charset="2"/>
              <a:buChar char="Ø"/>
              <a:defRPr/>
            </a:pPr>
            <a:r>
              <a:rPr lang="it-IT" altLang="en-US" dirty="0">
                <a:solidFill>
                  <a:schemeClr val="tx2"/>
                </a:solidFill>
                <a:latin typeface="+mn-lt"/>
                <a:ea typeface="Calibri" panose="020F0502020204030204" pitchFamily="34" charset="0"/>
                <a:cs typeface="Times New Roman" panose="02020603050405020304" pitchFamily="18" charset="0"/>
              </a:rPr>
              <a:t>la </a:t>
            </a:r>
            <a:r>
              <a:rPr lang="it-IT" altLang="en-US" b="1" dirty="0">
                <a:solidFill>
                  <a:schemeClr val="tx2"/>
                </a:solidFill>
                <a:latin typeface="+mn-lt"/>
                <a:ea typeface="Calibri" panose="020F0502020204030204" pitchFamily="34" charset="0"/>
                <a:cs typeface="Times New Roman" panose="02020603050405020304" pitchFamily="18" charset="0"/>
              </a:rPr>
              <a:t>compilazione del modulo accertamenti</a:t>
            </a:r>
            <a:r>
              <a:rPr lang="it-IT" altLang="en-US" dirty="0">
                <a:solidFill>
                  <a:schemeClr val="tx2"/>
                </a:solidFill>
                <a:latin typeface="+mn-lt"/>
                <a:ea typeface="Calibri" panose="020F0502020204030204" pitchFamily="34" charset="0"/>
                <a:cs typeface="Times New Roman" panose="02020603050405020304" pitchFamily="18" charset="0"/>
              </a:rPr>
              <a:t>:</a:t>
            </a:r>
          </a:p>
          <a:p>
            <a:pPr marL="285750" indent="-285750">
              <a:buFont typeface="Wingdings" panose="05000000000000000000" pitchFamily="2" charset="2"/>
              <a:buChar char="Ø"/>
              <a:defRPr/>
            </a:pPr>
            <a:r>
              <a:rPr lang="it-IT" altLang="en-US" dirty="0">
                <a:solidFill>
                  <a:schemeClr val="tx2"/>
                </a:solidFill>
                <a:latin typeface="+mn-lt"/>
                <a:ea typeface="Calibri" panose="020F0502020204030204" pitchFamily="34" charset="0"/>
                <a:cs typeface="Times New Roman" panose="02020603050405020304" pitchFamily="18" charset="0"/>
              </a:rPr>
              <a:t>apponendo nelle specifiche sezioni le etichette con numero/codice a barre univoco (presenti nel kit di prelievo) e verificando la loro congruenza con quelle apposte sulle provette.</a:t>
            </a:r>
          </a:p>
          <a:p>
            <a:pPr marL="285750" indent="-285750">
              <a:buFont typeface="Wingdings" panose="05000000000000000000" pitchFamily="2" charset="2"/>
              <a:buChar char="Ø"/>
              <a:defRPr/>
            </a:pPr>
            <a:r>
              <a:rPr lang="it-IT" altLang="en-US" dirty="0">
                <a:solidFill>
                  <a:schemeClr val="tx2"/>
                </a:solidFill>
                <a:latin typeface="+mn-lt"/>
                <a:ea typeface="Calibri" panose="020F0502020204030204" pitchFamily="34" charset="0"/>
                <a:cs typeface="Times New Roman" panose="02020603050405020304" pitchFamily="18" charset="0"/>
              </a:rPr>
              <a:t>riportando i dati identificativi del soggetto sottoposto ad accertamenti, controllando la corrispondenza con quelli riportati dall’organo di polizia stradale;</a:t>
            </a:r>
          </a:p>
          <a:p>
            <a:pPr marL="285750" indent="-285750">
              <a:buFont typeface="Wingdings" panose="05000000000000000000" pitchFamily="2" charset="2"/>
              <a:buChar char="Ø"/>
              <a:defRPr/>
            </a:pPr>
            <a:r>
              <a:rPr lang="it-IT" altLang="en-US" dirty="0">
                <a:solidFill>
                  <a:schemeClr val="tx2"/>
                </a:solidFill>
                <a:latin typeface="+mn-lt"/>
                <a:ea typeface="Calibri" panose="020F0502020204030204" pitchFamily="34" charset="0"/>
                <a:cs typeface="Times New Roman" panose="02020603050405020304" pitchFamily="18" charset="0"/>
              </a:rPr>
              <a:t>riportando eventuali indicazioni sullo stato psico-fisico del soggetto;</a:t>
            </a:r>
          </a:p>
          <a:p>
            <a:pPr marL="285750" indent="-285750">
              <a:buFont typeface="Wingdings" panose="05000000000000000000" pitchFamily="2" charset="2"/>
              <a:buChar char="Ø"/>
              <a:defRPr/>
            </a:pPr>
            <a:r>
              <a:rPr lang="it-IT" altLang="en-US" dirty="0">
                <a:solidFill>
                  <a:schemeClr val="tx2"/>
                </a:solidFill>
                <a:latin typeface="+mn-lt"/>
                <a:ea typeface="Calibri" panose="020F0502020204030204" pitchFamily="34" charset="0"/>
                <a:cs typeface="Times New Roman" panose="02020603050405020304" pitchFamily="18" charset="0"/>
              </a:rPr>
              <a:t>riportando </a:t>
            </a:r>
            <a:r>
              <a:rPr lang="it-IT" altLang="en-US" b="1" dirty="0">
                <a:solidFill>
                  <a:schemeClr val="tx2"/>
                </a:solidFill>
                <a:latin typeface="+mn-lt"/>
                <a:ea typeface="Calibri" panose="020F0502020204030204" pitchFamily="34" charset="0"/>
                <a:cs typeface="Times New Roman" panose="02020603050405020304" pitchFamily="18" charset="0"/>
              </a:rPr>
              <a:t>l’anamnesi per assunzione di farmaci e/o stupefacenti, e la terapia farmacologica eventualmente somministrata in ambulanza e/o in Pronto soccorso</a:t>
            </a:r>
            <a:r>
              <a:rPr lang="it-IT" altLang="en-US" dirty="0">
                <a:solidFill>
                  <a:schemeClr val="tx2"/>
                </a:solidFill>
                <a:latin typeface="+mn-lt"/>
                <a:ea typeface="Calibri" panose="020F0502020204030204" pitchFamily="34" charset="0"/>
                <a:cs typeface="Times New Roman" panose="02020603050405020304" pitchFamily="18" charset="0"/>
              </a:rPr>
              <a:t>. È importante acquisire eventuale certificazione medica attestante una terapia farmacologica, prodotta dall’interessato in struttura o all’organo di polizia stradale. Le prescrizioni mediche ivi contenute potranno essere utili per consentire una più completa valutazione e interpretazione dei risultati degli accertamenti tossicologici di secondo livello;</a:t>
            </a:r>
          </a:p>
          <a:p>
            <a:pPr marL="285750" indent="-285750">
              <a:buFont typeface="Wingdings" panose="05000000000000000000" pitchFamily="2" charset="2"/>
              <a:buChar char="Ø"/>
              <a:defRPr/>
            </a:pPr>
            <a:r>
              <a:rPr lang="it-IT" altLang="en-US" dirty="0">
                <a:solidFill>
                  <a:schemeClr val="tx2"/>
                </a:solidFill>
                <a:latin typeface="+mn-lt"/>
                <a:ea typeface="Calibri" panose="020F0502020204030204" pitchFamily="34" charset="0"/>
                <a:cs typeface="Times New Roman" panose="02020603050405020304" pitchFamily="18" charset="0"/>
              </a:rPr>
              <a:t>riportando i dati relativi al prelievo dei campioni biologici (n. di provette prelevate, data e ora dei prelievi);</a:t>
            </a:r>
          </a:p>
          <a:p>
            <a:pPr marL="285750" indent="-285750">
              <a:buFont typeface="Wingdings" panose="05000000000000000000" pitchFamily="2" charset="2"/>
              <a:buChar char="Ø"/>
              <a:defRPr/>
            </a:pPr>
            <a:r>
              <a:rPr lang="it-IT" altLang="en-US" b="1" dirty="0">
                <a:solidFill>
                  <a:schemeClr val="tx2"/>
                </a:solidFill>
                <a:latin typeface="+mn-lt"/>
                <a:ea typeface="Calibri" panose="020F0502020204030204" pitchFamily="34" charset="0"/>
                <a:cs typeface="Times New Roman" panose="02020603050405020304" pitchFamily="18" charset="0"/>
              </a:rPr>
              <a:t>compilando e firmando la parte di spettanza del verbale di catena di custodia dei campioni.</a:t>
            </a:r>
            <a:endParaRPr lang="en-GB" altLang="en-US" b="1" dirty="0">
              <a:solidFill>
                <a:schemeClr val="tx2"/>
              </a:solidFill>
              <a:latin typeface="+mn-lt"/>
            </a:endParaRPr>
          </a:p>
        </p:txBody>
      </p:sp>
      <p:cxnSp>
        <p:nvCxnSpPr>
          <p:cNvPr id="3" name="Connettore diritto 2">
            <a:extLst>
              <a:ext uri="{FF2B5EF4-FFF2-40B4-BE49-F238E27FC236}">
                <a16:creationId xmlns:a16="http://schemas.microsoft.com/office/drawing/2014/main" id="{C8ACA098-2C18-F202-F328-9E5C1A0F6EE4}"/>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 name="Connettore diritto 3">
            <a:extLst>
              <a:ext uri="{FF2B5EF4-FFF2-40B4-BE49-F238E27FC236}">
                <a16:creationId xmlns:a16="http://schemas.microsoft.com/office/drawing/2014/main" id="{11B06024-891F-FDC1-50F5-E005D9846EA1}"/>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32773" name="Immagine 4">
            <a:extLst>
              <a:ext uri="{FF2B5EF4-FFF2-40B4-BE49-F238E27FC236}">
                <a16:creationId xmlns:a16="http://schemas.microsoft.com/office/drawing/2014/main" id="{D42B7667-76B1-115F-E79B-1AB046D8A0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ttore diritto 5">
            <a:extLst>
              <a:ext uri="{FF2B5EF4-FFF2-40B4-BE49-F238E27FC236}">
                <a16:creationId xmlns:a16="http://schemas.microsoft.com/office/drawing/2014/main" id="{F6C942F7-2248-DA3A-10F7-C4084CB0B00B}"/>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32775" name="Immagine 6">
            <a:extLst>
              <a:ext uri="{FF2B5EF4-FFF2-40B4-BE49-F238E27FC236}">
                <a16:creationId xmlns:a16="http://schemas.microsoft.com/office/drawing/2014/main" id="{8E295FB8-6632-4046-D052-C774C08919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ttangolo 7">
            <a:extLst>
              <a:ext uri="{FF2B5EF4-FFF2-40B4-BE49-F238E27FC236}">
                <a16:creationId xmlns:a16="http://schemas.microsoft.com/office/drawing/2014/main" id="{B52697DE-1DD3-2949-34F0-C0685B2A6ACA}"/>
              </a:ext>
            </a:extLst>
          </p:cNvPr>
          <p:cNvSpPr/>
          <p:nvPr/>
        </p:nvSpPr>
        <p:spPr>
          <a:xfrm>
            <a:off x="119339" y="-27384"/>
            <a:ext cx="9505052" cy="1546577"/>
          </a:xfrm>
          <a:prstGeom prst="rect">
            <a:avLst/>
          </a:prstGeom>
          <a:noFill/>
        </p:spPr>
        <p:txBody>
          <a:bodyPr lIns="68580" tIns="34290" rIns="68580" bIns="34290">
            <a:spAutoFit/>
          </a:bodyPr>
          <a:lstStyle/>
          <a:p>
            <a:pPr algn="ctr" defTabSz="457200" eaLnBrk="1" fontAlgn="auto" hangingPunct="1">
              <a:spcBef>
                <a:spcPts val="0"/>
              </a:spcBef>
              <a:spcAft>
                <a:spcPts val="0"/>
              </a:spcAft>
              <a:defRPr/>
            </a:pPr>
            <a:r>
              <a:rPr lang="it-IT" sz="1600" dirty="0">
                <a:ln w="0"/>
                <a:solidFill>
                  <a:srgbClr val="44546A"/>
                </a:solidFill>
                <a:effectLst>
                  <a:reflection blurRad="6350" stA="53000" endA="300" endPos="35500" dir="5400000" sy="-90000" algn="bl" rotWithShape="0"/>
                </a:effectLst>
                <a:latin typeface="Calibri" panose="020F0502020204030204"/>
                <a:cs typeface="+mn-cs"/>
              </a:rPr>
              <a:t>ALLEGATO 2</a:t>
            </a:r>
          </a:p>
          <a:p>
            <a:pPr algn="ctr" defTabSz="457200" eaLnBrk="1" fontAlgn="auto" hangingPunct="1">
              <a:spcBef>
                <a:spcPts val="0"/>
              </a:spcBef>
              <a:spcAft>
                <a:spcPts val="0"/>
              </a:spcAft>
              <a:defRPr/>
            </a:pPr>
            <a:r>
              <a:rPr lang="it-IT" sz="1600" dirty="0">
                <a:ln w="0"/>
                <a:solidFill>
                  <a:srgbClr val="44546A"/>
                </a:solidFill>
                <a:effectLst>
                  <a:reflection blurRad="6350" stA="53000" endA="300" endPos="35500" dir="5400000" sy="-90000" algn="bl" rotWithShape="0"/>
                </a:effectLst>
                <a:latin typeface="Calibri" panose="020F0502020204030204"/>
                <a:cs typeface="+mn-cs"/>
              </a:rPr>
              <a:t>DIRETTIVA SULLE MODALITÀ DI ESECUZIONE DEGLI ACCERTAMENTI TOSSICOLOGICO-FORENSI SU RICHIESTA DEGLI ORGANI DI POLIZIA STRADALE PER LA DETERMINAZIONE DEGLI ELEMENTI COSTITUTIVI DELLA GUIDA SOTTO L’INFLUENZA DI ALCOOL E DELLA GUIDA DOPO AVER ASSUNTO SOSTANZE STUPEFACENTI</a:t>
            </a:r>
          </a:p>
          <a:p>
            <a:pPr algn="ctr" defTabSz="457200" eaLnBrk="1" fontAlgn="auto" hangingPunct="1">
              <a:spcBef>
                <a:spcPts val="0"/>
              </a:spcBef>
              <a:spcAft>
                <a:spcPts val="0"/>
              </a:spcAft>
              <a:defRPr/>
            </a:pPr>
            <a:br>
              <a:rPr lang="it-IT" sz="1600" dirty="0">
                <a:ln w="0"/>
                <a:solidFill>
                  <a:srgbClr val="44546A"/>
                </a:solidFill>
                <a:effectLst>
                  <a:reflection blurRad="6350" stA="53000" endA="300" endPos="35500" dir="5400000" sy="-90000" algn="bl" rotWithShape="0"/>
                </a:effectLst>
                <a:latin typeface="Calibri" panose="020F0502020204030204"/>
                <a:cs typeface="+mn-cs"/>
              </a:rPr>
            </a:br>
            <a:endParaRPr lang="it-IT" sz="1600" dirty="0">
              <a:ln w="0"/>
              <a:solidFill>
                <a:srgbClr val="44546A"/>
              </a:solidFill>
              <a:effectLst>
                <a:reflection blurRad="6350" stA="53000" endA="300" endPos="35500" dir="5400000" sy="-90000" algn="bl" rotWithShape="0"/>
              </a:effectLst>
              <a:latin typeface="Calibri" panose="020F0502020204030204"/>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C98E3C-FFCD-FF55-DA82-074183B51216}"/>
              </a:ext>
            </a:extLst>
          </p:cNvPr>
          <p:cNvSpPr>
            <a:spLocks noChangeArrowheads="1"/>
          </p:cNvSpPr>
          <p:nvPr/>
        </p:nvSpPr>
        <p:spPr bwMode="auto">
          <a:xfrm>
            <a:off x="479425" y="1139825"/>
            <a:ext cx="10945813" cy="5016500"/>
          </a:xfrm>
          <a:prstGeom prst="rect">
            <a:avLst/>
          </a:prstGeom>
          <a:noFill/>
          <a:ln>
            <a:noFill/>
          </a:ln>
          <a:effectLst/>
        </p:spPr>
        <p:txBody>
          <a:bodyPr lIns="91424" tIns="45712" rIns="91424" bIns="45712" anchor="ctr">
            <a:spAutoFit/>
          </a:bodyPr>
          <a:lstStyle>
            <a:lvl1pPr defTabSz="912813">
              <a:defRPr>
                <a:solidFill>
                  <a:schemeClr val="tx1"/>
                </a:solidFill>
                <a:latin typeface="Arial" panose="020B0604020202020204" pitchFamily="34" charset="0"/>
                <a:cs typeface="Arial" panose="020B0604020202020204" pitchFamily="34" charset="0"/>
              </a:defRPr>
            </a:lvl1pPr>
            <a:lvl2pPr marL="742950" indent="-285750" defTabSz="912813">
              <a:defRPr>
                <a:solidFill>
                  <a:schemeClr val="tx1"/>
                </a:solidFill>
                <a:latin typeface="Arial" panose="020B0604020202020204" pitchFamily="34" charset="0"/>
                <a:cs typeface="Arial" panose="020B0604020202020204" pitchFamily="34" charset="0"/>
              </a:defRPr>
            </a:lvl2pPr>
            <a:lvl3pPr marL="1143000" indent="-228600" defTabSz="912813">
              <a:defRPr>
                <a:solidFill>
                  <a:schemeClr val="tx1"/>
                </a:solidFill>
                <a:latin typeface="Arial" panose="020B0604020202020204" pitchFamily="34" charset="0"/>
                <a:cs typeface="Arial" panose="020B0604020202020204" pitchFamily="34" charset="0"/>
              </a:defRPr>
            </a:lvl3pPr>
            <a:lvl4pPr marL="1600200" indent="-228600" defTabSz="912813">
              <a:defRPr>
                <a:solidFill>
                  <a:schemeClr val="tx1"/>
                </a:solidFill>
                <a:latin typeface="Arial" panose="020B0604020202020204" pitchFamily="34" charset="0"/>
                <a:cs typeface="Arial" panose="020B0604020202020204" pitchFamily="34" charset="0"/>
              </a:defRPr>
            </a:lvl4pPr>
            <a:lvl5pPr marL="2057400" indent="-228600" defTabSz="912813">
              <a:defRPr>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it-IT" altLang="en-US" sz="1600" dirty="0">
                <a:solidFill>
                  <a:schemeClr val="tx2"/>
                </a:solidFill>
                <a:latin typeface="+mn-lt"/>
                <a:ea typeface="Calibri" panose="020F0502020204030204" pitchFamily="34" charset="0"/>
                <a:cs typeface="Times New Roman" panose="02020603050405020304" pitchFamily="18" charset="0"/>
              </a:rPr>
              <a:t> </a:t>
            </a:r>
          </a:p>
          <a:p>
            <a:pPr>
              <a:defRPr/>
            </a:pPr>
            <a:r>
              <a:rPr lang="it-IT" altLang="en-US" sz="1600" b="1" dirty="0">
                <a:solidFill>
                  <a:schemeClr val="tx2"/>
                </a:solidFill>
                <a:latin typeface="+mn-lt"/>
                <a:ea typeface="Calibri" panose="020F0502020204030204" pitchFamily="34" charset="0"/>
                <a:cs typeface="Times New Roman" panose="02020603050405020304" pitchFamily="18" charset="0"/>
              </a:rPr>
              <a:t>Analisi tossicologico-forensi dei campioni biologici</a:t>
            </a:r>
          </a:p>
          <a:p>
            <a:pPr>
              <a:defRPr/>
            </a:pPr>
            <a:r>
              <a:rPr lang="it-IT" altLang="en-US" sz="1600" dirty="0">
                <a:solidFill>
                  <a:schemeClr val="tx2"/>
                </a:solidFill>
                <a:latin typeface="+mn-lt"/>
                <a:ea typeface="Calibri" panose="020F0502020204030204" pitchFamily="34" charset="0"/>
                <a:cs typeface="Times New Roman" panose="02020603050405020304" pitchFamily="18" charset="0"/>
              </a:rPr>
              <a:t>Il laboratorio di tossicologia forense effettua le analisi tossicologico-forensi secondo le linee guida elaborate dall’Associazione Scientifica Gruppo Tossicologi Forensi Italiani (GTFI) per la “Determinazione di sostanze stupefacenti e psicotrope su campioni biologici con finalità tossicologico-forensi e medico-legali”.</a:t>
            </a:r>
          </a:p>
          <a:p>
            <a:pPr>
              <a:defRPr/>
            </a:pPr>
            <a:endParaRPr lang="it-IT" altLang="en-US" sz="1600" b="1" dirty="0">
              <a:solidFill>
                <a:schemeClr val="tx2"/>
              </a:solidFill>
              <a:latin typeface="+mn-lt"/>
              <a:ea typeface="Calibri" panose="020F0502020204030204" pitchFamily="34" charset="0"/>
              <a:cs typeface="Times New Roman" panose="02020603050405020304" pitchFamily="18" charset="0"/>
            </a:endParaRPr>
          </a:p>
          <a:p>
            <a:pPr marL="285750" indent="-285750">
              <a:buFont typeface="Wingdings" panose="05000000000000000000" pitchFamily="2" charset="2"/>
              <a:buChar char="Ø"/>
              <a:defRPr/>
            </a:pPr>
            <a:r>
              <a:rPr lang="it-IT" altLang="en-US" sz="1600" b="1" dirty="0">
                <a:solidFill>
                  <a:schemeClr val="tx2"/>
                </a:solidFill>
                <a:latin typeface="+mn-lt"/>
                <a:ea typeface="Calibri" panose="020F0502020204030204" pitchFamily="34" charset="0"/>
                <a:cs typeface="Times New Roman" panose="02020603050405020304" pitchFamily="18" charset="0"/>
              </a:rPr>
              <a:t>validità tossicologico-forense/medico-legale solo </a:t>
            </a:r>
            <a:r>
              <a:rPr lang="it-IT" altLang="en-US" sz="1600" dirty="0">
                <a:solidFill>
                  <a:schemeClr val="tx2"/>
                </a:solidFill>
                <a:latin typeface="+mn-lt"/>
                <a:ea typeface="Calibri" panose="020F0502020204030204" pitchFamily="34" charset="0"/>
                <a:cs typeface="Times New Roman" panose="02020603050405020304" pitchFamily="18" charset="0"/>
              </a:rPr>
              <a:t>nel caso in cui i risultati analitici eventualmente ottenuti mediante l’applicazione di test di screening enzimatici o </a:t>
            </a:r>
            <a:r>
              <a:rPr lang="it-IT" altLang="en-US" sz="1600" dirty="0" err="1">
                <a:solidFill>
                  <a:schemeClr val="tx2"/>
                </a:solidFill>
                <a:latin typeface="+mn-lt"/>
                <a:ea typeface="Calibri" panose="020F0502020204030204" pitchFamily="34" charset="0"/>
                <a:cs typeface="Times New Roman" panose="02020603050405020304" pitchFamily="18" charset="0"/>
              </a:rPr>
              <a:t>immunochimici</a:t>
            </a:r>
            <a:r>
              <a:rPr lang="it-IT" altLang="en-US" sz="1600" dirty="0">
                <a:solidFill>
                  <a:schemeClr val="tx2"/>
                </a:solidFill>
                <a:latin typeface="+mn-lt"/>
                <a:ea typeface="Calibri" panose="020F0502020204030204" pitchFamily="34" charset="0"/>
                <a:cs typeface="Times New Roman" panose="02020603050405020304" pitchFamily="18" charset="0"/>
              </a:rPr>
              <a:t> vengano </a:t>
            </a:r>
            <a:r>
              <a:rPr lang="it-IT" altLang="en-US" sz="1600" b="1" dirty="0">
                <a:solidFill>
                  <a:schemeClr val="tx2"/>
                </a:solidFill>
                <a:latin typeface="+mn-lt"/>
                <a:ea typeface="Calibri" panose="020F0502020204030204" pitchFamily="34" charset="0"/>
                <a:cs typeface="Times New Roman" panose="02020603050405020304" pitchFamily="18" charset="0"/>
              </a:rPr>
              <a:t>confermati</a:t>
            </a:r>
            <a:r>
              <a:rPr lang="it-IT" altLang="en-US" sz="1600" dirty="0">
                <a:solidFill>
                  <a:schemeClr val="tx2"/>
                </a:solidFill>
                <a:latin typeface="+mn-lt"/>
                <a:ea typeface="Calibri" panose="020F0502020204030204" pitchFamily="34" charset="0"/>
                <a:cs typeface="Times New Roman" panose="02020603050405020304" pitchFamily="18" charset="0"/>
              </a:rPr>
              <a:t>, o i risultati vengano direttamente ottenuti, </a:t>
            </a:r>
            <a:r>
              <a:rPr lang="it-IT" altLang="en-US" sz="1600" b="1" dirty="0">
                <a:solidFill>
                  <a:schemeClr val="tx2"/>
                </a:solidFill>
                <a:latin typeface="+mn-lt"/>
                <a:ea typeface="Calibri" panose="020F0502020204030204" pitchFamily="34" charset="0"/>
                <a:cs typeface="Times New Roman" panose="02020603050405020304" pitchFamily="18" charset="0"/>
              </a:rPr>
              <a:t>con l’utilizzo di tecniche analitiche cromatografiche accoppiate con la spettrometria di massa;</a:t>
            </a:r>
          </a:p>
          <a:p>
            <a:pPr marL="285750" indent="-285750">
              <a:buFont typeface="Wingdings" panose="05000000000000000000" pitchFamily="2" charset="2"/>
              <a:buChar char="Ø"/>
              <a:defRPr/>
            </a:pPr>
            <a:r>
              <a:rPr lang="it-IT" altLang="en-US" sz="1600" dirty="0">
                <a:solidFill>
                  <a:schemeClr val="tx2"/>
                </a:solidFill>
                <a:latin typeface="+mn-lt"/>
                <a:cs typeface="Times New Roman" panose="02020603050405020304" pitchFamily="18" charset="0"/>
              </a:rPr>
              <a:t>Si considera come positivo il risultato degli accertamenti effettuati sui campioni biologici quando:</a:t>
            </a:r>
          </a:p>
          <a:p>
            <a:pPr marL="1028700" lvl="1">
              <a:buFont typeface="Wingdings" panose="05000000000000000000" pitchFamily="2" charset="2"/>
              <a:buChar char="Ø"/>
              <a:defRPr/>
            </a:pPr>
            <a:r>
              <a:rPr lang="it-IT" altLang="en-US" sz="1600" dirty="0">
                <a:solidFill>
                  <a:schemeClr val="tx2"/>
                </a:solidFill>
                <a:latin typeface="+mn-lt"/>
                <a:cs typeface="Times New Roman" panose="02020603050405020304" pitchFamily="18" charset="0"/>
              </a:rPr>
              <a:t>per l’alcolemia, si rilevano concentrazioni di alcol etilico uguali o superiori a quanto previsto dall’articolo 186, comma 2, lett. a), lett. b) e lett. c), cds per le diverse fattispecie; superiori o uguali a 0.1 g/L relativamente all’articolo 186 bis del cds; </a:t>
            </a:r>
          </a:p>
          <a:p>
            <a:pPr marL="1028700" lvl="1">
              <a:buFont typeface="Wingdings" panose="05000000000000000000" pitchFamily="2" charset="2"/>
              <a:buChar char="Ø"/>
              <a:defRPr/>
            </a:pPr>
            <a:r>
              <a:rPr lang="it-IT" altLang="en-US" sz="1600" dirty="0">
                <a:solidFill>
                  <a:schemeClr val="tx2"/>
                </a:solidFill>
                <a:latin typeface="+mn-lt"/>
                <a:cs typeface="Times New Roman" panose="02020603050405020304" pitchFamily="18" charset="0"/>
              </a:rPr>
              <a:t>per le sostanze stupefacenti o psicotrope, si rileva la </a:t>
            </a:r>
            <a:r>
              <a:rPr lang="it-IT" altLang="en-US" sz="1600" b="1" dirty="0">
                <a:solidFill>
                  <a:schemeClr val="tx2"/>
                </a:solidFill>
                <a:latin typeface="+mn-lt"/>
                <a:cs typeface="Times New Roman" panose="02020603050405020304" pitchFamily="18" charset="0"/>
              </a:rPr>
              <a:t>presenza, nei campioni di sangue o di fluido del cavo orale, di principi attivi immodificati e/o di relativi metaboliti attivi </a:t>
            </a:r>
            <a:r>
              <a:rPr lang="it-IT" altLang="en-US" sz="1600" dirty="0">
                <a:solidFill>
                  <a:schemeClr val="tx2"/>
                </a:solidFill>
                <a:latin typeface="+mn-lt"/>
                <a:cs typeface="Times New Roman" panose="02020603050405020304" pitchFamily="18" charset="0"/>
              </a:rPr>
              <a:t>in concentrazioni uguali o superiori a quelle associate ai Requisiti Minimi di Prestazione GTFI;</a:t>
            </a:r>
          </a:p>
          <a:p>
            <a:pPr marL="268288" lvl="1" indent="-268288">
              <a:buFont typeface="Wingdings" panose="05000000000000000000" pitchFamily="2" charset="2"/>
              <a:buChar char="Ø"/>
              <a:defRPr/>
            </a:pPr>
            <a:r>
              <a:rPr lang="it-IT" altLang="en-US" sz="1600" b="1" dirty="0">
                <a:solidFill>
                  <a:schemeClr val="tx2"/>
                </a:solidFill>
                <a:latin typeface="+mn-lt"/>
                <a:cs typeface="Times New Roman" panose="02020603050405020304" pitchFamily="18" charset="0"/>
              </a:rPr>
              <a:t>i campioni biologici residuali (in particolare almeno n. 1 provetta sigillata) sono conservati, per eventuali controanalisi, presso il laboratorio di tossicologia forense a -18 o temperatura inferiore per almeno 12 mesi a partire dalla data di refertazione. </a:t>
            </a:r>
          </a:p>
          <a:p>
            <a:pPr marL="285750" indent="-285750">
              <a:buFont typeface="Wingdings" panose="05000000000000000000" pitchFamily="2" charset="2"/>
              <a:buChar char="Ø"/>
              <a:defRPr/>
            </a:pPr>
            <a:endParaRPr lang="en-GB" altLang="en-US" sz="1600" dirty="0">
              <a:solidFill>
                <a:schemeClr val="tx2"/>
              </a:solidFill>
              <a:latin typeface="+mn-lt"/>
            </a:endParaRPr>
          </a:p>
        </p:txBody>
      </p:sp>
      <p:cxnSp>
        <p:nvCxnSpPr>
          <p:cNvPr id="3" name="Connettore diritto 2">
            <a:extLst>
              <a:ext uri="{FF2B5EF4-FFF2-40B4-BE49-F238E27FC236}">
                <a16:creationId xmlns:a16="http://schemas.microsoft.com/office/drawing/2014/main" id="{017D6D81-1B8F-EB49-ED03-DB0D03A2C576}"/>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 name="Connettore diritto 3">
            <a:extLst>
              <a:ext uri="{FF2B5EF4-FFF2-40B4-BE49-F238E27FC236}">
                <a16:creationId xmlns:a16="http://schemas.microsoft.com/office/drawing/2014/main" id="{9E4D3587-AECE-3203-6391-8C508BFBBC7A}"/>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34821" name="Immagine 4">
            <a:extLst>
              <a:ext uri="{FF2B5EF4-FFF2-40B4-BE49-F238E27FC236}">
                <a16:creationId xmlns:a16="http://schemas.microsoft.com/office/drawing/2014/main" id="{D12C2685-F9A5-07E9-2419-1E66765DA8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ttore diritto 5">
            <a:extLst>
              <a:ext uri="{FF2B5EF4-FFF2-40B4-BE49-F238E27FC236}">
                <a16:creationId xmlns:a16="http://schemas.microsoft.com/office/drawing/2014/main" id="{88D15F48-8FF7-55BA-0932-20687EAC530D}"/>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34823" name="Immagine 6">
            <a:extLst>
              <a:ext uri="{FF2B5EF4-FFF2-40B4-BE49-F238E27FC236}">
                <a16:creationId xmlns:a16="http://schemas.microsoft.com/office/drawing/2014/main" id="{4366D4D6-B81E-822C-9DED-D237A33637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ttangolo 7">
            <a:extLst>
              <a:ext uri="{FF2B5EF4-FFF2-40B4-BE49-F238E27FC236}">
                <a16:creationId xmlns:a16="http://schemas.microsoft.com/office/drawing/2014/main" id="{C3295534-693B-5ABC-B671-6BFFC31209FE}"/>
              </a:ext>
            </a:extLst>
          </p:cNvPr>
          <p:cNvSpPr/>
          <p:nvPr/>
        </p:nvSpPr>
        <p:spPr>
          <a:xfrm>
            <a:off x="119339" y="-27384"/>
            <a:ext cx="9505052" cy="1546577"/>
          </a:xfrm>
          <a:prstGeom prst="rect">
            <a:avLst/>
          </a:prstGeom>
          <a:noFill/>
        </p:spPr>
        <p:txBody>
          <a:bodyPr lIns="68580" tIns="34290" rIns="68580" bIns="34290">
            <a:spAutoFit/>
          </a:bodyPr>
          <a:lstStyle/>
          <a:p>
            <a:pPr algn="ctr" defTabSz="457200" eaLnBrk="1" fontAlgn="auto" hangingPunct="1">
              <a:spcBef>
                <a:spcPts val="0"/>
              </a:spcBef>
              <a:spcAft>
                <a:spcPts val="0"/>
              </a:spcAft>
              <a:defRPr/>
            </a:pPr>
            <a:r>
              <a:rPr lang="it-IT" sz="1600" dirty="0">
                <a:ln w="0"/>
                <a:solidFill>
                  <a:srgbClr val="44546A"/>
                </a:solidFill>
                <a:effectLst>
                  <a:reflection blurRad="6350" stA="53000" endA="300" endPos="35500" dir="5400000" sy="-90000" algn="bl" rotWithShape="0"/>
                </a:effectLst>
                <a:latin typeface="Calibri" panose="020F0502020204030204"/>
                <a:cs typeface="+mn-cs"/>
              </a:rPr>
              <a:t>ALLEGATO 2</a:t>
            </a:r>
          </a:p>
          <a:p>
            <a:pPr algn="ctr" defTabSz="457200" eaLnBrk="1" fontAlgn="auto" hangingPunct="1">
              <a:spcBef>
                <a:spcPts val="0"/>
              </a:spcBef>
              <a:spcAft>
                <a:spcPts val="0"/>
              </a:spcAft>
              <a:defRPr/>
            </a:pPr>
            <a:r>
              <a:rPr lang="it-IT" sz="1600" dirty="0">
                <a:ln w="0"/>
                <a:solidFill>
                  <a:srgbClr val="44546A"/>
                </a:solidFill>
                <a:effectLst>
                  <a:reflection blurRad="6350" stA="53000" endA="300" endPos="35500" dir="5400000" sy="-90000" algn="bl" rotWithShape="0"/>
                </a:effectLst>
                <a:latin typeface="Calibri" panose="020F0502020204030204"/>
                <a:cs typeface="+mn-cs"/>
              </a:rPr>
              <a:t>DIRETTIVA SULLE MODALITÀ DI ESECUZIONE DEGLI ACCERTAMENTI TOSSICOLOGICO-FORENSI SU RICHIESTA DEGLI ORGANI DI POLIZIA STRADALE PER LA DETERMINAZIONE DEGLI ELEMENTI COSTITUTIVI DELLA GUIDA SOTTO L’INFLUENZA DI ALCOOL E DELLA GUIDA DOPO AVER ASSUNTO SOSTANZE STUPEFACENTI</a:t>
            </a:r>
          </a:p>
          <a:p>
            <a:pPr algn="ctr" defTabSz="457200" eaLnBrk="1" fontAlgn="auto" hangingPunct="1">
              <a:spcBef>
                <a:spcPts val="0"/>
              </a:spcBef>
              <a:spcAft>
                <a:spcPts val="0"/>
              </a:spcAft>
              <a:defRPr/>
            </a:pPr>
            <a:br>
              <a:rPr lang="it-IT" sz="1600" dirty="0">
                <a:ln w="0"/>
                <a:solidFill>
                  <a:srgbClr val="44546A"/>
                </a:solidFill>
                <a:effectLst>
                  <a:reflection blurRad="6350" stA="53000" endA="300" endPos="35500" dir="5400000" sy="-90000" algn="bl" rotWithShape="0"/>
                </a:effectLst>
                <a:latin typeface="Calibri" panose="020F0502020204030204"/>
                <a:cs typeface="+mn-cs"/>
              </a:rPr>
            </a:br>
            <a:endParaRPr lang="it-IT" sz="1600" dirty="0">
              <a:ln w="0"/>
              <a:solidFill>
                <a:srgbClr val="44546A"/>
              </a:solidFill>
              <a:effectLst>
                <a:reflection blurRad="6350" stA="53000" endA="300" endPos="35500" dir="5400000" sy="-90000" algn="bl" rotWithShape="0"/>
              </a:effectLst>
              <a:latin typeface="Calibri" panose="020F0502020204030204"/>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a:extLst>
              <a:ext uri="{FF2B5EF4-FFF2-40B4-BE49-F238E27FC236}">
                <a16:creationId xmlns:a16="http://schemas.microsoft.com/office/drawing/2014/main" id="{57CA5412-8B27-88F8-8C0E-19D52315E741}"/>
              </a:ext>
            </a:extLst>
          </p:cNvPr>
          <p:cNvSpPr txBox="1">
            <a:spLocks/>
          </p:cNvSpPr>
          <p:nvPr/>
        </p:nvSpPr>
        <p:spPr bwMode="auto">
          <a:xfrm>
            <a:off x="1398740" y="162987"/>
            <a:ext cx="6751528" cy="768350"/>
          </a:xfrm>
          <a:prstGeom prst="rect">
            <a:avLst/>
          </a:prstGeom>
          <a:noFill/>
          <a:ln>
            <a:noFill/>
          </a:ln>
        </p:spPr>
        <p:txBody>
          <a:bodyPr lIns="68580" tIns="34290" rIns="68580" bIns="3429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410577" lvl="1" indent="0" algn="just">
              <a:lnSpc>
                <a:spcPct val="90000"/>
              </a:lnSpc>
              <a:spcAft>
                <a:spcPct val="50000"/>
              </a:spcAft>
              <a:buClr>
                <a:schemeClr val="accent1">
                  <a:lumMod val="50000"/>
                </a:schemeClr>
              </a:buClr>
              <a:buSzPct val="70000"/>
              <a:defRPr/>
            </a:pPr>
            <a:r>
              <a:rPr lang="it-IT" sz="3600" dirty="0">
                <a:ln w="0"/>
                <a:solidFill>
                  <a:srgbClr val="44546A"/>
                </a:solidFill>
                <a:effectLst>
                  <a:reflection blurRad="6350" stA="53000" endA="300" endPos="35500" dir="5400000" sy="-90000" algn="bl" rotWithShape="0"/>
                </a:effectLst>
                <a:latin typeface="Calibri" panose="020F0502020204030204"/>
                <a:cs typeface="+mn-cs"/>
                <a:sym typeface="Arial"/>
              </a:rPr>
              <a:t>Le linee guida GTFI</a:t>
            </a:r>
          </a:p>
        </p:txBody>
      </p:sp>
      <p:pic>
        <p:nvPicPr>
          <p:cNvPr id="36867" name="Immagine 6">
            <a:extLst>
              <a:ext uri="{FF2B5EF4-FFF2-40B4-BE49-F238E27FC236}">
                <a16:creationId xmlns:a16="http://schemas.microsoft.com/office/drawing/2014/main" id="{9CF5D216-0D72-2444-F41E-EAE01C2A54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1015" t="26262" r="17767" b="13670"/>
          <a:stretch>
            <a:fillRect/>
          </a:stretch>
        </p:blipFill>
        <p:spPr bwMode="auto">
          <a:xfrm>
            <a:off x="1874838" y="1238250"/>
            <a:ext cx="3241675" cy="294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magine 8">
            <a:extLst>
              <a:ext uri="{FF2B5EF4-FFF2-40B4-BE49-F238E27FC236}">
                <a16:creationId xmlns:a16="http://schemas.microsoft.com/office/drawing/2014/main" id="{12A5C477-CF1A-798E-135B-098D70078E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380" t="21280" r="38551" b="56094"/>
          <a:stretch>
            <a:fillRect/>
          </a:stretch>
        </p:blipFill>
        <p:spPr bwMode="auto">
          <a:xfrm>
            <a:off x="5724525" y="1570038"/>
            <a:ext cx="5608638"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magine 10">
            <a:extLst>
              <a:ext uri="{FF2B5EF4-FFF2-40B4-BE49-F238E27FC236}">
                <a16:creationId xmlns:a16="http://schemas.microsoft.com/office/drawing/2014/main" id="{820F35A3-7707-2B9E-1FE5-69C66D388D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943" t="15623" r="39999" b="65387"/>
          <a:stretch>
            <a:fillRect/>
          </a:stretch>
        </p:blipFill>
        <p:spPr bwMode="auto">
          <a:xfrm>
            <a:off x="4610100" y="4179888"/>
            <a:ext cx="5681663"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sellaDiTesto 11">
            <a:extLst>
              <a:ext uri="{FF2B5EF4-FFF2-40B4-BE49-F238E27FC236}">
                <a16:creationId xmlns:a16="http://schemas.microsoft.com/office/drawing/2014/main" id="{F4C3CF21-3AF6-418D-16E3-D01113B3D53A}"/>
              </a:ext>
            </a:extLst>
          </p:cNvPr>
          <p:cNvSpPr txBox="1"/>
          <p:nvPr/>
        </p:nvSpPr>
        <p:spPr>
          <a:xfrm>
            <a:off x="2855913" y="4348163"/>
            <a:ext cx="1295400" cy="276225"/>
          </a:xfrm>
          <a:prstGeom prst="rect">
            <a:avLst/>
          </a:prstGeom>
          <a:noFill/>
        </p:spPr>
        <p:txBody>
          <a:bodyPr>
            <a:spAutoFit/>
          </a:bodyPr>
          <a:lstStyle/>
          <a:p>
            <a:pPr>
              <a:spcAft>
                <a:spcPts val="600"/>
              </a:spcAft>
              <a:buClr>
                <a:srgbClr val="2A3189"/>
              </a:buClr>
              <a:buSzPts val="2800"/>
              <a:defRPr/>
            </a:pPr>
            <a:r>
              <a:rPr lang="it-IT" sz="1200" dirty="0">
                <a:solidFill>
                  <a:schemeClr val="tx2"/>
                </a:solidFill>
                <a:latin typeface="+mn-lt"/>
              </a:rPr>
              <a:t>1a versione: 2000</a:t>
            </a:r>
            <a:endParaRPr lang="en-GB" sz="1200" dirty="0">
              <a:solidFill>
                <a:schemeClr val="tx2"/>
              </a:solidFill>
              <a:latin typeface="+mn-lt"/>
            </a:endParaRPr>
          </a:p>
        </p:txBody>
      </p:sp>
      <p:cxnSp>
        <p:nvCxnSpPr>
          <p:cNvPr id="2" name="Connettore diritto 1">
            <a:extLst>
              <a:ext uri="{FF2B5EF4-FFF2-40B4-BE49-F238E27FC236}">
                <a16:creationId xmlns:a16="http://schemas.microsoft.com/office/drawing/2014/main" id="{B01207FF-A329-9659-D593-AC35E5A3E2BA}"/>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 name="Connettore diritto 2">
            <a:extLst>
              <a:ext uri="{FF2B5EF4-FFF2-40B4-BE49-F238E27FC236}">
                <a16:creationId xmlns:a16="http://schemas.microsoft.com/office/drawing/2014/main" id="{6F205E66-08C9-C3FB-293A-3D1B0DAD25E1}"/>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36873" name="Immagine 3">
            <a:extLst>
              <a:ext uri="{FF2B5EF4-FFF2-40B4-BE49-F238E27FC236}">
                <a16:creationId xmlns:a16="http://schemas.microsoft.com/office/drawing/2014/main" id="{847B9E0C-95AB-B199-E601-ACF2C6911F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Connettore diritto 4">
            <a:extLst>
              <a:ext uri="{FF2B5EF4-FFF2-40B4-BE49-F238E27FC236}">
                <a16:creationId xmlns:a16="http://schemas.microsoft.com/office/drawing/2014/main" id="{AF41D7F4-3E57-BBC5-2F4F-FC0A06410CEA}"/>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36875" name="Immagine 6">
            <a:extLst>
              <a:ext uri="{FF2B5EF4-FFF2-40B4-BE49-F238E27FC236}">
                <a16:creationId xmlns:a16="http://schemas.microsoft.com/office/drawing/2014/main" id="{E7A4A1DF-B62F-1570-A41B-2A695FF7F26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2">
            <a:extLst>
              <a:ext uri="{FF2B5EF4-FFF2-40B4-BE49-F238E27FC236}">
                <a16:creationId xmlns:a16="http://schemas.microsoft.com/office/drawing/2014/main" id="{8BF5586A-248C-9C3A-F8BC-A3E159664981}"/>
              </a:ext>
            </a:extLst>
          </p:cNvPr>
          <p:cNvSpPr txBox="1">
            <a:spLocks/>
          </p:cNvSpPr>
          <p:nvPr/>
        </p:nvSpPr>
        <p:spPr>
          <a:xfrm>
            <a:off x="2387600" y="1455738"/>
            <a:ext cx="7416800" cy="1728787"/>
          </a:xfrm>
          <a:prstGeom prst="rect">
            <a:avLst/>
          </a:prstGeom>
        </p:spPr>
        <p:txBody>
          <a:bodyPr lIns="68580" tIns="34290" rIns="68580" bIns="3429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auto">
              <a:lnSpc>
                <a:spcPct val="100000"/>
              </a:lnSpc>
              <a:spcBef>
                <a:spcPts val="0"/>
              </a:spcBef>
              <a:spcAft>
                <a:spcPts val="0"/>
              </a:spcAft>
              <a:defRPr/>
            </a:pPr>
            <a:endParaRPr lang="it-IT" dirty="0">
              <a:solidFill>
                <a:prstClr val="black"/>
              </a:solidFill>
              <a:latin typeface="Arial" panose="020B0604020202020204" pitchFamily="34" charset="0"/>
            </a:endParaRPr>
          </a:p>
          <a:p>
            <a:pPr marL="0" indent="0" algn="ctr" fontAlgn="auto">
              <a:lnSpc>
                <a:spcPct val="100000"/>
              </a:lnSpc>
              <a:spcBef>
                <a:spcPts val="0"/>
              </a:spcBef>
              <a:spcAft>
                <a:spcPts val="0"/>
              </a:spcAft>
              <a:buFont typeface="Arial" panose="020B0604020202020204" pitchFamily="34" charset="0"/>
              <a:buNone/>
              <a:defRPr/>
            </a:pPr>
            <a:endParaRPr lang="it-IT" dirty="0">
              <a:solidFill>
                <a:prstClr val="black"/>
              </a:solidFill>
              <a:latin typeface="Arial" panose="020B0604020202020204" pitchFamily="34" charset="0"/>
            </a:endParaRPr>
          </a:p>
        </p:txBody>
      </p:sp>
      <p:sp>
        <p:nvSpPr>
          <p:cNvPr id="2" name="Titolo 1">
            <a:extLst>
              <a:ext uri="{FF2B5EF4-FFF2-40B4-BE49-F238E27FC236}">
                <a16:creationId xmlns:a16="http://schemas.microsoft.com/office/drawing/2014/main" id="{C3BF0AB0-1FB4-D061-9071-9B3ED1E5DE23}"/>
              </a:ext>
            </a:extLst>
          </p:cNvPr>
          <p:cNvSpPr txBox="1">
            <a:spLocks/>
          </p:cNvSpPr>
          <p:nvPr/>
        </p:nvSpPr>
        <p:spPr bwMode="auto">
          <a:xfrm>
            <a:off x="334963" y="190500"/>
            <a:ext cx="9505950" cy="768350"/>
          </a:xfrm>
          <a:prstGeom prst="rect">
            <a:avLst/>
          </a:prstGeom>
          <a:noFill/>
          <a:ln>
            <a:noFill/>
          </a:ln>
        </p:spPr>
        <p:txBody>
          <a:bodyPr lIns="68580" tIns="34290" rIns="68580" bIns="3429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410577" lvl="1" indent="0" algn="just">
              <a:lnSpc>
                <a:spcPct val="90000"/>
              </a:lnSpc>
              <a:spcAft>
                <a:spcPct val="50000"/>
              </a:spcAft>
              <a:buClr>
                <a:schemeClr val="accent1">
                  <a:lumMod val="50000"/>
                </a:schemeClr>
              </a:buClr>
              <a:buSzPct val="70000"/>
              <a:defRPr/>
            </a:pPr>
            <a:r>
              <a:rPr lang="it-IT" sz="3600" dirty="0">
                <a:ln w="0"/>
                <a:solidFill>
                  <a:srgbClr val="44546A"/>
                </a:solidFill>
                <a:effectLst>
                  <a:reflection blurRad="6350" stA="53000" endA="300" endPos="35500" dir="5400000" sy="-90000" algn="bl" rotWithShape="0"/>
                </a:effectLst>
                <a:latin typeface="Calibri" panose="020F0502020204030204"/>
                <a:cs typeface="+mn-cs"/>
                <a:sym typeface="Arial"/>
              </a:rPr>
              <a:t>Analisi ex ARTT. 186 e 187 C.d.S. CRITICITÀ RISCONTRATE FREQUENTEMENTE </a:t>
            </a:r>
          </a:p>
        </p:txBody>
      </p:sp>
      <p:sp>
        <p:nvSpPr>
          <p:cNvPr id="3" name="Google Shape;17;p4">
            <a:extLst>
              <a:ext uri="{FF2B5EF4-FFF2-40B4-BE49-F238E27FC236}">
                <a16:creationId xmlns:a16="http://schemas.microsoft.com/office/drawing/2014/main" id="{8FBDEDE8-AF31-175D-24BB-6037E0A5B587}"/>
              </a:ext>
            </a:extLst>
          </p:cNvPr>
          <p:cNvSpPr txBox="1">
            <a:spLocks/>
          </p:cNvSpPr>
          <p:nvPr/>
        </p:nvSpPr>
        <p:spPr>
          <a:xfrm>
            <a:off x="1127125" y="1344613"/>
            <a:ext cx="9539288" cy="1728787"/>
          </a:xfrm>
          <a:prstGeom prst="rect">
            <a:avLst/>
          </a:prstGeom>
          <a:noFill/>
          <a:ln>
            <a:noFill/>
          </a:ln>
        </p:spPr>
        <p:txBody>
          <a:bodyPr spcFirstLastPara="1" lIns="91425" tIns="45700" rIns="91425" bIns="4570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spcAft>
                <a:spcPts val="600"/>
              </a:spcAft>
              <a:buClr>
                <a:srgbClr val="2A3189"/>
              </a:buClr>
              <a:buSzPts val="2800"/>
              <a:defRPr/>
            </a:pPr>
            <a:r>
              <a:rPr lang="it-IT" sz="2400" kern="0" dirty="0">
                <a:solidFill>
                  <a:schemeClr val="tx2"/>
                </a:solidFill>
                <a:latin typeface="+mn-lt"/>
                <a:ea typeface="Cambria" panose="02040503050406030204" pitchFamily="18" charset="0"/>
              </a:rPr>
              <a:t>NON è SUFFICIENTE SCRIVERE «CON VALORE MEDICO-LEGALE» SUL REFERTO PERCHÉ  QUESTO ASSUNTO SIA VERO.</a:t>
            </a:r>
          </a:p>
          <a:p>
            <a:pPr>
              <a:spcAft>
                <a:spcPts val="600"/>
              </a:spcAft>
              <a:buClr>
                <a:srgbClr val="2A3189"/>
              </a:buClr>
              <a:buSzPts val="2800"/>
              <a:defRPr/>
            </a:pPr>
            <a:r>
              <a:rPr lang="it-IT" sz="2400" kern="0" dirty="0">
                <a:solidFill>
                  <a:schemeClr val="tx2"/>
                </a:solidFill>
                <a:latin typeface="+mn-lt"/>
                <a:ea typeface="Cambria" panose="02040503050406030204" pitchFamily="18" charset="0"/>
              </a:rPr>
              <a:t>Si devono ottemperare i requisiti descritti: campione corretto, catena di custodia rispettata,  analisi di conferma, criteri rispettati.</a:t>
            </a:r>
          </a:p>
        </p:txBody>
      </p:sp>
      <p:sp>
        <p:nvSpPr>
          <p:cNvPr id="4" name="CasellaDiTesto 3">
            <a:extLst>
              <a:ext uri="{FF2B5EF4-FFF2-40B4-BE49-F238E27FC236}">
                <a16:creationId xmlns:a16="http://schemas.microsoft.com/office/drawing/2014/main" id="{0FB580BA-7E69-B3CB-0C52-90934D3B3B68}"/>
              </a:ext>
            </a:extLst>
          </p:cNvPr>
          <p:cNvSpPr txBox="1"/>
          <p:nvPr/>
        </p:nvSpPr>
        <p:spPr>
          <a:xfrm>
            <a:off x="1271588" y="3943350"/>
            <a:ext cx="9288462" cy="1384300"/>
          </a:xfrm>
          <a:prstGeom prst="rect">
            <a:avLst/>
          </a:prstGeom>
          <a:noFill/>
        </p:spPr>
        <p:txBody>
          <a:bodyPr>
            <a:spAutoFit/>
          </a:bodyPr>
          <a:lstStyle/>
          <a:p>
            <a:pPr>
              <a:defRPr/>
            </a:pPr>
            <a:r>
              <a:rPr lang="it-IT" sz="2400" kern="0" dirty="0">
                <a:solidFill>
                  <a:schemeClr val="tx2"/>
                </a:solidFill>
                <a:latin typeface="+mn-lt"/>
                <a:ea typeface="Cambria" panose="02040503050406030204" pitchFamily="18" charset="0"/>
                <a:cs typeface="Arial"/>
              </a:rPr>
              <a:t>Oppure:</a:t>
            </a:r>
            <a:r>
              <a:rPr lang="it-IT" sz="2000" kern="0" dirty="0">
                <a:solidFill>
                  <a:schemeClr val="tx2"/>
                </a:solidFill>
                <a:latin typeface="+mn-lt"/>
                <a:ea typeface="Cambria" panose="02040503050406030204" pitchFamily="18" charset="0"/>
                <a:cs typeface="Arial"/>
              </a:rPr>
              <a:t> </a:t>
            </a:r>
            <a:r>
              <a:rPr lang="it-IT" sz="2000" i="1" kern="0" dirty="0">
                <a:solidFill>
                  <a:schemeClr val="tx2"/>
                </a:solidFill>
                <a:latin typeface="+mn-lt"/>
                <a:ea typeface="Cambria" panose="02040503050406030204" pitchFamily="18" charset="0"/>
                <a:cs typeface="Arial"/>
              </a:rPr>
              <a:t>“Il dosaggio urinario delle sostanze d’abuso è (e)seguito, a norma di legge, con metodo di screening semiquantitativo. I campioni, inviati con “catena di custodia”, sono conservati congelati, per un anno, a disposizione per eventuali controlli presso laboratori di riferimento autorizzati al dosaggio quantitativo</a:t>
            </a:r>
            <a:r>
              <a:rPr lang="it-IT" sz="2000" kern="0" dirty="0">
                <a:solidFill>
                  <a:schemeClr val="tx2"/>
                </a:solidFill>
                <a:latin typeface="+mn-lt"/>
                <a:ea typeface="Cambria" panose="02040503050406030204" pitchFamily="18" charset="0"/>
                <a:cs typeface="Arial"/>
              </a:rPr>
              <a:t>”.</a:t>
            </a:r>
          </a:p>
        </p:txBody>
      </p:sp>
      <p:sp>
        <p:nvSpPr>
          <p:cNvPr id="8" name="CasellaDiTesto 7">
            <a:extLst>
              <a:ext uri="{FF2B5EF4-FFF2-40B4-BE49-F238E27FC236}">
                <a16:creationId xmlns:a16="http://schemas.microsoft.com/office/drawing/2014/main" id="{F4C4F779-C4E6-CCDE-8716-E4DF7E2BC3B5}"/>
              </a:ext>
            </a:extLst>
          </p:cNvPr>
          <p:cNvSpPr txBox="1"/>
          <p:nvPr/>
        </p:nvSpPr>
        <p:spPr>
          <a:xfrm>
            <a:off x="1271588" y="3073400"/>
            <a:ext cx="9144000" cy="830263"/>
          </a:xfrm>
          <a:prstGeom prst="rect">
            <a:avLst/>
          </a:prstGeom>
          <a:noFill/>
        </p:spPr>
        <p:txBody>
          <a:bodyPr>
            <a:spAutoFit/>
          </a:bodyPr>
          <a:lstStyle/>
          <a:p>
            <a:pPr>
              <a:spcAft>
                <a:spcPts val="600"/>
              </a:spcAft>
              <a:buClr>
                <a:srgbClr val="2A3189"/>
              </a:buClr>
              <a:buSzPts val="2800"/>
              <a:defRPr/>
            </a:pPr>
            <a:r>
              <a:rPr lang="it-IT" sz="2400" kern="0" dirty="0">
                <a:solidFill>
                  <a:schemeClr val="tx2"/>
                </a:solidFill>
                <a:latin typeface="+mn-lt"/>
                <a:ea typeface="Cambria" panose="02040503050406030204" pitchFamily="18" charset="0"/>
                <a:cs typeface="Arial"/>
                <a:sym typeface="Arial"/>
              </a:rPr>
              <a:t>Altra frequente dicitura nei referti: “</a:t>
            </a:r>
            <a:r>
              <a:rPr lang="it-IT" sz="2400" i="1" kern="0" dirty="0">
                <a:solidFill>
                  <a:schemeClr val="tx2"/>
                </a:solidFill>
                <a:latin typeface="+mn-lt"/>
                <a:ea typeface="Cambria" panose="02040503050406030204" pitchFamily="18" charset="0"/>
                <a:cs typeface="Arial"/>
                <a:sym typeface="Arial"/>
              </a:rPr>
              <a:t>droghe - catene di custodia</a:t>
            </a:r>
            <a:r>
              <a:rPr lang="it-IT" sz="2400" kern="0" dirty="0">
                <a:solidFill>
                  <a:schemeClr val="tx2"/>
                </a:solidFill>
                <a:latin typeface="+mn-lt"/>
                <a:ea typeface="Cambria" panose="02040503050406030204" pitchFamily="18" charset="0"/>
                <a:cs typeface="Arial"/>
                <a:sym typeface="Arial"/>
              </a:rPr>
              <a:t>”, ma senza analisi di conferma.</a:t>
            </a:r>
            <a:endParaRPr lang="it-IT" sz="2400" kern="0" dirty="0">
              <a:solidFill>
                <a:schemeClr val="tx2"/>
              </a:solidFill>
              <a:latin typeface="+mn-lt"/>
              <a:ea typeface="Cambria" panose="02040503050406030204" pitchFamily="18" charset="0"/>
              <a:cs typeface="Arial"/>
              <a:sym typeface="Calibri"/>
            </a:endParaRPr>
          </a:p>
        </p:txBody>
      </p:sp>
      <p:sp>
        <p:nvSpPr>
          <p:cNvPr id="9" name="CasellaDiTesto 8">
            <a:extLst>
              <a:ext uri="{FF2B5EF4-FFF2-40B4-BE49-F238E27FC236}">
                <a16:creationId xmlns:a16="http://schemas.microsoft.com/office/drawing/2014/main" id="{C5848DAF-5E6C-C4F3-3145-F5B4030098E1}"/>
              </a:ext>
            </a:extLst>
          </p:cNvPr>
          <p:cNvSpPr txBox="1"/>
          <p:nvPr/>
        </p:nvSpPr>
        <p:spPr>
          <a:xfrm>
            <a:off x="2011363" y="5805488"/>
            <a:ext cx="8399462" cy="461962"/>
          </a:xfrm>
          <a:prstGeom prst="rect">
            <a:avLst/>
          </a:prstGeom>
          <a:noFill/>
        </p:spPr>
        <p:txBody>
          <a:bodyPr>
            <a:spAutoFit/>
          </a:bodyPr>
          <a:lstStyle/>
          <a:p>
            <a:pPr>
              <a:spcAft>
                <a:spcPts val="600"/>
              </a:spcAft>
              <a:buClr>
                <a:srgbClr val="2A3189"/>
              </a:buClr>
              <a:buSzPts val="2800"/>
              <a:defRPr/>
            </a:pPr>
            <a:r>
              <a:rPr lang="it-IT" sz="2400" kern="0" dirty="0">
                <a:solidFill>
                  <a:schemeClr val="tx2"/>
                </a:solidFill>
                <a:latin typeface="+mn-lt"/>
                <a:ea typeface="Cambria" panose="02040503050406030204" pitchFamily="18" charset="0"/>
                <a:cs typeface="Arial"/>
                <a:sym typeface="Arial"/>
              </a:rPr>
              <a:t>Utilizzo di valori soglia (</a:t>
            </a:r>
            <a:r>
              <a:rPr lang="it-IT" sz="2400" kern="0" dirty="0" err="1">
                <a:solidFill>
                  <a:schemeClr val="tx2"/>
                </a:solidFill>
                <a:latin typeface="+mn-lt"/>
                <a:ea typeface="Cambria" panose="02040503050406030204" pitchFamily="18" charset="0"/>
                <a:cs typeface="Arial"/>
                <a:sym typeface="Arial"/>
              </a:rPr>
              <a:t>cut</a:t>
            </a:r>
            <a:r>
              <a:rPr lang="it-IT" sz="2400" kern="0" dirty="0">
                <a:solidFill>
                  <a:schemeClr val="tx2"/>
                </a:solidFill>
                <a:latin typeface="+mn-lt"/>
                <a:ea typeface="Cambria" panose="02040503050406030204" pitchFamily="18" charset="0"/>
                <a:cs typeface="Arial"/>
                <a:sym typeface="Arial"/>
              </a:rPr>
              <a:t>-off) arbitrari</a:t>
            </a:r>
            <a:endParaRPr lang="it-IT" sz="2400" kern="0" dirty="0">
              <a:solidFill>
                <a:schemeClr val="tx2"/>
              </a:solidFill>
              <a:latin typeface="+mn-lt"/>
              <a:ea typeface="Cambria" panose="02040503050406030204" pitchFamily="18" charset="0"/>
              <a:cs typeface="Arial"/>
              <a:sym typeface="Calibri"/>
            </a:endParaRPr>
          </a:p>
        </p:txBody>
      </p:sp>
      <p:cxnSp>
        <p:nvCxnSpPr>
          <p:cNvPr id="11" name="Connettore diritto 10">
            <a:extLst>
              <a:ext uri="{FF2B5EF4-FFF2-40B4-BE49-F238E27FC236}">
                <a16:creationId xmlns:a16="http://schemas.microsoft.com/office/drawing/2014/main" id="{418D4ECE-38E9-C5C5-CCAA-FA34C59603FC}"/>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2" name="Connettore diritto 11">
            <a:extLst>
              <a:ext uri="{FF2B5EF4-FFF2-40B4-BE49-F238E27FC236}">
                <a16:creationId xmlns:a16="http://schemas.microsoft.com/office/drawing/2014/main" id="{B0D03DE4-78A2-0E18-67FC-F36160210968}"/>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18442" name="Immagine 12">
            <a:extLst>
              <a:ext uri="{FF2B5EF4-FFF2-40B4-BE49-F238E27FC236}">
                <a16:creationId xmlns:a16="http://schemas.microsoft.com/office/drawing/2014/main" id="{1C1C3445-5745-1EEF-ABEA-D41FB64DAA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Connettore diritto 13">
            <a:extLst>
              <a:ext uri="{FF2B5EF4-FFF2-40B4-BE49-F238E27FC236}">
                <a16:creationId xmlns:a16="http://schemas.microsoft.com/office/drawing/2014/main" id="{EE628D7B-860C-638F-9A1B-B79FBB477D33}"/>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18444" name="Immagine 14">
            <a:extLst>
              <a:ext uri="{FF2B5EF4-FFF2-40B4-BE49-F238E27FC236}">
                <a16:creationId xmlns:a16="http://schemas.microsoft.com/office/drawing/2014/main" id="{D65545AE-B280-165D-BE8C-F05054515A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2">
            <a:extLst>
              <a:ext uri="{FF2B5EF4-FFF2-40B4-BE49-F238E27FC236}">
                <a16:creationId xmlns:a16="http://schemas.microsoft.com/office/drawing/2014/main" id="{AC02CB44-C00C-D274-7233-B576EC10E3D4}"/>
              </a:ext>
            </a:extLst>
          </p:cNvPr>
          <p:cNvSpPr txBox="1">
            <a:spLocks/>
          </p:cNvSpPr>
          <p:nvPr/>
        </p:nvSpPr>
        <p:spPr>
          <a:xfrm>
            <a:off x="2387600" y="1455738"/>
            <a:ext cx="7416800" cy="1728787"/>
          </a:xfrm>
          <a:prstGeom prst="rect">
            <a:avLst/>
          </a:prstGeom>
        </p:spPr>
        <p:txBody>
          <a:bodyPr lIns="68580" tIns="34290" rIns="68580" bIns="3429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auto">
              <a:lnSpc>
                <a:spcPct val="100000"/>
              </a:lnSpc>
              <a:spcBef>
                <a:spcPts val="0"/>
              </a:spcBef>
              <a:spcAft>
                <a:spcPts val="0"/>
              </a:spcAft>
              <a:defRPr/>
            </a:pPr>
            <a:endParaRPr lang="it-IT" dirty="0">
              <a:solidFill>
                <a:prstClr val="black"/>
              </a:solidFill>
              <a:latin typeface="Arial" panose="020B0604020202020204" pitchFamily="34" charset="0"/>
            </a:endParaRPr>
          </a:p>
          <a:p>
            <a:pPr marL="0" indent="0" algn="ctr" fontAlgn="auto">
              <a:lnSpc>
                <a:spcPct val="100000"/>
              </a:lnSpc>
              <a:spcBef>
                <a:spcPts val="0"/>
              </a:spcBef>
              <a:spcAft>
                <a:spcPts val="0"/>
              </a:spcAft>
              <a:buFont typeface="Arial" panose="020B0604020202020204" pitchFamily="34" charset="0"/>
              <a:buNone/>
              <a:defRPr/>
            </a:pPr>
            <a:endParaRPr lang="it-IT" dirty="0">
              <a:solidFill>
                <a:prstClr val="black"/>
              </a:solidFill>
              <a:latin typeface="Arial" panose="020B0604020202020204" pitchFamily="34" charset="0"/>
            </a:endParaRPr>
          </a:p>
        </p:txBody>
      </p:sp>
      <p:sp>
        <p:nvSpPr>
          <p:cNvPr id="3" name="Google Shape;17;p4">
            <a:extLst>
              <a:ext uri="{FF2B5EF4-FFF2-40B4-BE49-F238E27FC236}">
                <a16:creationId xmlns:a16="http://schemas.microsoft.com/office/drawing/2014/main" id="{52877CCD-1072-EDAB-695F-03859A281FA8}"/>
              </a:ext>
            </a:extLst>
          </p:cNvPr>
          <p:cNvSpPr txBox="1">
            <a:spLocks/>
          </p:cNvSpPr>
          <p:nvPr/>
        </p:nvSpPr>
        <p:spPr>
          <a:xfrm>
            <a:off x="2063552" y="1527012"/>
            <a:ext cx="7875877" cy="3902643"/>
          </a:xfrm>
          <a:prstGeom prst="rect">
            <a:avLst/>
          </a:prstGeom>
          <a:noFill/>
          <a:ln>
            <a:noFill/>
          </a:ln>
        </p:spPr>
        <p:txBody>
          <a:bodyPr spcFirstLastPara="1" lIns="91425" tIns="45700" rIns="91425" bIns="4570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spcAft>
                <a:spcPts val="600"/>
              </a:spcAft>
              <a:buClr>
                <a:srgbClr val="2A3189"/>
              </a:buClr>
              <a:buSzPts val="2800"/>
              <a:defRPr/>
            </a:pPr>
            <a:r>
              <a:rPr lang="it-IT" sz="2400" kern="0" dirty="0">
                <a:solidFill>
                  <a:schemeClr val="tx2"/>
                </a:solidFill>
                <a:latin typeface="+mn-lt"/>
                <a:ea typeface="Cambria" panose="02040503050406030204" pitchFamily="18" charset="0"/>
              </a:rPr>
              <a:t>Anche per analisi ex art.589bis e 590bis c.p.:</a:t>
            </a:r>
          </a:p>
          <a:p>
            <a:pPr>
              <a:spcAft>
                <a:spcPts val="600"/>
              </a:spcAft>
              <a:buClr>
                <a:srgbClr val="2A3189"/>
              </a:buClr>
              <a:buSzPts val="2800"/>
              <a:defRPr/>
            </a:pPr>
            <a:r>
              <a:rPr lang="it-IT" sz="2400" kern="0" dirty="0">
                <a:solidFill>
                  <a:schemeClr val="tx2"/>
                </a:solidFill>
                <a:latin typeface="+mn-lt"/>
                <a:ea typeface="Cambria" panose="02040503050406030204" pitchFamily="18" charset="0"/>
              </a:rPr>
              <a:t>Per gli stupefacenti:</a:t>
            </a:r>
          </a:p>
          <a:p>
            <a:pPr marL="457200" indent="-457200">
              <a:spcAft>
                <a:spcPts val="600"/>
              </a:spcAft>
              <a:buClr>
                <a:schemeClr val="tx2"/>
              </a:buClr>
              <a:buSzPct val="90000"/>
              <a:buFont typeface="Wingdings" panose="05000000000000000000" pitchFamily="2" charset="2"/>
              <a:buChar char="Ø"/>
              <a:defRPr/>
            </a:pPr>
            <a:r>
              <a:rPr lang="it-IT" sz="2400" kern="0" dirty="0">
                <a:solidFill>
                  <a:schemeClr val="tx2"/>
                </a:solidFill>
                <a:latin typeface="+mn-lt"/>
                <a:ea typeface="Cambria" panose="02040503050406030204" pitchFamily="18" charset="0"/>
              </a:rPr>
              <a:t>«positività» con solo screening (non è certa la presenza/identità del tossico)</a:t>
            </a:r>
          </a:p>
          <a:p>
            <a:pPr marL="457200" lvl="5" indent="-457200">
              <a:spcAft>
                <a:spcPts val="600"/>
              </a:spcAft>
              <a:buClr>
                <a:schemeClr val="tx2"/>
              </a:buClr>
              <a:buSzPct val="90000"/>
              <a:buFont typeface="Wingdings" panose="05000000000000000000" pitchFamily="2" charset="2"/>
              <a:buChar char="Ø"/>
              <a:defRPr/>
            </a:pPr>
            <a:r>
              <a:rPr lang="it-IT" sz="2400" kern="0" dirty="0">
                <a:solidFill>
                  <a:schemeClr val="tx2"/>
                </a:solidFill>
                <a:latin typeface="+mn-lt"/>
                <a:ea typeface="Cambria" panose="02040503050406030204" pitchFamily="18" charset="0"/>
              </a:rPr>
              <a:t>su campione di urine (non attesta l’intossicazione in atto)</a:t>
            </a:r>
          </a:p>
          <a:p>
            <a:pPr marL="0" lvl="5">
              <a:spcAft>
                <a:spcPts val="600"/>
              </a:spcAft>
              <a:buClr>
                <a:schemeClr val="tx2"/>
              </a:buClr>
              <a:buSzPct val="90000"/>
              <a:defRPr/>
            </a:pPr>
            <a:r>
              <a:rPr lang="it-IT" sz="2400" kern="0" dirty="0">
                <a:solidFill>
                  <a:schemeClr val="tx2"/>
                </a:solidFill>
                <a:latin typeface="+mn-lt"/>
                <a:ea typeface="Cambria" panose="02040503050406030204" pitchFamily="18" charset="0"/>
              </a:rPr>
              <a:t>Per l’alcolemia:</a:t>
            </a:r>
          </a:p>
          <a:p>
            <a:pPr marL="342900" lvl="5" indent="-342900">
              <a:spcAft>
                <a:spcPts val="600"/>
              </a:spcAft>
              <a:buClr>
                <a:schemeClr val="tx2"/>
              </a:buClr>
              <a:buSzPct val="90000"/>
              <a:buFont typeface="Wingdings" panose="05000000000000000000" pitchFamily="2" charset="2"/>
              <a:buChar char="Ø"/>
              <a:defRPr/>
            </a:pPr>
            <a:r>
              <a:rPr lang="it-IT" sz="2400" kern="0" dirty="0">
                <a:solidFill>
                  <a:schemeClr val="tx2"/>
                </a:solidFill>
                <a:latin typeface="+mn-lt"/>
                <a:ea typeface="Cambria" panose="02040503050406030204" pitchFamily="18" charset="0"/>
              </a:rPr>
              <a:t>Screening </a:t>
            </a:r>
            <a:r>
              <a:rPr lang="it-IT" sz="2400" kern="0" dirty="0" err="1">
                <a:solidFill>
                  <a:schemeClr val="tx2"/>
                </a:solidFill>
                <a:latin typeface="+mn-lt"/>
                <a:ea typeface="Cambria" panose="02040503050406030204" pitchFamily="18" charset="0"/>
              </a:rPr>
              <a:t>immunochimici</a:t>
            </a:r>
            <a:r>
              <a:rPr lang="it-IT" sz="2400" kern="0" dirty="0">
                <a:solidFill>
                  <a:schemeClr val="tx2"/>
                </a:solidFill>
                <a:latin typeface="+mn-lt"/>
                <a:ea typeface="Cambria" panose="02040503050406030204" pitchFamily="18" charset="0"/>
              </a:rPr>
              <a:t> su siero: </a:t>
            </a:r>
          </a:p>
          <a:p>
            <a:pPr marL="0" lvl="5">
              <a:spcAft>
                <a:spcPts val="600"/>
              </a:spcAft>
              <a:buClr>
                <a:schemeClr val="tx2"/>
              </a:buClr>
              <a:buSzPct val="90000"/>
              <a:defRPr/>
            </a:pPr>
            <a:r>
              <a:rPr lang="it-IT" sz="2400" kern="0" dirty="0">
                <a:solidFill>
                  <a:schemeClr val="tx2"/>
                </a:solidFill>
                <a:latin typeface="+mn-lt"/>
                <a:ea typeface="Cambria" panose="02040503050406030204" pitchFamily="18" charset="0"/>
              </a:rPr>
              <a:t>	sovrastima del 10-20%</a:t>
            </a:r>
          </a:p>
          <a:p>
            <a:pPr lvl="5">
              <a:spcAft>
                <a:spcPts val="600"/>
              </a:spcAft>
              <a:buClr>
                <a:srgbClr val="2A3189"/>
              </a:buClr>
              <a:buSzPts val="2800"/>
              <a:defRPr/>
            </a:pPr>
            <a:endParaRPr lang="it-IT" sz="2800" dirty="0">
              <a:solidFill>
                <a:srgbClr val="2A3189"/>
              </a:solidFill>
            </a:endParaRPr>
          </a:p>
          <a:p>
            <a:pPr>
              <a:spcAft>
                <a:spcPts val="600"/>
              </a:spcAft>
              <a:buClr>
                <a:srgbClr val="2A3189"/>
              </a:buClr>
              <a:buSzPts val="2800"/>
              <a:defRPr/>
            </a:pPr>
            <a:endParaRPr lang="it-IT" sz="2800" dirty="0">
              <a:solidFill>
                <a:srgbClr val="2A3189"/>
              </a:solidFill>
            </a:endParaRPr>
          </a:p>
          <a:p>
            <a:pPr>
              <a:spcAft>
                <a:spcPts val="600"/>
              </a:spcAft>
              <a:buClr>
                <a:srgbClr val="2A3189"/>
              </a:buClr>
              <a:buSzPts val="2800"/>
              <a:defRPr/>
            </a:pPr>
            <a:endParaRPr lang="it-IT" sz="2800" dirty="0">
              <a:solidFill>
                <a:srgbClr val="2A3189"/>
              </a:solidFill>
            </a:endParaRPr>
          </a:p>
          <a:p>
            <a:pPr algn="ctr">
              <a:spcAft>
                <a:spcPts val="600"/>
              </a:spcAft>
              <a:buClr>
                <a:srgbClr val="2A3189"/>
              </a:buClr>
              <a:buSzPts val="2800"/>
              <a:defRPr/>
            </a:pPr>
            <a:endParaRPr lang="it-IT" sz="2800" dirty="0">
              <a:solidFill>
                <a:srgbClr val="2A3189"/>
              </a:solidFill>
            </a:endParaRPr>
          </a:p>
          <a:p>
            <a:pPr algn="ctr">
              <a:spcAft>
                <a:spcPts val="600"/>
              </a:spcAft>
              <a:buClr>
                <a:srgbClr val="2A3189"/>
              </a:buClr>
              <a:buSzPts val="2800"/>
              <a:defRPr/>
            </a:pPr>
            <a:endParaRPr lang="it-IT" sz="2800" dirty="0">
              <a:solidFill>
                <a:schemeClr val="dk1"/>
              </a:solidFill>
              <a:latin typeface="Calibri"/>
              <a:ea typeface="Calibri"/>
              <a:cs typeface="Calibri"/>
              <a:sym typeface="Calibri"/>
            </a:endParaRPr>
          </a:p>
        </p:txBody>
      </p:sp>
      <p:cxnSp>
        <p:nvCxnSpPr>
          <p:cNvPr id="2" name="Connettore diritto 1">
            <a:extLst>
              <a:ext uri="{FF2B5EF4-FFF2-40B4-BE49-F238E27FC236}">
                <a16:creationId xmlns:a16="http://schemas.microsoft.com/office/drawing/2014/main" id="{56AB6426-901F-AE41-A933-3C5ABE214B40}"/>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6" name="Connettore diritto 5">
            <a:extLst>
              <a:ext uri="{FF2B5EF4-FFF2-40B4-BE49-F238E27FC236}">
                <a16:creationId xmlns:a16="http://schemas.microsoft.com/office/drawing/2014/main" id="{D7E3955B-98DD-D405-F02D-A8E3E7205E1B}"/>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19462" name="Immagine 6">
            <a:extLst>
              <a:ext uri="{FF2B5EF4-FFF2-40B4-BE49-F238E27FC236}">
                <a16:creationId xmlns:a16="http://schemas.microsoft.com/office/drawing/2014/main" id="{48DE5007-B6C9-7EF3-23FC-BCEE8DB655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Connettore diritto 7">
            <a:extLst>
              <a:ext uri="{FF2B5EF4-FFF2-40B4-BE49-F238E27FC236}">
                <a16:creationId xmlns:a16="http://schemas.microsoft.com/office/drawing/2014/main" id="{6D1FF91C-2553-A917-E2E1-71BE8B4920FF}"/>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19464" name="Immagine 8">
            <a:extLst>
              <a:ext uri="{FF2B5EF4-FFF2-40B4-BE49-F238E27FC236}">
                <a16:creationId xmlns:a16="http://schemas.microsoft.com/office/drawing/2014/main" id="{556A9066-BAD9-BA3A-E7B5-D6762DDD5C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olo 1">
            <a:extLst>
              <a:ext uri="{FF2B5EF4-FFF2-40B4-BE49-F238E27FC236}">
                <a16:creationId xmlns:a16="http://schemas.microsoft.com/office/drawing/2014/main" id="{8F1983C3-65C0-B024-BA22-46FD04C4DD40}"/>
              </a:ext>
            </a:extLst>
          </p:cNvPr>
          <p:cNvSpPr txBox="1">
            <a:spLocks/>
          </p:cNvSpPr>
          <p:nvPr/>
        </p:nvSpPr>
        <p:spPr bwMode="auto">
          <a:xfrm>
            <a:off x="334963" y="190500"/>
            <a:ext cx="9505950" cy="768350"/>
          </a:xfrm>
          <a:prstGeom prst="rect">
            <a:avLst/>
          </a:prstGeom>
          <a:noFill/>
          <a:ln>
            <a:noFill/>
          </a:ln>
        </p:spPr>
        <p:txBody>
          <a:bodyPr lIns="68580" tIns="34290" rIns="68580" bIns="3429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410577" lvl="1" indent="0" algn="just">
              <a:lnSpc>
                <a:spcPct val="90000"/>
              </a:lnSpc>
              <a:spcAft>
                <a:spcPct val="50000"/>
              </a:spcAft>
              <a:buClr>
                <a:schemeClr val="accent1">
                  <a:lumMod val="50000"/>
                </a:schemeClr>
              </a:buClr>
              <a:buSzPct val="70000"/>
              <a:defRPr/>
            </a:pPr>
            <a:r>
              <a:rPr lang="it-IT" sz="3600" dirty="0">
                <a:ln w="0"/>
                <a:solidFill>
                  <a:srgbClr val="44546A"/>
                </a:solidFill>
                <a:effectLst>
                  <a:reflection blurRad="6350" stA="53000" endA="300" endPos="35500" dir="5400000" sy="-90000" algn="bl" rotWithShape="0"/>
                </a:effectLst>
                <a:latin typeface="Calibri" panose="020F0502020204030204"/>
                <a:cs typeface="+mn-cs"/>
                <a:sym typeface="Arial"/>
              </a:rPr>
              <a:t>Analisi ex ARTT. 186 e 187 C.d.S. CRITICITÀ RISCONTRATE FREQUENTEMENTE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D9727148-0364-DA19-9909-AF9358DDDF5D}"/>
            </a:ext>
          </a:extLst>
        </p:cNvPr>
        <p:cNvGrpSpPr/>
        <p:nvPr/>
      </p:nvGrpSpPr>
      <p:grpSpPr>
        <a:xfrm>
          <a:off x="0" y="0"/>
          <a:ext cx="0" cy="0"/>
          <a:chOff x="0" y="0"/>
          <a:chExt cx="0" cy="0"/>
        </a:xfrm>
      </p:grpSpPr>
      <p:sp>
        <p:nvSpPr>
          <p:cNvPr id="16386" name="Titolo 1">
            <a:extLst>
              <a:ext uri="{FF2B5EF4-FFF2-40B4-BE49-F238E27FC236}">
                <a16:creationId xmlns:a16="http://schemas.microsoft.com/office/drawing/2014/main" id="{D3EDEEE3-3DE6-0C3C-AE0F-A0A3E3870F0A}"/>
              </a:ext>
            </a:extLst>
          </p:cNvPr>
          <p:cNvSpPr txBox="1">
            <a:spLocks/>
          </p:cNvSpPr>
          <p:nvPr/>
        </p:nvSpPr>
        <p:spPr bwMode="auto">
          <a:xfrm>
            <a:off x="54190" y="215900"/>
            <a:ext cx="1000262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410577" lvl="1" indent="0" algn="just">
              <a:spcBef>
                <a:spcPct val="0"/>
              </a:spcBef>
              <a:spcAft>
                <a:spcPct val="50000"/>
              </a:spcAft>
              <a:buClr>
                <a:schemeClr val="accent1">
                  <a:lumMod val="50000"/>
                </a:schemeClr>
              </a:buClr>
              <a:buSzPct val="70000"/>
              <a:buNone/>
              <a:defRPr/>
            </a:pPr>
            <a:r>
              <a:rPr lang="it-IT" altLang="it-IT" sz="3600" dirty="0">
                <a:ln w="0"/>
                <a:solidFill>
                  <a:srgbClr val="44546A"/>
                </a:solidFill>
                <a:effectLst>
                  <a:reflection blurRad="6350" stA="53000" endA="300" endPos="35500" dir="5400000" sy="-90000" algn="bl" rotWithShape="0"/>
                </a:effectLst>
                <a:latin typeface="Calibri" panose="020F0502020204030204"/>
                <a:cs typeface="+mn-cs"/>
              </a:rPr>
              <a:t>Raccolta Dati incidenti stradali Tossicologie Forensi</a:t>
            </a:r>
            <a:endParaRPr lang="it-IT" sz="3600" dirty="0">
              <a:ln w="0"/>
              <a:solidFill>
                <a:srgbClr val="44546A"/>
              </a:solidFill>
              <a:effectLst>
                <a:reflection blurRad="6350" stA="53000" endA="300" endPos="35500" dir="5400000" sy="-90000" algn="bl" rotWithShape="0"/>
              </a:effectLst>
              <a:latin typeface="Calibri" panose="020F0502020204030204"/>
              <a:cs typeface="+mn-cs"/>
            </a:endParaRPr>
          </a:p>
        </p:txBody>
      </p:sp>
      <p:sp>
        <p:nvSpPr>
          <p:cNvPr id="5" name="Segnaposto contenuto 2">
            <a:extLst>
              <a:ext uri="{FF2B5EF4-FFF2-40B4-BE49-F238E27FC236}">
                <a16:creationId xmlns:a16="http://schemas.microsoft.com/office/drawing/2014/main" id="{ACD4F6BF-2360-1071-D180-2E9757E447BD}"/>
              </a:ext>
            </a:extLst>
          </p:cNvPr>
          <p:cNvSpPr txBox="1">
            <a:spLocks/>
          </p:cNvSpPr>
          <p:nvPr/>
        </p:nvSpPr>
        <p:spPr>
          <a:xfrm>
            <a:off x="2387600" y="1455738"/>
            <a:ext cx="7416800" cy="1728787"/>
          </a:xfrm>
          <a:prstGeom prst="rect">
            <a:avLst/>
          </a:prstGeom>
        </p:spPr>
        <p:txBody>
          <a:bodyPr lIns="68580" tIns="34290" rIns="68580" bIns="3429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auto">
              <a:lnSpc>
                <a:spcPct val="100000"/>
              </a:lnSpc>
              <a:spcBef>
                <a:spcPts val="0"/>
              </a:spcBef>
              <a:spcAft>
                <a:spcPts val="0"/>
              </a:spcAft>
              <a:defRPr/>
            </a:pPr>
            <a:endParaRPr lang="it-IT" dirty="0">
              <a:solidFill>
                <a:prstClr val="black"/>
              </a:solidFill>
              <a:latin typeface="Arial" panose="020B0604020202020204" pitchFamily="34" charset="0"/>
            </a:endParaRPr>
          </a:p>
          <a:p>
            <a:pPr marL="0" indent="0" algn="ctr" fontAlgn="auto">
              <a:lnSpc>
                <a:spcPct val="100000"/>
              </a:lnSpc>
              <a:spcBef>
                <a:spcPts val="0"/>
              </a:spcBef>
              <a:spcAft>
                <a:spcPts val="0"/>
              </a:spcAft>
              <a:buFont typeface="Arial" panose="020B0604020202020204" pitchFamily="34" charset="0"/>
              <a:buNone/>
              <a:defRPr/>
            </a:pPr>
            <a:endParaRPr lang="it-IT" dirty="0">
              <a:solidFill>
                <a:prstClr val="black"/>
              </a:solidFill>
              <a:latin typeface="Arial" panose="020B0604020202020204" pitchFamily="34" charset="0"/>
            </a:endParaRPr>
          </a:p>
        </p:txBody>
      </p:sp>
      <p:cxnSp>
        <p:nvCxnSpPr>
          <p:cNvPr id="4" name="Connettore diritto 3">
            <a:extLst>
              <a:ext uri="{FF2B5EF4-FFF2-40B4-BE49-F238E27FC236}">
                <a16:creationId xmlns:a16="http://schemas.microsoft.com/office/drawing/2014/main" id="{1EF4A686-F39F-3873-D7F4-F567ABEEE1FC}"/>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7" name="Connettore diritto 6">
            <a:extLst>
              <a:ext uri="{FF2B5EF4-FFF2-40B4-BE49-F238E27FC236}">
                <a16:creationId xmlns:a16="http://schemas.microsoft.com/office/drawing/2014/main" id="{D2BA6B09-A234-6159-49C3-F69B05C14428}"/>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16391" name="Immagine 2">
            <a:extLst>
              <a:ext uri="{FF2B5EF4-FFF2-40B4-BE49-F238E27FC236}">
                <a16:creationId xmlns:a16="http://schemas.microsoft.com/office/drawing/2014/main" id="{4D2AE56E-D3F5-F52B-4DAC-39BC1D9979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ttore diritto 5">
            <a:extLst>
              <a:ext uri="{FF2B5EF4-FFF2-40B4-BE49-F238E27FC236}">
                <a16:creationId xmlns:a16="http://schemas.microsoft.com/office/drawing/2014/main" id="{D9BB9384-D6E9-5DDF-689D-54E6EAF289E0}"/>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16393" name="Immagine 7">
            <a:extLst>
              <a:ext uri="{FF2B5EF4-FFF2-40B4-BE49-F238E27FC236}">
                <a16:creationId xmlns:a16="http://schemas.microsoft.com/office/drawing/2014/main" id="{04CB9BA0-5C65-7CCE-6062-C5612F86EC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3">
            <a:extLst>
              <a:ext uri="{FF2B5EF4-FFF2-40B4-BE49-F238E27FC236}">
                <a16:creationId xmlns:a16="http://schemas.microsoft.com/office/drawing/2014/main" id="{77846448-DB83-2971-DA18-BBCB4ED54386}"/>
              </a:ext>
            </a:extLst>
          </p:cNvPr>
          <p:cNvPicPr>
            <a:picLocks noChangeAspect="1" noChangeArrowheads="1"/>
          </p:cNvPicPr>
          <p:nvPr/>
        </p:nvPicPr>
        <p:blipFill>
          <a:blip r:embed="rId4"/>
          <a:srcRect/>
          <a:stretch>
            <a:fillRect/>
          </a:stretch>
        </p:blipFill>
        <p:spPr bwMode="auto">
          <a:xfrm>
            <a:off x="54190" y="1859879"/>
            <a:ext cx="6537928" cy="4049244"/>
          </a:xfrm>
          <a:prstGeom prst="rect">
            <a:avLst/>
          </a:prstGeom>
          <a:noFill/>
          <a:ln w="9525">
            <a:noFill/>
            <a:miter lim="800000"/>
            <a:headEnd/>
            <a:tailEnd/>
          </a:ln>
          <a:effectLst/>
        </p:spPr>
      </p:pic>
      <p:pic>
        <p:nvPicPr>
          <p:cNvPr id="3" name="Picture 2">
            <a:extLst>
              <a:ext uri="{FF2B5EF4-FFF2-40B4-BE49-F238E27FC236}">
                <a16:creationId xmlns:a16="http://schemas.microsoft.com/office/drawing/2014/main" id="{75D33ABC-C4A3-200A-C7E0-7ADF2D04B98E}"/>
              </a:ext>
            </a:extLst>
          </p:cNvPr>
          <p:cNvPicPr>
            <a:picLocks noChangeAspect="1" noChangeArrowheads="1"/>
          </p:cNvPicPr>
          <p:nvPr/>
        </p:nvPicPr>
        <p:blipFill>
          <a:blip r:embed="rId5"/>
          <a:srcRect/>
          <a:stretch>
            <a:fillRect/>
          </a:stretch>
        </p:blipFill>
        <p:spPr bwMode="auto">
          <a:xfrm>
            <a:off x="6014315" y="1743072"/>
            <a:ext cx="6178858" cy="3860807"/>
          </a:xfrm>
          <a:prstGeom prst="rect">
            <a:avLst/>
          </a:prstGeom>
          <a:noFill/>
          <a:ln w="9525">
            <a:noFill/>
            <a:miter lim="800000"/>
            <a:headEnd/>
            <a:tailEnd/>
          </a:ln>
          <a:effectLst/>
        </p:spPr>
      </p:pic>
      <p:pic>
        <p:nvPicPr>
          <p:cNvPr id="8" name="Picture 6">
            <a:extLst>
              <a:ext uri="{FF2B5EF4-FFF2-40B4-BE49-F238E27FC236}">
                <a16:creationId xmlns:a16="http://schemas.microsoft.com/office/drawing/2014/main" id="{112766DE-6323-0D2F-9AF5-26BAAD60C4A0}"/>
              </a:ext>
            </a:extLst>
          </p:cNvPr>
          <p:cNvPicPr>
            <a:picLocks noChangeAspect="1" noChangeArrowheads="1"/>
          </p:cNvPicPr>
          <p:nvPr/>
        </p:nvPicPr>
        <p:blipFill>
          <a:blip r:embed="rId6"/>
          <a:srcRect/>
          <a:stretch>
            <a:fillRect/>
          </a:stretch>
        </p:blipFill>
        <p:spPr bwMode="auto">
          <a:xfrm>
            <a:off x="1415480" y="1689845"/>
            <a:ext cx="8992340" cy="4882405"/>
          </a:xfrm>
          <a:prstGeom prst="rect">
            <a:avLst/>
          </a:prstGeom>
          <a:noFill/>
          <a:ln w="9525">
            <a:noFill/>
            <a:miter lim="800000"/>
            <a:headEnd/>
            <a:tailEnd/>
          </a:ln>
          <a:effectLst/>
        </p:spPr>
      </p:pic>
      <p:sp>
        <p:nvSpPr>
          <p:cNvPr id="10" name="CasellaDiTesto 9">
            <a:extLst>
              <a:ext uri="{FF2B5EF4-FFF2-40B4-BE49-F238E27FC236}">
                <a16:creationId xmlns:a16="http://schemas.microsoft.com/office/drawing/2014/main" id="{6A404B2F-84DE-3C5A-2889-B4C42B39A4E0}"/>
              </a:ext>
            </a:extLst>
          </p:cNvPr>
          <p:cNvSpPr txBox="1"/>
          <p:nvPr/>
        </p:nvSpPr>
        <p:spPr>
          <a:xfrm>
            <a:off x="695400" y="1124744"/>
            <a:ext cx="6178858" cy="646331"/>
          </a:xfrm>
          <a:prstGeom prst="rect">
            <a:avLst/>
          </a:prstGeom>
          <a:noFill/>
        </p:spPr>
        <p:txBody>
          <a:bodyPr wrap="square">
            <a:spAutoFit/>
          </a:bodyPr>
          <a:lstStyle/>
          <a:p>
            <a:r>
              <a:rPr kumimoji="0" lang="it-IT" altLang="it-IT" sz="3600" b="0" i="0" u="none" strike="noStrike" kern="1200" cap="none" spc="0" normalizeH="0" baseline="0" noProof="0" dirty="0">
                <a:ln w="0"/>
                <a:solidFill>
                  <a:srgbClr val="44546A"/>
                </a:solidFill>
                <a:effectLst>
                  <a:reflection blurRad="6350" stA="53000" endA="300" endPos="35500" dir="5400000" sy="-90000" algn="bl" rotWithShape="0"/>
                </a:effectLst>
                <a:uLnTx/>
                <a:uFillTx/>
                <a:latin typeface="Calibri" panose="020F0502020204030204"/>
                <a:ea typeface="+mn-ea"/>
                <a:cs typeface="Arial" panose="020B0604020202020204" pitchFamily="34" charset="0"/>
              </a:rPr>
              <a:t>2024 (13500 analisi)</a:t>
            </a:r>
            <a:endParaRPr lang="en-GB" dirty="0"/>
          </a:p>
        </p:txBody>
      </p:sp>
      <p:sp>
        <p:nvSpPr>
          <p:cNvPr id="12" name="CasellaDiTesto 11">
            <a:extLst>
              <a:ext uri="{FF2B5EF4-FFF2-40B4-BE49-F238E27FC236}">
                <a16:creationId xmlns:a16="http://schemas.microsoft.com/office/drawing/2014/main" id="{9B67C6B5-CD09-A719-33AA-C764C558E549}"/>
              </a:ext>
            </a:extLst>
          </p:cNvPr>
          <p:cNvSpPr txBox="1"/>
          <p:nvPr/>
        </p:nvSpPr>
        <p:spPr>
          <a:xfrm>
            <a:off x="6044283" y="1117809"/>
            <a:ext cx="6121152" cy="646331"/>
          </a:xfrm>
          <a:prstGeom prst="rect">
            <a:avLst/>
          </a:prstGeom>
          <a:noFill/>
        </p:spPr>
        <p:txBody>
          <a:bodyPr wrap="square">
            <a:spAutoFit/>
          </a:bodyPr>
          <a:lstStyle/>
          <a:p>
            <a:r>
              <a:rPr kumimoji="0" lang="it-IT" altLang="it-IT" sz="3600" b="0" i="0" u="none" strike="noStrike" kern="1200" cap="none" spc="0" normalizeH="0" baseline="0" noProof="0" dirty="0">
                <a:ln w="0"/>
                <a:solidFill>
                  <a:srgbClr val="44546A"/>
                </a:solidFill>
                <a:effectLst>
                  <a:reflection blurRad="6350" stA="53000" endA="300" endPos="35500" dir="5400000" sy="-90000" algn="bl" rotWithShape="0"/>
                </a:effectLst>
                <a:uLnTx/>
                <a:uFillTx/>
                <a:latin typeface="Calibri" panose="020F0502020204030204"/>
                <a:ea typeface="+mn-ea"/>
                <a:cs typeface="Arial" panose="020B0604020202020204" pitchFamily="34" charset="0"/>
              </a:rPr>
              <a:t>primo semestre 2025 (6500)</a:t>
            </a:r>
            <a:endParaRPr lang="en-GB" dirty="0"/>
          </a:p>
        </p:txBody>
      </p:sp>
      <p:sp>
        <p:nvSpPr>
          <p:cNvPr id="13" name="Ovale 12">
            <a:extLst>
              <a:ext uri="{FF2B5EF4-FFF2-40B4-BE49-F238E27FC236}">
                <a16:creationId xmlns:a16="http://schemas.microsoft.com/office/drawing/2014/main" id="{5E368F98-45B8-D3FD-1E0A-F07046330792}"/>
              </a:ext>
            </a:extLst>
          </p:cNvPr>
          <p:cNvSpPr/>
          <p:nvPr/>
        </p:nvSpPr>
        <p:spPr>
          <a:xfrm>
            <a:off x="2865486" y="3167729"/>
            <a:ext cx="936104" cy="488951"/>
          </a:xfrm>
          <a:prstGeom prst="ellipse">
            <a:avLst/>
          </a:prstGeom>
          <a:noFill/>
          <a:ln w="38100">
            <a:solidFill>
              <a:srgbClr val="A8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reccia in giù 13">
            <a:extLst>
              <a:ext uri="{FF2B5EF4-FFF2-40B4-BE49-F238E27FC236}">
                <a16:creationId xmlns:a16="http://schemas.microsoft.com/office/drawing/2014/main" id="{F2C6E614-9CCF-865B-7EF9-403E14B1FAAE}"/>
              </a:ext>
            </a:extLst>
          </p:cNvPr>
          <p:cNvSpPr/>
          <p:nvPr/>
        </p:nvSpPr>
        <p:spPr>
          <a:xfrm>
            <a:off x="3215680" y="2708919"/>
            <a:ext cx="216024" cy="44201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3889851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CD5995DC-9E81-15D6-BC4B-F74063B40F86}"/>
            </a:ext>
          </a:extLst>
        </p:cNvPr>
        <p:cNvGrpSpPr/>
        <p:nvPr/>
      </p:nvGrpSpPr>
      <p:grpSpPr>
        <a:xfrm>
          <a:off x="0" y="0"/>
          <a:ext cx="0" cy="0"/>
          <a:chOff x="0" y="0"/>
          <a:chExt cx="0" cy="0"/>
        </a:xfrm>
      </p:grpSpPr>
      <p:sp>
        <p:nvSpPr>
          <p:cNvPr id="16386" name="Titolo 1">
            <a:extLst>
              <a:ext uri="{FF2B5EF4-FFF2-40B4-BE49-F238E27FC236}">
                <a16:creationId xmlns:a16="http://schemas.microsoft.com/office/drawing/2014/main" id="{1E2F93BC-ED34-33EA-A24F-B0F0EDA159D3}"/>
              </a:ext>
            </a:extLst>
          </p:cNvPr>
          <p:cNvSpPr txBox="1">
            <a:spLocks/>
          </p:cNvSpPr>
          <p:nvPr/>
        </p:nvSpPr>
        <p:spPr bwMode="auto">
          <a:xfrm>
            <a:off x="220291" y="224199"/>
            <a:ext cx="9687668"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410577" lvl="1" indent="0" algn="just">
              <a:spcBef>
                <a:spcPct val="0"/>
              </a:spcBef>
              <a:spcAft>
                <a:spcPct val="50000"/>
              </a:spcAft>
              <a:buClr>
                <a:schemeClr val="accent1">
                  <a:lumMod val="50000"/>
                </a:schemeClr>
              </a:buClr>
              <a:buSzPct val="70000"/>
              <a:buNone/>
              <a:defRPr/>
            </a:pPr>
            <a:r>
              <a:rPr lang="it-IT" altLang="it-IT" sz="3600" dirty="0">
                <a:ln w="0"/>
                <a:solidFill>
                  <a:srgbClr val="44546A"/>
                </a:solidFill>
                <a:effectLst>
                  <a:reflection blurRad="6350" stA="53000" endA="300" endPos="35500" dir="5400000" sy="-90000" algn="bl" rotWithShape="0"/>
                </a:effectLst>
                <a:latin typeface="Calibri" panose="020F0502020204030204"/>
                <a:cs typeface="+mn-cs"/>
              </a:rPr>
              <a:t>Decessi per incidente stradale: prevalenze sostanze rilevate</a:t>
            </a:r>
            <a:endParaRPr lang="it-IT" sz="3600" dirty="0">
              <a:ln w="0"/>
              <a:solidFill>
                <a:srgbClr val="44546A"/>
              </a:solidFill>
              <a:effectLst>
                <a:reflection blurRad="6350" stA="53000" endA="300" endPos="35500" dir="5400000" sy="-90000" algn="bl" rotWithShape="0"/>
              </a:effectLst>
              <a:latin typeface="Calibri" panose="020F0502020204030204"/>
              <a:cs typeface="+mn-cs"/>
            </a:endParaRPr>
          </a:p>
        </p:txBody>
      </p:sp>
      <p:sp>
        <p:nvSpPr>
          <p:cNvPr id="5" name="Segnaposto contenuto 2">
            <a:extLst>
              <a:ext uri="{FF2B5EF4-FFF2-40B4-BE49-F238E27FC236}">
                <a16:creationId xmlns:a16="http://schemas.microsoft.com/office/drawing/2014/main" id="{65D629B4-68C3-670E-1570-5C0F12645CC8}"/>
              </a:ext>
            </a:extLst>
          </p:cNvPr>
          <p:cNvSpPr txBox="1">
            <a:spLocks/>
          </p:cNvSpPr>
          <p:nvPr/>
        </p:nvSpPr>
        <p:spPr>
          <a:xfrm>
            <a:off x="5238477" y="3380672"/>
            <a:ext cx="7416800" cy="1728787"/>
          </a:xfrm>
          <a:prstGeom prst="rect">
            <a:avLst/>
          </a:prstGeom>
        </p:spPr>
        <p:txBody>
          <a:bodyPr lIns="68580" tIns="34290" rIns="68580" bIns="3429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auto">
              <a:lnSpc>
                <a:spcPct val="100000"/>
              </a:lnSpc>
              <a:spcBef>
                <a:spcPts val="0"/>
              </a:spcBef>
              <a:spcAft>
                <a:spcPts val="0"/>
              </a:spcAft>
              <a:defRPr/>
            </a:pPr>
            <a:endParaRPr lang="it-IT" dirty="0">
              <a:solidFill>
                <a:prstClr val="black"/>
              </a:solidFill>
              <a:latin typeface="Arial" panose="020B0604020202020204" pitchFamily="34" charset="0"/>
            </a:endParaRPr>
          </a:p>
          <a:p>
            <a:pPr marL="0" indent="0" algn="ctr" fontAlgn="auto">
              <a:lnSpc>
                <a:spcPct val="100000"/>
              </a:lnSpc>
              <a:spcBef>
                <a:spcPts val="0"/>
              </a:spcBef>
              <a:spcAft>
                <a:spcPts val="0"/>
              </a:spcAft>
              <a:buFont typeface="Arial" panose="020B0604020202020204" pitchFamily="34" charset="0"/>
              <a:buNone/>
              <a:defRPr/>
            </a:pPr>
            <a:endParaRPr lang="it-IT" dirty="0">
              <a:solidFill>
                <a:prstClr val="black"/>
              </a:solidFill>
              <a:latin typeface="Arial" panose="020B0604020202020204" pitchFamily="34" charset="0"/>
            </a:endParaRPr>
          </a:p>
        </p:txBody>
      </p:sp>
      <p:cxnSp>
        <p:nvCxnSpPr>
          <p:cNvPr id="4" name="Connettore diritto 3">
            <a:extLst>
              <a:ext uri="{FF2B5EF4-FFF2-40B4-BE49-F238E27FC236}">
                <a16:creationId xmlns:a16="http://schemas.microsoft.com/office/drawing/2014/main" id="{1B038C30-AACE-4C31-CA19-1C07DB33EFFF}"/>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7" name="Connettore diritto 6">
            <a:extLst>
              <a:ext uri="{FF2B5EF4-FFF2-40B4-BE49-F238E27FC236}">
                <a16:creationId xmlns:a16="http://schemas.microsoft.com/office/drawing/2014/main" id="{09D179AD-6977-06D5-3135-97A1D9308270}"/>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16391" name="Immagine 2">
            <a:extLst>
              <a:ext uri="{FF2B5EF4-FFF2-40B4-BE49-F238E27FC236}">
                <a16:creationId xmlns:a16="http://schemas.microsoft.com/office/drawing/2014/main" id="{A02D8435-8FC9-045A-1ADA-72CAEBF64B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ttore diritto 5">
            <a:extLst>
              <a:ext uri="{FF2B5EF4-FFF2-40B4-BE49-F238E27FC236}">
                <a16:creationId xmlns:a16="http://schemas.microsoft.com/office/drawing/2014/main" id="{0F2A2BA1-326D-F73A-F6EE-09898A2A81B0}"/>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16393" name="Immagine 7">
            <a:extLst>
              <a:ext uri="{FF2B5EF4-FFF2-40B4-BE49-F238E27FC236}">
                <a16:creationId xmlns:a16="http://schemas.microsoft.com/office/drawing/2014/main" id="{471A35A8-EAC6-7574-A583-946F933580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0" name="Picture 2">
            <a:extLst>
              <a:ext uri="{FF2B5EF4-FFF2-40B4-BE49-F238E27FC236}">
                <a16:creationId xmlns:a16="http://schemas.microsoft.com/office/drawing/2014/main" id="{30A8FB97-5695-B13C-47A0-37DAD56A2BA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2037"/>
          <a:stretch>
            <a:fillRect/>
          </a:stretch>
        </p:blipFill>
        <p:spPr bwMode="auto">
          <a:xfrm>
            <a:off x="6365274" y="2313047"/>
            <a:ext cx="5699555" cy="334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a:extLst>
              <a:ext uri="{FF2B5EF4-FFF2-40B4-BE49-F238E27FC236}">
                <a16:creationId xmlns:a16="http://schemas.microsoft.com/office/drawing/2014/main" id="{A2383138-A7AD-FF26-FECC-28F75D11E560}"/>
              </a:ext>
            </a:extLst>
          </p:cNvPr>
          <p:cNvSpPr txBox="1"/>
          <p:nvPr/>
        </p:nvSpPr>
        <p:spPr>
          <a:xfrm>
            <a:off x="1271463" y="1412776"/>
            <a:ext cx="3967013" cy="646331"/>
          </a:xfrm>
          <a:prstGeom prst="rect">
            <a:avLst/>
          </a:prstGeom>
          <a:noFill/>
        </p:spPr>
        <p:txBody>
          <a:bodyPr wrap="square" rtlCol="0">
            <a:spAutoFit/>
          </a:bodyPr>
          <a:lstStyle/>
          <a:p>
            <a:r>
              <a:rPr lang="it-IT" sz="3600" dirty="0">
                <a:solidFill>
                  <a:srgbClr val="4472C4">
                    <a:lumMod val="50000"/>
                  </a:srgbClr>
                </a:solidFill>
                <a:latin typeface="Calibri"/>
                <a:cs typeface="+mn-cs"/>
              </a:rPr>
              <a:t>Dati 2020-2024</a:t>
            </a:r>
            <a:endParaRPr lang="en-GB" sz="3600" dirty="0">
              <a:solidFill>
                <a:srgbClr val="4472C4">
                  <a:lumMod val="50000"/>
                </a:srgbClr>
              </a:solidFill>
              <a:latin typeface="Calibri"/>
              <a:cs typeface="+mn-cs"/>
            </a:endParaRPr>
          </a:p>
        </p:txBody>
      </p:sp>
      <p:sp>
        <p:nvSpPr>
          <p:cNvPr id="10" name="CasellaDiTesto 9">
            <a:extLst>
              <a:ext uri="{FF2B5EF4-FFF2-40B4-BE49-F238E27FC236}">
                <a16:creationId xmlns:a16="http://schemas.microsoft.com/office/drawing/2014/main" id="{C3AAEE50-FA78-77E3-19FD-3C660B3B615B}"/>
              </a:ext>
            </a:extLst>
          </p:cNvPr>
          <p:cNvSpPr txBox="1"/>
          <p:nvPr/>
        </p:nvSpPr>
        <p:spPr>
          <a:xfrm>
            <a:off x="7104112" y="1433755"/>
            <a:ext cx="3967013" cy="646331"/>
          </a:xfrm>
          <a:prstGeom prst="rect">
            <a:avLst/>
          </a:prstGeom>
          <a:noFill/>
        </p:spPr>
        <p:txBody>
          <a:bodyPr wrap="square" rtlCol="0">
            <a:spAutoFit/>
          </a:bodyPr>
          <a:lstStyle/>
          <a:p>
            <a:r>
              <a:rPr lang="it-IT" sz="3600" dirty="0">
                <a:solidFill>
                  <a:srgbClr val="4472C4">
                    <a:lumMod val="50000"/>
                  </a:srgbClr>
                </a:solidFill>
                <a:latin typeface="Calibri"/>
                <a:cs typeface="+mn-cs"/>
              </a:rPr>
              <a:t>Dati 2025</a:t>
            </a:r>
            <a:endParaRPr lang="en-GB" sz="3600" dirty="0">
              <a:solidFill>
                <a:srgbClr val="4472C4">
                  <a:lumMod val="50000"/>
                </a:srgbClr>
              </a:solidFill>
              <a:latin typeface="Calibri"/>
              <a:cs typeface="+mn-cs"/>
            </a:endParaRPr>
          </a:p>
        </p:txBody>
      </p:sp>
      <p:graphicFrame>
        <p:nvGraphicFramePr>
          <p:cNvPr id="11" name="Grafico 10">
            <a:extLst>
              <a:ext uri="{FF2B5EF4-FFF2-40B4-BE49-F238E27FC236}">
                <a16:creationId xmlns:a16="http://schemas.microsoft.com/office/drawing/2014/main" id="{33816512-EAD0-04CD-F63A-62D1266A5038}"/>
              </a:ext>
            </a:extLst>
          </p:cNvPr>
          <p:cNvGraphicFramePr>
            <a:graphicFrameLocks/>
          </p:cNvGraphicFramePr>
          <p:nvPr>
            <p:extLst>
              <p:ext uri="{D42A27DB-BD31-4B8C-83A1-F6EECF244321}">
                <p14:modId xmlns:p14="http://schemas.microsoft.com/office/powerpoint/2010/main" val="4246889708"/>
              </p:ext>
            </p:extLst>
          </p:nvPr>
        </p:nvGraphicFramePr>
        <p:xfrm>
          <a:off x="-338970" y="2292067"/>
          <a:ext cx="7187878" cy="439838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090417342"/>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ttangolo 12">
            <a:extLst>
              <a:ext uri="{FF2B5EF4-FFF2-40B4-BE49-F238E27FC236}">
                <a16:creationId xmlns:a16="http://schemas.microsoft.com/office/drawing/2014/main" id="{43B2B381-BA50-3C6B-C6EE-57C1C4ED6DAD}"/>
              </a:ext>
            </a:extLst>
          </p:cNvPr>
          <p:cNvSpPr/>
          <p:nvPr/>
        </p:nvSpPr>
        <p:spPr>
          <a:xfrm>
            <a:off x="1880799" y="116632"/>
            <a:ext cx="6035562" cy="1546577"/>
          </a:xfrm>
          <a:prstGeom prst="rect">
            <a:avLst/>
          </a:prstGeom>
          <a:noFill/>
        </p:spPr>
        <p:txBody>
          <a:bodyPr wrap="none" lIns="68580" tIns="34290" rIns="68580" bIns="34290">
            <a:spAutoFit/>
          </a:bodyPr>
          <a:lstStyle/>
          <a:p>
            <a:pPr algn="ctr" defTabSz="457200" eaLnBrk="1" fontAlgn="auto" hangingPunct="1">
              <a:spcBef>
                <a:spcPts val="0"/>
              </a:spcBef>
              <a:spcAft>
                <a:spcPts val="0"/>
              </a:spcAft>
              <a:defRPr/>
            </a:pPr>
            <a:r>
              <a:rPr lang="it-IT" sz="3200" dirty="0">
                <a:ln w="0"/>
                <a:solidFill>
                  <a:srgbClr val="44546A"/>
                </a:solidFill>
                <a:effectLst>
                  <a:reflection blurRad="6350" stA="53000" endA="300" endPos="35500" dir="5400000" sy="-90000" algn="bl" rotWithShape="0"/>
                </a:effectLst>
                <a:latin typeface="Calibri" panose="020F0502020204030204"/>
                <a:cs typeface="+mn-cs"/>
              </a:rPr>
              <a:t>Le principali sostanze stupefacenti: </a:t>
            </a:r>
          </a:p>
          <a:p>
            <a:pPr algn="ctr" defTabSz="457200" eaLnBrk="1" fontAlgn="auto" hangingPunct="1">
              <a:spcBef>
                <a:spcPts val="0"/>
              </a:spcBef>
              <a:spcAft>
                <a:spcPts val="0"/>
              </a:spcAft>
              <a:defRPr/>
            </a:pPr>
            <a:r>
              <a:rPr lang="it-IT" altLang="it-IT" sz="3200" dirty="0">
                <a:ln w="0"/>
                <a:solidFill>
                  <a:srgbClr val="44546A"/>
                </a:solidFill>
                <a:effectLst>
                  <a:reflection blurRad="6350" stA="53000" endA="300" endPos="35500" dir="5400000" sy="-90000" algn="bl" rotWithShape="0"/>
                </a:effectLst>
                <a:latin typeface="Calibri" panose="020F0502020204030204"/>
                <a:cs typeface="+mn-cs"/>
              </a:rPr>
              <a:t>Cannabis e Cannabinoidi</a:t>
            </a:r>
          </a:p>
          <a:p>
            <a:pPr algn="ctr" defTabSz="457200" eaLnBrk="1" fontAlgn="auto" hangingPunct="1">
              <a:spcBef>
                <a:spcPts val="0"/>
              </a:spcBef>
              <a:spcAft>
                <a:spcPts val="0"/>
              </a:spcAft>
              <a:defRPr/>
            </a:pPr>
            <a:endParaRPr lang="it-IT" sz="3200" dirty="0">
              <a:ln w="0"/>
              <a:solidFill>
                <a:srgbClr val="44546A"/>
              </a:solidFill>
              <a:effectLst>
                <a:reflection blurRad="6350" stA="53000" endA="300" endPos="35500" dir="5400000" sy="-90000" algn="bl" rotWithShape="0"/>
              </a:effectLst>
              <a:latin typeface="Calibri" panose="020F0502020204030204"/>
              <a:cs typeface="+mn-cs"/>
            </a:endParaRPr>
          </a:p>
        </p:txBody>
      </p:sp>
      <p:cxnSp>
        <p:nvCxnSpPr>
          <p:cNvPr id="3" name="Connettore diritto 2">
            <a:extLst>
              <a:ext uri="{FF2B5EF4-FFF2-40B4-BE49-F238E27FC236}">
                <a16:creationId xmlns:a16="http://schemas.microsoft.com/office/drawing/2014/main" id="{19247012-AD84-AF20-9E23-DAD831120FC9}"/>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 name="Connettore diritto 3">
            <a:extLst>
              <a:ext uri="{FF2B5EF4-FFF2-40B4-BE49-F238E27FC236}">
                <a16:creationId xmlns:a16="http://schemas.microsoft.com/office/drawing/2014/main" id="{C8E2D894-65D1-2974-7E1B-D44FCD8F7120}"/>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20486" name="Immagine 4">
            <a:extLst>
              <a:ext uri="{FF2B5EF4-FFF2-40B4-BE49-F238E27FC236}">
                <a16:creationId xmlns:a16="http://schemas.microsoft.com/office/drawing/2014/main" id="{DB06E61E-A631-6A32-C482-8BF4294BC7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ttore diritto 5">
            <a:extLst>
              <a:ext uri="{FF2B5EF4-FFF2-40B4-BE49-F238E27FC236}">
                <a16:creationId xmlns:a16="http://schemas.microsoft.com/office/drawing/2014/main" id="{477382AC-0582-3526-33DD-BD768D36458F}"/>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20488" name="Immagine 6">
            <a:extLst>
              <a:ext uri="{FF2B5EF4-FFF2-40B4-BE49-F238E27FC236}">
                <a16:creationId xmlns:a16="http://schemas.microsoft.com/office/drawing/2014/main" id="{013850E9-5BCA-BFAF-1DE6-A76A485D0D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ttangolo 9">
            <a:extLst>
              <a:ext uri="{FF2B5EF4-FFF2-40B4-BE49-F238E27FC236}">
                <a16:creationId xmlns:a16="http://schemas.microsoft.com/office/drawing/2014/main" id="{C0EFE59E-8FA6-C0B6-15CA-F8D8B69CDC69}"/>
              </a:ext>
            </a:extLst>
          </p:cNvPr>
          <p:cNvSpPr/>
          <p:nvPr/>
        </p:nvSpPr>
        <p:spPr>
          <a:xfrm>
            <a:off x="586116" y="1309685"/>
            <a:ext cx="6183369" cy="2031325"/>
          </a:xfrm>
          <a:prstGeom prst="rect">
            <a:avLst/>
          </a:prstGeom>
        </p:spPr>
        <p:txBody>
          <a:bodyPr wrap="square">
            <a:spAutoFit/>
          </a:bodyPr>
          <a:lstStyle/>
          <a:p>
            <a:pPr>
              <a:spcBef>
                <a:spcPts val="600"/>
              </a:spcBef>
              <a:spcAft>
                <a:spcPts val="600"/>
              </a:spcAft>
              <a:defRPr/>
            </a:pPr>
            <a:r>
              <a:rPr lang="it-IT" sz="2400" dirty="0">
                <a:solidFill>
                  <a:schemeClr val="tx2"/>
                </a:solidFill>
              </a:rPr>
              <a:t>Cannabis indica, sativa (e </a:t>
            </a:r>
            <a:r>
              <a:rPr lang="it-IT" sz="2400" dirty="0" err="1">
                <a:solidFill>
                  <a:schemeClr val="tx2"/>
                </a:solidFill>
              </a:rPr>
              <a:t>ruderalis</a:t>
            </a:r>
            <a:r>
              <a:rPr lang="it-IT" sz="2400" dirty="0">
                <a:solidFill>
                  <a:schemeClr val="tx2"/>
                </a:solidFill>
              </a:rPr>
              <a:t>) </a:t>
            </a:r>
          </a:p>
          <a:p>
            <a:pPr marL="444478" indent="-444478">
              <a:spcBef>
                <a:spcPts val="600"/>
              </a:spcBef>
              <a:spcAft>
                <a:spcPts val="600"/>
              </a:spcAft>
              <a:buFont typeface="Wingdings" panose="05000000000000000000" pitchFamily="2" charset="2"/>
              <a:buChar char="Ø"/>
              <a:defRPr/>
            </a:pPr>
            <a:r>
              <a:rPr lang="it-IT" sz="2400" dirty="0">
                <a:solidFill>
                  <a:schemeClr val="tx2"/>
                </a:solidFill>
              </a:rPr>
              <a:t>Pianta erbacea con ciclo annuale </a:t>
            </a:r>
          </a:p>
          <a:p>
            <a:pPr marL="444478" indent="-444478">
              <a:spcBef>
                <a:spcPts val="600"/>
              </a:spcBef>
              <a:spcAft>
                <a:spcPts val="600"/>
              </a:spcAft>
              <a:buFont typeface="Wingdings" panose="05000000000000000000" pitchFamily="2" charset="2"/>
              <a:buChar char="Ø"/>
              <a:defRPr/>
            </a:pPr>
            <a:r>
              <a:rPr lang="it-IT" sz="2400" dirty="0">
                <a:solidFill>
                  <a:schemeClr val="tx2"/>
                </a:solidFill>
              </a:rPr>
              <a:t>Principio attivo nelle infiorescenze femminili. </a:t>
            </a:r>
          </a:p>
          <a:p>
            <a:pPr marL="444478" indent="-444478">
              <a:spcBef>
                <a:spcPts val="600"/>
              </a:spcBef>
              <a:spcAft>
                <a:spcPts val="600"/>
              </a:spcAft>
              <a:buFont typeface="Wingdings" panose="05000000000000000000" pitchFamily="2" charset="2"/>
              <a:buChar char="Ø"/>
              <a:defRPr/>
            </a:pPr>
            <a:r>
              <a:rPr lang="it-IT" sz="2400" dirty="0">
                <a:solidFill>
                  <a:schemeClr val="tx2"/>
                </a:solidFill>
              </a:rPr>
              <a:t>Non è contenuto nei semi, radici e rami </a:t>
            </a:r>
          </a:p>
        </p:txBody>
      </p:sp>
      <p:sp>
        <p:nvSpPr>
          <p:cNvPr id="11" name="Rectangle 3">
            <a:extLst>
              <a:ext uri="{FF2B5EF4-FFF2-40B4-BE49-F238E27FC236}">
                <a16:creationId xmlns:a16="http://schemas.microsoft.com/office/drawing/2014/main" id="{4185E1AB-467F-B735-0B28-0F78E1A3FBE9}"/>
              </a:ext>
            </a:extLst>
          </p:cNvPr>
          <p:cNvSpPr txBox="1">
            <a:spLocks noChangeArrowheads="1"/>
          </p:cNvSpPr>
          <p:nvPr/>
        </p:nvSpPr>
        <p:spPr bwMode="auto">
          <a:xfrm>
            <a:off x="983432" y="3614907"/>
            <a:ext cx="5472608" cy="3079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marL="339725" indent="-339725" defTabSz="449263">
              <a:lnSpc>
                <a:spcPct val="120000"/>
              </a:lnSpc>
              <a:spcBef>
                <a:spcPts val="750"/>
              </a:spcBef>
              <a:buClr>
                <a:schemeClr val="tx1"/>
              </a:buClr>
              <a:buFont typeface="Arial" panose="020B0604020202020204" pitchFamily="34"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1500">
                <a:solidFill>
                  <a:schemeClr val="tx1"/>
                </a:solidFill>
                <a:latin typeface="Tw Cen MT" panose="020B0602020104020603" pitchFamily="34" charset="0"/>
              </a:defRPr>
            </a:lvl1pPr>
            <a:lvl2pPr marL="638175" indent="-227013" defTabSz="449263">
              <a:lnSpc>
                <a:spcPct val="120000"/>
              </a:lnSpc>
              <a:spcBef>
                <a:spcPts val="375"/>
              </a:spcBef>
              <a:buClr>
                <a:schemeClr val="tx1"/>
              </a:buClr>
              <a:buFont typeface="Arial" panose="020B0604020202020204" pitchFamily="34"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1300">
                <a:solidFill>
                  <a:schemeClr val="tx1"/>
                </a:solidFill>
                <a:latin typeface="Tw Cen MT" panose="020B0602020104020603" pitchFamily="34" charset="0"/>
              </a:defRPr>
            </a:lvl2pPr>
            <a:lvl3pPr marL="1003300" indent="-227013" defTabSz="449263">
              <a:lnSpc>
                <a:spcPct val="120000"/>
              </a:lnSpc>
              <a:spcBef>
                <a:spcPts val="375"/>
              </a:spcBef>
              <a:buClr>
                <a:schemeClr val="tx1"/>
              </a:buClr>
              <a:buFont typeface="Arial" panose="020B0604020202020204" pitchFamily="34"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1200">
                <a:solidFill>
                  <a:schemeClr val="tx1"/>
                </a:solidFill>
                <a:latin typeface="Tw Cen MT" panose="020B0602020104020603" pitchFamily="34" charset="0"/>
              </a:defRPr>
            </a:lvl3pPr>
            <a:lvl4pPr marL="1277938" indent="-227013" defTabSz="449263">
              <a:lnSpc>
                <a:spcPct val="120000"/>
              </a:lnSpc>
              <a:spcBef>
                <a:spcPts val="375"/>
              </a:spcBef>
              <a:buClr>
                <a:schemeClr val="tx1"/>
              </a:buClr>
              <a:buFont typeface="Arial" panose="020B0604020202020204" pitchFamily="34"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1000">
                <a:solidFill>
                  <a:schemeClr val="tx1"/>
                </a:solidFill>
                <a:latin typeface="Tw Cen MT" panose="020B0602020104020603" pitchFamily="34" charset="0"/>
              </a:defRPr>
            </a:lvl4pPr>
            <a:lvl5pPr marL="1552575" indent="-227013" defTabSz="449263">
              <a:lnSpc>
                <a:spcPct val="120000"/>
              </a:lnSpc>
              <a:spcBef>
                <a:spcPts val="375"/>
              </a:spcBef>
              <a:buClr>
                <a:schemeClr val="tx1"/>
              </a:buClr>
              <a:buFont typeface="Arial" panose="020B0604020202020204" pitchFamily="34"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1000">
                <a:solidFill>
                  <a:schemeClr val="tx1"/>
                </a:solidFill>
                <a:latin typeface="Tw Cen MT" panose="020B0602020104020603" pitchFamily="34" charset="0"/>
              </a:defRPr>
            </a:lvl5pPr>
            <a:lvl6pPr marL="2009775" indent="-227013" defTabSz="449263" eaLnBrk="0" fontAlgn="base" hangingPunct="0">
              <a:lnSpc>
                <a:spcPct val="120000"/>
              </a:lnSpc>
              <a:spcBef>
                <a:spcPts val="375"/>
              </a:spcBef>
              <a:spcAft>
                <a:spcPct val="0"/>
              </a:spcAft>
              <a:buClr>
                <a:schemeClr val="tx1"/>
              </a:buClr>
              <a:buFont typeface="Arial" panose="020B0604020202020204" pitchFamily="34"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1000">
                <a:solidFill>
                  <a:schemeClr val="tx1"/>
                </a:solidFill>
                <a:latin typeface="Tw Cen MT" panose="020B0602020104020603" pitchFamily="34" charset="0"/>
              </a:defRPr>
            </a:lvl6pPr>
            <a:lvl7pPr marL="2466975" indent="-227013" defTabSz="449263" eaLnBrk="0" fontAlgn="base" hangingPunct="0">
              <a:lnSpc>
                <a:spcPct val="120000"/>
              </a:lnSpc>
              <a:spcBef>
                <a:spcPts val="375"/>
              </a:spcBef>
              <a:spcAft>
                <a:spcPct val="0"/>
              </a:spcAft>
              <a:buClr>
                <a:schemeClr val="tx1"/>
              </a:buClr>
              <a:buFont typeface="Arial" panose="020B0604020202020204" pitchFamily="34"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1000">
                <a:solidFill>
                  <a:schemeClr val="tx1"/>
                </a:solidFill>
                <a:latin typeface="Tw Cen MT" panose="020B0602020104020603" pitchFamily="34" charset="0"/>
              </a:defRPr>
            </a:lvl7pPr>
            <a:lvl8pPr marL="2924175" indent="-227013" defTabSz="449263" eaLnBrk="0" fontAlgn="base" hangingPunct="0">
              <a:lnSpc>
                <a:spcPct val="120000"/>
              </a:lnSpc>
              <a:spcBef>
                <a:spcPts val="375"/>
              </a:spcBef>
              <a:spcAft>
                <a:spcPct val="0"/>
              </a:spcAft>
              <a:buClr>
                <a:schemeClr val="tx1"/>
              </a:buClr>
              <a:buFont typeface="Arial" panose="020B0604020202020204" pitchFamily="34"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1000">
                <a:solidFill>
                  <a:schemeClr val="tx1"/>
                </a:solidFill>
                <a:latin typeface="Tw Cen MT" panose="020B0602020104020603" pitchFamily="34" charset="0"/>
              </a:defRPr>
            </a:lvl8pPr>
            <a:lvl9pPr marL="3381375" indent="-227013" defTabSz="449263" eaLnBrk="0" fontAlgn="base" hangingPunct="0">
              <a:lnSpc>
                <a:spcPct val="120000"/>
              </a:lnSpc>
              <a:spcBef>
                <a:spcPts val="375"/>
              </a:spcBef>
              <a:spcAft>
                <a:spcPct val="0"/>
              </a:spcAft>
              <a:buClr>
                <a:schemeClr val="tx1"/>
              </a:buClr>
              <a:buFont typeface="Arial" panose="020B0604020202020204" pitchFamily="34"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1000">
                <a:solidFill>
                  <a:schemeClr val="tx1"/>
                </a:solidFill>
                <a:latin typeface="Tw Cen MT" panose="020B0602020104020603" pitchFamily="34" charset="0"/>
              </a:defRPr>
            </a:lvl9pPr>
          </a:lstStyle>
          <a:p>
            <a:pPr marL="0" indent="0" defTabSz="914400">
              <a:lnSpc>
                <a:spcPct val="100000"/>
              </a:lnSpc>
              <a:spcBef>
                <a:spcPts val="600"/>
              </a:spcBef>
              <a:spcAft>
                <a:spcPts val="600"/>
              </a:spcAft>
              <a:buClr>
                <a:srgbClr val="FFE701"/>
              </a:buClr>
              <a:buNone/>
              <a:defRPr/>
            </a:pPr>
            <a:r>
              <a:rPr lang="en-GB" altLang="it-IT" sz="2400" b="1" dirty="0">
                <a:solidFill>
                  <a:schemeClr val="tx2"/>
                </a:solidFill>
                <a:latin typeface="+mn-lt"/>
              </a:rPr>
              <a:t>Principio </a:t>
            </a:r>
            <a:r>
              <a:rPr lang="en-GB" altLang="it-IT" sz="2400" b="1" dirty="0" err="1">
                <a:solidFill>
                  <a:schemeClr val="tx2"/>
                </a:solidFill>
                <a:latin typeface="+mn-lt"/>
              </a:rPr>
              <a:t>attivo</a:t>
            </a:r>
            <a:r>
              <a:rPr lang="en-GB" altLang="it-IT" sz="2400" b="1" dirty="0">
                <a:solidFill>
                  <a:schemeClr val="tx2"/>
                </a:solidFill>
                <a:latin typeface="+mn-lt"/>
              </a:rPr>
              <a:t>:</a:t>
            </a:r>
          </a:p>
          <a:p>
            <a:pPr marL="0" indent="0" defTabSz="914400">
              <a:lnSpc>
                <a:spcPct val="100000"/>
              </a:lnSpc>
              <a:spcBef>
                <a:spcPts val="600"/>
              </a:spcBef>
              <a:spcAft>
                <a:spcPts val="600"/>
              </a:spcAft>
              <a:buClr>
                <a:srgbClr val="FFE701"/>
              </a:buClr>
              <a:buNone/>
              <a:defRPr/>
            </a:pPr>
            <a:r>
              <a:rPr lang="el-GR" altLang="it-IT" sz="2400" b="1" dirty="0">
                <a:solidFill>
                  <a:schemeClr val="tx2"/>
                </a:solidFill>
                <a:latin typeface="+mn-lt"/>
              </a:rPr>
              <a:t>Δ</a:t>
            </a:r>
            <a:r>
              <a:rPr lang="en-GB" altLang="it-IT" sz="2400" b="1" dirty="0">
                <a:solidFill>
                  <a:schemeClr val="tx2"/>
                </a:solidFill>
                <a:latin typeface="+mn-lt"/>
              </a:rPr>
              <a:t>9-Tetraidrocannabinolo (</a:t>
            </a:r>
            <a:r>
              <a:rPr lang="it-IT" sz="2400" b="1" dirty="0">
                <a:solidFill>
                  <a:schemeClr val="tx2"/>
                </a:solidFill>
                <a:latin typeface="+mn-lt"/>
              </a:rPr>
              <a:t>Δ-9</a:t>
            </a:r>
            <a:r>
              <a:rPr lang="en-GB" altLang="it-IT" sz="2400" b="1" dirty="0">
                <a:solidFill>
                  <a:schemeClr val="tx2"/>
                </a:solidFill>
                <a:latin typeface="+mn-lt"/>
              </a:rPr>
              <a:t>THC)</a:t>
            </a:r>
          </a:p>
          <a:p>
            <a:pPr marL="444478" indent="-444478" defTabSz="914400">
              <a:lnSpc>
                <a:spcPct val="100000"/>
              </a:lnSpc>
              <a:spcBef>
                <a:spcPts val="600"/>
              </a:spcBef>
              <a:spcAft>
                <a:spcPts val="600"/>
              </a:spcAft>
              <a:buClr>
                <a:schemeClr val="tx2"/>
              </a:buClr>
              <a:buSzPct val="80000"/>
              <a:buFont typeface="Wingdings" panose="05000000000000000000" pitchFamily="2" charset="2"/>
              <a:buChar char="Ø"/>
              <a:defRPr/>
            </a:pPr>
            <a:r>
              <a:rPr lang="en-GB" altLang="it-IT" sz="2400" dirty="0" err="1">
                <a:solidFill>
                  <a:schemeClr val="tx2"/>
                </a:solidFill>
                <a:latin typeface="+mn-lt"/>
              </a:rPr>
              <a:t>Altri</a:t>
            </a:r>
            <a:r>
              <a:rPr lang="en-GB" altLang="it-IT" sz="2400" dirty="0">
                <a:solidFill>
                  <a:schemeClr val="tx2"/>
                </a:solidFill>
                <a:latin typeface="+mn-lt"/>
              </a:rPr>
              <a:t> </a:t>
            </a:r>
            <a:r>
              <a:rPr lang="en-GB" altLang="it-IT" sz="2400" dirty="0" err="1">
                <a:solidFill>
                  <a:schemeClr val="tx2"/>
                </a:solidFill>
                <a:latin typeface="+mn-lt"/>
              </a:rPr>
              <a:t>cannabinoidi</a:t>
            </a:r>
            <a:r>
              <a:rPr lang="en-GB" altLang="it-IT" sz="2400" dirty="0">
                <a:solidFill>
                  <a:schemeClr val="tx2"/>
                </a:solidFill>
                <a:latin typeface="+mn-lt"/>
              </a:rPr>
              <a:t>:</a:t>
            </a:r>
          </a:p>
          <a:p>
            <a:pPr marL="444478" indent="-444478" defTabSz="914400">
              <a:lnSpc>
                <a:spcPct val="100000"/>
              </a:lnSpc>
              <a:spcBef>
                <a:spcPts val="600"/>
              </a:spcBef>
              <a:spcAft>
                <a:spcPts val="600"/>
              </a:spcAft>
              <a:buClr>
                <a:schemeClr val="tx2"/>
              </a:buClr>
              <a:buSzPct val="80000"/>
              <a:buFont typeface="Wingdings" panose="05000000000000000000" pitchFamily="2" charset="2"/>
              <a:buChar char="Ø"/>
              <a:defRPr/>
            </a:pPr>
            <a:r>
              <a:rPr lang="en-GB" altLang="it-IT" sz="2400" dirty="0" err="1">
                <a:solidFill>
                  <a:schemeClr val="tx2"/>
                </a:solidFill>
                <a:latin typeface="+mn-lt"/>
              </a:rPr>
              <a:t>Cannabidiolo</a:t>
            </a:r>
            <a:r>
              <a:rPr lang="en-GB" altLang="it-IT" sz="2400" dirty="0">
                <a:solidFill>
                  <a:schemeClr val="tx2"/>
                </a:solidFill>
                <a:latin typeface="+mn-lt"/>
              </a:rPr>
              <a:t>              CBD</a:t>
            </a:r>
          </a:p>
          <a:p>
            <a:pPr marL="444478" indent="-444478" defTabSz="914400">
              <a:lnSpc>
                <a:spcPct val="100000"/>
              </a:lnSpc>
              <a:spcBef>
                <a:spcPts val="600"/>
              </a:spcBef>
              <a:spcAft>
                <a:spcPts val="600"/>
              </a:spcAft>
              <a:buClr>
                <a:schemeClr val="tx2"/>
              </a:buClr>
              <a:buSzPct val="80000"/>
              <a:buFont typeface="Wingdings" panose="05000000000000000000" pitchFamily="2" charset="2"/>
              <a:buChar char="Ø"/>
              <a:defRPr/>
            </a:pPr>
            <a:r>
              <a:rPr lang="en-GB" altLang="it-IT" sz="2400" dirty="0" err="1">
                <a:solidFill>
                  <a:schemeClr val="tx2"/>
                </a:solidFill>
                <a:latin typeface="+mn-lt"/>
              </a:rPr>
              <a:t>Cannabinolo</a:t>
            </a:r>
            <a:r>
              <a:rPr lang="en-GB" altLang="it-IT" sz="2400" dirty="0">
                <a:solidFill>
                  <a:schemeClr val="tx2"/>
                </a:solidFill>
                <a:latin typeface="+mn-lt"/>
              </a:rPr>
              <a:t>               CBN</a:t>
            </a:r>
          </a:p>
          <a:p>
            <a:pPr marL="444478" indent="-444478" defTabSz="914400">
              <a:lnSpc>
                <a:spcPct val="100000"/>
              </a:lnSpc>
              <a:spcBef>
                <a:spcPts val="600"/>
              </a:spcBef>
              <a:spcAft>
                <a:spcPts val="600"/>
              </a:spcAft>
              <a:buClr>
                <a:schemeClr val="tx2"/>
              </a:buClr>
              <a:buSzPct val="80000"/>
              <a:buFont typeface="Wingdings" panose="05000000000000000000" pitchFamily="2" charset="2"/>
              <a:buChar char="Ø"/>
              <a:defRPr/>
            </a:pPr>
            <a:r>
              <a:rPr lang="it-IT" sz="2400" b="1" dirty="0">
                <a:solidFill>
                  <a:schemeClr val="tx2"/>
                </a:solidFill>
              </a:rPr>
              <a:t>Δ-8</a:t>
            </a:r>
            <a:r>
              <a:rPr lang="en-GB" altLang="it-IT" sz="2400" b="1" dirty="0">
                <a:solidFill>
                  <a:schemeClr val="tx2"/>
                </a:solidFill>
              </a:rPr>
              <a:t>THC</a:t>
            </a:r>
            <a:endParaRPr lang="en-GB" altLang="it-IT" sz="2400" dirty="0">
              <a:solidFill>
                <a:schemeClr val="tx2"/>
              </a:solidFill>
              <a:latin typeface="+mn-lt"/>
            </a:endParaRPr>
          </a:p>
        </p:txBody>
      </p:sp>
      <p:pic>
        <p:nvPicPr>
          <p:cNvPr id="12" name="Picture 6" descr="230px-Cannabis_01_bgiu">
            <a:extLst>
              <a:ext uri="{FF2B5EF4-FFF2-40B4-BE49-F238E27FC236}">
                <a16:creationId xmlns:a16="http://schemas.microsoft.com/office/drawing/2014/main" id="{77E3A50E-E59D-CBC3-D9A4-64826BBFDE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38899" y="1292940"/>
            <a:ext cx="1267852" cy="953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3">
            <a:extLst>
              <a:ext uri="{FF2B5EF4-FFF2-40B4-BE49-F238E27FC236}">
                <a16:creationId xmlns:a16="http://schemas.microsoft.com/office/drawing/2014/main" id="{18A6EAAA-2BE8-A558-51B6-259A9EFD933E}"/>
              </a:ext>
            </a:extLst>
          </p:cNvPr>
          <p:cNvSpPr txBox="1">
            <a:spLocks noChangeArrowheads="1"/>
          </p:cNvSpPr>
          <p:nvPr/>
        </p:nvSpPr>
        <p:spPr bwMode="auto">
          <a:xfrm>
            <a:off x="7025723" y="5755045"/>
            <a:ext cx="4780057" cy="83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marL="339725" indent="-339725" defTabSz="449263">
              <a:lnSpc>
                <a:spcPct val="120000"/>
              </a:lnSpc>
              <a:spcBef>
                <a:spcPts val="750"/>
              </a:spcBef>
              <a:buClr>
                <a:schemeClr val="tx1"/>
              </a:buClr>
              <a:buFont typeface="Arial" panose="020B0604020202020204" pitchFamily="34"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1500">
                <a:solidFill>
                  <a:schemeClr val="tx1"/>
                </a:solidFill>
                <a:latin typeface="Tw Cen MT" panose="020B0602020104020603" pitchFamily="34" charset="0"/>
              </a:defRPr>
            </a:lvl1pPr>
            <a:lvl2pPr marL="638175" indent="-227013" defTabSz="449263">
              <a:lnSpc>
                <a:spcPct val="120000"/>
              </a:lnSpc>
              <a:spcBef>
                <a:spcPts val="375"/>
              </a:spcBef>
              <a:buClr>
                <a:schemeClr val="tx1"/>
              </a:buClr>
              <a:buFont typeface="Arial" panose="020B0604020202020204" pitchFamily="34"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1300">
                <a:solidFill>
                  <a:schemeClr val="tx1"/>
                </a:solidFill>
                <a:latin typeface="Tw Cen MT" panose="020B0602020104020603" pitchFamily="34" charset="0"/>
              </a:defRPr>
            </a:lvl2pPr>
            <a:lvl3pPr marL="1003300" indent="-227013" defTabSz="449263">
              <a:lnSpc>
                <a:spcPct val="120000"/>
              </a:lnSpc>
              <a:spcBef>
                <a:spcPts val="375"/>
              </a:spcBef>
              <a:buClr>
                <a:schemeClr val="tx1"/>
              </a:buClr>
              <a:buFont typeface="Arial" panose="020B0604020202020204" pitchFamily="34"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1200">
                <a:solidFill>
                  <a:schemeClr val="tx1"/>
                </a:solidFill>
                <a:latin typeface="Tw Cen MT" panose="020B0602020104020603" pitchFamily="34" charset="0"/>
              </a:defRPr>
            </a:lvl3pPr>
            <a:lvl4pPr marL="1277938" indent="-227013" defTabSz="449263">
              <a:lnSpc>
                <a:spcPct val="120000"/>
              </a:lnSpc>
              <a:spcBef>
                <a:spcPts val="375"/>
              </a:spcBef>
              <a:buClr>
                <a:schemeClr val="tx1"/>
              </a:buClr>
              <a:buFont typeface="Arial" panose="020B0604020202020204" pitchFamily="34"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1000">
                <a:solidFill>
                  <a:schemeClr val="tx1"/>
                </a:solidFill>
                <a:latin typeface="Tw Cen MT" panose="020B0602020104020603" pitchFamily="34" charset="0"/>
              </a:defRPr>
            </a:lvl4pPr>
            <a:lvl5pPr marL="1552575" indent="-227013" defTabSz="449263">
              <a:lnSpc>
                <a:spcPct val="120000"/>
              </a:lnSpc>
              <a:spcBef>
                <a:spcPts val="375"/>
              </a:spcBef>
              <a:buClr>
                <a:schemeClr val="tx1"/>
              </a:buClr>
              <a:buFont typeface="Arial" panose="020B0604020202020204" pitchFamily="34"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1000">
                <a:solidFill>
                  <a:schemeClr val="tx1"/>
                </a:solidFill>
                <a:latin typeface="Tw Cen MT" panose="020B0602020104020603" pitchFamily="34" charset="0"/>
              </a:defRPr>
            </a:lvl5pPr>
            <a:lvl6pPr marL="2009775" indent="-227013" defTabSz="449263" eaLnBrk="0" fontAlgn="base" hangingPunct="0">
              <a:lnSpc>
                <a:spcPct val="120000"/>
              </a:lnSpc>
              <a:spcBef>
                <a:spcPts val="375"/>
              </a:spcBef>
              <a:spcAft>
                <a:spcPct val="0"/>
              </a:spcAft>
              <a:buClr>
                <a:schemeClr val="tx1"/>
              </a:buClr>
              <a:buFont typeface="Arial" panose="020B0604020202020204" pitchFamily="34"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1000">
                <a:solidFill>
                  <a:schemeClr val="tx1"/>
                </a:solidFill>
                <a:latin typeface="Tw Cen MT" panose="020B0602020104020603" pitchFamily="34" charset="0"/>
              </a:defRPr>
            </a:lvl6pPr>
            <a:lvl7pPr marL="2466975" indent="-227013" defTabSz="449263" eaLnBrk="0" fontAlgn="base" hangingPunct="0">
              <a:lnSpc>
                <a:spcPct val="120000"/>
              </a:lnSpc>
              <a:spcBef>
                <a:spcPts val="375"/>
              </a:spcBef>
              <a:spcAft>
                <a:spcPct val="0"/>
              </a:spcAft>
              <a:buClr>
                <a:schemeClr val="tx1"/>
              </a:buClr>
              <a:buFont typeface="Arial" panose="020B0604020202020204" pitchFamily="34"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1000">
                <a:solidFill>
                  <a:schemeClr val="tx1"/>
                </a:solidFill>
                <a:latin typeface="Tw Cen MT" panose="020B0602020104020603" pitchFamily="34" charset="0"/>
              </a:defRPr>
            </a:lvl7pPr>
            <a:lvl8pPr marL="2924175" indent="-227013" defTabSz="449263" eaLnBrk="0" fontAlgn="base" hangingPunct="0">
              <a:lnSpc>
                <a:spcPct val="120000"/>
              </a:lnSpc>
              <a:spcBef>
                <a:spcPts val="375"/>
              </a:spcBef>
              <a:spcAft>
                <a:spcPct val="0"/>
              </a:spcAft>
              <a:buClr>
                <a:schemeClr val="tx1"/>
              </a:buClr>
              <a:buFont typeface="Arial" panose="020B0604020202020204" pitchFamily="34"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1000">
                <a:solidFill>
                  <a:schemeClr val="tx1"/>
                </a:solidFill>
                <a:latin typeface="Tw Cen MT" panose="020B0602020104020603" pitchFamily="34" charset="0"/>
              </a:defRPr>
            </a:lvl8pPr>
            <a:lvl9pPr marL="3381375" indent="-227013" defTabSz="449263" eaLnBrk="0" fontAlgn="base" hangingPunct="0">
              <a:lnSpc>
                <a:spcPct val="120000"/>
              </a:lnSpc>
              <a:spcBef>
                <a:spcPts val="375"/>
              </a:spcBef>
              <a:spcAft>
                <a:spcPct val="0"/>
              </a:spcAft>
              <a:buClr>
                <a:schemeClr val="tx1"/>
              </a:buClr>
              <a:buFont typeface="Arial" panose="020B0604020202020204" pitchFamily="34"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1000">
                <a:solidFill>
                  <a:schemeClr val="tx1"/>
                </a:solidFill>
                <a:latin typeface="Tw Cen MT" panose="020B0602020104020603" pitchFamily="34" charset="0"/>
              </a:defRPr>
            </a:lvl9pPr>
          </a:lstStyle>
          <a:p>
            <a:pPr marL="0" indent="0" defTabSz="914400">
              <a:lnSpc>
                <a:spcPct val="100000"/>
              </a:lnSpc>
              <a:spcBef>
                <a:spcPts val="600"/>
              </a:spcBef>
              <a:spcAft>
                <a:spcPts val="600"/>
              </a:spcAft>
              <a:buClr>
                <a:srgbClr val="FFE701"/>
              </a:buClr>
              <a:buNone/>
              <a:defRPr/>
            </a:pPr>
            <a:r>
              <a:rPr lang="it-IT" altLang="it-IT" sz="2400" b="1" dirty="0">
                <a:solidFill>
                  <a:schemeClr val="tx2"/>
                </a:solidFill>
                <a:latin typeface="+mn-lt"/>
              </a:rPr>
              <a:t>Cannabinoidi semisintetici, cannabinoidi sintetici…</a:t>
            </a:r>
            <a:endParaRPr lang="en-GB" altLang="it-IT" sz="2400" dirty="0">
              <a:solidFill>
                <a:schemeClr val="tx2"/>
              </a:solidFill>
              <a:latin typeface="+mn-lt"/>
            </a:endParaRPr>
          </a:p>
        </p:txBody>
      </p:sp>
      <p:sp>
        <p:nvSpPr>
          <p:cNvPr id="15" name="Rettangolo 14">
            <a:extLst>
              <a:ext uri="{FF2B5EF4-FFF2-40B4-BE49-F238E27FC236}">
                <a16:creationId xmlns:a16="http://schemas.microsoft.com/office/drawing/2014/main" id="{3E6C8786-6A52-0CA8-7742-1EBC474BA715}"/>
              </a:ext>
            </a:extLst>
          </p:cNvPr>
          <p:cNvSpPr/>
          <p:nvPr/>
        </p:nvSpPr>
        <p:spPr>
          <a:xfrm>
            <a:off x="7444235" y="2316188"/>
            <a:ext cx="4637527" cy="3318857"/>
          </a:xfrm>
          <a:prstGeom prst="rect">
            <a:avLst/>
          </a:prstGeom>
        </p:spPr>
        <p:txBody>
          <a:bodyPr wrap="square">
            <a:spAutoFit/>
          </a:bodyPr>
          <a:lstStyle/>
          <a:p>
            <a:pPr>
              <a:spcBef>
                <a:spcPts val="450"/>
              </a:spcBef>
              <a:spcAft>
                <a:spcPts val="450"/>
              </a:spcAft>
              <a:defRPr/>
            </a:pPr>
            <a:r>
              <a:rPr lang="it-IT" sz="2400" b="1" dirty="0">
                <a:solidFill>
                  <a:schemeClr val="tx2"/>
                </a:solidFill>
              </a:rPr>
              <a:t>Cannabis ad elevata potenza</a:t>
            </a:r>
            <a:r>
              <a:rPr lang="it-IT" sz="2400" b="1" dirty="0">
                <a:solidFill>
                  <a:schemeClr val="tx2"/>
                </a:solidFill>
                <a:latin typeface="+mn-lt"/>
              </a:rPr>
              <a:t>:</a:t>
            </a:r>
          </a:p>
          <a:p>
            <a:pPr>
              <a:spcBef>
                <a:spcPts val="450"/>
              </a:spcBef>
              <a:spcAft>
                <a:spcPts val="450"/>
              </a:spcAft>
              <a:defRPr/>
            </a:pPr>
            <a:r>
              <a:rPr lang="it-IT" sz="2400" b="1" dirty="0">
                <a:solidFill>
                  <a:schemeClr val="tx2"/>
                </a:solidFill>
                <a:latin typeface="+mn-lt"/>
              </a:rPr>
              <a:t>Δ-9</a:t>
            </a:r>
            <a:r>
              <a:rPr lang="it-IT" sz="2400" b="1" dirty="0">
                <a:solidFill>
                  <a:schemeClr val="tx2"/>
                </a:solidFill>
              </a:rPr>
              <a:t>-Tetraidrocannabinolo</a:t>
            </a:r>
          </a:p>
          <a:p>
            <a:pPr marL="333359" indent="-333359">
              <a:spcBef>
                <a:spcPts val="450"/>
              </a:spcBef>
              <a:spcAft>
                <a:spcPts val="450"/>
              </a:spcAft>
              <a:buFont typeface="Wingdings" panose="05000000000000000000" pitchFamily="2" charset="2"/>
              <a:buChar char="Ø"/>
              <a:defRPr/>
            </a:pPr>
            <a:r>
              <a:rPr lang="it-IT" sz="2400" dirty="0">
                <a:solidFill>
                  <a:schemeClr val="tx2"/>
                </a:solidFill>
              </a:rPr>
              <a:t>marijuana 	12-40% </a:t>
            </a:r>
          </a:p>
          <a:p>
            <a:pPr marL="333359" indent="-333359">
              <a:spcBef>
                <a:spcPts val="450"/>
              </a:spcBef>
              <a:spcAft>
                <a:spcPts val="450"/>
              </a:spcAft>
              <a:buFont typeface="Wingdings" panose="05000000000000000000" pitchFamily="2" charset="2"/>
              <a:buChar char="Ø"/>
              <a:defRPr/>
            </a:pPr>
            <a:r>
              <a:rPr lang="it-IT" sz="2400" dirty="0">
                <a:solidFill>
                  <a:schemeClr val="tx2"/>
                </a:solidFill>
              </a:rPr>
              <a:t>hashish 	20-60% </a:t>
            </a:r>
          </a:p>
          <a:p>
            <a:pPr marL="333359" indent="-333359">
              <a:spcBef>
                <a:spcPts val="450"/>
              </a:spcBef>
              <a:spcAft>
                <a:spcPts val="450"/>
              </a:spcAft>
              <a:buFont typeface="Wingdings" panose="05000000000000000000" pitchFamily="2" charset="2"/>
              <a:buChar char="Ø"/>
              <a:defRPr/>
            </a:pPr>
            <a:r>
              <a:rPr lang="it-IT" sz="2400" dirty="0">
                <a:solidFill>
                  <a:schemeClr val="tx2"/>
                </a:solidFill>
              </a:rPr>
              <a:t>Estratti &gt;60%</a:t>
            </a:r>
          </a:p>
          <a:p>
            <a:pPr marL="333359" indent="-333359">
              <a:spcBef>
                <a:spcPts val="450"/>
              </a:spcBef>
              <a:spcAft>
                <a:spcPts val="450"/>
              </a:spcAft>
              <a:buFont typeface="Wingdings" panose="05000000000000000000" pitchFamily="2" charset="2"/>
              <a:buChar char="Ø"/>
              <a:defRPr/>
            </a:pPr>
            <a:r>
              <a:rPr lang="it-IT" sz="2400" dirty="0">
                <a:solidFill>
                  <a:schemeClr val="tx2"/>
                </a:solidFill>
              </a:rPr>
              <a:t>Cannabidiolo              CBD&lt;1%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AA083-43B3-C3D6-A090-BCFB6D6CAE78}"/>
            </a:ext>
          </a:extLst>
        </p:cNvPr>
        <p:cNvGrpSpPr/>
        <p:nvPr/>
      </p:nvGrpSpPr>
      <p:grpSpPr>
        <a:xfrm>
          <a:off x="0" y="0"/>
          <a:ext cx="0" cy="0"/>
          <a:chOff x="0" y="0"/>
          <a:chExt cx="0" cy="0"/>
        </a:xfrm>
      </p:grpSpPr>
      <p:sp>
        <p:nvSpPr>
          <p:cNvPr id="13" name="Rettangolo 12">
            <a:extLst>
              <a:ext uri="{FF2B5EF4-FFF2-40B4-BE49-F238E27FC236}">
                <a16:creationId xmlns:a16="http://schemas.microsoft.com/office/drawing/2014/main" id="{372EA2DC-CD44-EAA9-CF43-45411D3E237C}"/>
              </a:ext>
            </a:extLst>
          </p:cNvPr>
          <p:cNvSpPr/>
          <p:nvPr/>
        </p:nvSpPr>
        <p:spPr>
          <a:xfrm>
            <a:off x="1880799" y="116632"/>
            <a:ext cx="6035562" cy="1546577"/>
          </a:xfrm>
          <a:prstGeom prst="rect">
            <a:avLst/>
          </a:prstGeom>
          <a:noFill/>
        </p:spPr>
        <p:txBody>
          <a:bodyPr wrap="none" lIns="68580" tIns="34290" rIns="68580" bIns="34290">
            <a:spAutoFit/>
          </a:bodyPr>
          <a:lstStyle/>
          <a:p>
            <a:pPr algn="ctr" defTabSz="457200" eaLnBrk="1" fontAlgn="auto" hangingPunct="1">
              <a:spcBef>
                <a:spcPts val="0"/>
              </a:spcBef>
              <a:spcAft>
                <a:spcPts val="0"/>
              </a:spcAft>
              <a:defRPr/>
            </a:pPr>
            <a:r>
              <a:rPr lang="it-IT" sz="3200" dirty="0">
                <a:ln w="0"/>
                <a:solidFill>
                  <a:srgbClr val="44546A"/>
                </a:solidFill>
                <a:effectLst>
                  <a:reflection blurRad="6350" stA="53000" endA="300" endPos="35500" dir="5400000" sy="-90000" algn="bl" rotWithShape="0"/>
                </a:effectLst>
                <a:latin typeface="Calibri" panose="020F0502020204030204"/>
                <a:cs typeface="+mn-cs"/>
              </a:rPr>
              <a:t>Le principali sostanze stupefacenti: </a:t>
            </a:r>
          </a:p>
          <a:p>
            <a:pPr algn="ctr" defTabSz="457200" eaLnBrk="1" fontAlgn="auto" hangingPunct="1">
              <a:spcBef>
                <a:spcPts val="0"/>
              </a:spcBef>
              <a:spcAft>
                <a:spcPts val="0"/>
              </a:spcAft>
              <a:defRPr/>
            </a:pPr>
            <a:r>
              <a:rPr lang="it-IT" altLang="it-IT" sz="3200" dirty="0">
                <a:ln w="0"/>
                <a:solidFill>
                  <a:srgbClr val="44546A"/>
                </a:solidFill>
                <a:effectLst>
                  <a:reflection blurRad="6350" stA="53000" endA="300" endPos="35500" dir="5400000" sy="-90000" algn="bl" rotWithShape="0"/>
                </a:effectLst>
                <a:latin typeface="Calibri" panose="020F0502020204030204"/>
                <a:cs typeface="+mn-cs"/>
              </a:rPr>
              <a:t>Cannabis e Cannabinoidi</a:t>
            </a:r>
          </a:p>
          <a:p>
            <a:pPr algn="ctr" defTabSz="457200" eaLnBrk="1" fontAlgn="auto" hangingPunct="1">
              <a:spcBef>
                <a:spcPts val="0"/>
              </a:spcBef>
              <a:spcAft>
                <a:spcPts val="0"/>
              </a:spcAft>
              <a:defRPr/>
            </a:pPr>
            <a:endParaRPr lang="it-IT" sz="3200" dirty="0">
              <a:ln w="0"/>
              <a:solidFill>
                <a:srgbClr val="44546A"/>
              </a:solidFill>
              <a:effectLst>
                <a:reflection blurRad="6350" stA="53000" endA="300" endPos="35500" dir="5400000" sy="-90000" algn="bl" rotWithShape="0"/>
              </a:effectLst>
              <a:latin typeface="Calibri" panose="020F0502020204030204"/>
              <a:cs typeface="+mn-cs"/>
            </a:endParaRPr>
          </a:p>
        </p:txBody>
      </p:sp>
      <p:cxnSp>
        <p:nvCxnSpPr>
          <p:cNvPr id="3" name="Connettore diritto 2">
            <a:extLst>
              <a:ext uri="{FF2B5EF4-FFF2-40B4-BE49-F238E27FC236}">
                <a16:creationId xmlns:a16="http://schemas.microsoft.com/office/drawing/2014/main" id="{53FFE0C0-0B7C-B95F-81DA-958C18097234}"/>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 name="Connettore diritto 3">
            <a:extLst>
              <a:ext uri="{FF2B5EF4-FFF2-40B4-BE49-F238E27FC236}">
                <a16:creationId xmlns:a16="http://schemas.microsoft.com/office/drawing/2014/main" id="{318DD648-F4AF-4C6B-4577-868428BE195D}"/>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20486" name="Immagine 4">
            <a:extLst>
              <a:ext uri="{FF2B5EF4-FFF2-40B4-BE49-F238E27FC236}">
                <a16:creationId xmlns:a16="http://schemas.microsoft.com/office/drawing/2014/main" id="{6C5EFBCE-51E5-3A6E-742D-7829822CDC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ttore diritto 5">
            <a:extLst>
              <a:ext uri="{FF2B5EF4-FFF2-40B4-BE49-F238E27FC236}">
                <a16:creationId xmlns:a16="http://schemas.microsoft.com/office/drawing/2014/main" id="{BDD6FA70-92BA-F2E0-E1E8-E55026623402}"/>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20488" name="Immagine 6">
            <a:extLst>
              <a:ext uri="{FF2B5EF4-FFF2-40B4-BE49-F238E27FC236}">
                <a16:creationId xmlns:a16="http://schemas.microsoft.com/office/drawing/2014/main" id="{A0936BEB-4477-5A20-1C3C-3CAC8E90EB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sellaDiTesto 4">
            <a:extLst>
              <a:ext uri="{FF2B5EF4-FFF2-40B4-BE49-F238E27FC236}">
                <a16:creationId xmlns:a16="http://schemas.microsoft.com/office/drawing/2014/main" id="{3180151E-419F-64B7-339B-64C71301B1AD}"/>
              </a:ext>
            </a:extLst>
          </p:cNvPr>
          <p:cNvSpPr txBox="1"/>
          <p:nvPr/>
        </p:nvSpPr>
        <p:spPr>
          <a:xfrm>
            <a:off x="1296069" y="2036104"/>
            <a:ext cx="4227498" cy="3447098"/>
          </a:xfrm>
          <a:prstGeom prst="rect">
            <a:avLst/>
          </a:prstGeom>
          <a:noFill/>
        </p:spPr>
        <p:txBody>
          <a:bodyPr wrap="square">
            <a:spAutoFit/>
          </a:bodyPr>
          <a:lstStyle/>
          <a:p>
            <a:pPr eaLnBrk="1" hangingPunct="1">
              <a:spcBef>
                <a:spcPts val="600"/>
              </a:spcBef>
              <a:spcAft>
                <a:spcPts val="600"/>
              </a:spcAft>
              <a:buFontTx/>
              <a:buNone/>
            </a:pPr>
            <a:r>
              <a:rPr lang="it-IT" altLang="it-IT" sz="2400" b="1" dirty="0">
                <a:solidFill>
                  <a:schemeClr val="tx2"/>
                </a:solidFill>
              </a:rPr>
              <a:t>Effetti somatici</a:t>
            </a:r>
            <a:endParaRPr lang="it-IT" altLang="it-IT" sz="2400" dirty="0">
              <a:solidFill>
                <a:schemeClr val="tx2"/>
              </a:solidFill>
            </a:endParaRP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Tachicardia; alterazione pressione sanguigna</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Broncodilatazione</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Alterazione T corporea</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Aumento appetito</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Iperemia congiuntivale</a:t>
            </a:r>
          </a:p>
        </p:txBody>
      </p:sp>
      <p:sp>
        <p:nvSpPr>
          <p:cNvPr id="7" name="CasellaDiTesto 6">
            <a:extLst>
              <a:ext uri="{FF2B5EF4-FFF2-40B4-BE49-F238E27FC236}">
                <a16:creationId xmlns:a16="http://schemas.microsoft.com/office/drawing/2014/main" id="{05CDDE61-CEA7-FA92-20EC-BDB374CB875D}"/>
              </a:ext>
            </a:extLst>
          </p:cNvPr>
          <p:cNvSpPr txBox="1"/>
          <p:nvPr/>
        </p:nvSpPr>
        <p:spPr>
          <a:xfrm>
            <a:off x="5397347" y="1986806"/>
            <a:ext cx="6356375" cy="3816429"/>
          </a:xfrm>
          <a:prstGeom prst="rect">
            <a:avLst/>
          </a:prstGeom>
          <a:noFill/>
        </p:spPr>
        <p:txBody>
          <a:bodyPr wrap="square">
            <a:spAutoFit/>
          </a:bodyPr>
          <a:lstStyle/>
          <a:p>
            <a:pPr eaLnBrk="1" hangingPunct="1">
              <a:spcBef>
                <a:spcPts val="600"/>
              </a:spcBef>
              <a:spcAft>
                <a:spcPts val="600"/>
              </a:spcAft>
              <a:buFontTx/>
              <a:buNone/>
            </a:pPr>
            <a:r>
              <a:rPr lang="it-IT" altLang="it-IT" sz="2400" b="1" dirty="0">
                <a:solidFill>
                  <a:schemeClr val="tx2"/>
                </a:solidFill>
              </a:rPr>
              <a:t>Effetti neuropsichici</a:t>
            </a:r>
            <a:endParaRPr lang="it-IT" altLang="it-IT" sz="2400" dirty="0">
              <a:solidFill>
                <a:schemeClr val="tx2"/>
              </a:solidFill>
            </a:endParaRP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Alterazioni del tono affettivo: euforia o sedazione</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Rilassamento</a:t>
            </a:r>
          </a:p>
          <a:p>
            <a:pPr marL="342900" indent="-342900" eaLnBrk="1" hangingPunct="1">
              <a:spcBef>
                <a:spcPts val="600"/>
              </a:spcBef>
              <a:spcAft>
                <a:spcPts val="600"/>
              </a:spcAft>
              <a:buFont typeface="Wingdings" panose="05000000000000000000" pitchFamily="2" charset="2"/>
              <a:buChar char="Ø"/>
            </a:pPr>
            <a:r>
              <a:rPr lang="it-IT" altLang="it-IT" sz="2400" b="1" dirty="0">
                <a:solidFill>
                  <a:schemeClr val="tx2"/>
                </a:solidFill>
              </a:rPr>
              <a:t>Percezione dilatata di tempo e spazio</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Ansia, disforia, panico</a:t>
            </a:r>
          </a:p>
          <a:p>
            <a:pPr marL="342900" indent="-342900" eaLnBrk="1" hangingPunct="1">
              <a:spcBef>
                <a:spcPts val="600"/>
              </a:spcBef>
              <a:spcAft>
                <a:spcPts val="600"/>
              </a:spcAft>
              <a:buFont typeface="Wingdings" panose="05000000000000000000" pitchFamily="2" charset="2"/>
              <a:buChar char="Ø"/>
            </a:pPr>
            <a:r>
              <a:rPr lang="it-IT" altLang="it-IT" sz="2400" b="1" dirty="0">
                <a:solidFill>
                  <a:schemeClr val="tx2"/>
                </a:solidFill>
              </a:rPr>
              <a:t>Peggioramento funzioni mnemoniche, cognitive e motorie</a:t>
            </a:r>
          </a:p>
        </p:txBody>
      </p:sp>
      <p:sp>
        <p:nvSpPr>
          <p:cNvPr id="8" name="CasellaDiTesto 7">
            <a:extLst>
              <a:ext uri="{FF2B5EF4-FFF2-40B4-BE49-F238E27FC236}">
                <a16:creationId xmlns:a16="http://schemas.microsoft.com/office/drawing/2014/main" id="{EAAEEADD-5AA4-B18E-67E9-DAE4696F7277}"/>
              </a:ext>
            </a:extLst>
          </p:cNvPr>
          <p:cNvSpPr txBox="1"/>
          <p:nvPr/>
        </p:nvSpPr>
        <p:spPr>
          <a:xfrm>
            <a:off x="1566166" y="6062842"/>
            <a:ext cx="8490273" cy="461665"/>
          </a:xfrm>
          <a:prstGeom prst="rect">
            <a:avLst/>
          </a:prstGeom>
          <a:noFill/>
        </p:spPr>
        <p:txBody>
          <a:bodyPr wrap="square" rtlCol="0">
            <a:spAutoFit/>
          </a:bodyPr>
          <a:lstStyle/>
          <a:p>
            <a:r>
              <a:rPr lang="it-IT" sz="2400" b="1" dirty="0">
                <a:solidFill>
                  <a:schemeClr val="tx2"/>
                </a:solidFill>
              </a:rPr>
              <a:t>Attivazione del sistema della ricompensa (</a:t>
            </a:r>
            <a:r>
              <a:rPr lang="it-IT" sz="2400" b="1" dirty="0" err="1">
                <a:solidFill>
                  <a:schemeClr val="tx2"/>
                </a:solidFill>
              </a:rPr>
              <a:t>reward</a:t>
            </a:r>
            <a:r>
              <a:rPr lang="it-IT" sz="2400" b="1" dirty="0">
                <a:solidFill>
                  <a:schemeClr val="tx2"/>
                </a:solidFill>
              </a:rPr>
              <a:t> </a:t>
            </a:r>
            <a:r>
              <a:rPr lang="it-IT" sz="2400" b="1" dirty="0" err="1">
                <a:solidFill>
                  <a:schemeClr val="tx2"/>
                </a:solidFill>
              </a:rPr>
              <a:t>circuit</a:t>
            </a:r>
            <a:r>
              <a:rPr lang="it-IT" sz="2400" b="1" dirty="0">
                <a:solidFill>
                  <a:schemeClr val="tx2"/>
                </a:solidFill>
              </a:rPr>
              <a:t>)</a:t>
            </a:r>
            <a:endParaRPr lang="en-GB" sz="2400" b="1" dirty="0">
              <a:solidFill>
                <a:schemeClr val="tx2"/>
              </a:solidFill>
            </a:endParaRPr>
          </a:p>
        </p:txBody>
      </p:sp>
      <p:sp>
        <p:nvSpPr>
          <p:cNvPr id="9" name="CasellaDiTesto 8">
            <a:extLst>
              <a:ext uri="{FF2B5EF4-FFF2-40B4-BE49-F238E27FC236}">
                <a16:creationId xmlns:a16="http://schemas.microsoft.com/office/drawing/2014/main" id="{ED5F3AD7-F49F-8857-9844-90472C10C240}"/>
              </a:ext>
            </a:extLst>
          </p:cNvPr>
          <p:cNvSpPr txBox="1"/>
          <p:nvPr/>
        </p:nvSpPr>
        <p:spPr>
          <a:xfrm>
            <a:off x="1199456" y="1316387"/>
            <a:ext cx="9433846" cy="461665"/>
          </a:xfrm>
          <a:prstGeom prst="rect">
            <a:avLst/>
          </a:prstGeom>
          <a:noFill/>
        </p:spPr>
        <p:txBody>
          <a:bodyPr wrap="square">
            <a:spAutoFit/>
          </a:bodyPr>
          <a:lstStyle/>
          <a:p>
            <a:r>
              <a:rPr lang="it-IT" sz="2400" b="1" dirty="0">
                <a:solidFill>
                  <a:schemeClr val="tx2"/>
                </a:solidFill>
              </a:rPr>
              <a:t>Alterano il bilancio eccitatorio/inibitorio modulato dal GABA. </a:t>
            </a:r>
          </a:p>
        </p:txBody>
      </p:sp>
    </p:spTree>
    <p:extLst>
      <p:ext uri="{BB962C8B-B14F-4D97-AF65-F5344CB8AC3E}">
        <p14:creationId xmlns:p14="http://schemas.microsoft.com/office/powerpoint/2010/main" val="3948499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83200-8831-57D2-E050-B28F54800D29}"/>
            </a:ext>
          </a:extLst>
        </p:cNvPr>
        <p:cNvGrpSpPr/>
        <p:nvPr/>
      </p:nvGrpSpPr>
      <p:grpSpPr>
        <a:xfrm>
          <a:off x="0" y="0"/>
          <a:ext cx="0" cy="0"/>
          <a:chOff x="0" y="0"/>
          <a:chExt cx="0" cy="0"/>
        </a:xfrm>
      </p:grpSpPr>
      <p:sp>
        <p:nvSpPr>
          <p:cNvPr id="13" name="Rettangolo 12">
            <a:extLst>
              <a:ext uri="{FF2B5EF4-FFF2-40B4-BE49-F238E27FC236}">
                <a16:creationId xmlns:a16="http://schemas.microsoft.com/office/drawing/2014/main" id="{16DF61E3-C693-2BB9-981D-1A59924A7226}"/>
              </a:ext>
            </a:extLst>
          </p:cNvPr>
          <p:cNvSpPr/>
          <p:nvPr/>
        </p:nvSpPr>
        <p:spPr>
          <a:xfrm>
            <a:off x="1880799" y="116632"/>
            <a:ext cx="6035562" cy="1546577"/>
          </a:xfrm>
          <a:prstGeom prst="rect">
            <a:avLst/>
          </a:prstGeom>
          <a:noFill/>
        </p:spPr>
        <p:txBody>
          <a:bodyPr wrap="none" lIns="68580" tIns="34290" rIns="68580" bIns="34290">
            <a:spAutoFit/>
          </a:bodyPr>
          <a:lstStyle/>
          <a:p>
            <a:pPr algn="ctr" defTabSz="457200" eaLnBrk="1" fontAlgn="auto" hangingPunct="1">
              <a:spcBef>
                <a:spcPts val="0"/>
              </a:spcBef>
              <a:spcAft>
                <a:spcPts val="0"/>
              </a:spcAft>
              <a:defRPr/>
            </a:pPr>
            <a:r>
              <a:rPr lang="it-IT" sz="3200" dirty="0">
                <a:ln w="0"/>
                <a:solidFill>
                  <a:srgbClr val="44546A"/>
                </a:solidFill>
                <a:effectLst>
                  <a:reflection blurRad="6350" stA="53000" endA="300" endPos="35500" dir="5400000" sy="-90000" algn="bl" rotWithShape="0"/>
                </a:effectLst>
                <a:latin typeface="Calibri" panose="020F0502020204030204"/>
                <a:cs typeface="+mn-cs"/>
              </a:rPr>
              <a:t>Le principali sostanze stupefacenti: </a:t>
            </a:r>
          </a:p>
          <a:p>
            <a:pPr algn="ctr" defTabSz="457200" eaLnBrk="1" fontAlgn="auto" hangingPunct="1">
              <a:spcBef>
                <a:spcPts val="0"/>
              </a:spcBef>
              <a:spcAft>
                <a:spcPts val="0"/>
              </a:spcAft>
              <a:defRPr/>
            </a:pPr>
            <a:r>
              <a:rPr lang="it-IT" altLang="it-IT" sz="3200" dirty="0">
                <a:ln w="0"/>
                <a:solidFill>
                  <a:srgbClr val="44546A"/>
                </a:solidFill>
                <a:effectLst>
                  <a:reflection blurRad="6350" stA="53000" endA="300" endPos="35500" dir="5400000" sy="-90000" algn="bl" rotWithShape="0"/>
                </a:effectLst>
                <a:latin typeface="Calibri" panose="020F0502020204030204"/>
                <a:cs typeface="+mn-cs"/>
              </a:rPr>
              <a:t>Cannabis e Cannabinoidi</a:t>
            </a:r>
          </a:p>
          <a:p>
            <a:pPr algn="ctr" defTabSz="457200" eaLnBrk="1" fontAlgn="auto" hangingPunct="1">
              <a:spcBef>
                <a:spcPts val="0"/>
              </a:spcBef>
              <a:spcAft>
                <a:spcPts val="0"/>
              </a:spcAft>
              <a:defRPr/>
            </a:pPr>
            <a:endParaRPr lang="it-IT" sz="3200" dirty="0">
              <a:ln w="0"/>
              <a:solidFill>
                <a:srgbClr val="44546A"/>
              </a:solidFill>
              <a:effectLst>
                <a:reflection blurRad="6350" stA="53000" endA="300" endPos="35500" dir="5400000" sy="-90000" algn="bl" rotWithShape="0"/>
              </a:effectLst>
              <a:latin typeface="Calibri" panose="020F0502020204030204"/>
              <a:cs typeface="+mn-cs"/>
            </a:endParaRPr>
          </a:p>
        </p:txBody>
      </p:sp>
      <p:cxnSp>
        <p:nvCxnSpPr>
          <p:cNvPr id="3" name="Connettore diritto 2">
            <a:extLst>
              <a:ext uri="{FF2B5EF4-FFF2-40B4-BE49-F238E27FC236}">
                <a16:creationId xmlns:a16="http://schemas.microsoft.com/office/drawing/2014/main" id="{6955A7E8-497E-8DC5-3A2C-8ABB82C4FCA8}"/>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 name="Connettore diritto 3">
            <a:extLst>
              <a:ext uri="{FF2B5EF4-FFF2-40B4-BE49-F238E27FC236}">
                <a16:creationId xmlns:a16="http://schemas.microsoft.com/office/drawing/2014/main" id="{A457D51A-D2B7-E524-DBD8-4E5BEF3B639B}"/>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20486" name="Immagine 4">
            <a:extLst>
              <a:ext uri="{FF2B5EF4-FFF2-40B4-BE49-F238E27FC236}">
                <a16:creationId xmlns:a16="http://schemas.microsoft.com/office/drawing/2014/main" id="{BC8EC7F4-668C-3D24-596D-1FDCF2DE42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ttore diritto 5">
            <a:extLst>
              <a:ext uri="{FF2B5EF4-FFF2-40B4-BE49-F238E27FC236}">
                <a16:creationId xmlns:a16="http://schemas.microsoft.com/office/drawing/2014/main" id="{EA243CA4-ED6F-D7B5-F2CC-4BCAA417BFB4}"/>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20488" name="Immagine 6">
            <a:extLst>
              <a:ext uri="{FF2B5EF4-FFF2-40B4-BE49-F238E27FC236}">
                <a16:creationId xmlns:a16="http://schemas.microsoft.com/office/drawing/2014/main" id="{B1B30625-1C55-13CE-E67B-42BF3FB95D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a:extLst>
              <a:ext uri="{FF2B5EF4-FFF2-40B4-BE49-F238E27FC236}">
                <a16:creationId xmlns:a16="http://schemas.microsoft.com/office/drawing/2014/main" id="{BB3E260C-3843-52C8-F027-EB1020AB5998}"/>
              </a:ext>
            </a:extLst>
          </p:cNvPr>
          <p:cNvSpPr txBox="1"/>
          <p:nvPr/>
        </p:nvSpPr>
        <p:spPr>
          <a:xfrm>
            <a:off x="1126864" y="1244785"/>
            <a:ext cx="9433846" cy="461665"/>
          </a:xfrm>
          <a:prstGeom prst="rect">
            <a:avLst/>
          </a:prstGeom>
          <a:noFill/>
        </p:spPr>
        <p:txBody>
          <a:bodyPr wrap="square">
            <a:spAutoFit/>
          </a:bodyPr>
          <a:lstStyle/>
          <a:p>
            <a:r>
              <a:rPr lang="it-IT" sz="2400" b="1" dirty="0">
                <a:solidFill>
                  <a:schemeClr val="tx2"/>
                </a:solidFill>
              </a:rPr>
              <a:t>assunzione orale «</a:t>
            </a:r>
            <a:r>
              <a:rPr lang="it-IT" sz="2400" b="1" dirty="0" err="1">
                <a:solidFill>
                  <a:schemeClr val="tx2"/>
                </a:solidFill>
              </a:rPr>
              <a:t>edibles</a:t>
            </a:r>
            <a:r>
              <a:rPr lang="it-IT" sz="2400" b="1" dirty="0">
                <a:solidFill>
                  <a:schemeClr val="tx2"/>
                </a:solidFill>
              </a:rPr>
              <a:t>»</a:t>
            </a:r>
          </a:p>
        </p:txBody>
      </p:sp>
      <p:sp>
        <p:nvSpPr>
          <p:cNvPr id="2" name="Rectangle 3">
            <a:extLst>
              <a:ext uri="{FF2B5EF4-FFF2-40B4-BE49-F238E27FC236}">
                <a16:creationId xmlns:a16="http://schemas.microsoft.com/office/drawing/2014/main" id="{3D873564-3A29-B4FC-642B-DCB86A8544A0}"/>
              </a:ext>
            </a:extLst>
          </p:cNvPr>
          <p:cNvSpPr txBox="1">
            <a:spLocks/>
          </p:cNvSpPr>
          <p:nvPr/>
        </p:nvSpPr>
        <p:spPr>
          <a:xfrm>
            <a:off x="335361" y="1729582"/>
            <a:ext cx="11016852" cy="456565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14137" marR="0" lvl="0" algn="l" defTabSz="914400" rtl="0" eaLnBrk="1" fontAlgn="auto" latinLnBrk="0" hangingPunct="1">
              <a:lnSpc>
                <a:spcPct val="100000"/>
              </a:lnSpc>
              <a:spcBef>
                <a:spcPts val="0"/>
              </a:spcBef>
              <a:spcAft>
                <a:spcPts val="0"/>
              </a:spcAft>
              <a:buClr>
                <a:schemeClr val="accent1">
                  <a:lumMod val="50000"/>
                </a:schemeClr>
              </a:buClr>
              <a:buSzPct val="85000"/>
              <a:tabLst/>
              <a:defRPr/>
            </a:pPr>
            <a:r>
              <a:rPr lang="it-IT" sz="2400" dirty="0">
                <a:solidFill>
                  <a:schemeClr val="tx2"/>
                </a:solidFill>
                <a:latin typeface="+mn-lt"/>
                <a:ea typeface="+mn-ea"/>
                <a:cs typeface="+mn-cs"/>
              </a:rPr>
              <a:t>Insorgenza ritardata degli effetti, quindi maggiori dosaggi</a:t>
            </a:r>
          </a:p>
          <a:p>
            <a:pPr marL="114137" marR="0" lvl="0" algn="l" defTabSz="914400" rtl="0" eaLnBrk="1" fontAlgn="auto" latinLnBrk="0" hangingPunct="1">
              <a:lnSpc>
                <a:spcPct val="100000"/>
              </a:lnSpc>
              <a:spcBef>
                <a:spcPts val="0"/>
              </a:spcBef>
              <a:spcAft>
                <a:spcPts val="0"/>
              </a:spcAft>
              <a:buClr>
                <a:schemeClr val="accent1">
                  <a:lumMod val="50000"/>
                </a:schemeClr>
              </a:buClr>
              <a:buSzPct val="85000"/>
              <a:tabLst/>
              <a:defRPr/>
            </a:pPr>
            <a:endParaRPr lang="it-IT" sz="1100" dirty="0">
              <a:solidFill>
                <a:schemeClr val="tx2"/>
              </a:solidFill>
              <a:latin typeface="+mn-lt"/>
              <a:ea typeface="+mn-ea"/>
              <a:cs typeface="+mn-cs"/>
            </a:endParaRPr>
          </a:p>
          <a:p>
            <a:pPr marL="638851" marR="0" lvl="1" indent="-228274" algn="l" defTabSz="914400" rtl="0" eaLnBrk="1" fontAlgn="auto" latinLnBrk="0" hangingPunct="1">
              <a:lnSpc>
                <a:spcPct val="100000"/>
              </a:lnSpc>
              <a:spcBef>
                <a:spcPts val="0"/>
              </a:spcBef>
              <a:spcAft>
                <a:spcPct val="50000"/>
              </a:spcAft>
              <a:buClr>
                <a:srgbClr val="000000"/>
              </a:buClr>
              <a:buSzPct val="70000"/>
              <a:buFont typeface="Wingdings" pitchFamily="2" charset="2"/>
              <a:buChar char="Ø"/>
              <a:tabLst/>
              <a:defRPr/>
            </a:pPr>
            <a:r>
              <a:rPr lang="it-IT" sz="2400" dirty="0">
                <a:solidFill>
                  <a:schemeClr val="tx2"/>
                </a:solidFill>
                <a:latin typeface="+mn-lt"/>
                <a:ea typeface="+mn-ea"/>
                <a:cs typeface="+mn-cs"/>
              </a:rPr>
              <a:t>Sonnolenza, Confusione.</a:t>
            </a:r>
          </a:p>
          <a:p>
            <a:pPr marL="638851" lvl="1" indent="-228274" defTabSz="914400">
              <a:spcAft>
                <a:spcPct val="50000"/>
              </a:spcAft>
              <a:buSzPct val="70000"/>
              <a:buFont typeface="Wingdings" pitchFamily="2" charset="2"/>
              <a:buChar char="Ø"/>
              <a:defRPr/>
            </a:pPr>
            <a:r>
              <a:rPr lang="it-IT" sz="2400" dirty="0">
                <a:solidFill>
                  <a:schemeClr val="tx2"/>
                </a:solidFill>
                <a:latin typeface="+mn-lt"/>
                <a:ea typeface="+mn-ea"/>
                <a:cs typeface="+mn-cs"/>
              </a:rPr>
              <a:t>Ansia, agitazione e attacchi di panico.</a:t>
            </a:r>
          </a:p>
          <a:p>
            <a:pPr marL="638851" lvl="1" indent="-228274" defTabSz="914400">
              <a:spcAft>
                <a:spcPct val="50000"/>
              </a:spcAft>
              <a:buSzPct val="70000"/>
              <a:buFont typeface="Wingdings" pitchFamily="2" charset="2"/>
              <a:buChar char="Ø"/>
              <a:defRPr/>
            </a:pPr>
            <a:r>
              <a:rPr lang="it-IT" sz="2400" dirty="0">
                <a:solidFill>
                  <a:schemeClr val="tx2"/>
                </a:solidFill>
                <a:latin typeface="+mn-lt"/>
                <a:ea typeface="+mn-ea"/>
                <a:cs typeface="+mn-cs"/>
              </a:rPr>
              <a:t>Episodi psicotici.</a:t>
            </a:r>
          </a:p>
          <a:p>
            <a:pPr marL="638851" lvl="1" indent="-228274" defTabSz="914400">
              <a:spcAft>
                <a:spcPct val="50000"/>
              </a:spcAft>
              <a:buSzPct val="70000"/>
              <a:buFont typeface="Wingdings" pitchFamily="2" charset="2"/>
              <a:buChar char="Ø"/>
              <a:defRPr/>
            </a:pPr>
            <a:r>
              <a:rPr lang="it-IT" sz="2400" dirty="0">
                <a:solidFill>
                  <a:schemeClr val="tx2"/>
                </a:solidFill>
                <a:latin typeface="+mn-lt"/>
                <a:ea typeface="+mn-ea"/>
                <a:cs typeface="+mn-cs"/>
              </a:rPr>
              <a:t>Allucinazioni, paranoia. </a:t>
            </a:r>
          </a:p>
          <a:p>
            <a:pPr marL="638851" lvl="1" indent="-228274" defTabSz="914400">
              <a:spcAft>
                <a:spcPct val="50000"/>
              </a:spcAft>
              <a:buSzPct val="70000"/>
              <a:buFont typeface="Wingdings" pitchFamily="2" charset="2"/>
              <a:buChar char="Ø"/>
              <a:defRPr/>
            </a:pPr>
            <a:r>
              <a:rPr lang="it-IT" sz="2400" dirty="0">
                <a:solidFill>
                  <a:schemeClr val="tx2"/>
                </a:solidFill>
                <a:latin typeface="+mn-lt"/>
                <a:ea typeface="+mn-ea"/>
                <a:cs typeface="+mn-cs"/>
              </a:rPr>
              <a:t>Vomito, compromissione della capacità motoria.</a:t>
            </a:r>
          </a:p>
          <a:p>
            <a:pPr marL="638851" lvl="1" indent="-228274" defTabSz="914400">
              <a:spcAft>
                <a:spcPct val="50000"/>
              </a:spcAft>
              <a:buSzPct val="70000"/>
              <a:buFont typeface="Wingdings" pitchFamily="2" charset="2"/>
              <a:buChar char="Ø"/>
              <a:defRPr/>
            </a:pPr>
            <a:r>
              <a:rPr lang="it-IT" sz="2400" dirty="0">
                <a:solidFill>
                  <a:schemeClr val="tx2"/>
                </a:solidFill>
                <a:latin typeface="+mn-lt"/>
                <a:ea typeface="+mn-ea"/>
                <a:cs typeface="+mn-cs"/>
              </a:rPr>
              <a:t>Depressione respiratoria.</a:t>
            </a:r>
          </a:p>
          <a:p>
            <a:pPr marL="638851" lvl="1" indent="-228274" defTabSz="914400">
              <a:spcAft>
                <a:spcPct val="50000"/>
              </a:spcAft>
              <a:buSzPct val="70000"/>
              <a:buFont typeface="Wingdings" pitchFamily="2" charset="2"/>
              <a:buChar char="Ø"/>
              <a:defRPr/>
            </a:pPr>
            <a:r>
              <a:rPr lang="it-IT" sz="2400" dirty="0">
                <a:solidFill>
                  <a:schemeClr val="tx2"/>
                </a:solidFill>
                <a:latin typeface="+mn-lt"/>
                <a:ea typeface="+mn-ea"/>
                <a:cs typeface="+mn-cs"/>
              </a:rPr>
              <a:t>Problemi cardiaci (da aritmie all'infarto).</a:t>
            </a:r>
          </a:p>
          <a:p>
            <a:pPr marL="638851" lvl="1" indent="-228274" defTabSz="914400">
              <a:spcAft>
                <a:spcPct val="50000"/>
              </a:spcAft>
              <a:buSzPct val="70000"/>
              <a:buFont typeface="Wingdings" pitchFamily="2" charset="2"/>
              <a:buChar char="Ø"/>
              <a:defRPr/>
            </a:pPr>
            <a:r>
              <a:rPr lang="it-IT" sz="2400" dirty="0">
                <a:solidFill>
                  <a:schemeClr val="tx2"/>
                </a:solidFill>
                <a:latin typeface="+mn-lt"/>
                <a:ea typeface="+mn-ea"/>
                <a:cs typeface="+mn-cs"/>
              </a:rPr>
              <a:t>Aumento della probabilità di provocare autolesionismo o di fare del male agli altri</a:t>
            </a:r>
            <a:endParaRPr lang="en-US" sz="2400" dirty="0">
              <a:solidFill>
                <a:schemeClr val="tx2"/>
              </a:solidFill>
              <a:latin typeface="+mn-lt"/>
              <a:ea typeface="+mn-ea"/>
              <a:cs typeface="+mn-cs"/>
            </a:endParaRPr>
          </a:p>
        </p:txBody>
      </p:sp>
      <p:sp>
        <p:nvSpPr>
          <p:cNvPr id="10" name="CasellaDiTesto 9">
            <a:extLst>
              <a:ext uri="{FF2B5EF4-FFF2-40B4-BE49-F238E27FC236}">
                <a16:creationId xmlns:a16="http://schemas.microsoft.com/office/drawing/2014/main" id="{CC044D2C-9A78-554E-085A-FEB0F0CDFD69}"/>
              </a:ext>
            </a:extLst>
          </p:cNvPr>
          <p:cNvSpPr txBox="1"/>
          <p:nvPr/>
        </p:nvSpPr>
        <p:spPr>
          <a:xfrm>
            <a:off x="335361" y="6650786"/>
            <a:ext cx="6815831" cy="276999"/>
          </a:xfrm>
          <a:prstGeom prst="rect">
            <a:avLst/>
          </a:prstGeom>
          <a:noFill/>
        </p:spPr>
        <p:txBody>
          <a:bodyPr wrap="square">
            <a:spAutoFit/>
          </a:bodyPr>
          <a:lstStyle/>
          <a:p>
            <a:r>
              <a:rPr lang="en-GB" sz="1200" dirty="0"/>
              <a:t>https://americanaddictioncenters.org/marijuana-rehab/risks-of-edibles</a:t>
            </a:r>
          </a:p>
        </p:txBody>
      </p:sp>
    </p:spTree>
    <p:extLst>
      <p:ext uri="{BB962C8B-B14F-4D97-AF65-F5344CB8AC3E}">
        <p14:creationId xmlns:p14="http://schemas.microsoft.com/office/powerpoint/2010/main" val="3505896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ttangolo 12">
            <a:extLst>
              <a:ext uri="{FF2B5EF4-FFF2-40B4-BE49-F238E27FC236}">
                <a16:creationId xmlns:a16="http://schemas.microsoft.com/office/drawing/2014/main" id="{8194843F-A606-CF30-8BEE-3C6FB6D48E22}"/>
              </a:ext>
            </a:extLst>
          </p:cNvPr>
          <p:cNvSpPr/>
          <p:nvPr/>
        </p:nvSpPr>
        <p:spPr>
          <a:xfrm>
            <a:off x="1898230" y="116632"/>
            <a:ext cx="6035563" cy="1054135"/>
          </a:xfrm>
          <a:prstGeom prst="rect">
            <a:avLst/>
          </a:prstGeom>
          <a:noFill/>
        </p:spPr>
        <p:txBody>
          <a:bodyPr wrap="none" lIns="68580" tIns="34290" rIns="68580" bIns="34290">
            <a:spAutoFit/>
          </a:bodyPr>
          <a:lstStyle/>
          <a:p>
            <a:pPr defTabSz="457200" eaLnBrk="1" fontAlgn="auto" hangingPunct="1">
              <a:spcBef>
                <a:spcPts val="0"/>
              </a:spcBef>
              <a:spcAft>
                <a:spcPts val="0"/>
              </a:spcAft>
              <a:defRPr/>
            </a:pPr>
            <a:r>
              <a:rPr lang="it-IT" sz="3200" dirty="0">
                <a:ln w="0"/>
                <a:solidFill>
                  <a:srgbClr val="44546A"/>
                </a:solidFill>
                <a:effectLst>
                  <a:reflection blurRad="6350" stA="53000" endA="300" endPos="35500" dir="5400000" sy="-90000" algn="bl" rotWithShape="0"/>
                </a:effectLst>
                <a:latin typeface="Calibri" panose="020F0502020204030204"/>
                <a:cs typeface="+mn-cs"/>
              </a:rPr>
              <a:t>Le principali sostanze stupefacenti: </a:t>
            </a:r>
          </a:p>
          <a:p>
            <a:pPr defTabSz="457200" eaLnBrk="1" fontAlgn="auto" hangingPunct="1">
              <a:spcBef>
                <a:spcPts val="0"/>
              </a:spcBef>
              <a:spcAft>
                <a:spcPts val="0"/>
              </a:spcAft>
              <a:defRPr/>
            </a:pPr>
            <a:r>
              <a:rPr lang="it-IT" sz="3200" dirty="0">
                <a:ln w="0"/>
                <a:solidFill>
                  <a:srgbClr val="44546A"/>
                </a:solidFill>
                <a:effectLst>
                  <a:reflection blurRad="6350" stA="53000" endA="300" endPos="35500" dir="5400000" sy="-90000" algn="bl" rotWithShape="0"/>
                </a:effectLst>
                <a:latin typeface="Calibri" panose="020F0502020204030204"/>
                <a:cs typeface="+mn-cs"/>
              </a:rPr>
              <a:t>Cocaina</a:t>
            </a:r>
          </a:p>
        </p:txBody>
      </p:sp>
      <p:cxnSp>
        <p:nvCxnSpPr>
          <p:cNvPr id="2" name="Connettore diritto 1">
            <a:extLst>
              <a:ext uri="{FF2B5EF4-FFF2-40B4-BE49-F238E27FC236}">
                <a16:creationId xmlns:a16="http://schemas.microsoft.com/office/drawing/2014/main" id="{B1360918-8581-1182-17A7-9E3AA7B69612}"/>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 name="Connettore diritto 3">
            <a:extLst>
              <a:ext uri="{FF2B5EF4-FFF2-40B4-BE49-F238E27FC236}">
                <a16:creationId xmlns:a16="http://schemas.microsoft.com/office/drawing/2014/main" id="{19823DCB-CBD5-1DBF-B70D-7640CB9E8E94}"/>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22534" name="Immagine 4">
            <a:extLst>
              <a:ext uri="{FF2B5EF4-FFF2-40B4-BE49-F238E27FC236}">
                <a16:creationId xmlns:a16="http://schemas.microsoft.com/office/drawing/2014/main" id="{A88BDB2A-ED53-AA85-301D-FA8BE82A2D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ttore diritto 5">
            <a:extLst>
              <a:ext uri="{FF2B5EF4-FFF2-40B4-BE49-F238E27FC236}">
                <a16:creationId xmlns:a16="http://schemas.microsoft.com/office/drawing/2014/main" id="{12E9AAC0-96E0-D21D-F5B1-ECB787F21C85}"/>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22536" name="Immagine 6">
            <a:extLst>
              <a:ext uri="{FF2B5EF4-FFF2-40B4-BE49-F238E27FC236}">
                <a16:creationId xmlns:a16="http://schemas.microsoft.com/office/drawing/2014/main" id="{5E7A9321-FC60-4DA5-8255-44C2FCFCA4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a:extLst>
              <a:ext uri="{FF2B5EF4-FFF2-40B4-BE49-F238E27FC236}">
                <a16:creationId xmlns:a16="http://schemas.microsoft.com/office/drawing/2014/main" id="{FE253A78-4A47-199F-0732-FADC53C0ACF6}"/>
              </a:ext>
            </a:extLst>
          </p:cNvPr>
          <p:cNvSpPr txBox="1"/>
          <p:nvPr/>
        </p:nvSpPr>
        <p:spPr>
          <a:xfrm>
            <a:off x="911424" y="2266994"/>
            <a:ext cx="4227498" cy="3970318"/>
          </a:xfrm>
          <a:prstGeom prst="rect">
            <a:avLst/>
          </a:prstGeom>
          <a:noFill/>
        </p:spPr>
        <p:txBody>
          <a:bodyPr wrap="square">
            <a:spAutoFit/>
          </a:bodyPr>
          <a:lstStyle/>
          <a:p>
            <a:pPr eaLnBrk="1" hangingPunct="1">
              <a:spcBef>
                <a:spcPts val="600"/>
              </a:spcBef>
              <a:spcAft>
                <a:spcPts val="600"/>
              </a:spcAft>
              <a:buFontTx/>
              <a:buNone/>
            </a:pPr>
            <a:r>
              <a:rPr lang="it-IT" altLang="it-IT" sz="2400" b="1" dirty="0">
                <a:solidFill>
                  <a:schemeClr val="tx2"/>
                </a:solidFill>
                <a:latin typeface="+mn-lt"/>
              </a:rPr>
              <a:t>Effetti somatici</a:t>
            </a:r>
            <a:endParaRPr lang="it-IT" altLang="it-IT" sz="2400" dirty="0">
              <a:solidFill>
                <a:schemeClr val="tx2"/>
              </a:solidFill>
              <a:latin typeface="+mn-lt"/>
            </a:endParaRP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latin typeface="+mn-lt"/>
              </a:rPr>
              <a:t>Tachicardia; aumento pressione sanguigna</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latin typeface="+mn-lt"/>
              </a:rPr>
              <a:t>Tremori</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latin typeface="+mn-lt"/>
              </a:rPr>
              <a:t>Aumento °T corporea</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latin typeface="+mn-lt"/>
              </a:rPr>
              <a:t>Anoressia</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latin typeface="+mn-lt"/>
              </a:rPr>
              <a:t>Midriasi</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latin typeface="+mn-lt"/>
              </a:rPr>
              <a:t>Infarto, ictus</a:t>
            </a:r>
          </a:p>
        </p:txBody>
      </p:sp>
      <p:sp>
        <p:nvSpPr>
          <p:cNvPr id="8" name="CasellaDiTesto 7">
            <a:extLst>
              <a:ext uri="{FF2B5EF4-FFF2-40B4-BE49-F238E27FC236}">
                <a16:creationId xmlns:a16="http://schemas.microsoft.com/office/drawing/2014/main" id="{53A3C7C8-027D-DDD5-F17E-90C2EC793694}"/>
              </a:ext>
            </a:extLst>
          </p:cNvPr>
          <p:cNvSpPr txBox="1"/>
          <p:nvPr/>
        </p:nvSpPr>
        <p:spPr>
          <a:xfrm>
            <a:off x="5208478" y="2332767"/>
            <a:ext cx="6356375" cy="3816429"/>
          </a:xfrm>
          <a:prstGeom prst="rect">
            <a:avLst/>
          </a:prstGeom>
          <a:noFill/>
        </p:spPr>
        <p:txBody>
          <a:bodyPr wrap="square">
            <a:spAutoFit/>
          </a:bodyPr>
          <a:lstStyle/>
          <a:p>
            <a:pPr eaLnBrk="1" hangingPunct="1">
              <a:spcBef>
                <a:spcPts val="600"/>
              </a:spcBef>
              <a:spcAft>
                <a:spcPts val="600"/>
              </a:spcAft>
              <a:buFontTx/>
              <a:buNone/>
            </a:pPr>
            <a:r>
              <a:rPr lang="it-IT" altLang="it-IT" sz="2400" b="1" dirty="0">
                <a:solidFill>
                  <a:schemeClr val="tx2"/>
                </a:solidFill>
                <a:latin typeface="Calibri "/>
              </a:rPr>
              <a:t>Effetti neuropsichici</a:t>
            </a:r>
            <a:endParaRPr lang="it-IT" altLang="it-IT" sz="2400" dirty="0">
              <a:solidFill>
                <a:schemeClr val="tx2"/>
              </a:solidFill>
              <a:latin typeface="Calibri "/>
            </a:endParaRP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latin typeface="Calibri "/>
              </a:rPr>
              <a:t>Iniziale aumentata vigilanza e attenzione</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latin typeface="Calibri "/>
              </a:rPr>
              <a:t>Senso di benessere ed euforia</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latin typeface="Calibri "/>
              </a:rPr>
              <a:t>Ipersensibilità emotiva</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latin typeface="Calibri "/>
              </a:rPr>
              <a:t>Aumento aggressività, Iperattività, irritabilità, agitazione, psicosi</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latin typeface="Calibri "/>
              </a:rPr>
              <a:t>Ansia, disforia e diminuzione attenzione nella fase «down»</a:t>
            </a:r>
          </a:p>
        </p:txBody>
      </p:sp>
      <p:sp>
        <p:nvSpPr>
          <p:cNvPr id="9" name="CasellaDiTesto 8">
            <a:extLst>
              <a:ext uri="{FF2B5EF4-FFF2-40B4-BE49-F238E27FC236}">
                <a16:creationId xmlns:a16="http://schemas.microsoft.com/office/drawing/2014/main" id="{CDC8EFFB-B308-B685-6E5B-BDC6079F164F}"/>
              </a:ext>
            </a:extLst>
          </p:cNvPr>
          <p:cNvSpPr txBox="1"/>
          <p:nvPr/>
        </p:nvSpPr>
        <p:spPr>
          <a:xfrm>
            <a:off x="1631133" y="6193931"/>
            <a:ext cx="9721080" cy="430887"/>
          </a:xfrm>
          <a:prstGeom prst="rect">
            <a:avLst/>
          </a:prstGeom>
          <a:noFill/>
        </p:spPr>
        <p:txBody>
          <a:bodyPr wrap="square" rtlCol="0">
            <a:spAutoFit/>
          </a:bodyPr>
          <a:lstStyle/>
          <a:p>
            <a:r>
              <a:rPr lang="it-IT" sz="2200" b="1" dirty="0">
                <a:solidFill>
                  <a:schemeClr val="tx2"/>
                </a:solidFill>
                <a:latin typeface="+mn-lt"/>
              </a:rPr>
              <a:t>Forte attivazione del sistema della ricompensa (</a:t>
            </a:r>
            <a:r>
              <a:rPr lang="it-IT" sz="2200" b="1" dirty="0" err="1">
                <a:solidFill>
                  <a:schemeClr val="tx2"/>
                </a:solidFill>
                <a:latin typeface="+mn-lt"/>
              </a:rPr>
              <a:t>reward</a:t>
            </a:r>
            <a:r>
              <a:rPr lang="it-IT" sz="2200" b="1" dirty="0">
                <a:solidFill>
                  <a:schemeClr val="tx2"/>
                </a:solidFill>
                <a:latin typeface="+mn-lt"/>
              </a:rPr>
              <a:t> </a:t>
            </a:r>
            <a:r>
              <a:rPr lang="it-IT" sz="2200" b="1" dirty="0" err="1">
                <a:solidFill>
                  <a:schemeClr val="tx2"/>
                </a:solidFill>
                <a:latin typeface="+mn-lt"/>
              </a:rPr>
              <a:t>circuit</a:t>
            </a:r>
            <a:r>
              <a:rPr lang="it-IT" sz="2200" b="1" dirty="0">
                <a:solidFill>
                  <a:schemeClr val="tx2"/>
                </a:solidFill>
                <a:latin typeface="+mn-lt"/>
              </a:rPr>
              <a:t>)</a:t>
            </a:r>
            <a:endParaRPr lang="en-GB" sz="2200" b="1" dirty="0">
              <a:solidFill>
                <a:schemeClr val="tx2"/>
              </a:solidFill>
              <a:latin typeface="+mn-lt"/>
            </a:endParaRPr>
          </a:p>
        </p:txBody>
      </p:sp>
      <p:pic>
        <p:nvPicPr>
          <p:cNvPr id="3" name="Picture 5" descr="foto_40">
            <a:extLst>
              <a:ext uri="{FF2B5EF4-FFF2-40B4-BE49-F238E27FC236}">
                <a16:creationId xmlns:a16="http://schemas.microsoft.com/office/drawing/2014/main" id="{FF537F80-719B-5ADD-0BCD-20CDA56D2A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55188" y="1140499"/>
            <a:ext cx="1257424" cy="1676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6">
            <a:extLst>
              <a:ext uri="{FF2B5EF4-FFF2-40B4-BE49-F238E27FC236}">
                <a16:creationId xmlns:a16="http://schemas.microsoft.com/office/drawing/2014/main" id="{5D103475-FDF6-877F-608E-CA0D83396247}"/>
              </a:ext>
            </a:extLst>
          </p:cNvPr>
          <p:cNvSpPr>
            <a:spLocks noChangeArrowheads="1"/>
          </p:cNvSpPr>
          <p:nvPr/>
        </p:nvSpPr>
        <p:spPr bwMode="auto">
          <a:xfrm>
            <a:off x="86144" y="1170767"/>
            <a:ext cx="3599488"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it-IT" sz="2000" dirty="0" err="1">
                <a:solidFill>
                  <a:schemeClr val="tx2"/>
                </a:solidFill>
                <a:latin typeface="+mn-lt"/>
              </a:rPr>
              <a:t>Alcaloide</a:t>
            </a:r>
            <a:r>
              <a:rPr lang="en-US" altLang="it-IT" sz="2000" dirty="0">
                <a:solidFill>
                  <a:schemeClr val="tx2"/>
                </a:solidFill>
                <a:latin typeface="+mn-lt"/>
              </a:rPr>
              <a:t> </a:t>
            </a:r>
            <a:r>
              <a:rPr lang="en-US" altLang="it-IT" sz="2000" dirty="0" err="1">
                <a:solidFill>
                  <a:schemeClr val="tx2"/>
                </a:solidFill>
                <a:latin typeface="+mn-lt"/>
              </a:rPr>
              <a:t>contenuto</a:t>
            </a:r>
            <a:r>
              <a:rPr lang="en-US" altLang="it-IT" sz="2000" dirty="0">
                <a:solidFill>
                  <a:schemeClr val="tx2"/>
                </a:solidFill>
                <a:latin typeface="+mn-lt"/>
              </a:rPr>
              <a:t> </a:t>
            </a:r>
            <a:r>
              <a:rPr lang="en-US" altLang="it-IT" sz="2000" dirty="0" err="1">
                <a:solidFill>
                  <a:schemeClr val="tx2"/>
                </a:solidFill>
                <a:latin typeface="+mn-lt"/>
              </a:rPr>
              <a:t>nelle</a:t>
            </a:r>
            <a:r>
              <a:rPr lang="en-US" altLang="it-IT" sz="2000" dirty="0">
                <a:solidFill>
                  <a:schemeClr val="tx2"/>
                </a:solidFill>
                <a:latin typeface="+mn-lt"/>
              </a:rPr>
              <a:t> </a:t>
            </a:r>
            <a:r>
              <a:rPr lang="en-US" altLang="it-IT" sz="2000" dirty="0" err="1">
                <a:solidFill>
                  <a:schemeClr val="tx2"/>
                </a:solidFill>
                <a:latin typeface="+mn-lt"/>
              </a:rPr>
              <a:t>foglie</a:t>
            </a:r>
            <a:r>
              <a:rPr lang="en-US" altLang="it-IT" sz="2000" dirty="0">
                <a:solidFill>
                  <a:schemeClr val="tx2"/>
                </a:solidFill>
                <a:latin typeface="+mn-lt"/>
              </a:rPr>
              <a:t> </a:t>
            </a:r>
            <a:r>
              <a:rPr lang="en-US" altLang="it-IT" sz="2000" dirty="0" err="1">
                <a:solidFill>
                  <a:schemeClr val="tx2"/>
                </a:solidFill>
                <a:latin typeface="+mn-lt"/>
              </a:rPr>
              <a:t>della</a:t>
            </a:r>
            <a:r>
              <a:rPr lang="en-US" altLang="it-IT" sz="2000" dirty="0">
                <a:solidFill>
                  <a:schemeClr val="tx2"/>
                </a:solidFill>
                <a:latin typeface="+mn-lt"/>
              </a:rPr>
              <a:t> </a:t>
            </a:r>
            <a:r>
              <a:rPr lang="en-US" altLang="it-IT" sz="2000" dirty="0" err="1">
                <a:solidFill>
                  <a:schemeClr val="tx2"/>
                </a:solidFill>
                <a:latin typeface="+mn-lt"/>
              </a:rPr>
              <a:t>pianta</a:t>
            </a:r>
            <a:r>
              <a:rPr lang="en-US" altLang="it-IT" sz="2000" dirty="0">
                <a:solidFill>
                  <a:schemeClr val="tx2"/>
                </a:solidFill>
                <a:latin typeface="+mn-lt"/>
              </a:rPr>
              <a:t> </a:t>
            </a:r>
            <a:r>
              <a:rPr lang="en-US" altLang="it-IT" sz="2000" dirty="0" err="1">
                <a:solidFill>
                  <a:schemeClr val="tx2"/>
                </a:solidFill>
                <a:latin typeface="+mn-lt"/>
              </a:rPr>
              <a:t>arbustiva</a:t>
            </a:r>
            <a:endParaRPr lang="en-US" altLang="it-IT" sz="2000" dirty="0">
              <a:solidFill>
                <a:schemeClr val="tx2"/>
              </a:solidFill>
              <a:latin typeface="+mn-lt"/>
            </a:endParaRPr>
          </a:p>
          <a:p>
            <a:pPr eaLnBrk="1" hangingPunct="1">
              <a:spcBef>
                <a:spcPct val="0"/>
              </a:spcBef>
              <a:buFontTx/>
              <a:buNone/>
            </a:pPr>
            <a:r>
              <a:rPr lang="en-US" altLang="it-IT" sz="2000" dirty="0" err="1">
                <a:solidFill>
                  <a:schemeClr val="tx2"/>
                </a:solidFill>
                <a:latin typeface="+mn-lt"/>
              </a:rPr>
              <a:t>Erythoxylum</a:t>
            </a:r>
            <a:r>
              <a:rPr lang="en-US" altLang="it-IT" sz="2000" dirty="0">
                <a:solidFill>
                  <a:schemeClr val="tx2"/>
                </a:solidFill>
                <a:latin typeface="+mn-lt"/>
              </a:rPr>
              <a:t> coca</a:t>
            </a:r>
          </a:p>
        </p:txBody>
      </p:sp>
      <p:pic>
        <p:nvPicPr>
          <p:cNvPr id="10" name="Picture 7" descr="th?id=H">
            <a:extLst>
              <a:ext uri="{FF2B5EF4-FFF2-40B4-BE49-F238E27FC236}">
                <a16:creationId xmlns:a16="http://schemas.microsoft.com/office/drawing/2014/main" id="{C276DC50-D958-E553-345C-B341812AFFE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19543" y="1402208"/>
            <a:ext cx="1190625"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7" descr="coca001a">
            <a:extLst>
              <a:ext uri="{FF2B5EF4-FFF2-40B4-BE49-F238E27FC236}">
                <a16:creationId xmlns:a16="http://schemas.microsoft.com/office/drawing/2014/main" id="{917882CD-0245-B07F-DA12-13703FCED8B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59642" y="1221323"/>
            <a:ext cx="1220788"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th?id=H">
            <a:extLst>
              <a:ext uri="{FF2B5EF4-FFF2-40B4-BE49-F238E27FC236}">
                <a16:creationId xmlns:a16="http://schemas.microsoft.com/office/drawing/2014/main" id="{89B174B7-6EF4-88B5-CB50-80180F399DA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16280" y="1253761"/>
            <a:ext cx="1325563" cy="88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F5BE2-BFE0-C569-9E3F-6B10A270631B}"/>
            </a:ext>
          </a:extLst>
        </p:cNvPr>
        <p:cNvGrpSpPr/>
        <p:nvPr/>
      </p:nvGrpSpPr>
      <p:grpSpPr>
        <a:xfrm>
          <a:off x="0" y="0"/>
          <a:ext cx="0" cy="0"/>
          <a:chOff x="0" y="0"/>
          <a:chExt cx="0" cy="0"/>
        </a:xfrm>
      </p:grpSpPr>
      <p:cxnSp>
        <p:nvCxnSpPr>
          <p:cNvPr id="2" name="Connettore diritto 1">
            <a:extLst>
              <a:ext uri="{FF2B5EF4-FFF2-40B4-BE49-F238E27FC236}">
                <a16:creationId xmlns:a16="http://schemas.microsoft.com/office/drawing/2014/main" id="{600DF575-0740-DDD1-A664-6F2345A084BD}"/>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 name="Connettore diritto 2">
            <a:extLst>
              <a:ext uri="{FF2B5EF4-FFF2-40B4-BE49-F238E27FC236}">
                <a16:creationId xmlns:a16="http://schemas.microsoft.com/office/drawing/2014/main" id="{84AAC235-7EFE-8701-9C7C-D5D3D890491C}"/>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24582" name="Immagine 3">
            <a:extLst>
              <a:ext uri="{FF2B5EF4-FFF2-40B4-BE49-F238E27FC236}">
                <a16:creationId xmlns:a16="http://schemas.microsoft.com/office/drawing/2014/main" id="{BEE2C8F0-7AFB-3D15-1579-BB4547C5D0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ttore diritto 5">
            <a:extLst>
              <a:ext uri="{FF2B5EF4-FFF2-40B4-BE49-F238E27FC236}">
                <a16:creationId xmlns:a16="http://schemas.microsoft.com/office/drawing/2014/main" id="{CA34A176-9809-B0E5-05E3-CB2B3EAD69A3}"/>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24584" name="Immagine 6">
            <a:extLst>
              <a:ext uri="{FF2B5EF4-FFF2-40B4-BE49-F238E27FC236}">
                <a16:creationId xmlns:a16="http://schemas.microsoft.com/office/drawing/2014/main" id="{4B6508FD-10CD-EC8F-0FCF-197C52D518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sellaDiTesto 11">
            <a:extLst>
              <a:ext uri="{FF2B5EF4-FFF2-40B4-BE49-F238E27FC236}">
                <a16:creationId xmlns:a16="http://schemas.microsoft.com/office/drawing/2014/main" id="{DFCBFAAB-A4A6-E41B-9247-641CAE729DA8}"/>
              </a:ext>
            </a:extLst>
          </p:cNvPr>
          <p:cNvSpPr txBox="1"/>
          <p:nvPr/>
        </p:nvSpPr>
        <p:spPr>
          <a:xfrm>
            <a:off x="1126864" y="1244785"/>
            <a:ext cx="9433846" cy="461665"/>
          </a:xfrm>
          <a:prstGeom prst="rect">
            <a:avLst/>
          </a:prstGeom>
          <a:noFill/>
        </p:spPr>
        <p:txBody>
          <a:bodyPr wrap="square">
            <a:spAutoFit/>
          </a:bodyPr>
          <a:lstStyle/>
          <a:p>
            <a:r>
              <a:rPr lang="it-IT" sz="2400" b="1" dirty="0" err="1">
                <a:solidFill>
                  <a:schemeClr val="tx2"/>
                </a:solidFill>
              </a:rPr>
              <a:t>Odds</a:t>
            </a:r>
            <a:r>
              <a:rPr lang="it-IT" sz="2400" b="1" dirty="0">
                <a:solidFill>
                  <a:schemeClr val="tx2"/>
                </a:solidFill>
              </a:rPr>
              <a:t> ratio guida e cannabis</a:t>
            </a:r>
          </a:p>
        </p:txBody>
      </p:sp>
      <p:pic>
        <p:nvPicPr>
          <p:cNvPr id="14" name="Immagine 13">
            <a:extLst>
              <a:ext uri="{FF2B5EF4-FFF2-40B4-BE49-F238E27FC236}">
                <a16:creationId xmlns:a16="http://schemas.microsoft.com/office/drawing/2014/main" id="{99E177E8-178B-EC8A-32BB-CF37D13214E5}"/>
              </a:ext>
            </a:extLst>
          </p:cNvPr>
          <p:cNvPicPr>
            <a:picLocks noChangeAspect="1"/>
          </p:cNvPicPr>
          <p:nvPr/>
        </p:nvPicPr>
        <p:blipFill>
          <a:blip r:embed="rId5"/>
          <a:srcRect b="66456"/>
          <a:stretch>
            <a:fillRect/>
          </a:stretch>
        </p:blipFill>
        <p:spPr>
          <a:xfrm>
            <a:off x="7067388" y="1160712"/>
            <a:ext cx="5279138" cy="1922461"/>
          </a:xfrm>
          <a:prstGeom prst="rect">
            <a:avLst/>
          </a:prstGeom>
        </p:spPr>
      </p:pic>
      <p:sp>
        <p:nvSpPr>
          <p:cNvPr id="15" name="Rettangolo 14">
            <a:extLst>
              <a:ext uri="{FF2B5EF4-FFF2-40B4-BE49-F238E27FC236}">
                <a16:creationId xmlns:a16="http://schemas.microsoft.com/office/drawing/2014/main" id="{7A9D63C9-7E94-7EA4-FF03-6817C8891743}"/>
              </a:ext>
            </a:extLst>
          </p:cNvPr>
          <p:cNvSpPr/>
          <p:nvPr/>
        </p:nvSpPr>
        <p:spPr>
          <a:xfrm>
            <a:off x="551384" y="1971184"/>
            <a:ext cx="7555882" cy="2677656"/>
          </a:xfrm>
          <a:prstGeom prst="rect">
            <a:avLst/>
          </a:prstGeom>
        </p:spPr>
        <p:txBody>
          <a:bodyPr wrap="square">
            <a:spAutoFit/>
          </a:bodyPr>
          <a:lstStyle/>
          <a:p>
            <a:r>
              <a:rPr lang="en-US" sz="2400" dirty="0">
                <a:solidFill>
                  <a:schemeClr val="tx2"/>
                </a:solidFill>
                <a:latin typeface="+mn-lt"/>
              </a:rPr>
              <a:t>Odd ratios (p&lt;0.0000) </a:t>
            </a:r>
          </a:p>
          <a:p>
            <a:pPr marL="342900" indent="-342900">
              <a:buFont typeface="Wingdings" panose="05000000000000000000" pitchFamily="2" charset="2"/>
              <a:buChar char="Ø"/>
            </a:pPr>
            <a:r>
              <a:rPr lang="en-US" sz="2400" dirty="0">
                <a:solidFill>
                  <a:schemeClr val="tx2"/>
                </a:solidFill>
                <a:latin typeface="+mn-lt"/>
              </a:rPr>
              <a:t>5.32 per </a:t>
            </a:r>
            <a:r>
              <a:rPr lang="en-US" sz="2400" dirty="0" err="1">
                <a:solidFill>
                  <a:schemeClr val="tx2"/>
                </a:solidFill>
                <a:latin typeface="+mn-lt"/>
              </a:rPr>
              <a:t>cocaina</a:t>
            </a:r>
            <a:r>
              <a:rPr lang="en-US" sz="2400" dirty="0">
                <a:solidFill>
                  <a:schemeClr val="tx2"/>
                </a:solidFill>
                <a:latin typeface="+mn-lt"/>
              </a:rPr>
              <a:t> e </a:t>
            </a:r>
            <a:r>
              <a:rPr lang="en-US" sz="2400" dirty="0" err="1">
                <a:solidFill>
                  <a:schemeClr val="tx2"/>
                </a:solidFill>
                <a:latin typeface="+mn-lt"/>
              </a:rPr>
              <a:t>metaboliti</a:t>
            </a:r>
            <a:r>
              <a:rPr lang="en-US" sz="2400" dirty="0">
                <a:solidFill>
                  <a:schemeClr val="tx2"/>
                </a:solidFill>
                <a:latin typeface="+mn-lt"/>
              </a:rPr>
              <a:t> (8.0 % </a:t>
            </a:r>
            <a:r>
              <a:rPr lang="en-US" sz="2400" dirty="0" err="1">
                <a:solidFill>
                  <a:schemeClr val="tx2"/>
                </a:solidFill>
                <a:latin typeface="+mn-lt"/>
              </a:rPr>
              <a:t>positivi</a:t>
            </a:r>
            <a:r>
              <a:rPr lang="en-US" sz="2400" dirty="0">
                <a:solidFill>
                  <a:schemeClr val="tx2"/>
                </a:solidFill>
                <a:latin typeface="+mn-lt"/>
              </a:rPr>
              <a:t>)</a:t>
            </a:r>
          </a:p>
          <a:p>
            <a:pPr marL="342900" indent="-342900">
              <a:buFont typeface="Wingdings" panose="05000000000000000000" pitchFamily="2" charset="2"/>
              <a:buChar char="Ø"/>
            </a:pPr>
            <a:r>
              <a:rPr lang="en-US" sz="2400" dirty="0">
                <a:solidFill>
                  <a:schemeClr val="tx2"/>
                </a:solidFill>
                <a:latin typeface="+mn-lt"/>
              </a:rPr>
              <a:t>8.13 for </a:t>
            </a:r>
            <a:r>
              <a:rPr lang="en-US" sz="2400" dirty="0" err="1">
                <a:solidFill>
                  <a:schemeClr val="tx2"/>
                </a:solidFill>
                <a:latin typeface="+mn-lt"/>
              </a:rPr>
              <a:t>cannabinoidi</a:t>
            </a:r>
            <a:r>
              <a:rPr lang="en-US" sz="2400" dirty="0">
                <a:solidFill>
                  <a:schemeClr val="tx2"/>
                </a:solidFill>
                <a:latin typeface="+mn-lt"/>
              </a:rPr>
              <a:t> (8.6% </a:t>
            </a:r>
            <a:r>
              <a:rPr lang="en-US" sz="2400" dirty="0" err="1">
                <a:solidFill>
                  <a:schemeClr val="tx2"/>
                </a:solidFill>
                <a:latin typeface="+mn-lt"/>
              </a:rPr>
              <a:t>positivi</a:t>
            </a:r>
            <a:r>
              <a:rPr lang="en-US" sz="2400" dirty="0">
                <a:solidFill>
                  <a:schemeClr val="tx2"/>
                </a:solidFill>
                <a:latin typeface="+mn-lt"/>
              </a:rPr>
              <a:t>)</a:t>
            </a:r>
          </a:p>
          <a:p>
            <a:r>
              <a:rPr lang="en-US" sz="2400" dirty="0" err="1">
                <a:solidFill>
                  <a:schemeClr val="tx2"/>
                </a:solidFill>
                <a:latin typeface="+mn-lt"/>
              </a:rPr>
              <a:t>Popolazione</a:t>
            </a:r>
            <a:r>
              <a:rPr lang="en-US" sz="2400" dirty="0">
                <a:solidFill>
                  <a:schemeClr val="tx2"/>
                </a:solidFill>
                <a:latin typeface="+mn-lt"/>
              </a:rPr>
              <a:t> di </a:t>
            </a:r>
            <a:r>
              <a:rPr lang="en-US" sz="2400" dirty="0" err="1">
                <a:solidFill>
                  <a:schemeClr val="tx2"/>
                </a:solidFill>
                <a:latin typeface="+mn-lt"/>
              </a:rPr>
              <a:t>controllo</a:t>
            </a:r>
            <a:r>
              <a:rPr lang="en-US" sz="2400" dirty="0">
                <a:solidFill>
                  <a:schemeClr val="tx2"/>
                </a:solidFill>
                <a:latin typeface="+mn-lt"/>
              </a:rPr>
              <a:t>: </a:t>
            </a:r>
          </a:p>
          <a:p>
            <a:pPr marL="342900" indent="-342900">
              <a:buFont typeface="Wingdings" panose="05000000000000000000" pitchFamily="2" charset="2"/>
              <a:buChar char="Ø"/>
            </a:pPr>
            <a:r>
              <a:rPr lang="en-US" sz="2400" dirty="0" err="1">
                <a:solidFill>
                  <a:schemeClr val="tx2"/>
                </a:solidFill>
                <a:latin typeface="+mn-lt"/>
              </a:rPr>
              <a:t>Cocaina</a:t>
            </a:r>
            <a:r>
              <a:rPr lang="en-US" sz="2400" dirty="0">
                <a:solidFill>
                  <a:schemeClr val="tx2"/>
                </a:solidFill>
                <a:latin typeface="+mn-lt"/>
              </a:rPr>
              <a:t> 1.5%</a:t>
            </a:r>
          </a:p>
          <a:p>
            <a:pPr marL="342900" indent="-342900">
              <a:buFont typeface="Wingdings" panose="05000000000000000000" pitchFamily="2" charset="2"/>
              <a:buChar char="Ø"/>
            </a:pPr>
            <a:r>
              <a:rPr lang="en-US" sz="2400" dirty="0" err="1">
                <a:solidFill>
                  <a:schemeClr val="tx2"/>
                </a:solidFill>
                <a:latin typeface="+mn-lt"/>
              </a:rPr>
              <a:t>Cannabinoidi</a:t>
            </a:r>
            <a:r>
              <a:rPr lang="en-US" sz="2400" dirty="0">
                <a:solidFill>
                  <a:schemeClr val="tx2"/>
                </a:solidFill>
                <a:latin typeface="+mn-lt"/>
              </a:rPr>
              <a:t> 1.2%</a:t>
            </a:r>
          </a:p>
          <a:p>
            <a:pPr marL="342900" indent="-342900">
              <a:buFont typeface="Wingdings" panose="05000000000000000000" pitchFamily="2" charset="2"/>
              <a:buChar char="Ø"/>
            </a:pPr>
            <a:endParaRPr lang="en-US" sz="2400" dirty="0">
              <a:solidFill>
                <a:srgbClr val="002060"/>
              </a:solidFill>
              <a:latin typeface="+mn-lt"/>
            </a:endParaRPr>
          </a:p>
        </p:txBody>
      </p:sp>
      <p:sp>
        <p:nvSpPr>
          <p:cNvPr id="16" name="CasellaDiTesto 15">
            <a:extLst>
              <a:ext uri="{FF2B5EF4-FFF2-40B4-BE49-F238E27FC236}">
                <a16:creationId xmlns:a16="http://schemas.microsoft.com/office/drawing/2014/main" id="{C9AA2C3E-D55D-0293-22FC-7338FEAF7528}"/>
              </a:ext>
            </a:extLst>
          </p:cNvPr>
          <p:cNvSpPr txBox="1"/>
          <p:nvPr/>
        </p:nvSpPr>
        <p:spPr>
          <a:xfrm>
            <a:off x="404889" y="6033897"/>
            <a:ext cx="7848872" cy="461665"/>
          </a:xfrm>
          <a:prstGeom prst="rect">
            <a:avLst/>
          </a:prstGeom>
          <a:noFill/>
        </p:spPr>
        <p:txBody>
          <a:bodyPr wrap="square">
            <a:spAutoFit/>
          </a:bodyPr>
          <a:lstStyle/>
          <a:p>
            <a:r>
              <a:rPr lang="en-US" sz="2400" b="1" dirty="0" err="1">
                <a:solidFill>
                  <a:schemeClr val="tx2"/>
                </a:solidFill>
                <a:latin typeface="+mn-lt"/>
              </a:rPr>
              <a:t>Rischio</a:t>
            </a:r>
            <a:r>
              <a:rPr lang="en-US" sz="2400" b="1" dirty="0">
                <a:solidFill>
                  <a:schemeClr val="tx2"/>
                </a:solidFill>
                <a:latin typeface="+mn-lt"/>
              </a:rPr>
              <a:t> </a:t>
            </a:r>
            <a:r>
              <a:rPr lang="en-US" sz="2400" b="1" dirty="0" err="1">
                <a:solidFill>
                  <a:schemeClr val="tx2"/>
                </a:solidFill>
                <a:latin typeface="+mn-lt"/>
              </a:rPr>
              <a:t>aumentato</a:t>
            </a:r>
            <a:r>
              <a:rPr lang="en-US" sz="2400" b="1" dirty="0">
                <a:solidFill>
                  <a:schemeClr val="tx2"/>
                </a:solidFill>
                <a:latin typeface="+mn-lt"/>
              </a:rPr>
              <a:t> di </a:t>
            </a:r>
            <a:r>
              <a:rPr lang="en-US" sz="2400" b="1" dirty="0" err="1">
                <a:solidFill>
                  <a:schemeClr val="tx2"/>
                </a:solidFill>
                <a:latin typeface="+mn-lt"/>
              </a:rPr>
              <a:t>essere</a:t>
            </a:r>
            <a:r>
              <a:rPr lang="en-US" sz="2400" b="1" dirty="0">
                <a:solidFill>
                  <a:schemeClr val="tx2"/>
                </a:solidFill>
                <a:latin typeface="+mn-lt"/>
              </a:rPr>
              <a:t> </a:t>
            </a:r>
            <a:r>
              <a:rPr lang="en-US" sz="2400" b="1" dirty="0" err="1">
                <a:solidFill>
                  <a:schemeClr val="tx2"/>
                </a:solidFill>
                <a:latin typeface="+mn-lt"/>
              </a:rPr>
              <a:t>vittima</a:t>
            </a:r>
            <a:r>
              <a:rPr lang="en-US" sz="2400" b="1" dirty="0">
                <a:solidFill>
                  <a:schemeClr val="tx2"/>
                </a:solidFill>
                <a:latin typeface="+mn-lt"/>
              </a:rPr>
              <a:t> di </a:t>
            </a:r>
            <a:r>
              <a:rPr lang="en-US" sz="2400" b="1" dirty="0" err="1">
                <a:solidFill>
                  <a:schemeClr val="tx2"/>
                </a:solidFill>
                <a:latin typeface="+mn-lt"/>
              </a:rPr>
              <a:t>incidente</a:t>
            </a:r>
            <a:r>
              <a:rPr lang="en-US" sz="2400" b="1" dirty="0">
                <a:solidFill>
                  <a:schemeClr val="tx2"/>
                </a:solidFill>
                <a:latin typeface="+mn-lt"/>
              </a:rPr>
              <a:t> </a:t>
            </a:r>
            <a:r>
              <a:rPr lang="en-US" sz="2400" b="1" dirty="0" err="1">
                <a:solidFill>
                  <a:schemeClr val="tx2"/>
                </a:solidFill>
                <a:latin typeface="+mn-lt"/>
              </a:rPr>
              <a:t>stradale</a:t>
            </a:r>
            <a:endParaRPr lang="it-IT" sz="2400" b="1" dirty="0">
              <a:solidFill>
                <a:schemeClr val="tx2"/>
              </a:solidFill>
              <a:latin typeface="+mn-lt"/>
            </a:endParaRPr>
          </a:p>
        </p:txBody>
      </p:sp>
      <p:sp>
        <p:nvSpPr>
          <p:cNvPr id="17" name="CasellaDiTesto 16">
            <a:extLst>
              <a:ext uri="{FF2B5EF4-FFF2-40B4-BE49-F238E27FC236}">
                <a16:creationId xmlns:a16="http://schemas.microsoft.com/office/drawing/2014/main" id="{7D0B0B39-52E0-E501-2315-2A0B19879BD5}"/>
              </a:ext>
            </a:extLst>
          </p:cNvPr>
          <p:cNvSpPr txBox="1"/>
          <p:nvPr/>
        </p:nvSpPr>
        <p:spPr>
          <a:xfrm>
            <a:off x="551384" y="4642852"/>
            <a:ext cx="6183982" cy="830997"/>
          </a:xfrm>
          <a:prstGeom prst="rect">
            <a:avLst/>
          </a:prstGeom>
          <a:noFill/>
        </p:spPr>
        <p:txBody>
          <a:bodyPr wrap="square">
            <a:spAutoFit/>
          </a:bodyPr>
          <a:lstStyle/>
          <a:p>
            <a:r>
              <a:rPr lang="en-GB" sz="2400" dirty="0">
                <a:solidFill>
                  <a:schemeClr val="tx2"/>
                </a:solidFill>
                <a:latin typeface="+mn-lt"/>
              </a:rPr>
              <a:t>Odds Ratio (P &lt; 0.0001) </a:t>
            </a:r>
          </a:p>
          <a:p>
            <a:r>
              <a:rPr lang="en-GB" sz="2400" dirty="0">
                <a:solidFill>
                  <a:schemeClr val="tx2"/>
                </a:solidFill>
                <a:latin typeface="+mn-lt"/>
              </a:rPr>
              <a:t>10.88 peer THC-COOH </a:t>
            </a:r>
            <a:r>
              <a:rPr lang="en-GB" sz="2400" dirty="0" err="1">
                <a:solidFill>
                  <a:schemeClr val="tx2"/>
                </a:solidFill>
                <a:latin typeface="+mn-lt"/>
              </a:rPr>
              <a:t>urinario</a:t>
            </a:r>
            <a:endParaRPr lang="en-GB" sz="2400" dirty="0">
              <a:solidFill>
                <a:schemeClr val="tx2"/>
              </a:solidFill>
              <a:latin typeface="+mn-lt"/>
            </a:endParaRPr>
          </a:p>
        </p:txBody>
      </p:sp>
      <p:pic>
        <p:nvPicPr>
          <p:cNvPr id="18" name="Immagine 17">
            <a:extLst>
              <a:ext uri="{FF2B5EF4-FFF2-40B4-BE49-F238E27FC236}">
                <a16:creationId xmlns:a16="http://schemas.microsoft.com/office/drawing/2014/main" id="{807AFD61-4112-EDD4-F4A2-0EBBF48CDB57}"/>
              </a:ext>
            </a:extLst>
          </p:cNvPr>
          <p:cNvPicPr>
            <a:picLocks noChangeAspect="1"/>
          </p:cNvPicPr>
          <p:nvPr/>
        </p:nvPicPr>
        <p:blipFill>
          <a:blip r:embed="rId6"/>
          <a:srcRect l="33496" t="24568" r="25389" b="45604"/>
          <a:stretch>
            <a:fillRect/>
          </a:stretch>
        </p:blipFill>
        <p:spPr>
          <a:xfrm>
            <a:off x="6735366" y="3794495"/>
            <a:ext cx="5184576" cy="2037375"/>
          </a:xfrm>
          <a:prstGeom prst="rect">
            <a:avLst/>
          </a:prstGeom>
        </p:spPr>
      </p:pic>
      <p:sp>
        <p:nvSpPr>
          <p:cNvPr id="19" name="Rettangolo 18">
            <a:extLst>
              <a:ext uri="{FF2B5EF4-FFF2-40B4-BE49-F238E27FC236}">
                <a16:creationId xmlns:a16="http://schemas.microsoft.com/office/drawing/2014/main" id="{C7694EA0-0409-17E3-C797-8AE4A11245E2}"/>
              </a:ext>
            </a:extLst>
          </p:cNvPr>
          <p:cNvSpPr/>
          <p:nvPr/>
        </p:nvSpPr>
        <p:spPr>
          <a:xfrm>
            <a:off x="1730982" y="145416"/>
            <a:ext cx="6890349" cy="623248"/>
          </a:xfrm>
          <a:prstGeom prst="rect">
            <a:avLst/>
          </a:prstGeom>
          <a:noFill/>
        </p:spPr>
        <p:txBody>
          <a:bodyPr wrap="none" lIns="68580" tIns="34290" rIns="68580" bIns="34290">
            <a:spAutoFit/>
          </a:bodyPr>
          <a:lstStyle/>
          <a:p>
            <a:pPr algn="ctr" defTabSz="457200" eaLnBrk="1" fontAlgn="auto" hangingPunct="1">
              <a:spcBef>
                <a:spcPts val="0"/>
              </a:spcBef>
              <a:spcAft>
                <a:spcPts val="0"/>
              </a:spcAft>
              <a:defRPr/>
            </a:pPr>
            <a:r>
              <a:rPr lang="it-IT" sz="3600" dirty="0" err="1">
                <a:ln w="0"/>
                <a:solidFill>
                  <a:srgbClr val="44546A"/>
                </a:solidFill>
                <a:effectLst>
                  <a:reflection blurRad="6350" stA="53000" endA="300" endPos="35500" dir="5400000" sy="-90000" algn="bl" rotWithShape="0"/>
                </a:effectLst>
                <a:latin typeface="Calibri" panose="020F0502020204030204"/>
                <a:cs typeface="+mn-cs"/>
              </a:rPr>
              <a:t>Odds</a:t>
            </a:r>
            <a:r>
              <a:rPr lang="it-IT" sz="3600" dirty="0">
                <a:ln w="0"/>
                <a:solidFill>
                  <a:srgbClr val="44546A"/>
                </a:solidFill>
                <a:effectLst>
                  <a:reflection blurRad="6350" stA="53000" endA="300" endPos="35500" dir="5400000" sy="-90000" algn="bl" rotWithShape="0"/>
                </a:effectLst>
                <a:latin typeface="Calibri" panose="020F0502020204030204"/>
                <a:cs typeface="+mn-cs"/>
              </a:rPr>
              <a:t> ratio guida e cannabis/cocaina</a:t>
            </a:r>
          </a:p>
        </p:txBody>
      </p:sp>
    </p:spTree>
    <p:extLst>
      <p:ext uri="{BB962C8B-B14F-4D97-AF65-F5344CB8AC3E}">
        <p14:creationId xmlns:p14="http://schemas.microsoft.com/office/powerpoint/2010/main" val="1853784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10"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829E8-13BC-D006-E97B-603C2CA339A0}"/>
            </a:ext>
          </a:extLst>
        </p:cNvPr>
        <p:cNvGrpSpPr/>
        <p:nvPr/>
      </p:nvGrpSpPr>
      <p:grpSpPr>
        <a:xfrm>
          <a:off x="0" y="0"/>
          <a:ext cx="0" cy="0"/>
          <a:chOff x="0" y="0"/>
          <a:chExt cx="0" cy="0"/>
        </a:xfrm>
      </p:grpSpPr>
      <p:cxnSp>
        <p:nvCxnSpPr>
          <p:cNvPr id="2" name="Connettore diritto 1">
            <a:extLst>
              <a:ext uri="{FF2B5EF4-FFF2-40B4-BE49-F238E27FC236}">
                <a16:creationId xmlns:a16="http://schemas.microsoft.com/office/drawing/2014/main" id="{D562DAD1-8B63-B78C-B214-942C7B6D6B02}"/>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 name="Connettore diritto 2">
            <a:extLst>
              <a:ext uri="{FF2B5EF4-FFF2-40B4-BE49-F238E27FC236}">
                <a16:creationId xmlns:a16="http://schemas.microsoft.com/office/drawing/2014/main" id="{1AF8A757-DDE4-97C6-5589-2EC204605A70}"/>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24582" name="Immagine 3">
            <a:extLst>
              <a:ext uri="{FF2B5EF4-FFF2-40B4-BE49-F238E27FC236}">
                <a16:creationId xmlns:a16="http://schemas.microsoft.com/office/drawing/2014/main" id="{03C4FDBB-CA13-BA10-BB1F-C7AEB30F6C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ttore diritto 5">
            <a:extLst>
              <a:ext uri="{FF2B5EF4-FFF2-40B4-BE49-F238E27FC236}">
                <a16:creationId xmlns:a16="http://schemas.microsoft.com/office/drawing/2014/main" id="{8A99408E-8007-3F45-8CCB-1118F917C9E8}"/>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24584" name="Immagine 6">
            <a:extLst>
              <a:ext uri="{FF2B5EF4-FFF2-40B4-BE49-F238E27FC236}">
                <a16:creationId xmlns:a16="http://schemas.microsoft.com/office/drawing/2014/main" id="{8A0CBCF8-BB39-3E51-DFF2-044290F3A6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ttangolo 6">
            <a:extLst>
              <a:ext uri="{FF2B5EF4-FFF2-40B4-BE49-F238E27FC236}">
                <a16:creationId xmlns:a16="http://schemas.microsoft.com/office/drawing/2014/main" id="{BBB296C1-BF91-92C7-B817-3F193E376910}"/>
              </a:ext>
            </a:extLst>
          </p:cNvPr>
          <p:cNvSpPr/>
          <p:nvPr/>
        </p:nvSpPr>
        <p:spPr>
          <a:xfrm>
            <a:off x="1848205" y="344440"/>
            <a:ext cx="6672917" cy="623248"/>
          </a:xfrm>
          <a:prstGeom prst="rect">
            <a:avLst/>
          </a:prstGeom>
          <a:noFill/>
        </p:spPr>
        <p:txBody>
          <a:bodyPr wrap="none" lIns="68580" tIns="34290" rIns="68580" bIns="34290">
            <a:spAutoFit/>
          </a:bodyPr>
          <a:lstStyle/>
          <a:p>
            <a:pPr algn="ctr" defTabSz="457200" eaLnBrk="1" fontAlgn="auto" hangingPunct="1">
              <a:spcBef>
                <a:spcPts val="0"/>
              </a:spcBef>
              <a:spcAft>
                <a:spcPts val="0"/>
              </a:spcAft>
              <a:defRPr/>
            </a:pPr>
            <a:r>
              <a:rPr lang="it-IT" sz="3600" dirty="0">
                <a:ln w="0"/>
                <a:solidFill>
                  <a:srgbClr val="44546A"/>
                </a:solidFill>
                <a:effectLst>
                  <a:reflection blurRad="6350" stA="53000" endA="300" endPos="35500" dir="5400000" sy="-90000" algn="bl" rotWithShape="0"/>
                </a:effectLst>
                <a:latin typeface="Calibri" panose="020F0502020204030204"/>
                <a:cs typeface="+mn-cs"/>
              </a:rPr>
              <a:t>Effetti </a:t>
            </a:r>
            <a:r>
              <a:rPr lang="it-IT" sz="3600" dirty="0">
                <a:ln w="0"/>
                <a:solidFill>
                  <a:srgbClr val="44546A"/>
                </a:solidFill>
                <a:effectLst>
                  <a:reflection blurRad="6350" stA="53000" endA="300" endPos="35500" dir="5400000" sy="-90000" algn="bl" rotWithShape="0"/>
                </a:effectLst>
                <a:latin typeface="Calibri" panose="020F0502020204030204"/>
              </a:rPr>
              <a:t>a lungo termine </a:t>
            </a:r>
            <a:r>
              <a:rPr lang="it-IT" sz="3600" dirty="0">
                <a:ln w="0"/>
                <a:solidFill>
                  <a:srgbClr val="44546A"/>
                </a:solidFill>
                <a:effectLst>
                  <a:reflection blurRad="6350" stA="53000" endA="300" endPos="35500" dir="5400000" sy="-90000" algn="bl" rotWithShape="0"/>
                </a:effectLst>
                <a:latin typeface="Calibri" panose="020F0502020204030204"/>
                <a:cs typeface="+mn-cs"/>
              </a:rPr>
              <a:t>THC sul SNC</a:t>
            </a:r>
          </a:p>
        </p:txBody>
      </p:sp>
      <p:pic>
        <p:nvPicPr>
          <p:cNvPr id="10" name="Picture 2">
            <a:extLst>
              <a:ext uri="{FF2B5EF4-FFF2-40B4-BE49-F238E27FC236}">
                <a16:creationId xmlns:a16="http://schemas.microsoft.com/office/drawing/2014/main" id="{64264DA8-936A-93AA-F39F-A0BCE1BCFA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7390" t="13223" r="23447" b="639"/>
          <a:stretch>
            <a:fillRect/>
          </a:stretch>
        </p:blipFill>
        <p:spPr bwMode="auto">
          <a:xfrm>
            <a:off x="535300" y="1235976"/>
            <a:ext cx="5146531" cy="522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Immagine 10">
            <a:extLst>
              <a:ext uri="{FF2B5EF4-FFF2-40B4-BE49-F238E27FC236}">
                <a16:creationId xmlns:a16="http://schemas.microsoft.com/office/drawing/2014/main" id="{65B22B39-04A9-DB2F-991D-F871243B9ADD}"/>
              </a:ext>
            </a:extLst>
          </p:cNvPr>
          <p:cNvPicPr>
            <a:picLocks noChangeAspect="1"/>
          </p:cNvPicPr>
          <p:nvPr/>
        </p:nvPicPr>
        <p:blipFill>
          <a:blip r:embed="rId6"/>
          <a:srcRect l="10598" t="18342" r="4142" b="4252"/>
          <a:stretch>
            <a:fillRect/>
          </a:stretch>
        </p:blipFill>
        <p:spPr>
          <a:xfrm>
            <a:off x="6404872" y="1740957"/>
            <a:ext cx="5400600" cy="3676154"/>
          </a:xfrm>
          <a:prstGeom prst="rect">
            <a:avLst/>
          </a:prstGeom>
        </p:spPr>
      </p:pic>
    </p:spTree>
    <p:extLst>
      <p:ext uri="{BB962C8B-B14F-4D97-AF65-F5344CB8AC3E}">
        <p14:creationId xmlns:p14="http://schemas.microsoft.com/office/powerpoint/2010/main" val="30671051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99B4C-7168-0EE7-683F-6797BE066B63}"/>
            </a:ext>
          </a:extLst>
        </p:cNvPr>
        <p:cNvGrpSpPr/>
        <p:nvPr/>
      </p:nvGrpSpPr>
      <p:grpSpPr>
        <a:xfrm>
          <a:off x="0" y="0"/>
          <a:ext cx="0" cy="0"/>
          <a:chOff x="0" y="0"/>
          <a:chExt cx="0" cy="0"/>
        </a:xfrm>
      </p:grpSpPr>
      <p:cxnSp>
        <p:nvCxnSpPr>
          <p:cNvPr id="2" name="Connettore diritto 1">
            <a:extLst>
              <a:ext uri="{FF2B5EF4-FFF2-40B4-BE49-F238E27FC236}">
                <a16:creationId xmlns:a16="http://schemas.microsoft.com/office/drawing/2014/main" id="{029567F8-0DC7-672A-4E32-A5F22987B239}"/>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 name="Connettore diritto 2">
            <a:extLst>
              <a:ext uri="{FF2B5EF4-FFF2-40B4-BE49-F238E27FC236}">
                <a16:creationId xmlns:a16="http://schemas.microsoft.com/office/drawing/2014/main" id="{815FBA8A-8492-CB0C-5562-6580797F679D}"/>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24582" name="Immagine 3">
            <a:extLst>
              <a:ext uri="{FF2B5EF4-FFF2-40B4-BE49-F238E27FC236}">
                <a16:creationId xmlns:a16="http://schemas.microsoft.com/office/drawing/2014/main" id="{88DFC1E2-4D14-53C4-6F8B-AABD9328C7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ttore diritto 5">
            <a:extLst>
              <a:ext uri="{FF2B5EF4-FFF2-40B4-BE49-F238E27FC236}">
                <a16:creationId xmlns:a16="http://schemas.microsoft.com/office/drawing/2014/main" id="{10E15500-024F-6A29-6B20-FCF230078421}"/>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24584" name="Immagine 6">
            <a:extLst>
              <a:ext uri="{FF2B5EF4-FFF2-40B4-BE49-F238E27FC236}">
                <a16:creationId xmlns:a16="http://schemas.microsoft.com/office/drawing/2014/main" id="{860CE396-727D-7CE5-8FD8-095C6A7F34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ttangolo 6">
            <a:extLst>
              <a:ext uri="{FF2B5EF4-FFF2-40B4-BE49-F238E27FC236}">
                <a16:creationId xmlns:a16="http://schemas.microsoft.com/office/drawing/2014/main" id="{06B3E6C2-2FBC-E24B-F9E1-1E6236FD7DBA}"/>
              </a:ext>
            </a:extLst>
          </p:cNvPr>
          <p:cNvSpPr/>
          <p:nvPr/>
        </p:nvSpPr>
        <p:spPr>
          <a:xfrm>
            <a:off x="1518627" y="344440"/>
            <a:ext cx="7332072" cy="623248"/>
          </a:xfrm>
          <a:prstGeom prst="rect">
            <a:avLst/>
          </a:prstGeom>
          <a:noFill/>
        </p:spPr>
        <p:txBody>
          <a:bodyPr wrap="none" lIns="68580" tIns="34290" rIns="68580" bIns="34290">
            <a:spAutoFit/>
          </a:bodyPr>
          <a:lstStyle/>
          <a:p>
            <a:pPr algn="ctr" defTabSz="457200" eaLnBrk="1" fontAlgn="auto" hangingPunct="1">
              <a:spcBef>
                <a:spcPts val="0"/>
              </a:spcBef>
              <a:spcAft>
                <a:spcPts val="0"/>
              </a:spcAft>
              <a:defRPr/>
            </a:pPr>
            <a:r>
              <a:rPr lang="it-IT" sz="3600" dirty="0">
                <a:ln w="0"/>
                <a:solidFill>
                  <a:srgbClr val="44546A"/>
                </a:solidFill>
                <a:effectLst>
                  <a:reflection blurRad="6350" stA="53000" endA="300" endPos="35500" dir="5400000" sy="-90000" algn="bl" rotWithShape="0"/>
                </a:effectLst>
                <a:latin typeface="Calibri" panose="020F0502020204030204"/>
                <a:cs typeface="+mn-cs"/>
              </a:rPr>
              <a:t>Effetti </a:t>
            </a:r>
            <a:r>
              <a:rPr lang="it-IT" sz="3600" dirty="0">
                <a:ln w="0"/>
                <a:solidFill>
                  <a:srgbClr val="44546A"/>
                </a:solidFill>
                <a:effectLst>
                  <a:reflection blurRad="6350" stA="53000" endA="300" endPos="35500" dir="5400000" sy="-90000" algn="bl" rotWithShape="0"/>
                </a:effectLst>
                <a:latin typeface="Calibri" panose="020F0502020204030204"/>
              </a:rPr>
              <a:t>a lungo termine </a:t>
            </a:r>
            <a:r>
              <a:rPr lang="it-IT" sz="3600" dirty="0">
                <a:ln w="0"/>
                <a:solidFill>
                  <a:srgbClr val="44546A"/>
                </a:solidFill>
                <a:effectLst>
                  <a:reflection blurRad="6350" stA="53000" endA="300" endPos="35500" dir="5400000" sy="-90000" algn="bl" rotWithShape="0"/>
                </a:effectLst>
                <a:latin typeface="Calibri" panose="020F0502020204030204"/>
                <a:cs typeface="+mn-cs"/>
              </a:rPr>
              <a:t>cocaina sul SNC</a:t>
            </a:r>
          </a:p>
        </p:txBody>
      </p:sp>
      <p:pic>
        <p:nvPicPr>
          <p:cNvPr id="8" name="Picture 4">
            <a:extLst>
              <a:ext uri="{FF2B5EF4-FFF2-40B4-BE49-F238E27FC236}">
                <a16:creationId xmlns:a16="http://schemas.microsoft.com/office/drawing/2014/main" id="{CB3CDCFA-254B-B882-5E78-8715E09A35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50192" t="50949" r="35870" b="22678"/>
          <a:stretch>
            <a:fillRect/>
          </a:stretch>
        </p:blipFill>
        <p:spPr bwMode="auto">
          <a:xfrm>
            <a:off x="6816725" y="1535806"/>
            <a:ext cx="4356100" cy="461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a:extLst>
              <a:ext uri="{FF2B5EF4-FFF2-40B4-BE49-F238E27FC236}">
                <a16:creationId xmlns:a16="http://schemas.microsoft.com/office/drawing/2014/main" id="{D899FD43-C6BA-2C95-7C3B-E0F59293C13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9934" t="22800" r="30669" b="59946"/>
          <a:stretch>
            <a:fillRect/>
          </a:stretch>
        </p:blipFill>
        <p:spPr bwMode="auto">
          <a:xfrm>
            <a:off x="1335707" y="2486998"/>
            <a:ext cx="4779166" cy="2379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52267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02872-01CC-87F3-E198-6A2F555BDB1B}"/>
            </a:ext>
          </a:extLst>
        </p:cNvPr>
        <p:cNvGrpSpPr/>
        <p:nvPr/>
      </p:nvGrpSpPr>
      <p:grpSpPr>
        <a:xfrm>
          <a:off x="0" y="0"/>
          <a:ext cx="0" cy="0"/>
          <a:chOff x="0" y="0"/>
          <a:chExt cx="0" cy="0"/>
        </a:xfrm>
      </p:grpSpPr>
      <p:sp>
        <p:nvSpPr>
          <p:cNvPr id="13" name="Rettangolo 12">
            <a:extLst>
              <a:ext uri="{FF2B5EF4-FFF2-40B4-BE49-F238E27FC236}">
                <a16:creationId xmlns:a16="http://schemas.microsoft.com/office/drawing/2014/main" id="{A2A504AA-3FD0-96CC-0C23-04D2F32EA0DE}"/>
              </a:ext>
            </a:extLst>
          </p:cNvPr>
          <p:cNvSpPr/>
          <p:nvPr/>
        </p:nvSpPr>
        <p:spPr>
          <a:xfrm>
            <a:off x="551384" y="260648"/>
            <a:ext cx="9289032" cy="623248"/>
          </a:xfrm>
          <a:prstGeom prst="rect">
            <a:avLst/>
          </a:prstGeom>
          <a:noFill/>
        </p:spPr>
        <p:txBody>
          <a:bodyPr lIns="68580" tIns="34290" rIns="68580" bIns="34290">
            <a:spAutoFit/>
          </a:bodyPr>
          <a:lstStyle/>
          <a:p>
            <a:pPr algn="ctr" defTabSz="457200" eaLnBrk="1" fontAlgn="auto" hangingPunct="1">
              <a:spcBef>
                <a:spcPts val="0"/>
              </a:spcBef>
              <a:spcAft>
                <a:spcPts val="0"/>
              </a:spcAft>
              <a:defRPr/>
            </a:pPr>
            <a:r>
              <a:rPr lang="it-IT" sz="3600" dirty="0">
                <a:ln w="0"/>
                <a:solidFill>
                  <a:srgbClr val="44546A"/>
                </a:solidFill>
                <a:effectLst>
                  <a:reflection blurRad="6350" stA="53000" endA="300" endPos="35500" dir="5400000" sy="-90000" algn="bl" rotWithShape="0"/>
                </a:effectLst>
                <a:latin typeface="Calibri" panose="020F0502020204030204"/>
              </a:rPr>
              <a:t>Rinnovo patenti</a:t>
            </a:r>
            <a:endParaRPr lang="it-IT" altLang="it-IT" sz="3600" dirty="0">
              <a:ln w="0"/>
              <a:solidFill>
                <a:srgbClr val="44546A"/>
              </a:solidFill>
              <a:effectLst>
                <a:reflection blurRad="6350" stA="53000" endA="300" endPos="35500" dir="5400000" sy="-90000" algn="bl" rotWithShape="0"/>
              </a:effectLst>
              <a:latin typeface="Calibri" panose="020F0502020204030204"/>
            </a:endParaRPr>
          </a:p>
        </p:txBody>
      </p:sp>
      <p:cxnSp>
        <p:nvCxnSpPr>
          <p:cNvPr id="2" name="Connettore diritto 1">
            <a:extLst>
              <a:ext uri="{FF2B5EF4-FFF2-40B4-BE49-F238E27FC236}">
                <a16:creationId xmlns:a16="http://schemas.microsoft.com/office/drawing/2014/main" id="{584184EC-19CA-E064-AEE7-39EE96292A4A}"/>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 name="Connettore diritto 2">
            <a:extLst>
              <a:ext uri="{FF2B5EF4-FFF2-40B4-BE49-F238E27FC236}">
                <a16:creationId xmlns:a16="http://schemas.microsoft.com/office/drawing/2014/main" id="{87128886-27F5-8FC5-6506-5990CDEDBFF7}"/>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24582" name="Immagine 3">
            <a:extLst>
              <a:ext uri="{FF2B5EF4-FFF2-40B4-BE49-F238E27FC236}">
                <a16:creationId xmlns:a16="http://schemas.microsoft.com/office/drawing/2014/main" id="{4A2F1635-8027-68AE-2A1A-FEE57E93C7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ttore diritto 5">
            <a:extLst>
              <a:ext uri="{FF2B5EF4-FFF2-40B4-BE49-F238E27FC236}">
                <a16:creationId xmlns:a16="http://schemas.microsoft.com/office/drawing/2014/main" id="{11FD5269-3FC5-3644-691E-AD8B5339C566}"/>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24584" name="Immagine 6">
            <a:extLst>
              <a:ext uri="{FF2B5EF4-FFF2-40B4-BE49-F238E27FC236}">
                <a16:creationId xmlns:a16="http://schemas.microsoft.com/office/drawing/2014/main" id="{106E5FA5-75CA-0F77-2A94-022F79971F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Grafico 3">
            <a:extLst>
              <a:ext uri="{FF2B5EF4-FFF2-40B4-BE49-F238E27FC236}">
                <a16:creationId xmlns:a16="http://schemas.microsoft.com/office/drawing/2014/main" id="{12F5E6FA-BCF7-4A87-B4F0-696919BBD6C8}"/>
              </a:ext>
            </a:extLst>
          </p:cNvPr>
          <p:cNvGraphicFramePr>
            <a:graphicFrameLocks/>
          </p:cNvGraphicFramePr>
          <p:nvPr/>
        </p:nvGraphicFramePr>
        <p:xfrm>
          <a:off x="2039177" y="1382515"/>
          <a:ext cx="7330265" cy="463569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650114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Connettore diritto 2">
            <a:extLst>
              <a:ext uri="{FF2B5EF4-FFF2-40B4-BE49-F238E27FC236}">
                <a16:creationId xmlns:a16="http://schemas.microsoft.com/office/drawing/2014/main" id="{77A5E8EB-094B-F5CD-0932-59D622364D73}"/>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 name="Connettore diritto 3">
            <a:extLst>
              <a:ext uri="{FF2B5EF4-FFF2-40B4-BE49-F238E27FC236}">
                <a16:creationId xmlns:a16="http://schemas.microsoft.com/office/drawing/2014/main" id="{108F3087-DBAA-98A2-BA02-578FAA57B78E}"/>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26629" name="Immagine 4">
            <a:extLst>
              <a:ext uri="{FF2B5EF4-FFF2-40B4-BE49-F238E27FC236}">
                <a16:creationId xmlns:a16="http://schemas.microsoft.com/office/drawing/2014/main" id="{5335AF29-F567-3084-CD71-4490D8886C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ttore diritto 5">
            <a:extLst>
              <a:ext uri="{FF2B5EF4-FFF2-40B4-BE49-F238E27FC236}">
                <a16:creationId xmlns:a16="http://schemas.microsoft.com/office/drawing/2014/main" id="{A2E33BB6-B02C-B59B-EA2B-6690F8177C1C}"/>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26631" name="Immagine 6">
            <a:extLst>
              <a:ext uri="{FF2B5EF4-FFF2-40B4-BE49-F238E27FC236}">
                <a16:creationId xmlns:a16="http://schemas.microsoft.com/office/drawing/2014/main" id="{3246B4A2-487C-88DA-4FF1-14F3D6E777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ttangolo 4">
            <a:extLst>
              <a:ext uri="{FF2B5EF4-FFF2-40B4-BE49-F238E27FC236}">
                <a16:creationId xmlns:a16="http://schemas.microsoft.com/office/drawing/2014/main" id="{386A6F65-3EA2-C425-4A6B-D0AE48EE9AA9}"/>
              </a:ext>
            </a:extLst>
          </p:cNvPr>
          <p:cNvSpPr/>
          <p:nvPr/>
        </p:nvSpPr>
        <p:spPr>
          <a:xfrm>
            <a:off x="191344" y="116632"/>
            <a:ext cx="9361037" cy="1546577"/>
          </a:xfrm>
          <a:prstGeom prst="rect">
            <a:avLst/>
          </a:prstGeom>
          <a:noFill/>
        </p:spPr>
        <p:txBody>
          <a:bodyPr wrap="square" lIns="68580" tIns="34290" rIns="68580" bIns="34290">
            <a:spAutoFit/>
          </a:bodyPr>
          <a:lstStyle/>
          <a:p>
            <a:pPr algn="ctr" defTabSz="457200" eaLnBrk="1" fontAlgn="auto" hangingPunct="1">
              <a:spcBef>
                <a:spcPts val="0"/>
              </a:spcBef>
              <a:spcAft>
                <a:spcPts val="0"/>
              </a:spcAft>
              <a:defRPr/>
            </a:pPr>
            <a:r>
              <a:rPr lang="it-IT" sz="3200" dirty="0">
                <a:ln w="0"/>
                <a:solidFill>
                  <a:srgbClr val="44546A"/>
                </a:solidFill>
                <a:effectLst>
                  <a:reflection blurRad="6350" stA="53000" endA="300" endPos="35500" dir="5400000" sy="-90000" algn="bl" rotWithShape="0"/>
                </a:effectLst>
                <a:latin typeface="Calibri" panose="020F0502020204030204"/>
                <a:cs typeface="+mn-cs"/>
              </a:rPr>
              <a:t>Le principali sostanze stupefacenti: </a:t>
            </a:r>
          </a:p>
          <a:p>
            <a:pPr algn="ctr" defTabSz="457200" eaLnBrk="1" fontAlgn="auto" hangingPunct="1">
              <a:spcBef>
                <a:spcPts val="0"/>
              </a:spcBef>
              <a:spcAft>
                <a:spcPts val="0"/>
              </a:spcAft>
              <a:defRPr/>
            </a:pPr>
            <a:r>
              <a:rPr lang="it-IT" altLang="it-IT" sz="3200" dirty="0">
                <a:ln w="0"/>
                <a:solidFill>
                  <a:srgbClr val="44546A"/>
                </a:solidFill>
                <a:effectLst>
                  <a:reflection blurRad="6350" stA="53000" endA="300" endPos="35500" dir="5400000" sy="-90000" algn="bl" rotWithShape="0"/>
                </a:effectLst>
                <a:latin typeface="Calibri" panose="020F0502020204030204"/>
                <a:cs typeface="+mn-cs"/>
              </a:rPr>
              <a:t>MDMA</a:t>
            </a:r>
          </a:p>
          <a:p>
            <a:pPr algn="ctr" defTabSz="457200" eaLnBrk="1" fontAlgn="auto" hangingPunct="1">
              <a:spcBef>
                <a:spcPts val="0"/>
              </a:spcBef>
              <a:spcAft>
                <a:spcPts val="0"/>
              </a:spcAft>
              <a:defRPr/>
            </a:pPr>
            <a:endParaRPr lang="it-IT" sz="3200" dirty="0">
              <a:ln w="0"/>
              <a:solidFill>
                <a:srgbClr val="44546A"/>
              </a:solidFill>
              <a:effectLst>
                <a:reflection blurRad="6350" stA="53000" endA="300" endPos="35500" dir="5400000" sy="-90000" algn="bl" rotWithShape="0"/>
              </a:effectLst>
              <a:latin typeface="Calibri" panose="020F0502020204030204"/>
              <a:cs typeface="+mn-cs"/>
            </a:endParaRPr>
          </a:p>
        </p:txBody>
      </p:sp>
      <p:sp>
        <p:nvSpPr>
          <p:cNvPr id="7" name="CasellaDiTesto 6">
            <a:extLst>
              <a:ext uri="{FF2B5EF4-FFF2-40B4-BE49-F238E27FC236}">
                <a16:creationId xmlns:a16="http://schemas.microsoft.com/office/drawing/2014/main" id="{E0A6E8CF-F064-87D5-5100-46A920FDE84B}"/>
              </a:ext>
            </a:extLst>
          </p:cNvPr>
          <p:cNvSpPr txBox="1"/>
          <p:nvPr/>
        </p:nvSpPr>
        <p:spPr>
          <a:xfrm>
            <a:off x="878904" y="1724804"/>
            <a:ext cx="4227498" cy="4555093"/>
          </a:xfrm>
          <a:prstGeom prst="rect">
            <a:avLst/>
          </a:prstGeom>
          <a:noFill/>
        </p:spPr>
        <p:txBody>
          <a:bodyPr wrap="square">
            <a:spAutoFit/>
          </a:bodyPr>
          <a:lstStyle/>
          <a:p>
            <a:pPr eaLnBrk="1" hangingPunct="1">
              <a:spcBef>
                <a:spcPts val="600"/>
              </a:spcBef>
              <a:spcAft>
                <a:spcPts val="600"/>
              </a:spcAft>
              <a:buFontTx/>
              <a:buNone/>
            </a:pPr>
            <a:r>
              <a:rPr lang="it-IT" altLang="it-IT" sz="2400" b="1" dirty="0">
                <a:solidFill>
                  <a:schemeClr val="tx2"/>
                </a:solidFill>
              </a:rPr>
              <a:t>Effetti somatici</a:t>
            </a:r>
            <a:endParaRPr lang="it-IT" altLang="it-IT" sz="2400" dirty="0">
              <a:solidFill>
                <a:schemeClr val="tx2"/>
              </a:solidFill>
            </a:endParaRP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Tachicardia; aumento pressione e frequenza sanguigna</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Tremori, convulsioni</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Aumento °T corporea (</a:t>
            </a:r>
            <a:r>
              <a:rPr lang="it-IT" altLang="it-IT" sz="2400" dirty="0" err="1">
                <a:solidFill>
                  <a:schemeClr val="tx2"/>
                </a:solidFill>
              </a:rPr>
              <a:t>ipertemia</a:t>
            </a:r>
            <a:r>
              <a:rPr lang="it-IT" altLang="it-IT" sz="2400" dirty="0">
                <a:solidFill>
                  <a:schemeClr val="tx2"/>
                </a:solidFill>
              </a:rPr>
              <a:t> maligna)</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Necrosi epatica</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Tossicità cardiaca, SNC, polmonare</a:t>
            </a:r>
          </a:p>
        </p:txBody>
      </p:sp>
      <p:sp>
        <p:nvSpPr>
          <p:cNvPr id="9" name="CasellaDiTesto 8">
            <a:extLst>
              <a:ext uri="{FF2B5EF4-FFF2-40B4-BE49-F238E27FC236}">
                <a16:creationId xmlns:a16="http://schemas.microsoft.com/office/drawing/2014/main" id="{A69D7D4E-F7DC-2F1D-F15E-26410152AF5E}"/>
              </a:ext>
            </a:extLst>
          </p:cNvPr>
          <p:cNvSpPr txBox="1"/>
          <p:nvPr/>
        </p:nvSpPr>
        <p:spPr>
          <a:xfrm>
            <a:off x="4980182" y="1675506"/>
            <a:ext cx="6356375" cy="4708981"/>
          </a:xfrm>
          <a:prstGeom prst="rect">
            <a:avLst/>
          </a:prstGeom>
          <a:noFill/>
        </p:spPr>
        <p:txBody>
          <a:bodyPr wrap="square">
            <a:spAutoFit/>
          </a:bodyPr>
          <a:lstStyle/>
          <a:p>
            <a:pPr eaLnBrk="1" hangingPunct="1">
              <a:spcBef>
                <a:spcPts val="600"/>
              </a:spcBef>
              <a:spcAft>
                <a:spcPts val="600"/>
              </a:spcAft>
              <a:buFontTx/>
              <a:buNone/>
            </a:pPr>
            <a:r>
              <a:rPr lang="it-IT" altLang="it-IT" sz="2400" b="1" dirty="0">
                <a:solidFill>
                  <a:schemeClr val="tx2"/>
                </a:solidFill>
              </a:rPr>
              <a:t>Effetti neuropsichici</a:t>
            </a:r>
            <a:endParaRPr lang="it-IT" altLang="it-IT" sz="2400" dirty="0">
              <a:solidFill>
                <a:schemeClr val="tx2"/>
              </a:solidFill>
            </a:endParaRP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Umore migliorato, euforia</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Sensazione di pace e </a:t>
            </a:r>
            <a:r>
              <a:rPr lang="it-IT" altLang="it-IT" sz="2400" dirty="0" err="1">
                <a:solidFill>
                  <a:schemeClr val="tx2"/>
                </a:solidFill>
              </a:rPr>
              <a:t>e</a:t>
            </a:r>
            <a:r>
              <a:rPr lang="it-IT" altLang="it-IT" sz="2400" dirty="0">
                <a:solidFill>
                  <a:schemeClr val="tx2"/>
                </a:solidFill>
              </a:rPr>
              <a:t> di migliore interiorizzazione</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Sensazione di migliore rapporto con gli altri (</a:t>
            </a:r>
            <a:r>
              <a:rPr lang="it-IT" altLang="it-IT" sz="2400" dirty="0" err="1">
                <a:solidFill>
                  <a:schemeClr val="tx2"/>
                </a:solidFill>
              </a:rPr>
              <a:t>entattogeno</a:t>
            </a:r>
            <a:r>
              <a:rPr lang="it-IT" altLang="it-IT" sz="2400" dirty="0">
                <a:solidFill>
                  <a:schemeClr val="tx2"/>
                </a:solidFill>
              </a:rPr>
              <a:t>)</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incremento delle sensazioni piacevoli</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Effetti allucinogeni, confusione, delirio </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Aumento aggressività, Iperattività, irritabilità, agitazione, psicosi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C7D86-B993-B32F-F88E-50B05DDF0719}"/>
            </a:ext>
          </a:extLst>
        </p:cNvPr>
        <p:cNvGrpSpPr/>
        <p:nvPr/>
      </p:nvGrpSpPr>
      <p:grpSpPr>
        <a:xfrm>
          <a:off x="0" y="0"/>
          <a:ext cx="0" cy="0"/>
          <a:chOff x="0" y="0"/>
          <a:chExt cx="0" cy="0"/>
        </a:xfrm>
      </p:grpSpPr>
      <p:cxnSp>
        <p:nvCxnSpPr>
          <p:cNvPr id="3" name="Connettore diritto 2">
            <a:extLst>
              <a:ext uri="{FF2B5EF4-FFF2-40B4-BE49-F238E27FC236}">
                <a16:creationId xmlns:a16="http://schemas.microsoft.com/office/drawing/2014/main" id="{8D40689D-4889-995E-DFEE-17046A3BD5F6}"/>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 name="Connettore diritto 3">
            <a:extLst>
              <a:ext uri="{FF2B5EF4-FFF2-40B4-BE49-F238E27FC236}">
                <a16:creationId xmlns:a16="http://schemas.microsoft.com/office/drawing/2014/main" id="{4A07B84D-3809-5BB8-2922-984E3AE88799}"/>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26629" name="Immagine 4">
            <a:extLst>
              <a:ext uri="{FF2B5EF4-FFF2-40B4-BE49-F238E27FC236}">
                <a16:creationId xmlns:a16="http://schemas.microsoft.com/office/drawing/2014/main" id="{8A7FC847-4B23-78DD-BBA6-1145A5F9D3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ttore diritto 5">
            <a:extLst>
              <a:ext uri="{FF2B5EF4-FFF2-40B4-BE49-F238E27FC236}">
                <a16:creationId xmlns:a16="http://schemas.microsoft.com/office/drawing/2014/main" id="{9A2C1D80-2C68-107F-7B66-7FFF56721E37}"/>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26631" name="Immagine 6">
            <a:extLst>
              <a:ext uri="{FF2B5EF4-FFF2-40B4-BE49-F238E27FC236}">
                <a16:creationId xmlns:a16="http://schemas.microsoft.com/office/drawing/2014/main" id="{95F23A38-4343-D7C4-B0C1-0A27736A52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ttangolo 4">
            <a:extLst>
              <a:ext uri="{FF2B5EF4-FFF2-40B4-BE49-F238E27FC236}">
                <a16:creationId xmlns:a16="http://schemas.microsoft.com/office/drawing/2014/main" id="{F72D2EA6-D889-64E1-F0EF-B27D6B9ADB89}"/>
              </a:ext>
            </a:extLst>
          </p:cNvPr>
          <p:cNvSpPr/>
          <p:nvPr/>
        </p:nvSpPr>
        <p:spPr>
          <a:xfrm>
            <a:off x="191344" y="116632"/>
            <a:ext cx="9361037" cy="1546577"/>
          </a:xfrm>
          <a:prstGeom prst="rect">
            <a:avLst/>
          </a:prstGeom>
          <a:noFill/>
        </p:spPr>
        <p:txBody>
          <a:bodyPr wrap="square" lIns="68580" tIns="34290" rIns="68580" bIns="34290">
            <a:spAutoFit/>
          </a:bodyPr>
          <a:lstStyle/>
          <a:p>
            <a:pPr algn="ctr" defTabSz="457200" eaLnBrk="1" fontAlgn="auto" hangingPunct="1">
              <a:spcBef>
                <a:spcPts val="0"/>
              </a:spcBef>
              <a:spcAft>
                <a:spcPts val="0"/>
              </a:spcAft>
              <a:defRPr/>
            </a:pPr>
            <a:r>
              <a:rPr lang="it-IT" sz="3200" dirty="0">
                <a:ln w="0"/>
                <a:solidFill>
                  <a:srgbClr val="44546A"/>
                </a:solidFill>
                <a:effectLst>
                  <a:reflection blurRad="6350" stA="53000" endA="300" endPos="35500" dir="5400000" sy="-90000" algn="bl" rotWithShape="0"/>
                </a:effectLst>
                <a:latin typeface="Calibri" panose="020F0502020204030204"/>
                <a:cs typeface="+mn-cs"/>
              </a:rPr>
              <a:t>Le principali sostanze stupefacenti: </a:t>
            </a:r>
          </a:p>
          <a:p>
            <a:pPr algn="ctr" defTabSz="457200" eaLnBrk="1" fontAlgn="auto" hangingPunct="1">
              <a:spcBef>
                <a:spcPts val="0"/>
              </a:spcBef>
              <a:spcAft>
                <a:spcPts val="0"/>
              </a:spcAft>
              <a:defRPr/>
            </a:pPr>
            <a:r>
              <a:rPr lang="it-IT" altLang="it-IT" sz="3200" dirty="0" err="1">
                <a:ln w="0"/>
                <a:solidFill>
                  <a:srgbClr val="44546A"/>
                </a:solidFill>
                <a:effectLst>
                  <a:reflection blurRad="6350" stA="53000" endA="300" endPos="35500" dir="5400000" sy="-90000" algn="bl" rotWithShape="0"/>
                </a:effectLst>
                <a:latin typeface="Calibri" panose="020F0502020204030204"/>
                <a:cs typeface="+mn-cs"/>
              </a:rPr>
              <a:t>Ketamina</a:t>
            </a:r>
            <a:r>
              <a:rPr lang="it-IT" altLang="it-IT" sz="3200" dirty="0">
                <a:ln w="0"/>
                <a:solidFill>
                  <a:srgbClr val="44546A"/>
                </a:solidFill>
                <a:effectLst>
                  <a:reflection blurRad="6350" stA="53000" endA="300" endPos="35500" dir="5400000" sy="-90000" algn="bl" rotWithShape="0"/>
                </a:effectLst>
                <a:latin typeface="Calibri" panose="020F0502020204030204"/>
                <a:cs typeface="+mn-cs"/>
              </a:rPr>
              <a:t> e altri dissociativi</a:t>
            </a:r>
          </a:p>
          <a:p>
            <a:pPr algn="ctr" defTabSz="457200" eaLnBrk="1" fontAlgn="auto" hangingPunct="1">
              <a:spcBef>
                <a:spcPts val="0"/>
              </a:spcBef>
              <a:spcAft>
                <a:spcPts val="0"/>
              </a:spcAft>
              <a:defRPr/>
            </a:pPr>
            <a:endParaRPr lang="it-IT" sz="3200" dirty="0">
              <a:ln w="0"/>
              <a:solidFill>
                <a:srgbClr val="44546A"/>
              </a:solidFill>
              <a:effectLst>
                <a:reflection blurRad="6350" stA="53000" endA="300" endPos="35500" dir="5400000" sy="-90000" algn="bl" rotWithShape="0"/>
              </a:effectLst>
              <a:latin typeface="Calibri" panose="020F0502020204030204"/>
              <a:cs typeface="+mn-cs"/>
            </a:endParaRPr>
          </a:p>
        </p:txBody>
      </p:sp>
      <p:sp>
        <p:nvSpPr>
          <p:cNvPr id="7" name="CasellaDiTesto 6">
            <a:extLst>
              <a:ext uri="{FF2B5EF4-FFF2-40B4-BE49-F238E27FC236}">
                <a16:creationId xmlns:a16="http://schemas.microsoft.com/office/drawing/2014/main" id="{DED80E69-F25F-4C56-2C01-4F5769E7D932}"/>
              </a:ext>
            </a:extLst>
          </p:cNvPr>
          <p:cNvSpPr txBox="1"/>
          <p:nvPr/>
        </p:nvSpPr>
        <p:spPr>
          <a:xfrm>
            <a:off x="878904" y="1724804"/>
            <a:ext cx="4227498" cy="1877437"/>
          </a:xfrm>
          <a:prstGeom prst="rect">
            <a:avLst/>
          </a:prstGeom>
          <a:noFill/>
        </p:spPr>
        <p:txBody>
          <a:bodyPr wrap="square">
            <a:spAutoFit/>
          </a:bodyPr>
          <a:lstStyle/>
          <a:p>
            <a:pPr eaLnBrk="1" hangingPunct="1">
              <a:spcBef>
                <a:spcPts val="600"/>
              </a:spcBef>
              <a:spcAft>
                <a:spcPts val="600"/>
              </a:spcAft>
              <a:buFontTx/>
              <a:buNone/>
            </a:pPr>
            <a:r>
              <a:rPr lang="it-IT" altLang="it-IT" sz="2400" b="1" dirty="0">
                <a:solidFill>
                  <a:schemeClr val="tx2"/>
                </a:solidFill>
              </a:rPr>
              <a:t>Effetti somatici</a:t>
            </a:r>
            <a:endParaRPr lang="it-IT" altLang="it-IT" sz="2400" dirty="0">
              <a:solidFill>
                <a:schemeClr val="tx2"/>
              </a:solidFill>
            </a:endParaRP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Tachicardia</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ipertensione, midriasi, nistagmo</a:t>
            </a:r>
          </a:p>
        </p:txBody>
      </p:sp>
      <p:sp>
        <p:nvSpPr>
          <p:cNvPr id="9" name="CasellaDiTesto 8">
            <a:extLst>
              <a:ext uri="{FF2B5EF4-FFF2-40B4-BE49-F238E27FC236}">
                <a16:creationId xmlns:a16="http://schemas.microsoft.com/office/drawing/2014/main" id="{D093F009-4B45-1C57-DB94-E69D087C2C5E}"/>
              </a:ext>
            </a:extLst>
          </p:cNvPr>
          <p:cNvSpPr txBox="1"/>
          <p:nvPr/>
        </p:nvSpPr>
        <p:spPr>
          <a:xfrm>
            <a:off x="4980182" y="1675506"/>
            <a:ext cx="6356375" cy="4555093"/>
          </a:xfrm>
          <a:prstGeom prst="rect">
            <a:avLst/>
          </a:prstGeom>
          <a:noFill/>
        </p:spPr>
        <p:txBody>
          <a:bodyPr wrap="square">
            <a:spAutoFit/>
          </a:bodyPr>
          <a:lstStyle/>
          <a:p>
            <a:pPr eaLnBrk="1" hangingPunct="1">
              <a:spcBef>
                <a:spcPts val="600"/>
              </a:spcBef>
              <a:spcAft>
                <a:spcPts val="600"/>
              </a:spcAft>
              <a:buFontTx/>
              <a:buNone/>
            </a:pPr>
            <a:r>
              <a:rPr lang="it-IT" altLang="it-IT" sz="2400" b="1" dirty="0">
                <a:solidFill>
                  <a:schemeClr val="tx2"/>
                </a:solidFill>
              </a:rPr>
              <a:t>Effetti neuropsichici</a:t>
            </a:r>
            <a:endParaRPr lang="it-IT" altLang="it-IT" sz="2400" dirty="0">
              <a:solidFill>
                <a:schemeClr val="tx2"/>
              </a:solidFill>
            </a:endParaRP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basse dosi: effetto stimolante.</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dosi più elevate: sedazione, amnesia e anestesia</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distorsioni propriocettive, tattili e allucinazioni </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Depersonalizzazione, derealizzazione, perdita dei propri confini, alterata coscienza di </a:t>
            </a:r>
            <a:r>
              <a:rPr lang="it-IT" altLang="it-IT" sz="2400" dirty="0" err="1">
                <a:solidFill>
                  <a:schemeClr val="tx2"/>
                </a:solidFill>
              </a:rPr>
              <a:t>sè</a:t>
            </a:r>
            <a:r>
              <a:rPr lang="it-IT" altLang="it-IT" sz="2400" dirty="0">
                <a:solidFill>
                  <a:schemeClr val="tx2"/>
                </a:solidFill>
              </a:rPr>
              <a:t>, stato dissociativo</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esperienza simil-morte </a:t>
            </a:r>
          </a:p>
        </p:txBody>
      </p:sp>
    </p:spTree>
    <p:extLst>
      <p:ext uri="{BB962C8B-B14F-4D97-AF65-F5344CB8AC3E}">
        <p14:creationId xmlns:p14="http://schemas.microsoft.com/office/powerpoint/2010/main" val="19017498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B0C03-7060-8F8E-D505-FDD2080E52D5}"/>
            </a:ext>
          </a:extLst>
        </p:cNvPr>
        <p:cNvGrpSpPr/>
        <p:nvPr/>
      </p:nvGrpSpPr>
      <p:grpSpPr>
        <a:xfrm>
          <a:off x="0" y="0"/>
          <a:ext cx="0" cy="0"/>
          <a:chOff x="0" y="0"/>
          <a:chExt cx="0" cy="0"/>
        </a:xfrm>
      </p:grpSpPr>
      <p:cxnSp>
        <p:nvCxnSpPr>
          <p:cNvPr id="3" name="Connettore diritto 2">
            <a:extLst>
              <a:ext uri="{FF2B5EF4-FFF2-40B4-BE49-F238E27FC236}">
                <a16:creationId xmlns:a16="http://schemas.microsoft.com/office/drawing/2014/main" id="{3D9FF91A-194F-7360-7AA5-71F02ECEA1EE}"/>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 name="Connettore diritto 3">
            <a:extLst>
              <a:ext uri="{FF2B5EF4-FFF2-40B4-BE49-F238E27FC236}">
                <a16:creationId xmlns:a16="http://schemas.microsoft.com/office/drawing/2014/main" id="{CC28F6F6-FC88-F278-5DDC-F2DFA81DA7AB}"/>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26629" name="Immagine 4">
            <a:extLst>
              <a:ext uri="{FF2B5EF4-FFF2-40B4-BE49-F238E27FC236}">
                <a16:creationId xmlns:a16="http://schemas.microsoft.com/office/drawing/2014/main" id="{AA36FA81-FEB7-D2EF-FDD8-01184378EC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ttore diritto 5">
            <a:extLst>
              <a:ext uri="{FF2B5EF4-FFF2-40B4-BE49-F238E27FC236}">
                <a16:creationId xmlns:a16="http://schemas.microsoft.com/office/drawing/2014/main" id="{EF0E9973-F739-136D-51A6-A34BEA52C726}"/>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26631" name="Immagine 6">
            <a:extLst>
              <a:ext uri="{FF2B5EF4-FFF2-40B4-BE49-F238E27FC236}">
                <a16:creationId xmlns:a16="http://schemas.microsoft.com/office/drawing/2014/main" id="{7556B690-0949-2BB7-BAB7-A49D36D2C1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ttangolo 4">
            <a:extLst>
              <a:ext uri="{FF2B5EF4-FFF2-40B4-BE49-F238E27FC236}">
                <a16:creationId xmlns:a16="http://schemas.microsoft.com/office/drawing/2014/main" id="{67B90AFA-7CDE-C43C-B330-D3BA5D024D1E}"/>
              </a:ext>
            </a:extLst>
          </p:cNvPr>
          <p:cNvSpPr/>
          <p:nvPr/>
        </p:nvSpPr>
        <p:spPr>
          <a:xfrm>
            <a:off x="191344" y="116632"/>
            <a:ext cx="9361037" cy="1054135"/>
          </a:xfrm>
          <a:prstGeom prst="rect">
            <a:avLst/>
          </a:prstGeom>
          <a:noFill/>
        </p:spPr>
        <p:txBody>
          <a:bodyPr wrap="square" lIns="68580" tIns="34290" rIns="68580" bIns="34290">
            <a:spAutoFit/>
          </a:bodyPr>
          <a:lstStyle/>
          <a:p>
            <a:pPr algn="ctr" defTabSz="457200" eaLnBrk="1" fontAlgn="auto" hangingPunct="1">
              <a:spcBef>
                <a:spcPts val="0"/>
              </a:spcBef>
              <a:spcAft>
                <a:spcPts val="0"/>
              </a:spcAft>
              <a:defRPr/>
            </a:pPr>
            <a:r>
              <a:rPr lang="it-IT" sz="3200" dirty="0">
                <a:ln w="0"/>
                <a:solidFill>
                  <a:srgbClr val="44546A"/>
                </a:solidFill>
                <a:effectLst>
                  <a:reflection blurRad="6350" stA="53000" endA="300" endPos="35500" dir="5400000" sy="-90000" algn="bl" rotWithShape="0"/>
                </a:effectLst>
                <a:latin typeface="Calibri" panose="020F0502020204030204"/>
                <a:cs typeface="+mn-cs"/>
              </a:rPr>
              <a:t>Esempio caso reale</a:t>
            </a:r>
            <a:endParaRPr lang="it-IT" altLang="it-IT" sz="3200" dirty="0">
              <a:ln w="0"/>
              <a:solidFill>
                <a:srgbClr val="44546A"/>
              </a:solidFill>
              <a:effectLst>
                <a:reflection blurRad="6350" stA="53000" endA="300" endPos="35500" dir="5400000" sy="-90000" algn="bl" rotWithShape="0"/>
              </a:effectLst>
              <a:latin typeface="Calibri" panose="020F0502020204030204"/>
              <a:cs typeface="+mn-cs"/>
            </a:endParaRPr>
          </a:p>
          <a:p>
            <a:pPr algn="ctr" defTabSz="457200" eaLnBrk="1" fontAlgn="auto" hangingPunct="1">
              <a:spcBef>
                <a:spcPts val="0"/>
              </a:spcBef>
              <a:spcAft>
                <a:spcPts val="0"/>
              </a:spcAft>
              <a:defRPr/>
            </a:pPr>
            <a:endParaRPr lang="it-IT" sz="3200" dirty="0">
              <a:ln w="0"/>
              <a:solidFill>
                <a:srgbClr val="44546A"/>
              </a:solidFill>
              <a:effectLst>
                <a:reflection blurRad="6350" stA="53000" endA="300" endPos="35500" dir="5400000" sy="-90000" algn="bl" rotWithShape="0"/>
              </a:effectLst>
              <a:latin typeface="Calibri" panose="020F0502020204030204"/>
              <a:cs typeface="+mn-cs"/>
            </a:endParaRPr>
          </a:p>
        </p:txBody>
      </p:sp>
      <p:sp>
        <p:nvSpPr>
          <p:cNvPr id="7" name="CasellaDiTesto 6">
            <a:extLst>
              <a:ext uri="{FF2B5EF4-FFF2-40B4-BE49-F238E27FC236}">
                <a16:creationId xmlns:a16="http://schemas.microsoft.com/office/drawing/2014/main" id="{9E1421ED-E1CA-3CB5-859A-5A8C3D28C4F0}"/>
              </a:ext>
            </a:extLst>
          </p:cNvPr>
          <p:cNvSpPr txBox="1"/>
          <p:nvPr/>
        </p:nvSpPr>
        <p:spPr>
          <a:xfrm>
            <a:off x="202813" y="1203228"/>
            <a:ext cx="5328592" cy="2616101"/>
          </a:xfrm>
          <a:prstGeom prst="rect">
            <a:avLst/>
          </a:prstGeom>
          <a:noFill/>
        </p:spPr>
        <p:txBody>
          <a:bodyPr wrap="square">
            <a:spAutoFit/>
          </a:bodyPr>
          <a:lstStyle/>
          <a:p>
            <a:pPr eaLnBrk="1" hangingPunct="1">
              <a:spcBef>
                <a:spcPts val="600"/>
              </a:spcBef>
              <a:spcAft>
                <a:spcPts val="600"/>
              </a:spcAft>
              <a:buFontTx/>
              <a:buNone/>
            </a:pPr>
            <a:r>
              <a:rPr lang="it-IT" altLang="it-IT" sz="2400" i="1" dirty="0">
                <a:solidFill>
                  <a:schemeClr val="tx2"/>
                </a:solidFill>
              </a:rPr>
              <a:t>Uomo, 25 anni, causa incidente stradale. </a:t>
            </a:r>
          </a:p>
          <a:p>
            <a:pPr eaLnBrk="1" hangingPunct="1">
              <a:spcBef>
                <a:spcPts val="600"/>
              </a:spcBef>
              <a:spcAft>
                <a:spcPts val="600"/>
              </a:spcAft>
              <a:buFontTx/>
              <a:buNone/>
            </a:pPr>
            <a:r>
              <a:rPr lang="it-IT" altLang="it-IT" sz="2400" i="1" dirty="0">
                <a:solidFill>
                  <a:schemeClr val="tx2"/>
                </a:solidFill>
              </a:rPr>
              <a:t>Stato di agitazione psico-motoria. Fermato a fatica da una pattuglia dei carabinieri.</a:t>
            </a:r>
          </a:p>
          <a:p>
            <a:pPr eaLnBrk="1" hangingPunct="1">
              <a:spcBef>
                <a:spcPts val="600"/>
              </a:spcBef>
              <a:spcAft>
                <a:spcPts val="600"/>
              </a:spcAft>
              <a:buFontTx/>
              <a:buNone/>
            </a:pPr>
            <a:r>
              <a:rPr lang="it-IT" altLang="it-IT" sz="2400" i="1" dirty="0">
                <a:solidFill>
                  <a:schemeClr val="tx2"/>
                </a:solidFill>
              </a:rPr>
              <a:t>Riferisce uso LSD.</a:t>
            </a:r>
          </a:p>
        </p:txBody>
      </p:sp>
      <p:sp>
        <p:nvSpPr>
          <p:cNvPr id="9" name="CasellaDiTesto 8">
            <a:extLst>
              <a:ext uri="{FF2B5EF4-FFF2-40B4-BE49-F238E27FC236}">
                <a16:creationId xmlns:a16="http://schemas.microsoft.com/office/drawing/2014/main" id="{009A7401-B1AB-0444-BE12-A50C38E2AD01}"/>
              </a:ext>
            </a:extLst>
          </p:cNvPr>
          <p:cNvSpPr txBox="1"/>
          <p:nvPr/>
        </p:nvSpPr>
        <p:spPr>
          <a:xfrm>
            <a:off x="102595" y="3958289"/>
            <a:ext cx="5705374" cy="1723549"/>
          </a:xfrm>
          <a:prstGeom prst="rect">
            <a:avLst/>
          </a:prstGeom>
          <a:noFill/>
        </p:spPr>
        <p:txBody>
          <a:bodyPr wrap="square">
            <a:spAutoFit/>
          </a:bodyPr>
          <a:lstStyle/>
          <a:p>
            <a:pPr eaLnBrk="1" hangingPunct="1">
              <a:spcBef>
                <a:spcPts val="600"/>
              </a:spcBef>
              <a:spcAft>
                <a:spcPts val="600"/>
              </a:spcAft>
              <a:buFontTx/>
              <a:buNone/>
            </a:pPr>
            <a:r>
              <a:rPr lang="it-IT" altLang="it-IT" sz="2400" dirty="0">
                <a:solidFill>
                  <a:schemeClr val="tx2"/>
                </a:solidFill>
              </a:rPr>
              <a:t>Richiesto al laboratorio di TOXFOR UCSC ricerca di LSD e altri allucinogeni: </a:t>
            </a:r>
          </a:p>
          <a:p>
            <a:pPr eaLnBrk="1" hangingPunct="1">
              <a:spcBef>
                <a:spcPts val="600"/>
              </a:spcBef>
              <a:spcAft>
                <a:spcPts val="600"/>
              </a:spcAft>
              <a:buFontTx/>
              <a:buNone/>
            </a:pPr>
            <a:r>
              <a:rPr lang="it-IT" altLang="it-IT" sz="2400" dirty="0">
                <a:solidFill>
                  <a:schemeClr val="tx2"/>
                </a:solidFill>
              </a:rPr>
              <a:t>Analisi in LC-HRMS full </a:t>
            </a:r>
            <a:r>
              <a:rPr lang="it-IT" altLang="it-IT" sz="2400" dirty="0" err="1">
                <a:solidFill>
                  <a:schemeClr val="tx2"/>
                </a:solidFill>
              </a:rPr>
              <a:t>scan</a:t>
            </a:r>
            <a:r>
              <a:rPr lang="it-IT" altLang="it-IT" sz="2400" dirty="0">
                <a:solidFill>
                  <a:schemeClr val="tx2"/>
                </a:solidFill>
              </a:rPr>
              <a:t> e LC-MS/MS</a:t>
            </a:r>
          </a:p>
        </p:txBody>
      </p:sp>
      <p:sp>
        <p:nvSpPr>
          <p:cNvPr id="2" name="CasellaDiTesto 1">
            <a:extLst>
              <a:ext uri="{FF2B5EF4-FFF2-40B4-BE49-F238E27FC236}">
                <a16:creationId xmlns:a16="http://schemas.microsoft.com/office/drawing/2014/main" id="{2E627F8E-9827-FA6B-77F4-CBFD696E9C1F}"/>
              </a:ext>
            </a:extLst>
          </p:cNvPr>
          <p:cNvSpPr txBox="1"/>
          <p:nvPr/>
        </p:nvSpPr>
        <p:spPr>
          <a:xfrm>
            <a:off x="5663952" y="1230182"/>
            <a:ext cx="5909197" cy="1200329"/>
          </a:xfrm>
          <a:prstGeom prst="rect">
            <a:avLst/>
          </a:prstGeom>
          <a:noFill/>
        </p:spPr>
        <p:txBody>
          <a:bodyPr wrap="square">
            <a:spAutoFit/>
          </a:bodyPr>
          <a:lstStyle/>
          <a:p>
            <a:pPr eaLnBrk="1" hangingPunct="1">
              <a:spcBef>
                <a:spcPts val="600"/>
              </a:spcBef>
              <a:spcAft>
                <a:spcPts val="600"/>
              </a:spcAft>
              <a:buFontTx/>
              <a:buNone/>
            </a:pPr>
            <a:r>
              <a:rPr lang="it-IT" altLang="it-IT" sz="2400" i="1" dirty="0">
                <a:solidFill>
                  <a:schemeClr val="tx2"/>
                </a:solidFill>
              </a:rPr>
              <a:t>Screening immunochimico su campione di urine: solo sospetta positività ai cannabinoidi</a:t>
            </a:r>
          </a:p>
        </p:txBody>
      </p:sp>
      <p:sp>
        <p:nvSpPr>
          <p:cNvPr id="8" name="CasellaDiTesto 7">
            <a:extLst>
              <a:ext uri="{FF2B5EF4-FFF2-40B4-BE49-F238E27FC236}">
                <a16:creationId xmlns:a16="http://schemas.microsoft.com/office/drawing/2014/main" id="{4E9D6651-D398-0362-FA36-AAC9EB403D90}"/>
              </a:ext>
            </a:extLst>
          </p:cNvPr>
          <p:cNvSpPr txBox="1"/>
          <p:nvPr/>
        </p:nvSpPr>
        <p:spPr>
          <a:xfrm>
            <a:off x="5765863" y="2995854"/>
            <a:ext cx="3930537" cy="3077766"/>
          </a:xfrm>
          <a:prstGeom prst="rect">
            <a:avLst/>
          </a:prstGeom>
          <a:noFill/>
        </p:spPr>
        <p:txBody>
          <a:bodyPr wrap="square">
            <a:spAutoFit/>
          </a:bodyPr>
          <a:lstStyle/>
          <a:p>
            <a:pPr eaLnBrk="1" hangingPunct="1">
              <a:spcBef>
                <a:spcPts val="600"/>
              </a:spcBef>
              <a:spcAft>
                <a:spcPts val="600"/>
              </a:spcAft>
              <a:buFontTx/>
              <a:buNone/>
            </a:pPr>
            <a:r>
              <a:rPr lang="it-IT" altLang="it-IT" sz="2400" dirty="0">
                <a:solidFill>
                  <a:schemeClr val="tx2"/>
                </a:solidFill>
              </a:rPr>
              <a:t>URINE:</a:t>
            </a:r>
          </a:p>
          <a:p>
            <a:pPr eaLnBrk="1" hangingPunct="1">
              <a:spcBef>
                <a:spcPts val="600"/>
              </a:spcBef>
              <a:spcAft>
                <a:spcPts val="600"/>
              </a:spcAft>
              <a:buFontTx/>
              <a:buNone/>
            </a:pPr>
            <a:r>
              <a:rPr lang="it-IT" altLang="it-IT" sz="2400" dirty="0" err="1">
                <a:solidFill>
                  <a:schemeClr val="tx2"/>
                </a:solidFill>
              </a:rPr>
              <a:t>Ketamina</a:t>
            </a:r>
            <a:r>
              <a:rPr lang="it-IT" altLang="it-IT" sz="2400" dirty="0">
                <a:solidFill>
                  <a:schemeClr val="tx2"/>
                </a:solidFill>
              </a:rPr>
              <a:t>, </a:t>
            </a:r>
          </a:p>
          <a:p>
            <a:pPr eaLnBrk="1" hangingPunct="1">
              <a:spcBef>
                <a:spcPts val="600"/>
              </a:spcBef>
              <a:spcAft>
                <a:spcPts val="600"/>
              </a:spcAft>
              <a:buFontTx/>
              <a:buNone/>
            </a:pPr>
            <a:r>
              <a:rPr lang="it-IT" altLang="it-IT" sz="2400" dirty="0">
                <a:solidFill>
                  <a:schemeClr val="tx2"/>
                </a:solidFill>
              </a:rPr>
              <a:t>MDMA, </a:t>
            </a:r>
          </a:p>
          <a:p>
            <a:pPr eaLnBrk="1" hangingPunct="1">
              <a:spcBef>
                <a:spcPts val="600"/>
              </a:spcBef>
              <a:spcAft>
                <a:spcPts val="600"/>
              </a:spcAft>
              <a:buFontTx/>
              <a:buNone/>
            </a:pPr>
            <a:r>
              <a:rPr lang="it-IT" altLang="it-IT" sz="2400" dirty="0">
                <a:solidFill>
                  <a:schemeClr val="tx2"/>
                </a:solidFill>
              </a:rPr>
              <a:t>LSD, LSD-OH</a:t>
            </a:r>
          </a:p>
          <a:p>
            <a:pPr eaLnBrk="1" hangingPunct="1">
              <a:spcBef>
                <a:spcPts val="600"/>
              </a:spcBef>
              <a:spcAft>
                <a:spcPts val="600"/>
              </a:spcAft>
              <a:buFontTx/>
              <a:buNone/>
            </a:pPr>
            <a:r>
              <a:rPr lang="it-IT" altLang="it-IT" sz="2400" dirty="0" err="1">
                <a:solidFill>
                  <a:schemeClr val="tx2"/>
                </a:solidFill>
              </a:rPr>
              <a:t>Midazolam</a:t>
            </a:r>
            <a:r>
              <a:rPr lang="it-IT" altLang="it-IT" sz="2400" dirty="0">
                <a:solidFill>
                  <a:schemeClr val="tx2"/>
                </a:solidFill>
              </a:rPr>
              <a:t>,</a:t>
            </a:r>
          </a:p>
          <a:p>
            <a:pPr eaLnBrk="1" hangingPunct="1">
              <a:spcBef>
                <a:spcPts val="600"/>
              </a:spcBef>
              <a:spcAft>
                <a:spcPts val="600"/>
              </a:spcAft>
              <a:buFontTx/>
              <a:buNone/>
            </a:pPr>
            <a:r>
              <a:rPr lang="it-IT" altLang="it-IT" sz="2400" dirty="0">
                <a:solidFill>
                  <a:schemeClr val="tx2"/>
                </a:solidFill>
              </a:rPr>
              <a:t>THC-COOH, cocaina, </a:t>
            </a:r>
            <a:r>
              <a:rPr lang="it-IT" altLang="it-IT" sz="2400" dirty="0" err="1">
                <a:solidFill>
                  <a:schemeClr val="tx2"/>
                </a:solidFill>
              </a:rPr>
              <a:t>beg</a:t>
            </a:r>
            <a:r>
              <a:rPr lang="it-IT" altLang="it-IT" sz="2400" dirty="0">
                <a:solidFill>
                  <a:schemeClr val="tx2"/>
                </a:solidFill>
              </a:rPr>
              <a:t>.</a:t>
            </a:r>
          </a:p>
        </p:txBody>
      </p:sp>
      <p:sp>
        <p:nvSpPr>
          <p:cNvPr id="10" name="CasellaDiTesto 9">
            <a:extLst>
              <a:ext uri="{FF2B5EF4-FFF2-40B4-BE49-F238E27FC236}">
                <a16:creationId xmlns:a16="http://schemas.microsoft.com/office/drawing/2014/main" id="{7605E170-E5FC-361C-CED1-A971C3F8FE24}"/>
              </a:ext>
            </a:extLst>
          </p:cNvPr>
          <p:cNvSpPr txBox="1"/>
          <p:nvPr/>
        </p:nvSpPr>
        <p:spPr>
          <a:xfrm>
            <a:off x="9530169" y="3281182"/>
            <a:ext cx="2167122" cy="2616101"/>
          </a:xfrm>
          <a:prstGeom prst="rect">
            <a:avLst/>
          </a:prstGeom>
          <a:noFill/>
        </p:spPr>
        <p:txBody>
          <a:bodyPr wrap="square">
            <a:spAutoFit/>
          </a:bodyPr>
          <a:lstStyle/>
          <a:p>
            <a:pPr eaLnBrk="1" hangingPunct="1">
              <a:spcBef>
                <a:spcPts val="600"/>
              </a:spcBef>
              <a:spcAft>
                <a:spcPts val="600"/>
              </a:spcAft>
            </a:pPr>
            <a:r>
              <a:rPr lang="it-IT" sz="2400" dirty="0">
                <a:solidFill>
                  <a:schemeClr val="tx2"/>
                </a:solidFill>
              </a:rPr>
              <a:t>SANGUE:</a:t>
            </a:r>
          </a:p>
          <a:p>
            <a:pPr eaLnBrk="1" hangingPunct="1">
              <a:spcBef>
                <a:spcPts val="600"/>
              </a:spcBef>
              <a:spcAft>
                <a:spcPts val="600"/>
              </a:spcAft>
            </a:pPr>
            <a:r>
              <a:rPr lang="it-IT" sz="2400" dirty="0" err="1">
                <a:solidFill>
                  <a:schemeClr val="tx2"/>
                </a:solidFill>
              </a:rPr>
              <a:t>Ketamina</a:t>
            </a:r>
            <a:r>
              <a:rPr lang="it-IT" sz="2400" dirty="0">
                <a:solidFill>
                  <a:schemeClr val="tx2"/>
                </a:solidFill>
              </a:rPr>
              <a:t>, </a:t>
            </a:r>
          </a:p>
          <a:p>
            <a:pPr eaLnBrk="1" hangingPunct="1">
              <a:spcBef>
                <a:spcPts val="600"/>
              </a:spcBef>
              <a:spcAft>
                <a:spcPts val="600"/>
              </a:spcAft>
            </a:pPr>
            <a:r>
              <a:rPr lang="it-IT" sz="2400" dirty="0">
                <a:solidFill>
                  <a:schemeClr val="tx2"/>
                </a:solidFill>
              </a:rPr>
              <a:t>LSD,</a:t>
            </a:r>
          </a:p>
          <a:p>
            <a:pPr eaLnBrk="1" hangingPunct="1">
              <a:spcBef>
                <a:spcPts val="600"/>
              </a:spcBef>
              <a:spcAft>
                <a:spcPts val="600"/>
              </a:spcAft>
            </a:pPr>
            <a:r>
              <a:rPr lang="it-IT" sz="2400" dirty="0">
                <a:solidFill>
                  <a:schemeClr val="tx2"/>
                </a:solidFill>
              </a:rPr>
              <a:t>THC-COOH,</a:t>
            </a:r>
          </a:p>
          <a:p>
            <a:pPr eaLnBrk="1" hangingPunct="1">
              <a:spcBef>
                <a:spcPts val="600"/>
              </a:spcBef>
              <a:spcAft>
                <a:spcPts val="600"/>
              </a:spcAft>
            </a:pPr>
            <a:r>
              <a:rPr lang="it-IT" sz="2400" dirty="0" err="1">
                <a:solidFill>
                  <a:schemeClr val="tx2"/>
                </a:solidFill>
              </a:rPr>
              <a:t>Midazolam</a:t>
            </a:r>
            <a:r>
              <a:rPr lang="it-IT" sz="2400" dirty="0">
                <a:solidFill>
                  <a:schemeClr val="tx2"/>
                </a:solidFill>
              </a:rPr>
              <a:t>.</a:t>
            </a:r>
          </a:p>
        </p:txBody>
      </p:sp>
    </p:spTree>
    <p:extLst>
      <p:ext uri="{BB962C8B-B14F-4D97-AF65-F5344CB8AC3E}">
        <p14:creationId xmlns:p14="http://schemas.microsoft.com/office/powerpoint/2010/main" val="1360381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P spid="8"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DE0E5-EEE7-6551-3F38-9D0115DA76BA}"/>
            </a:ext>
          </a:extLst>
        </p:cNvPr>
        <p:cNvGrpSpPr/>
        <p:nvPr/>
      </p:nvGrpSpPr>
      <p:grpSpPr>
        <a:xfrm>
          <a:off x="0" y="0"/>
          <a:ext cx="0" cy="0"/>
          <a:chOff x="0" y="0"/>
          <a:chExt cx="0" cy="0"/>
        </a:xfrm>
      </p:grpSpPr>
      <p:cxnSp>
        <p:nvCxnSpPr>
          <p:cNvPr id="3" name="Connettore diritto 2">
            <a:extLst>
              <a:ext uri="{FF2B5EF4-FFF2-40B4-BE49-F238E27FC236}">
                <a16:creationId xmlns:a16="http://schemas.microsoft.com/office/drawing/2014/main" id="{2B75CECE-35D0-AD0A-F732-5522F17D2AC3}"/>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 name="Connettore diritto 3">
            <a:extLst>
              <a:ext uri="{FF2B5EF4-FFF2-40B4-BE49-F238E27FC236}">
                <a16:creationId xmlns:a16="http://schemas.microsoft.com/office/drawing/2014/main" id="{FB57420C-2E90-013B-847A-3C7A8D4EBF15}"/>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26629" name="Immagine 4">
            <a:extLst>
              <a:ext uri="{FF2B5EF4-FFF2-40B4-BE49-F238E27FC236}">
                <a16:creationId xmlns:a16="http://schemas.microsoft.com/office/drawing/2014/main" id="{5D542D88-C0BB-B036-6EE6-81303234C9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ttore diritto 5">
            <a:extLst>
              <a:ext uri="{FF2B5EF4-FFF2-40B4-BE49-F238E27FC236}">
                <a16:creationId xmlns:a16="http://schemas.microsoft.com/office/drawing/2014/main" id="{EB356A0D-775B-8DAC-65FC-A91970DEB8CA}"/>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26631" name="Immagine 6">
            <a:extLst>
              <a:ext uri="{FF2B5EF4-FFF2-40B4-BE49-F238E27FC236}">
                <a16:creationId xmlns:a16="http://schemas.microsoft.com/office/drawing/2014/main" id="{C04CB8C8-DC14-E111-24F8-9B9073194F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ttangolo 4">
            <a:extLst>
              <a:ext uri="{FF2B5EF4-FFF2-40B4-BE49-F238E27FC236}">
                <a16:creationId xmlns:a16="http://schemas.microsoft.com/office/drawing/2014/main" id="{3A3E5121-635C-01D5-1824-A61122E7998B}"/>
              </a:ext>
            </a:extLst>
          </p:cNvPr>
          <p:cNvSpPr/>
          <p:nvPr/>
        </p:nvSpPr>
        <p:spPr>
          <a:xfrm>
            <a:off x="191344" y="116632"/>
            <a:ext cx="9361037" cy="1054135"/>
          </a:xfrm>
          <a:prstGeom prst="rect">
            <a:avLst/>
          </a:prstGeom>
          <a:noFill/>
        </p:spPr>
        <p:txBody>
          <a:bodyPr wrap="square" lIns="68580" tIns="34290" rIns="68580" bIns="34290">
            <a:spAutoFit/>
          </a:bodyPr>
          <a:lstStyle/>
          <a:p>
            <a:pPr algn="ctr" defTabSz="457200" eaLnBrk="1" fontAlgn="auto" hangingPunct="1">
              <a:spcBef>
                <a:spcPts val="0"/>
              </a:spcBef>
              <a:spcAft>
                <a:spcPts val="0"/>
              </a:spcAft>
              <a:defRPr/>
            </a:pPr>
            <a:r>
              <a:rPr lang="it-IT" sz="3200" dirty="0">
                <a:ln w="0"/>
                <a:solidFill>
                  <a:srgbClr val="44546A"/>
                </a:solidFill>
                <a:effectLst>
                  <a:reflection blurRad="6350" stA="53000" endA="300" endPos="35500" dir="5400000" sy="-90000" algn="bl" rotWithShape="0"/>
                </a:effectLst>
                <a:latin typeface="Calibri" panose="020F0502020204030204"/>
                <a:cs typeface="+mn-cs"/>
              </a:rPr>
              <a:t>Esempio caso reale</a:t>
            </a:r>
            <a:endParaRPr lang="it-IT" altLang="it-IT" sz="3200" dirty="0">
              <a:ln w="0"/>
              <a:solidFill>
                <a:srgbClr val="44546A"/>
              </a:solidFill>
              <a:effectLst>
                <a:reflection blurRad="6350" stA="53000" endA="300" endPos="35500" dir="5400000" sy="-90000" algn="bl" rotWithShape="0"/>
              </a:effectLst>
              <a:latin typeface="Calibri" panose="020F0502020204030204"/>
              <a:cs typeface="+mn-cs"/>
            </a:endParaRPr>
          </a:p>
          <a:p>
            <a:pPr algn="ctr" defTabSz="457200" eaLnBrk="1" fontAlgn="auto" hangingPunct="1">
              <a:spcBef>
                <a:spcPts val="0"/>
              </a:spcBef>
              <a:spcAft>
                <a:spcPts val="0"/>
              </a:spcAft>
              <a:defRPr/>
            </a:pPr>
            <a:endParaRPr lang="it-IT" sz="3200" dirty="0">
              <a:ln w="0"/>
              <a:solidFill>
                <a:srgbClr val="44546A"/>
              </a:solidFill>
              <a:effectLst>
                <a:reflection blurRad="6350" stA="53000" endA="300" endPos="35500" dir="5400000" sy="-90000" algn="bl" rotWithShape="0"/>
              </a:effectLst>
              <a:latin typeface="Calibri" panose="020F0502020204030204"/>
              <a:cs typeface="+mn-cs"/>
            </a:endParaRPr>
          </a:p>
        </p:txBody>
      </p:sp>
      <p:sp>
        <p:nvSpPr>
          <p:cNvPr id="7" name="CasellaDiTesto 6">
            <a:extLst>
              <a:ext uri="{FF2B5EF4-FFF2-40B4-BE49-F238E27FC236}">
                <a16:creationId xmlns:a16="http://schemas.microsoft.com/office/drawing/2014/main" id="{8AF14E81-5EA8-AF9C-FFEB-D5312B17F580}"/>
              </a:ext>
            </a:extLst>
          </p:cNvPr>
          <p:cNvSpPr txBox="1"/>
          <p:nvPr/>
        </p:nvSpPr>
        <p:spPr>
          <a:xfrm>
            <a:off x="202813" y="1203228"/>
            <a:ext cx="5328592" cy="2616101"/>
          </a:xfrm>
          <a:prstGeom prst="rect">
            <a:avLst/>
          </a:prstGeom>
          <a:noFill/>
        </p:spPr>
        <p:txBody>
          <a:bodyPr wrap="square">
            <a:spAutoFit/>
          </a:bodyPr>
          <a:lstStyle/>
          <a:p>
            <a:pPr eaLnBrk="1" hangingPunct="1">
              <a:spcBef>
                <a:spcPts val="600"/>
              </a:spcBef>
              <a:spcAft>
                <a:spcPts val="600"/>
              </a:spcAft>
              <a:buFontTx/>
              <a:buNone/>
            </a:pPr>
            <a:r>
              <a:rPr lang="it-IT" altLang="it-IT" sz="2400" i="1" dirty="0">
                <a:solidFill>
                  <a:schemeClr val="tx2"/>
                </a:solidFill>
              </a:rPr>
              <a:t>Uomo, 35 anni, causa incidente stradale. </a:t>
            </a:r>
          </a:p>
          <a:p>
            <a:pPr eaLnBrk="1" hangingPunct="1">
              <a:spcBef>
                <a:spcPts val="600"/>
              </a:spcBef>
              <a:spcAft>
                <a:spcPts val="600"/>
              </a:spcAft>
              <a:buFontTx/>
              <a:buNone/>
            </a:pPr>
            <a:r>
              <a:rPr lang="it-IT" altLang="it-IT" sz="2400" i="1" dirty="0">
                <a:solidFill>
                  <a:schemeClr val="tx2"/>
                </a:solidFill>
              </a:rPr>
              <a:t>Arrivato incosciente in P.S.</a:t>
            </a:r>
          </a:p>
          <a:p>
            <a:pPr eaLnBrk="1" hangingPunct="1">
              <a:spcBef>
                <a:spcPts val="600"/>
              </a:spcBef>
              <a:spcAft>
                <a:spcPts val="600"/>
              </a:spcAft>
              <a:buFontTx/>
              <a:buNone/>
            </a:pPr>
            <a:r>
              <a:rPr lang="it-IT" altLang="it-IT" sz="2400" i="1" dirty="0">
                <a:solidFill>
                  <a:schemeClr val="tx2"/>
                </a:solidFill>
              </a:rPr>
              <a:t>In cartella riportata somministrazione di: </a:t>
            </a:r>
            <a:r>
              <a:rPr lang="it-IT" altLang="it-IT" sz="2400" i="1" dirty="0" err="1">
                <a:solidFill>
                  <a:schemeClr val="tx2"/>
                </a:solidFill>
              </a:rPr>
              <a:t>ketamina</a:t>
            </a:r>
            <a:r>
              <a:rPr lang="it-IT" altLang="it-IT" sz="2400" i="1" dirty="0">
                <a:solidFill>
                  <a:schemeClr val="tx2"/>
                </a:solidFill>
              </a:rPr>
              <a:t>, </a:t>
            </a:r>
            <a:r>
              <a:rPr lang="it-IT" altLang="it-IT" sz="2400" i="1" dirty="0" err="1">
                <a:solidFill>
                  <a:schemeClr val="tx2"/>
                </a:solidFill>
              </a:rPr>
              <a:t>midazolam</a:t>
            </a:r>
            <a:r>
              <a:rPr lang="it-IT" altLang="it-IT" sz="2400" i="1" dirty="0">
                <a:solidFill>
                  <a:schemeClr val="tx2"/>
                </a:solidFill>
              </a:rPr>
              <a:t>, </a:t>
            </a:r>
            <a:r>
              <a:rPr lang="it-IT" altLang="it-IT" sz="2400" i="1" dirty="0" err="1">
                <a:solidFill>
                  <a:schemeClr val="tx2"/>
                </a:solidFill>
              </a:rPr>
              <a:t>fentanyl</a:t>
            </a:r>
            <a:r>
              <a:rPr lang="it-IT" altLang="it-IT" sz="2400" i="1" dirty="0">
                <a:solidFill>
                  <a:schemeClr val="tx2"/>
                </a:solidFill>
              </a:rPr>
              <a:t>, propofol.</a:t>
            </a:r>
          </a:p>
        </p:txBody>
      </p:sp>
      <p:sp>
        <p:nvSpPr>
          <p:cNvPr id="9" name="CasellaDiTesto 8">
            <a:extLst>
              <a:ext uri="{FF2B5EF4-FFF2-40B4-BE49-F238E27FC236}">
                <a16:creationId xmlns:a16="http://schemas.microsoft.com/office/drawing/2014/main" id="{2BB1602C-0972-E39F-381F-8EADD96DE8C5}"/>
              </a:ext>
            </a:extLst>
          </p:cNvPr>
          <p:cNvSpPr txBox="1"/>
          <p:nvPr/>
        </p:nvSpPr>
        <p:spPr>
          <a:xfrm>
            <a:off x="102595" y="3958289"/>
            <a:ext cx="5705374" cy="1354217"/>
          </a:xfrm>
          <a:prstGeom prst="rect">
            <a:avLst/>
          </a:prstGeom>
          <a:noFill/>
        </p:spPr>
        <p:txBody>
          <a:bodyPr wrap="square">
            <a:spAutoFit/>
          </a:bodyPr>
          <a:lstStyle/>
          <a:p>
            <a:pPr eaLnBrk="1" hangingPunct="1">
              <a:spcBef>
                <a:spcPts val="600"/>
              </a:spcBef>
              <a:spcAft>
                <a:spcPts val="600"/>
              </a:spcAft>
              <a:buFontTx/>
              <a:buNone/>
            </a:pPr>
            <a:r>
              <a:rPr lang="it-IT" altLang="it-IT" sz="2400" dirty="0">
                <a:solidFill>
                  <a:schemeClr val="tx2"/>
                </a:solidFill>
              </a:rPr>
              <a:t>Disposta CTU chimico-tossicologica.</a:t>
            </a:r>
          </a:p>
          <a:p>
            <a:pPr eaLnBrk="1" hangingPunct="1">
              <a:spcBef>
                <a:spcPts val="600"/>
              </a:spcBef>
              <a:spcAft>
                <a:spcPts val="600"/>
              </a:spcAft>
              <a:buFontTx/>
              <a:buNone/>
            </a:pPr>
            <a:r>
              <a:rPr lang="it-IT" altLang="it-IT" sz="2400" dirty="0">
                <a:solidFill>
                  <a:schemeClr val="tx2"/>
                </a:solidFill>
              </a:rPr>
              <a:t>Fondamentale conoscere i farmaci somministrati per escludere DUI</a:t>
            </a:r>
          </a:p>
        </p:txBody>
      </p:sp>
      <p:sp>
        <p:nvSpPr>
          <p:cNvPr id="2" name="CasellaDiTesto 1">
            <a:extLst>
              <a:ext uri="{FF2B5EF4-FFF2-40B4-BE49-F238E27FC236}">
                <a16:creationId xmlns:a16="http://schemas.microsoft.com/office/drawing/2014/main" id="{BA640570-EEE7-5E76-570C-61CC039366ED}"/>
              </a:ext>
            </a:extLst>
          </p:cNvPr>
          <p:cNvSpPr txBox="1"/>
          <p:nvPr/>
        </p:nvSpPr>
        <p:spPr>
          <a:xfrm>
            <a:off x="5663952" y="1230182"/>
            <a:ext cx="5909197" cy="830997"/>
          </a:xfrm>
          <a:prstGeom prst="rect">
            <a:avLst/>
          </a:prstGeom>
          <a:noFill/>
        </p:spPr>
        <p:txBody>
          <a:bodyPr wrap="square">
            <a:spAutoFit/>
          </a:bodyPr>
          <a:lstStyle/>
          <a:p>
            <a:pPr eaLnBrk="1" hangingPunct="1">
              <a:spcBef>
                <a:spcPts val="600"/>
              </a:spcBef>
              <a:spcAft>
                <a:spcPts val="600"/>
              </a:spcAft>
              <a:buFontTx/>
              <a:buNone/>
            </a:pPr>
            <a:r>
              <a:rPr lang="it-IT" altLang="it-IT" sz="2400" i="1" dirty="0">
                <a:solidFill>
                  <a:schemeClr val="tx2"/>
                </a:solidFill>
              </a:rPr>
              <a:t>Screening immunochimico non effettuato per mancanza consenso</a:t>
            </a:r>
          </a:p>
        </p:txBody>
      </p:sp>
      <p:sp>
        <p:nvSpPr>
          <p:cNvPr id="10" name="CasellaDiTesto 9">
            <a:extLst>
              <a:ext uri="{FF2B5EF4-FFF2-40B4-BE49-F238E27FC236}">
                <a16:creationId xmlns:a16="http://schemas.microsoft.com/office/drawing/2014/main" id="{F1A17753-075A-B2CA-38A9-7DF072388F41}"/>
              </a:ext>
            </a:extLst>
          </p:cNvPr>
          <p:cNvSpPr txBox="1"/>
          <p:nvPr/>
        </p:nvSpPr>
        <p:spPr>
          <a:xfrm>
            <a:off x="8468820" y="3301233"/>
            <a:ext cx="2167122" cy="3077766"/>
          </a:xfrm>
          <a:prstGeom prst="rect">
            <a:avLst/>
          </a:prstGeom>
          <a:noFill/>
        </p:spPr>
        <p:txBody>
          <a:bodyPr wrap="square">
            <a:spAutoFit/>
          </a:bodyPr>
          <a:lstStyle/>
          <a:p>
            <a:pPr eaLnBrk="1" hangingPunct="1">
              <a:spcBef>
                <a:spcPts val="600"/>
              </a:spcBef>
              <a:spcAft>
                <a:spcPts val="600"/>
              </a:spcAft>
            </a:pPr>
            <a:r>
              <a:rPr lang="it-IT" sz="2400" dirty="0">
                <a:solidFill>
                  <a:schemeClr val="tx2"/>
                </a:solidFill>
              </a:rPr>
              <a:t>SANGUE:</a:t>
            </a:r>
          </a:p>
          <a:p>
            <a:pPr eaLnBrk="1" hangingPunct="1">
              <a:spcBef>
                <a:spcPts val="600"/>
              </a:spcBef>
              <a:spcAft>
                <a:spcPts val="600"/>
              </a:spcAft>
            </a:pPr>
            <a:r>
              <a:rPr lang="it-IT" sz="2400" dirty="0" err="1">
                <a:solidFill>
                  <a:schemeClr val="tx2"/>
                </a:solidFill>
              </a:rPr>
              <a:t>Ketamina</a:t>
            </a:r>
            <a:r>
              <a:rPr lang="it-IT" sz="2400" dirty="0">
                <a:solidFill>
                  <a:schemeClr val="tx2"/>
                </a:solidFill>
              </a:rPr>
              <a:t>, </a:t>
            </a:r>
          </a:p>
          <a:p>
            <a:pPr eaLnBrk="1" hangingPunct="1">
              <a:spcBef>
                <a:spcPts val="600"/>
              </a:spcBef>
              <a:spcAft>
                <a:spcPts val="600"/>
              </a:spcAft>
            </a:pPr>
            <a:r>
              <a:rPr lang="it-IT" sz="2400" dirty="0" err="1">
                <a:solidFill>
                  <a:schemeClr val="tx2"/>
                </a:solidFill>
              </a:rPr>
              <a:t>Midazolam</a:t>
            </a:r>
            <a:r>
              <a:rPr lang="it-IT" sz="2400" dirty="0">
                <a:solidFill>
                  <a:schemeClr val="tx2"/>
                </a:solidFill>
              </a:rPr>
              <a:t>,</a:t>
            </a:r>
          </a:p>
          <a:p>
            <a:pPr eaLnBrk="1" hangingPunct="1">
              <a:spcBef>
                <a:spcPts val="600"/>
              </a:spcBef>
              <a:spcAft>
                <a:spcPts val="600"/>
              </a:spcAft>
            </a:pPr>
            <a:r>
              <a:rPr lang="it-IT" sz="2400" dirty="0" err="1">
                <a:solidFill>
                  <a:schemeClr val="tx2"/>
                </a:solidFill>
              </a:rPr>
              <a:t>Fentanyl</a:t>
            </a:r>
            <a:r>
              <a:rPr lang="it-IT" sz="2400" dirty="0">
                <a:solidFill>
                  <a:schemeClr val="tx2"/>
                </a:solidFill>
              </a:rPr>
              <a:t>,</a:t>
            </a:r>
          </a:p>
          <a:p>
            <a:pPr eaLnBrk="1" hangingPunct="1">
              <a:spcBef>
                <a:spcPts val="600"/>
              </a:spcBef>
              <a:spcAft>
                <a:spcPts val="600"/>
              </a:spcAft>
            </a:pPr>
            <a:r>
              <a:rPr lang="it-IT" sz="2400" dirty="0">
                <a:solidFill>
                  <a:schemeClr val="tx2"/>
                </a:solidFill>
              </a:rPr>
              <a:t>THC,</a:t>
            </a:r>
          </a:p>
          <a:p>
            <a:pPr eaLnBrk="1" hangingPunct="1">
              <a:spcBef>
                <a:spcPts val="600"/>
              </a:spcBef>
              <a:spcAft>
                <a:spcPts val="600"/>
              </a:spcAft>
            </a:pPr>
            <a:r>
              <a:rPr lang="it-IT" sz="2400" dirty="0">
                <a:solidFill>
                  <a:schemeClr val="tx2"/>
                </a:solidFill>
              </a:rPr>
              <a:t>THC-COOH.</a:t>
            </a:r>
          </a:p>
        </p:txBody>
      </p:sp>
      <p:sp>
        <p:nvSpPr>
          <p:cNvPr id="11" name="Ovale 10">
            <a:extLst>
              <a:ext uri="{FF2B5EF4-FFF2-40B4-BE49-F238E27FC236}">
                <a16:creationId xmlns:a16="http://schemas.microsoft.com/office/drawing/2014/main" id="{E7D3C4E2-6289-3D36-8C35-CB3F338B2962}"/>
              </a:ext>
            </a:extLst>
          </p:cNvPr>
          <p:cNvSpPr/>
          <p:nvPr/>
        </p:nvSpPr>
        <p:spPr>
          <a:xfrm>
            <a:off x="7968208" y="3850642"/>
            <a:ext cx="2469240" cy="146186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1">
                  <a:lumMod val="75000"/>
                </a:schemeClr>
              </a:solidFill>
            </a:endParaRPr>
          </a:p>
        </p:txBody>
      </p:sp>
    </p:spTree>
    <p:extLst>
      <p:ext uri="{BB962C8B-B14F-4D97-AF65-F5344CB8AC3E}">
        <p14:creationId xmlns:p14="http://schemas.microsoft.com/office/powerpoint/2010/main" val="3589401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A4447-C02E-CB00-33D6-8C7A01228DDD}"/>
            </a:ext>
          </a:extLst>
        </p:cNvPr>
        <p:cNvGrpSpPr/>
        <p:nvPr/>
      </p:nvGrpSpPr>
      <p:grpSpPr>
        <a:xfrm>
          <a:off x="0" y="0"/>
          <a:ext cx="0" cy="0"/>
          <a:chOff x="0" y="0"/>
          <a:chExt cx="0" cy="0"/>
        </a:xfrm>
      </p:grpSpPr>
      <p:cxnSp>
        <p:nvCxnSpPr>
          <p:cNvPr id="3" name="Connettore diritto 2">
            <a:extLst>
              <a:ext uri="{FF2B5EF4-FFF2-40B4-BE49-F238E27FC236}">
                <a16:creationId xmlns:a16="http://schemas.microsoft.com/office/drawing/2014/main" id="{60FB0366-FC46-508A-A294-9811267665D4}"/>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 name="Connettore diritto 3">
            <a:extLst>
              <a:ext uri="{FF2B5EF4-FFF2-40B4-BE49-F238E27FC236}">
                <a16:creationId xmlns:a16="http://schemas.microsoft.com/office/drawing/2014/main" id="{26A06D49-3B26-36D4-BB4C-A9AFF77042D5}"/>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26629" name="Immagine 4">
            <a:extLst>
              <a:ext uri="{FF2B5EF4-FFF2-40B4-BE49-F238E27FC236}">
                <a16:creationId xmlns:a16="http://schemas.microsoft.com/office/drawing/2014/main" id="{80ACE699-111E-41B1-1782-2C38D447A7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ttore diritto 5">
            <a:extLst>
              <a:ext uri="{FF2B5EF4-FFF2-40B4-BE49-F238E27FC236}">
                <a16:creationId xmlns:a16="http://schemas.microsoft.com/office/drawing/2014/main" id="{4C645E6D-1C29-AEBC-C88E-6DB5D791CEB9}"/>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26631" name="Immagine 6">
            <a:extLst>
              <a:ext uri="{FF2B5EF4-FFF2-40B4-BE49-F238E27FC236}">
                <a16:creationId xmlns:a16="http://schemas.microsoft.com/office/drawing/2014/main" id="{0DE8508E-09EA-56A8-D588-DE3DAC9191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ttangolo 4">
            <a:extLst>
              <a:ext uri="{FF2B5EF4-FFF2-40B4-BE49-F238E27FC236}">
                <a16:creationId xmlns:a16="http://schemas.microsoft.com/office/drawing/2014/main" id="{170E68F6-96BC-9DCD-F018-561FB243A3BB}"/>
              </a:ext>
            </a:extLst>
          </p:cNvPr>
          <p:cNvSpPr/>
          <p:nvPr/>
        </p:nvSpPr>
        <p:spPr>
          <a:xfrm>
            <a:off x="191344" y="116632"/>
            <a:ext cx="9361037" cy="1546577"/>
          </a:xfrm>
          <a:prstGeom prst="rect">
            <a:avLst/>
          </a:prstGeom>
          <a:noFill/>
        </p:spPr>
        <p:txBody>
          <a:bodyPr wrap="square" lIns="68580" tIns="34290" rIns="68580" bIns="34290">
            <a:spAutoFit/>
          </a:bodyPr>
          <a:lstStyle/>
          <a:p>
            <a:pPr algn="ctr" defTabSz="457200" eaLnBrk="1" fontAlgn="auto" hangingPunct="1">
              <a:spcBef>
                <a:spcPts val="0"/>
              </a:spcBef>
              <a:spcAft>
                <a:spcPts val="0"/>
              </a:spcAft>
              <a:defRPr/>
            </a:pPr>
            <a:r>
              <a:rPr lang="it-IT" sz="3200" dirty="0">
                <a:ln w="0"/>
                <a:solidFill>
                  <a:srgbClr val="44546A"/>
                </a:solidFill>
                <a:effectLst>
                  <a:reflection blurRad="6350" stA="53000" endA="300" endPos="35500" dir="5400000" sy="-90000" algn="bl" rotWithShape="0"/>
                </a:effectLst>
                <a:latin typeface="Calibri" panose="020F0502020204030204"/>
                <a:cs typeface="+mn-cs"/>
              </a:rPr>
              <a:t>Le principali sostanze stupefacenti: </a:t>
            </a:r>
          </a:p>
          <a:p>
            <a:pPr algn="ctr" defTabSz="457200" eaLnBrk="1" fontAlgn="auto" hangingPunct="1">
              <a:spcBef>
                <a:spcPts val="0"/>
              </a:spcBef>
              <a:spcAft>
                <a:spcPts val="0"/>
              </a:spcAft>
              <a:defRPr/>
            </a:pPr>
            <a:r>
              <a:rPr lang="it-IT" altLang="it-IT" sz="3200" dirty="0">
                <a:ln w="0"/>
                <a:solidFill>
                  <a:srgbClr val="44546A"/>
                </a:solidFill>
                <a:effectLst>
                  <a:reflection blurRad="6350" stA="53000" endA="300" endPos="35500" dir="5400000" sy="-90000" algn="bl" rotWithShape="0"/>
                </a:effectLst>
                <a:latin typeface="Calibri" panose="020F0502020204030204"/>
                <a:cs typeface="+mn-cs"/>
              </a:rPr>
              <a:t>Allucinogeni</a:t>
            </a:r>
          </a:p>
          <a:p>
            <a:pPr algn="ctr" defTabSz="457200" eaLnBrk="1" fontAlgn="auto" hangingPunct="1">
              <a:spcBef>
                <a:spcPts val="0"/>
              </a:spcBef>
              <a:spcAft>
                <a:spcPts val="0"/>
              </a:spcAft>
              <a:defRPr/>
            </a:pPr>
            <a:endParaRPr lang="it-IT" sz="3200" dirty="0">
              <a:ln w="0"/>
              <a:solidFill>
                <a:srgbClr val="44546A"/>
              </a:solidFill>
              <a:effectLst>
                <a:reflection blurRad="6350" stA="53000" endA="300" endPos="35500" dir="5400000" sy="-90000" algn="bl" rotWithShape="0"/>
              </a:effectLst>
              <a:latin typeface="Calibri" panose="020F0502020204030204"/>
              <a:cs typeface="+mn-cs"/>
            </a:endParaRPr>
          </a:p>
        </p:txBody>
      </p:sp>
      <p:sp>
        <p:nvSpPr>
          <p:cNvPr id="7" name="CasellaDiTesto 6">
            <a:extLst>
              <a:ext uri="{FF2B5EF4-FFF2-40B4-BE49-F238E27FC236}">
                <a16:creationId xmlns:a16="http://schemas.microsoft.com/office/drawing/2014/main" id="{E24943BB-36DE-DA66-D604-9F82D708DCC8}"/>
              </a:ext>
            </a:extLst>
          </p:cNvPr>
          <p:cNvSpPr txBox="1"/>
          <p:nvPr/>
        </p:nvSpPr>
        <p:spPr>
          <a:xfrm>
            <a:off x="878904" y="1724804"/>
            <a:ext cx="4227498" cy="3447098"/>
          </a:xfrm>
          <a:prstGeom prst="rect">
            <a:avLst/>
          </a:prstGeom>
          <a:noFill/>
        </p:spPr>
        <p:txBody>
          <a:bodyPr wrap="square">
            <a:spAutoFit/>
          </a:bodyPr>
          <a:lstStyle/>
          <a:p>
            <a:pPr eaLnBrk="1" hangingPunct="1">
              <a:spcBef>
                <a:spcPts val="600"/>
              </a:spcBef>
              <a:spcAft>
                <a:spcPts val="600"/>
              </a:spcAft>
              <a:buFontTx/>
              <a:buNone/>
            </a:pPr>
            <a:r>
              <a:rPr lang="it-IT" altLang="it-IT" sz="2400" b="1" dirty="0">
                <a:solidFill>
                  <a:schemeClr val="tx2"/>
                </a:solidFill>
              </a:rPr>
              <a:t>Varie sostanze, sintetiche o naturali</a:t>
            </a:r>
            <a:endParaRPr lang="it-IT" altLang="it-IT" sz="2400" dirty="0">
              <a:solidFill>
                <a:schemeClr val="tx2"/>
              </a:solidFill>
            </a:endParaRPr>
          </a:p>
          <a:p>
            <a:pPr marL="342900" indent="-342900" eaLnBrk="1" hangingPunct="1">
              <a:spcBef>
                <a:spcPts val="600"/>
              </a:spcBef>
              <a:spcAft>
                <a:spcPts val="600"/>
              </a:spcAft>
              <a:buFont typeface="Wingdings" panose="05000000000000000000" pitchFamily="2" charset="2"/>
              <a:buChar char="Ø"/>
            </a:pPr>
            <a:r>
              <a:rPr lang="it-IT" altLang="it-IT" sz="2400" dirty="0">
                <a:ln w="0"/>
                <a:solidFill>
                  <a:srgbClr val="44546A"/>
                </a:solidFill>
                <a:effectLst>
                  <a:reflection blurRad="6350" stA="53000" endA="300" endPos="35500" dir="5400000" sy="-90000" algn="bl" rotWithShape="0"/>
                </a:effectLst>
                <a:latin typeface="Calibri" panose="020F0502020204030204"/>
                <a:cs typeface="+mn-cs"/>
              </a:rPr>
              <a:t>LSD </a:t>
            </a:r>
          </a:p>
          <a:p>
            <a:pPr marL="342900" indent="-342900" eaLnBrk="1" hangingPunct="1">
              <a:spcBef>
                <a:spcPts val="600"/>
              </a:spcBef>
              <a:spcAft>
                <a:spcPts val="600"/>
              </a:spcAft>
              <a:buFont typeface="Wingdings" panose="05000000000000000000" pitchFamily="2" charset="2"/>
              <a:buChar char="Ø"/>
            </a:pPr>
            <a:r>
              <a:rPr lang="it-IT" altLang="it-IT" sz="2400" dirty="0" err="1">
                <a:ln w="0"/>
                <a:solidFill>
                  <a:srgbClr val="44546A"/>
                </a:solidFill>
                <a:effectLst>
                  <a:reflection blurRad="6350" stA="53000" endA="300" endPos="35500" dir="5400000" sy="-90000" algn="bl" rotWithShape="0"/>
                </a:effectLst>
                <a:latin typeface="Calibri" panose="020F0502020204030204"/>
                <a:cs typeface="+mn-cs"/>
              </a:rPr>
              <a:t>NBOMe</a:t>
            </a:r>
            <a:endParaRPr lang="it-IT" altLang="it-IT" sz="2400" dirty="0">
              <a:ln w="0"/>
              <a:solidFill>
                <a:srgbClr val="44546A"/>
              </a:solidFill>
              <a:effectLst>
                <a:reflection blurRad="6350" stA="53000" endA="300" endPos="35500" dir="5400000" sy="-90000" algn="bl" rotWithShape="0"/>
              </a:effectLst>
              <a:latin typeface="Calibri" panose="020F0502020204030204"/>
              <a:cs typeface="+mn-cs"/>
            </a:endParaRPr>
          </a:p>
          <a:p>
            <a:pPr marL="342900" indent="-342900" eaLnBrk="1" hangingPunct="1">
              <a:spcBef>
                <a:spcPts val="600"/>
              </a:spcBef>
              <a:spcAft>
                <a:spcPts val="600"/>
              </a:spcAft>
              <a:buFont typeface="Wingdings" panose="05000000000000000000" pitchFamily="2" charset="2"/>
              <a:buChar char="Ø"/>
            </a:pPr>
            <a:r>
              <a:rPr lang="it-IT" altLang="it-IT" sz="2400" dirty="0">
                <a:ln w="0"/>
                <a:solidFill>
                  <a:srgbClr val="44546A"/>
                </a:solidFill>
                <a:effectLst>
                  <a:reflection blurRad="6350" stA="53000" endA="300" endPos="35500" dir="5400000" sy="-90000" algn="bl" rotWithShape="0"/>
                </a:effectLst>
                <a:latin typeface="Calibri" panose="020F0502020204030204"/>
                <a:cs typeface="+mn-cs"/>
              </a:rPr>
              <a:t> triptamine</a:t>
            </a:r>
          </a:p>
          <a:p>
            <a:pPr marL="342900" indent="-342900" eaLnBrk="1" hangingPunct="1">
              <a:spcBef>
                <a:spcPts val="600"/>
              </a:spcBef>
              <a:spcAft>
                <a:spcPts val="600"/>
              </a:spcAft>
              <a:buFont typeface="Wingdings" panose="05000000000000000000" pitchFamily="2" charset="2"/>
              <a:buChar char="Ø"/>
            </a:pPr>
            <a:r>
              <a:rPr lang="it-IT" altLang="it-IT" sz="2400" dirty="0" err="1">
                <a:ln w="0"/>
                <a:solidFill>
                  <a:srgbClr val="44546A"/>
                </a:solidFill>
                <a:effectLst>
                  <a:reflection blurRad="6350" stA="53000" endA="300" endPos="35500" dir="5400000" sy="-90000" algn="bl" rotWithShape="0"/>
                </a:effectLst>
                <a:latin typeface="Calibri" panose="020F0502020204030204"/>
                <a:cs typeface="+mn-cs"/>
              </a:rPr>
              <a:t>Amfetamino</a:t>
            </a:r>
            <a:r>
              <a:rPr lang="it-IT" altLang="it-IT" sz="2400" dirty="0">
                <a:ln w="0"/>
                <a:solidFill>
                  <a:srgbClr val="44546A"/>
                </a:solidFill>
                <a:effectLst>
                  <a:reflection blurRad="6350" stA="53000" endA="300" endPos="35500" dir="5400000" sy="-90000" algn="bl" rotWithShape="0"/>
                </a:effectLst>
                <a:latin typeface="Calibri" panose="020F0502020204030204"/>
                <a:cs typeface="+mn-cs"/>
              </a:rPr>
              <a:t>-simili</a:t>
            </a:r>
            <a:endParaRPr lang="it-IT" altLang="it-IT" sz="2400" dirty="0">
              <a:solidFill>
                <a:schemeClr val="tx2"/>
              </a:solidFill>
            </a:endParaRP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a:t>
            </a:r>
          </a:p>
        </p:txBody>
      </p:sp>
      <p:sp>
        <p:nvSpPr>
          <p:cNvPr id="9" name="CasellaDiTesto 8">
            <a:extLst>
              <a:ext uri="{FF2B5EF4-FFF2-40B4-BE49-F238E27FC236}">
                <a16:creationId xmlns:a16="http://schemas.microsoft.com/office/drawing/2014/main" id="{260E43F3-74C0-328D-3E21-96E0C68B085C}"/>
              </a:ext>
            </a:extLst>
          </p:cNvPr>
          <p:cNvSpPr txBox="1"/>
          <p:nvPr/>
        </p:nvSpPr>
        <p:spPr>
          <a:xfrm>
            <a:off x="5644281" y="1645682"/>
            <a:ext cx="6356375" cy="4185761"/>
          </a:xfrm>
          <a:prstGeom prst="rect">
            <a:avLst/>
          </a:prstGeom>
          <a:noFill/>
        </p:spPr>
        <p:txBody>
          <a:bodyPr wrap="square">
            <a:spAutoFit/>
          </a:bodyPr>
          <a:lstStyle/>
          <a:p>
            <a:pPr eaLnBrk="1" hangingPunct="1">
              <a:spcBef>
                <a:spcPts val="600"/>
              </a:spcBef>
              <a:spcAft>
                <a:spcPts val="600"/>
              </a:spcAft>
              <a:buFontTx/>
              <a:buNone/>
            </a:pPr>
            <a:r>
              <a:rPr lang="it-IT" altLang="it-IT" sz="2400" b="1" dirty="0">
                <a:solidFill>
                  <a:schemeClr val="tx2"/>
                </a:solidFill>
              </a:rPr>
              <a:t>Effetti neuropsichici</a:t>
            </a:r>
            <a:endParaRPr lang="it-IT" altLang="it-IT" sz="2400" dirty="0">
              <a:solidFill>
                <a:schemeClr val="tx2"/>
              </a:solidFill>
            </a:endParaRP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Allucinazioni visive, uditive</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Distacco dalla realtà</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Dispercezioni sensoriali</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Sensazione di poter volare, nuotare, andare «verso la luce» o verso il «buco nero»</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Possibili flashback anche a distanza di tempo</a:t>
            </a:r>
          </a:p>
        </p:txBody>
      </p:sp>
    </p:spTree>
    <p:extLst>
      <p:ext uri="{BB962C8B-B14F-4D97-AF65-F5344CB8AC3E}">
        <p14:creationId xmlns:p14="http://schemas.microsoft.com/office/powerpoint/2010/main" val="13218585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6C0D0-FE6A-A870-4F01-5DA7745200DC}"/>
            </a:ext>
          </a:extLst>
        </p:cNvPr>
        <p:cNvGrpSpPr/>
        <p:nvPr/>
      </p:nvGrpSpPr>
      <p:grpSpPr>
        <a:xfrm>
          <a:off x="0" y="0"/>
          <a:ext cx="0" cy="0"/>
          <a:chOff x="0" y="0"/>
          <a:chExt cx="0" cy="0"/>
        </a:xfrm>
      </p:grpSpPr>
      <p:cxnSp>
        <p:nvCxnSpPr>
          <p:cNvPr id="3" name="Connettore diritto 2">
            <a:extLst>
              <a:ext uri="{FF2B5EF4-FFF2-40B4-BE49-F238E27FC236}">
                <a16:creationId xmlns:a16="http://schemas.microsoft.com/office/drawing/2014/main" id="{0FB18CC7-DEAD-1F1E-6F2F-757A8334C485}"/>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 name="Connettore diritto 3">
            <a:extLst>
              <a:ext uri="{FF2B5EF4-FFF2-40B4-BE49-F238E27FC236}">
                <a16:creationId xmlns:a16="http://schemas.microsoft.com/office/drawing/2014/main" id="{4225E2DE-9F84-B3FB-E3B2-AF869CFB5F6D}"/>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26629" name="Immagine 4">
            <a:extLst>
              <a:ext uri="{FF2B5EF4-FFF2-40B4-BE49-F238E27FC236}">
                <a16:creationId xmlns:a16="http://schemas.microsoft.com/office/drawing/2014/main" id="{6290EF6D-F748-1BB7-6279-6A3EAEB914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ttore diritto 5">
            <a:extLst>
              <a:ext uri="{FF2B5EF4-FFF2-40B4-BE49-F238E27FC236}">
                <a16:creationId xmlns:a16="http://schemas.microsoft.com/office/drawing/2014/main" id="{D6455744-DCA0-1644-A15D-F1B8ACED42D0}"/>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26631" name="Immagine 6">
            <a:extLst>
              <a:ext uri="{FF2B5EF4-FFF2-40B4-BE49-F238E27FC236}">
                <a16:creationId xmlns:a16="http://schemas.microsoft.com/office/drawing/2014/main" id="{8876B855-1E08-948E-90A7-3CFCC9B208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ttangolo 4">
            <a:extLst>
              <a:ext uri="{FF2B5EF4-FFF2-40B4-BE49-F238E27FC236}">
                <a16:creationId xmlns:a16="http://schemas.microsoft.com/office/drawing/2014/main" id="{A8056C81-540D-EE32-B54A-A042A0BED1E1}"/>
              </a:ext>
            </a:extLst>
          </p:cNvPr>
          <p:cNvSpPr/>
          <p:nvPr/>
        </p:nvSpPr>
        <p:spPr>
          <a:xfrm>
            <a:off x="191344" y="116632"/>
            <a:ext cx="9361037" cy="1546577"/>
          </a:xfrm>
          <a:prstGeom prst="rect">
            <a:avLst/>
          </a:prstGeom>
          <a:noFill/>
        </p:spPr>
        <p:txBody>
          <a:bodyPr wrap="square" lIns="68580" tIns="34290" rIns="68580" bIns="34290">
            <a:spAutoFit/>
          </a:bodyPr>
          <a:lstStyle/>
          <a:p>
            <a:pPr algn="ctr" defTabSz="457200" eaLnBrk="1" fontAlgn="auto" hangingPunct="1">
              <a:spcBef>
                <a:spcPts val="0"/>
              </a:spcBef>
              <a:spcAft>
                <a:spcPts val="0"/>
              </a:spcAft>
              <a:defRPr/>
            </a:pPr>
            <a:r>
              <a:rPr lang="it-IT" sz="3200" dirty="0">
                <a:ln w="0"/>
                <a:solidFill>
                  <a:srgbClr val="44546A"/>
                </a:solidFill>
                <a:effectLst>
                  <a:reflection blurRad="6350" stA="53000" endA="300" endPos="35500" dir="5400000" sy="-90000" algn="bl" rotWithShape="0"/>
                </a:effectLst>
                <a:latin typeface="Calibri" panose="020F0502020204030204"/>
                <a:cs typeface="+mn-cs"/>
              </a:rPr>
              <a:t>Le principali sostanze stupefacenti: </a:t>
            </a:r>
          </a:p>
          <a:p>
            <a:pPr algn="ctr" defTabSz="457200" eaLnBrk="1" fontAlgn="auto" hangingPunct="1">
              <a:spcBef>
                <a:spcPts val="0"/>
              </a:spcBef>
              <a:spcAft>
                <a:spcPts val="0"/>
              </a:spcAft>
              <a:defRPr/>
            </a:pPr>
            <a:r>
              <a:rPr lang="it-IT" altLang="it-IT" sz="3200" dirty="0">
                <a:ln w="0"/>
                <a:solidFill>
                  <a:srgbClr val="44546A"/>
                </a:solidFill>
                <a:effectLst>
                  <a:reflection blurRad="6350" stA="53000" endA="300" endPos="35500" dir="5400000" sy="-90000" algn="bl" rotWithShape="0"/>
                </a:effectLst>
                <a:latin typeface="Calibri" panose="020F0502020204030204"/>
                <a:cs typeface="+mn-cs"/>
              </a:rPr>
              <a:t>Oppiacei e oppioidi</a:t>
            </a:r>
          </a:p>
          <a:p>
            <a:pPr algn="ctr" defTabSz="457200" eaLnBrk="1" fontAlgn="auto" hangingPunct="1">
              <a:spcBef>
                <a:spcPts val="0"/>
              </a:spcBef>
              <a:spcAft>
                <a:spcPts val="0"/>
              </a:spcAft>
              <a:defRPr/>
            </a:pPr>
            <a:endParaRPr lang="it-IT" sz="3200" dirty="0">
              <a:ln w="0"/>
              <a:solidFill>
                <a:srgbClr val="44546A"/>
              </a:solidFill>
              <a:effectLst>
                <a:reflection blurRad="6350" stA="53000" endA="300" endPos="35500" dir="5400000" sy="-90000" algn="bl" rotWithShape="0"/>
              </a:effectLst>
              <a:latin typeface="Calibri" panose="020F0502020204030204"/>
              <a:cs typeface="+mn-cs"/>
            </a:endParaRPr>
          </a:p>
        </p:txBody>
      </p:sp>
      <p:sp>
        <p:nvSpPr>
          <p:cNvPr id="7" name="CasellaDiTesto 6">
            <a:extLst>
              <a:ext uri="{FF2B5EF4-FFF2-40B4-BE49-F238E27FC236}">
                <a16:creationId xmlns:a16="http://schemas.microsoft.com/office/drawing/2014/main" id="{B81D971E-06DA-38CC-B1F3-D4EAFAA041C7}"/>
              </a:ext>
            </a:extLst>
          </p:cNvPr>
          <p:cNvSpPr txBox="1"/>
          <p:nvPr/>
        </p:nvSpPr>
        <p:spPr>
          <a:xfrm>
            <a:off x="191344" y="1304924"/>
            <a:ext cx="5044606" cy="5293757"/>
          </a:xfrm>
          <a:prstGeom prst="rect">
            <a:avLst/>
          </a:prstGeom>
          <a:noFill/>
        </p:spPr>
        <p:txBody>
          <a:bodyPr wrap="square">
            <a:spAutoFit/>
          </a:bodyPr>
          <a:lstStyle/>
          <a:p>
            <a:pPr eaLnBrk="1" hangingPunct="1">
              <a:spcBef>
                <a:spcPts val="600"/>
              </a:spcBef>
              <a:spcAft>
                <a:spcPts val="600"/>
              </a:spcAft>
              <a:buFontTx/>
              <a:buNone/>
            </a:pPr>
            <a:r>
              <a:rPr lang="it-IT" altLang="it-IT" sz="2400" b="1" dirty="0">
                <a:solidFill>
                  <a:schemeClr val="tx2"/>
                </a:solidFill>
              </a:rPr>
              <a:t>Effetti somatici</a:t>
            </a:r>
            <a:endParaRPr lang="it-IT" altLang="it-IT" sz="2400" dirty="0">
              <a:solidFill>
                <a:schemeClr val="tx2"/>
              </a:solidFill>
            </a:endParaRP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Depressione respiratoria</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miosi</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vasodilatazione periferica e cerebrale; arrossamento e prurito</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nausea e vomito (emetici); </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riduzione della secrezione e motilità  gastrica, biliare, pancreatica ed intestinale, costipazione intestinale (antidiarroico); diminuzione della diuresi</a:t>
            </a:r>
          </a:p>
        </p:txBody>
      </p:sp>
      <p:sp>
        <p:nvSpPr>
          <p:cNvPr id="9" name="CasellaDiTesto 8">
            <a:extLst>
              <a:ext uri="{FF2B5EF4-FFF2-40B4-BE49-F238E27FC236}">
                <a16:creationId xmlns:a16="http://schemas.microsoft.com/office/drawing/2014/main" id="{F19A0516-597E-5B88-30B3-A735029A7B7B}"/>
              </a:ext>
            </a:extLst>
          </p:cNvPr>
          <p:cNvSpPr txBox="1"/>
          <p:nvPr/>
        </p:nvSpPr>
        <p:spPr>
          <a:xfrm>
            <a:off x="6287689" y="1481779"/>
            <a:ext cx="5721129" cy="3662541"/>
          </a:xfrm>
          <a:prstGeom prst="rect">
            <a:avLst/>
          </a:prstGeom>
          <a:noFill/>
        </p:spPr>
        <p:txBody>
          <a:bodyPr wrap="square">
            <a:spAutoFit/>
          </a:bodyPr>
          <a:lstStyle/>
          <a:p>
            <a:pPr eaLnBrk="1" hangingPunct="1">
              <a:spcBef>
                <a:spcPts val="600"/>
              </a:spcBef>
              <a:spcAft>
                <a:spcPts val="600"/>
              </a:spcAft>
              <a:buFontTx/>
              <a:buNone/>
            </a:pPr>
            <a:r>
              <a:rPr lang="it-IT" altLang="it-IT" sz="2400" b="1" dirty="0">
                <a:solidFill>
                  <a:schemeClr val="tx2"/>
                </a:solidFill>
              </a:rPr>
              <a:t>Effetti neuropsichici</a:t>
            </a:r>
            <a:endParaRPr lang="it-IT" altLang="it-IT" sz="2400" dirty="0">
              <a:solidFill>
                <a:schemeClr val="tx2"/>
              </a:solidFill>
            </a:endParaRP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Depressione centrale</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narcosi</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analgesia</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stato di euforia e benessere fisico generalizzato, ideazione vivace e fluida; la realtà esterna è filtrata dalle esperienze sgradevoli</a:t>
            </a:r>
          </a:p>
        </p:txBody>
      </p:sp>
      <p:pic>
        <p:nvPicPr>
          <p:cNvPr id="2" name="Immagine 1">
            <a:extLst>
              <a:ext uri="{FF2B5EF4-FFF2-40B4-BE49-F238E27FC236}">
                <a16:creationId xmlns:a16="http://schemas.microsoft.com/office/drawing/2014/main" id="{53CA19FD-64DB-55C7-CA3E-9F03CFB929E7}"/>
              </a:ext>
            </a:extLst>
          </p:cNvPr>
          <p:cNvPicPr>
            <a:picLocks noChangeAspect="1"/>
          </p:cNvPicPr>
          <p:nvPr/>
        </p:nvPicPr>
        <p:blipFill>
          <a:blip r:embed="rId5"/>
          <a:stretch>
            <a:fillRect/>
          </a:stretch>
        </p:blipFill>
        <p:spPr>
          <a:xfrm>
            <a:off x="4562804" y="1175027"/>
            <a:ext cx="1362222" cy="2046881"/>
          </a:xfrm>
          <a:prstGeom prst="rect">
            <a:avLst/>
          </a:prstGeom>
        </p:spPr>
      </p:pic>
    </p:spTree>
    <p:extLst>
      <p:ext uri="{BB962C8B-B14F-4D97-AF65-F5344CB8AC3E}">
        <p14:creationId xmlns:p14="http://schemas.microsoft.com/office/powerpoint/2010/main" val="2429593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3472B-3FD4-3A72-A78E-76B55C1730C4}"/>
            </a:ext>
          </a:extLst>
        </p:cNvPr>
        <p:cNvGrpSpPr/>
        <p:nvPr/>
      </p:nvGrpSpPr>
      <p:grpSpPr>
        <a:xfrm>
          <a:off x="0" y="0"/>
          <a:ext cx="0" cy="0"/>
          <a:chOff x="0" y="0"/>
          <a:chExt cx="0" cy="0"/>
        </a:xfrm>
      </p:grpSpPr>
      <p:cxnSp>
        <p:nvCxnSpPr>
          <p:cNvPr id="3" name="Connettore diritto 2">
            <a:extLst>
              <a:ext uri="{FF2B5EF4-FFF2-40B4-BE49-F238E27FC236}">
                <a16:creationId xmlns:a16="http://schemas.microsoft.com/office/drawing/2014/main" id="{A6AEA501-D112-A059-F7E9-C868A368D241}"/>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 name="Connettore diritto 3">
            <a:extLst>
              <a:ext uri="{FF2B5EF4-FFF2-40B4-BE49-F238E27FC236}">
                <a16:creationId xmlns:a16="http://schemas.microsoft.com/office/drawing/2014/main" id="{A4B0381F-35D3-420B-277A-D9C5583704F6}"/>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26629" name="Immagine 4">
            <a:extLst>
              <a:ext uri="{FF2B5EF4-FFF2-40B4-BE49-F238E27FC236}">
                <a16:creationId xmlns:a16="http://schemas.microsoft.com/office/drawing/2014/main" id="{0AD04827-AB48-01A7-A8C2-86C8BB4A20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ttore diritto 5">
            <a:extLst>
              <a:ext uri="{FF2B5EF4-FFF2-40B4-BE49-F238E27FC236}">
                <a16:creationId xmlns:a16="http://schemas.microsoft.com/office/drawing/2014/main" id="{05ECC0D8-2C90-F973-03B2-A1D99838BBC4}"/>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26631" name="Immagine 6">
            <a:extLst>
              <a:ext uri="{FF2B5EF4-FFF2-40B4-BE49-F238E27FC236}">
                <a16:creationId xmlns:a16="http://schemas.microsoft.com/office/drawing/2014/main" id="{1AF50D2E-C3BB-1824-E040-7878448A2D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ttangolo 4">
            <a:extLst>
              <a:ext uri="{FF2B5EF4-FFF2-40B4-BE49-F238E27FC236}">
                <a16:creationId xmlns:a16="http://schemas.microsoft.com/office/drawing/2014/main" id="{E46897C7-2318-9C40-86DA-FCE75486CEED}"/>
              </a:ext>
            </a:extLst>
          </p:cNvPr>
          <p:cNvSpPr/>
          <p:nvPr/>
        </p:nvSpPr>
        <p:spPr>
          <a:xfrm>
            <a:off x="191344" y="116632"/>
            <a:ext cx="9361037" cy="1546577"/>
          </a:xfrm>
          <a:prstGeom prst="rect">
            <a:avLst/>
          </a:prstGeom>
          <a:noFill/>
        </p:spPr>
        <p:txBody>
          <a:bodyPr wrap="square" lIns="68580" tIns="34290" rIns="68580" bIns="34290">
            <a:spAutoFit/>
          </a:bodyPr>
          <a:lstStyle/>
          <a:p>
            <a:pPr algn="ctr" defTabSz="457200" eaLnBrk="1" fontAlgn="auto" hangingPunct="1">
              <a:spcBef>
                <a:spcPts val="0"/>
              </a:spcBef>
              <a:spcAft>
                <a:spcPts val="0"/>
              </a:spcAft>
              <a:defRPr/>
            </a:pPr>
            <a:r>
              <a:rPr lang="it-IT" sz="3200" dirty="0">
                <a:ln w="0"/>
                <a:solidFill>
                  <a:srgbClr val="44546A"/>
                </a:solidFill>
                <a:effectLst>
                  <a:reflection blurRad="6350" stA="53000" endA="300" endPos="35500" dir="5400000" sy="-90000" algn="bl" rotWithShape="0"/>
                </a:effectLst>
                <a:latin typeface="Calibri" panose="020F0502020204030204"/>
                <a:cs typeface="+mn-cs"/>
              </a:rPr>
              <a:t>Le principali sostanze stupefacenti: </a:t>
            </a:r>
          </a:p>
          <a:p>
            <a:pPr algn="ctr" defTabSz="457200" eaLnBrk="1" fontAlgn="auto" hangingPunct="1">
              <a:spcBef>
                <a:spcPts val="0"/>
              </a:spcBef>
              <a:spcAft>
                <a:spcPts val="0"/>
              </a:spcAft>
              <a:defRPr/>
            </a:pPr>
            <a:r>
              <a:rPr lang="it-IT" altLang="it-IT" sz="3200" dirty="0">
                <a:ln w="0"/>
                <a:solidFill>
                  <a:srgbClr val="44546A"/>
                </a:solidFill>
                <a:effectLst>
                  <a:reflection blurRad="6350" stA="53000" endA="300" endPos="35500" dir="5400000" sy="-90000" algn="bl" rotWithShape="0"/>
                </a:effectLst>
                <a:latin typeface="Calibri" panose="020F0502020204030204"/>
                <a:cs typeface="+mn-cs"/>
              </a:rPr>
              <a:t>Benzodiazepine</a:t>
            </a:r>
          </a:p>
          <a:p>
            <a:pPr algn="ctr" defTabSz="457200" eaLnBrk="1" fontAlgn="auto" hangingPunct="1">
              <a:spcBef>
                <a:spcPts val="0"/>
              </a:spcBef>
              <a:spcAft>
                <a:spcPts val="0"/>
              </a:spcAft>
              <a:defRPr/>
            </a:pPr>
            <a:endParaRPr lang="it-IT" sz="3200" dirty="0">
              <a:ln w="0"/>
              <a:solidFill>
                <a:srgbClr val="44546A"/>
              </a:solidFill>
              <a:effectLst>
                <a:reflection blurRad="6350" stA="53000" endA="300" endPos="35500" dir="5400000" sy="-90000" algn="bl" rotWithShape="0"/>
              </a:effectLst>
              <a:latin typeface="Calibri" panose="020F0502020204030204"/>
              <a:cs typeface="+mn-cs"/>
            </a:endParaRPr>
          </a:p>
        </p:txBody>
      </p:sp>
      <p:sp>
        <p:nvSpPr>
          <p:cNvPr id="7" name="CasellaDiTesto 6">
            <a:extLst>
              <a:ext uri="{FF2B5EF4-FFF2-40B4-BE49-F238E27FC236}">
                <a16:creationId xmlns:a16="http://schemas.microsoft.com/office/drawing/2014/main" id="{04B0ED43-EAC5-CDFC-B996-3443CD9E38B3}"/>
              </a:ext>
            </a:extLst>
          </p:cNvPr>
          <p:cNvSpPr txBox="1"/>
          <p:nvPr/>
        </p:nvSpPr>
        <p:spPr>
          <a:xfrm>
            <a:off x="819816" y="1481779"/>
            <a:ext cx="4227498" cy="2400657"/>
          </a:xfrm>
          <a:prstGeom prst="rect">
            <a:avLst/>
          </a:prstGeom>
          <a:noFill/>
        </p:spPr>
        <p:txBody>
          <a:bodyPr wrap="square">
            <a:spAutoFit/>
          </a:bodyPr>
          <a:lstStyle/>
          <a:p>
            <a:pPr eaLnBrk="1" hangingPunct="1">
              <a:spcBef>
                <a:spcPts val="600"/>
              </a:spcBef>
              <a:spcAft>
                <a:spcPts val="600"/>
              </a:spcAft>
              <a:buFontTx/>
              <a:buNone/>
            </a:pPr>
            <a:r>
              <a:rPr lang="it-IT" altLang="it-IT" sz="2400" b="1" dirty="0">
                <a:solidFill>
                  <a:schemeClr val="tx2"/>
                </a:solidFill>
              </a:rPr>
              <a:t>Effetti somatici</a:t>
            </a:r>
            <a:endParaRPr lang="it-IT" altLang="it-IT" sz="2400" dirty="0">
              <a:solidFill>
                <a:schemeClr val="tx2"/>
              </a:solidFill>
            </a:endParaRP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depressione respiratoria</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Miosi</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Debolezza muscolare (miorilassanti)</a:t>
            </a:r>
          </a:p>
        </p:txBody>
      </p:sp>
      <p:sp>
        <p:nvSpPr>
          <p:cNvPr id="9" name="CasellaDiTesto 8">
            <a:extLst>
              <a:ext uri="{FF2B5EF4-FFF2-40B4-BE49-F238E27FC236}">
                <a16:creationId xmlns:a16="http://schemas.microsoft.com/office/drawing/2014/main" id="{DB7675EE-E54F-4234-8B30-65853B3E15F6}"/>
              </a:ext>
            </a:extLst>
          </p:cNvPr>
          <p:cNvSpPr txBox="1"/>
          <p:nvPr/>
        </p:nvSpPr>
        <p:spPr>
          <a:xfrm>
            <a:off x="5652443" y="1481779"/>
            <a:ext cx="6356375" cy="4339650"/>
          </a:xfrm>
          <a:prstGeom prst="rect">
            <a:avLst/>
          </a:prstGeom>
          <a:noFill/>
        </p:spPr>
        <p:txBody>
          <a:bodyPr wrap="square">
            <a:spAutoFit/>
          </a:bodyPr>
          <a:lstStyle/>
          <a:p>
            <a:pPr eaLnBrk="1" hangingPunct="1">
              <a:spcBef>
                <a:spcPts val="600"/>
              </a:spcBef>
              <a:spcAft>
                <a:spcPts val="600"/>
              </a:spcAft>
              <a:buFontTx/>
              <a:buNone/>
            </a:pPr>
            <a:r>
              <a:rPr lang="it-IT" altLang="it-IT" sz="2400" b="1" dirty="0">
                <a:solidFill>
                  <a:schemeClr val="tx2"/>
                </a:solidFill>
              </a:rPr>
              <a:t>Effetti neuropsichici</a:t>
            </a:r>
            <a:endParaRPr lang="it-IT" altLang="it-IT" sz="2400" dirty="0">
              <a:solidFill>
                <a:schemeClr val="tx2"/>
              </a:solidFill>
            </a:endParaRP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Depressione centrale</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Sedativo-ipnotici</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ansiolitici</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Diminuzione dei riflessi e del coordinamento motorio</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Effetto sinergico con alcol o altri depressori del SNC</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rPr>
              <a:t>Amnesia anterograda</a:t>
            </a:r>
          </a:p>
        </p:txBody>
      </p:sp>
    </p:spTree>
    <p:extLst>
      <p:ext uri="{BB962C8B-B14F-4D97-AF65-F5344CB8AC3E}">
        <p14:creationId xmlns:p14="http://schemas.microsoft.com/office/powerpoint/2010/main" val="38117375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8BAA0-21C8-233D-F9DD-ABD0C23DB1BC}"/>
            </a:ext>
          </a:extLst>
        </p:cNvPr>
        <p:cNvGrpSpPr/>
        <p:nvPr/>
      </p:nvGrpSpPr>
      <p:grpSpPr>
        <a:xfrm>
          <a:off x="0" y="0"/>
          <a:ext cx="0" cy="0"/>
          <a:chOff x="0" y="0"/>
          <a:chExt cx="0" cy="0"/>
        </a:xfrm>
      </p:grpSpPr>
      <p:cxnSp>
        <p:nvCxnSpPr>
          <p:cNvPr id="3" name="Connettore diritto 2">
            <a:extLst>
              <a:ext uri="{FF2B5EF4-FFF2-40B4-BE49-F238E27FC236}">
                <a16:creationId xmlns:a16="http://schemas.microsoft.com/office/drawing/2014/main" id="{A57C5469-2DDC-3037-DA2E-94A0ECF4B0DE}"/>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 name="Connettore diritto 3">
            <a:extLst>
              <a:ext uri="{FF2B5EF4-FFF2-40B4-BE49-F238E27FC236}">
                <a16:creationId xmlns:a16="http://schemas.microsoft.com/office/drawing/2014/main" id="{9E421DF7-AD77-B2F6-3BBC-A28A449611B7}"/>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26629" name="Immagine 4">
            <a:extLst>
              <a:ext uri="{FF2B5EF4-FFF2-40B4-BE49-F238E27FC236}">
                <a16:creationId xmlns:a16="http://schemas.microsoft.com/office/drawing/2014/main" id="{B67BD16F-1CE0-5C80-8C68-6BA92E4509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ttore diritto 5">
            <a:extLst>
              <a:ext uri="{FF2B5EF4-FFF2-40B4-BE49-F238E27FC236}">
                <a16:creationId xmlns:a16="http://schemas.microsoft.com/office/drawing/2014/main" id="{A6A178A3-1869-C573-8FEC-959C09E685E6}"/>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26631" name="Immagine 6">
            <a:extLst>
              <a:ext uri="{FF2B5EF4-FFF2-40B4-BE49-F238E27FC236}">
                <a16:creationId xmlns:a16="http://schemas.microsoft.com/office/drawing/2014/main" id="{2A61F24D-6F1C-1CA2-7FFB-997E666275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ttangolo 4">
            <a:extLst>
              <a:ext uri="{FF2B5EF4-FFF2-40B4-BE49-F238E27FC236}">
                <a16:creationId xmlns:a16="http://schemas.microsoft.com/office/drawing/2014/main" id="{868530DD-19AF-3303-5CAE-75362ED293D1}"/>
              </a:ext>
            </a:extLst>
          </p:cNvPr>
          <p:cNvSpPr/>
          <p:nvPr/>
        </p:nvSpPr>
        <p:spPr>
          <a:xfrm>
            <a:off x="191344" y="116632"/>
            <a:ext cx="9361037" cy="1054135"/>
          </a:xfrm>
          <a:prstGeom prst="rect">
            <a:avLst/>
          </a:prstGeom>
          <a:noFill/>
        </p:spPr>
        <p:txBody>
          <a:bodyPr wrap="square" lIns="68580" tIns="34290" rIns="68580" bIns="34290">
            <a:spAutoFit/>
          </a:bodyPr>
          <a:lstStyle/>
          <a:p>
            <a:pPr algn="ctr" defTabSz="457200" eaLnBrk="1" fontAlgn="auto" hangingPunct="1">
              <a:spcBef>
                <a:spcPts val="0"/>
              </a:spcBef>
              <a:spcAft>
                <a:spcPts val="0"/>
              </a:spcAft>
              <a:defRPr/>
            </a:pPr>
            <a:r>
              <a:rPr lang="it-IT" sz="3200" dirty="0">
                <a:ln w="0"/>
                <a:solidFill>
                  <a:srgbClr val="44546A"/>
                </a:solidFill>
                <a:effectLst>
                  <a:reflection blurRad="6350" stA="53000" endA="300" endPos="35500" dir="5400000" sy="-90000" algn="bl" rotWithShape="0"/>
                </a:effectLst>
                <a:latin typeface="Calibri" panose="020F0502020204030204"/>
                <a:cs typeface="+mn-cs"/>
              </a:rPr>
              <a:t>Alcol etilico e guida</a:t>
            </a:r>
            <a:endParaRPr lang="it-IT" altLang="it-IT" sz="3200" dirty="0">
              <a:ln w="0"/>
              <a:solidFill>
                <a:srgbClr val="44546A"/>
              </a:solidFill>
              <a:effectLst>
                <a:reflection blurRad="6350" stA="53000" endA="300" endPos="35500" dir="5400000" sy="-90000" algn="bl" rotWithShape="0"/>
              </a:effectLst>
              <a:latin typeface="Calibri" panose="020F0502020204030204"/>
              <a:cs typeface="+mn-cs"/>
            </a:endParaRPr>
          </a:p>
          <a:p>
            <a:pPr algn="ctr" defTabSz="457200" eaLnBrk="1" fontAlgn="auto" hangingPunct="1">
              <a:spcBef>
                <a:spcPts val="0"/>
              </a:spcBef>
              <a:spcAft>
                <a:spcPts val="0"/>
              </a:spcAft>
              <a:defRPr/>
            </a:pPr>
            <a:endParaRPr lang="it-IT" sz="3200" dirty="0">
              <a:ln w="0"/>
              <a:solidFill>
                <a:srgbClr val="44546A"/>
              </a:solidFill>
              <a:effectLst>
                <a:reflection blurRad="6350" stA="53000" endA="300" endPos="35500" dir="5400000" sy="-90000" algn="bl" rotWithShape="0"/>
              </a:effectLst>
              <a:latin typeface="Calibri" panose="020F0502020204030204"/>
              <a:cs typeface="+mn-cs"/>
            </a:endParaRPr>
          </a:p>
        </p:txBody>
      </p:sp>
      <p:sp>
        <p:nvSpPr>
          <p:cNvPr id="9" name="CasellaDiTesto 8">
            <a:extLst>
              <a:ext uri="{FF2B5EF4-FFF2-40B4-BE49-F238E27FC236}">
                <a16:creationId xmlns:a16="http://schemas.microsoft.com/office/drawing/2014/main" id="{C7C04E87-733F-3239-5FB2-9437171BA664}"/>
              </a:ext>
            </a:extLst>
          </p:cNvPr>
          <p:cNvSpPr txBox="1"/>
          <p:nvPr/>
        </p:nvSpPr>
        <p:spPr>
          <a:xfrm>
            <a:off x="407368" y="1189516"/>
            <a:ext cx="11377264" cy="5755422"/>
          </a:xfrm>
          <a:prstGeom prst="rect">
            <a:avLst/>
          </a:prstGeom>
          <a:noFill/>
        </p:spPr>
        <p:txBody>
          <a:bodyPr wrap="square">
            <a:spAutoFit/>
          </a:bodyPr>
          <a:lstStyle/>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latin typeface="+mn-lt"/>
              </a:rPr>
              <a:t>Diminuzione campo visivo (visione laterale diminuita)</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latin typeface="+mn-lt"/>
              </a:rPr>
              <a:t>Aumento  tempi di reazione; i movimenti e gli ostacoli sono percepiti con notevole ritardo</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latin typeface="+mn-lt"/>
              </a:rPr>
              <a:t>senso di benessere, di sicurezza ed euforia </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latin typeface="+mn-lt"/>
              </a:rPr>
              <a:t>sopravvalutazione delle proprie capacità e di affrontare rischi </a:t>
            </a:r>
          </a:p>
          <a:p>
            <a:pPr marL="342900" indent="-342900" eaLnBrk="1" hangingPunct="1">
              <a:spcBef>
                <a:spcPts val="600"/>
              </a:spcBef>
              <a:spcAft>
                <a:spcPts val="600"/>
              </a:spcAft>
              <a:buFont typeface="Wingdings" panose="05000000000000000000" pitchFamily="2" charset="2"/>
              <a:buChar char="Ø"/>
            </a:pPr>
            <a:r>
              <a:rPr lang="it-IT" altLang="it-IT" sz="2400" dirty="0" err="1">
                <a:solidFill>
                  <a:schemeClr val="tx2"/>
                </a:solidFill>
                <a:latin typeface="+mn-lt"/>
              </a:rPr>
              <a:t>riduzone</a:t>
            </a:r>
            <a:r>
              <a:rPr lang="it-IT" altLang="it-IT" sz="2400" dirty="0">
                <a:solidFill>
                  <a:schemeClr val="tx2"/>
                </a:solidFill>
                <a:latin typeface="+mn-lt"/>
              </a:rPr>
              <a:t> della capacità di impatto con nuovi problemi ed emergenze.</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latin typeface="+mn-lt"/>
              </a:rPr>
              <a:t>compromissione delle capacità di vigilanza, sonnolenza.</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latin typeface="+mn-lt"/>
              </a:rPr>
              <a:t>il rischio di incidenti gravi o mortali dovuti all'alcol è più alto nei giovani, probabilmente anche a causa dell'inesperienza. </a:t>
            </a:r>
          </a:p>
          <a:p>
            <a:pPr marL="342900" indent="-342900" eaLnBrk="1" hangingPunct="1">
              <a:spcBef>
                <a:spcPts val="600"/>
              </a:spcBef>
              <a:spcAft>
                <a:spcPts val="600"/>
              </a:spcAft>
              <a:buFont typeface="Wingdings" panose="05000000000000000000" pitchFamily="2" charset="2"/>
              <a:buChar char="Ø"/>
            </a:pPr>
            <a:r>
              <a:rPr lang="it-IT" altLang="it-IT" sz="2400" dirty="0" err="1">
                <a:solidFill>
                  <a:schemeClr val="tx2"/>
                </a:solidFill>
                <a:latin typeface="+mn-lt"/>
              </a:rPr>
              <a:t>binge</a:t>
            </a:r>
            <a:r>
              <a:rPr lang="it-IT" altLang="it-IT" sz="2400" dirty="0">
                <a:solidFill>
                  <a:schemeClr val="tx2"/>
                </a:solidFill>
                <a:latin typeface="+mn-lt"/>
              </a:rPr>
              <a:t> drinking: consumare grandi quantità di alcol in una sola occasione, aumenta il rischio di incorrere in incidenti stradali, specie nel fine settimana.</a:t>
            </a:r>
          </a:p>
          <a:p>
            <a:pPr marL="342900" indent="-342900" eaLnBrk="1" hangingPunct="1">
              <a:spcBef>
                <a:spcPts val="600"/>
              </a:spcBef>
              <a:spcAft>
                <a:spcPts val="600"/>
              </a:spcAft>
              <a:buFont typeface="Wingdings" panose="05000000000000000000" pitchFamily="2" charset="2"/>
              <a:buChar char="Ø"/>
            </a:pPr>
            <a:endParaRPr lang="it-IT" altLang="it-IT" sz="2400" dirty="0">
              <a:solidFill>
                <a:schemeClr val="tx2"/>
              </a:solidFill>
              <a:latin typeface="+mn-lt"/>
            </a:endParaRPr>
          </a:p>
        </p:txBody>
      </p:sp>
      <p:pic>
        <p:nvPicPr>
          <p:cNvPr id="3074" name="Picture 2" descr="Alcol e guida, l'esperto: “Con un tasso all'1,4 non si è in grado di ...">
            <a:extLst>
              <a:ext uri="{FF2B5EF4-FFF2-40B4-BE49-F238E27FC236}">
                <a16:creationId xmlns:a16="http://schemas.microsoft.com/office/drawing/2014/main" id="{8682FD67-BBEB-3372-FE82-48A004D700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0178" y="1"/>
            <a:ext cx="1872203" cy="10531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53971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ttangolo 12">
            <a:extLst>
              <a:ext uri="{FF2B5EF4-FFF2-40B4-BE49-F238E27FC236}">
                <a16:creationId xmlns:a16="http://schemas.microsoft.com/office/drawing/2014/main" id="{48801220-4ADF-EC1F-B751-6080B34FE3ED}"/>
              </a:ext>
            </a:extLst>
          </p:cNvPr>
          <p:cNvSpPr/>
          <p:nvPr/>
        </p:nvSpPr>
        <p:spPr>
          <a:xfrm>
            <a:off x="1559496" y="176752"/>
            <a:ext cx="6732240" cy="1054135"/>
          </a:xfrm>
          <a:prstGeom prst="rect">
            <a:avLst/>
          </a:prstGeom>
          <a:noFill/>
        </p:spPr>
        <p:txBody>
          <a:bodyPr lIns="68580" tIns="34290" rIns="68580" bIns="34290">
            <a:spAutoFit/>
          </a:bodyPr>
          <a:lstStyle/>
          <a:p>
            <a:pPr algn="ctr" defTabSz="457200" eaLnBrk="1" fontAlgn="auto" hangingPunct="1">
              <a:spcBef>
                <a:spcPts val="0"/>
              </a:spcBef>
              <a:spcAft>
                <a:spcPts val="0"/>
              </a:spcAft>
              <a:defRPr/>
            </a:pPr>
            <a:r>
              <a:rPr lang="it-IT" sz="3200" dirty="0">
                <a:ln w="0"/>
                <a:solidFill>
                  <a:srgbClr val="44546A"/>
                </a:solidFill>
                <a:effectLst>
                  <a:reflection blurRad="6350" stA="53000" endA="300" endPos="35500" dir="5400000" sy="-90000" algn="bl" rotWithShape="0"/>
                </a:effectLst>
                <a:latin typeface="Calibri" panose="020F0502020204030204"/>
                <a:cs typeface="+mn-cs"/>
              </a:rPr>
              <a:t>Progetto TOXTEST- DPA 2011</a:t>
            </a:r>
          </a:p>
          <a:p>
            <a:pPr algn="ctr" defTabSz="457200" eaLnBrk="1" fontAlgn="auto" hangingPunct="1">
              <a:spcBef>
                <a:spcPts val="0"/>
              </a:spcBef>
              <a:spcAft>
                <a:spcPts val="0"/>
              </a:spcAft>
              <a:defRPr/>
            </a:pPr>
            <a:r>
              <a:rPr lang="it-IT" sz="3200" dirty="0">
                <a:ln w="0"/>
                <a:solidFill>
                  <a:srgbClr val="44546A"/>
                </a:solidFill>
                <a:effectLst>
                  <a:reflection blurRad="6350" stA="53000" endA="300" endPos="35500" dir="5400000" sy="-90000" algn="bl" rotWithShape="0"/>
                </a:effectLst>
                <a:latin typeface="Calibri" panose="020F0502020204030204"/>
                <a:cs typeface="+mn-cs"/>
              </a:rPr>
              <a:t>Valutazione kit on-site</a:t>
            </a:r>
          </a:p>
        </p:txBody>
      </p:sp>
      <p:cxnSp>
        <p:nvCxnSpPr>
          <p:cNvPr id="3" name="Connettore diritto 2">
            <a:extLst>
              <a:ext uri="{FF2B5EF4-FFF2-40B4-BE49-F238E27FC236}">
                <a16:creationId xmlns:a16="http://schemas.microsoft.com/office/drawing/2014/main" id="{F96EBFA4-D75D-80EF-2E32-AEFC65C4D202}"/>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 name="Connettore diritto 3">
            <a:extLst>
              <a:ext uri="{FF2B5EF4-FFF2-40B4-BE49-F238E27FC236}">
                <a16:creationId xmlns:a16="http://schemas.microsoft.com/office/drawing/2014/main" id="{116B672C-3F94-863E-291D-8DDAFEE049FE}"/>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39942" name="Immagine 4">
            <a:extLst>
              <a:ext uri="{FF2B5EF4-FFF2-40B4-BE49-F238E27FC236}">
                <a16:creationId xmlns:a16="http://schemas.microsoft.com/office/drawing/2014/main" id="{34FD8003-27A2-2B53-AEFA-14842EA356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ttore diritto 5">
            <a:extLst>
              <a:ext uri="{FF2B5EF4-FFF2-40B4-BE49-F238E27FC236}">
                <a16:creationId xmlns:a16="http://schemas.microsoft.com/office/drawing/2014/main" id="{49C60D5A-BCC8-B862-230C-8D6029195F47}"/>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39944" name="Immagine 6">
            <a:extLst>
              <a:ext uri="{FF2B5EF4-FFF2-40B4-BE49-F238E27FC236}">
                <a16:creationId xmlns:a16="http://schemas.microsoft.com/office/drawing/2014/main" id="{19B29AFD-6EF6-C91A-E531-FA5F312AF5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magine 2">
            <a:extLst>
              <a:ext uri="{FF2B5EF4-FFF2-40B4-BE49-F238E27FC236}">
                <a16:creationId xmlns:a16="http://schemas.microsoft.com/office/drawing/2014/main" id="{133BFB84-E0E9-A3E0-B4E9-B263AAEDF8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1127448" y="1302315"/>
            <a:ext cx="8155086" cy="5269935"/>
          </a:xfrm>
          <a:prstGeom prst="rect">
            <a:avLst/>
          </a:prstGeo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EC835-DCC9-7FC2-9F65-86BE468C4882}"/>
            </a:ext>
          </a:extLst>
        </p:cNvPr>
        <p:cNvGrpSpPr/>
        <p:nvPr/>
      </p:nvGrpSpPr>
      <p:grpSpPr>
        <a:xfrm>
          <a:off x="0" y="0"/>
          <a:ext cx="0" cy="0"/>
          <a:chOff x="0" y="0"/>
          <a:chExt cx="0" cy="0"/>
        </a:xfrm>
      </p:grpSpPr>
      <p:sp>
        <p:nvSpPr>
          <p:cNvPr id="13" name="Rettangolo 12">
            <a:extLst>
              <a:ext uri="{FF2B5EF4-FFF2-40B4-BE49-F238E27FC236}">
                <a16:creationId xmlns:a16="http://schemas.microsoft.com/office/drawing/2014/main" id="{54643D79-C0D9-D3C0-50AB-77C07ECA3660}"/>
              </a:ext>
            </a:extLst>
          </p:cNvPr>
          <p:cNvSpPr/>
          <p:nvPr/>
        </p:nvSpPr>
        <p:spPr>
          <a:xfrm>
            <a:off x="1559496" y="176752"/>
            <a:ext cx="6732240" cy="1054135"/>
          </a:xfrm>
          <a:prstGeom prst="rect">
            <a:avLst/>
          </a:prstGeom>
          <a:noFill/>
        </p:spPr>
        <p:txBody>
          <a:bodyPr lIns="68580" tIns="34290" rIns="68580" bIns="34290">
            <a:spAutoFit/>
          </a:bodyPr>
          <a:lstStyle/>
          <a:p>
            <a:pPr algn="ctr" defTabSz="457200" eaLnBrk="1" fontAlgn="auto" hangingPunct="1">
              <a:spcBef>
                <a:spcPts val="0"/>
              </a:spcBef>
              <a:spcAft>
                <a:spcPts val="0"/>
              </a:spcAft>
              <a:defRPr/>
            </a:pPr>
            <a:r>
              <a:rPr lang="it-IT" sz="3200" dirty="0">
                <a:ln w="0"/>
                <a:solidFill>
                  <a:srgbClr val="44546A"/>
                </a:solidFill>
                <a:effectLst>
                  <a:reflection blurRad="6350" stA="53000" endA="300" endPos="35500" dir="5400000" sy="-90000" algn="bl" rotWithShape="0"/>
                </a:effectLst>
                <a:latin typeface="Calibri" panose="020F0502020204030204"/>
                <a:cs typeface="+mn-cs"/>
              </a:rPr>
              <a:t>Progetto TOXTEST- DPA 2011</a:t>
            </a:r>
          </a:p>
          <a:p>
            <a:pPr algn="ctr" defTabSz="457200" eaLnBrk="1" fontAlgn="auto" hangingPunct="1">
              <a:spcBef>
                <a:spcPts val="0"/>
              </a:spcBef>
              <a:spcAft>
                <a:spcPts val="0"/>
              </a:spcAft>
              <a:defRPr/>
            </a:pPr>
            <a:r>
              <a:rPr lang="it-IT" sz="3200" dirty="0">
                <a:ln w="0"/>
                <a:solidFill>
                  <a:srgbClr val="44546A"/>
                </a:solidFill>
                <a:effectLst>
                  <a:reflection blurRad="6350" stA="53000" endA="300" endPos="35500" dir="5400000" sy="-90000" algn="bl" rotWithShape="0"/>
                </a:effectLst>
                <a:latin typeface="Calibri" panose="020F0502020204030204"/>
                <a:cs typeface="+mn-cs"/>
              </a:rPr>
              <a:t>Valutazione kit on-site</a:t>
            </a:r>
          </a:p>
        </p:txBody>
      </p:sp>
      <p:cxnSp>
        <p:nvCxnSpPr>
          <p:cNvPr id="3" name="Connettore diritto 2">
            <a:extLst>
              <a:ext uri="{FF2B5EF4-FFF2-40B4-BE49-F238E27FC236}">
                <a16:creationId xmlns:a16="http://schemas.microsoft.com/office/drawing/2014/main" id="{FC94F0A3-5B59-A51D-A0F9-439A4705106A}"/>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 name="Connettore diritto 3">
            <a:extLst>
              <a:ext uri="{FF2B5EF4-FFF2-40B4-BE49-F238E27FC236}">
                <a16:creationId xmlns:a16="http://schemas.microsoft.com/office/drawing/2014/main" id="{D3E24E39-DAF9-2D3D-5CCB-933A4D06377D}"/>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39942" name="Immagine 4">
            <a:extLst>
              <a:ext uri="{FF2B5EF4-FFF2-40B4-BE49-F238E27FC236}">
                <a16:creationId xmlns:a16="http://schemas.microsoft.com/office/drawing/2014/main" id="{F9E1245B-03D0-2B50-DF1D-A66F0BB76F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ttore diritto 5">
            <a:extLst>
              <a:ext uri="{FF2B5EF4-FFF2-40B4-BE49-F238E27FC236}">
                <a16:creationId xmlns:a16="http://schemas.microsoft.com/office/drawing/2014/main" id="{3019CDC5-7750-0570-CAE2-14FC00B5D2BC}"/>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39944" name="Immagine 6">
            <a:extLst>
              <a:ext uri="{FF2B5EF4-FFF2-40B4-BE49-F238E27FC236}">
                <a16:creationId xmlns:a16="http://schemas.microsoft.com/office/drawing/2014/main" id="{A88788B2-AC09-8952-6EC2-1387CC3069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Segnaposto contenuto 7">
            <a:extLst>
              <a:ext uri="{FF2B5EF4-FFF2-40B4-BE49-F238E27FC236}">
                <a16:creationId xmlns:a16="http://schemas.microsoft.com/office/drawing/2014/main" id="{CD874FEA-5F05-372B-5624-758C017049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866363" y="2047336"/>
            <a:ext cx="9996929" cy="3732751"/>
          </a:xfrm>
          <a:prstGeom prst="rect">
            <a:avLst/>
          </a:prstGeom>
        </p:spPr>
      </p:pic>
    </p:spTree>
    <p:extLst>
      <p:ext uri="{BB962C8B-B14F-4D97-AF65-F5344CB8AC3E}">
        <p14:creationId xmlns:p14="http://schemas.microsoft.com/office/powerpoint/2010/main" val="27243335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BB516-0DDF-D71B-9C46-267685D7BBD0}"/>
            </a:ext>
          </a:extLst>
        </p:cNvPr>
        <p:cNvGrpSpPr/>
        <p:nvPr/>
      </p:nvGrpSpPr>
      <p:grpSpPr>
        <a:xfrm>
          <a:off x="0" y="0"/>
          <a:ext cx="0" cy="0"/>
          <a:chOff x="0" y="0"/>
          <a:chExt cx="0" cy="0"/>
        </a:xfrm>
      </p:grpSpPr>
      <p:sp>
        <p:nvSpPr>
          <p:cNvPr id="13" name="Rettangolo 12">
            <a:extLst>
              <a:ext uri="{FF2B5EF4-FFF2-40B4-BE49-F238E27FC236}">
                <a16:creationId xmlns:a16="http://schemas.microsoft.com/office/drawing/2014/main" id="{A1FBE52B-6D32-D328-77B9-25747BB28D03}"/>
              </a:ext>
            </a:extLst>
          </p:cNvPr>
          <p:cNvSpPr/>
          <p:nvPr/>
        </p:nvSpPr>
        <p:spPr>
          <a:xfrm>
            <a:off x="1559496" y="176752"/>
            <a:ext cx="6732240" cy="561692"/>
          </a:xfrm>
          <a:prstGeom prst="rect">
            <a:avLst/>
          </a:prstGeom>
          <a:noFill/>
        </p:spPr>
        <p:txBody>
          <a:bodyPr lIns="68580" tIns="34290" rIns="68580" bIns="34290">
            <a:spAutoFit/>
          </a:bodyPr>
          <a:lstStyle/>
          <a:p>
            <a:pPr algn="ctr" defTabSz="457200" eaLnBrk="1" fontAlgn="auto" hangingPunct="1">
              <a:spcBef>
                <a:spcPts val="0"/>
              </a:spcBef>
              <a:spcAft>
                <a:spcPts val="0"/>
              </a:spcAft>
              <a:defRPr/>
            </a:pPr>
            <a:r>
              <a:rPr lang="it-IT" sz="3200" dirty="0">
                <a:ln w="0"/>
                <a:solidFill>
                  <a:srgbClr val="44546A"/>
                </a:solidFill>
                <a:effectLst>
                  <a:reflection blurRad="6350" stA="53000" endA="300" endPos="35500" dir="5400000" sy="-90000" algn="bl" rotWithShape="0"/>
                </a:effectLst>
                <a:latin typeface="Calibri" panose="020F0502020204030204"/>
                <a:cs typeface="+mn-cs"/>
              </a:rPr>
              <a:t>Considerazioni</a:t>
            </a:r>
          </a:p>
        </p:txBody>
      </p:sp>
      <p:cxnSp>
        <p:nvCxnSpPr>
          <p:cNvPr id="3" name="Connettore diritto 2">
            <a:extLst>
              <a:ext uri="{FF2B5EF4-FFF2-40B4-BE49-F238E27FC236}">
                <a16:creationId xmlns:a16="http://schemas.microsoft.com/office/drawing/2014/main" id="{D12A13DF-CB02-FF83-3807-66D241F2AA13}"/>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 name="Connettore diritto 3">
            <a:extLst>
              <a:ext uri="{FF2B5EF4-FFF2-40B4-BE49-F238E27FC236}">
                <a16:creationId xmlns:a16="http://schemas.microsoft.com/office/drawing/2014/main" id="{83F39913-08AC-FB70-1A4B-ADD89AAD43B6}"/>
              </a:ext>
            </a:extLst>
          </p:cNvPr>
          <p:cNvCxnSpPr>
            <a:cxnSpLocks/>
          </p:cNvCxnSpPr>
          <p:nvPr/>
        </p:nvCxnSpPr>
        <p:spPr>
          <a:xfrm flipV="1">
            <a:off x="-4763" y="6572250"/>
            <a:ext cx="12192001" cy="6985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39942" name="Immagine 4">
            <a:extLst>
              <a:ext uri="{FF2B5EF4-FFF2-40B4-BE49-F238E27FC236}">
                <a16:creationId xmlns:a16="http://schemas.microsoft.com/office/drawing/2014/main" id="{F266D21C-673D-7AC7-3D2C-3CA8C173E3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ttore diritto 5">
            <a:extLst>
              <a:ext uri="{FF2B5EF4-FFF2-40B4-BE49-F238E27FC236}">
                <a16:creationId xmlns:a16="http://schemas.microsoft.com/office/drawing/2014/main" id="{F94B2E17-7C4A-228B-0795-A7D43A972847}"/>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39944" name="Immagine 6">
            <a:extLst>
              <a:ext uri="{FF2B5EF4-FFF2-40B4-BE49-F238E27FC236}">
                <a16:creationId xmlns:a16="http://schemas.microsoft.com/office/drawing/2014/main" id="{327164CE-412A-6ADE-F3C8-8CC13A62E7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52213" y="6018213"/>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sellaDiTesto 1">
            <a:extLst>
              <a:ext uri="{FF2B5EF4-FFF2-40B4-BE49-F238E27FC236}">
                <a16:creationId xmlns:a16="http://schemas.microsoft.com/office/drawing/2014/main" id="{9FF2A1A0-B93E-E8BE-020E-061DA55AB64F}"/>
              </a:ext>
            </a:extLst>
          </p:cNvPr>
          <p:cNvSpPr txBox="1"/>
          <p:nvPr/>
        </p:nvSpPr>
        <p:spPr>
          <a:xfrm>
            <a:off x="402605" y="1569010"/>
            <a:ext cx="11377264" cy="3600986"/>
          </a:xfrm>
          <a:prstGeom prst="rect">
            <a:avLst/>
          </a:prstGeom>
          <a:noFill/>
        </p:spPr>
        <p:txBody>
          <a:bodyPr wrap="square">
            <a:spAutoFit/>
          </a:bodyPr>
          <a:lstStyle/>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latin typeface="+mn-lt"/>
              </a:rPr>
              <a:t>Necessarie campagne di informazione sui rischi di alcol e sostanze alla guida</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latin typeface="+mn-lt"/>
              </a:rPr>
              <a:t>Coinvolgimento giovanissimi</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latin typeface="+mn-lt"/>
              </a:rPr>
              <a:t>Necessario potenziamento dei controlli</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latin typeface="+mn-lt"/>
              </a:rPr>
              <a:t>Fondamentale corretto svolgimento analisi perché il potere deterrente sia efficace</a:t>
            </a:r>
          </a:p>
          <a:p>
            <a:pPr marL="342900" indent="-342900" eaLnBrk="1" hangingPunct="1">
              <a:spcBef>
                <a:spcPts val="600"/>
              </a:spcBef>
              <a:spcAft>
                <a:spcPts val="600"/>
              </a:spcAft>
              <a:buFont typeface="Wingdings" panose="05000000000000000000" pitchFamily="2" charset="2"/>
              <a:buChar char="Ø"/>
            </a:pPr>
            <a:r>
              <a:rPr lang="it-IT" altLang="it-IT" sz="2400" dirty="0">
                <a:solidFill>
                  <a:schemeClr val="tx2"/>
                </a:solidFill>
                <a:latin typeface="+mn-lt"/>
              </a:rPr>
              <a:t>…Necessari fondi </a:t>
            </a:r>
            <a:r>
              <a:rPr lang="it-IT" altLang="it-IT" sz="2400" i="1" dirty="0">
                <a:solidFill>
                  <a:schemeClr val="tx2"/>
                </a:solidFill>
                <a:latin typeface="+mn-lt"/>
              </a:rPr>
              <a:t>ad hoc</a:t>
            </a:r>
          </a:p>
          <a:p>
            <a:pPr marL="342900" indent="-342900" eaLnBrk="1" hangingPunct="1">
              <a:spcBef>
                <a:spcPts val="600"/>
              </a:spcBef>
              <a:spcAft>
                <a:spcPts val="600"/>
              </a:spcAft>
              <a:buFont typeface="Wingdings" panose="05000000000000000000" pitchFamily="2" charset="2"/>
              <a:buChar char="Ø"/>
            </a:pPr>
            <a:endParaRPr lang="it-IT" altLang="it-IT" sz="2400" dirty="0">
              <a:solidFill>
                <a:schemeClr val="tx2"/>
              </a:solidFill>
              <a:latin typeface="+mn-lt"/>
            </a:endParaRPr>
          </a:p>
          <a:p>
            <a:pPr marL="342900" indent="-342900" eaLnBrk="1" hangingPunct="1">
              <a:spcBef>
                <a:spcPts val="600"/>
              </a:spcBef>
              <a:spcAft>
                <a:spcPts val="600"/>
              </a:spcAft>
              <a:buFont typeface="Wingdings" panose="05000000000000000000" pitchFamily="2" charset="2"/>
              <a:buChar char="Ø"/>
            </a:pPr>
            <a:endParaRPr lang="it-IT" altLang="it-IT" sz="2400" dirty="0">
              <a:solidFill>
                <a:schemeClr val="tx2"/>
              </a:solidFill>
              <a:latin typeface="+mn-lt"/>
            </a:endParaRPr>
          </a:p>
        </p:txBody>
      </p:sp>
      <p:pic>
        <p:nvPicPr>
          <p:cNvPr id="1026" name="Picture 2" descr="Controlli sempre più stringenti sull’abuso di alcol e droghe alla guida ...">
            <a:extLst>
              <a:ext uri="{FF2B5EF4-FFF2-40B4-BE49-F238E27FC236}">
                <a16:creationId xmlns:a16="http://schemas.microsoft.com/office/drawing/2014/main" id="{39114618-30B1-5763-FCF0-3573E102C9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01494" y="4610532"/>
            <a:ext cx="2942578" cy="1961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09737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olo 1">
            <a:extLst>
              <a:ext uri="{FF2B5EF4-FFF2-40B4-BE49-F238E27FC236}">
                <a16:creationId xmlns:a16="http://schemas.microsoft.com/office/drawing/2014/main" id="{EF7E0BAC-E721-3B4A-17F4-7201CEEA1853}"/>
              </a:ext>
            </a:extLst>
          </p:cNvPr>
          <p:cNvSpPr txBox="1">
            <a:spLocks noChangeArrowheads="1"/>
          </p:cNvSpPr>
          <p:nvPr/>
        </p:nvSpPr>
        <p:spPr bwMode="auto">
          <a:xfrm>
            <a:off x="3829050" y="4770438"/>
            <a:ext cx="425926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defTabSz="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it-IT" altLang="it-IT" sz="4000">
                <a:solidFill>
                  <a:srgbClr val="002060"/>
                </a:solidFill>
                <a:latin typeface="Arial" panose="020B0604020202020204" pitchFamily="34" charset="0"/>
              </a:rPr>
              <a:t>GRAZIE PER L’ATTENZIONE</a:t>
            </a:r>
            <a:endParaRPr lang="de-DE" altLang="it-IT" sz="4000">
              <a:solidFill>
                <a:srgbClr val="002060"/>
              </a:solidFill>
              <a:latin typeface="Arial" panose="020B0604020202020204" pitchFamily="34" charset="0"/>
            </a:endParaRPr>
          </a:p>
        </p:txBody>
      </p:sp>
      <p:sp>
        <p:nvSpPr>
          <p:cNvPr id="52227" name="Rectangle 3">
            <a:extLst>
              <a:ext uri="{FF2B5EF4-FFF2-40B4-BE49-F238E27FC236}">
                <a16:creationId xmlns:a16="http://schemas.microsoft.com/office/drawing/2014/main" id="{D13B2A74-655F-BB8F-6912-C1BA3E915F4A}"/>
              </a:ext>
            </a:extLst>
          </p:cNvPr>
          <p:cNvSpPr txBox="1">
            <a:spLocks noChangeArrowheads="1"/>
          </p:cNvSpPr>
          <p:nvPr/>
        </p:nvSpPr>
        <p:spPr bwMode="auto">
          <a:xfrm>
            <a:off x="3648075" y="5745163"/>
            <a:ext cx="7777163"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5613" indent="-342900"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512763"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857250" indent="-17145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200150" indent="-17145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1543050" indent="-17145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000250" indent="-17145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457450" indent="-17145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2914650" indent="-17145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371850" indent="-17145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1" algn="just">
              <a:lnSpc>
                <a:spcPct val="100000"/>
              </a:lnSpc>
              <a:spcBef>
                <a:spcPts val="375"/>
              </a:spcBef>
              <a:buFont typeface="Arial" panose="020B0604020202020204" pitchFamily="34" charset="0"/>
              <a:buNone/>
            </a:pPr>
            <a:r>
              <a:rPr lang="it-IT" altLang="it-IT" sz="2000">
                <a:solidFill>
                  <a:schemeClr val="tx2"/>
                </a:solidFill>
                <a:latin typeface="Arial" panose="020B0604020202020204" pitchFamily="34" charset="0"/>
                <a:hlinkClick r:id="rId2"/>
              </a:rPr>
              <a:t>sabina.stranorossi@unicatt.it</a:t>
            </a:r>
            <a:r>
              <a:rPr lang="it-IT" altLang="it-IT" sz="2000">
                <a:solidFill>
                  <a:schemeClr val="tx2"/>
                </a:solidFill>
                <a:latin typeface="Arial" panose="020B0604020202020204" pitchFamily="34" charset="0"/>
              </a:rPr>
              <a:t> </a:t>
            </a:r>
          </a:p>
          <a:p>
            <a:pPr lvl="1" algn="just">
              <a:lnSpc>
                <a:spcPct val="100000"/>
              </a:lnSpc>
              <a:spcBef>
                <a:spcPts val="375"/>
              </a:spcBef>
              <a:buFont typeface="Arial" panose="020B0604020202020204" pitchFamily="34" charset="0"/>
              <a:buNone/>
            </a:pPr>
            <a:r>
              <a:rPr lang="it-IT" altLang="it-IT" sz="2000" u="sng">
                <a:solidFill>
                  <a:schemeClr val="tx2"/>
                </a:solidFill>
                <a:latin typeface="Arial" panose="020B0604020202020204" pitchFamily="34" charset="0"/>
              </a:rPr>
              <a:t>presidente@gtfi.it</a:t>
            </a:r>
          </a:p>
          <a:p>
            <a:pPr lvl="1" algn="just">
              <a:lnSpc>
                <a:spcPct val="100000"/>
              </a:lnSpc>
              <a:spcBef>
                <a:spcPts val="375"/>
              </a:spcBef>
              <a:buFont typeface="Arial" panose="020B0604020202020204" pitchFamily="34" charset="0"/>
              <a:buNone/>
            </a:pPr>
            <a:endParaRPr lang="it-IT" altLang="it-IT" sz="2000">
              <a:solidFill>
                <a:srgbClr val="002060"/>
              </a:solidFill>
              <a:latin typeface="Arial" panose="020B0604020202020204" pitchFamily="34" charset="0"/>
            </a:endParaRPr>
          </a:p>
          <a:p>
            <a:pPr algn="just">
              <a:lnSpc>
                <a:spcPct val="100000"/>
              </a:lnSpc>
              <a:spcBef>
                <a:spcPts val="750"/>
              </a:spcBef>
              <a:buFont typeface="Wingdings" panose="05000000000000000000" pitchFamily="2" charset="2"/>
              <a:buChar char="Ø"/>
            </a:pPr>
            <a:endParaRPr lang="it-IT" altLang="it-IT" sz="2000">
              <a:solidFill>
                <a:srgbClr val="002060"/>
              </a:solidFill>
              <a:latin typeface="Arial" panose="020B0604020202020204" pitchFamily="34" charset="0"/>
            </a:endParaRPr>
          </a:p>
        </p:txBody>
      </p:sp>
      <p:cxnSp>
        <p:nvCxnSpPr>
          <p:cNvPr id="2" name="Connettore diritto 1">
            <a:extLst>
              <a:ext uri="{FF2B5EF4-FFF2-40B4-BE49-F238E27FC236}">
                <a16:creationId xmlns:a16="http://schemas.microsoft.com/office/drawing/2014/main" id="{36EBA251-5294-BE85-267D-115218F4774F}"/>
              </a:ext>
            </a:extLst>
          </p:cNvPr>
          <p:cNvCxnSpPr>
            <a:cxnSpLocks/>
          </p:cNvCxnSpPr>
          <p:nvPr/>
        </p:nvCxnSpPr>
        <p:spPr>
          <a:xfrm flipV="1">
            <a:off x="0" y="1077913"/>
            <a:ext cx="12192000" cy="6826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pic>
        <p:nvPicPr>
          <p:cNvPr id="52229" name="Immagine 2">
            <a:extLst>
              <a:ext uri="{FF2B5EF4-FFF2-40B4-BE49-F238E27FC236}">
                <a16:creationId xmlns:a16="http://schemas.microsoft.com/office/drawing/2014/main" id="{B249D8AC-08AD-0EC7-78D8-AECC66671A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 b="4350"/>
          <a:stretch>
            <a:fillRect/>
          </a:stretch>
        </p:blipFill>
        <p:spPr bwMode="auto">
          <a:xfrm>
            <a:off x="10199688" y="0"/>
            <a:ext cx="194627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nettore diritto 3">
            <a:extLst>
              <a:ext uri="{FF2B5EF4-FFF2-40B4-BE49-F238E27FC236}">
                <a16:creationId xmlns:a16="http://schemas.microsoft.com/office/drawing/2014/main" id="{13F98A93-709D-F011-138A-2DD3026DB809}"/>
              </a:ext>
            </a:extLst>
          </p:cNvPr>
          <p:cNvCxnSpPr/>
          <p:nvPr/>
        </p:nvCxnSpPr>
        <p:spPr>
          <a:xfrm>
            <a:off x="10128250" y="0"/>
            <a:ext cx="0" cy="1077913"/>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3" name="Immagine 2">
            <a:extLst>
              <a:ext uri="{FF2B5EF4-FFF2-40B4-BE49-F238E27FC236}">
                <a16:creationId xmlns:a16="http://schemas.microsoft.com/office/drawing/2014/main" id="{1F8820B0-0DDF-22E0-E802-193E0BDC7594}"/>
              </a:ext>
            </a:extLst>
          </p:cNvPr>
          <p:cNvPicPr>
            <a:picLocks noChangeAspect="1"/>
          </p:cNvPicPr>
          <p:nvPr/>
        </p:nvPicPr>
        <p:blipFill>
          <a:blip r:embed="rId4"/>
          <a:stretch>
            <a:fillRect/>
          </a:stretch>
        </p:blipFill>
        <p:spPr>
          <a:xfrm>
            <a:off x="4688971" y="1173050"/>
            <a:ext cx="2539419" cy="3321811"/>
          </a:xfrm>
          <a:prstGeom prst="rect">
            <a:avLst/>
          </a:prstGeom>
        </p:spPr>
      </p:pic>
    </p:spTree>
  </p:cSld>
  <p:clrMapOvr>
    <a:masterClrMapping/>
  </p:clrMapOvr>
</p:sld>
</file>

<file path=ppt/theme/theme1.xml><?xml version="1.0" encoding="utf-8"?>
<a:theme xmlns:a="http://schemas.openxmlformats.org/drawingml/2006/main" name="Pagina interna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2013 - Tema 2022">
  <a:themeElements>
    <a:clrScheme name="Office 2013 - Tema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Tema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Tema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4BC393287013F5448C9BF460C9736267" ma:contentTypeVersion="22" ma:contentTypeDescription="Creare un nuovo documento." ma:contentTypeScope="" ma:versionID="514fe4ced3a58803b8d68ea1ce279020">
  <xsd:schema xmlns:xsd="http://www.w3.org/2001/XMLSchema" xmlns:xs="http://www.w3.org/2001/XMLSchema" xmlns:p="http://schemas.microsoft.com/office/2006/metadata/properties" xmlns:ns2="e33446fe-9119-42ca-8397-eec17cdd1d4f" xmlns:ns3="4c100fb6-fddf-42d8-9070-0d5180fa0df8" targetNamespace="http://schemas.microsoft.com/office/2006/metadata/properties" ma:root="true" ma:fieldsID="153f9248ccc136b8ca4bdc61e5ac0261" ns2:_="" ns3:_="">
    <xsd:import namespace="e33446fe-9119-42ca-8397-eec17cdd1d4f"/>
    <xsd:import namespace="4c100fb6-fddf-42d8-9070-0d5180fa0df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3:SharedWithUsers" minOccurs="0"/>
                <xsd:element ref="ns3:SharedWithDetails" minOccurs="0"/>
                <xsd:element ref="ns2:MediaLengthInSeconds" minOccurs="0"/>
                <xsd:element ref="ns2:MediaServiceLocation" minOccurs="0"/>
                <xsd:element ref="ns3:TaxCatchAll" minOccurs="0"/>
                <xsd:element ref="ns2:lcf76f155ced4ddcb4097134ff3c332f"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33446fe-9119-42ca-8397-eec17cdd1d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Tag immagine" ma:readOnly="false" ma:fieldId="{5cf76f15-5ced-4ddc-b409-7134ff3c332f}" ma:taxonomyMulti="true" ma:sspId="4a7c11ea-0c45-4ddf-9752-1b73d4993670"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c100fb6-fddf-42d8-9070-0d5180fa0df8" elementFormDefault="qualified">
    <xsd:import namespace="http://schemas.microsoft.com/office/2006/documentManagement/types"/>
    <xsd:import namespace="http://schemas.microsoft.com/office/infopath/2007/PartnerControls"/>
    <xsd:element name="SharedWithUsers" ma:index="17"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Condiviso con dettagli" ma:internalName="SharedWithDetails" ma:readOnly="true">
      <xsd:simpleType>
        <xsd:restriction base="dms:Note">
          <xsd:maxLength value="255"/>
        </xsd:restriction>
      </xsd:simpleType>
    </xsd:element>
    <xsd:element name="TaxCatchAll" ma:index="21" nillable="true" ma:displayName="Taxonomy Catch All Column" ma:hidden="true" ma:list="{b275cb7b-4400-46bd-b8c7-482e638a6b10}" ma:internalName="TaxCatchAll" ma:showField="CatchAllData" ma:web="4c100fb6-fddf-42d8-9070-0d5180fa0df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c100fb6-fddf-42d8-9070-0d5180fa0df8" xsi:nil="true"/>
    <lcf76f155ced4ddcb4097134ff3c332f xmlns="e33446fe-9119-42ca-8397-eec17cdd1d4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9283A5F-A186-47D6-8842-7EA3B46DA2E2}"/>
</file>

<file path=customXml/itemProps2.xml><?xml version="1.0" encoding="utf-8"?>
<ds:datastoreItem xmlns:ds="http://schemas.openxmlformats.org/officeDocument/2006/customXml" ds:itemID="{F3137F2E-47EF-41F0-86DC-BEF06F246338}"/>
</file>

<file path=customXml/itemProps3.xml><?xml version="1.0" encoding="utf-8"?>
<ds:datastoreItem xmlns:ds="http://schemas.openxmlformats.org/officeDocument/2006/customXml" ds:itemID="{3E8BD246-AF45-4CBF-B254-4CAD6A2B2D44}"/>
</file>

<file path=docProps/app.xml><?xml version="1.0" encoding="utf-8"?>
<Properties xmlns="http://schemas.openxmlformats.org/officeDocument/2006/extended-properties" xmlns:vt="http://schemas.openxmlformats.org/officeDocument/2006/docPropsVTypes">
  <TotalTime>29866</TotalTime>
  <Words>20850</Words>
  <Application>Microsoft Office PowerPoint</Application>
  <PresentationFormat>Widescreen</PresentationFormat>
  <Paragraphs>672</Paragraphs>
  <Slides>33</Slides>
  <Notes>23</Notes>
  <HiddenSlides>0</HiddenSlides>
  <MMClips>0</MMClips>
  <ScaleCrop>false</ScaleCrop>
  <HeadingPairs>
    <vt:vector size="6" baseType="variant">
      <vt:variant>
        <vt:lpstr>Caratteri utilizzati</vt:lpstr>
      </vt:variant>
      <vt:variant>
        <vt:i4>7</vt:i4>
      </vt:variant>
      <vt:variant>
        <vt:lpstr>Tema</vt:lpstr>
      </vt:variant>
      <vt:variant>
        <vt:i4>2</vt:i4>
      </vt:variant>
      <vt:variant>
        <vt:lpstr>Titoli diapositive</vt:lpstr>
      </vt:variant>
      <vt:variant>
        <vt:i4>33</vt:i4>
      </vt:variant>
    </vt:vector>
  </HeadingPairs>
  <TitlesOfParts>
    <vt:vector size="42" baseType="lpstr">
      <vt:lpstr>Arial</vt:lpstr>
      <vt:lpstr>Calibri</vt:lpstr>
      <vt:lpstr>Calibri </vt:lpstr>
      <vt:lpstr>Calibri Light</vt:lpstr>
      <vt:lpstr>Georgia</vt:lpstr>
      <vt:lpstr>MS Shell Dlg</vt:lpstr>
      <vt:lpstr>Wingdings</vt:lpstr>
      <vt:lpstr>Pagina interna 1</vt:lpstr>
      <vt:lpstr>Office 2013 - Tema 2022</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sabina</dc:creator>
  <cp:lastModifiedBy>Strano Rossi Sabina (sabina.stranorossi)</cp:lastModifiedBy>
  <cp:revision>200</cp:revision>
  <dcterms:created xsi:type="dcterms:W3CDTF">2012-12-30T12:21:15Z</dcterms:created>
  <dcterms:modified xsi:type="dcterms:W3CDTF">2025-10-17T14:35:06Z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0x0101004BC393287013F5448C9BF460C9736267</vt:lpwstr>
  </property>
</Properties>
</file>