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2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90.xml" ContentType="application/vnd.openxmlformats-officedocument.presentationml.slide+xml"/>
  <Override PartName="/ppt/slides/slide89.xml" ContentType="application/vnd.openxmlformats-officedocument.presentationml.slide+xml"/>
  <Override PartName="/ppt/slides/slide88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31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93"/>
  </p:notesMasterIdLst>
  <p:handoutMasterIdLst>
    <p:handoutMasterId r:id="rId94"/>
  </p:handoutMasterIdLst>
  <p:sldIdLst>
    <p:sldId id="335" r:id="rId2"/>
    <p:sldId id="286" r:id="rId3"/>
    <p:sldId id="404" r:id="rId4"/>
    <p:sldId id="399" r:id="rId5"/>
    <p:sldId id="334" r:id="rId6"/>
    <p:sldId id="314" r:id="rId7"/>
    <p:sldId id="389" r:id="rId8"/>
    <p:sldId id="309" r:id="rId9"/>
    <p:sldId id="310" r:id="rId10"/>
    <p:sldId id="311" r:id="rId11"/>
    <p:sldId id="312" r:id="rId12"/>
    <p:sldId id="342" r:id="rId13"/>
    <p:sldId id="336" r:id="rId14"/>
    <p:sldId id="313" r:id="rId15"/>
    <p:sldId id="337" r:id="rId16"/>
    <p:sldId id="261" r:id="rId17"/>
    <p:sldId id="391" r:id="rId18"/>
    <p:sldId id="338" r:id="rId19"/>
    <p:sldId id="374" r:id="rId20"/>
    <p:sldId id="375" r:id="rId21"/>
    <p:sldId id="376" r:id="rId22"/>
    <p:sldId id="259" r:id="rId23"/>
    <p:sldId id="262" r:id="rId24"/>
    <p:sldId id="264" r:id="rId25"/>
    <p:sldId id="265" r:id="rId26"/>
    <p:sldId id="266" r:id="rId27"/>
    <p:sldId id="274" r:id="rId28"/>
    <p:sldId id="275" r:id="rId29"/>
    <p:sldId id="384" r:id="rId30"/>
    <p:sldId id="322" r:id="rId31"/>
    <p:sldId id="267" r:id="rId32"/>
    <p:sldId id="269" r:id="rId33"/>
    <p:sldId id="268" r:id="rId34"/>
    <p:sldId id="379" r:id="rId35"/>
    <p:sldId id="392" r:id="rId36"/>
    <p:sldId id="395" r:id="rId37"/>
    <p:sldId id="393" r:id="rId38"/>
    <p:sldId id="396" r:id="rId39"/>
    <p:sldId id="397" r:id="rId40"/>
    <p:sldId id="271" r:id="rId41"/>
    <p:sldId id="387" r:id="rId42"/>
    <p:sldId id="272" r:id="rId43"/>
    <p:sldId id="277" r:id="rId44"/>
    <p:sldId id="278" r:id="rId45"/>
    <p:sldId id="276" r:id="rId46"/>
    <p:sldId id="316" r:id="rId47"/>
    <p:sldId id="343" r:id="rId48"/>
    <p:sldId id="339" r:id="rId49"/>
    <p:sldId id="340" r:id="rId50"/>
    <p:sldId id="390" r:id="rId51"/>
    <p:sldId id="355" r:id="rId52"/>
    <p:sldId id="356" r:id="rId53"/>
    <p:sldId id="357" r:id="rId54"/>
    <p:sldId id="358" r:id="rId55"/>
    <p:sldId id="315" r:id="rId56"/>
    <p:sldId id="388" r:id="rId57"/>
    <p:sldId id="283" r:id="rId58"/>
    <p:sldId id="360" r:id="rId59"/>
    <p:sldId id="361" r:id="rId60"/>
    <p:sldId id="362" r:id="rId61"/>
    <p:sldId id="284" r:id="rId62"/>
    <p:sldId id="364" r:id="rId63"/>
    <p:sldId id="365" r:id="rId64"/>
    <p:sldId id="366" r:id="rId65"/>
    <p:sldId id="367" r:id="rId66"/>
    <p:sldId id="368" r:id="rId67"/>
    <p:sldId id="403" r:id="rId68"/>
    <p:sldId id="369" r:id="rId69"/>
    <p:sldId id="288" r:id="rId70"/>
    <p:sldId id="398" r:id="rId71"/>
    <p:sldId id="287" r:id="rId72"/>
    <p:sldId id="289" r:id="rId73"/>
    <p:sldId id="291" r:id="rId74"/>
    <p:sldId id="321" r:id="rId75"/>
    <p:sldId id="400" r:id="rId76"/>
    <p:sldId id="401" r:id="rId77"/>
    <p:sldId id="371" r:id="rId78"/>
    <p:sldId id="402" r:id="rId79"/>
    <p:sldId id="372" r:id="rId80"/>
    <p:sldId id="290" r:id="rId81"/>
    <p:sldId id="377" r:id="rId82"/>
    <p:sldId id="327" r:id="rId83"/>
    <p:sldId id="328" r:id="rId84"/>
    <p:sldId id="329" r:id="rId85"/>
    <p:sldId id="330" r:id="rId86"/>
    <p:sldId id="331" r:id="rId87"/>
    <p:sldId id="332" r:id="rId88"/>
    <p:sldId id="350" r:id="rId89"/>
    <p:sldId id="351" r:id="rId90"/>
    <p:sldId id="352" r:id="rId91"/>
    <p:sldId id="386" r:id="rId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 autoAdjust="0"/>
    <p:restoredTop sz="94681" autoAdjust="0"/>
  </p:normalViewPr>
  <p:slideViewPr>
    <p:cSldViewPr snapToGrid="0" snapToObjects="1">
      <p:cViewPr varScale="1">
        <p:scale>
          <a:sx n="108" d="100"/>
          <a:sy n="108" d="100"/>
        </p:scale>
        <p:origin x="15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99" Type="http://schemas.openxmlformats.org/officeDocument/2006/relationships/customXml" Target="../customXml/item1.xml"/><Relationship Id="rId10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A03C6F8-A4EC-4936-AA65-9E239874B157}" type="datetime1">
              <a:rPr lang="it-IT" altLang="it-IT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CA6A0CA-9277-4D01-A525-A3EF4ED7DE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990078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597ADA-BE62-49AA-8280-B06661FBB793}" type="datetime1">
              <a:rPr lang="it-IT" altLang="it-IT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F3A1856-70C6-4B6C-A9BE-927141D702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662113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0547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C3256DD-E353-49D0-9CB8-E03D2426D74D}" type="slidenum">
              <a:rPr lang="it-IT" altLang="it-IT" smtClean="0"/>
              <a:pPr>
                <a:spcBef>
                  <a:spcPct val="0"/>
                </a:spcBef>
              </a:pPr>
              <a:t>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7689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3A1856-70C6-4B6C-A9BE-927141D7028F}" type="slidenum">
              <a:rPr lang="it-IT" altLang="it-IT" smtClean="0"/>
              <a:pPr>
                <a:defRPr/>
              </a:pPr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67171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78B0B-5278-F03C-B751-1E9BD0189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0F93210-2B53-C0D3-11E6-12D97ACB0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EDAD6BC-DB9E-3C36-1C65-9F1F280C6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9ED8578-7E18-5AF8-C1FD-EE8B2F607F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3A1856-70C6-4B6C-A9BE-927141D7028F}" type="slidenum">
              <a:rPr lang="it-IT" altLang="it-IT" smtClean="0"/>
              <a:pPr>
                <a:defRPr/>
              </a:pPr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89882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3A1856-70C6-4B6C-A9BE-927141D7028F}" type="slidenum">
              <a:rPr lang="it-IT" altLang="it-IT" smtClean="0"/>
              <a:pPr>
                <a:defRPr/>
              </a:pPr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67541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065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149B317-67D1-4B95-96EA-AAC8C196C7A0}" type="slidenum">
              <a:rPr lang="it-IT" altLang="it-IT" smtClean="0"/>
              <a:pPr>
                <a:spcBef>
                  <a:spcPct val="0"/>
                </a:spcBef>
              </a:pPr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06315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177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2FFF9E-7F76-4AE1-9473-B80E374BA144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455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FF5B71E-42E2-49A7-84FD-66E89D3B60EB}" type="slidenum">
              <a:rPr lang="it-IT" altLang="it-IT" smtClean="0"/>
              <a:pPr>
                <a:spcBef>
                  <a:spcPct val="0"/>
                </a:spcBef>
              </a:pPr>
              <a:t>7</a:t>
            </a:fld>
            <a:endParaRPr lang="it-IT" altLang="it-IT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5817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401E6C4-7072-4C47-8E2E-F1478E902750}" type="slidenum">
              <a:rPr lang="it-IT" altLang="it-IT" smtClean="0"/>
              <a:pPr>
                <a:spcBef>
                  <a:spcPct val="0"/>
                </a:spcBef>
              </a:pPr>
              <a:t>8</a:t>
            </a:fld>
            <a:endParaRPr lang="it-IT" altLang="it-IT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89336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C0D092-DE29-4E35-83B8-03327EF1E879}" type="slidenum">
              <a:rPr lang="it-IT" altLang="it-IT" smtClean="0"/>
              <a:pPr>
                <a:spcBef>
                  <a:spcPct val="0"/>
                </a:spcBef>
              </a:pPr>
              <a:t>9</a:t>
            </a:fld>
            <a:endParaRPr lang="it-IT" altLang="it-IT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9093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EF4C1D-0A75-47A0-B6AB-949B70C7FFEC}" type="slidenum">
              <a:rPr lang="it-IT" altLang="it-IT" smtClean="0"/>
              <a:pPr>
                <a:spcBef>
                  <a:spcPct val="0"/>
                </a:spcBef>
              </a:pPr>
              <a:t>10</a:t>
            </a:fld>
            <a:endParaRPr lang="it-IT" altLang="it-IT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82664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E8B5BB8-C08D-4AF8-9C23-0035F02F19C9}" type="slidenum">
              <a:rPr lang="it-IT" altLang="it-IT" smtClean="0"/>
              <a:pPr>
                <a:spcBef>
                  <a:spcPct val="0"/>
                </a:spcBef>
              </a:pPr>
              <a:t>11</a:t>
            </a:fld>
            <a:endParaRPr lang="it-IT" altLang="it-IT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66475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3B4E961-E017-4032-8617-0245001CA47D}" type="slidenum">
              <a:rPr lang="it-IT" altLang="it-IT" smtClean="0"/>
              <a:pPr>
                <a:spcBef>
                  <a:spcPct val="0"/>
                </a:spcBef>
              </a:pPr>
              <a:t>12</a:t>
            </a:fld>
            <a:endParaRPr lang="it-IT" altLang="it-IT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6180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1366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69522C9-FDC6-4C85-B19D-18AE17DC36D8}" type="slidenum">
              <a:rPr lang="it-IT" altLang="it-IT" smtClean="0"/>
              <a:pPr>
                <a:spcBef>
                  <a:spcPct val="0"/>
                </a:spcBef>
              </a:pPr>
              <a:t>13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7341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146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3390687-97ED-4D69-84EF-31FDF15DEBFA}" type="slidenum">
              <a:rPr lang="it-IT" altLang="it-IT" smtClean="0"/>
              <a:pPr>
                <a:spcBef>
                  <a:spcPct val="0"/>
                </a:spcBef>
              </a:pPr>
              <a:t>31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73169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11571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C4C3F67-2F76-4FA3-A011-CAC5BBA6C3C6}" type="slidenum">
              <a:rPr lang="it-IT" altLang="it-IT" smtClean="0"/>
              <a:pPr>
                <a:spcBef>
                  <a:spcPct val="0"/>
                </a:spcBef>
              </a:pPr>
              <a:t>41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733365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167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159B56A-2A5B-4AD9-9537-15C6059A246B}" type="slidenum">
              <a:rPr lang="it-IT" altLang="it-IT" smtClean="0"/>
              <a:pPr>
                <a:spcBef>
                  <a:spcPct val="0"/>
                </a:spcBef>
              </a:pPr>
              <a:t>45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0325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177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2FFF9E-7F76-4AE1-9473-B80E374BA144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47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27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4002088" y="8124825"/>
            <a:ext cx="30622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 defTabSz="914400" eaLnBrk="1" hangingPunct="1">
              <a:spcBef>
                <a:spcPct val="0"/>
              </a:spcBef>
            </a:pPr>
            <a:fld id="{13323C12-B754-4A03-8AED-2210DDE80AF8}" type="slidenum">
              <a:rPr lang="it-IT" altLang="it-IT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pPr algn="r" defTabSz="914400" eaLnBrk="1" hangingPunct="1">
                <a:spcBef>
                  <a:spcPct val="0"/>
                </a:spcBef>
              </a:pPr>
              <a:t>48</a:t>
            </a:fld>
            <a:endParaRPr lang="it-IT" altLang="it-IT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4062413"/>
            <a:ext cx="5178425" cy="3849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60733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177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2FFF9E-7F76-4AE1-9473-B80E374BA144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49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698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198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A697B3-41D8-4749-982F-DB61EC77D782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50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613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2083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1AF7F17-CA49-47BC-AD43-A6F4440C9AA8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51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0917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218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F2E0D92-4BBC-4308-A853-4A43C1F7D322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52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418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>
              <a:latin typeface="Arial" pitchFamily="34" charset="0"/>
            </a:endParaRPr>
          </a:p>
        </p:txBody>
      </p:sp>
      <p:sp>
        <p:nvSpPr>
          <p:cNvPr id="1228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4000500" y="8123238"/>
            <a:ext cx="3062288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7BB49FD-1793-4BB4-B9ED-9C6C48F0BB67}" type="slidenum">
              <a:rPr lang="it-IT" altLang="it-IT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53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40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 txBox="1">
            <a:spLocks noGrp="1" noChangeArrowheads="1"/>
          </p:cNvSpPr>
          <p:nvPr/>
        </p:nvSpPr>
        <p:spPr bwMode="auto">
          <a:xfrm>
            <a:off x="4005263" y="8132763"/>
            <a:ext cx="306546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89" tIns="46645" rIns="93289" bIns="46645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231A6F-4778-4F01-BC3F-B124FAC1867F}" type="slidenum"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algn="r" eaLnBrk="1" hangingPunct="1">
                <a:spcBef>
                  <a:spcPct val="0"/>
                </a:spcBef>
              </a:pPr>
              <a:t>54</a:t>
            </a:fld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025" y="4068763"/>
            <a:ext cx="5656263" cy="3852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289" tIns="46645" rIns="93289" bIns="4664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alt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58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167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159B56A-2A5B-4AD9-9537-15C6059A246B}" type="slidenum">
              <a:rPr lang="it-IT" altLang="it-IT" smtClean="0"/>
              <a:pPr>
                <a:spcBef>
                  <a:spcPct val="0"/>
                </a:spcBef>
              </a:pPr>
              <a:t>55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8311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50FB6D-929B-4F29-8F18-005786335BCF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EB4A2B-9E88-4C93-B74C-2401EB53508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5617043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4877140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3D2725-87B3-48DC-86D0-2B69C7B17BD0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464AF-98B4-4FD4-B589-5D6D7A8C3266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7655824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5874553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889044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CDE35F-9332-48C2-9576-D490806F953E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D32D0F-2597-4C80-92D1-1BBDB9F50442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52111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5903893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17545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139EA8-0C5F-412E-B5E4-B700893E7D97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E69B6C-7D52-4BC0-B0CC-60041B82253D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239437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35359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1450950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688156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2058474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8573938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26484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30677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823119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3E43A-4FEE-42A4-90CE-9C80331C212C}" type="datetime1">
              <a:rPr lang="it-IT" altLang="it-IT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BF99C-76BC-4108-9EF1-2F7CACB7804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0748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D585DD8-AC21-4826-8DC8-492AF35B174A}" type="datetime1">
              <a:rPr lang="it-IT" altLang="it-IT" smtClean="0"/>
              <a:pPr>
                <a:defRPr/>
              </a:pPr>
              <a:t>17/10/2025</a:t>
            </a:fld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5E6CF3B-5067-42B3-A86E-DB40A0B6D82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425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>
    <p:fade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16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16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16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5"/>
          <p:cNvSpPr>
            <a:spLocks noGrp="1"/>
          </p:cNvSpPr>
          <p:nvPr>
            <p:ph type="ctrTitle"/>
          </p:nvPr>
        </p:nvSpPr>
        <p:spPr>
          <a:xfrm>
            <a:off x="107950" y="1777162"/>
            <a:ext cx="8928100" cy="3103562"/>
          </a:xfrm>
        </p:spPr>
        <p:txBody>
          <a:bodyPr anchor="t">
            <a:normAutofit fontScale="90000"/>
          </a:bodyPr>
          <a:lstStyle/>
          <a:p>
            <a:pPr eaLnBrk="1" hangingPunct="1">
              <a:spcBef>
                <a:spcPts val="1200"/>
              </a:spcBef>
              <a:spcAft>
                <a:spcPts val="1800"/>
              </a:spcAft>
            </a:pPr>
            <a:r>
              <a:rPr lang="it-IT" altLang="it-IT" sz="4000" b="1" dirty="0">
                <a:solidFill>
                  <a:srgbClr val="FF0000"/>
                </a:solidFill>
                <a:latin typeface="Arial Black" pitchFamily="34" charset="0"/>
              </a:rPr>
              <a:t>CONDIZIONI PSICO-FISICHE DEI CONDUCENTI</a:t>
            </a:r>
            <a:br>
              <a:rPr lang="it-IT" altLang="it-IT" sz="40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it-IT" altLang="it-IT" sz="4000" b="1" dirty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it-IT" altLang="it-IT" sz="40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it-IT" altLang="it-IT" sz="4000" b="1" dirty="0">
                <a:solidFill>
                  <a:srgbClr val="FF0000"/>
                </a:solidFill>
                <a:latin typeface="Arial Black" pitchFamily="34" charset="0"/>
              </a:rPr>
              <a:t>GUIDA IN STATO DI EBBREZZA O DOPO AVER ASSUNTO STUPEFACENTI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5427950"/>
            <a:ext cx="4464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it-IT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B3875BE-05BC-4E01-BE79-409B900FB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5937" y="272827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32">
            <a:extLst>
              <a:ext uri="{FF2B5EF4-FFF2-40B4-BE49-F238E27FC236}">
                <a16:creationId xmlns:a16="http://schemas.microsoft.com/office/drawing/2014/main" id="{0C4E0F4E-ED99-42B5-BC47-7DB693EBC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022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1ED9F1-4311-46D5-A5EA-84C21BC470C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12289773-6D6B-4A66-BB81-CB435B11FA8F}"/>
              </a:ext>
            </a:extLst>
          </p:cNvPr>
          <p:cNvSpPr>
            <a:spLocks noGrp="1"/>
          </p:cNvSpPr>
          <p:nvPr/>
        </p:nvSpPr>
        <p:spPr bwMode="auto">
          <a:xfrm>
            <a:off x="249540" y="1401758"/>
            <a:ext cx="8640961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None/>
              <a:defRPr/>
            </a:pPr>
            <a:r>
              <a:rPr lang="it-IT" alt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Novità Legge 177/2024: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Introduzione obbligo alcolock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per condannati per i reati lett. b) e c) 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Solo su </a:t>
            </a: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veicoli M o </a:t>
            </a:r>
            <a:r>
              <a:rPr lang="it-IT" altLang="it-IT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</a:t>
            </a:r>
            <a:endParaRPr lang="it-IT" alt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Applicazione </a:t>
            </a: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codici limitazione dell’uso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(68 niente alcol + 69 guida veicoli dotati di alcolock)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Sanzioni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per mancanza, alterazione, malfunzionamento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Aggravanti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per guida in stato di ebbrezza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Sosp. breve 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per 186-bis</a:t>
            </a:r>
          </a:p>
          <a:p>
            <a:pPr marL="457200" lvl="1" indent="0">
              <a:spcBef>
                <a:spcPct val="0"/>
              </a:spcBef>
              <a:buClr>
                <a:srgbClr val="FF0000"/>
              </a:buClr>
              <a:buSzPct val="75000"/>
              <a:buNone/>
              <a:defRPr/>
            </a:pPr>
            <a:endParaRPr lang="it-IT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EC940A5C-CB63-4214-8174-CF9E1C180CDA}"/>
              </a:ext>
            </a:extLst>
          </p:cNvPr>
          <p:cNvSpPr>
            <a:spLocks noGrp="1"/>
          </p:cNvSpPr>
          <p:nvPr/>
        </p:nvSpPr>
        <p:spPr bwMode="auto">
          <a:xfrm>
            <a:off x="107950" y="112712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(ART. 186 CDS)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7423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49B6CBC-B030-CD83-6664-89A4F0221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Immagine 5" descr="Scudetto Stradale Definitivo copia.png">
            <a:extLst>
              <a:ext uri="{FF2B5EF4-FFF2-40B4-BE49-F238E27FC236}">
                <a16:creationId xmlns:a16="http://schemas.microsoft.com/office/drawing/2014/main" id="{50C2E033-0162-C9B6-A10F-D638C76A5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Segnaposto numero diapositiva 2">
            <a:extLst>
              <a:ext uri="{FF2B5EF4-FFF2-40B4-BE49-F238E27FC236}">
                <a16:creationId xmlns:a16="http://schemas.microsoft.com/office/drawing/2014/main" id="{ACA49BE6-AADA-855F-04FC-B5FA82E9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1ED9F1-4311-46D5-A5EA-84C21BC470C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ED2E630-C23C-5843-6EAF-DC6E9851B84E}"/>
              </a:ext>
            </a:extLst>
          </p:cNvPr>
          <p:cNvSpPr>
            <a:spLocks noGrp="1"/>
          </p:cNvSpPr>
          <p:nvPr/>
        </p:nvSpPr>
        <p:spPr bwMode="auto">
          <a:xfrm>
            <a:off x="226395" y="1749001"/>
            <a:ext cx="8640961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None/>
              <a:defRPr/>
            </a:pPr>
            <a:r>
              <a:rPr lang="it-IT" alt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Novità Legge 177/2024: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Eliminazione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b="1" dirty="0">
                <a:latin typeface="Arial" pitchFamily="34" charset="0"/>
                <a:cs typeface="Arial" pitchFamily="34" charset="0"/>
              </a:rPr>
              <a:t>parametro clinico 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dello stato di </a:t>
            </a: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alterazione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psico-fisica (non vale per aggravanti 589-bis e 590-bis </a:t>
            </a:r>
            <a:r>
              <a:rPr lang="it-IT" altLang="it-IT" dirty="0" err="1">
                <a:latin typeface="Arial" pitchFamily="34" charset="0"/>
                <a:cs typeface="Arial" pitchFamily="34" charset="0"/>
              </a:rPr>
              <a:t>cp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Punibilità solo per positività agli accertamenti II livello (prova dell’</a:t>
            </a:r>
            <a:r>
              <a:rPr lang="it-IT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assunzione </a:t>
            </a:r>
            <a:r>
              <a:rPr lang="it-IT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it-IT" altLang="ja-JP" b="1" dirty="0">
                <a:latin typeface="Arial" pitchFamily="34" charset="0"/>
                <a:cs typeface="Arial" pitchFamily="34" charset="0"/>
              </a:rPr>
              <a:t>parametro analitico</a:t>
            </a:r>
            <a:r>
              <a:rPr lang="it-IT" altLang="ja-JP" dirty="0">
                <a:latin typeface="Arial" pitchFamily="34" charset="0"/>
                <a:cs typeface="Arial" pitchFamily="34" charset="0"/>
              </a:rPr>
              <a:t>) 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ja-JP" dirty="0">
                <a:latin typeface="Arial" pitchFamily="34" charset="0"/>
                <a:cs typeface="Arial" pitchFamily="34" charset="0"/>
              </a:rPr>
              <a:t>Rimane </a:t>
            </a:r>
            <a:r>
              <a:rPr lang="it-IT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indifferente la quantità assunta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Eliminato «</a:t>
            </a:r>
            <a:r>
              <a:rPr lang="it-IT" altLang="it-IT" dirty="0" err="1">
                <a:latin typeface="Arial" pitchFamily="34" charset="0"/>
                <a:cs typeface="Arial" pitchFamily="34" charset="0"/>
              </a:rPr>
              <a:t>drogometro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» </a:t>
            </a:r>
          </a:p>
          <a:p>
            <a:pPr marL="457200" lvl="1" indent="0">
              <a:spcBef>
                <a:spcPct val="0"/>
              </a:spcBef>
              <a:buClr>
                <a:srgbClr val="FF0000"/>
              </a:buClr>
              <a:buSzPct val="75000"/>
              <a:buNone/>
              <a:defRPr/>
            </a:pPr>
            <a:endParaRPr lang="it-IT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4CB31DF4-C1DF-BDF0-2AED-4E2D21ADBE79}"/>
              </a:ext>
            </a:extLst>
          </p:cNvPr>
          <p:cNvSpPr>
            <a:spLocks noGrp="1"/>
          </p:cNvSpPr>
          <p:nvPr/>
        </p:nvSpPr>
        <p:spPr bwMode="auto">
          <a:xfrm>
            <a:off x="107950" y="112712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SOSTANZE STUPEFACENTI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(ART. 187 CDS)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36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1ED9F1-4311-46D5-A5EA-84C21BC470C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12289773-6D6B-4A66-BB81-CB435B11FA8F}"/>
              </a:ext>
            </a:extLst>
          </p:cNvPr>
          <p:cNvSpPr>
            <a:spLocks noGrp="1"/>
          </p:cNvSpPr>
          <p:nvPr/>
        </p:nvSpPr>
        <p:spPr bwMode="auto">
          <a:xfrm>
            <a:off x="145370" y="1749001"/>
            <a:ext cx="8640961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None/>
              <a:defRPr/>
            </a:pPr>
            <a:r>
              <a:rPr lang="it-IT" alt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Novità Legge 177/2024: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Prelievo di </a:t>
            </a:r>
            <a:r>
              <a:rPr lang="it-IT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saliva su strada 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da parte degli organi di polizia stradale (necessaria direttiva interministeriale)</a:t>
            </a:r>
            <a:endParaRPr lang="it-IT" altLang="ja-JP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Divieto di guida e revisione patente </a:t>
            </a:r>
            <a:r>
              <a:rPr lang="it-IT" altLang="ja-JP" dirty="0">
                <a:latin typeface="Arial" pitchFamily="34" charset="0"/>
                <a:cs typeface="Arial" pitchFamily="34" charset="0"/>
              </a:rPr>
              <a:t>in caso di positività allo screening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Sanzioni specifiche </a:t>
            </a:r>
            <a:r>
              <a:rPr lang="it-IT" altLang="ja-JP" dirty="0">
                <a:latin typeface="Arial" pitchFamily="34" charset="0"/>
                <a:cs typeface="Arial" pitchFamily="34" charset="0"/>
              </a:rPr>
              <a:t>per determinate categorie di soggetti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Limitazioni validità patente </a:t>
            </a:r>
            <a:r>
              <a:rPr lang="it-IT" altLang="ja-JP" dirty="0">
                <a:latin typeface="Arial" pitchFamily="34" charset="0"/>
                <a:cs typeface="Arial" pitchFamily="34" charset="0"/>
              </a:rPr>
              <a:t>dopo revisione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EC940A5C-CB63-4214-8174-CF9E1C180CDA}"/>
              </a:ext>
            </a:extLst>
          </p:cNvPr>
          <p:cNvSpPr>
            <a:spLocks noGrp="1"/>
          </p:cNvSpPr>
          <p:nvPr/>
        </p:nvSpPr>
        <p:spPr bwMode="auto">
          <a:xfrm>
            <a:off x="107950" y="112712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SOSTANZE STUPEFACENTI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(ART. 187 CDS)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95721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 txBox="1">
            <a:spLocks/>
          </p:cNvSpPr>
          <p:nvPr/>
        </p:nvSpPr>
        <p:spPr bwMode="auto">
          <a:xfrm>
            <a:off x="395288" y="344488"/>
            <a:ext cx="82915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CONDIZIONI PSICOFISICHE PER LA GUIDA (Art. 115 </a:t>
            </a:r>
            <a:r>
              <a:rPr lang="it-IT" altLang="it-IT" b="1" dirty="0" err="1">
                <a:solidFill>
                  <a:srgbClr val="376092"/>
                </a:solidFill>
                <a:latin typeface="Arial Black" pitchFamily="34" charset="0"/>
              </a:rPr>
              <a:t>CdS</a:t>
            </a: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)</a:t>
            </a:r>
          </a:p>
          <a:p>
            <a:pPr algn="ctr">
              <a:lnSpc>
                <a:spcPts val="3500"/>
              </a:lnSpc>
              <a:spcBef>
                <a:spcPct val="0"/>
              </a:spcBef>
              <a:buFontTx/>
              <a:buNone/>
            </a:pPr>
            <a:endParaRPr lang="it-IT" altLang="it-IT" b="1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1772817"/>
            <a:ext cx="8496944" cy="3142685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64291" tIns="32146" rIns="64291" bIns="32146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ts val="1800"/>
              </a:spcBef>
              <a:spcAft>
                <a:spcPts val="1200"/>
              </a:spcAft>
              <a:defRPr/>
            </a:pPr>
            <a:r>
              <a:rPr lang="it-IT" altLang="it-IT" sz="36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REQUISITI PER LA GUIDA</a:t>
            </a:r>
          </a:p>
          <a:p>
            <a:pPr algn="ctr" eaLnBrk="1" hangingPunct="1">
              <a:spcAft>
                <a:spcPts val="600"/>
              </a:spcAft>
              <a:defRPr/>
            </a:pPr>
            <a:r>
              <a:rPr lang="it-IT" altLang="it-IT" sz="3600" b="1">
                <a:latin typeface="Arial" pitchFamily="34" charset="0"/>
                <a:cs typeface="Arial" pitchFamily="34" charset="0"/>
              </a:rPr>
              <a:t>Chi guida veicoli o conduce animali deve essere </a:t>
            </a:r>
          </a:p>
          <a:p>
            <a:pPr algn="ctr" eaLnBrk="1" hangingPunct="1">
              <a:spcAft>
                <a:spcPts val="600"/>
              </a:spcAft>
              <a:defRPr/>
            </a:pPr>
            <a:r>
              <a:rPr lang="it-IT" altLang="it-IT" sz="36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IDONEO</a:t>
            </a:r>
            <a:r>
              <a:rPr lang="it-IT" altLang="it-IT" sz="3600" b="1">
                <a:latin typeface="Arial" pitchFamily="34" charset="0"/>
                <a:cs typeface="Arial" pitchFamily="34" charset="0"/>
              </a:rPr>
              <a:t> per requisiti </a:t>
            </a:r>
            <a:r>
              <a:rPr lang="it-IT" altLang="it-IT" sz="36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fisici e psichici</a:t>
            </a:r>
          </a:p>
          <a:p>
            <a:pPr algn="just" eaLnBrk="1" hangingPunct="1">
              <a:defRPr/>
            </a:pPr>
            <a:r>
              <a:rPr lang="it-IT" altLang="it-IT">
                <a:solidFill>
                  <a:srgbClr val="000000"/>
                </a:solidFill>
              </a:rPr>
              <a:t/>
            </a:r>
            <a:br>
              <a:rPr lang="it-IT" altLang="it-IT">
                <a:solidFill>
                  <a:srgbClr val="000000"/>
                </a:solidFill>
              </a:rPr>
            </a:b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078" name="CasellaDiTesto 12"/>
          <p:cNvSpPr txBox="1">
            <a:spLocks noChangeArrowheads="1"/>
          </p:cNvSpPr>
          <p:nvPr/>
        </p:nvSpPr>
        <p:spPr bwMode="auto">
          <a:xfrm>
            <a:off x="395288" y="3716338"/>
            <a:ext cx="35290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solidFill>
                <a:srgbClr val="000000"/>
              </a:solidFill>
            </a:endParaRPr>
          </a:p>
        </p:txBody>
      </p:sp>
      <p:sp>
        <p:nvSpPr>
          <p:cNvPr id="3079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AFE34E-A0A3-4A3E-895A-E5633FF3F24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3080" name="Immagine 5" descr="Scudetto Stradale Definitivo copia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5"/>
          <p:cNvSpPr>
            <a:spLocks noGrp="1"/>
          </p:cNvSpPr>
          <p:nvPr>
            <p:ph type="ctrTitle"/>
          </p:nvPr>
        </p:nvSpPr>
        <p:spPr>
          <a:xfrm>
            <a:off x="107950" y="2408526"/>
            <a:ext cx="8928100" cy="1470025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it-IT" altLang="it-IT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FF0000"/>
                </a:solidFill>
                <a:latin typeface="Arial Black" pitchFamily="34" charset="0"/>
              </a:rPr>
              <a:t>METABOLISMO DELL’ALCOL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8F5263D2-9FA3-438C-A9EC-A4CE65043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5937" y="383659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32">
            <a:extLst>
              <a:ext uri="{FF2B5EF4-FFF2-40B4-BE49-F238E27FC236}">
                <a16:creationId xmlns:a16="http://schemas.microsoft.com/office/drawing/2014/main" id="{5624E6A5-2D5E-47C5-8EC9-507F20581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1854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583406" y="609599"/>
            <a:ext cx="797718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Viene assorbito dallo stomaco e dall’intestino, entra nel sangue e da questo viene trasportato nel fegato dove avviene il suo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metabolismo;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Raggiunge gli altri organi tra cui il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cervello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alterandone i normali meccanismi e provocando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effetti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quali</a:t>
            </a:r>
            <a:r>
              <a:rPr lang="it-IT" altLang="it-IT" sz="2200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Arial" pitchFamily="34" charset="0"/>
                <a:cs typeface="Arial" pitchFamily="34" charset="0"/>
              </a:rPr>
              <a:t>euforia, aumenta la fiducia nelle proprie abilità e la socialità, perdita freni inibitori;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Arial" pitchFamily="34" charset="0"/>
                <a:cs typeface="Arial" pitchFamily="34" charset="0"/>
              </a:rPr>
              <a:t>sedativo, riduce le percezioni (ad esempio distanza e velocità);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Arial" pitchFamily="34" charset="0"/>
                <a:cs typeface="Arial" pitchFamily="34" charset="0"/>
              </a:rPr>
              <a:t>allunga i riflessi e i tempi di reazione;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Arial" pitchFamily="34" charset="0"/>
                <a:cs typeface="Arial" pitchFamily="34" charset="0"/>
              </a:rPr>
              <a:t>restringe il cono visuale anteriore e la visione periferica dell'occhio;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Arial" pitchFamily="34" charset="0"/>
                <a:cs typeface="Arial" pitchFamily="34" charset="0"/>
              </a:rPr>
              <a:t>perdita di equilibrio, difficoltà motorie, nausea e confusione.</a:t>
            </a: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Effetti dell’alcol</a:t>
            </a:r>
          </a:p>
        </p:txBody>
      </p:sp>
      <p:pic>
        <p:nvPicPr>
          <p:cNvPr id="41988" name="Immagine 5" descr="Scudetto Stradale Definitivo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DB1E15-F0EC-494A-9ACB-E846F063730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6375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921" y="2161309"/>
            <a:ext cx="7992158" cy="3454399"/>
          </a:xfrm>
          <a:solidFill>
            <a:srgbClr val="FFFF99"/>
          </a:solidFill>
        </p:spPr>
      </p:pic>
      <p:sp>
        <p:nvSpPr>
          <p:cNvPr id="614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561516-7C0B-4F9C-99C5-34F04668077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60375" y="341313"/>
            <a:ext cx="8223250" cy="1477962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FF0000"/>
                </a:solidFill>
              </a:rPr>
              <a:t>EFFETTI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 dirty="0">
                <a:solidFill>
                  <a:schemeClr val="tx2"/>
                </a:solidFill>
              </a:rPr>
              <a:t>Inizio: ∼ 15-30 minuti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 dirty="0">
                <a:solidFill>
                  <a:schemeClr val="tx2"/>
                </a:solidFill>
              </a:rPr>
              <a:t>Picco: ∼ 60 minuti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 dirty="0">
                <a:solidFill>
                  <a:schemeClr val="tx2"/>
                </a:solidFill>
              </a:rPr>
              <a:t>Decremento concentrazione ematica: 0,30 – 0,60 gr/l per ora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 dirty="0">
                <a:solidFill>
                  <a:schemeClr val="tx2"/>
                </a:solidFill>
              </a:rPr>
              <a:t>Durata d’azione: ∼ fino a 5 ore successive</a:t>
            </a:r>
          </a:p>
        </p:txBody>
      </p:sp>
      <p:pic>
        <p:nvPicPr>
          <p:cNvPr id="6149" name="Immagine 5" descr="Scudetto Stradale Definitivo copi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692275" y="476250"/>
            <a:ext cx="64087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FF0000"/>
                </a:solidFill>
              </a:rPr>
              <a:t>   </a:t>
            </a:r>
            <a:endParaRPr lang="it-IT" altLang="it-IT" sz="2400" b="1">
              <a:solidFill>
                <a:srgbClr val="33660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it-IT" altLang="it-IT" sz="2400" b="1">
              <a:solidFill>
                <a:srgbClr val="336600"/>
              </a:solidFill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it-IT" altLang="it-IT" sz="2400" b="1">
              <a:solidFill>
                <a:srgbClr val="3366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000" b="1">
              <a:solidFill>
                <a:srgbClr val="3366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000" b="1">
              <a:solidFill>
                <a:srgbClr val="3366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000" b="1">
              <a:solidFill>
                <a:srgbClr val="336600"/>
              </a:solidFill>
            </a:endParaRPr>
          </a:p>
        </p:txBody>
      </p:sp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425450" y="1903413"/>
            <a:ext cx="8305800" cy="38528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it-IT" altLang="it-IT" sz="2400" b="1" dirty="0">
              <a:latin typeface="Arial" pitchFamily="34" charset="0"/>
              <a:cs typeface="Arial" pitchFamily="34" charset="0"/>
            </a:endParaRPr>
          </a:p>
          <a:p>
            <a:pPr marL="534988" indent="-534988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dirty="0">
                <a:latin typeface="Arial" pitchFamily="34" charset="0"/>
                <a:ea typeface="+mn-ea"/>
                <a:cs typeface="Arial" pitchFamily="34" charset="0"/>
              </a:rPr>
              <a:t>Concentrazione di etanolo</a:t>
            </a:r>
          </a:p>
          <a:p>
            <a:pPr marL="534988" indent="-534988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dirty="0">
                <a:latin typeface="Arial" pitchFamily="34" charset="0"/>
                <a:ea typeface="+mn-ea"/>
                <a:cs typeface="Arial" pitchFamily="34" charset="0"/>
              </a:rPr>
              <a:t>Flusso ematico al sito di assorbimento</a:t>
            </a:r>
          </a:p>
          <a:p>
            <a:pPr marL="534988" indent="-534988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dirty="0">
                <a:latin typeface="Arial" pitchFamily="34" charset="0"/>
                <a:ea typeface="+mn-ea"/>
                <a:cs typeface="Arial" pitchFamily="34" charset="0"/>
              </a:rPr>
              <a:t>Velocità di ingestione</a:t>
            </a:r>
          </a:p>
          <a:p>
            <a:pPr marL="534988" indent="-534988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dirty="0">
                <a:latin typeface="Arial" pitchFamily="34" charset="0"/>
                <a:ea typeface="+mn-ea"/>
                <a:cs typeface="Arial" pitchFamily="34" charset="0"/>
              </a:rPr>
              <a:t>Tipo di bevanda</a:t>
            </a:r>
          </a:p>
          <a:p>
            <a:pPr marL="534988" indent="-534988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dirty="0">
                <a:latin typeface="Arial" pitchFamily="34" charset="0"/>
                <a:ea typeface="+mn-ea"/>
                <a:cs typeface="Arial" pitchFamily="34" charset="0"/>
              </a:rPr>
              <a:t>Cibo</a:t>
            </a: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425450" y="333375"/>
            <a:ext cx="8305800" cy="10779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it-IT" sz="3200" b="1" cap="all" dirty="0">
                <a:solidFill>
                  <a:srgbClr val="376092"/>
                </a:solidFill>
                <a:latin typeface="Arial Black" pitchFamily="34" charset="0"/>
                <a:ea typeface="+mj-ea"/>
              </a:rPr>
              <a:t>FATTORI CHE INFLUENZANO L’ASSORBIMENTO</a:t>
            </a:r>
          </a:p>
        </p:txBody>
      </p:sp>
      <p:sp>
        <p:nvSpPr>
          <p:cNvPr id="7173" name="Segnaposto numero diapositiva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4D4BD7-FCBF-4262-8B2D-975AAC12C2D5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7174" name="Immagine 5" descr="Scudetto Stradale Definitivo copia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8031" y="1774103"/>
            <a:ext cx="7640638" cy="4030662"/>
          </a:xfrm>
          <a:noFill/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it-IT" altLang="it-IT" sz="2400" b="1" dirty="0">
              <a:latin typeface="Arial" pitchFamily="34" charset="0"/>
              <a:cs typeface="Arial" pitchFamily="34" charset="0"/>
            </a:endParaRPr>
          </a:p>
          <a:p>
            <a:pPr marL="442913" indent="-442913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4600" cap="none" dirty="0">
                <a:latin typeface="Arial" pitchFamily="34" charset="0"/>
                <a:cs typeface="Arial" pitchFamily="34" charset="0"/>
              </a:rPr>
              <a:t>Rallenta l’assorbimento di alcol perché copre parte della mucosa e la esclude dal contatto con l’alcol</a:t>
            </a:r>
          </a:p>
          <a:p>
            <a:pPr marL="442913" indent="-442913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4600" cap="none" dirty="0">
                <a:latin typeface="Arial" pitchFamily="34" charset="0"/>
                <a:cs typeface="Arial" pitchFamily="34" charset="0"/>
              </a:rPr>
              <a:t>I carboidrati danno una curva </a:t>
            </a:r>
            <a:r>
              <a:rPr lang="it-IT" altLang="it-IT" sz="4600" cap="none" dirty="0" err="1">
                <a:latin typeface="Arial" pitchFamily="34" charset="0"/>
                <a:cs typeface="Arial" pitchFamily="34" charset="0"/>
              </a:rPr>
              <a:t>alcolemica</a:t>
            </a:r>
            <a:r>
              <a:rPr lang="it-IT" altLang="it-IT" sz="4600" cap="none" dirty="0">
                <a:latin typeface="Arial" pitchFamily="34" charset="0"/>
                <a:cs typeface="Arial" pitchFamily="34" charset="0"/>
              </a:rPr>
              <a:t> più piatta</a:t>
            </a:r>
          </a:p>
          <a:p>
            <a:pPr marL="442913" indent="-442913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4600" cap="none" dirty="0">
                <a:latin typeface="Arial" pitchFamily="34" charset="0"/>
                <a:cs typeface="Arial" pitchFamily="34" charset="0"/>
              </a:rPr>
              <a:t>L’anidride carbonica tende ad accelerare lo svuotamento gastrico: nelle bevande gasate l’assorbimento di alcol è più veloce</a:t>
            </a:r>
          </a:p>
        </p:txBody>
      </p:sp>
      <p:sp>
        <p:nvSpPr>
          <p:cNvPr id="819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6A64BD-F046-40AF-826F-EA97FF2BE83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8197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8">
            <a:extLst>
              <a:ext uri="{FF2B5EF4-FFF2-40B4-BE49-F238E27FC236}">
                <a16:creationId xmlns:a16="http://schemas.microsoft.com/office/drawing/2014/main" id="{39CC0815-6BA1-4ED5-98E3-29A2F69A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333375"/>
            <a:ext cx="8305800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it-IT" sz="3200" b="1" cap="all" dirty="0">
                <a:solidFill>
                  <a:srgbClr val="376092"/>
                </a:solidFill>
                <a:latin typeface="Arial Black" pitchFamily="34" charset="0"/>
                <a:ea typeface="+mj-ea"/>
              </a:rPr>
              <a:t>FATTORI CHE INFLUENZANO L’ASSORBIMENTO</a:t>
            </a:r>
          </a:p>
          <a:p>
            <a:pPr algn="ctr" eaLnBrk="1" hangingPunct="1">
              <a:defRPr/>
            </a:pPr>
            <a:r>
              <a:rPr lang="it-IT" sz="3200" b="1" cap="all" dirty="0">
                <a:solidFill>
                  <a:srgbClr val="FF0000"/>
                </a:solidFill>
                <a:latin typeface="Arial Black" pitchFamily="34" charset="0"/>
                <a:ea typeface="+mj-ea"/>
              </a:rPr>
              <a:t>CIBO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4229"/>
            <a:ext cx="8229600" cy="978729"/>
          </a:xfrm>
          <a:noFill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3200" b="1" dirty="0">
                <a:solidFill>
                  <a:srgbClr val="376092"/>
                </a:solidFill>
                <a:latin typeface="Arial Black" pitchFamily="34" charset="0"/>
                <a:cs typeface="+mn-cs"/>
              </a:rPr>
              <a:t>Fattori che modificano la velocità di eliminazione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123950" y="1692275"/>
            <a:ext cx="6970713" cy="4664075"/>
          </a:xfrm>
          <a:noFill/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fattori genetici e ambientali: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Sesso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Età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Alimentazione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Esercizio fisico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Temperatura corporea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Alcolismo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Farmaci</a:t>
            </a:r>
          </a:p>
          <a:p>
            <a:pPr marL="442913" indent="-442913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Funzionalità epatica</a:t>
            </a:r>
          </a:p>
        </p:txBody>
      </p:sp>
      <p:sp>
        <p:nvSpPr>
          <p:cNvPr id="922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3E6901-3720-4691-85F6-BB14050E4B8D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221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7374"/>
            <a:ext cx="8229600" cy="978729"/>
          </a:xfrm>
          <a:noFill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3200" b="1" dirty="0">
                <a:solidFill>
                  <a:srgbClr val="376092"/>
                </a:solidFill>
                <a:latin typeface="Arial Black" pitchFamily="34" charset="0"/>
                <a:cs typeface="+mn-cs"/>
              </a:rPr>
              <a:t>EBBREZZA ED UBRIACHEZZA</a:t>
            </a:r>
            <a:br>
              <a:rPr lang="it-IT" sz="3200" b="1" dirty="0">
                <a:solidFill>
                  <a:srgbClr val="376092"/>
                </a:solidFill>
                <a:latin typeface="Arial Black" pitchFamily="34" charset="0"/>
                <a:cs typeface="+mn-cs"/>
              </a:rPr>
            </a:b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  <a:cs typeface="+mn-cs"/>
              </a:rPr>
              <a:t>ubriachezza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81833"/>
            <a:ext cx="8229600" cy="4166940"/>
          </a:xfrm>
          <a:noFill/>
          <a:ln w="28575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64291" tIns="32146" rIns="64291" bIns="32146">
            <a:spAutoFit/>
          </a:bodyPr>
          <a:lstStyle/>
          <a:p>
            <a:pPr marL="1079500" lvl="2" indent="-457200" defTabSz="912813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2800" b="1" cap="none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</a:t>
            </a:r>
            <a:r>
              <a:rPr lang="it-IT" altLang="it-IT" sz="2800" b="1" cap="none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aggiore intensità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 dell’ alterazione psicofisica (esaltazione molesta e stordimento)</a:t>
            </a:r>
          </a:p>
          <a:p>
            <a:pPr marL="1079500" lvl="2" indent="-457200" defTabSz="912813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2800" cap="none" dirty="0">
                <a:latin typeface="Calibri" pitchFamily="34" charset="0"/>
              </a:rPr>
              <a:t>P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unibile solo quando è </a:t>
            </a:r>
            <a:r>
              <a:rPr lang="it-IT" altLang="it-IT" sz="2800" b="1" cap="none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manifesta ed in luogo pubblico o aperto al pubblico</a:t>
            </a:r>
          </a:p>
          <a:p>
            <a:pPr marL="1079500" lvl="2" indent="-457200" defTabSz="912813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2800" cap="none" dirty="0">
                <a:latin typeface="Calibri" pitchFamily="34" charset="0"/>
              </a:rPr>
              <a:t>Prevista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 dall’art. 688 </a:t>
            </a:r>
            <a:r>
              <a:rPr lang="it-IT" altLang="it-IT" sz="2800" cap="none" dirty="0" err="1">
                <a:latin typeface="Calibri" pitchFamily="34" charset="0"/>
                <a:cs typeface="+mn-cs"/>
              </a:rPr>
              <a:t>cp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 (</a:t>
            </a:r>
            <a:r>
              <a:rPr lang="it-IT" altLang="it-IT" sz="2800" b="1" cap="none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illecito amministrativo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 – art. 13 l.689/81)</a:t>
            </a:r>
          </a:p>
          <a:p>
            <a:pPr marL="1079500" lvl="2" indent="-457200" defTabSz="912813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it-IT" altLang="it-IT" sz="2800" b="1" cap="none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concorre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 con l’art. 186 </a:t>
            </a:r>
            <a:r>
              <a:rPr lang="it-IT" altLang="it-IT" sz="2800" cap="none" dirty="0" err="1">
                <a:latin typeface="Calibri" pitchFamily="34" charset="0"/>
                <a:cs typeface="+mn-cs"/>
              </a:rPr>
              <a:t>cds</a:t>
            </a:r>
            <a:r>
              <a:rPr lang="it-IT" altLang="it-IT" sz="2800" cap="none" dirty="0">
                <a:latin typeface="Calibri" pitchFamily="34" charset="0"/>
                <a:cs typeface="+mn-cs"/>
              </a:rPr>
              <a:t> – diversa oggettività giuridica.</a:t>
            </a: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7A6564-753E-441F-91A5-4B942BDCB169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10245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339"/>
            <a:ext cx="8229600" cy="978729"/>
          </a:xfrm>
          <a:noFill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3200" b="1" dirty="0">
                <a:solidFill>
                  <a:srgbClr val="376092"/>
                </a:solidFill>
                <a:latin typeface="Arial Black" pitchFamily="34" charset="0"/>
                <a:cs typeface="+mn-cs"/>
              </a:rPr>
              <a:t>EBBREZZA ED UBRIACHEZZA</a:t>
            </a:r>
            <a:br>
              <a:rPr lang="it-IT" sz="3200" b="1" dirty="0">
                <a:solidFill>
                  <a:srgbClr val="376092"/>
                </a:solidFill>
                <a:latin typeface="Arial Black" pitchFamily="34" charset="0"/>
                <a:cs typeface="+mn-cs"/>
              </a:rPr>
            </a:b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  <a:cs typeface="+mn-cs"/>
              </a:rPr>
              <a:t>Ebbrezza per cds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>
          <a:xfrm>
            <a:off x="129812" y="1070146"/>
            <a:ext cx="8884376" cy="2810669"/>
          </a:xfrm>
          <a:noFill/>
        </p:spPr>
        <p:txBody>
          <a:bodyPr>
            <a:normAutofit fontScale="85000" lnSpcReduction="10000"/>
          </a:bodyPr>
          <a:lstStyle/>
          <a:p>
            <a:pPr marL="457200" lvl="1" indent="-4572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NOZIONE ELASTICA 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(art. 186, comma 1, </a:t>
            </a:r>
            <a:r>
              <a:rPr lang="it-IT" sz="2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CdS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77850" lvl="1" indent="0">
              <a:spcBef>
                <a:spcPts val="0"/>
              </a:spcBef>
              <a:spcAft>
                <a:spcPts val="2400"/>
              </a:spcAft>
              <a:buFont typeface="Arial" pitchFamily="34" charset="0"/>
              <a:buNone/>
              <a:defRPr/>
            </a:pPr>
            <a:r>
              <a:rPr lang="it-IT" sz="2400" b="1" dirty="0">
                <a:latin typeface="Arial" pitchFamily="34" charset="0"/>
                <a:cs typeface="Arial" pitchFamily="34" charset="0"/>
              </a:rPr>
              <a:t>Realtà psicofisica non ancorata a precisi riferimenti quantitativi, ma desumibile da </a:t>
            </a:r>
            <a:r>
              <a:rPr lang="it-IT" sz="2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indici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sz="2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di fatto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(</a:t>
            </a:r>
            <a:r>
              <a:rPr lang="it-IT" sz="2400" b="1" dirty="0" err="1">
                <a:latin typeface="Arial" pitchFamily="34" charset="0"/>
                <a:cs typeface="Arial" pitchFamily="34" charset="0"/>
              </a:rPr>
              <a:t>sintomI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457200" lvl="1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NOZIONE RIGIDA 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(art. 186, comma 6, </a:t>
            </a:r>
            <a:r>
              <a:rPr lang="it-IT" sz="2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CdS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77850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  <a:defRPr/>
            </a:pPr>
            <a:r>
              <a:rPr lang="it-IT" sz="2400" b="1" dirty="0">
                <a:latin typeface="Arial" pitchFamily="34" charset="0"/>
                <a:cs typeface="Arial" pitchFamily="34" charset="0"/>
              </a:rPr>
              <a:t>Vincolata ad un preciso </a:t>
            </a:r>
            <a:r>
              <a:rPr lang="it-IT" sz="2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dato quantitativo</a:t>
            </a:r>
          </a:p>
          <a:p>
            <a:pPr marL="0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  <a:defRPr/>
            </a:pPr>
            <a:r>
              <a:rPr lang="it-IT" sz="30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26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942B98-304F-483D-AC7B-753C178561B5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11269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E65BA36-4AA0-A145-BFDC-DE9FD89EF1E0}"/>
              </a:ext>
            </a:extLst>
          </p:cNvPr>
          <p:cNvSpPr txBox="1"/>
          <p:nvPr/>
        </p:nvSpPr>
        <p:spPr>
          <a:xfrm>
            <a:off x="1042987" y="3691392"/>
            <a:ext cx="7058026" cy="1542247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64291" tIns="32146" rIns="64291" bIns="32146">
            <a:spAutoFit/>
          </a:bodyPr>
          <a:lstStyle>
            <a:defPPr>
              <a:defRPr lang="it-IT"/>
            </a:defPPr>
            <a:lvl1pPr defTabSz="912813" eaLnBrk="1" hangingPunct="1">
              <a:spcAft>
                <a:spcPts val="1200"/>
              </a:spcAft>
              <a:defRPr sz="2800" b="1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12813"/>
            <a:lvl3pPr marL="1143000" indent="-228600" defTabSz="912813"/>
            <a:lvl4pPr marL="1600200" indent="-228600" defTabSz="912813"/>
            <a:lvl5pPr marL="2057400" indent="-228600" defTabSz="912813"/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457200" lvl="1" indent="0"/>
            <a:r>
              <a:rPr lang="it-IT" sz="2400" dirty="0"/>
              <a:t>L’accertamento con etilometro è: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facoltativo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fonte di prova qualificata</a:t>
            </a:r>
            <a:r>
              <a:rPr lang="it-IT" sz="2400" dirty="0"/>
              <a:t>, ma non l’unico mezzo per provare lo stato di ebbrezza  </a:t>
            </a:r>
          </a:p>
        </p:txBody>
      </p:sp>
      <p:sp>
        <p:nvSpPr>
          <p:cNvPr id="8" name="Rettangolo 7"/>
          <p:cNvSpPr/>
          <p:nvPr/>
        </p:nvSpPr>
        <p:spPr>
          <a:xfrm>
            <a:off x="551036" y="5450185"/>
            <a:ext cx="8463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352425">
              <a:buFont typeface="Wingdings" pitchFamily="2" charset="2"/>
              <a:buChar char="Ø"/>
            </a:pPr>
            <a:r>
              <a:rPr lang="it-IT" sz="2400" b="1" dirty="0">
                <a:solidFill>
                  <a:srgbClr val="FF0000"/>
                </a:solidFill>
              </a:rPr>
              <a:t>art. 186, comma 4</a:t>
            </a:r>
            <a:r>
              <a:rPr lang="it-IT" sz="2400" dirty="0">
                <a:solidFill>
                  <a:srgbClr val="FF0000"/>
                </a:solidFill>
              </a:rPr>
              <a:t>: </a:t>
            </a:r>
            <a:r>
              <a:rPr lang="it-IT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facoltà </a:t>
            </a:r>
            <a:r>
              <a:rPr lang="it-IT" sz="2400" b="1" dirty="0"/>
              <a:t>di effettuare accertamenti»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5"/>
          <p:cNvSpPr>
            <a:spLocks noGrp="1"/>
          </p:cNvSpPr>
          <p:nvPr>
            <p:ph type="ctrTitle"/>
          </p:nvPr>
        </p:nvSpPr>
        <p:spPr>
          <a:xfrm>
            <a:off x="107950" y="1923040"/>
            <a:ext cx="8928100" cy="2338387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it-IT" altLang="it-IT" sz="36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 Black" pitchFamily="34" charset="0"/>
              </a:rPr>
              <a:t>CONTROLLI E SANZIONI PER GUIDA IN STATO DI EBBREZZA ALCOLICA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A59C2B4F-0015-48C0-887B-4C2C813EB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5937" y="272827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32">
            <a:extLst>
              <a:ext uri="{FF2B5EF4-FFF2-40B4-BE49-F238E27FC236}">
                <a16:creationId xmlns:a16="http://schemas.microsoft.com/office/drawing/2014/main" id="{9F5624EE-A4FE-44E9-9103-AF0B7D0F2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022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olo 1"/>
          <p:cNvSpPr>
            <a:spLocks noGrp="1"/>
          </p:cNvSpPr>
          <p:nvPr>
            <p:ph type="title"/>
          </p:nvPr>
        </p:nvSpPr>
        <p:spPr>
          <a:xfrm>
            <a:off x="107950" y="198438"/>
            <a:ext cx="8928100" cy="558944"/>
          </a:xfrm>
        </p:spPr>
        <p:txBody>
          <a:bodyPr anchor="t"/>
          <a:lstStyle/>
          <a:p>
            <a:pPr eaLnBrk="1" hangingPunct="1"/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MODALITÀ ACCERTAMENTO</a:t>
            </a:r>
            <a:endParaRPr lang="it-IT" altLang="it-IT" sz="32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3314" name="Segnaposto contenuto 2"/>
          <p:cNvSpPr>
            <a:spLocks noGrp="1"/>
          </p:cNvSpPr>
          <p:nvPr>
            <p:ph idx="1"/>
          </p:nvPr>
        </p:nvSpPr>
        <p:spPr>
          <a:xfrm>
            <a:off x="490537" y="936626"/>
            <a:ext cx="8466137" cy="538003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INDICI SINTOMATICI</a:t>
            </a:r>
          </a:p>
          <a:p>
            <a:pPr lvl="1"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600" cap="none" dirty="0">
                <a:latin typeface="Arial" pitchFamily="34" charset="0"/>
                <a:cs typeface="Arial" pitchFamily="34" charset="0"/>
              </a:rPr>
              <a:t>fonte di prova </a:t>
            </a:r>
            <a:r>
              <a:rPr lang="it-IT" altLang="it-IT" sz="1800" cap="none" dirty="0">
                <a:latin typeface="Arial" pitchFamily="34" charset="0"/>
                <a:cs typeface="Arial" pitchFamily="34" charset="0"/>
              </a:rPr>
              <a:t>(in caso di rifiuto e impossibilità di uso etilometro) </a:t>
            </a:r>
          </a:p>
          <a:p>
            <a:pPr lvl="1">
              <a:spcAft>
                <a:spcPts val="600"/>
              </a:spcAft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it-IT" altLang="it-IT" sz="2600" cap="none" dirty="0">
                <a:latin typeface="Arial" pitchFamily="34" charset="0"/>
                <a:cs typeface="Arial" pitchFamily="34" charset="0"/>
              </a:rPr>
              <a:t> presupposto per sottoporre a etilometro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ETILOMETRO</a:t>
            </a:r>
          </a:p>
          <a:p>
            <a:pPr lvl="1"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it-IT" altLang="it-IT" sz="2600" cap="none" dirty="0">
                <a:latin typeface="Arial" pitchFamily="34" charset="0"/>
                <a:cs typeface="Arial" pitchFamily="34" charset="0"/>
              </a:rPr>
              <a:t>omologato </a:t>
            </a:r>
          </a:p>
          <a:p>
            <a:pPr lvl="1"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it-IT" altLang="it-IT" sz="2600" cap="none" dirty="0">
                <a:latin typeface="Arial" pitchFamily="34" charset="0"/>
                <a:cs typeface="Arial" pitchFamily="34" charset="0"/>
              </a:rPr>
              <a:t>in regola con visite periodiche (annuali – libretto metrologico)</a:t>
            </a:r>
          </a:p>
          <a:p>
            <a:pPr lvl="1">
              <a:spcAft>
                <a:spcPts val="600"/>
              </a:spcAft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it-IT" altLang="it-IT" sz="2600" cap="none" dirty="0">
                <a:latin typeface="Arial" pitchFamily="34" charset="0"/>
                <a:cs typeface="Arial" pitchFamily="34" charset="0"/>
              </a:rPr>
              <a:t>in presenza di determinati presupposti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ACCERTAMENTO SANITARIO</a:t>
            </a:r>
          </a:p>
          <a:p>
            <a:pPr marL="457200" lvl="1" indent="0">
              <a:buClr>
                <a:srgbClr val="FF0000"/>
              </a:buClr>
              <a:buSzPct val="150000"/>
              <a:buNone/>
            </a:pPr>
            <a:r>
              <a:rPr lang="it-IT" altLang="it-IT" sz="2600" cap="none" dirty="0">
                <a:latin typeface="Arial" pitchFamily="34" charset="0"/>
                <a:cs typeface="Arial" pitchFamily="34" charset="0"/>
              </a:rPr>
              <a:t>Solo per conducenti coinvolti in incidenti e sottoposti a cure mediche</a:t>
            </a:r>
            <a:endParaRPr lang="it-IT" altLang="it-IT" b="1" dirty="0"/>
          </a:p>
          <a:p>
            <a:pPr>
              <a:buFont typeface="Arial" pitchFamily="34" charset="0"/>
              <a:buBlip>
                <a:blip r:embed="rId2"/>
              </a:buBlip>
            </a:pPr>
            <a:endParaRPr lang="it-IT" altLang="it-IT" dirty="0"/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2A0F67-7E70-4778-BF4C-CEF35675583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13317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/>
        </p:nvSpPr>
        <p:spPr bwMode="auto">
          <a:xfrm>
            <a:off x="117475" y="16192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MODALITÀ DI ACCERTAMENTO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  <a:latin typeface="Arial Black" pitchFamily="34" charset="0"/>
              </a:rPr>
              <a:t>1. </a:t>
            </a: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INDICI SINTOMATICI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117475" y="1312863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1pPr>
            <a:lvl2pPr marL="809625" indent="-352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  <a:defRPr sz="3000" kern="1200">
                <a:solidFill>
                  <a:schemeClr val="tx1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2pPr>
            <a:lvl3pPr marL="1076325" indent="-266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>
                <a:ea typeface="+mn-ea"/>
              </a:rPr>
              <a:t>Ebbrezza alcolica</a:t>
            </a:r>
            <a:r>
              <a:rPr lang="it-IT" dirty="0">
                <a:ea typeface="+mn-ea"/>
              </a:rPr>
              <a:t> </a:t>
            </a:r>
            <a:r>
              <a:rPr lang="it-IT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molto</a:t>
            </a:r>
            <a:r>
              <a:rPr lang="it-IT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</a:t>
            </a:r>
            <a:r>
              <a:rPr lang="it-IT" dirty="0">
                <a:ea typeface="+mn-ea"/>
              </a:rPr>
              <a:t>evidente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>
                <a:ea typeface="+mn-ea"/>
              </a:rPr>
              <a:t>Operatore polizia descrive i sintomi rilevati (stato del soggetto e condotta di guida)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>
                <a:ea typeface="+mn-ea"/>
              </a:rPr>
              <a:t>Manca indicazione per fascia - sanzione applicabile - due soluzioni:</a:t>
            </a:r>
          </a:p>
          <a:p>
            <a:pPr lvl="1">
              <a:defRPr/>
            </a:pPr>
            <a:r>
              <a:rPr lang="it-IT" sz="3200" dirty="0">
                <a:ea typeface="+mn-ea"/>
              </a:rPr>
              <a:t>considerare </a:t>
            </a:r>
            <a:r>
              <a:rPr lang="it-IT" sz="3200" b="1" dirty="0">
                <a:ea typeface="+mn-ea"/>
              </a:rPr>
              <a:t>sempre</a:t>
            </a:r>
            <a:r>
              <a:rPr lang="it-IT" sz="3200" dirty="0">
                <a:ea typeface="+mn-ea"/>
              </a:rPr>
              <a:t> entro </a:t>
            </a:r>
            <a:r>
              <a:rPr lang="it-IT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0,8 gr/l</a:t>
            </a:r>
            <a:r>
              <a:rPr lang="it-IT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</a:t>
            </a:r>
          </a:p>
          <a:p>
            <a:pPr lvl="1">
              <a:defRPr/>
            </a:pPr>
            <a:r>
              <a:rPr lang="it-IT" sz="3200" dirty="0">
                <a:ea typeface="+mn-ea"/>
              </a:rPr>
              <a:t>rimettere valutazione al giudice (fascia intermedia) </a:t>
            </a:r>
            <a:r>
              <a:rPr lang="it-IT" sz="3200" i="1" dirty="0">
                <a:ea typeface="+mn-ea"/>
              </a:rPr>
              <a:t>(Cass. Pen. Sez. IV, 7.3.2011, n. 8885)</a:t>
            </a:r>
          </a:p>
        </p:txBody>
      </p:sp>
      <p:pic>
        <p:nvPicPr>
          <p:cNvPr id="1434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E7E1C8-D89A-4EEA-91EE-18DD2C07703B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>
          <a:xfrm>
            <a:off x="0" y="198438"/>
            <a:ext cx="9144000" cy="11430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MODALITÀ DI ACCERTAMENTO 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b="1" dirty="0">
                <a:solidFill>
                  <a:srgbClr val="FF0000"/>
                </a:solidFill>
                <a:latin typeface="Arial Black" pitchFamily="34" charset="0"/>
              </a:rPr>
              <a:t>2. </a:t>
            </a: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ETILOMETRO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(ART. 186, c. 4 CDS)</a:t>
            </a: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sz="32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536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3D4AA5-8AAE-4CBF-98A0-B9DFD91DA83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5363" name="Segnaposto contenuto 2"/>
          <p:cNvSpPr>
            <a:spLocks noGrp="1"/>
          </p:cNvSpPr>
          <p:nvPr/>
        </p:nvSpPr>
        <p:spPr bwMode="auto">
          <a:xfrm>
            <a:off x="107950" y="182880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Accertamento con etilometro 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può essere compiuto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(casi tassativi):</a:t>
            </a:r>
          </a:p>
          <a:p>
            <a:pPr marL="971550" lvl="1" indent="-514350">
              <a:buClr>
                <a:srgbClr val="FF0000"/>
              </a:buClr>
              <a:buSzPct val="75000"/>
              <a:buFont typeface="+mj-lt"/>
              <a:buAutoNum type="arabicPeriod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dopo esito positivo </a:t>
            </a: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accertamenti qualitativi 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non invasivi</a:t>
            </a:r>
          </a:p>
          <a:p>
            <a:pPr marL="971550" lvl="1" indent="-514350">
              <a:buClr>
                <a:srgbClr val="FF0000"/>
              </a:buClr>
              <a:buSzPct val="75000"/>
              <a:buFont typeface="+mj-lt"/>
              <a:buAutoNum type="arabicPeriod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caso di </a:t>
            </a: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fondato sospetto 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di ebbrezza (da documentare);</a:t>
            </a:r>
          </a:p>
          <a:p>
            <a:pPr marL="971550" lvl="1" indent="-514350">
              <a:buClr>
                <a:srgbClr val="FF0000"/>
              </a:buClr>
              <a:buSzPct val="75000"/>
              <a:buFont typeface="+mj-lt"/>
              <a:buAutoNum type="arabicPeriod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ogni caso di </a:t>
            </a: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incidente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22031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4938" y="799176"/>
            <a:ext cx="9086850" cy="5614987"/>
          </a:xfrm>
        </p:spPr>
        <p:txBody>
          <a:bodyPr>
            <a:normAutofit lnSpcReduction="10000"/>
          </a:bodyPr>
          <a:lstStyle/>
          <a:p>
            <a:pPr marL="452438" indent="-452438">
              <a:spcBef>
                <a:spcPct val="0"/>
              </a:spcBef>
              <a:spcAft>
                <a:spcPts val="120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gli accertamenti </a:t>
            </a:r>
            <a:r>
              <a:rPr lang="it-IT" altLang="it-IT" sz="2900" b="1" cap="none" dirty="0">
                <a:latin typeface="Arial" pitchFamily="34" charset="0"/>
                <a:cs typeface="Arial" pitchFamily="34" charset="0"/>
              </a:rPr>
              <a:t>sanitari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 o con </a:t>
            </a:r>
            <a:r>
              <a:rPr lang="it-IT" altLang="it-IT" sz="2900" b="1" cap="none" dirty="0">
                <a:latin typeface="Arial" pitchFamily="34" charset="0"/>
                <a:cs typeface="Arial" pitchFamily="34" charset="0"/>
              </a:rPr>
              <a:t>etilometro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 sono </a:t>
            </a:r>
            <a:r>
              <a:rPr lang="it-IT" altLang="it-IT" sz="2900" b="1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accertamenti urgenti sulla persona 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(art. 354 cpp)</a:t>
            </a:r>
          </a:p>
          <a:p>
            <a:pPr marL="407988" indent="-407988">
              <a:spcBef>
                <a:spcPct val="0"/>
              </a:spcBef>
              <a:buFont typeface="Arial" pitchFamily="34" charset="0"/>
              <a:buBlip>
                <a:blip r:embed="rId2"/>
              </a:buBlip>
              <a:defRPr/>
            </a:pPr>
            <a:r>
              <a:rPr lang="it-IT" altLang="it-IT" sz="2900" b="1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garanzie difensive 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(art. 114 disp. att. cpp)</a:t>
            </a:r>
          </a:p>
          <a:p>
            <a:pPr marL="712788" lvl="1" indent="-271463">
              <a:spcBef>
                <a:spcPct val="0"/>
              </a:spcBef>
              <a:buClr>
                <a:srgbClr val="FF0000"/>
              </a:buClr>
              <a:buSzPct val="150000"/>
              <a:buFont typeface="Arial" pitchFamily="34" charset="0"/>
              <a:buChar char="•"/>
              <a:defRPr/>
            </a:pP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avviso facoltà assistenza difensore</a:t>
            </a:r>
          </a:p>
          <a:p>
            <a:pPr marL="712788" lvl="1" indent="-271463">
              <a:spcBef>
                <a:spcPct val="0"/>
              </a:spcBef>
              <a:buClr>
                <a:srgbClr val="FF0000"/>
              </a:buClr>
              <a:buSzPct val="150000"/>
              <a:buFont typeface="Arial" pitchFamily="34" charset="0"/>
              <a:buChar char="•"/>
              <a:defRPr/>
            </a:pP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diritto del difensore di intervenire</a:t>
            </a:r>
          </a:p>
          <a:p>
            <a:pPr marL="712788" lvl="1" indent="-271463">
              <a:spcBef>
                <a:spcPct val="0"/>
              </a:spcBef>
              <a:buClr>
                <a:srgbClr val="FF0000"/>
              </a:buClr>
              <a:buSzPct val="150000"/>
              <a:buFont typeface="Arial" pitchFamily="34" charset="0"/>
              <a:buChar char="•"/>
              <a:defRPr/>
            </a:pP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no obbligo di avviso del difensore</a:t>
            </a:r>
          </a:p>
          <a:p>
            <a:pPr marL="712788" lvl="1" indent="-271463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SzPct val="150000"/>
              <a:buFont typeface="Arial" pitchFamily="34" charset="0"/>
              <a:buChar char="•"/>
              <a:defRPr/>
            </a:pP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no difensore d’ufficio</a:t>
            </a:r>
          </a:p>
          <a:p>
            <a:pPr marL="452438" lvl="1" indent="-452438">
              <a:spcBef>
                <a:spcPct val="0"/>
              </a:spcBef>
              <a:buClr>
                <a:srgbClr val="FF0000"/>
              </a:buClr>
              <a:buFont typeface="Arial" pitchFamily="34" charset="0"/>
              <a:buBlip>
                <a:blip r:embed="rId2"/>
              </a:buBlip>
              <a:defRPr/>
            </a:pPr>
            <a:r>
              <a:rPr lang="it-IT" altLang="it-IT" sz="2900" b="1" cap="none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omesso avviso</a:t>
            </a:r>
            <a:r>
              <a:rPr lang="it-IT" altLang="it-IT" sz="2900" cap="none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comporta </a:t>
            </a:r>
            <a:r>
              <a:rPr lang="it-IT" altLang="it-IT" sz="2900" b="1" cap="none" dirty="0">
                <a:latin typeface="Arial" pitchFamily="34" charset="0"/>
                <a:cs typeface="Arial" pitchFamily="34" charset="0"/>
              </a:rPr>
              <a:t>nullità relativa 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dell’accertamento (deducibile fino </a:t>
            </a:r>
            <a:r>
              <a:rPr lang="it-IT" altLang="it-IT" sz="2900" cap="none" dirty="0" err="1">
                <a:latin typeface="Arial" pitchFamily="34" charset="0"/>
                <a:cs typeface="Arial" pitchFamily="34" charset="0"/>
              </a:rPr>
              <a:t>sent</a:t>
            </a:r>
            <a:r>
              <a:rPr lang="it-IT" altLang="it-IT" sz="2900" cap="none" dirty="0">
                <a:latin typeface="Arial" pitchFamily="34" charset="0"/>
                <a:cs typeface="Arial" pitchFamily="34" charset="0"/>
              </a:rPr>
              <a:t>. 1 grado SS.UU. N. 5396/2015)</a:t>
            </a:r>
          </a:p>
          <a:p>
            <a:pPr marL="539750" indent="-539750">
              <a:spcBef>
                <a:spcPct val="0"/>
              </a:spcBef>
              <a:buFont typeface="Arial" pitchFamily="34" charset="0"/>
              <a:buNone/>
              <a:defRPr/>
            </a:pPr>
            <a:endParaRPr lang="it-IT" altLang="it-IT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9750" indent="-539750">
              <a:buFont typeface="Arial" pitchFamily="34" charset="0"/>
              <a:buNone/>
              <a:defRPr/>
            </a:pPr>
            <a:endParaRPr lang="it-IT" altLang="it-IT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9750" indent="-539750">
              <a:buFont typeface="Arial" pitchFamily="34" charset="0"/>
              <a:buNone/>
              <a:defRPr/>
            </a:pPr>
            <a:endParaRPr lang="it-IT" altLang="it-IT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E6AD92-9C60-4E86-843E-4A81C02E6D2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8" name="Titolo 1"/>
          <p:cNvSpPr>
            <a:spLocks noGrp="1"/>
          </p:cNvSpPr>
          <p:nvPr/>
        </p:nvSpPr>
        <p:spPr bwMode="auto">
          <a:xfrm>
            <a:off x="134938" y="237550"/>
            <a:ext cx="8928100" cy="72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GARANZIE DIFENSIVE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21509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/>
        </p:nvSpPr>
        <p:spPr bwMode="auto">
          <a:xfrm>
            <a:off x="133804" y="1702244"/>
            <a:ext cx="7031038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0100" indent="-3429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>
              <a:buClr>
                <a:srgbClr val="FF0000"/>
              </a:buClr>
              <a:buFont typeface="+mj-lt"/>
              <a:buAutoNum type="arabicPeriod"/>
              <a:defRPr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Accertamenti qualitativi positivi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Rispetto riservatezza e senza pregiudizio per integrità fisica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Con precursori (es. alcol </a:t>
            </a: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blow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Con prove sui riflessi, di equilibrio o di coordinazione motoria + specifici elementi di evidenza </a:t>
            </a:r>
          </a:p>
          <a:p>
            <a:pPr marL="0" indent="0"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itolo 1"/>
          <p:cNvSpPr>
            <a:spLocks noGrp="1"/>
          </p:cNvSpPr>
          <p:nvPr>
            <p:ph type="title"/>
          </p:nvPr>
        </p:nvSpPr>
        <p:spPr>
          <a:xfrm>
            <a:off x="107950" y="198438"/>
            <a:ext cx="8928100" cy="11430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ACCERTAMENTO CON ETILOMETRO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PRESUPPOSTI 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(ART. 186, c. 4 CDS)</a:t>
            </a: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sz="32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7412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BB2A03-090D-46AF-B36D-C7840407A43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9168" y="1452676"/>
            <a:ext cx="2061028" cy="373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558" b="57331"/>
          <a:stretch/>
        </p:blipFill>
        <p:spPr>
          <a:xfrm>
            <a:off x="5599339" y="4959007"/>
            <a:ext cx="2699658" cy="1905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090" y="5073700"/>
            <a:ext cx="3060815" cy="1676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/>
        </p:nvSpPr>
        <p:spPr bwMode="auto">
          <a:xfrm>
            <a:off x="80963" y="167005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0100" indent="-3429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>
              <a:buClr>
                <a:srgbClr val="FF0000"/>
              </a:buClr>
              <a:buFont typeface="+mj-lt"/>
              <a:buAutoNum type="arabicPeriod" startAt="2"/>
              <a:defRPr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Fondato motivo di ritenere che il conducente si trovi in stato di ebbrezza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Rilevamento di comportamento ricollegabile, </a:t>
            </a: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sulla base di comune esperienza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, ad uno stato di ebbrezza</a:t>
            </a:r>
          </a:p>
          <a:p>
            <a:pPr marL="0" indent="0"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5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itolo 1"/>
          <p:cNvSpPr>
            <a:spLocks noGrp="1"/>
          </p:cNvSpPr>
          <p:nvPr>
            <p:ph type="title"/>
          </p:nvPr>
        </p:nvSpPr>
        <p:spPr>
          <a:xfrm>
            <a:off x="107950" y="198438"/>
            <a:ext cx="8928100" cy="11430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ACCERTAMENTO CON ETILOMETRO PRESUPPOSTI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(ART. 186, c. 4 CDS)</a:t>
            </a: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sz="32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8436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3A4B7C-36C1-46E4-AA24-45AE5664B85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3873" y="4146134"/>
            <a:ext cx="4496254" cy="2567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/>
        </p:nvSpPr>
        <p:spPr bwMode="auto">
          <a:xfrm>
            <a:off x="80963" y="167005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0100" indent="-3429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>
              <a:buClr>
                <a:srgbClr val="FF0000"/>
              </a:buClr>
              <a:buFont typeface="+mj-lt"/>
              <a:buAutoNum type="arabicPeriod" startAt="3"/>
              <a:defRPr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Incidente 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Tutti i conducenti coinvolti, a prescindere dalla responsabilità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In relazione alla concreta possibilità di effettuarli (non obbligatorio)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Valutazione effettive condizioni dei conducenti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itolo 1"/>
          <p:cNvSpPr>
            <a:spLocks noGrp="1"/>
          </p:cNvSpPr>
          <p:nvPr>
            <p:ph type="title"/>
          </p:nvPr>
        </p:nvSpPr>
        <p:spPr>
          <a:xfrm>
            <a:off x="107950" y="198438"/>
            <a:ext cx="8928100" cy="11430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ACCERTAMENTO CON ETILOMETRO PRESUPPOSTI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</a:rPr>
              <a:t>(ART. 186, c. 4 CDS)</a:t>
            </a: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3200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sz="32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638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46E8C0-C5D0-46D1-BA0E-9842C78C058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941" y="4661353"/>
            <a:ext cx="4568144" cy="211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egnaposto contenuto 2"/>
          <p:cNvSpPr>
            <a:spLocks noGrp="1"/>
          </p:cNvSpPr>
          <p:nvPr/>
        </p:nvSpPr>
        <p:spPr bwMode="auto">
          <a:xfrm>
            <a:off x="215900" y="1355726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Ebbrezza alcoolica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 solo con tasso </a:t>
            </a:r>
            <a:r>
              <a:rPr lang="it-IT" altLang="it-IT" sz="3000" dirty="0" err="1">
                <a:latin typeface="Arial" pitchFamily="34" charset="0"/>
                <a:cs typeface="Arial" pitchFamily="34" charset="0"/>
              </a:rPr>
              <a:t>alcolemico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 accertato oltre </a:t>
            </a:r>
            <a:r>
              <a:rPr lang="it-IT" altLang="it-IT" sz="3000" b="1" u="sng" dirty="0">
                <a:latin typeface="Arial" pitchFamily="34" charset="0"/>
                <a:cs typeface="Arial" pitchFamily="34" charset="0"/>
              </a:rPr>
              <a:t>0,5 gr/l</a:t>
            </a:r>
            <a:r>
              <a:rPr lang="it-IT" altLang="it-IT" sz="3000" u="sng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valgono anche i decimali (0,51 gr/l è illecito) (</a:t>
            </a:r>
            <a:r>
              <a:rPr lang="it-IT" altLang="it-IT" sz="3000" i="1" dirty="0" err="1">
                <a:latin typeface="Arial" pitchFamily="34" charset="0"/>
                <a:cs typeface="Arial" pitchFamily="34" charset="0"/>
              </a:rPr>
              <a:t>Cass</a:t>
            </a:r>
            <a:r>
              <a:rPr lang="it-IT" altLang="it-IT" sz="3000" i="1" dirty="0">
                <a:latin typeface="Arial" pitchFamily="34" charset="0"/>
                <a:cs typeface="Arial" pitchFamily="34" charset="0"/>
              </a:rPr>
              <a:t>. Pen. sez. IV, n. 12904/2010;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n.3993/2012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2 prove concordanti dopo almeno 5 minuti (art. 379 reg es cds)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prove a cavallo diverse fasce – soluzioni: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più vicina accertamento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più bassa tra le due (</a:t>
            </a:r>
            <a:r>
              <a:rPr lang="it-IT" altLang="it-IT" sz="3000" i="1" dirty="0" err="1">
                <a:latin typeface="Arial" pitchFamily="34" charset="0"/>
                <a:cs typeface="Arial" pitchFamily="34" charset="0"/>
              </a:rPr>
              <a:t>Cass</a:t>
            </a:r>
            <a:r>
              <a:rPr lang="it-IT" altLang="it-IT" sz="3000" i="1" dirty="0">
                <a:latin typeface="Arial" pitchFamily="34" charset="0"/>
                <a:cs typeface="Arial" pitchFamily="34" charset="0"/>
              </a:rPr>
              <a:t>. Pen. sez. IV,  n. 20064/2010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119691-A0EF-4CBE-9B74-502D60D398D6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C735E8C8-E629-42CC-9B49-84F2AFEA8B80}"/>
              </a:ext>
            </a:extLst>
          </p:cNvPr>
          <p:cNvSpPr txBox="1">
            <a:spLocks/>
          </p:cNvSpPr>
          <p:nvPr/>
        </p:nvSpPr>
        <p:spPr>
          <a:xfrm>
            <a:off x="107950" y="47626"/>
            <a:ext cx="89281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  <a:ea typeface="MS PGothic" pitchFamily="34" charset="-128"/>
              </a:rPr>
              <a:t>ACCERTAMENTO CON ETILOMETRO </a:t>
            </a:r>
            <a:br>
              <a:rPr lang="it-IT" altLang="it-IT" sz="3200" b="1" dirty="0">
                <a:solidFill>
                  <a:srgbClr val="376092"/>
                </a:solidFill>
                <a:latin typeface="Arial Black" pitchFamily="34" charset="0"/>
                <a:ea typeface="MS PGothic" pitchFamily="34" charset="-128"/>
              </a:rPr>
            </a:br>
            <a:r>
              <a:rPr lang="it-IT" altLang="it-IT" sz="3200" b="1" dirty="0">
                <a:solidFill>
                  <a:srgbClr val="376092"/>
                </a:solidFill>
                <a:latin typeface="Arial Black" pitchFamily="34" charset="0"/>
                <a:ea typeface="MS PGothic" pitchFamily="34" charset="-128"/>
              </a:rPr>
              <a:t>VALORI ACCERTAMENTO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/>
        </p:nvSpPr>
        <p:spPr bwMode="auto">
          <a:xfrm>
            <a:off x="114300" y="157797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MODALITÀ DI ACCERTAMENTO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  <a:latin typeface="Arial Black" pitchFamily="34" charset="0"/>
              </a:rPr>
              <a:t>3. </a:t>
            </a: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ACCERTAMENTI SANITARI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17411" name="Segnaposto contenuto 2"/>
          <p:cNvSpPr>
            <a:spLocks noGrp="1"/>
          </p:cNvSpPr>
          <p:nvPr/>
        </p:nvSpPr>
        <p:spPr bwMode="auto">
          <a:xfrm>
            <a:off x="101600" y="1384300"/>
            <a:ext cx="8928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200" b="1" dirty="0">
                <a:latin typeface="Arial" pitchFamily="34" charset="0"/>
                <a:cs typeface="Arial" pitchFamily="34" charset="0"/>
              </a:rPr>
              <a:t>In ospedale 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solo se: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conducente coinvolto in incidente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sottoposto a cure mediche </a:t>
            </a:r>
          </a:p>
          <a:p>
            <a:pPr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Accertamento con </a:t>
            </a:r>
            <a:r>
              <a:rPr lang="it-IT" altLang="it-IT" sz="3200" b="1" dirty="0">
                <a:latin typeface="Arial" pitchFamily="34" charset="0"/>
                <a:cs typeface="Arial" pitchFamily="34" charset="0"/>
              </a:rPr>
              <a:t>etilometro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 o con </a:t>
            </a:r>
            <a:r>
              <a:rPr lang="it-IT" altLang="it-IT" sz="3200" b="1" dirty="0">
                <a:latin typeface="Arial" pitchFamily="34" charset="0"/>
                <a:cs typeface="Arial" pitchFamily="34" charset="0"/>
              </a:rPr>
              <a:t>prelievo ematico 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(</a:t>
            </a:r>
            <a:r>
              <a:rPr lang="it-IT" altLang="it-IT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consenso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 interessato)</a:t>
            </a:r>
          </a:p>
          <a:p>
            <a:pPr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Esito degli accertamenti effettuati per </a:t>
            </a:r>
            <a:r>
              <a:rPr lang="it-IT" altLang="it-IT" sz="3200" b="1" dirty="0">
                <a:latin typeface="Arial" pitchFamily="34" charset="0"/>
                <a:cs typeface="Arial" pitchFamily="34" charset="0"/>
              </a:rPr>
              <a:t>finalità diagnostiche o terapeutiche 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acquisibile</a:t>
            </a:r>
            <a:r>
              <a:rPr lang="it-IT" altLang="it-IT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anche </a:t>
            </a:r>
            <a:r>
              <a:rPr lang="it-IT" altLang="it-IT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senza consenso</a:t>
            </a:r>
            <a:endParaRPr lang="it-IT" altLang="it-I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DFFC04-5DE7-4D3F-A6EA-A19BDB87959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/>
        </p:nvSpPr>
        <p:spPr bwMode="auto">
          <a:xfrm>
            <a:off x="134938" y="100013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100" b="1" dirty="0">
                <a:solidFill>
                  <a:srgbClr val="376092"/>
                </a:solidFill>
                <a:latin typeface="Arial Black" pitchFamily="34" charset="0"/>
              </a:rPr>
              <a:t>Ipotesi amministrativa</a:t>
            </a: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c.2 lett. a)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215900" y="2063246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Illecito amministrativo 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per ebbrezza con tasso alcolemico compreso tra </a:t>
            </a:r>
            <a:r>
              <a:rPr lang="it-IT" altLang="it-IT" sz="3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0,51 e 0,8 gr/l </a:t>
            </a:r>
          </a:p>
          <a:p>
            <a:pPr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Sanzione amministrativa pecuniaria </a:t>
            </a:r>
            <a:r>
              <a:rPr lang="it-IT" altLang="it-IT" sz="3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(€ 543,00 – 2.170,00)</a:t>
            </a:r>
          </a:p>
          <a:p>
            <a:pPr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Sospensione patente da 3 a 6 mesi (art. 218)</a:t>
            </a:r>
          </a:p>
          <a:p>
            <a:pPr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Non c’</a:t>
            </a:r>
            <a:r>
              <a:rPr lang="it-IT" altLang="ja-JP" sz="3000" b="1" dirty="0">
                <a:latin typeface="Arial" pitchFamily="34" charset="0"/>
                <a:cs typeface="Arial" pitchFamily="34" charset="0"/>
              </a:rPr>
              <a:t>è </a:t>
            </a:r>
            <a:r>
              <a:rPr lang="it-IT" altLang="ja-JP" sz="3000" dirty="0">
                <a:latin typeface="Arial" pitchFamily="34" charset="0"/>
                <a:cs typeface="Arial" pitchFamily="34" charset="0"/>
              </a:rPr>
              <a:t>aumento di 1/3 per infrazioni notturne (22-07)</a:t>
            </a:r>
            <a:endParaRPr lang="it-IT" altLang="it-IT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6D3C9A-EF84-4F57-811D-DAA80FAF6E4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/>
        </p:nvSpPr>
        <p:spPr bwMode="auto">
          <a:xfrm>
            <a:off x="125413" y="80963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1 fascia penale 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c.2 lett. b)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22531" name="Segnaposto contenuto 2"/>
          <p:cNvSpPr>
            <a:spLocks noGrp="1"/>
          </p:cNvSpPr>
          <p:nvPr/>
        </p:nvSpPr>
        <p:spPr bwMode="auto">
          <a:xfrm>
            <a:off x="125413" y="1663051"/>
            <a:ext cx="8928100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Illecito penale 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per ebbrezza con tasso </a:t>
            </a:r>
            <a:r>
              <a:rPr lang="it-IT" altLang="it-IT" sz="3000" dirty="0" err="1">
                <a:latin typeface="Arial" pitchFamily="34" charset="0"/>
                <a:cs typeface="Arial" pitchFamily="34" charset="0"/>
              </a:rPr>
              <a:t>alcolemico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 compreso tra </a:t>
            </a:r>
            <a:r>
              <a:rPr lang="it-IT" altLang="it-IT" sz="3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0,81 e 1,5 gr/l</a:t>
            </a:r>
          </a:p>
          <a:p>
            <a:pPr lvl="1"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None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(ammenda ed arresto fino 6 mesi)</a:t>
            </a:r>
          </a:p>
          <a:p>
            <a:pPr algn="just"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sospensione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 patente da 6 mesi a 1 anno (art. 218)</a:t>
            </a:r>
          </a:p>
          <a:p>
            <a:pPr algn="just"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sospensione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 provvisoria patente fino a 2 anni (art. 223)</a:t>
            </a:r>
          </a:p>
          <a:p>
            <a:pPr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aumento ammenda da1/3 a metà per infrazioni notturne (22-07)</a:t>
            </a:r>
          </a:p>
          <a:p>
            <a:pPr>
              <a:lnSpc>
                <a:spcPts val="3400"/>
              </a:lnSpc>
              <a:spcBef>
                <a:spcPct val="0"/>
              </a:spcBef>
              <a:buClr>
                <a:srgbClr val="FF0000"/>
              </a:buClr>
              <a:buFontTx/>
              <a:buNone/>
              <a:defRPr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4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4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4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4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6125C-44EB-4C54-90E7-F95ED1ED3BE2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/>
        </p:nvSpPr>
        <p:spPr bwMode="auto">
          <a:xfrm>
            <a:off x="98425" y="100013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2 fascia penale 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c.2, </a:t>
            </a:r>
            <a:r>
              <a:rPr lang="it-IT" altLang="it-IT" sz="2400" b="1" dirty="0" err="1">
                <a:solidFill>
                  <a:srgbClr val="376092"/>
                </a:solidFill>
                <a:latin typeface="Arial Black" pitchFamily="34" charset="0"/>
              </a:rPr>
              <a:t>lett</a:t>
            </a: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. c) 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98425" y="1627188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Illecito penale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per ebbrezza con tasso </a:t>
            </a: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alcolemico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oltre 1,5 gr/l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(ammenda ed arresto da 6 mesi a 1 anno)</a:t>
            </a:r>
          </a:p>
          <a:p>
            <a:pPr algn="just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sospensione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patente da 1 a 2 anni (art. 218) oppure </a:t>
            </a: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revoca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in caso recidiva biennale (art. 99 </a:t>
            </a: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cp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sospensione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provvisoria patente fino a 2 anni (art. 223)</a:t>
            </a:r>
          </a:p>
          <a:p>
            <a:pPr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confisca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veicolo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salvo estraneo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(per il sequestro si applica art. 224 ter)</a:t>
            </a:r>
          </a:p>
          <a:p>
            <a:pPr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aumento ammenda da1/3 a metà per infrazioni notturne (22-07)</a:t>
            </a:r>
          </a:p>
          <a:p>
            <a:pPr>
              <a:lnSpc>
                <a:spcPts val="2800"/>
              </a:lnSpc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800"/>
              </a:lnSpc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26C547-C96A-4E16-93FA-9502B44DFFB4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/>
          <p:cNvSpPr>
            <a:spLocks noGrp="1"/>
          </p:cNvSpPr>
          <p:nvPr/>
        </p:nvSpPr>
        <p:spPr bwMode="auto">
          <a:xfrm>
            <a:off x="0" y="27709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Rifiuto accertamenti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 7 CDS)</a:t>
            </a:r>
            <a:r>
              <a:rPr lang="it-IT" altLang="it-IT" sz="24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2400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3795" name="Segnaposto contenuto 2"/>
          <p:cNvSpPr>
            <a:spLocks noGrp="1"/>
          </p:cNvSpPr>
          <p:nvPr/>
        </p:nvSpPr>
        <p:spPr bwMode="auto">
          <a:xfrm>
            <a:off x="215900" y="1480705"/>
            <a:ext cx="892810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00113" indent="-4429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Commette reato chi rifiuta:</a:t>
            </a:r>
          </a:p>
          <a:p>
            <a:pPr lvl="1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accertamenti preliminari</a:t>
            </a:r>
          </a:p>
          <a:p>
            <a:pPr lvl="1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accertamento con etilometro</a:t>
            </a:r>
          </a:p>
          <a:p>
            <a:pPr lvl="1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effettuazione 2°prova dopo 1°positiva</a:t>
            </a:r>
          </a:p>
          <a:p>
            <a:pPr lvl="1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accompagnamento presso ufficio (solo </a:t>
            </a:r>
            <a:r>
              <a:rPr lang="it-IT" altLang="it-IT" sz="3200" dirty="0" err="1">
                <a:latin typeface="Arial" pitchFamily="34" charset="0"/>
                <a:cs typeface="Arial" pitchFamily="34" charset="0"/>
              </a:rPr>
              <a:t>purchè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 vicino - Cass. Pen, Sez. IV, n. 21192/2012 )</a:t>
            </a:r>
          </a:p>
          <a:p>
            <a:pPr lvl="1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200" dirty="0" err="1">
                <a:latin typeface="Arial" pitchFamily="34" charset="0"/>
                <a:cs typeface="Arial" pitchFamily="34" charset="0"/>
              </a:rPr>
              <a:t>accertam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. </a:t>
            </a:r>
            <a:r>
              <a:rPr lang="it-IT" altLang="it-IT" sz="3200" dirty="0" err="1">
                <a:latin typeface="Arial" pitchFamily="34" charset="0"/>
                <a:cs typeface="Arial" pitchFamily="34" charset="0"/>
              </a:rPr>
              <a:t>sanit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. in caso di incidente stradale su conducente sottoposto a cure mediche</a:t>
            </a: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14BE23-7F57-4351-8B29-CC34599C892D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/>
        </p:nvSpPr>
        <p:spPr>
          <a:xfrm>
            <a:off x="215900" y="1539731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Sanzioni penali (come per fascia più elevata) 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sospensione patente </a:t>
            </a:r>
            <a:r>
              <a:rPr lang="it-IT" altLang="it-IT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da 6 mesi a 2 anni 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(oppure </a:t>
            </a:r>
            <a:r>
              <a:rPr lang="it-IT" altLang="it-IT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revoca</a:t>
            </a:r>
            <a:r>
              <a:rPr lang="it-IT" altLang="it-IT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per commissione nei due anni stesso reato – condanna primo richiesta)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confisca veicolo (salvo estraneo)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concorso con guida in stato di ebbrezza (sintomatico)</a:t>
            </a:r>
          </a:p>
        </p:txBody>
      </p:sp>
      <p:pic>
        <p:nvPicPr>
          <p:cNvPr id="3482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4B67CB-5697-431F-8BEF-82B39C93C6AF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43D0CA6E-84E6-4A26-A0DB-B795D30EA31D}"/>
              </a:ext>
            </a:extLst>
          </p:cNvPr>
          <p:cNvSpPr>
            <a:spLocks noGrp="1"/>
          </p:cNvSpPr>
          <p:nvPr/>
        </p:nvSpPr>
        <p:spPr bwMode="auto">
          <a:xfrm>
            <a:off x="0" y="27709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Rifiuto accertamenti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 7 CDS)</a:t>
            </a:r>
            <a:r>
              <a:rPr lang="it-IT" altLang="it-IT" sz="2400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sz="2400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EB0545-927D-BB49-878F-F963BE25D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BF99C-76BC-4108-9EF1-2F7CACB7804F}" type="slidenum">
              <a:rPr lang="it-IT" altLang="it-IT" smtClean="0"/>
              <a:pPr>
                <a:defRPr/>
              </a:pPr>
              <a:t>28</a:t>
            </a:fld>
            <a:endParaRPr lang="it-IT" alt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A6E066A6-63CD-214D-83F1-5B117DDC40A4}"/>
              </a:ext>
            </a:extLst>
          </p:cNvPr>
          <p:cNvSpPr>
            <a:spLocks noGrp="1"/>
          </p:cNvSpPr>
          <p:nvPr/>
        </p:nvSpPr>
        <p:spPr bwMode="auto">
          <a:xfrm>
            <a:off x="107950" y="242712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tolleranza zero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186-bis) 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EB7A0515-3D49-5F49-824A-758B31F27B7E}"/>
              </a:ext>
            </a:extLst>
          </p:cNvPr>
          <p:cNvSpPr>
            <a:spLocks noGrp="1"/>
          </p:cNvSpPr>
          <p:nvPr/>
        </p:nvSpPr>
        <p:spPr>
          <a:xfrm>
            <a:off x="251519" y="1701944"/>
            <a:ext cx="8640961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Divieto assoluto di guidare dopo aver bevuto alcolici:</a:t>
            </a:r>
          </a:p>
          <a:p>
            <a:pPr marL="849313" indent="-441325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Conducenti età &lt;21 anni</a:t>
            </a:r>
          </a:p>
          <a:p>
            <a:pPr marL="849313" indent="-441325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Neopatentati (patente B conseguita da -3 anni)</a:t>
            </a:r>
          </a:p>
          <a:p>
            <a:pPr marL="849313" indent="-441325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Esercente attività professionale di trasporto cose o persone (autotrasportatore, taxi,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ncc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849313" indent="-441325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Conducente veicoli pesanti (&gt;3,5 t o con rimorchio), autobus</a:t>
            </a:r>
          </a:p>
          <a:p>
            <a:pPr marL="0" indent="0" algn="ctr">
              <a:spcAft>
                <a:spcPts val="600"/>
              </a:spcAft>
              <a:buClr>
                <a:srgbClr val="FF0000"/>
              </a:buClr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  Sanzioni</a:t>
            </a:r>
          </a:p>
          <a:p>
            <a:pPr marL="1163638" indent="-457200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Illecito amministrativo «proprio» per TA tra 0 e 0,5 +sosp. Breve art. 218-ter)</a:t>
            </a:r>
          </a:p>
          <a:p>
            <a:pPr marL="1163638" indent="-457200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Aumento di 1/3 sanzioni 186 per TA tra 0,51 e 0,80</a:t>
            </a:r>
          </a:p>
          <a:p>
            <a:pPr marL="1163638" indent="-457200">
              <a:lnSpc>
                <a:spcPts val="2800"/>
              </a:lnSpc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Aumento da 1/3 a ½ sanzioni 186 per TA &gt;0,80</a:t>
            </a:r>
          </a:p>
        </p:txBody>
      </p:sp>
      <p:pic>
        <p:nvPicPr>
          <p:cNvPr id="5" name="Immagine 5" descr="Scudetto Stradale Definitivo copia.png">
            <a:extLst>
              <a:ext uri="{FF2B5EF4-FFF2-40B4-BE49-F238E27FC236}">
                <a16:creationId xmlns:a16="http://schemas.microsoft.com/office/drawing/2014/main" id="{0BBCA587-38EB-47F8-BC2E-ABD1BBC5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436692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/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Revisione patente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/>
          <p:cNvSpPr>
            <a:spLocks noGrp="1"/>
          </p:cNvSpPr>
          <p:nvPr/>
        </p:nvSpPr>
        <p:spPr bwMode="auto">
          <a:xfrm>
            <a:off x="434975" y="1311275"/>
            <a:ext cx="8251825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66825" indent="-35242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>
              <a:spcBef>
                <a:spcPct val="0"/>
              </a:spcBef>
              <a:buClr>
                <a:srgbClr val="FF0000"/>
              </a:buClr>
              <a:buFontTx/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revisione patente (visita medica) in ogni caso: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TA &lt;1,5: obbligo sottoporsi entro 60 gg e sospensione cautelare a tempo </a:t>
            </a:r>
            <a:r>
              <a:rPr lang="it-IT" altLang="it-IT" sz="3000" dirty="0" err="1">
                <a:latin typeface="Arial" pitchFamily="34" charset="0"/>
                <a:cs typeface="Arial" pitchFamily="34" charset="0"/>
              </a:rPr>
              <a:t>indet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. oltre tale termine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TA &gt;1,5: sospensione cautelare a tempo </a:t>
            </a:r>
            <a:r>
              <a:rPr lang="it-IT" altLang="it-IT" sz="3000" dirty="0" err="1">
                <a:latin typeface="Arial" pitchFamily="34" charset="0"/>
                <a:cs typeface="Arial" pitchFamily="34" charset="0"/>
              </a:rPr>
              <a:t>indet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. fino ad esito positivo visite</a:t>
            </a:r>
          </a:p>
          <a:p>
            <a:pPr lvl="2">
              <a:spcBef>
                <a:spcPct val="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caso di circolazione successiva, art. 218 CDS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ECA1F1-CF8B-4E8A-B39D-B73621E94B5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/>
        </p:nvSpPr>
        <p:spPr bwMode="auto">
          <a:xfrm>
            <a:off x="125413" y="13652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Incidenti Stradali </a:t>
            </a:r>
          </a:p>
          <a:p>
            <a:pPr algn="ctr">
              <a:spcBef>
                <a:spcPct val="0"/>
              </a:spcBef>
              <a:buNone/>
            </a:pP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 2-bis) 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26627" name="Segnaposto contenuto 2"/>
          <p:cNvSpPr>
            <a:spLocks noGrp="1"/>
          </p:cNvSpPr>
          <p:nvPr/>
        </p:nvSpPr>
        <p:spPr bwMode="auto">
          <a:xfrm>
            <a:off x="125413" y="1739900"/>
            <a:ext cx="8928100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978025" indent="-26987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19250" indent="-36036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81225" indent="-352425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38425" indent="-352425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095625" indent="-352425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552825" indent="-352425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010025" indent="-352425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latin typeface="Arial" pitchFamily="34" charset="0"/>
                <a:cs typeface="Arial" pitchFamily="34" charset="0"/>
              </a:rPr>
              <a:t>conducente in stato ebbrezza che </a:t>
            </a:r>
            <a:r>
              <a:rPr lang="it-IT" altLang="it-IT" b="1">
                <a:latin typeface="Arial" pitchFamily="34" charset="0"/>
                <a:cs typeface="Arial" pitchFamily="34" charset="0"/>
              </a:rPr>
              <a:t>provoca</a:t>
            </a:r>
            <a:r>
              <a:rPr lang="it-IT" altLang="it-IT">
                <a:latin typeface="Arial" pitchFamily="34" charset="0"/>
                <a:cs typeface="Arial" pitchFamily="34" charset="0"/>
              </a:rPr>
              <a:t> un incidente stradale: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200" b="1">
                <a:latin typeface="Arial" pitchFamily="34" charset="0"/>
                <a:cs typeface="Arial" pitchFamily="34" charset="0"/>
              </a:rPr>
              <a:t>raddoppio</a:t>
            </a:r>
            <a:r>
              <a:rPr lang="it-IT" altLang="it-IT" sz="3200">
                <a:latin typeface="Arial" pitchFamily="34" charset="0"/>
                <a:cs typeface="Arial" pitchFamily="34" charset="0"/>
              </a:rPr>
              <a:t> sanzioni amministrative o penali (comprese sanzioni accessorie)</a:t>
            </a:r>
          </a:p>
          <a:p>
            <a:pPr lvl="2">
              <a:buClr>
                <a:srgbClr val="FF0000"/>
              </a:buClr>
              <a:buFontTx/>
              <a:buNone/>
            </a:pPr>
            <a:endParaRPr lang="it-IT" altLang="it-IT">
              <a:latin typeface="Arial" pitchFamily="34" charset="0"/>
              <a:cs typeface="Arial" pitchFamily="34" charset="0"/>
            </a:endParaRPr>
          </a:p>
          <a:p>
            <a:pPr lvl="4">
              <a:buClr>
                <a:srgbClr val="FF0000"/>
              </a:buClr>
              <a:buSzPct val="75000"/>
              <a:buFont typeface="Wingdings" pitchFamily="2" charset="2"/>
              <a:buChar char="§"/>
            </a:pPr>
            <a:endParaRPr lang="it-IT" altLang="it-IT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DFCB8D-A5BB-479F-9A4A-A65289039EB6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" name="Immagine 5" descr="Scudetto Stradale Definitivo copia.png">
            <a:extLst>
              <a:ext uri="{FF2B5EF4-FFF2-40B4-BE49-F238E27FC236}">
                <a16:creationId xmlns:a16="http://schemas.microsoft.com/office/drawing/2014/main" id="{6A938725-1BAB-4D24-A3C2-A2846E745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8137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/>
          <p:cNvSpPr>
            <a:spLocks noGrp="1"/>
          </p:cNvSpPr>
          <p:nvPr/>
        </p:nvSpPr>
        <p:spPr bwMode="auto">
          <a:xfrm>
            <a:off x="117475" y="18573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Incidenti stradali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 2-bis) 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174625" y="1781175"/>
            <a:ext cx="8928100" cy="4891087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539750" indent="-36036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349375" indent="-360363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TA &lt;1,5 g/l: </a:t>
            </a:r>
          </a:p>
          <a:p>
            <a:pPr lvl="3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  <a:defRPr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fermo veicolo 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per 180 giorni </a:t>
            </a:r>
            <a:r>
              <a:rPr lang="it-IT" altLang="it-IT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salvo estraneo.  </a:t>
            </a:r>
            <a:r>
              <a:rPr lang="it-IT" altLang="it-IT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iversa procedura per amministrativo e penale</a:t>
            </a:r>
          </a:p>
          <a:p>
            <a:pPr marL="1519238" lvl="2" indent="-265113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amministrativo: art. 214 CDS</a:t>
            </a:r>
          </a:p>
          <a:p>
            <a:pPr marL="1519238" lvl="2" indent="-265113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penale: art. 224 ter CDS (provvisorio 30 gg)</a:t>
            </a:r>
            <a:endParaRPr lang="it-IT" altLang="it-IT" sz="3200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TA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&gt;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1,5 g/l: </a:t>
            </a:r>
          </a:p>
          <a:p>
            <a:pPr lvl="3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  <a:defRPr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sequestro 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veicolo </a:t>
            </a: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per confisca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, salvo estraneo </a:t>
            </a:r>
          </a:p>
          <a:p>
            <a:pPr lvl="3">
              <a:spcBef>
                <a:spcPct val="20000"/>
              </a:spcBef>
              <a:buClr>
                <a:srgbClr val="FF0000"/>
              </a:buClr>
              <a:buSzPct val="75000"/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	(art. 224-ter)</a:t>
            </a:r>
          </a:p>
          <a:p>
            <a:pPr lvl="3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  <a:defRPr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revoca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 patente</a:t>
            </a:r>
          </a:p>
          <a:p>
            <a:pPr>
              <a:spcBef>
                <a:spcPct val="20000"/>
              </a:spcBef>
              <a:buClr>
                <a:srgbClr val="FF0000"/>
              </a:buClr>
              <a:defRPr/>
            </a:pPr>
            <a:endParaRPr lang="it-IT" altLang="it-I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2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BC7D92-7943-4822-AEB0-2F51632D8E73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/>
        </p:nvSpPr>
        <p:spPr bwMode="auto">
          <a:xfrm>
            <a:off x="134938" y="21272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Nozione incidente stradale 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28675" name="Segnaposto contenuto 2"/>
          <p:cNvSpPr>
            <a:spLocks noGrp="1"/>
          </p:cNvSpPr>
          <p:nvPr/>
        </p:nvSpPr>
        <p:spPr bwMode="auto">
          <a:xfrm>
            <a:off x="320040" y="1387475"/>
            <a:ext cx="8928100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nozione ristretta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: evento sulla strada che coinvolge veicolo e cagiona lesioni ad animali o persone </a:t>
            </a: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nozione ampia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: avvenimento inatteso che interrompe normale svolgimento circolazione ed è portatore di pericolo per collettività </a:t>
            </a:r>
            <a:r>
              <a:rPr lang="it-IT" altLang="it-IT" sz="2400" i="1" dirty="0">
                <a:latin typeface="Arial" panose="020B0604020202020204" pitchFamily="34" charset="0"/>
                <a:cs typeface="Arial" pitchFamily="34" charset="0"/>
              </a:rPr>
              <a:t>«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ricomprende qualsiasi traumatismo collegato alla circolazione dei veicoli potenzialmente idonea a provocare danni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it-IT" altLang="it-IT" sz="2400" dirty="0">
                <a:latin typeface="Arial" panose="020B0604020202020204" pitchFamily="34" charset="0"/>
                <a:cs typeface="Arial" pitchFamily="34" charset="0"/>
              </a:rPr>
              <a:t>(Cass. Pen, Sez. IV,     31.01.2013, n. 4977 – Sez.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IV, 19.10.2018, n. 47750</a:t>
            </a:r>
            <a:r>
              <a:rPr lang="it-IT" altLang="it-IT" sz="2400" dirty="0">
                <a:latin typeface="Arial" panose="020B0604020202020204" pitchFamily="34" charset="0"/>
                <a:cs typeface="Arial" pitchFamily="34" charset="0"/>
              </a:rPr>
              <a:t>)</a:t>
            </a: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1" y="5966460"/>
            <a:ext cx="703170" cy="77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841809-B955-4DE6-B747-A31E5A0BD0B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/>
        </p:nvSpPr>
        <p:spPr bwMode="auto">
          <a:xfrm>
            <a:off x="134938" y="21272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ALCOL E GUIDA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Incidenti Stradali </a:t>
            </a:r>
            <a:r>
              <a:rPr lang="it-IT" altLang="it-IT" sz="2400" b="1" dirty="0">
                <a:solidFill>
                  <a:srgbClr val="376092"/>
                </a:solidFill>
                <a:latin typeface="Arial Black" pitchFamily="34" charset="0"/>
              </a:rPr>
              <a:t>(Art. 186, c. 2-bis CDS) </a:t>
            </a:r>
            <a:endParaRPr lang="it-IT" altLang="it-IT" sz="2400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28675" name="Segnaposto contenuto 2"/>
          <p:cNvSpPr>
            <a:spLocks noGrp="1"/>
          </p:cNvSpPr>
          <p:nvPr/>
        </p:nvSpPr>
        <p:spPr bwMode="auto">
          <a:xfrm>
            <a:off x="125730" y="1593215"/>
            <a:ext cx="8928100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mero coinvolgimento: </a:t>
            </a:r>
            <a:r>
              <a:rPr lang="it-IT" dirty="0">
                <a:latin typeface="Arial" pitchFamily="34" charset="0"/>
                <a:cs typeface="Arial" pitchFamily="34" charset="0"/>
              </a:rPr>
              <a:t>collegamento materiale tra il verificarsi del sinistro e lo stato di alterazione dell’agente 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it-IT" sz="2400" dirty="0" err="1">
                <a:latin typeface="Arial" pitchFamily="34" charset="0"/>
                <a:cs typeface="Arial" pitchFamily="34" charset="0"/>
              </a:rPr>
              <a:t>Cass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. Pen.Sez.4, n. 54991 del 24/10/2017)</a:t>
            </a: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nesso di causalità: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</a:t>
            </a:r>
            <a:r>
              <a:rPr lang="it-IT" dirty="0">
                <a:latin typeface="Arial" pitchFamily="34" charset="0"/>
                <a:cs typeface="Arial" pitchFamily="34" charset="0"/>
              </a:rPr>
              <a:t>accertare il coefficiente causale della condotta del conducente (guida in stato di ebbrezza) rispetto al fatto (sinistro) 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it-IT" sz="2400" dirty="0" err="1">
                <a:latin typeface="Arial" pitchFamily="34" charset="0"/>
                <a:cs typeface="Arial" pitchFamily="34" charset="0"/>
              </a:rPr>
              <a:t>Cass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. Pen. Sez. 4, n. 33760 del 17/05/2017)</a:t>
            </a:r>
            <a:endParaRPr lang="it-IT" altLang="it-I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1" y="5966460"/>
            <a:ext cx="703170" cy="77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841809-B955-4DE6-B747-A31E5A0BD0B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768336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11A8A-02FF-0199-1293-47EA4EE88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CF4DE95D-A62A-4461-8394-D2FD289D95CB}"/>
              </a:ext>
            </a:extLst>
          </p:cNvPr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 err="1">
                <a:solidFill>
                  <a:srgbClr val="376092"/>
                </a:solidFill>
                <a:latin typeface="Arial Black" pitchFamily="34" charset="0"/>
              </a:rPr>
              <a:t>Alcolock</a:t>
            </a: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 (artt. 186 e 125)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>
            <a:extLst>
              <a:ext uri="{FF2B5EF4-FFF2-40B4-BE49-F238E27FC236}">
                <a16:creationId xmlns:a16="http://schemas.microsoft.com/office/drawing/2014/main" id="{036D32BE-2421-CDA3-D9DE-20F28A5142B8}"/>
              </a:ext>
            </a:extLst>
          </p:cNvPr>
          <p:cNvSpPr>
            <a:spLocks noGrp="1"/>
          </p:cNvSpPr>
          <p:nvPr/>
        </p:nvSpPr>
        <p:spPr bwMode="auto">
          <a:xfrm>
            <a:off x="268267" y="1435260"/>
            <a:ext cx="8588415" cy="499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66825" indent="-35242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In caso di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condanna irrevocabile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con TA &gt;0,8 g/l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Applicazione sulla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patente italiana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codici limitazione dell’uso (68 niente alcol + 69 guida veicoli dotati di </a:t>
            </a: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alcolock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almeno 2 anni (TA fino a 1,5 g/l)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almeno 3 anni (TA &gt; 1,5 g/l)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decorrenti dalla restituzione della patente sospesa</a:t>
            </a:r>
          </a:p>
          <a:p>
            <a:pPr marL="11113" lvl="1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magine 5" descr="Scudetto Stradale Definitivo copia.png">
            <a:extLst>
              <a:ext uri="{FF2B5EF4-FFF2-40B4-BE49-F238E27FC236}">
                <a16:creationId xmlns:a16="http://schemas.microsoft.com/office/drawing/2014/main" id="{3D2E1730-2781-FC49-63F3-7DEDD3503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egnaposto numero diapositiva 2">
            <a:extLst>
              <a:ext uri="{FF2B5EF4-FFF2-40B4-BE49-F238E27FC236}">
                <a16:creationId xmlns:a16="http://schemas.microsoft.com/office/drawing/2014/main" id="{8E4A6F09-B6F2-0915-A123-13AC5C019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ECA1F1-CF8B-4E8A-B39D-B73621E94B5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973087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7996C-246C-C8A6-7D31-5113C0DEC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75D9D0D9-C07E-5116-0D8F-73073F3743C0}"/>
              </a:ext>
            </a:extLst>
          </p:cNvPr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 err="1">
                <a:solidFill>
                  <a:srgbClr val="376092"/>
                </a:solidFill>
                <a:latin typeface="Arial Black" pitchFamily="34" charset="0"/>
              </a:rPr>
              <a:t>Alcolock</a:t>
            </a: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 (artt. 186 e 125)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>
            <a:extLst>
              <a:ext uri="{FF2B5EF4-FFF2-40B4-BE49-F238E27FC236}">
                <a16:creationId xmlns:a16="http://schemas.microsoft.com/office/drawing/2014/main" id="{FDD11B2B-ECA3-FA61-BDC2-F3239BC7B6E9}"/>
              </a:ext>
            </a:extLst>
          </p:cNvPr>
          <p:cNvSpPr>
            <a:spLocks noGrp="1"/>
          </p:cNvSpPr>
          <p:nvPr/>
        </p:nvSpPr>
        <p:spPr bwMode="auto">
          <a:xfrm>
            <a:off x="268267" y="1435260"/>
            <a:ext cx="8588415" cy="499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66825" indent="-35242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Per titolari patente UE o SEE residenti in Italia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obbligo di conversione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per applicazione dei codici (art. 136-bis , c. 4)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Solo sui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veicoli M o </a:t>
            </a:r>
            <a:r>
              <a:rPr lang="it-IT" altLang="it-IT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N</a:t>
            </a:r>
            <a:endParaRPr lang="it-IT" altLang="it-IT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Decreto MIT 2.07.2025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stabilisce caratteristiche, modalità installazione (le officine di meccatronica autorizzate le individua il costruttore) – (GU 171 del 25.07.2025)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magine 5" descr="Scudetto Stradale Definitivo copia.png">
            <a:extLst>
              <a:ext uri="{FF2B5EF4-FFF2-40B4-BE49-F238E27FC236}">
                <a16:creationId xmlns:a16="http://schemas.microsoft.com/office/drawing/2014/main" id="{53989B56-DC05-AB58-92D4-D58F901C2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egnaposto numero diapositiva 2">
            <a:extLst>
              <a:ext uri="{FF2B5EF4-FFF2-40B4-BE49-F238E27FC236}">
                <a16:creationId xmlns:a16="http://schemas.microsoft.com/office/drawing/2014/main" id="{E35B9E65-225F-2F97-A667-A3BC2C49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ECA1F1-CF8B-4E8A-B39D-B73621E94B5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429248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7D527-BB0F-BA43-F354-D9BE2540B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19F70157-AD9E-673D-F104-095C811AA1F6}"/>
              </a:ext>
            </a:extLst>
          </p:cNvPr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Sanzioni </a:t>
            </a:r>
            <a:r>
              <a:rPr lang="it-IT" altLang="it-IT" b="1" dirty="0" err="1">
                <a:solidFill>
                  <a:srgbClr val="376092"/>
                </a:solidFill>
                <a:latin typeface="Arial Black" pitchFamily="34" charset="0"/>
              </a:rPr>
              <a:t>Alcolock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>
            <a:extLst>
              <a:ext uri="{FF2B5EF4-FFF2-40B4-BE49-F238E27FC236}">
                <a16:creationId xmlns:a16="http://schemas.microsoft.com/office/drawing/2014/main" id="{2F6AB42C-F7F0-FC71-F925-A298EDB99936}"/>
              </a:ext>
            </a:extLst>
          </p:cNvPr>
          <p:cNvSpPr>
            <a:spLocks noGrp="1"/>
          </p:cNvSpPr>
          <p:nvPr/>
        </p:nvSpPr>
        <p:spPr bwMode="auto">
          <a:xfrm>
            <a:off x="268267" y="1435260"/>
            <a:ext cx="8588415" cy="499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66825" indent="-35242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Art. 125, comma 3-quater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it-IT" altLang="it-I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titolare patente italiana con codici 68 e 69</a:t>
            </a:r>
            <a:endParaRPr lang="it-IT" altLang="it-IT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Guida con TA fino a 0,5 (sanzioni commi 3 e 5: 158 € + sosp. patente da 1 a 6 mesi)</a:t>
            </a: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Alcolock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mancante, non funzionante, manomesso, alterato o con sigilli rimossi (sanzioni commi 3 e 5 raddoppiate)</a:t>
            </a:r>
          </a:p>
          <a:p>
            <a:pPr marL="388937" indent="0">
              <a:spcBef>
                <a:spcPct val="0"/>
              </a:spcBef>
              <a:buClr>
                <a:srgbClr val="FF0000"/>
              </a:buClr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846137" indent="-457200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Sanzionabile titolare patente italiana o comunitaria con codice 68 o 69 in caso di violazione delle prescrizioni?</a:t>
            </a: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388937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magine 5" descr="Scudetto Stradale Definitivo copia.png">
            <a:extLst>
              <a:ext uri="{FF2B5EF4-FFF2-40B4-BE49-F238E27FC236}">
                <a16:creationId xmlns:a16="http://schemas.microsoft.com/office/drawing/2014/main" id="{A3EEE739-954C-6A92-67C2-69F681A53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egnaposto numero diapositiva 2">
            <a:extLst>
              <a:ext uri="{FF2B5EF4-FFF2-40B4-BE49-F238E27FC236}">
                <a16:creationId xmlns:a16="http://schemas.microsoft.com/office/drawing/2014/main" id="{2181CA70-1720-F2CD-C428-9D2DF2835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ECA1F1-CF8B-4E8A-B39D-B73621E94B5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88106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745A-8FF1-8AA5-ADD0-876B24C38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3C5C2CE6-01F2-6339-EFF1-926AC6458B67}"/>
              </a:ext>
            </a:extLst>
          </p:cNvPr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Sanzioni </a:t>
            </a:r>
            <a:r>
              <a:rPr lang="it-IT" altLang="it-IT" b="1" dirty="0" err="1">
                <a:solidFill>
                  <a:srgbClr val="376092"/>
                </a:solidFill>
                <a:latin typeface="Arial Black" pitchFamily="34" charset="0"/>
              </a:rPr>
              <a:t>Alcolock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>
            <a:extLst>
              <a:ext uri="{FF2B5EF4-FFF2-40B4-BE49-F238E27FC236}">
                <a16:creationId xmlns:a16="http://schemas.microsoft.com/office/drawing/2014/main" id="{4CCCE2C8-D53B-7330-6122-DD2B44406908}"/>
              </a:ext>
            </a:extLst>
          </p:cNvPr>
          <p:cNvSpPr>
            <a:spLocks noGrp="1"/>
          </p:cNvSpPr>
          <p:nvPr/>
        </p:nvSpPr>
        <p:spPr bwMode="auto">
          <a:xfrm>
            <a:off x="268267" y="1435260"/>
            <a:ext cx="8588415" cy="499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66825" indent="-35242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Art. 186, comma 9-quater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it-IT" altLang="it-I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titolare patente italiana con codici 68 e 69</a:t>
            </a:r>
            <a:endParaRPr lang="it-IT" altLang="it-IT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Guida con TA &gt;0,5 (sanzioni comma 2 lett. a), b) c) aumentate 1/3)</a:t>
            </a: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Alcolock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manomesso, alterato o con sigilli rimossi o manomessi (sanzioni comma 2 lett. a), b) c) raddoppiate, in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concorso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con sanzioni raddoppiate art 125, commi 3 e 5)</a:t>
            </a: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388937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magine 5" descr="Scudetto Stradale Definitivo copia.png">
            <a:extLst>
              <a:ext uri="{FF2B5EF4-FFF2-40B4-BE49-F238E27FC236}">
                <a16:creationId xmlns:a16="http://schemas.microsoft.com/office/drawing/2014/main" id="{037329DE-6884-50E3-29D6-039269969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egnaposto numero diapositiva 2">
            <a:extLst>
              <a:ext uri="{FF2B5EF4-FFF2-40B4-BE49-F238E27FC236}">
                <a16:creationId xmlns:a16="http://schemas.microsoft.com/office/drawing/2014/main" id="{1149EFDB-A606-C2E7-6679-2616F828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ECA1F1-CF8B-4E8A-B39D-B73621E94B5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269545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97502-B270-B49F-1B6C-8953333D1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56207CB6-439D-B054-1EC3-17950DF77FE2}"/>
              </a:ext>
            </a:extLst>
          </p:cNvPr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Sanzioni </a:t>
            </a:r>
            <a:r>
              <a:rPr lang="it-IT" altLang="it-IT" b="1" dirty="0" err="1">
                <a:solidFill>
                  <a:srgbClr val="376092"/>
                </a:solidFill>
                <a:latin typeface="Arial Black" pitchFamily="34" charset="0"/>
              </a:rPr>
              <a:t>Alcolock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>
            <a:extLst>
              <a:ext uri="{FF2B5EF4-FFF2-40B4-BE49-F238E27FC236}">
                <a16:creationId xmlns:a16="http://schemas.microsoft.com/office/drawing/2014/main" id="{46892017-5C61-002B-4A75-FF2ADD6A2F19}"/>
              </a:ext>
            </a:extLst>
          </p:cNvPr>
          <p:cNvSpPr>
            <a:spLocks noGrp="1"/>
          </p:cNvSpPr>
          <p:nvPr/>
        </p:nvSpPr>
        <p:spPr bwMode="auto">
          <a:xfrm>
            <a:off x="268267" y="1435260"/>
            <a:ext cx="8588415" cy="499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66825" indent="-352425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Aggravanti art. 186, comma 9-quater, I e II periodo non concorrono tra loro</a:t>
            </a:r>
          </a:p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Aggravante art. 186, comma 9-quater, I periodo si potrà applicare dopo prima condanna irrevocabile</a:t>
            </a:r>
          </a:p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Aggravante art. 186, comma 9-quater, II periodo e sanzioni art 125 si potranno applicare dopo decreto MIT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None/>
            </a:pPr>
            <a:r>
              <a:rPr lang="it-IT" altLang="it-I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NB: tutti gli aumenti operano sempre sulla sanzione    	  base</a:t>
            </a:r>
          </a:p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765175" indent="-376238">
              <a:spcBef>
                <a:spcPct val="0"/>
              </a:spcBef>
              <a:buClr>
                <a:srgbClr val="FF0000"/>
              </a:buClr>
              <a:buFont typeface="+mj-lt"/>
              <a:buAutoNum type="arabicPeriod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388937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magine 5" descr="Scudetto Stradale Definitivo copia.png">
            <a:extLst>
              <a:ext uri="{FF2B5EF4-FFF2-40B4-BE49-F238E27FC236}">
                <a16:creationId xmlns:a16="http://schemas.microsoft.com/office/drawing/2014/main" id="{242F54C7-4501-0C27-D85A-F2D447851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egnaposto numero diapositiva 2">
            <a:extLst>
              <a:ext uri="{FF2B5EF4-FFF2-40B4-BE49-F238E27FC236}">
                <a16:creationId xmlns:a16="http://schemas.microsoft.com/office/drawing/2014/main" id="{B5F05E12-59B4-AB3B-A18D-8CCABBEE6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ECA1F1-CF8B-4E8A-B39D-B73621E94B5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756657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/>
          <p:cNvSpPr>
            <a:spLocks noGrp="1"/>
          </p:cNvSpPr>
          <p:nvPr/>
        </p:nvSpPr>
        <p:spPr bwMode="auto">
          <a:xfrm>
            <a:off x="93663" y="131763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Estraneità per sanzioni accessorie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sul veicolo 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7" name="Segnaposto contenuto 2"/>
          <p:cNvSpPr>
            <a:spLocks noGrp="1"/>
          </p:cNvSpPr>
          <p:nvPr/>
        </p:nvSpPr>
        <p:spPr>
          <a:xfrm>
            <a:off x="114300" y="2048958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19138" indent="-2698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457200" indent="-457200">
              <a:lnSpc>
                <a:spcPts val="3000"/>
              </a:lnSpc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No fermo o confisca amministrativa se:</a:t>
            </a:r>
          </a:p>
          <a:p>
            <a:pPr marL="987425" indent="-457200">
              <a:lnSpc>
                <a:spcPts val="3000"/>
              </a:lnSpc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veicolo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non appartiene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conducente </a:t>
            </a:r>
          </a:p>
          <a:p>
            <a:pPr marL="987425" indent="-457200">
              <a:lnSpc>
                <a:spcPts val="3000"/>
              </a:lnSpc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il soggetto a cui appartiene è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estraneo</a:t>
            </a: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all’</a:t>
            </a:r>
            <a:r>
              <a:rPr lang="it-IT" altLang="ja-JP" sz="2800" dirty="0">
                <a:latin typeface="Arial" pitchFamily="34" charset="0"/>
                <a:cs typeface="Arial" pitchFamily="34" charset="0"/>
              </a:rPr>
              <a:t>illecito</a:t>
            </a:r>
          </a:p>
          <a:p>
            <a:pPr marL="530225" indent="0">
              <a:lnSpc>
                <a:spcPts val="3000"/>
              </a:lnSpc>
              <a:spcAft>
                <a:spcPts val="1200"/>
              </a:spcAft>
              <a:buClr>
                <a:srgbClr val="FF0000"/>
              </a:buClr>
              <a:defRPr/>
            </a:pPr>
            <a:endParaRPr lang="it-IT" altLang="ja-JP" sz="28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ts val="3000"/>
              </a:lnSpc>
              <a:spcAft>
                <a:spcPts val="120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Con tasso &gt;1,5 gr/l, si applica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raddoppio durata sospensione patente</a:t>
            </a:r>
          </a:p>
          <a:p>
            <a:pPr marL="0" indent="0">
              <a:lnSpc>
                <a:spcPts val="3000"/>
              </a:lnSpc>
              <a:spcAft>
                <a:spcPts val="1200"/>
              </a:spcAft>
              <a:buClr>
                <a:srgbClr val="FF0000"/>
              </a:buClr>
              <a:defRPr/>
            </a:pPr>
            <a:endParaRPr lang="it-IT" altLang="ja-JP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CDABD2-5463-411B-9883-16560789A9D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/>
        </p:nvSpPr>
        <p:spPr>
          <a:xfrm>
            <a:off x="0" y="1774032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19138" indent="-2698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lvl="1">
              <a:lnSpc>
                <a:spcPts val="3000"/>
              </a:lnSpc>
              <a:spcAft>
                <a:spcPts val="6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600" b="1" dirty="0">
                <a:latin typeface="Arial" pitchFamily="34" charset="0"/>
                <a:cs typeface="Arial" pitchFamily="34" charset="0"/>
              </a:rPr>
              <a:t>appartenenza  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- effettivo e concreto dominio su cosa, indipendentemente formale intestazione bene (possesso o detenzione, salvo dominio del tutto occasionali) (Cass. Pen, Sez. IV, n. 20610 /2010).</a:t>
            </a:r>
          </a:p>
          <a:p>
            <a:pPr lvl="1">
              <a:lnSpc>
                <a:spcPts val="3000"/>
              </a:lnSpc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600" b="1" dirty="0">
                <a:latin typeface="Arial" pitchFamily="34" charset="0"/>
                <a:cs typeface="Arial" pitchFamily="34" charset="0"/>
              </a:rPr>
              <a:t> estraneità 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al reato - chi non abbia avuto nessun collegamento diretto o indiretto con la consumazione reato (</a:t>
            </a:r>
            <a:r>
              <a:rPr lang="it-IT" altLang="it-IT" sz="2600" dirty="0" err="1">
                <a:latin typeface="Arial" pitchFamily="34" charset="0"/>
                <a:cs typeface="Arial" pitchFamily="34" charset="0"/>
              </a:rPr>
              <a:t>Cass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. Pen, Sez. I, n. 3281/2000)</a:t>
            </a:r>
          </a:p>
          <a:p>
            <a:pPr marL="1371600" lvl="2" indent="-457200">
              <a:lnSpc>
                <a:spcPts val="3000"/>
              </a:lnSpc>
              <a:buClr>
                <a:srgbClr val="FF0000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it-IT" altLang="it-IT" sz="2000" i="1" dirty="0">
                <a:latin typeface="Arial" pitchFamily="34" charset="0"/>
                <a:cs typeface="Arial" pitchFamily="34" charset="0"/>
              </a:rPr>
              <a:t>non è confiscabile il veicolo concesso in leasing all'utilizzatore se il concedente, da ritenersi proprietario del mezzo, sia estraneo al reato 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(SS.UU., n. 14484 del 19.01.2012 – </a:t>
            </a:r>
            <a:r>
              <a:rPr lang="it-IT" altLang="it-IT" sz="2000" dirty="0" err="1">
                <a:latin typeface="Arial" pitchFamily="34" charset="0"/>
                <a:cs typeface="Arial" pitchFamily="34" charset="0"/>
              </a:rPr>
              <a:t>Cass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it-IT" altLang="it-IT" sz="2000" dirty="0" err="1">
                <a:latin typeface="Arial" pitchFamily="34" charset="0"/>
                <a:cs typeface="Arial" pitchFamily="34" charset="0"/>
              </a:rPr>
              <a:t>pen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., sez. IV, n. 48633 del 22.12.2022)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CDABD2-5463-411B-9883-16560789A9D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8663CDCB-734D-4C86-ACF2-513662DF6B8C}"/>
              </a:ext>
            </a:extLst>
          </p:cNvPr>
          <p:cNvSpPr>
            <a:spLocks noGrp="1"/>
          </p:cNvSpPr>
          <p:nvPr/>
        </p:nvSpPr>
        <p:spPr bwMode="auto">
          <a:xfrm>
            <a:off x="93663" y="131763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Estraneità per sanzioni accessorie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sul veicolo 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84524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egnaposto contenuto 2"/>
          <p:cNvSpPr>
            <a:spLocks noGrp="1"/>
          </p:cNvSpPr>
          <p:nvPr/>
        </p:nvSpPr>
        <p:spPr bwMode="auto">
          <a:xfrm>
            <a:off x="114300" y="1828800"/>
            <a:ext cx="8928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7675" indent="-447675"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L’esclusione non ricorre:</a:t>
            </a:r>
          </a:p>
          <a:p>
            <a:pPr marL="809625" lvl="1" indent="-352425">
              <a:spcBef>
                <a:spcPts val="3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sz="2800" dirty="0">
                <a:latin typeface="Arial" pitchFamily="34" charset="0"/>
                <a:cs typeface="Arial" pitchFamily="34" charset="0"/>
              </a:rPr>
              <a:t>per il comproprietario veicolo (Cass. Pen. Sez. IV, n. 24015/2009)</a:t>
            </a:r>
          </a:p>
          <a:p>
            <a:pPr marL="809625" lvl="1" indent="-352425">
              <a:spcBef>
                <a:spcPts val="3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sz="2800" dirty="0">
                <a:latin typeface="Arial" pitchFamily="34" charset="0"/>
                <a:cs typeface="Arial" pitchFamily="34" charset="0"/>
              </a:rPr>
              <a:t>se il proprietario è presente a bordo e consapevole (Cass. Pen. Sez. IV , n. 34687/2010)</a:t>
            </a:r>
          </a:p>
          <a:p>
            <a:pPr marL="895350" lvl="1" indent="-317500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per il coniuge comproprietario in comunione di beni (Cass. Pen. Sez. IV , n.16154/2010)</a:t>
            </a:r>
          </a:p>
          <a:p>
            <a:pPr marL="895350" lvl="1" indent="-317500">
              <a:spcBef>
                <a:spcPct val="2000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per la persona giuridica se il conducente è rappresentante legale (solo per ditte individuali e </a:t>
            </a: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srl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unipersonali)</a:t>
            </a:r>
          </a:p>
        </p:txBody>
      </p:sp>
      <p:pic>
        <p:nvPicPr>
          <p:cNvPr id="30724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A623D4-ED99-4DB8-A485-A20699E9322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07FD8886-9FFC-4EC0-8D76-2AF206EB6251}"/>
              </a:ext>
            </a:extLst>
          </p:cNvPr>
          <p:cNvSpPr>
            <a:spLocks noGrp="1"/>
          </p:cNvSpPr>
          <p:nvPr/>
        </p:nvSpPr>
        <p:spPr bwMode="auto">
          <a:xfrm>
            <a:off x="93663" y="131763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Estraneità per sanzioni accessorie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sul veicolo 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olo 1"/>
          <p:cNvSpPr>
            <a:spLocks noGrp="1"/>
          </p:cNvSpPr>
          <p:nvPr/>
        </p:nvSpPr>
        <p:spPr bwMode="auto">
          <a:xfrm>
            <a:off x="90488" y="2317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Particolarità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6867" name="Segnaposto contenuto 2"/>
          <p:cNvSpPr>
            <a:spLocks noGrp="1"/>
          </p:cNvSpPr>
          <p:nvPr/>
        </p:nvSpPr>
        <p:spPr bwMode="auto">
          <a:xfrm>
            <a:off x="90488" y="182880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Sospensione immediata a tempo indeterminato prevista solo per ebbrezza grave (</a:t>
            </a:r>
            <a:r>
              <a:rPr lang="it-IT" altLang="it-IT" sz="2800" dirty="0" err="1">
                <a:latin typeface="Arial" pitchFamily="34" charset="0"/>
                <a:cs typeface="Arial" pitchFamily="34" charset="0"/>
              </a:rPr>
              <a:t>lett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. c)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Possibilità di riavere la patente revocata (dopo 3 anni dal provvedimento di revoca)</a:t>
            </a:r>
          </a:p>
          <a:p>
            <a:pPr algn="just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Permesso orario per sospensione patente:</a:t>
            </a:r>
          </a:p>
          <a:p>
            <a:pPr marL="892175" lvl="1" indent="-355600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ammesso per ipotesi art. 186, comma 2, </a:t>
            </a:r>
            <a:r>
              <a:rPr lang="it-IT" altLang="it-IT" dirty="0" err="1">
                <a:latin typeface="Arial" pitchFamily="34" charset="0"/>
                <a:cs typeface="Arial" pitchFamily="34" charset="0"/>
              </a:rPr>
              <a:t>lett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. a)</a:t>
            </a:r>
          </a:p>
          <a:p>
            <a:pPr marL="892175" lvl="1" indent="-355600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ammesso per sosp. breve 186-bis, comma 2</a:t>
            </a:r>
          </a:p>
          <a:p>
            <a:pPr marL="892175" lvl="1" indent="-355600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non ammesso per altre ipotesi</a:t>
            </a:r>
          </a:p>
        </p:txBody>
      </p:sp>
      <p:pic>
        <p:nvPicPr>
          <p:cNvPr id="36868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0" y="5969725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C1E25E-B3C4-45BD-B02F-437AB7496C74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/>
          </p:cNvSpPr>
          <p:nvPr/>
        </p:nvSpPr>
        <p:spPr bwMode="auto">
          <a:xfrm>
            <a:off x="90488" y="1412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Lavoro di pubblica utilità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7891" name="Segnaposto contenuto 2"/>
          <p:cNvSpPr>
            <a:spLocks noGrp="1"/>
          </p:cNvSpPr>
          <p:nvPr/>
        </p:nvSpPr>
        <p:spPr bwMode="auto">
          <a:xfrm>
            <a:off x="215900" y="1547813"/>
            <a:ext cx="8802688" cy="459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58888" indent="-344488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724025" indent="-352425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Salvo caso incidenti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, può essere disposto lavoro di pubblica utilità (durata uguale pena detentiva e 250 euro/giorno per pecuniaria)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Al termine periodo, il Tribunale (nuova udienza):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dimezza sospensione patente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revoca confisca del veicolo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7E1CE8-075E-4324-A331-A0D69BD34F82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1"/>
          <p:cNvSpPr>
            <a:spLocks noGrp="1"/>
          </p:cNvSpPr>
          <p:nvPr/>
        </p:nvSpPr>
        <p:spPr bwMode="auto">
          <a:xfrm>
            <a:off x="98425" y="168275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IN STATO DI EBBREZZA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Competenza ipotesi penali </a:t>
            </a: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8915" name="Segnaposto contenuto 2"/>
          <p:cNvSpPr>
            <a:spLocks noGrp="1"/>
          </p:cNvSpPr>
          <p:nvPr/>
        </p:nvSpPr>
        <p:spPr bwMode="auto">
          <a:xfrm>
            <a:off x="657225" y="1779905"/>
            <a:ext cx="78105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 marL="498475" lvl="1" algn="just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ingdings" pitchFamily="2" charset="2"/>
              <a:buChar char="Ø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tribunale in composizione monocratica</a:t>
            </a:r>
          </a:p>
          <a:p>
            <a:pPr marL="542925" lvl="1" indent="-350838" algn="just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75000"/>
              <a:buFont typeface="Wingdings" pitchFamily="2" charset="2"/>
              <a:buChar char="Ø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sanzioni accessorie anche per applicazione pena su richiesta parti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Tx/>
              <a:buNone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Tx/>
              <a:buNone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DCFD15-1ADC-43C8-B528-94531E45E56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5"/>
          <p:cNvSpPr>
            <a:spLocks noGrp="1"/>
          </p:cNvSpPr>
          <p:nvPr>
            <p:ph type="ctrTitle"/>
          </p:nvPr>
        </p:nvSpPr>
        <p:spPr>
          <a:xfrm>
            <a:off x="107950" y="2552556"/>
            <a:ext cx="8928100" cy="1470025"/>
          </a:xfrm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>
                <a:solidFill>
                  <a:srgbClr val="FF0000"/>
                </a:solidFill>
                <a:latin typeface="Arial Black" charset="0"/>
                <a:ea typeface="+mj-ea"/>
                <a:cs typeface="+mj-cs"/>
              </a:rPr>
              <a:t>Sostanze stupefacenti </a:t>
            </a:r>
            <a:br>
              <a:rPr lang="it-IT" b="1" dirty="0">
                <a:solidFill>
                  <a:srgbClr val="FF0000"/>
                </a:solidFill>
                <a:latin typeface="Arial Black" charset="0"/>
                <a:ea typeface="+mj-ea"/>
                <a:cs typeface="+mj-cs"/>
              </a:rPr>
            </a:br>
            <a:r>
              <a:rPr lang="it-IT" b="1" dirty="0">
                <a:solidFill>
                  <a:srgbClr val="FF0000"/>
                </a:solidFill>
                <a:latin typeface="Arial Black" charset="0"/>
                <a:ea typeface="+mj-ea"/>
                <a:cs typeface="+mj-cs"/>
              </a:rPr>
              <a:t>e loro metabolismo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69A6C5CD-D264-4F54-94BE-8927E15F7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5937" y="272827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32">
            <a:extLst>
              <a:ext uri="{FF2B5EF4-FFF2-40B4-BE49-F238E27FC236}">
                <a16:creationId xmlns:a16="http://schemas.microsoft.com/office/drawing/2014/main" id="{280B295F-20E5-4B2B-A970-B278503A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022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olo 1"/>
          <p:cNvSpPr>
            <a:spLocks noGrp="1"/>
          </p:cNvSpPr>
          <p:nvPr>
            <p:ph type="title"/>
          </p:nvPr>
        </p:nvSpPr>
        <p:spPr>
          <a:xfrm>
            <a:off x="114300" y="274638"/>
            <a:ext cx="8850313" cy="1143000"/>
          </a:xfrm>
        </p:spPr>
        <p:txBody>
          <a:bodyPr/>
          <a:lstStyle/>
          <a:p>
            <a:r>
              <a:rPr lang="it-IT" altLang="it-IT" sz="3200" b="1">
                <a:solidFill>
                  <a:srgbClr val="376092"/>
                </a:solidFill>
                <a:latin typeface="Arial Black" pitchFamily="34" charset="0"/>
              </a:rPr>
              <a:t>Definizione di DROGA secondo l’O.M.S</a:t>
            </a:r>
            <a:r>
              <a:rPr lang="it-IT" altLang="it-IT" sz="3200" b="1">
                <a:solidFill>
                  <a:srgbClr val="376092"/>
                </a:solidFill>
              </a:rPr>
              <a:t>.</a:t>
            </a:r>
            <a:endParaRPr lang="it-IT" altLang="it-IT" sz="4000"/>
          </a:p>
        </p:txBody>
      </p:sp>
      <p:sp>
        <p:nvSpPr>
          <p:cNvPr id="8195" name="Segnaposto contenuto 2"/>
          <p:cNvSpPr>
            <a:spLocks noGrp="1"/>
          </p:cNvSpPr>
          <p:nvPr>
            <p:ph idx="1"/>
          </p:nvPr>
        </p:nvSpPr>
        <p:spPr>
          <a:xfrm>
            <a:off x="441325" y="1548266"/>
            <a:ext cx="8196262" cy="4938712"/>
          </a:xfrm>
        </p:spPr>
        <p:txBody>
          <a:bodyPr>
            <a:normAutofit/>
          </a:bodyPr>
          <a:lstStyle/>
          <a:p>
            <a:pPr marL="449263" indent="-449263" algn="just">
              <a:spcBef>
                <a:spcPct val="0"/>
              </a:spcBef>
              <a:spcAft>
                <a:spcPts val="120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it-IT" altLang="it-IT" sz="2800" cap="none" dirty="0">
                <a:latin typeface="Arial" pitchFamily="34" charset="0"/>
                <a:cs typeface="Arial" pitchFamily="34" charset="0"/>
              </a:rPr>
              <a:t>Qualsiasi sostanza che, introdotta in un organismo vivente, può modificarne una  o più funzioni.</a:t>
            </a:r>
          </a:p>
          <a:p>
            <a:pPr marL="449263" indent="-449263" algn="just">
              <a:buFont typeface="Arial" pitchFamily="34" charset="0"/>
              <a:buBlip>
                <a:blip r:embed="rId2"/>
              </a:buBlip>
              <a:defRPr/>
            </a:pPr>
            <a:r>
              <a:rPr lang="it-IT" altLang="it-IT" sz="2800" cap="none" noProof="1">
                <a:latin typeface="Arial" pitchFamily="34" charset="0"/>
                <a:cs typeface="Arial" pitchFamily="34" charset="0"/>
              </a:rPr>
              <a:t>Effetti discendono dalla capacità di raggiungere il cervello ed interferire sulla normale comunicazione neuronale, provocando modificazioni neurobiologiche</a:t>
            </a:r>
            <a:r>
              <a:rPr lang="it-IT" altLang="it-IT" sz="2800" cap="none" noProof="1"/>
              <a:t>.</a:t>
            </a:r>
            <a:endParaRPr lang="it-IT" altLang="it-IT" sz="2800" b="1" noProof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49263" indent="-449263">
              <a:defRPr/>
            </a:pPr>
            <a:endParaRPr lang="it-IT" altLang="it-IT" dirty="0"/>
          </a:p>
        </p:txBody>
      </p:sp>
      <p:sp>
        <p:nvSpPr>
          <p:cNvPr id="40965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FF3B6A-5B3D-415E-9573-0885F1536D39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40964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844351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685330" y="1045528"/>
            <a:ext cx="797718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Molte sostanze pur essendo «droghe» in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senso farmacologico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, non lo sono dal punto di vista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legale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L‘ordinamento giuridico considera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sostanze stupefacenti e psicotrope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soltanto le sostanze inserite nelle Tabelle </a:t>
            </a:r>
            <a:r>
              <a:rPr lang="it-IT" altLang="it-IT" sz="2600" dirty="0" err="1">
                <a:latin typeface="Arial" pitchFamily="34" charset="0"/>
                <a:cs typeface="Arial" pitchFamily="34" charset="0"/>
              </a:rPr>
              <a:t>dPR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309/90 e quelle sottoposte ad un particolare regime di controllo per effetto di specifici provvedimenti legislativi (precursori chimici). 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Tutte le altre, naturali o sintetiche, ancorché farmacologicamente attive e dannose per l'organismo, sono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sostanze d'abuso 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e il loro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utilizzo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non è legalmente censurato ma può essere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regolamentato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Sostanze stupefacenti e sostanze d’abuso</a:t>
            </a:r>
          </a:p>
        </p:txBody>
      </p:sp>
      <p:pic>
        <p:nvPicPr>
          <p:cNvPr id="41988" name="Immagine 5" descr="Scudetto Stradale Definitivo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DB1E15-F0EC-494A-9ACB-E846F063730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8732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appa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9275"/>
            <a:ext cx="7848600" cy="5313363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2987675" y="115888"/>
            <a:ext cx="2819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 anchor="ctr"/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1F497D"/>
                </a:solidFill>
                <a:latin typeface="Bookman Old Style" pitchFamily="18" charset="0"/>
                <a:cs typeface="Arial" pitchFamily="34" charset="0"/>
              </a:rPr>
              <a:t>Quante sono?</a:t>
            </a:r>
          </a:p>
        </p:txBody>
      </p:sp>
      <p:pic>
        <p:nvPicPr>
          <p:cNvPr id="43012" name="Immagine 5" descr="Scudetto Stradale Definitivo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0B21E3-7BBF-4A01-AC7C-20B6DB58D20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56100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330634" y="1491298"/>
            <a:ext cx="829675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 eaLnBrk="1" hangingPunct="1"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Il CDS vieta la guida in stato di alterazione per uso di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sostanze stupefacenti o psicotrope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spcAft>
                <a:spcPct val="30000"/>
              </a:spcAft>
              <a:buClr>
                <a:srgbClr val="FF0000"/>
              </a:buClr>
              <a:buBlip>
                <a:blip r:embed="rId3"/>
              </a:buBlip>
              <a:defRPr/>
            </a:pPr>
            <a:r>
              <a:rPr lang="it-IT" altLang="it-IT" sz="2600" dirty="0">
                <a:latin typeface="Arial" pitchFamily="34" charset="0"/>
                <a:cs typeface="Arial" pitchFamily="34" charset="0"/>
              </a:rPr>
              <a:t>L‘ordinamento giuridico considera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sostanze stupefacenti e psicotrope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soltanto le sostanze inserite nelle Tabelle </a:t>
            </a:r>
            <a:r>
              <a:rPr lang="it-IT" altLang="it-IT" sz="2600" dirty="0" err="1">
                <a:latin typeface="Arial" pitchFamily="34" charset="0"/>
                <a:cs typeface="Arial" pitchFamily="34" charset="0"/>
              </a:rPr>
              <a:t>dPR</a:t>
            </a:r>
            <a:r>
              <a:rPr lang="it-IT" altLang="it-IT" sz="2600" dirty="0">
                <a:latin typeface="Arial" pitchFamily="34" charset="0"/>
                <a:cs typeface="Arial" pitchFamily="34" charset="0"/>
              </a:rPr>
              <a:t> 309/90 e quelle sottoposte ad un particolare regime di controllo per effetto di specifici provvedimenti legislativi (precursori chimici). </a:t>
            </a:r>
          </a:p>
          <a:p>
            <a:pPr algn="just" eaLnBrk="1" hangingPunct="1"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endParaRPr lang="it-IT" altLang="it-IT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0" y="110490"/>
            <a:ext cx="9144000" cy="5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Sostanze stupefacenti e cds</a:t>
            </a:r>
          </a:p>
        </p:txBody>
      </p:sp>
      <p:pic>
        <p:nvPicPr>
          <p:cNvPr id="41988" name="Immagine 5" descr="Scudetto Stradale Definitivo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DB1E15-F0EC-494A-9ACB-E846F063730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00665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614363" y="755650"/>
            <a:ext cx="797718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ART. 13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5 tabelle contenenti: </a:t>
            </a:r>
          </a:p>
          <a:p>
            <a:pPr marL="804863" lvl="2" indent="-396875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sostanze stupefacenti o psicotrope (TAB. I, II, III, IV)</a:t>
            </a:r>
          </a:p>
          <a:p>
            <a:pPr marL="804863" lvl="2" indent="-396875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medicinali a base di tali sostanze (TAB. V)</a:t>
            </a:r>
          </a:p>
          <a:p>
            <a:pPr marL="804863" lvl="2" indent="-396875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sostanze attive ad uso farmaceutico (TAB. V)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elenco delle sostanze e dei preparati indicati nelle convenzioni e negli accordi internazionali 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aggiornato tempestivamente anche in base a convenzioni e accordi internazionali ovvero a nuove acquisizioni scientifiche.</a:t>
            </a:r>
          </a:p>
          <a:p>
            <a:pPr lvl="2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it-IT" altLang="it-IT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DPR 309/90 T.U. STUPEFACENTI</a:t>
            </a:r>
          </a:p>
        </p:txBody>
      </p:sp>
      <p:pic>
        <p:nvPicPr>
          <p:cNvPr id="44036" name="Immagine 5" descr="Scudetto Stradale Definitivo copi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1CEBEC-0FEE-43C9-983F-7B1494F90BE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614363" y="633413"/>
            <a:ext cx="797718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TABELLA I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oppio e materiali da cui si ottengono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sost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. oppiacee +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sost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. analoghe ottenute per trasformazione chimica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foglie di coca e alcaloidi ad azione eccitante su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snc</a:t>
            </a: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sostanze di tipo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amfetaminico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 ad azione eccitante su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snc</a:t>
            </a: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sostanze con effetti su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snc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 e capacità di determinare dipendenza fisica o psichica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indolici</a:t>
            </a: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sostanze ottenute per sintesi o semi-sintesi da THC (</a:t>
            </a:r>
            <a:r>
              <a:rPr lang="el-GR" altLang="it-IT" sz="2400" dirty="0">
                <a:latin typeface="Times New Roman"/>
                <a:cs typeface="Times New Roman"/>
              </a:rPr>
              <a:t>Δ</a:t>
            </a:r>
            <a:r>
              <a:rPr lang="it-IT" altLang="it-IT" sz="2400" dirty="0">
                <a:latin typeface="Times New Roman"/>
                <a:cs typeface="Times New Roman"/>
              </a:rPr>
              <a:t>8-THC e </a:t>
            </a:r>
            <a:r>
              <a:rPr lang="el-GR" altLang="it-IT" sz="2400" dirty="0">
                <a:latin typeface="Times New Roman"/>
                <a:cs typeface="Times New Roman"/>
              </a:rPr>
              <a:t>Δ</a:t>
            </a:r>
            <a:r>
              <a:rPr lang="it-IT" altLang="it-IT" sz="2400" dirty="0">
                <a:latin typeface="Times New Roman"/>
                <a:cs typeface="Times New Roman"/>
              </a:rPr>
              <a:t>9-THC)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piante o sostanze naturali o sintetiche che provocano allucinazioni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endParaRPr lang="it-IT" altLang="it-IT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DPR 309/90 T.U. STUPEFACENTI</a:t>
            </a:r>
          </a:p>
        </p:txBody>
      </p:sp>
      <p:pic>
        <p:nvPicPr>
          <p:cNvPr id="45060" name="Immagine 5" descr="Scudetto Stradale Definitivo cop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34691-2F72-4607-812B-42796FE40E4F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614363" y="779463"/>
            <a:ext cx="797718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TABELLA II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cannabis (</a:t>
            </a:r>
            <a:r>
              <a:rPr lang="it-IT" altLang="it-IT" sz="2400" i="1" dirty="0">
                <a:latin typeface="Arial" pitchFamily="34" charset="0"/>
                <a:cs typeface="Arial" pitchFamily="34" charset="0"/>
              </a:rPr>
              <a:t>indica) 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e prodotti da essa ottenuti (foglie e infiorescenza)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preparazioni contenenti cannabis (olio e resina)</a:t>
            </a:r>
          </a:p>
          <a:p>
            <a:pPr marL="0" indent="0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TABELLA III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barbiturici con notevole capacità di indurre dipendenza fisica o psichica (no antiepilettici e anestetici)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preparazioni contenenti barbiturici</a:t>
            </a:r>
          </a:p>
          <a:p>
            <a:pPr marL="0" indent="0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endParaRPr lang="it-IT" altLang="it-IT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DPR 309/90 T.U. STUPEFACENTI</a:t>
            </a:r>
          </a:p>
        </p:txBody>
      </p:sp>
      <p:pic>
        <p:nvPicPr>
          <p:cNvPr id="46084" name="Immagine 5" descr="Scudetto Stradale Definitivo copi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49FDB7-57A2-4940-93D8-FB073522FDD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614363" y="779463"/>
            <a:ext cx="797718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marL="341313" indent="-341313"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TABELLA IV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sostanze con concreto pericolo di dipendenza di intensità e gravità minore rispetto alle TAB I e III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preparazioni contenenti tali sostanze</a:t>
            </a:r>
          </a:p>
          <a:p>
            <a:pPr marL="0" indent="0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TABELLA «dei medicinali»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medicinali a base di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sost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. attive stupefacenti o psicotrope, incluse le </a:t>
            </a:r>
            <a:r>
              <a:rPr lang="it-IT" altLang="it-IT" sz="2400" dirty="0" err="1">
                <a:latin typeface="Arial" pitchFamily="34" charset="0"/>
                <a:cs typeface="Arial" pitchFamily="34" charset="0"/>
              </a:rPr>
              <a:t>sost</a:t>
            </a:r>
            <a:r>
              <a:rPr lang="it-IT" altLang="it-IT" sz="2400" dirty="0">
                <a:latin typeface="Arial" pitchFamily="34" charset="0"/>
                <a:cs typeface="Arial" pitchFamily="34" charset="0"/>
              </a:rPr>
              <a:t>. attive ad uso farmaceutico di impiego terapeutico ad uso umano e animale 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r>
              <a:rPr lang="it-IT" altLang="it-IT" sz="2400" dirty="0">
                <a:latin typeface="Arial" pitchFamily="34" charset="0"/>
                <a:cs typeface="Arial" pitchFamily="34" charset="0"/>
              </a:rPr>
              <a:t>medicinali utilizzati in terapia del dolore elencati nell'allegato III-bis</a:t>
            </a: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Blip>
                <a:blip r:embed="rId4"/>
              </a:buBlip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spcAft>
                <a:spcPct val="30000"/>
              </a:spcAft>
              <a:buClr>
                <a:srgbClr val="FF0000"/>
              </a:buClr>
              <a:buFontTx/>
              <a:buBlip>
                <a:blip r:embed="rId3"/>
              </a:buBlip>
              <a:defRPr/>
            </a:pPr>
            <a:endParaRPr lang="it-IT" altLang="it-IT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DPR 309/90 T.U. STUPEFACENTI</a:t>
            </a:r>
          </a:p>
        </p:txBody>
      </p:sp>
      <p:pic>
        <p:nvPicPr>
          <p:cNvPr id="47108" name="Immagine 5" descr="Scudetto Stradale Definitivo copi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69CFB8-3EB3-429F-9DA1-A343AEC9D675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7" rIns="91392" bIns="45697">
            <a:spAutoFit/>
          </a:bodyPr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Stupefacenti e Guida</a:t>
            </a:r>
            <a:endParaRPr lang="en-GB" altLang="it-IT" b="1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40963" name="Rectangle 6"/>
          <p:cNvSpPr>
            <a:spLocks noChangeArrowheads="1"/>
          </p:cNvSpPr>
          <p:nvPr/>
        </p:nvSpPr>
        <p:spPr bwMode="auto">
          <a:xfrm>
            <a:off x="384175" y="757238"/>
            <a:ext cx="8642350" cy="531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7" rIns="91392" bIns="45697"/>
          <a:lstStyle>
            <a:lvl1pPr defTabSz="912813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62025" indent="-514350" defTabSz="91281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 eaLnBrk="1" hangingPunct="1">
              <a:spcBef>
                <a:spcPct val="30000"/>
              </a:spcBef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Le </a:t>
            </a:r>
            <a:r>
              <a:rPr lang="it-IT" altLang="it-IT" sz="3000" b="1" dirty="0" err="1">
                <a:latin typeface="Arial" pitchFamily="34" charset="0"/>
                <a:cs typeface="Arial" pitchFamily="34" charset="0"/>
              </a:rPr>
              <a:t>sost</a:t>
            </a: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. psicotrope e psicoattive agiscono sul SNC con effetti:</a:t>
            </a:r>
          </a:p>
          <a:p>
            <a:pPr lvl="1" algn="just" eaLnBrk="1" hangingPunct="1">
              <a:spcBef>
                <a:spcPct val="30000"/>
              </a:spcBef>
              <a:buClr>
                <a:srgbClr val="FF0000"/>
              </a:buClr>
              <a:buFont typeface="Calibri" pitchFamily="34" charset="0"/>
              <a:buAutoNum type="arabicPeriod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Depressivi 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(oppiacei, psicofarmaci, barbiturici, antidepressivi)</a:t>
            </a:r>
          </a:p>
          <a:p>
            <a:pPr lvl="1" algn="just" eaLnBrk="1" hangingPunct="1">
              <a:spcBef>
                <a:spcPct val="30000"/>
              </a:spcBef>
              <a:buClr>
                <a:srgbClr val="FF0000"/>
              </a:buClr>
              <a:buFont typeface="Calibri" pitchFamily="34" charset="0"/>
              <a:buAutoNum type="arabicPeriod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Stimolanti 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(cocaina, amfetamine)</a:t>
            </a:r>
          </a:p>
          <a:p>
            <a:pPr lvl="1" algn="just" eaLnBrk="1" hangingPunct="1">
              <a:spcBef>
                <a:spcPct val="30000"/>
              </a:spcBef>
              <a:buClr>
                <a:srgbClr val="FF0000"/>
              </a:buClr>
              <a:buFont typeface="Calibri" pitchFamily="34" charset="0"/>
              <a:buAutoNum type="arabicPeriod"/>
              <a:defRPr/>
            </a:pPr>
            <a:r>
              <a:rPr lang="it-IT" altLang="it-IT" dirty="0" err="1">
                <a:latin typeface="Arial" pitchFamily="34" charset="0"/>
                <a:cs typeface="Arial" pitchFamily="34" charset="0"/>
              </a:rPr>
              <a:t>Psico-dislettici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(MDMA, allucinogeni, </a:t>
            </a:r>
            <a:r>
              <a:rPr lang="it-IT" altLang="it-IT" sz="2000" dirty="0" err="1">
                <a:latin typeface="Arial" pitchFamily="34" charset="0"/>
                <a:cs typeface="Arial" pitchFamily="34" charset="0"/>
              </a:rPr>
              <a:t>cannabinoidi</a:t>
            </a:r>
            <a:r>
              <a:rPr lang="it-IT" altLang="it-IT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442913" lvl="1" indent="-350838" algn="just" eaLnBrk="1" hangingPunct="1">
              <a:spcBef>
                <a:spcPct val="30000"/>
              </a:spcBef>
              <a:buClr>
                <a:srgbClr val="FF0000"/>
              </a:buClr>
              <a:buSzPct val="150000"/>
              <a:buFont typeface="Arial" pitchFamily="34" charset="0"/>
              <a:buNone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Con </a:t>
            </a:r>
            <a:r>
              <a:rPr lang="it-IT" altLang="it-IT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effetti negativi sulla guida e sulla sicurezza</a:t>
            </a:r>
          </a:p>
          <a:p>
            <a:pPr lvl="1" algn="just" eaLnBrk="1" hangingPunct="1">
              <a:spcBef>
                <a:spcPct val="30000"/>
              </a:spcBef>
              <a:buClr>
                <a:srgbClr val="FF0000"/>
              </a:buClr>
              <a:buFont typeface="Calibri" pitchFamily="34" charset="0"/>
              <a:buAutoNum type="arabicPeriod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Rallentamento delle funzioni psicomotorie</a:t>
            </a:r>
          </a:p>
          <a:p>
            <a:pPr lvl="1" algn="just" eaLnBrk="1" hangingPunct="1">
              <a:spcBef>
                <a:spcPct val="30000"/>
              </a:spcBef>
              <a:buClr>
                <a:srgbClr val="FF0000"/>
              </a:buClr>
              <a:buFont typeface="Calibri" pitchFamily="34" charset="0"/>
              <a:buAutoNum type="arabicPeriod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Ridotti effetti sintomatici manifesti con aspetti clinici sfumati</a:t>
            </a:r>
          </a:p>
          <a:p>
            <a:pPr lvl="1" algn="just" eaLnBrk="1" hangingPunct="1">
              <a:spcBef>
                <a:spcPct val="30000"/>
              </a:spcBef>
              <a:buClr>
                <a:srgbClr val="FF0000"/>
              </a:buClr>
              <a:buFont typeface="Calibri" pitchFamily="34" charset="0"/>
              <a:buAutoNum type="arabicPeriod"/>
              <a:defRPr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Sintomi manifesti di tipo comportamentale</a:t>
            </a:r>
          </a:p>
        </p:txBody>
      </p:sp>
      <p:sp>
        <p:nvSpPr>
          <p:cNvPr id="4813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7C39B6-724E-44E3-80E6-30A0095F458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48133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1" y="6200916"/>
            <a:ext cx="491490" cy="54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5"/>
          <p:cNvSpPr>
            <a:spLocks noGrp="1"/>
          </p:cNvSpPr>
          <p:nvPr>
            <p:ph type="ctrTitle"/>
          </p:nvPr>
        </p:nvSpPr>
        <p:spPr>
          <a:xfrm>
            <a:off x="107950" y="2552556"/>
            <a:ext cx="8928100" cy="1470025"/>
          </a:xfrm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>
                <a:solidFill>
                  <a:srgbClr val="FF0000"/>
                </a:solidFill>
                <a:latin typeface="Arial Black" charset="0"/>
                <a:ea typeface="+mj-ea"/>
                <a:cs typeface="+mj-cs"/>
              </a:rPr>
              <a:t>CONTROLLI E SANZIONI PER GUIDA </a:t>
            </a:r>
            <a:r>
              <a:rPr lang="it-IT" b="1" dirty="0" smtClean="0">
                <a:solidFill>
                  <a:srgbClr val="FF0000"/>
                </a:solidFill>
                <a:latin typeface="Arial Black" charset="0"/>
                <a:ea typeface="+mj-ea"/>
                <a:cs typeface="+mj-cs"/>
              </a:rPr>
              <a:t>dopo aver assunto </a:t>
            </a:r>
            <a:r>
              <a:rPr lang="it-IT" b="1" dirty="0">
                <a:solidFill>
                  <a:srgbClr val="FF0000"/>
                </a:solidFill>
                <a:latin typeface="Arial Black" charset="0"/>
                <a:ea typeface="+mj-ea"/>
                <a:cs typeface="+mj-cs"/>
              </a:rPr>
              <a:t>STUPEFACENTI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69A6C5CD-D264-4F54-94BE-8927E15F7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5937" y="272827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32">
            <a:extLst>
              <a:ext uri="{FF2B5EF4-FFF2-40B4-BE49-F238E27FC236}">
                <a16:creationId xmlns:a16="http://schemas.microsoft.com/office/drawing/2014/main" id="{280B295F-20E5-4B2B-A970-B278503A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022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239913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contenuto 2"/>
          <p:cNvSpPr>
            <a:spLocks noGrp="1"/>
          </p:cNvSpPr>
          <p:nvPr/>
        </p:nvSpPr>
        <p:spPr bwMode="auto">
          <a:xfrm>
            <a:off x="215900" y="1668318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71550" indent="-5143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L’accertamento urgente 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può essere compiuto (casi tassativi):</a:t>
            </a:r>
          </a:p>
          <a:p>
            <a:pPr lvl="1">
              <a:buClr>
                <a:srgbClr val="FF0000"/>
              </a:buClr>
              <a:buFont typeface="Calibri" pitchFamily="34" charset="0"/>
              <a:buAutoNum type="arabicPeriod"/>
            </a:pPr>
            <a:r>
              <a:rPr lang="it-IT" altLang="it-IT" sz="3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esito positivo accertamenti qualitativi non invasivi o prove (</a:t>
            </a:r>
            <a:r>
              <a:rPr lang="it-IT" altLang="it-I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rispetto riservatezza e integrità fisica</a:t>
            </a:r>
            <a:r>
              <a:rPr lang="it-IT" altLang="it-IT" sz="3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buClr>
                <a:srgbClr val="FF0000"/>
              </a:buClr>
              <a:buFont typeface="Calibri" pitchFamily="34" charset="0"/>
              <a:buAutoNum type="arabicPeriod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in caso di fondato sospetto di sotto effetto (</a:t>
            </a:r>
            <a:r>
              <a:rPr lang="it-IT" altLang="it-IT" dirty="0">
                <a:latin typeface="Arial" pitchFamily="34" charset="0"/>
                <a:cs typeface="Arial" pitchFamily="34" charset="0"/>
              </a:rPr>
              <a:t>da documentare</a:t>
            </a:r>
            <a:r>
              <a:rPr lang="it-IT" altLang="it-IT" sz="32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buClr>
                <a:srgbClr val="FF0000"/>
              </a:buClr>
              <a:buFont typeface="Calibri" pitchFamily="34" charset="0"/>
              <a:buAutoNum type="arabicPeriod"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in ogni caso di incidente</a:t>
            </a: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347" name="Titolo 1"/>
          <p:cNvSpPr>
            <a:spLocks noGrp="1"/>
          </p:cNvSpPr>
          <p:nvPr/>
        </p:nvSpPr>
        <p:spPr bwMode="auto">
          <a:xfrm>
            <a:off x="212725" y="8413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Presupposti accertamento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57348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A9B1DA-FF94-42EA-A12E-6EEAD4841F03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/>
        </p:nvSpPr>
        <p:spPr bwMode="auto">
          <a:xfrm>
            <a:off x="79500" y="1670050"/>
            <a:ext cx="7031038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0100" indent="-3429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>
              <a:buClr>
                <a:srgbClr val="FF0000"/>
              </a:buClr>
              <a:buFont typeface="+mj-lt"/>
              <a:buAutoNum type="arabicPeriod"/>
              <a:defRPr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Accertamenti preliminari positivi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Test di tipo colorimetrico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Dispositivi portatili di screening 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Prove sui riflessi, di equilibrio o di coordinazione motoria + specifici elementi di evidenza (residui di sostanza, strumenti per assunzione, ecc.)</a:t>
            </a:r>
          </a:p>
          <a:p>
            <a:pPr marL="0" indent="0"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1" name="Titolo 1"/>
          <p:cNvSpPr>
            <a:spLocks noGrp="1"/>
          </p:cNvSpPr>
          <p:nvPr/>
        </p:nvSpPr>
        <p:spPr bwMode="auto">
          <a:xfrm>
            <a:off x="212725" y="8413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Presupposti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58372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8566C3-A7D2-4FAE-A511-EA362FF25CBE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9168" y="1452676"/>
            <a:ext cx="2061028" cy="373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558" b="57331"/>
          <a:stretch/>
        </p:blipFill>
        <p:spPr>
          <a:xfrm>
            <a:off x="5599339" y="4959007"/>
            <a:ext cx="2699658" cy="1905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/>
        </p:nvSpPr>
        <p:spPr bwMode="auto">
          <a:xfrm>
            <a:off x="138838" y="167005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0100" indent="-3429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>
              <a:buClr>
                <a:srgbClr val="FF0000"/>
              </a:buClr>
              <a:buFont typeface="+mj-lt"/>
              <a:buAutoNum type="arabicPeriod" startAt="2"/>
              <a:defRPr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Fondato sospetto di sotto effetto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Rilevamento di comportamento ricollegabile, </a:t>
            </a: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sulla base di comune esperienza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, ad un’assunzione recente con effetti sulla guida</a:t>
            </a:r>
          </a:p>
          <a:p>
            <a:pPr marL="0" indent="0"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395" name="Titolo 1"/>
          <p:cNvSpPr>
            <a:spLocks noGrp="1"/>
          </p:cNvSpPr>
          <p:nvPr/>
        </p:nvSpPr>
        <p:spPr bwMode="auto">
          <a:xfrm>
            <a:off x="212725" y="8413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Presupposti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5939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02AABB-B61A-4C7D-86EF-0BC820EE842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029" y="4137008"/>
            <a:ext cx="4977492" cy="2584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/>
        </p:nvSpPr>
        <p:spPr bwMode="auto">
          <a:xfrm>
            <a:off x="104113" y="167005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0100" indent="-3429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>
              <a:buClr>
                <a:srgbClr val="FF0000"/>
              </a:buClr>
              <a:buFont typeface="+mj-lt"/>
              <a:buAutoNum type="arabicPeriod" startAt="3"/>
              <a:defRPr/>
            </a:pPr>
            <a:r>
              <a:rPr lang="it-IT" altLang="it-IT" b="1" dirty="0">
                <a:latin typeface="Arial" pitchFamily="34" charset="0"/>
                <a:cs typeface="Arial" pitchFamily="34" charset="0"/>
              </a:rPr>
              <a:t>Incidente 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Tutti i conducenti coinvolti, a prescindere dalla responsabilità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In relazione alla concreta possibilità di effettuarli (non obbligatorio)</a:t>
            </a:r>
          </a:p>
          <a:p>
            <a:pPr marL="987425" indent="-450850"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Valutazione effettive condizioni dei conducenti</a:t>
            </a:r>
            <a:endParaRPr lang="it-IT" alt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419" name="Titolo 1"/>
          <p:cNvSpPr>
            <a:spLocks noGrp="1"/>
          </p:cNvSpPr>
          <p:nvPr/>
        </p:nvSpPr>
        <p:spPr bwMode="auto">
          <a:xfrm>
            <a:off x="212725" y="8413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Presupposti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60420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8E008E-5CAD-43E7-B97E-C5A988CA7F33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422" y="4729049"/>
            <a:ext cx="4124098" cy="1911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olo 1"/>
          <p:cNvSpPr>
            <a:spLocks noGrp="1"/>
          </p:cNvSpPr>
          <p:nvPr/>
        </p:nvSpPr>
        <p:spPr bwMode="auto">
          <a:xfrm>
            <a:off x="107950" y="2047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Modalità accertamento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114300" y="1728153"/>
            <a:ext cx="8928100" cy="4024312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314450" indent="-4572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>
              <a:spcBef>
                <a:spcPts val="200"/>
              </a:spcBef>
              <a:buClr>
                <a:srgbClr val="FF0000"/>
              </a:buClr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Il reato è accertato attraverso la prova dell’assunzione della sostanza con </a:t>
            </a: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accertamenti analitici di II livello su liquidi biologici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spcBef>
                <a:spcPts val="200"/>
              </a:spcBef>
              <a:buClr>
                <a:srgbClr val="FF0000"/>
              </a:buClr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prelevati da:</a:t>
            </a:r>
          </a:p>
          <a:p>
            <a:pPr lvl="2">
              <a:spcBef>
                <a:spcPts val="2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3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personale sanitario ausiliario FF.PP.</a:t>
            </a:r>
          </a:p>
          <a:p>
            <a:pPr lvl="2">
              <a:spcBef>
                <a:spcPts val="2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3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personale medico o sanitario di strutture pubbliche o private</a:t>
            </a: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>
              <a:spcBef>
                <a:spcPts val="2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it-IT" altLang="it-IT" sz="3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 di polizia stradale secondo direttiva Min salute – </a:t>
            </a:r>
            <a:r>
              <a:rPr lang="it-IT" altLang="it-IT" sz="3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Min</a:t>
            </a:r>
            <a:r>
              <a:rPr lang="it-IT" altLang="it-IT" sz="3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interno 11 aprile 2025</a:t>
            </a:r>
          </a:p>
        </p:txBody>
      </p:sp>
      <p:pic>
        <p:nvPicPr>
          <p:cNvPr id="6144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08F91A-A348-4B4A-B94A-C89A7EEC0AAE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olo 1"/>
          <p:cNvSpPr>
            <a:spLocks noGrp="1"/>
          </p:cNvSpPr>
          <p:nvPr/>
        </p:nvSpPr>
        <p:spPr bwMode="auto">
          <a:xfrm>
            <a:off x="98425" y="2174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PRELIEVO DI LIQUIDI BIOLOGICI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Urina</a:t>
            </a:r>
            <a:endParaRPr lang="it-IT" altLang="it-IT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64515" name="Segnaposto contenuto 2"/>
          <p:cNvSpPr>
            <a:spLocks noGrp="1"/>
          </p:cNvSpPr>
          <p:nvPr/>
        </p:nvSpPr>
        <p:spPr bwMode="auto">
          <a:xfrm>
            <a:off x="98425" y="1431925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esame non invasivo eseguibile sul posto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 effettuare in locale adeguato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(privacy e rispetto dignità)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controllare a vista il prelievo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(contaminazioni o sostituzione del campione)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positività dei metaboliti urinari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(ampia finestra di positività no </a:t>
            </a:r>
            <a:r>
              <a:rPr lang="it-IT" altLang="it-IT" sz="2800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under effect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facile adulterazione del campione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conferma con controanalisi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(GC-MS)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516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F10FAF-43BA-44E0-AB74-576047350F94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4517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olo 1"/>
          <p:cNvSpPr>
            <a:spLocks noGrp="1"/>
          </p:cNvSpPr>
          <p:nvPr/>
        </p:nvSpPr>
        <p:spPr bwMode="auto">
          <a:xfrm>
            <a:off x="98425" y="2174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PRELIEVO DI LIQUIDI BIOLOGICI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Sudore</a:t>
            </a:r>
            <a:endParaRPr lang="it-IT" altLang="it-IT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65539" name="Segnaposto contenuto 2"/>
          <p:cNvSpPr>
            <a:spLocks noGrp="1"/>
          </p:cNvSpPr>
          <p:nvPr/>
        </p:nvSpPr>
        <p:spPr bwMode="auto">
          <a:xfrm>
            <a:off x="98425" y="1431925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praticità di raccolta del campione </a:t>
            </a:r>
            <a:r>
              <a:rPr lang="it-IT" altLang="it-IT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on-site</a:t>
            </a: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esame non invasivo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come l’urina è una via di eliminazione della sostanza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positività indice di assunzione pregressa e non </a:t>
            </a:r>
            <a:r>
              <a:rPr lang="it-IT" altLang="it-IT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under effect </a:t>
            </a: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(finestra di positività più lunga dell’urina)</a:t>
            </a:r>
            <a:endParaRPr lang="it-IT" altLang="it-IT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540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B21D87-935A-4EC0-9CD7-F201A1FA671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5541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olo 1"/>
          <p:cNvSpPr>
            <a:spLocks noGrp="1"/>
          </p:cNvSpPr>
          <p:nvPr/>
        </p:nvSpPr>
        <p:spPr bwMode="auto">
          <a:xfrm>
            <a:off x="98425" y="2174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PRELIEVO DI LIQUIDI BIOLOGICI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Sangue</a:t>
            </a:r>
            <a:endParaRPr lang="it-IT" altLang="it-IT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66563" name="Segnaposto contenuto 2"/>
          <p:cNvSpPr>
            <a:spLocks noGrp="1"/>
          </p:cNvSpPr>
          <p:nvPr/>
        </p:nvSpPr>
        <p:spPr bwMode="auto">
          <a:xfrm>
            <a:off x="98425" y="1431925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matrice biologica d’elezione</a:t>
            </a: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ottima risposta su attività biologica della sostanza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(comparsa-scomparsa)</a:t>
            </a: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positività coincide generalmente con effetto su SNC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esame invasivo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(possibili complicanze sanitarie)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esame complesso </a:t>
            </a:r>
            <a:r>
              <a:rPr lang="it-IT" altLang="it-IT" sz="2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(personale medico o sanitario, attrezzatura da laboratorio locali idonei)</a:t>
            </a: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esame costoso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564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8279D6-83EA-4873-9849-099E0BF61C9B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6565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olo 1"/>
          <p:cNvSpPr>
            <a:spLocks noGrp="1"/>
          </p:cNvSpPr>
          <p:nvPr/>
        </p:nvSpPr>
        <p:spPr bwMode="auto">
          <a:xfrm>
            <a:off x="98425" y="2174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PRELIEVO DI LIQUIDI BIOLOGICI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Saliva</a:t>
            </a:r>
            <a:endParaRPr lang="it-IT" altLang="it-IT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64515" name="Segnaposto contenuto 2"/>
          <p:cNvSpPr>
            <a:spLocks noGrp="1"/>
          </p:cNvSpPr>
          <p:nvPr/>
        </p:nvSpPr>
        <p:spPr bwMode="auto">
          <a:xfrm>
            <a:off x="98425" y="1431925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matrice biologica di recente proposizione</a:t>
            </a: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ultra-filtrato del sangue</a:t>
            </a: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buona correlazione con sangue in termini di attività biologica della sostanza</a:t>
            </a: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positività indica uno stato di </a:t>
            </a:r>
            <a:r>
              <a:rPr lang="it-IT" altLang="it-IT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sotto effetto</a:t>
            </a:r>
            <a:endParaRPr lang="it-IT" altLang="it-IT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eseguibilità </a:t>
            </a:r>
            <a:r>
              <a:rPr lang="it-IT" altLang="it-IT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on site </a:t>
            </a: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it-IT" altLang="it-IT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rapid</a:t>
            </a:r>
            <a:r>
              <a:rPr lang="it-IT" altLang="it-IT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test</a:t>
            </a:r>
            <a:endParaRPr lang="it-IT" altLang="it-IT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rispetto </a:t>
            </a:r>
            <a:r>
              <a:rPr lang="it-IT" altLang="it-IT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privacy</a:t>
            </a: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it-IT" altLang="it-IT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compliance</a:t>
            </a: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dell’esaminando</a:t>
            </a:r>
          </a:p>
          <a:p>
            <a:pPr>
              <a:spcBef>
                <a:spcPct val="0"/>
              </a:spcBef>
              <a:buClr>
                <a:srgbClr val="00B050"/>
              </a:buClr>
              <a:buFont typeface="Wingdings" pitchFamily="2" charset="2"/>
              <a:buChar char="n"/>
              <a:defRPr/>
            </a:pPr>
            <a:r>
              <a:rPr lang="it-IT" altLang="it-I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economicità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58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65560C-074A-4C74-85DD-91749EB2D871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7589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olo 1"/>
          <p:cNvSpPr>
            <a:spLocks noGrp="1"/>
          </p:cNvSpPr>
          <p:nvPr/>
        </p:nvSpPr>
        <p:spPr bwMode="auto">
          <a:xfrm>
            <a:off x="98425" y="2174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PRELIEVO DI LIQUIDI BIOLOGICI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Finestra di positività</a:t>
            </a:r>
            <a:endParaRPr lang="it-IT" altLang="it-IT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98425" y="1431925"/>
            <a:ext cx="8928100" cy="4527550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>
              <a:buClr>
                <a:srgbClr val="FF0000"/>
              </a:buClr>
              <a:defRPr/>
            </a:pPr>
            <a:endParaRPr lang="it-IT" altLang="it-IT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612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5A9173-FBDE-4C48-89A1-0BAC232D30B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14300" y="1793875"/>
          <a:ext cx="8912226" cy="3803838"/>
        </p:xfrm>
        <a:graphic>
          <a:graphicData uri="http://schemas.openxmlformats.org/drawingml/2006/table">
            <a:tbl>
              <a:tblPr/>
              <a:tblGrid>
                <a:gridCol w="157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7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3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72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13126">
                <a:tc>
                  <a:txBody>
                    <a:bodyPr/>
                    <a:lstStyle/>
                    <a:p>
                      <a:pPr algn="ctr"/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Sostanze</a:t>
                      </a:r>
                      <a:b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Sangue</a:t>
                      </a:r>
                      <a:endParaRPr lang="it-IT" sz="2000" dirty="0">
                        <a:effectLst/>
                      </a:endParaRPr>
                    </a:p>
                    <a:p>
                      <a:pPr algn="ctr"/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Saliva</a:t>
                      </a:r>
                      <a:endParaRPr lang="it-IT" sz="2000" dirty="0">
                        <a:effectLst/>
                      </a:endParaRPr>
                    </a:p>
                    <a:p>
                      <a:pPr algn="ctr"/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Urina</a:t>
                      </a:r>
                      <a:endParaRPr lang="it-IT" sz="2000" dirty="0">
                        <a:effectLst/>
                      </a:endParaRPr>
                    </a:p>
                    <a:p>
                      <a:pPr algn="ctr"/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Sudore</a:t>
                      </a:r>
                      <a:endParaRPr lang="it-IT" sz="2000" dirty="0">
                        <a:effectLst/>
                      </a:endParaRPr>
                    </a:p>
                    <a:p>
                      <a:pPr algn="ctr"/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Capello</a:t>
                      </a:r>
                      <a:endParaRPr lang="it-IT" sz="2000" dirty="0">
                        <a:effectLst/>
                      </a:endParaRPr>
                    </a:p>
                    <a:p>
                      <a:pPr algn="ctr"/>
                      <a:endParaRPr lang="it-IT" sz="2000" dirty="0"/>
                    </a:p>
                  </a:txBody>
                  <a:tcPr marT="45691" marB="4569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631">
                <a:tc>
                  <a:txBody>
                    <a:bodyPr/>
                    <a:lstStyle/>
                    <a:p>
                      <a:pPr algn="ctr"/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Oppiacei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15-20 </a:t>
                      </a:r>
                      <a:r>
                        <a:rPr lang="it-I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5/6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6/7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24/48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gg-7 gg</a:t>
                      </a:r>
                      <a:endParaRPr lang="it-IT" sz="200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Mesi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631">
                <a:tc>
                  <a:txBody>
                    <a:bodyPr/>
                    <a:lstStyle/>
                    <a:p>
                      <a:pPr algn="ctr"/>
                      <a:r>
                        <a:rPr lang="it-IT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Cocaina</a:t>
                      </a:r>
                      <a:endParaRPr lang="it-IT" sz="200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15-20 </a:t>
                      </a:r>
                      <a:r>
                        <a:rPr lang="it-I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4/5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5/6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24/48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gg-7 gg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Mesi</a:t>
                      </a:r>
                      <a:endParaRPr lang="it-IT" sz="200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631">
                <a:tc>
                  <a:txBody>
                    <a:bodyPr/>
                    <a:lstStyle/>
                    <a:p>
                      <a:pPr algn="ctr"/>
                      <a:r>
                        <a:rPr lang="it-IT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AnfetamineMDMA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min-1h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4/5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</a:t>
                      </a:r>
                      <a:r>
                        <a:rPr lang="it-I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gg-7 gg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Mesi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631">
                <a:tc>
                  <a:txBody>
                    <a:bodyPr/>
                    <a:lstStyle/>
                    <a:p>
                      <a:pPr algn="ctr"/>
                      <a:r>
                        <a:rPr lang="it-I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Cannabis THC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</a:t>
                      </a:r>
                      <a:r>
                        <a:rPr lang="it-IT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h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4-6 h</a:t>
                      </a:r>
                    </a:p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 gg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gg-20 gg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Mesi</a:t>
                      </a:r>
                      <a:endParaRPr lang="it-IT" sz="2000" dirty="0">
                        <a:effectLst/>
                      </a:endParaRPr>
                    </a:p>
                  </a:txBody>
                  <a:tcPr marL="38100" marR="38100" marT="19039" marB="190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8659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olo 1"/>
          <p:cNvSpPr>
            <a:spLocks noGrp="1"/>
          </p:cNvSpPr>
          <p:nvPr/>
        </p:nvSpPr>
        <p:spPr bwMode="auto">
          <a:xfrm>
            <a:off x="107950" y="2047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Modalità accertamento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5" name="Segnaposto contenuto 2"/>
          <p:cNvSpPr>
            <a:spLocks noGrp="1"/>
          </p:cNvSpPr>
          <p:nvPr/>
        </p:nvSpPr>
        <p:spPr>
          <a:xfrm>
            <a:off x="114300" y="1728153"/>
            <a:ext cx="8928100" cy="4024312"/>
          </a:xfrm>
          <a:prstGeom prst="rect">
            <a:avLst/>
          </a:prstGeom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314450" indent="-4572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algn="ctr">
              <a:spcBef>
                <a:spcPts val="200"/>
              </a:spcBef>
              <a:buClr>
                <a:srgbClr val="FF0000"/>
              </a:buClr>
              <a:defRPr/>
            </a:pPr>
            <a:r>
              <a:rPr lang="it-IT" altLang="it-IT" sz="3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Quali liquidi biologici prelevare?</a:t>
            </a:r>
          </a:p>
          <a:p>
            <a:pPr marL="457200" indent="-457200">
              <a:spcBef>
                <a:spcPts val="20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it-IT" altLang="it-IT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direttiva interministeriale 11 aprile 2025:</a:t>
            </a:r>
          </a:p>
          <a:p>
            <a:pPr marL="819150" lvl="1" indent="-457200">
              <a:spcBef>
                <a:spcPts val="2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sz="2800" dirty="0">
                <a:latin typeface="Arial" pitchFamily="34" charset="0"/>
                <a:cs typeface="Arial" pitchFamily="34" charset="0"/>
              </a:rPr>
              <a:t>campioni di </a:t>
            </a: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sangue</a:t>
            </a:r>
            <a:r>
              <a:rPr lang="it-IT" alt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prelevati in strutture ospedaliere sanitarie di base o accreditate/equiparate </a:t>
            </a:r>
          </a:p>
          <a:p>
            <a:pPr marL="819150" lvl="1" indent="-457200">
              <a:spcBef>
                <a:spcPts val="2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fluido del cavo orale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prelevato dalle forze di polizia fuori sede</a:t>
            </a:r>
          </a:p>
          <a:p>
            <a:pPr marL="1077913" indent="-457200">
              <a:spcBef>
                <a:spcPts val="2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it-IT" altLang="it-IT" sz="2800" i="1" dirty="0">
                <a:latin typeface="Arial" pitchFamily="34" charset="0"/>
                <a:cs typeface="Arial" pitchFamily="34" charset="0"/>
              </a:rPr>
              <a:t>Solo su queste matrici è possibile rilevare alcol, stupefacenti e loro metaboliti attivi espressione dell’effetto farmaco-tossicologico in atto al momento del prelievo</a:t>
            </a:r>
          </a:p>
        </p:txBody>
      </p:sp>
      <p:pic>
        <p:nvPicPr>
          <p:cNvPr id="6144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08F91A-A348-4B4A-B94A-C89A7EEC0AAE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66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444251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0031" y="1531302"/>
            <a:ext cx="8643937" cy="4380548"/>
          </a:xfrm>
        </p:spPr>
        <p:txBody>
          <a:bodyPr>
            <a:normAutofit lnSpcReduction="10000"/>
          </a:bodyPr>
          <a:lstStyle/>
          <a:p>
            <a:pPr marL="539750" indent="-539750">
              <a:spcBef>
                <a:spcPct val="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it-IT" altLang="it-IT" sz="3200" cap="none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Insieme di procedure documentate che accompagnano il campione nelle fasi di raccolta, conservazione, trasporto, analisi, referto.</a:t>
            </a:r>
          </a:p>
          <a:p>
            <a:pPr marL="539750" indent="-539750">
              <a:spcBef>
                <a:spcPct val="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it-IT" altLang="it-IT" sz="3200" cap="none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Garantisce </a:t>
            </a:r>
            <a:r>
              <a:rPr lang="it-IT" altLang="it-IT" sz="3200" b="1" cap="none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  <a:t>integrità</a:t>
            </a:r>
            <a:r>
              <a:rPr lang="it-IT" altLang="it-IT" sz="3200" cap="none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del campione dal momento della raccolta ed </a:t>
            </a:r>
            <a:r>
              <a:rPr lang="it-IT" altLang="it-IT" sz="3200" b="1" cap="none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  <a:t>efficacia probatoria</a:t>
            </a:r>
            <a:r>
              <a:rPr lang="it-IT" altLang="it-IT" sz="3200" cap="none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ai risultati di laboratorio.</a:t>
            </a:r>
          </a:p>
          <a:p>
            <a:pPr marL="539750" indent="-539750">
              <a:spcBef>
                <a:spcPct val="0"/>
              </a:spcBef>
              <a:buFont typeface="Arial" pitchFamily="34" charset="0"/>
              <a:buNone/>
              <a:defRPr/>
            </a:pPr>
            <a:endParaRPr lang="it-IT" altLang="it-IT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9750" indent="-539750">
              <a:buFont typeface="Arial" pitchFamily="34" charset="0"/>
              <a:buNone/>
              <a:defRPr/>
            </a:pPr>
            <a:endParaRPr lang="it-IT" altLang="it-IT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9750" indent="-539750">
              <a:buFont typeface="Arial" pitchFamily="34" charset="0"/>
              <a:buNone/>
              <a:defRPr/>
            </a:pPr>
            <a:endParaRPr lang="it-IT" altLang="it-IT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9635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AF52EE-818F-49D4-B2C3-6DD00F6DF331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9636" name="Titolo 1"/>
          <p:cNvSpPr>
            <a:spLocks noGrp="1"/>
          </p:cNvSpPr>
          <p:nvPr/>
        </p:nvSpPr>
        <p:spPr bwMode="auto">
          <a:xfrm>
            <a:off x="98425" y="2174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PRELIEVO DI LIQUIDI BIOLOGICI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376092"/>
                </a:solidFill>
                <a:latin typeface="Arial Black" pitchFamily="34" charset="0"/>
              </a:rPr>
              <a:t>Catena di custodia</a:t>
            </a:r>
            <a:endParaRPr lang="it-IT" altLang="it-IT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69637" name="Immagine 5" descr="Scudetto Stradale Definitivo cop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olo 1"/>
          <p:cNvSpPr>
            <a:spLocks noGrp="1"/>
          </p:cNvSpPr>
          <p:nvPr/>
        </p:nvSpPr>
        <p:spPr bwMode="auto">
          <a:xfrm>
            <a:off x="90488" y="68263"/>
            <a:ext cx="89281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(ART. 187, c. 5-bis CDS)</a:t>
            </a:r>
          </a:p>
          <a:p>
            <a:pPr algn="ctr">
              <a:spcBef>
                <a:spcPct val="0"/>
              </a:spcBef>
              <a:buFont typeface="Arial" pitchFamily="34" charset="0"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Ritiro cautelare patente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b="1" dirty="0">
              <a:solidFill>
                <a:srgbClr val="376092"/>
              </a:solidFill>
              <a:latin typeface="Arial Black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60419" name="Segnaposto contenuto 2"/>
          <p:cNvSpPr>
            <a:spLocks noGrp="1"/>
          </p:cNvSpPr>
          <p:nvPr/>
        </p:nvSpPr>
        <p:spPr bwMode="auto">
          <a:xfrm>
            <a:off x="1" y="2084388"/>
            <a:ext cx="9144000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Clr>
                <a:srgbClr val="FF0000"/>
              </a:buClr>
              <a:buNone/>
              <a:defRPr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Quando gli esiti accertamenti II livello </a:t>
            </a:r>
          </a:p>
          <a:p>
            <a:pPr algn="ctr">
              <a:spcBef>
                <a:spcPct val="0"/>
              </a:spcBef>
              <a:buClr>
                <a:srgbClr val="FF0000"/>
              </a:buClr>
              <a:buNone/>
              <a:defRPr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non sono immediatamente disponibili</a:t>
            </a:r>
          </a:p>
          <a:p>
            <a:pPr algn="ctr">
              <a:spcBef>
                <a:spcPct val="0"/>
              </a:spcBef>
              <a:buClr>
                <a:srgbClr val="FF0000"/>
              </a:buClr>
              <a:buFontTx/>
              <a:buNone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 Positività accertamenti screening:</a:t>
            </a:r>
          </a:p>
          <a:p>
            <a:pPr marL="765175" indent="-433388"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Ritiro patente fino esito o max 10 giorni</a:t>
            </a:r>
          </a:p>
          <a:p>
            <a:pPr marL="765175" indent="-433388"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Conservazione patente a cura accertatore - in caso di circolazione, sanzioni art. 216 CDS</a:t>
            </a:r>
          </a:p>
          <a:p>
            <a:pPr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3732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DA67CB-136C-47C3-B5ED-190EAD0CE559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68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D7F2A-7B8C-3B80-3D20-54E8D1A74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olo 1">
            <a:extLst>
              <a:ext uri="{FF2B5EF4-FFF2-40B4-BE49-F238E27FC236}">
                <a16:creationId xmlns:a16="http://schemas.microsoft.com/office/drawing/2014/main" id="{E16E71DD-E6F2-699B-E137-92DAA57EE8F2}"/>
              </a:ext>
            </a:extLst>
          </p:cNvPr>
          <p:cNvSpPr>
            <a:spLocks noGrp="1"/>
          </p:cNvSpPr>
          <p:nvPr/>
        </p:nvSpPr>
        <p:spPr bwMode="auto">
          <a:xfrm>
            <a:off x="90488" y="68263"/>
            <a:ext cx="89281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(ART. 187, c. 5-ter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Inibizione guida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60419" name="Segnaposto contenuto 2">
            <a:extLst>
              <a:ext uri="{FF2B5EF4-FFF2-40B4-BE49-F238E27FC236}">
                <a16:creationId xmlns:a16="http://schemas.microsoft.com/office/drawing/2014/main" id="{ED037268-869B-1BFA-460D-C72DF59FEFBB}"/>
              </a:ext>
            </a:extLst>
          </p:cNvPr>
          <p:cNvSpPr>
            <a:spLocks noGrp="1"/>
          </p:cNvSpPr>
          <p:nvPr/>
        </p:nvSpPr>
        <p:spPr bwMode="auto">
          <a:xfrm>
            <a:off x="360363" y="2084388"/>
            <a:ext cx="8658225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Clr>
                <a:srgbClr val="FF0000"/>
              </a:buClr>
              <a:buFontTx/>
              <a:buNone/>
              <a:defRPr/>
            </a:pPr>
            <a:r>
              <a:rPr lang="it-IT" altLang="it-IT" sz="2400" b="1" dirty="0">
                <a:latin typeface="Arial" pitchFamily="34" charset="0"/>
                <a:cs typeface="Arial" pitchFamily="34" charset="0"/>
              </a:rPr>
              <a:t>Se impossibile procedere ad accertamento analitico</a:t>
            </a:r>
          </a:p>
          <a:p>
            <a:pPr algn="ctr">
              <a:spcBef>
                <a:spcPct val="0"/>
              </a:spcBef>
              <a:buClr>
                <a:srgbClr val="FF0000"/>
              </a:buClr>
              <a:buFontTx/>
              <a:buNone/>
              <a:defRPr/>
            </a:pPr>
            <a:endParaRPr lang="it-IT" altLang="it-IT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000" b="1" dirty="0">
                <a:latin typeface="Arial" pitchFamily="34" charset="0"/>
                <a:cs typeface="Arial" pitchFamily="34" charset="0"/>
              </a:rPr>
              <a:t> Positività accertamenti screening:</a:t>
            </a:r>
          </a:p>
          <a:p>
            <a:pPr lvl="1"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Inibizione guida</a:t>
            </a:r>
          </a:p>
          <a:p>
            <a:pPr lvl="1"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Veicolo condotto da altri o trasportato in autorimessa (spese a carico interessato)</a:t>
            </a:r>
          </a:p>
          <a:p>
            <a:pPr lvl="1"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Revisione patente disposta dal Prefetto</a:t>
            </a:r>
          </a:p>
          <a:p>
            <a:pPr lvl="1">
              <a:lnSpc>
                <a:spcPts val="33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No ritiro e sospensione cautelare patente</a:t>
            </a:r>
          </a:p>
        </p:txBody>
      </p:sp>
      <p:pic>
        <p:nvPicPr>
          <p:cNvPr id="73732" name="Immagine 5" descr="Scudetto Stradale Definitivo copia.png">
            <a:extLst>
              <a:ext uri="{FF2B5EF4-FFF2-40B4-BE49-F238E27FC236}">
                <a16:creationId xmlns:a16="http://schemas.microsoft.com/office/drawing/2014/main" id="{B64AE18A-3E4A-729D-86C1-58309C4C3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Segnaposto numero diapositiva 2">
            <a:extLst>
              <a:ext uri="{FF2B5EF4-FFF2-40B4-BE49-F238E27FC236}">
                <a16:creationId xmlns:a16="http://schemas.microsoft.com/office/drawing/2014/main" id="{A1453732-B0B1-41F7-193D-44E27A99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DA67CB-136C-47C3-B5ED-190EAD0CE559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69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247385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olo 1"/>
          <p:cNvSpPr>
            <a:spLocks noGrp="1"/>
          </p:cNvSpPr>
          <p:nvPr/>
        </p:nvSpPr>
        <p:spPr bwMode="auto">
          <a:xfrm>
            <a:off x="134938" y="195263"/>
            <a:ext cx="8928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Sanzioni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/>
          <p:cNvSpPr>
            <a:spLocks noGrp="1"/>
          </p:cNvSpPr>
          <p:nvPr/>
        </p:nvSpPr>
        <p:spPr bwMode="auto">
          <a:xfrm>
            <a:off x="220663" y="1927225"/>
            <a:ext cx="8928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  <a:defRPr/>
            </a:pPr>
            <a:r>
              <a:rPr lang="it-IT" altLang="it-IT" sz="3200" dirty="0">
                <a:latin typeface="Arial" pitchFamily="34" charset="0"/>
                <a:cs typeface="Arial" pitchFamily="34" charset="0"/>
              </a:rPr>
              <a:t>Sanzioni penali in ogni caso: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ammenda e arresto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da 6 mesi ad 1 anno 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sospensione patente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da 1 a 2 anni (art. 218) </a:t>
            </a: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sospensione provvisoria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patente fino a 2 anni (art. 223)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latin typeface="Arial" pitchFamily="34" charset="0"/>
                <a:cs typeface="Arial" pitchFamily="34" charset="0"/>
              </a:rPr>
              <a:t>confisca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 veicolo </a:t>
            </a: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salvo estraneo </a:t>
            </a:r>
            <a:r>
              <a:rPr lang="it-IT" altLang="it-IT" sz="2800" dirty="0">
                <a:latin typeface="Arial" pitchFamily="34" charset="0"/>
                <a:cs typeface="Arial" pitchFamily="34" charset="0"/>
              </a:rPr>
              <a:t>(per il sequestro si applica art. 224 ter)</a:t>
            </a:r>
          </a:p>
          <a:p>
            <a:pPr marL="0" indent="0">
              <a:spcBef>
                <a:spcPct val="20000"/>
              </a:spcBef>
              <a:buClr>
                <a:srgbClr val="FF0000"/>
              </a:buClr>
              <a:defRPr/>
            </a:pPr>
            <a:endParaRPr lang="it-IT" altLang="it-IT" sz="32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32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8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D4B7B0-E1B5-48A4-822C-E8C79D8BA466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70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olo 1"/>
          <p:cNvSpPr>
            <a:spLocks noGrp="1"/>
          </p:cNvSpPr>
          <p:nvPr/>
        </p:nvSpPr>
        <p:spPr bwMode="auto">
          <a:xfrm>
            <a:off x="107950" y="185738"/>
            <a:ext cx="8928100" cy="15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</a:t>
            </a:r>
            <a:b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</a:b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Incidente Stradale </a:t>
            </a:r>
            <a:r>
              <a:rPr lang="it-IT" altLang="it-IT" sz="2800" b="1" dirty="0">
                <a:solidFill>
                  <a:srgbClr val="376092"/>
                </a:solidFill>
                <a:latin typeface="Arial Black" pitchFamily="34" charset="0"/>
              </a:rPr>
              <a:t>(Art.187, c. 1-bis,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74755" name="Segnaposto contenuto 2"/>
          <p:cNvSpPr>
            <a:spLocks noGrp="1"/>
          </p:cNvSpPr>
          <p:nvPr/>
        </p:nvSpPr>
        <p:spPr bwMode="auto">
          <a:xfrm>
            <a:off x="114300" y="1784350"/>
            <a:ext cx="89281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>
                <a:latin typeface="Arial" pitchFamily="34" charset="0"/>
                <a:cs typeface="Arial" pitchFamily="34" charset="0"/>
              </a:rPr>
              <a:t>Se conducente in stato alterazione provoca un </a:t>
            </a:r>
            <a:r>
              <a:rPr lang="it-IT" altLang="it-IT" b="1">
                <a:latin typeface="Arial" pitchFamily="34" charset="0"/>
                <a:cs typeface="Arial" pitchFamily="34" charset="0"/>
              </a:rPr>
              <a:t>incidente stradale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b="1">
                <a:latin typeface="Arial" pitchFamily="34" charset="0"/>
                <a:cs typeface="Arial" pitchFamily="34" charset="0"/>
              </a:rPr>
              <a:t>raddoppio</a:t>
            </a:r>
            <a:r>
              <a:rPr lang="it-IT" altLang="it-IT">
                <a:latin typeface="Arial" pitchFamily="34" charset="0"/>
                <a:cs typeface="Arial" pitchFamily="34" charset="0"/>
              </a:rPr>
              <a:t> sanzioni penali (comprese sanzioni accessorie)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b="1">
                <a:latin typeface="Arial" pitchFamily="34" charset="0"/>
                <a:cs typeface="Arial" pitchFamily="34" charset="0"/>
              </a:rPr>
              <a:t>revoca patente di guida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b="1">
                <a:latin typeface="Arial" pitchFamily="34" charset="0"/>
                <a:cs typeface="Arial" pitchFamily="34" charset="0"/>
              </a:rPr>
              <a:t>confisca veicolo</a:t>
            </a:r>
          </a:p>
          <a:p>
            <a:pPr lvl="1">
              <a:buClr>
                <a:srgbClr val="FF0000"/>
              </a:buClr>
              <a:buSzPct val="75000"/>
              <a:buFontTx/>
              <a:buNone/>
            </a:pPr>
            <a:endParaRPr lang="it-IT" altLang="it-IT" sz="300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280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n"/>
            </a:pPr>
            <a:endParaRPr lang="it-IT" altLang="it-IT"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5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DC2A91-8367-430B-8037-DC5022758FE1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71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olo 1"/>
          <p:cNvSpPr>
            <a:spLocks noGrp="1"/>
          </p:cNvSpPr>
          <p:nvPr/>
        </p:nvSpPr>
        <p:spPr bwMode="auto">
          <a:xfrm>
            <a:off x="134938" y="1412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</a:t>
            </a:r>
          </a:p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Rifiuto (Art.187, c. 8 CDS)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75779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0DF3D2-C08B-4AAA-814E-92E6442633C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75781" name="Segnaposto contenuto 2"/>
          <p:cNvSpPr>
            <a:spLocks noGrp="1"/>
          </p:cNvSpPr>
          <p:nvPr/>
        </p:nvSpPr>
        <p:spPr bwMode="auto">
          <a:xfrm>
            <a:off x="356464" y="1763886"/>
            <a:ext cx="8928100" cy="495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Commette reato chi rifiuta: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accertamenti preliminari con precursori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accompagnamento presso strutture sanitarie fisse o mobili delle FF.PP.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accompagnamento presso ospedale o strutture sanitarie private accreditate</a:t>
            </a:r>
          </a:p>
          <a:p>
            <a:pPr lvl="1"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prelievo liquidi biologici in ospedale per finalità non terapeutiche</a:t>
            </a:r>
          </a:p>
          <a:p>
            <a:pPr marL="800100" lvl="1" indent="0">
              <a:buClr>
                <a:srgbClr val="FF0000"/>
              </a:buClr>
              <a:buSzPct val="75000"/>
              <a:buNone/>
            </a:pPr>
            <a:r>
              <a:rPr lang="it-IT" altLang="it-IT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N.B. non risponde di rifiuto per prelievo di saliva su strada</a:t>
            </a:r>
          </a:p>
          <a:p>
            <a:pPr marL="457200" lvl="1" indent="0">
              <a:buClr>
                <a:srgbClr val="FF0000"/>
              </a:buClr>
              <a:buSzPct val="75000"/>
              <a:buNone/>
            </a:pPr>
            <a:endParaRPr lang="it-IT" altLang="it-IT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olo 1"/>
          <p:cNvSpPr>
            <a:spLocks noGrp="1"/>
          </p:cNvSpPr>
          <p:nvPr/>
        </p:nvSpPr>
        <p:spPr bwMode="auto">
          <a:xfrm>
            <a:off x="134938" y="155575"/>
            <a:ext cx="89281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Revisione patente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77827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597E0A-274D-4003-85F9-84FED96050C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77829" name="Segnaposto contenuto 2"/>
          <p:cNvSpPr>
            <a:spLocks noGrp="1"/>
          </p:cNvSpPr>
          <p:nvPr/>
        </p:nvSpPr>
        <p:spPr bwMode="auto">
          <a:xfrm>
            <a:off x="355917" y="1613218"/>
            <a:ext cx="8653145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Revisione patente (visita medica) per accertamento permanenza requisiti fisici e psichici:</a:t>
            </a:r>
          </a:p>
          <a:p>
            <a:pPr marL="971550" lvl="1" indent="-514350" algn="just">
              <a:spcBef>
                <a:spcPct val="0"/>
              </a:spcBef>
              <a:buClr>
                <a:srgbClr val="FF0000"/>
              </a:buClr>
              <a:buSzPct val="75000"/>
              <a:buFont typeface="+mj-lt"/>
              <a:buAutoNum type="arabicPeriod"/>
            </a:pP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Positività screening in caso di impossibilità accertamenti II livello</a:t>
            </a:r>
          </a:p>
          <a:p>
            <a:pPr marL="971550" lvl="1" indent="-514350" algn="just">
              <a:spcBef>
                <a:spcPct val="0"/>
              </a:spcBef>
              <a:buClr>
                <a:srgbClr val="FF0000"/>
              </a:buClr>
              <a:buSzPct val="75000"/>
              <a:buFont typeface="+mj-lt"/>
              <a:buAutoNum type="arabicPeriod"/>
            </a:pP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 ogni caso di positività agli accertamenti di secondo livello o in caso di rifiuto di sottoporsi agli accertamenti</a:t>
            </a:r>
          </a:p>
        </p:txBody>
      </p:sp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olo 1"/>
          <p:cNvSpPr>
            <a:spLocks noGrp="1"/>
          </p:cNvSpPr>
          <p:nvPr/>
        </p:nvSpPr>
        <p:spPr bwMode="auto">
          <a:xfrm>
            <a:off x="134938" y="155575"/>
            <a:ext cx="89281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Revisione patente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77827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597E0A-274D-4003-85F9-84FED96050C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77829" name="Segnaposto contenuto 2"/>
          <p:cNvSpPr>
            <a:spLocks noGrp="1"/>
          </p:cNvSpPr>
          <p:nvPr/>
        </p:nvSpPr>
        <p:spPr bwMode="auto">
          <a:xfrm>
            <a:off x="355917" y="1613218"/>
            <a:ext cx="8653145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 algn="just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Revisione patente in caso di </a:t>
            </a:r>
            <a:r>
              <a:rPr lang="it-IT" alt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positività screening</a:t>
            </a: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impossibilità accertamenti II livello: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Prefetto dispone visita in CML da fare entro 60 gg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No sospensione cautelare patente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caso di inidoneità </a:t>
            </a:r>
            <a:r>
              <a:rPr lang="it-IT" altLang="it-IT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revoca patente 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(3 anni per </a:t>
            </a:r>
            <a:r>
              <a:rPr lang="it-IT" altLang="it-IT" sz="3000" dirty="0" err="1">
                <a:latin typeface="Arial" pitchFamily="34" charset="0"/>
                <a:cs typeface="Arial" pitchFamily="34" charset="0"/>
              </a:rPr>
              <a:t>riconseguirla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caso di idoneità la patente riprende la naturale durata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endParaRPr lang="it-IT" altLang="it-IT" sz="3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85397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olo 1"/>
          <p:cNvSpPr>
            <a:spLocks noGrp="1"/>
          </p:cNvSpPr>
          <p:nvPr/>
        </p:nvSpPr>
        <p:spPr bwMode="auto">
          <a:xfrm>
            <a:off x="134938" y="155575"/>
            <a:ext cx="89281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Revisione patente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pic>
        <p:nvPicPr>
          <p:cNvPr id="77827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597E0A-274D-4003-85F9-84FED96050C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77829" name="Segnaposto contenuto 2"/>
          <p:cNvSpPr>
            <a:spLocks noGrp="1"/>
          </p:cNvSpPr>
          <p:nvPr/>
        </p:nvSpPr>
        <p:spPr bwMode="auto">
          <a:xfrm>
            <a:off x="243069" y="1613218"/>
            <a:ext cx="8765994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14350" indent="-514350" algn="just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+mj-lt"/>
              <a:buAutoNum type="arabicPeriod" startAt="2"/>
            </a:pP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Revisione patente in caso di </a:t>
            </a:r>
            <a:r>
              <a:rPr lang="it-IT" alt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positività accertamenti II livello</a:t>
            </a:r>
            <a:r>
              <a:rPr lang="it-IT" altLang="it-IT" sz="3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 in caso di rifiuto: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Prefetto dispone visita in CML da fare entro 60 gg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Sospensione cautelare patente fino all’esito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caso di inidoneità </a:t>
            </a:r>
            <a:r>
              <a:rPr lang="it-IT" altLang="it-IT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revoca patente 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(3 anni per </a:t>
            </a:r>
            <a:r>
              <a:rPr lang="it-IT" altLang="it-IT" sz="3000" dirty="0" err="1">
                <a:latin typeface="Arial" pitchFamily="34" charset="0"/>
                <a:cs typeface="Arial" pitchFamily="34" charset="0"/>
              </a:rPr>
              <a:t>riconseguirla</a:t>
            </a:r>
            <a:r>
              <a:rPr lang="it-IT" altLang="it-IT" sz="3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In caso di idoneità durata patente prestabilita:</a:t>
            </a:r>
          </a:p>
          <a:p>
            <a:pPr lvl="2" algn="just">
              <a:spcBef>
                <a:spcPct val="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 fino a 1 anno</a:t>
            </a:r>
          </a:p>
          <a:p>
            <a:pPr lvl="2" algn="just">
              <a:spcBef>
                <a:spcPct val="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 fino a  3 anni (alla seconda conferma)</a:t>
            </a:r>
          </a:p>
          <a:p>
            <a:pPr lvl="2" algn="just">
              <a:spcBef>
                <a:spcPct val="0"/>
              </a:spcBef>
              <a:buClr>
                <a:srgbClr val="FF0000"/>
              </a:buClr>
              <a:buSzPct val="75000"/>
              <a:buFont typeface="Wingdings" pitchFamily="2" charset="2"/>
              <a:buChar char="Ø"/>
            </a:pPr>
            <a:r>
              <a:rPr lang="it-IT" altLang="it-IT" dirty="0">
                <a:latin typeface="Arial" pitchFamily="34" charset="0"/>
                <a:cs typeface="Arial" pitchFamily="34" charset="0"/>
              </a:rPr>
              <a:t> fino a 5 anni (alle conferme successive)</a:t>
            </a: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 lvl="1" algn="just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endParaRPr lang="it-IT" altLang="it-IT" sz="3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16534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olo 1"/>
          <p:cNvSpPr>
            <a:spLocks noGrp="1"/>
          </p:cNvSpPr>
          <p:nvPr/>
        </p:nvSpPr>
        <p:spPr bwMode="auto">
          <a:xfrm>
            <a:off x="34925" y="195263"/>
            <a:ext cx="8928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Sanzioni – Casi particolari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/>
          <p:cNvSpPr>
            <a:spLocks noGrp="1"/>
          </p:cNvSpPr>
          <p:nvPr/>
        </p:nvSpPr>
        <p:spPr bwMode="auto">
          <a:xfrm>
            <a:off x="230188" y="1684338"/>
            <a:ext cx="8928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715963"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endParaRPr lang="it-IT" altLang="it-IT" sz="2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715963"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infrazioni notturne </a:t>
            </a:r>
            <a:r>
              <a:rPr lang="it-IT" altLang="it-IT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(22-07): aumento ammenda da1/3 a metà </a:t>
            </a:r>
          </a:p>
          <a:p>
            <a:pPr marL="715963"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conducenti art. 186-bis </a:t>
            </a:r>
            <a:r>
              <a:rPr lang="it-IT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«tolleranza zero»</a:t>
            </a:r>
            <a:r>
              <a:rPr lang="it-IT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it-IT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aumento pene da 1/3 a metà</a:t>
            </a:r>
          </a:p>
          <a:p>
            <a:pPr marL="715963"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conducenti mezzi pesanti</a:t>
            </a:r>
            <a:r>
              <a:rPr lang="it-IT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it-IT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revoca patente</a:t>
            </a:r>
          </a:p>
          <a:p>
            <a:pPr marL="715963" lvl="1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veicolo appartiene a estraneo</a:t>
            </a:r>
            <a:r>
              <a:rPr lang="it-IT" altLang="it-IT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raddoppio sospensione patente</a:t>
            </a:r>
          </a:p>
          <a:p>
            <a:pPr marL="0" lvl="1" indent="0">
              <a:buClr>
                <a:srgbClr val="FF0000"/>
              </a:buClr>
              <a:buSzPct val="75000"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0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BE5434-9D4B-4972-A5A0-1C4F93233FA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72709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olo 1"/>
          <p:cNvSpPr>
            <a:spLocks noGrp="1"/>
          </p:cNvSpPr>
          <p:nvPr/>
        </p:nvSpPr>
        <p:spPr bwMode="auto">
          <a:xfrm>
            <a:off x="34925" y="195263"/>
            <a:ext cx="8928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Sanzioni – Casi particolari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35843" name="Segnaposto contenuto 2"/>
          <p:cNvSpPr>
            <a:spLocks noGrp="1"/>
          </p:cNvSpPr>
          <p:nvPr/>
        </p:nvSpPr>
        <p:spPr bwMode="auto">
          <a:xfrm>
            <a:off x="230188" y="1684338"/>
            <a:ext cx="8928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1077913" lvl="1" indent="-457200" defTabSz="390525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Minore 21 anni privo di patente</a:t>
            </a:r>
            <a:r>
              <a:rPr lang="it-IT" altLang="it-IT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può conseguirla dal 24 anno </a:t>
            </a:r>
          </a:p>
          <a:p>
            <a:pPr marL="1077913" lvl="1" indent="-457200" defTabSz="390525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alt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Minore 21 anni con «foglio rosa»: </a:t>
            </a:r>
          </a:p>
          <a:p>
            <a:pPr marL="1349375" lvl="2" indent="-271463" defTabSz="390525">
              <a:buClr>
                <a:srgbClr val="FF0000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it-IT" altLang="it-IT" sz="2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sosp</a:t>
            </a:r>
            <a:r>
              <a:rPr lang="it-IT" altLang="it-IT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./revoca foglio rosa (durata uguale a </a:t>
            </a:r>
            <a:r>
              <a:rPr lang="it-IT" altLang="it-IT" sz="2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sosp</a:t>
            </a:r>
            <a:r>
              <a:rPr lang="it-IT" altLang="it-IT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/revoca patente)</a:t>
            </a:r>
          </a:p>
          <a:p>
            <a:pPr marL="1349375" lvl="2" indent="-271463" defTabSz="390525">
              <a:buClr>
                <a:srgbClr val="FF0000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it-IT" altLang="it-IT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conseguimento nuovo foglio rosa dal 24 anno</a:t>
            </a:r>
            <a:endParaRPr lang="it-IT" altLang="it-IT" sz="2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077913" lvl="1" indent="-457200" defTabSz="390525">
              <a:buClr>
                <a:srgbClr val="FF0000"/>
              </a:buClr>
              <a:buSzPct val="75000"/>
              <a:buFont typeface="Webdings" pitchFamily="18" charset="2"/>
              <a:buChar char="="/>
              <a:defRPr/>
            </a:pPr>
            <a:r>
              <a:rPr lang="it-IT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Persona priva di patente</a:t>
            </a:r>
          </a:p>
          <a:p>
            <a:pPr marL="1349375" lvl="2" indent="-271463" defTabSz="390525">
              <a:buClr>
                <a:srgbClr val="FF0000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it-IT" altLang="it-IT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divieto di conseguirla da 1 a 2 anni (in luogo di </a:t>
            </a:r>
            <a:r>
              <a:rPr lang="it-IT" altLang="it-IT" sz="2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sosp</a:t>
            </a:r>
            <a:r>
              <a:rPr lang="it-IT" altLang="it-IT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cautelare)</a:t>
            </a:r>
          </a:p>
          <a:p>
            <a:pPr marL="1349375" lvl="2" indent="-271463" defTabSz="390525">
              <a:spcAft>
                <a:spcPts val="6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it-IT" altLang="it-IT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divieto di conseguirla (durata sosp.) o 3 anni (in caso di revoca)</a:t>
            </a:r>
          </a:p>
          <a:p>
            <a:pPr marL="790575" lvl="2" indent="-457200">
              <a:buClr>
                <a:srgbClr val="FF0000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it-IT" alt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N.B divieto conseguimento anche per conversione patente estera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Font typeface="Arial" pitchFamily="34" charset="0"/>
              <a:buNone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n"/>
              <a:defRPr/>
            </a:pPr>
            <a:endParaRPr lang="it-IT" altLang="it-IT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0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BE5434-9D4B-4972-A5A0-1C4F93233FA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72709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5883276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091366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olo 1"/>
          <p:cNvSpPr>
            <a:spLocks noGrp="1"/>
          </p:cNvSpPr>
          <p:nvPr/>
        </p:nvSpPr>
        <p:spPr bwMode="auto">
          <a:xfrm>
            <a:off x="90488" y="141288"/>
            <a:ext cx="8928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Lavoro di pubblica utilità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78851" name="Segnaposto contenuto 2"/>
          <p:cNvSpPr>
            <a:spLocks noGrp="1"/>
          </p:cNvSpPr>
          <p:nvPr/>
        </p:nvSpPr>
        <p:spPr bwMode="auto">
          <a:xfrm>
            <a:off x="215900" y="1916113"/>
            <a:ext cx="8802688" cy="459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58888" indent="-344488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724025" indent="-352425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 b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Salvo caso incidenti</a:t>
            </a:r>
            <a:r>
              <a:rPr lang="it-IT" altLang="it-IT" sz="3000">
                <a:latin typeface="Arial" pitchFamily="34" charset="0"/>
                <a:cs typeface="Arial" pitchFamily="34" charset="0"/>
              </a:rPr>
              <a:t>, può essere disposto lavoro di pubblica utilità (durata uguale pena detentiva e 250 euro/giorno per pecuniaria)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r>
              <a:rPr lang="it-IT" altLang="it-IT" sz="3000">
                <a:latin typeface="Arial" pitchFamily="34" charset="0"/>
                <a:cs typeface="Arial" pitchFamily="34" charset="0"/>
              </a:rPr>
              <a:t>Al termine periodo, il Tribunale (nuova udienza):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>
                <a:latin typeface="Arial" pitchFamily="34" charset="0"/>
                <a:cs typeface="Arial" pitchFamily="34" charset="0"/>
              </a:rPr>
              <a:t>dichiara estinto il reato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>
                <a:latin typeface="Arial" pitchFamily="34" charset="0"/>
                <a:cs typeface="Arial" pitchFamily="34" charset="0"/>
              </a:rPr>
              <a:t>dimezza sospensione patente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>
                <a:latin typeface="Arial" pitchFamily="34" charset="0"/>
                <a:cs typeface="Arial" pitchFamily="34" charset="0"/>
              </a:rPr>
              <a:t>revoca confisca del veicolo</a:t>
            </a:r>
          </a:p>
        </p:txBody>
      </p:sp>
      <p:sp>
        <p:nvSpPr>
          <p:cNvPr id="78852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9308A3-B5C5-4DBA-AFC4-3BC6C628B8EF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78853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olo 1"/>
          <p:cNvSpPr>
            <a:spLocks noGrp="1"/>
          </p:cNvSpPr>
          <p:nvPr/>
        </p:nvSpPr>
        <p:spPr bwMode="auto">
          <a:xfrm>
            <a:off x="134938" y="155575"/>
            <a:ext cx="89281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GUIDA DOPO AVER ASSUNTO STUPEFACENTI (Art.187 CDS)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376092"/>
                </a:solidFill>
                <a:latin typeface="Arial Black" pitchFamily="34" charset="0"/>
              </a:rPr>
              <a:t>Competenza</a:t>
            </a:r>
            <a: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  <a:t/>
            </a:r>
            <a:br>
              <a:rPr lang="it-IT" altLang="it-IT" dirty="0">
                <a:solidFill>
                  <a:srgbClr val="376092"/>
                </a:solidFill>
                <a:latin typeface="Arial Black" pitchFamily="34" charset="0"/>
              </a:rPr>
            </a:br>
            <a:endParaRPr lang="it-IT" altLang="it-IT" dirty="0">
              <a:solidFill>
                <a:srgbClr val="376092"/>
              </a:solidFill>
              <a:latin typeface="Arial Black" pitchFamily="34" charset="0"/>
            </a:endParaRPr>
          </a:p>
        </p:txBody>
      </p:sp>
      <p:sp>
        <p:nvSpPr>
          <p:cNvPr id="79875" name="Segnaposto contenuto 2"/>
          <p:cNvSpPr>
            <a:spLocks noGrp="1"/>
          </p:cNvSpPr>
          <p:nvPr/>
        </p:nvSpPr>
        <p:spPr bwMode="auto">
          <a:xfrm>
            <a:off x="134938" y="1730375"/>
            <a:ext cx="8928100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tribunale in composizione monocratica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latin typeface="Arial" pitchFamily="34" charset="0"/>
                <a:cs typeface="Arial" pitchFamily="34" charset="0"/>
              </a:rPr>
              <a:t>sanzioni accessorie anche per applicazione pena su richiesta parti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Tx/>
              <a:buNone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n"/>
            </a:pPr>
            <a:endParaRPr lang="it-IT" altLang="it-IT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987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16DE72-A091-41F8-9DD1-0D67A722E13E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79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olo 5"/>
          <p:cNvSpPr>
            <a:spLocks noGrp="1"/>
          </p:cNvSpPr>
          <p:nvPr/>
        </p:nvSpPr>
        <p:spPr bwMode="auto">
          <a:xfrm>
            <a:off x="107950" y="1958975"/>
            <a:ext cx="89281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400" b="1" dirty="0">
                <a:solidFill>
                  <a:srgbClr val="FF0000"/>
                </a:solidFill>
                <a:latin typeface="Arial Black" pitchFamily="34" charset="0"/>
              </a:rPr>
              <a:t>OMICIDIO STRADALE E LESIONI PERSONALI AGGRAVATI DA EBBREZZA O ALTERAZIONE</a:t>
            </a:r>
          </a:p>
        </p:txBody>
      </p:sp>
      <p:sp>
        <p:nvSpPr>
          <p:cNvPr id="93188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75C29D-F205-4BB9-AFCB-3C0FA9911116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710FD5F0-2888-4E64-B6F4-FB3A5E86D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5937" y="272827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9AD80EB5-E0C8-40E5-897A-AB3BAFC12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022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048156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olo 1"/>
          <p:cNvSpPr txBox="1">
            <a:spLocks/>
          </p:cNvSpPr>
          <p:nvPr/>
        </p:nvSpPr>
        <p:spPr bwMode="auto">
          <a:xfrm>
            <a:off x="1490663" y="1522413"/>
            <a:ext cx="619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endParaRPr lang="it-IT" altLang="it-IT" sz="3500" b="1">
              <a:solidFill>
                <a:srgbClr val="5F5F5F"/>
              </a:solidFill>
              <a:latin typeface="Lato Black"/>
            </a:endParaRPr>
          </a:p>
        </p:txBody>
      </p:sp>
      <p:sp>
        <p:nvSpPr>
          <p:cNvPr id="94211" name="Segnaposto contenuto 2"/>
          <p:cNvSpPr txBox="1">
            <a:spLocks/>
          </p:cNvSpPr>
          <p:nvPr/>
        </p:nvSpPr>
        <p:spPr bwMode="auto">
          <a:xfrm>
            <a:off x="576263" y="2036763"/>
            <a:ext cx="8102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Pene diverse in relazione a TA e categoria conducenti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 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(oltre 1,5 gr/l) 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alterazione da 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stupefacenti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(tra 0,8 e 1,5) 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(tra 0,8 e 1,5) conducenti prof.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rapporto con reati artt. 186 e 187 </a:t>
            </a:r>
            <a:r>
              <a:rPr lang="it-IT" altLang="it-IT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CdS</a:t>
            </a:r>
            <a:endParaRPr lang="it-IT" altLang="it-IT" sz="3000" dirty="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sp>
        <p:nvSpPr>
          <p:cNvPr id="94212" name="Rettangolo 3"/>
          <p:cNvSpPr>
            <a:spLocks noChangeArrowheads="1"/>
          </p:cNvSpPr>
          <p:nvPr/>
        </p:nvSpPr>
        <p:spPr bwMode="auto">
          <a:xfrm>
            <a:off x="576263" y="284163"/>
            <a:ext cx="786288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OMICIDIO STRADALE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Aggravato per alterazione</a:t>
            </a:r>
          </a:p>
        </p:txBody>
      </p:sp>
      <p:sp>
        <p:nvSpPr>
          <p:cNvPr id="94213" name="Segnaposto numero diapositiva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A73EFE-248B-46D8-B8E1-B2780EAAFF5E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421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egnaposto contenuto 2"/>
          <p:cNvSpPr txBox="1">
            <a:spLocks/>
          </p:cNvSpPr>
          <p:nvPr/>
        </p:nvSpPr>
        <p:spPr bwMode="auto">
          <a:xfrm>
            <a:off x="866775" y="1443038"/>
            <a:ext cx="7872413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6318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076325" indent="-2667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omicidio stradale aggravato da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ebrezza (oltre 1,5 gr l)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 (tra 0,8 e 1,5) per soggetti art.186 bis,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None/>
            </a:pP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    </a:t>
            </a:r>
            <a:r>
              <a:rPr lang="it-IT" altLang="it-IT" sz="2600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lett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b), c) e d) CDS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500"/>
              </a:spcAft>
              <a:buSzPct val="75000"/>
              <a:buFont typeface="Webdings" pitchFamily="18" charset="2"/>
              <a:buChar char="="/>
            </a:pP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alterazione da stupefacenti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5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reclusione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da 8 a 12 anni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5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arresto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</a:t>
            </a:r>
            <a:r>
              <a:rPr lang="it-IT" altLang="it-IT" sz="2600" u="sng" dirty="0">
                <a:solidFill>
                  <a:srgbClr val="000000"/>
                </a:solidFill>
                <a:latin typeface="Lato"/>
                <a:cs typeface="Arial" pitchFamily="34" charset="0"/>
              </a:rPr>
              <a:t>obbligatorio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in flagranza </a:t>
            </a: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solo per fuga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5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fermo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di polizia giudiziaria consentito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5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600" b="1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sosp</a:t>
            </a: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. </a:t>
            </a:r>
            <a:r>
              <a:rPr lang="it-IT" altLang="it-IT" sz="2600" b="1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caut</a:t>
            </a: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.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5 anni (10 anni dopo 1 grado)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5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6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revoca</a:t>
            </a:r>
            <a:r>
              <a:rPr lang="it-IT" altLang="it-IT" sz="2600" dirty="0">
                <a:solidFill>
                  <a:srgbClr val="000000"/>
                </a:solidFill>
                <a:latin typeface="Lato"/>
                <a:cs typeface="Arial" pitchFamily="34" charset="0"/>
              </a:rPr>
              <a:t> patente di guida (15 anni)</a:t>
            </a:r>
          </a:p>
          <a:p>
            <a:pPr lvl="2" defTabSz="914400">
              <a:lnSpc>
                <a:spcPts val="3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it-IT" altLang="it-IT" sz="2600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2600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2600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2600" dirty="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sp>
        <p:nvSpPr>
          <p:cNvPr id="95235" name="Titolo 1"/>
          <p:cNvSpPr txBox="1">
            <a:spLocks/>
          </p:cNvSpPr>
          <p:nvPr/>
        </p:nvSpPr>
        <p:spPr bwMode="auto">
          <a:xfrm>
            <a:off x="360363" y="300038"/>
            <a:ext cx="85883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OMICIDIO STRADALE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Aggravato per alterazione </a:t>
            </a:r>
            <a:r>
              <a:rPr lang="it-IT" altLang="it-IT" sz="3500">
                <a:solidFill>
                  <a:srgbClr val="000000"/>
                </a:solidFill>
                <a:latin typeface="Lato Black"/>
              </a:rPr>
              <a:t>(commi 2 e 3)</a:t>
            </a:r>
          </a:p>
        </p:txBody>
      </p:sp>
      <p:sp>
        <p:nvSpPr>
          <p:cNvPr id="9523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F0DA91-932A-4105-ABD1-BE5CB497EDF7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5237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olo 1"/>
          <p:cNvSpPr txBox="1">
            <a:spLocks/>
          </p:cNvSpPr>
          <p:nvPr/>
        </p:nvSpPr>
        <p:spPr bwMode="auto">
          <a:xfrm>
            <a:off x="103188" y="284163"/>
            <a:ext cx="8815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OMICIDIO STRADALE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Aggravato per alterazione </a:t>
            </a:r>
            <a:r>
              <a:rPr lang="it-IT" altLang="it-IT" sz="3500">
                <a:solidFill>
                  <a:srgbClr val="000000"/>
                </a:solidFill>
                <a:latin typeface="Lato Black"/>
              </a:rPr>
              <a:t>(comma 4)</a:t>
            </a:r>
            <a:endParaRPr lang="it-IT" altLang="it-IT" sz="3500" b="1">
              <a:solidFill>
                <a:srgbClr val="000000"/>
              </a:solidFill>
              <a:latin typeface="Lato Black"/>
            </a:endParaRPr>
          </a:p>
        </p:txBody>
      </p:sp>
      <p:sp>
        <p:nvSpPr>
          <p:cNvPr id="96259" name="Segnaposto contenuto 2"/>
          <p:cNvSpPr txBox="1">
            <a:spLocks/>
          </p:cNvSpPr>
          <p:nvPr/>
        </p:nvSpPr>
        <p:spPr bwMode="auto">
          <a:xfrm>
            <a:off x="719138" y="1533525"/>
            <a:ext cx="8199437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076325" indent="-2667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2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omicidio stradale aggravato da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1200"/>
              </a:spcAft>
              <a:buSzPct val="75000"/>
              <a:buFont typeface="Webdings" pitchFamily="18" charset="2"/>
              <a:buChar char="="/>
            </a:pP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ebbrezza (tra 0,8 e 1,5) per soggetti </a:t>
            </a:r>
            <a:b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</a:br>
            <a:r>
              <a:rPr lang="it-IT" altLang="it-IT" b="1" u="sng">
                <a:solidFill>
                  <a:srgbClr val="000000"/>
                </a:solidFill>
                <a:latin typeface="Lato"/>
                <a:cs typeface="Arial" pitchFamily="34" charset="0"/>
              </a:rPr>
              <a:t>diversi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art.  186 bis, lett b), c) e d) CDS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2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>
                <a:solidFill>
                  <a:srgbClr val="000000"/>
                </a:solidFill>
                <a:latin typeface="Lato"/>
                <a:cs typeface="Arial" pitchFamily="34" charset="0"/>
              </a:rPr>
              <a:t>reclusione</a:t>
            </a: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 da 5 a 10 anni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2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>
                <a:solidFill>
                  <a:srgbClr val="000000"/>
                </a:solidFill>
                <a:latin typeface="Lato"/>
                <a:cs typeface="Arial" pitchFamily="34" charset="0"/>
              </a:rPr>
              <a:t>arresto</a:t>
            </a: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 </a:t>
            </a:r>
            <a:r>
              <a:rPr lang="it-IT" altLang="it-IT" sz="2800" u="sng">
                <a:solidFill>
                  <a:srgbClr val="000000"/>
                </a:solidFill>
                <a:latin typeface="Lato"/>
                <a:cs typeface="Arial" pitchFamily="34" charset="0"/>
              </a:rPr>
              <a:t>facoltativo</a:t>
            </a: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 in flagranza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2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>
                <a:solidFill>
                  <a:srgbClr val="000000"/>
                </a:solidFill>
                <a:latin typeface="Lato"/>
                <a:cs typeface="Arial" pitchFamily="34" charset="0"/>
              </a:rPr>
              <a:t>fermo</a:t>
            </a: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 di polizia giudiziaria consentito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2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>
                <a:solidFill>
                  <a:srgbClr val="000000"/>
                </a:solidFill>
                <a:latin typeface="Lato"/>
                <a:cs typeface="Arial" pitchFamily="34" charset="0"/>
              </a:rPr>
              <a:t>sosp. caut</a:t>
            </a: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: 5 anni (10 anni dopo 1 grado)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2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>
                <a:solidFill>
                  <a:srgbClr val="000000"/>
                </a:solidFill>
                <a:latin typeface="Lato"/>
                <a:cs typeface="Arial" pitchFamily="34" charset="0"/>
              </a:rPr>
              <a:t>revoca</a:t>
            </a:r>
            <a:r>
              <a:rPr lang="it-IT" altLang="it-IT" sz="2800">
                <a:solidFill>
                  <a:srgbClr val="000000"/>
                </a:solidFill>
                <a:latin typeface="Lato"/>
                <a:cs typeface="Arial" pitchFamily="34" charset="0"/>
              </a:rPr>
              <a:t> patente di guida (15 anni)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2" defTabSz="914400">
              <a:lnSpc>
                <a:spcPts val="3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it-IT" altLang="it-IT" sz="28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sp>
        <p:nvSpPr>
          <p:cNvPr id="9626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C6177C-12B6-4E03-9C54-FE3A8B0F14DC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6261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olo 1"/>
          <p:cNvSpPr txBox="1">
            <a:spLocks/>
          </p:cNvSpPr>
          <p:nvPr/>
        </p:nvSpPr>
        <p:spPr bwMode="auto">
          <a:xfrm>
            <a:off x="103188" y="379413"/>
            <a:ext cx="88185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LESIONI PERSONALI STRADALI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Art. 590-bis CP - aggravate</a:t>
            </a:r>
            <a:endParaRPr lang="it-IT" altLang="it-IT" sz="3500" b="1">
              <a:solidFill>
                <a:srgbClr val="5F5F5F"/>
              </a:solidFill>
              <a:latin typeface="Lato Black"/>
            </a:endParaRPr>
          </a:p>
        </p:txBody>
      </p:sp>
      <p:sp>
        <p:nvSpPr>
          <p:cNvPr id="97283" name="Segnaposto contenuto 2"/>
          <p:cNvSpPr txBox="1">
            <a:spLocks/>
          </p:cNvSpPr>
          <p:nvPr/>
        </p:nvSpPr>
        <p:spPr bwMode="auto">
          <a:xfrm>
            <a:off x="445771" y="2247900"/>
            <a:ext cx="827913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None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Lesioni personali 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stradali 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aggravate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da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(oltre 1,5 gr/l) 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alterazione da 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stupefacenti</a:t>
            </a:r>
            <a:endParaRPr lang="it-IT" altLang="it-IT" sz="3000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(tra 0,8 e 1,5) 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(tra 0,8 e 1,5) per conducenti prof.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endParaRPr lang="it-IT" altLang="it-IT" dirty="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sp>
        <p:nvSpPr>
          <p:cNvPr id="9728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567796-019A-4BDC-9A21-528C05CD0DC2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7285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olo 1"/>
          <p:cNvSpPr txBox="1">
            <a:spLocks/>
          </p:cNvSpPr>
          <p:nvPr/>
        </p:nvSpPr>
        <p:spPr bwMode="auto">
          <a:xfrm>
            <a:off x="209550" y="366713"/>
            <a:ext cx="8801100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LESIONI PERSONALI STRADALI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Art. 590-bis CP – aggravate da ebbrezza ed alterazione da stupefacenti </a:t>
            </a:r>
          </a:p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>
                <a:solidFill>
                  <a:srgbClr val="000000"/>
                </a:solidFill>
                <a:latin typeface="Lato Black"/>
              </a:rPr>
              <a:t>(commi 2 e 3)</a:t>
            </a:r>
            <a:endParaRPr lang="it-IT" altLang="it-IT" sz="3500" b="1">
              <a:solidFill>
                <a:srgbClr val="5F5F5F"/>
              </a:solidFill>
              <a:latin typeface="Lato Black"/>
            </a:endParaRPr>
          </a:p>
        </p:txBody>
      </p:sp>
      <p:sp>
        <p:nvSpPr>
          <p:cNvPr id="98307" name="Segnaposto contenuto 2"/>
          <p:cNvSpPr txBox="1">
            <a:spLocks/>
          </p:cNvSpPr>
          <p:nvPr/>
        </p:nvSpPr>
        <p:spPr bwMode="auto">
          <a:xfrm>
            <a:off x="866775" y="2189163"/>
            <a:ext cx="7840663" cy="434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076325" indent="-2667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>
                <a:solidFill>
                  <a:srgbClr val="000000"/>
                </a:solidFill>
                <a:latin typeface="Lato"/>
                <a:cs typeface="Arial" pitchFamily="34" charset="0"/>
              </a:rPr>
              <a:t>reclusione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600"/>
              </a:spcAft>
              <a:buSzPct val="75000"/>
              <a:buFont typeface="Webdings" pitchFamily="18" charset="2"/>
              <a:buChar char="="/>
            </a:pPr>
            <a:r>
              <a:rPr lang="it-IT" altLang="it-IT" sz="3000">
                <a:solidFill>
                  <a:srgbClr val="000000"/>
                </a:solidFill>
                <a:latin typeface="Lato"/>
                <a:cs typeface="Arial" pitchFamily="34" charset="0"/>
              </a:rPr>
              <a:t>da 3 a 5 anni - </a:t>
            </a:r>
            <a:r>
              <a:rPr lang="it-IT" altLang="it-IT" sz="3000" b="1">
                <a:solidFill>
                  <a:srgbClr val="000000"/>
                </a:solidFill>
                <a:latin typeface="Lato"/>
                <a:cs typeface="Arial" pitchFamily="34" charset="0"/>
              </a:rPr>
              <a:t>gravi</a:t>
            </a:r>
            <a:r>
              <a:rPr lang="it-IT" altLang="it-IT" sz="3000">
                <a:solidFill>
                  <a:srgbClr val="000000"/>
                </a:solidFill>
                <a:latin typeface="Lato"/>
                <a:cs typeface="Arial" pitchFamily="34" charset="0"/>
              </a:rPr>
              <a:t>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1000"/>
              </a:spcAft>
              <a:buSzPct val="75000"/>
              <a:buFont typeface="Webdings" pitchFamily="18" charset="2"/>
              <a:buChar char="="/>
            </a:pPr>
            <a:r>
              <a:rPr lang="it-IT" altLang="it-IT" sz="3000">
                <a:solidFill>
                  <a:srgbClr val="000000"/>
                </a:solidFill>
                <a:latin typeface="Lato"/>
                <a:cs typeface="Arial" pitchFamily="34" charset="0"/>
              </a:rPr>
              <a:t>da 4 a 7 anni - </a:t>
            </a:r>
            <a:r>
              <a:rPr lang="it-IT" altLang="it-IT" sz="3000" b="1">
                <a:solidFill>
                  <a:srgbClr val="000000"/>
                </a:solidFill>
                <a:latin typeface="Lato"/>
                <a:cs typeface="Arial" pitchFamily="34" charset="0"/>
              </a:rPr>
              <a:t>gravissime</a:t>
            </a: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>
                <a:solidFill>
                  <a:srgbClr val="000000"/>
                </a:solidFill>
                <a:latin typeface="Lato"/>
                <a:cs typeface="Arial" pitchFamily="34" charset="0"/>
              </a:rPr>
              <a:t>arresto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facoltativo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1000"/>
              </a:spcAft>
              <a:buSzPct val="75000"/>
              <a:buFont typeface="Webdings" pitchFamily="18" charset="2"/>
              <a:buChar char="="/>
            </a:pP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in flagranza di reato solo </a:t>
            </a:r>
            <a:r>
              <a:rPr lang="it-IT" altLang="it-IT" b="1">
                <a:solidFill>
                  <a:srgbClr val="000000"/>
                </a:solidFill>
                <a:latin typeface="Lato"/>
                <a:cs typeface="Arial" pitchFamily="34" charset="0"/>
              </a:rPr>
              <a:t>in caso di fuga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0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>
                <a:solidFill>
                  <a:srgbClr val="000000"/>
                </a:solidFill>
                <a:latin typeface="Lato"/>
                <a:cs typeface="Arial" pitchFamily="34" charset="0"/>
              </a:rPr>
              <a:t>fermo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di polizia giudiziaria consentito (solo gravissime)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b="1">
                <a:solidFill>
                  <a:srgbClr val="000000"/>
                </a:solidFill>
                <a:latin typeface="Lato"/>
                <a:cs typeface="Arial" pitchFamily="34" charset="0"/>
              </a:rPr>
              <a:t>revoca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patente di guida (5 anni)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1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2" defTabSz="914400">
              <a:lnSpc>
                <a:spcPts val="3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it-IT" altLang="it-IT" sz="28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endParaRPr lang="it-IT" altLang="it-IT" sz="300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sp>
        <p:nvSpPr>
          <p:cNvPr id="9830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2F1C35-987B-4ACA-9B57-47B21B5E7583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8309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olo 1"/>
          <p:cNvSpPr txBox="1">
            <a:spLocks/>
          </p:cNvSpPr>
          <p:nvPr/>
        </p:nvSpPr>
        <p:spPr bwMode="auto">
          <a:xfrm>
            <a:off x="307975" y="239713"/>
            <a:ext cx="8416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LESIONI PERSONALI STRADALI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Art. 590-bis CP - aggravate da ebbrezza </a:t>
            </a:r>
            <a:r>
              <a:rPr lang="it-IT" altLang="it-IT" sz="3500">
                <a:solidFill>
                  <a:srgbClr val="000000"/>
                </a:solidFill>
                <a:latin typeface="Lato Black"/>
              </a:rPr>
              <a:t>(comma 4)</a:t>
            </a:r>
            <a:endParaRPr lang="it-IT" altLang="it-IT" sz="3500" b="1">
              <a:solidFill>
                <a:srgbClr val="5F5F5F"/>
              </a:solidFill>
              <a:latin typeface="Lato Black"/>
            </a:endParaRPr>
          </a:p>
        </p:txBody>
      </p:sp>
      <p:sp>
        <p:nvSpPr>
          <p:cNvPr id="99331" name="Segnaposto contenuto 2"/>
          <p:cNvSpPr txBox="1">
            <a:spLocks/>
          </p:cNvSpPr>
          <p:nvPr/>
        </p:nvSpPr>
        <p:spPr bwMode="auto">
          <a:xfrm>
            <a:off x="866775" y="1597025"/>
            <a:ext cx="841692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107950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2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None/>
            </a:pP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Lesioni stradali aggravate da </a:t>
            </a: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ebbrezza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 (tra 0,8 e 1,5) </a:t>
            </a: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escluso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 soggetti art. 186 bis, </a:t>
            </a:r>
            <a:r>
              <a:rPr lang="it-IT" altLang="it-IT" sz="2800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lett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 b), c) e d) CDS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reclusione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700"/>
              </a:spcAft>
              <a:buSzPct val="75000"/>
              <a:buFont typeface="Webdings" pitchFamily="18" charset="2"/>
              <a:buChar char="=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da 1 anno e 6 mesi a 3 anni - 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gravi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600"/>
              </a:spcAft>
              <a:buSzPct val="75000"/>
              <a:buFont typeface="Webdings" pitchFamily="18" charset="2"/>
              <a:buChar char="=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da 2 a 4 anni - 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gravissime</a:t>
            </a:r>
            <a:endParaRPr lang="it-IT" altLang="it-IT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defTabSz="914400">
              <a:lnSpc>
                <a:spcPts val="3200"/>
              </a:lnSpc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arresto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 facoltativo in flagranza solo </a:t>
            </a: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in caso di fuga</a:t>
            </a:r>
          </a:p>
          <a:p>
            <a:pPr defTabSz="914400">
              <a:lnSpc>
                <a:spcPts val="3200"/>
              </a:lnSpc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sosp</a:t>
            </a: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. </a:t>
            </a:r>
            <a:r>
              <a:rPr lang="it-IT" altLang="it-IT" sz="2800" b="1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caut</a:t>
            </a: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. 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5 anni (10 anni dopo 1 grado)</a:t>
            </a:r>
            <a:endParaRPr lang="it-IT" altLang="it-IT" sz="2800" b="1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defTabSz="914400">
              <a:lnSpc>
                <a:spcPts val="3200"/>
              </a:lnSpc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fermo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 di polizia giudiziaria </a:t>
            </a: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non consentito </a:t>
            </a:r>
          </a:p>
          <a:p>
            <a:pPr defTabSz="914400">
              <a:lnSpc>
                <a:spcPts val="3200"/>
              </a:lnSpc>
              <a:spcBef>
                <a:spcPct val="0"/>
              </a:spcBef>
              <a:spcAft>
                <a:spcPts val="7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sz="2800" b="1" dirty="0">
                <a:solidFill>
                  <a:srgbClr val="000000"/>
                </a:solidFill>
                <a:latin typeface="Lato"/>
                <a:cs typeface="Arial" pitchFamily="34" charset="0"/>
              </a:rPr>
              <a:t>revoca </a:t>
            </a:r>
            <a:r>
              <a:rPr lang="it-IT" altLang="it-IT" sz="2800" dirty="0">
                <a:solidFill>
                  <a:srgbClr val="000000"/>
                </a:solidFill>
                <a:latin typeface="Lato"/>
                <a:cs typeface="Arial" pitchFamily="34" charset="0"/>
              </a:rPr>
              <a:t>patente di guida (5 anni)</a:t>
            </a:r>
          </a:p>
        </p:txBody>
      </p:sp>
      <p:sp>
        <p:nvSpPr>
          <p:cNvPr id="9933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4AAD7A-F5B8-41BD-A24F-7D88B52DC7AF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99333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olo 1"/>
          <p:cNvSpPr txBox="1">
            <a:spLocks/>
          </p:cNvSpPr>
          <p:nvPr/>
        </p:nvSpPr>
        <p:spPr bwMode="auto">
          <a:xfrm>
            <a:off x="114300" y="292100"/>
            <a:ext cx="88201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OMICIDIO E LESIONI STRADALI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Accertamenti medici coattivi</a:t>
            </a:r>
          </a:p>
        </p:txBody>
      </p:sp>
      <p:sp>
        <p:nvSpPr>
          <p:cNvPr id="100355" name="Segnaposto contenuto 2"/>
          <p:cNvSpPr txBox="1">
            <a:spLocks/>
          </p:cNvSpPr>
          <p:nvPr/>
        </p:nvSpPr>
        <p:spPr bwMode="auto">
          <a:xfrm>
            <a:off x="479425" y="1550988"/>
            <a:ext cx="8274050" cy="436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In caso di rifiuto, è possibile chiedere autorizzazione al P.M. per procedere ad accertamenti coattivi (art. 359</a:t>
            </a:r>
            <a:r>
              <a:rPr lang="it-IT" altLang="it-IT" i="1">
                <a:solidFill>
                  <a:srgbClr val="000000"/>
                </a:solidFill>
                <a:latin typeface="Lato"/>
                <a:cs typeface="Arial" pitchFamily="34" charset="0"/>
              </a:rPr>
              <a:t>bis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e 224</a:t>
            </a:r>
            <a:r>
              <a:rPr lang="it-IT" altLang="it-IT" i="1">
                <a:solidFill>
                  <a:srgbClr val="000000"/>
                </a:solidFill>
                <a:latin typeface="Lato"/>
                <a:cs typeface="Arial" pitchFamily="34" charset="0"/>
              </a:rPr>
              <a:t>bis</a:t>
            </a: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 cpp) 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Fondato motivo di grave e irreparabile pregiudizio alle indagini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>
                <a:solidFill>
                  <a:srgbClr val="000000"/>
                </a:solidFill>
                <a:latin typeface="Lato"/>
                <a:cs typeface="Arial" pitchFamily="34" charset="0"/>
              </a:rPr>
              <a:t>Richiesta al PM – rispetto scrupoloso delle indicazioni fornite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endParaRPr lang="it-IT" altLang="it-IT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pic>
        <p:nvPicPr>
          <p:cNvPr id="100356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olo 1"/>
          <p:cNvSpPr txBox="1">
            <a:spLocks/>
          </p:cNvSpPr>
          <p:nvPr/>
        </p:nvSpPr>
        <p:spPr bwMode="auto">
          <a:xfrm>
            <a:off x="114300" y="274638"/>
            <a:ext cx="8772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OMICIDIO E LESIONI STRADALI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Accertamenti medici coattivi</a:t>
            </a:r>
          </a:p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Art. 224 bis cpp</a:t>
            </a:r>
          </a:p>
        </p:txBody>
      </p:sp>
      <p:sp>
        <p:nvSpPr>
          <p:cNvPr id="101379" name="Segnaposto contenuto 2"/>
          <p:cNvSpPr txBox="1">
            <a:spLocks/>
          </p:cNvSpPr>
          <p:nvPr/>
        </p:nvSpPr>
        <p:spPr bwMode="auto">
          <a:xfrm>
            <a:off x="617538" y="1914525"/>
            <a:ext cx="8526462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809625" indent="-352425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deroga all’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art. 13 cost.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atti idonei ad incidere sulla libertà personale: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solidFill>
                  <a:srgbClr val="000000"/>
                </a:solidFill>
                <a:latin typeface="Lato"/>
                <a:cs typeface="Arial" pitchFamily="34" charset="0"/>
              </a:rPr>
              <a:t>prelievo di liquidi biologici 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spcAft>
                <a:spcPts val="600"/>
              </a:spcAft>
              <a:buSzPct val="75000"/>
              <a:buFont typeface="Webdings" pitchFamily="18" charset="2"/>
              <a:buChar char="="/>
            </a:pPr>
            <a:r>
              <a:rPr lang="it-IT" altLang="it-IT" sz="3000" dirty="0">
                <a:solidFill>
                  <a:srgbClr val="000000"/>
                </a:solidFill>
                <a:latin typeface="Lato"/>
                <a:cs typeface="Arial" pitchFamily="34" charset="0"/>
              </a:rPr>
              <a:t>accertamenti medici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no operazioni che mettono in pericolo la vita, l’integrità fisica e la salute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rispetto della dignità e del pudore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        </a:t>
            </a: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None/>
            </a:pPr>
            <a:endParaRPr lang="it-IT" altLang="it-IT" sz="3000" b="1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None/>
            </a:pPr>
            <a:endParaRPr lang="it-IT" altLang="it-IT" sz="3000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None/>
            </a:pPr>
            <a:endParaRPr lang="it-IT" altLang="it-IT" sz="3000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lvl="1" defTabSz="914400">
              <a:lnSpc>
                <a:spcPts val="3200"/>
              </a:lnSpc>
              <a:spcBef>
                <a:spcPct val="0"/>
              </a:spcBef>
              <a:buSzPct val="75000"/>
              <a:buFont typeface="Webdings" pitchFamily="18" charset="2"/>
              <a:buNone/>
            </a:pPr>
            <a:endParaRPr lang="it-IT" altLang="it-IT" sz="3000" dirty="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pic>
        <p:nvPicPr>
          <p:cNvPr id="101380" name="Immagine 9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olo 1"/>
          <p:cNvSpPr txBox="1">
            <a:spLocks/>
          </p:cNvSpPr>
          <p:nvPr/>
        </p:nvSpPr>
        <p:spPr bwMode="auto">
          <a:xfrm>
            <a:off x="114300" y="196850"/>
            <a:ext cx="88630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it-IT" altLang="it-IT" sz="3500" b="1">
                <a:solidFill>
                  <a:srgbClr val="5F5F5F"/>
                </a:solidFill>
                <a:latin typeface="Lato Black"/>
              </a:rPr>
              <a:t>OMICIDIO E LESIONI STRADALI</a:t>
            </a:r>
            <a:br>
              <a:rPr lang="it-IT" altLang="it-IT" sz="3500" b="1">
                <a:solidFill>
                  <a:srgbClr val="5F5F5F"/>
                </a:solidFill>
                <a:latin typeface="Lato Black"/>
              </a:rPr>
            </a:br>
            <a:r>
              <a:rPr lang="it-IT" altLang="it-IT" sz="3500" b="1">
                <a:solidFill>
                  <a:srgbClr val="000000"/>
                </a:solidFill>
                <a:latin typeface="Lato Black"/>
              </a:rPr>
              <a:t>Procedura - art 359-bis, c. 3 bis CPP</a:t>
            </a:r>
          </a:p>
        </p:txBody>
      </p:sp>
      <p:sp>
        <p:nvSpPr>
          <p:cNvPr id="102403" name="Segnaposto contenuto 2"/>
          <p:cNvSpPr txBox="1">
            <a:spLocks/>
          </p:cNvSpPr>
          <p:nvPr/>
        </p:nvSpPr>
        <p:spPr bwMode="auto">
          <a:xfrm>
            <a:off x="968375" y="1210541"/>
            <a:ext cx="8277225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None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In caso d’</a:t>
            </a:r>
            <a:r>
              <a:rPr lang="it-IT" altLang="it-IT" b="1" dirty="0">
                <a:solidFill>
                  <a:srgbClr val="000000"/>
                </a:solidFill>
                <a:latin typeface="Lato"/>
                <a:cs typeface="Arial" pitchFamily="34" charset="0"/>
              </a:rPr>
              <a:t>urgenza</a:t>
            </a: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 il PM, anche d’ufficio, dispone:</a:t>
            </a:r>
          </a:p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accompagnamento coattivo presso ospedale</a:t>
            </a:r>
          </a:p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senza il consenso della persona </a:t>
            </a:r>
          </a:p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con decreto motivato (o anche oralmente)</a:t>
            </a:r>
          </a:p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con avviso di farsi assistere da difensore     </a:t>
            </a:r>
            <a:r>
              <a:rPr lang="it-IT" altLang="it-IT" sz="2400" dirty="0">
                <a:solidFill>
                  <a:srgbClr val="000000"/>
                </a:solidFill>
                <a:latin typeface="Lato"/>
                <a:cs typeface="Arial" pitchFamily="34" charset="0"/>
              </a:rPr>
              <a:t>(il difensore deve essere avvisato)</a:t>
            </a:r>
            <a:endParaRPr lang="it-IT" altLang="it-IT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convalida al GIP entro 48 ore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redigere verbale operazioni </a:t>
            </a:r>
            <a:r>
              <a:rPr lang="it-IT" altLang="it-IT" sz="2400" dirty="0">
                <a:solidFill>
                  <a:srgbClr val="000000"/>
                </a:solidFill>
                <a:latin typeface="Lato"/>
                <a:cs typeface="Arial" pitchFamily="34" charset="0"/>
              </a:rPr>
              <a:t>(dare atto eventuale impossibilità di accertamento)</a:t>
            </a:r>
          </a:p>
          <a:p>
            <a:pPr defTabSz="914400">
              <a:lnSpc>
                <a:spcPts val="3400"/>
              </a:lnSpc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buSzPct val="75000"/>
              <a:buFont typeface="Wingdings" pitchFamily="2" charset="2"/>
              <a:buChar char="n"/>
            </a:pPr>
            <a:r>
              <a:rPr lang="it-IT" altLang="it-IT" dirty="0">
                <a:solidFill>
                  <a:srgbClr val="000000"/>
                </a:solidFill>
                <a:latin typeface="Lato"/>
                <a:cs typeface="Arial" pitchFamily="34" charset="0"/>
              </a:rPr>
              <a:t>denuncia per reati ex art. 186/7 e 187/8 </a:t>
            </a:r>
            <a:r>
              <a:rPr lang="it-IT" altLang="it-IT" dirty="0" err="1">
                <a:solidFill>
                  <a:srgbClr val="000000"/>
                </a:solidFill>
                <a:latin typeface="Lato"/>
                <a:cs typeface="Arial" pitchFamily="34" charset="0"/>
              </a:rPr>
              <a:t>CdS</a:t>
            </a:r>
            <a:endParaRPr lang="it-IT" altLang="it-IT" dirty="0">
              <a:solidFill>
                <a:srgbClr val="000000"/>
              </a:solidFill>
              <a:latin typeface="Lato"/>
              <a:cs typeface="Arial" pitchFamily="34" charset="0"/>
            </a:endParaRPr>
          </a:p>
          <a:p>
            <a:pPr defTabSz="914400">
              <a:lnSpc>
                <a:spcPts val="3300"/>
              </a:lnSpc>
              <a:spcBef>
                <a:spcPct val="0"/>
              </a:spcBef>
              <a:buClr>
                <a:srgbClr val="4D4D4D"/>
              </a:buClr>
              <a:buSzPct val="75000"/>
              <a:buFont typeface="Wingdings" pitchFamily="2" charset="2"/>
              <a:buNone/>
            </a:pPr>
            <a:endParaRPr lang="it-IT" altLang="it-IT" dirty="0">
              <a:solidFill>
                <a:srgbClr val="000000"/>
              </a:solidFill>
              <a:latin typeface="Lato"/>
              <a:cs typeface="Arial" pitchFamily="34" charset="0"/>
            </a:endParaRPr>
          </a:p>
        </p:txBody>
      </p:sp>
      <p:pic>
        <p:nvPicPr>
          <p:cNvPr id="102404" name="Immagine 5" descr="Scudetto Stradale Definitivo cop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911850"/>
            <a:ext cx="75247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B5CA69-74FC-3947-B160-6430177CC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0" y="1716946"/>
            <a:ext cx="7773339" cy="3424107"/>
          </a:xfrm>
        </p:spPr>
        <p:txBody>
          <a:bodyPr/>
          <a:lstStyle/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6000" b="1" i="1" dirty="0">
                <a:solidFill>
                  <a:srgbClr val="FF0000"/>
                </a:solidFill>
                <a:latin typeface="Bradley Hand" pitchFamily="2" charset="77"/>
              </a:rPr>
              <a:t>GRAZIE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7C84088-10A9-CE40-9A28-0F8CD157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BF99C-76BC-4108-9EF1-2F7CACB7804F}" type="slidenum">
              <a:rPr lang="it-IT" altLang="it-IT" smtClean="0"/>
              <a:pPr>
                <a:defRPr/>
              </a:pPr>
              <a:t>90</a:t>
            </a:fld>
            <a:endParaRPr lang="it-IT" altLang="it-IT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8DDD2B82-09A7-468D-9FCC-0904222F7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5937" y="272827"/>
            <a:ext cx="692527" cy="74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32">
            <a:extLst>
              <a:ext uri="{FF2B5EF4-FFF2-40B4-BE49-F238E27FC236}">
                <a16:creationId xmlns:a16="http://schemas.microsoft.com/office/drawing/2014/main" id="{F1BF7F2D-7C64-4F0B-973B-95749E44B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022"/>
            <a:ext cx="988441" cy="10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5576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Goccia">
  <a:themeElements>
    <a:clrScheme name="Gocci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cci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cci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Goccia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BC393287013F5448C9BF460C9736267" ma:contentTypeVersion="22" ma:contentTypeDescription="Creare un nuovo documento." ma:contentTypeScope="" ma:versionID="514fe4ced3a58803b8d68ea1ce279020">
  <xsd:schema xmlns:xsd="http://www.w3.org/2001/XMLSchema" xmlns:xs="http://www.w3.org/2001/XMLSchema" xmlns:p="http://schemas.microsoft.com/office/2006/metadata/properties" xmlns:ns2="e33446fe-9119-42ca-8397-eec17cdd1d4f" xmlns:ns3="4c100fb6-fddf-42d8-9070-0d5180fa0df8" targetNamespace="http://schemas.microsoft.com/office/2006/metadata/properties" ma:root="true" ma:fieldsID="153f9248ccc136b8ca4bdc61e5ac0261" ns2:_="" ns3:_="">
    <xsd:import namespace="e33446fe-9119-42ca-8397-eec17cdd1d4f"/>
    <xsd:import namespace="4c100fb6-fddf-42d8-9070-0d5180fa0d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446fe-9119-42ca-8397-eec17cdd1d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Tag immagine" ma:readOnly="false" ma:fieldId="{5cf76f15-5ced-4ddc-b409-7134ff3c332f}" ma:taxonomyMulti="true" ma:sspId="4a7c11ea-0c45-4ddf-9752-1b73d49936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100fb6-fddf-42d8-9070-0d5180fa0df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275cb7b-4400-46bd-b8c7-482e638a6b10}" ma:internalName="TaxCatchAll" ma:showField="CatchAllData" ma:web="4c100fb6-fddf-42d8-9070-0d5180fa0d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c100fb6-fddf-42d8-9070-0d5180fa0df8" xsi:nil="true"/>
    <lcf76f155ced4ddcb4097134ff3c332f xmlns="e33446fe-9119-42ca-8397-eec17cdd1d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CDEB9A-B82A-4D18-BE3A-02EFEDBA7790}"/>
</file>

<file path=customXml/itemProps2.xml><?xml version="1.0" encoding="utf-8"?>
<ds:datastoreItem xmlns:ds="http://schemas.openxmlformats.org/officeDocument/2006/customXml" ds:itemID="{B990105A-9B13-4822-A5FB-F80CAAE1AB5B}"/>
</file>

<file path=customXml/itemProps3.xml><?xml version="1.0" encoding="utf-8"?>
<ds:datastoreItem xmlns:ds="http://schemas.openxmlformats.org/officeDocument/2006/customXml" ds:itemID="{E323D1A1-642E-48F1-9CEC-AB73F005AFA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2822</TotalTime>
  <Words>5345</Words>
  <Application>Microsoft Office PowerPoint</Application>
  <PresentationFormat>Presentazione su schermo (4:3)</PresentationFormat>
  <Paragraphs>787</Paragraphs>
  <Slides>91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91</vt:i4>
      </vt:variant>
    </vt:vector>
  </HeadingPairs>
  <TitlesOfParts>
    <vt:vector size="105" baseType="lpstr">
      <vt:lpstr>MS PGothic</vt:lpstr>
      <vt:lpstr>MS PGothic</vt:lpstr>
      <vt:lpstr>Arial</vt:lpstr>
      <vt:lpstr>Arial Black</vt:lpstr>
      <vt:lpstr>Bookman Old Style</vt:lpstr>
      <vt:lpstr>Bradley Hand</vt:lpstr>
      <vt:lpstr>Calibri</vt:lpstr>
      <vt:lpstr>Lato</vt:lpstr>
      <vt:lpstr>Lato Black</vt:lpstr>
      <vt:lpstr>Times New Roman</vt:lpstr>
      <vt:lpstr>Tw Cen MT</vt:lpstr>
      <vt:lpstr>Webdings</vt:lpstr>
      <vt:lpstr>Wingdings</vt:lpstr>
      <vt:lpstr>Goccia</vt:lpstr>
      <vt:lpstr>CONDIZIONI PSICO-FISICHE DEI CONDUCENTI  GUIDA IN STATO DI EBBREZZA O DOPO AVER ASSUNTO STUPEFACENTI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METABOLISMO DELL’ALCOL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Fattori che modificano la velocità di eliminazione</vt:lpstr>
      <vt:lpstr>EBBREZZA ED UBRIACHEZZA ubriachezza</vt:lpstr>
      <vt:lpstr>EBBREZZA ED UBRIACHEZZA Ebbrezza per cds</vt:lpstr>
      <vt:lpstr> CONTROLLI E SANZIONI PER GUIDA IN STATO DI EBBREZZA ALCOLICA</vt:lpstr>
      <vt:lpstr>MODALITÀ ACCERTAMENTO</vt:lpstr>
      <vt:lpstr>Presentazione standard di PowerPoint</vt:lpstr>
      <vt:lpstr>MODALITÀ DI ACCERTAMENTO  2. ETILOMETRO (ART. 186, c. 4 CDS)   </vt:lpstr>
      <vt:lpstr>Presentazione standard di PowerPoint</vt:lpstr>
      <vt:lpstr>ACCERTAMENTO CON ETILOMETRO PRESUPPOSTI  (ART. 186, c. 4 CDS) </vt:lpstr>
      <vt:lpstr>ACCERTAMENTO CON ETILOMETRO PRESUPPOSTI (ART. 186, c. 4 CDS) </vt:lpstr>
      <vt:lpstr>ACCERTAMENTO CON ETILOMETRO PRESUPPOSTI (ART. 186, c. 4 CDS)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Sostanze stupefacenti  e loro metabolismo</vt:lpstr>
      <vt:lpstr>Definizione di DROGA secondo l’O.M.S.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CONTROLLI E SANZIONI PER GUIDA dopo aver assunto STUPEFACENTI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Ministero dell'Interno - Servizio Polizia Stradale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CONTROLLI E SANZIONI PER GUIDA IN STATO DI EBBREZZA ALCOLICA</dc:title>
  <dc:creator>Pino Di Coste</dc:creator>
  <cp:lastModifiedBy>BELLO Giuseppe</cp:lastModifiedBy>
  <cp:revision>254</cp:revision>
  <dcterms:created xsi:type="dcterms:W3CDTF">2013-05-27T11:59:12Z</dcterms:created>
  <dcterms:modified xsi:type="dcterms:W3CDTF">2025-10-17T12:37:45Z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0x0101004BC393287013F5448C9BF460C9736267</vt:lpwstr>
  </property>
</Properties>
</file>