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5" r:id="rId32"/>
    <p:sldId id="286" r:id="rId33"/>
    <p:sldId id="284" r:id="rId34"/>
  </p:sldIdLst>
  <p:sldSz cx="18288000" cy="10287000"/>
  <p:notesSz cx="6858000" cy="9144000"/>
  <p:embeddedFontLst>
    <p:embeddedFont>
      <p:font typeface="Arimo" panose="020B0604020202020204" charset="0"/>
      <p:regular r:id="rId35"/>
    </p:embeddedFont>
    <p:embeddedFont>
      <p:font typeface="Arimo Bold" panose="020B0604020202020204" charset="0"/>
      <p:regular r:id="rId36"/>
    </p:embeddedFont>
    <p:embeddedFont>
      <p:font typeface="Helios" panose="020B0604020202020204" charset="0"/>
      <p:regular r:id="rId37"/>
    </p:embeddedFont>
    <p:embeddedFont>
      <p:font typeface="Helios Bold" panose="020B0604020202020204" charset="0"/>
      <p:regular r:id="rId38"/>
    </p:embeddedFont>
    <p:embeddedFont>
      <p:font typeface="Nourd Bold" panose="020B0604020202020204" charset="0"/>
      <p:regular r:id="rId39"/>
    </p:embeddedFont>
    <p:embeddedFont>
      <p:font typeface="Rubik" panose="020B0604020202020204" charset="-79"/>
      <p:regular r:id="rId40"/>
    </p:embeddedFont>
    <p:embeddedFont>
      <p:font typeface="Rubik Bold" panose="020B0604020202020204" charset="-79"/>
      <p:regular r:id="rId41"/>
    </p:embeddedFont>
    <p:embeddedFont>
      <p:font typeface="TT Hoves Bold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5" autoAdjust="0"/>
    <p:restoredTop sz="94715" autoAdjust="0"/>
  </p:normalViewPr>
  <p:slideViewPr>
    <p:cSldViewPr>
      <p:cViewPr varScale="1">
        <p:scale>
          <a:sx n="51" d="100"/>
          <a:sy n="51" d="100"/>
        </p:scale>
        <p:origin x="6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nci.portaletrasparenza.net/dettagli/attodigara/2877/avviso-di-manifestazione-di-interesse-rivolto-alle-citta-metropolitane-e-diretto-alla-realizzazione-di-attivita-progettuali-nell-ambito-della-iniziativa-nazionale-mobilita-sicura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7770456" y="-90113"/>
            <a:ext cx="18562305" cy="8555165"/>
            <a:chOff x="0" y="0"/>
            <a:chExt cx="406400" cy="187305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648971" y="-90113"/>
            <a:ext cx="13653705" cy="11233683"/>
            <a:chOff x="0" y="0"/>
            <a:chExt cx="6184570" cy="50883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blipFill>
              <a:blip r:embed="rId2"/>
              <a:stretch>
                <a:fillRect l="-10732" r="-34888"/>
              </a:stretch>
            </a:blip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419859" y="6932384"/>
            <a:ext cx="7555842" cy="3482406"/>
            <a:chOff x="0" y="0"/>
            <a:chExt cx="406400" cy="187305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3708685" y="804862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5" y="0"/>
                </a:lnTo>
                <a:lnTo>
                  <a:pt x="1159815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12" name="TextBox 12"/>
          <p:cNvSpPr txBox="1"/>
          <p:nvPr/>
        </p:nvSpPr>
        <p:spPr>
          <a:xfrm>
            <a:off x="6477000" y="747712"/>
            <a:ext cx="8244175" cy="5048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199"/>
              </a:lnSpc>
            </a:pPr>
            <a:r>
              <a:rPr lang="it-IT" sz="2999" b="1" noProof="0" dirty="0">
                <a:solidFill>
                  <a:srgbClr val="2A2E3A"/>
                </a:solidFill>
                <a:latin typeface="TT Hoves Bold"/>
                <a:ea typeface="TT Hoves Bold"/>
                <a:cs typeface="TT Hoves Bold"/>
                <a:sym typeface="TT Hoves Bold"/>
              </a:rPr>
              <a:t>COMITATO SCIENTIFICO 3 APRILE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5779" y="2911006"/>
            <a:ext cx="8419058" cy="5231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99"/>
              </a:lnSpc>
            </a:pPr>
            <a:r>
              <a:rPr lang="it-IT" sz="11499" b="1" noProof="0" dirty="0" err="1">
                <a:solidFill>
                  <a:srgbClr val="2A2E3A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Programma</a:t>
            </a:r>
            <a:r>
              <a:rPr lang="it-IT" sz="11499" b="1" noProof="0" dirty="0" err="1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“Mobilità</a:t>
            </a:r>
            <a:r>
              <a:rPr lang="it-IT" sz="11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 Sicura”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8398377"/>
            <a:ext cx="6799213" cy="457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it-IT" sz="25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Di ANCI e UPI, in collaborazione con il DPA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69" y="0"/>
            <a:ext cx="12437672" cy="2566292"/>
          </a:xfrm>
          <a:custGeom>
            <a:avLst/>
            <a:gdLst/>
            <a:ahLst/>
            <a:cxnLst/>
            <a:rect l="l" t="t" r="r" b="b"/>
            <a:pathLst>
              <a:path w="12437672" h="2566292">
                <a:moveTo>
                  <a:pt x="0" y="0"/>
                </a:moveTo>
                <a:lnTo>
                  <a:pt x="12437672" y="0"/>
                </a:lnTo>
                <a:lnTo>
                  <a:pt x="12437672" y="2566292"/>
                </a:lnTo>
                <a:lnTo>
                  <a:pt x="0" y="25662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t="-123104" r="-50730" b="-189641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3777921" y="2376440"/>
            <a:ext cx="7555842" cy="3482406"/>
            <a:chOff x="0" y="0"/>
            <a:chExt cx="406400" cy="187305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4109936" y="0"/>
            <a:ext cx="13253936" cy="3370693"/>
            <a:chOff x="0" y="0"/>
            <a:chExt cx="736505" cy="187305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736505" cy="187305"/>
            </a:xfrm>
            <a:custGeom>
              <a:avLst/>
              <a:gdLst/>
              <a:ahLst/>
              <a:cxnLst/>
              <a:rect l="l" t="t" r="r" b="b"/>
              <a:pathLst>
                <a:path w="736505" h="187305">
                  <a:moveTo>
                    <a:pt x="203200" y="0"/>
                  </a:moveTo>
                  <a:lnTo>
                    <a:pt x="533305" y="0"/>
                  </a:lnTo>
                  <a:lnTo>
                    <a:pt x="736505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7000" y="-38100"/>
              <a:ext cx="482505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762645"/>
              </p:ext>
            </p:extLst>
          </p:nvPr>
        </p:nvGraphicFramePr>
        <p:xfrm>
          <a:off x="2039933" y="4733925"/>
          <a:ext cx="7104066" cy="4524375"/>
        </p:xfrm>
        <a:graphic>
          <a:graphicData uri="http://schemas.openxmlformats.org/drawingml/2006/table">
            <a:tbl>
              <a:tblPr/>
              <a:tblGrid>
                <a:gridCol w="1571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2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875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Dati incidenti stradali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Accordo di collaborazione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Enti coinvolti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Progetto ANCI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Progetto ANCI: Progetto Pilota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854537"/>
              </p:ext>
            </p:extLst>
          </p:nvPr>
        </p:nvGraphicFramePr>
        <p:xfrm>
          <a:off x="9779712" y="4733925"/>
          <a:ext cx="7726282" cy="4604117"/>
        </p:xfrm>
        <a:graphic>
          <a:graphicData uri="http://schemas.openxmlformats.org/drawingml/2006/table">
            <a:tbl>
              <a:tblPr/>
              <a:tblGrid>
                <a:gridCol w="1947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8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2908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Convenzioni Città Metropolitane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778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Progetti territoriali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778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Risultati attesi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778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Cronoprogramma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it-IT" sz="25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Saluti</a:t>
                      </a:r>
                      <a:endParaRPr lang="it-IT" sz="1100" noProof="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12" name="Group 12"/>
          <p:cNvGrpSpPr/>
          <p:nvPr/>
        </p:nvGrpSpPr>
        <p:grpSpPr>
          <a:xfrm>
            <a:off x="2644822" y="4982385"/>
            <a:ext cx="281951" cy="322229"/>
            <a:chOff x="0" y="0"/>
            <a:chExt cx="7112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656246" y="5954741"/>
            <a:ext cx="281951" cy="322229"/>
            <a:chOff x="0" y="0"/>
            <a:chExt cx="7112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656246" y="6834998"/>
            <a:ext cx="281951" cy="322229"/>
            <a:chOff x="0" y="0"/>
            <a:chExt cx="7112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656246" y="7719202"/>
            <a:ext cx="281951" cy="322229"/>
            <a:chOff x="0" y="0"/>
            <a:chExt cx="7112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644822" y="8525846"/>
            <a:ext cx="281951" cy="322229"/>
            <a:chOff x="0" y="0"/>
            <a:chExt cx="7112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2656246" y="1078650"/>
            <a:ext cx="2443520" cy="108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20"/>
              </a:lnSpc>
              <a:spcBef>
                <a:spcPct val="0"/>
              </a:spcBef>
            </a:pPr>
            <a:r>
              <a:rPr lang="it-IT" sz="6228" b="1" noProof="0" dirty="0">
                <a:solidFill>
                  <a:srgbClr val="0B2209"/>
                </a:solidFill>
                <a:latin typeface="Rubik Bold"/>
                <a:ea typeface="Rubik Bold"/>
                <a:cs typeface="Rubik Bold"/>
                <a:sym typeface="Rubik Bold"/>
              </a:rPr>
              <a:t>Indice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0563030" y="7657285"/>
            <a:ext cx="281951" cy="322229"/>
            <a:chOff x="0" y="0"/>
            <a:chExt cx="7112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563030" y="6834998"/>
            <a:ext cx="281951" cy="322229"/>
            <a:chOff x="0" y="0"/>
            <a:chExt cx="7112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563030" y="5954741"/>
            <a:ext cx="281951" cy="322229"/>
            <a:chOff x="0" y="0"/>
            <a:chExt cx="7112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563030" y="4982385"/>
            <a:ext cx="281951" cy="322229"/>
            <a:chOff x="0" y="0"/>
            <a:chExt cx="7112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563030" y="8686960"/>
            <a:ext cx="281951" cy="322229"/>
            <a:chOff x="0" y="0"/>
            <a:chExt cx="7112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11200" cy="812800"/>
            </a:xfrm>
            <a:custGeom>
              <a:avLst/>
              <a:gdLst/>
              <a:ahLst/>
              <a:cxnLst/>
              <a:rect l="l" t="t" r="r" b="b"/>
              <a:pathLst>
                <a:path w="711200" h="8128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8900" y="127000"/>
              <a:ext cx="533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95" r="-7115" b="-3795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5854494" y="3600450"/>
            <a:ext cx="6579011" cy="3086100"/>
            <a:chOff x="0" y="0"/>
            <a:chExt cx="1732744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2744" cy="812800"/>
            </a:xfrm>
            <a:custGeom>
              <a:avLst/>
              <a:gdLst/>
              <a:ahLst/>
              <a:cxnLst/>
              <a:rect l="l" t="t" r="r" b="b"/>
              <a:pathLst>
                <a:path w="1732744" h="812800">
                  <a:moveTo>
                    <a:pt x="56485" y="0"/>
                  </a:moveTo>
                  <a:lnTo>
                    <a:pt x="1676259" y="0"/>
                  </a:lnTo>
                  <a:cubicBezTo>
                    <a:pt x="1691240" y="0"/>
                    <a:pt x="1705607" y="5951"/>
                    <a:pt x="1716200" y="16544"/>
                  </a:cubicBezTo>
                  <a:cubicBezTo>
                    <a:pt x="1726793" y="27137"/>
                    <a:pt x="1732744" y="41504"/>
                    <a:pt x="1732744" y="56485"/>
                  </a:cubicBezTo>
                  <a:lnTo>
                    <a:pt x="1732744" y="756316"/>
                  </a:lnTo>
                  <a:cubicBezTo>
                    <a:pt x="1732744" y="787511"/>
                    <a:pt x="1707455" y="812800"/>
                    <a:pt x="1676259" y="812800"/>
                  </a:cubicBezTo>
                  <a:lnTo>
                    <a:pt x="56485" y="812800"/>
                  </a:lnTo>
                  <a:cubicBezTo>
                    <a:pt x="41504" y="812800"/>
                    <a:pt x="27137" y="806849"/>
                    <a:pt x="16544" y="796256"/>
                  </a:cubicBezTo>
                  <a:cubicBezTo>
                    <a:pt x="5951" y="785663"/>
                    <a:pt x="0" y="771296"/>
                    <a:pt x="0" y="756316"/>
                  </a:cubicBezTo>
                  <a:lnTo>
                    <a:pt x="0" y="56485"/>
                  </a:lnTo>
                  <a:cubicBezTo>
                    <a:pt x="0" y="41504"/>
                    <a:pt x="5951" y="27137"/>
                    <a:pt x="16544" y="16544"/>
                  </a:cubicBezTo>
                  <a:cubicBezTo>
                    <a:pt x="27137" y="5951"/>
                    <a:pt x="41504" y="0"/>
                    <a:pt x="56485" y="0"/>
                  </a:cubicBezTo>
                  <a:close/>
                </a:path>
              </a:pathLst>
            </a:custGeom>
            <a:solidFill>
              <a:srgbClr val="F0B82E"/>
            </a:solidFill>
            <a:ln w="1524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80975"/>
              <a:ext cx="1732744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495"/>
                </a:lnSpc>
                <a:spcBef>
                  <a:spcPct val="0"/>
                </a:spcBef>
              </a:pPr>
              <a:r>
                <a:rPr lang="it-IT" sz="9495" b="1" u="none" strike="noStrike" noProof="0" dirty="0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DATI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it-IT" sz="2000" b="1" noProof="0" dirty="0">
                <a:solidFill>
                  <a:srgbClr val="A20E20"/>
                </a:solidFill>
                <a:latin typeface="Helios Bold"/>
                <a:ea typeface="Helios Bold"/>
                <a:cs typeface="Helios Bold"/>
                <a:sym typeface="Helios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69" y="0"/>
            <a:ext cx="12437672" cy="2566292"/>
          </a:xfrm>
          <a:custGeom>
            <a:avLst/>
            <a:gdLst/>
            <a:ahLst/>
            <a:cxnLst/>
            <a:rect l="l" t="t" r="r" b="b"/>
            <a:pathLst>
              <a:path w="12437672" h="2566292">
                <a:moveTo>
                  <a:pt x="0" y="0"/>
                </a:moveTo>
                <a:lnTo>
                  <a:pt x="12437672" y="0"/>
                </a:lnTo>
                <a:lnTo>
                  <a:pt x="12437672" y="2566292"/>
                </a:lnTo>
                <a:lnTo>
                  <a:pt x="0" y="25662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t="-123104" r="-50730" b="-189641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4109936" y="0"/>
            <a:ext cx="13253936" cy="3370693"/>
            <a:chOff x="0" y="0"/>
            <a:chExt cx="736505" cy="187305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736505" cy="187305"/>
            </a:xfrm>
            <a:custGeom>
              <a:avLst/>
              <a:gdLst/>
              <a:ahLst/>
              <a:cxnLst/>
              <a:rect l="l" t="t" r="r" b="b"/>
              <a:pathLst>
                <a:path w="736505" h="187305">
                  <a:moveTo>
                    <a:pt x="203200" y="0"/>
                  </a:moveTo>
                  <a:lnTo>
                    <a:pt x="533305" y="0"/>
                  </a:lnTo>
                  <a:lnTo>
                    <a:pt x="736505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  <a:ln cap="sq">
              <a:noFill/>
              <a:prstDash val="sysDot"/>
              <a:miter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482505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459298" y="193096"/>
            <a:ext cx="6008887" cy="28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it-IT" sz="5499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Incidenti stradali, dati Istat Anno 2022 </a:t>
            </a:r>
            <a:r>
              <a:rPr lang="it-IT" sz="2800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da aggiornare al 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8244" y="3434396"/>
            <a:ext cx="16680813" cy="112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Si sono verificati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165.889 incidenti stradali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(</a:t>
            </a:r>
            <a:r>
              <a:rPr lang="it-IT" sz="3199" u="sng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+9,2%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rispetto all’anno precedente).                     </a:t>
            </a:r>
          </a:p>
          <a:p>
            <a:pPr algn="l">
              <a:lnSpc>
                <a:spcPts val="4479"/>
              </a:lnSpc>
            </a:pP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3.159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sono i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morti 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sulle (</a:t>
            </a:r>
            <a:r>
              <a:rPr lang="it-IT" sz="3199" u="sng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+9,9%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) e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223.475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sono i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feriti 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(</a:t>
            </a:r>
            <a:r>
              <a:rPr lang="it-IT" sz="3199" u="sng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+9,2%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).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920931"/>
            <a:ext cx="6871371" cy="497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6"/>
              </a:lnSpc>
              <a:spcBef>
                <a:spcPct val="0"/>
              </a:spcBef>
            </a:pP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Si è assistito ad un incremento del fenomeno dell’</a:t>
            </a:r>
            <a:r>
              <a:rPr lang="it-IT" sz="3140" noProof="0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incidentalita</a:t>
            </a: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̀ stradale tra i giovani: </a:t>
            </a:r>
          </a:p>
          <a:p>
            <a:pPr marL="677927" lvl="1" indent="-338963" algn="l">
              <a:lnSpc>
                <a:spcPts val="4396"/>
              </a:lnSpc>
              <a:spcBef>
                <a:spcPct val="0"/>
              </a:spcBef>
              <a:buFont typeface="Arial"/>
              <a:buChar char="•"/>
            </a:pP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tra i giovanissimi nella fascia d’</a:t>
            </a:r>
            <a:r>
              <a:rPr lang="it-IT" sz="3140" noProof="0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eta</a:t>
            </a: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̀ compresa tra </a:t>
            </a:r>
            <a:r>
              <a:rPr lang="it-IT" sz="3140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15-19 anni</a:t>
            </a: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(+21,2% rispetto al 2021) </a:t>
            </a:r>
          </a:p>
          <a:p>
            <a:pPr marL="677927" lvl="1" indent="-338963" algn="l">
              <a:lnSpc>
                <a:spcPts val="4396"/>
              </a:lnSpc>
              <a:spcBef>
                <a:spcPct val="0"/>
              </a:spcBef>
              <a:buFont typeface="Arial"/>
              <a:buChar char="•"/>
            </a:pP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tra i giovani di </a:t>
            </a:r>
            <a:r>
              <a:rPr lang="it-IT" sz="3140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25-29 anni</a:t>
            </a:r>
            <a:r>
              <a:rPr lang="it-IT" sz="314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(+10,4 % rispetto al 2021).</a:t>
            </a:r>
          </a:p>
          <a:p>
            <a:pPr algn="l">
              <a:lnSpc>
                <a:spcPts val="4396"/>
              </a:lnSpc>
              <a:spcBef>
                <a:spcPct val="0"/>
              </a:spcBef>
            </a:pPr>
            <a:endParaRPr lang="it-IT" sz="3140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66914" y="5076825"/>
            <a:ext cx="8959269" cy="5066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Il fenomeno dell’incidentalità notturna che vede coinvolti i giovani (di età compresa tra i 17 e i 30 anni) si articola/manifesta/sviluppa pesantemente durante le ore notturne: 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giovani 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costituiscono quasi il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40% delle vittime notturne 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quasi il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51% dei feriti notturni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rientra nella fascia di </a:t>
            </a:r>
            <a:r>
              <a:rPr lang="it-IT" sz="3199" noProof="0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eta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̀ tra i 17 e i 30 anni. 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it-IT" sz="3199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254248" y="4827237"/>
            <a:ext cx="8155081" cy="5228274"/>
            <a:chOff x="0" y="0"/>
            <a:chExt cx="2147840" cy="13769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7840" cy="1376994"/>
            </a:xfrm>
            <a:custGeom>
              <a:avLst/>
              <a:gdLst/>
              <a:ahLst/>
              <a:cxnLst/>
              <a:rect l="l" t="t" r="r" b="b"/>
              <a:pathLst>
                <a:path w="2147840" h="1376994">
                  <a:moveTo>
                    <a:pt x="48416" y="0"/>
                  </a:moveTo>
                  <a:lnTo>
                    <a:pt x="2099424" y="0"/>
                  </a:lnTo>
                  <a:cubicBezTo>
                    <a:pt x="2112265" y="0"/>
                    <a:pt x="2124580" y="5101"/>
                    <a:pt x="2133659" y="14181"/>
                  </a:cubicBezTo>
                  <a:cubicBezTo>
                    <a:pt x="2142739" y="23261"/>
                    <a:pt x="2147840" y="35575"/>
                    <a:pt x="2147840" y="48416"/>
                  </a:cubicBezTo>
                  <a:lnTo>
                    <a:pt x="2147840" y="1328578"/>
                  </a:lnTo>
                  <a:cubicBezTo>
                    <a:pt x="2147840" y="1355317"/>
                    <a:pt x="2126164" y="1376994"/>
                    <a:pt x="2099424" y="1376994"/>
                  </a:cubicBezTo>
                  <a:lnTo>
                    <a:pt x="48416" y="1376994"/>
                  </a:lnTo>
                  <a:cubicBezTo>
                    <a:pt x="35575" y="1376994"/>
                    <a:pt x="23261" y="1371893"/>
                    <a:pt x="14181" y="1362813"/>
                  </a:cubicBezTo>
                  <a:cubicBezTo>
                    <a:pt x="5101" y="1353733"/>
                    <a:pt x="0" y="1341419"/>
                    <a:pt x="0" y="1328578"/>
                  </a:cubicBezTo>
                  <a:lnTo>
                    <a:pt x="0" y="48416"/>
                  </a:lnTo>
                  <a:cubicBezTo>
                    <a:pt x="0" y="21677"/>
                    <a:pt x="21677" y="0"/>
                    <a:pt x="4841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CF9B32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47840" cy="1415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563873" y="4827237"/>
            <a:ext cx="9475572" cy="5228274"/>
            <a:chOff x="0" y="0"/>
            <a:chExt cx="2495624" cy="13769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95624" cy="1376994"/>
            </a:xfrm>
            <a:custGeom>
              <a:avLst/>
              <a:gdLst/>
              <a:ahLst/>
              <a:cxnLst/>
              <a:rect l="l" t="t" r="r" b="b"/>
              <a:pathLst>
                <a:path w="2495624" h="1376994">
                  <a:moveTo>
                    <a:pt x="41669" y="0"/>
                  </a:moveTo>
                  <a:lnTo>
                    <a:pt x="2453955" y="0"/>
                  </a:lnTo>
                  <a:cubicBezTo>
                    <a:pt x="2476968" y="0"/>
                    <a:pt x="2495624" y="18656"/>
                    <a:pt x="2495624" y="41669"/>
                  </a:cubicBezTo>
                  <a:lnTo>
                    <a:pt x="2495624" y="1335325"/>
                  </a:lnTo>
                  <a:cubicBezTo>
                    <a:pt x="2495624" y="1358338"/>
                    <a:pt x="2476968" y="1376994"/>
                    <a:pt x="2453955" y="1376994"/>
                  </a:cubicBezTo>
                  <a:lnTo>
                    <a:pt x="41669" y="1376994"/>
                  </a:lnTo>
                  <a:cubicBezTo>
                    <a:pt x="18656" y="1376994"/>
                    <a:pt x="0" y="1358338"/>
                    <a:pt x="0" y="1335325"/>
                  </a:cubicBezTo>
                  <a:lnTo>
                    <a:pt x="0" y="41669"/>
                  </a:lnTo>
                  <a:cubicBezTo>
                    <a:pt x="0" y="18656"/>
                    <a:pt x="18656" y="0"/>
                    <a:pt x="416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CF9B32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495624" cy="1415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69" y="0"/>
            <a:ext cx="12437672" cy="2566292"/>
          </a:xfrm>
          <a:custGeom>
            <a:avLst/>
            <a:gdLst/>
            <a:ahLst/>
            <a:cxnLst/>
            <a:rect l="l" t="t" r="r" b="b"/>
            <a:pathLst>
              <a:path w="12437672" h="2566292">
                <a:moveTo>
                  <a:pt x="0" y="0"/>
                </a:moveTo>
                <a:lnTo>
                  <a:pt x="12437672" y="0"/>
                </a:lnTo>
                <a:lnTo>
                  <a:pt x="12437672" y="2566292"/>
                </a:lnTo>
                <a:lnTo>
                  <a:pt x="0" y="25662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t="-123104" r="-50730" b="-189641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4109936" y="0"/>
            <a:ext cx="13253936" cy="3370693"/>
            <a:chOff x="0" y="0"/>
            <a:chExt cx="736505" cy="187305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736505" cy="187305"/>
            </a:xfrm>
            <a:custGeom>
              <a:avLst/>
              <a:gdLst/>
              <a:ahLst/>
              <a:cxnLst/>
              <a:rect l="l" t="t" r="r" b="b"/>
              <a:pathLst>
                <a:path w="736505" h="187305">
                  <a:moveTo>
                    <a:pt x="203200" y="0"/>
                  </a:moveTo>
                  <a:lnTo>
                    <a:pt x="533305" y="0"/>
                  </a:lnTo>
                  <a:lnTo>
                    <a:pt x="736505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482505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459298" y="193096"/>
            <a:ext cx="6008887" cy="28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it-IT" sz="5499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Incidenti stradali, dati Istat Anno 2022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829947"/>
            <a:ext cx="16230600" cy="111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La causa di questi incidenti spesso è lo stato di ebrezza legato all’abuso di sostanze alcoliche e/o stupefacenti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67300"/>
            <a:ext cx="16230600" cy="392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Relativamente alle contravvenzioni rilevate ai sensi degli artt. 186, 186 bis e 187 del Codice della Strada, si evidenziano i seguenti dati: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ex </a:t>
            </a:r>
            <a:r>
              <a:rPr lang="it-IT" sz="3199" b="1" noProof="0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artt. 186 e 186-bis </a:t>
            </a:r>
            <a:r>
              <a:rPr lang="it-IT" sz="3199" b="1" noProof="0" dirty="0" err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CdS</a:t>
            </a: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il </a:t>
            </a:r>
            <a:r>
              <a:rPr lang="it-IT" sz="3199" b="1" noProof="0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46% </a:t>
            </a: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di queste violazioni rilevate sono state attribuite a soggetti di </a:t>
            </a:r>
            <a:r>
              <a:rPr lang="it-IT" sz="3199" noProof="0" dirty="0" err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eta</a:t>
            </a: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̀ compresa tra i 18 e i 32 anni e si sono verificate durante le ore notturne. </a:t>
            </a:r>
          </a:p>
          <a:p>
            <a:pPr marL="690876" lvl="1" indent="-345438" algn="l">
              <a:lnSpc>
                <a:spcPts val="4479"/>
              </a:lnSpc>
              <a:spcBef>
                <a:spcPct val="0"/>
              </a:spcBef>
              <a:buFont typeface="Arial"/>
              <a:buChar char="•"/>
            </a:pP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ex </a:t>
            </a:r>
            <a:r>
              <a:rPr lang="it-IT" sz="3199" b="1" noProof="0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art. 187 </a:t>
            </a:r>
            <a:r>
              <a:rPr lang="it-IT" sz="3199" b="1" noProof="0" dirty="0" err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CdS</a:t>
            </a:r>
            <a:r>
              <a:rPr lang="it-IT" sz="3199" b="1" noProof="0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:</a:t>
            </a: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 il </a:t>
            </a:r>
            <a:r>
              <a:rPr lang="it-IT" sz="3199" b="1" noProof="0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</a:rPr>
              <a:t>47% </a:t>
            </a: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di queste violazioni sono state commesse da soggetti di </a:t>
            </a:r>
            <a:r>
              <a:rPr lang="it-IT" sz="3199" noProof="0" dirty="0" err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eta</a:t>
            </a:r>
            <a:r>
              <a:rPr lang="it-IT" sz="3199" noProof="0" dirty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̀ compresa tra i 18 e i 32 anni durante le ore notturne.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69" y="0"/>
            <a:ext cx="12437672" cy="2566292"/>
          </a:xfrm>
          <a:custGeom>
            <a:avLst/>
            <a:gdLst/>
            <a:ahLst/>
            <a:cxnLst/>
            <a:rect l="l" t="t" r="r" b="b"/>
            <a:pathLst>
              <a:path w="12437672" h="2566292">
                <a:moveTo>
                  <a:pt x="0" y="0"/>
                </a:moveTo>
                <a:lnTo>
                  <a:pt x="12437672" y="0"/>
                </a:lnTo>
                <a:lnTo>
                  <a:pt x="12437672" y="2566292"/>
                </a:lnTo>
                <a:lnTo>
                  <a:pt x="0" y="25662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t="-123104" r="-50730" b="-189641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4109936" y="0"/>
            <a:ext cx="13253936" cy="3370693"/>
            <a:chOff x="0" y="0"/>
            <a:chExt cx="736505" cy="187305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736505" cy="187305"/>
            </a:xfrm>
            <a:custGeom>
              <a:avLst/>
              <a:gdLst/>
              <a:ahLst/>
              <a:cxnLst/>
              <a:rect l="l" t="t" r="r" b="b"/>
              <a:pathLst>
                <a:path w="736505" h="187305">
                  <a:moveTo>
                    <a:pt x="203200" y="0"/>
                  </a:moveTo>
                  <a:lnTo>
                    <a:pt x="533305" y="0"/>
                  </a:lnTo>
                  <a:lnTo>
                    <a:pt x="736505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482505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7" name="Group 7"/>
          <p:cNvGrpSpPr/>
          <p:nvPr/>
        </p:nvGrpSpPr>
        <p:grpSpPr>
          <a:xfrm>
            <a:off x="3704562" y="4172325"/>
            <a:ext cx="10987747" cy="4598275"/>
            <a:chOff x="0" y="0"/>
            <a:chExt cx="2893892" cy="12110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93892" cy="1211068"/>
            </a:xfrm>
            <a:custGeom>
              <a:avLst/>
              <a:gdLst/>
              <a:ahLst/>
              <a:cxnLst/>
              <a:rect l="l" t="t" r="r" b="b"/>
              <a:pathLst>
                <a:path w="2893892" h="1211068">
                  <a:moveTo>
                    <a:pt x="35934" y="0"/>
                  </a:moveTo>
                  <a:lnTo>
                    <a:pt x="2857958" y="0"/>
                  </a:lnTo>
                  <a:cubicBezTo>
                    <a:pt x="2867488" y="0"/>
                    <a:pt x="2876628" y="3786"/>
                    <a:pt x="2883367" y="10525"/>
                  </a:cubicBezTo>
                  <a:cubicBezTo>
                    <a:pt x="2890106" y="17264"/>
                    <a:pt x="2893892" y="26404"/>
                    <a:pt x="2893892" y="35934"/>
                  </a:cubicBezTo>
                  <a:lnTo>
                    <a:pt x="2893892" y="1175134"/>
                  </a:lnTo>
                  <a:cubicBezTo>
                    <a:pt x="2893892" y="1184664"/>
                    <a:pt x="2890106" y="1193804"/>
                    <a:pt x="2883367" y="1200543"/>
                  </a:cubicBezTo>
                  <a:cubicBezTo>
                    <a:pt x="2876628" y="1207282"/>
                    <a:pt x="2867488" y="1211068"/>
                    <a:pt x="2857958" y="1211068"/>
                  </a:cubicBezTo>
                  <a:lnTo>
                    <a:pt x="35934" y="1211068"/>
                  </a:lnTo>
                  <a:cubicBezTo>
                    <a:pt x="26404" y="1211068"/>
                    <a:pt x="17264" y="1207282"/>
                    <a:pt x="10525" y="1200543"/>
                  </a:cubicBezTo>
                  <a:cubicBezTo>
                    <a:pt x="3786" y="1193804"/>
                    <a:pt x="0" y="1184664"/>
                    <a:pt x="0" y="1175134"/>
                  </a:cubicBezTo>
                  <a:lnTo>
                    <a:pt x="0" y="35934"/>
                  </a:lnTo>
                  <a:cubicBezTo>
                    <a:pt x="0" y="26404"/>
                    <a:pt x="3786" y="17264"/>
                    <a:pt x="10525" y="10525"/>
                  </a:cubicBezTo>
                  <a:cubicBezTo>
                    <a:pt x="17264" y="3786"/>
                    <a:pt x="26404" y="0"/>
                    <a:pt x="3593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CF9B32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893892" cy="1249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73109" y="4458527"/>
            <a:ext cx="10141783" cy="4035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it-IT" sz="37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Facendo riferimento ai dati appena riportati, si </a:t>
            </a:r>
            <a:r>
              <a:rPr lang="it-IT" sz="3799" b="1" noProof="0" dirty="0" err="1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puo</a:t>
            </a:r>
            <a:r>
              <a:rPr lang="it-IT" sz="37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̀ affermare che quasi il 50% delle condotte sanzionate alla guida sotto l’influenza di alcool o stupefacenti vedono coinvolti direttamente i giovani e per lo </a:t>
            </a:r>
            <a:r>
              <a:rPr lang="it-IT" sz="3799" b="1" noProof="0" dirty="0" err="1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piu</a:t>
            </a:r>
            <a:r>
              <a:rPr lang="it-IT" sz="37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̀ nelle ore notturne.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59298" y="193096"/>
            <a:ext cx="6008887" cy="28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it-IT" sz="5499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Incidenti stradali, dati Istat Anno 2022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95" r="-7115" b="-3795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752328" y="3398929"/>
            <a:ext cx="14783345" cy="3489141"/>
            <a:chOff x="0" y="0"/>
            <a:chExt cx="3893556" cy="9189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3556" cy="918951"/>
            </a:xfrm>
            <a:custGeom>
              <a:avLst/>
              <a:gdLst/>
              <a:ahLst/>
              <a:cxnLst/>
              <a:rect l="l" t="t" r="r" b="b"/>
              <a:pathLst>
                <a:path w="3893556" h="918951">
                  <a:moveTo>
                    <a:pt x="26708" y="0"/>
                  </a:moveTo>
                  <a:lnTo>
                    <a:pt x="3866847" y="0"/>
                  </a:lnTo>
                  <a:cubicBezTo>
                    <a:pt x="3873931" y="0"/>
                    <a:pt x="3880724" y="2814"/>
                    <a:pt x="3885733" y="7823"/>
                  </a:cubicBezTo>
                  <a:cubicBezTo>
                    <a:pt x="3890742" y="12831"/>
                    <a:pt x="3893556" y="19625"/>
                    <a:pt x="3893556" y="26708"/>
                  </a:cubicBezTo>
                  <a:lnTo>
                    <a:pt x="3893556" y="892243"/>
                  </a:lnTo>
                  <a:cubicBezTo>
                    <a:pt x="3893556" y="899326"/>
                    <a:pt x="3890742" y="906119"/>
                    <a:pt x="3885733" y="911128"/>
                  </a:cubicBezTo>
                  <a:cubicBezTo>
                    <a:pt x="3880724" y="916137"/>
                    <a:pt x="3873931" y="918951"/>
                    <a:pt x="3866847" y="918951"/>
                  </a:cubicBezTo>
                  <a:lnTo>
                    <a:pt x="26708" y="918951"/>
                  </a:lnTo>
                  <a:cubicBezTo>
                    <a:pt x="19625" y="918951"/>
                    <a:pt x="12831" y="916137"/>
                    <a:pt x="7823" y="911128"/>
                  </a:cubicBezTo>
                  <a:cubicBezTo>
                    <a:pt x="2814" y="906119"/>
                    <a:pt x="0" y="899326"/>
                    <a:pt x="0" y="892243"/>
                  </a:cubicBezTo>
                  <a:lnTo>
                    <a:pt x="0" y="26708"/>
                  </a:lnTo>
                  <a:cubicBezTo>
                    <a:pt x="0" y="19625"/>
                    <a:pt x="2814" y="12831"/>
                    <a:pt x="7823" y="7823"/>
                  </a:cubicBezTo>
                  <a:cubicBezTo>
                    <a:pt x="12831" y="2814"/>
                    <a:pt x="19625" y="0"/>
                    <a:pt x="26708" y="0"/>
                  </a:cubicBezTo>
                  <a:close/>
                </a:path>
              </a:pathLst>
            </a:custGeom>
            <a:solidFill>
              <a:srgbClr val="F0B82E"/>
            </a:solidFill>
            <a:ln w="2286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893556" cy="966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5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63355" y="4003727"/>
            <a:ext cx="14961291" cy="2460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5"/>
              </a:lnSpc>
            </a:pPr>
            <a:r>
              <a:rPr lang="it-IT" sz="9495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L’ACCORDO DI COLLABORAZIONE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6320"/>
            <a:ext cx="1382430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Accordo di collaborazione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230" y="9258300"/>
            <a:ext cx="5765006" cy="1028700"/>
            <a:chOff x="0" y="0"/>
            <a:chExt cx="1049690" cy="1873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49690" cy="187305"/>
            </a:xfrm>
            <a:custGeom>
              <a:avLst/>
              <a:gdLst/>
              <a:ahLst/>
              <a:cxnLst/>
              <a:rect l="l" t="t" r="r" b="b"/>
              <a:pathLst>
                <a:path w="1049690" h="187305">
                  <a:moveTo>
                    <a:pt x="203200" y="0"/>
                  </a:moveTo>
                  <a:lnTo>
                    <a:pt x="846490" y="0"/>
                  </a:lnTo>
                  <a:lnTo>
                    <a:pt x="104969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79569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116499" y="679450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it-IT" sz="2000" b="1" noProof="0" dirty="0">
                <a:solidFill>
                  <a:srgbClr val="A20E20"/>
                </a:solidFill>
                <a:latin typeface="Helios Bold"/>
                <a:ea typeface="Helios Bold"/>
                <a:cs typeface="Helios Bold"/>
                <a:sym typeface="Helios Bold"/>
              </a:rPr>
              <a:t>8</a:t>
            </a:r>
          </a:p>
        </p:txBody>
      </p:sp>
      <p:sp>
        <p:nvSpPr>
          <p:cNvPr id="7" name="Freeform 7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8" name="TextBox 8"/>
          <p:cNvSpPr txBox="1"/>
          <p:nvPr/>
        </p:nvSpPr>
        <p:spPr>
          <a:xfrm>
            <a:off x="1028626" y="4979700"/>
            <a:ext cx="16230600" cy="3934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Il DPA, l’ANCI e l’UPI intendono realizzare, sul territorio, i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Progetti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“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Mobilità Sicura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” per la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prevenzione 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e il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contrasto all’</a:t>
            </a:r>
            <a:r>
              <a:rPr lang="it-IT" sz="3199" b="1" noProof="0" dirty="0" err="1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incidentalita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̀ stradale, alcol e droga correlata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, tramite campagne di sensibilizzazione e di formazione degli utenti della strada, con particolare attenzione ai giovani. Queste attività saranno realizzate mediante il coinvolgimento delle Città Metropolitane da parte di ANCI e delle Province da parte di UPI.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it-IT" sz="3199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023294"/>
            <a:ext cx="16230600" cy="169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Il Progetto Mobilità sicura è un Progetto realizzato in collaborazione tra il 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DPA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, l’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ANCI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e l’</a:t>
            </a:r>
            <a:r>
              <a:rPr lang="it-IT" sz="31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UPI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.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it-IT" sz="3199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6320"/>
            <a:ext cx="1382430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I Soggetti Beneficiari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3285840"/>
            <a:ext cx="7463019" cy="1113790"/>
            <a:chOff x="0" y="0"/>
            <a:chExt cx="9950693" cy="1485054"/>
          </a:xfrm>
        </p:grpSpPr>
        <p:grpSp>
          <p:nvGrpSpPr>
            <p:cNvPr id="4" name="Group 4"/>
            <p:cNvGrpSpPr/>
            <p:nvPr/>
          </p:nvGrpSpPr>
          <p:grpSpPr>
            <a:xfrm rot="-5400000">
              <a:off x="-160710" y="535288"/>
              <a:ext cx="735898" cy="414478"/>
              <a:chOff x="0" y="0"/>
              <a:chExt cx="812800" cy="45779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D6A21A"/>
              </a:solidFill>
            </p:spPr>
            <p:txBody>
              <a:bodyPr/>
              <a:lstStyle/>
              <a:p>
                <a:endParaRPr lang="it-IT" noProof="0" dirty="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127000" y="23174"/>
                <a:ext cx="558800" cy="222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9"/>
                  </a:lnSpc>
                </a:pPr>
                <a:endParaRPr lang="it-IT" noProof="0" dirty="0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180404" y="-76200"/>
              <a:ext cx="8770288" cy="156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59"/>
                </a:lnSpc>
              </a:pPr>
              <a:r>
                <a:rPr lang="it-IT" sz="3399" noProof="0" dirty="0">
                  <a:solidFill>
                    <a:srgbClr val="2A2E3A"/>
                  </a:solidFill>
                  <a:latin typeface="Helios"/>
                  <a:ea typeface="Helios"/>
                  <a:cs typeface="Helios"/>
                  <a:sym typeface="Helios"/>
                </a:rPr>
                <a:t>Anci ha previsto il coinvolgimento di 10 città metropolitane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814230" y="9258300"/>
            <a:ext cx="5765006" cy="1028700"/>
            <a:chOff x="0" y="0"/>
            <a:chExt cx="1049690" cy="187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9690" cy="187305"/>
            </a:xfrm>
            <a:custGeom>
              <a:avLst/>
              <a:gdLst/>
              <a:ahLst/>
              <a:cxnLst/>
              <a:rect l="l" t="t" r="r" b="b"/>
              <a:pathLst>
                <a:path w="1049690" h="187305">
                  <a:moveTo>
                    <a:pt x="203200" y="0"/>
                  </a:moveTo>
                  <a:lnTo>
                    <a:pt x="846490" y="0"/>
                  </a:lnTo>
                  <a:lnTo>
                    <a:pt x="104969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79569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116499" y="679450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it-IT" sz="2000" b="1" noProof="0" dirty="0">
                <a:solidFill>
                  <a:srgbClr val="A20E20"/>
                </a:solidFill>
                <a:latin typeface="Helios Bold"/>
                <a:ea typeface="Helios Bold"/>
                <a:cs typeface="Helios Bold"/>
                <a:sym typeface="Helios Bold"/>
              </a:rPr>
              <a:t>9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13" name="TextBox 13"/>
          <p:cNvSpPr txBox="1"/>
          <p:nvPr/>
        </p:nvSpPr>
        <p:spPr>
          <a:xfrm>
            <a:off x="838427" y="6045835"/>
            <a:ext cx="16230600" cy="2795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ANCI e UPI hanno pubblicato delle Manifestazioni di interesse rivolte rispettivamente alle Città Metropolitane e alle Province. A seguito delle candidature ricevute, ANCI e UPI hanno individuato le Città e le Province ammesse alla presentazione della proposta progettuale, in base all’ordine dell’elenco ISTAT degli enti maggiormente esposti al fenomeno dell’incidentalità stradale.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463067" y="3285840"/>
            <a:ext cx="7463019" cy="1113790"/>
            <a:chOff x="0" y="0"/>
            <a:chExt cx="9950693" cy="1485054"/>
          </a:xfrm>
        </p:grpSpPr>
        <p:grpSp>
          <p:nvGrpSpPr>
            <p:cNvPr id="15" name="Group 15"/>
            <p:cNvGrpSpPr/>
            <p:nvPr/>
          </p:nvGrpSpPr>
          <p:grpSpPr>
            <a:xfrm rot="-5400000">
              <a:off x="-160710" y="535288"/>
              <a:ext cx="735898" cy="414478"/>
              <a:chOff x="0" y="0"/>
              <a:chExt cx="812800" cy="45779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D6A21A"/>
              </a:solidFill>
            </p:spPr>
            <p:txBody>
              <a:bodyPr/>
              <a:lstStyle/>
              <a:p>
                <a:endParaRPr lang="it-IT" noProof="0" dirty="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27000" y="23174"/>
                <a:ext cx="558800" cy="222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9"/>
                  </a:lnSpc>
                </a:pPr>
                <a:endParaRPr lang="it-IT" noProof="0" dirty="0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180404" y="-76200"/>
              <a:ext cx="8770288" cy="156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59"/>
                </a:lnSpc>
              </a:pPr>
              <a:r>
                <a:rPr lang="it-IT" sz="3399" noProof="0" dirty="0">
                  <a:solidFill>
                    <a:srgbClr val="2A2E3A"/>
                  </a:solidFill>
                  <a:latin typeface="Helios"/>
                  <a:ea typeface="Helios"/>
                  <a:cs typeface="Helios"/>
                  <a:sym typeface="Helios"/>
                </a:rPr>
                <a:t>UPI ha previsto il coinvolgimento di 20 province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97705" y="8256607"/>
            <a:ext cx="9707003" cy="2195933"/>
            <a:chOff x="0" y="0"/>
            <a:chExt cx="1185425" cy="2681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85425" cy="268169"/>
            </a:xfrm>
            <a:custGeom>
              <a:avLst/>
              <a:gdLst/>
              <a:ahLst/>
              <a:cxnLst/>
              <a:rect l="l" t="t" r="r" b="b"/>
              <a:pathLst>
                <a:path w="1185425" h="268169">
                  <a:moveTo>
                    <a:pt x="203200" y="0"/>
                  </a:moveTo>
                  <a:lnTo>
                    <a:pt x="982225" y="0"/>
                  </a:lnTo>
                  <a:lnTo>
                    <a:pt x="1185425" y="268169"/>
                  </a:lnTo>
                  <a:lnTo>
                    <a:pt x="0" y="26816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931425" cy="306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116499" y="679450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it-IT" sz="2000" b="1" noProof="0" dirty="0">
                <a:solidFill>
                  <a:srgbClr val="A20E20"/>
                </a:solidFill>
                <a:latin typeface="Helios Bold"/>
                <a:ea typeface="Helios Bold"/>
                <a:cs typeface="Helios Bold"/>
                <a:sym typeface="Helios Bold"/>
              </a:rPr>
              <a:t>10</a:t>
            </a:r>
          </a:p>
        </p:txBody>
      </p:sp>
      <p:sp>
        <p:nvSpPr>
          <p:cNvPr id="6" name="Freeform 6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1028700" y="1050607"/>
            <a:ext cx="13824300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60"/>
              </a:lnSpc>
            </a:pPr>
            <a:r>
              <a:rPr lang="it-IT" sz="8300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Città Metropolitane - ANCI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593210"/>
            <a:ext cx="16230600" cy="105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5"/>
              </a:lnSpc>
              <a:spcBef>
                <a:spcPct val="0"/>
              </a:spcBef>
            </a:pPr>
            <a:r>
              <a:rPr lang="it-IT" sz="303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Tutte le 14 Città Metropolitane hanno risposto alla manifestazione d’interesse pubblicata da ANCI. Le Città selezionate sono le prime 10 dell’elenco ISTAT: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78814" y="3935219"/>
            <a:ext cx="4730372" cy="532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Roma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Milano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Torino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Napoli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Firenze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Genova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Bologna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Bari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Catania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Palermo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22035" y="8655146"/>
            <a:ext cx="6261930" cy="1341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  <a:spcBef>
                <a:spcPct val="0"/>
              </a:spcBef>
            </a:pPr>
            <a:r>
              <a:rPr lang="it-IT" sz="256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Alcune delle Città Selezionate hanno delegato il Comune Capoluogo per la redazione del Progetto territoriale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8020" y="586390"/>
            <a:ext cx="1576279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Città Metropolitane - ANCI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4447117" y="-741521"/>
            <a:ext cx="7681766" cy="3540443"/>
            <a:chOff x="0" y="0"/>
            <a:chExt cx="406400" cy="187305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7" name="Group 7"/>
          <p:cNvGrpSpPr/>
          <p:nvPr/>
        </p:nvGrpSpPr>
        <p:grpSpPr>
          <a:xfrm rot="7622347">
            <a:off x="14561371" y="8516779"/>
            <a:ext cx="7681766" cy="3540443"/>
            <a:chOff x="0" y="0"/>
            <a:chExt cx="406400" cy="187305"/>
          </a:xfrm>
        </p:grpSpPr>
        <p:sp>
          <p:nvSpPr>
            <p:cNvPr id="8" name="Freeform 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56734" y="2107720"/>
            <a:ext cx="9259362" cy="7504957"/>
          </a:xfrm>
          <a:custGeom>
            <a:avLst/>
            <a:gdLst/>
            <a:ahLst/>
            <a:cxnLst/>
            <a:rect l="l" t="t" r="r" b="b"/>
            <a:pathLst>
              <a:path w="9259362" h="7504957">
                <a:moveTo>
                  <a:pt x="0" y="0"/>
                </a:moveTo>
                <a:lnTo>
                  <a:pt x="9259362" y="0"/>
                </a:lnTo>
                <a:lnTo>
                  <a:pt x="9259362" y="7504957"/>
                </a:lnTo>
                <a:lnTo>
                  <a:pt x="0" y="75049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0506922" y="3243692"/>
            <a:ext cx="7360122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it-IT" sz="3399" noProof="0" dirty="0">
                <a:solidFill>
                  <a:srgbClr val="2A2E3A"/>
                </a:solidFill>
                <a:latin typeface="Helios"/>
                <a:ea typeface="Helios"/>
                <a:cs typeface="Helios"/>
                <a:sym typeface="Helios"/>
              </a:rPr>
              <a:t>L’elenco degli ammessi e idonei è stato pubblicato sul sito ufficiale di ANCI, e può essere consultato al seguente link:</a:t>
            </a:r>
          </a:p>
        </p:txBody>
      </p:sp>
      <p:sp>
        <p:nvSpPr>
          <p:cNvPr id="12" name="TextBox 12">
            <a:hlinkClick r:id="rId4"/>
          </p:cNvPr>
          <p:cNvSpPr txBox="1"/>
          <p:nvPr/>
        </p:nvSpPr>
        <p:spPr>
          <a:xfrm>
            <a:off x="11462172" y="6088128"/>
            <a:ext cx="4302800" cy="52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2"/>
              </a:lnSpc>
              <a:spcBef>
                <a:spcPct val="0"/>
              </a:spcBef>
            </a:pPr>
            <a:r>
              <a:rPr lang="it-IT" sz="3037" u="sng" noProof="0" dirty="0">
                <a:solidFill>
                  <a:srgbClr val="5271FF"/>
                </a:solidFill>
                <a:latin typeface="Helios"/>
                <a:ea typeface="Helios"/>
                <a:cs typeface="Helios"/>
                <a:sym typeface="Helios"/>
              </a:rPr>
              <a:t>Elenco ammessi e idonei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50607"/>
            <a:ext cx="13824300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60"/>
              </a:lnSpc>
            </a:pPr>
            <a:r>
              <a:rPr lang="it-IT" sz="8300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Province - UPI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230" y="9258300"/>
            <a:ext cx="5765006" cy="1028700"/>
            <a:chOff x="0" y="0"/>
            <a:chExt cx="1049690" cy="1873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49690" cy="187305"/>
            </a:xfrm>
            <a:custGeom>
              <a:avLst/>
              <a:gdLst/>
              <a:ahLst/>
              <a:cxnLst/>
              <a:rect l="l" t="t" r="r" b="b"/>
              <a:pathLst>
                <a:path w="1049690" h="187305">
                  <a:moveTo>
                    <a:pt x="203200" y="0"/>
                  </a:moveTo>
                  <a:lnTo>
                    <a:pt x="846490" y="0"/>
                  </a:lnTo>
                  <a:lnTo>
                    <a:pt x="104969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79569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116499" y="679450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it-IT" sz="2000" b="1" noProof="0" dirty="0">
                <a:solidFill>
                  <a:srgbClr val="A20E20"/>
                </a:solidFill>
                <a:latin typeface="Helios Bold"/>
                <a:ea typeface="Helios Bold"/>
                <a:cs typeface="Helios Bold"/>
                <a:sym typeface="Helios Bold"/>
              </a:rPr>
              <a:t>12</a:t>
            </a:r>
          </a:p>
        </p:txBody>
      </p:sp>
      <p:sp>
        <p:nvSpPr>
          <p:cNvPr id="7" name="Freeform 7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8" name="TextBox 8"/>
          <p:cNvSpPr txBox="1"/>
          <p:nvPr/>
        </p:nvSpPr>
        <p:spPr>
          <a:xfrm>
            <a:off x="5420784" y="3610901"/>
            <a:ext cx="4383179" cy="5323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Verona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Brescia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Padova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Bergamo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Modena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Salerno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Varese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Vicenza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Monza</a:t>
            </a:r>
          </a:p>
          <a:p>
            <a:pPr marL="656335" lvl="1" indent="-328168" algn="l">
              <a:lnSpc>
                <a:spcPts val="4255"/>
              </a:lnSpc>
              <a:buFont typeface="Arial"/>
              <a:buChar char="•"/>
            </a:pPr>
            <a:r>
              <a:rPr lang="it-IT" sz="303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Treviso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20784" y="2806423"/>
            <a:ext cx="7469743" cy="547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Le </a:t>
            </a:r>
            <a:r>
              <a:rPr lang="it-IT" sz="3199" u="sng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20 Province selezionate da UPI </a:t>
            </a: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sono: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83858" y="3610832"/>
            <a:ext cx="4730372" cy="532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Latina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Reggio Emilia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Lecce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Ravenna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Livorno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Perugia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Rimini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Lucca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Pisa</a:t>
            </a:r>
          </a:p>
          <a:p>
            <a:pPr marL="655753" lvl="1" indent="-327876" algn="l">
              <a:lnSpc>
                <a:spcPts val="4252"/>
              </a:lnSpc>
              <a:buFont typeface="Arial"/>
              <a:buChar char="•"/>
            </a:pPr>
            <a:r>
              <a:rPr lang="it-IT" sz="3037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Parma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95" r="-7115" b="-3795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973041" y="3600450"/>
            <a:ext cx="14476265" cy="3086100"/>
            <a:chOff x="0" y="0"/>
            <a:chExt cx="381267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12679" cy="812800"/>
            </a:xfrm>
            <a:custGeom>
              <a:avLst/>
              <a:gdLst/>
              <a:ahLst/>
              <a:cxnLst/>
              <a:rect l="l" t="t" r="r" b="b"/>
              <a:pathLst>
                <a:path w="3812679" h="812800">
                  <a:moveTo>
                    <a:pt x="27275" y="0"/>
                  </a:moveTo>
                  <a:lnTo>
                    <a:pt x="3785404" y="0"/>
                  </a:lnTo>
                  <a:cubicBezTo>
                    <a:pt x="3792638" y="0"/>
                    <a:pt x="3799575" y="2874"/>
                    <a:pt x="3804690" y="7989"/>
                  </a:cubicBezTo>
                  <a:cubicBezTo>
                    <a:pt x="3809805" y="13104"/>
                    <a:pt x="3812679" y="20041"/>
                    <a:pt x="3812679" y="27275"/>
                  </a:cubicBezTo>
                  <a:lnTo>
                    <a:pt x="3812679" y="785525"/>
                  </a:lnTo>
                  <a:cubicBezTo>
                    <a:pt x="3812679" y="792759"/>
                    <a:pt x="3809805" y="799696"/>
                    <a:pt x="3804690" y="804811"/>
                  </a:cubicBezTo>
                  <a:cubicBezTo>
                    <a:pt x="3799575" y="809926"/>
                    <a:pt x="3792638" y="812800"/>
                    <a:pt x="3785404" y="812800"/>
                  </a:cubicBezTo>
                  <a:lnTo>
                    <a:pt x="27275" y="812800"/>
                  </a:lnTo>
                  <a:cubicBezTo>
                    <a:pt x="20041" y="812800"/>
                    <a:pt x="13104" y="809926"/>
                    <a:pt x="7989" y="804811"/>
                  </a:cubicBezTo>
                  <a:cubicBezTo>
                    <a:pt x="2874" y="799696"/>
                    <a:pt x="0" y="792759"/>
                    <a:pt x="0" y="785525"/>
                  </a:cubicBezTo>
                  <a:lnTo>
                    <a:pt x="0" y="27275"/>
                  </a:lnTo>
                  <a:cubicBezTo>
                    <a:pt x="0" y="20041"/>
                    <a:pt x="2874" y="13104"/>
                    <a:pt x="7989" y="7989"/>
                  </a:cubicBezTo>
                  <a:cubicBezTo>
                    <a:pt x="13104" y="2874"/>
                    <a:pt x="20041" y="0"/>
                    <a:pt x="27275" y="0"/>
                  </a:cubicBezTo>
                  <a:close/>
                </a:path>
              </a:pathLst>
            </a:custGeom>
            <a:solidFill>
              <a:srgbClr val="D6A21A"/>
            </a:solidFill>
            <a:ln w="2286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812679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5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322223" y="4493891"/>
            <a:ext cx="11777901" cy="1518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it-IT" sz="11400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PROGETTO ANCI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24259" y="-2727870"/>
            <a:ext cx="21853498" cy="5455740"/>
            <a:chOff x="0" y="0"/>
            <a:chExt cx="1012092" cy="252670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12092" cy="252670"/>
            </a:xfrm>
            <a:custGeom>
              <a:avLst/>
              <a:gdLst/>
              <a:ahLst/>
              <a:cxnLst/>
              <a:rect l="l" t="t" r="r" b="b"/>
              <a:pathLst>
                <a:path w="1012092" h="252670">
                  <a:moveTo>
                    <a:pt x="203200" y="0"/>
                  </a:moveTo>
                  <a:lnTo>
                    <a:pt x="808892" y="0"/>
                  </a:lnTo>
                  <a:lnTo>
                    <a:pt x="1012092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>
                <a:alpha val="71765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758092" cy="290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-6258005" y="-88241"/>
            <a:ext cx="15118279" cy="3185392"/>
            <a:chOff x="0" y="0"/>
            <a:chExt cx="1216146" cy="256240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6146" cy="256240"/>
            </a:xfrm>
            <a:custGeom>
              <a:avLst/>
              <a:gdLst/>
              <a:ahLst/>
              <a:cxnLst/>
              <a:rect l="l" t="t" r="r" b="b"/>
              <a:pathLst>
                <a:path w="1216146" h="256240">
                  <a:moveTo>
                    <a:pt x="203200" y="0"/>
                  </a:moveTo>
                  <a:lnTo>
                    <a:pt x="1012946" y="0"/>
                  </a:lnTo>
                  <a:lnTo>
                    <a:pt x="1216146" y="256240"/>
                  </a:lnTo>
                  <a:lnTo>
                    <a:pt x="0" y="25624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962146" cy="294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3356454"/>
            <a:ext cx="5070039" cy="5901846"/>
            <a:chOff x="0" y="0"/>
            <a:chExt cx="1335319" cy="1554396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335319" cy="1554396"/>
            </a:xfrm>
            <a:custGeom>
              <a:avLst/>
              <a:gdLst/>
              <a:ahLst/>
              <a:cxnLst/>
              <a:rect l="l" t="t" r="r" b="b"/>
              <a:pathLst>
                <a:path w="1335319" h="1554396">
                  <a:moveTo>
                    <a:pt x="0" y="0"/>
                  </a:moveTo>
                  <a:lnTo>
                    <a:pt x="1335319" y="0"/>
                  </a:lnTo>
                  <a:lnTo>
                    <a:pt x="1335319" y="1554396"/>
                  </a:lnTo>
                  <a:lnTo>
                    <a:pt x="0" y="1554396"/>
                  </a:lnTo>
                  <a:close/>
                </a:path>
              </a:pathLst>
            </a:custGeom>
            <a:solidFill>
              <a:srgbClr val="F9EAC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35319" cy="15924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57662" y="882901"/>
            <a:ext cx="6211801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it-IT" sz="8499" b="1" noProof="0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Obiettivi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10292" y="4812097"/>
            <a:ext cx="4506856" cy="3429395"/>
            <a:chOff x="0" y="0"/>
            <a:chExt cx="6009142" cy="4572526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9525"/>
              <a:ext cx="6009142" cy="2793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  <a:spcBef>
                  <a:spcPct val="0"/>
                </a:spcBef>
              </a:pPr>
              <a:r>
                <a:rPr lang="it-IT" sz="3399" b="1" noProof="0" dirty="0">
                  <a:solidFill>
                    <a:srgbClr val="2A2E3A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Promozione e realizzazione di attività e azioni di prevenzione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929781"/>
              <a:ext cx="6009142" cy="1642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it-IT" sz="2400" noProof="0" dirty="0">
                  <a:solidFill>
                    <a:srgbClr val="2A2E3A"/>
                  </a:solidFill>
                  <a:latin typeface="Helios"/>
                  <a:ea typeface="Helios"/>
                  <a:cs typeface="Helios"/>
                  <a:sym typeface="Helios"/>
                </a:rPr>
                <a:t>attraverso interventi educativi mirati e campagne di sensibilizzazione pubblica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08980" y="3356454"/>
            <a:ext cx="5070039" cy="5901846"/>
            <a:chOff x="0" y="0"/>
            <a:chExt cx="1335319" cy="1554396"/>
          </a:xfrm>
        </p:grpSpPr>
        <p:sp>
          <p:nvSpPr>
            <p:cNvPr id="16" name="Freeform 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335319" cy="1554396"/>
            </a:xfrm>
            <a:custGeom>
              <a:avLst/>
              <a:gdLst/>
              <a:ahLst/>
              <a:cxnLst/>
              <a:rect l="l" t="t" r="r" b="b"/>
              <a:pathLst>
                <a:path w="1335319" h="1554396">
                  <a:moveTo>
                    <a:pt x="0" y="0"/>
                  </a:moveTo>
                  <a:lnTo>
                    <a:pt x="1335319" y="0"/>
                  </a:lnTo>
                  <a:lnTo>
                    <a:pt x="1335319" y="1554396"/>
                  </a:lnTo>
                  <a:lnTo>
                    <a:pt x="0" y="1554396"/>
                  </a:lnTo>
                  <a:close/>
                </a:path>
              </a:pathLst>
            </a:custGeom>
            <a:solidFill>
              <a:srgbClr val="F9EAC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35319" cy="15924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99174" y="4800632"/>
            <a:ext cx="4208060" cy="4198691"/>
            <a:chOff x="0" y="0"/>
            <a:chExt cx="5610747" cy="5598255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9525"/>
              <a:ext cx="5610747" cy="2735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95"/>
                </a:lnSpc>
                <a:spcBef>
                  <a:spcPct val="0"/>
                </a:spcBef>
              </a:pPr>
              <a:r>
                <a:rPr lang="it-IT" sz="3329" b="1" noProof="0" dirty="0">
                  <a:solidFill>
                    <a:srgbClr val="2A2E3A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Diffusione della cultura della sicurezza stradale sul territorio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903694"/>
              <a:ext cx="5610747" cy="2694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90"/>
                </a:lnSpc>
              </a:pPr>
              <a:r>
                <a:rPr lang="it-IT" sz="2350" noProof="0" dirty="0">
                  <a:solidFill>
                    <a:srgbClr val="2A2E3A"/>
                  </a:solidFill>
                  <a:latin typeface="Helios"/>
                  <a:ea typeface="Helios"/>
                  <a:cs typeface="Helios"/>
                  <a:sym typeface="Helios"/>
                </a:rPr>
                <a:t>per rendere i giovani più consapevoli delle conseguenze delle loro azioni ed aiutarli a </a:t>
              </a:r>
            </a:p>
            <a:p>
              <a:pPr algn="ctr">
                <a:lnSpc>
                  <a:spcPts val="3290"/>
                </a:lnSpc>
              </a:pPr>
              <a:r>
                <a:rPr lang="it-IT" sz="2350" noProof="0" dirty="0">
                  <a:solidFill>
                    <a:srgbClr val="2A2E3A"/>
                  </a:solidFill>
                  <a:latin typeface="Helios"/>
                  <a:ea typeface="Helios"/>
                  <a:cs typeface="Helios"/>
                  <a:sym typeface="Helios"/>
                </a:rPr>
                <a:t>prendere decisioni responsabili sulla strada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185924" y="3356454"/>
            <a:ext cx="5070039" cy="5901846"/>
            <a:chOff x="0" y="0"/>
            <a:chExt cx="1335319" cy="1554396"/>
          </a:xfrm>
        </p:grpSpPr>
        <p:sp>
          <p:nvSpPr>
            <p:cNvPr id="22" name="Freeform 2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335319" cy="1554396"/>
            </a:xfrm>
            <a:custGeom>
              <a:avLst/>
              <a:gdLst/>
              <a:ahLst/>
              <a:cxnLst/>
              <a:rect l="l" t="t" r="r" b="b"/>
              <a:pathLst>
                <a:path w="1335319" h="1554396">
                  <a:moveTo>
                    <a:pt x="0" y="0"/>
                  </a:moveTo>
                  <a:lnTo>
                    <a:pt x="1335319" y="0"/>
                  </a:lnTo>
                  <a:lnTo>
                    <a:pt x="1335319" y="1554396"/>
                  </a:lnTo>
                  <a:lnTo>
                    <a:pt x="0" y="1554396"/>
                  </a:lnTo>
                  <a:close/>
                </a:path>
              </a:pathLst>
            </a:custGeom>
            <a:solidFill>
              <a:srgbClr val="F9EAC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335319" cy="15924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624074" y="4800632"/>
            <a:ext cx="4302012" cy="3868513"/>
            <a:chOff x="0" y="0"/>
            <a:chExt cx="5736016" cy="5158017"/>
          </a:xfrm>
        </p:grpSpPr>
        <p:sp>
          <p:nvSpPr>
            <p:cNvPr id="25" name="TextBox 25"/>
            <p:cNvSpPr txBox="1"/>
            <p:nvPr/>
          </p:nvSpPr>
          <p:spPr>
            <a:xfrm>
              <a:off x="0" y="-9525"/>
              <a:ext cx="5736016" cy="2793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  <a:spcBef>
                  <a:spcPct val="0"/>
                </a:spcBef>
              </a:pPr>
              <a:r>
                <a:rPr lang="it-IT" sz="3399" b="1" noProof="0" dirty="0">
                  <a:solidFill>
                    <a:srgbClr val="2A2E3A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Realizzazione di tavoli metropolitani per la sicurezza stradale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2956472"/>
              <a:ext cx="5736016" cy="22015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it-IT" sz="2400" noProof="0" dirty="0">
                  <a:solidFill>
                    <a:srgbClr val="2A2E3A"/>
                  </a:solidFill>
                  <a:latin typeface="Helios"/>
                  <a:ea typeface="Helios"/>
                  <a:cs typeface="Helios"/>
                  <a:sym typeface="Helios"/>
                </a:rPr>
                <a:t>con la partecipazione di diversi soggetti istituzionali e delle organizzazioni impegnate nella sicurezza stradale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55886" y="3520483"/>
            <a:ext cx="997352" cy="99735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42232" tIns="42232" rIns="42232" bIns="42232" rtlCol="0" anchor="ctr"/>
            <a:lstStyle/>
            <a:p>
              <a:pPr algn="ctr">
                <a:lnSpc>
                  <a:spcPts val="3639"/>
                </a:lnSpc>
              </a:pPr>
              <a:r>
                <a:rPr lang="it-IT" sz="2599" b="1" noProof="0" dirty="0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1.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 rot="60000">
            <a:off x="8645324" y="3529110"/>
            <a:ext cx="997352" cy="997352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42232" tIns="42232" rIns="42232" bIns="42232" rtlCol="0" anchor="ctr"/>
            <a:lstStyle/>
            <a:p>
              <a:pPr algn="ctr">
                <a:lnSpc>
                  <a:spcPts val="3639"/>
                </a:lnSpc>
              </a:pPr>
              <a:r>
                <a:rPr lang="it-IT" sz="2599" b="1" noProof="0" dirty="0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2.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8544157" y="846383"/>
            <a:ext cx="7464358" cy="1178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0"/>
              </a:lnSpc>
            </a:pPr>
            <a:r>
              <a:rPr lang="it-IT" sz="2243" noProof="0" dirty="0">
                <a:solidFill>
                  <a:srgbClr val="FFFFFF"/>
                </a:solidFill>
                <a:latin typeface="Helios"/>
                <a:ea typeface="Helios"/>
                <a:cs typeface="Helios"/>
                <a:sym typeface="Helios"/>
              </a:rPr>
              <a:t>Il Progetto ha l’obiettivo di ridurre l’</a:t>
            </a:r>
            <a:r>
              <a:rPr lang="it-IT" sz="2243" noProof="0" dirty="0" err="1">
                <a:solidFill>
                  <a:srgbClr val="FFFFFF"/>
                </a:solidFill>
                <a:latin typeface="Helios"/>
                <a:ea typeface="Helios"/>
                <a:cs typeface="Helios"/>
                <a:sym typeface="Helios"/>
              </a:rPr>
              <a:t>incidentalita</a:t>
            </a:r>
            <a:r>
              <a:rPr lang="it-IT" sz="2243" noProof="0" dirty="0">
                <a:solidFill>
                  <a:srgbClr val="FFFFFF"/>
                </a:solidFill>
                <a:latin typeface="Helios"/>
                <a:ea typeface="Helios"/>
                <a:cs typeface="Helios"/>
                <a:sym typeface="Helios"/>
              </a:rPr>
              <a:t>̀ stradale e contribuire a dimezzare il numero delle vittime e feriti gravi entro il 2030, in linea con gli obiettivi del PNSS 2030</a:t>
            </a:r>
          </a:p>
        </p:txBody>
      </p:sp>
      <p:sp>
        <p:nvSpPr>
          <p:cNvPr id="34" name="Freeform 34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5" name="Group 35"/>
          <p:cNvGrpSpPr/>
          <p:nvPr/>
        </p:nvGrpSpPr>
        <p:grpSpPr>
          <a:xfrm rot="60000">
            <a:off x="14080501" y="3529110"/>
            <a:ext cx="997352" cy="997352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42232" tIns="42232" rIns="42232" bIns="42232" rtlCol="0" anchor="ctr"/>
            <a:lstStyle/>
            <a:p>
              <a:pPr algn="ctr">
                <a:lnSpc>
                  <a:spcPts val="3639"/>
                </a:lnSpc>
              </a:pPr>
              <a:r>
                <a:rPr lang="it-IT" sz="2599" b="1" noProof="0" dirty="0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3.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4162586" cy="1147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it-IT" sz="7583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ATTIVITA’ PROGETTO PILOTA</a:t>
            </a:r>
          </a:p>
        </p:txBody>
      </p:sp>
      <p:sp>
        <p:nvSpPr>
          <p:cNvPr id="3" name="Freeform 3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1028700" y="2557515"/>
            <a:ext cx="16230600" cy="7432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5817" lvl="1" indent="-322908" algn="just">
              <a:lnSpc>
                <a:spcPts val="5862"/>
              </a:lnSpc>
              <a:buFont typeface="Arial"/>
              <a:buChar char="•"/>
            </a:pP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Avvio e gestione delle </a:t>
            </a:r>
            <a:r>
              <a:rPr lang="it-IT" sz="2991" noProof="0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attivita</a:t>
            </a: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̀ del </a:t>
            </a:r>
            <a:r>
              <a:rPr lang="it-IT" sz="299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Comitato Scientifico – prima riunione 2 Aprile 2025</a:t>
            </a:r>
          </a:p>
          <a:p>
            <a:pPr marL="645817" lvl="1" indent="-322908" algn="just">
              <a:lnSpc>
                <a:spcPts val="5862"/>
              </a:lnSpc>
              <a:buFont typeface="Arial"/>
              <a:buChar char="•"/>
            </a:pP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Realizzazione e diffusione delle </a:t>
            </a:r>
            <a:r>
              <a:rPr lang="it-IT" sz="299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Linee Guida</a:t>
            </a: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per gli operatori di educazione stradale</a:t>
            </a:r>
          </a:p>
          <a:p>
            <a:pPr marL="645817" lvl="1" indent="-322908" algn="just">
              <a:lnSpc>
                <a:spcPts val="5862"/>
              </a:lnSpc>
              <a:buFont typeface="Arial"/>
              <a:buChar char="•"/>
            </a:pP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Realizzazione e pubblicazione di una </a:t>
            </a:r>
            <a:r>
              <a:rPr lang="it-IT" sz="299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Ricerca accademica</a:t>
            </a: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sul campo condotta su un campione della popolazione giovanile; </a:t>
            </a:r>
          </a:p>
          <a:p>
            <a:pPr marL="645817" lvl="1" indent="-322908" algn="just">
              <a:lnSpc>
                <a:spcPts val="5862"/>
              </a:lnSpc>
              <a:buFont typeface="Arial"/>
              <a:buChar char="•"/>
            </a:pP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Realizzazione di un </a:t>
            </a:r>
            <a:r>
              <a:rPr lang="it-IT" sz="299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Concorso diretto alle scuole,</a:t>
            </a: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con la premiazione di almeno due istituti scolastici per ciascuna Città metropolitana coinvolta; </a:t>
            </a:r>
          </a:p>
          <a:p>
            <a:pPr marL="645817" lvl="1" indent="-322908" algn="just">
              <a:lnSpc>
                <a:spcPts val="5862"/>
              </a:lnSpc>
              <a:buFont typeface="Arial"/>
              <a:buChar char="•"/>
            </a:pP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Attuazione e monitoraggio dei </a:t>
            </a:r>
            <a:r>
              <a:rPr lang="it-IT" sz="299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controlli stradali</a:t>
            </a: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; </a:t>
            </a:r>
          </a:p>
          <a:p>
            <a:pPr marL="645817" lvl="1" indent="-322908" algn="just">
              <a:lnSpc>
                <a:spcPts val="5862"/>
              </a:lnSpc>
              <a:buFont typeface="Arial"/>
              <a:buChar char="•"/>
            </a:pP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Elaborazione di una </a:t>
            </a:r>
            <a:r>
              <a:rPr lang="it-IT" sz="2991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Banca Dati</a:t>
            </a:r>
            <a:r>
              <a:rPr lang="it-IT" sz="299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complessiva ai fini della comunicazione dei risultati conseguiti. </a:t>
            </a:r>
          </a:p>
          <a:p>
            <a:pPr algn="just">
              <a:lnSpc>
                <a:spcPts val="5593"/>
              </a:lnSpc>
            </a:pPr>
            <a:endParaRPr lang="it-IT" sz="2991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77185"/>
            <a:ext cx="16230600" cy="2649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endParaRPr lang="it-IT" noProof="0" dirty="0"/>
          </a:p>
          <a:p>
            <a:pPr marL="646839" lvl="1" indent="-323419" algn="l">
              <a:lnSpc>
                <a:spcPts val="4194"/>
              </a:lnSpc>
              <a:buFont typeface="Arial"/>
              <a:buChar char="•"/>
            </a:pPr>
            <a:r>
              <a:rPr lang="it-IT" sz="2996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Analisi dei fabbisogni dei 56 Nuclei </a:t>
            </a:r>
            <a:r>
              <a:rPr lang="it-IT" sz="2996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di polizia locale specializzati in educazione stradale </a:t>
            </a:r>
          </a:p>
          <a:p>
            <a:pPr marL="646839" lvl="1" indent="-323419" algn="l">
              <a:lnSpc>
                <a:spcPts val="4194"/>
              </a:lnSpc>
              <a:buFont typeface="Arial"/>
              <a:buChar char="•"/>
            </a:pPr>
            <a:r>
              <a:rPr lang="it-IT" sz="2996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Ricognizione dei soggetti</a:t>
            </a:r>
            <a:r>
              <a:rPr lang="it-IT" sz="2996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che si occupano di educazione stradale </a:t>
            </a:r>
          </a:p>
          <a:p>
            <a:pPr marL="646839" lvl="1" indent="-323419" algn="l">
              <a:lnSpc>
                <a:spcPts val="4194"/>
              </a:lnSpc>
              <a:buFont typeface="Arial"/>
              <a:buChar char="•"/>
            </a:pPr>
            <a:r>
              <a:rPr lang="it-IT" sz="2996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Raccolta delle </a:t>
            </a:r>
            <a:r>
              <a:rPr lang="it-IT" sz="2996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buone pratiche</a:t>
            </a:r>
          </a:p>
          <a:p>
            <a:pPr algn="l">
              <a:lnSpc>
                <a:spcPts val="4194"/>
              </a:lnSpc>
            </a:pPr>
            <a:endParaRPr lang="it-IT" sz="2996" b="1" noProof="0" dirty="0">
              <a:solidFill>
                <a:srgbClr val="000000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6568998" y="288543"/>
            <a:ext cx="1000059" cy="1480313"/>
          </a:xfrm>
          <a:custGeom>
            <a:avLst/>
            <a:gdLst/>
            <a:ahLst/>
            <a:cxnLst/>
            <a:rect l="l" t="t" r="r" b="b"/>
            <a:pathLst>
              <a:path w="1000059" h="1480313">
                <a:moveTo>
                  <a:pt x="0" y="0"/>
                </a:moveTo>
                <a:lnTo>
                  <a:pt x="1000059" y="0"/>
                </a:lnTo>
                <a:lnTo>
                  <a:pt x="1000059" y="1480314"/>
                </a:lnTo>
                <a:lnTo>
                  <a:pt x="0" y="1480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7232823" y="5149086"/>
            <a:ext cx="3759027" cy="1067079"/>
            <a:chOff x="0" y="0"/>
            <a:chExt cx="990032" cy="2810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0032" cy="281041"/>
            </a:xfrm>
            <a:custGeom>
              <a:avLst/>
              <a:gdLst/>
              <a:ahLst/>
              <a:cxnLst/>
              <a:rect l="l" t="t" r="r" b="b"/>
              <a:pathLst>
                <a:path w="990032" h="281041">
                  <a:moveTo>
                    <a:pt x="94739" y="0"/>
                  </a:moveTo>
                  <a:lnTo>
                    <a:pt x="895292" y="0"/>
                  </a:lnTo>
                  <a:cubicBezTo>
                    <a:pt x="920419" y="0"/>
                    <a:pt x="944516" y="9981"/>
                    <a:pt x="962283" y="27749"/>
                  </a:cubicBezTo>
                  <a:cubicBezTo>
                    <a:pt x="980050" y="45516"/>
                    <a:pt x="990032" y="69613"/>
                    <a:pt x="990032" y="94739"/>
                  </a:cubicBezTo>
                  <a:lnTo>
                    <a:pt x="990032" y="186302"/>
                  </a:lnTo>
                  <a:cubicBezTo>
                    <a:pt x="990032" y="238625"/>
                    <a:pt x="947616" y="281041"/>
                    <a:pt x="895292" y="281041"/>
                  </a:cubicBezTo>
                  <a:lnTo>
                    <a:pt x="94739" y="281041"/>
                  </a:lnTo>
                  <a:cubicBezTo>
                    <a:pt x="69613" y="281041"/>
                    <a:pt x="45516" y="271060"/>
                    <a:pt x="27749" y="253293"/>
                  </a:cubicBezTo>
                  <a:cubicBezTo>
                    <a:pt x="9981" y="235526"/>
                    <a:pt x="0" y="211428"/>
                    <a:pt x="0" y="186302"/>
                  </a:cubicBezTo>
                  <a:lnTo>
                    <a:pt x="0" y="94739"/>
                  </a:lnTo>
                  <a:cubicBezTo>
                    <a:pt x="0" y="69613"/>
                    <a:pt x="9981" y="45516"/>
                    <a:pt x="27749" y="27749"/>
                  </a:cubicBezTo>
                  <a:cubicBezTo>
                    <a:pt x="45516" y="9981"/>
                    <a:pt x="69613" y="0"/>
                    <a:pt x="9473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D6A21A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990032" cy="328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5"/>
                </a:lnSpc>
              </a:pPr>
              <a:endParaRPr lang="it-IT" noProof="0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889467"/>
            <a:ext cx="11020097" cy="1285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it-IT" sz="7500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RICERCA ACCADEMICA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330465"/>
            <a:ext cx="16230600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 lang="it-IT" noProof="0" dirty="0"/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it-IT" sz="3000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indagine nei luoghi di aggregazione </a:t>
            </a:r>
            <a:r>
              <a:rPr lang="it-IT" sz="300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al fine di evidenziare il grado di consapevolezza dei giovani che si mettono alla guida sotto l’effetto di alcolici o sostanze stupefacenti.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it-IT" sz="3000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utilizzo di precursori non probanti e questionari</a:t>
            </a:r>
            <a:r>
              <a:rPr lang="it-IT" sz="300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da somministrare ai giovani.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6189" y="5237807"/>
            <a:ext cx="3112294" cy="803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14"/>
              </a:lnSpc>
              <a:spcBef>
                <a:spcPct val="0"/>
              </a:spcBef>
            </a:pPr>
            <a:r>
              <a:rPr lang="it-IT" sz="4724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Sul Campo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848943"/>
            <a:ext cx="16230600" cy="7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  <a:spcBef>
                <a:spcPct val="0"/>
              </a:spcBef>
            </a:pPr>
            <a:r>
              <a:rPr lang="it-IT" sz="2267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L’indagine </a:t>
            </a:r>
            <a:r>
              <a:rPr lang="it-IT" sz="2267" noProof="0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dovra</a:t>
            </a:r>
            <a:r>
              <a:rPr lang="it-IT" sz="2267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̀ svolgersi in almeno 2 momenti differenti nell’arco della durata del Progetto e </a:t>
            </a:r>
            <a:r>
              <a:rPr lang="it-IT" sz="2267" noProof="0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dovra</a:t>
            </a:r>
            <a:r>
              <a:rPr lang="it-IT" sz="2267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̀ coinvolgere almeno 40 luoghi di aggregazione.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95" r="-7115" b="-3795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973041" y="3600450"/>
            <a:ext cx="14476265" cy="3086100"/>
            <a:chOff x="0" y="0"/>
            <a:chExt cx="381267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12679" cy="812800"/>
            </a:xfrm>
            <a:custGeom>
              <a:avLst/>
              <a:gdLst/>
              <a:ahLst/>
              <a:cxnLst/>
              <a:rect l="l" t="t" r="r" b="b"/>
              <a:pathLst>
                <a:path w="3812679" h="812800">
                  <a:moveTo>
                    <a:pt x="27275" y="0"/>
                  </a:moveTo>
                  <a:lnTo>
                    <a:pt x="3785404" y="0"/>
                  </a:lnTo>
                  <a:cubicBezTo>
                    <a:pt x="3792638" y="0"/>
                    <a:pt x="3799575" y="2874"/>
                    <a:pt x="3804690" y="7989"/>
                  </a:cubicBezTo>
                  <a:cubicBezTo>
                    <a:pt x="3809805" y="13104"/>
                    <a:pt x="3812679" y="20041"/>
                    <a:pt x="3812679" y="27275"/>
                  </a:cubicBezTo>
                  <a:lnTo>
                    <a:pt x="3812679" y="785525"/>
                  </a:lnTo>
                  <a:cubicBezTo>
                    <a:pt x="3812679" y="792759"/>
                    <a:pt x="3809805" y="799696"/>
                    <a:pt x="3804690" y="804811"/>
                  </a:cubicBezTo>
                  <a:cubicBezTo>
                    <a:pt x="3799575" y="809926"/>
                    <a:pt x="3792638" y="812800"/>
                    <a:pt x="3785404" y="812800"/>
                  </a:cubicBezTo>
                  <a:lnTo>
                    <a:pt x="27275" y="812800"/>
                  </a:lnTo>
                  <a:cubicBezTo>
                    <a:pt x="20041" y="812800"/>
                    <a:pt x="13104" y="809926"/>
                    <a:pt x="7989" y="804811"/>
                  </a:cubicBezTo>
                  <a:cubicBezTo>
                    <a:pt x="2874" y="799696"/>
                    <a:pt x="0" y="792759"/>
                    <a:pt x="0" y="785525"/>
                  </a:cubicBezTo>
                  <a:lnTo>
                    <a:pt x="0" y="27275"/>
                  </a:lnTo>
                  <a:cubicBezTo>
                    <a:pt x="0" y="20041"/>
                    <a:pt x="2874" y="13104"/>
                    <a:pt x="7989" y="7989"/>
                  </a:cubicBezTo>
                  <a:cubicBezTo>
                    <a:pt x="13104" y="2874"/>
                    <a:pt x="20041" y="0"/>
                    <a:pt x="27275" y="0"/>
                  </a:cubicBezTo>
                  <a:close/>
                </a:path>
              </a:pathLst>
            </a:custGeom>
            <a:solidFill>
              <a:srgbClr val="D6A21A"/>
            </a:solidFill>
            <a:ln w="2286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812679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5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81272" y="4619614"/>
            <a:ext cx="13659802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it-IT" sz="8800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PROGETTI TERRITORIALI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727" y="600080"/>
            <a:ext cx="17810128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u="sng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PRIMA </a:t>
            </a: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delle Convenzioni</a:t>
            </a:r>
          </a:p>
        </p:txBody>
      </p:sp>
      <p:sp>
        <p:nvSpPr>
          <p:cNvPr id="3" name="Freeform 3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-3840883" y="-527204"/>
            <a:ext cx="7681766" cy="3540443"/>
            <a:chOff x="0" y="0"/>
            <a:chExt cx="406400" cy="187305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8" name="Freeform 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85492" y="2239052"/>
            <a:ext cx="16230600" cy="115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it-IT" sz="3299" b="1" u="sng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Prima </a:t>
            </a:r>
            <a:r>
              <a:rPr lang="it-IT" sz="32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della firma delle convenzioni</a:t>
            </a:r>
            <a:r>
              <a:rPr lang="it-IT" sz="32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con ANCI, le Città Metropolitane/Comuni delegati, dovranno: 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856242"/>
              </p:ext>
            </p:extLst>
          </p:nvPr>
        </p:nvGraphicFramePr>
        <p:xfrm>
          <a:off x="1028700" y="3779948"/>
          <a:ext cx="16230600" cy="968018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6473">
                <a:tc>
                  <a:txBody>
                    <a:bodyPr/>
                    <a:lstStyle/>
                    <a:p>
                      <a:pPr marL="712465" lvl="1" indent="-356233" algn="l">
                        <a:lnSpc>
                          <a:spcPts val="461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32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Redigere i </a:t>
                      </a:r>
                      <a:r>
                        <a:rPr lang="it-IT" sz="32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Progetti territoriali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880092"/>
              </p:ext>
            </p:extLst>
          </p:nvPr>
        </p:nvGraphicFramePr>
        <p:xfrm>
          <a:off x="1028700" y="5852339"/>
          <a:ext cx="16230600" cy="3829050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0814">
                <a:tc>
                  <a:txBody>
                    <a:bodyPr/>
                    <a:lstStyle/>
                    <a:p>
                      <a:pPr marL="712465" lvl="1" indent="-356233" algn="l">
                        <a:lnSpc>
                          <a:spcPts val="461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32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Avviare i </a:t>
                      </a:r>
                      <a:r>
                        <a:rPr lang="it-IT" sz="32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Tavoli Metropolitani</a:t>
                      </a:r>
                      <a:r>
                        <a:rPr lang="it-IT" sz="32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per la sicurezza stradale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236">
                <a:tc>
                  <a:txBody>
                    <a:bodyPr/>
                    <a:lstStyle/>
                    <a:p>
                      <a:pPr marL="712465" lvl="1" indent="-356233" algn="l">
                        <a:lnSpc>
                          <a:spcPts val="461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32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Realizzare i Progetti territoriali</a:t>
                      </a:r>
                      <a:r>
                        <a:rPr lang="it-IT" sz="32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 </a:t>
                      </a:r>
                      <a:r>
                        <a:rPr lang="it-IT" sz="32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in collaborazione con eventuali </a:t>
                      </a:r>
                      <a:r>
                        <a:rPr lang="it-IT" sz="32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soggetti partner</a:t>
                      </a:r>
                      <a:r>
                        <a:rPr lang="it-IT" sz="32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, che realizzino in collaborazione con l’Ente Capofila le attività progettuali. Tali soggetti potranno risultare da apposito accordo di partenariato definito prima della presentazione della proposta progettuale ad Anci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985492" y="5067300"/>
            <a:ext cx="16230600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it-IT" sz="33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Inoltre, potranno: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7253" y="9607868"/>
            <a:ext cx="2023714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it-IT" sz="1800" b="1" noProof="0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Back to Agenda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322555" y="2972960"/>
            <a:ext cx="4578325" cy="1073376"/>
            <a:chOff x="0" y="0"/>
            <a:chExt cx="1205814" cy="282700"/>
          </a:xfrm>
        </p:grpSpPr>
        <p:sp>
          <p:nvSpPr>
            <p:cNvPr id="4" name="Freeform 4" descr="grey box with the text mission"/>
            <p:cNvSpPr/>
            <p:nvPr/>
          </p:nvSpPr>
          <p:spPr>
            <a:xfrm>
              <a:off x="0" y="0"/>
              <a:ext cx="1205814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F9EAC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205814" cy="349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it-IT" sz="3499" b="1" noProof="0" dirty="0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Componenti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7093" y="2972960"/>
            <a:ext cx="4578325" cy="1073376"/>
            <a:chOff x="0" y="0"/>
            <a:chExt cx="1205814" cy="282700"/>
          </a:xfrm>
        </p:grpSpPr>
        <p:sp>
          <p:nvSpPr>
            <p:cNvPr id="7" name="Freeform 7" descr="grey box with a text that says vision"/>
            <p:cNvSpPr/>
            <p:nvPr/>
          </p:nvSpPr>
          <p:spPr>
            <a:xfrm>
              <a:off x="0" y="0"/>
              <a:ext cx="1205814" cy="282700"/>
            </a:xfrm>
            <a:custGeom>
              <a:avLst/>
              <a:gdLst/>
              <a:ahLst/>
              <a:cxnLst/>
              <a:rect l="l" t="t" r="r" b="b"/>
              <a:pathLst>
                <a:path w="1205814" h="282700">
                  <a:moveTo>
                    <a:pt x="0" y="0"/>
                  </a:moveTo>
                  <a:lnTo>
                    <a:pt x="1205814" y="0"/>
                  </a:lnTo>
                  <a:lnTo>
                    <a:pt x="1205814" y="282700"/>
                  </a:lnTo>
                  <a:lnTo>
                    <a:pt x="0" y="282700"/>
                  </a:lnTo>
                  <a:close/>
                </a:path>
              </a:pathLst>
            </a:custGeom>
            <a:solidFill>
              <a:srgbClr val="F9EAC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205814" cy="35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39"/>
                </a:lnSpc>
              </a:pPr>
              <a:r>
                <a:rPr lang="it-IT" sz="3599" b="1" noProof="0" dirty="0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Funzione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600080"/>
            <a:ext cx="1418840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TAVOLI METROPOLITANI</a:t>
            </a:r>
          </a:p>
        </p:txBody>
      </p:sp>
      <p:grpSp>
        <p:nvGrpSpPr>
          <p:cNvPr id="10" name="Group 10"/>
          <p:cNvGrpSpPr/>
          <p:nvPr/>
        </p:nvGrpSpPr>
        <p:grpSpPr>
          <a:xfrm rot="-10800000">
            <a:off x="14447117" y="-331087"/>
            <a:ext cx="7681766" cy="3540443"/>
            <a:chOff x="0" y="0"/>
            <a:chExt cx="406400" cy="187305"/>
          </a:xfrm>
        </p:grpSpPr>
        <p:sp>
          <p:nvSpPr>
            <p:cNvPr id="11" name="Freeform 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14" name="TextBox 14"/>
          <p:cNvSpPr txBox="1"/>
          <p:nvPr/>
        </p:nvSpPr>
        <p:spPr>
          <a:xfrm>
            <a:off x="1028700" y="1809755"/>
            <a:ext cx="15119509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it-IT" sz="33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E’ prevista l’attivazione di TAVOLI METROPOLITANI per la sicurezza stradale.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97350" y="4552949"/>
            <a:ext cx="6628736" cy="3957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Prefetture</a:t>
            </a:r>
          </a:p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Uffici Scolastici Regionali (USR),</a:t>
            </a:r>
          </a:p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Comune Capoluogo Metropolitano,</a:t>
            </a:r>
          </a:p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Comuni area metropolitana</a:t>
            </a:r>
          </a:p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ASL</a:t>
            </a:r>
          </a:p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Università</a:t>
            </a:r>
          </a:p>
          <a:p>
            <a:pPr marL="604868" lvl="1" indent="-302434" algn="l">
              <a:lnSpc>
                <a:spcPts val="3922"/>
              </a:lnSpc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Scuole</a:t>
            </a:r>
          </a:p>
          <a:p>
            <a:pPr marL="604868" lvl="1" indent="-302434" algn="l">
              <a:lnSpc>
                <a:spcPts val="3922"/>
              </a:lnSpc>
              <a:spcBef>
                <a:spcPct val="0"/>
              </a:spcBef>
              <a:buFont typeface="Arial"/>
              <a:buChar char="•"/>
            </a:pPr>
            <a:r>
              <a:rPr lang="it-IT" sz="2801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Associazioni vittime della strada.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552949"/>
            <a:ext cx="6628736" cy="4705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it-IT" sz="29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Dal Tavolo potranno scaturire: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it-IT" sz="29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nella fase iniziale (qualora già presenti)</a:t>
            </a:r>
            <a:r>
              <a:rPr lang="it-IT" sz="29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: input per la redazione e il perfezionamento del progetto territoriale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it-IT" sz="29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nella fase attuativa</a:t>
            </a:r>
            <a:r>
              <a:rPr lang="it-IT" sz="29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: attività di indirizzo e coordinamento delle iniziative previste dal progetto territoriale</a:t>
            </a:r>
          </a:p>
        </p:txBody>
      </p:sp>
      <p:grpSp>
        <p:nvGrpSpPr>
          <p:cNvPr id="17" name="Group 17"/>
          <p:cNvGrpSpPr/>
          <p:nvPr/>
        </p:nvGrpSpPr>
        <p:grpSpPr>
          <a:xfrm rot="-7875326">
            <a:off x="-4177416" y="8138636"/>
            <a:ext cx="7681766" cy="3540443"/>
            <a:chOff x="0" y="0"/>
            <a:chExt cx="406400" cy="187305"/>
          </a:xfrm>
        </p:grpSpPr>
        <p:sp>
          <p:nvSpPr>
            <p:cNvPr id="18" name="Freeform 1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44722"/>
              </p:ext>
            </p:extLst>
          </p:nvPr>
        </p:nvGraphicFramePr>
        <p:xfrm>
          <a:off x="985492" y="4399168"/>
          <a:ext cx="16230600" cy="5314949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0857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sym typeface="Helios Bold"/>
                        </a:rPr>
                        <a:t>Campagna di comunicazione </a:t>
                      </a:r>
                      <a:r>
                        <a:rPr lang="it-IT" sz="2799" kern="1200" noProof="0" dirty="0">
                          <a:solidFill>
                            <a:srgbClr val="2A2E3A"/>
                          </a:solidFill>
                          <a:latin typeface="Helios"/>
                          <a:sym typeface="Helios Bold"/>
                        </a:rPr>
                        <a:t>diretta ai cittadini, alle giovani generazioni e agli stakeholder in generale.</a:t>
                      </a:r>
                      <a:endParaRPr lang="it-IT" sz="2799" kern="1200" noProof="0" dirty="0">
                        <a:solidFill>
                          <a:srgbClr val="2A2E3A"/>
                        </a:solidFill>
                        <a:latin typeface="Helios"/>
                      </a:endParaRPr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704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Attività di formazione ed educazione alla promozione di comportamenti sicuri alla guida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, destinati ai giovani rispetto ai rischi legati alla guida in stato di ebbrezza o sotto effetto di sostanze stupefacenti. 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704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Attuazione di mirati controlli stradali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, in orario serale/notturno, in prossimità dei luoghi di aggregazione giovanile e sulle arterie stradali ad essi limitrofe, mediante il coinvolgimento delle Prefetture e delle Forze di Polizia e delle Polizie locali.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413923" y="171445"/>
            <a:ext cx="17373736" cy="259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42"/>
              </a:lnSpc>
            </a:pPr>
            <a:r>
              <a:rPr lang="it-IT" sz="8535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CONTENUTI DEI PROGETTI TERRITORIALI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981175"/>
            <a:ext cx="16230600" cy="1027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it-IT" sz="2934" noProof="0" dirty="0">
                <a:solidFill>
                  <a:srgbClr val="2A2E3A"/>
                </a:solidFill>
                <a:latin typeface="Helios"/>
                <a:ea typeface="Helios"/>
                <a:cs typeface="Helios"/>
                <a:sym typeface="Helios"/>
              </a:rPr>
              <a:t>Ciascuna Città metropolitana/Comune delegato dovrà redigere un </a:t>
            </a:r>
            <a:r>
              <a:rPr lang="it-IT" sz="2934" b="1" noProof="0" dirty="0">
                <a:solidFill>
                  <a:srgbClr val="2A2E3A"/>
                </a:solidFill>
                <a:latin typeface="Helios Bold"/>
                <a:ea typeface="Helios Bold"/>
                <a:cs typeface="Helios Bold"/>
                <a:sym typeface="Helios Bold"/>
              </a:rPr>
              <a:t>progetto territoriale</a:t>
            </a:r>
            <a:r>
              <a:rPr lang="it-IT" sz="2934" noProof="0" dirty="0">
                <a:solidFill>
                  <a:srgbClr val="2A2E3A"/>
                </a:solidFill>
                <a:latin typeface="Helios"/>
                <a:ea typeface="Helios"/>
                <a:cs typeface="Helios"/>
                <a:sym typeface="Helios"/>
              </a:rPr>
              <a:t>, che dovrà includere le seguenti iniziative: </a:t>
            </a:r>
          </a:p>
        </p:txBody>
      </p:sp>
      <p:sp>
        <p:nvSpPr>
          <p:cNvPr id="5" name="Freeform 5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-4495800" y="-559268"/>
            <a:ext cx="7681766" cy="3540443"/>
            <a:chOff x="0" y="0"/>
            <a:chExt cx="406400" cy="187305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87623" y="8509603"/>
            <a:ext cx="10163632" cy="1777397"/>
            <a:chOff x="0" y="0"/>
            <a:chExt cx="1850591" cy="3236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0591" cy="323628"/>
            </a:xfrm>
            <a:custGeom>
              <a:avLst/>
              <a:gdLst/>
              <a:ahLst/>
              <a:cxnLst/>
              <a:rect l="l" t="t" r="r" b="b"/>
              <a:pathLst>
                <a:path w="1850591" h="323628">
                  <a:moveTo>
                    <a:pt x="203200" y="0"/>
                  </a:moveTo>
                  <a:lnTo>
                    <a:pt x="1647391" y="0"/>
                  </a:lnTo>
                  <a:lnTo>
                    <a:pt x="1850591" y="323628"/>
                  </a:lnTo>
                  <a:lnTo>
                    <a:pt x="0" y="32362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F9B32"/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596591" cy="36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2179686"/>
            <a:ext cx="7410676" cy="514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CONTENUTI DEI</a:t>
            </a:r>
          </a:p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PROGETTI TERRITORIALI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22182" y="2103486"/>
            <a:ext cx="8483811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it-IT" sz="30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Le proposte progettuali dovranno contenere </a:t>
            </a:r>
            <a:r>
              <a:rPr lang="it-IT" sz="30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almeno 4 degli indicatori</a:t>
            </a:r>
            <a:r>
              <a:rPr lang="it-IT" sz="30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riportati.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0" y="3799848"/>
            <a:ext cx="8423618" cy="555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7546" lvl="1" indent="-308773" algn="l">
              <a:lnSpc>
                <a:spcPts val="4004"/>
              </a:lnSpc>
              <a:spcBef>
                <a:spcPct val="0"/>
              </a:spcBef>
              <a:buFont typeface="Arial"/>
              <a:buChar char="•"/>
            </a:pPr>
            <a:r>
              <a:rPr lang="it-IT" sz="286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n. campagne di comunicazione (almeno 1) </a:t>
            </a:r>
          </a:p>
          <a:p>
            <a:pPr marL="617546" lvl="1" indent="-308773" algn="l">
              <a:lnSpc>
                <a:spcPts val="4004"/>
              </a:lnSpc>
              <a:spcBef>
                <a:spcPct val="0"/>
              </a:spcBef>
              <a:buFont typeface="Arial"/>
              <a:buChar char="•"/>
            </a:pPr>
            <a:r>
              <a:rPr lang="it-IT" sz="286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n. destinatari coinvolti nelle campagne di comunicazione (almeno 1.500) </a:t>
            </a:r>
          </a:p>
          <a:p>
            <a:pPr marL="617546" lvl="1" indent="-308773" algn="l">
              <a:lnSpc>
                <a:spcPts val="4004"/>
              </a:lnSpc>
              <a:spcBef>
                <a:spcPct val="0"/>
              </a:spcBef>
              <a:buFont typeface="Arial"/>
              <a:buChar char="•"/>
            </a:pPr>
            <a:r>
              <a:rPr lang="it-IT" sz="286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n. corsi di formazione/informazione/educazione stradale (almeno 2, di cui 1 nelle scuole)</a:t>
            </a:r>
          </a:p>
          <a:p>
            <a:pPr marL="617546" lvl="1" indent="-308773" algn="l">
              <a:lnSpc>
                <a:spcPts val="4004"/>
              </a:lnSpc>
              <a:spcBef>
                <a:spcPct val="0"/>
              </a:spcBef>
              <a:buFont typeface="Arial"/>
              <a:buChar char="•"/>
            </a:pPr>
            <a:r>
              <a:rPr lang="it-IT" sz="286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n. destinatari coinvolti nei corsi di formazione/informazione/educazione stradale (almeno 200) </a:t>
            </a:r>
          </a:p>
          <a:p>
            <a:pPr marL="617546" lvl="1" indent="-308773" algn="l">
              <a:lnSpc>
                <a:spcPts val="4004"/>
              </a:lnSpc>
              <a:spcBef>
                <a:spcPct val="0"/>
              </a:spcBef>
              <a:buFont typeface="Arial"/>
              <a:buChar char="•"/>
            </a:pPr>
            <a:r>
              <a:rPr lang="it-IT" sz="286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n. controlli stradali attivati (almeno 40) </a:t>
            </a:r>
          </a:p>
          <a:p>
            <a:pPr marL="617546" lvl="1" indent="-308773" algn="l">
              <a:lnSpc>
                <a:spcPts val="4004"/>
              </a:lnSpc>
              <a:spcBef>
                <a:spcPct val="0"/>
              </a:spcBef>
              <a:buFont typeface="Arial"/>
              <a:buChar char="•"/>
            </a:pPr>
            <a:r>
              <a:rPr lang="it-IT" sz="286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n. scuole coinvolte (almeno 4) </a:t>
            </a:r>
          </a:p>
          <a:p>
            <a:pPr algn="l">
              <a:lnSpc>
                <a:spcPts val="3276"/>
              </a:lnSpc>
              <a:spcBef>
                <a:spcPct val="0"/>
              </a:spcBef>
            </a:pPr>
            <a:endParaRPr lang="it-IT" sz="2860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15206" y="8651541"/>
            <a:ext cx="7410676" cy="1426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it-IT" sz="2699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Le Città Metropolitane/i Comuni delegati, dovranno indicare i risultati raggiunti nelle relazioni finali </a:t>
            </a:r>
          </a:p>
        </p:txBody>
      </p:sp>
      <p:grpSp>
        <p:nvGrpSpPr>
          <p:cNvPr id="10" name="Group 10"/>
          <p:cNvGrpSpPr/>
          <p:nvPr/>
        </p:nvGrpSpPr>
        <p:grpSpPr>
          <a:xfrm rot="-10800000">
            <a:off x="-3840883" y="-527204"/>
            <a:ext cx="7681766" cy="3540443"/>
            <a:chOff x="0" y="0"/>
            <a:chExt cx="406400" cy="187305"/>
          </a:xfrm>
        </p:grpSpPr>
        <p:sp>
          <p:nvSpPr>
            <p:cNvPr id="11" name="Freeform 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995591"/>
              </p:ext>
            </p:extLst>
          </p:nvPr>
        </p:nvGraphicFramePr>
        <p:xfrm>
          <a:off x="1028700" y="3013239"/>
          <a:ext cx="16230600" cy="4784782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51062">
                <a:tc>
                  <a:txBody>
                    <a:bodyPr/>
                    <a:lstStyle/>
                    <a:p>
                      <a:pPr algn="l">
                        <a:lnSpc>
                          <a:spcPts val="3779"/>
                        </a:lnSpc>
                        <a:defRPr/>
                      </a:pPr>
                      <a:r>
                        <a:rPr lang="it-IT" sz="26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Per la redazione del progetto sarà </a:t>
                      </a:r>
                      <a:r>
                        <a:rPr lang="it-IT" sz="2699" b="1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possibile dare continuità alle iniziative già realizzate sul territorio</a:t>
                      </a:r>
                      <a:r>
                        <a:rPr lang="it-IT" sz="26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, integrandole con quanto scaturirà a livello di proposte dai tavoli territoriali (vedi punto successivo). 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3720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È prevista la possibilità di realizzare i progetti territoriali in collaborazione con eventuali soggetti partner, che realizzino in collaborazione con l’Ente Capofila le attività progettuali. Tali soggetti potranno risultare da apposito </a:t>
                      </a: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accordo di partenariato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</a:t>
                      </a:r>
                      <a:r>
                        <a:rPr lang="it-IT" sz="2799" u="sng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definito </a:t>
                      </a:r>
                      <a:r>
                        <a:rPr lang="it-IT" sz="2799" b="1" u="sng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prima</a:t>
                      </a:r>
                      <a:r>
                        <a:rPr lang="it-IT" sz="2799" u="sng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della presentazione della proposta progettuale ad Anci (</a:t>
                      </a:r>
                      <a:r>
                        <a:rPr lang="it-IT" sz="2799" u="none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e quindi</a:t>
                      </a:r>
                      <a:r>
                        <a:rPr lang="it-IT" sz="2799" u="none" kern="1200" noProof="0" dirty="0">
                          <a:solidFill>
                            <a:srgbClr val="2A2E3A"/>
                          </a:solidFill>
                          <a:latin typeface="Helios"/>
                          <a:ea typeface="+mn-ea"/>
                          <a:cs typeface="+mn-cs"/>
                        </a:rPr>
                        <a:t> </a:t>
                      </a:r>
                      <a:r>
                        <a:rPr lang="it-IT" sz="2799" b="1" kern="1200" noProof="0" dirty="0">
                          <a:solidFill>
                            <a:srgbClr val="2A2E3A"/>
                          </a:solidFill>
                          <a:latin typeface="Helios"/>
                          <a:ea typeface="+mn-ea"/>
                          <a:cs typeface="+mn-cs"/>
                        </a:rPr>
                        <a:t>prima del 3 marzo </a:t>
                      </a:r>
                      <a:r>
                        <a:rPr lang="it-IT" sz="2799" kern="1200" noProof="0" dirty="0" err="1">
                          <a:solidFill>
                            <a:srgbClr val="2A2E3A"/>
                          </a:solidFill>
                          <a:latin typeface="Helios"/>
                          <a:ea typeface="+mn-ea"/>
                          <a:cs typeface="+mn-cs"/>
                        </a:rPr>
                        <a:t>pv</a:t>
                      </a:r>
                      <a:r>
                        <a:rPr lang="it-IT" sz="2799" kern="1200" noProof="0" dirty="0">
                          <a:solidFill>
                            <a:srgbClr val="2A2E3A"/>
                          </a:solidFill>
                          <a:latin typeface="Helios"/>
                          <a:ea typeface="+mn-ea"/>
                          <a:cs typeface="+mn-cs"/>
                        </a:rPr>
                        <a:t>).</a:t>
                      </a:r>
                      <a:endParaRPr lang="it-IT" sz="2799" kern="1200" noProof="0" dirty="0">
                        <a:solidFill>
                          <a:srgbClr val="2A2E3A"/>
                        </a:solidFill>
                        <a:latin typeface="Helios"/>
                      </a:endParaRPr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95727" y="600080"/>
            <a:ext cx="17810128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ALTRE INFORMAZIONI </a:t>
            </a:r>
          </a:p>
        </p:txBody>
      </p:sp>
      <p:sp>
        <p:nvSpPr>
          <p:cNvPr id="4" name="Freeform 4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-3840883" y="-527204"/>
            <a:ext cx="7681766" cy="3540443"/>
            <a:chOff x="0" y="0"/>
            <a:chExt cx="406400" cy="187305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299257"/>
              </p:ext>
            </p:extLst>
          </p:nvPr>
        </p:nvGraphicFramePr>
        <p:xfrm>
          <a:off x="1028700" y="5044838"/>
          <a:ext cx="16230600" cy="4213463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4295">
                <a:tc>
                  <a:txBody>
                    <a:bodyPr/>
                    <a:lstStyle/>
                    <a:p>
                      <a:pPr marL="604511" lvl="1" indent="-302256" algn="l">
                        <a:lnSpc>
                          <a:spcPts val="391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27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Per la </a:t>
                      </a:r>
                      <a:r>
                        <a:rPr lang="it-IT" sz="2799" b="1" u="sng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campagna di comunicazione del progetto</a:t>
                      </a:r>
                      <a:r>
                        <a:rPr lang="it-IT" sz="27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territoriale, ANCI fornirà </a:t>
                      </a: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strumenti di comunicazione utili a supporto </a:t>
                      </a:r>
                      <a:r>
                        <a:rPr lang="it-IT" sz="27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per la </a:t>
                      </a: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grafica </a:t>
                      </a:r>
                      <a:r>
                        <a:rPr lang="it-IT" sz="27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e l’</a:t>
                      </a: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identificazione del Progetto.</a:t>
                      </a:r>
                      <a:r>
                        <a:rPr lang="it-IT" sz="27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Saranno anche avviate da ANCI iniziative di comunicazione attraverso i Social media con profili dedicati alla campagna e con la condivisione di contenuti multimediali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9168">
                <a:tc>
                  <a:txBody>
                    <a:bodyPr/>
                    <a:lstStyle/>
                    <a:p>
                      <a:pPr marL="604518" lvl="1" indent="-302259" algn="l">
                        <a:lnSpc>
                          <a:spcPts val="391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Per la formazione dei formatori saranno realizzate da ANCI, </a:t>
                      </a: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Linee guida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per gli operatori di educazione stradale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95727" y="718322"/>
            <a:ext cx="17810128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u="sng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DOPO</a:t>
            </a: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 le Convenzioni - </a:t>
            </a:r>
          </a:p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FASE ATTUATIVA</a:t>
            </a:r>
          </a:p>
          <a:p>
            <a:pPr algn="ctr">
              <a:lnSpc>
                <a:spcPts val="10199"/>
              </a:lnSpc>
            </a:pPr>
            <a:endParaRPr lang="it-IT" sz="8499" b="1" noProof="0" dirty="0">
              <a:solidFill>
                <a:srgbClr val="CF9B32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5" name="Group 5"/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85491" y="3457530"/>
            <a:ext cx="16230600" cy="110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it-IT" sz="31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Informazioni di carattere generale utili alla gestione della fase attuativa dei progetti territoriali: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84232"/>
              </p:ext>
            </p:extLst>
          </p:nvPr>
        </p:nvGraphicFramePr>
        <p:xfrm>
          <a:off x="985492" y="3631798"/>
          <a:ext cx="16230600" cy="6192245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7220">
                <a:tc>
                  <a:txBody>
                    <a:bodyPr/>
                    <a:lstStyle/>
                    <a:p>
                      <a:pPr marL="561332" lvl="1" indent="-280666" algn="l">
                        <a:lnSpc>
                          <a:spcPts val="363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La </a:t>
                      </a:r>
                      <a:r>
                        <a:rPr lang="it-IT" sz="2599" b="1" noProof="0" dirty="0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collaborazione alle</a:t>
                      </a: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it-IT" sz="2599" b="1" noProof="0" dirty="0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azioni promosse da ANCI nell’ambito del Progetto “Mobilità Sicura”,</a:t>
                      </a: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quali il Concorso diretto alle scuole, l’attuazione e monitoraggio dei controlli stradali e l’elaborazione di una Banca Dati complessiva. Così come è richiesta la partecipazione delle CM/Comuni delegati agli appuntamenti che saranno organizzati da ANCI (n. 3 seminari di formazione) a livello nazionale. 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411">
                <a:tc>
                  <a:txBody>
                    <a:bodyPr/>
                    <a:lstStyle/>
                    <a:p>
                      <a:pPr marL="561332" lvl="1" indent="-280666" algn="l">
                        <a:lnSpc>
                          <a:spcPts val="363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Il </a:t>
                      </a:r>
                      <a:r>
                        <a:rPr lang="it-IT" sz="2599" b="1" noProof="0" dirty="0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monitoraggio costante del progetto territoriale</a:t>
                      </a: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da parte del Responsabile di progetto, analizzando periodicamente i dati raccolti relativi alle diverse attività e preparando dei report.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1411">
                <a:tc>
                  <a:txBody>
                    <a:bodyPr/>
                    <a:lstStyle/>
                    <a:p>
                      <a:pPr marL="561332" lvl="1" indent="-280666" algn="l">
                        <a:lnSpc>
                          <a:spcPts val="363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La</a:t>
                      </a:r>
                      <a:r>
                        <a:rPr lang="it-IT" sz="2599" b="1" noProof="0" dirty="0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rendicontazione delle spese e la certificazione dei costi sostenuti </a:t>
                      </a: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ad ANCI Nazionale secondo i format allegati.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2203">
                <a:tc>
                  <a:txBody>
                    <a:bodyPr/>
                    <a:lstStyle/>
                    <a:p>
                      <a:pPr marL="561332" lvl="1" indent="-280666" algn="l">
                        <a:lnSpc>
                          <a:spcPts val="3639"/>
                        </a:lnSpc>
                        <a:buFont typeface="Arial"/>
                        <a:buChar char="•"/>
                        <a:defRPr/>
                      </a:pP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La </a:t>
                      </a:r>
                      <a:r>
                        <a:rPr lang="it-IT" sz="2599" b="1" noProof="0" dirty="0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disseminazione dell’esperienza</a:t>
                      </a:r>
                      <a:r>
                        <a:rPr lang="it-IT" sz="2599" noProof="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nella fase conclusiva del Progetto.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95727" y="171445"/>
            <a:ext cx="17810128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u="sng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DOPO</a:t>
            </a: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 le Convenzioni - </a:t>
            </a:r>
          </a:p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FASE ATTUATIVA</a:t>
            </a:r>
          </a:p>
          <a:p>
            <a:pPr algn="ctr">
              <a:lnSpc>
                <a:spcPts val="10199"/>
              </a:lnSpc>
            </a:pPr>
            <a:endParaRPr lang="it-IT" sz="8499" b="1" noProof="0" dirty="0">
              <a:solidFill>
                <a:srgbClr val="CF9B32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5" name="Group 5"/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353033"/>
            <a:ext cx="16230600" cy="49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endParaRPr lang="it-IT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195727" y="2994892"/>
            <a:ext cx="17810128" cy="507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it-IT" sz="2899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Si prevede da parte delle Città Metropolitane/Comuni delegati: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95" r="-7115" b="-3795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973041" y="3600450"/>
            <a:ext cx="14476265" cy="3086100"/>
            <a:chOff x="0" y="0"/>
            <a:chExt cx="381267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12679" cy="812800"/>
            </a:xfrm>
            <a:custGeom>
              <a:avLst/>
              <a:gdLst/>
              <a:ahLst/>
              <a:cxnLst/>
              <a:rect l="l" t="t" r="r" b="b"/>
              <a:pathLst>
                <a:path w="3812679" h="812800">
                  <a:moveTo>
                    <a:pt x="27275" y="0"/>
                  </a:moveTo>
                  <a:lnTo>
                    <a:pt x="3785404" y="0"/>
                  </a:lnTo>
                  <a:cubicBezTo>
                    <a:pt x="3792638" y="0"/>
                    <a:pt x="3799575" y="2874"/>
                    <a:pt x="3804690" y="7989"/>
                  </a:cubicBezTo>
                  <a:cubicBezTo>
                    <a:pt x="3809805" y="13104"/>
                    <a:pt x="3812679" y="20041"/>
                    <a:pt x="3812679" y="27275"/>
                  </a:cubicBezTo>
                  <a:lnTo>
                    <a:pt x="3812679" y="785525"/>
                  </a:lnTo>
                  <a:cubicBezTo>
                    <a:pt x="3812679" y="792759"/>
                    <a:pt x="3809805" y="799696"/>
                    <a:pt x="3804690" y="804811"/>
                  </a:cubicBezTo>
                  <a:cubicBezTo>
                    <a:pt x="3799575" y="809926"/>
                    <a:pt x="3792638" y="812800"/>
                    <a:pt x="3785404" y="812800"/>
                  </a:cubicBezTo>
                  <a:lnTo>
                    <a:pt x="27275" y="812800"/>
                  </a:lnTo>
                  <a:cubicBezTo>
                    <a:pt x="20041" y="812800"/>
                    <a:pt x="13104" y="809926"/>
                    <a:pt x="7989" y="804811"/>
                  </a:cubicBezTo>
                  <a:cubicBezTo>
                    <a:pt x="2874" y="799696"/>
                    <a:pt x="0" y="792759"/>
                    <a:pt x="0" y="785525"/>
                  </a:cubicBezTo>
                  <a:lnTo>
                    <a:pt x="0" y="27275"/>
                  </a:lnTo>
                  <a:cubicBezTo>
                    <a:pt x="0" y="20041"/>
                    <a:pt x="2874" y="13104"/>
                    <a:pt x="7989" y="7989"/>
                  </a:cubicBezTo>
                  <a:cubicBezTo>
                    <a:pt x="13104" y="2874"/>
                    <a:pt x="20041" y="0"/>
                    <a:pt x="27275" y="0"/>
                  </a:cubicBezTo>
                  <a:close/>
                </a:path>
              </a:pathLst>
            </a:custGeom>
            <a:solidFill>
              <a:srgbClr val="D6A21A"/>
            </a:solidFill>
            <a:ln w="2286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812679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5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19400" y="4619614"/>
            <a:ext cx="1280160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it-IT" sz="9000" b="1" noProof="0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RISULTATI ATTESI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315156"/>
              </p:ext>
            </p:extLst>
          </p:nvPr>
        </p:nvGraphicFramePr>
        <p:xfrm>
          <a:off x="1028700" y="2358694"/>
          <a:ext cx="16230600" cy="7213656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9484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Riduzione dell’</a:t>
                      </a:r>
                      <a:r>
                        <a:rPr lang="it-IT" sz="2799" b="1" noProof="0" dirty="0" err="1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incidentalita</a:t>
                      </a: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̀ stradale e dimezzamento del numero delle vittime e feriti gravi</a:t>
                      </a:r>
                      <a:r>
                        <a:rPr lang="it-IT" sz="2799" noProof="0" dirty="0">
                          <a:solidFill>
                            <a:srgbClr val="000000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entro il 2030, in linea con gli obiettivi del PNSS 2030 attraverso la sensibilizzazione e l'educazione stradale.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08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Costruzione e rafforzamento delle competenze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tramite l’organizzazione e la pianificazione di appuntamenti formativi. I destinatari diretti delle azioni informative e formative previste dal progetto saranno i giovani e gli operatori a livello territoriale impegnati a vario titolo nella </a:t>
                      </a: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educazione stradale.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08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Consolidamento di una </a:t>
                      </a: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rete territoriale istituzionale in materia di sicurezza stradale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 </a:t>
                      </a:r>
                      <a:endParaRPr lang="it-IT" sz="1100" noProof="0" dirty="0"/>
                    </a:p>
                    <a:p>
                      <a:pPr algn="l">
                        <a:lnSpc>
                          <a:spcPts val="3919"/>
                        </a:lnSpc>
                      </a:pP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attraverso lo scambio, anche peer to peer, di conoscenze, </a:t>
                      </a:r>
                      <a:r>
                        <a:rPr lang="it-IT" sz="2799" noProof="0" dirty="0" err="1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attivita</a:t>
                      </a: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̀, tecniche operative tra Comuni e, in particolare, tra gli operatori della Polizia Locale e delle Associazioni per le vittime della strada. </a:t>
                      </a:r>
                    </a:p>
                    <a:p>
                      <a:pPr algn="l">
                        <a:lnSpc>
                          <a:spcPts val="3919"/>
                        </a:lnSpc>
                      </a:pPr>
                      <a:endParaRPr lang="it-IT" sz="2799" noProof="0" dirty="0">
                        <a:solidFill>
                          <a:srgbClr val="2A2E3A"/>
                        </a:solidFill>
                        <a:latin typeface="Helios"/>
                        <a:ea typeface="Helios"/>
                        <a:cs typeface="Helios"/>
                        <a:sym typeface="Helios"/>
                      </a:endParaRPr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95727" y="600080"/>
            <a:ext cx="17810128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RISULTATI ATTESI</a:t>
            </a:r>
          </a:p>
        </p:txBody>
      </p:sp>
      <p:sp>
        <p:nvSpPr>
          <p:cNvPr id="4" name="Freeform 4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-3840883" y="-527204"/>
            <a:ext cx="7681766" cy="3540443"/>
            <a:chOff x="0" y="0"/>
            <a:chExt cx="406400" cy="187305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23" y="5031071"/>
            <a:ext cx="16056805" cy="25544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617662" y="4851085"/>
            <a:ext cx="411061" cy="411061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96E45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38215" y="4854464"/>
            <a:ext cx="411061" cy="411061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F8010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81735" y="4846388"/>
            <a:ext cx="411061" cy="411061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76D6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609975" y="4854464"/>
            <a:ext cx="411061" cy="411061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34879" y="4854464"/>
            <a:ext cx="402985" cy="402985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94441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52289" y="4834275"/>
            <a:ext cx="402985" cy="40298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B00A0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69699" y="4829258"/>
            <a:ext cx="402985" cy="402985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351413" y="4834275"/>
            <a:ext cx="402985" cy="402985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88255" y="4834275"/>
            <a:ext cx="402985" cy="402985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425097" y="4842350"/>
            <a:ext cx="402985" cy="402985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B2209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085528" y="4829258"/>
            <a:ext cx="402985" cy="402985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sp>
        <p:nvSpPr>
          <p:cNvPr id="25" name="Freeform 25"/>
          <p:cNvSpPr/>
          <p:nvPr/>
        </p:nvSpPr>
        <p:spPr>
          <a:xfrm>
            <a:off x="16740227" y="145939"/>
            <a:ext cx="1001914" cy="1483060"/>
          </a:xfrm>
          <a:custGeom>
            <a:avLst/>
            <a:gdLst/>
            <a:ahLst/>
            <a:cxnLst/>
            <a:rect l="l" t="t" r="r" b="b"/>
            <a:pathLst>
              <a:path w="1001914" h="1483060">
                <a:moveTo>
                  <a:pt x="0" y="0"/>
                </a:moveTo>
                <a:lnTo>
                  <a:pt x="1001915" y="0"/>
                </a:lnTo>
                <a:lnTo>
                  <a:pt x="1001915" y="1483059"/>
                </a:lnTo>
                <a:lnTo>
                  <a:pt x="0" y="1483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26" name="Group 26"/>
          <p:cNvGrpSpPr/>
          <p:nvPr/>
        </p:nvGrpSpPr>
        <p:grpSpPr>
          <a:xfrm>
            <a:off x="15721136" y="4834275"/>
            <a:ext cx="402985" cy="402985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it-IT" noProof="0" dirty="0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07748" y="-62709"/>
            <a:ext cx="11231606" cy="1132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17"/>
              </a:lnSpc>
            </a:pPr>
            <a:r>
              <a:rPr lang="it-IT" sz="7013" b="1" u="none" noProof="0" dirty="0">
                <a:solidFill>
                  <a:srgbClr val="D6A21A"/>
                </a:solidFill>
                <a:latin typeface="Nourd Bold"/>
                <a:ea typeface="Nourd Bold"/>
                <a:cs typeface="Nourd Bold"/>
                <a:sym typeface="Nourd Bold"/>
              </a:rPr>
              <a:t>Cronoprogramma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40489" y="5758069"/>
            <a:ext cx="1988724" cy="2583242"/>
            <a:chOff x="0" y="0"/>
            <a:chExt cx="2651632" cy="3444322"/>
          </a:xfrm>
        </p:grpSpPr>
        <p:sp>
          <p:nvSpPr>
            <p:cNvPr id="30" name="TextBox 30"/>
            <p:cNvSpPr txBox="1"/>
            <p:nvPr/>
          </p:nvSpPr>
          <p:spPr>
            <a:xfrm>
              <a:off x="0" y="0"/>
              <a:ext cx="2651630" cy="88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496E45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12 DICEMBRE 2024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" y="1230873"/>
              <a:ext cx="2651630" cy="1849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5"/>
                </a:lnSpc>
              </a:pPr>
              <a:r>
                <a:rPr lang="it-IT" sz="2025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Comunicazione di avvenuta registrazione da parte del DPA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64502" y="2492003"/>
            <a:ext cx="1856588" cy="1841114"/>
            <a:chOff x="0" y="0"/>
            <a:chExt cx="2475451" cy="2454818"/>
          </a:xfrm>
        </p:grpSpPr>
        <p:sp>
          <p:nvSpPr>
            <p:cNvPr id="33" name="TextBox 33"/>
            <p:cNvSpPr txBox="1"/>
            <p:nvPr/>
          </p:nvSpPr>
          <p:spPr>
            <a:xfrm>
              <a:off x="0" y="0"/>
              <a:ext cx="2475449" cy="88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1A76D6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1O GENNAIO 2025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" y="1217207"/>
              <a:ext cx="2475449" cy="886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33"/>
                </a:lnSpc>
              </a:pPr>
              <a:r>
                <a:rPr lang="it-IT" sz="1952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Trasmissione di avvio attività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354004" y="1524116"/>
            <a:ext cx="1947500" cy="3102120"/>
            <a:chOff x="0" y="0"/>
            <a:chExt cx="2596667" cy="4136160"/>
          </a:xfrm>
        </p:grpSpPr>
        <p:sp>
          <p:nvSpPr>
            <p:cNvPr id="36" name="TextBox 36"/>
            <p:cNvSpPr txBox="1"/>
            <p:nvPr/>
          </p:nvSpPr>
          <p:spPr>
            <a:xfrm>
              <a:off x="0" y="-9525"/>
              <a:ext cx="2596665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12"/>
                </a:lnSpc>
                <a:spcBef>
                  <a:spcPct val="0"/>
                </a:spcBef>
              </a:pPr>
              <a:r>
                <a:rPr lang="it-IT" sz="2176" b="1" noProof="0" dirty="0">
                  <a:solidFill>
                    <a:srgbClr val="0F801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18 FEBBRAIO 2025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" y="1321842"/>
              <a:ext cx="2596665" cy="23292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5"/>
                </a:lnSpc>
              </a:pPr>
              <a:r>
                <a:rPr lang="it-IT" sz="2003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Evento amministrativo di presentazione del Progetto alle CM 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833018" y="5722725"/>
            <a:ext cx="1964975" cy="3482272"/>
            <a:chOff x="0" y="0"/>
            <a:chExt cx="2619967" cy="4643029"/>
          </a:xfrm>
        </p:grpSpPr>
        <p:sp>
          <p:nvSpPr>
            <p:cNvPr id="39" name="TextBox 39"/>
            <p:cNvSpPr txBox="1"/>
            <p:nvPr/>
          </p:nvSpPr>
          <p:spPr>
            <a:xfrm>
              <a:off x="0" y="0"/>
              <a:ext cx="2619965" cy="88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CB6CE6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10 FEBBRAIO 2025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" y="1363107"/>
              <a:ext cx="2619965" cy="278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Scadenza trasmissione manifestazione di interesse via PEC</a:t>
              </a:r>
            </a:p>
            <a:p>
              <a:pPr algn="ctr">
                <a:lnSpc>
                  <a:spcPts val="2840"/>
                </a:lnSpc>
              </a:pPr>
              <a:endParaRPr lang="it-IT" sz="2028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023550" y="5714649"/>
            <a:ext cx="1706172" cy="2417150"/>
            <a:chOff x="0" y="0"/>
            <a:chExt cx="2274895" cy="3222867"/>
          </a:xfrm>
        </p:grpSpPr>
        <p:sp>
          <p:nvSpPr>
            <p:cNvPr id="42" name="TextBox 42"/>
            <p:cNvSpPr txBox="1"/>
            <p:nvPr/>
          </p:nvSpPr>
          <p:spPr>
            <a:xfrm>
              <a:off x="0" y="0"/>
              <a:ext cx="2223479" cy="889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C94441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Aprile </a:t>
              </a:r>
            </a:p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C94441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2025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1416" y="1373875"/>
              <a:ext cx="2223479" cy="1848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Prima Riunione Comitato Scientifico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519976" y="1865154"/>
            <a:ext cx="1667612" cy="2759294"/>
            <a:chOff x="0" y="0"/>
            <a:chExt cx="2223482" cy="3679059"/>
          </a:xfrm>
        </p:grpSpPr>
        <p:sp>
          <p:nvSpPr>
            <p:cNvPr id="45" name="TextBox 45"/>
            <p:cNvSpPr txBox="1"/>
            <p:nvPr/>
          </p:nvSpPr>
          <p:spPr>
            <a:xfrm>
              <a:off x="0" y="0"/>
              <a:ext cx="2223479" cy="13336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7B00A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MARZO/</a:t>
              </a:r>
            </a:p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7B00A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APRILE 2025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" y="1807607"/>
              <a:ext cx="2223479" cy="18714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Firma delle convenzioni con le Città Metropolitane  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037386" y="5722725"/>
            <a:ext cx="1667612" cy="1348701"/>
            <a:chOff x="0" y="0"/>
            <a:chExt cx="2223482" cy="1798268"/>
          </a:xfrm>
        </p:grpSpPr>
        <p:sp>
          <p:nvSpPr>
            <p:cNvPr id="48" name="TextBox 48"/>
            <p:cNvSpPr txBox="1"/>
            <p:nvPr/>
          </p:nvSpPr>
          <p:spPr>
            <a:xfrm>
              <a:off x="0" y="0"/>
              <a:ext cx="2223479" cy="13336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5271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APRILE/</a:t>
              </a:r>
            </a:p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5271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MAGGIO 2025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" y="1363107"/>
              <a:ext cx="2223479" cy="435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endParaRPr lang="it-IT" sz="2028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endParaRP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2364372" y="5722725"/>
            <a:ext cx="1780679" cy="2072572"/>
            <a:chOff x="0" y="0"/>
            <a:chExt cx="2374238" cy="2763429"/>
          </a:xfrm>
        </p:grpSpPr>
        <p:sp>
          <p:nvSpPr>
            <p:cNvPr id="51" name="TextBox 51"/>
            <p:cNvSpPr txBox="1"/>
            <p:nvPr/>
          </p:nvSpPr>
          <p:spPr>
            <a:xfrm>
              <a:off x="0" y="0"/>
              <a:ext cx="2374236" cy="88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FF914D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SETTEMBRE 2025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" y="1363107"/>
              <a:ext cx="2374236" cy="9091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Inizio attività nelle scuole 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3712021" y="1233929"/>
            <a:ext cx="1829136" cy="3444172"/>
            <a:chOff x="0" y="0"/>
            <a:chExt cx="2438848" cy="4592229"/>
          </a:xfrm>
        </p:grpSpPr>
        <p:sp>
          <p:nvSpPr>
            <p:cNvPr id="54" name="TextBox 54"/>
            <p:cNvSpPr txBox="1"/>
            <p:nvPr/>
          </p:nvSpPr>
          <p:spPr>
            <a:xfrm>
              <a:off x="0" y="0"/>
              <a:ext cx="2438846" cy="177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0B2209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NOVEMBRE 2025-FEBBRAIO 2026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2" y="2252107"/>
              <a:ext cx="2438846" cy="1848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Ricerca Accademica sul campo nei mesi invernali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5058166" y="5643883"/>
            <a:ext cx="1698267" cy="1761010"/>
            <a:chOff x="-40875" y="0"/>
            <a:chExt cx="2264355" cy="2348013"/>
          </a:xfrm>
        </p:grpSpPr>
        <p:sp>
          <p:nvSpPr>
            <p:cNvPr id="57" name="TextBox 57"/>
            <p:cNvSpPr txBox="1"/>
            <p:nvPr/>
          </p:nvSpPr>
          <p:spPr>
            <a:xfrm>
              <a:off x="0" y="0"/>
              <a:ext cx="2223480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FF66C4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APRILE- MAGGIO 2026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-40875" y="1438821"/>
              <a:ext cx="2223479" cy="9091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Concorso nelle scuole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6297915" y="1877195"/>
            <a:ext cx="1845289" cy="2777422"/>
            <a:chOff x="0" y="0"/>
            <a:chExt cx="2460385" cy="3703229"/>
          </a:xfrm>
        </p:grpSpPr>
        <p:sp>
          <p:nvSpPr>
            <p:cNvPr id="60" name="TextBox 60"/>
            <p:cNvSpPr txBox="1"/>
            <p:nvPr/>
          </p:nvSpPr>
          <p:spPr>
            <a:xfrm>
              <a:off x="0" y="0"/>
              <a:ext cx="2460383" cy="88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38B6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GIUGNO 2026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" y="1363107"/>
              <a:ext cx="2460383" cy="1848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Evento finale e Pubblicazione Ricerca Accademica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535236" y="1227286"/>
            <a:ext cx="1829136" cy="3444172"/>
            <a:chOff x="0" y="0"/>
            <a:chExt cx="2438848" cy="4592229"/>
          </a:xfrm>
        </p:grpSpPr>
        <p:sp>
          <p:nvSpPr>
            <p:cNvPr id="63" name="TextBox 63"/>
            <p:cNvSpPr txBox="1"/>
            <p:nvPr/>
          </p:nvSpPr>
          <p:spPr>
            <a:xfrm>
              <a:off x="0" y="0"/>
              <a:ext cx="2438846" cy="177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4"/>
                </a:lnSpc>
                <a:spcBef>
                  <a:spcPct val="0"/>
                </a:spcBef>
              </a:pPr>
              <a:r>
                <a:rPr lang="it-IT" sz="2204" b="1" noProof="0" dirty="0">
                  <a:solidFill>
                    <a:srgbClr val="7ED957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GIUGNO 2025-AGOSTO 2025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2" y="2252107"/>
              <a:ext cx="2438846" cy="1848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it-IT" sz="2028" noProof="0" dirty="0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Ricerca Accademica sul campo nei mesi estivi</a:t>
              </a:r>
            </a:p>
          </p:txBody>
        </p:sp>
      </p:grp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C1DB279F-7ACE-A24A-9318-708E2F2B2C0F}"/>
              </a:ext>
            </a:extLst>
          </p:cNvPr>
          <p:cNvSpPr txBox="1"/>
          <p:nvPr/>
        </p:nvSpPr>
        <p:spPr>
          <a:xfrm>
            <a:off x="9037385" y="6906638"/>
            <a:ext cx="185921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Seminario di lancio ANCI-UPI-DPA</a:t>
            </a:r>
          </a:p>
          <a:p>
            <a:endParaRPr lang="it-IT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6FBBB-59B2-8888-75B7-D1579B52D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1085BED-B296-2136-4CFC-4FA26E416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281243"/>
              </p:ext>
            </p:extLst>
          </p:nvPr>
        </p:nvGraphicFramePr>
        <p:xfrm>
          <a:off x="1066800" y="2358694"/>
          <a:ext cx="16192500" cy="7731729"/>
        </p:xfrm>
        <a:graphic>
          <a:graphicData uri="http://schemas.openxmlformats.org/drawingml/2006/table">
            <a:tbl>
              <a:tblPr/>
              <a:tblGrid>
                <a:gridCol w="1619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9484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0" i="0" noProof="0" dirty="0">
                          <a:solidFill>
                            <a:srgbClr val="000000"/>
                          </a:solidFill>
                          <a:latin typeface="Helios" panose="020B0604020202020204" charset="0"/>
                          <a:ea typeface="Helios Bold"/>
                          <a:cs typeface="Helios Bold"/>
                          <a:sym typeface="Helios Bold"/>
                        </a:rPr>
                        <a:t>Con il supporto e il tutoraggio dell’Università individuata, il Comitato Scientifico si occuperà di “validare” ovvero di offrire suggerimenti, proporre modifiche, indicare esigenze: </a:t>
                      </a:r>
                    </a:p>
                    <a:p>
                      <a:pPr marL="514350" indent="-514350" algn="l">
                        <a:lnSpc>
                          <a:spcPts val="3919"/>
                        </a:lnSpc>
                        <a:buAutoNum type="arabicPeriod"/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sym typeface="Helios Bold"/>
                        </a:rPr>
                        <a:t>Circa la redazione delle linee guida rivolta agli operatori comunali per l’Educazione Stradale nelle scuole con focus specifico su alcool e droghe;</a:t>
                      </a:r>
                    </a:p>
                    <a:p>
                      <a:pPr marL="0" indent="0" algn="l">
                        <a:lnSpc>
                          <a:spcPts val="3919"/>
                        </a:lnSpc>
                        <a:buNone/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sym typeface="Helios Bold"/>
                        </a:rPr>
                        <a:t>2.  Circa le proposte di programmi formativi rivolti ai formatori.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086">
                <a:tc>
                  <a:txBody>
                    <a:bodyPr/>
                    <a:lstStyle/>
                    <a:p>
                      <a:pPr algn="just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2A2E3A"/>
                          </a:solidFill>
                          <a:latin typeface="Helios Bold"/>
                          <a:ea typeface="Helios Bold"/>
                          <a:cs typeface="Helios Bold"/>
                          <a:sym typeface="Helios Bold"/>
                        </a:rPr>
                        <a:t>Inoltre, i componenti del Comitato Scientifico, secondo le diverse disponibilità, potranno partecipare direttamente o indicare propri delegati in qualità di Relatori agli appuntamenti di formazione e agli altri appuntamenti ed eventi di carattere nazionale.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08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A tal fine, fermo restando la copertura dei costi da parte della segreteria del Programma, saranno definite anche le modalità di incarico per le specifiche attività di formazione. </a:t>
                      </a:r>
                    </a:p>
                    <a:p>
                      <a:pPr algn="l">
                        <a:lnSpc>
                          <a:spcPts val="3919"/>
                        </a:lnSpc>
                      </a:pPr>
                      <a:endParaRPr lang="it-IT" sz="2799" noProof="0" dirty="0">
                        <a:solidFill>
                          <a:srgbClr val="2A2E3A"/>
                        </a:solidFill>
                        <a:latin typeface="Helios"/>
                        <a:ea typeface="Helios"/>
                        <a:cs typeface="Helios"/>
                        <a:sym typeface="Helios"/>
                      </a:endParaRPr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>
            <a:extLst>
              <a:ext uri="{FF2B5EF4-FFF2-40B4-BE49-F238E27FC236}">
                <a16:creationId xmlns:a16="http://schemas.microsoft.com/office/drawing/2014/main" id="{B5170140-CFF5-771D-AB53-2BA3B2861171}"/>
              </a:ext>
            </a:extLst>
          </p:cNvPr>
          <p:cNvSpPr txBox="1"/>
          <p:nvPr/>
        </p:nvSpPr>
        <p:spPr>
          <a:xfrm>
            <a:off x="195727" y="600080"/>
            <a:ext cx="17810128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COMITATO SCIENTIFICO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D0EAD9-422E-AA16-1629-E35705508308}"/>
              </a:ext>
            </a:extLst>
          </p:cNvPr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87D70589-06E6-1EBC-BAC4-7844F9274000}"/>
              </a:ext>
            </a:extLst>
          </p:cNvPr>
          <p:cNvGrpSpPr/>
          <p:nvPr/>
        </p:nvGrpSpPr>
        <p:grpSpPr>
          <a:xfrm rot="-10800000">
            <a:off x="-3840883" y="-527204"/>
            <a:ext cx="7681766" cy="3540443"/>
            <a:chOff x="0" y="0"/>
            <a:chExt cx="406400" cy="18730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FAB1343-5A32-9A89-E3FC-395A78EBC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6BBB576-E558-74D0-D190-039D96A9C753}"/>
                </a:ext>
              </a:extLst>
            </p:cNvPr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734B22A-9611-4923-A593-C29ADF97EEE3}"/>
              </a:ext>
            </a:extLst>
          </p:cNvPr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0FC0863-8928-8754-D68C-20D86E1F6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8C56BF9-CEC7-AA71-0B1A-7082DD57CCBA}"/>
                </a:ext>
              </a:extLst>
            </p:cNvPr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0389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7D190-33D2-CEAE-D298-96B517E4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F5B348E-18CB-8327-76D4-7AD8691257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420356"/>
              </p:ext>
            </p:extLst>
          </p:nvPr>
        </p:nvGraphicFramePr>
        <p:xfrm>
          <a:off x="1028700" y="2358694"/>
          <a:ext cx="16230600" cy="6186000"/>
        </p:xfrm>
        <a:graphic>
          <a:graphicData uri="http://schemas.openxmlformats.org/drawingml/2006/table">
            <a:tbl>
              <a:tblPr/>
              <a:tblGrid>
                <a:gridCol w="162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7980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sym typeface="Helios Bold"/>
                        </a:rPr>
                        <a:t>Ciascun componente del Comitato Scientifico potrà: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08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3919"/>
                        </a:lnSpc>
                        <a:buFontTx/>
                        <a:buNone/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sym typeface="Helios Bold"/>
                        </a:rPr>
                        <a:t>- veicolare le informazioni relative il Programma Mobilità Sicura ai referenti interessati delle rispettive amministrazioni o enti di appartenenza;</a:t>
                      </a:r>
                    </a:p>
                    <a:p>
                      <a:pPr marL="171450" indent="-171450" algn="l">
                        <a:lnSpc>
                          <a:spcPts val="3919"/>
                        </a:lnSpc>
                        <a:buFontTx/>
                        <a:buChar char="-"/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sym typeface="Helios Bold"/>
                        </a:rPr>
                        <a:t>- indicare modalità di coinvolgimento e ascolto delle Associazioni maggiormente rappresentative delle vittime della strada o di altre ETS specifico sul tema;</a:t>
                      </a:r>
                    </a:p>
                    <a:p>
                      <a:pPr marL="171450" indent="-171450" algn="l">
                        <a:lnSpc>
                          <a:spcPts val="3919"/>
                        </a:lnSpc>
                        <a:buFontTx/>
                        <a:buChar char="-"/>
                        <a:defRPr/>
                      </a:pPr>
                      <a:r>
                        <a:rPr lang="it-IT" sz="2799" b="1" noProof="0" dirty="0">
                          <a:solidFill>
                            <a:srgbClr val="000000"/>
                          </a:solidFill>
                          <a:latin typeface="Helios Bold"/>
                          <a:sym typeface="Helios Bold"/>
                        </a:rPr>
                        <a:t>- partecipare attivamente alle attività previste sia nazionali che territoriali. </a:t>
                      </a:r>
                      <a:endParaRPr lang="it-IT" sz="1100" noProof="0" dirty="0"/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086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it-IT" sz="2799" noProof="0" dirty="0">
                          <a:solidFill>
                            <a:srgbClr val="2A2E3A"/>
                          </a:solidFill>
                          <a:latin typeface="Helios"/>
                          <a:ea typeface="Helios"/>
                          <a:cs typeface="Helios"/>
                          <a:sym typeface="Helios"/>
                        </a:rPr>
                        <a:t>Sarà redatta e comunicata una apposita scheda di monitoraggio periodica con la sintesi delle attività in corso di realizzazione. </a:t>
                      </a:r>
                    </a:p>
                    <a:p>
                      <a:pPr algn="l">
                        <a:lnSpc>
                          <a:spcPts val="3919"/>
                        </a:lnSpc>
                      </a:pPr>
                      <a:endParaRPr lang="it-IT" sz="2799" noProof="0" dirty="0">
                        <a:solidFill>
                          <a:srgbClr val="2A2E3A"/>
                        </a:solidFill>
                        <a:latin typeface="Helios"/>
                        <a:ea typeface="Helios"/>
                        <a:cs typeface="Helios"/>
                        <a:sym typeface="Helios"/>
                      </a:endParaRPr>
                    </a:p>
                  </a:txBody>
                  <a:tcPr marL="211594" marR="211594" marT="211594" marB="211594" anchor="b">
                    <a:lnL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DEC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2E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>
            <a:extLst>
              <a:ext uri="{FF2B5EF4-FFF2-40B4-BE49-F238E27FC236}">
                <a16:creationId xmlns:a16="http://schemas.microsoft.com/office/drawing/2014/main" id="{39EA690A-3BEE-196A-0EF3-E0A39D0194A1}"/>
              </a:ext>
            </a:extLst>
          </p:cNvPr>
          <p:cNvSpPr txBox="1"/>
          <p:nvPr/>
        </p:nvSpPr>
        <p:spPr>
          <a:xfrm>
            <a:off x="195727" y="600080"/>
            <a:ext cx="17810128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COMITATO SCIENTIFICO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18C67FF-7345-C38B-D3A2-8C12D08F8E10}"/>
              </a:ext>
            </a:extLst>
          </p:cNvPr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F751338-20A2-A909-61CA-719CEA8EC78E}"/>
              </a:ext>
            </a:extLst>
          </p:cNvPr>
          <p:cNvGrpSpPr/>
          <p:nvPr/>
        </p:nvGrpSpPr>
        <p:grpSpPr>
          <a:xfrm rot="-10800000">
            <a:off x="-3840883" y="-527204"/>
            <a:ext cx="7681766" cy="3540443"/>
            <a:chOff x="0" y="0"/>
            <a:chExt cx="406400" cy="18730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478D2AB-7581-F867-73A9-70A375555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4D0C125-B529-62E9-EF01-B1DF6BE80FD5}"/>
                </a:ext>
              </a:extLst>
            </p:cNvPr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F471364-B51B-F0B0-684B-B81FAE674454}"/>
              </a:ext>
            </a:extLst>
          </p:cNvPr>
          <p:cNvGrpSpPr/>
          <p:nvPr/>
        </p:nvGrpSpPr>
        <p:grpSpPr>
          <a:xfrm rot="-60000">
            <a:off x="14722440" y="7087609"/>
            <a:ext cx="7681766" cy="3540443"/>
            <a:chOff x="0" y="0"/>
            <a:chExt cx="406400" cy="1873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D906D50-1147-8F89-5FBF-5AA79E07B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9EAC4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0ECD290-AF92-9D54-0F11-C3EF1121651F}"/>
                </a:ext>
              </a:extLst>
            </p:cNvPr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8890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481275" cy="10287000"/>
          </a:xfrm>
          <a:custGeom>
            <a:avLst/>
            <a:gdLst/>
            <a:ahLst/>
            <a:cxnLst/>
            <a:rect l="l" t="t" r="r" b="b"/>
            <a:pathLst>
              <a:path w="8481275" h="10287000">
                <a:moveTo>
                  <a:pt x="0" y="0"/>
                </a:moveTo>
                <a:lnTo>
                  <a:pt x="8481275" y="0"/>
                </a:lnTo>
                <a:lnTo>
                  <a:pt x="84812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02" r="-110171"/>
            </a:stretch>
          </a:blipFill>
        </p:spPr>
        <p:txBody>
          <a:bodyPr/>
          <a:lstStyle/>
          <a:p>
            <a:endParaRPr lang="it-IT" noProof="0" dirty="0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4447117" y="-204671"/>
            <a:ext cx="7681766" cy="3540443"/>
            <a:chOff x="0" y="0"/>
            <a:chExt cx="406400" cy="187305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D6A21A">
                <a:alpha val="80000"/>
              </a:srgbClr>
            </a:solidFill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it-IT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59300" y="679450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it-IT" sz="2000" b="1" noProof="0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29</a:t>
            </a:r>
          </a:p>
        </p:txBody>
      </p:sp>
      <p:sp>
        <p:nvSpPr>
          <p:cNvPr id="7" name="Freeform 7"/>
          <p:cNvSpPr/>
          <p:nvPr/>
        </p:nvSpPr>
        <p:spPr>
          <a:xfrm>
            <a:off x="16346178" y="171445"/>
            <a:ext cx="1159815" cy="1714509"/>
          </a:xfrm>
          <a:custGeom>
            <a:avLst/>
            <a:gdLst/>
            <a:ahLst/>
            <a:cxnLst/>
            <a:rect l="l" t="t" r="r" b="b"/>
            <a:pathLst>
              <a:path w="1159815" h="1714509">
                <a:moveTo>
                  <a:pt x="0" y="0"/>
                </a:moveTo>
                <a:lnTo>
                  <a:pt x="1159816" y="0"/>
                </a:lnTo>
                <a:lnTo>
                  <a:pt x="1159816" y="1714510"/>
                </a:lnTo>
                <a:lnTo>
                  <a:pt x="0" y="171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noProof="0" dirty="0"/>
          </a:p>
        </p:txBody>
      </p:sp>
      <p:sp>
        <p:nvSpPr>
          <p:cNvPr id="8" name="TextBox 8"/>
          <p:cNvSpPr txBox="1"/>
          <p:nvPr/>
        </p:nvSpPr>
        <p:spPr>
          <a:xfrm>
            <a:off x="8654402" y="2384194"/>
            <a:ext cx="8890410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9"/>
              </a:lnSpc>
            </a:pPr>
            <a:r>
              <a:rPr lang="it-IT" sz="8499" b="1" noProof="0" dirty="0">
                <a:solidFill>
                  <a:srgbClr val="CF9B32"/>
                </a:solidFill>
                <a:latin typeface="TT Hoves Bold"/>
                <a:ea typeface="TT Hoves Bold"/>
                <a:cs typeface="TT Hoves Bold"/>
                <a:sym typeface="TT Hoves Bold"/>
              </a:rPr>
              <a:t>Grazie per l’attenzione!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81668" y="5770877"/>
            <a:ext cx="5835877" cy="3244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4"/>
              </a:lnSpc>
            </a:pPr>
            <a:r>
              <a:rPr lang="it-IT" sz="2888" b="1" noProof="0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Antonio Ragonesi - </a:t>
            </a:r>
          </a:p>
          <a:p>
            <a:pPr algn="ctr">
              <a:lnSpc>
                <a:spcPts val="4044"/>
              </a:lnSpc>
            </a:pPr>
            <a:r>
              <a:rPr lang="it-IT" sz="2888" noProof="0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Capo Area ANCI Sicurezza e legalità, Pari Opportunità e Servizio civile, Protezione Civile e Cura del territorio, Relazioni internazionali e Politiche europee</a:t>
            </a:r>
          </a:p>
          <a:p>
            <a:pPr algn="ctr">
              <a:lnSpc>
                <a:spcPts val="1635"/>
              </a:lnSpc>
              <a:spcBef>
                <a:spcPct val="0"/>
              </a:spcBef>
            </a:pPr>
            <a:endParaRPr lang="it-IT" sz="2888" noProof="0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BC393287013F5448C9BF460C9736267" ma:contentTypeVersion="22" ma:contentTypeDescription="Creare un nuovo documento." ma:contentTypeScope="" ma:versionID="514fe4ced3a58803b8d68ea1ce279020">
  <xsd:schema xmlns:xsd="http://www.w3.org/2001/XMLSchema" xmlns:xs="http://www.w3.org/2001/XMLSchema" xmlns:p="http://schemas.microsoft.com/office/2006/metadata/properties" xmlns:ns2="e33446fe-9119-42ca-8397-eec17cdd1d4f" xmlns:ns3="4c100fb6-fddf-42d8-9070-0d5180fa0df8" targetNamespace="http://schemas.microsoft.com/office/2006/metadata/properties" ma:root="true" ma:fieldsID="153f9248ccc136b8ca4bdc61e5ac0261" ns2:_="" ns3:_="">
    <xsd:import namespace="e33446fe-9119-42ca-8397-eec17cdd1d4f"/>
    <xsd:import namespace="4c100fb6-fddf-42d8-9070-0d5180fa0d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446fe-9119-42ca-8397-eec17cdd1d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Tag immagine" ma:readOnly="false" ma:fieldId="{5cf76f15-5ced-4ddc-b409-7134ff3c332f}" ma:taxonomyMulti="true" ma:sspId="4a7c11ea-0c45-4ddf-9752-1b73d49936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100fb6-fddf-42d8-9070-0d5180fa0df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275cb7b-4400-46bd-b8c7-482e638a6b10}" ma:internalName="TaxCatchAll" ma:showField="CatchAllData" ma:web="4c100fb6-fddf-42d8-9070-0d5180fa0d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c100fb6-fddf-42d8-9070-0d5180fa0df8" xsi:nil="true"/>
    <lcf76f155ced4ddcb4097134ff3c332f xmlns="e33446fe-9119-42ca-8397-eec17cdd1d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854E31A-D47B-400C-9038-F547A25D3D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3446fe-9119-42ca-8397-eec17cdd1d4f"/>
    <ds:schemaRef ds:uri="4c100fb6-fddf-42d8-9070-0d5180fa0d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A62DC6-E407-496A-AEAD-AB8FF73BE4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E5FFB5-3E9F-411A-AC5B-340CB7110989}">
  <ds:schemaRefs>
    <ds:schemaRef ds:uri="http://schemas.microsoft.com/office/2006/metadata/properties"/>
    <ds:schemaRef ds:uri="http://schemas.microsoft.com/office/infopath/2007/PartnerControls"/>
    <ds:schemaRef ds:uri="4c100fb6-fddf-42d8-9070-0d5180fa0df8"/>
    <ds:schemaRef ds:uri="e33446fe-9119-42ca-8397-eec17cdd1d4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2115</Words>
  <Application>Microsoft Office PowerPoint</Application>
  <PresentationFormat>Personalizzato</PresentationFormat>
  <Paragraphs>215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41" baseType="lpstr">
      <vt:lpstr>Arial</vt:lpstr>
      <vt:lpstr>Calibri</vt:lpstr>
      <vt:lpstr>Arimo</vt:lpstr>
      <vt:lpstr>Helios Bold</vt:lpstr>
      <vt:lpstr>Nourd Bold</vt:lpstr>
      <vt:lpstr>Rubik</vt:lpstr>
      <vt:lpstr>Helios</vt:lpstr>
      <vt:lpstr>Arimo Bold</vt:lpstr>
      <vt:lpstr>TT Hoves Bold</vt:lpstr>
      <vt:lpstr>Rubik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Company Profile Business Presentation in Red Maroon White Geometric Style</dc:title>
  <dc:creator>Antonio Ragonesi</dc:creator>
  <cp:lastModifiedBy>Antonio Ragonesi</cp:lastModifiedBy>
  <cp:revision>15</cp:revision>
  <dcterms:created xsi:type="dcterms:W3CDTF">2006-08-16T00:00:00Z</dcterms:created>
  <dcterms:modified xsi:type="dcterms:W3CDTF">2025-04-02T14:02:18Z</dcterms:modified>
  <dc:identifier>DAGeyrzVW0s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0x0101004BC393287013F5448C9BF460C9736267</vt:lpwstr>
  </property>
  <property fmtid="{D5CDD505-2E9C-101B-9397-08002B2CF9AE}" pid="3" name="MediaServiceImageTags">
    <vt:lpwstr/>
  </property>
</Properties>
</file>