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4"/>
  </p:notesMasterIdLst>
  <p:handoutMasterIdLst>
    <p:handoutMasterId r:id="rId15"/>
  </p:handoutMasterIdLst>
  <p:sldIdLst>
    <p:sldId id="256" r:id="rId2"/>
    <p:sldId id="570" r:id="rId3"/>
    <p:sldId id="548" r:id="rId4"/>
    <p:sldId id="568" r:id="rId5"/>
    <p:sldId id="569" r:id="rId6"/>
    <p:sldId id="571" r:id="rId7"/>
    <p:sldId id="575" r:id="rId8"/>
    <p:sldId id="572" r:id="rId9"/>
    <p:sldId id="576" r:id="rId10"/>
    <p:sldId id="577" r:id="rId11"/>
    <p:sldId id="578" r:id="rId12"/>
    <p:sldId id="543" r:id="rId13"/>
  </p:sldIdLst>
  <p:sldSz cx="9144000" cy="6858000" type="screen4x3"/>
  <p:notesSz cx="7010400" cy="92964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CC66"/>
    <a:srgbClr val="669900"/>
    <a:srgbClr val="CC6600"/>
    <a:srgbClr val="0066FF"/>
    <a:srgbClr val="0000FF"/>
    <a:srgbClr val="996600"/>
    <a:srgbClr val="CC99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450157-B9F3-4AC6-B0AB-E060AAC67176}" v="33" dt="2025-05-07T12:21:07.1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9" autoAdjust="0"/>
    <p:restoredTop sz="94696" autoAdjust="0"/>
  </p:normalViewPr>
  <p:slideViewPr>
    <p:cSldViewPr>
      <p:cViewPr varScale="1">
        <p:scale>
          <a:sx n="32" d="100"/>
          <a:sy n="32" d="100"/>
        </p:scale>
        <p:origin x="1412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1899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10" y="-90"/>
      </p:cViewPr>
      <p:guideLst>
        <p:guide orient="horz" pos="2928"/>
        <p:guide pos="220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0C2E6056-5D5E-48CD-85BF-06705D03E20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>
            <a:noFill/>
          </a:ln>
        </p:spPr>
        <p:txBody>
          <a:bodyPr vert="horz" wrap="square" lIns="95165" tIns="47583" rIns="95165" bIns="47583" numCol="1" anchor="t" anchorCtr="0" compatLnSpc="1">
            <a:prstTxWarp prst="textNoShape">
              <a:avLst/>
            </a:prstTxWarp>
          </a:bodyPr>
          <a:lstStyle>
            <a:lvl1pPr defTabSz="951768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A162F8C5-BE1C-8545-C83C-09832038D1E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3550"/>
          </a:xfrm>
          <a:prstGeom prst="rect">
            <a:avLst/>
          </a:prstGeom>
          <a:noFill/>
          <a:ln>
            <a:noFill/>
          </a:ln>
        </p:spPr>
        <p:txBody>
          <a:bodyPr vert="horz" wrap="square" lIns="95165" tIns="47583" rIns="95165" bIns="47583" numCol="1" anchor="t" anchorCtr="0" compatLnSpc="1">
            <a:prstTxWarp prst="textNoShape">
              <a:avLst/>
            </a:prstTxWarp>
          </a:bodyPr>
          <a:lstStyle>
            <a:lvl1pPr algn="r" defTabSz="951768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5060" name="Rectangle 4">
            <a:extLst>
              <a:ext uri="{FF2B5EF4-FFF2-40B4-BE49-F238E27FC236}">
                <a16:creationId xmlns:a16="http://schemas.microsoft.com/office/drawing/2014/main" id="{A14A8F2B-BBAC-908A-7CFE-0DE9E09E7DDB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>
            <a:noFill/>
          </a:ln>
        </p:spPr>
        <p:txBody>
          <a:bodyPr vert="horz" wrap="square" lIns="95165" tIns="47583" rIns="95165" bIns="47583" numCol="1" anchor="b" anchorCtr="0" compatLnSpc="1">
            <a:prstTxWarp prst="textNoShape">
              <a:avLst/>
            </a:prstTxWarp>
          </a:bodyPr>
          <a:lstStyle>
            <a:lvl1pPr defTabSz="951768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5061" name="Rectangle 5">
            <a:extLst>
              <a:ext uri="{FF2B5EF4-FFF2-40B4-BE49-F238E27FC236}">
                <a16:creationId xmlns:a16="http://schemas.microsoft.com/office/drawing/2014/main" id="{8FA461B0-81F7-9C20-6C54-1B53BFA588F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31263"/>
            <a:ext cx="3038475" cy="463550"/>
          </a:xfrm>
          <a:prstGeom prst="rect">
            <a:avLst/>
          </a:prstGeom>
          <a:noFill/>
          <a:ln>
            <a:noFill/>
          </a:ln>
        </p:spPr>
        <p:txBody>
          <a:bodyPr vert="horz" wrap="square" lIns="95165" tIns="47583" rIns="95165" bIns="47583" numCol="1" anchor="b" anchorCtr="0" compatLnSpc="1">
            <a:prstTxWarp prst="textNoShape">
              <a:avLst/>
            </a:prstTxWarp>
          </a:bodyPr>
          <a:lstStyle>
            <a:lvl1pPr algn="r" defTabSz="950913" eaLnBrk="1" hangingPunct="1">
              <a:defRPr sz="1200"/>
            </a:lvl1pPr>
          </a:lstStyle>
          <a:p>
            <a:pPr>
              <a:defRPr/>
            </a:pPr>
            <a:fld id="{77FA2C56-01BA-1843-A729-8D2ADD9D960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218A2132-4EDC-7795-D8EA-B8CE68BF6471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>
            <a:noFill/>
          </a:ln>
        </p:spPr>
        <p:txBody>
          <a:bodyPr vert="horz" wrap="square" lIns="95165" tIns="47583" rIns="95165" bIns="47583" numCol="1" anchor="t" anchorCtr="0" compatLnSpc="1">
            <a:prstTxWarp prst="textNoShape">
              <a:avLst/>
            </a:prstTxWarp>
          </a:bodyPr>
          <a:lstStyle>
            <a:lvl1pPr defTabSz="951768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9929C3FE-1CFF-FD05-823F-A704E6B52BD6}"/>
              </a:ext>
            </a:extLst>
          </p:cNvPr>
          <p:cNvSpPr>
            <a:spLocks noGrp="1"/>
          </p:cNvSpPr>
          <p:nvPr>
            <p:ph type="dt" idx="1"/>
          </p:nvPr>
        </p:nvSpPr>
        <p:spPr bwMode="auto">
          <a:xfrm>
            <a:off x="3970338" y="0"/>
            <a:ext cx="3038475" cy="463550"/>
          </a:xfrm>
          <a:prstGeom prst="rect">
            <a:avLst/>
          </a:prstGeom>
          <a:noFill/>
          <a:ln>
            <a:noFill/>
          </a:ln>
        </p:spPr>
        <p:txBody>
          <a:bodyPr vert="horz" wrap="square" lIns="95165" tIns="47583" rIns="95165" bIns="47583" numCol="1" anchor="t" anchorCtr="0" compatLnSpc="1">
            <a:prstTxWarp prst="textNoShape">
              <a:avLst/>
            </a:prstTxWarp>
          </a:bodyPr>
          <a:lstStyle>
            <a:lvl1pPr algn="r" defTabSz="951768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7DDB22F-8AD0-CD4E-A723-66190575B454}" type="datetimeFigureOut">
              <a:rPr lang="en-US" altLang="it-IT"/>
              <a:pPr>
                <a:defRPr/>
              </a:pPr>
              <a:t>5/12/2025</a:t>
            </a:fld>
            <a:endParaRPr lang="en-US" altLang="it-IT"/>
          </a:p>
        </p:txBody>
      </p:sp>
      <p:sp>
        <p:nvSpPr>
          <p:cNvPr id="4" name="Segnaposto immagine diapositiva 3">
            <a:extLst>
              <a:ext uri="{FF2B5EF4-FFF2-40B4-BE49-F238E27FC236}">
                <a16:creationId xmlns:a16="http://schemas.microsoft.com/office/drawing/2014/main" id="{0F512679-EFEC-5993-DB72-FFD97A82913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95325"/>
            <a:ext cx="4651375" cy="34877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7856" tIns="43928" rIns="87856" bIns="43928" rtlCol="0" anchor="ctr"/>
          <a:lstStyle/>
          <a:p>
            <a:pPr lvl="0"/>
            <a:endParaRPr lang="en-US" noProof="0"/>
          </a:p>
        </p:txBody>
      </p:sp>
      <p:sp>
        <p:nvSpPr>
          <p:cNvPr id="5" name="Segnaposto note 4">
            <a:extLst>
              <a:ext uri="{FF2B5EF4-FFF2-40B4-BE49-F238E27FC236}">
                <a16:creationId xmlns:a16="http://schemas.microsoft.com/office/drawing/2014/main" id="{2A137829-7C8F-CA8D-AB08-36079A7234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 bwMode="auto">
          <a:xfrm>
            <a:off x="700088" y="4414838"/>
            <a:ext cx="5610225" cy="4184650"/>
          </a:xfrm>
          <a:prstGeom prst="rect">
            <a:avLst/>
          </a:prstGeom>
          <a:noFill/>
          <a:ln>
            <a:noFill/>
          </a:ln>
        </p:spPr>
        <p:txBody>
          <a:bodyPr vert="horz" wrap="square" lIns="95165" tIns="47583" rIns="95165" bIns="4758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/>
              <a:t>Fare clic per modificare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  <a:endParaRPr lang="en-US" noProof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F73CD30-BE29-25B9-8858-28973CAF08B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>
            <a:noFill/>
          </a:ln>
        </p:spPr>
        <p:txBody>
          <a:bodyPr vert="horz" wrap="square" lIns="95165" tIns="47583" rIns="95165" bIns="47583" numCol="1" anchor="b" anchorCtr="0" compatLnSpc="1">
            <a:prstTxWarp prst="textNoShape">
              <a:avLst/>
            </a:prstTxWarp>
          </a:bodyPr>
          <a:lstStyle>
            <a:lvl1pPr defTabSz="951768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D358A45-F156-4349-78C5-6794D36FF4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xfrm>
            <a:off x="3970338" y="8831263"/>
            <a:ext cx="3038475" cy="463550"/>
          </a:xfrm>
          <a:prstGeom prst="rect">
            <a:avLst/>
          </a:prstGeom>
          <a:noFill/>
          <a:ln>
            <a:noFill/>
          </a:ln>
        </p:spPr>
        <p:txBody>
          <a:bodyPr vert="horz" wrap="square" lIns="95165" tIns="47583" rIns="95165" bIns="47583" numCol="1" anchor="b" anchorCtr="0" compatLnSpc="1">
            <a:prstTxWarp prst="textNoShape">
              <a:avLst/>
            </a:prstTxWarp>
          </a:bodyPr>
          <a:lstStyle>
            <a:lvl1pPr algn="r" defTabSz="950913" eaLnBrk="1" hangingPunct="1">
              <a:defRPr sz="1200"/>
            </a:lvl1pPr>
          </a:lstStyle>
          <a:p>
            <a:pPr>
              <a:defRPr/>
            </a:pPr>
            <a:fld id="{DFE5EF57-EE13-EB48-8A32-1BDEE8A4ED10}" type="slidenum">
              <a:rPr lang="en-US" altLang="it-IT"/>
              <a:pPr>
                <a:defRPr/>
              </a:pPr>
              <a:t>‹N›</a:t>
            </a:fld>
            <a:endParaRPr lang="en-US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7">
            <a:extLst>
              <a:ext uri="{FF2B5EF4-FFF2-40B4-BE49-F238E27FC236}">
                <a16:creationId xmlns:a16="http://schemas.microsoft.com/office/drawing/2014/main" id="{724EC832-0E79-AB06-0B74-7174A47A4A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7838E61-35E2-FF2C-D16E-3A987983FC3E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522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it-IT" altLang="en-US" noProof="0"/>
              <a:t>Fare clic per modificare lo stile del titolo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it-IT" altLang="en-US" noProof="0"/>
              <a:t>Fare clic per modificare lo stile del sottotitolo dello schema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B4C536C-0A83-7E7D-2813-DF585F9A3A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C8DBBCA-8912-34FC-294A-EB08722053C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7C5D6BE-0EDE-FCCE-D050-BDA90ECA4E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F02AC7-52A5-664F-84C3-47519CB053ED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3729852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9B8DBB3-F98C-EE94-D1C2-C33E51D565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0D74B8-05C4-6AE2-315D-29B9028AEE5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62CBF2C-A26C-5106-FCC8-F46EF06A14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08AE1E-A6DA-EE44-A37A-0DC4D01779FF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2532036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3525FDF-FBBC-8869-942A-327557480F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E8A3FCB-FA71-6D88-896E-F9AF34BE08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7123542-E114-F253-83BC-4A0F72AFAB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F94864-6C01-1842-A4FF-83D13775DDFC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404151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45259E-AFA8-6A9E-056A-C927049717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F23CC6-0FBB-5709-85EC-62E51E78F56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CA2886D-4434-0AE6-96A5-09A67F9745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63CCF7-721F-A14E-AD89-AE66047DA47E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1207408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5539042-30A0-79F0-FB8F-88D907A60BF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4D8F8CD-3A30-3DD3-AF06-920BF19BFDD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5152627-6AE0-C455-96BC-574B313552E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160E12-E916-8F4D-9D8A-0C449912620E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2535148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1B0CBEF-27EB-8360-37F9-245D4CBE29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116A951-4558-A248-C409-B8DD5FB23A3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57465A9-E103-8B85-AAD3-59A3F7CACA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B20239-4DA1-CD4D-A06B-56E0D1950953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1714109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424BBDB-F79B-4989-6FD2-5B80F90FEF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826E0E8-1CB7-BE4D-6E6E-A1870686067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20CBE2F-7DCC-FABA-DAB6-8FD5BECC412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9472C1-5656-8144-B376-26618C334D0D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2766874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B0B652-6F8B-2516-A23D-CD61A193311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1429DE-9BB9-06AD-50CA-46798ED9D6C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F01842-7F83-C792-C3D9-C61C08E89DC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6E1E31-FBE5-9948-98A2-29B07B847CBE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2470346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2FCC041-5026-63EC-D860-4C060AEF971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CBD691-68B3-1EDE-3570-5745B76DC0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50AC6C-4694-E83A-A8F1-C6EF5CFFDE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F906BE-1E1E-E145-A915-4FF314783B05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217050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A5F78C8-044B-7AD2-862D-927A00162E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ECBD596-DE99-E924-CF56-8E16370133E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532CAC2-DA0F-DF22-843A-2AD1870E6E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EFD15C-AE5F-8C44-98FB-9331D937E653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1113666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BBE6BB6-6E5A-915B-EDDD-0035F8C759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EE6FB57-8D8B-AA9D-4340-68766E8F68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B309A98-4746-72D7-7274-1A136CE59F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46EB94-B42D-614A-8859-EF5E860E600E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3909243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5B747BF-1593-51FC-12C7-03A8BEC061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en-US"/>
              <a:t>Fare clic per modificare lo stile del titolo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9F23F07B-33CB-66E3-34A5-CFE8CF8F5B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en-US"/>
              <a:t>Fare clic per modificare gli stili del testo dello schema</a:t>
            </a:r>
          </a:p>
          <a:p>
            <a:pPr lvl="1"/>
            <a:r>
              <a:rPr lang="it-IT" altLang="en-US"/>
              <a:t>Secondo livello</a:t>
            </a:r>
          </a:p>
          <a:p>
            <a:pPr lvl="2"/>
            <a:r>
              <a:rPr lang="it-IT" altLang="en-US"/>
              <a:t>Terzo livello</a:t>
            </a:r>
          </a:p>
          <a:p>
            <a:pPr lvl="3"/>
            <a:r>
              <a:rPr lang="it-IT" altLang="en-US"/>
              <a:t>Quarto livello</a:t>
            </a:r>
          </a:p>
          <a:p>
            <a:pPr lvl="4"/>
            <a:r>
              <a:rPr lang="it-IT" altLang="en-US"/>
              <a:t>Quinto livello</a:t>
            </a:r>
          </a:p>
        </p:txBody>
      </p:sp>
      <p:sp>
        <p:nvSpPr>
          <p:cNvPr id="51204" name="Rectangle 4">
            <a:extLst>
              <a:ext uri="{FF2B5EF4-FFF2-40B4-BE49-F238E27FC236}">
                <a16:creationId xmlns:a16="http://schemas.microsoft.com/office/drawing/2014/main" id="{FD00F742-F971-9441-8F72-7C0C892FDC8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j-lt"/>
                <a:cs typeface="Arial" charset="0"/>
              </a:defRPr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51205" name="Rectangle 5">
            <a:extLst>
              <a:ext uri="{FF2B5EF4-FFF2-40B4-BE49-F238E27FC236}">
                <a16:creationId xmlns:a16="http://schemas.microsoft.com/office/drawing/2014/main" id="{4213D053-989F-EBC7-0E69-EA838EBB38D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+mj-lt"/>
                <a:cs typeface="Arial" charset="0"/>
              </a:defRPr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51206" name="Rectangle 6">
            <a:extLst>
              <a:ext uri="{FF2B5EF4-FFF2-40B4-BE49-F238E27FC236}">
                <a16:creationId xmlns:a16="http://schemas.microsoft.com/office/drawing/2014/main" id="{6B39D5C9-7BDC-218C-522E-43BB47CFC79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Garamond" panose="02020404030301010803" pitchFamily="18" charset="0"/>
              </a:defRPr>
            </a:lvl1pPr>
          </a:lstStyle>
          <a:p>
            <a:pPr>
              <a:defRPr/>
            </a:pPr>
            <a:fld id="{2D8B6F79-2C5C-1746-AE00-9436FEC37F8D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  <p:sp>
        <p:nvSpPr>
          <p:cNvPr id="1031" name="Freeform 7">
            <a:extLst>
              <a:ext uri="{FF2B5EF4-FFF2-40B4-BE49-F238E27FC236}">
                <a16:creationId xmlns:a16="http://schemas.microsoft.com/office/drawing/2014/main" id="{67BCE2B4-2C11-796A-FF2B-08C044565C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032" name="Line 8">
            <a:extLst>
              <a:ext uri="{FF2B5EF4-FFF2-40B4-BE49-F238E27FC236}">
                <a16:creationId xmlns:a16="http://schemas.microsoft.com/office/drawing/2014/main" id="{2D17555F-5724-3CFB-50FE-45102552B04B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  <a:cs typeface="+mn-cs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  <a:cs typeface="+mn-cs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  <a:cs typeface="+mn-cs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99A9A854-B002-6848-2E15-A571A1F7F14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0412" y="1952624"/>
            <a:ext cx="7623175" cy="1764408"/>
          </a:xfrm>
        </p:spPr>
        <p:txBody>
          <a:bodyPr/>
          <a:lstStyle/>
          <a:p>
            <a:pPr algn="ctr" eaLnBrk="1" hangingPunct="1"/>
            <a:br>
              <a:rPr lang="it-IT" altLang="it-IT" sz="2600" b="1" dirty="0"/>
            </a:br>
            <a:r>
              <a:rPr lang="it-IT" altLang="it-IT" sz="2600" b="1" dirty="0"/>
              <a:t>Il “modello” PNRR </a:t>
            </a:r>
            <a:br>
              <a:rPr lang="it-IT" altLang="it-IT" sz="2600" b="1" dirty="0"/>
            </a:br>
            <a:r>
              <a:rPr lang="it-IT" altLang="it-IT" sz="2600" b="1" dirty="0"/>
              <a:t>per una Pubblica amministrazione locale </a:t>
            </a:r>
            <a:br>
              <a:rPr lang="it-IT" altLang="it-IT" sz="2600" b="1" dirty="0"/>
            </a:br>
            <a:r>
              <a:rPr lang="it-IT" altLang="it-IT" sz="2600" b="1" dirty="0"/>
              <a:t>che va avanti</a:t>
            </a:r>
            <a:br>
              <a:rPr lang="it-IT" altLang="it-IT" sz="2800" b="1" dirty="0"/>
            </a:br>
            <a:endParaRPr lang="it-IT" altLang="it-IT" sz="3200" b="1" dirty="0"/>
          </a:p>
        </p:txBody>
      </p:sp>
      <p:sp>
        <p:nvSpPr>
          <p:cNvPr id="15362" name="Rectangle 3">
            <a:extLst>
              <a:ext uri="{FF2B5EF4-FFF2-40B4-BE49-F238E27FC236}">
                <a16:creationId xmlns:a16="http://schemas.microsoft.com/office/drawing/2014/main" id="{9BA0B038-17B2-C66A-7B91-D2D837E671E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71550" y="4221163"/>
            <a:ext cx="7200900" cy="2232025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defRPr/>
            </a:pPr>
            <a:endParaRPr lang="it-IT" altLang="it-IT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algn="ctr" eaLnBrk="1" hangingPunct="1">
              <a:lnSpc>
                <a:spcPct val="90000"/>
              </a:lnSpc>
              <a:defRPr/>
            </a:pPr>
            <a:r>
              <a:rPr lang="it-IT" altLang="it-IT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Veronica Nicotra </a:t>
            </a:r>
          </a:p>
          <a:p>
            <a:pPr algn="ctr" eaLnBrk="1" hangingPunct="1">
              <a:lnSpc>
                <a:spcPct val="90000"/>
              </a:lnSpc>
              <a:defRPr/>
            </a:pPr>
            <a:r>
              <a:rPr lang="it-IT" altLang="it-IT" sz="20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12 maggio 2025</a:t>
            </a:r>
          </a:p>
          <a:p>
            <a:pPr algn="ctr" eaLnBrk="1" hangingPunct="1">
              <a:lnSpc>
                <a:spcPct val="90000"/>
              </a:lnSpc>
              <a:defRPr/>
            </a:pPr>
            <a:endParaRPr lang="it-IT" altLang="it-IT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124" name="Picture 5" descr="logo anci">
            <a:extLst>
              <a:ext uri="{FF2B5EF4-FFF2-40B4-BE49-F238E27FC236}">
                <a16:creationId xmlns:a16="http://schemas.microsoft.com/office/drawing/2014/main" id="{9A58C0DE-954C-28B5-DDE5-7E919284E0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620713"/>
            <a:ext cx="841375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59917D-6002-EE8E-2D1E-6F88E3311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EE45AC2C-71F5-1896-A61C-7629B52996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558800"/>
          </a:xfrm>
        </p:spPr>
        <p:txBody>
          <a:bodyPr/>
          <a:lstStyle/>
          <a:p>
            <a:pPr eaLnBrk="1" hangingPunct="1"/>
            <a:br>
              <a:rPr lang="it-IT" altLang="it-IT" sz="1800" b="1" i="1" dirty="0"/>
            </a:br>
            <a:r>
              <a:rPr lang="it-IT" altLang="it-IT" sz="1800" b="1" i="1" dirty="0"/>
              <a:t>	</a:t>
            </a:r>
            <a:r>
              <a:rPr lang="it-IT" altLang="it-IT" sz="2400" b="1" i="1" dirty="0"/>
              <a:t>			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137EAC75-59EF-FA35-0ADF-FD8F18411D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90872" y="1224955"/>
            <a:ext cx="8229599" cy="907902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it-IT" altLang="it-IT" sz="2000" dirty="0"/>
          </a:p>
          <a:p>
            <a:pPr marL="342900" lvl="1" indent="0"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it-IT" altLang="it-IT" sz="1600" dirty="0"/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it-IT" altLang="it-IT" sz="2000" dirty="0"/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it-IT" altLang="it-IT" sz="2000" dirty="0"/>
              <a:t>	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it-IT" altLang="it-IT" sz="1200" dirty="0"/>
          </a:p>
        </p:txBody>
      </p:sp>
      <p:pic>
        <p:nvPicPr>
          <p:cNvPr id="6148" name="Picture 4" descr="logo%20anci%20dorato">
            <a:extLst>
              <a:ext uri="{FF2B5EF4-FFF2-40B4-BE49-F238E27FC236}">
                <a16:creationId xmlns:a16="http://schemas.microsoft.com/office/drawing/2014/main" id="{1976F817-CC83-EE29-1BE1-91D07414FE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738" y="5949950"/>
            <a:ext cx="48418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2D7EB698-7BCB-D4F9-1BBB-4AAA934FC469}"/>
              </a:ext>
            </a:extLst>
          </p:cNvPr>
          <p:cNvSpPr txBox="1"/>
          <p:nvPr/>
        </p:nvSpPr>
        <p:spPr>
          <a:xfrm rot="10800000" flipV="1">
            <a:off x="554604" y="1338792"/>
            <a:ext cx="8363272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altLang="it-IT" sz="2000" b="1" dirty="0">
              <a:solidFill>
                <a:schemeClr val="tx2"/>
              </a:solidFill>
            </a:endParaRPr>
          </a:p>
          <a:p>
            <a:endParaRPr lang="it-IT" altLang="it-IT" sz="2000" b="1" dirty="0">
              <a:solidFill>
                <a:schemeClr val="tx2"/>
              </a:solidFill>
            </a:endParaRPr>
          </a:p>
          <a:p>
            <a:endParaRPr lang="it-IT" altLang="it-IT" sz="2000" b="1" dirty="0">
              <a:solidFill>
                <a:schemeClr val="tx2"/>
              </a:solidFill>
            </a:endParaRPr>
          </a:p>
          <a:p>
            <a:pPr marL="285750" indent="-285750" algn="ctr">
              <a:buFont typeface="Wingdings" panose="05000000000000000000" pitchFamily="2" charset="2"/>
              <a:buChar char="Ø"/>
            </a:pPr>
            <a:endParaRPr lang="it-IT" altLang="it-IT" sz="2000" b="1" i="1" dirty="0">
              <a:solidFill>
                <a:schemeClr val="tx2"/>
              </a:solidFill>
            </a:endParaRPr>
          </a:p>
          <a:p>
            <a:endParaRPr lang="it-IT" sz="2000" b="1" i="1" dirty="0">
              <a:solidFill>
                <a:schemeClr val="tx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sz="2000" b="1" i="1" dirty="0">
              <a:solidFill>
                <a:schemeClr val="tx2"/>
              </a:solidFill>
            </a:endParaRPr>
          </a:p>
          <a:p>
            <a:pPr algn="ctr"/>
            <a:endParaRPr lang="it-IT" sz="2000" i="1" dirty="0">
              <a:solidFill>
                <a:schemeClr val="tx2"/>
              </a:solidFill>
            </a:endParaRPr>
          </a:p>
          <a:p>
            <a:endParaRPr lang="it-IT" sz="1400" dirty="0"/>
          </a:p>
          <a:p>
            <a:r>
              <a:rPr lang="it-IT" sz="1600" b="1" dirty="0">
                <a:solidFill>
                  <a:srgbClr val="FF0000"/>
                </a:solidFill>
                <a:cs typeface="Times New Roman" panose="02020603050405020304" pitchFamily="18" charset="0"/>
              </a:rPr>
              <a:t>								</a:t>
            </a:r>
            <a:endParaRPr lang="it-IT" sz="1600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C352CB2F-8C9D-9156-5F11-173A55A9D3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140" y="415066"/>
            <a:ext cx="7974598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it-IT" altLang="it-IT" sz="2400" b="1" i="1" kern="0" dirty="0"/>
              <a:t>PNRR e personale di Comuni e Città metropolitane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9CE634DF-49B0-B3EB-F5C3-18CB4D0F13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611" y="1146313"/>
            <a:ext cx="8258402" cy="5270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+mn-lt"/>
                <a:cs typeface="+mn-cs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  <a:cs typeface="+mn-cs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 eaLnBrk="1" hangingPunct="1">
              <a:buFont typeface="Wingdings" pitchFamily="2" charset="2"/>
              <a:buNone/>
            </a:pPr>
            <a:r>
              <a:rPr lang="it-IT" altLang="it-IT" sz="2000" kern="0" dirty="0">
                <a:latin typeface="Bookman Old Style" panose="02050604050505020204" pitchFamily="18" charset="0"/>
              </a:rPr>
              <a:t>L’impatto dei progetti del PNRR sul personale della Pubblica amministrazione, e dei Comuni in particolare, è stato oggetto di una pluralità di provvedimenti d’urgenza che si sono succeduti negli ultimi anni, a partire dal D.L. n. 80/2021 fino al recentissimo D.L. n. 25/2025. </a:t>
            </a:r>
          </a:p>
          <a:p>
            <a:pPr marL="0" indent="0" algn="just" eaLnBrk="1" hangingPunct="1">
              <a:buFont typeface="Wingdings" pitchFamily="2" charset="2"/>
              <a:buNone/>
            </a:pPr>
            <a:endParaRPr lang="it-IT" altLang="it-IT" sz="2000" kern="0" dirty="0">
              <a:latin typeface="Bookman Old Style" panose="02050604050505020204" pitchFamily="18" charset="0"/>
            </a:endParaRPr>
          </a:p>
          <a:p>
            <a:pPr marL="0" indent="0" algn="just" eaLnBrk="1" hangingPunct="1">
              <a:buFont typeface="Wingdings" pitchFamily="2" charset="2"/>
              <a:buNone/>
            </a:pPr>
            <a:r>
              <a:rPr lang="it-IT" altLang="it-IT" sz="2000" kern="0" dirty="0">
                <a:latin typeface="Bookman Old Style" panose="02050604050505020204" pitchFamily="18" charset="0"/>
              </a:rPr>
              <a:t>Questi provvedimenti hanno intercettato temporalmente la prima fase di riforma delle regole sulle assunzioni a tempo indeterminato dei Comuni e nelle Città metropolitane, con il superamento del meccanismo del turnover, sostituito dalla regola della sostenibilità finanziaria.</a:t>
            </a:r>
          </a:p>
          <a:p>
            <a:pPr marL="0" indent="0" algn="just" eaLnBrk="1" hangingPunct="1">
              <a:buFont typeface="Wingdings" pitchFamily="2" charset="2"/>
              <a:buNone/>
            </a:pPr>
            <a:endParaRPr lang="it-IT" altLang="it-IT" sz="2000" kern="0" dirty="0">
              <a:latin typeface="Bookman Old Style" panose="02050604050505020204" pitchFamily="18" charset="0"/>
            </a:endParaRPr>
          </a:p>
          <a:p>
            <a:pPr marL="0" indent="0" algn="just" eaLnBrk="1" hangingPunct="1">
              <a:buFont typeface="Wingdings" pitchFamily="2" charset="2"/>
              <a:buNone/>
            </a:pPr>
            <a:r>
              <a:rPr lang="it-IT" altLang="it-IT" sz="2000" kern="0" dirty="0">
                <a:latin typeface="Bookman Old Style" panose="02050604050505020204" pitchFamily="18" charset="0"/>
              </a:rPr>
              <a:t>Oggi è il momento di fare un primo bilancio e guardare al post-2026 anche per mettere a regime le misure straordinarie che si sono mostrate più utili.</a:t>
            </a:r>
          </a:p>
          <a:p>
            <a:pPr marL="0" indent="0" algn="just" eaLnBrk="1" hangingPunct="1">
              <a:buFont typeface="Wingdings" pitchFamily="2" charset="2"/>
              <a:buNone/>
            </a:pPr>
            <a:endParaRPr lang="it-IT" altLang="it-IT" sz="2000" kern="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8618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B3438A1E-0611-0D68-7EE3-773C8CA272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558800"/>
          </a:xfrm>
        </p:spPr>
        <p:txBody>
          <a:bodyPr/>
          <a:lstStyle/>
          <a:p>
            <a:pPr eaLnBrk="1" hangingPunct="1"/>
            <a:br>
              <a:rPr lang="it-IT" altLang="it-IT" sz="1800" b="1" i="1" dirty="0"/>
            </a:br>
            <a:r>
              <a:rPr lang="it-IT" altLang="it-IT" sz="1800" b="1" i="1" dirty="0"/>
              <a:t>	</a:t>
            </a:r>
            <a:r>
              <a:rPr lang="it-IT" altLang="it-IT" sz="2400" b="1" i="1" dirty="0"/>
              <a:t>			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91883ECE-22F2-0B17-3D6C-7D9C3D591F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90872" y="1224955"/>
            <a:ext cx="8229599" cy="907902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it-IT" altLang="it-IT" sz="2000" dirty="0"/>
          </a:p>
          <a:p>
            <a:pPr marL="342900" lvl="1" indent="0"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it-IT" altLang="it-IT" sz="1600" dirty="0"/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it-IT" altLang="it-IT" sz="2000" dirty="0"/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it-IT" altLang="it-IT" sz="2000" dirty="0"/>
              <a:t>	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it-IT" altLang="it-IT" sz="1200" dirty="0"/>
          </a:p>
        </p:txBody>
      </p:sp>
      <p:pic>
        <p:nvPicPr>
          <p:cNvPr id="6148" name="Picture 4" descr="logo%20anci%20dorato">
            <a:extLst>
              <a:ext uri="{FF2B5EF4-FFF2-40B4-BE49-F238E27FC236}">
                <a16:creationId xmlns:a16="http://schemas.microsoft.com/office/drawing/2014/main" id="{B01C59ED-8646-B010-EF39-18105A19BE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738" y="5949950"/>
            <a:ext cx="48418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12A973B2-00D6-5AE7-A90E-982E52D51496}"/>
              </a:ext>
            </a:extLst>
          </p:cNvPr>
          <p:cNvSpPr txBox="1"/>
          <p:nvPr/>
        </p:nvSpPr>
        <p:spPr>
          <a:xfrm rot="10800000" flipV="1">
            <a:off x="554604" y="1338792"/>
            <a:ext cx="8363272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altLang="it-IT" sz="2000" b="1" dirty="0">
              <a:solidFill>
                <a:schemeClr val="tx2"/>
              </a:solidFill>
            </a:endParaRPr>
          </a:p>
          <a:p>
            <a:endParaRPr lang="it-IT" altLang="it-IT" sz="2000" b="1" dirty="0">
              <a:solidFill>
                <a:schemeClr val="tx2"/>
              </a:solidFill>
            </a:endParaRPr>
          </a:p>
          <a:p>
            <a:endParaRPr lang="it-IT" altLang="it-IT" sz="2000" b="1" dirty="0">
              <a:solidFill>
                <a:schemeClr val="tx2"/>
              </a:solidFill>
            </a:endParaRPr>
          </a:p>
          <a:p>
            <a:pPr marL="285750" indent="-285750" algn="ctr">
              <a:buFont typeface="Wingdings" panose="05000000000000000000" pitchFamily="2" charset="2"/>
              <a:buChar char="Ø"/>
            </a:pPr>
            <a:endParaRPr lang="it-IT" altLang="it-IT" sz="2000" b="1" i="1" dirty="0">
              <a:solidFill>
                <a:schemeClr val="tx2"/>
              </a:solidFill>
            </a:endParaRPr>
          </a:p>
          <a:p>
            <a:endParaRPr lang="it-IT" sz="2000" b="1" i="1" dirty="0">
              <a:solidFill>
                <a:schemeClr val="tx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sz="2000" b="1" i="1" dirty="0">
              <a:solidFill>
                <a:schemeClr val="tx2"/>
              </a:solidFill>
            </a:endParaRPr>
          </a:p>
          <a:p>
            <a:pPr algn="ctr"/>
            <a:endParaRPr lang="it-IT" sz="2000" i="1" dirty="0">
              <a:solidFill>
                <a:schemeClr val="tx2"/>
              </a:solidFill>
            </a:endParaRPr>
          </a:p>
          <a:p>
            <a:endParaRPr lang="it-IT" sz="1400" dirty="0"/>
          </a:p>
          <a:p>
            <a:r>
              <a:rPr lang="it-IT" sz="1600" b="1" dirty="0">
                <a:solidFill>
                  <a:srgbClr val="FF0000"/>
                </a:solidFill>
                <a:cs typeface="Times New Roman" panose="02020603050405020304" pitchFamily="18" charset="0"/>
              </a:rPr>
              <a:t>								</a:t>
            </a:r>
            <a:endParaRPr lang="it-IT" sz="1600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D158A957-A15C-55DE-79B2-91954B3B91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140" y="415066"/>
            <a:ext cx="8086988" cy="13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it-IT" altLang="it-IT" sz="2800" b="1" i="1" kern="0" dirty="0"/>
              <a:t>Regime ordinario delle assunzioni di personale: novità dal 2025 e prospettive</a:t>
            </a:r>
            <a:br>
              <a:rPr lang="it-IT" altLang="it-IT" sz="2400" b="1" i="1" kern="0" dirty="0"/>
            </a:br>
            <a:br>
              <a:rPr lang="it-IT" altLang="it-IT" sz="2000" b="1" i="1" kern="0" dirty="0"/>
            </a:br>
            <a:br>
              <a:rPr lang="it-IT" altLang="it-IT" sz="2800" b="1" i="1" kern="0" dirty="0"/>
            </a:br>
            <a:endParaRPr lang="it-IT" altLang="it-IT" sz="2800" b="1" i="1" kern="0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783CCFAE-C0DA-2CE6-E4C3-2B56F76FDF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338792"/>
            <a:ext cx="8258402" cy="4983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+mn-lt"/>
                <a:cs typeface="+mn-cs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  <a:cs typeface="+mn-cs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 eaLnBrk="1" hangingPunct="1">
              <a:buFont typeface="Wingdings" pitchFamily="2" charset="2"/>
              <a:buNone/>
            </a:pPr>
            <a:r>
              <a:rPr lang="it-IT" altLang="it-IT" sz="2000" kern="0" dirty="0">
                <a:latin typeface="Bookman Old Style" panose="02050604050505020204" pitchFamily="18" charset="0"/>
              </a:rPr>
              <a:t>A partire dal 1 gennaio 2025 </a:t>
            </a:r>
            <a:r>
              <a:rPr lang="it-IT" altLang="it-IT" sz="2000" u="sng" kern="0" dirty="0">
                <a:latin typeface="Bookman Old Style" panose="02050604050505020204" pitchFamily="18" charset="0"/>
              </a:rPr>
              <a:t>la disciplina sulle assunzioni a tempo indeterminato sulla base della sostenibilità finanziaria nei Comuni entra pienamente a regime</a:t>
            </a:r>
            <a:r>
              <a:rPr lang="it-IT" altLang="it-IT" sz="2000" kern="0" dirty="0">
                <a:latin typeface="Bookman Old Style" panose="02050604050505020204" pitchFamily="18" charset="0"/>
              </a:rPr>
              <a:t>, e cessa di avere applicazione la regola transitoria che ha imposto sino ad ora una crescita graduale delle capacità assunzionali. </a:t>
            </a:r>
          </a:p>
          <a:p>
            <a:pPr marL="0" indent="0" algn="just" eaLnBrk="1" hangingPunct="1">
              <a:buFont typeface="Wingdings" pitchFamily="2" charset="2"/>
              <a:buNone/>
            </a:pPr>
            <a:endParaRPr lang="it-IT" altLang="it-IT" sz="2000" kern="0" dirty="0">
              <a:latin typeface="Bookman Old Style" panose="02050604050505020204" pitchFamily="18" charset="0"/>
            </a:endParaRPr>
          </a:p>
          <a:p>
            <a:pPr marL="0" indent="0" algn="just" eaLnBrk="1" hangingPunct="1">
              <a:buFont typeface="Wingdings" pitchFamily="2" charset="2"/>
              <a:buNone/>
            </a:pPr>
            <a:r>
              <a:rPr lang="it-IT" altLang="it-IT" sz="2000" kern="0" dirty="0">
                <a:latin typeface="Bookman Old Style" panose="02050604050505020204" pitchFamily="18" charset="0"/>
              </a:rPr>
              <a:t>Questa novità concede ulteriori opportunità ai Comuni con i bilanci solidi: </a:t>
            </a:r>
            <a:r>
              <a:rPr lang="it-IT" altLang="it-IT" sz="2000" u="sng" kern="0" dirty="0">
                <a:latin typeface="Bookman Old Style" panose="02050604050505020204" pitchFamily="18" charset="0"/>
              </a:rPr>
              <a:t>i Comuni potranno quindi espandere la spesa per nuove assunzioni fino a raggiungere il c.d. «valore soglia» </a:t>
            </a:r>
            <a:r>
              <a:rPr lang="it-IT" altLang="it-IT" sz="2000" kern="0" dirty="0">
                <a:latin typeface="Bookman Old Style" panose="02050604050505020204" pitchFamily="18" charset="0"/>
              </a:rPr>
              <a:t>previsto dal decreto, senza ulteriori limitazioni.</a:t>
            </a:r>
          </a:p>
          <a:p>
            <a:pPr marL="0" indent="0" algn="just" eaLnBrk="1" hangingPunct="1">
              <a:buFont typeface="Wingdings" pitchFamily="2" charset="2"/>
              <a:buNone/>
            </a:pPr>
            <a:endParaRPr lang="it-IT" altLang="it-IT" sz="2000" kern="0" dirty="0">
              <a:latin typeface="Bookman Old Style" panose="02050604050505020204" pitchFamily="18" charset="0"/>
            </a:endParaRPr>
          </a:p>
          <a:p>
            <a:pPr marL="0" indent="0" algn="just" eaLnBrk="1" hangingPunct="1">
              <a:buNone/>
            </a:pPr>
            <a:r>
              <a:rPr lang="it-IT" altLang="it-IT" sz="2000" u="sng" kern="0" dirty="0">
                <a:latin typeface="Bookman Old Style" panose="02050604050505020204" pitchFamily="18" charset="0"/>
              </a:rPr>
              <a:t>Questo potenziale ampliamento è fondamentale in questa fase, considerando ad esempio l’impatto dei progetti PNRR che richiederanno necessariamente il potenziamento strutturale del personale (es. assunzioni di educatori per servizi scolastici).</a:t>
            </a:r>
          </a:p>
          <a:p>
            <a:pPr marL="0" indent="0" algn="just" eaLnBrk="1" hangingPunct="1">
              <a:buFont typeface="Wingdings" pitchFamily="2" charset="2"/>
              <a:buNone/>
            </a:pPr>
            <a:endParaRPr lang="it-IT" altLang="it-IT" sz="2000" kern="0" dirty="0">
              <a:latin typeface="Bookman Old Style" panose="02050604050505020204" pitchFamily="18" charset="0"/>
            </a:endParaRPr>
          </a:p>
          <a:p>
            <a:pPr marL="0" indent="0" algn="just" eaLnBrk="1" hangingPunct="1">
              <a:buFont typeface="Wingdings" pitchFamily="2" charset="2"/>
              <a:buNone/>
            </a:pPr>
            <a:endParaRPr lang="it-IT" altLang="it-IT" sz="2000" kern="0" dirty="0">
              <a:latin typeface="Bookman Old Style" panose="02050604050505020204" pitchFamily="18" charset="0"/>
            </a:endParaRPr>
          </a:p>
          <a:p>
            <a:pPr marL="0" indent="0" algn="just" eaLnBrk="1" hangingPunct="1">
              <a:buFont typeface="Wingdings" pitchFamily="2" charset="2"/>
              <a:buNone/>
            </a:pPr>
            <a:endParaRPr lang="it-IT" altLang="it-IT" sz="2000" kern="0" dirty="0"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EF137D-1D9C-D746-6DC9-C3B281365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690DBD77-93EA-10AA-DC8F-B71F3DA77F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558800"/>
          </a:xfrm>
        </p:spPr>
        <p:txBody>
          <a:bodyPr/>
          <a:lstStyle/>
          <a:p>
            <a:pPr eaLnBrk="1" hangingPunct="1"/>
            <a:br>
              <a:rPr lang="it-IT" altLang="it-IT" sz="1800" b="1" i="1" dirty="0"/>
            </a:br>
            <a:r>
              <a:rPr lang="it-IT" altLang="it-IT" sz="1800" b="1" i="1" dirty="0"/>
              <a:t>	</a:t>
            </a:r>
            <a:r>
              <a:rPr lang="it-IT" altLang="it-IT" sz="2400" b="1" i="1" dirty="0"/>
              <a:t>			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B4162F5F-668A-B413-9C3C-3B2B12097B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90872" y="1224955"/>
            <a:ext cx="8229599" cy="907902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it-IT" altLang="it-IT" sz="2000" dirty="0"/>
          </a:p>
          <a:p>
            <a:pPr marL="342900" lvl="1" indent="0"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it-IT" altLang="it-IT" sz="1600" dirty="0"/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it-IT" altLang="it-IT" sz="2000" dirty="0"/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it-IT" altLang="it-IT" sz="2000" dirty="0"/>
              <a:t>	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it-IT" altLang="it-IT" sz="1200" dirty="0"/>
          </a:p>
        </p:txBody>
      </p:sp>
      <p:pic>
        <p:nvPicPr>
          <p:cNvPr id="6148" name="Picture 4" descr="logo%20anci%20dorato">
            <a:extLst>
              <a:ext uri="{FF2B5EF4-FFF2-40B4-BE49-F238E27FC236}">
                <a16:creationId xmlns:a16="http://schemas.microsoft.com/office/drawing/2014/main" id="{2C4AFD01-46D6-763F-133D-905215C9C5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738" y="5949950"/>
            <a:ext cx="48418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55EA588D-85D7-198B-7645-4F3C8FDB0452}"/>
              </a:ext>
            </a:extLst>
          </p:cNvPr>
          <p:cNvSpPr txBox="1"/>
          <p:nvPr/>
        </p:nvSpPr>
        <p:spPr>
          <a:xfrm rot="10800000" flipV="1">
            <a:off x="554604" y="1338792"/>
            <a:ext cx="8363272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altLang="it-IT" sz="2000" b="1" dirty="0">
              <a:solidFill>
                <a:schemeClr val="tx2"/>
              </a:solidFill>
            </a:endParaRPr>
          </a:p>
          <a:p>
            <a:endParaRPr lang="it-IT" altLang="it-IT" sz="2000" b="1" dirty="0">
              <a:solidFill>
                <a:schemeClr val="tx2"/>
              </a:solidFill>
            </a:endParaRPr>
          </a:p>
          <a:p>
            <a:endParaRPr lang="it-IT" altLang="it-IT" sz="2000" b="1" dirty="0">
              <a:solidFill>
                <a:schemeClr val="tx2"/>
              </a:solidFill>
            </a:endParaRPr>
          </a:p>
          <a:p>
            <a:pPr marL="285750" indent="-285750" algn="ctr">
              <a:buFont typeface="Wingdings" panose="05000000000000000000" pitchFamily="2" charset="2"/>
              <a:buChar char="Ø"/>
            </a:pPr>
            <a:endParaRPr lang="it-IT" altLang="it-IT" sz="2000" b="1" i="1" dirty="0">
              <a:solidFill>
                <a:schemeClr val="tx2"/>
              </a:solidFill>
            </a:endParaRPr>
          </a:p>
          <a:p>
            <a:endParaRPr lang="it-IT" sz="2000" b="1" i="1" dirty="0">
              <a:solidFill>
                <a:schemeClr val="tx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sz="2000" b="1" i="1" dirty="0">
              <a:solidFill>
                <a:schemeClr val="tx2"/>
              </a:solidFill>
            </a:endParaRPr>
          </a:p>
          <a:p>
            <a:pPr algn="ctr"/>
            <a:endParaRPr lang="it-IT" sz="2000" i="1" dirty="0">
              <a:solidFill>
                <a:schemeClr val="tx2"/>
              </a:solidFill>
            </a:endParaRPr>
          </a:p>
          <a:p>
            <a:endParaRPr lang="it-IT" sz="1400" dirty="0"/>
          </a:p>
          <a:p>
            <a:r>
              <a:rPr lang="it-IT" sz="1600" b="1" dirty="0">
                <a:solidFill>
                  <a:srgbClr val="FF0000"/>
                </a:solidFill>
                <a:cs typeface="Times New Roman" panose="02020603050405020304" pitchFamily="18" charset="0"/>
              </a:rPr>
              <a:t>								</a:t>
            </a:r>
            <a:endParaRPr lang="it-IT" sz="1600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DE721957-476E-D3D0-DFD7-1D221BA3F0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140" y="415066"/>
            <a:ext cx="7974598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it-IT" altLang="it-IT" sz="2800" b="1" i="1" kern="0" dirty="0"/>
              <a:t>Regime ordinario delle assunzioni di personale:  opportunità e criticità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332D769C-7FC1-6976-E660-FF791D13D1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467" y="1338792"/>
            <a:ext cx="8229599" cy="5133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+mn-lt"/>
                <a:cs typeface="+mn-cs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  <a:cs typeface="+mn-cs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 eaLnBrk="1" hangingPunct="1">
              <a:buFont typeface="Wingdings" pitchFamily="2" charset="2"/>
              <a:buNone/>
            </a:pPr>
            <a:r>
              <a:rPr lang="it-IT" altLang="it-IT" sz="2000" kern="0" dirty="0">
                <a:latin typeface="Bookman Old Style" panose="02050604050505020204" pitchFamily="18" charset="0"/>
              </a:rPr>
              <a:t>L’incremento delle potenzialità assunzionali non ha portato ad un aumento indiscriminato del personale comunale: il numero di dipendenti non è cresciuto durante l’applicazione del DM 17/3/2020, ma si è stabilizzato.</a:t>
            </a:r>
          </a:p>
          <a:p>
            <a:pPr marL="0" indent="0" algn="just" eaLnBrk="1" hangingPunct="1">
              <a:buFont typeface="Wingdings" pitchFamily="2" charset="2"/>
              <a:buNone/>
            </a:pPr>
            <a:endParaRPr lang="it-IT" altLang="it-IT" sz="2000" kern="0" dirty="0">
              <a:latin typeface="Bookman Old Style" panose="02050604050505020204" pitchFamily="18" charset="0"/>
            </a:endParaRPr>
          </a:p>
          <a:p>
            <a:pPr marL="0" indent="0" algn="just" eaLnBrk="1" hangingPunct="1">
              <a:buFont typeface="Wingdings" pitchFamily="2" charset="2"/>
              <a:buNone/>
            </a:pPr>
            <a:r>
              <a:rPr lang="it-IT" altLang="it-IT" sz="1600" kern="0" dirty="0">
                <a:latin typeface="Bookman Old Style" panose="02050604050505020204" pitchFamily="18" charset="0"/>
              </a:rPr>
              <a:t>(dipendenti a tempo indeterminato e determinato dal 2007 al 2013)</a:t>
            </a:r>
          </a:p>
          <a:p>
            <a:pPr marL="0" indent="0" algn="just" eaLnBrk="1" hangingPunct="1">
              <a:buFont typeface="Wingdings" pitchFamily="2" charset="2"/>
              <a:buNone/>
            </a:pPr>
            <a:endParaRPr lang="it-IT" altLang="it-IT" sz="2000" kern="0" dirty="0">
              <a:latin typeface="Bookman Old Style" panose="02050604050505020204" pitchFamily="18" charset="0"/>
            </a:endParaRPr>
          </a:p>
          <a:p>
            <a:pPr marL="0" indent="0" algn="just" eaLnBrk="1" hangingPunct="1">
              <a:buFont typeface="Wingdings" pitchFamily="2" charset="2"/>
              <a:buNone/>
            </a:pPr>
            <a:endParaRPr lang="it-IT" altLang="it-IT" sz="2000" kern="0" dirty="0">
              <a:latin typeface="Bookman Old Style" panose="02050604050505020204" pitchFamily="18" charset="0"/>
            </a:endParaRPr>
          </a:p>
          <a:p>
            <a:pPr marL="0" indent="0" algn="just" eaLnBrk="1" hangingPunct="1">
              <a:buFont typeface="Wingdings" pitchFamily="2" charset="2"/>
              <a:buNone/>
            </a:pPr>
            <a:endParaRPr lang="it-IT" altLang="it-IT" sz="2000" kern="0" dirty="0">
              <a:latin typeface="Bookman Old Style" panose="02050604050505020204" pitchFamily="18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1A4C818-48A6-060C-466C-C8A5D7D485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604" y="3392060"/>
            <a:ext cx="7799910" cy="2659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008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E3A48A-6BB9-8BBB-0756-DDA0D10D0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CC1769D7-F275-AA2D-323E-A82933A6DD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558800"/>
          </a:xfrm>
        </p:spPr>
        <p:txBody>
          <a:bodyPr/>
          <a:lstStyle/>
          <a:p>
            <a:pPr eaLnBrk="1" hangingPunct="1"/>
            <a:br>
              <a:rPr lang="it-IT" altLang="it-IT" sz="1800" b="1" i="1" dirty="0"/>
            </a:br>
            <a:r>
              <a:rPr lang="it-IT" altLang="it-IT" sz="1800" b="1" i="1" dirty="0"/>
              <a:t>	</a:t>
            </a:r>
            <a:r>
              <a:rPr lang="it-IT" altLang="it-IT" sz="2400" b="1" i="1" dirty="0"/>
              <a:t>			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6AE102DF-0355-B19B-BC8A-82231681F2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90872" y="1224955"/>
            <a:ext cx="8229599" cy="907902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it-IT" altLang="it-IT" sz="2000" dirty="0"/>
          </a:p>
          <a:p>
            <a:pPr marL="342900" lvl="1" indent="0"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it-IT" altLang="it-IT" sz="1600" dirty="0"/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it-IT" altLang="it-IT" sz="2000" dirty="0"/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it-IT" altLang="it-IT" sz="2000" dirty="0"/>
              <a:t>	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it-IT" altLang="it-IT" sz="1200" dirty="0"/>
          </a:p>
        </p:txBody>
      </p:sp>
      <p:pic>
        <p:nvPicPr>
          <p:cNvPr id="6148" name="Picture 4" descr="logo%20anci%20dorato">
            <a:extLst>
              <a:ext uri="{FF2B5EF4-FFF2-40B4-BE49-F238E27FC236}">
                <a16:creationId xmlns:a16="http://schemas.microsoft.com/office/drawing/2014/main" id="{91E646CD-1E16-CA92-4BD8-08DF35A944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738" y="5949950"/>
            <a:ext cx="48418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2F490745-8E20-D9D0-A2A0-6DE3213935FE}"/>
              </a:ext>
            </a:extLst>
          </p:cNvPr>
          <p:cNvSpPr txBox="1"/>
          <p:nvPr/>
        </p:nvSpPr>
        <p:spPr>
          <a:xfrm rot="10800000" flipV="1">
            <a:off x="554604" y="1338792"/>
            <a:ext cx="8363272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altLang="it-IT" sz="2000" b="1" dirty="0">
              <a:solidFill>
                <a:schemeClr val="tx2"/>
              </a:solidFill>
            </a:endParaRPr>
          </a:p>
          <a:p>
            <a:endParaRPr lang="it-IT" altLang="it-IT" sz="2000" b="1" dirty="0">
              <a:solidFill>
                <a:schemeClr val="tx2"/>
              </a:solidFill>
            </a:endParaRPr>
          </a:p>
          <a:p>
            <a:endParaRPr lang="it-IT" altLang="it-IT" sz="2000" b="1" dirty="0">
              <a:solidFill>
                <a:schemeClr val="tx2"/>
              </a:solidFill>
            </a:endParaRPr>
          </a:p>
          <a:p>
            <a:pPr marL="285750" indent="-285750" algn="ctr">
              <a:buFont typeface="Wingdings" panose="05000000000000000000" pitchFamily="2" charset="2"/>
              <a:buChar char="Ø"/>
            </a:pPr>
            <a:endParaRPr lang="it-IT" altLang="it-IT" sz="2000" b="1" i="1" dirty="0">
              <a:solidFill>
                <a:schemeClr val="tx2"/>
              </a:solidFill>
            </a:endParaRPr>
          </a:p>
          <a:p>
            <a:endParaRPr lang="it-IT" sz="2000" b="1" i="1" dirty="0">
              <a:solidFill>
                <a:schemeClr val="tx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sz="2000" b="1" i="1" dirty="0">
              <a:solidFill>
                <a:schemeClr val="tx2"/>
              </a:solidFill>
            </a:endParaRPr>
          </a:p>
          <a:p>
            <a:pPr algn="ctr"/>
            <a:endParaRPr lang="it-IT" sz="2000" i="1" dirty="0">
              <a:solidFill>
                <a:schemeClr val="tx2"/>
              </a:solidFill>
            </a:endParaRPr>
          </a:p>
          <a:p>
            <a:endParaRPr lang="it-IT" sz="1400" dirty="0"/>
          </a:p>
          <a:p>
            <a:r>
              <a:rPr lang="it-IT" sz="1600" b="1" dirty="0">
                <a:solidFill>
                  <a:srgbClr val="FF0000"/>
                </a:solidFill>
                <a:cs typeface="Times New Roman" panose="02020603050405020304" pitchFamily="18" charset="0"/>
              </a:rPr>
              <a:t>								</a:t>
            </a:r>
            <a:endParaRPr lang="it-IT" sz="1600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D7470D27-5D50-3FBC-E183-841DD97650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140" y="415066"/>
            <a:ext cx="7778268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it-IT" altLang="it-IT" sz="2800" b="1" i="1" kern="0" dirty="0"/>
              <a:t>Regime ordinario delle assunzioni di personale: opportunità e criticità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EE5B6EA2-2D2C-1805-443E-F87630233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99" y="1172682"/>
            <a:ext cx="8258402" cy="4777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+mn-lt"/>
                <a:cs typeface="+mn-cs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  <a:cs typeface="+mn-cs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 eaLnBrk="1" hangingPunct="1">
              <a:buFont typeface="Wingdings" pitchFamily="2" charset="2"/>
              <a:buNone/>
            </a:pPr>
            <a:endParaRPr lang="it-IT" altLang="it-IT" sz="2000" kern="0" dirty="0">
              <a:latin typeface="Bookman Old Style" panose="02050604050505020204" pitchFamily="18" charset="0"/>
            </a:endParaRPr>
          </a:p>
          <a:p>
            <a:pPr marL="0" indent="0" algn="just" eaLnBrk="1" hangingPunct="1">
              <a:buFont typeface="Wingdings" pitchFamily="2" charset="2"/>
              <a:buNone/>
            </a:pPr>
            <a:r>
              <a:rPr lang="it-IT" altLang="it-IT" sz="2000" kern="0" dirty="0">
                <a:latin typeface="Bookman Old Style" panose="02050604050505020204" pitchFamily="18" charset="0"/>
              </a:rPr>
              <a:t>I dati testimoniano da un lato la problematica relativa alla </a:t>
            </a:r>
            <a:r>
              <a:rPr lang="it-IT" altLang="it-IT" sz="2000" u="sng" kern="0" dirty="0">
                <a:latin typeface="Bookman Old Style" panose="02050604050505020204" pitchFamily="18" charset="0"/>
              </a:rPr>
              <a:t>scarsa attrattività del lavoro in Comune</a:t>
            </a:r>
            <a:r>
              <a:rPr lang="it-IT" altLang="it-IT" sz="2000" kern="0" dirty="0">
                <a:latin typeface="Bookman Old Style" panose="02050604050505020204" pitchFamily="18" charset="0"/>
              </a:rPr>
              <a:t>, come evidenziato nella nota ANCI del 26 febbraio al Ministro Zangrillo, e dall’altro la circostanza che </a:t>
            </a:r>
            <a:r>
              <a:rPr lang="it-IT" altLang="it-IT" sz="2000" u="sng" kern="0" dirty="0">
                <a:latin typeface="Bookman Old Style" panose="02050604050505020204" pitchFamily="18" charset="0"/>
              </a:rPr>
              <a:t>ad un ampiamento degli spazi finanziari teorici per nuove assunzioni devono corrispondere poi risorse economiche reali</a:t>
            </a:r>
            <a:r>
              <a:rPr lang="it-IT" altLang="it-IT" sz="2000" kern="0" dirty="0">
                <a:latin typeface="Bookman Old Style" panose="02050604050505020204" pitchFamily="18" charset="0"/>
              </a:rPr>
              <a:t>.</a:t>
            </a:r>
          </a:p>
          <a:p>
            <a:pPr marL="0" indent="0" algn="just" eaLnBrk="1" hangingPunct="1">
              <a:buFont typeface="Wingdings" pitchFamily="2" charset="2"/>
              <a:buNone/>
            </a:pPr>
            <a:endParaRPr lang="it-IT" altLang="it-IT" sz="2000" kern="0" dirty="0">
              <a:latin typeface="Bookman Old Style" panose="02050604050505020204" pitchFamily="18" charset="0"/>
            </a:endParaRPr>
          </a:p>
          <a:p>
            <a:pPr marL="0" indent="0" algn="just" eaLnBrk="1" hangingPunct="1">
              <a:buFont typeface="Wingdings" pitchFamily="2" charset="2"/>
              <a:buNone/>
            </a:pPr>
            <a:r>
              <a:rPr lang="it-IT" altLang="it-IT" sz="2000" kern="0" dirty="0">
                <a:latin typeface="Bookman Old Style" panose="02050604050505020204" pitchFamily="18" charset="0"/>
              </a:rPr>
              <a:t>Importante evidenziare come anche la </a:t>
            </a:r>
            <a:r>
              <a:rPr lang="it-IT" altLang="it-IT" sz="2000" u="sng" kern="0" dirty="0">
                <a:latin typeface="Bookman Old Style" panose="02050604050505020204" pitchFamily="18" charset="0"/>
              </a:rPr>
              <a:t>misura urgente inserita nel DL PA volta a consentire l’incremento del trattamento economico accessorio</a:t>
            </a:r>
            <a:r>
              <a:rPr lang="it-IT" altLang="it-IT" sz="2000" kern="0" dirty="0">
                <a:latin typeface="Bookman Old Style" panose="02050604050505020204" pitchFamily="18" charset="0"/>
              </a:rPr>
              <a:t> per il personale comunale è governata dalla regola della sostenibilità finanziaria, ma </a:t>
            </a:r>
            <a:r>
              <a:rPr lang="it-IT" altLang="it-IT" sz="2000" u="sng" kern="0" dirty="0">
                <a:latin typeface="Bookman Old Style" panose="02050604050505020204" pitchFamily="18" charset="0"/>
              </a:rPr>
              <a:t>si porrà anche in questo caso la questione di poter investire risorse reali che non sempre i Comuni hanno a disposizione e che non possono essere sottratte dai servizi</a:t>
            </a:r>
            <a:r>
              <a:rPr lang="it-IT" altLang="it-IT" sz="2000" kern="0" dirty="0">
                <a:latin typeface="Bookman Old Style" panose="02050604050505020204" pitchFamily="18" charset="0"/>
              </a:rPr>
              <a:t>.</a:t>
            </a:r>
          </a:p>
          <a:p>
            <a:pPr marL="0" indent="0" algn="just" eaLnBrk="1" hangingPunct="1">
              <a:buFont typeface="Wingdings" pitchFamily="2" charset="2"/>
              <a:buNone/>
            </a:pPr>
            <a:endParaRPr lang="it-IT" altLang="it-IT" sz="2000" kern="0" dirty="0">
              <a:latin typeface="Bookman Old Style" panose="02050604050505020204" pitchFamily="18" charset="0"/>
            </a:endParaRPr>
          </a:p>
          <a:p>
            <a:pPr marL="0" indent="0" algn="just" eaLnBrk="1" hangingPunct="1">
              <a:buFont typeface="Wingdings" pitchFamily="2" charset="2"/>
              <a:buNone/>
            </a:pPr>
            <a:endParaRPr lang="it-IT" altLang="it-IT" sz="2000" kern="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9695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24E353-DC6D-3128-F1DA-5479BB7809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995C243F-EE20-3DD6-1E7F-F4507D4ACD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558800"/>
          </a:xfrm>
        </p:spPr>
        <p:txBody>
          <a:bodyPr/>
          <a:lstStyle/>
          <a:p>
            <a:pPr eaLnBrk="1" hangingPunct="1"/>
            <a:br>
              <a:rPr lang="it-IT" altLang="it-IT" sz="1800" b="1" i="1" dirty="0"/>
            </a:br>
            <a:r>
              <a:rPr lang="it-IT" altLang="it-IT" sz="1800" b="1" i="1" dirty="0"/>
              <a:t>	</a:t>
            </a:r>
            <a:r>
              <a:rPr lang="it-IT" altLang="it-IT" sz="2400" b="1" i="1" dirty="0"/>
              <a:t>			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2413BEDE-909F-C573-7AE7-693CE0A882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90872" y="1224955"/>
            <a:ext cx="8229599" cy="907902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it-IT" altLang="it-IT" sz="2000" dirty="0"/>
          </a:p>
          <a:p>
            <a:pPr marL="342900" lvl="1" indent="0"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it-IT" altLang="it-IT" sz="1600" dirty="0"/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it-IT" altLang="it-IT" sz="2000" dirty="0"/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it-IT" altLang="it-IT" sz="2000" dirty="0"/>
              <a:t>	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it-IT" altLang="it-IT" sz="1200" dirty="0"/>
          </a:p>
        </p:txBody>
      </p:sp>
      <p:pic>
        <p:nvPicPr>
          <p:cNvPr id="6148" name="Picture 4" descr="logo%20anci%20dorato">
            <a:extLst>
              <a:ext uri="{FF2B5EF4-FFF2-40B4-BE49-F238E27FC236}">
                <a16:creationId xmlns:a16="http://schemas.microsoft.com/office/drawing/2014/main" id="{84FFFDBD-6F52-52CD-0CB1-D82D08FCC6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738" y="5949950"/>
            <a:ext cx="48418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A95F17C0-0AF4-121F-68F2-3B278D46B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140" y="415066"/>
            <a:ext cx="822066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it-IT" altLang="it-IT" sz="2800" b="1" i="1" kern="0" dirty="0"/>
              <a:t>Misure straordinarie per il PNRR: assunzioni straordinarie a tempo determinato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7F03B0E7-03A2-88CE-ABD5-A4C679F4B4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069" y="1556792"/>
            <a:ext cx="8258402" cy="4321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+mn-lt"/>
                <a:cs typeface="+mn-cs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  <a:cs typeface="+mn-cs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 eaLnBrk="1" hangingPunct="1">
              <a:buFont typeface="Wingdings" pitchFamily="2" charset="2"/>
              <a:buNone/>
            </a:pPr>
            <a:r>
              <a:rPr lang="it-IT" altLang="it-IT" sz="1800" kern="0" dirty="0">
                <a:latin typeface="Bookman Old Style" panose="02050604050505020204" pitchFamily="18" charset="0"/>
              </a:rPr>
              <a:t>Le prime significative misure per il rafforzamento della capacità assunzionale hanno riguardato innanzitutto le assunzioni a tempo determinato, attraverso due strade alternative:</a:t>
            </a:r>
          </a:p>
          <a:p>
            <a:pPr marL="0" indent="0" algn="just" eaLnBrk="1" hangingPunct="1">
              <a:buFont typeface="Wingdings" pitchFamily="2" charset="2"/>
              <a:buNone/>
            </a:pPr>
            <a:endParaRPr lang="it-IT" altLang="it-IT" sz="1800" kern="0" dirty="0">
              <a:latin typeface="Bookman Old Style" panose="02050604050505020204" pitchFamily="18" charset="0"/>
            </a:endParaRPr>
          </a:p>
          <a:p>
            <a:pPr algn="just" eaLnBrk="1" hangingPunct="1">
              <a:buFontTx/>
              <a:buChar char="-"/>
            </a:pPr>
            <a:r>
              <a:rPr lang="it-IT" altLang="it-IT" sz="1800" u="sng" kern="0" dirty="0">
                <a:latin typeface="Bookman Old Style" panose="02050604050505020204" pitchFamily="18" charset="0"/>
              </a:rPr>
              <a:t>Assunzioni effettuate a valere sui quadri economici delle opere PNRR e rendicontate all’UE</a:t>
            </a:r>
            <a:r>
              <a:rPr lang="it-IT" altLang="it-IT" sz="1800" kern="0" dirty="0">
                <a:latin typeface="Bookman Old Style" panose="02050604050505020204" pitchFamily="18" charset="0"/>
              </a:rPr>
              <a:t>;</a:t>
            </a:r>
          </a:p>
          <a:p>
            <a:pPr algn="just" eaLnBrk="1" hangingPunct="1">
              <a:buFontTx/>
              <a:buChar char="-"/>
            </a:pPr>
            <a:endParaRPr lang="it-IT" altLang="it-IT" sz="1800" kern="0" dirty="0">
              <a:latin typeface="Bookman Old Style" panose="02050604050505020204" pitchFamily="18" charset="0"/>
            </a:endParaRPr>
          </a:p>
          <a:p>
            <a:pPr algn="just" eaLnBrk="1" hangingPunct="1">
              <a:buFontTx/>
              <a:buChar char="-"/>
            </a:pPr>
            <a:r>
              <a:rPr lang="it-IT" altLang="it-IT" sz="1800" u="sng" kern="0" dirty="0">
                <a:latin typeface="Bookman Old Style" panose="02050604050505020204" pitchFamily="18" charset="0"/>
              </a:rPr>
              <a:t>Assunzioni effettuate con risorse proprie in deroga ai limiti finanziari per assunzioni a tempo determinato </a:t>
            </a:r>
            <a:r>
              <a:rPr lang="it-IT" altLang="it-IT" sz="1800" kern="0" dirty="0">
                <a:latin typeface="Bookman Old Style" panose="02050604050505020204" pitchFamily="18" charset="0"/>
              </a:rPr>
              <a:t>(per Comuni e Città metropolitane: spesa storica sostenuta nel 2009 allo stesso titolo).</a:t>
            </a:r>
          </a:p>
          <a:p>
            <a:pPr marL="0" indent="0" algn="just" eaLnBrk="1" hangingPunct="1">
              <a:buNone/>
            </a:pPr>
            <a:endParaRPr lang="it-IT" altLang="it-IT" sz="1800" kern="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3902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DFADE-75B3-1BEC-DF59-D52C17171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D7CAD66F-F48D-EEFF-ADDA-9FFA5B51EA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558800"/>
          </a:xfrm>
        </p:spPr>
        <p:txBody>
          <a:bodyPr/>
          <a:lstStyle/>
          <a:p>
            <a:pPr eaLnBrk="1" hangingPunct="1"/>
            <a:br>
              <a:rPr lang="it-IT" altLang="it-IT" sz="1800" b="1" i="1" dirty="0"/>
            </a:br>
            <a:r>
              <a:rPr lang="it-IT" altLang="it-IT" sz="1800" b="1" i="1" dirty="0"/>
              <a:t>	</a:t>
            </a:r>
            <a:r>
              <a:rPr lang="it-IT" altLang="it-IT" sz="2400" b="1" i="1" dirty="0"/>
              <a:t>			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E81BCF02-12DD-E9E7-EB0C-BB56A0B0EE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90872" y="1224955"/>
            <a:ext cx="8229599" cy="907902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it-IT" altLang="it-IT" sz="2000" dirty="0"/>
          </a:p>
          <a:p>
            <a:pPr marL="342900" lvl="1" indent="0"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it-IT" altLang="it-IT" sz="1600" dirty="0"/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it-IT" altLang="it-IT" sz="2000" dirty="0"/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it-IT" altLang="it-IT" sz="2000" dirty="0"/>
              <a:t>	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it-IT" altLang="it-IT" sz="1200" dirty="0"/>
          </a:p>
        </p:txBody>
      </p:sp>
      <p:pic>
        <p:nvPicPr>
          <p:cNvPr id="6148" name="Picture 4" descr="logo%20anci%20dorato">
            <a:extLst>
              <a:ext uri="{FF2B5EF4-FFF2-40B4-BE49-F238E27FC236}">
                <a16:creationId xmlns:a16="http://schemas.microsoft.com/office/drawing/2014/main" id="{E998BCDB-04B4-F03F-ABE8-937DE069DD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738" y="5949950"/>
            <a:ext cx="48418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581E1FD9-08FF-FEB3-EB0D-8018186988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140" y="415066"/>
            <a:ext cx="822066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it-IT" altLang="it-IT" sz="2800" b="1" i="1" kern="0" dirty="0"/>
              <a:t>Misure straordinarie per il PNRR: </a:t>
            </a:r>
            <a:r>
              <a:rPr lang="it-IT" altLang="it-IT" sz="2800" b="1" i="1" u="sng" kern="0" dirty="0"/>
              <a:t>assunzioni straordinarie a tempo determinato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DF80722E-1B99-2BF7-3432-05306A47BC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069" y="1556792"/>
            <a:ext cx="8258402" cy="4321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+mn-lt"/>
                <a:cs typeface="+mn-cs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  <a:cs typeface="+mn-cs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 eaLnBrk="1" hangingPunct="1">
              <a:buNone/>
            </a:pPr>
            <a:r>
              <a:rPr lang="it-IT" altLang="it-IT" sz="1800" kern="0" dirty="0">
                <a:latin typeface="Bookman Old Style" panose="02050604050505020204" pitchFamily="18" charset="0"/>
              </a:rPr>
              <a:t>I dipendenti a tempo determinato nei Comuni e nelle Città metropolitane ammontano a circa 20.000  unità, molti di questi assunti con le misure straordinarie per il PNRR.</a:t>
            </a:r>
          </a:p>
          <a:p>
            <a:pPr marL="0" indent="0" algn="just" eaLnBrk="1" hangingPunct="1">
              <a:buNone/>
            </a:pPr>
            <a:endParaRPr lang="it-IT" altLang="it-IT" sz="1800" kern="0" dirty="0">
              <a:latin typeface="Bookman Old Style" panose="02050604050505020204" pitchFamily="18" charset="0"/>
            </a:endParaRPr>
          </a:p>
          <a:p>
            <a:pPr marL="0" indent="0" algn="just" eaLnBrk="1" hangingPunct="1">
              <a:buNone/>
            </a:pPr>
            <a:r>
              <a:rPr lang="it-IT" altLang="it-IT" sz="1800" kern="0" dirty="0">
                <a:latin typeface="Bookman Old Style" panose="02050604050505020204" pitchFamily="18" charset="0"/>
              </a:rPr>
              <a:t>Oggi dobbiamo cogliere l’opportunità: </a:t>
            </a:r>
          </a:p>
          <a:p>
            <a:pPr marL="0" indent="0" algn="just" eaLnBrk="1" hangingPunct="1">
              <a:buNone/>
            </a:pPr>
            <a:endParaRPr lang="it-IT" altLang="it-IT" sz="1800" kern="0" dirty="0">
              <a:latin typeface="Bookman Old Style" panose="02050604050505020204" pitchFamily="18" charset="0"/>
            </a:endParaRPr>
          </a:p>
          <a:p>
            <a:pPr marL="0" indent="0" algn="just" eaLnBrk="1" hangingPunct="1">
              <a:buNone/>
            </a:pPr>
            <a:r>
              <a:rPr lang="it-IT" altLang="it-IT" sz="1800" kern="0" dirty="0">
                <a:latin typeface="Bookman Old Style" panose="02050604050505020204" pitchFamily="18" charset="0"/>
              </a:rPr>
              <a:t>1. di </a:t>
            </a:r>
            <a:r>
              <a:rPr lang="it-IT" altLang="it-IT" sz="1800" u="sng" kern="0" dirty="0">
                <a:latin typeface="Bookman Old Style" panose="02050604050505020204" pitchFamily="18" charset="0"/>
              </a:rPr>
              <a:t>stabilizzare sia il personale a tempo determinato che in questi anni ha fatto esperienza nei Comuni e ha dimostrato di meritare il posto a tempo indeterminato</a:t>
            </a:r>
            <a:r>
              <a:rPr lang="it-IT" altLang="it-IT" sz="1800" kern="0" dirty="0">
                <a:latin typeface="Bookman Old Style" panose="02050604050505020204" pitchFamily="18" charset="0"/>
              </a:rPr>
              <a:t>;</a:t>
            </a:r>
          </a:p>
          <a:p>
            <a:pPr marL="0" indent="0" algn="just" eaLnBrk="1" hangingPunct="1">
              <a:buNone/>
            </a:pPr>
            <a:endParaRPr lang="it-IT" altLang="it-IT" sz="1800" kern="0" dirty="0">
              <a:latin typeface="Bookman Old Style" panose="02050604050505020204" pitchFamily="18" charset="0"/>
            </a:endParaRPr>
          </a:p>
          <a:p>
            <a:pPr marL="0" indent="0" algn="just" eaLnBrk="1" hangingPunct="1">
              <a:buNone/>
            </a:pPr>
            <a:r>
              <a:rPr lang="it-IT" altLang="it-IT" sz="1800" kern="0" dirty="0">
                <a:latin typeface="Bookman Old Style" panose="02050604050505020204" pitchFamily="18" charset="0"/>
              </a:rPr>
              <a:t>2. </a:t>
            </a:r>
            <a:r>
              <a:rPr lang="it-IT" altLang="it-IT" sz="1800" u="sng" kern="0" dirty="0">
                <a:latin typeface="Bookman Old Style" panose="02050604050505020204" pitchFamily="18" charset="0"/>
              </a:rPr>
              <a:t>di rendere strutturali le regole derogatorie che hanno mostrato grande utilità.</a:t>
            </a:r>
          </a:p>
        </p:txBody>
      </p:sp>
    </p:spTree>
    <p:extLst>
      <p:ext uri="{BB962C8B-B14F-4D97-AF65-F5344CB8AC3E}">
        <p14:creationId xmlns:p14="http://schemas.microsoft.com/office/powerpoint/2010/main" val="1154724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C109DC-CE1B-03CE-3733-3FC20AEA12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CFCA24FB-879F-82F6-48CE-D49AEB7959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558800"/>
          </a:xfrm>
        </p:spPr>
        <p:txBody>
          <a:bodyPr/>
          <a:lstStyle/>
          <a:p>
            <a:pPr eaLnBrk="1" hangingPunct="1"/>
            <a:br>
              <a:rPr lang="it-IT" altLang="it-IT" sz="1800" b="1" i="1" dirty="0"/>
            </a:br>
            <a:r>
              <a:rPr lang="it-IT" altLang="it-IT" sz="1800" b="1" i="1" dirty="0"/>
              <a:t>	</a:t>
            </a:r>
            <a:r>
              <a:rPr lang="it-IT" altLang="it-IT" sz="2400" b="1" i="1" dirty="0"/>
              <a:t>			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AD72191A-D5A9-AF07-7735-B8CFD44408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90872" y="1224955"/>
            <a:ext cx="8229599" cy="907902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it-IT" altLang="it-IT" sz="2000" dirty="0"/>
          </a:p>
          <a:p>
            <a:pPr marL="342900" lvl="1" indent="0"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it-IT" altLang="it-IT" sz="1600" dirty="0"/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it-IT" altLang="it-IT" sz="2000" dirty="0"/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it-IT" altLang="it-IT" sz="2000" dirty="0"/>
              <a:t>	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it-IT" altLang="it-IT" sz="1200" dirty="0"/>
          </a:p>
        </p:txBody>
      </p:sp>
      <p:pic>
        <p:nvPicPr>
          <p:cNvPr id="6148" name="Picture 4" descr="logo%20anci%20dorato">
            <a:extLst>
              <a:ext uri="{FF2B5EF4-FFF2-40B4-BE49-F238E27FC236}">
                <a16:creationId xmlns:a16="http://schemas.microsoft.com/office/drawing/2014/main" id="{1FB94973-9128-2A29-0895-BC94A3EB3E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738" y="5949950"/>
            <a:ext cx="48418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F589B068-A272-9ACE-9F1D-2382F67B6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140" y="415066"/>
            <a:ext cx="822066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it-IT" altLang="it-IT" sz="2800" b="1" i="1" kern="0" dirty="0"/>
              <a:t>Misure straordinarie per il PNRR: </a:t>
            </a:r>
            <a:r>
              <a:rPr lang="it-IT" altLang="it-IT" sz="2800" b="1" i="1" u="sng" kern="0" dirty="0"/>
              <a:t>misure per favorire l’assunzione dei giovani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6DBCDEDF-566D-0029-8750-6456F0C5BC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069" y="1556792"/>
            <a:ext cx="8258402" cy="4321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+mn-lt"/>
                <a:cs typeface="+mn-cs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  <a:cs typeface="+mn-cs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 eaLnBrk="1" hangingPunct="1">
              <a:buFont typeface="Wingdings" pitchFamily="2" charset="2"/>
              <a:buNone/>
            </a:pPr>
            <a:r>
              <a:rPr lang="it-IT" altLang="it-IT" sz="1800" kern="0" dirty="0">
                <a:latin typeface="Bookman Old Style" panose="02050604050505020204" pitchFamily="18" charset="0"/>
              </a:rPr>
              <a:t>L’ANCI ha chiesto e ottenuto una disposizione che consente fino al 2026 di assumere giovani laureati, con </a:t>
            </a:r>
            <a:r>
              <a:rPr lang="it-IT" altLang="it-IT" sz="1800" u="sng" kern="0" dirty="0">
                <a:latin typeface="Bookman Old Style" panose="02050604050505020204" pitchFamily="18" charset="0"/>
              </a:rPr>
              <a:t>contratto di apprendistato,</a:t>
            </a:r>
            <a:r>
              <a:rPr lang="it-IT" altLang="it-IT" sz="1800" kern="0" dirty="0">
                <a:latin typeface="Bookman Old Style" panose="02050604050505020204" pitchFamily="18" charset="0"/>
              </a:rPr>
              <a:t> o laureandi, con </a:t>
            </a:r>
            <a:r>
              <a:rPr lang="it-IT" altLang="it-IT" sz="1800" u="sng" kern="0" dirty="0">
                <a:latin typeface="Bookman Old Style" panose="02050604050505020204" pitchFamily="18" charset="0"/>
              </a:rPr>
              <a:t>contratto di formazione lavoro</a:t>
            </a:r>
            <a:r>
              <a:rPr lang="it-IT" altLang="it-IT" sz="1800" kern="0" dirty="0">
                <a:latin typeface="Bookman Old Style" panose="02050604050505020204" pitchFamily="18" charset="0"/>
              </a:rPr>
              <a:t>, da inquadrare da subito come Funzionari a tempo determinato, per poi convertire il rapporto a tempo indeterminato in caso di esito positivo del periodi di formazione o apprendistato.</a:t>
            </a:r>
          </a:p>
          <a:p>
            <a:pPr marL="0" indent="0" algn="just" eaLnBrk="1" hangingPunct="1">
              <a:buFont typeface="Wingdings" pitchFamily="2" charset="2"/>
              <a:buNone/>
            </a:pPr>
            <a:endParaRPr lang="it-IT" altLang="it-IT" sz="1800" kern="0" dirty="0">
              <a:latin typeface="Bookman Old Style" panose="02050604050505020204" pitchFamily="18" charset="0"/>
            </a:endParaRPr>
          </a:p>
          <a:p>
            <a:pPr marL="0" indent="0" algn="just" eaLnBrk="1" hangingPunct="1">
              <a:buFont typeface="Wingdings" pitchFamily="2" charset="2"/>
              <a:buNone/>
            </a:pPr>
            <a:r>
              <a:rPr lang="it-IT" altLang="it-IT" sz="1800" kern="0" dirty="0">
                <a:latin typeface="Bookman Old Style" panose="02050604050505020204" pitchFamily="18" charset="0"/>
              </a:rPr>
              <a:t>La norma è stata migliorata da ultimo con il D.L. n. 25/2025, che da un lato ne ha esteso l’applicazione anche ai diplomati presso le ITS Academy (Istituti tecnici superiori) e dall’altro ha ampliato la platea degli interessati ai contratti di Formazione lavoro consentendo di assumere anche laureandi iscritti al terzo anno in regola con il corso di studi. </a:t>
            </a:r>
          </a:p>
          <a:p>
            <a:pPr marL="0" indent="0" algn="just" eaLnBrk="1" hangingPunct="1">
              <a:buNone/>
            </a:pPr>
            <a:endParaRPr lang="it-IT" altLang="it-IT" sz="1800" kern="0" dirty="0">
              <a:latin typeface="Bookman Old Style" panose="02050604050505020204" pitchFamily="18" charset="0"/>
            </a:endParaRPr>
          </a:p>
          <a:p>
            <a:pPr marL="0" indent="0" algn="just" eaLnBrk="1" hangingPunct="1">
              <a:buFont typeface="Wingdings" pitchFamily="2" charset="2"/>
              <a:buNone/>
            </a:pPr>
            <a:endParaRPr lang="it-IT" altLang="it-IT" sz="1800" kern="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370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3E9CB8-09E0-7F0D-9152-46E949B38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1235CEA1-E57B-1AD7-0EF4-CAE745CC63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558800"/>
          </a:xfrm>
        </p:spPr>
        <p:txBody>
          <a:bodyPr/>
          <a:lstStyle/>
          <a:p>
            <a:pPr eaLnBrk="1" hangingPunct="1"/>
            <a:br>
              <a:rPr lang="it-IT" altLang="it-IT" sz="1800" b="1" i="1" dirty="0"/>
            </a:br>
            <a:r>
              <a:rPr lang="it-IT" altLang="it-IT" sz="1800" b="1" i="1" dirty="0"/>
              <a:t>	</a:t>
            </a:r>
            <a:r>
              <a:rPr lang="it-IT" altLang="it-IT" sz="2400" b="1" i="1" dirty="0"/>
              <a:t>			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96CEC14E-C816-0AC0-B4B2-1A39E3ECA7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90872" y="1224955"/>
            <a:ext cx="8229599" cy="907902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it-IT" altLang="it-IT" sz="2000" dirty="0"/>
          </a:p>
          <a:p>
            <a:pPr marL="342900" lvl="1" indent="0"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it-IT" altLang="it-IT" sz="1600" dirty="0"/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it-IT" altLang="it-IT" sz="2000" dirty="0"/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it-IT" altLang="it-IT" sz="2000" dirty="0"/>
              <a:t>	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it-IT" altLang="it-IT" sz="1200" dirty="0"/>
          </a:p>
        </p:txBody>
      </p:sp>
      <p:pic>
        <p:nvPicPr>
          <p:cNvPr id="6148" name="Picture 4" descr="logo%20anci%20dorato">
            <a:extLst>
              <a:ext uri="{FF2B5EF4-FFF2-40B4-BE49-F238E27FC236}">
                <a16:creationId xmlns:a16="http://schemas.microsoft.com/office/drawing/2014/main" id="{DA5B292E-E864-6DB1-78C7-05550ED682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738" y="5949950"/>
            <a:ext cx="48418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E3C4DAA5-B913-D8E8-505C-2F9B3CD66E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140" y="415066"/>
            <a:ext cx="822066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it-IT" altLang="it-IT" sz="2800" b="1" i="1" kern="0" dirty="0"/>
              <a:t>Misure straordinarie per il PNRR: </a:t>
            </a:r>
            <a:r>
              <a:rPr lang="it-IT" altLang="it-IT" sz="2800" b="1" i="1" u="sng" kern="0" dirty="0"/>
              <a:t>misure per favorire l’assunzione dei giovani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BD9F524D-B80D-6C73-DC44-2590D4D7BD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069" y="1556792"/>
            <a:ext cx="8258402" cy="4321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+mn-lt"/>
                <a:cs typeface="+mn-cs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  <a:cs typeface="+mn-cs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 eaLnBrk="1" hangingPunct="1">
              <a:buNone/>
            </a:pPr>
            <a:r>
              <a:rPr lang="it-IT" altLang="it-IT" sz="1800" kern="0" dirty="0">
                <a:latin typeface="Bookman Old Style" panose="02050604050505020204" pitchFamily="18" charset="0"/>
              </a:rPr>
              <a:t>L’ANCI ha promosso l’applicazione della norma anche attraverso convenzioni con le Università, tenendo conto dei molti vantaggi che offre:</a:t>
            </a:r>
          </a:p>
          <a:p>
            <a:pPr marL="0" indent="0" algn="just" eaLnBrk="1" hangingPunct="1">
              <a:buNone/>
            </a:pPr>
            <a:endParaRPr lang="it-IT" altLang="it-IT" sz="1800" kern="0" dirty="0">
              <a:latin typeface="Bookman Old Style" panose="02050604050505020204" pitchFamily="18" charset="0"/>
            </a:endParaRPr>
          </a:p>
          <a:p>
            <a:pPr algn="just" eaLnBrk="1" hangingPunct="1">
              <a:buFontTx/>
              <a:buChar char="-"/>
            </a:pPr>
            <a:r>
              <a:rPr lang="it-IT" altLang="it-IT" sz="1800" kern="0" dirty="0">
                <a:latin typeface="Bookman Old Style" panose="02050604050505020204" pitchFamily="18" charset="0"/>
              </a:rPr>
              <a:t>creazione di un canale diretto con le Università anche per contribuire dalla definizione dell’offerta formativa;</a:t>
            </a:r>
          </a:p>
          <a:p>
            <a:pPr algn="just" eaLnBrk="1" hangingPunct="1">
              <a:buFontTx/>
              <a:buChar char="-"/>
            </a:pPr>
            <a:r>
              <a:rPr lang="it-IT" altLang="it-IT" sz="1800" kern="0" dirty="0">
                <a:latin typeface="Bookman Old Style" panose="02050604050505020204" pitchFamily="18" charset="0"/>
              </a:rPr>
              <a:t>centralità dei Comuni Capoluogo;</a:t>
            </a:r>
          </a:p>
          <a:p>
            <a:pPr algn="just" eaLnBrk="1" hangingPunct="1">
              <a:buFontTx/>
              <a:buChar char="-"/>
            </a:pPr>
            <a:r>
              <a:rPr lang="it-IT" altLang="it-IT" sz="1800" kern="0" dirty="0">
                <a:latin typeface="Bookman Old Style" panose="02050604050505020204" pitchFamily="18" charset="0"/>
              </a:rPr>
              <a:t>territorialità del reclutamento;</a:t>
            </a:r>
          </a:p>
          <a:p>
            <a:pPr algn="just" eaLnBrk="1" hangingPunct="1">
              <a:buFontTx/>
              <a:buChar char="-"/>
            </a:pPr>
            <a:r>
              <a:rPr lang="it-IT" altLang="it-IT" sz="1800" kern="0" dirty="0">
                <a:latin typeface="Bookman Old Style" panose="02050604050505020204" pitchFamily="18" charset="0"/>
              </a:rPr>
              <a:t>conversione a tempo indeterminato solo in caso di buon esito del periodo di formazione lavoro.</a:t>
            </a:r>
          </a:p>
          <a:p>
            <a:pPr marL="0" indent="0" algn="just" eaLnBrk="1" hangingPunct="1">
              <a:buNone/>
            </a:pPr>
            <a:endParaRPr lang="it-IT" altLang="it-IT" sz="1800" kern="0" dirty="0">
              <a:latin typeface="Bookman Old Style" panose="02050604050505020204" pitchFamily="18" charset="0"/>
            </a:endParaRPr>
          </a:p>
          <a:p>
            <a:pPr marL="0" indent="0" algn="just" eaLnBrk="1" hangingPunct="1">
              <a:buNone/>
            </a:pPr>
            <a:r>
              <a:rPr lang="it-IT" altLang="it-IT" sz="1800" kern="0" dirty="0">
                <a:latin typeface="Bookman Old Style" panose="02050604050505020204" pitchFamily="18" charset="0"/>
              </a:rPr>
              <a:t>Si tratta di una misura che merita certamente di essere resa permanente.</a:t>
            </a:r>
          </a:p>
          <a:p>
            <a:pPr marL="0" indent="0" algn="just" eaLnBrk="1" hangingPunct="1">
              <a:buFont typeface="Wingdings" pitchFamily="2" charset="2"/>
              <a:buNone/>
            </a:pPr>
            <a:endParaRPr lang="it-IT" altLang="it-IT" sz="1800" kern="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7840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57F72-A14C-2F03-717F-C8FB04DC23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81497B85-0142-0040-7C3B-82A107E230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558800"/>
          </a:xfrm>
        </p:spPr>
        <p:txBody>
          <a:bodyPr/>
          <a:lstStyle/>
          <a:p>
            <a:pPr eaLnBrk="1" hangingPunct="1"/>
            <a:br>
              <a:rPr lang="it-IT" altLang="it-IT" sz="1800" b="1" i="1" dirty="0"/>
            </a:br>
            <a:r>
              <a:rPr lang="it-IT" altLang="it-IT" sz="1800" b="1" i="1" dirty="0"/>
              <a:t>	</a:t>
            </a:r>
            <a:r>
              <a:rPr lang="it-IT" altLang="it-IT" sz="2400" b="1" i="1" dirty="0"/>
              <a:t>			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CAA51013-7237-D77F-ADE3-FEED0ABD8A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90872" y="1224955"/>
            <a:ext cx="8229599" cy="907902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it-IT" altLang="it-IT" sz="2000" dirty="0"/>
          </a:p>
          <a:p>
            <a:pPr marL="342900" lvl="1" indent="0"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it-IT" altLang="it-IT" sz="1600" dirty="0"/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it-IT" altLang="it-IT" sz="2000" dirty="0"/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it-IT" altLang="it-IT" sz="2000" dirty="0"/>
              <a:t>	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it-IT" altLang="it-IT" sz="1200" dirty="0"/>
          </a:p>
        </p:txBody>
      </p:sp>
      <p:pic>
        <p:nvPicPr>
          <p:cNvPr id="6148" name="Picture 4" descr="logo%20anci%20dorato">
            <a:extLst>
              <a:ext uri="{FF2B5EF4-FFF2-40B4-BE49-F238E27FC236}">
                <a16:creationId xmlns:a16="http://schemas.microsoft.com/office/drawing/2014/main" id="{CA221E51-5ED9-5D1E-40E0-E68A4232FB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738" y="5949950"/>
            <a:ext cx="48418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628ECDA2-8926-366A-3347-7965A5C77D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140" y="415066"/>
            <a:ext cx="822066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it-IT" altLang="it-IT" sz="2800" b="1" i="1" kern="0" dirty="0"/>
              <a:t>Misure straordinarie per il PNRR: </a:t>
            </a:r>
            <a:r>
              <a:rPr lang="it-IT" altLang="it-IT" sz="2800" b="1" i="1" u="sng" kern="0" dirty="0"/>
              <a:t>semplificazioni procedurali nei concorsi pubblici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6302AC97-152D-5EAA-E95A-D591D3862A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069" y="1556792"/>
            <a:ext cx="8258402" cy="4321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+mn-lt"/>
                <a:cs typeface="+mn-cs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  <a:cs typeface="+mn-cs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 eaLnBrk="1" hangingPunct="1">
              <a:buNone/>
            </a:pPr>
            <a:r>
              <a:rPr lang="it-IT" altLang="it-IT" sz="1800" kern="0" dirty="0">
                <a:latin typeface="Bookman Old Style" panose="02050604050505020204" pitchFamily="18" charset="0"/>
              </a:rPr>
              <a:t>La semplificazione delle procedure concorsuali costituisce uno degli obiettivi della Riforma della Pubblica amministrazione nell’ambito del PNRR.</a:t>
            </a:r>
          </a:p>
          <a:p>
            <a:pPr marL="0" indent="0" algn="just" eaLnBrk="1" hangingPunct="1">
              <a:buNone/>
            </a:pPr>
            <a:endParaRPr lang="it-IT" altLang="it-IT" sz="1800" u="sng" kern="0" dirty="0">
              <a:latin typeface="Bookman Old Style" panose="02050604050505020204" pitchFamily="18" charset="0"/>
            </a:endParaRPr>
          </a:p>
          <a:p>
            <a:pPr marL="0" indent="0" algn="just" eaLnBrk="1" hangingPunct="1">
              <a:buNone/>
            </a:pPr>
            <a:r>
              <a:rPr lang="it-IT" altLang="it-IT" sz="1800" kern="0" dirty="0">
                <a:latin typeface="Bookman Old Style" panose="02050604050505020204" pitchFamily="18" charset="0"/>
              </a:rPr>
              <a:t>L’esigenza di velocizzare i concorsi è esplosa in particolare dopo il blocco imposto dall’emergenza sanitaria, e in questi anni sono state adottate molte semplificazioni, è stato istituito il Portale INPA ed è stato riscritto DPR che contiene il regolamento sui concorsi.</a:t>
            </a:r>
          </a:p>
          <a:p>
            <a:pPr marL="0" indent="0" algn="just" eaLnBrk="1" hangingPunct="1">
              <a:buNone/>
            </a:pPr>
            <a:endParaRPr lang="it-IT" altLang="it-IT" sz="1800" kern="0" dirty="0">
              <a:latin typeface="Bookman Old Style" panose="02050604050505020204" pitchFamily="18" charset="0"/>
            </a:endParaRPr>
          </a:p>
          <a:p>
            <a:pPr marL="0" indent="0" algn="just" eaLnBrk="1" hangingPunct="1">
              <a:buNone/>
            </a:pPr>
            <a:r>
              <a:rPr lang="it-IT" altLang="it-IT" sz="1800" kern="0" dirty="0">
                <a:latin typeface="Bookman Old Style" panose="02050604050505020204" pitchFamily="18" charset="0"/>
              </a:rPr>
              <a:t>La Funzione pubblica è sempre stata attenta e sensibile alle richieste dell’ANCI, su un argomento che si presta facilmente ad una visione centralistica.</a:t>
            </a:r>
          </a:p>
          <a:p>
            <a:pPr marL="0" indent="0" algn="just" eaLnBrk="1" hangingPunct="1">
              <a:buNone/>
            </a:pPr>
            <a:endParaRPr lang="it-IT" altLang="it-IT" sz="1800" kern="0" dirty="0">
              <a:latin typeface="Bookman Old Style" panose="02050604050505020204" pitchFamily="18" charset="0"/>
            </a:endParaRPr>
          </a:p>
          <a:p>
            <a:pPr marL="0" indent="0" algn="just" eaLnBrk="1" hangingPunct="1">
              <a:buNone/>
            </a:pPr>
            <a:r>
              <a:rPr lang="it-IT" altLang="it-IT" sz="1800" kern="0" dirty="0">
                <a:latin typeface="Bookman Old Style" panose="02050604050505020204" pitchFamily="18" charset="0"/>
              </a:rPr>
              <a:t>I Comuni e le Città metropolitane mantengono piena autonomia nella definizione dei fabbisogni e nelle procedure di reclutamento.</a:t>
            </a:r>
          </a:p>
          <a:p>
            <a:pPr marL="0" indent="0" algn="just" eaLnBrk="1" hangingPunct="1">
              <a:buNone/>
            </a:pPr>
            <a:endParaRPr lang="it-IT" altLang="it-IT" sz="1800" kern="0" dirty="0">
              <a:latin typeface="Bookman Old Style" panose="02050604050505020204" pitchFamily="18" charset="0"/>
            </a:endParaRPr>
          </a:p>
          <a:p>
            <a:pPr marL="0" indent="0" algn="just" eaLnBrk="1" hangingPunct="1">
              <a:buFont typeface="Wingdings" pitchFamily="2" charset="2"/>
              <a:buNone/>
            </a:pPr>
            <a:endParaRPr lang="it-IT" altLang="it-IT" sz="1800" kern="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5434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BFA4E6-129D-A2C6-B6B6-F3A8BA38D0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F5779333-0DC5-37B4-6553-2A74EA43CD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558800"/>
          </a:xfrm>
        </p:spPr>
        <p:txBody>
          <a:bodyPr/>
          <a:lstStyle/>
          <a:p>
            <a:pPr eaLnBrk="1" hangingPunct="1"/>
            <a:br>
              <a:rPr lang="it-IT" altLang="it-IT" sz="1800" b="1" i="1" dirty="0"/>
            </a:br>
            <a:r>
              <a:rPr lang="it-IT" altLang="it-IT" sz="1800" b="1" i="1" dirty="0"/>
              <a:t>	</a:t>
            </a:r>
            <a:r>
              <a:rPr lang="it-IT" altLang="it-IT" sz="2400" b="1" i="1" dirty="0"/>
              <a:t>			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BC1A130C-3A15-4010-EA23-E7A626CC78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90872" y="1224955"/>
            <a:ext cx="8229599" cy="907902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it-IT" altLang="it-IT" sz="2000" dirty="0"/>
          </a:p>
          <a:p>
            <a:pPr marL="342900" lvl="1" indent="0"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it-IT" altLang="it-IT" sz="1600" dirty="0"/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it-IT" altLang="it-IT" sz="2000" dirty="0"/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it-IT" altLang="it-IT" sz="2000" dirty="0"/>
              <a:t>	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it-IT" altLang="it-IT" sz="1200" dirty="0"/>
          </a:p>
        </p:txBody>
      </p:sp>
      <p:pic>
        <p:nvPicPr>
          <p:cNvPr id="6148" name="Picture 4" descr="logo%20anci%20dorato">
            <a:extLst>
              <a:ext uri="{FF2B5EF4-FFF2-40B4-BE49-F238E27FC236}">
                <a16:creationId xmlns:a16="http://schemas.microsoft.com/office/drawing/2014/main" id="{7C07EFCB-D39E-28E6-7EF7-C9DABBC72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738" y="5949950"/>
            <a:ext cx="48418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B0189F6A-B739-0CF5-B243-D6E428FF61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140" y="415066"/>
            <a:ext cx="822066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it-IT" altLang="it-IT" sz="2800" b="1" i="1" kern="0" dirty="0"/>
              <a:t>Misure straordinarie per il PNRR: </a:t>
            </a:r>
            <a:r>
              <a:rPr lang="it-IT" altLang="it-IT" sz="2800" b="1" i="1" u="sng" kern="0" dirty="0"/>
              <a:t>ulteriori misure di semplificazione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98E26673-875E-940C-73CA-BC5101E3E7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621" y="1484784"/>
            <a:ext cx="8258402" cy="4321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+mn-lt"/>
                <a:cs typeface="+mn-cs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  <a:cs typeface="+mn-cs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 eaLnBrk="1" hangingPunct="1">
              <a:buFont typeface="Wingdings" pitchFamily="2" charset="2"/>
              <a:buNone/>
            </a:pPr>
            <a:r>
              <a:rPr lang="it-IT" altLang="it-IT" sz="1800" kern="0" dirty="0">
                <a:latin typeface="Bookman Old Style" panose="02050604050505020204" pitchFamily="18" charset="0"/>
              </a:rPr>
              <a:t>Ulteriori misure per il rafforzamento delle amministrazioni locali che è opportuno estendere oltre il 2026:</a:t>
            </a:r>
          </a:p>
          <a:p>
            <a:pPr marL="0" indent="0" algn="just" eaLnBrk="1" hangingPunct="1">
              <a:buFont typeface="Wingdings" pitchFamily="2" charset="2"/>
              <a:buNone/>
            </a:pPr>
            <a:endParaRPr lang="it-IT" altLang="it-IT" sz="1800" kern="0" dirty="0">
              <a:latin typeface="Bookman Old Style" panose="02050604050505020204" pitchFamily="18" charset="0"/>
            </a:endParaRPr>
          </a:p>
          <a:p>
            <a:pPr algn="just" eaLnBrk="1" hangingPunct="1">
              <a:buFontTx/>
              <a:buChar char="-"/>
            </a:pPr>
            <a:r>
              <a:rPr lang="it-IT" altLang="it-IT" sz="1800" kern="0" dirty="0">
                <a:latin typeface="Bookman Old Style" panose="02050604050505020204" pitchFamily="18" charset="0"/>
              </a:rPr>
              <a:t>possibilità di incrementare dal 30% al 50% della dotazione dirigenziale gli incarichi dirigenziali a contratto (art. 110 TUEL);</a:t>
            </a:r>
          </a:p>
          <a:p>
            <a:pPr algn="just" eaLnBrk="1" hangingPunct="1">
              <a:buFontTx/>
              <a:buChar char="-"/>
            </a:pPr>
            <a:endParaRPr lang="it-IT" altLang="it-IT" sz="1800" kern="0" dirty="0">
              <a:latin typeface="Bookman Old Style" panose="02050604050505020204" pitchFamily="18" charset="0"/>
            </a:endParaRPr>
          </a:p>
          <a:p>
            <a:pPr algn="just" eaLnBrk="1" hangingPunct="1">
              <a:buFontTx/>
              <a:buChar char="-"/>
            </a:pPr>
            <a:r>
              <a:rPr lang="it-IT" altLang="it-IT" sz="1800" kern="0" dirty="0">
                <a:latin typeface="Bookman Old Style" panose="02050604050505020204" pitchFamily="18" charset="0"/>
              </a:rPr>
              <a:t>possibilità di mantenere in essere gli incarichi dirigenziali a contratto in caso di dichiarazione della condizione di dissesto o di accertamento della </a:t>
            </a:r>
            <a:r>
              <a:rPr lang="it-IT" altLang="it-IT" sz="1800" kern="0">
                <a:latin typeface="Bookman Old Style" panose="02050604050505020204" pitchFamily="18" charset="0"/>
              </a:rPr>
              <a:t>deficitarietà strutturale da </a:t>
            </a:r>
            <a:r>
              <a:rPr lang="it-IT" altLang="it-IT" sz="1800" kern="0" dirty="0">
                <a:latin typeface="Bookman Old Style" panose="02050604050505020204" pitchFamily="18" charset="0"/>
              </a:rPr>
              <a:t>parte dell’ente.</a:t>
            </a:r>
          </a:p>
          <a:p>
            <a:pPr algn="just" eaLnBrk="1" hangingPunct="1">
              <a:buFontTx/>
              <a:buChar char="-"/>
            </a:pPr>
            <a:endParaRPr lang="it-IT" altLang="it-IT" sz="1800" kern="0" dirty="0">
              <a:latin typeface="Bookman Old Style" panose="02050604050505020204" pitchFamily="18" charset="0"/>
            </a:endParaRPr>
          </a:p>
          <a:p>
            <a:pPr algn="just" eaLnBrk="1" hangingPunct="1">
              <a:buFontTx/>
              <a:buChar char="-"/>
            </a:pPr>
            <a:endParaRPr lang="it-IT" altLang="it-IT" sz="1800" kern="0" dirty="0">
              <a:latin typeface="Bookman Old Style" panose="02050604050505020204" pitchFamily="18" charset="0"/>
            </a:endParaRPr>
          </a:p>
          <a:p>
            <a:pPr algn="just" eaLnBrk="1" hangingPunct="1">
              <a:buFontTx/>
              <a:buChar char="-"/>
            </a:pPr>
            <a:endParaRPr lang="it-IT" altLang="it-IT" sz="1800" kern="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008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EF1F6278-5BBB-86FA-A727-73FA8BAE36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063625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</a:pPr>
            <a:br>
              <a:rPr lang="it-IT" altLang="it-IT" sz="2400" b="1"/>
            </a:br>
            <a:endParaRPr lang="it-IT" altLang="it-IT" sz="2400" b="1" i="1"/>
          </a:p>
        </p:txBody>
      </p:sp>
      <p:pic>
        <p:nvPicPr>
          <p:cNvPr id="23555" name="Picture 4" descr="logo%20anci%20dorato">
            <a:extLst>
              <a:ext uri="{FF2B5EF4-FFF2-40B4-BE49-F238E27FC236}">
                <a16:creationId xmlns:a16="http://schemas.microsoft.com/office/drawing/2014/main" id="{1EBCC0EF-ABF3-12A1-B840-C87C64A113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738" y="5949950"/>
            <a:ext cx="48418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82F5A8DD-8FFC-F43D-ED39-A2DE32359115}"/>
              </a:ext>
            </a:extLst>
          </p:cNvPr>
          <p:cNvSpPr txBox="1"/>
          <p:nvPr/>
        </p:nvSpPr>
        <p:spPr>
          <a:xfrm>
            <a:off x="673100" y="1700213"/>
            <a:ext cx="7859713" cy="31702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400" b="1" dirty="0">
              <a:latin typeface="Arial" charset="0"/>
              <a:cs typeface="Arial" charset="0"/>
            </a:endParaRPr>
          </a:p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400" b="1" dirty="0">
              <a:latin typeface="Arial" charset="0"/>
              <a:cs typeface="Arial" charset="0"/>
            </a:endParaRPr>
          </a:p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400" b="1" dirty="0">
              <a:latin typeface="Arial" charset="0"/>
              <a:cs typeface="Arial" charset="0"/>
            </a:endParaRPr>
          </a:p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000" b="1" i="1" dirty="0">
                <a:solidFill>
                  <a:schemeClr val="tx2"/>
                </a:solidFill>
                <a:latin typeface="Arial" charset="0"/>
                <a:cs typeface="Arial" charset="0"/>
              </a:rPr>
              <a:t>GRAZIE PER L’ATTENZIONE</a:t>
            </a:r>
          </a:p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3000" b="1" i="1" dirty="0">
              <a:solidFill>
                <a:schemeClr val="tx2"/>
              </a:solidFill>
              <a:latin typeface="Arial" charset="0"/>
              <a:cs typeface="Arial" charset="0"/>
            </a:endParaRPr>
          </a:p>
          <a:p>
            <a:pPr marL="114300" algn="just" eaLnBrk="1" hangingPunct="1">
              <a:lnSpc>
                <a:spcPct val="200000"/>
              </a:lnSpc>
              <a:defRPr/>
            </a:pPr>
            <a:endParaRPr lang="it-IT" sz="1400" dirty="0">
              <a:solidFill>
                <a:srgbClr val="FF0000"/>
              </a:solidFill>
            </a:endParaRPr>
          </a:p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400" b="1" i="1" dirty="0">
              <a:latin typeface="+mn-lt"/>
              <a:ea typeface="Arial"/>
              <a:cs typeface="Arial"/>
              <a:sym typeface="Arial"/>
            </a:endParaRPr>
          </a:p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400" b="1" i="1" dirty="0">
              <a:latin typeface="+mn-lt"/>
              <a:ea typeface="Arial"/>
              <a:cs typeface="Arial"/>
              <a:sym typeface="Arial"/>
            </a:endParaRPr>
          </a:p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400" b="1" i="1" dirty="0">
              <a:latin typeface="+mn-lt"/>
              <a:ea typeface="Arial"/>
              <a:cs typeface="Arial"/>
              <a:sym typeface="Arial"/>
            </a:endParaRPr>
          </a:p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400" b="1" i="1" dirty="0">
              <a:latin typeface="+mn-lt"/>
              <a:ea typeface="Arial"/>
              <a:cs typeface="Arial"/>
              <a:sym typeface="Arial"/>
            </a:endParaRPr>
          </a:p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400" b="1" i="1" dirty="0">
              <a:latin typeface="+mn-lt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theme/theme1.xml><?xml version="1.0" encoding="utf-8"?>
<a:theme xmlns:a="http://schemas.openxmlformats.org/drawingml/2006/main" name="Bordi">
  <a:themeElements>
    <a:clrScheme name="Bordi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Bordi">
      <a:majorFont>
        <a:latin typeface="Garamond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ordi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rdi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rdi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rdi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rdi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rdi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rdi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rdi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rdi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1153</Words>
  <Application>Microsoft Office PowerPoint</Application>
  <PresentationFormat>Presentazione su schermo (4:3)</PresentationFormat>
  <Paragraphs>165</Paragraphs>
  <Slides>12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9" baseType="lpstr">
      <vt:lpstr>Arial</vt:lpstr>
      <vt:lpstr>Bookman Old Style</vt:lpstr>
      <vt:lpstr>Calibri</vt:lpstr>
      <vt:lpstr>Garamond</vt:lpstr>
      <vt:lpstr>Times New Roman</vt:lpstr>
      <vt:lpstr>Wingdings</vt:lpstr>
      <vt:lpstr>Bordi</vt:lpstr>
      <vt:lpstr> Il “modello” PNRR  per una Pubblica amministrazione locale  che va avanti </vt:lpstr>
      <vt:lpstr>     </vt:lpstr>
      <vt:lpstr>     </vt:lpstr>
      <vt:lpstr>     </vt:lpstr>
      <vt:lpstr>     </vt:lpstr>
      <vt:lpstr>     </vt:lpstr>
      <vt:lpstr>     </vt:lpstr>
      <vt:lpstr>     </vt:lpstr>
      <vt:lpstr>     </vt:lpstr>
      <vt:lpstr>     </vt:lpstr>
      <vt:lpstr>    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nuova normativa sui servizi pubblici locali</dc:title>
  <dc:creator>a.dibari</dc:creator>
  <cp:lastModifiedBy>Claudia Giovannini</cp:lastModifiedBy>
  <cp:revision>911</cp:revision>
  <cp:lastPrinted>2023-01-13T16:15:44Z</cp:lastPrinted>
  <dcterms:created xsi:type="dcterms:W3CDTF">2010-08-30T13:34:32Z</dcterms:created>
  <dcterms:modified xsi:type="dcterms:W3CDTF">2025-05-12T08:39:12Z</dcterms:modified>
</cp:coreProperties>
</file>