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49" r:id="rId5"/>
    <p:sldMasterId id="2147483672" r:id="rId6"/>
  </p:sldMasterIdLst>
  <p:notesMasterIdLst>
    <p:notesMasterId r:id="rId17"/>
  </p:notesMasterIdLst>
  <p:sldIdLst>
    <p:sldId id="256" r:id="rId7"/>
    <p:sldId id="264" r:id="rId8"/>
    <p:sldId id="279" r:id="rId9"/>
    <p:sldId id="280" r:id="rId10"/>
    <p:sldId id="289" r:id="rId11"/>
    <p:sldId id="281" r:id="rId12"/>
    <p:sldId id="284" r:id="rId13"/>
    <p:sldId id="285" r:id="rId14"/>
    <p:sldId id="286" r:id="rId15"/>
    <p:sldId id="288" r:id="rId16"/>
  </p:sldIdLst>
  <p:sldSz cx="12193588" cy="6858000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4" autoAdjust="0"/>
    <p:restoredTop sz="94708" autoAdjust="0"/>
  </p:normalViewPr>
  <p:slideViewPr>
    <p:cSldViewPr>
      <p:cViewPr varScale="1">
        <p:scale>
          <a:sx n="96" d="100"/>
          <a:sy n="96" d="100"/>
        </p:scale>
        <p:origin x="1074" y="3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53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>
            <a:extLst>
              <a:ext uri="{FF2B5EF4-FFF2-40B4-BE49-F238E27FC236}">
                <a16:creationId xmlns:a16="http://schemas.microsoft.com/office/drawing/2014/main" id="{7F7464EE-B766-4942-8456-12657AFB3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3C37960-3123-5B5D-6CF0-6968E2316B5E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-120650" y="882650"/>
            <a:ext cx="7732713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8E40ECC-9DFB-AC2F-C51A-9875BF172E1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49300" y="5513388"/>
            <a:ext cx="5992813" cy="5221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0CA7A3D-A176-29A7-1E71-645148B46A4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51200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r>
              <a:rPr lang="it-IT"/>
              <a:t>&lt;intestazione&gt;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56701B9-3E95-712D-A7AB-53C77F3B3BB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40213" y="0"/>
            <a:ext cx="3251200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r>
              <a:rPr lang="it-IT"/>
              <a:t>&lt;data/ora&gt;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6A81A4F-24F7-6824-97AA-977D85E9C46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1026775"/>
            <a:ext cx="3251200" cy="577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r>
              <a:rPr lang="it-IT"/>
              <a:t>&lt;piè di pagina&gt;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089612F-D2F0-E170-CDEC-270E01826D0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40213" y="11026775"/>
            <a:ext cx="3251200" cy="577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67A4355E-DCDE-423F-BFEC-D90EAE335E1E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8A1EDB6F-B4C7-3889-17B4-94944E8048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buClrTx/>
              <a:buFontTx/>
              <a:buNone/>
            </a:pPr>
            <a:r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rPr>
              <a:t>&lt;intestazione&gt;</a:t>
            </a: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FA8D2B8E-5ECB-1C7A-1A2F-8A6ECE7101BC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buClrTx/>
              <a:buFontTx/>
              <a:buNone/>
            </a:pPr>
            <a:r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rPr>
              <a:t>&lt;data/ora&gt;</a:t>
            </a:r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32E12293-D158-C95E-8194-01D72A70D066}"/>
              </a:ext>
            </a:extLst>
          </p:cNvPr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buClrTx/>
              <a:buFontTx/>
              <a:buNone/>
            </a:pPr>
            <a:r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rPr>
              <a:t>&lt;piè di pagina&gt;</a:t>
            </a: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275D583C-16DD-9D9E-0CFF-A1738A9931A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buClrTx/>
              <a:buFontTx/>
              <a:buNone/>
            </a:pPr>
            <a:fld id="{7D5F87A0-392E-451A-A38B-4390D179CFBB}" type="slidenum"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rPr>
              <a:pPr>
                <a:buClrTx/>
                <a:buFontTx/>
                <a:buNone/>
              </a:pPr>
              <a:t>1</a:t>
            </a:fld>
            <a:endParaRPr lang="it-IT" altLang="en-US">
              <a:solidFill>
                <a:srgbClr val="000000"/>
              </a:solidFill>
              <a:latin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17414" name="Rectangle 1">
            <a:extLst>
              <a:ext uri="{FF2B5EF4-FFF2-40B4-BE49-F238E27FC236}">
                <a16:creationId xmlns:a16="http://schemas.microsoft.com/office/drawing/2014/main" id="{CD5F5530-FBC7-B387-B4BF-30372A40BEA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-120650" y="882650"/>
            <a:ext cx="7734300" cy="43513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5" name="Rectangle 2">
            <a:extLst>
              <a:ext uri="{FF2B5EF4-FFF2-40B4-BE49-F238E27FC236}">
                <a16:creationId xmlns:a16="http://schemas.microsoft.com/office/drawing/2014/main" id="{856A52DC-0F43-CFFD-DD69-45852F77749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49300" y="5513388"/>
            <a:ext cx="5994400" cy="5222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4788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59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4780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62401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615" y="4406904"/>
            <a:ext cx="103647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615" y="2906713"/>
            <a:ext cx="103647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946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3" y="1604963"/>
            <a:ext cx="5408612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0614" y="1604963"/>
            <a:ext cx="5410201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10652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43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4425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4425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6120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54315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6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7265" y="273054"/>
            <a:ext cx="68167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0978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90778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90778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90778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50875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6348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2" y="273054"/>
            <a:ext cx="2741613" cy="530701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3054"/>
            <a:ext cx="8077200" cy="530701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388616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4788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59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0594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55898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615" y="4406904"/>
            <a:ext cx="103647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615" y="2906713"/>
            <a:ext cx="103647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942324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3" y="1604963"/>
            <a:ext cx="5408612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0614" y="1604963"/>
            <a:ext cx="5410201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37379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43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4425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4425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91343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709085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870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7265" y="273054"/>
            <a:ext cx="68167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52955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90778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90778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90778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17302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5134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2" y="273054"/>
            <a:ext cx="2741613" cy="530701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3054"/>
            <a:ext cx="8077200" cy="530701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412831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519" y="2130426"/>
            <a:ext cx="1036455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9038" y="3886200"/>
            <a:ext cx="853551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F0F71C-CB8A-1662-0384-766A2920D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50F003A8-464E-4B33-ABE3-3C6DC7C8F7E9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C33652-8F1E-828C-8BB6-5B0AC4E1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B71A6E-1F11-149C-9EF7-1B9ABB39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7E5E1447-EA00-42A5-9D4F-0F131403ED85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62771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29BB3B-591A-0E23-2D32-1E9F1DBC4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1FB10524-0608-4E4F-B7E4-A93FCB6F32B6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D00B61-BEDC-D50B-EFD3-6CD550BD8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40D4CB-7735-BAAA-799A-FEF22FED3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37745D80-6303-4598-911B-6327442ECFE2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330856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209" y="4406901"/>
            <a:ext cx="103645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209" y="2906713"/>
            <a:ext cx="103645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D49851-4D7B-00C4-4DB6-6E0D2041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1BDFE881-69AF-483A-A68A-7DE74AE4AF96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801887-B63F-F92E-B46F-60D0CDAB7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33C750-E53D-71B5-5796-CFA803A4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25748709-BC2D-40C8-8762-4B3681E0582F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71311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80" y="1600201"/>
            <a:ext cx="5385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8407" y="1600201"/>
            <a:ext cx="5385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3B81D4A-0A50-AF58-E5F2-FB14D1A4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DF6DA1EE-1D5D-47CF-8174-FFEBD43D3515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9C85EE4-E713-E8B0-3B1A-8090A334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385E23D-7139-510A-5C2A-5EFDC69F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3AAFB856-640E-4F4C-91E8-4A2600D86BDF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547727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79" y="1535113"/>
            <a:ext cx="53876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79" y="2174875"/>
            <a:ext cx="53876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4174" y="1535113"/>
            <a:ext cx="538973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4174" y="2174875"/>
            <a:ext cx="53897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39BE2C9A-CFFB-881B-44DA-470783A7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B15230C2-5E1B-48D1-BDFD-5938E2BB0123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8FD8FA7D-6F47-CB46-F2AE-8A7032B69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E161C86-C6E5-D619-B23B-DE8531AC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77DBA42F-DA19-4B90-92CF-E98E15C1FA61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084372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246EE83A-2432-D506-DA78-11617F43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F92B0830-4B46-4607-B604-D9CC7CA15DF1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46A2282C-FE25-1E80-CD37-B40A7576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255D48A7-0C28-5B38-2434-7649849D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957FC34C-015B-482E-8C2C-F02CECB1F034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376832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D59167FC-3661-A657-93E8-E2929D3A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2119DBEA-ADF6-43FF-AFB2-E0DED0C20B35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AD9E9B60-033D-01D6-CA83-DA573772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135AFDA2-463F-290A-65CA-2AE1698B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F3F4B3D0-2CE7-4FA7-B50F-E29BCCFDE520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819669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80" y="273050"/>
            <a:ext cx="40116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7354" y="273051"/>
            <a:ext cx="681655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80" y="1435101"/>
            <a:ext cx="40116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354013A-9247-162C-36CF-FA955F2FD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538BD5BC-7F3B-4E79-81A3-73332326A9F1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99D82D3-2671-897A-4DFB-253FE687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99295DA-2D45-560E-2413-5285AEAA6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1EE25481-6678-4960-93A5-3B722FF9E440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32074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90028" y="4800600"/>
            <a:ext cx="73161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90028" y="612775"/>
            <a:ext cx="731615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90028" y="5367338"/>
            <a:ext cx="73161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EEF0D94-6F70-7A26-0383-2607A2B5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71C9387D-92E4-4980-801F-E6E856542692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FD1D2B7-D828-1C1D-89C6-B6C22EBE8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C1B3A6CE-90F7-9BDA-BF85-D2BDF5CA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B9B5AB6C-DA4F-4662-A020-273AA55B7EB1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912547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71C226-910F-65F3-CEBF-D5A982D6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CB2B47EA-5C0C-4032-A0DE-3300713AE4E4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B06F5D-A792-1759-AF98-4140CF92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D60A20-F388-8AE0-E5BA-3CE24491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9AB44C1D-85C2-4737-B6F5-BF1479F8108F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714313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40351" y="274639"/>
            <a:ext cx="2743557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80" y="274639"/>
            <a:ext cx="8027445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C7D3C7-29E8-34CD-2AA2-4BED2B9E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fld id="{4D287628-7C56-4B75-AD14-DCD3C2E9D668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BC81DD2-062E-5D22-4A0E-7A1075DE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C3D694-072F-D5A1-7324-98BD8A6F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mtClean="0"/>
            </a:lvl1pPr>
          </a:lstStyle>
          <a:p>
            <a:pPr>
              <a:defRPr/>
            </a:pPr>
            <a:fld id="{420D6F69-5A4C-4C0D-92F8-2105B78DF47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67826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9707945E-6077-83D7-9296-818D206DC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338" y="158750"/>
            <a:ext cx="91916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Picture 2">
            <a:extLst>
              <a:ext uri="{FF2B5EF4-FFF2-40B4-BE49-F238E27FC236}">
                <a16:creationId xmlns:a16="http://schemas.microsoft.com/office/drawing/2014/main" id="{06F8A8F4-DD93-B8BA-96CD-66D9395F3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06375"/>
            <a:ext cx="4502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8" name="Rectangle 3">
            <a:extLst>
              <a:ext uri="{FF2B5EF4-FFF2-40B4-BE49-F238E27FC236}">
                <a16:creationId xmlns:a16="http://schemas.microsoft.com/office/drawing/2014/main" id="{BAE815F4-6FAC-C8EC-0186-019E498CA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0" y="6565900"/>
            <a:ext cx="415925" cy="2905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r">
              <a:spcBef>
                <a:spcPts val="13"/>
              </a:spcBef>
              <a:spcAft>
                <a:spcPts val="13"/>
              </a:spcAft>
              <a:buSzPct val="100000"/>
              <a:defRPr/>
            </a:pPr>
            <a:fld id="{8CCFC5D1-1AFB-466E-A915-8CEC67AD4A23}" type="slidenum">
              <a:rPr lang="it-IT" altLang="en-US" sz="1200" smtClean="0">
                <a:solidFill>
                  <a:srgbClr val="000000"/>
                </a:solidFill>
                <a:latin typeface="Titillium Web" panose="00000500000000000000" pitchFamily="2" charset="0"/>
              </a:rPr>
              <a:pPr algn="r">
                <a:spcBef>
                  <a:spcPts val="13"/>
                </a:spcBef>
                <a:spcAft>
                  <a:spcPts val="13"/>
                </a:spcAft>
                <a:buSzPct val="100000"/>
                <a:defRPr/>
              </a:pPr>
              <a:t>‹#›</a:t>
            </a:fld>
            <a:endParaRPr lang="it-IT" altLang="en-US" sz="1200">
              <a:solidFill>
                <a:srgbClr val="000000"/>
              </a:solidFill>
              <a:latin typeface="Titillium Web" panose="00000500000000000000" pitchFamily="2" charset="0"/>
            </a:endParaRPr>
          </a:p>
        </p:txBody>
      </p:sp>
      <p:cxnSp>
        <p:nvCxnSpPr>
          <p:cNvPr id="1029" name="AutoShape 4">
            <a:extLst>
              <a:ext uri="{FF2B5EF4-FFF2-40B4-BE49-F238E27FC236}">
                <a16:creationId xmlns:a16="http://schemas.microsoft.com/office/drawing/2014/main" id="{D6357CA1-C206-4888-D740-07C33B2B2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2575" y="6648450"/>
            <a:ext cx="117475" cy="1588"/>
          </a:xfrm>
          <a:prstGeom prst="straightConnector1">
            <a:avLst/>
          </a:prstGeom>
          <a:noFill/>
          <a:ln w="38160" cap="rnd">
            <a:solidFill>
              <a:srgbClr val="006AD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030" name="Rectangle 5">
            <a:extLst>
              <a:ext uri="{FF2B5EF4-FFF2-40B4-BE49-F238E27FC236}">
                <a16:creationId xmlns:a16="http://schemas.microsoft.com/office/drawing/2014/main" id="{79C4527B-EF1E-1B69-4773-6E1B5F08B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6535738"/>
            <a:ext cx="2197100" cy="2698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lnSpc>
                <a:spcPct val="90000"/>
              </a:lnSpc>
              <a:spcBef>
                <a:spcPts val="1013"/>
              </a:spcBef>
              <a:spcAft>
                <a:spcPts val="13"/>
              </a:spcAft>
              <a:buSzPct val="100000"/>
              <a:defRPr/>
            </a:pPr>
            <a:r>
              <a:rPr lang="it-IT" altLang="en-US" sz="1000" i="1">
                <a:solidFill>
                  <a:srgbClr val="000000"/>
                </a:solidFill>
                <a:latin typeface="Titillium Web Light" panose="00000400000000000000" pitchFamily="2" charset="0"/>
              </a:rPr>
              <a:t>Assegno di Inclusione</a:t>
            </a:r>
          </a:p>
        </p:txBody>
      </p:sp>
      <p:pic>
        <p:nvPicPr>
          <p:cNvPr id="1031" name="Picture 6">
            <a:extLst>
              <a:ext uri="{FF2B5EF4-FFF2-40B4-BE49-F238E27FC236}">
                <a16:creationId xmlns:a16="http://schemas.microsoft.com/office/drawing/2014/main" id="{D2BFEE6C-18A0-BF2F-17AF-52C1F6CEC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"/>
          <a:stretch>
            <a:fillRect/>
          </a:stretch>
        </p:blipFill>
        <p:spPr bwMode="auto">
          <a:xfrm>
            <a:off x="0" y="812800"/>
            <a:ext cx="12190413" cy="604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160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2" name="Rectangle 7">
            <a:extLst>
              <a:ext uri="{FF2B5EF4-FFF2-40B4-BE49-F238E27FC236}">
                <a16:creationId xmlns:a16="http://schemas.microsoft.com/office/drawing/2014/main" id="{4EE6201D-3916-7985-0544-058B534520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12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Fai clic per modificare il formato del testo del titolo</a:t>
            </a:r>
          </a:p>
        </p:txBody>
      </p:sp>
      <p:sp>
        <p:nvSpPr>
          <p:cNvPr id="1033" name="Rectangle 8">
            <a:extLst>
              <a:ext uri="{FF2B5EF4-FFF2-40B4-BE49-F238E27FC236}">
                <a16:creationId xmlns:a16="http://schemas.microsoft.com/office/drawing/2014/main" id="{9E18E13E-F038-BC60-4212-D1A6C610C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Fai clic per modificare il formato del testo della struttura</a:t>
            </a:r>
          </a:p>
          <a:p>
            <a:pPr lvl="1"/>
            <a:r>
              <a:rPr lang="en-GB" altLang="en-US"/>
              <a:t>Secondo livello struttura</a:t>
            </a:r>
          </a:p>
          <a:p>
            <a:pPr lvl="2"/>
            <a:r>
              <a:rPr lang="en-GB" altLang="en-US"/>
              <a:t>Terzo livello struttura</a:t>
            </a:r>
          </a:p>
          <a:p>
            <a:pPr lvl="3"/>
            <a:r>
              <a:rPr lang="en-GB" altLang="en-US"/>
              <a:t>Quarto livello struttura</a:t>
            </a:r>
          </a:p>
          <a:p>
            <a:pPr lvl="4"/>
            <a:r>
              <a:rPr lang="en-GB" altLang="en-US"/>
              <a:t>Quinto livello struttura</a:t>
            </a:r>
          </a:p>
          <a:p>
            <a:pPr lvl="4"/>
            <a:r>
              <a:rPr lang="en-GB" altLang="en-US"/>
              <a:t>Sesto livello struttura</a:t>
            </a:r>
          </a:p>
          <a:p>
            <a:pPr lvl="4"/>
            <a:r>
              <a:rPr lang="en-GB" altLang="en-US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2pPr>
      <a:lvl3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3pPr>
      <a:lvl4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4pPr>
      <a:lvl5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5pPr>
      <a:lvl6pPr marL="25146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6pPr>
      <a:lvl7pPr marL="29718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7pPr>
      <a:lvl8pPr marL="34290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8pPr>
      <a:lvl9pPr marL="38862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0000"/>
        </a:lnSpc>
        <a:spcBef>
          <a:spcPts val="10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E9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E9C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E9C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4E9C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4E9C"/>
          </a:solidFill>
          <a:latin typeface="+mn-lt"/>
          <a:cs typeface="+mn-cs"/>
        </a:defRPr>
      </a:lvl5pPr>
      <a:lvl6pPr marL="25146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6pPr>
      <a:lvl7pPr marL="29718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7pPr>
      <a:lvl8pPr marL="34290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8pPr>
      <a:lvl9pPr marL="38862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>
            <a:extLst>
              <a:ext uri="{FF2B5EF4-FFF2-40B4-BE49-F238E27FC236}">
                <a16:creationId xmlns:a16="http://schemas.microsoft.com/office/drawing/2014/main" id="{61818E2F-7418-CBC9-AFCA-3A2ACB313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338" y="158750"/>
            <a:ext cx="91916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1" name="Picture 2">
            <a:extLst>
              <a:ext uri="{FF2B5EF4-FFF2-40B4-BE49-F238E27FC236}">
                <a16:creationId xmlns:a16="http://schemas.microsoft.com/office/drawing/2014/main" id="{0122193B-12DF-6F38-52F1-78502D5B1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06375"/>
            <a:ext cx="4502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2" name="Rectangle 3">
            <a:extLst>
              <a:ext uri="{FF2B5EF4-FFF2-40B4-BE49-F238E27FC236}">
                <a16:creationId xmlns:a16="http://schemas.microsoft.com/office/drawing/2014/main" id="{6EDC2A82-75D6-7BA5-9567-734C1D112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0" y="6565900"/>
            <a:ext cx="415925" cy="2905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r">
              <a:spcBef>
                <a:spcPts val="13"/>
              </a:spcBef>
              <a:spcAft>
                <a:spcPts val="13"/>
              </a:spcAft>
              <a:buSzPct val="100000"/>
              <a:defRPr/>
            </a:pPr>
            <a:fld id="{FE0F1838-57B2-442E-BA82-5DB39F779A42}" type="slidenum">
              <a:rPr lang="it-IT" altLang="en-US" sz="1200" smtClean="0">
                <a:solidFill>
                  <a:srgbClr val="000000"/>
                </a:solidFill>
                <a:latin typeface="Titillium Web" panose="00000500000000000000" pitchFamily="2" charset="0"/>
              </a:rPr>
              <a:pPr algn="r">
                <a:spcBef>
                  <a:spcPts val="13"/>
                </a:spcBef>
                <a:spcAft>
                  <a:spcPts val="13"/>
                </a:spcAft>
                <a:buSzPct val="100000"/>
                <a:defRPr/>
              </a:pPr>
              <a:t>‹#›</a:t>
            </a:fld>
            <a:endParaRPr lang="it-IT" altLang="en-US" sz="1200">
              <a:solidFill>
                <a:srgbClr val="000000"/>
              </a:solidFill>
              <a:latin typeface="Titillium Web" panose="00000500000000000000" pitchFamily="2" charset="0"/>
            </a:endParaRPr>
          </a:p>
        </p:txBody>
      </p:sp>
      <p:cxnSp>
        <p:nvCxnSpPr>
          <p:cNvPr id="2053" name="AutoShape 4">
            <a:extLst>
              <a:ext uri="{FF2B5EF4-FFF2-40B4-BE49-F238E27FC236}">
                <a16:creationId xmlns:a16="http://schemas.microsoft.com/office/drawing/2014/main" id="{6DD30AE9-D76A-3AEC-D3D3-D66BF848A0A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2575" y="6648450"/>
            <a:ext cx="117475" cy="1588"/>
          </a:xfrm>
          <a:prstGeom prst="straightConnector1">
            <a:avLst/>
          </a:prstGeom>
          <a:noFill/>
          <a:ln w="38160" cap="rnd">
            <a:solidFill>
              <a:srgbClr val="006AD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054" name="Rectangle 5">
            <a:extLst>
              <a:ext uri="{FF2B5EF4-FFF2-40B4-BE49-F238E27FC236}">
                <a16:creationId xmlns:a16="http://schemas.microsoft.com/office/drawing/2014/main" id="{4C1B65BA-4217-77DB-ED8A-02B8BA068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6535738"/>
            <a:ext cx="2197100" cy="2698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lnSpc>
                <a:spcPct val="90000"/>
              </a:lnSpc>
              <a:spcBef>
                <a:spcPts val="1013"/>
              </a:spcBef>
              <a:spcAft>
                <a:spcPts val="13"/>
              </a:spcAft>
              <a:buSzPct val="100000"/>
              <a:defRPr/>
            </a:pPr>
            <a:r>
              <a:rPr lang="it-IT" altLang="en-US" sz="1000" i="1">
                <a:solidFill>
                  <a:srgbClr val="000000"/>
                </a:solidFill>
                <a:latin typeface="Titillium Web Light" panose="00000400000000000000" pitchFamily="2" charset="0"/>
              </a:rPr>
              <a:t>Assegno di Inclusione</a:t>
            </a:r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CBADB31D-7896-F6F2-25E2-49A04BF935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12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Fai clic per modificare il formato del testo del titolo</a:t>
            </a:r>
          </a:p>
        </p:txBody>
      </p:sp>
      <p:sp>
        <p:nvSpPr>
          <p:cNvPr id="2056" name="Rectangle 7">
            <a:extLst>
              <a:ext uri="{FF2B5EF4-FFF2-40B4-BE49-F238E27FC236}">
                <a16:creationId xmlns:a16="http://schemas.microsoft.com/office/drawing/2014/main" id="{F58D9737-3EEF-DF8D-E017-4BD4957F8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Fai clic per modificare il formato del testo della struttura</a:t>
            </a:r>
          </a:p>
          <a:p>
            <a:pPr lvl="1"/>
            <a:r>
              <a:rPr lang="en-GB" altLang="en-US"/>
              <a:t>Secondo livello struttura</a:t>
            </a:r>
          </a:p>
          <a:p>
            <a:pPr lvl="2"/>
            <a:r>
              <a:rPr lang="en-GB" altLang="en-US"/>
              <a:t>Terzo livello struttura</a:t>
            </a:r>
          </a:p>
          <a:p>
            <a:pPr lvl="3"/>
            <a:r>
              <a:rPr lang="en-GB" altLang="en-US"/>
              <a:t>Quarto livello struttura</a:t>
            </a:r>
          </a:p>
          <a:p>
            <a:pPr lvl="4"/>
            <a:r>
              <a:rPr lang="en-GB" altLang="en-US"/>
              <a:t>Quinto livello struttura</a:t>
            </a:r>
          </a:p>
          <a:p>
            <a:pPr lvl="4"/>
            <a:r>
              <a:rPr lang="en-GB" altLang="en-US"/>
              <a:t>Sesto livello struttura</a:t>
            </a:r>
          </a:p>
          <a:p>
            <a:pPr lvl="4"/>
            <a:r>
              <a:rPr lang="en-GB" altLang="en-US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2pPr>
      <a:lvl3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3pPr>
      <a:lvl4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4pPr>
      <a:lvl5pPr algn="l" defTabSz="449263" rtl="0" eaLnBrk="0" fontAlgn="base" hangingPunct="0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E9C"/>
          </a:solidFill>
          <a:latin typeface="Arial" charset="0"/>
          <a:cs typeface="DejaVu Sans" charset="0"/>
        </a:defRPr>
      </a:lvl5pPr>
      <a:lvl6pPr marL="25146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6pPr>
      <a:lvl7pPr marL="29718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7pPr>
      <a:lvl8pPr marL="34290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8pPr>
      <a:lvl9pPr marL="3886200" indent="-228600" algn="l" defTabSz="449263" rtl="0" fontAlgn="base">
        <a:lnSpc>
          <a:spcPct val="90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4E9C"/>
          </a:solidFill>
          <a:latin typeface="Arial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0000"/>
        </a:lnSpc>
        <a:spcBef>
          <a:spcPts val="10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E9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E9C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E9C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4E9C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4E9C"/>
          </a:solidFill>
          <a:latin typeface="+mn-lt"/>
          <a:cs typeface="+mn-cs"/>
        </a:defRPr>
      </a:lvl5pPr>
      <a:lvl6pPr marL="25146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6pPr>
      <a:lvl7pPr marL="29718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7pPr>
      <a:lvl8pPr marL="34290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8pPr>
      <a:lvl9pPr marL="3886200" indent="-228600" algn="l" defTabSz="449263" rtl="0" fontAlgn="base">
        <a:lnSpc>
          <a:spcPct val="90000"/>
        </a:lnSpc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4E9C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>
            <a:extLst>
              <a:ext uri="{FF2B5EF4-FFF2-40B4-BE49-F238E27FC236}">
                <a16:creationId xmlns:a16="http://schemas.microsoft.com/office/drawing/2014/main" id="{C75C66DC-AFEA-6CFB-E2B4-BE7B2C70020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lo stile del titolo</a:t>
            </a:r>
          </a:p>
        </p:txBody>
      </p:sp>
      <p:sp>
        <p:nvSpPr>
          <p:cNvPr id="3075" name="Segnaposto testo 2">
            <a:extLst>
              <a:ext uri="{FF2B5EF4-FFF2-40B4-BE49-F238E27FC236}">
                <a16:creationId xmlns:a16="http://schemas.microsoft.com/office/drawing/2014/main" id="{347C67B9-BB82-1011-90E3-5D92D0FD19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438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stili del testo dello schema</a:t>
            </a:r>
          </a:p>
          <a:p>
            <a:pPr lvl="1"/>
            <a:r>
              <a:rPr lang="it-IT" altLang="en-US"/>
              <a:t>Secondo livello</a:t>
            </a:r>
          </a:p>
          <a:p>
            <a:pPr lvl="2"/>
            <a:r>
              <a:rPr lang="it-IT" altLang="en-US"/>
              <a:t>Terzo livello</a:t>
            </a:r>
          </a:p>
          <a:p>
            <a:pPr lvl="3"/>
            <a:r>
              <a:rPr lang="it-IT" altLang="en-US"/>
              <a:t>Quarto livello</a:t>
            </a:r>
          </a:p>
          <a:p>
            <a:pPr lvl="4"/>
            <a:r>
              <a:rPr lang="it-IT" altLang="en-US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54B8A7-34DB-AB59-7937-66A4276F5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94BEBB-1425-48E0-BA32-94A271CF3C95}" type="datetimeFigureOut">
              <a:rPr lang="it-IT"/>
              <a:pPr>
                <a:defRPr/>
              </a:pPr>
              <a:t>17/04/2025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FAEE756-8DA1-8745-8311-519C1F03E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2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9E54BC-D707-DA43-E4CF-03CE0D390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9188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C2767B4-9514-4ECB-BE5F-1A5A47A3EE32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D4DF2B3-4B40-F3D8-3AF0-5CA08E6343DD}"/>
              </a:ext>
            </a:extLst>
          </p:cNvPr>
          <p:cNvSpPr/>
          <p:nvPr/>
        </p:nvSpPr>
        <p:spPr>
          <a:xfrm>
            <a:off x="120650" y="1989138"/>
            <a:ext cx="8424863" cy="2678112"/>
          </a:xfrm>
          <a:prstGeom prst="rect">
            <a:avLst/>
          </a:prstGeom>
          <a:solidFill>
            <a:schemeClr val="accent2">
              <a:lumMod val="75000"/>
              <a:alpha val="68000"/>
            </a:schemeClr>
          </a:solidFill>
        </p:spPr>
        <p:txBody>
          <a:bodyPr>
            <a:spAutoFit/>
          </a:bodyPr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it-IT" sz="2400" b="1" dirty="0">
                <a:latin typeface="Titillium Web" panose="00000500000000000000" pitchFamily="2" charset="0"/>
              </a:rPr>
              <a:t>IL PROCESSO DI COSTRUZIONE DEL PAIS E L’ATTIVAZIONE DI INTERVENTI EDUCATIVI DI GRUPPO</a:t>
            </a:r>
          </a:p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sz="2400" b="1" dirty="0">
              <a:latin typeface="Titillium Web" panose="00000500000000000000" pitchFamily="2" charset="0"/>
            </a:endParaRPr>
          </a:p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it-IT" sz="2400" b="1" dirty="0">
                <a:latin typeface="Titillium Web" panose="00000500000000000000" pitchFamily="2" charset="0"/>
              </a:rPr>
              <a:t>L’esperienza del Distretto D/21 AGIRA</a:t>
            </a:r>
          </a:p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sz="2400" b="1" dirty="0">
              <a:latin typeface="Titillium Web" panose="00000500000000000000" pitchFamily="2" charset="0"/>
            </a:endParaRPr>
          </a:p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it-IT" sz="2400" b="1" dirty="0">
                <a:latin typeface="Titillium Web" panose="00000500000000000000" pitchFamily="2" charset="0"/>
              </a:rPr>
              <a:t>A cura di Virginia </a:t>
            </a:r>
            <a:r>
              <a:rPr lang="it-IT" sz="2400" b="1" dirty="0" err="1">
                <a:latin typeface="Titillium Web" panose="00000500000000000000" pitchFamily="2" charset="0"/>
              </a:rPr>
              <a:t>Scardilli</a:t>
            </a:r>
            <a:r>
              <a:rPr lang="it-IT" sz="2400" dirty="0">
                <a:latin typeface="Titillium Web" panose="00000500000000000000" pitchFamily="2" charset="0"/>
              </a:rPr>
              <a:t>, Responsabile Amministrativo </a:t>
            </a:r>
          </a:p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it-IT" sz="2400" b="1" dirty="0">
                <a:latin typeface="Titillium Web" panose="00000500000000000000" pitchFamily="2" charset="0"/>
              </a:rPr>
              <a:t>e Floriana Romano, </a:t>
            </a:r>
            <a:r>
              <a:rPr lang="it-IT" sz="2400" dirty="0">
                <a:latin typeface="Titillium Web" panose="00000500000000000000" pitchFamily="2" charset="0"/>
              </a:rPr>
              <a:t>Psicologo EM e coordinatore </a:t>
            </a:r>
            <a:r>
              <a:rPr lang="it-IT" sz="2400" dirty="0" err="1">
                <a:latin typeface="Titillium Web" panose="00000500000000000000" pitchFamily="2" charset="0"/>
              </a:rPr>
              <a:t>PaIS</a:t>
            </a:r>
            <a:endParaRPr lang="it-IT" sz="2400" dirty="0">
              <a:latin typeface="Titillium Web" panose="00000500000000000000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FB53C8-909C-D8B6-65D7-03314B366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63" y="1635125"/>
            <a:ext cx="10971212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it-IT" dirty="0">
                <a:latin typeface="Titillium Web" panose="00000500000000000000" pitchFamily="2" charset="0"/>
              </a:rPr>
              <a:t>Percorso di inclusione e interventi di sostegno educativo</a:t>
            </a:r>
          </a:p>
        </p:txBody>
      </p:sp>
      <p:sp>
        <p:nvSpPr>
          <p:cNvPr id="18435" name="Segnaposto contenuto 2">
            <a:extLst>
              <a:ext uri="{FF2B5EF4-FFF2-40B4-BE49-F238E27FC236}">
                <a16:creationId xmlns:a16="http://schemas.microsoft.com/office/drawing/2014/main" id="{DE727A35-547F-2810-A185-1302F97073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2088" y="2990850"/>
            <a:ext cx="11388725" cy="3975100"/>
          </a:xfrm>
        </p:spPr>
        <p:txBody>
          <a:bodyPr/>
          <a:lstStyle/>
          <a:p>
            <a:pPr marL="914400" lvl="1" indent="-457200" eaLnBrk="1" hangingPunct="1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it-IT" altLang="en-US" sz="2800">
                <a:latin typeface="Titillium Web" panose="00000500000000000000" pitchFamily="2" charset="0"/>
              </a:rPr>
              <a:t> Il «gruppo» come stile di lavoro: </a:t>
            </a:r>
          </a:p>
          <a:p>
            <a:pPr marL="1314450" lvl="2" indent="-457200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it-IT" altLang="en-US" sz="2800">
                <a:latin typeface="Titillium Web" panose="00000500000000000000" pitchFamily="2" charset="0"/>
              </a:rPr>
              <a:t>Equipe sul caso</a:t>
            </a:r>
          </a:p>
          <a:p>
            <a:pPr marL="1314450" lvl="2" indent="-457200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it-IT" altLang="en-US" sz="2800">
                <a:latin typeface="Titillium Web" panose="00000500000000000000" pitchFamily="2" charset="0"/>
              </a:rPr>
              <a:t>Equipe territoriale (mono-professionale, pluri-professionale)</a:t>
            </a:r>
          </a:p>
          <a:p>
            <a:pPr marL="1314450" lvl="2" indent="-457200"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it-IT" altLang="en-US" sz="2800">
                <a:latin typeface="Titillium Web" panose="00000500000000000000" pitchFamily="2" charset="0"/>
              </a:rPr>
              <a:t>Catalogo degli interventi</a:t>
            </a:r>
          </a:p>
          <a:p>
            <a:pPr marL="914400" lvl="1" indent="-457200" eaLnBrk="1" hangingPunct="1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it-IT" altLang="en-US" sz="2800">
                <a:latin typeface="Titillium Web" panose="00000500000000000000" pitchFamily="2" charset="0"/>
              </a:rPr>
              <a:t>Affiancamento dell’educatore</a:t>
            </a:r>
          </a:p>
          <a:p>
            <a:pPr marL="914400" lvl="1" indent="-457200" eaLnBrk="1" hangingPunct="1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it-IT" altLang="en-US" sz="2800">
                <a:latin typeface="Titillium Web" panose="00000500000000000000" pitchFamily="2" charset="0"/>
              </a:rPr>
              <a:t>Ascolto empatico</a:t>
            </a:r>
          </a:p>
        </p:txBody>
      </p:sp>
      <p:pic>
        <p:nvPicPr>
          <p:cNvPr id="18436" name="Picture 9" descr="Telefonata con l&amp;#39;editore. – VADE RETRO SEITAN!">
            <a:extLst>
              <a:ext uri="{FF2B5EF4-FFF2-40B4-BE49-F238E27FC236}">
                <a16:creationId xmlns:a16="http://schemas.microsoft.com/office/drawing/2014/main" id="{7EB709C6-C7C4-81DF-FF74-B582920F7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0"/>
            <a:ext cx="31623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C0E99C-D7D7-E734-C6C0-9A3A5A76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844675"/>
            <a:ext cx="10971213" cy="3975100"/>
          </a:xfrm>
        </p:spPr>
        <p:txBody>
          <a:bodyPr/>
          <a:lstStyle/>
          <a:p>
            <a:pPr marL="0" indent="0" algn="ctr">
              <a:buFont typeface="Times New Roman" pitchFamily="16" charset="0"/>
              <a:buNone/>
              <a:defRPr/>
            </a:pPr>
            <a:r>
              <a:rPr lang="it-IT" b="1" dirty="0">
                <a:latin typeface="Titillium Web" panose="00000500000000000000" pitchFamily="2" charset="0"/>
              </a:rPr>
              <a:t>Cosa è</a:t>
            </a:r>
          </a:p>
          <a:p>
            <a:pPr marL="0" indent="0">
              <a:buFont typeface="Times New Roman" pitchFamily="16" charset="0"/>
              <a:buNone/>
              <a:defRPr/>
            </a:pPr>
            <a:r>
              <a:rPr lang="it-IT" dirty="0">
                <a:latin typeface="Titillium Web" panose="00000500000000000000" pitchFamily="2" charset="0"/>
              </a:rPr>
              <a:t>un serbatoio di idee e di interventi strutturato ma non esaustivo, in cui si distinguono: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Finalità</a:t>
            </a:r>
            <a:r>
              <a:rPr lang="it-IT" sz="1800" dirty="0">
                <a:latin typeface="Titillium Web" panose="00000500000000000000" pitchFamily="2" charset="0"/>
              </a:rPr>
              <a:t>: favorire l’autonomia… facilitare l’acquisizione di nuove abilità… potenziare le risorse…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Attività</a:t>
            </a:r>
            <a:r>
              <a:rPr lang="it-IT" sz="1800" dirty="0">
                <a:latin typeface="Titillium Web" panose="00000500000000000000" pitchFamily="2" charset="0"/>
              </a:rPr>
              <a:t>: supporto educativo-pedagogico… supporto emotivo-relazionale… cura di </a:t>
            </a:r>
            <a:r>
              <a:rPr lang="it-IT" sz="1800" dirty="0" err="1">
                <a:latin typeface="Titillium Web" panose="00000500000000000000" pitchFamily="2" charset="0"/>
              </a:rPr>
              <a:t>sè</a:t>
            </a:r>
            <a:endParaRPr lang="it-IT" sz="1800" dirty="0">
              <a:latin typeface="Titillium Web" panose="00000500000000000000" pitchFamily="2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Sede</a:t>
            </a:r>
            <a:r>
              <a:rPr lang="it-IT" sz="1800" dirty="0">
                <a:latin typeface="Titillium Web" panose="00000500000000000000" pitchFamily="2" charset="0"/>
              </a:rPr>
              <a:t>: ambiente naturale dell’utente, territorio di appartenenza, sedi enti terzi, sedi comunali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Frequenza incontri</a:t>
            </a:r>
            <a:r>
              <a:rPr lang="it-IT" sz="1800" dirty="0">
                <a:latin typeface="Titillium Web" panose="00000500000000000000" pitchFamily="2" charset="0"/>
              </a:rPr>
              <a:t>: ogni 1-2 settimana/e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Ore attività/incontro</a:t>
            </a:r>
            <a:r>
              <a:rPr lang="it-IT" sz="1800" dirty="0">
                <a:latin typeface="Titillium Web" panose="00000500000000000000" pitchFamily="2" charset="0"/>
              </a:rPr>
              <a:t>: 1/1 ora e 30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Durata in mesi</a:t>
            </a:r>
            <a:r>
              <a:rPr lang="it-IT" sz="1800" dirty="0">
                <a:latin typeface="Titillium Web" panose="00000500000000000000" pitchFamily="2" charset="0"/>
              </a:rPr>
              <a:t>: 3-5 mesi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Destinatari</a:t>
            </a:r>
            <a:r>
              <a:rPr lang="it-IT" sz="1800" dirty="0">
                <a:latin typeface="Titillium Web" panose="00000500000000000000" pitchFamily="2" charset="0"/>
              </a:rPr>
              <a:t>: minori, adulti, adulti e minori (genitori e figli)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it-IT" sz="1800" b="1" dirty="0">
                <a:latin typeface="Titillium Web" panose="00000500000000000000" pitchFamily="2" charset="0"/>
              </a:rPr>
              <a:t>N° beneficiari ottimale</a:t>
            </a:r>
            <a:r>
              <a:rPr lang="it-IT" sz="1800" dirty="0">
                <a:latin typeface="Titillium Web" panose="00000500000000000000" pitchFamily="2" charset="0"/>
              </a:rPr>
              <a:t>: 1 oppure da 6 a 8</a:t>
            </a:r>
          </a:p>
        </p:txBody>
      </p:sp>
      <p:sp>
        <p:nvSpPr>
          <p:cNvPr id="19459" name="Titolo 1">
            <a:extLst>
              <a:ext uri="{FF2B5EF4-FFF2-40B4-BE49-F238E27FC236}">
                <a16:creationId xmlns:a16="http://schemas.microsoft.com/office/drawing/2014/main" id="{4A422E34-F39E-DCF9-898F-24171C5116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765175"/>
            <a:ext cx="10971212" cy="1143000"/>
          </a:xfrm>
        </p:spPr>
        <p:txBody>
          <a:bodyPr/>
          <a:lstStyle/>
          <a:p>
            <a:pPr marL="514350" indent="-514350" eaLnBrk="1" hangingPunct="1"/>
            <a:r>
              <a:rPr lang="it-IT" altLang="en-US" sz="3600" b="1">
                <a:latin typeface="Titillium Web" panose="00000500000000000000" pitchFamily="2" charset="0"/>
              </a:rPr>
              <a:t>IL CATALOGO DEGLI INTERVENTI EDUCATIVI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C9DE16-0AE2-EB9B-4CF8-84F0F49CB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54225"/>
            <a:ext cx="10971213" cy="3975100"/>
          </a:xfrm>
        </p:spPr>
        <p:txBody>
          <a:bodyPr/>
          <a:lstStyle/>
          <a:p>
            <a:pPr marL="0" indent="0" algn="ctr">
              <a:buFont typeface="Times New Roman" pitchFamily="16" charset="0"/>
              <a:buNone/>
              <a:defRPr/>
            </a:pPr>
            <a:r>
              <a:rPr lang="it-IT" b="1" dirty="0">
                <a:latin typeface="Titillium Web" panose="00000500000000000000" pitchFamily="2" charset="0"/>
              </a:rPr>
              <a:t>Perché il catalogo</a:t>
            </a:r>
          </a:p>
          <a:p>
            <a:pPr marL="0" indent="0" algn="ctr">
              <a:buFont typeface="Times New Roman" pitchFamily="16" charset="0"/>
              <a:buNone/>
              <a:defRPr/>
            </a:pPr>
            <a:endParaRPr lang="it-IT" b="1" dirty="0">
              <a:latin typeface="Titillium Web" panose="00000500000000000000" pitchFamily="2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Garantire a ogni nucleo almeno un sostegno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Garantire un’offerta educativa uniforme su tutto il territorio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Garantire uno standard di qualità condiviso e sperimentato</a:t>
            </a:r>
          </a:p>
        </p:txBody>
      </p:sp>
      <p:sp>
        <p:nvSpPr>
          <p:cNvPr id="20483" name="Titolo 1">
            <a:extLst>
              <a:ext uri="{FF2B5EF4-FFF2-40B4-BE49-F238E27FC236}">
                <a16:creationId xmlns:a16="http://schemas.microsoft.com/office/drawing/2014/main" id="{9DC4296D-9C7C-F58E-1824-D20AB3286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350" y="836613"/>
            <a:ext cx="10971213" cy="1143000"/>
          </a:xfrm>
        </p:spPr>
        <p:txBody>
          <a:bodyPr/>
          <a:lstStyle/>
          <a:p>
            <a:pPr marL="514350" indent="-514350" eaLnBrk="1" hangingPunct="1"/>
            <a:r>
              <a:rPr lang="it-IT" altLang="en-US" sz="3600" b="1">
                <a:latin typeface="Titillium Web" panose="00000500000000000000" pitchFamily="2" charset="0"/>
              </a:rPr>
              <a:t>IL CATALOGO DEGLI INTERVENTI EDUCATIVI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>
            <a:extLst>
              <a:ext uri="{FF2B5EF4-FFF2-40B4-BE49-F238E27FC236}">
                <a16:creationId xmlns:a16="http://schemas.microsoft.com/office/drawing/2014/main" id="{20A611C0-8567-5E99-907C-F955F0295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988" y="836613"/>
            <a:ext cx="10971212" cy="1143000"/>
          </a:xfrm>
        </p:spPr>
        <p:txBody>
          <a:bodyPr/>
          <a:lstStyle/>
          <a:p>
            <a:pPr eaLnBrk="1" hangingPunct="1"/>
            <a:r>
              <a:rPr lang="it-IT" altLang="en-US" b="1">
                <a:latin typeface="Titillium Web" panose="00000500000000000000" pitchFamily="2" charset="0"/>
              </a:rPr>
              <a:t>Perché il GRUPPO?</a:t>
            </a:r>
            <a:endParaRPr lang="it-IT" altLang="en-US">
              <a:latin typeface="Titillium Web" panose="00000500000000000000" pitchFamily="2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FE9010-443E-A271-4E98-FCC534527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33600"/>
            <a:ext cx="10971213" cy="467995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110000"/>
              </a:lnSpc>
              <a:buFont typeface="Times New Roman" pitchFamily="16" charset="0"/>
              <a:buNone/>
              <a:defRPr/>
            </a:pPr>
            <a:r>
              <a:rPr lang="it-IT" sz="3600" dirty="0">
                <a:latin typeface="Titillium Web" panose="00000500000000000000" pitchFamily="2" charset="0"/>
              </a:rPr>
              <a:t>Favorisce l'interazione, la collaborazione e lo scambio di idee tra le persone, riducendo i sentimenti di isolamento. </a:t>
            </a:r>
          </a:p>
          <a:p>
            <a:pPr eaLnBrk="1" fontAlgn="auto" hangingPunct="1">
              <a:lnSpc>
                <a:spcPct val="110000"/>
              </a:lnSpc>
              <a:buFont typeface="Times New Roman" pitchFamily="16" charset="0"/>
              <a:buNone/>
              <a:defRPr/>
            </a:pPr>
            <a:r>
              <a:rPr lang="it-IT" sz="3600" dirty="0">
                <a:latin typeface="Titillium Web" panose="00000500000000000000" pitchFamily="2" charset="0"/>
              </a:rPr>
              <a:t>Grazie all’emergere di risonanze e di rispecchiamenti, il gruppo:</a:t>
            </a:r>
          </a:p>
          <a:p>
            <a:pPr marL="571500" indent="-571500" eaLnBrk="1" fontAlgn="auto" hangingPunct="1">
              <a:lnSpc>
                <a:spcPct val="110000"/>
              </a:lnSpc>
              <a:buFontTx/>
              <a:buChar char="-"/>
              <a:defRPr/>
            </a:pPr>
            <a:r>
              <a:rPr lang="it-IT" sz="3600" dirty="0">
                <a:latin typeface="Titillium Web" panose="00000500000000000000" pitchFamily="2" charset="0"/>
              </a:rPr>
              <a:t>promuove la costruzione di legami tra le persone;</a:t>
            </a:r>
          </a:p>
          <a:p>
            <a:pPr marL="571500" indent="-571500" eaLnBrk="1" fontAlgn="auto" hangingPunct="1">
              <a:lnSpc>
                <a:spcPct val="110000"/>
              </a:lnSpc>
              <a:buFontTx/>
              <a:buChar char="-"/>
              <a:defRPr/>
            </a:pPr>
            <a:r>
              <a:rPr lang="it-IT" sz="3600" dirty="0">
                <a:latin typeface="Titillium Web" panose="00000500000000000000" pitchFamily="2" charset="0"/>
              </a:rPr>
              <a:t>favorisce il rispecchiamento;</a:t>
            </a:r>
          </a:p>
          <a:p>
            <a:pPr marL="571500" indent="-571500" eaLnBrk="1" fontAlgn="auto" hangingPunct="1">
              <a:lnSpc>
                <a:spcPct val="110000"/>
              </a:lnSpc>
              <a:buFontTx/>
              <a:buChar char="-"/>
              <a:defRPr/>
            </a:pPr>
            <a:r>
              <a:rPr lang="it-IT" sz="3600" dirty="0">
                <a:latin typeface="Titillium Web" panose="00000500000000000000" pitchFamily="2" charset="0"/>
              </a:rPr>
              <a:t>fa sperimentare il riconoscimento delle proprie competenze e qualità;</a:t>
            </a:r>
          </a:p>
          <a:p>
            <a:pPr marL="571500" indent="-571500" eaLnBrk="1" fontAlgn="auto" hangingPunct="1">
              <a:lnSpc>
                <a:spcPct val="110000"/>
              </a:lnSpc>
              <a:buFontTx/>
              <a:buChar char="-"/>
              <a:defRPr/>
            </a:pPr>
            <a:r>
              <a:rPr lang="it-IT" sz="3600" dirty="0">
                <a:latin typeface="Titillium Web" panose="00000500000000000000" pitchFamily="2" charset="0"/>
              </a:rPr>
              <a:t>suscita la risonanza dentro di sé del racconto dell’esperienza degli altri.</a:t>
            </a:r>
          </a:p>
          <a:p>
            <a:pPr marL="571500" indent="-571500" eaLnBrk="1" fontAlgn="auto" hangingPunct="1">
              <a:lnSpc>
                <a:spcPct val="110000"/>
              </a:lnSpc>
              <a:buFontTx/>
              <a:buChar char="-"/>
              <a:defRPr/>
            </a:pPr>
            <a:r>
              <a:rPr lang="it-IT" sz="3600" dirty="0">
                <a:latin typeface="Titillium Web" panose="00000500000000000000" pitchFamily="2" charset="0"/>
              </a:rPr>
              <a:t>crea e costruisce legami, che continuano anche oltre e dopo gli incontri con noi.</a:t>
            </a:r>
          </a:p>
          <a:p>
            <a:pPr eaLnBrk="1" hangingPunct="1">
              <a:lnSpc>
                <a:spcPct val="110000"/>
              </a:lnSpc>
              <a:buFont typeface="Times New Roman" pitchFamily="16" charset="0"/>
              <a:buNone/>
              <a:defRPr/>
            </a:pPr>
            <a:r>
              <a:rPr lang="it-IT" sz="3600" dirty="0">
                <a:latin typeface="Titillium Web" panose="00000500000000000000" pitchFamily="2" charset="0"/>
              </a:rPr>
              <a:t>Ragione “economica”</a:t>
            </a:r>
          </a:p>
        </p:txBody>
      </p:sp>
      <p:sp>
        <p:nvSpPr>
          <p:cNvPr id="21508" name="Rettangolo 3">
            <a:extLst>
              <a:ext uri="{FF2B5EF4-FFF2-40B4-BE49-F238E27FC236}">
                <a16:creationId xmlns:a16="http://schemas.microsoft.com/office/drawing/2014/main" id="{4B3F291F-E0E7-E457-0A33-EE6399355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3244850"/>
            <a:ext cx="145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it-IT" altLang="en-US"/>
              <a:t>della durata </a:t>
            </a:r>
          </a:p>
        </p:txBody>
      </p:sp>
      <p:sp>
        <p:nvSpPr>
          <p:cNvPr id="21509" name="Rettangolo 4">
            <a:extLst>
              <a:ext uri="{FF2B5EF4-FFF2-40B4-BE49-F238E27FC236}">
                <a16:creationId xmlns:a16="http://schemas.microsoft.com/office/drawing/2014/main" id="{B0500300-F5AD-296D-9A4C-442B05D56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3244850"/>
            <a:ext cx="145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it-IT" altLang="en-US"/>
              <a:t>della durata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827B4429-5F8A-1B2F-EEE6-865DB96BF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92088" y="908050"/>
            <a:ext cx="11809412" cy="5822950"/>
          </a:xfrm>
        </p:spPr>
        <p:txBody>
          <a:bodyPr>
            <a:normAutofit fontScale="55000" lnSpcReduction="20000"/>
          </a:bodyPr>
          <a:lstStyle/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Gruppo Art together: </a:t>
            </a:r>
            <a:r>
              <a:rPr lang="it-IT" sz="3100" dirty="0">
                <a:latin typeface="Titillium Web" panose="00000500000000000000" pitchFamily="2" charset="0"/>
              </a:rPr>
              <a:t> Attività artigianali/manuali (pittura, decoupage, scultura, lavorazione del cuoio, …): pretesto per…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Gruppo </a:t>
            </a:r>
            <a:r>
              <a:rPr lang="it-IT" sz="3700" dirty="0" err="1">
                <a:latin typeface="Titillium Web" panose="00000500000000000000" pitchFamily="2" charset="0"/>
              </a:rPr>
              <a:t>Sensibil</a:t>
            </a:r>
            <a:r>
              <a:rPr lang="it-IT" sz="3700" dirty="0">
                <a:latin typeface="Titillium Web" panose="00000500000000000000" pitchFamily="2" charset="0"/>
              </a:rPr>
              <a:t>-mente: </a:t>
            </a:r>
            <a:r>
              <a:rPr lang="it-IT" sz="3100" dirty="0">
                <a:latin typeface="Titillium Web" panose="00000500000000000000" pitchFamily="2" charset="0"/>
              </a:rPr>
              <a:t> Sensibilizzazione all’attività di volontariato: modalità di inserimento nel tessuto sociale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Gruppo Sapori di ieri e di oggi: </a:t>
            </a:r>
            <a:r>
              <a:rPr lang="it-IT" sz="3100" dirty="0">
                <a:latin typeface="Titillium Web" panose="00000500000000000000" pitchFamily="2" charset="0"/>
              </a:rPr>
              <a:t> rivisitazione della propria cultura culinaria della tradizione orale: pretesto per …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Gruppo di lettura:</a:t>
            </a:r>
          </a:p>
          <a:p>
            <a:pPr marL="800100" lvl="2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100" dirty="0">
                <a:latin typeface="Titillium Web" panose="00000500000000000000" pitchFamily="2" charset="0"/>
              </a:rPr>
              <a:t> sviluppo di temi «sensibili»:</a:t>
            </a:r>
          </a:p>
          <a:p>
            <a:pPr marL="1257300" lvl="3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2900" dirty="0">
                <a:latin typeface="Titillium Web" panose="00000500000000000000" pitchFamily="2" charset="0"/>
              </a:rPr>
              <a:t> per gruppi di donne «le mitiche»: valorizzare l’identità femminile; </a:t>
            </a:r>
          </a:p>
          <a:p>
            <a:pPr marL="1257300" lvl="3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2900" dirty="0">
                <a:latin typeface="Titillium Web" panose="00000500000000000000" pitchFamily="2" charset="0"/>
              </a:rPr>
              <a:t> «forza e fragilità» per contrastare gli stereotipi di genere e sostenere le donne contro la violenza</a:t>
            </a:r>
          </a:p>
          <a:p>
            <a:pPr marL="800100" lvl="2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100" dirty="0">
                <a:latin typeface="Titillium Web" panose="00000500000000000000" pitchFamily="2" charset="0"/>
              </a:rPr>
              <a:t> gruppo genitori-figli (età prescolare-scolare-adolescenziale): lettura come strumento per rafforzare la relazione educativa, promuovere l’importanza dell’istruzione, creare strumenti per la condivisione a casa</a:t>
            </a:r>
          </a:p>
          <a:p>
            <a:pPr marL="800100" lvl="2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100" dirty="0">
                <a:latin typeface="Titillium Web" panose="00000500000000000000" pitchFamily="2" charset="0"/>
              </a:rPr>
              <a:t> gruppo genitori: sostegno alla genitorialità</a:t>
            </a:r>
          </a:p>
          <a:p>
            <a:pPr marL="800100" lvl="2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100" dirty="0">
                <a:latin typeface="Titillium Web" panose="00000500000000000000" pitchFamily="2" charset="0"/>
              </a:rPr>
              <a:t> gruppo ragazzi: sostegno nelle dinamiche adolescenziali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Gruppo «Il filo che unisce»:</a:t>
            </a:r>
            <a:r>
              <a:rPr lang="it-IT" sz="3100" dirty="0">
                <a:latin typeface="Titillium Web" panose="00000500000000000000" pitchFamily="2" charset="0"/>
              </a:rPr>
              <a:t> attività di cucito e di ricamo: pretesto per …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Gruppo laboratorio musicale: </a:t>
            </a:r>
            <a:r>
              <a:rPr lang="it-IT" sz="3100" dirty="0">
                <a:latin typeface="Titillium Web" panose="00000500000000000000" pitchFamily="2" charset="0"/>
              </a:rPr>
              <a:t>musicoterapia</a:t>
            </a:r>
            <a:r>
              <a:rPr lang="it-IT" sz="3300" dirty="0">
                <a:latin typeface="Titillium Web" panose="00000500000000000000" pitchFamily="2" charset="0"/>
              </a:rPr>
              <a:t>…</a:t>
            </a:r>
            <a:endParaRPr lang="it-IT" sz="3100" dirty="0">
              <a:latin typeface="Titillium Web" panose="00000500000000000000" pitchFamily="2" charset="0"/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.Gruppo educazione all’ambiente: </a:t>
            </a:r>
            <a:r>
              <a:rPr lang="it-IT" sz="3100" dirty="0">
                <a:latin typeface="Titillium Web" panose="00000500000000000000" pitchFamily="2" charset="0"/>
              </a:rPr>
              <a:t>pretesto per mettere a servizio della comunità la sensibilità ambientale ed ecologica dei beneficiari (percorsi «Alla ricerca dei tesori», «Le vie del Principe»)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it-IT" sz="3700" dirty="0">
                <a:latin typeface="Titillium Web" panose="00000500000000000000" pitchFamily="2" charset="0"/>
              </a:rPr>
              <a:t> Gruppo … </a:t>
            </a:r>
            <a:endParaRPr lang="it-IT" sz="2200" dirty="0">
              <a:latin typeface="Titillium Web" panose="00000500000000000000" pitchFamily="2" charset="0"/>
            </a:endParaRPr>
          </a:p>
        </p:txBody>
      </p:sp>
      <p:sp>
        <p:nvSpPr>
          <p:cNvPr id="22531" name="CasellaDiTesto 2">
            <a:extLst>
              <a:ext uri="{FF2B5EF4-FFF2-40B4-BE49-F238E27FC236}">
                <a16:creationId xmlns:a16="http://schemas.microsoft.com/office/drawing/2014/main" id="{F8A34280-9094-86CF-567E-61EBEA3BA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8" y="303213"/>
            <a:ext cx="352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it-IT" altLang="en-US" sz="2400" b="1">
                <a:solidFill>
                  <a:schemeClr val="tx1"/>
                </a:solidFill>
                <a:latin typeface="Titillium Web" panose="00000500000000000000" pitchFamily="2" charset="0"/>
              </a:rPr>
              <a:t>ESEMPI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B2CD8A-208A-2A44-719E-D680A5598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700213"/>
            <a:ext cx="10971213" cy="3975100"/>
          </a:xfrm>
        </p:spPr>
        <p:txBody>
          <a:bodyPr/>
          <a:lstStyle/>
          <a:p>
            <a:pPr marL="0" indent="0" algn="ctr">
              <a:buFont typeface="Times New Roman" pitchFamily="16" charset="0"/>
              <a:buNone/>
              <a:defRPr/>
            </a:pPr>
            <a:r>
              <a:rPr lang="it-IT" b="1" dirty="0">
                <a:latin typeface="Titillium Web" panose="00000500000000000000" pitchFamily="2" charset="0"/>
              </a:rPr>
              <a:t>Come si usa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Al culmine dell’AP del nucleo, in modo «corale» (equipe, rete, famiglia) vengono individuati: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Bisogni, difficoltà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Risorse, qualità, competenze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Sogni, aspirazioni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Desideri di riscatto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Il case manager e l’educatore: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Trovano nel catalogo un ventaglio di possibilità/proposte per ciascun nucleo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Declinano insieme alla famiglia l’intervento</a:t>
            </a:r>
          </a:p>
          <a:p>
            <a:pPr marL="1314450" lvl="2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Costituiscono gruppi omogenei per interessi/bisogni/fascia di età/caratteristiche (</a:t>
            </a:r>
            <a:r>
              <a:rPr lang="it-IT" dirty="0" err="1">
                <a:latin typeface="Titillium Web" panose="00000500000000000000" pitchFamily="2" charset="0"/>
              </a:rPr>
              <a:t>matching</a:t>
            </a:r>
            <a:r>
              <a:rPr lang="it-IT" dirty="0">
                <a:latin typeface="Titillium Web" panose="00000500000000000000" pitchFamily="2" charset="0"/>
              </a:rPr>
              <a:t>)</a:t>
            </a:r>
          </a:p>
          <a:p>
            <a:pPr marL="0" indent="0">
              <a:buFont typeface="Times New Roman" pitchFamily="16" charset="0"/>
              <a:buNone/>
              <a:defRPr/>
            </a:pPr>
            <a:endParaRPr lang="it-IT" dirty="0">
              <a:latin typeface="Titillium Web" panose="00000500000000000000" pitchFamily="2" charset="0"/>
            </a:endParaRPr>
          </a:p>
        </p:txBody>
      </p:sp>
      <p:sp>
        <p:nvSpPr>
          <p:cNvPr id="23555" name="Titolo 1">
            <a:extLst>
              <a:ext uri="{FF2B5EF4-FFF2-40B4-BE49-F238E27FC236}">
                <a16:creationId xmlns:a16="http://schemas.microsoft.com/office/drawing/2014/main" id="{9DF953CE-0C15-88DA-43C5-0D457D66B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692150"/>
            <a:ext cx="10971212" cy="1143000"/>
          </a:xfrm>
        </p:spPr>
        <p:txBody>
          <a:bodyPr/>
          <a:lstStyle/>
          <a:p>
            <a:pPr marL="514350" indent="-514350" eaLnBrk="1" hangingPunct="1"/>
            <a:r>
              <a:rPr lang="it-IT" altLang="en-US" sz="3600" b="1">
                <a:latin typeface="Titillium Web" panose="00000500000000000000" pitchFamily="2" charset="0"/>
              </a:rPr>
              <a:t>IL CATALOGO DEGLI INTERVENTI EDUCATIVI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600FEE-E5CF-D204-F438-CF167D52E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47863"/>
            <a:ext cx="10971213" cy="3975100"/>
          </a:xfrm>
        </p:spPr>
        <p:txBody>
          <a:bodyPr/>
          <a:lstStyle/>
          <a:p>
            <a:pPr marL="0" indent="0" algn="ctr">
              <a:buFont typeface="Times New Roman" pitchFamily="16" charset="0"/>
              <a:buNone/>
              <a:defRPr/>
            </a:pPr>
            <a:r>
              <a:rPr lang="it-IT" b="1" dirty="0">
                <a:latin typeface="Titillium Web" panose="00000500000000000000" pitchFamily="2" charset="0"/>
              </a:rPr>
              <a:t>Cosa si chiede al nucleo familiare</a:t>
            </a:r>
          </a:p>
          <a:p>
            <a:pPr marL="0" indent="0" algn="ctr">
              <a:buFont typeface="Times New Roman" pitchFamily="16" charset="0"/>
              <a:buNone/>
              <a:defRPr/>
            </a:pPr>
            <a:endParaRPr lang="it-IT" b="1" dirty="0">
              <a:latin typeface="Titillium Web" panose="00000500000000000000" pitchFamily="2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Impegno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Presenza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Partecipazione attiva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Cambiamento</a:t>
            </a:r>
          </a:p>
          <a:p>
            <a:pPr marL="0" indent="0">
              <a:buFont typeface="Times New Roman" pitchFamily="16" charset="0"/>
              <a:buNone/>
              <a:defRPr/>
            </a:pPr>
            <a:endParaRPr lang="it-IT" dirty="0">
              <a:latin typeface="Titillium Web" panose="00000500000000000000" pitchFamily="2" charset="0"/>
            </a:endParaRPr>
          </a:p>
        </p:txBody>
      </p:sp>
      <p:sp>
        <p:nvSpPr>
          <p:cNvPr id="24579" name="Titolo 1">
            <a:extLst>
              <a:ext uri="{FF2B5EF4-FFF2-40B4-BE49-F238E27FC236}">
                <a16:creationId xmlns:a16="http://schemas.microsoft.com/office/drawing/2014/main" id="{D9A02522-1579-11A1-5034-001DFB621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917575"/>
            <a:ext cx="10971212" cy="1143000"/>
          </a:xfrm>
        </p:spPr>
        <p:txBody>
          <a:bodyPr/>
          <a:lstStyle/>
          <a:p>
            <a:pPr marL="514350" indent="-514350" eaLnBrk="1" hangingPunct="1"/>
            <a:r>
              <a:rPr lang="it-IT" altLang="en-US" sz="3600" b="1">
                <a:latin typeface="Titillium Web" panose="00000500000000000000" pitchFamily="2" charset="0"/>
              </a:rPr>
              <a:t>IL CATALOGO DEGLI INTERVENTI EDUCATIVI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>
            <a:extLst>
              <a:ext uri="{FF2B5EF4-FFF2-40B4-BE49-F238E27FC236}">
                <a16:creationId xmlns:a16="http://schemas.microsoft.com/office/drawing/2014/main" id="{EEBE4745-3F1D-2646-E655-AE8127C27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5" y="695325"/>
            <a:ext cx="10974388" cy="1143000"/>
          </a:xfrm>
        </p:spPr>
        <p:txBody>
          <a:bodyPr/>
          <a:lstStyle/>
          <a:p>
            <a:pPr marL="514350" indent="-514350" eaLnBrk="1" hangingPunct="1"/>
            <a:r>
              <a:rPr lang="it-IT" altLang="en-US" sz="4200" b="1">
                <a:latin typeface="Titillium Web" panose="00000500000000000000" pitchFamily="2" charset="0"/>
              </a:rPr>
              <a:t>Monitoraggio: cosa accade</a:t>
            </a:r>
          </a:p>
        </p:txBody>
      </p:sp>
      <p:sp>
        <p:nvSpPr>
          <p:cNvPr id="15363" name="Segnaposto contenuto 8">
            <a:extLst>
              <a:ext uri="{FF2B5EF4-FFF2-40B4-BE49-F238E27FC236}">
                <a16:creationId xmlns:a16="http://schemas.microsoft.com/office/drawing/2014/main" id="{F6550E7F-0218-7D55-BECB-BF36C4A63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9425" y="1992313"/>
            <a:ext cx="10225088" cy="3951287"/>
          </a:xfrm>
        </p:spPr>
        <p:txBody>
          <a:bodyPr/>
          <a:lstStyle/>
          <a:p>
            <a:pPr marL="0" indent="0" algn="just" eaLnBrk="1" hangingPunct="1">
              <a:buFont typeface="Times New Roman" pitchFamily="16" charset="0"/>
              <a:buNone/>
              <a:defRPr/>
            </a:pPr>
            <a:r>
              <a:rPr lang="it-IT" sz="2800" dirty="0">
                <a:latin typeface="Titillium Web" panose="00000500000000000000" pitchFamily="2" charset="0"/>
              </a:rPr>
              <a:t>Anche il monitoraggio è un momento </a:t>
            </a:r>
            <a:r>
              <a:rPr lang="it-IT" sz="2800" b="1" dirty="0">
                <a:latin typeface="Titillium Web" panose="00000500000000000000" pitchFamily="2" charset="0"/>
              </a:rPr>
              <a:t>partecipato</a:t>
            </a:r>
            <a:r>
              <a:rPr lang="it-IT" sz="2800" dirty="0">
                <a:latin typeface="Titillium Web" panose="00000500000000000000" pitchFamily="2" charset="0"/>
              </a:rPr>
              <a:t>, durante il quale: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Si valuta l’efficacia dell’intervento in termini di </a:t>
            </a:r>
            <a:r>
              <a:rPr lang="it-IT" b="1" dirty="0">
                <a:latin typeface="Titillium Web" panose="00000500000000000000" pitchFamily="2" charset="0"/>
              </a:rPr>
              <a:t>cambiamento prodotto </a:t>
            </a:r>
            <a:r>
              <a:rPr lang="it-IT" dirty="0">
                <a:latin typeface="Titillium Web" panose="00000500000000000000" pitchFamily="2" charset="0"/>
              </a:rPr>
              <a:t>sull’utente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Si conferma l’intervento per un altro periodo o si sceglie </a:t>
            </a:r>
            <a:r>
              <a:rPr lang="it-IT" b="1" dirty="0">
                <a:latin typeface="Titillium Web" panose="00000500000000000000" pitchFamily="2" charset="0"/>
              </a:rPr>
              <a:t>l’evoluzione</a:t>
            </a:r>
            <a:r>
              <a:rPr lang="it-IT" dirty="0">
                <a:latin typeface="Titillium Web" panose="00000500000000000000" pitchFamily="2" charset="0"/>
              </a:rPr>
              <a:t> del percorso attraverso un altro tipo intervento (dal gruppo lettura genitori-figli al gruppo di promozione lettura nelle scuole dell’infanzia)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Nuovo patto in cui si mette a disposizione di altri la propria competenza (tutoring e volontariato)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it-IT" dirty="0">
                <a:latin typeface="Titillium Web" panose="00000500000000000000" pitchFamily="2" charset="0"/>
              </a:rPr>
              <a:t>Senso di autoefficacia, </a:t>
            </a:r>
            <a:r>
              <a:rPr lang="it-IT" dirty="0" err="1">
                <a:latin typeface="Titillium Web" panose="00000500000000000000" pitchFamily="2" charset="0"/>
              </a:rPr>
              <a:t>empowerment</a:t>
            </a:r>
            <a:endParaRPr lang="it-IT" dirty="0">
              <a:latin typeface="Titillium Web" panose="00000500000000000000" pitchFamily="2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it-IT" dirty="0">
              <a:latin typeface="Titillium Web" panose="00000500000000000000" pitchFamily="2" charset="0"/>
            </a:endParaRPr>
          </a:p>
          <a:p>
            <a:pPr marL="0" indent="0" algn="just" eaLnBrk="1" hangingPunct="1">
              <a:buFont typeface="Arial" charset="0"/>
              <a:buNone/>
              <a:defRPr/>
            </a:pPr>
            <a:endParaRPr lang="it-IT" dirty="0">
              <a:latin typeface="Titillium Web" panose="00000500000000000000" pitchFamily="2" charset="0"/>
            </a:endParaRPr>
          </a:p>
          <a:p>
            <a:pPr marL="0" indent="0" algn="just" eaLnBrk="1" hangingPunct="1">
              <a:buFont typeface="Arial" charset="0"/>
              <a:buNone/>
              <a:defRPr/>
            </a:pPr>
            <a:endParaRPr lang="it-IT" dirty="0">
              <a:latin typeface="Titillium Web" panose="00000500000000000000" pitchFamily="2" charset="0"/>
            </a:endParaRPr>
          </a:p>
        </p:txBody>
      </p:sp>
      <p:pic>
        <p:nvPicPr>
          <p:cNvPr id="25604" name="Picture 11" descr="Livelli essenziali, il monitoraggio evidenzia luci e ombre - FARE online">
            <a:extLst>
              <a:ext uri="{FF2B5EF4-FFF2-40B4-BE49-F238E27FC236}">
                <a16:creationId xmlns:a16="http://schemas.microsoft.com/office/drawing/2014/main" id="{D9585151-E464-7A54-BFE8-627C2EAA0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265113"/>
            <a:ext cx="289718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La relazione educativa nei contesti 06: come si gioca l'adulto quando il  bambino gioca? - Percorsi Formativi 06">
            <a:extLst>
              <a:ext uri="{FF2B5EF4-FFF2-40B4-BE49-F238E27FC236}">
                <a16:creationId xmlns:a16="http://schemas.microsoft.com/office/drawing/2014/main" id="{CD8BAD83-5DC3-4ABD-D331-7E9B3BEDB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717675"/>
            <a:ext cx="12193587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Titolo 1">
            <a:extLst>
              <a:ext uri="{FF2B5EF4-FFF2-40B4-BE49-F238E27FC236}">
                <a16:creationId xmlns:a16="http://schemas.microsoft.com/office/drawing/2014/main" id="{D4118DE3-A538-6518-041D-2D89EFF5C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4983163" cy="1143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l">
              <a:defRPr/>
            </a:pPr>
            <a:r>
              <a:rPr lang="it-IT" dirty="0">
                <a:latin typeface="Titillium Web" panose="00000500000000000000" pitchFamily="2" charset="0"/>
              </a:rPr>
              <a:t>Concludendo…</a:t>
            </a:r>
          </a:p>
        </p:txBody>
      </p:sp>
      <p:sp>
        <p:nvSpPr>
          <p:cNvPr id="11267" name="Segnaposto contenuto 2">
            <a:extLst>
              <a:ext uri="{FF2B5EF4-FFF2-40B4-BE49-F238E27FC236}">
                <a16:creationId xmlns:a16="http://schemas.microsoft.com/office/drawing/2014/main" id="{7D215865-B44A-CF91-9B85-117931EF2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00213"/>
            <a:ext cx="10769600" cy="2305050"/>
          </a:xfrm>
          <a:solidFill>
            <a:schemeClr val="accent6">
              <a:lumMod val="20000"/>
              <a:lumOff val="80000"/>
              <a:alpha val="74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it-IT" sz="3000" dirty="0">
                <a:latin typeface="Titillium Web" panose="00000500000000000000" pitchFamily="2" charset="0"/>
              </a:rPr>
              <a:t>Abbiamo accompagnato, guidato, ascoltato senza giudicare, aiutato a creare consapevolezze, a costruire identità positive, nuove competenze (a dialogare, a giocare…), abbiamo stimolato l’apertura di nuove prospettive di vita e riattivato la voglia di farcela…</a:t>
            </a:r>
          </a:p>
        </p:txBody>
      </p:sp>
      <p:pic>
        <p:nvPicPr>
          <p:cNvPr id="26629" name="Picture 7" descr="Cos'è la relazione d'aiuto » Esploramente">
            <a:extLst>
              <a:ext uri="{FF2B5EF4-FFF2-40B4-BE49-F238E27FC236}">
                <a16:creationId xmlns:a16="http://schemas.microsoft.com/office/drawing/2014/main" id="{3C548B37-2BED-E304-58C6-22F05DAE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3" y="-290513"/>
            <a:ext cx="3697287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CasellaDiTesto 1">
            <a:extLst>
              <a:ext uri="{FF2B5EF4-FFF2-40B4-BE49-F238E27FC236}">
                <a16:creationId xmlns:a16="http://schemas.microsoft.com/office/drawing/2014/main" id="{71AF722C-53F5-4863-FB37-8AE7B90AA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25" y="4292600"/>
            <a:ext cx="5688013" cy="646113"/>
          </a:xfrm>
          <a:prstGeom prst="rect">
            <a:avLst/>
          </a:prstGeom>
          <a:solidFill>
            <a:schemeClr val="bg2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it-IT" altLang="en-US" sz="3600">
                <a:solidFill>
                  <a:schemeClr val="tx1"/>
                </a:solidFill>
                <a:latin typeface="Titillium Web" panose="00000500000000000000" pitchFamily="2" charset="0"/>
              </a:rPr>
              <a:t>Grazie per l’attenzione!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02667f-0271-471b-bd6e-11a2e16def1d"/>
    <lcf76f155ced4ddcb4097134ff3c332f xmlns="32766ff9-0e22-4b2c-99d7-adf475998fe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0BB7B6009E5443AD97271ECDDB5606" ma:contentTypeVersion="18" ma:contentTypeDescription="Create a new document." ma:contentTypeScope="" ma:versionID="7acf5e89e658fddb8e933c9cae2fb9ce">
  <xsd:schema xmlns:xsd="http://www.w3.org/2001/XMLSchema" xmlns:xs="http://www.w3.org/2001/XMLSchema" xmlns:p="http://schemas.microsoft.com/office/2006/metadata/properties" xmlns:ns2="32766ff9-0e22-4b2c-99d7-adf475998fe8" xmlns:ns3="f5d221dd-0aa7-4983-a9d4-13836b56b3f2" xmlns:ns4="3e02667f-0271-471b-bd6e-11a2e16def1d" targetNamespace="http://schemas.microsoft.com/office/2006/metadata/properties" ma:root="true" ma:fieldsID="54b1279df31f2a03be1b31b62c72b812" ns2:_="" ns3:_="" ns4:_="">
    <xsd:import namespace="32766ff9-0e22-4b2c-99d7-adf475998fe8"/>
    <xsd:import namespace="f5d221dd-0aa7-4983-a9d4-13836b56b3f2"/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66ff9-0e22-4b2c-99d7-adf475998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221dd-0aa7-4983-a9d4-13836b56b3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bfda5ff-439d-4c85-ac26-0d058ef9e6d0}" ma:internalName="TaxCatchAll" ma:showField="CatchAllData" ma:web="f5d221dd-0aa7-4983-a9d4-13836b56b3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11AA21-5A9E-4523-826B-890B2C4835DD}">
  <ds:schemaRefs>
    <ds:schemaRef ds:uri="http://schemas.microsoft.com/office/2006/metadata/properties"/>
    <ds:schemaRef ds:uri="http://schemas.microsoft.com/office/infopath/2007/PartnerControls"/>
    <ds:schemaRef ds:uri="3e02667f-0271-471b-bd6e-11a2e16def1d"/>
    <ds:schemaRef ds:uri="32766ff9-0e22-4b2c-99d7-adf475998fe8"/>
  </ds:schemaRefs>
</ds:datastoreItem>
</file>

<file path=customXml/itemProps2.xml><?xml version="1.0" encoding="utf-8"?>
<ds:datastoreItem xmlns:ds="http://schemas.openxmlformats.org/officeDocument/2006/customXml" ds:itemID="{581DBF4C-0710-4FFB-B0DF-8E356CD6FE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766ff9-0e22-4b2c-99d7-adf475998fe8"/>
    <ds:schemaRef ds:uri="f5d221dd-0aa7-4983-a9d4-13836b56b3f2"/>
    <ds:schemaRef ds:uri="3e02667f-0271-471b-bd6e-11a2e16def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21EF67-C135-4DE0-9F8F-B5BEAD9A43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3957</TotalTime>
  <Words>755</Words>
  <Application>Microsoft Office PowerPoint</Application>
  <PresentationFormat>Custom</PresentationFormat>
  <Paragraphs>88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DejaVu Sans</vt:lpstr>
      <vt:lpstr>Times New Roman</vt:lpstr>
      <vt:lpstr>Calibri</vt:lpstr>
      <vt:lpstr>Titillium Web</vt:lpstr>
      <vt:lpstr>Titillium Web Light</vt:lpstr>
      <vt:lpstr>Segoe UI</vt:lpstr>
      <vt:lpstr>Wingdings</vt:lpstr>
      <vt:lpstr>Tema di Office</vt:lpstr>
      <vt:lpstr>1_Tema di Office</vt:lpstr>
      <vt:lpstr>2_Tema di Office</vt:lpstr>
      <vt:lpstr>PowerPoint Presentation</vt:lpstr>
      <vt:lpstr>Percorso di inclusione e interventi di sostegno educativo</vt:lpstr>
      <vt:lpstr>IL CATALOGO DEGLI INTERVENTI EDUCATIVI</vt:lpstr>
      <vt:lpstr>IL CATALOGO DEGLI INTERVENTI EDUCATIVI</vt:lpstr>
      <vt:lpstr>Perché il GRUPPO?</vt:lpstr>
      <vt:lpstr>PowerPoint Presentation</vt:lpstr>
      <vt:lpstr>IL CATALOGO DEGLI INTERVENTI EDUCATIVI</vt:lpstr>
      <vt:lpstr>IL CATALOGO DEGLI INTERVENTI EDUCATIVI</vt:lpstr>
      <vt:lpstr>Monitoraggio: cosa accade</vt:lpstr>
      <vt:lpstr>Concludendo…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qiu</dc:creator>
  <cp:lastModifiedBy>Paola Guglielmi</cp:lastModifiedBy>
  <cp:revision>181</cp:revision>
  <cp:lastPrinted>2025-04-14T09:30:12Z</cp:lastPrinted>
  <dcterms:created xsi:type="dcterms:W3CDTF">2023-10-25T09:24:05Z</dcterms:created>
  <dcterms:modified xsi:type="dcterms:W3CDTF">2025-04-17T13:13:06Z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0x010100AB0BB7B6009E5443AD97271ECDDB5606</vt:lpwstr>
  </property>
  <property fmtid="{D5CDD505-2E9C-101B-9397-08002B2CF9AE}" pid="3" name="MediaServiceImageTags">
    <vt:lpwstr/>
  </property>
  <property fmtid="{D5CDD505-2E9C-101B-9397-08002B2CF9AE}" pid="4" name="Notes">
    <vt:i4>2</vt:i4>
  </property>
  <property fmtid="{D5CDD505-2E9C-101B-9397-08002B2CF9AE}" pid="5" name="PresentationFormat">
    <vt:lpwstr>Widescreen</vt:lpwstr>
  </property>
  <property fmtid="{D5CDD505-2E9C-101B-9397-08002B2CF9AE}" pid="6" name="Slides">
    <vt:i4>14</vt:i4>
  </property>
</Properties>
</file>