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1" r:id="rId3"/>
    <p:sldId id="312" r:id="rId4"/>
    <p:sldId id="315" r:id="rId5"/>
    <p:sldId id="313" r:id="rId6"/>
    <p:sldId id="314" r:id="rId7"/>
    <p:sldId id="316" r:id="rId8"/>
    <p:sldId id="318" r:id="rId9"/>
    <p:sldId id="317"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1BE50A-27C1-4F57-99CF-426F4F940513}" v="21" dt="2023-03-07T01:35:02.9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4" autoAdjust="0"/>
    <p:restoredTop sz="94660"/>
  </p:normalViewPr>
  <p:slideViewPr>
    <p:cSldViewPr snapToGrid="0">
      <p:cViewPr varScale="1">
        <p:scale>
          <a:sx n="74" d="100"/>
          <a:sy n="74" d="100"/>
        </p:scale>
        <p:origin x="54"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6BE3D47-A91C-112D-E6FC-1316B054B91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38F385D-6A29-A667-FD06-D22874346E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79DC036-C213-EAF1-0E75-D8D131014CD8}"/>
              </a:ext>
            </a:extLst>
          </p:cNvPr>
          <p:cNvSpPr>
            <a:spLocks noGrp="1"/>
          </p:cNvSpPr>
          <p:nvPr>
            <p:ph type="dt" sz="half" idx="10"/>
          </p:nvPr>
        </p:nvSpPr>
        <p:spPr/>
        <p:txBody>
          <a:bodyPr/>
          <a:lstStyle/>
          <a:p>
            <a:endParaRPr lang="it-IT" dirty="0"/>
          </a:p>
        </p:txBody>
      </p:sp>
      <p:sp>
        <p:nvSpPr>
          <p:cNvPr id="5" name="Segnaposto piè di pagina 4">
            <a:extLst>
              <a:ext uri="{FF2B5EF4-FFF2-40B4-BE49-F238E27FC236}">
                <a16:creationId xmlns:a16="http://schemas.microsoft.com/office/drawing/2014/main" id="{FCD792AD-CB0C-CDA2-AAF8-B56754998EFD}"/>
              </a:ext>
            </a:extLst>
          </p:cNvPr>
          <p:cNvSpPr>
            <a:spLocks noGrp="1"/>
          </p:cNvSpPr>
          <p:nvPr>
            <p:ph type="ftr" sz="quarter" idx="11"/>
          </p:nvPr>
        </p:nvSpPr>
        <p:spPr/>
        <p:txBody>
          <a:bodyPr/>
          <a:lstStyle/>
          <a:p>
            <a:fld id="{E1DFF660-1232-4517-BF42-64F8F80DA40B}" type="datetime1">
              <a:rPr lang="it-IT" smtClean="0"/>
              <a:pPr/>
              <a:t>07/03/2023</a:t>
            </a:fld>
            <a:endParaRPr lang="it-IT" dirty="0"/>
          </a:p>
        </p:txBody>
      </p:sp>
      <p:sp>
        <p:nvSpPr>
          <p:cNvPr id="6" name="Segnaposto numero diapositiva 5">
            <a:extLst>
              <a:ext uri="{FF2B5EF4-FFF2-40B4-BE49-F238E27FC236}">
                <a16:creationId xmlns:a16="http://schemas.microsoft.com/office/drawing/2014/main" id="{B7DB4949-8EC4-110A-4797-000DE9B24395}"/>
              </a:ext>
            </a:extLst>
          </p:cNvPr>
          <p:cNvSpPr>
            <a:spLocks noGrp="1"/>
          </p:cNvSpPr>
          <p:nvPr>
            <p:ph type="sldNum" sz="quarter" idx="12"/>
          </p:nvPr>
        </p:nvSpPr>
        <p:spPr/>
        <p:txBody>
          <a:bodyPr/>
          <a:lstStyle/>
          <a:p>
            <a:fld id="{586C4783-C579-4F0E-9BBE-2BB2B87AD636}" type="slidenum">
              <a:rPr lang="it-IT" smtClean="0"/>
              <a:t>‹N›</a:t>
            </a:fld>
            <a:endParaRPr lang="it-IT"/>
          </a:p>
        </p:txBody>
      </p:sp>
      <p:grpSp>
        <p:nvGrpSpPr>
          <p:cNvPr id="7" name="Gruppo 6">
            <a:extLst>
              <a:ext uri="{FF2B5EF4-FFF2-40B4-BE49-F238E27FC236}">
                <a16:creationId xmlns:a16="http://schemas.microsoft.com/office/drawing/2014/main" id="{1C02A35C-0A56-EED3-4180-AA0D94280A77}"/>
              </a:ext>
            </a:extLst>
          </p:cNvPr>
          <p:cNvGrpSpPr>
            <a:grpSpLocks noChangeAspect="1"/>
          </p:cNvGrpSpPr>
          <p:nvPr userDrawn="1"/>
        </p:nvGrpSpPr>
        <p:grpSpPr>
          <a:xfrm>
            <a:off x="838200" y="6345326"/>
            <a:ext cx="648000" cy="387171"/>
            <a:chOff x="8715941" y="354153"/>
            <a:chExt cx="2672059" cy="1596525"/>
          </a:xfrm>
        </p:grpSpPr>
        <p:pic>
          <p:nvPicPr>
            <p:cNvPr id="8" name="Immagine 7">
              <a:extLst>
                <a:ext uri="{FF2B5EF4-FFF2-40B4-BE49-F238E27FC236}">
                  <a16:creationId xmlns:a16="http://schemas.microsoft.com/office/drawing/2014/main" id="{E1DDFF19-2400-4E8F-D06B-878E733DDF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5941" y="354153"/>
              <a:ext cx="1080000" cy="1596525"/>
            </a:xfrm>
            <a:prstGeom prst="rect">
              <a:avLst/>
            </a:prstGeom>
          </p:spPr>
        </p:pic>
        <p:pic>
          <p:nvPicPr>
            <p:cNvPr id="9" name="Immagine 8">
              <a:extLst>
                <a:ext uri="{FF2B5EF4-FFF2-40B4-BE49-F238E27FC236}">
                  <a16:creationId xmlns:a16="http://schemas.microsoft.com/office/drawing/2014/main" id="{FE9115EA-E8C0-0585-F282-880554CD5E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8000" y="551065"/>
              <a:ext cx="1440000" cy="1202700"/>
            </a:xfrm>
            <a:prstGeom prst="rect">
              <a:avLst/>
            </a:prstGeom>
          </p:spPr>
        </p:pic>
        <p:cxnSp>
          <p:nvCxnSpPr>
            <p:cNvPr id="10" name="Connettore diritto 9">
              <a:extLst>
                <a:ext uri="{FF2B5EF4-FFF2-40B4-BE49-F238E27FC236}">
                  <a16:creationId xmlns:a16="http://schemas.microsoft.com/office/drawing/2014/main" id="{DF820744-F1FB-95A3-BA29-381318698AEB}"/>
                </a:ext>
              </a:extLst>
            </p:cNvPr>
            <p:cNvCxnSpPr>
              <a:cxnSpLocks/>
            </p:cNvCxnSpPr>
            <p:nvPr/>
          </p:nvCxnSpPr>
          <p:spPr>
            <a:xfrm>
              <a:off x="9861177" y="365102"/>
              <a:ext cx="0" cy="1585575"/>
            </a:xfrm>
            <a:prstGeom prst="line">
              <a:avLst/>
            </a:prstGeom>
            <a:ln w="12700" cmpd="sng"/>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6120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45F3F53-FF37-B82D-0C43-09BCC1CABC61}"/>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6FCD974-1AA2-A947-FB28-ECD2CC1DDF5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388FE0D-3241-270A-3F68-0C551B71272F}"/>
              </a:ext>
            </a:extLst>
          </p:cNvPr>
          <p:cNvSpPr>
            <a:spLocks noGrp="1"/>
          </p:cNvSpPr>
          <p:nvPr>
            <p:ph type="dt" sz="half" idx="10"/>
          </p:nvPr>
        </p:nvSpPr>
        <p:spPr/>
        <p:txBody>
          <a:bodyPr/>
          <a:lstStyle/>
          <a:p>
            <a:fld id="{C150FBFB-C697-4238-934D-18D54B8F1647}" type="datetime1">
              <a:rPr lang="it-IT" smtClean="0"/>
              <a:t>07/03/2023</a:t>
            </a:fld>
            <a:endParaRPr lang="it-IT"/>
          </a:p>
        </p:txBody>
      </p:sp>
      <p:sp>
        <p:nvSpPr>
          <p:cNvPr id="5" name="Segnaposto piè di pagina 4">
            <a:extLst>
              <a:ext uri="{FF2B5EF4-FFF2-40B4-BE49-F238E27FC236}">
                <a16:creationId xmlns:a16="http://schemas.microsoft.com/office/drawing/2014/main" id="{50D85514-61FC-A40B-DEDD-108FEEEA26A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7D95E26-D02E-F859-3440-88F2B7C94569}"/>
              </a:ext>
            </a:extLst>
          </p:cNvPr>
          <p:cNvSpPr>
            <a:spLocks noGrp="1"/>
          </p:cNvSpPr>
          <p:nvPr>
            <p:ph type="sldNum" sz="quarter" idx="12"/>
          </p:nvPr>
        </p:nvSpPr>
        <p:spPr/>
        <p:txBody>
          <a:bodyPr/>
          <a:lstStyle/>
          <a:p>
            <a:fld id="{586C4783-C579-4F0E-9BBE-2BB2B87AD636}" type="slidenum">
              <a:rPr lang="it-IT" smtClean="0"/>
              <a:t>‹N›</a:t>
            </a:fld>
            <a:endParaRPr lang="it-IT"/>
          </a:p>
        </p:txBody>
      </p:sp>
    </p:spTree>
    <p:extLst>
      <p:ext uri="{BB962C8B-B14F-4D97-AF65-F5344CB8AC3E}">
        <p14:creationId xmlns:p14="http://schemas.microsoft.com/office/powerpoint/2010/main" val="2314310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8497919C-AD26-851E-5845-A7422FA0A83D}"/>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DDA3106-6C04-220C-1CF3-B402E036B467}"/>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39F9FC4-2C05-58F4-890C-346E696DA886}"/>
              </a:ext>
            </a:extLst>
          </p:cNvPr>
          <p:cNvSpPr>
            <a:spLocks noGrp="1"/>
          </p:cNvSpPr>
          <p:nvPr>
            <p:ph type="dt" sz="half" idx="10"/>
          </p:nvPr>
        </p:nvSpPr>
        <p:spPr/>
        <p:txBody>
          <a:bodyPr/>
          <a:lstStyle/>
          <a:p>
            <a:fld id="{6653A322-D6D9-4795-B45F-D208687771F8}" type="datetime1">
              <a:rPr lang="it-IT" smtClean="0"/>
              <a:t>07/03/2023</a:t>
            </a:fld>
            <a:endParaRPr lang="it-IT"/>
          </a:p>
        </p:txBody>
      </p:sp>
      <p:sp>
        <p:nvSpPr>
          <p:cNvPr id="5" name="Segnaposto piè di pagina 4">
            <a:extLst>
              <a:ext uri="{FF2B5EF4-FFF2-40B4-BE49-F238E27FC236}">
                <a16:creationId xmlns:a16="http://schemas.microsoft.com/office/drawing/2014/main" id="{43D81791-4694-A35E-2468-6EA99509E14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5C58059-FD15-F2C8-5600-5993339B4245}"/>
              </a:ext>
            </a:extLst>
          </p:cNvPr>
          <p:cNvSpPr>
            <a:spLocks noGrp="1"/>
          </p:cNvSpPr>
          <p:nvPr>
            <p:ph type="sldNum" sz="quarter" idx="12"/>
          </p:nvPr>
        </p:nvSpPr>
        <p:spPr/>
        <p:txBody>
          <a:bodyPr/>
          <a:lstStyle/>
          <a:p>
            <a:fld id="{586C4783-C579-4F0E-9BBE-2BB2B87AD636}" type="slidenum">
              <a:rPr lang="it-IT" smtClean="0"/>
              <a:t>‹N›</a:t>
            </a:fld>
            <a:endParaRPr lang="it-IT"/>
          </a:p>
        </p:txBody>
      </p:sp>
    </p:spTree>
    <p:extLst>
      <p:ext uri="{BB962C8B-B14F-4D97-AF65-F5344CB8AC3E}">
        <p14:creationId xmlns:p14="http://schemas.microsoft.com/office/powerpoint/2010/main" val="183310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88DAFB-4DC4-9FDD-E8DB-878C3F72C17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4FEE818-0DD1-6FC0-0B16-276AFD791508}"/>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6945E19-7B4F-0E5C-8218-1CE74CA302FD}"/>
              </a:ext>
            </a:extLst>
          </p:cNvPr>
          <p:cNvSpPr>
            <a:spLocks noGrp="1"/>
          </p:cNvSpPr>
          <p:nvPr>
            <p:ph type="dt" sz="half" idx="10"/>
          </p:nvPr>
        </p:nvSpPr>
        <p:spPr/>
        <p:txBody>
          <a:bodyPr/>
          <a:lstStyle/>
          <a:p>
            <a:endParaRPr lang="it-IT" dirty="0"/>
          </a:p>
        </p:txBody>
      </p:sp>
      <p:sp>
        <p:nvSpPr>
          <p:cNvPr id="5" name="Segnaposto piè di pagina 4">
            <a:extLst>
              <a:ext uri="{FF2B5EF4-FFF2-40B4-BE49-F238E27FC236}">
                <a16:creationId xmlns:a16="http://schemas.microsoft.com/office/drawing/2014/main" id="{E7F7698B-7163-3D14-52CC-C6CC7E00B0AB}"/>
              </a:ext>
            </a:extLst>
          </p:cNvPr>
          <p:cNvSpPr>
            <a:spLocks noGrp="1"/>
          </p:cNvSpPr>
          <p:nvPr>
            <p:ph type="ftr" sz="quarter" idx="11"/>
          </p:nvPr>
        </p:nvSpPr>
        <p:spPr/>
        <p:txBody>
          <a:bodyPr/>
          <a:lstStyle/>
          <a:p>
            <a:fld id="{34BD1153-D4B5-42F5-BB87-FE38675C5D33}" type="datetime1">
              <a:rPr lang="it-IT" smtClean="0"/>
              <a:pPr/>
              <a:t>07/03/2023</a:t>
            </a:fld>
            <a:endParaRPr lang="it-IT" dirty="0"/>
          </a:p>
        </p:txBody>
      </p:sp>
      <p:sp>
        <p:nvSpPr>
          <p:cNvPr id="6" name="Segnaposto numero diapositiva 5">
            <a:extLst>
              <a:ext uri="{FF2B5EF4-FFF2-40B4-BE49-F238E27FC236}">
                <a16:creationId xmlns:a16="http://schemas.microsoft.com/office/drawing/2014/main" id="{C7222E90-DE50-41EF-F103-EBC95CAFD51C}"/>
              </a:ext>
            </a:extLst>
          </p:cNvPr>
          <p:cNvSpPr>
            <a:spLocks noGrp="1"/>
          </p:cNvSpPr>
          <p:nvPr>
            <p:ph type="sldNum" sz="quarter" idx="12"/>
          </p:nvPr>
        </p:nvSpPr>
        <p:spPr/>
        <p:txBody>
          <a:bodyPr/>
          <a:lstStyle/>
          <a:p>
            <a:fld id="{586C4783-C579-4F0E-9BBE-2BB2B87AD636}" type="slidenum">
              <a:rPr lang="it-IT" smtClean="0"/>
              <a:t>‹N›</a:t>
            </a:fld>
            <a:endParaRPr lang="it-IT"/>
          </a:p>
        </p:txBody>
      </p:sp>
      <p:grpSp>
        <p:nvGrpSpPr>
          <p:cNvPr id="7" name="Gruppo 6">
            <a:extLst>
              <a:ext uri="{FF2B5EF4-FFF2-40B4-BE49-F238E27FC236}">
                <a16:creationId xmlns:a16="http://schemas.microsoft.com/office/drawing/2014/main" id="{B5EACC97-883D-E600-59E2-F36212B0B64A}"/>
              </a:ext>
            </a:extLst>
          </p:cNvPr>
          <p:cNvGrpSpPr>
            <a:grpSpLocks noChangeAspect="1"/>
          </p:cNvGrpSpPr>
          <p:nvPr userDrawn="1"/>
        </p:nvGrpSpPr>
        <p:grpSpPr>
          <a:xfrm>
            <a:off x="828773" y="6356350"/>
            <a:ext cx="648000" cy="387171"/>
            <a:chOff x="8715941" y="354153"/>
            <a:chExt cx="2672059" cy="1596525"/>
          </a:xfrm>
        </p:grpSpPr>
        <p:pic>
          <p:nvPicPr>
            <p:cNvPr id="8" name="Immagine 7">
              <a:extLst>
                <a:ext uri="{FF2B5EF4-FFF2-40B4-BE49-F238E27FC236}">
                  <a16:creationId xmlns:a16="http://schemas.microsoft.com/office/drawing/2014/main" id="{319FADF2-502E-6B04-275C-ED9293D922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5941" y="354153"/>
              <a:ext cx="1080000" cy="1596525"/>
            </a:xfrm>
            <a:prstGeom prst="rect">
              <a:avLst/>
            </a:prstGeom>
          </p:spPr>
        </p:pic>
        <p:pic>
          <p:nvPicPr>
            <p:cNvPr id="9" name="Immagine 8">
              <a:extLst>
                <a:ext uri="{FF2B5EF4-FFF2-40B4-BE49-F238E27FC236}">
                  <a16:creationId xmlns:a16="http://schemas.microsoft.com/office/drawing/2014/main" id="{DCA74526-3405-2EAA-FE75-41822851AD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8000" y="551065"/>
              <a:ext cx="1440000" cy="1202700"/>
            </a:xfrm>
            <a:prstGeom prst="rect">
              <a:avLst/>
            </a:prstGeom>
          </p:spPr>
        </p:pic>
        <p:cxnSp>
          <p:nvCxnSpPr>
            <p:cNvPr id="10" name="Connettore diritto 9">
              <a:extLst>
                <a:ext uri="{FF2B5EF4-FFF2-40B4-BE49-F238E27FC236}">
                  <a16:creationId xmlns:a16="http://schemas.microsoft.com/office/drawing/2014/main" id="{44A01409-7EE2-C5E8-DA5E-3383674A378D}"/>
                </a:ext>
              </a:extLst>
            </p:cNvPr>
            <p:cNvCxnSpPr>
              <a:cxnSpLocks/>
            </p:cNvCxnSpPr>
            <p:nvPr/>
          </p:nvCxnSpPr>
          <p:spPr>
            <a:xfrm>
              <a:off x="9861177" y="365102"/>
              <a:ext cx="0" cy="1585575"/>
            </a:xfrm>
            <a:prstGeom prst="line">
              <a:avLst/>
            </a:prstGeom>
            <a:ln w="12700" cmpd="sng"/>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21949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E4D801A-3323-25F7-BB2A-2674B95A12C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D02D792-EA50-AD65-577C-51D0FE9E8E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5DDCFB4C-EAC7-16BC-703D-BD7C0C6F6310}"/>
              </a:ext>
            </a:extLst>
          </p:cNvPr>
          <p:cNvSpPr>
            <a:spLocks noGrp="1"/>
          </p:cNvSpPr>
          <p:nvPr>
            <p:ph type="dt" sz="half" idx="10"/>
          </p:nvPr>
        </p:nvSpPr>
        <p:spPr/>
        <p:txBody>
          <a:bodyPr/>
          <a:lstStyle/>
          <a:p>
            <a:fld id="{93E92D21-85A7-424E-B412-8A5245120047}" type="datetime1">
              <a:rPr lang="it-IT" smtClean="0"/>
              <a:t>07/03/2023</a:t>
            </a:fld>
            <a:endParaRPr lang="it-IT"/>
          </a:p>
        </p:txBody>
      </p:sp>
      <p:sp>
        <p:nvSpPr>
          <p:cNvPr id="5" name="Segnaposto piè di pagina 4">
            <a:extLst>
              <a:ext uri="{FF2B5EF4-FFF2-40B4-BE49-F238E27FC236}">
                <a16:creationId xmlns:a16="http://schemas.microsoft.com/office/drawing/2014/main" id="{41F21855-29E0-E5AD-B34F-6D3752847F8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551AEC-D4E3-C939-E2A3-693E6BDB1BE4}"/>
              </a:ext>
            </a:extLst>
          </p:cNvPr>
          <p:cNvSpPr>
            <a:spLocks noGrp="1"/>
          </p:cNvSpPr>
          <p:nvPr>
            <p:ph type="sldNum" sz="quarter" idx="12"/>
          </p:nvPr>
        </p:nvSpPr>
        <p:spPr/>
        <p:txBody>
          <a:bodyPr/>
          <a:lstStyle/>
          <a:p>
            <a:fld id="{586C4783-C579-4F0E-9BBE-2BB2B87AD636}" type="slidenum">
              <a:rPr lang="it-IT" smtClean="0"/>
              <a:t>‹N›</a:t>
            </a:fld>
            <a:endParaRPr lang="it-IT"/>
          </a:p>
        </p:txBody>
      </p:sp>
    </p:spTree>
    <p:extLst>
      <p:ext uri="{BB962C8B-B14F-4D97-AF65-F5344CB8AC3E}">
        <p14:creationId xmlns:p14="http://schemas.microsoft.com/office/powerpoint/2010/main" val="428559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5E20C38-6C5E-1D9A-4DB7-D6923262A81C}"/>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05F0ED-873B-231C-4B81-D5AC6141334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95FAB7B1-E46B-B463-B841-10B31682E90F}"/>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909F749C-DF31-5596-E323-4EC60970C481}"/>
              </a:ext>
            </a:extLst>
          </p:cNvPr>
          <p:cNvSpPr>
            <a:spLocks noGrp="1"/>
          </p:cNvSpPr>
          <p:nvPr>
            <p:ph type="dt" sz="half" idx="10"/>
          </p:nvPr>
        </p:nvSpPr>
        <p:spPr/>
        <p:txBody>
          <a:bodyPr/>
          <a:lstStyle/>
          <a:p>
            <a:fld id="{64EEF6D3-7BFE-44A0-BEFB-87BB8C7AD764}" type="datetime1">
              <a:rPr lang="it-IT" smtClean="0"/>
              <a:t>07/03/2023</a:t>
            </a:fld>
            <a:endParaRPr lang="it-IT"/>
          </a:p>
        </p:txBody>
      </p:sp>
      <p:sp>
        <p:nvSpPr>
          <p:cNvPr id="6" name="Segnaposto piè di pagina 5">
            <a:extLst>
              <a:ext uri="{FF2B5EF4-FFF2-40B4-BE49-F238E27FC236}">
                <a16:creationId xmlns:a16="http://schemas.microsoft.com/office/drawing/2014/main" id="{5F60A87A-7CBE-4C0D-BD94-EC1045B72948}"/>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7C5E43B-9333-433B-C11B-7092934C742B}"/>
              </a:ext>
            </a:extLst>
          </p:cNvPr>
          <p:cNvSpPr>
            <a:spLocks noGrp="1"/>
          </p:cNvSpPr>
          <p:nvPr>
            <p:ph type="sldNum" sz="quarter" idx="12"/>
          </p:nvPr>
        </p:nvSpPr>
        <p:spPr/>
        <p:txBody>
          <a:bodyPr/>
          <a:lstStyle/>
          <a:p>
            <a:fld id="{586C4783-C579-4F0E-9BBE-2BB2B87AD636}" type="slidenum">
              <a:rPr lang="it-IT" smtClean="0"/>
              <a:t>‹N›</a:t>
            </a:fld>
            <a:endParaRPr lang="it-IT"/>
          </a:p>
        </p:txBody>
      </p:sp>
    </p:spTree>
    <p:extLst>
      <p:ext uri="{BB962C8B-B14F-4D97-AF65-F5344CB8AC3E}">
        <p14:creationId xmlns:p14="http://schemas.microsoft.com/office/powerpoint/2010/main" val="323604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90ED7F5-0C3F-2934-86BC-038C50A01F2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494EC1D-1BE8-7934-4999-9242B49EA9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9AD02643-2ED6-6670-D8DE-DC28CA7F5E1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8F1BE91-EAB3-C4D0-9601-391441657E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6D779E3-A3FF-EA8F-7E61-B8B205B7FA1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579B923-DFC1-885C-FEAD-AF22F0A9A167}"/>
              </a:ext>
            </a:extLst>
          </p:cNvPr>
          <p:cNvSpPr>
            <a:spLocks noGrp="1"/>
          </p:cNvSpPr>
          <p:nvPr>
            <p:ph type="dt" sz="half" idx="10"/>
          </p:nvPr>
        </p:nvSpPr>
        <p:spPr/>
        <p:txBody>
          <a:bodyPr/>
          <a:lstStyle/>
          <a:p>
            <a:fld id="{68FFD160-7778-458C-9E83-33DCBB13234B}" type="datetime1">
              <a:rPr lang="it-IT" smtClean="0"/>
              <a:t>07/03/2023</a:t>
            </a:fld>
            <a:endParaRPr lang="it-IT"/>
          </a:p>
        </p:txBody>
      </p:sp>
      <p:sp>
        <p:nvSpPr>
          <p:cNvPr id="8" name="Segnaposto piè di pagina 7">
            <a:extLst>
              <a:ext uri="{FF2B5EF4-FFF2-40B4-BE49-F238E27FC236}">
                <a16:creationId xmlns:a16="http://schemas.microsoft.com/office/drawing/2014/main" id="{F7C26AC4-31DE-500F-35AA-4BE33D84F889}"/>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58BDCBF6-23EE-A6DC-3257-A7626F28DE00}"/>
              </a:ext>
            </a:extLst>
          </p:cNvPr>
          <p:cNvSpPr>
            <a:spLocks noGrp="1"/>
          </p:cNvSpPr>
          <p:nvPr>
            <p:ph type="sldNum" sz="quarter" idx="12"/>
          </p:nvPr>
        </p:nvSpPr>
        <p:spPr/>
        <p:txBody>
          <a:bodyPr/>
          <a:lstStyle/>
          <a:p>
            <a:fld id="{586C4783-C579-4F0E-9BBE-2BB2B87AD636}" type="slidenum">
              <a:rPr lang="it-IT" smtClean="0"/>
              <a:t>‹N›</a:t>
            </a:fld>
            <a:endParaRPr lang="it-IT"/>
          </a:p>
        </p:txBody>
      </p:sp>
    </p:spTree>
    <p:extLst>
      <p:ext uri="{BB962C8B-B14F-4D97-AF65-F5344CB8AC3E}">
        <p14:creationId xmlns:p14="http://schemas.microsoft.com/office/powerpoint/2010/main" val="2151278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07C536-B862-255D-59D5-4A922492782B}"/>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4319526C-4819-66B9-1266-03FDD83A4B03}"/>
              </a:ext>
            </a:extLst>
          </p:cNvPr>
          <p:cNvSpPr>
            <a:spLocks noGrp="1"/>
          </p:cNvSpPr>
          <p:nvPr>
            <p:ph type="dt" sz="half" idx="10"/>
          </p:nvPr>
        </p:nvSpPr>
        <p:spPr/>
        <p:txBody>
          <a:bodyPr/>
          <a:lstStyle/>
          <a:p>
            <a:fld id="{2CF99C4D-6FFA-4BA1-9E3A-AFF02698C15B}" type="datetime1">
              <a:rPr lang="it-IT" smtClean="0"/>
              <a:t>07/03/2023</a:t>
            </a:fld>
            <a:endParaRPr lang="it-IT"/>
          </a:p>
        </p:txBody>
      </p:sp>
      <p:sp>
        <p:nvSpPr>
          <p:cNvPr id="4" name="Segnaposto piè di pagina 3">
            <a:extLst>
              <a:ext uri="{FF2B5EF4-FFF2-40B4-BE49-F238E27FC236}">
                <a16:creationId xmlns:a16="http://schemas.microsoft.com/office/drawing/2014/main" id="{1E7985D7-F1C8-6327-4A60-3AF90FE7C24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99CC764-172D-6616-93CC-B73B6AB20738}"/>
              </a:ext>
            </a:extLst>
          </p:cNvPr>
          <p:cNvSpPr>
            <a:spLocks noGrp="1"/>
          </p:cNvSpPr>
          <p:nvPr>
            <p:ph type="sldNum" sz="quarter" idx="12"/>
          </p:nvPr>
        </p:nvSpPr>
        <p:spPr/>
        <p:txBody>
          <a:bodyPr/>
          <a:lstStyle/>
          <a:p>
            <a:fld id="{586C4783-C579-4F0E-9BBE-2BB2B87AD636}" type="slidenum">
              <a:rPr lang="it-IT" smtClean="0"/>
              <a:t>‹N›</a:t>
            </a:fld>
            <a:endParaRPr lang="it-IT"/>
          </a:p>
        </p:txBody>
      </p:sp>
    </p:spTree>
    <p:extLst>
      <p:ext uri="{BB962C8B-B14F-4D97-AF65-F5344CB8AC3E}">
        <p14:creationId xmlns:p14="http://schemas.microsoft.com/office/powerpoint/2010/main" val="4010063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D3BFBE87-AC04-6333-85D2-755F08E9A94A}"/>
              </a:ext>
            </a:extLst>
          </p:cNvPr>
          <p:cNvSpPr>
            <a:spLocks noGrp="1"/>
          </p:cNvSpPr>
          <p:nvPr>
            <p:ph type="dt" sz="half" idx="10"/>
          </p:nvPr>
        </p:nvSpPr>
        <p:spPr/>
        <p:txBody>
          <a:bodyPr/>
          <a:lstStyle/>
          <a:p>
            <a:fld id="{8894D097-29CB-47CB-82BD-F848781B7368}" type="datetime1">
              <a:rPr lang="it-IT" smtClean="0"/>
              <a:t>07/03/2023</a:t>
            </a:fld>
            <a:endParaRPr lang="it-IT"/>
          </a:p>
        </p:txBody>
      </p:sp>
      <p:sp>
        <p:nvSpPr>
          <p:cNvPr id="3" name="Segnaposto piè di pagina 2">
            <a:extLst>
              <a:ext uri="{FF2B5EF4-FFF2-40B4-BE49-F238E27FC236}">
                <a16:creationId xmlns:a16="http://schemas.microsoft.com/office/drawing/2014/main" id="{B78A1504-F336-4919-B0A7-AFBE25C721F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1D9153D-092E-E68C-9EBA-76AA829B6AD5}"/>
              </a:ext>
            </a:extLst>
          </p:cNvPr>
          <p:cNvSpPr>
            <a:spLocks noGrp="1"/>
          </p:cNvSpPr>
          <p:nvPr>
            <p:ph type="sldNum" sz="quarter" idx="12"/>
          </p:nvPr>
        </p:nvSpPr>
        <p:spPr/>
        <p:txBody>
          <a:bodyPr/>
          <a:lstStyle/>
          <a:p>
            <a:fld id="{586C4783-C579-4F0E-9BBE-2BB2B87AD636}" type="slidenum">
              <a:rPr lang="it-IT" smtClean="0"/>
              <a:t>‹N›</a:t>
            </a:fld>
            <a:endParaRPr lang="it-IT"/>
          </a:p>
        </p:txBody>
      </p:sp>
    </p:spTree>
    <p:extLst>
      <p:ext uri="{BB962C8B-B14F-4D97-AF65-F5344CB8AC3E}">
        <p14:creationId xmlns:p14="http://schemas.microsoft.com/office/powerpoint/2010/main" val="25833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9EDAB0C-BFDD-89D8-4C52-71B66F42F37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C935D66-44E7-B710-9F43-301AA53955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9DFC256-F7B6-70F3-7964-E471A0426F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9B854C1-C8F5-B6D4-A8B0-41A89006E969}"/>
              </a:ext>
            </a:extLst>
          </p:cNvPr>
          <p:cNvSpPr>
            <a:spLocks noGrp="1"/>
          </p:cNvSpPr>
          <p:nvPr>
            <p:ph type="dt" sz="half" idx="10"/>
          </p:nvPr>
        </p:nvSpPr>
        <p:spPr/>
        <p:txBody>
          <a:bodyPr/>
          <a:lstStyle/>
          <a:p>
            <a:fld id="{1592C934-C921-4480-8F66-1B4D73CF9DB3}" type="datetime1">
              <a:rPr lang="it-IT" smtClean="0"/>
              <a:t>07/03/2023</a:t>
            </a:fld>
            <a:endParaRPr lang="it-IT"/>
          </a:p>
        </p:txBody>
      </p:sp>
      <p:sp>
        <p:nvSpPr>
          <p:cNvPr id="6" name="Segnaposto piè di pagina 5">
            <a:extLst>
              <a:ext uri="{FF2B5EF4-FFF2-40B4-BE49-F238E27FC236}">
                <a16:creationId xmlns:a16="http://schemas.microsoft.com/office/drawing/2014/main" id="{1132CD97-26A5-DF7A-36F3-E7C1697B72A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58AC2FDC-AE98-545A-27D7-EFF8E5B65553}"/>
              </a:ext>
            </a:extLst>
          </p:cNvPr>
          <p:cNvSpPr>
            <a:spLocks noGrp="1"/>
          </p:cNvSpPr>
          <p:nvPr>
            <p:ph type="sldNum" sz="quarter" idx="12"/>
          </p:nvPr>
        </p:nvSpPr>
        <p:spPr/>
        <p:txBody>
          <a:bodyPr/>
          <a:lstStyle/>
          <a:p>
            <a:fld id="{586C4783-C579-4F0E-9BBE-2BB2B87AD636}" type="slidenum">
              <a:rPr lang="it-IT" smtClean="0"/>
              <a:t>‹N›</a:t>
            </a:fld>
            <a:endParaRPr lang="it-IT"/>
          </a:p>
        </p:txBody>
      </p:sp>
    </p:spTree>
    <p:extLst>
      <p:ext uri="{BB962C8B-B14F-4D97-AF65-F5344CB8AC3E}">
        <p14:creationId xmlns:p14="http://schemas.microsoft.com/office/powerpoint/2010/main" val="344737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3062B-BFFA-7BF7-A515-825EFC28792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56857FE7-70D1-1F96-4A0B-3C0A79A9C9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0816F62-990E-2F1C-4B94-5E0C6ABA83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B0CBA54-9541-5930-8236-6784C28D6F14}"/>
              </a:ext>
            </a:extLst>
          </p:cNvPr>
          <p:cNvSpPr>
            <a:spLocks noGrp="1"/>
          </p:cNvSpPr>
          <p:nvPr>
            <p:ph type="dt" sz="half" idx="10"/>
          </p:nvPr>
        </p:nvSpPr>
        <p:spPr/>
        <p:txBody>
          <a:bodyPr/>
          <a:lstStyle/>
          <a:p>
            <a:fld id="{0D079F8F-5774-44CD-8FE6-44BC0FD6070D}" type="datetime1">
              <a:rPr lang="it-IT" smtClean="0"/>
              <a:t>07/03/2023</a:t>
            </a:fld>
            <a:endParaRPr lang="it-IT"/>
          </a:p>
        </p:txBody>
      </p:sp>
      <p:sp>
        <p:nvSpPr>
          <p:cNvPr id="6" name="Segnaposto piè di pagina 5">
            <a:extLst>
              <a:ext uri="{FF2B5EF4-FFF2-40B4-BE49-F238E27FC236}">
                <a16:creationId xmlns:a16="http://schemas.microsoft.com/office/drawing/2014/main" id="{25FE0F13-562D-A153-CD9A-ACD42CF4CA11}"/>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BF8C0C-F9F8-751F-64D3-F884C477478E}"/>
              </a:ext>
            </a:extLst>
          </p:cNvPr>
          <p:cNvSpPr>
            <a:spLocks noGrp="1"/>
          </p:cNvSpPr>
          <p:nvPr>
            <p:ph type="sldNum" sz="quarter" idx="12"/>
          </p:nvPr>
        </p:nvSpPr>
        <p:spPr/>
        <p:txBody>
          <a:bodyPr/>
          <a:lstStyle/>
          <a:p>
            <a:fld id="{586C4783-C579-4F0E-9BBE-2BB2B87AD636}" type="slidenum">
              <a:rPr lang="it-IT" smtClean="0"/>
              <a:t>‹N›</a:t>
            </a:fld>
            <a:endParaRPr lang="it-IT"/>
          </a:p>
        </p:txBody>
      </p:sp>
    </p:spTree>
    <p:extLst>
      <p:ext uri="{BB962C8B-B14F-4D97-AF65-F5344CB8AC3E}">
        <p14:creationId xmlns:p14="http://schemas.microsoft.com/office/powerpoint/2010/main" val="146214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EEF526D-5BD8-0209-7D3A-0BA4B7FC54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81AA0E5-321F-48EA-B8AE-29BEEC8324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52AD6F8-36E0-64BA-A3FF-B09EE653D3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CDEA19-F55B-44AE-80E7-EB4D5AA3E624}" type="datetime1">
              <a:rPr lang="it-IT" smtClean="0"/>
              <a:t>07/03/2023</a:t>
            </a:fld>
            <a:endParaRPr lang="it-IT"/>
          </a:p>
        </p:txBody>
      </p:sp>
      <p:sp>
        <p:nvSpPr>
          <p:cNvPr id="5" name="Segnaposto piè di pagina 4">
            <a:extLst>
              <a:ext uri="{FF2B5EF4-FFF2-40B4-BE49-F238E27FC236}">
                <a16:creationId xmlns:a16="http://schemas.microsoft.com/office/drawing/2014/main" id="{7B57EA8E-4490-ADD7-5C1C-D24C877888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BFA97B18-4860-993B-D2C4-0F0D1276C4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C4783-C579-4F0E-9BBE-2BB2B87AD636}" type="slidenum">
              <a:rPr lang="it-IT" smtClean="0"/>
              <a:t>‹N›</a:t>
            </a:fld>
            <a:endParaRPr lang="it-IT"/>
          </a:p>
        </p:txBody>
      </p:sp>
    </p:spTree>
    <p:extLst>
      <p:ext uri="{BB962C8B-B14F-4D97-AF65-F5344CB8AC3E}">
        <p14:creationId xmlns:p14="http://schemas.microsoft.com/office/powerpoint/2010/main" val="3623744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99A9A854-B002-6848-2E15-A571A1F7F143}"/>
              </a:ext>
            </a:extLst>
          </p:cNvPr>
          <p:cNvSpPr>
            <a:spLocks noGrp="1" noChangeArrowheads="1"/>
          </p:cNvSpPr>
          <p:nvPr>
            <p:ph type="ctrTitle"/>
          </p:nvPr>
        </p:nvSpPr>
        <p:spPr>
          <a:xfrm>
            <a:off x="2052107" y="1756952"/>
            <a:ext cx="8385493" cy="2003513"/>
          </a:xfrm>
        </p:spPr>
        <p:txBody>
          <a:bodyPr anchor="ctr"/>
          <a:lstStyle/>
          <a:p>
            <a:pPr algn="ctr" eaLnBrk="1" hangingPunct="1"/>
            <a:r>
              <a:rPr lang="it-IT" altLang="it-IT" sz="2600" b="1" dirty="0"/>
              <a:t>WEBINAR</a:t>
            </a:r>
            <a:br>
              <a:rPr lang="it-IT" altLang="it-IT" sz="2600" b="1" dirty="0"/>
            </a:br>
            <a:r>
              <a:rPr lang="it-IT" altLang="it-IT" sz="2600" b="1" dirty="0"/>
              <a:t>DL </a:t>
            </a:r>
            <a:r>
              <a:rPr lang="it-IT" sz="2600" b="1" dirty="0"/>
              <a:t>24 Febbraio 2023 n. 13 recante </a:t>
            </a:r>
            <a:br>
              <a:rPr lang="it-IT" sz="2600" b="1" dirty="0"/>
            </a:br>
            <a:r>
              <a:rPr lang="it-IT" sz="2600" b="1" dirty="0"/>
              <a:t>“Disposizioni Urgenti per l’attuazione del  PNRR  e del PNC” (A.S. 564)</a:t>
            </a:r>
            <a:endParaRPr lang="it-IT" altLang="it-IT" sz="3200" b="1" dirty="0"/>
          </a:p>
        </p:txBody>
      </p:sp>
      <p:sp>
        <p:nvSpPr>
          <p:cNvPr id="15362" name="Rectangle 3">
            <a:extLst>
              <a:ext uri="{FF2B5EF4-FFF2-40B4-BE49-F238E27FC236}">
                <a16:creationId xmlns:a16="http://schemas.microsoft.com/office/drawing/2014/main" id="{9BA0B038-17B2-C66A-7B91-D2D837E671EE}"/>
              </a:ext>
            </a:extLst>
          </p:cNvPr>
          <p:cNvSpPr>
            <a:spLocks noGrp="1" noChangeArrowheads="1"/>
          </p:cNvSpPr>
          <p:nvPr>
            <p:ph type="subTitle" idx="1"/>
          </p:nvPr>
        </p:nvSpPr>
        <p:spPr>
          <a:xfrm>
            <a:off x="1888308" y="3742880"/>
            <a:ext cx="8713089" cy="2700751"/>
          </a:xfrm>
        </p:spPr>
        <p:txBody>
          <a:bodyPr>
            <a:normAutofit/>
          </a:bodyPr>
          <a:lstStyle/>
          <a:p>
            <a:pPr algn="ctr" eaLnBrk="1" hangingPunct="1">
              <a:lnSpc>
                <a:spcPct val="90000"/>
              </a:lnSpc>
              <a:defRPr/>
            </a:pPr>
            <a:r>
              <a:rPr lang="it-IT" altLang="it-IT" sz="2600" b="1" cap="all" dirty="0">
                <a:solidFill>
                  <a:schemeClr val="tx2"/>
                </a:solidFill>
                <a:latin typeface="+mj-lt"/>
                <a:ea typeface="+mj-ea"/>
                <a:cs typeface="+mj-cs"/>
              </a:rPr>
              <a:t>Le novità in materia CONTABILE</a:t>
            </a:r>
            <a:br>
              <a:rPr lang="it-IT" altLang="it-IT" b="1" dirty="0"/>
            </a:br>
            <a:endParaRPr lang="it-IT" altLang="it-IT" b="1" dirty="0"/>
          </a:p>
          <a:p>
            <a:pPr algn="ctr" eaLnBrk="1" hangingPunct="1">
              <a:lnSpc>
                <a:spcPct val="90000"/>
              </a:lnSpc>
              <a:defRPr/>
            </a:pPr>
            <a:r>
              <a:rPr lang="it-IT" altLang="it-IT" sz="2600" b="1" dirty="0">
                <a:solidFill>
                  <a:schemeClr val="tx2"/>
                </a:solidFill>
                <a:latin typeface="+mj-lt"/>
                <a:ea typeface="+mj-ea"/>
                <a:cs typeface="+mj-cs"/>
              </a:rPr>
              <a:t>Andrea Ferri</a:t>
            </a:r>
            <a:br>
              <a:rPr lang="it-IT" altLang="it-IT" sz="2600" b="1" dirty="0">
                <a:solidFill>
                  <a:schemeClr val="tx2"/>
                </a:solidFill>
                <a:latin typeface="+mj-lt"/>
                <a:ea typeface="+mj-ea"/>
                <a:cs typeface="+mj-cs"/>
              </a:rPr>
            </a:br>
            <a:r>
              <a:rPr lang="it-IT" altLang="it-IT" sz="2600" b="1" dirty="0">
                <a:solidFill>
                  <a:schemeClr val="tx2"/>
                </a:solidFill>
                <a:latin typeface="+mj-lt"/>
                <a:ea typeface="+mj-ea"/>
                <a:cs typeface="+mj-cs"/>
              </a:rPr>
              <a:t>Responsabile Finanza locale Anci-IFEL</a:t>
            </a:r>
          </a:p>
          <a:p>
            <a:pPr algn="ctr" eaLnBrk="1" hangingPunct="1">
              <a:lnSpc>
                <a:spcPct val="90000"/>
              </a:lnSpc>
              <a:defRPr/>
            </a:pPr>
            <a:endParaRPr lang="it-IT" altLang="it-IT" sz="2600" b="1" dirty="0">
              <a:solidFill>
                <a:schemeClr val="tx2"/>
              </a:solidFill>
              <a:latin typeface="+mj-lt"/>
              <a:ea typeface="+mj-ea"/>
              <a:cs typeface="+mj-cs"/>
            </a:endParaRPr>
          </a:p>
          <a:p>
            <a:pPr algn="ctr" eaLnBrk="1" hangingPunct="1">
              <a:lnSpc>
                <a:spcPct val="90000"/>
              </a:lnSpc>
              <a:defRPr/>
            </a:pPr>
            <a:r>
              <a:rPr lang="it-IT" altLang="it-IT" sz="2000" b="1" dirty="0">
                <a:solidFill>
                  <a:schemeClr val="tx2"/>
                </a:solidFill>
                <a:latin typeface="+mj-lt"/>
                <a:ea typeface="+mj-ea"/>
                <a:cs typeface="+mj-cs"/>
              </a:rPr>
              <a:t>7 Marzo 2023</a:t>
            </a:r>
          </a:p>
          <a:p>
            <a:pPr algn="ctr" eaLnBrk="1" hangingPunct="1">
              <a:lnSpc>
                <a:spcPct val="90000"/>
              </a:lnSpc>
              <a:defRPr/>
            </a:pPr>
            <a:endParaRPr lang="it-IT" altLang="it-IT" b="1" dirty="0">
              <a:solidFill>
                <a:schemeClr val="tx2"/>
              </a:solidFill>
              <a:latin typeface="+mj-lt"/>
              <a:ea typeface="+mj-ea"/>
              <a:cs typeface="+mj-cs"/>
            </a:endParaRPr>
          </a:p>
        </p:txBody>
      </p:sp>
      <p:pic>
        <p:nvPicPr>
          <p:cNvPr id="3" name="Picture 5" descr="logo anci">
            <a:extLst>
              <a:ext uri="{FF2B5EF4-FFF2-40B4-BE49-F238E27FC236}">
                <a16:creationId xmlns:a16="http://schemas.microsoft.com/office/drawing/2014/main" id="{6C9C9687-E97D-AA93-5CA9-8438E54269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4164" y="414369"/>
            <a:ext cx="841375"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F2FD67-0E3C-2B25-2CF3-08A3D2996F20}"/>
              </a:ext>
            </a:extLst>
          </p:cNvPr>
          <p:cNvSpPr>
            <a:spLocks noGrp="1"/>
          </p:cNvSpPr>
          <p:nvPr>
            <p:ph type="title"/>
          </p:nvPr>
        </p:nvSpPr>
        <p:spPr/>
        <p:txBody>
          <a:bodyPr>
            <a:normAutofit/>
          </a:bodyPr>
          <a:lstStyle/>
          <a:p>
            <a:r>
              <a:rPr lang="it-IT" sz="3600" b="1" dirty="0">
                <a:solidFill>
                  <a:schemeClr val="accent1">
                    <a:lumMod val="75000"/>
                  </a:schemeClr>
                </a:solidFill>
                <a:latin typeface="Arial Narrow" panose="020B0606020202030204" pitchFamily="34" charset="0"/>
              </a:rPr>
              <a:t>Indice sintetico</a:t>
            </a:r>
          </a:p>
        </p:txBody>
      </p:sp>
      <p:sp>
        <p:nvSpPr>
          <p:cNvPr id="3" name="Segnaposto contenuto 2">
            <a:extLst>
              <a:ext uri="{FF2B5EF4-FFF2-40B4-BE49-F238E27FC236}">
                <a16:creationId xmlns:a16="http://schemas.microsoft.com/office/drawing/2014/main" id="{A7E8446E-4D29-0414-4678-A2AE494E7DD1}"/>
              </a:ext>
            </a:extLst>
          </p:cNvPr>
          <p:cNvSpPr>
            <a:spLocks noGrp="1"/>
          </p:cNvSpPr>
          <p:nvPr>
            <p:ph idx="1"/>
          </p:nvPr>
        </p:nvSpPr>
        <p:spPr>
          <a:xfrm>
            <a:off x="838200" y="2154398"/>
            <a:ext cx="10515600" cy="3537485"/>
          </a:xfrm>
        </p:spPr>
        <p:txBody>
          <a:bodyPr>
            <a:normAutofit/>
          </a:bodyPr>
          <a:lstStyle/>
          <a:p>
            <a:pPr>
              <a:buClr>
                <a:schemeClr val="accent1">
                  <a:lumMod val="75000"/>
                </a:schemeClr>
              </a:buClr>
              <a:buFont typeface="Wingdings" panose="05000000000000000000" pitchFamily="2" charset="2"/>
              <a:buChar char="§"/>
            </a:pPr>
            <a:r>
              <a:rPr lang="it-IT" sz="3200" dirty="0">
                <a:latin typeface="Arial Narrow" panose="020B0606020202030204" pitchFamily="34" charset="0"/>
              </a:rPr>
              <a:t>Le regole essenziali </a:t>
            </a:r>
          </a:p>
          <a:p>
            <a:pPr lvl="1"/>
            <a:r>
              <a:rPr lang="it-IT" i="1" dirty="0">
                <a:latin typeface="Arial Narrow" panose="020B0606020202030204" pitchFamily="34" charset="0"/>
              </a:rPr>
              <a:t>Dl 77/2021, art. 15</a:t>
            </a:r>
          </a:p>
          <a:p>
            <a:pPr lvl="1"/>
            <a:r>
              <a:rPr lang="it-IT" i="1" dirty="0">
                <a:latin typeface="Arial Narrow" panose="020B0606020202030204" pitchFamily="34" charset="0"/>
              </a:rPr>
              <a:t>Dl 152/2021, art. 9</a:t>
            </a:r>
          </a:p>
          <a:p>
            <a:pPr>
              <a:buClr>
                <a:schemeClr val="accent1">
                  <a:lumMod val="75000"/>
                </a:schemeClr>
              </a:buClr>
              <a:buFont typeface="Wingdings" panose="05000000000000000000" pitchFamily="2" charset="2"/>
              <a:buChar char="§"/>
            </a:pPr>
            <a:r>
              <a:rPr lang="it-IT" sz="3200" dirty="0">
                <a:solidFill>
                  <a:prstClr val="black"/>
                </a:solidFill>
                <a:latin typeface="Arial Narrow" panose="020B0606020202030204" pitchFamily="34" charset="0"/>
                <a:ea typeface="+mj-ea"/>
                <a:cs typeface="+mj-cs"/>
              </a:rPr>
              <a:t>Le modifiche all’anticipo di risorse (dl 152/2021, art. 9, co. 6)</a:t>
            </a:r>
          </a:p>
          <a:p>
            <a:pPr>
              <a:buClr>
                <a:schemeClr val="accent1">
                  <a:lumMod val="75000"/>
                </a:schemeClr>
              </a:buClr>
              <a:buFont typeface="Wingdings" panose="05000000000000000000" pitchFamily="2" charset="2"/>
              <a:buChar char="§"/>
            </a:pPr>
            <a:r>
              <a:rPr lang="it-IT" sz="3200" dirty="0">
                <a:solidFill>
                  <a:prstClr val="black"/>
                </a:solidFill>
                <a:latin typeface="Arial Narrow" panose="020B0606020202030204" pitchFamily="34" charset="0"/>
                <a:ea typeface="+mj-ea"/>
                <a:cs typeface="+mj-cs"/>
              </a:rPr>
              <a:t>Le proposte di emendamento al dl 13</a:t>
            </a:r>
            <a:endParaRPr lang="it-IT" sz="3200" dirty="0">
              <a:latin typeface="Arial Narrow" panose="020B0606020202030204" pitchFamily="34" charset="0"/>
            </a:endParaRPr>
          </a:p>
        </p:txBody>
      </p:sp>
      <p:sp>
        <p:nvSpPr>
          <p:cNvPr id="4" name="Segnaposto numero diapositiva 3">
            <a:extLst>
              <a:ext uri="{FF2B5EF4-FFF2-40B4-BE49-F238E27FC236}">
                <a16:creationId xmlns:a16="http://schemas.microsoft.com/office/drawing/2014/main" id="{A799B6CE-5302-3A83-4449-3BAE2D181D2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6C4783-C579-4F0E-9BBE-2BB2B87AD63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1690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62B8E9-7000-6B2D-B358-EAEAF949E254}"/>
              </a:ext>
            </a:extLst>
          </p:cNvPr>
          <p:cNvSpPr>
            <a:spLocks noGrp="1"/>
          </p:cNvSpPr>
          <p:nvPr>
            <p:ph type="ctrTitle"/>
          </p:nvPr>
        </p:nvSpPr>
        <p:spPr>
          <a:xfrm>
            <a:off x="1524000" y="363985"/>
            <a:ext cx="9144000" cy="656948"/>
          </a:xfrm>
        </p:spPr>
        <p:txBody>
          <a:bodyPr>
            <a:normAutofit fontScale="90000"/>
          </a:bodyPr>
          <a:lstStyle/>
          <a:p>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endParaRPr lang="it-IT" sz="4000" b="1" dirty="0">
              <a:latin typeface="Bookman Old Style" panose="02050604050505020204" pitchFamily="18" charset="0"/>
            </a:endParaRPr>
          </a:p>
        </p:txBody>
      </p:sp>
      <p:sp>
        <p:nvSpPr>
          <p:cNvPr id="3" name="Sottotitolo 2">
            <a:extLst>
              <a:ext uri="{FF2B5EF4-FFF2-40B4-BE49-F238E27FC236}">
                <a16:creationId xmlns:a16="http://schemas.microsoft.com/office/drawing/2014/main" id="{5027359F-DB03-9EBB-17F9-517FF9B3CB29}"/>
              </a:ext>
            </a:extLst>
          </p:cNvPr>
          <p:cNvSpPr>
            <a:spLocks noGrp="1"/>
          </p:cNvSpPr>
          <p:nvPr>
            <p:ph type="subTitle" idx="1"/>
          </p:nvPr>
        </p:nvSpPr>
        <p:spPr>
          <a:xfrm>
            <a:off x="1524000" y="1038596"/>
            <a:ext cx="9144000" cy="4998003"/>
          </a:xfrm>
        </p:spPr>
        <p:txBody>
          <a:bodyPr>
            <a:normAutofit/>
          </a:bodyPr>
          <a:lstStyle/>
          <a:p>
            <a:pPr marL="342900" indent="-342900" algn="l">
              <a:buClr>
                <a:schemeClr val="accent1">
                  <a:lumMod val="75000"/>
                </a:schemeClr>
              </a:buClr>
              <a:buFont typeface="Wingdings" panose="05000000000000000000" pitchFamily="2" charset="2"/>
              <a:buChar char="§"/>
            </a:pPr>
            <a:r>
              <a:rPr lang="it-IT" b="0" i="0" u="none" strike="noStrike" baseline="0" dirty="0">
                <a:solidFill>
                  <a:srgbClr val="000000"/>
                </a:solidFill>
                <a:latin typeface="Arial Narrow" panose="020B0606020202030204" pitchFamily="34" charset="0"/>
              </a:rPr>
              <a:t>Articolo 15, commi 3, 4 e 4-bis DL 77/2021 (</a:t>
            </a:r>
            <a:r>
              <a:rPr lang="it-IT" b="0" i="1" u="none" strike="noStrike" baseline="0" dirty="0">
                <a:solidFill>
                  <a:srgbClr val="000000"/>
                </a:solidFill>
                <a:latin typeface="Arial Narrow" panose="020B0606020202030204" pitchFamily="34" charset="0"/>
              </a:rPr>
              <a:t>Governance </a:t>
            </a:r>
            <a:r>
              <a:rPr lang="it-IT" b="0" i="0" u="none" strike="noStrike" baseline="0" dirty="0">
                <a:solidFill>
                  <a:srgbClr val="000000"/>
                </a:solidFill>
                <a:latin typeface="Arial Narrow" panose="020B0606020202030204" pitchFamily="34" charset="0"/>
              </a:rPr>
              <a:t>PNRR): </a:t>
            </a:r>
            <a:r>
              <a:rPr lang="it-IT" b="1" i="0" u="none" strike="noStrike" baseline="0" dirty="0">
                <a:solidFill>
                  <a:srgbClr val="000000"/>
                </a:solidFill>
                <a:latin typeface="Arial Narrow" panose="020B0606020202030204" pitchFamily="34" charset="0"/>
              </a:rPr>
              <a:t>deroghe e semplificazioni</a:t>
            </a:r>
          </a:p>
          <a:p>
            <a:pPr marL="342900" indent="-342900" algn="l">
              <a:buClr>
                <a:schemeClr val="accent1">
                  <a:lumMod val="75000"/>
                </a:schemeClr>
              </a:buClr>
              <a:buFont typeface="Wingdings" panose="05000000000000000000" pitchFamily="2" charset="2"/>
              <a:buChar char="§"/>
            </a:pPr>
            <a:r>
              <a:rPr lang="it-IT" b="0" i="0" u="none" strike="noStrike" baseline="0" dirty="0">
                <a:solidFill>
                  <a:srgbClr val="000000"/>
                </a:solidFill>
                <a:latin typeface="Arial Narrow" panose="020B0606020202030204" pitchFamily="34" charset="0"/>
              </a:rPr>
              <a:t>Articolo 9, commi 6 e 7, DL 152/2021 (Attuazione PNRR): la disciplina degli </a:t>
            </a:r>
            <a:r>
              <a:rPr lang="it-IT" b="1" i="0" u="none" strike="noStrike" baseline="0" dirty="0">
                <a:solidFill>
                  <a:srgbClr val="000000"/>
                </a:solidFill>
                <a:latin typeface="Arial Narrow" panose="020B0606020202030204" pitchFamily="34" charset="0"/>
              </a:rPr>
              <a:t>anticipi di risorse</a:t>
            </a:r>
          </a:p>
          <a:p>
            <a:pPr algn="l"/>
            <a:endParaRPr lang="it-IT" b="1" dirty="0">
              <a:solidFill>
                <a:srgbClr val="000000"/>
              </a:solidFill>
              <a:latin typeface="Arial Narrow" panose="020B0606020202030204" pitchFamily="34" charset="0"/>
            </a:endParaRPr>
          </a:p>
          <a:p>
            <a:pPr algn="l"/>
            <a:r>
              <a:rPr lang="it-IT" b="1" i="1" u="none" strike="noStrike" baseline="0" dirty="0">
                <a:solidFill>
                  <a:srgbClr val="000000"/>
                </a:solidFill>
                <a:latin typeface="Arial Narrow" panose="020B0606020202030204" pitchFamily="34" charset="0"/>
              </a:rPr>
              <a:t>Per memoria</a:t>
            </a:r>
          </a:p>
          <a:p>
            <a:pPr marL="534988" indent="-342900" algn="l">
              <a:buClr>
                <a:schemeClr val="accent1">
                  <a:lumMod val="75000"/>
                </a:schemeClr>
              </a:buClr>
              <a:buFont typeface="Wingdings" panose="05000000000000000000" pitchFamily="2" charset="2"/>
              <a:buChar char="Ø"/>
            </a:pPr>
            <a:r>
              <a:rPr lang="it-IT" sz="2000" b="0" i="0" u="none" strike="noStrike" baseline="0" dirty="0">
                <a:solidFill>
                  <a:srgbClr val="000000"/>
                </a:solidFill>
                <a:latin typeface="Arial Narrow" panose="020B0606020202030204" pitchFamily="34" charset="0"/>
              </a:rPr>
              <a:t>Art. 1, comma 897 L. 145/2018 (</a:t>
            </a:r>
            <a:r>
              <a:rPr lang="it-IT" sz="2000" b="0" i="0" u="none" strike="noStrike" baseline="0" dirty="0" err="1">
                <a:solidFill>
                  <a:srgbClr val="000000"/>
                </a:solidFill>
                <a:latin typeface="Arial Narrow" panose="020B0606020202030204" pitchFamily="34" charset="0"/>
              </a:rPr>
              <a:t>LBil</a:t>
            </a:r>
            <a:r>
              <a:rPr lang="it-IT" sz="2000" b="0" i="0" u="none" strike="noStrike" baseline="0" dirty="0">
                <a:solidFill>
                  <a:srgbClr val="000000"/>
                </a:solidFill>
                <a:latin typeface="Arial Narrow" panose="020B0606020202030204" pitchFamily="34" charset="0"/>
              </a:rPr>
              <a:t> 2019): la disciplina dell’applicazione dell’avanzo </a:t>
            </a:r>
            <a:br>
              <a:rPr lang="it-IT" sz="2000" b="0" i="0" u="none" strike="noStrike" baseline="0" dirty="0">
                <a:solidFill>
                  <a:srgbClr val="000000"/>
                </a:solidFill>
                <a:latin typeface="Arial Narrow" panose="020B0606020202030204" pitchFamily="34" charset="0"/>
              </a:rPr>
            </a:br>
            <a:r>
              <a:rPr lang="it-IT" sz="2000" b="0" i="0" u="none" strike="noStrike" baseline="0" dirty="0">
                <a:solidFill>
                  <a:srgbClr val="000000"/>
                </a:solidFill>
                <a:latin typeface="Arial Narrow" panose="020B0606020202030204" pitchFamily="34" charset="0"/>
              </a:rPr>
              <a:t>per gli enti in disavanzo</a:t>
            </a:r>
          </a:p>
          <a:p>
            <a:pPr marL="534988" indent="-342900" algn="l">
              <a:buClr>
                <a:schemeClr val="accent1">
                  <a:lumMod val="75000"/>
                </a:schemeClr>
              </a:buClr>
              <a:buFont typeface="Wingdings" panose="05000000000000000000" pitchFamily="2" charset="2"/>
              <a:buChar char="Ø"/>
            </a:pPr>
            <a:r>
              <a:rPr lang="it-IT" sz="2000" b="0" i="0" u="none" strike="noStrike" baseline="0" dirty="0">
                <a:solidFill>
                  <a:srgbClr val="000000"/>
                </a:solidFill>
                <a:latin typeface="Arial Narrow" panose="020B0606020202030204" pitchFamily="34" charset="0"/>
              </a:rPr>
              <a:t>Art. 1, comma 1043, L. 178/2020 (</a:t>
            </a:r>
            <a:r>
              <a:rPr lang="it-IT" sz="2000" b="0" i="0" u="none" strike="noStrike" baseline="0" dirty="0" err="1">
                <a:solidFill>
                  <a:srgbClr val="000000"/>
                </a:solidFill>
                <a:latin typeface="Arial Narrow" panose="020B0606020202030204" pitchFamily="34" charset="0"/>
              </a:rPr>
              <a:t>LBil</a:t>
            </a:r>
            <a:r>
              <a:rPr lang="it-IT" sz="2000" b="0" i="0" u="none" strike="noStrike" baseline="0" dirty="0">
                <a:solidFill>
                  <a:srgbClr val="000000"/>
                </a:solidFill>
                <a:latin typeface="Arial Narrow" panose="020B0606020202030204" pitchFamily="34" charset="0"/>
              </a:rPr>
              <a:t> 2021): </a:t>
            </a:r>
            <a:r>
              <a:rPr lang="it-IT" sz="2000" b="1" i="0" u="none" strike="noStrike" baseline="0" dirty="0">
                <a:solidFill>
                  <a:srgbClr val="000000"/>
                </a:solidFill>
                <a:latin typeface="Arial Narrow" panose="020B0606020202030204" pitchFamily="34" charset="0"/>
              </a:rPr>
              <a:t>REGIS e il monitoraggio del PNRR</a:t>
            </a:r>
          </a:p>
          <a:p>
            <a:pPr marL="534988" indent="-342900" algn="l">
              <a:buClr>
                <a:schemeClr val="accent1">
                  <a:lumMod val="75000"/>
                </a:schemeClr>
              </a:buClr>
              <a:buFont typeface="Wingdings" panose="05000000000000000000" pitchFamily="2" charset="2"/>
              <a:buChar char="Ø"/>
            </a:pPr>
            <a:r>
              <a:rPr lang="it-IT" sz="2000" b="0" i="0" u="none" strike="noStrike" baseline="0" dirty="0">
                <a:solidFill>
                  <a:srgbClr val="000000"/>
                </a:solidFill>
                <a:latin typeface="Arial Narrow" panose="020B0606020202030204" pitchFamily="34" charset="0"/>
              </a:rPr>
              <a:t>DM MEF 11 ottobre 2021: </a:t>
            </a:r>
            <a:r>
              <a:rPr lang="it-IT" sz="2000" b="1" i="0" u="none" strike="noStrike" baseline="0" dirty="0">
                <a:solidFill>
                  <a:srgbClr val="000000"/>
                </a:solidFill>
                <a:latin typeface="Arial Narrow" panose="020B0606020202030204" pitchFamily="34" charset="0"/>
              </a:rPr>
              <a:t>anticipi, rimborsi e saldo dei contributi</a:t>
            </a:r>
          </a:p>
          <a:p>
            <a:pPr marL="534988" indent="-342900" algn="l">
              <a:buClr>
                <a:schemeClr val="accent1">
                  <a:lumMod val="75000"/>
                </a:schemeClr>
              </a:buClr>
              <a:buFont typeface="Wingdings" panose="05000000000000000000" pitchFamily="2" charset="2"/>
              <a:buChar char="Ø"/>
            </a:pPr>
            <a:r>
              <a:rPr lang="it-IT" sz="2000" b="0" i="0" u="none" strike="noStrike" baseline="0" dirty="0">
                <a:solidFill>
                  <a:srgbClr val="000000"/>
                </a:solidFill>
                <a:latin typeface="Arial Narrow" panose="020B0606020202030204" pitchFamily="34" charset="0"/>
              </a:rPr>
              <a:t>FAQ ARCONET 48/2021: i criteri di </a:t>
            </a:r>
            <a:r>
              <a:rPr lang="it-IT" sz="2000" b="1" i="0" u="none" strike="noStrike" baseline="0" dirty="0">
                <a:solidFill>
                  <a:srgbClr val="000000"/>
                </a:solidFill>
                <a:latin typeface="Arial Narrow" panose="020B0606020202030204" pitchFamily="34" charset="0"/>
              </a:rPr>
              <a:t>contabilizzazione</a:t>
            </a:r>
          </a:p>
          <a:p>
            <a:pPr algn="l"/>
            <a:endParaRPr lang="it-IT" b="1" i="1" dirty="0">
              <a:solidFill>
                <a:schemeClr val="accent1">
                  <a:lumMod val="75000"/>
                </a:schemeClr>
              </a:solidFill>
              <a:latin typeface="Arial Narrow" panose="020B0606020202030204" pitchFamily="34" charset="0"/>
              <a:cs typeface="Times New Roman" panose="02020603050405020304" pitchFamily="18" charset="0"/>
            </a:endParaRPr>
          </a:p>
        </p:txBody>
      </p:sp>
      <p:sp>
        <p:nvSpPr>
          <p:cNvPr id="7" name="CasellaDiTesto 6">
            <a:extLst>
              <a:ext uri="{FF2B5EF4-FFF2-40B4-BE49-F238E27FC236}">
                <a16:creationId xmlns:a16="http://schemas.microsoft.com/office/drawing/2014/main" id="{C69C12D5-3896-2E06-77A6-1B0D64F2E876}"/>
              </a:ext>
            </a:extLst>
          </p:cNvPr>
          <p:cNvSpPr txBox="1"/>
          <p:nvPr/>
        </p:nvSpPr>
        <p:spPr>
          <a:xfrm>
            <a:off x="1524000" y="191113"/>
            <a:ext cx="7464623"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chemeClr val="accent1">
                    <a:lumMod val="75000"/>
                  </a:schemeClr>
                </a:solidFill>
                <a:effectLst/>
                <a:uLnTx/>
                <a:uFillTx/>
                <a:latin typeface="Arial Narrow" panose="020B0606020202030204" pitchFamily="34" charset="0"/>
                <a:ea typeface="+mn-ea"/>
                <a:cs typeface="+mn-cs"/>
              </a:rPr>
              <a:t>Il quadro normativo essenziale</a:t>
            </a:r>
            <a:endParaRPr kumimoji="0" lang="it-IT" sz="2400" b="0" i="1" u="none" strike="noStrike" kern="1200" cap="none" spc="0" normalizeH="0" baseline="0" noProof="0" dirty="0">
              <a:ln>
                <a:noFill/>
              </a:ln>
              <a:solidFill>
                <a:schemeClr val="accent1">
                  <a:lumMod val="75000"/>
                </a:schemeClr>
              </a:solidFill>
              <a:effectLst/>
              <a:uLnTx/>
              <a:uFillTx/>
              <a:latin typeface="Arial Narrow" panose="020B0606020202030204" pitchFamily="34" charset="0"/>
              <a:ea typeface="+mn-ea"/>
              <a:cs typeface="+mn-cs"/>
            </a:endParaRPr>
          </a:p>
        </p:txBody>
      </p:sp>
      <p:sp>
        <p:nvSpPr>
          <p:cNvPr id="4" name="Segnaposto numero diapositiva 3">
            <a:extLst>
              <a:ext uri="{FF2B5EF4-FFF2-40B4-BE49-F238E27FC236}">
                <a16:creationId xmlns:a16="http://schemas.microsoft.com/office/drawing/2014/main" id="{4795C642-19FF-3EEC-E818-A76BFC0E2F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6C4783-C579-4F0E-9BBE-2BB2B87AD63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3706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62B8E9-7000-6B2D-B358-EAEAF949E254}"/>
              </a:ext>
            </a:extLst>
          </p:cNvPr>
          <p:cNvSpPr>
            <a:spLocks noGrp="1"/>
          </p:cNvSpPr>
          <p:nvPr>
            <p:ph type="ctrTitle"/>
          </p:nvPr>
        </p:nvSpPr>
        <p:spPr>
          <a:xfrm>
            <a:off x="1524000" y="363985"/>
            <a:ext cx="9144000" cy="656948"/>
          </a:xfrm>
        </p:spPr>
        <p:txBody>
          <a:bodyPr>
            <a:normAutofit fontScale="90000"/>
          </a:bodyPr>
          <a:lstStyle/>
          <a:p>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endParaRPr lang="it-IT" sz="4000" b="1" dirty="0">
              <a:latin typeface="Bookman Old Style" panose="02050604050505020204" pitchFamily="18" charset="0"/>
            </a:endParaRPr>
          </a:p>
        </p:txBody>
      </p:sp>
      <p:sp>
        <p:nvSpPr>
          <p:cNvPr id="3" name="Sottotitolo 2">
            <a:extLst>
              <a:ext uri="{FF2B5EF4-FFF2-40B4-BE49-F238E27FC236}">
                <a16:creationId xmlns:a16="http://schemas.microsoft.com/office/drawing/2014/main" id="{5027359F-DB03-9EBB-17F9-517FF9B3CB29}"/>
              </a:ext>
            </a:extLst>
          </p:cNvPr>
          <p:cNvSpPr>
            <a:spLocks noGrp="1"/>
          </p:cNvSpPr>
          <p:nvPr>
            <p:ph type="subTitle" idx="1"/>
          </p:nvPr>
        </p:nvSpPr>
        <p:spPr>
          <a:xfrm>
            <a:off x="1524000" y="1593333"/>
            <a:ext cx="9144000" cy="4763017"/>
          </a:xfrm>
        </p:spPr>
        <p:txBody>
          <a:bodyPr vert="horz" lIns="91440" tIns="45720" rIns="91440" bIns="45720" rtlCol="0">
            <a:normAutofit/>
          </a:bodyPr>
          <a:lstStyle/>
          <a:p>
            <a:pPr marL="342900" indent="-342900" algn="l">
              <a:lnSpc>
                <a:spcPct val="100000"/>
              </a:lnSpc>
              <a:buClr>
                <a:schemeClr val="accent1">
                  <a:lumMod val="75000"/>
                </a:schemeClr>
              </a:buClr>
              <a:buFont typeface="Wingdings" panose="05000000000000000000" pitchFamily="2" charset="2"/>
              <a:buChar char="§"/>
            </a:pPr>
            <a:r>
              <a:rPr lang="it-IT" sz="2800" dirty="0">
                <a:solidFill>
                  <a:srgbClr val="000000"/>
                </a:solidFill>
                <a:latin typeface="Arial Narrow" panose="020B0606020202030204" pitchFamily="34" charset="0"/>
              </a:rPr>
              <a:t>L’articolo 15, comma 3 del dl 77/2021 riconosce agli enti locali la possibilità di utilizzare le risorse assegnate per l’attuazione del PNRR e del PNC anche in deroga ai limiti previsti dall’articolo 1, commi 897 e 898, della legge n. 145 del 2018</a:t>
            </a:r>
          </a:p>
          <a:p>
            <a:pPr marL="342900" indent="-342900" algn="l">
              <a:lnSpc>
                <a:spcPct val="100000"/>
              </a:lnSpc>
              <a:buClr>
                <a:schemeClr val="accent1">
                  <a:lumMod val="75000"/>
                </a:schemeClr>
              </a:buClr>
              <a:buFont typeface="Wingdings" panose="05000000000000000000" pitchFamily="2" charset="2"/>
              <a:buChar char="§"/>
            </a:pPr>
            <a:r>
              <a:rPr lang="it-IT" sz="2800" dirty="0">
                <a:solidFill>
                  <a:srgbClr val="000000"/>
                </a:solidFill>
                <a:latin typeface="Arial Narrow" panose="020B0606020202030204" pitchFamily="34" charset="0"/>
              </a:rPr>
              <a:t>Quindi, nel caso in cui per un ente in condizione di disavanzo le medesime risorse, al termine dell’esercizio finanziario in cui sono state attribuite, non sono state utilizzate, l’avanzo vincolato che ne deriva è utilizzabile</a:t>
            </a:r>
          </a:p>
          <a:p>
            <a:pPr marL="342900" indent="-342900" algn="l">
              <a:lnSpc>
                <a:spcPct val="100000"/>
              </a:lnSpc>
              <a:buClr>
                <a:schemeClr val="accent1">
                  <a:lumMod val="75000"/>
                </a:schemeClr>
              </a:buClr>
              <a:buFont typeface="Wingdings" panose="05000000000000000000" pitchFamily="2" charset="2"/>
              <a:buChar char="§"/>
            </a:pPr>
            <a:r>
              <a:rPr lang="it-IT" sz="2800" dirty="0">
                <a:solidFill>
                  <a:srgbClr val="000000"/>
                </a:solidFill>
                <a:latin typeface="Arial Narrow" panose="020B0606020202030204" pitchFamily="34" charset="0"/>
              </a:rPr>
              <a:t>L’applicazione dell’avanzo vincolato da fondi PNRR e PNC è dunque garantita anche agli enti in disavanzo</a:t>
            </a:r>
          </a:p>
        </p:txBody>
      </p:sp>
      <p:sp>
        <p:nvSpPr>
          <p:cNvPr id="7" name="CasellaDiTesto 6">
            <a:extLst>
              <a:ext uri="{FF2B5EF4-FFF2-40B4-BE49-F238E27FC236}">
                <a16:creationId xmlns:a16="http://schemas.microsoft.com/office/drawing/2014/main" id="{C69C12D5-3896-2E06-77A6-1B0D64F2E876}"/>
              </a:ext>
            </a:extLst>
          </p:cNvPr>
          <p:cNvSpPr txBox="1"/>
          <p:nvPr/>
        </p:nvSpPr>
        <p:spPr>
          <a:xfrm>
            <a:off x="1524000" y="191113"/>
            <a:ext cx="7464623" cy="830997"/>
          </a:xfrm>
          <a:prstGeom prst="rect">
            <a:avLst/>
          </a:prstGeom>
          <a:noFill/>
        </p:spPr>
        <p:txBody>
          <a:bodyPr wrap="square">
            <a:spAutoFit/>
          </a:bodyPr>
          <a:lstStyle/>
          <a:p>
            <a:pPr algn="l"/>
            <a:r>
              <a:rPr lang="it-IT" sz="2400" b="1" i="0" u="none" strike="noStrike" baseline="0" dirty="0">
                <a:solidFill>
                  <a:srgbClr val="004B69"/>
                </a:solidFill>
                <a:latin typeface="Arial-BoldMT"/>
              </a:rPr>
              <a:t>L’utilizzo dei fondi PNRR per gli enti in </a:t>
            </a:r>
            <a:r>
              <a:rPr lang="it-IT" sz="2400" b="1" i="0" u="none" strike="noStrike" baseline="0" dirty="0">
                <a:solidFill>
                  <a:srgbClr val="004B69"/>
                </a:solidFill>
                <a:latin typeface="Arial" panose="020B0604020202020204" pitchFamily="34" charset="0"/>
              </a:rPr>
              <a:t>disavanzo </a:t>
            </a:r>
            <a:br>
              <a:rPr lang="it-IT" sz="2400" b="1" i="0" u="none" strike="noStrike" baseline="0" dirty="0">
                <a:solidFill>
                  <a:srgbClr val="004B69"/>
                </a:solidFill>
                <a:latin typeface="Arial" panose="020B0604020202020204" pitchFamily="34" charset="0"/>
              </a:rPr>
            </a:br>
            <a:r>
              <a:rPr lang="it-IT" sz="2400" b="1" i="1" u="none" strike="noStrike" baseline="0" dirty="0">
                <a:solidFill>
                  <a:srgbClr val="004B69"/>
                </a:solidFill>
                <a:latin typeface="Arial" panose="020B0604020202020204" pitchFamily="34" charset="0"/>
              </a:rPr>
              <a:t>dl 77/2021, art. 15, co. 3</a:t>
            </a:r>
            <a:endParaRPr kumimoji="0" lang="it-IT" sz="32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Segnaposto numero diapositiva 3">
            <a:extLst>
              <a:ext uri="{FF2B5EF4-FFF2-40B4-BE49-F238E27FC236}">
                <a16:creationId xmlns:a16="http://schemas.microsoft.com/office/drawing/2014/main" id="{4795C642-19FF-3EEC-E818-A76BFC0E2F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6C4783-C579-4F0E-9BBE-2BB2B87AD63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8879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62B8E9-7000-6B2D-B358-EAEAF949E254}"/>
              </a:ext>
            </a:extLst>
          </p:cNvPr>
          <p:cNvSpPr>
            <a:spLocks noGrp="1"/>
          </p:cNvSpPr>
          <p:nvPr>
            <p:ph type="ctrTitle"/>
          </p:nvPr>
        </p:nvSpPr>
        <p:spPr>
          <a:xfrm>
            <a:off x="1524000" y="363985"/>
            <a:ext cx="9144000" cy="656948"/>
          </a:xfrm>
        </p:spPr>
        <p:txBody>
          <a:bodyPr>
            <a:normAutofit fontScale="90000"/>
          </a:bodyPr>
          <a:lstStyle/>
          <a:p>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endParaRPr lang="it-IT" sz="4000" b="1" dirty="0">
              <a:latin typeface="Bookman Old Style" panose="02050604050505020204" pitchFamily="18" charset="0"/>
            </a:endParaRPr>
          </a:p>
        </p:txBody>
      </p:sp>
      <p:sp>
        <p:nvSpPr>
          <p:cNvPr id="3" name="Sottotitolo 2">
            <a:extLst>
              <a:ext uri="{FF2B5EF4-FFF2-40B4-BE49-F238E27FC236}">
                <a16:creationId xmlns:a16="http://schemas.microsoft.com/office/drawing/2014/main" id="{5027359F-DB03-9EBB-17F9-517FF9B3CB29}"/>
              </a:ext>
            </a:extLst>
          </p:cNvPr>
          <p:cNvSpPr>
            <a:spLocks noGrp="1"/>
          </p:cNvSpPr>
          <p:nvPr>
            <p:ph type="subTitle" idx="1"/>
          </p:nvPr>
        </p:nvSpPr>
        <p:spPr>
          <a:xfrm>
            <a:off x="1524000" y="1193805"/>
            <a:ext cx="9144000" cy="5017214"/>
          </a:xfrm>
        </p:spPr>
        <p:txBody>
          <a:bodyPr anchor="ctr">
            <a:normAutofit/>
          </a:bodyPr>
          <a:lstStyle/>
          <a:p>
            <a:pPr algn="l"/>
            <a:r>
              <a:rPr lang="it-IT" sz="2800" b="0" i="0" u="none" strike="noStrike" baseline="0" dirty="0">
                <a:latin typeface="Arial Narrow" panose="020B0606020202030204" pitchFamily="34" charset="0"/>
              </a:rPr>
              <a:t>Il medesimo </a:t>
            </a:r>
            <a:r>
              <a:rPr lang="it-IT" sz="2800" b="1" i="0" u="none" strike="noStrike" baseline="0" dirty="0">
                <a:latin typeface="Arial Narrow" panose="020B0606020202030204" pitchFamily="34" charset="0"/>
              </a:rPr>
              <a:t>articolo 15</a:t>
            </a:r>
            <a:r>
              <a:rPr lang="it-IT" sz="2800" b="0" i="0" u="none" strike="noStrike" baseline="0" dirty="0">
                <a:latin typeface="Arial Narrow" panose="020B0606020202030204" pitchFamily="34" charset="0"/>
              </a:rPr>
              <a:t>, al </a:t>
            </a:r>
            <a:r>
              <a:rPr lang="it-IT" sz="2800" b="1" i="0" u="none" strike="noStrike" baseline="0" dirty="0">
                <a:latin typeface="Arial Narrow" panose="020B0606020202030204" pitchFamily="34" charset="0"/>
              </a:rPr>
              <a:t>comma 4-bis</a:t>
            </a:r>
            <a:r>
              <a:rPr lang="it-IT" sz="2800" b="0" i="0" u="none" strike="noStrike" baseline="0" dirty="0">
                <a:latin typeface="Arial Narrow" panose="020B0606020202030204" pitchFamily="34" charset="0"/>
              </a:rPr>
              <a:t>, prevede che </a:t>
            </a:r>
          </a:p>
          <a:p>
            <a:pPr marL="457200" indent="-457200" algn="l">
              <a:buClr>
                <a:schemeClr val="accent1">
                  <a:lumMod val="75000"/>
                </a:schemeClr>
              </a:buClr>
              <a:buFont typeface="Wingdings" panose="05000000000000000000" pitchFamily="2" charset="2"/>
              <a:buChar char="§"/>
            </a:pPr>
            <a:r>
              <a:rPr lang="it-IT" sz="2800" b="0" i="0" u="none" strike="noStrike" baseline="0" dirty="0">
                <a:latin typeface="Arial Narrow" panose="020B0606020202030204" pitchFamily="34" charset="0"/>
              </a:rPr>
              <a:t>gli enti locali in </a:t>
            </a:r>
            <a:r>
              <a:rPr lang="it-IT" sz="2800" b="1" i="0" u="none" strike="noStrike" baseline="0" dirty="0">
                <a:latin typeface="Arial Narrow" panose="020B0606020202030204" pitchFamily="34" charset="0"/>
              </a:rPr>
              <a:t>esercizio provvisorio o in gestione provvisoria </a:t>
            </a:r>
            <a:r>
              <a:rPr lang="it-IT" sz="2800" b="0" i="0" u="none" strike="noStrike" baseline="0" dirty="0">
                <a:latin typeface="Arial Narrow" panose="020B0606020202030204" pitchFamily="34" charset="0"/>
              </a:rPr>
              <a:t>sono </a:t>
            </a:r>
            <a:r>
              <a:rPr lang="it-IT" sz="2800" b="1" i="0" u="none" strike="noStrike" baseline="0" dirty="0">
                <a:latin typeface="Arial Narrow" panose="020B0606020202030204" pitchFamily="34" charset="0"/>
              </a:rPr>
              <a:t>autorizzati</a:t>
            </a:r>
            <a:r>
              <a:rPr lang="it-IT" sz="2800" b="0" i="0" u="none" strike="noStrike" baseline="0" dirty="0">
                <a:latin typeface="Arial Narrow" panose="020B0606020202030204" pitchFamily="34" charset="0"/>
              </a:rPr>
              <a:t>, per gli anni dal 2021 al 2026, a iscrivere in bilancio </a:t>
            </a:r>
            <a:r>
              <a:rPr lang="it-IT" sz="2800" b="1" i="0" u="none" strike="noStrike" baseline="0" dirty="0">
                <a:latin typeface="Arial Narrow" panose="020B0606020202030204" pitchFamily="34" charset="0"/>
              </a:rPr>
              <a:t>mediante apposita variazione tutti i finanziamenti di derivazione statale o europea finalizzati alla realizzazione di investimenti,</a:t>
            </a:r>
          </a:p>
          <a:p>
            <a:pPr marL="457200" indent="-457200" algn="l">
              <a:buClr>
                <a:schemeClr val="accent1">
                  <a:lumMod val="75000"/>
                </a:schemeClr>
              </a:buClr>
              <a:buFont typeface="Wingdings" panose="05000000000000000000" pitchFamily="2" charset="2"/>
              <a:buChar char="§"/>
            </a:pPr>
            <a:r>
              <a:rPr lang="it-IT" sz="2800" b="1" i="0" u="none" strike="noStrike" baseline="0" dirty="0">
                <a:latin typeface="Arial Narrow" panose="020B0606020202030204" pitchFamily="34" charset="0"/>
              </a:rPr>
              <a:t>quindi </a:t>
            </a:r>
            <a:r>
              <a:rPr lang="it-IT" sz="2800" b="1" i="0" u="sng" strike="noStrike" baseline="0" dirty="0">
                <a:latin typeface="Arial Narrow" panose="020B0606020202030204" pitchFamily="34" charset="0"/>
              </a:rPr>
              <a:t>non solo quelli afferenti al PNRR o al PNC</a:t>
            </a:r>
            <a:r>
              <a:rPr lang="it-IT" sz="2800" b="0" i="0" u="none" strike="noStrike" baseline="0" dirty="0">
                <a:latin typeface="Arial Narrow" panose="020B0606020202030204" pitchFamily="34" charset="0"/>
              </a:rPr>
              <a:t>, </a:t>
            </a:r>
          </a:p>
          <a:p>
            <a:pPr marL="457200" indent="-457200" algn="l">
              <a:buClr>
                <a:schemeClr val="accent1">
                  <a:lumMod val="75000"/>
                </a:schemeClr>
              </a:buClr>
              <a:buFont typeface="Wingdings" panose="05000000000000000000" pitchFamily="2" charset="2"/>
              <a:buChar char="§"/>
            </a:pPr>
            <a:r>
              <a:rPr lang="it-IT" sz="2800" b="0" i="0" u="none" strike="noStrike" baseline="0" dirty="0">
                <a:latin typeface="Arial Narrow" panose="020B0606020202030204" pitchFamily="34" charset="0"/>
              </a:rPr>
              <a:t>in </a:t>
            </a:r>
            <a:r>
              <a:rPr lang="it-IT" sz="2800" b="1" i="0" u="none" strike="noStrike" baseline="0" dirty="0">
                <a:latin typeface="Arial Narrow" panose="020B0606020202030204" pitchFamily="34" charset="0"/>
              </a:rPr>
              <a:t>deroga </a:t>
            </a:r>
            <a:r>
              <a:rPr lang="it-IT" sz="2800" b="0" i="0" u="none" strike="noStrike" baseline="0" dirty="0">
                <a:latin typeface="Arial Narrow" panose="020B0606020202030204" pitchFamily="34" charset="0"/>
              </a:rPr>
              <a:t>a quanto previsto </a:t>
            </a:r>
            <a:r>
              <a:rPr lang="it-IT" sz="2800" b="1" i="0" u="none" strike="noStrike" baseline="0" dirty="0">
                <a:latin typeface="Arial Narrow" panose="020B0606020202030204" pitchFamily="34" charset="0"/>
              </a:rPr>
              <a:t>dall’articolo 163 del TUEL </a:t>
            </a:r>
            <a:r>
              <a:rPr lang="it-IT" sz="2800" b="0" i="0" u="none" strike="noStrike" baseline="0" dirty="0">
                <a:latin typeface="Arial Narrow" panose="020B0606020202030204" pitchFamily="34" charset="0"/>
              </a:rPr>
              <a:t>e dal </a:t>
            </a:r>
            <a:r>
              <a:rPr lang="it-IT" sz="2800" b="1" i="0" u="none" strike="noStrike" baseline="0" dirty="0">
                <a:latin typeface="Arial Narrow" panose="020B0606020202030204" pitchFamily="34" charset="0"/>
              </a:rPr>
              <a:t>principio </a:t>
            </a:r>
            <a:r>
              <a:rPr lang="it-IT" sz="2800" b="0" i="0" u="none" strike="noStrike" baseline="0" dirty="0">
                <a:latin typeface="Arial Narrow" panose="020B0606020202030204" pitchFamily="34" charset="0"/>
              </a:rPr>
              <a:t>contabile </a:t>
            </a:r>
            <a:r>
              <a:rPr lang="it-IT" sz="2800" b="1" i="0" u="none" strike="noStrike" baseline="0" dirty="0">
                <a:latin typeface="Arial Narrow" panose="020B0606020202030204" pitchFamily="34" charset="0"/>
              </a:rPr>
              <a:t>applicato 4/2</a:t>
            </a:r>
            <a:endParaRPr lang="it-IT" sz="2800" b="1" i="1" dirty="0">
              <a:solidFill>
                <a:schemeClr val="accent1">
                  <a:lumMod val="75000"/>
                </a:schemeClr>
              </a:solidFill>
              <a:latin typeface="Arial Narrow" panose="020B0606020202030204" pitchFamily="34" charset="0"/>
              <a:cs typeface="Times New Roman" panose="02020603050405020304" pitchFamily="18" charset="0"/>
            </a:endParaRPr>
          </a:p>
        </p:txBody>
      </p:sp>
      <p:sp>
        <p:nvSpPr>
          <p:cNvPr id="7" name="CasellaDiTesto 6">
            <a:extLst>
              <a:ext uri="{FF2B5EF4-FFF2-40B4-BE49-F238E27FC236}">
                <a16:creationId xmlns:a16="http://schemas.microsoft.com/office/drawing/2014/main" id="{C69C12D5-3896-2E06-77A6-1B0D64F2E876}"/>
              </a:ext>
            </a:extLst>
          </p:cNvPr>
          <p:cNvSpPr txBox="1"/>
          <p:nvPr/>
        </p:nvSpPr>
        <p:spPr>
          <a:xfrm>
            <a:off x="1524000" y="189936"/>
            <a:ext cx="746462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b="1" i="0" u="none" strike="noStrike" baseline="0" dirty="0">
                <a:solidFill>
                  <a:srgbClr val="004B69"/>
                </a:solidFill>
                <a:latin typeface="Arial-BoldMT"/>
              </a:rPr>
              <a:t>I fondi PNRR e l’esercizio provvisorio</a:t>
            </a:r>
            <a:br>
              <a:rPr lang="it-IT" sz="2400" b="1" i="0" u="none" strike="noStrike" baseline="0" dirty="0">
                <a:solidFill>
                  <a:srgbClr val="004B69"/>
                </a:solidFill>
                <a:latin typeface="Arial-BoldMT"/>
              </a:rPr>
            </a:br>
            <a:r>
              <a:rPr lang="it-IT" sz="2400" b="1" i="1" u="none" strike="noStrike" baseline="0" dirty="0">
                <a:solidFill>
                  <a:srgbClr val="004B69"/>
                </a:solidFill>
                <a:latin typeface="Arial-BoldMT"/>
              </a:rPr>
              <a:t>dl 77/2021, art. 15, co. 4-bis</a:t>
            </a:r>
            <a:endParaRPr kumimoji="0" lang="it-IT" sz="32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Segnaposto numero diapositiva 3">
            <a:extLst>
              <a:ext uri="{FF2B5EF4-FFF2-40B4-BE49-F238E27FC236}">
                <a16:creationId xmlns:a16="http://schemas.microsoft.com/office/drawing/2014/main" id="{4795C642-19FF-3EEC-E818-A76BFC0E2F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6C4783-C579-4F0E-9BBE-2BB2B87AD63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7714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62B8E9-7000-6B2D-B358-EAEAF949E254}"/>
              </a:ext>
            </a:extLst>
          </p:cNvPr>
          <p:cNvSpPr>
            <a:spLocks noGrp="1"/>
          </p:cNvSpPr>
          <p:nvPr>
            <p:ph type="ctrTitle"/>
          </p:nvPr>
        </p:nvSpPr>
        <p:spPr>
          <a:xfrm>
            <a:off x="1524000" y="363985"/>
            <a:ext cx="9144000" cy="656948"/>
          </a:xfrm>
        </p:spPr>
        <p:txBody>
          <a:bodyPr>
            <a:normAutofit fontScale="90000"/>
          </a:bodyPr>
          <a:lstStyle/>
          <a:p>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endParaRPr lang="it-IT" sz="4000" b="1" dirty="0">
              <a:latin typeface="Bookman Old Style" panose="02050604050505020204" pitchFamily="18" charset="0"/>
            </a:endParaRPr>
          </a:p>
        </p:txBody>
      </p:sp>
      <p:sp>
        <p:nvSpPr>
          <p:cNvPr id="3" name="Sottotitolo 2">
            <a:extLst>
              <a:ext uri="{FF2B5EF4-FFF2-40B4-BE49-F238E27FC236}">
                <a16:creationId xmlns:a16="http://schemas.microsoft.com/office/drawing/2014/main" id="{5027359F-DB03-9EBB-17F9-517FF9B3CB29}"/>
              </a:ext>
            </a:extLst>
          </p:cNvPr>
          <p:cNvSpPr>
            <a:spLocks noGrp="1"/>
          </p:cNvSpPr>
          <p:nvPr>
            <p:ph type="subTitle" idx="1"/>
          </p:nvPr>
        </p:nvSpPr>
        <p:spPr>
          <a:xfrm>
            <a:off x="1524000" y="1292390"/>
            <a:ext cx="9144000" cy="4979535"/>
          </a:xfrm>
        </p:spPr>
        <p:txBody>
          <a:bodyPr anchor="ctr">
            <a:normAutofit fontScale="92500" lnSpcReduction="10000"/>
          </a:bodyPr>
          <a:lstStyle/>
          <a:p>
            <a:pPr algn="l">
              <a:lnSpc>
                <a:spcPct val="110000"/>
              </a:lnSpc>
              <a:spcBef>
                <a:spcPts val="0"/>
              </a:spcBef>
              <a:spcAft>
                <a:spcPts val="600"/>
              </a:spcAft>
            </a:pPr>
            <a:r>
              <a:rPr lang="it-IT" sz="2000" b="0" i="0" u="none" strike="noStrike" baseline="0" dirty="0">
                <a:latin typeface="ArialMT"/>
              </a:rPr>
              <a:t>L’</a:t>
            </a:r>
            <a:r>
              <a:rPr lang="it-IT" sz="2000" b="1" i="0" u="none" strike="noStrike" baseline="0" dirty="0">
                <a:latin typeface="Arial" panose="020B0604020202020204" pitchFamily="34" charset="0"/>
              </a:rPr>
              <a:t>articolo 15, comma 4, </a:t>
            </a:r>
            <a:r>
              <a:rPr lang="it-IT" sz="2000" b="0" i="0" u="none" strike="noStrike" baseline="0" dirty="0">
                <a:latin typeface="Arial" panose="020B0604020202020204" pitchFamily="34" charset="0"/>
              </a:rPr>
              <a:t>del </a:t>
            </a:r>
            <a:r>
              <a:rPr lang="it-IT" sz="2000" b="1" i="0" u="none" strike="noStrike" baseline="0" dirty="0">
                <a:latin typeface="Arial" panose="020B0604020202020204" pitchFamily="34" charset="0"/>
              </a:rPr>
              <a:t>dl n. 77/2021 </a:t>
            </a:r>
            <a:r>
              <a:rPr lang="it-IT" sz="2000" b="0" i="0" u="none" strike="noStrike" baseline="0" dirty="0">
                <a:latin typeface="Arial" panose="020B0604020202020204" pitchFamily="34" charset="0"/>
              </a:rPr>
              <a:t>garantisce agli enti locali la possibilità di accertare i trasferimenti ricevuti per </a:t>
            </a:r>
            <a:r>
              <a:rPr lang="it-IT" sz="2000" b="0" i="0" u="none" strike="noStrike" baseline="0" dirty="0">
                <a:latin typeface="ArialMT"/>
              </a:rPr>
              <a:t>l’attuazione </a:t>
            </a:r>
            <a:r>
              <a:rPr lang="it-IT" sz="2000" b="0" i="0" u="none" strike="noStrike" baseline="0" dirty="0">
                <a:latin typeface="Arial" panose="020B0604020202020204" pitchFamily="34" charset="0"/>
              </a:rPr>
              <a:t>del PNRR e del PNC sulla base della formale deliberazione di riparto del contributo a proprio favore:</a:t>
            </a:r>
          </a:p>
          <a:p>
            <a:pPr marL="342900" indent="-342900" algn="l">
              <a:lnSpc>
                <a:spcPct val="110000"/>
              </a:lnSpc>
              <a:spcBef>
                <a:spcPts val="0"/>
              </a:spcBef>
              <a:spcAft>
                <a:spcPts val="600"/>
              </a:spcAft>
              <a:buClr>
                <a:schemeClr val="accent1">
                  <a:lumMod val="75000"/>
                </a:schemeClr>
              </a:buClr>
              <a:buFont typeface="Wingdings" panose="05000000000000000000" pitchFamily="2" charset="2"/>
              <a:buChar char="§"/>
            </a:pPr>
            <a:r>
              <a:rPr lang="it-IT" sz="2000" b="0" i="0" u="none" strike="noStrike" baseline="0" dirty="0">
                <a:latin typeface="Arial" panose="020B0604020202020204" pitchFamily="34" charset="0"/>
              </a:rPr>
              <a:t>senza quindi dover attendere l'impegno del soggetto erogante</a:t>
            </a:r>
          </a:p>
          <a:p>
            <a:pPr marL="342900" indent="-342900" algn="l">
              <a:lnSpc>
                <a:spcPct val="110000"/>
              </a:lnSpc>
              <a:spcBef>
                <a:spcPts val="0"/>
              </a:spcBef>
              <a:spcAft>
                <a:spcPts val="600"/>
              </a:spcAft>
              <a:buClr>
                <a:schemeClr val="accent1">
                  <a:lumMod val="75000"/>
                </a:schemeClr>
              </a:buClr>
              <a:buFont typeface="Wingdings" panose="05000000000000000000" pitchFamily="2" charset="2"/>
              <a:buChar char="§"/>
            </a:pPr>
            <a:r>
              <a:rPr lang="it-IT" sz="2000" b="0" i="0" u="none" strike="noStrike" baseline="0" dirty="0">
                <a:latin typeface="Arial" panose="020B0604020202020204" pitchFamily="34" charset="0"/>
              </a:rPr>
              <a:t>con imputazione agli esercizi di esigibilità previsti nella delibera di assegnazione</a:t>
            </a:r>
          </a:p>
          <a:p>
            <a:pPr algn="l">
              <a:lnSpc>
                <a:spcPct val="110000"/>
              </a:lnSpc>
              <a:spcBef>
                <a:spcPts val="0"/>
              </a:spcBef>
              <a:spcAft>
                <a:spcPts val="600"/>
              </a:spcAft>
            </a:pPr>
            <a:r>
              <a:rPr lang="it-IT" sz="2000" b="0" i="0" u="none" strike="noStrike" baseline="0" dirty="0">
                <a:solidFill>
                  <a:srgbClr val="000000"/>
                </a:solidFill>
                <a:latin typeface="Arial" panose="020B0604020202020204" pitchFamily="34" charset="0"/>
              </a:rPr>
              <a:t>La disposizione deroga alle ordinarie regole fissate dal principio contabile applicato 4/2 allegato al decreto legislativo 118/2011, anticipando il momento in cui diviene possibile contabilizzare </a:t>
            </a:r>
            <a:r>
              <a:rPr lang="it-IT" sz="2000" b="0" i="0" u="none" strike="noStrike" baseline="0" dirty="0">
                <a:solidFill>
                  <a:srgbClr val="000000"/>
                </a:solidFill>
                <a:latin typeface="ArialMT"/>
              </a:rPr>
              <a:t>l’accertamento </a:t>
            </a:r>
            <a:r>
              <a:rPr lang="it-IT" sz="2000" b="0" i="0" u="none" strike="noStrike" baseline="0" dirty="0">
                <a:solidFill>
                  <a:srgbClr val="000000"/>
                </a:solidFill>
                <a:latin typeface="Arial" panose="020B0604020202020204" pitchFamily="34" charset="0"/>
              </a:rPr>
              <a:t>di entrata necessario alla copertura finanziaria della correlata spesa </a:t>
            </a:r>
          </a:p>
          <a:p>
            <a:pPr algn="l">
              <a:lnSpc>
                <a:spcPct val="110000"/>
              </a:lnSpc>
              <a:spcBef>
                <a:spcPts val="0"/>
              </a:spcBef>
              <a:spcAft>
                <a:spcPts val="600"/>
              </a:spcAft>
            </a:pPr>
            <a:r>
              <a:rPr lang="it-IT" sz="2000" b="0" i="0" u="none" strike="noStrike" baseline="0" dirty="0">
                <a:solidFill>
                  <a:srgbClr val="000000"/>
                </a:solidFill>
                <a:latin typeface="Arial" panose="020B0604020202020204" pitchFamily="34" charset="0"/>
              </a:rPr>
              <a:t>In pratica, non occorre attendere </a:t>
            </a:r>
            <a:r>
              <a:rPr lang="it-IT" sz="2000" b="0" i="0" u="none" strike="noStrike" baseline="0" dirty="0">
                <a:solidFill>
                  <a:srgbClr val="000000"/>
                </a:solidFill>
                <a:latin typeface="ArialMT"/>
              </a:rPr>
              <a:t>l’impegno </a:t>
            </a:r>
            <a:r>
              <a:rPr lang="it-IT" sz="2000" b="0" i="0" u="none" strike="noStrike" baseline="0" dirty="0">
                <a:solidFill>
                  <a:srgbClr val="000000"/>
                </a:solidFill>
                <a:latin typeface="Arial" panose="020B0604020202020204" pitchFamily="34" charset="0"/>
              </a:rPr>
              <a:t>di spesa </a:t>
            </a:r>
            <a:r>
              <a:rPr lang="it-IT" sz="2000" b="0" i="0" u="none" strike="noStrike" baseline="0" dirty="0">
                <a:solidFill>
                  <a:srgbClr val="000000"/>
                </a:solidFill>
                <a:latin typeface="ArialMT"/>
              </a:rPr>
              <a:t>dell’amministrazione </a:t>
            </a:r>
            <a:r>
              <a:rPr lang="it-IT" sz="2000" b="0" i="0" u="none" strike="noStrike" baseline="0" dirty="0">
                <a:solidFill>
                  <a:srgbClr val="000000"/>
                </a:solidFill>
                <a:latin typeface="Arial" panose="020B0604020202020204" pitchFamily="34" charset="0"/>
              </a:rPr>
              <a:t>erogante, ma è sufficiente il decreto che assegna le risorse</a:t>
            </a:r>
          </a:p>
          <a:p>
            <a:pPr algn="l">
              <a:lnSpc>
                <a:spcPct val="110000"/>
              </a:lnSpc>
              <a:spcBef>
                <a:spcPts val="0"/>
              </a:spcBef>
              <a:spcAft>
                <a:spcPts val="600"/>
              </a:spcAft>
            </a:pPr>
            <a:endParaRPr lang="it-IT" sz="2000" dirty="0">
              <a:solidFill>
                <a:srgbClr val="000000"/>
              </a:solidFill>
              <a:latin typeface="Arial" panose="020B0604020202020204" pitchFamily="34" charset="0"/>
            </a:endParaRPr>
          </a:p>
          <a:p>
            <a:pPr>
              <a:lnSpc>
                <a:spcPct val="110000"/>
              </a:lnSpc>
              <a:spcBef>
                <a:spcPts val="0"/>
              </a:spcBef>
              <a:spcAft>
                <a:spcPts val="600"/>
              </a:spcAft>
            </a:pPr>
            <a:r>
              <a:rPr lang="it-IT" sz="2000" b="1" i="1" u="none" strike="noStrike" baseline="0" dirty="0">
                <a:solidFill>
                  <a:schemeClr val="accent1">
                    <a:lumMod val="75000"/>
                  </a:schemeClr>
                </a:solidFill>
                <a:latin typeface="Arial" panose="020B0604020202020204" pitchFamily="34" charset="0"/>
              </a:rPr>
              <a:t>Questa disposizione permette di movimentare, contestualm</a:t>
            </a:r>
            <a:r>
              <a:rPr lang="it-IT" sz="2000" b="1" i="1" dirty="0">
                <a:solidFill>
                  <a:schemeClr val="accent1">
                    <a:lumMod val="75000"/>
                  </a:schemeClr>
                </a:solidFill>
                <a:latin typeface="Arial" panose="020B0604020202020204" pitchFamily="34" charset="0"/>
              </a:rPr>
              <a:t>ente o successivamente, anche la spesa correlata al finanziamento accertato</a:t>
            </a:r>
            <a:endParaRPr lang="it-IT" sz="2000" b="1" i="1" u="none" strike="noStrike" baseline="0" dirty="0">
              <a:solidFill>
                <a:schemeClr val="accent1">
                  <a:lumMod val="75000"/>
                </a:schemeClr>
              </a:solidFill>
              <a:latin typeface="Arial" panose="020B0604020202020204" pitchFamily="34" charset="0"/>
            </a:endParaRPr>
          </a:p>
        </p:txBody>
      </p:sp>
      <p:sp>
        <p:nvSpPr>
          <p:cNvPr id="7" name="CasellaDiTesto 6">
            <a:extLst>
              <a:ext uri="{FF2B5EF4-FFF2-40B4-BE49-F238E27FC236}">
                <a16:creationId xmlns:a16="http://schemas.microsoft.com/office/drawing/2014/main" id="{C69C12D5-3896-2E06-77A6-1B0D64F2E876}"/>
              </a:ext>
            </a:extLst>
          </p:cNvPr>
          <p:cNvSpPr txBox="1"/>
          <p:nvPr/>
        </p:nvSpPr>
        <p:spPr>
          <a:xfrm>
            <a:off x="1524000" y="191113"/>
            <a:ext cx="746462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b="1" i="0" u="none" strike="noStrike" baseline="0" dirty="0">
                <a:solidFill>
                  <a:srgbClr val="004B69"/>
                </a:solidFill>
                <a:latin typeface="Arial-BoldMT"/>
              </a:rPr>
              <a:t>L’accertamento delle entrate</a:t>
            </a:r>
            <a:br>
              <a:rPr lang="it-IT" sz="2400" b="1" i="0" u="none" strike="noStrike" baseline="0" dirty="0">
                <a:solidFill>
                  <a:srgbClr val="004B69"/>
                </a:solidFill>
                <a:latin typeface="Arial-BoldMT"/>
              </a:rPr>
            </a:br>
            <a:r>
              <a:rPr lang="it-IT" sz="2400" b="1" i="1" u="none" strike="noStrike" baseline="0" dirty="0">
                <a:solidFill>
                  <a:srgbClr val="004B69"/>
                </a:solidFill>
                <a:latin typeface="Arial-BoldMT"/>
              </a:rPr>
              <a:t>Dl 77/2021, art. 15, co. 4</a:t>
            </a:r>
            <a:endParaRPr kumimoji="0" lang="it-IT" sz="32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Segnaposto numero diapositiva 3">
            <a:extLst>
              <a:ext uri="{FF2B5EF4-FFF2-40B4-BE49-F238E27FC236}">
                <a16:creationId xmlns:a16="http://schemas.microsoft.com/office/drawing/2014/main" id="{4795C642-19FF-3EEC-E818-A76BFC0E2F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6C4783-C579-4F0E-9BBE-2BB2B87AD63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5404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62B8E9-7000-6B2D-B358-EAEAF949E254}"/>
              </a:ext>
            </a:extLst>
          </p:cNvPr>
          <p:cNvSpPr>
            <a:spLocks noGrp="1"/>
          </p:cNvSpPr>
          <p:nvPr>
            <p:ph type="ctrTitle"/>
          </p:nvPr>
        </p:nvSpPr>
        <p:spPr>
          <a:xfrm>
            <a:off x="1524000" y="363985"/>
            <a:ext cx="9144000" cy="656948"/>
          </a:xfrm>
        </p:spPr>
        <p:txBody>
          <a:bodyPr>
            <a:normAutofit fontScale="90000"/>
          </a:bodyPr>
          <a:lstStyle/>
          <a:p>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endParaRPr lang="it-IT" sz="4000" b="1" dirty="0">
              <a:latin typeface="Bookman Old Style" panose="02050604050505020204" pitchFamily="18" charset="0"/>
            </a:endParaRPr>
          </a:p>
        </p:txBody>
      </p:sp>
      <p:sp>
        <p:nvSpPr>
          <p:cNvPr id="3" name="Sottotitolo 2">
            <a:extLst>
              <a:ext uri="{FF2B5EF4-FFF2-40B4-BE49-F238E27FC236}">
                <a16:creationId xmlns:a16="http://schemas.microsoft.com/office/drawing/2014/main" id="{5027359F-DB03-9EBB-17F9-517FF9B3CB29}"/>
              </a:ext>
            </a:extLst>
          </p:cNvPr>
          <p:cNvSpPr>
            <a:spLocks noGrp="1"/>
          </p:cNvSpPr>
          <p:nvPr>
            <p:ph type="subTitle" idx="1"/>
          </p:nvPr>
        </p:nvSpPr>
        <p:spPr>
          <a:xfrm>
            <a:off x="1524000" y="1183085"/>
            <a:ext cx="9144000" cy="5259171"/>
          </a:xfrm>
        </p:spPr>
        <p:txBody>
          <a:bodyPr>
            <a:noAutofit/>
          </a:bodyPr>
          <a:lstStyle/>
          <a:p>
            <a:pPr algn="l">
              <a:lnSpc>
                <a:spcPct val="100000"/>
              </a:lnSpc>
              <a:spcBef>
                <a:spcPts val="0"/>
              </a:spcBef>
              <a:spcAft>
                <a:spcPts val="600"/>
              </a:spcAft>
            </a:pPr>
            <a:r>
              <a:rPr lang="it-IT" sz="2200" b="0" i="0" u="none" strike="noStrike" baseline="0" dirty="0">
                <a:latin typeface="Arial Narrow" panose="020B0606020202030204" pitchFamily="34" charset="0"/>
              </a:rPr>
              <a:t>Il dl 152/2021 (“Disposizioni urgenti per l'attuazione del PNRR e per la prevenzione delle infiltrazioni mafiose”) prevede </a:t>
            </a:r>
            <a:r>
              <a:rPr lang="it-IT" sz="2200" b="1" i="0" u="none" strike="noStrike" baseline="0" dirty="0">
                <a:latin typeface="Arial Narrow" panose="020B0606020202030204" pitchFamily="34" charset="0"/>
              </a:rPr>
              <a:t>all’articolo 9, commi 6 e 7</a:t>
            </a:r>
            <a:r>
              <a:rPr lang="it-IT" sz="2200" b="0" i="0" u="none" strike="noStrike" baseline="0" dirty="0">
                <a:latin typeface="Arial Narrow" panose="020B0606020202030204" pitchFamily="34" charset="0"/>
              </a:rPr>
              <a:t>, che il Mef disponga </a:t>
            </a:r>
            <a:r>
              <a:rPr lang="it-IT" sz="2200" b="1" i="0" u="none" strike="noStrike" baseline="0" dirty="0">
                <a:latin typeface="Arial Narrow" panose="020B0606020202030204" pitchFamily="34" charset="0"/>
              </a:rPr>
              <a:t>anticipi di risorse da destinare ai soggetti attuatori dei progetti</a:t>
            </a:r>
            <a:r>
              <a:rPr lang="it-IT" sz="2200" b="0" i="0" u="none" strike="noStrike" baseline="0" dirty="0">
                <a:latin typeface="Arial Narrow" panose="020B0606020202030204" pitchFamily="34" charset="0"/>
              </a:rPr>
              <a:t>, ivi compresi gli enti territoriali, </a:t>
            </a:r>
            <a:r>
              <a:rPr lang="it-IT" sz="2200" b="1" i="0" u="none" strike="noStrike" baseline="0" dirty="0">
                <a:latin typeface="Arial Narrow" panose="020B0606020202030204" pitchFamily="34" charset="0"/>
              </a:rPr>
              <a:t>sulla base di motivate richieste </a:t>
            </a:r>
            <a:r>
              <a:rPr lang="it-IT" sz="2200" b="0" i="1" u="none" strike="noStrike" baseline="0" dirty="0">
                <a:latin typeface="Arial Narrow" panose="020B0606020202030204" pitchFamily="34" charset="0"/>
              </a:rPr>
              <a:t>presentate dalle Amministrazioni centrali</a:t>
            </a:r>
            <a:r>
              <a:rPr lang="it-IT" sz="2200" b="0" i="0" u="none" strike="noStrike" baseline="0" dirty="0">
                <a:latin typeface="Arial Narrow" panose="020B0606020202030204" pitchFamily="34" charset="0"/>
              </a:rPr>
              <a:t> titolari degli interventi ricompresi nel PNRR</a:t>
            </a:r>
          </a:p>
          <a:p>
            <a:pPr marL="342900" indent="-342900" algn="l">
              <a:lnSpc>
                <a:spcPct val="100000"/>
              </a:lnSpc>
              <a:spcBef>
                <a:spcPts val="0"/>
              </a:spcBef>
              <a:spcAft>
                <a:spcPts val="600"/>
              </a:spcAft>
              <a:buClr>
                <a:schemeClr val="accent1">
                  <a:lumMod val="75000"/>
                </a:schemeClr>
              </a:buClr>
              <a:buFont typeface="Wingdings" panose="05000000000000000000" pitchFamily="2" charset="2"/>
              <a:buChar char="§"/>
            </a:pPr>
            <a:r>
              <a:rPr lang="it-IT" sz="2200" b="0" i="0" u="none" strike="noStrike" baseline="0" dirty="0">
                <a:latin typeface="Arial Narrow" panose="020B0606020202030204" pitchFamily="34" charset="0"/>
              </a:rPr>
              <a:t>Gli impegni e i relativi pagamenti dovuti </a:t>
            </a:r>
            <a:r>
              <a:rPr lang="it-IT" sz="2200" b="1" i="0" u="none" strike="noStrike" baseline="0" dirty="0">
                <a:latin typeface="Arial Narrow" panose="020B0606020202030204" pitchFamily="34" charset="0"/>
              </a:rPr>
              <a:t>a fasi dell’intervento che si realizzano in anticipo </a:t>
            </a:r>
            <a:r>
              <a:rPr lang="it-IT" sz="2200" b="0" i="0" u="none" strike="noStrike" baseline="0" dirty="0">
                <a:latin typeface="Arial Narrow" panose="020B0606020202030204" pitchFamily="34" charset="0"/>
              </a:rPr>
              <a:t>rispetto al cronoprogramma prefissato possono essere assistiti da corrispondenti anticipi di risorse trasferite</a:t>
            </a:r>
          </a:p>
          <a:p>
            <a:pPr marL="342900" indent="-342900" algn="l">
              <a:lnSpc>
                <a:spcPct val="100000"/>
              </a:lnSpc>
              <a:spcBef>
                <a:spcPts val="0"/>
              </a:spcBef>
              <a:spcAft>
                <a:spcPts val="600"/>
              </a:spcAft>
              <a:buClr>
                <a:schemeClr val="accent1">
                  <a:lumMod val="75000"/>
                </a:schemeClr>
              </a:buClr>
              <a:buFont typeface="Wingdings" panose="05000000000000000000" pitchFamily="2" charset="2"/>
              <a:buChar char="§"/>
            </a:pPr>
            <a:r>
              <a:rPr lang="it-IT" sz="2200" b="0" i="0" u="none" strike="noStrike" baseline="0" dirty="0">
                <a:latin typeface="Arial Narrow" panose="020B0606020202030204" pitchFamily="34" charset="0"/>
              </a:rPr>
              <a:t>A tal fine le amministrazioni centrali dispongono di un </a:t>
            </a:r>
            <a:r>
              <a:rPr lang="it-IT" sz="2200" b="1" i="0" u="none" strike="noStrike" baseline="0" dirty="0">
                <a:latin typeface="Arial Narrow" panose="020B0606020202030204" pitchFamily="34" charset="0"/>
              </a:rPr>
              <a:t>fondo rotativo statale (circa 40 mld.) </a:t>
            </a:r>
            <a:r>
              <a:rPr lang="it-IT" sz="2200" b="0" i="0" u="none" strike="noStrike" baseline="0" dirty="0">
                <a:latin typeface="Arial Narrow" panose="020B0606020202030204" pitchFamily="34" charset="0"/>
              </a:rPr>
              <a:t>a gestione speciale</a:t>
            </a:r>
          </a:p>
          <a:p>
            <a:pPr marL="342900" indent="-342900" algn="l">
              <a:lnSpc>
                <a:spcPct val="100000"/>
              </a:lnSpc>
              <a:spcBef>
                <a:spcPts val="0"/>
              </a:spcBef>
              <a:spcAft>
                <a:spcPts val="600"/>
              </a:spcAft>
              <a:buClr>
                <a:schemeClr val="accent1">
                  <a:lumMod val="75000"/>
                </a:schemeClr>
              </a:buClr>
              <a:buFont typeface="Wingdings" panose="05000000000000000000" pitchFamily="2" charset="2"/>
              <a:buChar char="§"/>
            </a:pPr>
            <a:r>
              <a:rPr lang="it-IT" sz="2200" b="0" i="0" u="none" strike="noStrike" baseline="0" dirty="0">
                <a:latin typeface="Arial Narrow" panose="020B0606020202030204" pitchFamily="34" charset="0"/>
              </a:rPr>
              <a:t>Gli anticipi disposti sono poi regolati nel fondo rotativo con recuperi sui fondi dei ministeri titolari degli interventi, a norma del comma 7 dello stesso articolo 9</a:t>
            </a:r>
          </a:p>
          <a:p>
            <a:pPr>
              <a:lnSpc>
                <a:spcPct val="100000"/>
              </a:lnSpc>
              <a:spcBef>
                <a:spcPts val="0"/>
              </a:spcBef>
              <a:spcAft>
                <a:spcPts val="600"/>
              </a:spcAft>
            </a:pPr>
            <a:r>
              <a:rPr lang="it-IT" sz="2200" b="1" i="1" dirty="0">
                <a:solidFill>
                  <a:schemeClr val="accent1">
                    <a:lumMod val="75000"/>
                  </a:schemeClr>
                </a:solidFill>
                <a:latin typeface="Arial Narrow" panose="020B0606020202030204" pitchFamily="34" charset="0"/>
                <a:cs typeface="Times New Roman" panose="02020603050405020304" pitchFamily="18" charset="0"/>
              </a:rPr>
              <a:t>Questa norma viene ora modificata, con evidenti obiettivi di snellimento,</a:t>
            </a:r>
            <a:br>
              <a:rPr lang="it-IT" sz="2200" b="1" i="1" dirty="0">
                <a:solidFill>
                  <a:schemeClr val="accent1">
                    <a:lumMod val="75000"/>
                  </a:schemeClr>
                </a:solidFill>
                <a:latin typeface="Arial Narrow" panose="020B0606020202030204" pitchFamily="34" charset="0"/>
                <a:cs typeface="Times New Roman" panose="02020603050405020304" pitchFamily="18" charset="0"/>
              </a:rPr>
            </a:br>
            <a:r>
              <a:rPr lang="it-IT" sz="2200" b="1" i="1" dirty="0">
                <a:solidFill>
                  <a:schemeClr val="accent1">
                    <a:lumMod val="75000"/>
                  </a:schemeClr>
                </a:solidFill>
                <a:latin typeface="Arial Narrow" panose="020B0606020202030204" pitchFamily="34" charset="0"/>
                <a:cs typeface="Times New Roman" panose="02020603050405020304" pitchFamily="18" charset="0"/>
              </a:rPr>
              <a:t> con il dl 24 febbraio 2023, n. 13</a:t>
            </a:r>
          </a:p>
        </p:txBody>
      </p:sp>
      <p:sp>
        <p:nvSpPr>
          <p:cNvPr id="7" name="CasellaDiTesto 6">
            <a:extLst>
              <a:ext uri="{FF2B5EF4-FFF2-40B4-BE49-F238E27FC236}">
                <a16:creationId xmlns:a16="http://schemas.microsoft.com/office/drawing/2014/main" id="{C69C12D5-3896-2E06-77A6-1B0D64F2E876}"/>
              </a:ext>
            </a:extLst>
          </p:cNvPr>
          <p:cNvSpPr txBox="1"/>
          <p:nvPr/>
        </p:nvSpPr>
        <p:spPr>
          <a:xfrm>
            <a:off x="1524000" y="191113"/>
            <a:ext cx="7464623"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2400" b="1" i="0" u="none" strike="noStrike" baseline="0" dirty="0">
                <a:solidFill>
                  <a:srgbClr val="004B69"/>
                </a:solidFill>
                <a:latin typeface="Arial" panose="020B0604020202020204" pitchFamily="34" charset="0"/>
              </a:rPr>
              <a:t>Gli anticipi di risorse </a:t>
            </a:r>
            <a:br>
              <a:rPr lang="it-IT" sz="2400" b="1" i="0" u="none" strike="noStrike" baseline="0" dirty="0">
                <a:solidFill>
                  <a:srgbClr val="004B69"/>
                </a:solidFill>
                <a:latin typeface="Arial" panose="020B0604020202020204" pitchFamily="34" charset="0"/>
              </a:rPr>
            </a:br>
            <a:r>
              <a:rPr lang="it-IT" sz="2400" b="1" i="1" u="none" strike="noStrike" baseline="0" dirty="0">
                <a:solidFill>
                  <a:srgbClr val="004B69"/>
                </a:solidFill>
                <a:latin typeface="Arial" panose="020B0604020202020204" pitchFamily="34" charset="0"/>
              </a:rPr>
              <a:t>Dl 152/2021, art. 9, commi 6 e 7</a:t>
            </a:r>
            <a:endParaRPr kumimoji="0" lang="it-IT" sz="32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p:txBody>
      </p:sp>
      <p:sp>
        <p:nvSpPr>
          <p:cNvPr id="4" name="Segnaposto numero diapositiva 3">
            <a:extLst>
              <a:ext uri="{FF2B5EF4-FFF2-40B4-BE49-F238E27FC236}">
                <a16:creationId xmlns:a16="http://schemas.microsoft.com/office/drawing/2014/main" id="{4795C642-19FF-3EEC-E818-A76BFC0E2F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6C4783-C579-4F0E-9BBE-2BB2B87AD63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76010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262B8E9-7000-6B2D-B358-EAEAF949E254}"/>
              </a:ext>
            </a:extLst>
          </p:cNvPr>
          <p:cNvSpPr>
            <a:spLocks noGrp="1"/>
          </p:cNvSpPr>
          <p:nvPr>
            <p:ph type="ctrTitle"/>
          </p:nvPr>
        </p:nvSpPr>
        <p:spPr>
          <a:xfrm>
            <a:off x="1524000" y="363985"/>
            <a:ext cx="9144000" cy="656948"/>
          </a:xfrm>
        </p:spPr>
        <p:txBody>
          <a:bodyPr>
            <a:normAutofit fontScale="90000"/>
          </a:bodyPr>
          <a:lstStyle/>
          <a:p>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br>
              <a:rPr lang="it-IT" sz="4000" b="1" dirty="0">
                <a:latin typeface="Bookman Old Style" panose="02050604050505020204" pitchFamily="18" charset="0"/>
              </a:rPr>
            </a:br>
            <a:endParaRPr lang="it-IT" sz="4000" b="1" dirty="0">
              <a:latin typeface="Bookman Old Style" panose="02050604050505020204" pitchFamily="18" charset="0"/>
            </a:endParaRPr>
          </a:p>
        </p:txBody>
      </p:sp>
      <p:sp>
        <p:nvSpPr>
          <p:cNvPr id="4" name="Segnaposto numero diapositiva 3">
            <a:extLst>
              <a:ext uri="{FF2B5EF4-FFF2-40B4-BE49-F238E27FC236}">
                <a16:creationId xmlns:a16="http://schemas.microsoft.com/office/drawing/2014/main" id="{4795C642-19FF-3EEC-E818-A76BFC0E2F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6C4783-C579-4F0E-9BBE-2BB2B87AD63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egnaposto contenuto 4">
            <a:extLst>
              <a:ext uri="{FF2B5EF4-FFF2-40B4-BE49-F238E27FC236}">
                <a16:creationId xmlns:a16="http://schemas.microsoft.com/office/drawing/2014/main" id="{47C16310-8E4E-B58B-8A90-8470F2CA68D6}"/>
              </a:ext>
            </a:extLst>
          </p:cNvPr>
          <p:cNvSpPr txBox="1">
            <a:spLocks/>
          </p:cNvSpPr>
          <p:nvPr/>
        </p:nvSpPr>
        <p:spPr>
          <a:xfrm>
            <a:off x="859728" y="592424"/>
            <a:ext cx="5401613" cy="472654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spcAft>
                <a:spcPts val="600"/>
              </a:spcAft>
            </a:pPr>
            <a:r>
              <a:rPr lang="it-IT" sz="1800" b="1" dirty="0">
                <a:latin typeface="Arial Narrow" panose="020B0606020202030204" pitchFamily="34" charset="0"/>
              </a:rPr>
              <a:t>Testo originario co. 6</a:t>
            </a:r>
          </a:p>
          <a:p>
            <a:pPr algn="l">
              <a:lnSpc>
                <a:spcPct val="100000"/>
              </a:lnSpc>
              <a:spcBef>
                <a:spcPts val="0"/>
              </a:spcBef>
              <a:spcAft>
                <a:spcPts val="600"/>
              </a:spcAft>
            </a:pPr>
            <a:endParaRPr lang="it-IT" sz="1400" b="1" dirty="0">
              <a:latin typeface="Arial Narrow" panose="020B0606020202030204" pitchFamily="34" charset="0"/>
            </a:endParaRPr>
          </a:p>
          <a:p>
            <a:pPr algn="l">
              <a:lnSpc>
                <a:spcPct val="100000"/>
              </a:lnSpc>
              <a:spcBef>
                <a:spcPts val="0"/>
              </a:spcBef>
              <a:spcAft>
                <a:spcPts val="600"/>
              </a:spcAft>
            </a:pPr>
            <a:r>
              <a:rPr lang="it-IT" sz="1300" dirty="0">
                <a:latin typeface="Arial Narrow" panose="020B0606020202030204" pitchFamily="34" charset="0"/>
              </a:rPr>
              <a:t>6. Al fine di consentire il  tempestivo  avvio  ed  esecuzione  dei progetti PNRR finanziati a valere  su  autorizzazioni  di  spesa  del bilancio dello Stato</a:t>
            </a:r>
            <a:r>
              <a:rPr lang="it-IT" sz="1300" b="1" dirty="0">
                <a:latin typeface="Arial Narrow" panose="020B0606020202030204" pitchFamily="34" charset="0"/>
              </a:rPr>
              <a:t>,</a:t>
            </a:r>
          </a:p>
          <a:p>
            <a:pPr algn="l">
              <a:lnSpc>
                <a:spcPct val="100000"/>
              </a:lnSpc>
              <a:spcBef>
                <a:spcPts val="0"/>
              </a:spcBef>
              <a:spcAft>
                <a:spcPts val="600"/>
              </a:spcAft>
            </a:pPr>
            <a:r>
              <a:rPr lang="it-IT" sz="1400" b="1" dirty="0">
                <a:latin typeface="Arial Narrow" panose="020B0606020202030204" pitchFamily="34" charset="0"/>
              </a:rPr>
              <a:t> il Ministero  dell'economia  e  delle  finanze</a:t>
            </a:r>
            <a:r>
              <a:rPr lang="it-IT" sz="1400" dirty="0">
                <a:latin typeface="Arial Narrow" panose="020B0606020202030204" pitchFamily="34" charset="0"/>
              </a:rPr>
              <a:t>, </a:t>
            </a:r>
          </a:p>
          <a:p>
            <a:pPr algn="l">
              <a:lnSpc>
                <a:spcPct val="100000"/>
              </a:lnSpc>
              <a:spcBef>
                <a:spcPts val="0"/>
              </a:spcBef>
              <a:spcAft>
                <a:spcPts val="600"/>
              </a:spcAft>
            </a:pPr>
            <a:r>
              <a:rPr lang="it-IT" sz="1300" dirty="0">
                <a:latin typeface="Arial Narrow" panose="020B0606020202030204" pitchFamily="34" charset="0"/>
              </a:rPr>
              <a:t>nell'ambito delle disponibilità  del  conto  corrente  di  tesoreria centrale «Ministero dell'economia e delle finanze  -  Attuazione  del Next Generation EU-Italia -  Contributi  a  fondo  perduto»,  di  cui all'articolo 1, comma 1038, della legge 30  dicembre  2020,  n.  178, </a:t>
            </a:r>
          </a:p>
          <a:p>
            <a:pPr algn="l">
              <a:lnSpc>
                <a:spcPct val="100000"/>
              </a:lnSpc>
              <a:spcBef>
                <a:spcPts val="0"/>
              </a:spcBef>
              <a:spcAft>
                <a:spcPts val="600"/>
              </a:spcAft>
            </a:pPr>
            <a:r>
              <a:rPr lang="it-IT" sz="1400" b="1" dirty="0">
                <a:latin typeface="Arial Narrow" panose="020B0606020202030204" pitchFamily="34" charset="0"/>
              </a:rPr>
              <a:t>può disporre anticipazioni </a:t>
            </a:r>
            <a:r>
              <a:rPr lang="it-IT" sz="1400" b="1" u="sng" dirty="0">
                <a:latin typeface="Arial Narrow" panose="020B0606020202030204" pitchFamily="34" charset="0"/>
              </a:rPr>
              <a:t>da destinare ai  </a:t>
            </a:r>
            <a:r>
              <a:rPr lang="it-IT" sz="1400" b="1" dirty="0">
                <a:latin typeface="Arial Narrow" panose="020B0606020202030204" pitchFamily="34" charset="0"/>
              </a:rPr>
              <a:t>soggetti  attuatori  dei progetti, ivi compresi gli enti territoriali</a:t>
            </a:r>
            <a:r>
              <a:rPr lang="it-IT" sz="1400" dirty="0">
                <a:latin typeface="Arial Narrow" panose="020B0606020202030204" pitchFamily="34" charset="0"/>
              </a:rPr>
              <a:t>, </a:t>
            </a:r>
            <a:r>
              <a:rPr lang="it-IT" sz="1400" b="1" dirty="0">
                <a:latin typeface="Arial Narrow" panose="020B0606020202030204" pitchFamily="34" charset="0"/>
              </a:rPr>
              <a:t>sulla base di  </a:t>
            </a:r>
            <a:r>
              <a:rPr lang="it-IT" sz="1400" b="1" u="sng" dirty="0">
                <a:latin typeface="Arial Narrow" panose="020B0606020202030204" pitchFamily="34" charset="0"/>
              </a:rPr>
              <a:t>motivate richieste presentate dalle amministrazioni  centrali  titolari </a:t>
            </a:r>
            <a:r>
              <a:rPr lang="it-IT" sz="1400" b="1" dirty="0">
                <a:latin typeface="Arial Narrow" panose="020B0606020202030204" pitchFamily="34" charset="0"/>
              </a:rPr>
              <a:t> degli interventi PNRR</a:t>
            </a:r>
            <a:r>
              <a:rPr lang="it-IT" sz="1400" dirty="0">
                <a:latin typeface="Arial Narrow" panose="020B0606020202030204" pitchFamily="34" charset="0"/>
              </a:rPr>
              <a:t>. </a:t>
            </a:r>
          </a:p>
          <a:p>
            <a:pPr algn="l">
              <a:lnSpc>
                <a:spcPct val="100000"/>
              </a:lnSpc>
              <a:spcBef>
                <a:spcPts val="0"/>
              </a:spcBef>
              <a:spcAft>
                <a:spcPts val="600"/>
              </a:spcAft>
            </a:pPr>
            <a:endParaRPr lang="it-IT" sz="1400" dirty="0">
              <a:latin typeface="Arial Narrow" panose="020B0606020202030204" pitchFamily="34" charset="0"/>
            </a:endParaRPr>
          </a:p>
          <a:p>
            <a:pPr algn="l">
              <a:lnSpc>
                <a:spcPct val="100000"/>
              </a:lnSpc>
              <a:spcBef>
                <a:spcPts val="0"/>
              </a:spcBef>
              <a:spcAft>
                <a:spcPts val="600"/>
              </a:spcAft>
            </a:pPr>
            <a:r>
              <a:rPr lang="it-IT" sz="1400" dirty="0">
                <a:latin typeface="Arial Narrow" panose="020B0606020202030204" pitchFamily="34" charset="0"/>
              </a:rPr>
              <a:t>Per i soggetti attuatori, le anticipazioni di cui al presente  comma  costituiscono  trasferimenti  di  risorse  </a:t>
            </a:r>
            <a:r>
              <a:rPr lang="it-IT" sz="1300" b="1" dirty="0">
                <a:latin typeface="Arial Narrow" panose="020B0606020202030204" pitchFamily="34" charset="0"/>
              </a:rPr>
              <a:t>per  la realizzazione tempestiva degli interventi PNRR</a:t>
            </a:r>
            <a:r>
              <a:rPr lang="it-IT" sz="1300" dirty="0">
                <a:latin typeface="Arial Narrow" panose="020B0606020202030204" pitchFamily="34" charset="0"/>
              </a:rPr>
              <a:t>.</a:t>
            </a:r>
          </a:p>
        </p:txBody>
      </p:sp>
      <p:sp>
        <p:nvSpPr>
          <p:cNvPr id="6" name="Segnaposto contenuto 5">
            <a:extLst>
              <a:ext uri="{FF2B5EF4-FFF2-40B4-BE49-F238E27FC236}">
                <a16:creationId xmlns:a16="http://schemas.microsoft.com/office/drawing/2014/main" id="{EB7FABEC-87C1-2486-E1E9-4A96E325FD8D}"/>
              </a:ext>
            </a:extLst>
          </p:cNvPr>
          <p:cNvSpPr txBox="1">
            <a:spLocks/>
          </p:cNvSpPr>
          <p:nvPr/>
        </p:nvSpPr>
        <p:spPr>
          <a:xfrm>
            <a:off x="6413745" y="592424"/>
            <a:ext cx="5277115" cy="4726546"/>
          </a:xfrm>
          <a:prstGeom prst="rect">
            <a:avLst/>
          </a:prstGeom>
        </p:spPr>
        <p:txBody>
          <a:bodyPr>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Font typeface="Arial" panose="020B0604020202020204" pitchFamily="34" charset="0"/>
              <a:buNone/>
            </a:pPr>
            <a:r>
              <a:rPr lang="it-IT" sz="3800" b="1" dirty="0">
                <a:latin typeface="Arial Narrow" panose="020B0606020202030204" pitchFamily="34" charset="0"/>
              </a:rPr>
              <a:t>Testo sostituito dal dl 13/2022</a:t>
            </a:r>
          </a:p>
          <a:p>
            <a:pPr marL="0" indent="0">
              <a:lnSpc>
                <a:spcPct val="120000"/>
              </a:lnSpc>
              <a:spcBef>
                <a:spcPts val="0"/>
              </a:spcBef>
              <a:spcAft>
                <a:spcPts val="600"/>
              </a:spcAft>
              <a:buFont typeface="Arial" panose="020B0604020202020204" pitchFamily="34" charset="0"/>
              <a:buNone/>
            </a:pPr>
            <a:endParaRPr lang="it-IT" dirty="0">
              <a:latin typeface="Arial Narrow" panose="020B0606020202030204" pitchFamily="34" charset="0"/>
            </a:endParaRPr>
          </a:p>
          <a:p>
            <a:pPr marL="0" indent="0">
              <a:lnSpc>
                <a:spcPct val="120000"/>
              </a:lnSpc>
              <a:spcBef>
                <a:spcPts val="0"/>
              </a:spcBef>
              <a:spcAft>
                <a:spcPts val="600"/>
              </a:spcAft>
              <a:buFont typeface="Arial" panose="020B0604020202020204" pitchFamily="34" charset="0"/>
              <a:buNone/>
            </a:pPr>
            <a:r>
              <a:rPr lang="it-IT" dirty="0">
                <a:latin typeface="Arial Narrow" panose="020B0606020202030204" pitchFamily="34" charset="0"/>
              </a:rPr>
              <a:t>6. Al fine di consentire il tempestivo avvio  ed  esecuzione  dei progetti PNRR finanziati a valere  su  autorizzazioni  di  spesa  del bilancio dello Stato</a:t>
            </a:r>
            <a:r>
              <a:rPr lang="it-IT" sz="2900" b="1" dirty="0">
                <a:latin typeface="Arial Narrow" panose="020B0606020202030204" pitchFamily="34" charset="0"/>
              </a:rPr>
              <a:t>, </a:t>
            </a:r>
          </a:p>
          <a:p>
            <a:pPr marL="0" indent="0">
              <a:lnSpc>
                <a:spcPct val="120000"/>
              </a:lnSpc>
              <a:spcBef>
                <a:spcPts val="0"/>
              </a:spcBef>
              <a:spcAft>
                <a:spcPts val="600"/>
              </a:spcAft>
              <a:buFont typeface="Arial" panose="020B0604020202020204" pitchFamily="34" charset="0"/>
              <a:buNone/>
            </a:pPr>
            <a:r>
              <a:rPr lang="it-IT" sz="2900" b="1" dirty="0">
                <a:latin typeface="Arial Narrow" panose="020B0606020202030204" pitchFamily="34" charset="0"/>
              </a:rPr>
              <a:t>il Ministero  dell'economia  e  delle  finanze</a:t>
            </a:r>
            <a:r>
              <a:rPr lang="it-IT" sz="2900" dirty="0">
                <a:latin typeface="Arial Narrow" panose="020B0606020202030204" pitchFamily="34" charset="0"/>
              </a:rPr>
              <a:t>, </a:t>
            </a:r>
          </a:p>
          <a:p>
            <a:pPr marL="0" indent="0">
              <a:lnSpc>
                <a:spcPct val="120000"/>
              </a:lnSpc>
              <a:spcBef>
                <a:spcPts val="0"/>
              </a:spcBef>
              <a:spcAft>
                <a:spcPts val="600"/>
              </a:spcAft>
              <a:buFont typeface="Arial" panose="020B0604020202020204" pitchFamily="34" charset="0"/>
              <a:buNone/>
            </a:pPr>
            <a:r>
              <a:rPr lang="it-IT" dirty="0">
                <a:latin typeface="Arial Narrow" panose="020B0606020202030204" pitchFamily="34" charset="0"/>
              </a:rPr>
              <a:t>nell'ambito delle disponibilità  del  conto  corrente  di  tesoreria centrale «Ministero dell'economia e delle finanze  -  Attuazione  del Next Generation EU-Italia - Contributi a fondo perduto», di cui  all'articolo 1, comma 1038, della legge 30 dicembre 2020,  n.  178, </a:t>
            </a:r>
          </a:p>
          <a:p>
            <a:pPr marL="0" indent="0">
              <a:lnSpc>
                <a:spcPct val="120000"/>
              </a:lnSpc>
              <a:spcBef>
                <a:spcPts val="0"/>
              </a:spcBef>
              <a:spcAft>
                <a:spcPts val="600"/>
              </a:spcAft>
              <a:buFont typeface="Arial" panose="020B0604020202020204" pitchFamily="34" charset="0"/>
              <a:buNone/>
            </a:pPr>
            <a:r>
              <a:rPr lang="it-IT" sz="2900" b="1" dirty="0">
                <a:latin typeface="Arial Narrow" panose="020B0606020202030204" pitchFamily="34" charset="0"/>
              </a:rPr>
              <a:t>può disporre anticipazioni </a:t>
            </a:r>
            <a:r>
              <a:rPr lang="it-IT" sz="2900" b="1" u="sng" dirty="0">
                <a:solidFill>
                  <a:srgbClr val="C00000"/>
                </a:solidFill>
                <a:latin typeface="Arial Narrow" panose="020B0606020202030204" pitchFamily="34" charset="0"/>
              </a:rPr>
              <a:t>in favore dei relativi soggetti attuatori</a:t>
            </a:r>
            <a:r>
              <a:rPr lang="it-IT" sz="2900" b="1" dirty="0">
                <a:latin typeface="Arial Narrow" panose="020B0606020202030204" pitchFamily="34" charset="0"/>
              </a:rPr>
              <a:t>, ivi compresi gli enti territoriali,  sulla  base  di  </a:t>
            </a:r>
            <a:r>
              <a:rPr lang="it-IT" sz="2900" b="1" u="sng" dirty="0">
                <a:latin typeface="Arial Narrow" panose="020B0606020202030204" pitchFamily="34" charset="0"/>
              </a:rPr>
              <a:t>motivate  richieste dagli stessi presentate</a:t>
            </a:r>
            <a:r>
              <a:rPr lang="it-IT" sz="2900" b="1" dirty="0">
                <a:latin typeface="Arial Narrow" panose="020B0606020202030204" pitchFamily="34" charset="0"/>
              </a:rPr>
              <a:t>, </a:t>
            </a:r>
            <a:r>
              <a:rPr lang="it-IT" sz="2900" b="1" u="sng" dirty="0">
                <a:solidFill>
                  <a:srgbClr val="C00000"/>
                </a:solidFill>
                <a:latin typeface="Arial Narrow" panose="020B0606020202030204" pitchFamily="34" charset="0"/>
              </a:rPr>
              <a:t>sentite</a:t>
            </a:r>
            <a:r>
              <a:rPr lang="it-IT" sz="2900" b="1" dirty="0">
                <a:solidFill>
                  <a:srgbClr val="C00000"/>
                </a:solidFill>
                <a:latin typeface="Arial Narrow" panose="020B0606020202030204" pitchFamily="34" charset="0"/>
              </a:rPr>
              <a:t> le amministrazioni centrali </a:t>
            </a:r>
            <a:r>
              <a:rPr lang="it-IT" sz="2900" b="1" dirty="0">
                <a:latin typeface="Arial Narrow" panose="020B0606020202030204" pitchFamily="34" charset="0"/>
              </a:rPr>
              <a:t>titolari degli interventi PNRR su cui i progetti  insistono</a:t>
            </a:r>
            <a:r>
              <a:rPr lang="it-IT" dirty="0">
                <a:latin typeface="Arial Narrow" panose="020B0606020202030204" pitchFamily="34" charset="0"/>
              </a:rPr>
              <a:t>. </a:t>
            </a:r>
          </a:p>
          <a:p>
            <a:pPr marL="0" indent="0">
              <a:lnSpc>
                <a:spcPct val="120000"/>
              </a:lnSpc>
              <a:spcBef>
                <a:spcPts val="0"/>
              </a:spcBef>
              <a:spcAft>
                <a:spcPts val="600"/>
              </a:spcAft>
              <a:buFont typeface="Arial" panose="020B0604020202020204" pitchFamily="34" charset="0"/>
              <a:buNone/>
            </a:pPr>
            <a:r>
              <a:rPr lang="it-IT" sz="2900" dirty="0">
                <a:latin typeface="Arial Narrow" panose="020B0606020202030204" pitchFamily="34" charset="0"/>
              </a:rPr>
              <a:t>Per  i  soggetti attuatori</a:t>
            </a:r>
            <a:r>
              <a:rPr lang="it-IT" sz="2900" dirty="0">
                <a:solidFill>
                  <a:srgbClr val="C00000"/>
                </a:solidFill>
                <a:latin typeface="Arial Narrow" panose="020B0606020202030204" pitchFamily="34" charset="0"/>
              </a:rPr>
              <a:t>, le anticipazioni di cui al  presente  comma  costituiscono trasferimenti di  risorse  </a:t>
            </a:r>
            <a:r>
              <a:rPr lang="it-IT" sz="2900" b="1" dirty="0">
                <a:solidFill>
                  <a:srgbClr val="C00000"/>
                </a:solidFill>
                <a:latin typeface="Arial Narrow" panose="020B0606020202030204" pitchFamily="34" charset="0"/>
              </a:rPr>
              <a:t>vincolati  </a:t>
            </a:r>
            <a:r>
              <a:rPr lang="it-IT" sz="2900" b="1" dirty="0">
                <a:latin typeface="Arial Narrow" panose="020B0606020202030204" pitchFamily="34" charset="0"/>
              </a:rPr>
              <a:t>alla  realizzazione  tempestiva degli interventi PNRR</a:t>
            </a:r>
            <a:r>
              <a:rPr lang="it-IT" sz="2900" dirty="0">
                <a:latin typeface="Arial Narrow" panose="020B0606020202030204" pitchFamily="34" charset="0"/>
              </a:rPr>
              <a:t> per i quali sono erogate. </a:t>
            </a:r>
          </a:p>
          <a:p>
            <a:pPr marL="0" indent="0">
              <a:lnSpc>
                <a:spcPct val="120000"/>
              </a:lnSpc>
              <a:spcBef>
                <a:spcPts val="0"/>
              </a:spcBef>
              <a:spcAft>
                <a:spcPts val="600"/>
              </a:spcAft>
              <a:buFont typeface="Arial" panose="020B0604020202020204" pitchFamily="34" charset="0"/>
              <a:buNone/>
            </a:pPr>
            <a:r>
              <a:rPr lang="it-IT" sz="3000" b="1" dirty="0">
                <a:latin typeface="Arial Narrow" panose="020B0606020202030204" pitchFamily="34" charset="0"/>
              </a:rPr>
              <a:t>I soggetti  attuatori sono tenuti a  riversare  nel  citato  conto  corrente  di  tesoreria l'importo  dell'anticipazione  non  utilizzata   a   chiusura   degli interventi.</a:t>
            </a:r>
          </a:p>
        </p:txBody>
      </p:sp>
      <p:sp>
        <p:nvSpPr>
          <p:cNvPr id="8" name="CasellaDiTesto 7">
            <a:extLst>
              <a:ext uri="{FF2B5EF4-FFF2-40B4-BE49-F238E27FC236}">
                <a16:creationId xmlns:a16="http://schemas.microsoft.com/office/drawing/2014/main" id="{D5AFBF98-23F3-6C7C-3640-D5021056A85B}"/>
              </a:ext>
            </a:extLst>
          </p:cNvPr>
          <p:cNvSpPr txBox="1"/>
          <p:nvPr/>
        </p:nvSpPr>
        <p:spPr>
          <a:xfrm>
            <a:off x="1472484" y="75202"/>
            <a:ext cx="7464623"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2800" b="1" i="0" u="none" strike="noStrike" kern="1200" cap="none" spc="0" normalizeH="0" baseline="0" noProof="0" dirty="0">
                <a:ln>
                  <a:noFill/>
                </a:ln>
                <a:solidFill>
                  <a:schemeClr val="accent1">
                    <a:lumMod val="75000"/>
                  </a:schemeClr>
                </a:solidFill>
                <a:effectLst/>
                <a:uLnTx/>
                <a:uFillTx/>
                <a:latin typeface="Arial Narrow" panose="020B0606020202030204" pitchFamily="34" charset="0"/>
                <a:ea typeface="+mn-ea"/>
                <a:cs typeface="+mn-cs"/>
              </a:rPr>
              <a:t>La modifica del comma 6</a:t>
            </a:r>
            <a:r>
              <a:rPr kumimoji="0" lang="it-IT" sz="2000" b="1" i="0" u="none" strike="noStrike" kern="1200" cap="none" spc="0" normalizeH="0" baseline="0" noProof="0" dirty="0">
                <a:ln>
                  <a:noFill/>
                </a:ln>
                <a:solidFill>
                  <a:schemeClr val="accent1">
                    <a:lumMod val="75000"/>
                  </a:schemeClr>
                </a:solidFill>
                <a:effectLst/>
                <a:uLnTx/>
                <a:uFillTx/>
                <a:latin typeface="Arial Narrow" panose="020B0606020202030204" pitchFamily="34" charset="0"/>
                <a:ea typeface="+mn-ea"/>
                <a:cs typeface="+mn-cs"/>
              </a:rPr>
              <a:t>, art.9 del dl 152/2021</a:t>
            </a:r>
            <a:endParaRPr kumimoji="0" lang="it-IT" sz="2400" b="0" i="1" u="none" strike="noStrike" kern="1200" cap="none" spc="0" normalizeH="0" baseline="0" noProof="0" dirty="0">
              <a:ln>
                <a:noFill/>
              </a:ln>
              <a:solidFill>
                <a:schemeClr val="accent1">
                  <a:lumMod val="75000"/>
                </a:schemeClr>
              </a:solidFill>
              <a:effectLst/>
              <a:uLnTx/>
              <a:uFillTx/>
              <a:latin typeface="Arial Narrow" panose="020B0606020202030204" pitchFamily="34" charset="0"/>
              <a:ea typeface="+mn-ea"/>
              <a:cs typeface="+mn-cs"/>
            </a:endParaRPr>
          </a:p>
        </p:txBody>
      </p:sp>
      <p:sp>
        <p:nvSpPr>
          <p:cNvPr id="9" name="CasellaDiTesto 8">
            <a:extLst>
              <a:ext uri="{FF2B5EF4-FFF2-40B4-BE49-F238E27FC236}">
                <a16:creationId xmlns:a16="http://schemas.microsoft.com/office/drawing/2014/main" id="{A0B8F5DD-3CCB-CC00-1126-777E952944E6}"/>
              </a:ext>
            </a:extLst>
          </p:cNvPr>
          <p:cNvSpPr txBox="1"/>
          <p:nvPr/>
        </p:nvSpPr>
        <p:spPr>
          <a:xfrm>
            <a:off x="1170969" y="5244147"/>
            <a:ext cx="10333149" cy="1477328"/>
          </a:xfrm>
          <a:prstGeom prst="rect">
            <a:avLst/>
          </a:prstGeom>
          <a:noFill/>
        </p:spPr>
        <p:txBody>
          <a:bodyPr wrap="square" rtlCol="0">
            <a:spAutoFit/>
          </a:bodyPr>
          <a:lstStyle/>
          <a:p>
            <a:pPr marL="285750" indent="-285750">
              <a:buClr>
                <a:schemeClr val="accent1">
                  <a:lumMod val="75000"/>
                </a:schemeClr>
              </a:buClr>
              <a:buFont typeface="Wingdings" panose="05000000000000000000" pitchFamily="2" charset="2"/>
              <a:buChar char="§"/>
            </a:pPr>
            <a:r>
              <a:rPr lang="it-IT" b="1" i="1" dirty="0">
                <a:solidFill>
                  <a:schemeClr val="accent1">
                    <a:lumMod val="75000"/>
                  </a:schemeClr>
                </a:solidFill>
              </a:rPr>
              <a:t>Gli anticipi di risorse  possono essere richiesti al Mef direttamente dai soggetti attuatori</a:t>
            </a:r>
          </a:p>
          <a:p>
            <a:pPr marL="285750" indent="-285750">
              <a:buClr>
                <a:schemeClr val="accent1">
                  <a:lumMod val="75000"/>
                </a:schemeClr>
              </a:buClr>
              <a:buFont typeface="Wingdings" panose="05000000000000000000" pitchFamily="2" charset="2"/>
              <a:buChar char="§"/>
            </a:pPr>
            <a:r>
              <a:rPr lang="it-IT" b="1" i="1" dirty="0">
                <a:solidFill>
                  <a:schemeClr val="accent1">
                    <a:lumMod val="75000"/>
                  </a:schemeClr>
                </a:solidFill>
              </a:rPr>
              <a:t>Il Mef provvede ad erogare «sentiti» i ministeri titolari degli interventi PNRR</a:t>
            </a:r>
          </a:p>
          <a:p>
            <a:pPr marL="285750" indent="-285750">
              <a:buClr>
                <a:schemeClr val="accent1">
                  <a:lumMod val="75000"/>
                </a:schemeClr>
              </a:buClr>
              <a:buFont typeface="Wingdings" panose="05000000000000000000" pitchFamily="2" charset="2"/>
              <a:buChar char="§"/>
            </a:pPr>
            <a:r>
              <a:rPr lang="it-IT" b="1" i="1" dirty="0">
                <a:solidFill>
                  <a:schemeClr val="accent1">
                    <a:lumMod val="75000"/>
                  </a:schemeClr>
                </a:solidFill>
              </a:rPr>
              <a:t>Le erogazioni </a:t>
            </a:r>
          </a:p>
          <a:p>
            <a:pPr marL="742950" lvl="1" indent="-285750">
              <a:buClr>
                <a:schemeClr val="accent1">
                  <a:lumMod val="75000"/>
                </a:schemeClr>
              </a:buClr>
              <a:buFont typeface="Wingdings" panose="05000000000000000000" pitchFamily="2" charset="2"/>
              <a:buChar char="ü"/>
            </a:pPr>
            <a:r>
              <a:rPr lang="it-IT" b="1" i="1" dirty="0">
                <a:solidFill>
                  <a:schemeClr val="accent1">
                    <a:lumMod val="75000"/>
                  </a:schemeClr>
                </a:solidFill>
              </a:rPr>
              <a:t>sono sempre definite come «trasferimenti di risorse» (e non anticipazioni finanziarie)</a:t>
            </a:r>
          </a:p>
          <a:p>
            <a:pPr marL="742950" lvl="1" indent="-285750">
              <a:buClr>
                <a:schemeClr val="accent1">
                  <a:lumMod val="75000"/>
                </a:schemeClr>
              </a:buClr>
              <a:buFont typeface="Wingdings" panose="05000000000000000000" pitchFamily="2" charset="2"/>
              <a:buChar char="ü"/>
            </a:pPr>
            <a:r>
              <a:rPr lang="it-IT" b="1" i="1" dirty="0">
                <a:solidFill>
                  <a:schemeClr val="accent1">
                    <a:lumMod val="75000"/>
                  </a:schemeClr>
                </a:solidFill>
              </a:rPr>
              <a:t>sono ora (più) esplicitamente «vincolate» alla tempestiva realizzazione degli interventi</a:t>
            </a:r>
          </a:p>
        </p:txBody>
      </p:sp>
    </p:spTree>
    <p:extLst>
      <p:ext uri="{BB962C8B-B14F-4D97-AF65-F5344CB8AC3E}">
        <p14:creationId xmlns:p14="http://schemas.microsoft.com/office/powerpoint/2010/main" val="2182933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a:extLst>
              <a:ext uri="{FF2B5EF4-FFF2-40B4-BE49-F238E27FC236}">
                <a16:creationId xmlns:a16="http://schemas.microsoft.com/office/drawing/2014/main" id="{F42D0F8C-890C-6889-8B14-15FE5E21DA25}"/>
              </a:ext>
            </a:extLst>
          </p:cNvPr>
          <p:cNvSpPr>
            <a:spLocks noGrp="1"/>
          </p:cNvSpPr>
          <p:nvPr>
            <p:ph idx="1"/>
          </p:nvPr>
        </p:nvSpPr>
        <p:spPr>
          <a:xfrm>
            <a:off x="1476375" y="1163179"/>
            <a:ext cx="9391651" cy="5103019"/>
          </a:xfrm>
        </p:spPr>
        <p:txBody>
          <a:bodyPr>
            <a:normAutofit/>
          </a:bodyPr>
          <a:lstStyle/>
          <a:p>
            <a:pPr>
              <a:lnSpc>
                <a:spcPct val="100000"/>
              </a:lnSpc>
              <a:buClr>
                <a:schemeClr val="accent1">
                  <a:lumMod val="75000"/>
                </a:schemeClr>
              </a:buClr>
              <a:buFont typeface="Wingdings" panose="05000000000000000000" pitchFamily="2" charset="2"/>
              <a:buChar char="§"/>
            </a:pPr>
            <a:r>
              <a:rPr lang="it-IT" sz="2400" dirty="0"/>
              <a:t>Estensione co. 4-bis, art. 15, dl 77 ai contributi PNRR-PNC di parte corrente - Utilizzo </a:t>
            </a:r>
            <a:r>
              <a:rPr lang="it-IT" sz="2400" b="1" dirty="0"/>
              <a:t>quote correnti da contributi PNRR </a:t>
            </a:r>
            <a:r>
              <a:rPr lang="it-IT" sz="2400" dirty="0"/>
              <a:t>anche in fase di esercizio/gestione provvisori</a:t>
            </a:r>
          </a:p>
          <a:p>
            <a:pPr marL="180975" indent="0">
              <a:lnSpc>
                <a:spcPct val="100000"/>
              </a:lnSpc>
              <a:buClr>
                <a:schemeClr val="accent1">
                  <a:lumMod val="75000"/>
                </a:schemeClr>
              </a:buClr>
              <a:buNone/>
            </a:pPr>
            <a:r>
              <a:rPr lang="it-IT" sz="2400" i="1" dirty="0"/>
              <a:t>Tipicamente, quote di misure Digitalizzazione e Infrastrutture sociali</a:t>
            </a:r>
          </a:p>
          <a:p>
            <a:pPr>
              <a:lnSpc>
                <a:spcPct val="100000"/>
              </a:lnSpc>
              <a:buClr>
                <a:schemeClr val="accent1">
                  <a:lumMod val="75000"/>
                </a:schemeClr>
              </a:buClr>
              <a:buFont typeface="Wingdings" panose="05000000000000000000" pitchFamily="2" charset="2"/>
              <a:buChar char="§"/>
            </a:pPr>
            <a:r>
              <a:rPr lang="it-IT" sz="2400" dirty="0"/>
              <a:t>Estensione co. 3, art. 15, dl 77 a tutti gli investimenti locali (non solo PNRR-PNC) - </a:t>
            </a:r>
            <a:r>
              <a:rPr lang="it-IT" sz="2400" b="1" dirty="0"/>
              <a:t>Utilizzo avanzi vincolati/destinati in deroga ai limiti per gli enti in disavanzo</a:t>
            </a:r>
          </a:p>
          <a:p>
            <a:pPr>
              <a:lnSpc>
                <a:spcPct val="100000"/>
              </a:lnSpc>
              <a:buClr>
                <a:schemeClr val="accent1">
                  <a:lumMod val="75000"/>
                </a:schemeClr>
              </a:buClr>
              <a:buFont typeface="Wingdings" panose="05000000000000000000" pitchFamily="2" charset="2"/>
              <a:buChar char="§"/>
            </a:pPr>
            <a:r>
              <a:rPr lang="it-IT" sz="2400" dirty="0"/>
              <a:t>Estensione ai domicili digitali già presenti in ANPR dell’attuazione della </a:t>
            </a:r>
            <a:r>
              <a:rPr lang="it-IT" sz="2400" b="1" dirty="0"/>
              <a:t>Piattaforma digitale notifiche</a:t>
            </a:r>
          </a:p>
          <a:p>
            <a:pPr>
              <a:lnSpc>
                <a:spcPct val="100000"/>
              </a:lnSpc>
              <a:buClr>
                <a:schemeClr val="accent1">
                  <a:lumMod val="75000"/>
                </a:schemeClr>
              </a:buClr>
              <a:buFont typeface="Wingdings" panose="05000000000000000000" pitchFamily="2" charset="2"/>
              <a:buChar char="§"/>
            </a:pPr>
            <a:r>
              <a:rPr lang="it-IT" sz="2400" dirty="0"/>
              <a:t>Chiarimento espresso </a:t>
            </a:r>
            <a:r>
              <a:rPr lang="it-IT" sz="2400" b="1" dirty="0"/>
              <a:t>su utilizzo 2023 dei contributi caro-energia assegnati nel 2022 e confluiti in avanzo</a:t>
            </a:r>
            <a:r>
              <a:rPr lang="it-IT" sz="2400" dirty="0"/>
              <a:t>, anche per facilitare le assegnazioni del contributo 2023</a:t>
            </a:r>
          </a:p>
          <a:p>
            <a:pPr>
              <a:lnSpc>
                <a:spcPct val="100000"/>
              </a:lnSpc>
              <a:buClr>
                <a:schemeClr val="accent1">
                  <a:lumMod val="75000"/>
                </a:schemeClr>
              </a:buClr>
              <a:buFont typeface="Wingdings" panose="05000000000000000000" pitchFamily="2" charset="2"/>
              <a:buChar char="§"/>
            </a:pPr>
            <a:endParaRPr lang="it-IT" sz="2400" b="1" dirty="0"/>
          </a:p>
          <a:p>
            <a:pPr marL="180975" indent="0">
              <a:lnSpc>
                <a:spcPct val="100000"/>
              </a:lnSpc>
              <a:buClr>
                <a:schemeClr val="accent1">
                  <a:lumMod val="75000"/>
                </a:schemeClr>
              </a:buClr>
              <a:buNone/>
            </a:pPr>
            <a:endParaRPr lang="it-IT" sz="2400" dirty="0"/>
          </a:p>
        </p:txBody>
      </p:sp>
      <p:sp>
        <p:nvSpPr>
          <p:cNvPr id="4" name="Segnaposto numero diapositiva 3">
            <a:extLst>
              <a:ext uri="{FF2B5EF4-FFF2-40B4-BE49-F238E27FC236}">
                <a16:creationId xmlns:a16="http://schemas.microsoft.com/office/drawing/2014/main" id="{4795C642-19FF-3EEC-E818-A76BFC0E2F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86C4783-C579-4F0E-9BBE-2BB2B87AD636}" type="slidenum">
              <a:rPr kumimoji="0" lang="it-IT"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CasellaDiTesto 2">
            <a:extLst>
              <a:ext uri="{FF2B5EF4-FFF2-40B4-BE49-F238E27FC236}">
                <a16:creationId xmlns:a16="http://schemas.microsoft.com/office/drawing/2014/main" id="{AD5A96A6-2B03-B35F-B8C9-8B7B83E37C6E}"/>
              </a:ext>
            </a:extLst>
          </p:cNvPr>
          <p:cNvSpPr txBox="1"/>
          <p:nvPr/>
        </p:nvSpPr>
        <p:spPr>
          <a:xfrm>
            <a:off x="1476375" y="311705"/>
            <a:ext cx="7067550" cy="523220"/>
          </a:xfrm>
          <a:prstGeom prst="rect">
            <a:avLst/>
          </a:prstGeom>
          <a:noFill/>
        </p:spPr>
        <p:txBody>
          <a:bodyPr wrap="square">
            <a:spAutoFit/>
          </a:bodyPr>
          <a:lstStyle>
            <a:defPPr>
              <a:defRPr lang="it-IT"/>
            </a:defPPr>
            <a:lvl1pPr marR="0" lvl="0" indent="0" fontAlgn="auto">
              <a:lnSpc>
                <a:spcPct val="100000"/>
              </a:lnSpc>
              <a:spcBef>
                <a:spcPts val="0"/>
              </a:spcBef>
              <a:spcAft>
                <a:spcPts val="0"/>
              </a:spcAft>
              <a:buClrTx/>
              <a:buSzTx/>
              <a:buFontTx/>
              <a:buNone/>
              <a:tabLst/>
              <a:defRPr kumimoji="0" sz="2800" b="1" i="0" u="none" strike="noStrike" cap="none" spc="0" normalizeH="0" baseline="0">
                <a:ln>
                  <a:noFill/>
                </a:ln>
                <a:solidFill>
                  <a:schemeClr val="accent1">
                    <a:lumMod val="75000"/>
                  </a:schemeClr>
                </a:solidFill>
                <a:effectLst/>
                <a:uLnTx/>
                <a:uFillTx/>
                <a:latin typeface="Arial Narrow" panose="020B0606020202030204" pitchFamily="34" charset="0"/>
              </a:defRPr>
            </a:lvl1pPr>
          </a:lstStyle>
          <a:p>
            <a:r>
              <a:rPr lang="it-IT" dirty="0"/>
              <a:t>Le proposte ANCI di emendamenti al dl 13</a:t>
            </a:r>
          </a:p>
        </p:txBody>
      </p:sp>
    </p:spTree>
    <p:extLst>
      <p:ext uri="{BB962C8B-B14F-4D97-AF65-F5344CB8AC3E}">
        <p14:creationId xmlns:p14="http://schemas.microsoft.com/office/powerpoint/2010/main" val="3056468229"/>
      </p:ext>
    </p:extLst>
  </p:cSld>
  <p:clrMapOvr>
    <a:masterClrMapping/>
  </p:clrMapOvr>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801</TotalTime>
  <Words>1306</Words>
  <Application>Microsoft Office PowerPoint</Application>
  <PresentationFormat>Widescreen</PresentationFormat>
  <Paragraphs>85</Paragraphs>
  <Slides>9</Slides>
  <Notes>0</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9</vt:i4>
      </vt:variant>
    </vt:vector>
  </HeadingPairs>
  <TitlesOfParts>
    <vt:vector size="18" baseType="lpstr">
      <vt:lpstr>Arial</vt:lpstr>
      <vt:lpstr>Arial Narrow</vt:lpstr>
      <vt:lpstr>Arial-BoldMT</vt:lpstr>
      <vt:lpstr>ArialMT</vt:lpstr>
      <vt:lpstr>Bookman Old Style</vt:lpstr>
      <vt:lpstr>Calibri</vt:lpstr>
      <vt:lpstr>Calibri Light</vt:lpstr>
      <vt:lpstr>Wingdings</vt:lpstr>
      <vt:lpstr>1_Tema di Office</vt:lpstr>
      <vt:lpstr>WEBINAR DL 24 Febbraio 2023 n. 13 recante  “Disposizioni Urgenti per l’attuazione del  PNRR  e del PNC” (A.S. 564)</vt:lpstr>
      <vt:lpstr>Indice sintetico</vt:lpstr>
      <vt:lpstr>         </vt:lpstr>
      <vt:lpstr>         </vt:lpstr>
      <vt:lpstr>         </vt:lpstr>
      <vt:lpstr>         </vt:lpstr>
      <vt:lpstr>         </vt:lpstr>
      <vt:lpstr>         </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cp:revision>2</cp:revision>
  <dcterms:created xsi:type="dcterms:W3CDTF">2023-03-06T09:22:24Z</dcterms:created>
  <dcterms:modified xsi:type="dcterms:W3CDTF">2023-03-07T01:52:08Z</dcterms:modified>
</cp:coreProperties>
</file>