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4"/>
  </p:sldMasterIdLst>
  <p:notesMasterIdLst>
    <p:notesMasterId r:id="rId19"/>
  </p:notesMasterIdLst>
  <p:handoutMasterIdLst>
    <p:handoutMasterId r:id="rId20"/>
  </p:handoutMasterIdLst>
  <p:sldIdLst>
    <p:sldId id="256" r:id="rId5"/>
    <p:sldId id="571" r:id="rId6"/>
    <p:sldId id="564" r:id="rId7"/>
    <p:sldId id="565" r:id="rId8"/>
    <p:sldId id="572" r:id="rId9"/>
    <p:sldId id="567" r:id="rId10"/>
    <p:sldId id="568" r:id="rId11"/>
    <p:sldId id="569" r:id="rId12"/>
    <p:sldId id="570" r:id="rId13"/>
    <p:sldId id="573" r:id="rId14"/>
    <p:sldId id="574" r:id="rId15"/>
    <p:sldId id="2147375487" r:id="rId16"/>
    <p:sldId id="577" r:id="rId17"/>
    <p:sldId id="576" r:id="rId18"/>
  </p:sldIdLst>
  <p:sldSz cx="9144000" cy="6858000" type="screen4x3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CC66"/>
    <a:srgbClr val="669900"/>
    <a:srgbClr val="CC6600"/>
    <a:srgbClr val="0000FF"/>
    <a:srgbClr val="99660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1B323-3E45-4362-81A8-D3D39D5559AB}" v="1145" dt="2023-11-20T00:16:30.913"/>
    <p1510:client id="{5DCC8532-D3CC-48EB-8100-714FC08E72FD}" v="124" dt="2023-11-19T16:51:52.802"/>
    <p1510:client id="{5F87B26D-FEBC-34B5-A932-2EE627E38AB9}" v="1653" dt="2023-11-19T18:08:37.513"/>
    <p1510:client id="{7DD0D9D3-C845-478A-9C55-2A605B71DFEC}" v="1706" vWet="1708" dt="2023-11-19T21:54:02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1950" autoAdjust="0"/>
  </p:normalViewPr>
  <p:slideViewPr>
    <p:cSldViewPr>
      <p:cViewPr varScale="1">
        <p:scale>
          <a:sx n="76" d="100"/>
          <a:sy n="76" d="100"/>
        </p:scale>
        <p:origin x="164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10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C2E6056-5D5E-48CD-85BF-06705D03E2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162F8C5-BE1C-8545-C83C-09832038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A14A8F2B-BBAC-908A-7CFE-0DE9E09E7D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8FA461B0-81F7-9C20-6C54-1B53BFA588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77FA2C56-01BA-1843-A729-8D2ADD9D96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18A2132-4EDC-7795-D8EA-B8CE68BF647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929C3FE-1CFF-FD05-823F-A704E6B52BD6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DDB22F-8AD0-CD4E-A723-66190575B454}" type="datetimeFigureOut">
              <a:rPr lang="en-US" altLang="it-IT"/>
              <a:pPr>
                <a:defRPr/>
              </a:pPr>
              <a:t>11/20/2023</a:t>
            </a:fld>
            <a:endParaRPr lang="en-US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0F512679-EFEC-5993-DB72-FFD97A8291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56" tIns="43928" rIns="87856" bIns="43928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2A137829-7C8F-CA8D-AB08-36079A723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73CD30-BE29-25B9-8858-28973CAF08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358A45-F156-4349-78C5-6794D36FF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DFE5EF57-EE13-EB48-8A32-1BDEE8A4ED1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1895" indent="-285344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1376" indent="-228275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597927" indent="-228275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4477" indent="-228275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1028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67577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4128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0679" indent="-228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54873474-DF28-4DB1-8603-4FF30F933262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03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724EC832-0E79-AB06-0B74-7174A47A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B7838E61-35E2-FF2C-D16E-3A987983F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it-IT" altLang="en-US" noProof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4C536C-0A83-7E7D-2813-DF585F9A3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8DBBCA-8912-34FC-294A-EB0872205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5D6BE-0EDE-FCCE-D050-BDA90ECA4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2AC7-52A5-664F-84C3-47519CB053E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985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5F78C8-044B-7AD2-862D-927A00162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CBD596-DE99-E924-CF56-8E1637013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32CAC2-DA0F-DF22-843A-2AD1870E6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D15C-AE5F-8C44-98FB-9331D937E65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1366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BE6BB6-6E5A-915B-EDDD-0035F8C75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6FB57-8D8B-AA9D-4340-68766E8F6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309A98-4746-72D7-7274-1A136CE59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EB94-B42D-614A-8859-EF5E860E600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092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B8DBB3-F98C-EE94-D1C2-C33E51D56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0D74B8-05C4-6AE2-315D-29B9028AE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940152" y="6243638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CBF2C-A26C-5106-FCC8-F46EF06A1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255152"/>
            <a:ext cx="2133600" cy="457200"/>
          </a:xfrm>
          <a:ln/>
        </p:spPr>
        <p:txBody>
          <a:bodyPr anchor="ctr"/>
          <a:lstStyle>
            <a:lvl1pPr algn="ctr">
              <a:defRPr sz="1100"/>
            </a:lvl1pPr>
          </a:lstStyle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‹N›</a:t>
            </a:fld>
            <a:endParaRPr lang="it-IT" altLang="en-US" dirty="0"/>
          </a:p>
        </p:txBody>
      </p:sp>
      <p:pic>
        <p:nvPicPr>
          <p:cNvPr id="8" name="Immagine 7" descr="Immagine che contiene simbolo, Carattere, logo, Elementi grafici&#10;&#10;Descrizione generata automaticamente">
            <a:extLst>
              <a:ext uri="{FF2B5EF4-FFF2-40B4-BE49-F238E27FC236}">
                <a16:creationId xmlns:a16="http://schemas.microsoft.com/office/drawing/2014/main" id="{F304A966-40E3-848E-3E8A-F4EC15E138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22" y="6093296"/>
            <a:ext cx="590370" cy="49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3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25FDF-FBBC-8869-942A-327557480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8A3FCB-FA71-6D88-896E-F9AF34BE0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123542-E114-F253-83BC-4A0F72AFA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4864-6C01-1842-A4FF-83D13775DDF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41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5259E-AFA8-6A9E-056A-C92704971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F23CC6-0FBB-5709-85EC-62E51E78F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A2886D-4434-0AE6-96A5-09A67F974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3CCF7-721F-A14E-AD89-AE66047DA47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0740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539042-30A0-79F0-FB8F-88D907A60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D8F8CD-3A30-3DD3-AF06-920BF19BF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152627-6AE0-C455-96BC-574B31355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60E12-E916-8F4D-9D8A-0C449912620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3514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B0CBEF-27EB-8360-37F9-245D4CBE2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16A951-4558-A248-C409-B8DD5FB23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7465A9-E103-8B85-AAD3-59A3F7CAC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20239-4DA1-CD4D-A06B-56E0D195095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1410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24BBDB-F79B-4989-6FD2-5B80F90FEF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26E0E8-1CB7-BE4D-6E6E-A18706860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0CBE2F-7DCC-FABA-DAB6-8FD5BECC4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72C1-5656-8144-B376-26618C334D0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6687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0B652-6F8B-2516-A23D-CD61A1933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429DE-9BB9-06AD-50CA-46798ED9D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F01842-7F83-C792-C3D9-C61C08E89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1E31-FBE5-9948-98A2-29B07B847CB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703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FCC041-5026-63EC-D860-4C060AEF9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BD691-68B3-1EDE-3570-5745B76D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0AC6C-4694-E83A-A8F1-C6EF5CFFD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06BE-1E1E-E145-A915-4FF314783B0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705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B747BF-1593-51FC-12C7-03A8BEC06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23F07B-33CB-66E3-34A5-CFE8CF8F5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FD00F742-F971-9441-8F72-7C0C892FDC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4213D053-989F-EBC7-0E69-EA838EBB38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6B39D5C9-7BDC-218C-522E-43BB47CFC7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D8B6F79-2C5C-1746-AE00-9436FEC37F8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67BCE2B4-2C11-796A-FF2B-08C044565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2D17555F-5724-3CFB-50FE-45102552B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9A9A854-B002-6848-2E15-A571A1F7F1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25289" y="2391875"/>
            <a:ext cx="7623175" cy="1407418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it-IT" altLang="it-IT" sz="2800" b="1" dirty="0"/>
              <a:t>WEBINAR</a:t>
            </a:r>
            <a:br>
              <a:rPr lang="it-IT" altLang="it-IT" sz="2800" b="1" dirty="0"/>
            </a:br>
            <a:r>
              <a:rPr lang="it-IT" altLang="it-IT" sz="2000" b="1" dirty="0"/>
              <a:t>CHIEDILO AD ANCI</a:t>
            </a:r>
            <a:br>
              <a:rPr lang="it-IT" altLang="it-IT" sz="2800" b="1" dirty="0"/>
            </a:br>
            <a:r>
              <a:rPr lang="it-IT" altLang="it-IT" sz="2400" b="1" i="1" dirty="0"/>
              <a:t>«La sessione di bilancio 2024»</a:t>
            </a:r>
            <a:endParaRPr lang="it-IT" altLang="it-IT" sz="3200" b="1" i="1" dirty="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BA0B038-17B2-C66A-7B91-D2D837E671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6427" y="4221163"/>
            <a:ext cx="7200900" cy="2022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endParaRPr lang="it-IT" altLang="it-IT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Andrea Ferri – Giuseppe Ferraina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Anci/IFEL 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it-IT" altLang="it-IT" sz="1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0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Roma, 20 novembre 2023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it-IT" altLang="it-IT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5" descr="logo anci">
            <a:extLst>
              <a:ext uri="{FF2B5EF4-FFF2-40B4-BE49-F238E27FC236}">
                <a16:creationId xmlns:a16="http://schemas.microsoft.com/office/drawing/2014/main" id="{9A58C0DE-954C-28B5-DDE5-7E919284E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88" y="614362"/>
            <a:ext cx="841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074512"/>
            <a:ext cx="8229600" cy="4730752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coerenza con il nuovo Codice degli appalti (d.lgs. 36/2023), all’art1, co. 51 della legge 160/2019 viene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eliminato il richiamo alla progettazione “definitiva ed esecutiva”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favorendo così la spesa per gli interventi di messa in sicurezza di strade e territorio e di efficientamento energetico su edifici e patrimonio disponibile</a:t>
            </a:r>
            <a:endParaRPr lang="it-IT" dirty="0"/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aggiunti 100 milioni annui nel triennio 2024-2026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(si passa da 200 a 300 mln. per ciascun anno) e sono confermati i 200 milioni annui di euro nel quinquennio 2027-2031</a:t>
            </a:r>
          </a:p>
          <a:p>
            <a:pPr marL="285750" indent="-285750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Char char="Ø"/>
            </a:pPr>
            <a:r>
              <a:rPr lang="it-IT" sz="1800" i="1" kern="100" dirty="0">
                <a:latin typeface="Arial Narrow"/>
                <a:ea typeface="Calibri" panose="020F0502020204030204" pitchFamily="34" charset="0"/>
                <a:cs typeface="Times New Roman"/>
              </a:rPr>
              <a:t>Si ricordano i criteri di accesso al fondo progettazione (co. 51 e ss., L. 160/2019):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richiesta al Ministero dell’Interno </a:t>
            </a:r>
            <a:r>
              <a:rPr lang="it-IT" sz="1700" b="1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entro il 15 gennaio </a:t>
            </a:r>
            <a:r>
              <a:rPr lang="it-IT" sz="1700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di ciascun anno di riferimento, attraverso la Piattaforma di Gestione delle Linee di Finanziamento (GLF), sulla base di uno specifico modello di certificazione predisposto dal Ministero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il Ministero dell’Interno rende noto l’ammontare del contributo per ciascun comune </a:t>
            </a:r>
            <a:r>
              <a:rPr lang="it-IT" sz="1700" b="1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entro il 28 febbraio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il contratto di affidamento dell'incarico di progettazione va stipulato </a:t>
            </a:r>
            <a:r>
              <a:rPr lang="it-IT" sz="1700" b="1" i="1" kern="100" dirty="0">
                <a:latin typeface="Arial Narrow" panose="020B0606020202030204" pitchFamily="34" charset="0"/>
                <a:cs typeface="Times New Roman" panose="02020603050405020304" pitchFamily="18" charset="0"/>
              </a:rPr>
              <a:t>entro i successivi sei mesi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 agli enti locali per la progettazione (art. 81)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04698F1-13CA-C8B0-1CBA-6972AF3C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10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56242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906432"/>
            <a:ext cx="8229600" cy="525887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82 (Interventi per il Giubileo)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i="1" kern="100" dirty="0">
                <a:latin typeface="Arial Narrow"/>
                <a:ea typeface="Calibri" panose="020F0502020204030204" pitchFamily="34" charset="0"/>
                <a:cs typeface="Times New Roman"/>
              </a:rPr>
              <a:t>Fondo MEF di parte corrente pari a 75 mln. per il 2024, 305 mln. di euro nel 2025 e 8 mln. nel 2026 e contributi in conto capitale per 50 mln. nel 2024, 70 mln. nel 2025 e 100 mln. nel 2026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i="1" kern="100" dirty="0">
                <a:latin typeface="Arial Narrow"/>
                <a:ea typeface="Calibri" panose="020F0502020204030204" pitchFamily="34" charset="0"/>
                <a:cs typeface="Times New Roman"/>
              </a:rPr>
              <a:t>Per i </a:t>
            </a:r>
            <a:r>
              <a:rPr lang="it-IT" sz="16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maggiori oneri connessi agli eventi del Giubileo</a:t>
            </a:r>
            <a:r>
              <a:rPr lang="it-IT" sz="1600" i="1" kern="100" dirty="0">
                <a:latin typeface="Arial Narrow"/>
                <a:ea typeface="Calibri" panose="020F0502020204030204" pitchFamily="34" charset="0"/>
                <a:cs typeface="Times New Roman"/>
              </a:rPr>
              <a:t>, </a:t>
            </a:r>
            <a:r>
              <a:rPr lang="it-IT" sz="1600" i="1" u="sng" kern="100" dirty="0">
                <a:latin typeface="Arial Narrow"/>
                <a:ea typeface="Calibri" panose="020F0502020204030204" pitchFamily="34" charset="0"/>
                <a:cs typeface="Times New Roman"/>
              </a:rPr>
              <a:t>compreso il servizio di raccolta e smaltimento dei rifiuti</a:t>
            </a:r>
            <a:r>
              <a:rPr lang="it-IT" sz="1600" i="1" kern="100" dirty="0">
                <a:latin typeface="Arial Narrow"/>
                <a:ea typeface="Calibri" panose="020F0502020204030204" pitchFamily="34" charset="0"/>
                <a:cs typeface="Times New Roman"/>
              </a:rPr>
              <a:t>, a </a:t>
            </a:r>
            <a:r>
              <a:rPr lang="it-IT" sz="16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tutti i titolari dell'imposta di soggiorno </a:t>
            </a:r>
            <a:r>
              <a:rPr lang="it-IT" sz="1600" i="1" kern="100" dirty="0">
                <a:latin typeface="Arial Narrow"/>
                <a:ea typeface="Calibri" panose="020F0502020204030204" pitchFamily="34" charset="0"/>
                <a:cs typeface="Times New Roman"/>
              </a:rPr>
              <a:t>si concede la </a:t>
            </a:r>
            <a:r>
              <a:rPr lang="it-IT" sz="16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facoltà di incrementare la misura, nel limite di 2 euro per notte per il solo 2025</a:t>
            </a:r>
          </a:p>
          <a:p>
            <a:pPr marL="360045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</a:pPr>
            <a:r>
              <a:rPr lang="it-IT" sz="16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Inoltre, quale norma generale, si include in modo esplicito tra gli oneri finanziabili con il gettito dell'imposta di soggiorno quelli relativi al servizio rifiuti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/>
                <a:ea typeface="Calibri" panose="020F0502020204030204" pitchFamily="34" charset="0"/>
                <a:cs typeface="Times New Roman"/>
              </a:rPr>
              <a:t>Art. 85 (Piccoli comuni, aree interne e aree territoriali svantaggiate)</a:t>
            </a:r>
            <a:endParaRPr lang="it-IT" sz="2800" dirty="0"/>
          </a:p>
          <a:p>
            <a:pPr marL="360000" indent="0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</a:pPr>
            <a:r>
              <a:rPr lang="it-IT" sz="1600" i="1" u="sng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 per l’anno 2024</a:t>
            </a: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mln. di euro a favore dei comuni aventi meno di 5mila abitanti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16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problemi di spopolamento</a:t>
            </a: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(oltre il 5% a fine 2022 rispetto al 2011) 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16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reddito medio pro capite inferiore</a:t>
            </a: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oltre 3mila euro rispetto alla media nazionale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16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Indice di Vulnerabilità Sociale e Materiale (IVSM) superiore</a:t>
            </a:r>
            <a:r>
              <a:rPr lang="it-IT" sz="16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alla media nazionale</a:t>
            </a:r>
          </a:p>
          <a:p>
            <a:pPr marL="360045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lang="it-IT" sz="16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Criteri da migliorare per inglobare tale quota nel FSC e per evitare eccessi di restrizione nell'accesso, dovuti al limite di reddito e all'utilizzo dell'indice IVSM</a:t>
            </a:r>
            <a:endParaRPr lang="it-IT" sz="1600" b="1" i="1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Altri contributi assegnati ai comuni (artt. 82 e 85)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04B6C23-7583-862E-D7E3-C57C94EC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11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31317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A8D049F9-665C-8998-B87F-9B58924F34DB}"/>
              </a:ext>
            </a:extLst>
          </p:cNvPr>
          <p:cNvSpPr/>
          <p:nvPr/>
        </p:nvSpPr>
        <p:spPr>
          <a:xfrm>
            <a:off x="0" y="-48006"/>
            <a:ext cx="9144000" cy="86106"/>
          </a:xfrm>
          <a:prstGeom prst="rect">
            <a:avLst/>
          </a:prstGeom>
          <a:solidFill>
            <a:srgbClr val="FFA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5178922-B123-4549-DA55-5347833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429000"/>
            <a:ext cx="6353918" cy="260021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71939BE-9129-5E42-2E5C-F7775597863C}"/>
              </a:ext>
            </a:extLst>
          </p:cNvPr>
          <p:cNvSpPr txBox="1"/>
          <p:nvPr/>
        </p:nvSpPr>
        <p:spPr>
          <a:xfrm>
            <a:off x="539552" y="840635"/>
            <a:ext cx="7901186" cy="2588365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it-IT" sz="1400" dirty="0">
                <a:latin typeface="Arial Narrow" panose="020B0606020202030204" pitchFamily="34" charset="0"/>
              </a:rPr>
              <a:t>La </a:t>
            </a:r>
            <a:r>
              <a:rPr lang="it-IT" sz="1400" b="1" dirty="0">
                <a:latin typeface="Arial Narrow" panose="020B0606020202030204" pitchFamily="34" charset="0"/>
              </a:rPr>
              <a:t>sentenza </a:t>
            </a:r>
            <a:r>
              <a:rPr lang="it-IT" sz="1400" b="1" dirty="0" err="1">
                <a:latin typeface="Arial Narrow" panose="020B0606020202030204" pitchFamily="34" charset="0"/>
              </a:rPr>
              <a:t>Ccost</a:t>
            </a:r>
            <a:r>
              <a:rPr lang="it-IT" sz="1400" b="1" dirty="0">
                <a:latin typeface="Arial Narrow" panose="020B0606020202030204" pitchFamily="34" charset="0"/>
              </a:rPr>
              <a:t> n. 71/2023 </a:t>
            </a:r>
            <a:r>
              <a:rPr lang="it-IT" sz="1400" dirty="0">
                <a:latin typeface="Arial Narrow" panose="020B0606020202030204" pitchFamily="34" charset="0"/>
              </a:rPr>
              <a:t>ha messo in questione l’inserimento nel FSC di quote vincolate per il potenziamento di servizi comunali di rilevanza sociale (asili nido, servizi sociali, trasporto scolastico studenti disabili):</a:t>
            </a:r>
          </a:p>
          <a:p>
            <a:pPr marL="285750" indent="-285750">
              <a:lnSpc>
                <a:spcPct val="120000"/>
              </a:lnSpc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non è legittimo </a:t>
            </a:r>
            <a:r>
              <a:rPr lang="it-IT" sz="1400" b="1" dirty="0">
                <a:latin typeface="Arial Narrow" panose="020B0606020202030204" pitchFamily="34" charset="0"/>
              </a:rPr>
              <a:t>mettere insieme nello stesso fondo «contenitore» risorse con diverse finalità</a:t>
            </a:r>
            <a:r>
              <a:rPr lang="it-IT" sz="1400" dirty="0">
                <a:latin typeface="Arial Narrow" panose="020B0606020202030204" pitchFamily="34" charset="0"/>
              </a:rPr>
              <a:t>: </a:t>
            </a:r>
          </a:p>
          <a:p>
            <a:pPr marL="742950" lvl="1" indent="-285750">
              <a:lnSpc>
                <a:spcPct val="120000"/>
              </a:lnSpc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400" dirty="0">
                <a:latin typeface="Arial Narrow" panose="020B0606020202030204" pitchFamily="34" charset="0"/>
              </a:rPr>
              <a:t>perequazione generale senza vincolo di destinazione, da un lato, </a:t>
            </a:r>
          </a:p>
          <a:p>
            <a:pPr marL="742950" lvl="1" indent="-285750">
              <a:lnSpc>
                <a:spcPct val="120000"/>
              </a:lnSpc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400" dirty="0">
                <a:latin typeface="Arial Narrow" panose="020B0606020202030204" pitchFamily="34" charset="0"/>
              </a:rPr>
              <a:t>fondi dedicati allo sviluppo di servizi carenti in determinati territori, dall’altro</a:t>
            </a:r>
          </a:p>
          <a:p>
            <a:pPr marL="285750" indent="-285750">
              <a:lnSpc>
                <a:spcPct val="120000"/>
              </a:lnSpc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it-IT" sz="1400" dirty="0">
                <a:latin typeface="Arial Narrow" panose="020B0606020202030204" pitchFamily="34" charset="0"/>
              </a:rPr>
              <a:t>non è legittimo </a:t>
            </a:r>
            <a:r>
              <a:rPr lang="it-IT" sz="1400" b="1" dirty="0">
                <a:latin typeface="Arial Narrow" panose="020B0606020202030204" pitchFamily="34" charset="0"/>
              </a:rPr>
              <a:t>«sanzionare» gli enti che non raggiungono gli obiettivi </a:t>
            </a:r>
            <a:r>
              <a:rPr lang="it-IT" sz="1400" dirty="0">
                <a:latin typeface="Arial Narrow" panose="020B0606020202030204" pitchFamily="34" charset="0"/>
              </a:rPr>
              <a:t>di servizio connessi al vincolo imposto di anno in anno </a:t>
            </a:r>
            <a:r>
              <a:rPr lang="it-IT" sz="1400" b="1" dirty="0">
                <a:latin typeface="Arial Narrow" panose="020B0606020202030204" pitchFamily="34" charset="0"/>
              </a:rPr>
              <a:t>con il recupero delle risorse </a:t>
            </a:r>
            <a:r>
              <a:rPr lang="it-IT" sz="1400" dirty="0">
                <a:latin typeface="Arial Narrow" panose="020B0606020202030204" pitchFamily="34" charset="0"/>
              </a:rPr>
              <a:t>assegnate</a:t>
            </a:r>
          </a:p>
          <a:p>
            <a:pPr marL="742950" lvl="1" indent="-285750">
              <a:lnSpc>
                <a:spcPct val="120000"/>
              </a:lnSpc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400" dirty="0">
                <a:latin typeface="Arial Narrow" panose="020B0606020202030204" pitchFamily="34" charset="0"/>
              </a:rPr>
              <a:t>gli obiettivi sono connessi / prodromici al rispetto di Livelli essenziali delle prestazioni che devono essere raggiunti, </a:t>
            </a:r>
          </a:p>
          <a:p>
            <a:pPr marL="742950" lvl="1" indent="-285750">
              <a:lnSpc>
                <a:spcPct val="120000"/>
              </a:lnSpc>
              <a:spcAft>
                <a:spcPts val="30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it-IT" sz="1400" dirty="0">
                <a:latin typeface="Arial Narrow" panose="020B0606020202030204" pitchFamily="34" charset="0"/>
              </a:rPr>
              <a:t>semmai, l’ente va commissariato per assicurare l’efficace utilizzo delle risorse e il raggiungimento degli obiettivi</a:t>
            </a:r>
          </a:p>
        </p:txBody>
      </p:sp>
      <p:sp>
        <p:nvSpPr>
          <p:cNvPr id="11" name="Segnaposto numero diapositiva 4">
            <a:extLst>
              <a:ext uri="{FF2B5EF4-FFF2-40B4-BE49-F238E27FC236}">
                <a16:creationId xmlns:a16="http://schemas.microsoft.com/office/drawing/2014/main" id="{BBE2E4C1-2938-F000-F8AD-93F446EC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289716"/>
            <a:ext cx="2057400" cy="273844"/>
          </a:xfrm>
        </p:spPr>
        <p:txBody>
          <a:bodyPr/>
          <a:lstStyle/>
          <a:p>
            <a:fld id="{229CE16F-4ADB-DF43-BA45-496CF81F57B5}" type="slidenum">
              <a:rPr lang="it-IT" sz="1000" smtClean="0"/>
              <a:t>12</a:t>
            </a:fld>
            <a:endParaRPr lang="it-IT" sz="1000" dirty="0"/>
          </a:p>
        </p:txBody>
      </p:sp>
      <p:pic>
        <p:nvPicPr>
          <p:cNvPr id="2" name="Picture 4" descr="logo%20anci%20dorato">
            <a:extLst>
              <a:ext uri="{FF2B5EF4-FFF2-40B4-BE49-F238E27FC236}">
                <a16:creationId xmlns:a16="http://schemas.microsoft.com/office/drawing/2014/main" id="{5BCB6315-28D4-120F-7A23-400B19AA3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63ABD0CB-DBC4-2E40-5FE9-F3B83A2BA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60648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  <a:defRPr sz="2400" b="1" i="1" kern="10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latin typeface="+mn-lt"/>
                <a:cs typeface="+mn-cs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latin typeface="+mn-lt"/>
                <a:cs typeface="+mn-cs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latin typeface="+mn-lt"/>
                <a:cs typeface="+mn-cs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it-IT" dirty="0"/>
              <a:t>Perequazione e Fondo Speciale Equità Livello Servizi (artt. 83-84) 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60A25B2B-9D04-EA0A-FEB7-F6F8788CBB10}"/>
              </a:ext>
            </a:extLst>
          </p:cNvPr>
          <p:cNvSpPr/>
          <p:nvPr/>
        </p:nvSpPr>
        <p:spPr>
          <a:xfrm>
            <a:off x="3059832" y="5590182"/>
            <a:ext cx="2952328" cy="6554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6F4E314-7150-B131-D5D0-8F0A81DD2634}"/>
              </a:ext>
            </a:extLst>
          </p:cNvPr>
          <p:cNvSpPr txBox="1"/>
          <p:nvPr/>
        </p:nvSpPr>
        <p:spPr>
          <a:xfrm>
            <a:off x="7026647" y="4163596"/>
            <a:ext cx="1656184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Quasi 2 miliardi di euro in più a regime, in progressivo inserimento tra il 2021 e il 2030</a:t>
            </a:r>
          </a:p>
        </p:txBody>
      </p:sp>
    </p:spTree>
    <p:extLst>
      <p:ext uri="{BB962C8B-B14F-4D97-AF65-F5344CB8AC3E}">
        <p14:creationId xmlns:p14="http://schemas.microsoft.com/office/powerpoint/2010/main" val="250544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136977" cy="5400600"/>
          </a:xfrm>
        </p:spPr>
        <p:txBody>
          <a:bodyPr anchor="ctr"/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L’art. 83 ridetermina la dotazione del Fondo di solidarietà comunale (FSC) a decorrere dal 2025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risorse aggiuntive vincolate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miglioramento di servizi di rilevanza sociale sono scorporate dal FSC e inserite nel nuovo “Fondo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Speciale Equità Livello dei Servizi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84)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parziale ottemperanza alla sentenza della Corte costituzionale n. 71/2023, sono inoltre aboliti gli obblighi di restituzione allo Stato dei fondi aggiuntivi in caso di mancato raggiungimento degli obiettivi di servizio annuali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il periodo di avvio e di raggiungimento a regime delle erogazioni aggiuntive e vincolate, tra il 2029 e il 2031 tali risorse rientreranno nel perimetro del FSC per concorrere all’obbligatorio mantenimento dei livelli essenziali delle prestazioni (LEP), nei rispettivi campi di attività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norma presenta notevoli problematiche applicative, in particolare: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l’individuazione delle risorse aggiuntive sui servizi sociali che sono in realtà assegnati a tutti i Comuni sulla base di una ridefinizione dei coefficienti di riparto dei fabbisogni standard dei servizi sociali, su cui peraltro non c’è ancora un sistema di LEP ben definito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1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attuale imperfetta definizione del “grado di copertura LEP” per gli asili nido e per il trasporto studenti con disabilità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50E1A68-2AF8-8BDE-9560-70BB8B03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13</a:t>
            </a:fld>
            <a:endParaRPr lang="it-IT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5C47AD-33BC-B1A4-A95D-C05B070D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60648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/>
                <a:cs typeface="Times New Roman"/>
              </a:rPr>
              <a:t>Perequazione e Fondo Speciale Equità Livello Servizi (artt. 83-84)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5207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093E2A9-4DA7-031D-A4E9-453E1574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14</a:t>
            </a:fld>
            <a:endParaRPr lang="it-IT" alt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3DE1AEF-708E-E356-A66A-B1860334E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79969"/>
            <a:ext cx="6694077" cy="33853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2757E3-90E6-B501-635D-40C0D30A4FE7}"/>
              </a:ext>
            </a:extLst>
          </p:cNvPr>
          <p:cNvSpPr txBox="1"/>
          <p:nvPr/>
        </p:nvSpPr>
        <p:spPr>
          <a:xfrm>
            <a:off x="395464" y="852256"/>
            <a:ext cx="8136976" cy="1918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L’articolazione in due fondi mantiene la </a:t>
            </a:r>
            <a:r>
              <a:rPr lang="it-IT" sz="16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parità di risorse complessivamente assegnate </a:t>
            </a:r>
            <a:r>
              <a:rPr lang="it-IT" sz="1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comparto (salvo che per la riduzione di 72 mln. </a:t>
            </a:r>
            <a:r>
              <a:rPr lang="it-IT" sz="1600" i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it-IT" sz="16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 124/2023)</a:t>
            </a:r>
            <a:endParaRPr lang="it-IT" sz="1600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kern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periodo di funzionamento del Fondo speciale il regime sanzionatorio viene modificato (commi 3-6 dell’art. 84) con l’attivazione di un </a:t>
            </a:r>
            <a:r>
              <a:rPr lang="it-IT" sz="1600" b="1" kern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potere surrogatorio del Ministero dell’interno </a:t>
            </a:r>
            <a:r>
              <a:rPr lang="it-IT" sz="1600" kern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caso di mancato raggiungimento degli obiettivi annuali, attraverso </a:t>
            </a:r>
            <a:r>
              <a:rPr lang="it-IT" sz="1600" b="1" kern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nomina del sindaco come commissario</a:t>
            </a:r>
            <a:r>
              <a:rPr lang="it-IT" sz="1600" kern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it-IT" sz="1600" kern="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recupero delle somme a favore dello Stato non è abolito, ma si limita ai casi in cui il Comune certifichi l’assenza di utenti potenziali del servizio oggetto dell’inutilizzo delle assegnazioni.</a:t>
            </a:r>
            <a:endParaRPr lang="it-IT" sz="1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5AE221-EA4F-C45A-60ED-D33BFB7E8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60648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  <a:defRPr sz="2400" b="1" i="1" kern="10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latin typeface="+mn-lt"/>
                <a:cs typeface="+mn-cs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latin typeface="+mn-lt"/>
                <a:cs typeface="+mn-cs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latin typeface="+mn-lt"/>
                <a:cs typeface="+mn-cs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it-IT" dirty="0"/>
              <a:t>Perequazione e Fondo Speciale Equità Livello Servizi (artt. 83-84)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4B74DDB-F668-2068-2AC9-13CA4E9007EE}"/>
              </a:ext>
            </a:extLst>
          </p:cNvPr>
          <p:cNvSpPr txBox="1"/>
          <p:nvPr/>
        </p:nvSpPr>
        <p:spPr>
          <a:xfrm>
            <a:off x="7397076" y="4305574"/>
            <a:ext cx="1527849" cy="1200329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Riduzione disposta dal 2030 per il finanziamento delle assunzioni nel Mezzogiorno</a:t>
            </a:r>
            <a:br>
              <a:rPr lang="it-IT" sz="1200" dirty="0"/>
            </a:br>
            <a:r>
              <a:rPr lang="it-IT" sz="1200" dirty="0"/>
              <a:t>(dl124/23, art. 19) 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D403455-E8C4-2A53-4445-6DF1F6DE71F8}"/>
              </a:ext>
            </a:extLst>
          </p:cNvPr>
          <p:cNvCxnSpPr>
            <a:cxnSpLocks/>
            <a:stCxn id="11" idx="2"/>
            <a:endCxn id="22" idx="1"/>
          </p:cNvCxnSpPr>
          <p:nvPr/>
        </p:nvCxnSpPr>
        <p:spPr>
          <a:xfrm flipH="1">
            <a:off x="7351356" y="5505903"/>
            <a:ext cx="809645" cy="425568"/>
          </a:xfrm>
          <a:prstGeom prst="line">
            <a:avLst/>
          </a:prstGeom>
          <a:ln w="190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arentesi graffa chiusa 21">
            <a:extLst>
              <a:ext uri="{FF2B5EF4-FFF2-40B4-BE49-F238E27FC236}">
                <a16:creationId xmlns:a16="http://schemas.microsoft.com/office/drawing/2014/main" id="{1AC7EE5D-317A-02F2-C6B6-8CE819A075EB}"/>
              </a:ext>
            </a:extLst>
          </p:cNvPr>
          <p:cNvSpPr/>
          <p:nvPr/>
        </p:nvSpPr>
        <p:spPr>
          <a:xfrm>
            <a:off x="7305637" y="5717515"/>
            <a:ext cx="45719" cy="427911"/>
          </a:xfrm>
          <a:prstGeom prst="rightBrace">
            <a:avLst/>
          </a:prstGeom>
          <a:ln w="190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2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471" y="1124744"/>
            <a:ext cx="8219329" cy="4993661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sentimento di delusione e preoccupazione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perché ritornano i tagli agli enti locali dopo otto anni e una stagione senza precedenti di contributi alla finanza pubblica:</a:t>
            </a:r>
            <a:endParaRPr lang="it-IT" sz="1800" kern="1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 indent="-18000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</a:t>
            </a: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biennio 2024-2025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taglio di </a:t>
            </a: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mln. annui sui Comuni e 50 mln. per Province e Città metropolitane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(Legge 178/2020, cd. “</a:t>
            </a: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spending review informatica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</a:t>
            </a: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quinquennio 2024-2028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taglio di </a:t>
            </a:r>
            <a:r>
              <a:rPr lang="it-IT" sz="17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 mln. annui</a:t>
            </a:r>
            <a:r>
              <a:rPr lang="it-IT" sz="17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sui </a:t>
            </a:r>
            <a:r>
              <a:rPr lang="it-IT" sz="17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</a:t>
            </a:r>
            <a:r>
              <a:rPr lang="it-IT" sz="17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7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mln. 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Province e Città metropolitane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(DDL bilancio 2024, art.88)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complesso </a:t>
            </a:r>
            <a:r>
              <a:rPr lang="it-IT" sz="1700" b="1" u="sng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1,55 mld. di tagli alle risorse degli enti locali per i prossimi 5 anni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disconosce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fatto il significativo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 già garantito 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comparto comunale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la tenuta dei conti pubblici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partire dal 2011: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mld. di tagli alle risorse 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(tenendo conto del recupero </a:t>
            </a: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 66/2014)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mld. di accantonamenti FCDE 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il passaggio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all’armonizzazione contabile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ISTAT sui conti 2022 dei settori PA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segnalano invece, pur in un contesto di coda della gestione pandemica, una condizione di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sostanziale pareggio dei Comuni 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(-110 mln.)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71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Verso la legge di bilancio 2024: un primo giudizio dei Comuni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6A54FAC-82C0-C4C6-CE97-0D4C9C3B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2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7703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8864" y="1077746"/>
            <a:ext cx="8229600" cy="50155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L’articolo 88 dispone per il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quinquennio 2024-2028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taglio di risorse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gli enti locali di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 mln. annui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nel caso dei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mln. annui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nel caso di </a:t>
            </a:r>
            <a:r>
              <a:rPr lang="it-IT" sz="1800" b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Città metropolitane e Province</a:t>
            </a:r>
            <a:r>
              <a:rPr lang="it-IT" sz="1800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appartenenti alle regioni a statuto ordinario e alle Isole: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in proporzione agli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impegni di spesa corrente 2022 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(esclusa la Missione 12 - Sociale)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«Tenendo conto» delle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risorse PNRR assegnate al 31.12.2023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</a:t>
            </a:r>
            <a:r>
              <a:rPr lang="it-IT" sz="1800" i="1" kern="100" dirty="0">
                <a:latin typeface="Arial Narrow"/>
                <a:ea typeface="Calibri" panose="020F0502020204030204" pitchFamily="34" charset="0"/>
                <a:cs typeface="Times New Roman"/>
              </a:rPr>
              <a:t>(</a:t>
            </a:r>
            <a:r>
              <a:rPr lang="it-IT" sz="1800" i="1" u="sng" kern="100" dirty="0">
                <a:latin typeface="Arial Narrow"/>
                <a:ea typeface="Calibri" panose="020F0502020204030204" pitchFamily="34" charset="0"/>
                <a:cs typeface="Times New Roman"/>
              </a:rPr>
              <a:t>come e in quale misura?</a:t>
            </a:r>
            <a:r>
              <a:rPr lang="it-IT" sz="1800" i="1" kern="100" dirty="0">
                <a:latin typeface="Arial Narrow"/>
                <a:ea typeface="Calibri" panose="020F0502020204030204" pitchFamily="34" charset="0"/>
                <a:cs typeface="Times New Roman"/>
              </a:rPr>
              <a:t>)</a:t>
            </a:r>
            <a:endParaRPr lang="it-IT" sz="1800" kern="100" dirty="0">
              <a:latin typeface="Arial Narrow"/>
              <a:ea typeface="Calibri" panose="020F0502020204030204" pitchFamily="34" charset="0"/>
              <a:cs typeface="Times New Roman"/>
            </a:endParaRP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esclusi dal taglio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</a:t>
            </a:r>
            <a:r>
              <a:rPr lang="it-IT" sz="17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 in dissesto o predissesto</a:t>
            </a: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(480 comuni)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</a:t>
            </a:r>
            <a:r>
              <a:rPr lang="it-IT" sz="17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 che hanno sottoscritto gli accordi per il ripiano dei disavanzi</a:t>
            </a: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cui al co. 567 e ss. della legge di bilancio per il 2022 e all’art. 43, co. 2 del DL 50/2022</a:t>
            </a:r>
          </a:p>
          <a:p>
            <a:pPr algn="just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determinazione del taglio sarà stabilita con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apposito DM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(Interno di concerto con Mef)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 il 31 gennaio 2024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previa intesa presso la CSC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assenza di intesa il Governo potrà procedere dopo i venti giorni successivi alla proposizione del decreto presso la CSC</a:t>
            </a:r>
            <a:endParaRPr lang="it-IT" sz="1700" i="1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lang="it-IT" altLang="it-IT" sz="18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Apparentemente di tipo lineare e agevole lettura, in realtà il taglio in questione </a:t>
            </a:r>
            <a:br>
              <a:rPr lang="it-IT" altLang="it-IT" sz="18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altLang="it-IT" sz="18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 aspetti operativi che meritano una specifica riflessione </a:t>
            </a:r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71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  <a:defRPr sz="2400" b="1" i="1" kern="10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latin typeface="+mn-lt"/>
                <a:cs typeface="+mn-cs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latin typeface="+mn-lt"/>
                <a:cs typeface="+mn-cs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latin typeface="+mn-lt"/>
                <a:cs typeface="+mn-cs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it-IT" dirty="0"/>
              <a:t>Art. 88: nuovo taglio di spending review per gli enti locali (1)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F02A1FB-9F8E-6B2B-C5F5-7AD76DB4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3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1063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479" y="1017566"/>
            <a:ext cx="8065382" cy="522607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/>
                <a:ea typeface="Calibri" panose="020F0502020204030204" pitchFamily="34" charset="0"/>
                <a:cs typeface="Times New Roman"/>
              </a:rPr>
              <a:t>Il taglio verrà trattenuto dal Ministero dell’Interno sulle spettanze del FSC oppure, in caso di incapienza, recuperato con le procedure di cui ai commi 128 e 129 della legge n. 228 del 2012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Tuttavia,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espressa previsione di legge (co. 10)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Comuni dovranno accertare per intero l’ammontare del FSC spettante e </a:t>
            </a:r>
            <a:r>
              <a:rPr lang="it-IT" sz="1700" b="1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iscrivere in spesa (da intendersi una tantum, quindi straordinaria e non ricorrente) l’ammontare del taglio </a:t>
            </a:r>
            <a:r>
              <a:rPr lang="it-IT" sz="1700" i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(come trasferimento allo Stato per provvedimenti di revisione della spesa)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la regolarizzazione dell’importo con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apposito mandato di pagamento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potrebbe quindi trovare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copertura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non solo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con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entrate correnti ordinarie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ma anche mediante utilizzo di avanzo disponibile</a:t>
            </a:r>
          </a:p>
          <a:p>
            <a:pPr marL="539750" indent="-179705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un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emendamento dell’Anci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mira ad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escludere in partenza gli eventuali dubbi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che si potrebbero sollevare circa l’utilizzo dell’avanzo disponibile per fronteggiare il taglio</a:t>
            </a:r>
          </a:p>
          <a:p>
            <a:pPr marL="0" indent="0" algn="ctr" eaLnBrk="1" hangingPunct="1"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lang="it-IT" sz="16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Da un lato, pertanto, la disposizione esclude dal taglio gli enti in condizione di particolare sofferenza finanziaria, dall’altro favorisce il rientro dal taglio attraverso l’utilizzo delle riserve straordinarie disponibili in bilancio</a:t>
            </a:r>
            <a:endParaRPr lang="it-IT" altLang="it-IT" sz="1800" b="1" i="1" dirty="0">
              <a:latin typeface="Arial Narrow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71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  <a:defRPr sz="2400" b="1" i="1" kern="10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latin typeface="+mn-lt"/>
                <a:cs typeface="+mn-cs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latin typeface="+mn-lt"/>
                <a:cs typeface="+mn-cs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latin typeface="+mn-lt"/>
                <a:cs typeface="+mn-cs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it-IT" dirty="0"/>
              <a:t>Art. 88: nuovo taglio di spending review per gli enti locali (2)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07C66FB-44EF-BDBE-0376-F8A3AF3D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4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968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479" y="980728"/>
            <a:ext cx="8064969" cy="1800201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periodo pre e post pandemia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riduce il numero degli enti in disavanzo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(da 1.500 a 1.200 circa) e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cresce l’importo degli avanzi liberi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(da 3,7 a 5,4 mld.)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casi di sofferenza finanziaria si concentrano prevalentemente nel Centro-Sud del Paese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manifestando nel periodo considerato una dinamica di rientro molto consistente, anche grazie ai </a:t>
            </a:r>
            <a:r>
              <a:rPr lang="it-IT" sz="1800" kern="10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 speciali 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concessi dallo Stato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71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Wingdings" pitchFamily="2" charset="2"/>
              <a:buNone/>
              <a:defRPr sz="2400" b="1" i="1" kern="10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latin typeface="+mn-lt"/>
                <a:cs typeface="+mn-cs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latin typeface="+mn-lt"/>
                <a:cs typeface="+mn-cs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latin typeface="+mn-lt"/>
                <a:cs typeface="+mn-cs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it-IT" dirty="0"/>
              <a:t>Avanzi e disavanzi nel comparto comunale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0FD31F0-BB31-057E-51D0-A88F76BD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5</a:t>
            </a:fld>
            <a:endParaRPr lang="it-IT" alt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9A82C6-7078-0705-97EF-AFE0A2181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959" y="2845764"/>
            <a:ext cx="5760000" cy="310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002617"/>
            <a:ext cx="8136904" cy="5090679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 ai Patti con i comuni capoluogo di provincia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</a:t>
            </a:r>
            <a:r>
              <a:rPr lang="it-IT" sz="17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capoluogo di provincia che sottoscrivono gli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 di cui all’art. 43, commi 2 e 8 del DL 50/2022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riservata una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dotazione annua di 50 mln. per 10 anni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(dal 2024 al 2033)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accordi sono stipulati tra il Governo e i capoluoghi con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disavanzo di amministrazione pro capite superiore a 500 euro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con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 sede di città metropolitana aventi un debito pro capite superiore a 1.000 euro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che non abbiano già in corso l’analoga procedura di cui ai commi 567 e seguenti della legge di bilancio per il 2022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contributo è vincolato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“prioritariamente”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ripiano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della quota annuale del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disavanzo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in via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residuale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rimborso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delle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 capitali del debito</a:t>
            </a:r>
          </a:p>
          <a:p>
            <a:pPr marL="540000" indent="-180000"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riparto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sarà effettuato </a:t>
            </a:r>
            <a:r>
              <a:rPr lang="it-IT" sz="20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 il 31 marzo 2024</a:t>
            </a:r>
            <a:r>
              <a:rPr lang="it-IT" sz="20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 decreto del Ministro dell’Interno, di concerto con il MEF e sentita la CSC, in proporzione alle richiamate passività finanziarie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71" y="332656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Misure a sostegno dei capoluoghi in disavanzo (art. 79)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30433B7-5506-9754-4ED8-426BD057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6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5672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136903" cy="5256584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2024 al 2038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assegnato un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 annuo di 10 milioni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 capoluoghi di città metropolitana che, alla data del 31 dicembre 2023, terminano il periodo di risanamento quinquennale decorrente dalla redazione dell’ipotesi di bilancio stabilmente riequilibrato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contributo è finalizzato prioritariamente al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ripiano del disavanzo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Il riparto sarà stabilito entro il 31 marzo 2024, con apposito decreto e previa intesa in CSC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Comuni capoluogo di città metropolitana possono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incrementare l’addizionale comunale all’IRPEF di 0,4 punti percentuali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stabilire un'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addizionale comunale sui diritti di imbarco portuale e aeroportuale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passeggero non superiore a 3 euro per passeggero</a:t>
            </a: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Sarà possibile proporre ai propri creditori la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definizione transattiva del credito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ricorrere ad un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piano decennale di rateizzazione dei debiti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i quali i creditori non hanno accettato la transazione proposta dall’OSL nel corso del dissesto.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rinuncia dei creditori agli interessi darà comunque diritto a essere soddisfatti entro i primi 2 anni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None/>
            </a:pPr>
            <a:endParaRPr lang="it-IT" sz="1800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60648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Misure a sostegno dei capoluoghi CM in disavanzo (art. 80)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50E231C-13E9-D107-E312-A7CBB425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7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4279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366"/>
            <a:ext cx="8229600" cy="4917586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 in crisi finanziaria sono oggi 480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 cui molti già fuoriusciti da precedenti crisi e nell’impossibilità di assicurare un equilibrio strutturale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 primi otto mesi del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registrano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 nuove crisi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 cui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dissesti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piani di riequilibrio (pre-dissesti)</a:t>
            </a:r>
            <a:endParaRPr lang="it-IT" sz="1800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L’ANCI auspica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 la legge di delega per la riforma del TUEL, in corso di esame presso il Consiglio dei ministri, contenga principi e criteri per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vera riforma della disciplina sulle crisi finanziarie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oggi caratterizzata da norme farraginose e inefficaci 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 more della riforma le crisi si susseguono e sono quindi </a:t>
            </a:r>
            <a:r>
              <a:rPr lang="it-IT" sz="1800" b="1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necessarie ulteriori azioni di sostegno</a:t>
            </a:r>
            <a:r>
              <a:rPr lang="it-IT" sz="1800" kern="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particolare: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sospensione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anche nell'anno 2024 dell'iscrizione in bilancio dei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disavanzi FAL 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per gli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enti in dissesto</a:t>
            </a: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riapertura dei termini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per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i capoluoghi di provincia con disavanzo eccessivo che non hanno ancora sottoscritto 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l’accordo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 a sostegno dei ripiani di cui all’</a:t>
            </a: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art. 43 del DL 50/2022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  </a:t>
            </a:r>
            <a:endParaRPr lang="it-IT" sz="1700" i="1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9750" indent="-179705" algn="just" eaLnBrk="1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i="1" kern="100" dirty="0">
                <a:latin typeface="Arial Narrow"/>
                <a:ea typeface="Calibri" panose="020F0502020204030204" pitchFamily="34" charset="0"/>
                <a:cs typeface="Times New Roman"/>
              </a:rPr>
              <a:t>ulteriori contributi a sostegno degli enti in dissesto e predissesto </a:t>
            </a:r>
            <a:r>
              <a:rPr lang="it-IT" sz="1700" i="1" kern="100" dirty="0">
                <a:latin typeface="Arial Narrow"/>
                <a:ea typeface="Calibri" panose="020F0502020204030204" pitchFamily="34" charset="0"/>
                <a:cs typeface="Times New Roman"/>
              </a:rPr>
              <a:t>che non riescono a perseguire il percorso di risanamento per la strutturale debolezza delle loro risorse ordinarie</a:t>
            </a:r>
            <a:endParaRPr lang="it-IT" sz="1700" i="1" kern="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60648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posizione dell’ANCI sulle «crisi finanziarie»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AB7BB70-4FD4-3C91-EE66-98C2EC00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1969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136977" cy="525186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800" i="1" kern="100" dirty="0">
                <a:latin typeface="Arial Narrow"/>
                <a:ea typeface="Calibri"/>
                <a:cs typeface="Times New Roman"/>
              </a:rPr>
              <a:t>La </a:t>
            </a:r>
            <a:r>
              <a:rPr lang="it-IT" sz="1800" b="1" i="1" kern="100" dirty="0">
                <a:latin typeface="Arial Narrow"/>
                <a:ea typeface="Calibri"/>
                <a:cs typeface="Times New Roman"/>
              </a:rPr>
              <a:t>dinamica inflazionistica</a:t>
            </a:r>
            <a:r>
              <a:rPr lang="it-IT" sz="1800" i="1" kern="100" dirty="0">
                <a:latin typeface="Arial Narrow"/>
                <a:ea typeface="Calibri"/>
                <a:cs typeface="Times New Roman"/>
              </a:rPr>
              <a:t> e la </a:t>
            </a:r>
            <a:r>
              <a:rPr lang="it-IT" sz="1800" b="1" i="1" kern="100" dirty="0">
                <a:latin typeface="Arial Narrow"/>
                <a:ea typeface="Calibri"/>
                <a:cs typeface="Times New Roman"/>
              </a:rPr>
              <a:t>ritirata su più fronti del welfare statale</a:t>
            </a:r>
            <a:r>
              <a:rPr lang="it-IT" sz="1800" i="1" kern="100" dirty="0">
                <a:latin typeface="Arial Narrow"/>
                <a:ea typeface="Calibri"/>
                <a:cs typeface="Times New Roman"/>
              </a:rPr>
              <a:t> accentuano la </a:t>
            </a:r>
            <a:r>
              <a:rPr lang="it-IT" sz="1800" b="1" i="1" kern="100" dirty="0">
                <a:latin typeface="Arial Narrow"/>
                <a:ea typeface="Calibri"/>
                <a:cs typeface="Times New Roman"/>
              </a:rPr>
              <a:t>pressione sui servizi sociali a livello locale</a:t>
            </a:r>
            <a:r>
              <a:rPr lang="it-IT" sz="1800" i="1" kern="100" dirty="0">
                <a:latin typeface="Arial Narrow"/>
                <a:ea typeface="Calibri"/>
                <a:cs typeface="Times New Roman"/>
              </a:rPr>
              <a:t>, generando nei Comuni </a:t>
            </a:r>
            <a:r>
              <a:rPr lang="it-IT" sz="1800" b="1" i="1" kern="100" dirty="0">
                <a:latin typeface="Arial Narrow"/>
                <a:ea typeface="Calibri"/>
                <a:cs typeface="Times New Roman"/>
              </a:rPr>
              <a:t>difficoltà ulteriori per la tenuta degli equilibri di parte corrente</a:t>
            </a:r>
            <a:r>
              <a:rPr lang="it-IT" sz="1800" i="1" kern="100" dirty="0">
                <a:latin typeface="Arial Narrow"/>
                <a:ea typeface="Calibri"/>
                <a:cs typeface="Times New Roman"/>
              </a:rPr>
              <a:t>. Occorrono in particolare:</a:t>
            </a:r>
          </a:p>
          <a:p>
            <a:pPr marL="539750" indent="-179705" algn="just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più flessibilità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 in materia di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avanzo libero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,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FCDE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 a fronte di programmi di potenziamento della riscossione,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assunzioni e costo del personale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, senza compromettere la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salvaguardia degli equilibri finanziari</a:t>
            </a:r>
            <a:endParaRPr lang="it-IT" sz="1700" i="1" kern="100" dirty="0">
              <a:latin typeface="Arial Narrow"/>
              <a:ea typeface="Calibri"/>
              <a:cs typeface="Times New Roman"/>
            </a:endParaRPr>
          </a:p>
          <a:p>
            <a:pPr marL="539750" indent="-179705" algn="just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politiche integrate e maggiori risorse sul disagio abitativo, muovendo dal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rifinanziamento dei Fondi Affitti e Morosità Incolpevole</a:t>
            </a:r>
          </a:p>
          <a:p>
            <a:pPr marL="539750" indent="-179705" algn="just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istituire un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Fondo sociale nazionale unico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, dove far confluire i principali fondi nazionali, al fine di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agevolare e rendere più efficace l’utilizzo delle risorse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 stanziate, anche ai fini di un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corretto avvio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 dei Livelli essenziali delle prestazioni sociali (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LEPS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) in corso di elaborazione</a:t>
            </a:r>
          </a:p>
          <a:p>
            <a:pPr marL="539750" indent="-179705" algn="just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escludere ogni ipotesi di “fiscalizzazione” regionale dei fondi sociali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 attualmente assegnati ai Comuni per il tramite delle Regioni (1,3 mld.), in quanto risorse che finanziano una funzione fondamentale del nostro comparto (come anche per il fondo TPL)</a:t>
            </a:r>
          </a:p>
          <a:p>
            <a:pPr marL="539750" indent="-179705" algn="just" eaLnBrk="1" hangingPunct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istituire un unico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Fondo Nazionale per la sicurezza urbana (300 mln. di euro)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, per far fronte alle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crescenti richieste di sicurezza rivolte ai Sindaci</a:t>
            </a:r>
            <a:r>
              <a:rPr lang="it-IT" sz="1700" i="1" kern="100" dirty="0">
                <a:latin typeface="Arial Narrow"/>
                <a:ea typeface="Calibri"/>
                <a:cs typeface="Times New Roman"/>
              </a:rPr>
              <a:t>, da soddisfare anche tramite </a:t>
            </a:r>
            <a:r>
              <a:rPr lang="it-IT" sz="1700" b="1" i="1" kern="100" dirty="0">
                <a:latin typeface="Arial Narrow"/>
                <a:ea typeface="Calibri"/>
                <a:cs typeface="Times New Roman"/>
              </a:rPr>
              <a:t>nuove assunzioni di Polizia locale</a:t>
            </a:r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955D0D34-EABA-3BCC-FDDA-5CF6B9164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60648"/>
            <a:ext cx="8136977" cy="48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Clr>
                <a:srgbClr val="0070C0"/>
              </a:buClr>
              <a:buSzPct val="100000"/>
              <a:buNone/>
            </a:pPr>
            <a:r>
              <a:rPr lang="it-IT" sz="2400" b="1" i="1" kern="1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richieste dell’ANCI per la tenuta generale degli equilibri correnti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2D19237-DFE4-ACBD-1199-658C4CCD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AE1E-A6DA-EE44-A37A-0DC4D01779FF}" type="slidenum">
              <a:rPr lang="it-IT" altLang="en-US" smtClean="0"/>
              <a:pPr>
                <a:defRPr/>
              </a:pPr>
              <a:t>9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2433539"/>
      </p:ext>
    </p:extLst>
  </p:cSld>
  <p:clrMapOvr>
    <a:masterClrMapping/>
  </p:clrMapOvr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C0A42E4AB098344BDED7C1F9D082AB7" ma:contentTypeVersion="15" ma:contentTypeDescription="Creare un nuovo documento." ma:contentTypeScope="" ma:versionID="be9f848eeac8a83abdf4638b9b8facc6">
  <xsd:schema xmlns:xsd="http://www.w3.org/2001/XMLSchema" xmlns:xs="http://www.w3.org/2001/XMLSchema" xmlns:p="http://schemas.microsoft.com/office/2006/metadata/properties" xmlns:ns3="1239c828-efa5-4f58-9943-956c337bfdbb" xmlns:ns4="1d0d7f90-d91d-4263-9101-b5504b64c256" targetNamespace="http://schemas.microsoft.com/office/2006/metadata/properties" ma:root="true" ma:fieldsID="6199a43fb99f3343db8f1c4b06188b57" ns3:_="" ns4:_="">
    <xsd:import namespace="1239c828-efa5-4f58-9943-956c337bfdbb"/>
    <xsd:import namespace="1d0d7f90-d91d-4263-9101-b5504b64c2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9c828-efa5-4f58-9943-956c337bfd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d7f90-d91d-4263-9101-b5504b64c25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239c828-efa5-4f58-9943-956c337bfdbb" xsi:nil="true"/>
  </documentManagement>
</p:properties>
</file>

<file path=customXml/itemProps1.xml><?xml version="1.0" encoding="utf-8"?>
<ds:datastoreItem xmlns:ds="http://schemas.openxmlformats.org/officeDocument/2006/customXml" ds:itemID="{D1B6C482-051D-48FB-BB75-0DF8D72743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61D0BB-7B4F-438A-9855-78E30DD9D7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39c828-efa5-4f58-9943-956c337bfdbb"/>
    <ds:schemaRef ds:uri="1d0d7f90-d91d-4263-9101-b5504b64c2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FDADC-7B1E-45E4-8841-D36353A40312}">
  <ds:schemaRefs>
    <ds:schemaRef ds:uri="http://schemas.openxmlformats.org/package/2006/metadata/core-properties"/>
    <ds:schemaRef ds:uri="1239c828-efa5-4f58-9943-956c337bfdbb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1d0d7f90-d91d-4263-9101-b5504b64c2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2499</Words>
  <Application>Microsoft Office PowerPoint</Application>
  <PresentationFormat>Presentazione su schermo (4:3)</PresentationFormat>
  <Paragraphs>129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Garamond</vt:lpstr>
      <vt:lpstr>Wingdings</vt:lpstr>
      <vt:lpstr>Bordi</vt:lpstr>
      <vt:lpstr>WEBINAR CHIEDILO AD ANCI «La sessione di bilancio 2024»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Presentazione standard di PowerPoint</vt:lpstr>
      <vt:lpstr>    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Incontro su regole contabili per gli investimenti (PNRR e non) </dc:title>
  <dc:creator/>
  <cp:lastModifiedBy/>
  <cp:revision>246</cp:revision>
  <dcterms:created xsi:type="dcterms:W3CDTF">2023-11-18T23:50:14Z</dcterms:created>
  <dcterms:modified xsi:type="dcterms:W3CDTF">2023-11-20T10:08:57Z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0x010100DC0A42E4AB098344BDED7C1F9D082AB7</vt:lpwstr>
  </property>
</Properties>
</file>