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60" r:id="rId4"/>
    <p:sldId id="258" r:id="rId5"/>
    <p:sldId id="261" r:id="rId6"/>
    <p:sldId id="265" r:id="rId7"/>
    <p:sldId id="262" r:id="rId8"/>
    <p:sldId id="263" r:id="rId9"/>
    <p:sldId id="264" r:id="rId10"/>
    <p:sldId id="266" r:id="rId11"/>
    <p:sldId id="276" r:id="rId12"/>
    <p:sldId id="281" r:id="rId13"/>
    <p:sldId id="267" r:id="rId14"/>
    <p:sldId id="268" r:id="rId15"/>
    <p:sldId id="270" r:id="rId16"/>
    <p:sldId id="271" r:id="rId17"/>
    <p:sldId id="273" r:id="rId18"/>
    <p:sldId id="274" r:id="rId19"/>
    <p:sldId id="275" r:id="rId20"/>
    <p:sldId id="259" r:id="rId21"/>
    <p:sldId id="280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646" autoAdjust="0"/>
  </p:normalViewPr>
  <p:slideViewPr>
    <p:cSldViewPr snapToGrid="0">
      <p:cViewPr>
        <p:scale>
          <a:sx n="70" d="100"/>
          <a:sy n="70" d="100"/>
        </p:scale>
        <p:origin x="-438" y="-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136" y="-6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m.allulli.PC258\Desktop\progetti%20periferie%20approvati\bergamo%207%20giugno%202017\foglio_appunti_bergamo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m.allulli.PC258\Desktop\progetti%20periferie%20approvati\bergamo%207%20giugno%202017\foglio_appunti_bergam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3"/>
  <c:chart>
    <c:autoTitleDeleted val="1"/>
    <c:view3D>
      <c:rotX val="40"/>
      <c:rotY val="80"/>
      <c:perspective val="0"/>
    </c:view3D>
    <c:plotArea>
      <c:layout/>
      <c:pie3DChart>
        <c:varyColors val="1"/>
        <c:ser>
          <c:idx val="1"/>
          <c:order val="1"/>
          <c:explosion val="1"/>
          <c:dLbls>
            <c:dLbl>
              <c:idx val="0"/>
              <c:layout>
                <c:manualLayout>
                  <c:x val="-8.6155413801878543E-3"/>
                  <c:y val="-8.827129717400880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9.2702772531917124E-2"/>
                  <c:y val="9.7453717436222984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9.3100846849615795E-2"/>
                  <c:y val="-3.4402899073906951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6.4670188088788785E-2"/>
                  <c:y val="4.0877093554710434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showCatName val="1"/>
            <c:showPercent val="1"/>
            <c:showLeaderLines val="1"/>
          </c:dLbls>
          <c:cat>
            <c:strRef>
              <c:f>Foglio1!$D$15:$D$19</c:f>
              <c:strCache>
                <c:ptCount val="5"/>
                <c:pt idx="0">
                  <c:v>comuni</c:v>
                </c:pt>
                <c:pt idx="1">
                  <c:v>altro pubblico</c:v>
                </c:pt>
                <c:pt idx="2">
                  <c:v>privato</c:v>
                </c:pt>
                <c:pt idx="3">
                  <c:v>altro </c:v>
                </c:pt>
                <c:pt idx="4">
                  <c:v>bando</c:v>
                </c:pt>
              </c:strCache>
            </c:strRef>
          </c:cat>
          <c:val>
            <c:numRef>
              <c:f>Foglio1!$F$15:$F$19</c:f>
              <c:numCache>
                <c:formatCode>General</c:formatCode>
                <c:ptCount val="5"/>
                <c:pt idx="0">
                  <c:v>7.0911619949136626E-2</c:v>
                </c:pt>
                <c:pt idx="1">
                  <c:v>0.12699105707747826</c:v>
                </c:pt>
                <c:pt idx="2">
                  <c:v>0.23650834585465924</c:v>
                </c:pt>
                <c:pt idx="3">
                  <c:v>3.0281135665297831E-2</c:v>
                </c:pt>
                <c:pt idx="4">
                  <c:v>0.53745734150592694</c:v>
                </c:pt>
              </c:numCache>
            </c:numRef>
          </c:val>
        </c:ser>
        <c:ser>
          <c:idx val="0"/>
          <c:order val="0"/>
          <c:dLbls>
            <c:showCatName val="1"/>
            <c:showPercent val="1"/>
            <c:showLeaderLines val="1"/>
          </c:dLbls>
          <c:cat>
            <c:strRef>
              <c:f>Foglio1!$D$15:$D$19</c:f>
              <c:strCache>
                <c:ptCount val="5"/>
                <c:pt idx="0">
                  <c:v>comuni</c:v>
                </c:pt>
                <c:pt idx="1">
                  <c:v>altro pubblico</c:v>
                </c:pt>
                <c:pt idx="2">
                  <c:v>privato</c:v>
                </c:pt>
                <c:pt idx="3">
                  <c:v>altro </c:v>
                </c:pt>
                <c:pt idx="4">
                  <c:v>bando</c:v>
                </c:pt>
              </c:strCache>
            </c:strRef>
          </c:cat>
          <c:val>
            <c:numRef>
              <c:f>Foglio1!$E$15:$E$19</c:f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3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CatName val="1"/>
          <c:showPercent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3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CatName val="1"/>
          <c:showPercent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view3D>
      <c:rotX val="60"/>
      <c:depthPercent val="100"/>
      <c:perspective val="0"/>
    </c:view3D>
    <c:plotArea>
      <c:layout/>
      <c:pie3DChart>
        <c:varyColors val="1"/>
        <c:ser>
          <c:idx val="0"/>
          <c:order val="0"/>
          <c:explosion val="7"/>
          <c:dLbls>
            <c:dLbl>
              <c:idx val="0"/>
              <c:layout>
                <c:manualLayout>
                  <c:x val="4.6858122214913547E-2"/>
                  <c:y val="4.353800424227547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4.6195455029116456E-2"/>
                  <c:y val="1.2586387582847108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1.8539062953433032E-2"/>
                  <c:y val="-1.887840121603505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7.9172128015631962E-2"/>
                  <c:y val="-5.1119537440913417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1.8459812935698764E-2"/>
                  <c:y val="-4.6498431176318807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3.6716185584295818E-2"/>
                  <c:y val="-1.1664487307791564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-2.057391925748225E-2"/>
                  <c:y val="-2.6010884206021007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5.6648194812564882E-2"/>
                  <c:y val="5.7021312084190911E-3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-6.4997861811346092E-2"/>
                  <c:y val="4.998068474354378E-2"/>
                </c:manualLayout>
              </c:layout>
              <c:showCatName val="1"/>
              <c:showPercent val="1"/>
            </c:dLbl>
            <c:dLbl>
              <c:idx val="10"/>
              <c:layout>
                <c:manualLayout>
                  <c:x val="-0.11257573339266251"/>
                  <c:y val="2.5482566702543476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it-IT"/>
              </a:p>
            </c:txPr>
            <c:showCatName val="1"/>
            <c:showPercent val="1"/>
            <c:showLeaderLines val="1"/>
          </c:dLbls>
          <c:cat>
            <c:strRef>
              <c:f>Foglio1!$D$9:$D$23</c:f>
              <c:strCache>
                <c:ptCount val="15"/>
                <c:pt idx="0">
                  <c:v>aree dismesse</c:v>
                </c:pt>
                <c:pt idx="1">
                  <c:v>spazio pubblico</c:v>
                </c:pt>
                <c:pt idx="2">
                  <c:v>mobilità</c:v>
                </c:pt>
                <c:pt idx="3">
                  <c:v>casa</c:v>
                </c:pt>
                <c:pt idx="4">
                  <c:v>sviluppo</c:v>
                </c:pt>
                <c:pt idx="5">
                  <c:v>scuola</c:v>
                </c:pt>
                <c:pt idx="6">
                  <c:v>cultura</c:v>
                </c:pt>
                <c:pt idx="7">
                  <c:v>inclusione sociale</c:v>
                </c:pt>
                <c:pt idx="8">
                  <c:v>verde</c:v>
                </c:pt>
                <c:pt idx="9">
                  <c:v>piste ciclabili</c:v>
                </c:pt>
                <c:pt idx="10">
                  <c:v>sport e benessere</c:v>
                </c:pt>
                <c:pt idx="11">
                  <c:v>resilienza</c:v>
                </c:pt>
                <c:pt idx="12">
                  <c:v>tecnologia/ict</c:v>
                </c:pt>
                <c:pt idx="13">
                  <c:v>governance</c:v>
                </c:pt>
                <c:pt idx="14">
                  <c:v>sicurezza</c:v>
                </c:pt>
              </c:strCache>
            </c:strRef>
          </c:cat>
          <c:val>
            <c:numRef>
              <c:f>Foglio1!$E$9:$E$23</c:f>
              <c:numCache>
                <c:formatCode>0.0%</c:formatCode>
                <c:ptCount val="15"/>
                <c:pt idx="0">
                  <c:v>0.14930023383903493</c:v>
                </c:pt>
                <c:pt idx="1">
                  <c:v>0.13314710708582017</c:v>
                </c:pt>
                <c:pt idx="2">
                  <c:v>0.12300000000000001</c:v>
                </c:pt>
                <c:pt idx="3">
                  <c:v>0.11498437182660924</c:v>
                </c:pt>
                <c:pt idx="4">
                  <c:v>7.6626714255254219E-2</c:v>
                </c:pt>
                <c:pt idx="5">
                  <c:v>6.1432796555284122E-2</c:v>
                </c:pt>
                <c:pt idx="6">
                  <c:v>5.663670817439629E-2</c:v>
                </c:pt>
                <c:pt idx="7">
                  <c:v>5.5361127369140076E-2</c:v>
                </c:pt>
                <c:pt idx="8">
                  <c:v>5.2908056375507564E-2</c:v>
                </c:pt>
                <c:pt idx="9">
                  <c:v>4.5424039202916836E-2</c:v>
                </c:pt>
                <c:pt idx="10">
                  <c:v>4.4860648668544389E-2</c:v>
                </c:pt>
                <c:pt idx="11">
                  <c:v>3.5177863824506564E-2</c:v>
                </c:pt>
                <c:pt idx="12">
                  <c:v>2.0763495937922764E-2</c:v>
                </c:pt>
                <c:pt idx="13">
                  <c:v>1.4279490119377035E-2</c:v>
                </c:pt>
                <c:pt idx="14">
                  <c:v>1.3220001182159919E-2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0F081-E409-4AA1-AD1B-02A602418801}" type="datetimeFigureOut">
              <a:rPr lang="it-IT" smtClean="0"/>
              <a:pPr/>
              <a:t>12/12/2017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E645B-D76B-4A8C-AFC5-85B40B33A30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1553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http://ec.europa.eu/eurostat/statistics-explained/index.php/Income_distribution_statistics/it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6820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Istat: https://www.istat.it/it/files/2015/10/CONI-Lo-sport-in-Italia-2016.pdf</a:t>
            </a:r>
          </a:p>
          <a:p>
            <a:r>
              <a:rPr lang="it-IT" dirty="0" smtClean="0"/>
              <a:t>Fonte: </a:t>
            </a:r>
            <a:r>
              <a:rPr lang="it-IT" dirty="0" err="1" smtClean="0"/>
              <a:t>Urbes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4374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MIUR:</a:t>
            </a:r>
            <a:r>
              <a:rPr lang="it-IT" baseline="0" dirty="0" smtClean="0"/>
              <a:t> http://www.istruzione.it/</a:t>
            </a:r>
            <a:r>
              <a:rPr lang="it-IT" baseline="0" dirty="0" err="1" smtClean="0"/>
              <a:t>edilizia_scolastica</a:t>
            </a:r>
            <a:r>
              <a:rPr lang="it-IT" baseline="0" dirty="0" smtClean="0"/>
              <a:t>/</a:t>
            </a:r>
            <a:r>
              <a:rPr lang="it-IT" baseline="0" dirty="0" err="1" smtClean="0"/>
              <a:t>anagrafe.shtml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31974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Eurostat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Degurba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lfst_r_ergau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6483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Eurostat,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Degurba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lfst_r_ergau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Lavalle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al,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 Use Related Indicators for Resource Efficiency,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JRC Scientific and policy Report,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Bruxelles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Commissione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europea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2013.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82753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http://ec.europa.eu/regional_policy/sources/docgener/studies/pdf/urban/survey2015_en.pdf</a:t>
            </a:r>
          </a:p>
          <a:p>
            <a:r>
              <a:rPr lang="it-IT" dirty="0" smtClean="0"/>
              <a:t>Fonte </a:t>
            </a:r>
            <a:r>
              <a:rPr lang="it-IT" dirty="0" err="1" smtClean="0"/>
              <a:t>Urbes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40662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http://ec.europa.eu/regional_policy/sources/docgener/studies/pdf/urban/survey2015_en.pdf</a:t>
            </a:r>
          </a:p>
          <a:p>
            <a:r>
              <a:rPr lang="it-IT" dirty="0" smtClean="0"/>
              <a:t>Fonte </a:t>
            </a:r>
            <a:r>
              <a:rPr lang="it-IT" dirty="0" err="1" smtClean="0"/>
              <a:t>Urbes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40662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Eurostat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Silc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ilc_mdho06d. P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51848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https://www.istat.it/it/files/2016/06/mobilit%C3%A0_urbana_2014_1.pdf?title=Mobilit%C3%A0+urbana+-+28%2Fgiu%2F2016+-+Testo+integrale+e+nota+metodologica.pdf</a:t>
            </a:r>
          </a:p>
          <a:p>
            <a:r>
              <a:rPr lang="it-IT" dirty="0" smtClean="0"/>
              <a:t>Fonte </a:t>
            </a:r>
            <a:r>
              <a:rPr lang="it-IT" dirty="0" err="1" smtClean="0"/>
              <a:t>urbes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77687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FONTE: </a:t>
            </a:r>
            <a:r>
              <a:rPr lang="it-IT" dirty="0" err="1" smtClean="0"/>
              <a:t>Urbes</a:t>
            </a:r>
            <a:endParaRPr lang="it-IT" dirty="0" smtClean="0"/>
          </a:p>
          <a:p>
            <a:r>
              <a:rPr lang="it-IT" dirty="0" smtClean="0"/>
              <a:t>FONTE: http://www.demos.it/rapporto.php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79690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https://www.istat.it/it/files/2016/12/Report-Musei.pdf?title=Musei+e+monumenti+in+Italia+-+19%2Fdic%2F2016+-+Testo+integrale.pdf</a:t>
            </a:r>
          </a:p>
          <a:p>
            <a:r>
              <a:rPr lang="en-US" sz="1200" kern="120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Eurostat</a:t>
            </a:r>
            <a:r>
              <a:rPr lang="en-US" sz="12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General government expenditure by function</a:t>
            </a:r>
            <a:r>
              <a:rPr lang="en-US" sz="12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(COFOG), gov_10a_exp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44628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 </a:t>
            </a:r>
            <a:r>
              <a:rPr lang="it-IT" dirty="0" err="1" smtClean="0"/>
              <a:t>ispra</a:t>
            </a:r>
            <a:r>
              <a:rPr lang="it-IT" dirty="0" smtClean="0"/>
              <a:t> http://italiasicura.governo.it/site/home/news/articolo1188.html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28289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FONTE</a:t>
            </a:r>
            <a:r>
              <a:rPr lang="it-IT" baseline="0" dirty="0" smtClean="0"/>
              <a:t> ENEA http://www.enea.it/it/pubblicazioni/edizioni-enea/2016/rapporto-annuale-efficienza-energetica-2016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43301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Istat, </a:t>
            </a:r>
            <a:r>
              <a:rPr lang="it-IT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Rapporto BES 2015</a:t>
            </a:r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dominio 9 Paesaggio e patrimonio culturale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E36CF-6A49-4780-9A59-8EF757AB2E56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83176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0" y="5788025"/>
            <a:ext cx="9156700" cy="1270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42191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0744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6261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7621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7078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79402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1120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3933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3370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15461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22197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58266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12413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11260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21757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49185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66206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53476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81586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72647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90877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013996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83211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7644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Elaborazioni Ufficio Studi ANCI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801EE-36AD-46FC-9686-26F75AE9461E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5133" y="4854860"/>
            <a:ext cx="2585867" cy="168405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85403" y="365125"/>
            <a:ext cx="968397" cy="1431544"/>
          </a:xfrm>
          <a:prstGeom prst="rect">
            <a:avLst/>
          </a:prstGeom>
        </p:spPr>
      </p:pic>
      <p:cxnSp>
        <p:nvCxnSpPr>
          <p:cNvPr id="10" name="Connettore 1 9"/>
          <p:cNvCxnSpPr/>
          <p:nvPr userDrawn="1"/>
        </p:nvCxnSpPr>
        <p:spPr>
          <a:xfrm flipV="1">
            <a:off x="0" y="5809957"/>
            <a:ext cx="9225133" cy="140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9204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Elaborazioni Ufficio Studi ANCI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3D3B-4F61-441D-A790-ED00372226F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3959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81685" y="1122363"/>
            <a:ext cx="9917723" cy="2387600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</a:rPr>
              <a:t>DUEMILA INTERVENTI, UN’AGENDA.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I NUMERI DEL BANDO PERIFERIE</a:t>
            </a:r>
            <a:endParaRPr lang="it-I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1934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mappa_d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288" y="773695"/>
            <a:ext cx="4738522" cy="4797022"/>
          </a:xfrm>
          <a:prstGeom prst="rect">
            <a:avLst/>
          </a:prstGeom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879438" y="1603929"/>
            <a:ext cx="686587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22.913.218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cittadini residenti nei Comuni coinvolti</a:t>
            </a:r>
            <a:endParaRPr lang="it-IT" sz="2800" b="1" dirty="0">
              <a:solidFill>
                <a:srgbClr val="000000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445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Comuni interessati</a:t>
            </a:r>
            <a:endParaRPr lang="it-IT" sz="2800" b="1" dirty="0" smtClean="0">
              <a:solidFill>
                <a:schemeClr val="accent5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4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di cui </a:t>
            </a: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348</a:t>
            </a:r>
            <a:r>
              <a:rPr lang="it-IT" sz="24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nelle </a:t>
            </a: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13 </a:t>
            </a:r>
            <a:r>
              <a:rPr lang="it-IT" sz="2400" b="1" dirty="0" smtClean="0">
                <a:solidFill>
                  <a:schemeClr val="tx2"/>
                </a:solidFill>
                <a:ea typeface="Times New Roman" pitchFamily="18" charset="0"/>
                <a:cs typeface="Times New Roman" pitchFamily="18" charset="0"/>
              </a:rPr>
              <a:t>Città Metropolitane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400" b="1" dirty="0" smtClean="0">
                <a:solidFill>
                  <a:schemeClr val="tx2"/>
                </a:solidFill>
                <a:cs typeface="Times New Roman" pitchFamily="18" charset="0"/>
              </a:rPr>
              <a:t>Di questi ultimi, </a:t>
            </a: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247</a:t>
            </a:r>
            <a:r>
              <a:rPr lang="it-IT" sz="2400" b="1" dirty="0" smtClean="0">
                <a:solidFill>
                  <a:schemeClr val="tx2"/>
                </a:solidFill>
                <a:cs typeface="Times New Roman" pitchFamily="18" charset="0"/>
              </a:rPr>
              <a:t> non confinano con i Capoluoghi metropolitani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2.177</a:t>
            </a:r>
            <a:r>
              <a:rPr lang="it-IT" sz="2400" b="1" dirty="0" smtClean="0">
                <a:solidFill>
                  <a:schemeClr val="tx2"/>
                </a:solidFill>
                <a:cs typeface="Times New Roman" pitchFamily="18" charset="0"/>
              </a:rPr>
              <a:t> interventi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14 </a:t>
            </a:r>
            <a:r>
              <a:rPr lang="it-IT" sz="2400" b="1" dirty="0" smtClean="0">
                <a:solidFill>
                  <a:schemeClr val="tx2"/>
                </a:solidFill>
                <a:cs typeface="Times New Roman" pitchFamily="18" charset="0"/>
              </a:rPr>
              <a:t>interventi in media nelle Città Capoluogo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>
                <a:solidFill>
                  <a:schemeClr val="accent5"/>
                </a:solidFill>
                <a:ea typeface="Times New Roman" pitchFamily="18" charset="0"/>
                <a:cs typeface="Times New Roman" pitchFamily="18" charset="0"/>
              </a:rPr>
              <a:t>51 </a:t>
            </a:r>
            <a:r>
              <a:rPr lang="it-IT" sz="2400" b="1" dirty="0" smtClean="0">
                <a:solidFill>
                  <a:schemeClr val="tx2"/>
                </a:solidFill>
                <a:cs typeface="Times New Roman" pitchFamily="18" charset="0"/>
              </a:rPr>
              <a:t>interventi in media nelle Città Metropolitane</a:t>
            </a:r>
            <a:endParaRPr lang="it-IT" sz="28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058326" y="524786"/>
            <a:ext cx="3512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4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120 PROGETTI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5643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33531" y="303459"/>
            <a:ext cx="728667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VALORE COMPLESSIVO DEI 120 PROGETTI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600" b="1" dirty="0">
                <a:solidFill>
                  <a:schemeClr val="accent5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€ </a:t>
            </a:r>
            <a:r>
              <a:rPr lang="it-IT" sz="3600" b="1" dirty="0">
                <a:solidFill>
                  <a:schemeClr val="accent5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3.8 miliardi</a:t>
            </a:r>
            <a:endParaRPr lang="it-IT" sz="3600" b="1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371348" y="1988252"/>
            <a:ext cx="4931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INVESTIMENTI </a:t>
            </a:r>
            <a:r>
              <a:rPr lang="it-IT" sz="2400" b="1" dirty="0">
                <a:solidFill>
                  <a:schemeClr val="tx2"/>
                </a:solidFill>
              </a:rPr>
              <a:t>COMUNI </a:t>
            </a:r>
            <a:endParaRPr lang="it-IT" b="1" dirty="0">
              <a:solidFill>
                <a:schemeClr val="tx2"/>
              </a:solidFill>
            </a:endParaRPr>
          </a:p>
          <a:p>
            <a:r>
              <a:rPr lang="it-IT" sz="2000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272 </a:t>
            </a:r>
            <a:r>
              <a:rPr lang="it-IT" sz="3200" b="1" dirty="0">
                <a:solidFill>
                  <a:schemeClr val="accent5"/>
                </a:solidFill>
              </a:rPr>
              <a:t>milioni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369100" y="2932145"/>
            <a:ext cx="49661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TOTALE INVESTIMENTI </a:t>
            </a:r>
            <a:r>
              <a:rPr lang="it-IT" sz="2400" b="1" dirty="0">
                <a:solidFill>
                  <a:schemeClr val="tx2"/>
                </a:solidFill>
              </a:rPr>
              <a:t>ALTRO PUBBLICO</a:t>
            </a:r>
          </a:p>
          <a:p>
            <a:r>
              <a:rPr lang="it-IT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488 </a:t>
            </a:r>
            <a:r>
              <a:rPr lang="it-IT" sz="3200" b="1" dirty="0">
                <a:solidFill>
                  <a:schemeClr val="accent5"/>
                </a:solidFill>
              </a:rPr>
              <a:t>milioni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371348" y="3868813"/>
            <a:ext cx="4931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INVESTIMENTI </a:t>
            </a:r>
            <a:r>
              <a:rPr lang="it-IT" sz="2400" b="1" dirty="0">
                <a:solidFill>
                  <a:schemeClr val="tx2"/>
                </a:solidFill>
              </a:rPr>
              <a:t>PRIVATI</a:t>
            </a:r>
            <a:endParaRPr lang="it-IT" sz="2000" b="1" dirty="0">
              <a:solidFill>
                <a:schemeClr val="tx2"/>
              </a:solidFill>
            </a:endParaRPr>
          </a:p>
          <a:p>
            <a:r>
              <a:rPr lang="it-IT" sz="2000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905 </a:t>
            </a:r>
            <a:r>
              <a:rPr lang="it-IT" sz="3200" b="1" dirty="0">
                <a:solidFill>
                  <a:schemeClr val="accent5"/>
                </a:solidFill>
              </a:rPr>
              <a:t>milioni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392748" y="1079887"/>
            <a:ext cx="4934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FINANZIAMENTI </a:t>
            </a:r>
            <a:r>
              <a:rPr lang="it-IT" sz="2400" b="1" dirty="0">
                <a:solidFill>
                  <a:schemeClr val="tx2"/>
                </a:solidFill>
              </a:rPr>
              <a:t>BANDO</a:t>
            </a:r>
          </a:p>
          <a:p>
            <a:r>
              <a:rPr lang="it-IT" sz="2400" b="1" dirty="0" smtClean="0">
                <a:solidFill>
                  <a:schemeClr val="accent5"/>
                </a:solidFill>
              </a:rPr>
              <a:t>		</a:t>
            </a:r>
            <a:r>
              <a:rPr lang="it-IT" sz="3200" b="1" dirty="0" smtClean="0">
                <a:solidFill>
                  <a:schemeClr val="accent5"/>
                </a:solidFill>
              </a:rPr>
              <a:t>€ 2.061.321.739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397620" y="4683385"/>
            <a:ext cx="4931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TOTALE INVESTIMENTI </a:t>
            </a:r>
            <a:r>
              <a:rPr lang="it-IT" sz="2400" b="1" dirty="0" smtClean="0">
                <a:solidFill>
                  <a:schemeClr val="tx2"/>
                </a:solidFill>
              </a:rPr>
              <a:t>ALTRO</a:t>
            </a:r>
            <a:endParaRPr lang="it-IT" sz="2000" b="1" dirty="0">
              <a:solidFill>
                <a:schemeClr val="tx2"/>
              </a:solidFill>
            </a:endParaRPr>
          </a:p>
          <a:p>
            <a:r>
              <a:rPr lang="it-IT" sz="2000" b="1" dirty="0">
                <a:solidFill>
                  <a:schemeClr val="accent5"/>
                </a:solidFill>
              </a:rPr>
              <a:t>		</a:t>
            </a:r>
            <a:r>
              <a:rPr lang="it-IT" sz="3200" b="1" dirty="0">
                <a:solidFill>
                  <a:schemeClr val="accent5"/>
                </a:solidFill>
              </a:rPr>
              <a:t>€</a:t>
            </a:r>
            <a:r>
              <a:rPr lang="it-IT" sz="3200" dirty="0">
                <a:solidFill>
                  <a:schemeClr val="accent5"/>
                </a:solidFill>
              </a:rPr>
              <a:t> </a:t>
            </a:r>
            <a:r>
              <a:rPr lang="it-IT" sz="3200" b="1" dirty="0">
                <a:solidFill>
                  <a:schemeClr val="accent5"/>
                </a:solidFill>
              </a:rPr>
              <a:t> </a:t>
            </a:r>
            <a:r>
              <a:rPr lang="it-IT" sz="3200" b="1" dirty="0" smtClean="0">
                <a:solidFill>
                  <a:schemeClr val="accent5"/>
                </a:solidFill>
              </a:rPr>
              <a:t>116 </a:t>
            </a:r>
            <a:r>
              <a:rPr lang="it-IT" sz="3200" b="1" dirty="0">
                <a:solidFill>
                  <a:schemeClr val="accent5"/>
                </a:solidFill>
              </a:rPr>
              <a:t>milioni</a:t>
            </a:r>
            <a:endParaRPr lang="it-IT" sz="3200" dirty="0">
              <a:solidFill>
                <a:schemeClr val="accent5"/>
              </a:solidFill>
            </a:endParaRPr>
          </a:p>
        </p:txBody>
      </p:sp>
      <p:sp>
        <p:nvSpPr>
          <p:cNvPr id="15" name="Segnaposto piè di pagina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graphicFrame>
        <p:nvGraphicFramePr>
          <p:cNvPr id="10" name="Grafico 9"/>
          <p:cNvGraphicFramePr/>
          <p:nvPr>
            <p:extLst>
              <p:ext uri="{D42A27DB-BD31-4B8C-83A1-F6EECF244321}">
                <p14:modId xmlns:p14="http://schemas.microsoft.com/office/powerpoint/2010/main" xmlns="" val="4185379932"/>
              </p:ext>
            </p:extLst>
          </p:nvPr>
        </p:nvGraphicFramePr>
        <p:xfrm>
          <a:off x="247934" y="1743499"/>
          <a:ext cx="5804848" cy="3961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5968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406" y="1542704"/>
            <a:ext cx="8488435" cy="381597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6406" y="361177"/>
            <a:ext cx="10515600" cy="1325563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SVILUPPO SOSTENIBILE: DAGLI OBIETTIVI ALLE AZIONI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8038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5964" y="670716"/>
            <a:ext cx="8627983" cy="1325563"/>
          </a:xfrm>
        </p:spPr>
        <p:txBody>
          <a:bodyPr>
            <a:noAutofit/>
          </a:bodyPr>
          <a:lstStyle/>
          <a:p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1: PORRE FINE AD OGNI FORMA DI POVERTÀ NEL MONDO E GOAL 10: RIDURRE LE DISUGUAGLIANZE ALL’INTERNO  E FRA LE NAZIONI</a:t>
            </a:r>
            <a:b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0439025"/>
              </p:ext>
            </p:extLst>
          </p:nvPr>
        </p:nvGraphicFramePr>
        <p:xfrm>
          <a:off x="636751" y="1825133"/>
          <a:ext cx="8184056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473862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2666828">
                <a:tc>
                  <a:txBody>
                    <a:bodyPr/>
                    <a:lstStyle/>
                    <a:p>
                      <a:r>
                        <a:rPr lang="it-IT" sz="24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30,0%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ITALIANI SONO A RISCHIO DI POVERTÀ E DI ESCLUSIONE SOCIALE (+1,3% rispetto 2015)</a:t>
                      </a:r>
                    </a:p>
                    <a:p>
                      <a:endParaRPr lang="it-IT" sz="1800" b="1" kern="1200" dirty="0" smtClean="0">
                        <a:solidFill>
                          <a:srgbClr val="0070C0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24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11,5%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DELLA POPOLAZIONE IN CONDIZIONE DI ACCENTUATA DEPRIVAZIONE MATERIALE</a:t>
                      </a:r>
                      <a:endParaRPr lang="it-IT" sz="2400" b="1" kern="1200" dirty="0" smtClean="0">
                        <a:solidFill>
                          <a:srgbClr val="0070C0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24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19.312 </a:t>
                      </a:r>
                      <a:r>
                        <a:rPr lang="it-IT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EURO IL REDDITO MEDIO PRO CAPITE DELLE CITTÀ NEL 2015, INFERIORE AL 2011 (19.395) 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181 </a:t>
                      </a:r>
                      <a:r>
                        <a:rPr lang="it-IT" sz="2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AZIONI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SU INCLUSIONE SOCIALE</a:t>
                      </a:r>
                      <a:r>
                        <a:rPr lang="it-IT" sz="24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, WELFARE, ASSISTENZA</a:t>
                      </a:r>
                    </a:p>
                    <a:p>
                      <a:endParaRPr lang="it-IT" sz="24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211 MILIONI DI EURO </a:t>
                      </a:r>
                      <a:r>
                        <a:rPr lang="it-IT" sz="24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DI INVESTIMENTO</a:t>
                      </a:r>
                    </a:p>
                    <a:p>
                      <a:endParaRPr lang="it-IT" sz="24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Times New Roman" pitchFamily="18" charset="0"/>
                        </a:rPr>
                        <a:t>5,5% </a:t>
                      </a:r>
                      <a:r>
                        <a:rPr lang="it-IT" sz="2400" b="1" dirty="0" smtClean="0">
                          <a:solidFill>
                            <a:schemeClr val="tx2"/>
                          </a:solidFill>
                          <a:cs typeface="Times New Roman" pitchFamily="18" charset="0"/>
                        </a:rPr>
                        <a:t>DEL TOTALE</a:t>
                      </a:r>
                      <a:r>
                        <a:rPr lang="it-IT" sz="2400" b="1" baseline="0" dirty="0" smtClean="0">
                          <a:solidFill>
                            <a:schemeClr val="tx2"/>
                          </a:solidFill>
                          <a:cs typeface="Times New Roman" pitchFamily="18" charset="0"/>
                        </a:rPr>
                        <a:t> </a:t>
                      </a:r>
                      <a:endParaRPr lang="it-IT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magine 4" descr="goal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881" y="559674"/>
            <a:ext cx="1186683" cy="1186683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217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0201" y="605465"/>
            <a:ext cx="7831205" cy="1325563"/>
          </a:xfrm>
        </p:spPr>
        <p:txBody>
          <a:bodyPr>
            <a:normAutofit fontScale="90000"/>
          </a:bodyPr>
          <a:lstStyle/>
          <a:p>
            <a:pPr lvl="0"/>
            <a:r>
              <a:rPr lang="it-IT" sz="32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3: ASSICURARE LA SALUTE E IL BENESSERE PER TUTTI E PER TUTTE LE ETÀ </a:t>
            </a:r>
            <a:br>
              <a:rPr lang="it-IT" sz="32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it-IT" sz="32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2454798"/>
              </p:ext>
            </p:extLst>
          </p:nvPr>
        </p:nvGraphicFramePr>
        <p:xfrm>
          <a:off x="559676" y="1805152"/>
          <a:ext cx="8513380" cy="3664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6690"/>
                <a:gridCol w="4256690"/>
              </a:tblGrid>
              <a:tr h="56130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103657"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+2,7%</a:t>
                      </a:r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LA PRATICA SPORTIVA</a:t>
                      </a:r>
                      <a:r>
                        <a:rPr lang="it-IT" sz="2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DAL 2013 AL 2015</a:t>
                      </a:r>
                    </a:p>
                    <a:p>
                      <a:endParaRPr lang="it-IT" sz="24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84,6</a:t>
                      </a:r>
                      <a:r>
                        <a:rPr lang="it-IT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ANNI PER LE FEMMINE E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79,8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ANNI PER I MASCHI LA SPERANZA DI VITA ALLA NASCITA NEL 2013 </a:t>
                      </a:r>
                      <a:endParaRPr lang="it-I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131 AZIONI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SU AREE, STRUTTURE E ATTREZZATURE SPORTIVE </a:t>
                      </a:r>
                    </a:p>
                    <a:p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171 MILIONI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4,4%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TOTALE</a:t>
                      </a:r>
                      <a:endParaRPr lang="it-IT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3794" name="Picture 2" descr="Risultati immagini per sdgs goal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530" y="453223"/>
            <a:ext cx="1208529" cy="1208529"/>
          </a:xfrm>
          <a:prstGeom prst="rect">
            <a:avLst/>
          </a:prstGeom>
          <a:noFill/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189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01580" y="399024"/>
            <a:ext cx="8484042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4: FORNIRE UN’EDUCAZIONE DI QUALITÀ, EQUA ED INCLUSIVA, E OPPORTUNITÀ DI APPRENDIMENTO PER TUTTI 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9938187"/>
              </p:ext>
            </p:extLst>
          </p:nvPr>
        </p:nvGraphicFramePr>
        <p:xfrm>
          <a:off x="787178" y="1768209"/>
          <a:ext cx="8484044" cy="3953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2022"/>
                <a:gridCol w="4242022"/>
              </a:tblGrid>
              <a:tr h="661598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LA</a:t>
                      </a:r>
                      <a:r>
                        <a:rPr lang="it-IT" sz="2400" baseline="0" dirty="0" smtClean="0"/>
                        <a:t> SFIDA</a:t>
                      </a:r>
                      <a:endParaRPr lang="it-I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LA RISPOSTA DEL BANDO</a:t>
                      </a:r>
                      <a:endParaRPr lang="it-IT" sz="2400" dirty="0"/>
                    </a:p>
                  </a:txBody>
                  <a:tcPr/>
                </a:tc>
              </a:tr>
              <a:tr h="2757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IL 55%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DEGLI EDIFICI SCOLASTICI È STATO COSTRUITO PRIMA DEL 1976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14,7%</a:t>
                      </a:r>
                      <a:r>
                        <a:rPr lang="it-IT" sz="2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È IL TASSO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ABBANDONO SCOLASTICO NEL 2015 (DATO UE A 11%)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134 AZIONI</a:t>
                      </a:r>
                      <a:r>
                        <a:rPr lang="it-IT" sz="20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EDIFICI SCOLASTICI E AREE LIMITROFE</a:t>
                      </a:r>
                    </a:p>
                    <a:p>
                      <a:endParaRPr lang="it-IT" sz="24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234 MILIONI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endParaRPr lang="it-IT" sz="24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6,1%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dirty="0" smtClean="0"/>
                    </a:p>
                    <a:p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Immagine 9" descr="goal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830" y="445273"/>
            <a:ext cx="1219448" cy="1219448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906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8313" y="645971"/>
            <a:ext cx="8756833" cy="1325563"/>
          </a:xfrm>
        </p:spPr>
        <p:txBody>
          <a:bodyPr>
            <a:noAutofit/>
          </a:bodyPr>
          <a:lstStyle/>
          <a:p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8: INCENTIVARE UNA CRESCITA ECONOMICA DURATURA, INCLUSIVA E SOSTENIBILE, UN’OCCUPAZIONE PIENA E PRODUTTIVA</a:t>
            </a:r>
            <a:r>
              <a:rPr lang="it-IT" sz="3200" dirty="0" smtClean="0">
                <a:latin typeface="+mj-lt"/>
              </a:rPr>
              <a:t/>
            </a:r>
            <a:br>
              <a:rPr lang="it-IT" sz="3200" dirty="0" smtClean="0">
                <a:latin typeface="+mj-lt"/>
              </a:rPr>
            </a:br>
            <a:endParaRPr lang="it-IT" sz="32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7204056"/>
              </p:ext>
            </p:extLst>
          </p:nvPr>
        </p:nvGraphicFramePr>
        <p:xfrm>
          <a:off x="859388" y="1943455"/>
          <a:ext cx="8184056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60,5%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IL TASSO DI OCCUPAZIONE DELLE PERSONE IN ETÀ DA 20 A 64 ANNI NEL 2015 IN ITALIA (QUASI 10 PUNTI IN MENO DELLA MEDIA UE A 28)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12,1%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TASSO DI DISOCCUPAZIONE NELLE CITTÀ, DATO PIÙ ALTO</a:t>
                      </a:r>
                      <a:r>
                        <a:rPr lang="it-IT" sz="20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RISPETTO AD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AREE RURALI (11,8%)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114 AZIONI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SVILUPPO ECONOMICO, LAVORO, INCUBATORI </a:t>
                      </a:r>
                      <a:r>
                        <a:rPr lang="it-IT" sz="20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START UP, COWORKING.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292</a:t>
                      </a:r>
                      <a:r>
                        <a:rPr lang="it-IT" sz="40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MILIONI</a:t>
                      </a:r>
                      <a:r>
                        <a:rPr lang="it-IT" sz="40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7,6%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DEL TOTALE</a:t>
                      </a:r>
                      <a:endParaRPr lang="it-IT" sz="20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magine 7" descr="goal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857" y="429370"/>
            <a:ext cx="1298960" cy="1298960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827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30018" y="812949"/>
            <a:ext cx="8486488" cy="1325563"/>
          </a:xfrm>
        </p:spPr>
        <p:txBody>
          <a:bodyPr>
            <a:noAutofit/>
          </a:bodyPr>
          <a:lstStyle/>
          <a:p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15: PROTEGGERE, RIPRISTINARE E FAVORIRE UN USO SOSTENIBILE DELL’ECOSISTEMA TERRESTRE, ARRESTARE E FAR RETROCEDERE IL DEGRADO DEL TERRENO.</a:t>
            </a:r>
            <a:r>
              <a:rPr lang="it-IT" sz="3200" dirty="0" smtClean="0">
                <a:latin typeface="+mj-lt"/>
              </a:rPr>
              <a:t/>
            </a:r>
            <a:br>
              <a:rPr lang="it-IT" sz="3200" dirty="0" smtClean="0">
                <a:latin typeface="+mj-lt"/>
              </a:rPr>
            </a:br>
            <a:endParaRPr lang="it-IT" sz="3200" dirty="0"/>
          </a:p>
        </p:txBody>
      </p:sp>
      <p:pic>
        <p:nvPicPr>
          <p:cNvPr id="9" name="Immagine 8" descr="goal 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268" y="459436"/>
            <a:ext cx="1229139" cy="1229139"/>
          </a:xfrm>
          <a:prstGeom prst="rect">
            <a:avLst/>
          </a:prstGeom>
        </p:spPr>
      </p:pic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6578445"/>
              </p:ext>
            </p:extLst>
          </p:nvPr>
        </p:nvGraphicFramePr>
        <p:xfrm>
          <a:off x="1161537" y="2321856"/>
          <a:ext cx="8184056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7,6%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LA COPERTURA COMPLESSIVA DEL SUOLO IN ITALIA NEL 2012 (come</a:t>
                      </a:r>
                      <a:r>
                        <a:rPr lang="it-IT" sz="20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Campania, Molise e Liguria messe insieme)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MAGGIORE DELLA MEDIA UE A 28 (4,3%) </a:t>
                      </a:r>
                      <a:endParaRPr lang="it-IT" sz="20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174 AZIONI </a:t>
                      </a:r>
                      <a:r>
                        <a:rPr lang="it-IT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</a:t>
                      </a:r>
                      <a:r>
                        <a:rPr lang="it-IT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AREE ED EDIFICI DISMESSI</a:t>
                      </a:r>
                      <a:r>
                        <a:rPr lang="it-IT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it-IT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BONIFICHE, BROWN FIELDS</a:t>
                      </a:r>
                    </a:p>
                    <a:p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569 MILIONI </a:t>
                      </a:r>
                      <a:r>
                        <a:rPr lang="it-IT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14,9%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b="1" kern="1200" baseline="0" dirty="0">
                        <a:solidFill>
                          <a:schemeClr val="tx1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840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1093" y="515152"/>
            <a:ext cx="8283424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11 RENDERE LE CITTÀ E GLI INSEDIAMENTI UMANI INCLUSIVI, SICURI, DURATURI E SOSTENIBILI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438428"/>
              </p:ext>
            </p:extLst>
          </p:nvPr>
        </p:nvGraphicFramePr>
        <p:xfrm>
          <a:off x="968451" y="2198298"/>
          <a:ext cx="8184056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438426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LE</a:t>
                      </a:r>
                      <a:r>
                        <a:rPr lang="it-IT" sz="16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CONDIZIONI DELLE STRADE NELLA ZONA IN CUI SI VIVE SONO CONSIDERATE NEL 2016 “MOLTO O ABBASTANZA CATTIVE” DAL </a:t>
                      </a:r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53,4% </a:t>
                      </a:r>
                      <a:r>
                        <a:rPr lang="it-IT" sz="16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DEGLI ITALIANI</a:t>
                      </a:r>
                    </a:p>
                    <a:p>
                      <a:endParaRPr lang="it-IT" sz="16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33,4 m2 </a:t>
                      </a:r>
                      <a:r>
                        <a:rPr lang="it-IT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PER 100 ABITANTI LE AREE PEDONALI NEL 2012</a:t>
                      </a:r>
                      <a:endParaRPr lang="it-IT" sz="16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322 AZIONI 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SPAZI PUBBLICI, STRADE, PIAZZE, MERCATI</a:t>
                      </a:r>
                    </a:p>
                    <a:p>
                      <a:endParaRPr lang="it-IT" sz="16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508 MILIONI 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pPr lvl="0"/>
                      <a:endParaRPr lang="it-IT" sz="14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it-IT" sz="2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13,3%</a:t>
                      </a:r>
                      <a:r>
                        <a:rPr lang="it-IT" sz="2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baseline="0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t-IT" sz="14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Immagine 6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5276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81093" y="515152"/>
            <a:ext cx="8283424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11 RENDERE LE CITTÀ E GLI INSEDIAMENTI UMANI INCLUSIVI, SICURI, DURATURI E SOSTENIBILI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Immagine 6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7527453"/>
              </p:ext>
            </p:extLst>
          </p:nvPr>
        </p:nvGraphicFramePr>
        <p:xfrm>
          <a:off x="947927" y="1898776"/>
          <a:ext cx="8184056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438426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0,9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OMICIDI PER 100.000 ABITANTI NEL 2011, NEL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1991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ERANO 3,4 OGNI 100.000 ABITANTI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398,6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PER 100.000 ABITANTI I FURTI IN ABITAZIONE CON UN INCREMENTO DEL 59,1% RISPETTO AL 2009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249,7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OGNI 100.000 FURTI CON DESTREZZA IN AUMENTO DEL 31,3% RISPETTO A TRE ANNI PRIMA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65 AZIONI </a:t>
                      </a:r>
                      <a:r>
                        <a:rPr lang="it-IT" sz="18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SU SICUREZZA, VIDEOSORVEGLIANZA</a:t>
                      </a:r>
                    </a:p>
                    <a:p>
                      <a:endParaRPr lang="it-IT" sz="18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it-IT" sz="28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46 MILIONI </a:t>
                      </a:r>
                      <a:r>
                        <a:rPr lang="it-IT" sz="18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pPr lvl="0"/>
                      <a:endParaRPr lang="it-IT" sz="14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1,2%</a:t>
                      </a:r>
                      <a:r>
                        <a:rPr lang="it-IT" sz="2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393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1923" y="610568"/>
            <a:ext cx="8128680" cy="1325563"/>
          </a:xfrm>
        </p:spPr>
        <p:txBody>
          <a:bodyPr>
            <a:normAutofit fontScale="90000"/>
          </a:bodyPr>
          <a:lstStyle/>
          <a:p>
            <a:pPr lvl="0"/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11.1 ENTRO IL 2030, GARANTIRE A TUTTI L'ACCESSO AD UN ALLOGGIO E A SERVIZI DI BASE ADEGUATI, SICURI E CONVENIENTI E GARANTIRE L’AMMODERNAMENTO DEI QUARTIERI POVERI.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422606"/>
              </p:ext>
            </p:extLst>
          </p:nvPr>
        </p:nvGraphicFramePr>
        <p:xfrm>
          <a:off x="1089328" y="2464905"/>
          <a:ext cx="818405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51816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11,3% 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NEL 2015 LA QUOTA </a:t>
                      </a:r>
                      <a:r>
                        <a:rPr lang="it-IT" sz="22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POPOLAZIONE IN SITUAZIONE </a:t>
                      </a:r>
                      <a:r>
                        <a:rPr lang="it-IT" sz="22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GRAVE DISAGIO ABITATIVO NELLE CITTÀ ITALIANE</a:t>
                      </a:r>
                      <a:r>
                        <a:rPr lang="it-IT" sz="22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(DATO UE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4,8%)</a:t>
                      </a:r>
                      <a:endParaRPr lang="it-IT" sz="22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133 AZIONI</a:t>
                      </a:r>
                      <a:r>
                        <a:rPr lang="it-I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ERP, SOCIAL HOUSING, COHOUSING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438 MILIONI </a:t>
                      </a:r>
                      <a:r>
                        <a:rPr lang="it-IT" sz="22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EURO </a:t>
                      </a:r>
                      <a:r>
                        <a:rPr lang="it-IT" sz="22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INVESTIMENTO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11,5% </a:t>
                      </a:r>
                      <a:r>
                        <a:rPr lang="it-IT" sz="22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</a:t>
                      </a:r>
                      <a:r>
                        <a:rPr lang="it-IT" sz="22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TOTALE</a:t>
                      </a:r>
                      <a:endParaRPr lang="it-IT" sz="22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magine 7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082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9875" y="488190"/>
            <a:ext cx="7895645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</a:t>
            </a:r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11.2: </a:t>
            </a:r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FORNIRE L'ACCESSO A SISTEMI DI TRASPORTO SICURI, SOSTENIBILI, E CONVENIENTI PER TUTTI, MIGLIORARE LA SICUREZZA </a:t>
            </a:r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STRADALE.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2862136"/>
              </p:ext>
            </p:extLst>
          </p:nvPr>
        </p:nvGraphicFramePr>
        <p:xfrm>
          <a:off x="1240775" y="1929756"/>
          <a:ext cx="7954982" cy="3638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491"/>
                <a:gridCol w="3977491"/>
              </a:tblGrid>
              <a:tr h="712753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LA</a:t>
                      </a:r>
                      <a:r>
                        <a:rPr lang="it-IT" sz="2400" baseline="0" dirty="0" smtClean="0"/>
                        <a:t> SFIDA</a:t>
                      </a:r>
                      <a:endParaRPr lang="it-I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LA RISPOSTA DEL BANDO</a:t>
                      </a:r>
                      <a:endParaRPr lang="it-IT" sz="2400" dirty="0"/>
                    </a:p>
                  </a:txBody>
                  <a:tcPr/>
                </a:tc>
              </a:tr>
              <a:tr h="2798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603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AUTO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PER 1000 ABITANTI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IL TASSO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MOTORIZZAZIONE DEI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CAPOLUOGHI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PROVINCIA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NEL 2014, IN CALO PER IL TERZO ANNO CONSECUTIVO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300,9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cs typeface="Times New Roman" pitchFamily="18" charset="0"/>
                        </a:rPr>
                        <a:t> GLI INCIDENTI STRADALI PER 100000 ABITANTI NEL 2013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234 AZIONI e 468</a:t>
                      </a:r>
                      <a:r>
                        <a:rPr lang="it-IT" sz="2400" b="1" baseline="0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MILIONI</a:t>
                      </a:r>
                      <a:r>
                        <a:rPr lang="it-IT" sz="28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6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DI EURO DI INVESTIMENTO </a:t>
                      </a:r>
                      <a:r>
                        <a:rPr lang="it-IT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MOBILITÀ, TPL, VIABILITÀ.</a:t>
                      </a:r>
                      <a:endParaRPr lang="it-IT" sz="14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12,1 % </a:t>
                      </a:r>
                      <a:r>
                        <a:rPr lang="it-IT" sz="20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152 AZIONI e 173</a:t>
                      </a:r>
                      <a:r>
                        <a:rPr lang="it-IT" sz="2400" b="1" baseline="0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4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MILIONI </a:t>
                      </a:r>
                      <a:r>
                        <a:rPr lang="it-IT" sz="18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  <a:r>
                        <a:rPr lang="it-IT" sz="2800" b="1" dirty="0" smtClean="0">
                          <a:solidFill>
                            <a:srgbClr val="0070C0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dirty="0" smtClean="0">
                          <a:solidFill>
                            <a:schemeClr val="tx2"/>
                          </a:solidFill>
                          <a:ea typeface="Times New Roman" pitchFamily="18" charset="0"/>
                          <a:cs typeface="Times New Roman" pitchFamily="18" charset="0"/>
                        </a:rPr>
                        <a:t>SU PISTE CICLABILI.</a:t>
                      </a:r>
                      <a:endParaRPr lang="it-IT" sz="1400" b="1" dirty="0" smtClean="0">
                        <a:solidFill>
                          <a:schemeClr val="tx2"/>
                        </a:solidFill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4,5%</a:t>
                      </a:r>
                      <a:r>
                        <a:rPr lang="it-IT" sz="28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0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Immagine 8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02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60604" y="610568"/>
            <a:ext cx="8394743" cy="1325563"/>
          </a:xfrm>
        </p:spPr>
        <p:txBody>
          <a:bodyPr>
            <a:noAutofit/>
          </a:bodyPr>
          <a:lstStyle/>
          <a:p>
            <a:pPr lvl="0"/>
            <a:r>
              <a:rPr lang="it-IT" sz="24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</a:t>
            </a:r>
            <a:r>
              <a:rPr lang="it-IT" sz="24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11.3 ENTRO IL 2030, AUMENTARE L’URBANIZZAZIONE INCLUSIVA E SOSTENIBILE E LA CAPACITÀ DI PIANIFICAZIONE E GESTIONE PARTECIPATA E INTEGRATA DELL’INSEDIAMENTO UMANO.</a:t>
            </a:r>
            <a:endParaRPr lang="it-IT" sz="24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6135978"/>
              </p:ext>
            </p:extLst>
          </p:nvPr>
        </p:nvGraphicFramePr>
        <p:xfrm>
          <a:off x="1144987" y="2039804"/>
          <a:ext cx="8184056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51816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66,9% 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DEI CITTADINI FA PARTECIPAZIONE POLITICA NELLE CITTÀ NEL 2014 (-2% DAL 2014)</a:t>
                      </a:r>
                    </a:p>
                    <a:p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39%</a:t>
                      </a:r>
                      <a:r>
                        <a:rPr lang="it-IT" sz="20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DEI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CITTADINI NEL 2016 HA FIDUCIA NEL COMUNE, DATO CRESCIUTO DI 7 PUNTI IN UN ANNO</a:t>
                      </a:r>
                    </a:p>
                    <a:p>
                      <a:r>
                        <a:rPr lang="it-IT" sz="28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20% 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DEI CITTADINI HA FIDUCIA NELLO STATO, CON UN CALO </a:t>
                      </a:r>
                      <a:r>
                        <a:rPr lang="it-IT" sz="1800" b="1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DUE PUNTI IN UN ANNO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75 AZIONI</a:t>
                      </a:r>
                      <a:r>
                        <a:rPr lang="it-IT" sz="14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GOVERNANCE, PARTECIPAZIONE E COLLABORAZIONE, PIANIFICAZIONE STRATEGICA, DEL TERRITORIO, DELLA MOBILITÀ</a:t>
                      </a:r>
                      <a:r>
                        <a:rPr lang="it-IT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it-IT" sz="16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54 MILIONI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EURO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INVESTIMENTO</a:t>
                      </a:r>
                    </a:p>
                    <a:p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Immagine 6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740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92410" y="610568"/>
            <a:ext cx="8420432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</a:t>
            </a:r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11.4 </a:t>
            </a:r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RAFFORZARE GLI IMPEGNI PER PROTEGGERE E SALVAGUARDARE IL PATRIMONIO CULTURALE E NATURALE DEL MONDO.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7764910"/>
              </p:ext>
            </p:extLst>
          </p:nvPr>
        </p:nvGraphicFramePr>
        <p:xfrm>
          <a:off x="1144987" y="2258172"/>
          <a:ext cx="8184056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51816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2.139 (43% DEL TOTALE)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DEI MUSEI ITALIANI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APPARTENGONO AI COMUNI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0,3%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PIL NEL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2014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 CULTURA, AL DI SOTTO DELLA MEDIA UE 28 DELLO 0,5%</a:t>
                      </a:r>
                    </a:p>
                    <a:p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148 AZIONI</a:t>
                      </a:r>
                      <a:r>
                        <a:rPr lang="it-I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CULTURA, ARTE, MUSEI, BIBLIOTECHE, TEATRI.</a:t>
                      </a:r>
                    </a:p>
                    <a:p>
                      <a:pPr marL="0" indent="0">
                        <a:buNone/>
                      </a:pPr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215 MILIONI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pPr marL="0" indent="0">
                        <a:buNone/>
                      </a:pPr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5,7%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DEL TOTALE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Immagine 9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9720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0850" y="646479"/>
            <a:ext cx="8617378" cy="1325563"/>
          </a:xfrm>
        </p:spPr>
        <p:txBody>
          <a:bodyPr>
            <a:normAutofit fontScale="90000"/>
          </a:bodyPr>
          <a:lstStyle/>
          <a:p>
            <a:pPr lvl="0"/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</a:t>
            </a:r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11.5 ENTRO IL 2030, RIDURRE IN MODO SIGNIFICATIVO IL NUMERO DI MORTI E IL NUMERO DI PERSONE COLPITE DA CALAMITÀ, COMPRESI I DISASTRI PROVOCATI DALL’ACQUA.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3225734"/>
              </p:ext>
            </p:extLst>
          </p:nvPr>
        </p:nvGraphicFramePr>
        <p:xfrm>
          <a:off x="1144987" y="2012508"/>
          <a:ext cx="818405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51816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OLTRE 7 MILIONI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GLI ITALIANI RESIDENTI IN AREE A RISCHIO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IDROGEOLOGICO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40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63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AZIONI DI RESILIENZA, SICUREZZA DEL TERRITORIO.</a:t>
                      </a:r>
                    </a:p>
                    <a:p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134 MILIONI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DI INVESTIMENTO</a:t>
                      </a:r>
                    </a:p>
                    <a:p>
                      <a:endParaRPr lang="it-IT" sz="18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3,5%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DEL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TOTALE</a:t>
                      </a:r>
                      <a:endParaRPr lang="it-IT" sz="180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Immagine 5" descr="goal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9161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0362" y="610568"/>
            <a:ext cx="9237414" cy="1325563"/>
          </a:xfrm>
        </p:spPr>
        <p:txBody>
          <a:bodyPr>
            <a:normAutofit/>
          </a:bodyPr>
          <a:lstStyle/>
          <a:p>
            <a:pPr lvl="0"/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</a:t>
            </a:r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11.6 ENTRO IL 2030, RIDURRE L’IMPATTO AMBIENTALE NEGATIVO PRO CAPITE DELLE CITTÀ</a:t>
            </a:r>
            <a:endParaRPr lang="it-IT" sz="29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xmlns="" val="3696023266"/>
              </p:ext>
            </p:extLst>
          </p:nvPr>
        </p:nvGraphicFramePr>
        <p:xfrm>
          <a:off x="3699803" y="2896620"/>
          <a:ext cx="4191853" cy="2563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060559"/>
              </p:ext>
            </p:extLst>
          </p:nvPr>
        </p:nvGraphicFramePr>
        <p:xfrm>
          <a:off x="1144987" y="2258172"/>
          <a:ext cx="818405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51816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90.000 MORTI PREMATURE</a:t>
                      </a:r>
                      <a:r>
                        <a:rPr lang="it-IT" sz="3200" b="1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it-IT" sz="20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CAUSA DEGLI INQUINANTI IN ATMOSFERA</a:t>
                      </a:r>
                    </a:p>
                    <a:p>
                      <a:endParaRPr lang="it-IT" sz="2000" b="1" kern="1200" baseline="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66 AZIONI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EFFICIENZA ENERGETICA, ILLUMINAZIONE, BANDA LARGA</a:t>
                      </a:r>
                    </a:p>
                    <a:p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79 MILIONI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 EURO </a:t>
                      </a:r>
                    </a:p>
                    <a:p>
                      <a:endParaRPr lang="it-IT" sz="2000" b="1" kern="1200" dirty="0" smtClean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it-IT" sz="3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2,1%</a:t>
                      </a:r>
                      <a:r>
                        <a:rPr lang="it-IT" sz="20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DEL TOTALE</a:t>
                      </a:r>
                      <a:endParaRPr lang="it-IT" sz="1050" b="1" kern="1200" dirty="0">
                        <a:solidFill>
                          <a:schemeClr val="tx2"/>
                        </a:solidFill>
                        <a:latin typeface="+mn-lt"/>
                        <a:ea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magine 7" descr="goal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3998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73140" y="610568"/>
            <a:ext cx="8468139" cy="1325563"/>
          </a:xfrm>
        </p:spPr>
        <p:txBody>
          <a:bodyPr>
            <a:normAutofit fontScale="90000"/>
          </a:bodyPr>
          <a:lstStyle/>
          <a:p>
            <a:r>
              <a:rPr lang="it-IT" sz="29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GOAL 11.7 FORNIRE </a:t>
            </a:r>
            <a:r>
              <a:rPr lang="it-IT" sz="29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L'ACCESSO UNIVERSALE A SPAZI VERDI PUBBLICI SICURI, INCLUSIVI E ACCESSIBILI, IN PARTICOLARE PER LE DONNE E I BAMBINI, GLI ANZIANI E LE PERSONE CON DISABILITÀ.</a:t>
            </a:r>
          </a:p>
        </p:txBody>
      </p:sp>
      <p:graphicFrame>
        <p:nvGraphicFramePr>
          <p:cNvPr id="4" name="Grafico 3"/>
          <p:cNvGraphicFramePr/>
          <p:nvPr/>
        </p:nvGraphicFramePr>
        <p:xfrm>
          <a:off x="3699803" y="2896620"/>
          <a:ext cx="4191853" cy="2563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7834924"/>
              </p:ext>
            </p:extLst>
          </p:nvPr>
        </p:nvGraphicFramePr>
        <p:xfrm>
          <a:off x="1050217" y="2035608"/>
          <a:ext cx="8184056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2028"/>
                <a:gridCol w="4092028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</a:t>
                      </a:r>
                      <a:r>
                        <a:rPr lang="it-IT" sz="2800" baseline="0" dirty="0" smtClean="0"/>
                        <a:t> SFIDA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 smtClean="0"/>
                        <a:t>LA RISPOSTA DEL BANDO</a:t>
                      </a:r>
                      <a:endParaRPr lang="it-I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IL 2,7% DEL TERRITORIO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DEI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CAPOLUOGHI DI PROVINCIA ITALIANI NEL 2014 ERA</a:t>
                      </a:r>
                      <a:r>
                        <a:rPr lang="it-IT" sz="18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COSTITUITO DA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VERDE 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175 AZIONI 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SU RIQUALIFICAZIONE E REALIZZAZIONE </a:t>
                      </a:r>
                      <a:r>
                        <a:rPr lang="it-IT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AREE VERDI</a:t>
                      </a:r>
                    </a:p>
                    <a:p>
                      <a:r>
                        <a:rPr lang="it-IT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201 MILIONI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EURO </a:t>
                      </a:r>
                      <a:r>
                        <a:rPr lang="it-IT" sz="18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it-IT" sz="18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INVESTIMENTO</a:t>
                      </a:r>
                    </a:p>
                    <a:p>
                      <a:r>
                        <a:rPr lang="it-IT" sz="2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5,3%</a:t>
                      </a:r>
                      <a:r>
                        <a:rPr lang="it-IT" sz="2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it-IT" sz="2000" b="1" kern="1200" dirty="0" smtClean="0">
                          <a:solidFill>
                            <a:schemeClr val="tx2"/>
                          </a:solidFill>
                          <a:latin typeface="+mn-lt"/>
                          <a:ea typeface="Times New Roman" pitchFamily="18" charset="0"/>
                          <a:cs typeface="Times New Roman" pitchFamily="18" charset="0"/>
                        </a:rPr>
                        <a:t>DEL TOTALE</a:t>
                      </a:r>
                    </a:p>
                    <a:p>
                      <a:endParaRPr lang="it-IT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Immagine 8" descr="goal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197" y="548640"/>
            <a:ext cx="1227400" cy="1227400"/>
          </a:xfrm>
          <a:prstGeom prst="rect">
            <a:avLst/>
          </a:prstGeom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502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7268" y="262380"/>
            <a:ext cx="9624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RIPARTIZIONE DEGLI AMBITI </a:t>
            </a:r>
            <a:r>
              <a:rPr lang="it-IT" sz="4000" b="1" dirty="0" err="1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DI</a:t>
            </a:r>
            <a:r>
              <a:rPr lang="it-IT" sz="40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INTERVENTO</a:t>
            </a:r>
            <a:endParaRPr lang="it-IT" sz="4000" b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3031554644"/>
              </p:ext>
            </p:extLst>
          </p:nvPr>
        </p:nvGraphicFramePr>
        <p:xfrm>
          <a:off x="387467" y="970266"/>
          <a:ext cx="9924288" cy="5084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42533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223231"/>
            <a:ext cx="10515600" cy="1325563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tx2"/>
                </a:solidFill>
                <a:latin typeface="Calibri" pitchFamily="34" charset="0"/>
                <a:cs typeface="Times New Roman" pitchFamily="18" charset="0"/>
              </a:rPr>
              <a:t>IL RUOLO DI ANCI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4414" y="1541843"/>
            <a:ext cx="10515600" cy="3984332"/>
          </a:xfrm>
        </p:spPr>
        <p:txBody>
          <a:bodyPr>
            <a:normAutofit/>
          </a:bodyPr>
          <a:lstStyle/>
          <a:p>
            <a:pPr lvl="0"/>
            <a:r>
              <a:rPr lang="it-IT" sz="2200" b="1" dirty="0" smtClean="0">
                <a:solidFill>
                  <a:schemeClr val="tx2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SISTEMA DI CONOSCENZA E DIFFUSIONE DELLE AZIONI DI RIGENERAZIONE URBANA </a:t>
            </a:r>
          </a:p>
          <a:p>
            <a:pPr lvl="1"/>
            <a:r>
              <a:rPr lang="it-IT" sz="20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CONTRIBUIRE A METTERE FINALMENTE A SISTEMA I DIVERSI PROCESSI </a:t>
            </a:r>
          </a:p>
          <a:p>
            <a:pPr lvl="1"/>
            <a:r>
              <a:rPr lang="it-IT" sz="20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PORTARE IN EVIDENZA LA REALTÀ DELLA TRASFORMAZIONE URBANA IN ITALIA</a:t>
            </a:r>
          </a:p>
          <a:p>
            <a:pPr lvl="0"/>
            <a:r>
              <a:rPr lang="it-IT" sz="2200" b="1" dirty="0" smtClean="0">
                <a:solidFill>
                  <a:schemeClr val="tx2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PIATTAFORMA DI SCAMBIO E APPRENDIMENTO</a:t>
            </a:r>
          </a:p>
          <a:p>
            <a:pPr lvl="1"/>
            <a:r>
              <a:rPr lang="it-IT" sz="20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STRUMENTO DI CONFRONTO PARITARIO PER LO SCAMBIO DI IDEE E SOLUZIONICONDIVISIONE DI MATERIALI E APPUNTAMENTI</a:t>
            </a:r>
          </a:p>
          <a:p>
            <a:pPr lvl="1"/>
            <a:r>
              <a:rPr lang="it-IT" sz="22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MESSA A VALORE E LA PRODUZIONE DI COMPETENZE E SAPERI.</a:t>
            </a:r>
          </a:p>
          <a:p>
            <a:pPr lvl="0"/>
            <a:r>
              <a:rPr lang="it-IT" sz="2200" b="1" dirty="0" smtClean="0">
                <a:solidFill>
                  <a:schemeClr val="tx2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ACCOMPAGNAMENTO</a:t>
            </a:r>
          </a:p>
          <a:p>
            <a:pPr lvl="1"/>
            <a:r>
              <a:rPr lang="it-IT" sz="18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FORMALIZZAZIONE DEI PROCESSI</a:t>
            </a:r>
          </a:p>
          <a:p>
            <a:pPr lvl="1"/>
            <a:r>
              <a:rPr lang="it-IT" sz="20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RILASCIO DI LINEE GUIDA </a:t>
            </a:r>
          </a:p>
          <a:p>
            <a:pPr lvl="1"/>
            <a:r>
              <a:rPr lang="it-IT" sz="2000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ASSISTENZA DIRETTA E/O ATTRAVERSO UNA RETE DI FORNITORI «CERTIFICATI».</a:t>
            </a:r>
          </a:p>
          <a:p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Elaborazioni Ufficio Studi ANCI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90080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1543</Words>
  <Application>Microsoft Office PowerPoint</Application>
  <PresentationFormat>Personalizzato</PresentationFormat>
  <Paragraphs>242</Paragraphs>
  <Slides>20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22" baseType="lpstr">
      <vt:lpstr>Tema di Office</vt:lpstr>
      <vt:lpstr>Personalizza struttura</vt:lpstr>
      <vt:lpstr>DUEMILA INTERVENTI, UN’AGENDA.</vt:lpstr>
      <vt:lpstr>Diapositiva 2</vt:lpstr>
      <vt:lpstr>Diapositiva 3</vt:lpstr>
      <vt:lpstr>SVILUPPO SOSTENIBILE: DAGLI OBIETTIVI ALLE AZIONI</vt:lpstr>
      <vt:lpstr>GOAL 1: PORRE FINE AD OGNI FORMA DI POVERTÀ NEL MONDO E GOAL 10: RIDURRE LE DISUGUAGLIANZE ALL’INTERNO  E FRA LE NAZIONI </vt:lpstr>
      <vt:lpstr>GOAL 3: ASSICURARE LA SALUTE E IL BENESSERE PER TUTTI E PER TUTTE LE ETÀ  </vt:lpstr>
      <vt:lpstr>GOAL 4: FORNIRE UN’EDUCAZIONE DI QUALITÀ, EQUA ED INCLUSIVA, E OPPORTUNITÀ DI APPRENDIMENTO PER TUTTI </vt:lpstr>
      <vt:lpstr>GOAL 8: INCENTIVARE UNA CRESCITA ECONOMICA DURATURA, INCLUSIVA E SOSTENIBILE, UN’OCCUPAZIONE PIENA E PRODUTTIVA </vt:lpstr>
      <vt:lpstr>GOAL 15: PROTEGGERE, RIPRISTINARE E FAVORIRE UN USO SOSTENIBILE DELL’ECOSISTEMA TERRESTRE, ARRESTARE E FAR RETROCEDERE IL DEGRADO DEL TERRENO. </vt:lpstr>
      <vt:lpstr>GOAL 11 RENDERE LE CITTÀ E GLI INSEDIAMENTI UMANI INCLUSIVI, SICURI, DURATURI E SOSTENIBILI</vt:lpstr>
      <vt:lpstr>GOAL 11 RENDERE LE CITTÀ E GLI INSEDIAMENTI UMANI INCLUSIVI, SICURI, DURATURI E SOSTENIBILI</vt:lpstr>
      <vt:lpstr>GOAL 11.1 ENTRO IL 2030, GARANTIRE A TUTTI L'ACCESSO AD UN ALLOGGIO E A SERVIZI DI BASE ADEGUATI, SICURI E CONVENIENTI E GARANTIRE L’AMMODERNAMENTO DEI QUARTIERI POVERI.</vt:lpstr>
      <vt:lpstr>GOAL 11.2: FORNIRE L'ACCESSO A SISTEMI DI TRASPORTO SICURI, SOSTENIBILI, E CONVENIENTI PER TUTTI, MIGLIORARE LA SICUREZZA STRADALE.</vt:lpstr>
      <vt:lpstr>GOAL 11.3 ENTRO IL 2030, AUMENTARE L’URBANIZZAZIONE INCLUSIVA E SOSTENIBILE E LA CAPACITÀ DI PIANIFICAZIONE E GESTIONE PARTECIPATA E INTEGRATA DELL’INSEDIAMENTO UMANO.</vt:lpstr>
      <vt:lpstr>GOAL 11.4 RAFFORZARE GLI IMPEGNI PER PROTEGGERE E SALVAGUARDARE IL PATRIMONIO CULTURALE E NATURALE DEL MONDO.</vt:lpstr>
      <vt:lpstr>GOAL 11.5 ENTRO IL 2030, RIDURRE IN MODO SIGNIFICATIVO IL NUMERO DI MORTI E IL NUMERO DI PERSONE COLPITE DA CALAMITÀ, COMPRESI I DISASTRI PROVOCATI DALL’ACQUA.</vt:lpstr>
      <vt:lpstr>GOAL 11.6 ENTRO IL 2030, RIDURRE L’IMPATTO AMBIENTALE NEGATIVO PRO CAPITE DELLE CITTÀ</vt:lpstr>
      <vt:lpstr>GOAL 11.7 FORNIRE L'ACCESSO UNIVERSALE A SPAZI VERDI PUBBLICI SICURI, INCLUSIVI E ACCESSIBILI, IN PARTICOLARE PER LE DONNE E I BAMBINI, GLI ANZIANI E LE PERSONE CON DISABILITÀ.</vt:lpstr>
      <vt:lpstr>Diapositiva 19</vt:lpstr>
      <vt:lpstr>IL RUOLO DI ANCI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Account Microsoft</dc:creator>
  <cp:lastModifiedBy>m.allulli</cp:lastModifiedBy>
  <cp:revision>125</cp:revision>
  <dcterms:created xsi:type="dcterms:W3CDTF">2017-06-05T20:03:02Z</dcterms:created>
  <dcterms:modified xsi:type="dcterms:W3CDTF">2017-12-12T15:51:05Z</dcterms:modified>
</cp:coreProperties>
</file>