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  <p:sldMasterId id="2147483659" r:id="rId2"/>
    <p:sldMasterId id="2147483664" r:id="rId3"/>
  </p:sldMasterIdLst>
  <p:notesMasterIdLst>
    <p:notesMasterId r:id="rId21"/>
  </p:notesMasterIdLst>
  <p:handoutMasterIdLst>
    <p:handoutMasterId r:id="rId22"/>
  </p:handout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6" r:id="rId12"/>
    <p:sldId id="268" r:id="rId13"/>
    <p:sldId id="269" r:id="rId14"/>
    <p:sldId id="272" r:id="rId15"/>
    <p:sldId id="273" r:id="rId16"/>
    <p:sldId id="276" r:id="rId17"/>
    <p:sldId id="277" r:id="rId18"/>
    <p:sldId id="278" r:id="rId19"/>
    <p:sldId id="279" r:id="rId20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116" d="100"/>
          <a:sy n="116" d="100"/>
        </p:scale>
        <p:origin x="-648" y="-96"/>
      </p:cViewPr>
      <p:guideLst>
        <p:guide orient="horz" pos="676"/>
        <p:guide pos="566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350545-E260-4F41-A803-5BF85CFE96EA}" type="datetimeFigureOut">
              <a:rPr lang="en-US" smtClean="0"/>
              <a:t>10/24/2016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BD68D1-0A4A-364F-B3D1-97755523CCB2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204691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FCAFC9-2F5E-7849-9A3C-3E3602566C83}" type="datetimeFigureOut">
              <a:rPr lang="en-US" smtClean="0"/>
              <a:t>10/24/2016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359D8E-2A04-7648-BB99-EC53D2571000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173273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256494" y="2494609"/>
            <a:ext cx="5661618" cy="1234730"/>
          </a:xfrm>
        </p:spPr>
        <p:txBody>
          <a:bodyPr anchor="b">
            <a:normAutofit/>
          </a:bodyPr>
          <a:lstStyle>
            <a:lvl1pPr marL="0" indent="0">
              <a:buNone/>
              <a:defRPr sz="3600" b="1" baseline="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 smtClean="0"/>
              <a:t>Add the title of your presentation here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>
          <a:xfrm>
            <a:off x="258728" y="3729038"/>
            <a:ext cx="2938463" cy="385762"/>
          </a:xfrm>
        </p:spPr>
        <p:txBody>
          <a:bodyPr>
            <a:normAutofit/>
          </a:bodyPr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  <p:pic>
        <p:nvPicPr>
          <p:cNvPr id="2" name="Immagine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0206" y="153816"/>
            <a:ext cx="3715368" cy="2218681"/>
          </a:xfrm>
          <a:prstGeom prst="rect">
            <a:avLst/>
          </a:prstGeom>
          <a:gradFill>
            <a:gsLst>
              <a:gs pos="62000">
                <a:schemeClr val="accent1">
                  <a:tint val="66000"/>
                  <a:satMod val="160000"/>
                </a:schemeClr>
              </a:gs>
              <a:gs pos="90000">
                <a:schemeClr val="accent1">
                  <a:tint val="44500"/>
                  <a:satMod val="160000"/>
                  <a:alpha val="0"/>
                </a:schemeClr>
              </a:gs>
              <a:gs pos="99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</p:pic>
    </p:spTree>
    <p:extLst>
      <p:ext uri="{BB962C8B-B14F-4D97-AF65-F5344CB8AC3E}">
        <p14:creationId xmlns:p14="http://schemas.microsoft.com/office/powerpoint/2010/main" val="38121127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B48FB-E956-2048-9E74-C69E7CAA26CC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6443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8B48FB-E956-2048-9E74-C69E7CAA26CC}" type="slidenum">
              <a:rPr lang="en-US" smtClean="0"/>
              <a:pPr/>
              <a:t>‹N›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115888" y="723900"/>
            <a:ext cx="3887787" cy="261938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517428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sty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8B48FB-E956-2048-9E74-C69E7CAA26CC}" type="slidenum">
              <a:rPr lang="en-US" smtClean="0"/>
              <a:pPr/>
              <a:t>‹N›</a:t>
            </a:fld>
            <a:endParaRPr lang="en-US"/>
          </a:p>
        </p:txBody>
      </p:sp>
      <p:graphicFrame>
        <p:nvGraphicFramePr>
          <p:cNvPr id="5" name="Table 4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731729107"/>
              </p:ext>
            </p:extLst>
          </p:nvPr>
        </p:nvGraphicFramePr>
        <p:xfrm>
          <a:off x="204787" y="1052400"/>
          <a:ext cx="5953649" cy="2184875"/>
        </p:xfrm>
        <a:graphic>
          <a:graphicData uri="http://schemas.openxmlformats.org/drawingml/2006/table">
            <a:tbl>
              <a:tblPr firstRow="1" lastRow="1" bandRow="1">
                <a:tableStyleId>{1FECB4D8-DB02-4DC6-A0A2-4F2EBAE1DC90}</a:tableStyleId>
              </a:tblPr>
              <a:tblGrid>
                <a:gridCol w="4802370"/>
                <a:gridCol w="716414"/>
                <a:gridCol w="434865"/>
              </a:tblGrid>
              <a:tr h="312125"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Answer Choices</a:t>
                      </a:r>
                      <a:endParaRPr lang="en-US" sz="1100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1100" dirty="0" smtClean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Responses</a:t>
                      </a:r>
                      <a:endParaRPr lang="en-US" sz="1100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200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</a:tr>
              <a:tr h="312125"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Less than one year</a:t>
                      </a:r>
                      <a:endParaRPr lang="en-US" sz="105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10.00%</a:t>
                      </a:r>
                      <a:endParaRPr lang="en-US" sz="105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5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10</a:t>
                      </a:r>
                      <a:endParaRPr lang="en-US" sz="105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12125"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1 to 3 years</a:t>
                      </a:r>
                      <a:endParaRPr lang="en-US" sz="105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10.00%</a:t>
                      </a:r>
                      <a:endParaRPr lang="en-US" sz="105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5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10</a:t>
                      </a:r>
                      <a:endParaRPr lang="en-US" sz="105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12125"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3 to 5 years</a:t>
                      </a:r>
                      <a:endParaRPr lang="en-US" sz="105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25.00%</a:t>
                      </a:r>
                      <a:endParaRPr lang="en-US" sz="105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5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25</a:t>
                      </a:r>
                      <a:endParaRPr lang="en-US" sz="105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12125"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5 to 7 years</a:t>
                      </a:r>
                      <a:endParaRPr lang="en-US" sz="105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15.00%</a:t>
                      </a:r>
                      <a:endParaRPr lang="en-US" sz="105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5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15</a:t>
                      </a:r>
                      <a:endParaRPr lang="en-US" sz="105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12125"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More than seven</a:t>
                      </a:r>
                      <a:r>
                        <a:rPr lang="en-US" sz="1050" baseline="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 years</a:t>
                      </a:r>
                      <a:endParaRPr lang="en-US" sz="105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40.00%</a:t>
                      </a:r>
                      <a:endParaRPr lang="en-US" sz="105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5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40</a:t>
                      </a:r>
                      <a:endParaRPr lang="en-US" sz="105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12125"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Total</a:t>
                      </a:r>
                      <a:endParaRPr lang="en-US" sz="1050" dirty="0">
                        <a:solidFill>
                          <a:srgbClr val="FFFFFF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solidFill>
                          <a:srgbClr val="FFFFFF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50" dirty="0" smtClean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100</a:t>
                      </a:r>
                      <a:endParaRPr lang="en-US" sz="1050" dirty="0">
                        <a:solidFill>
                          <a:srgbClr val="FFFFFF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6666"/>
                    </a:solidFill>
                  </a:tcPr>
                </a:tc>
              </a:tr>
            </a:tbl>
          </a:graphicData>
        </a:graphic>
      </p:graphicFrame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115888" y="723900"/>
            <a:ext cx="4478337" cy="261938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64444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sponse Summar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593F9-7B30-274B-BFFF-492683631E49}" type="slidenum">
              <a:rPr lang="en-US" smtClean="0"/>
              <a:t>‹N›</a:t>
            </a:fld>
            <a:endParaRPr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3"/>
          </p:nvPr>
        </p:nvSpPr>
        <p:spPr>
          <a:xfrm>
            <a:off x="211403" y="3639393"/>
            <a:ext cx="4576388" cy="350837"/>
          </a:xfrm>
        </p:spPr>
        <p:txBody>
          <a:bodyPr/>
          <a:lstStyle>
            <a:lvl1pPr>
              <a:defRPr b="0"/>
            </a:lvl1pPr>
          </a:lstStyle>
          <a:p>
            <a:pPr lvl="0"/>
            <a:r>
              <a:rPr lang="en-US" dirty="0" smtClean="0"/>
              <a:t>Click to edit</a:t>
            </a:r>
            <a:endParaRPr lang="en-US" dirty="0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204788" y="2334751"/>
            <a:ext cx="8229600" cy="85725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6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204788" y="3032255"/>
            <a:ext cx="3859212" cy="280987"/>
          </a:xfrm>
        </p:spPr>
        <p:txBody>
          <a:bodyPr/>
          <a:lstStyle>
            <a:lvl2pPr marL="4763" indent="0">
              <a:buNone/>
              <a:defRPr sz="160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defRPr>
            </a:lvl2pPr>
          </a:lstStyle>
          <a:p>
            <a:pPr lvl="1"/>
            <a:r>
              <a:rPr lang="en-US" dirty="0" smtClean="0"/>
              <a:t>Total Responses</a:t>
            </a:r>
            <a:endParaRPr lang="en-US" dirty="0"/>
          </a:p>
        </p:txBody>
      </p:sp>
      <p:sp>
        <p:nvSpPr>
          <p:cNvPr id="7" name="Text Placeholder 12"/>
          <p:cNvSpPr>
            <a:spLocks noGrp="1"/>
          </p:cNvSpPr>
          <p:nvPr>
            <p:ph type="body" sz="quarter" idx="18"/>
          </p:nvPr>
        </p:nvSpPr>
        <p:spPr>
          <a:xfrm>
            <a:off x="211403" y="4047840"/>
            <a:ext cx="4576388" cy="350837"/>
          </a:xfrm>
        </p:spPr>
        <p:txBody>
          <a:bodyPr/>
          <a:lstStyle>
            <a:lvl1pPr>
              <a:defRPr b="0"/>
            </a:lvl1pPr>
          </a:lstStyle>
          <a:p>
            <a:pPr lvl="0"/>
            <a:r>
              <a:rPr lang="en-US" dirty="0" smtClean="0"/>
              <a:t>Click to edit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4830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4788" y="1200151"/>
            <a:ext cx="8482012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4788" y="4691162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fld id="{537D1D7B-70B5-9D4F-A9E5-525C1090DAAC}" type="datetime4">
              <a:rPr lang="en-US" smtClean="0"/>
              <a:t>October 24, 2016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86800" y="4828084"/>
            <a:ext cx="384104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CCCCCC"/>
                </a:solidFill>
                <a:latin typeface="Arial"/>
                <a:cs typeface="Arial"/>
              </a:defRPr>
            </a:lvl1pPr>
          </a:lstStyle>
          <a:p>
            <a:fld id="{7FE0505B-37A8-D24C-BEF3-C2D216B51C70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81160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</p:sldLayoutIdLst>
  <p:hf hdr="0" ftr="0"/>
  <p:txStyles>
    <p:titleStyle>
      <a:lvl1pPr algn="l" defTabSz="457200" rtl="0" eaLnBrk="1" latinLnBrk="0" hangingPunct="1">
        <a:spcBef>
          <a:spcPct val="0"/>
        </a:spcBef>
        <a:buNone/>
        <a:defRPr sz="1800" b="1" kern="1200" baseline="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0" indent="0" algn="l" defTabSz="457200" rtl="0" eaLnBrk="1" latinLnBrk="0" hangingPunct="1">
        <a:spcBef>
          <a:spcPct val="20000"/>
        </a:spcBef>
        <a:buFont typeface="Arial"/>
        <a:buNone/>
        <a:defRPr sz="1000" b="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5136" y="333381"/>
            <a:ext cx="7117686" cy="39127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136" y="736649"/>
            <a:ext cx="5332506" cy="2491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67076" y="4815076"/>
            <a:ext cx="626035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accent2"/>
                </a:solidFill>
                <a:latin typeface="Arial"/>
                <a:cs typeface="Arial"/>
              </a:defRPr>
            </a:lvl1pPr>
          </a:lstStyle>
          <a:p>
            <a:fld id="{A88B48FB-E956-2048-9E74-C69E7CAA26CC}" type="slidenum">
              <a:rPr lang="en-US" smtClean="0"/>
              <a:pPr/>
              <a:t>‹N›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4815076"/>
            <a:ext cx="9144000" cy="0"/>
          </a:xfrm>
          <a:prstGeom prst="line">
            <a:avLst/>
          </a:prstGeom>
          <a:ln w="12700" cmpd="sng">
            <a:solidFill>
              <a:srgbClr val="CCCCC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204788" y="729178"/>
            <a:ext cx="8780462" cy="0"/>
          </a:xfrm>
          <a:prstGeom prst="line">
            <a:avLst/>
          </a:prstGeom>
          <a:ln w="6350" cmpd="sng">
            <a:solidFill>
              <a:srgbClr val="CCCCC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Immagine 4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2822" y="132149"/>
            <a:ext cx="1910413" cy="896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48755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p:txStyles>
    <p:titleStyle>
      <a:lvl1pPr algn="l" defTabSz="457200" rtl="0" eaLnBrk="1" latinLnBrk="0" hangingPunct="1">
        <a:spcBef>
          <a:spcPct val="0"/>
        </a:spcBef>
        <a:buNone/>
        <a:defRPr sz="2000" b="1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0" indent="0" algn="l" defTabSz="457200" rtl="0" eaLnBrk="1" latinLnBrk="0" hangingPunct="1">
        <a:spcBef>
          <a:spcPct val="20000"/>
        </a:spcBef>
        <a:buFont typeface="Arial"/>
        <a:buNone/>
        <a:defRPr sz="10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498" y="2009589"/>
            <a:ext cx="8229600" cy="533140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29705" y="4819820"/>
            <a:ext cx="663015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accent2"/>
                </a:solidFill>
                <a:latin typeface="Arial"/>
                <a:cs typeface="Arial"/>
              </a:defRPr>
            </a:lvl1pPr>
          </a:lstStyle>
          <a:p>
            <a:fld id="{37B593F9-7B30-274B-BFFF-492683631E49}" type="slidenum">
              <a:rPr lang="en-US" smtClean="0"/>
              <a:pPr/>
              <a:t>‹N›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4815076"/>
            <a:ext cx="9144000" cy="0"/>
          </a:xfrm>
          <a:prstGeom prst="line">
            <a:avLst/>
          </a:prstGeom>
          <a:ln w="12700" cmpd="sng">
            <a:solidFill>
              <a:srgbClr val="CCCCC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itle Placeholder 11"/>
          <p:cNvSpPr>
            <a:spLocks noGrp="1"/>
          </p:cNvSpPr>
          <p:nvPr>
            <p:ph type="title"/>
          </p:nvPr>
        </p:nvSpPr>
        <p:spPr>
          <a:xfrm>
            <a:off x="204788" y="807371"/>
            <a:ext cx="7028034" cy="857250"/>
          </a:xfrm>
          <a:prstGeom prst="rect">
            <a:avLst/>
          </a:prstGeom>
        </p:spPr>
        <p:txBody>
          <a:bodyPr vert="horz" lIns="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pic>
        <p:nvPicPr>
          <p:cNvPr id="11" name="Immagine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2822" y="132149"/>
            <a:ext cx="1910413" cy="896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9608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</p:sldLayoutIdLst>
  <p:txStyles>
    <p:titleStyle>
      <a:lvl1pPr algn="l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0" indent="0" algn="l" defTabSz="457200" rtl="0" eaLnBrk="1" latinLnBrk="0" hangingPunct="1">
        <a:spcBef>
          <a:spcPct val="20000"/>
        </a:spcBef>
        <a:buFont typeface="Arial"/>
        <a:buNone/>
        <a:defRPr sz="1600" b="1" kern="1200">
          <a:solidFill>
            <a:schemeClr val="bg1">
              <a:lumMod val="50000"/>
            </a:schemeClr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dirty="0" err="1"/>
              <a:t>Questionario</a:t>
            </a:r>
            <a:r>
              <a:rPr dirty="0"/>
              <a:t>: "</a:t>
            </a:r>
            <a:r>
              <a:rPr dirty="0" err="1"/>
              <a:t>Sindaci</a:t>
            </a:r>
            <a:r>
              <a:rPr dirty="0"/>
              <a:t> di </a:t>
            </a:r>
            <a:r>
              <a:rPr dirty="0" err="1"/>
              <a:t>tutti</a:t>
            </a:r>
            <a:r>
              <a:rPr dirty="0"/>
              <a:t>"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it-IT" dirty="0" smtClean="0"/>
              <a:t>Venerdì 14 </a:t>
            </a:r>
            <a:r>
              <a:rPr dirty="0" err="1" smtClean="0"/>
              <a:t>ottobre</a:t>
            </a:r>
            <a:r>
              <a:rPr dirty="0" smtClean="0"/>
              <a:t> </a:t>
            </a:r>
            <a:r>
              <a:rPr dirty="0"/>
              <a:t>2016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dirty="0"/>
              <a:t>Data di </a:t>
            </a:r>
            <a:r>
              <a:rPr dirty="0" err="1"/>
              <a:t>creazione</a:t>
            </a:r>
            <a:r>
              <a:rPr dirty="0"/>
              <a:t>: </a:t>
            </a:r>
            <a:r>
              <a:rPr dirty="0" err="1"/>
              <a:t>lunedì</a:t>
            </a:r>
            <a:r>
              <a:rPr dirty="0"/>
              <a:t> 10 </a:t>
            </a:r>
            <a:r>
              <a:rPr dirty="0" err="1"/>
              <a:t>ottobre</a:t>
            </a:r>
            <a:r>
              <a:rPr dirty="0"/>
              <a:t> 2016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71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dirty="0" err="1"/>
              <a:t>Risposte</a:t>
            </a:r>
            <a:r>
              <a:rPr dirty="0"/>
              <a:t> </a:t>
            </a:r>
            <a:r>
              <a:rPr dirty="0" err="1"/>
              <a:t>totali</a:t>
            </a:r>
            <a:endParaRPr dirty="0"/>
          </a:p>
        </p:txBody>
      </p:sp>
      <p:sp>
        <p:nvSpPr>
          <p:cNvPr id="6" name="Segnaposto testo 5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it-IT" dirty="0" smtClean="0"/>
              <a:t>Data fine raccolta:  giovedì 13 ottobre 2016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Q1: Secondo Lei, fare il Sindaco oggi implica rispetto a qualche anno fa?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Hanno </a:t>
            </a:r>
            <a:r>
              <a:rPr dirty="0" err="1"/>
              <a:t>risposto</a:t>
            </a:r>
            <a:r>
              <a:rPr dirty="0"/>
              <a:t>: </a:t>
            </a:r>
            <a:r>
              <a:rPr lang="it-IT" dirty="0" smtClean="0"/>
              <a:t>71</a:t>
            </a:r>
            <a:endParaRPr dirty="0"/>
          </a:p>
        </p:txBody>
      </p:sp>
      <p:pic>
        <p:nvPicPr>
          <p:cNvPr id="4" name="Picture 3" descr="chart1026870454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2656" y="1416111"/>
            <a:ext cx="5388428" cy="33564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Q1: Secondo Lei, fare il Sindaco oggi implica rispetto a qualche anno fa?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Hanno </a:t>
            </a:r>
            <a:r>
              <a:rPr dirty="0" err="1"/>
              <a:t>risposto</a:t>
            </a:r>
            <a:r>
              <a:rPr dirty="0"/>
              <a:t>: </a:t>
            </a:r>
            <a:r>
              <a:rPr dirty="0" smtClean="0"/>
              <a:t>7</a:t>
            </a:r>
            <a:r>
              <a:rPr lang="it-IT" dirty="0" smtClean="0"/>
              <a:t>1</a:t>
            </a:r>
            <a:endParaRPr dirty="0"/>
          </a:p>
        </p:txBody>
      </p:sp>
      <p:graphicFrame>
        <p:nvGraphicFramePr>
          <p:cNvPr id="5" name="Tabel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0380074"/>
              </p:ext>
            </p:extLst>
          </p:nvPr>
        </p:nvGraphicFramePr>
        <p:xfrm>
          <a:off x="1911177" y="1594194"/>
          <a:ext cx="5395784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97892"/>
                <a:gridCol w="2697892"/>
              </a:tblGrid>
              <a:tr h="370840">
                <a:tc>
                  <a:txBody>
                    <a:bodyPr/>
                    <a:lstStyle/>
                    <a:p>
                      <a:r>
                        <a:rPr lang="it-IT" dirty="0" smtClean="0"/>
                        <a:t>Opzioni di risposta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Risposte</a:t>
                      </a:r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 smtClean="0"/>
                        <a:t>Maggiori responsabilità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83,09%</a:t>
                      </a:r>
                      <a:r>
                        <a:rPr lang="it-IT" baseline="0" dirty="0" smtClean="0"/>
                        <a:t>                            59</a:t>
                      </a:r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dirty="0" smtClean="0"/>
                        <a:t>Le stesse responsabilità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16,91%</a:t>
                      </a:r>
                      <a:r>
                        <a:rPr lang="it-IT" baseline="0" dirty="0" smtClean="0"/>
                        <a:t>                            12</a:t>
                      </a:r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dirty="0" smtClean="0"/>
                        <a:t>Minori responsabilità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0%                                      0</a:t>
                      </a:r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 smtClean="0"/>
                        <a:t>Non sa / Non risponde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0%                                      0</a:t>
                      </a:r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 smtClean="0"/>
                        <a:t>Totale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                                          71</a:t>
                      </a:r>
                      <a:endParaRPr lang="it-IT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Q2: E le risorse economiche a disposizione del Sindaco per realizzare le proprie responsabilità sono?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Hanno </a:t>
            </a:r>
            <a:r>
              <a:rPr dirty="0" err="1"/>
              <a:t>risposto</a:t>
            </a:r>
            <a:r>
              <a:rPr dirty="0"/>
              <a:t>: </a:t>
            </a:r>
            <a:r>
              <a:rPr lang="it-IT" dirty="0" smtClean="0"/>
              <a:t>71</a:t>
            </a:r>
            <a:endParaRPr dirty="0"/>
          </a:p>
        </p:txBody>
      </p:sp>
      <p:pic>
        <p:nvPicPr>
          <p:cNvPr id="4" name="Picture 3" descr="chart1026874180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0940" y="1391397"/>
            <a:ext cx="5388428" cy="3175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Q2: E le risorse economiche a disposizione del Sindaco per realizzare le proprie responsabilità sono?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Hanno </a:t>
            </a:r>
            <a:r>
              <a:rPr dirty="0" err="1"/>
              <a:t>risposto</a:t>
            </a:r>
            <a:r>
              <a:rPr dirty="0"/>
              <a:t>: </a:t>
            </a:r>
            <a:r>
              <a:rPr dirty="0" smtClean="0"/>
              <a:t>7</a:t>
            </a:r>
            <a:r>
              <a:rPr lang="it-IT" dirty="0" smtClean="0"/>
              <a:t>1</a:t>
            </a:r>
            <a:endParaRPr dirty="0"/>
          </a:p>
        </p:txBody>
      </p:sp>
      <p:graphicFrame>
        <p:nvGraphicFramePr>
          <p:cNvPr id="5" name="Tabel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3426792"/>
              </p:ext>
            </p:extLst>
          </p:nvPr>
        </p:nvGraphicFramePr>
        <p:xfrm>
          <a:off x="1837038" y="1408774"/>
          <a:ext cx="5395784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97892"/>
                <a:gridCol w="2697892"/>
              </a:tblGrid>
              <a:tr h="370840">
                <a:tc>
                  <a:txBody>
                    <a:bodyPr/>
                    <a:lstStyle/>
                    <a:p>
                      <a:r>
                        <a:rPr lang="it-IT" dirty="0" smtClean="0"/>
                        <a:t>Opzioni di risposta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Risposte</a:t>
                      </a:r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 smtClean="0"/>
                        <a:t>Molto adeguate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0%</a:t>
                      </a:r>
                      <a:r>
                        <a:rPr lang="it-IT" baseline="0" dirty="0" smtClean="0"/>
                        <a:t>                                      0</a:t>
                      </a:r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dirty="0" smtClean="0"/>
                        <a:t>Abbastanza adeguate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12,67%</a:t>
                      </a:r>
                      <a:r>
                        <a:rPr lang="it-IT" baseline="0" dirty="0" smtClean="0"/>
                        <a:t>                               9</a:t>
                      </a:r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dirty="0" smtClean="0"/>
                        <a:t>Abbastanza inadeguate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28,18%                             20</a:t>
                      </a:r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 smtClean="0"/>
                        <a:t>Molto inadeguate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59,15%                             42</a:t>
                      </a:r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 smtClean="0"/>
                        <a:t>Non sa / Non risponde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0%                                      </a:t>
                      </a:r>
                      <a:r>
                        <a:rPr lang="it-IT" baseline="0" dirty="0" smtClean="0"/>
                        <a:t> </a:t>
                      </a:r>
                      <a:r>
                        <a:rPr lang="it-IT" dirty="0" smtClean="0"/>
                        <a:t>0</a:t>
                      </a:r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 smtClean="0"/>
                        <a:t>Totale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                                          71</a:t>
                      </a:r>
                      <a:endParaRPr lang="it-IT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Q3: E i poteri attribuiti al Sindaco rispetto alle responsabilità sono?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Hanno </a:t>
            </a:r>
            <a:r>
              <a:rPr dirty="0" err="1"/>
              <a:t>risposto</a:t>
            </a:r>
            <a:r>
              <a:rPr dirty="0"/>
              <a:t>: </a:t>
            </a:r>
            <a:r>
              <a:rPr lang="it-IT" dirty="0" smtClean="0"/>
              <a:t>71</a:t>
            </a:r>
            <a:endParaRPr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8524" y="1408026"/>
            <a:ext cx="5514975" cy="301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Q3: E i poteri attribuiti al Sindaco rispetto alle responsabilità sono?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Hanno </a:t>
            </a:r>
            <a:r>
              <a:rPr dirty="0" err="1"/>
              <a:t>risposto</a:t>
            </a:r>
            <a:r>
              <a:rPr dirty="0"/>
              <a:t>: </a:t>
            </a:r>
            <a:r>
              <a:rPr lang="it-IT" dirty="0" smtClean="0"/>
              <a:t>71</a:t>
            </a:r>
            <a:r>
              <a:rPr dirty="0" smtClean="0"/>
              <a:t> </a:t>
            </a:r>
            <a:endParaRPr dirty="0"/>
          </a:p>
        </p:txBody>
      </p:sp>
      <p:graphicFrame>
        <p:nvGraphicFramePr>
          <p:cNvPr id="6" name="Tabel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0439521"/>
              </p:ext>
            </p:extLst>
          </p:nvPr>
        </p:nvGraphicFramePr>
        <p:xfrm>
          <a:off x="1672282" y="1441725"/>
          <a:ext cx="5395784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97892"/>
                <a:gridCol w="2697892"/>
              </a:tblGrid>
              <a:tr h="370840">
                <a:tc>
                  <a:txBody>
                    <a:bodyPr/>
                    <a:lstStyle/>
                    <a:p>
                      <a:r>
                        <a:rPr lang="it-IT" dirty="0" smtClean="0"/>
                        <a:t>Opzioni di risposta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Risposte</a:t>
                      </a:r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 smtClean="0"/>
                        <a:t>Più che sufficienti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  9,85%</a:t>
                      </a:r>
                      <a:r>
                        <a:rPr lang="it-IT" baseline="0" dirty="0" smtClean="0"/>
                        <a:t>                               7</a:t>
                      </a:r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dirty="0" smtClean="0"/>
                        <a:t>Sufficienti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39,33%</a:t>
                      </a:r>
                      <a:r>
                        <a:rPr lang="it-IT" baseline="0" dirty="0" smtClean="0"/>
                        <a:t>                             28</a:t>
                      </a:r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dirty="0" smtClean="0"/>
                        <a:t>Insufficienti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43,78%                             32</a:t>
                      </a:r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 smtClean="0"/>
                        <a:t>Inesistenti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  7,04%                               5</a:t>
                      </a:r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 smtClean="0"/>
                        <a:t>Non sa / Non risponde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0%                                      </a:t>
                      </a:r>
                      <a:r>
                        <a:rPr lang="it-IT" baseline="0" dirty="0" smtClean="0"/>
                        <a:t> </a:t>
                      </a:r>
                      <a:r>
                        <a:rPr lang="it-IT" dirty="0" smtClean="0"/>
                        <a:t>0</a:t>
                      </a:r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 smtClean="0"/>
                        <a:t>Totale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                                          71</a:t>
                      </a:r>
                      <a:endParaRPr lang="it-IT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136" y="724653"/>
            <a:ext cx="7117686" cy="391272"/>
          </a:xfrm>
        </p:spPr>
        <p:txBody>
          <a:bodyPr>
            <a:normAutofit fontScale="90000"/>
          </a:bodyPr>
          <a:lstStyle/>
          <a:p>
            <a:r>
              <a:rPr dirty="0"/>
              <a:t>Q5: </a:t>
            </a:r>
            <a:r>
              <a:rPr dirty="0" err="1"/>
              <a:t>Quali</a:t>
            </a:r>
            <a:r>
              <a:rPr dirty="0"/>
              <a:t> </a:t>
            </a:r>
            <a:r>
              <a:rPr dirty="0" err="1"/>
              <a:t>sono</a:t>
            </a:r>
            <a:r>
              <a:rPr dirty="0"/>
              <a:t>, a </a:t>
            </a:r>
            <a:r>
              <a:rPr dirty="0" err="1"/>
              <a:t>Suo</a:t>
            </a:r>
            <a:r>
              <a:rPr dirty="0"/>
              <a:t> </a:t>
            </a:r>
            <a:r>
              <a:rPr dirty="0" err="1"/>
              <a:t>avviso</a:t>
            </a:r>
            <a:r>
              <a:rPr dirty="0"/>
              <a:t>,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problemi</a:t>
            </a:r>
            <a:r>
              <a:rPr dirty="0"/>
              <a:t> </a:t>
            </a:r>
            <a:r>
              <a:rPr dirty="0" err="1"/>
              <a:t>più</a:t>
            </a:r>
            <a:r>
              <a:rPr dirty="0"/>
              <a:t> </a:t>
            </a:r>
            <a:r>
              <a:rPr dirty="0" err="1"/>
              <a:t>urgenti</a:t>
            </a:r>
            <a:r>
              <a:rPr dirty="0"/>
              <a:t> e </a:t>
            </a:r>
            <a:r>
              <a:rPr dirty="0" err="1"/>
              <a:t>importanti</a:t>
            </a:r>
            <a:r>
              <a:rPr dirty="0"/>
              <a:t> </a:t>
            </a:r>
            <a:r>
              <a:rPr dirty="0" err="1"/>
              <a:t>che</a:t>
            </a:r>
            <a:r>
              <a:rPr dirty="0"/>
              <a:t> la </a:t>
            </a:r>
            <a:r>
              <a:rPr dirty="0" err="1"/>
              <a:t>Sua</a:t>
            </a:r>
            <a:r>
              <a:rPr dirty="0"/>
              <a:t> </a:t>
            </a:r>
            <a:r>
              <a:rPr dirty="0" err="1"/>
              <a:t>Amministrazione</a:t>
            </a:r>
            <a:r>
              <a:rPr dirty="0"/>
              <a:t> </a:t>
            </a:r>
            <a:r>
              <a:rPr dirty="0" err="1"/>
              <a:t>comunale</a:t>
            </a:r>
            <a:r>
              <a:rPr dirty="0"/>
              <a:t> </a:t>
            </a:r>
            <a:r>
              <a:rPr dirty="0" err="1"/>
              <a:t>dovrebbe</a:t>
            </a:r>
            <a:r>
              <a:rPr dirty="0"/>
              <a:t> </a:t>
            </a:r>
            <a:r>
              <a:rPr dirty="0" err="1"/>
              <a:t>affrontare</a:t>
            </a:r>
            <a:r>
              <a:rPr dirty="0"/>
              <a:t> e </a:t>
            </a:r>
            <a:r>
              <a:rPr dirty="0" err="1"/>
              <a:t>risolvere</a:t>
            </a:r>
            <a:r>
              <a:rPr dirty="0"/>
              <a:t>? (max 3 </a:t>
            </a:r>
            <a:r>
              <a:rPr dirty="0" err="1"/>
              <a:t>risposte</a:t>
            </a:r>
            <a:r>
              <a:rPr dirty="0"/>
              <a:t>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7515" y="1073263"/>
            <a:ext cx="5332506" cy="249144"/>
          </a:xfrm>
        </p:spPr>
        <p:txBody>
          <a:bodyPr/>
          <a:lstStyle/>
          <a:p>
            <a:r>
              <a:rPr dirty="0"/>
              <a:t>Hanno </a:t>
            </a:r>
            <a:r>
              <a:rPr dirty="0" err="1"/>
              <a:t>risposto</a:t>
            </a:r>
            <a:r>
              <a:rPr dirty="0"/>
              <a:t>: </a:t>
            </a:r>
            <a:r>
              <a:rPr lang="it-IT" dirty="0" smtClean="0"/>
              <a:t>71</a:t>
            </a:r>
            <a:endParaRPr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15" y="1338883"/>
            <a:ext cx="4391546" cy="3078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8822" y="1207964"/>
            <a:ext cx="2731165" cy="32215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4128" y="1701978"/>
            <a:ext cx="2800350" cy="296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679" y="4421461"/>
            <a:ext cx="32385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8723" y="4391598"/>
            <a:ext cx="32385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Q6: Nel Suo Comune negli ultimi anni la domanda di servizi sociali è?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Hanno </a:t>
            </a:r>
            <a:r>
              <a:rPr dirty="0" err="1"/>
              <a:t>risposto</a:t>
            </a:r>
            <a:r>
              <a:rPr dirty="0" smtClean="0"/>
              <a:t>:</a:t>
            </a:r>
            <a:r>
              <a:rPr lang="it-IT" dirty="0" smtClean="0"/>
              <a:t> 71</a:t>
            </a:r>
            <a:endParaRPr dirty="0"/>
          </a:p>
        </p:txBody>
      </p:sp>
      <p:pic>
        <p:nvPicPr>
          <p:cNvPr id="4" name="Picture 3" descr="chart1026886931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6837" y="1059934"/>
            <a:ext cx="5388428" cy="37192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Q6: Nel Suo Comune negli ultimi anni la domanda di servizi sociali è?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Hanno </a:t>
            </a:r>
            <a:r>
              <a:rPr dirty="0" err="1"/>
              <a:t>risposto</a:t>
            </a:r>
            <a:r>
              <a:rPr dirty="0"/>
              <a:t>: </a:t>
            </a:r>
            <a:r>
              <a:rPr lang="it-IT" dirty="0" smtClean="0"/>
              <a:t>71</a:t>
            </a:r>
            <a:endParaRPr dirty="0"/>
          </a:p>
        </p:txBody>
      </p:sp>
      <p:graphicFrame>
        <p:nvGraphicFramePr>
          <p:cNvPr id="6" name="Tabel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728105"/>
              </p:ext>
            </p:extLst>
          </p:nvPr>
        </p:nvGraphicFramePr>
        <p:xfrm>
          <a:off x="1622854" y="1253004"/>
          <a:ext cx="5395784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97892"/>
                <a:gridCol w="2697892"/>
              </a:tblGrid>
              <a:tr h="370840">
                <a:tc>
                  <a:txBody>
                    <a:bodyPr/>
                    <a:lstStyle/>
                    <a:p>
                      <a:r>
                        <a:rPr lang="it-IT" dirty="0" smtClean="0"/>
                        <a:t>Opzioni di risposta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Risposte</a:t>
                      </a:r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 smtClean="0"/>
                        <a:t>Molto aumentata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30%</a:t>
                      </a:r>
                      <a:r>
                        <a:rPr lang="it-IT" baseline="0" dirty="0" smtClean="0"/>
                        <a:t>                                   21</a:t>
                      </a:r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dirty="0" smtClean="0"/>
                        <a:t>Abbastanza</a:t>
                      </a:r>
                      <a:r>
                        <a:rPr lang="it-IT" baseline="0" dirty="0" smtClean="0"/>
                        <a:t> a</a:t>
                      </a:r>
                      <a:r>
                        <a:rPr lang="it-IT" dirty="0" smtClean="0"/>
                        <a:t>umentata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62%</a:t>
                      </a:r>
                      <a:r>
                        <a:rPr lang="it-IT" baseline="0" dirty="0" smtClean="0"/>
                        <a:t>                                   43</a:t>
                      </a:r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dirty="0" smtClean="0"/>
                        <a:t>Rimasta invariata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8%                                       6</a:t>
                      </a:r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 smtClean="0"/>
                        <a:t>Abbastanza diminuita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0%</a:t>
                      </a:r>
                      <a:r>
                        <a:rPr lang="it-IT" baseline="0" dirty="0" smtClean="0"/>
                        <a:t>                                       </a:t>
                      </a:r>
                      <a:r>
                        <a:rPr lang="it-IT" dirty="0" smtClean="0"/>
                        <a:t>0</a:t>
                      </a:r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dirty="0" smtClean="0"/>
                        <a:t>Molto diminuita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0%</a:t>
                      </a:r>
                      <a:r>
                        <a:rPr lang="it-IT" baseline="0" dirty="0" smtClean="0"/>
                        <a:t>                                       </a:t>
                      </a:r>
                      <a:r>
                        <a:rPr lang="it-IT" dirty="0" smtClean="0"/>
                        <a:t>0</a:t>
                      </a:r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 smtClean="0"/>
                        <a:t>Non sa / Non risponde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0%                                      </a:t>
                      </a:r>
                      <a:r>
                        <a:rPr lang="it-IT" baseline="0" dirty="0" smtClean="0"/>
                        <a:t> </a:t>
                      </a:r>
                      <a:r>
                        <a:rPr lang="it-IT" dirty="0" smtClean="0"/>
                        <a:t>0</a:t>
                      </a:r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 smtClean="0"/>
                        <a:t>Totale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                                          71</a:t>
                      </a:r>
                      <a:endParaRPr lang="it-IT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Q8: Lei ritiene che nel Suo Comune negli ultimi anni la percezione di sicurezza sia?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Hanno </a:t>
            </a:r>
            <a:r>
              <a:rPr dirty="0" err="1"/>
              <a:t>risposto</a:t>
            </a:r>
            <a:r>
              <a:rPr dirty="0"/>
              <a:t>: </a:t>
            </a:r>
            <a:r>
              <a:rPr lang="it-IT" dirty="0" smtClean="0"/>
              <a:t>71</a:t>
            </a:r>
            <a:endParaRPr dirty="0"/>
          </a:p>
        </p:txBody>
      </p:sp>
      <p:pic>
        <p:nvPicPr>
          <p:cNvPr id="4" name="Picture 3" descr="chart1026891799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6880" y="1086598"/>
            <a:ext cx="5388428" cy="371928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Q8: Lei ritiene che nel Suo Comune negli ultimi anni la percezione di sicurezza sia?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Hanno </a:t>
            </a:r>
            <a:r>
              <a:rPr dirty="0" err="1" smtClean="0"/>
              <a:t>risposto</a:t>
            </a:r>
            <a:r>
              <a:rPr lang="it-IT" dirty="0" smtClean="0"/>
              <a:t>: 71</a:t>
            </a:r>
            <a:endParaRPr dirty="0"/>
          </a:p>
        </p:txBody>
      </p:sp>
      <p:graphicFrame>
        <p:nvGraphicFramePr>
          <p:cNvPr id="5" name="Tabel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6690685"/>
              </p:ext>
            </p:extLst>
          </p:nvPr>
        </p:nvGraphicFramePr>
        <p:xfrm>
          <a:off x="2001794" y="1332226"/>
          <a:ext cx="5395784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97892"/>
                <a:gridCol w="2697892"/>
              </a:tblGrid>
              <a:tr h="370840">
                <a:tc>
                  <a:txBody>
                    <a:bodyPr/>
                    <a:lstStyle/>
                    <a:p>
                      <a:r>
                        <a:rPr lang="it-IT" dirty="0" smtClean="0"/>
                        <a:t>Opzioni di risposta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Risposte</a:t>
                      </a:r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 smtClean="0"/>
                        <a:t>Molto aumentata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4%   </a:t>
                      </a:r>
                      <a:r>
                        <a:rPr lang="it-IT" baseline="0" dirty="0" smtClean="0"/>
                        <a:t>                                    1</a:t>
                      </a:r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dirty="0" smtClean="0"/>
                        <a:t>Abbastanza</a:t>
                      </a:r>
                      <a:r>
                        <a:rPr lang="it-IT" baseline="0" dirty="0" smtClean="0"/>
                        <a:t> a</a:t>
                      </a:r>
                      <a:r>
                        <a:rPr lang="it-IT" dirty="0" smtClean="0"/>
                        <a:t>umentata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21%</a:t>
                      </a:r>
                      <a:r>
                        <a:rPr lang="it-IT" baseline="0" dirty="0" smtClean="0"/>
                        <a:t>                                   15</a:t>
                      </a:r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dirty="0" smtClean="0"/>
                        <a:t>Rimasta invariata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39%                                   28</a:t>
                      </a:r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 smtClean="0"/>
                        <a:t>Abbastanza diminuita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26%</a:t>
                      </a:r>
                      <a:r>
                        <a:rPr lang="it-IT" baseline="0" dirty="0" smtClean="0"/>
                        <a:t>                                   19</a:t>
                      </a:r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dirty="0" smtClean="0"/>
                        <a:t>Molto diminuita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10%</a:t>
                      </a:r>
                      <a:r>
                        <a:rPr lang="it-IT" baseline="0" dirty="0" smtClean="0"/>
                        <a:t>                                     7</a:t>
                      </a:r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 smtClean="0"/>
                        <a:t>Non sa / Non risponde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0%                                      </a:t>
                      </a:r>
                      <a:r>
                        <a:rPr lang="it-IT" baseline="0" dirty="0" smtClean="0"/>
                        <a:t> </a:t>
                      </a:r>
                      <a:r>
                        <a:rPr lang="it-IT" dirty="0" smtClean="0"/>
                        <a:t>0</a:t>
                      </a:r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 smtClean="0"/>
                        <a:t>Totale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                                          71</a:t>
                      </a:r>
                      <a:endParaRPr lang="it-IT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Q10: Lei pensa che negli ultimi anni l'autonomia del Suo Comune sia...?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Hanno </a:t>
            </a:r>
            <a:r>
              <a:rPr dirty="0" err="1"/>
              <a:t>risposto</a:t>
            </a:r>
            <a:r>
              <a:rPr dirty="0"/>
              <a:t>: </a:t>
            </a:r>
            <a:r>
              <a:rPr lang="it-IT" dirty="0" smtClean="0"/>
              <a:t>71</a:t>
            </a:r>
            <a:endParaRPr dirty="0"/>
          </a:p>
        </p:txBody>
      </p:sp>
      <p:pic>
        <p:nvPicPr>
          <p:cNvPr id="4" name="Picture 3" descr="chart1026894910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9658" y="1267831"/>
            <a:ext cx="5388428" cy="3356428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Q10: Lei pensa che negli ultimi anni l'autonomia del Suo Comune sia...?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Hanno </a:t>
            </a:r>
            <a:r>
              <a:rPr dirty="0" err="1"/>
              <a:t>risposto</a:t>
            </a:r>
            <a:r>
              <a:rPr dirty="0"/>
              <a:t>: </a:t>
            </a:r>
            <a:r>
              <a:rPr lang="it-IT" dirty="0" smtClean="0"/>
              <a:t>71</a:t>
            </a:r>
            <a:endParaRPr dirty="0"/>
          </a:p>
        </p:txBody>
      </p:sp>
      <p:graphicFrame>
        <p:nvGraphicFramePr>
          <p:cNvPr id="5" name="Tabel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8274393"/>
              </p:ext>
            </p:extLst>
          </p:nvPr>
        </p:nvGraphicFramePr>
        <p:xfrm>
          <a:off x="2001794" y="1483663"/>
          <a:ext cx="5395784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97892"/>
                <a:gridCol w="2697892"/>
              </a:tblGrid>
              <a:tr h="370840">
                <a:tc>
                  <a:txBody>
                    <a:bodyPr/>
                    <a:lstStyle/>
                    <a:p>
                      <a:r>
                        <a:rPr lang="it-IT" dirty="0" smtClean="0"/>
                        <a:t>Opzioni di risposta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Risposte</a:t>
                      </a:r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 smtClean="0"/>
                        <a:t>Aumentata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3%   </a:t>
                      </a:r>
                      <a:r>
                        <a:rPr lang="it-IT" baseline="0" dirty="0" smtClean="0"/>
                        <a:t>                                    2</a:t>
                      </a:r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dirty="0" smtClean="0"/>
                        <a:t>Rimasta la stessa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18%                                   12</a:t>
                      </a:r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 smtClean="0"/>
                        <a:t>Diminuita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79%</a:t>
                      </a:r>
                      <a:r>
                        <a:rPr lang="it-IT" baseline="0" dirty="0" smtClean="0"/>
                        <a:t>                                   57</a:t>
                      </a:r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 smtClean="0"/>
                        <a:t>Non sa / Non risponde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0%                                      </a:t>
                      </a:r>
                      <a:r>
                        <a:rPr lang="it-IT" baseline="0" dirty="0" smtClean="0"/>
                        <a:t> </a:t>
                      </a:r>
                      <a:r>
                        <a:rPr lang="it-IT" dirty="0" smtClean="0"/>
                        <a:t>0</a:t>
                      </a:r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 smtClean="0"/>
                        <a:t>Totale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                                          71</a:t>
                      </a:r>
                      <a:endParaRPr lang="it-IT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Q11: Qual è il Suo giudizio sulle politiche degli ultimi Governi rispetto all'autonomia dei Comuni?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Hanno </a:t>
            </a:r>
            <a:r>
              <a:rPr dirty="0" err="1"/>
              <a:t>risposto</a:t>
            </a:r>
            <a:r>
              <a:rPr dirty="0"/>
              <a:t>: </a:t>
            </a:r>
            <a:r>
              <a:rPr lang="it-IT" dirty="0" smtClean="0"/>
              <a:t>71</a:t>
            </a:r>
            <a:endParaRPr dirty="0"/>
          </a:p>
        </p:txBody>
      </p:sp>
      <p:pic>
        <p:nvPicPr>
          <p:cNvPr id="4" name="Picture 3" descr="chart1026894911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3312" y="1086599"/>
            <a:ext cx="5388428" cy="371928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Q11: Qual è il Suo giudizio sulle politiche degli ultimi Governi rispetto all'autonomia dei Comuni?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Hanno </a:t>
            </a:r>
            <a:r>
              <a:rPr dirty="0" err="1"/>
              <a:t>risposto</a:t>
            </a:r>
            <a:r>
              <a:rPr dirty="0"/>
              <a:t>: </a:t>
            </a:r>
            <a:r>
              <a:rPr lang="it-IT" dirty="0" smtClean="0"/>
              <a:t>71</a:t>
            </a:r>
            <a:endParaRPr dirty="0"/>
          </a:p>
        </p:txBody>
      </p:sp>
      <p:graphicFrame>
        <p:nvGraphicFramePr>
          <p:cNvPr id="5" name="Tabel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6326870"/>
              </p:ext>
            </p:extLst>
          </p:nvPr>
        </p:nvGraphicFramePr>
        <p:xfrm>
          <a:off x="1837038" y="1294033"/>
          <a:ext cx="5395784" cy="2961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97892"/>
                <a:gridCol w="2697892"/>
              </a:tblGrid>
              <a:tr h="0">
                <a:tc>
                  <a:txBody>
                    <a:bodyPr/>
                    <a:lstStyle/>
                    <a:p>
                      <a:r>
                        <a:rPr lang="it-IT" dirty="0" smtClean="0"/>
                        <a:t>Opzioni di risposta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Risposte</a:t>
                      </a:r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 smtClean="0"/>
                        <a:t>Molto positivo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0%</a:t>
                      </a:r>
                      <a:r>
                        <a:rPr lang="it-IT" baseline="0" dirty="0" smtClean="0"/>
                        <a:t>                                       0</a:t>
                      </a:r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dirty="0" smtClean="0"/>
                        <a:t>Abbastanza</a:t>
                      </a:r>
                      <a:r>
                        <a:rPr lang="it-IT" baseline="0" dirty="0" smtClean="0"/>
                        <a:t> positivo</a:t>
                      </a:r>
                      <a:endParaRPr lang="it-IT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15%</a:t>
                      </a:r>
                      <a:r>
                        <a:rPr lang="it-IT" baseline="0" dirty="0" smtClean="0"/>
                        <a:t>                                   11</a:t>
                      </a:r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dirty="0" smtClean="0"/>
                        <a:t>Né positivo né negativo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21%                                   15</a:t>
                      </a:r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 smtClean="0"/>
                        <a:t>Abbastanza negativo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40%</a:t>
                      </a:r>
                      <a:r>
                        <a:rPr lang="it-IT" baseline="0" dirty="0" smtClean="0"/>
                        <a:t>                                   28</a:t>
                      </a:r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dirty="0" smtClean="0"/>
                        <a:t>Molto negativo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24%                                   17</a:t>
                      </a:r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 smtClean="0"/>
                        <a:t>Non sa / Non risponde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0%                                      </a:t>
                      </a:r>
                      <a:r>
                        <a:rPr lang="it-IT" baseline="0" dirty="0" smtClean="0"/>
                        <a:t> </a:t>
                      </a:r>
                      <a:r>
                        <a:rPr lang="it-IT" dirty="0" smtClean="0"/>
                        <a:t>0</a:t>
                      </a:r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 smtClean="0"/>
                        <a:t>Totale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                                          71</a:t>
                      </a:r>
                      <a:endParaRPr lang="it-IT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SM-template-20140529">
  <a:themeElements>
    <a:clrScheme name="Custom 1">
      <a:dk1>
        <a:srgbClr val="333333"/>
      </a:dk1>
      <a:lt1>
        <a:sysClr val="window" lastClr="FFFFFF"/>
      </a:lt1>
      <a:dk2>
        <a:srgbClr val="666666"/>
      </a:dk2>
      <a:lt2>
        <a:srgbClr val="EEECE1"/>
      </a:lt2>
      <a:accent1>
        <a:srgbClr val="8BAB42"/>
      </a:accent1>
      <a:accent2>
        <a:srgbClr val="CCCCCC"/>
      </a:accent2>
      <a:accent3>
        <a:srgbClr val="60574C"/>
      </a:accent3>
      <a:accent4>
        <a:srgbClr val="31859C"/>
      </a:accent4>
      <a:accent5>
        <a:srgbClr val="A8BC33"/>
      </a:accent5>
      <a:accent6>
        <a:srgbClr val="FFFFFF"/>
      </a:accent6>
      <a:hlink>
        <a:srgbClr val="31859C"/>
      </a:hlink>
      <a:folHlink>
        <a:srgbClr val="31859C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Data slides">
  <a:themeElements>
    <a:clrScheme name="Custom 1">
      <a:dk1>
        <a:srgbClr val="333333"/>
      </a:dk1>
      <a:lt1>
        <a:sysClr val="window" lastClr="FFFFFF"/>
      </a:lt1>
      <a:dk2>
        <a:srgbClr val="666666"/>
      </a:dk2>
      <a:lt2>
        <a:srgbClr val="EEECE1"/>
      </a:lt2>
      <a:accent1>
        <a:srgbClr val="8BAB42"/>
      </a:accent1>
      <a:accent2>
        <a:srgbClr val="CCCCCC"/>
      </a:accent2>
      <a:accent3>
        <a:srgbClr val="60574C"/>
      </a:accent3>
      <a:accent4>
        <a:srgbClr val="31859C"/>
      </a:accent4>
      <a:accent5>
        <a:srgbClr val="A8BC33"/>
      </a:accent5>
      <a:accent6>
        <a:srgbClr val="FFFFFF"/>
      </a:accent6>
      <a:hlink>
        <a:srgbClr val="31859C"/>
      </a:hlink>
      <a:folHlink>
        <a:srgbClr val="31859C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Response Summary">
  <a:themeElements>
    <a:clrScheme name="Custom 1">
      <a:dk1>
        <a:srgbClr val="333333"/>
      </a:dk1>
      <a:lt1>
        <a:sysClr val="window" lastClr="FFFFFF"/>
      </a:lt1>
      <a:dk2>
        <a:srgbClr val="666666"/>
      </a:dk2>
      <a:lt2>
        <a:srgbClr val="EEECE1"/>
      </a:lt2>
      <a:accent1>
        <a:srgbClr val="8BAB42"/>
      </a:accent1>
      <a:accent2>
        <a:srgbClr val="CCCCCC"/>
      </a:accent2>
      <a:accent3>
        <a:srgbClr val="60574C"/>
      </a:accent3>
      <a:accent4>
        <a:srgbClr val="31859C"/>
      </a:accent4>
      <a:accent5>
        <a:srgbClr val="A8BC33"/>
      </a:accent5>
      <a:accent6>
        <a:srgbClr val="FFFFFF"/>
      </a:accent6>
      <a:hlink>
        <a:srgbClr val="31859C"/>
      </a:hlink>
      <a:folHlink>
        <a:srgbClr val="31859C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SM-template-20140529.potx</Template>
  <TotalTime>378</TotalTime>
  <Words>566</Words>
  <Application>Microsoft Office PowerPoint</Application>
  <PresentationFormat>Presentazione su schermo (16:9)</PresentationFormat>
  <Paragraphs>136</Paragraphs>
  <Slides>17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3</vt:i4>
      </vt:variant>
      <vt:variant>
        <vt:lpstr>Titoli diapositive</vt:lpstr>
      </vt:variant>
      <vt:variant>
        <vt:i4>17</vt:i4>
      </vt:variant>
    </vt:vector>
  </HeadingPairs>
  <TitlesOfParts>
    <vt:vector size="20" baseType="lpstr">
      <vt:lpstr>SM-template-20140529</vt:lpstr>
      <vt:lpstr>Data slides</vt:lpstr>
      <vt:lpstr>Response Summary</vt:lpstr>
      <vt:lpstr>Presentazione standard di PowerPoint</vt:lpstr>
      <vt:lpstr>71</vt:lpstr>
      <vt:lpstr>Q1: Secondo Lei, fare il Sindaco oggi implica rispetto a qualche anno fa?</vt:lpstr>
      <vt:lpstr>Q1: Secondo Lei, fare il Sindaco oggi implica rispetto a qualche anno fa?</vt:lpstr>
      <vt:lpstr>Q2: E le risorse economiche a disposizione del Sindaco per realizzare le proprie responsabilità sono?</vt:lpstr>
      <vt:lpstr>Q2: E le risorse economiche a disposizione del Sindaco per realizzare le proprie responsabilità sono?</vt:lpstr>
      <vt:lpstr>Q3: E i poteri attribuiti al Sindaco rispetto alle responsabilità sono?</vt:lpstr>
      <vt:lpstr>Q3: E i poteri attribuiti al Sindaco rispetto alle responsabilità sono?</vt:lpstr>
      <vt:lpstr>Q5: Quali sono, a Suo avviso, i problemi più urgenti e importanti che la Sua Amministrazione comunale dovrebbe affrontare e risolvere? (max 3 risposte)</vt:lpstr>
      <vt:lpstr>Q6: Nel Suo Comune negli ultimi anni la domanda di servizi sociali è?</vt:lpstr>
      <vt:lpstr>Q6: Nel Suo Comune negli ultimi anni la domanda di servizi sociali è?</vt:lpstr>
      <vt:lpstr>Q8: Lei ritiene che nel Suo Comune negli ultimi anni la percezione di sicurezza sia?</vt:lpstr>
      <vt:lpstr>Q8: Lei ritiene che nel Suo Comune negli ultimi anni la percezione di sicurezza sia?</vt:lpstr>
      <vt:lpstr>Q10: Lei pensa che negli ultimi anni l'autonomia del Suo Comune sia...?</vt:lpstr>
      <vt:lpstr>Q10: Lei pensa che negli ultimi anni l'autonomia del Suo Comune sia...?</vt:lpstr>
      <vt:lpstr>Q11: Qual è il Suo giudizio sulle politiche degli ultimi Governi rispetto all'autonomia dei Comuni?</vt:lpstr>
      <vt:lpstr>Q11: Qual è il Suo giudizio sulle politiche degli ultimi Governi rispetto all'autonomia dei Comuni?</vt:lpstr>
    </vt:vector>
  </TitlesOfParts>
  <Company>SurveyMonkey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Melissa Clarke</dc:creator>
  <cp:lastModifiedBy>Massimiliano Girolami</cp:lastModifiedBy>
  <cp:revision>51</cp:revision>
  <dcterms:created xsi:type="dcterms:W3CDTF">2014-01-30T23:18:11Z</dcterms:created>
  <dcterms:modified xsi:type="dcterms:W3CDTF">2016-10-24T07:43:54Z</dcterms:modified>
</cp:coreProperties>
</file>