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56" r:id="rId3"/>
    <p:sldId id="275" r:id="rId4"/>
    <p:sldId id="274" r:id="rId5"/>
    <p:sldId id="276" r:id="rId6"/>
    <p:sldId id="277" r:id="rId7"/>
    <p:sldId id="278" r:id="rId8"/>
    <p:sldId id="280" r:id="rId9"/>
    <p:sldId id="281" r:id="rId10"/>
    <p:sldId id="282" r:id="rId11"/>
    <p:sldId id="283" r:id="rId12"/>
    <p:sldId id="285" r:id="rId13"/>
    <p:sldId id="284" r:id="rId14"/>
    <p:sldId id="286" r:id="rId15"/>
    <p:sldId id="287" r:id="rId16"/>
    <p:sldId id="288" r:id="rId17"/>
    <p:sldId id="272" r:id="rId18"/>
    <p:sldId id="271" r:id="rId1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93F80"/>
    <a:srgbClr val="BB3D79"/>
    <a:srgbClr val="BB70BA"/>
    <a:srgbClr val="DB7B02"/>
    <a:srgbClr val="FF9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5073" autoAdjust="0"/>
  </p:normalViewPr>
  <p:slideViewPr>
    <p:cSldViewPr snapToGrid="0" snapToObjects="1">
      <p:cViewPr varScale="1">
        <p:scale>
          <a:sx n="124" d="100"/>
          <a:sy n="124" d="100"/>
        </p:scale>
        <p:origin x="18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022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535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76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86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43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991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91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8414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095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461206-0811-B148-8137-71558031AD3B}" type="datetimeFigureOut">
              <a:rPr lang="it-IT" smtClean="0"/>
              <a:t>16/06/17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A363DF-6EFD-9948-9B2C-886334227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3575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/>
          <p:cNvSpPr/>
          <p:nvPr userDrawn="1"/>
        </p:nvSpPr>
        <p:spPr>
          <a:xfrm>
            <a:off x="0" y="917120"/>
            <a:ext cx="9144000" cy="45719"/>
          </a:xfrm>
          <a:prstGeom prst="rect">
            <a:avLst/>
          </a:prstGeom>
          <a:solidFill>
            <a:srgbClr val="DB7B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98745" y="176922"/>
            <a:ext cx="1500042" cy="57430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270232" y="125274"/>
            <a:ext cx="543463" cy="597412"/>
          </a:xfrm>
          <a:prstGeom prst="rect">
            <a:avLst/>
          </a:prstGeom>
        </p:spPr>
      </p:pic>
      <p:sp>
        <p:nvSpPr>
          <p:cNvPr id="10" name="Rettangolo 9"/>
          <p:cNvSpPr/>
          <p:nvPr userDrawn="1"/>
        </p:nvSpPr>
        <p:spPr>
          <a:xfrm>
            <a:off x="4013550" y="670899"/>
            <a:ext cx="10785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00" b="0" i="0" u="none" strike="noStrike" kern="1200" baseline="0" dirty="0" smtClean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Regione Abruzzo</a:t>
            </a:r>
            <a:endParaRPr lang="it-IT" sz="1000" dirty="0">
              <a:latin typeface="Times New Roman"/>
              <a:cs typeface="Times New Roman"/>
            </a:endParaRPr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401024" y="111005"/>
            <a:ext cx="824204" cy="750902"/>
          </a:xfrm>
          <a:prstGeom prst="rect">
            <a:avLst/>
          </a:prstGeom>
        </p:spPr>
      </p:pic>
      <p:sp>
        <p:nvSpPr>
          <p:cNvPr id="13" name="Rettangolo 12"/>
          <p:cNvSpPr/>
          <p:nvPr userDrawn="1"/>
        </p:nvSpPr>
        <p:spPr>
          <a:xfrm>
            <a:off x="6925537" y="111005"/>
            <a:ext cx="12736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00" b="0" i="0" u="none" strike="noStrike" kern="1200" baseline="0" dirty="0" smtClean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Basso Sangro-Trigno</a:t>
            </a:r>
            <a:endParaRPr lang="it-IT" sz="1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8325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emf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6081117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endParaRPr lang="it-IT" sz="1600" b="1" i="1" dirty="0" smtClean="0">
              <a:solidFill>
                <a:srgbClr val="0000FF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it-IT" sz="1600" b="1" i="1" dirty="0" smtClean="0">
                <a:solidFill>
                  <a:srgbClr val="0000FF"/>
                </a:solidFill>
              </a:rPr>
              <a:t>Maggio 2017</a:t>
            </a:r>
            <a:endParaRPr lang="it-IT" sz="1600" b="1" i="1" dirty="0">
              <a:solidFill>
                <a:srgbClr val="0000FF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1749" y="1281500"/>
            <a:ext cx="911225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DB7B02"/>
                </a:solidFill>
              </a:rPr>
              <a:t>STRATEGIA NAZIONALE PER LE AREE INTERNE</a:t>
            </a:r>
          </a:p>
          <a:p>
            <a:pPr algn="ctr"/>
            <a:endParaRPr lang="it-IT" sz="3600" b="1" dirty="0" smtClean="0">
              <a:solidFill>
                <a:srgbClr val="0000FF"/>
              </a:solidFill>
            </a:endParaRPr>
          </a:p>
          <a:p>
            <a:pPr algn="ctr"/>
            <a:r>
              <a:rPr lang="it-IT" sz="3600" b="1" dirty="0" smtClean="0">
                <a:solidFill>
                  <a:srgbClr val="0000FF"/>
                </a:solidFill>
              </a:rPr>
              <a:t>AREA PROTOTIPO BASSO SANGRO-TRIGNO 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3269915"/>
            <a:ext cx="9112251" cy="49667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0" y="4127301"/>
            <a:ext cx="91122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i="1" dirty="0" smtClean="0">
                <a:solidFill>
                  <a:srgbClr val="DB7B02"/>
                </a:solidFill>
              </a:rPr>
              <a:t>Strategia d’Area</a:t>
            </a:r>
          </a:p>
        </p:txBody>
      </p:sp>
    </p:spTree>
    <p:extLst>
      <p:ext uri="{BB962C8B-B14F-4D97-AF65-F5344CB8AC3E}">
        <p14:creationId xmlns:p14="http://schemas.microsoft.com/office/powerpoint/2010/main" val="186808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1595691"/>
            <a:ext cx="9144000" cy="5709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tabLst>
                <a:tab pos="176213" algn="l"/>
              </a:tabLst>
            </a:pPr>
            <a:r>
              <a:rPr lang="it-IT" sz="2200" b="1" dirty="0" smtClean="0">
                <a:solidFill>
                  <a:srgbClr val="0000FF"/>
                </a:solidFill>
              </a:rPr>
              <a:t>22 </a:t>
            </a:r>
            <a:r>
              <a:rPr lang="it-IT" sz="2200" b="1" dirty="0">
                <a:solidFill>
                  <a:srgbClr val="0000FF"/>
                </a:solidFill>
              </a:rPr>
              <a:t>ottobre 2014</a:t>
            </a:r>
            <a:r>
              <a:rPr lang="it-IT" sz="2200" b="1" dirty="0">
                <a:solidFill>
                  <a:srgbClr val="DB7B02"/>
                </a:solidFill>
              </a:rPr>
              <a:t> </a:t>
            </a:r>
            <a:r>
              <a:rPr lang="it-IT" sz="2200" dirty="0" smtClean="0"/>
              <a:t>- </a:t>
            </a:r>
            <a:r>
              <a:rPr lang="it-IT" sz="2200" b="1" dirty="0" smtClean="0">
                <a:solidFill>
                  <a:srgbClr val="DB7B02"/>
                </a:solidFill>
              </a:rPr>
              <a:t>Missione di campo</a:t>
            </a:r>
            <a:r>
              <a:rPr lang="it-IT" sz="2200" dirty="0" smtClean="0"/>
              <a:t> Comitato Nazionale per le Aree Interne – </a:t>
            </a:r>
            <a:r>
              <a:rPr lang="it-IT" sz="2200" b="1" dirty="0" smtClean="0">
                <a:solidFill>
                  <a:srgbClr val="0000FF"/>
                </a:solidFill>
              </a:rPr>
              <a:t>Colledimezzo</a:t>
            </a:r>
            <a:endParaRPr lang="it-IT" sz="2200" b="1" dirty="0">
              <a:solidFill>
                <a:srgbClr val="0000FF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it-IT" sz="2200" b="1" dirty="0" smtClean="0">
                <a:solidFill>
                  <a:srgbClr val="0000FF"/>
                </a:solidFill>
              </a:rPr>
              <a:t>29 </a:t>
            </a:r>
            <a:r>
              <a:rPr lang="it-IT" sz="2200" b="1" dirty="0">
                <a:solidFill>
                  <a:srgbClr val="0000FF"/>
                </a:solidFill>
              </a:rPr>
              <a:t>giugno 2015</a:t>
            </a:r>
            <a:r>
              <a:rPr lang="it-IT" sz="2200" b="1" dirty="0">
                <a:solidFill>
                  <a:srgbClr val="DB7B02"/>
                </a:solidFill>
              </a:rPr>
              <a:t> </a:t>
            </a:r>
            <a:r>
              <a:rPr lang="it-IT" sz="2200" dirty="0" smtClean="0"/>
              <a:t>- </a:t>
            </a:r>
            <a:r>
              <a:rPr lang="it-IT" sz="2200" b="1" dirty="0" smtClean="0">
                <a:solidFill>
                  <a:srgbClr val="DB7B02"/>
                </a:solidFill>
              </a:rPr>
              <a:t>Approvata</a:t>
            </a:r>
            <a:r>
              <a:rPr lang="it-IT" sz="2200" dirty="0" smtClean="0"/>
              <a:t> </a:t>
            </a:r>
            <a:r>
              <a:rPr lang="it-IT" sz="2200" dirty="0"/>
              <a:t>la Bozza di idee per la </a:t>
            </a:r>
            <a:r>
              <a:rPr lang="it-IT" sz="2200" dirty="0" smtClean="0"/>
              <a:t>discussione dai Sindaci e gli amministratori dell’area – </a:t>
            </a:r>
            <a:r>
              <a:rPr lang="it-IT" sz="2200" b="1" dirty="0" smtClean="0">
                <a:solidFill>
                  <a:srgbClr val="0000FF"/>
                </a:solidFill>
              </a:rPr>
              <a:t>Quadri</a:t>
            </a:r>
            <a:endParaRPr lang="it-IT" sz="2200" b="1" dirty="0">
              <a:solidFill>
                <a:srgbClr val="0000FF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it-IT" sz="2200" b="1" dirty="0" smtClean="0">
                <a:solidFill>
                  <a:srgbClr val="0000FF"/>
                </a:solidFill>
              </a:rPr>
              <a:t>Ottobre </a:t>
            </a:r>
            <a:r>
              <a:rPr lang="it-IT" sz="2200" b="1" dirty="0">
                <a:solidFill>
                  <a:srgbClr val="0000FF"/>
                </a:solidFill>
              </a:rPr>
              <a:t>2015</a:t>
            </a:r>
            <a:r>
              <a:rPr lang="it-IT" sz="2200" dirty="0"/>
              <a:t> </a:t>
            </a:r>
            <a:r>
              <a:rPr lang="it-IT" sz="2200" dirty="0" smtClean="0"/>
              <a:t>- </a:t>
            </a:r>
            <a:r>
              <a:rPr lang="it-IT" sz="2200" b="1" dirty="0" smtClean="0">
                <a:solidFill>
                  <a:srgbClr val="DB7B02"/>
                </a:solidFill>
              </a:rPr>
              <a:t>Approvata</a:t>
            </a:r>
            <a:r>
              <a:rPr lang="it-IT" sz="2200" dirty="0" smtClean="0"/>
              <a:t> la </a:t>
            </a:r>
            <a:r>
              <a:rPr lang="it-IT" sz="2200" u="sng" dirty="0" smtClean="0"/>
              <a:t>Bozza di idee per la discussione</a:t>
            </a:r>
            <a:r>
              <a:rPr lang="it-IT" sz="2200" dirty="0" smtClean="0"/>
              <a:t> dal </a:t>
            </a:r>
            <a:r>
              <a:rPr lang="it-IT" sz="2200" dirty="0"/>
              <a:t>Comitato Nazionale </a:t>
            </a:r>
            <a:r>
              <a:rPr lang="it-IT" sz="2200" dirty="0" smtClean="0"/>
              <a:t>per le Aree Interne</a:t>
            </a:r>
            <a:endParaRPr lang="it-IT" sz="2200" dirty="0"/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it-IT" sz="2200" b="1" dirty="0">
                <a:solidFill>
                  <a:srgbClr val="0000FF"/>
                </a:solidFill>
              </a:rPr>
              <a:t>F</a:t>
            </a:r>
            <a:r>
              <a:rPr lang="it-IT" sz="2200" b="1" dirty="0" smtClean="0">
                <a:solidFill>
                  <a:srgbClr val="0000FF"/>
                </a:solidFill>
              </a:rPr>
              <a:t>ebbraio/marzo 2016</a:t>
            </a:r>
            <a:r>
              <a:rPr lang="it-IT" sz="2200" b="1" dirty="0" smtClean="0">
                <a:solidFill>
                  <a:srgbClr val="DB7B02"/>
                </a:solidFill>
              </a:rPr>
              <a:t> </a:t>
            </a:r>
            <a:r>
              <a:rPr lang="it-IT" sz="2200" dirty="0" smtClean="0"/>
              <a:t>- </a:t>
            </a:r>
            <a:r>
              <a:rPr lang="it-IT" sz="2200" b="1" dirty="0" smtClean="0">
                <a:solidFill>
                  <a:srgbClr val="DB7B02"/>
                </a:solidFill>
              </a:rPr>
              <a:t>3 Focus </a:t>
            </a:r>
            <a:r>
              <a:rPr lang="it-IT" sz="2200" b="1" dirty="0" err="1" smtClean="0">
                <a:solidFill>
                  <a:srgbClr val="DB7B02"/>
                </a:solidFill>
              </a:rPr>
              <a:t>group</a:t>
            </a:r>
            <a:r>
              <a:rPr lang="it-IT" sz="2200" b="1" dirty="0" smtClean="0">
                <a:solidFill>
                  <a:srgbClr val="DB7B02"/>
                </a:solidFill>
              </a:rPr>
              <a:t> tematici</a:t>
            </a:r>
            <a:r>
              <a:rPr lang="it-IT" sz="2200" dirty="0" smtClean="0"/>
              <a:t> su Istruzione, Salute, Mobilità e Sviluppo locale - </a:t>
            </a:r>
            <a:r>
              <a:rPr lang="it-IT" sz="2200" b="1" dirty="0" smtClean="0">
                <a:solidFill>
                  <a:srgbClr val="0000FF"/>
                </a:solidFill>
              </a:rPr>
              <a:t>Villa Santa Maria e Gessopalena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it-IT" sz="2200" b="1" dirty="0" smtClean="0">
                <a:solidFill>
                  <a:srgbClr val="0000FF"/>
                </a:solidFill>
              </a:rPr>
              <a:t>16 Maggio </a:t>
            </a:r>
            <a:r>
              <a:rPr lang="it-IT" sz="2200" b="1" dirty="0">
                <a:solidFill>
                  <a:srgbClr val="0000FF"/>
                </a:solidFill>
              </a:rPr>
              <a:t>2016</a:t>
            </a:r>
            <a:r>
              <a:rPr lang="it-IT" sz="2200" b="1" dirty="0">
                <a:solidFill>
                  <a:srgbClr val="DB7B02"/>
                </a:solidFill>
              </a:rPr>
              <a:t> </a:t>
            </a:r>
            <a:r>
              <a:rPr lang="it-IT" sz="2200" dirty="0"/>
              <a:t>- </a:t>
            </a:r>
            <a:r>
              <a:rPr lang="it-IT" sz="2200" b="1" dirty="0" smtClean="0">
                <a:solidFill>
                  <a:srgbClr val="DB7B02"/>
                </a:solidFill>
              </a:rPr>
              <a:t> </a:t>
            </a:r>
            <a:r>
              <a:rPr lang="it-IT" sz="2200" dirty="0" smtClean="0"/>
              <a:t>Focus 2 sul</a:t>
            </a:r>
            <a:r>
              <a:rPr lang="it-IT" sz="2200" b="1" dirty="0" smtClean="0">
                <a:solidFill>
                  <a:srgbClr val="DB7B02"/>
                </a:solidFill>
              </a:rPr>
              <a:t> </a:t>
            </a:r>
            <a:r>
              <a:rPr lang="it-IT" sz="2200" u="sng" dirty="0" smtClean="0">
                <a:solidFill>
                  <a:srgbClr val="000000"/>
                </a:solidFill>
              </a:rPr>
              <a:t>Preliminare di Strategia</a:t>
            </a:r>
            <a:r>
              <a:rPr lang="it-IT" sz="2200" dirty="0" smtClean="0"/>
              <a:t> alla presenza dei rappresentanti del Comitato Nazionale e Regione Abruzzo - </a:t>
            </a:r>
            <a:r>
              <a:rPr lang="it-IT" sz="2200" b="1" dirty="0">
                <a:solidFill>
                  <a:srgbClr val="0000FF"/>
                </a:solidFill>
              </a:rPr>
              <a:t>Villa Santa Maria </a:t>
            </a:r>
            <a:r>
              <a:rPr lang="it-IT" sz="2200" b="1" dirty="0" smtClean="0">
                <a:solidFill>
                  <a:srgbClr val="0000FF"/>
                </a:solidFill>
              </a:rPr>
              <a:t> </a:t>
            </a:r>
            <a:endParaRPr lang="it-IT" sz="2200" b="1" dirty="0">
              <a:solidFill>
                <a:srgbClr val="0000FF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it-IT" sz="2200" b="1" dirty="0" smtClean="0">
                <a:solidFill>
                  <a:srgbClr val="0000FF"/>
                </a:solidFill>
              </a:rPr>
              <a:t>22 luglio 2016</a:t>
            </a:r>
            <a:r>
              <a:rPr lang="it-IT" sz="2200" b="1" dirty="0" smtClean="0">
                <a:solidFill>
                  <a:srgbClr val="DB7B02"/>
                </a:solidFill>
              </a:rPr>
              <a:t> </a:t>
            </a:r>
            <a:r>
              <a:rPr lang="it-IT" sz="2200" dirty="0" smtClean="0"/>
              <a:t>- </a:t>
            </a:r>
            <a:r>
              <a:rPr lang="it-IT" sz="2200" b="1" dirty="0" smtClean="0">
                <a:solidFill>
                  <a:srgbClr val="DB7B02"/>
                </a:solidFill>
              </a:rPr>
              <a:t>Approvato</a:t>
            </a:r>
            <a:r>
              <a:rPr lang="it-IT" sz="2200" dirty="0" smtClean="0"/>
              <a:t> il </a:t>
            </a:r>
            <a:r>
              <a:rPr lang="it-IT" sz="2200" u="sng" dirty="0" smtClean="0"/>
              <a:t>Preliminare di Strategia</a:t>
            </a:r>
            <a:r>
              <a:rPr lang="it-IT" sz="2200" dirty="0" smtClean="0"/>
              <a:t> dal Comitato Nazionale per le Aree Interne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it-IT" sz="2200" b="1" dirty="0" smtClean="0">
                <a:solidFill>
                  <a:srgbClr val="0000FF"/>
                </a:solidFill>
              </a:rPr>
              <a:t>16 novembre </a:t>
            </a:r>
            <a:r>
              <a:rPr lang="it-IT" sz="2200" b="1" dirty="0">
                <a:solidFill>
                  <a:srgbClr val="0000FF"/>
                </a:solidFill>
              </a:rPr>
              <a:t>2016</a:t>
            </a:r>
            <a:r>
              <a:rPr lang="it-IT" sz="2200" b="1" dirty="0">
                <a:solidFill>
                  <a:srgbClr val="DB7B02"/>
                </a:solidFill>
              </a:rPr>
              <a:t> </a:t>
            </a:r>
            <a:r>
              <a:rPr lang="mr-IN" sz="2200" dirty="0" smtClean="0"/>
              <a:t>–</a:t>
            </a:r>
            <a:r>
              <a:rPr lang="it-IT" sz="2200" dirty="0" smtClean="0"/>
              <a:t> </a:t>
            </a:r>
            <a:r>
              <a:rPr lang="it-IT" sz="2200" b="1" dirty="0" smtClean="0">
                <a:solidFill>
                  <a:srgbClr val="DB7B02"/>
                </a:solidFill>
              </a:rPr>
              <a:t>Incontro</a:t>
            </a:r>
            <a:r>
              <a:rPr lang="it-IT" sz="2200" dirty="0" smtClean="0"/>
              <a:t> Presidente della Regione e </a:t>
            </a:r>
            <a:r>
              <a:rPr lang="it-IT" sz="2200" dirty="0" err="1" smtClean="0"/>
              <a:t>AdG</a:t>
            </a:r>
            <a:r>
              <a:rPr lang="it-IT" sz="2200" dirty="0" smtClean="0"/>
              <a:t> fondi strutturali per definire la quota di cofinanziamento regionale per attuare la Strategia.</a:t>
            </a:r>
            <a:endParaRPr lang="it-IT" sz="2200" dirty="0"/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it-IT" sz="2200" dirty="0" smtClean="0"/>
          </a:p>
        </p:txBody>
      </p:sp>
      <p:sp>
        <p:nvSpPr>
          <p:cNvPr id="8" name="CasellaDiTesto 7"/>
          <p:cNvSpPr txBox="1"/>
          <p:nvPr/>
        </p:nvSpPr>
        <p:spPr>
          <a:xfrm>
            <a:off x="31749" y="873125"/>
            <a:ext cx="825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0000FF"/>
                </a:solidFill>
              </a:rPr>
              <a:t>PRINCIPALI </a:t>
            </a:r>
            <a:r>
              <a:rPr lang="it-IT" sz="3600" b="1" dirty="0" smtClean="0">
                <a:solidFill>
                  <a:srgbClr val="DB7B02"/>
                </a:solidFill>
              </a:rPr>
              <a:t>STEPS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>
                <a:solidFill>
                  <a:srgbClr val="0000FF"/>
                </a:solidFill>
              </a:rPr>
              <a:t>DELLE A</a:t>
            </a:r>
            <a:r>
              <a:rPr lang="it-IT" sz="3600" b="1" dirty="0" smtClean="0">
                <a:solidFill>
                  <a:srgbClr val="0000FF"/>
                </a:solidFill>
              </a:rPr>
              <a:t>TTIVITÀ SVOLTE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05" y="1455956"/>
            <a:ext cx="8287213" cy="1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8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07"/>
          <a:stretch/>
        </p:blipFill>
        <p:spPr bwMode="auto">
          <a:xfrm>
            <a:off x="663575" y="1095375"/>
            <a:ext cx="7766050" cy="5762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5799605" y="1308421"/>
            <a:ext cx="2630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solidFill>
                  <a:srgbClr val="0000FF"/>
                </a:solidFill>
              </a:rPr>
              <a:t>L’AREA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605" y="2077862"/>
            <a:ext cx="1979145" cy="16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4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1976691"/>
            <a:ext cx="91440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0000FF"/>
                </a:solidFill>
              </a:rPr>
              <a:t>Tenuta dell’area</a:t>
            </a:r>
            <a:endParaRPr lang="it-IT" sz="28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DB7B02"/>
                </a:solidFill>
              </a:rPr>
              <a:t>Popolazione</a:t>
            </a:r>
            <a:r>
              <a:rPr lang="it-IT" sz="2800" dirty="0" smtClean="0"/>
              <a:t> 33 Comuni per un numero di residenti di </a:t>
            </a:r>
            <a:r>
              <a:rPr lang="it-IT" sz="2800" b="1" dirty="0" smtClean="0">
                <a:solidFill>
                  <a:srgbClr val="0000FF"/>
                </a:solidFill>
              </a:rPr>
              <a:t>22.200</a:t>
            </a:r>
            <a:endParaRPr lang="it-IT" sz="2800" b="1" dirty="0">
              <a:solidFill>
                <a:srgbClr val="0000FF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DB7B02"/>
                </a:solidFill>
              </a:rPr>
              <a:t>Densità</a:t>
            </a:r>
            <a:r>
              <a:rPr lang="it-IT" sz="2800" dirty="0" smtClean="0"/>
              <a:t> bassa, gli abitanti su kmq sono </a:t>
            </a:r>
            <a:r>
              <a:rPr lang="it-IT" sz="2800" b="1" dirty="0" smtClean="0">
                <a:solidFill>
                  <a:srgbClr val="0000FF"/>
                </a:solidFill>
              </a:rPr>
              <a:t>28,9</a:t>
            </a:r>
            <a:endParaRPr lang="it-IT" sz="2800" b="1" dirty="0" smtClean="0">
              <a:solidFill>
                <a:srgbClr val="DB7B02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DB7B02"/>
                </a:solidFill>
              </a:rPr>
              <a:t>Spopolamento</a:t>
            </a:r>
            <a:r>
              <a:rPr lang="it-IT" sz="2800" dirty="0" smtClean="0"/>
              <a:t> </a:t>
            </a:r>
            <a:r>
              <a:rPr lang="it-IT" sz="2800" dirty="0"/>
              <a:t>solo nel periodo </a:t>
            </a:r>
            <a:r>
              <a:rPr lang="it-IT" sz="2800" dirty="0" smtClean="0"/>
              <a:t>2001/2011 </a:t>
            </a:r>
            <a:r>
              <a:rPr lang="it-IT" sz="2800" b="1" dirty="0" smtClean="0">
                <a:solidFill>
                  <a:srgbClr val="0000FF"/>
                </a:solidFill>
              </a:rPr>
              <a:t>-13,7%</a:t>
            </a:r>
            <a:endParaRPr lang="it-IT" sz="2800" b="1" dirty="0">
              <a:solidFill>
                <a:srgbClr val="0000FF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800" b="1" dirty="0" smtClean="0">
                <a:solidFill>
                  <a:srgbClr val="DB7B02"/>
                </a:solidFill>
              </a:rPr>
              <a:t>Popolazione anziana</a:t>
            </a:r>
            <a:r>
              <a:rPr lang="it-IT" sz="2800" dirty="0" smtClean="0"/>
              <a:t> in percentuale è </a:t>
            </a:r>
            <a:r>
              <a:rPr lang="it-IT" sz="2800" dirty="0"/>
              <a:t>la più </a:t>
            </a:r>
            <a:r>
              <a:rPr lang="it-IT" sz="2800" dirty="0" smtClean="0"/>
              <a:t>elevata delle AI italiane </a:t>
            </a:r>
            <a:r>
              <a:rPr lang="it-IT" sz="2800" b="1" dirty="0" smtClean="0">
                <a:solidFill>
                  <a:srgbClr val="0000FF"/>
                </a:solidFill>
              </a:rPr>
              <a:t>32,0%</a:t>
            </a:r>
            <a:endParaRPr lang="it-IT" sz="2800" b="1" dirty="0">
              <a:solidFill>
                <a:srgbClr val="0000FF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800" b="1" dirty="0" smtClean="0">
                <a:solidFill>
                  <a:srgbClr val="DB7B02"/>
                </a:solidFill>
              </a:rPr>
              <a:t>Dipendenza</a:t>
            </a:r>
            <a:r>
              <a:rPr lang="it-IT" sz="2800" dirty="0" smtClean="0"/>
              <a:t> dai bacini produttivi di valle verso i quali si muovono dall’area circa </a:t>
            </a:r>
            <a:r>
              <a:rPr lang="it-IT" sz="2800" b="1" dirty="0" smtClean="0">
                <a:solidFill>
                  <a:srgbClr val="0000FF"/>
                </a:solidFill>
              </a:rPr>
              <a:t>1.000 addetti al giorno</a:t>
            </a:r>
            <a:endParaRPr lang="it-IT" sz="2800" b="1" dirty="0">
              <a:solidFill>
                <a:srgbClr val="0000FF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1749" y="920750"/>
            <a:ext cx="825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00FF"/>
                </a:solidFill>
              </a:rPr>
              <a:t>ALCUNE </a:t>
            </a:r>
            <a:r>
              <a:rPr lang="it-IT" sz="3600" b="1" dirty="0" smtClean="0">
                <a:solidFill>
                  <a:srgbClr val="DB7B02"/>
                </a:solidFill>
              </a:rPr>
              <a:t>CRITICITA’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DELL’AREA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05" y="1567080"/>
            <a:ext cx="8287213" cy="44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5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2183066"/>
            <a:ext cx="9144000" cy="3647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0000FF"/>
                </a:solidFill>
              </a:rPr>
              <a:t>Istruzione</a:t>
            </a:r>
            <a:endParaRPr lang="it-IT" sz="28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DB7B02"/>
                </a:solidFill>
              </a:rPr>
              <a:t>N. Alunni</a:t>
            </a:r>
            <a:r>
              <a:rPr lang="it-IT" sz="2800" dirty="0" smtClean="0"/>
              <a:t> per scuola è la più bassa delle AI italiane </a:t>
            </a:r>
            <a:r>
              <a:rPr lang="it-IT" sz="2800" b="1" dirty="0" smtClean="0">
                <a:solidFill>
                  <a:srgbClr val="0000FF"/>
                </a:solidFill>
              </a:rPr>
              <a:t>39</a:t>
            </a:r>
            <a:endParaRPr lang="it-IT" sz="2800" b="1" dirty="0">
              <a:solidFill>
                <a:srgbClr val="0000FF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>
                <a:solidFill>
                  <a:srgbClr val="DB7B02"/>
                </a:solidFill>
              </a:rPr>
              <a:t>% pluriclassi</a:t>
            </a:r>
            <a:r>
              <a:rPr lang="it-IT" sz="2800" dirty="0"/>
              <a:t> </a:t>
            </a:r>
            <a:r>
              <a:rPr lang="it-IT" sz="2800" dirty="0" smtClean="0"/>
              <a:t>sul </a:t>
            </a:r>
            <a:r>
              <a:rPr lang="it-IT" sz="2800" dirty="0"/>
              <a:t>totale </a:t>
            </a:r>
            <a:r>
              <a:rPr lang="it-IT" sz="2800" dirty="0" smtClean="0"/>
              <a:t>delle classi è la più alta AI italiane </a:t>
            </a:r>
            <a:r>
              <a:rPr lang="it-IT" sz="2800" b="1" dirty="0" smtClean="0">
                <a:solidFill>
                  <a:srgbClr val="0000FF"/>
                </a:solidFill>
              </a:rPr>
              <a:t>39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DB7B02"/>
                </a:solidFill>
              </a:rPr>
              <a:t>Le classi </a:t>
            </a:r>
            <a:r>
              <a:rPr lang="it-IT" sz="2800" dirty="0" smtClean="0"/>
              <a:t>sottodimensionate </a:t>
            </a:r>
            <a:r>
              <a:rPr lang="it-IT" sz="2800" dirty="0"/>
              <a:t>sono tra il </a:t>
            </a:r>
            <a:r>
              <a:rPr lang="it-IT" sz="2800" b="1" dirty="0">
                <a:solidFill>
                  <a:srgbClr val="0000FF"/>
                </a:solidFill>
              </a:rPr>
              <a:t>doppio</a:t>
            </a:r>
            <a:r>
              <a:rPr lang="it-IT" sz="2800" dirty="0"/>
              <a:t> e il </a:t>
            </a:r>
            <a:r>
              <a:rPr lang="it-IT" sz="2800" b="1" dirty="0">
                <a:solidFill>
                  <a:srgbClr val="0000FF"/>
                </a:solidFill>
              </a:rPr>
              <a:t>quadruplo</a:t>
            </a:r>
            <a:r>
              <a:rPr lang="it-IT" sz="2800" dirty="0"/>
              <a:t> della media </a:t>
            </a:r>
            <a:r>
              <a:rPr lang="it-IT" sz="2800" dirty="0" smtClean="0"/>
              <a:t>nazionale AI</a:t>
            </a:r>
            <a:endParaRPr lang="it-IT" sz="2800" dirty="0"/>
          </a:p>
          <a:p>
            <a:pPr algn="just"/>
            <a:r>
              <a:rPr lang="it-IT" sz="2800" b="1" dirty="0" smtClean="0">
                <a:solidFill>
                  <a:srgbClr val="DB7B02"/>
                </a:solidFill>
              </a:rPr>
              <a:t>INVALSI</a:t>
            </a:r>
            <a:r>
              <a:rPr lang="it-IT" sz="2800" dirty="0"/>
              <a:t> </a:t>
            </a:r>
            <a:r>
              <a:rPr lang="it-IT" sz="2800" dirty="0" smtClean="0"/>
              <a:t>in </a:t>
            </a:r>
            <a:r>
              <a:rPr lang="it-IT" sz="2800" dirty="0"/>
              <a:t>questa area i livelli di </a:t>
            </a:r>
            <a:r>
              <a:rPr lang="it-IT" sz="2800" dirty="0" smtClean="0"/>
              <a:t>apprendimento registrati </a:t>
            </a:r>
            <a:r>
              <a:rPr lang="it-IT" sz="2800" dirty="0"/>
              <a:t>sono sempre </a:t>
            </a:r>
            <a:r>
              <a:rPr lang="it-IT" sz="2800" b="1" dirty="0">
                <a:solidFill>
                  <a:srgbClr val="0000FF"/>
                </a:solidFill>
              </a:rPr>
              <a:t>più bassi </a:t>
            </a:r>
            <a:r>
              <a:rPr lang="it-IT" sz="2800" dirty="0"/>
              <a:t>della media nazionale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1749" y="920750"/>
            <a:ext cx="825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00FF"/>
                </a:solidFill>
              </a:rPr>
              <a:t>ALCUNE </a:t>
            </a:r>
            <a:r>
              <a:rPr lang="it-IT" sz="3600" b="1" dirty="0" smtClean="0">
                <a:solidFill>
                  <a:srgbClr val="DB7B02"/>
                </a:solidFill>
              </a:rPr>
              <a:t>CRITICITA’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DELL’AREA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05" y="1567080"/>
            <a:ext cx="8287213" cy="44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8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2183066"/>
            <a:ext cx="9144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0000FF"/>
                </a:solidFill>
              </a:rPr>
              <a:t>Salute</a:t>
            </a:r>
            <a:endParaRPr lang="it-IT" sz="28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>
                <a:solidFill>
                  <a:srgbClr val="DB7B02"/>
                </a:solidFill>
              </a:rPr>
              <a:t>L’invecchiamento</a:t>
            </a:r>
            <a:r>
              <a:rPr lang="it-IT" sz="2800" dirty="0" smtClean="0"/>
              <a:t> </a:t>
            </a:r>
            <a:r>
              <a:rPr lang="it-IT" sz="2800" dirty="0"/>
              <a:t>progressivo della </a:t>
            </a:r>
            <a:r>
              <a:rPr lang="it-IT" sz="2800" dirty="0" smtClean="0"/>
              <a:t>popolazione comporta una progressiva </a:t>
            </a:r>
            <a:r>
              <a:rPr lang="it-IT" sz="2800" dirty="0"/>
              <a:t>riduzione delle capacità di autonomia e aumento della </a:t>
            </a:r>
            <a:r>
              <a:rPr lang="it-IT" sz="2800" b="1" dirty="0">
                <a:solidFill>
                  <a:srgbClr val="0000FF"/>
                </a:solidFill>
              </a:rPr>
              <a:t>vulnerabilità</a:t>
            </a:r>
            <a:r>
              <a:rPr lang="it-IT" sz="2800" dirty="0"/>
              <a:t> </a:t>
            </a:r>
            <a:endParaRPr lang="it-IT" sz="28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>
                <a:solidFill>
                  <a:srgbClr val="DB7B02"/>
                </a:solidFill>
              </a:rPr>
              <a:t>Nell’area</a:t>
            </a:r>
            <a:r>
              <a:rPr lang="it-IT" sz="2800" dirty="0" smtClean="0"/>
              <a:t> si </a:t>
            </a:r>
            <a:r>
              <a:rPr lang="it-IT" sz="2800" dirty="0"/>
              <a:t>continua a </a:t>
            </a:r>
            <a:r>
              <a:rPr lang="it-IT" sz="2800" dirty="0" smtClean="0"/>
              <a:t>verificare </a:t>
            </a:r>
            <a:r>
              <a:rPr lang="it-IT" sz="2800" dirty="0"/>
              <a:t>un ricorso sempre più insistente all’ospedale con </a:t>
            </a:r>
            <a:r>
              <a:rPr lang="it-IT" sz="2800" b="1" dirty="0">
                <a:solidFill>
                  <a:srgbClr val="0000FF"/>
                </a:solidFill>
              </a:rPr>
              <a:t>ricoveri </a:t>
            </a:r>
            <a:r>
              <a:rPr lang="it-IT" sz="2800" b="1" dirty="0" smtClean="0">
                <a:solidFill>
                  <a:srgbClr val="0000FF"/>
                </a:solidFill>
              </a:rPr>
              <a:t>impropri</a:t>
            </a:r>
            <a:r>
              <a:rPr lang="it-IT" sz="2800" dirty="0" smtClean="0"/>
              <a:t> e continui </a:t>
            </a:r>
            <a:r>
              <a:rPr lang="it-IT" sz="2800" b="1" dirty="0">
                <a:solidFill>
                  <a:srgbClr val="0000FF"/>
                </a:solidFill>
              </a:rPr>
              <a:t>incrementi dei costi </a:t>
            </a:r>
            <a:r>
              <a:rPr lang="it-IT" sz="2800" dirty="0" smtClean="0"/>
              <a:t>per soddisfare la domanda di salute </a:t>
            </a:r>
            <a:endParaRPr lang="it-IT" sz="2800" b="1" dirty="0" smtClean="0">
              <a:solidFill>
                <a:srgbClr val="DB7B02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>
                <a:solidFill>
                  <a:srgbClr val="DB7B02"/>
                </a:solidFill>
              </a:rPr>
              <a:t>La carenza </a:t>
            </a:r>
            <a:r>
              <a:rPr lang="it-IT" sz="2800" dirty="0"/>
              <a:t>di coordinamento </a:t>
            </a:r>
            <a:r>
              <a:rPr lang="it-IT" sz="2800" dirty="0" smtClean="0"/>
              <a:t>tra operatori </a:t>
            </a:r>
            <a:r>
              <a:rPr lang="it-IT" sz="2800" dirty="0"/>
              <a:t>socio-</a:t>
            </a:r>
            <a:r>
              <a:rPr lang="it-IT" sz="2800" dirty="0" smtClean="0"/>
              <a:t>sanitari e socio-assistenziali determina </a:t>
            </a:r>
            <a:r>
              <a:rPr lang="it-IT" sz="2800" b="1" dirty="0">
                <a:solidFill>
                  <a:srgbClr val="0000FF"/>
                </a:solidFill>
              </a:rPr>
              <a:t>frammentazione e </a:t>
            </a:r>
            <a:r>
              <a:rPr lang="it-IT" sz="2800" b="1" dirty="0" smtClean="0">
                <a:solidFill>
                  <a:srgbClr val="0000FF"/>
                </a:solidFill>
              </a:rPr>
              <a:t>disservizi.</a:t>
            </a:r>
            <a:endParaRPr lang="it-IT" sz="2800" b="1" dirty="0">
              <a:solidFill>
                <a:srgbClr val="0000FF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1749" y="920750"/>
            <a:ext cx="825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00FF"/>
                </a:solidFill>
              </a:rPr>
              <a:t>ALCUNE </a:t>
            </a:r>
            <a:r>
              <a:rPr lang="it-IT" sz="3600" b="1" dirty="0" smtClean="0">
                <a:solidFill>
                  <a:srgbClr val="DB7B02"/>
                </a:solidFill>
              </a:rPr>
              <a:t>CRITICITA’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DELL’AREA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05" y="1567080"/>
            <a:ext cx="8287213" cy="44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7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1749" y="2176883"/>
            <a:ext cx="9144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0000FF"/>
                </a:solidFill>
              </a:rPr>
              <a:t>Mobilità</a:t>
            </a:r>
            <a:endParaRPr lang="it-IT" sz="2800" b="1" dirty="0" smtClean="0">
              <a:solidFill>
                <a:srgbClr val="DB7B02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800" b="1" dirty="0" smtClean="0">
                <a:solidFill>
                  <a:srgbClr val="DB7B02"/>
                </a:solidFill>
              </a:rPr>
              <a:t>Alcuni </a:t>
            </a:r>
            <a:r>
              <a:rPr lang="it-IT" sz="2800" b="1" dirty="0">
                <a:solidFill>
                  <a:srgbClr val="DB7B02"/>
                </a:solidFill>
              </a:rPr>
              <a:t>addetti </a:t>
            </a:r>
            <a:r>
              <a:rPr lang="it-IT" sz="2800" dirty="0" smtClean="0"/>
              <a:t>dei bacini occupazionali continuano </a:t>
            </a:r>
            <a:r>
              <a:rPr lang="it-IT" sz="2800" dirty="0"/>
              <a:t>a essere obbligati ad utilizzare </a:t>
            </a:r>
            <a:r>
              <a:rPr lang="it-IT" sz="2800" b="1" dirty="0">
                <a:solidFill>
                  <a:srgbClr val="0000FF"/>
                </a:solidFill>
              </a:rPr>
              <a:t>mezzi </a:t>
            </a:r>
            <a:r>
              <a:rPr lang="it-IT" sz="2800" b="1" dirty="0" smtClean="0">
                <a:solidFill>
                  <a:srgbClr val="0000FF"/>
                </a:solidFill>
              </a:rPr>
              <a:t>privati </a:t>
            </a:r>
            <a:r>
              <a:rPr lang="it-IT" sz="2800" dirty="0"/>
              <a:t>per raggiungere le aziende </a:t>
            </a:r>
            <a:r>
              <a:rPr lang="it-IT" sz="2800" dirty="0" smtClean="0"/>
              <a:t>non servite da linee di lunga percorrenza (le cui fermate sono solo a </a:t>
            </a:r>
            <a:r>
              <a:rPr lang="it-IT" sz="2800" dirty="0" err="1" smtClean="0"/>
              <a:t>Sevel</a:t>
            </a:r>
            <a:r>
              <a:rPr lang="it-IT" sz="2800" dirty="0" smtClean="0"/>
              <a:t> e Honda).</a:t>
            </a:r>
            <a:endParaRPr lang="it-IT" sz="28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800" b="1" dirty="0">
                <a:solidFill>
                  <a:srgbClr val="DB7B02"/>
                </a:solidFill>
              </a:rPr>
              <a:t>Carenza</a:t>
            </a:r>
            <a:r>
              <a:rPr lang="it-IT" sz="2800" dirty="0" smtClean="0"/>
              <a:t> di mobilità </a:t>
            </a:r>
            <a:r>
              <a:rPr lang="it-IT" sz="2800" dirty="0"/>
              <a:t>interna </a:t>
            </a:r>
            <a:r>
              <a:rPr lang="it-IT" sz="2800" dirty="0" smtClean="0"/>
              <a:t>perché </a:t>
            </a:r>
            <a:r>
              <a:rPr lang="it-IT" sz="2800" dirty="0"/>
              <a:t>l’area presenta </a:t>
            </a:r>
            <a:r>
              <a:rPr lang="it-IT" sz="2800" dirty="0" smtClean="0"/>
              <a:t>una </a:t>
            </a:r>
            <a:r>
              <a:rPr lang="it-IT" sz="2800" b="1" dirty="0">
                <a:solidFill>
                  <a:srgbClr val="0000FF"/>
                </a:solidFill>
              </a:rPr>
              <a:t>domanda debole</a:t>
            </a:r>
            <a:r>
              <a:rPr lang="it-IT" sz="2800" dirty="0"/>
              <a:t>, quasi totalmente sistematica (89% del totale </a:t>
            </a:r>
            <a:r>
              <a:rPr lang="it-IT" sz="2800" dirty="0" smtClean="0"/>
              <a:t>della domanda </a:t>
            </a:r>
            <a:r>
              <a:rPr lang="it-IT" sz="2800" dirty="0"/>
              <a:t>di </a:t>
            </a:r>
            <a:r>
              <a:rPr lang="it-IT" sz="2800" dirty="0" smtClean="0"/>
              <a:t>mobilità è </a:t>
            </a:r>
            <a:r>
              <a:rPr lang="it-IT" sz="2800" dirty="0"/>
              <a:t>costituita prevalentemente da motivi di studio </a:t>
            </a:r>
            <a:r>
              <a:rPr lang="it-IT" sz="2800" dirty="0" smtClean="0"/>
              <a:t>o lavoro</a:t>
            </a:r>
            <a:r>
              <a:rPr lang="it-IT" sz="2800" dirty="0"/>
              <a:t>)</a:t>
            </a:r>
            <a:r>
              <a:rPr lang="it-IT" sz="2800" dirty="0" smtClean="0"/>
              <a:t>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1749" y="920750"/>
            <a:ext cx="825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00FF"/>
                </a:solidFill>
              </a:rPr>
              <a:t>ALCUNE </a:t>
            </a:r>
            <a:r>
              <a:rPr lang="it-IT" sz="3600" b="1" dirty="0" smtClean="0">
                <a:solidFill>
                  <a:srgbClr val="DB7B02"/>
                </a:solidFill>
              </a:rPr>
              <a:t>CRITICITA’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DELL’AREA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05" y="1567080"/>
            <a:ext cx="8287213" cy="44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1749" y="1912758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176213" algn="l"/>
              </a:tabLst>
            </a:pPr>
            <a:r>
              <a:rPr lang="it-IT" sz="2800" b="1" dirty="0" smtClean="0">
                <a:solidFill>
                  <a:srgbClr val="0000FF"/>
                </a:solidFill>
              </a:rPr>
              <a:t>Sviluppo locale</a:t>
            </a:r>
            <a:endParaRPr lang="it-IT" sz="28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800" b="1" dirty="0" smtClean="0">
                <a:solidFill>
                  <a:srgbClr val="DB7B02"/>
                </a:solidFill>
              </a:rPr>
              <a:t>Perdita </a:t>
            </a:r>
            <a:r>
              <a:rPr lang="it-IT" sz="2800" dirty="0" smtClean="0"/>
              <a:t>di SAU, le </a:t>
            </a:r>
            <a:r>
              <a:rPr lang="it-IT" sz="2800" dirty="0"/>
              <a:t>imprese agricole presentano problemi di </a:t>
            </a:r>
            <a:r>
              <a:rPr lang="it-IT" sz="2800" b="1" dirty="0">
                <a:solidFill>
                  <a:srgbClr val="0000FF"/>
                </a:solidFill>
              </a:rPr>
              <a:t>senilizzazione</a:t>
            </a:r>
            <a:r>
              <a:rPr lang="it-IT" sz="2800" dirty="0"/>
              <a:t>, scarso ricorso alla </a:t>
            </a:r>
            <a:r>
              <a:rPr lang="it-IT" sz="2800" b="1" dirty="0">
                <a:solidFill>
                  <a:srgbClr val="0000FF"/>
                </a:solidFill>
              </a:rPr>
              <a:t>multifunzionalità</a:t>
            </a:r>
            <a:r>
              <a:rPr lang="it-IT" sz="2800" dirty="0"/>
              <a:t> e alle </a:t>
            </a:r>
            <a:r>
              <a:rPr lang="it-IT" sz="2800" b="1" dirty="0">
                <a:solidFill>
                  <a:srgbClr val="0000FF"/>
                </a:solidFill>
              </a:rPr>
              <a:t>“filiere corte”</a:t>
            </a:r>
            <a:r>
              <a:rPr lang="it-IT" sz="2800" dirty="0"/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800" b="1" dirty="0" smtClean="0">
                <a:solidFill>
                  <a:srgbClr val="DB7B02"/>
                </a:solidFill>
              </a:rPr>
              <a:t>I prodotti turistici</a:t>
            </a:r>
            <a:r>
              <a:rPr lang="it-IT" sz="2800" dirty="0" smtClean="0"/>
              <a:t> “natura-vacanza attiva”, “cultura” e “enogastronomia” sono </a:t>
            </a:r>
            <a:r>
              <a:rPr lang="it-IT" sz="2800" b="1" dirty="0">
                <a:solidFill>
                  <a:srgbClr val="0000FF"/>
                </a:solidFill>
              </a:rPr>
              <a:t>poco </a:t>
            </a:r>
            <a:r>
              <a:rPr lang="it-IT" sz="2800" b="1" dirty="0" smtClean="0">
                <a:solidFill>
                  <a:srgbClr val="0000FF"/>
                </a:solidFill>
              </a:rPr>
              <a:t>integrati.</a:t>
            </a:r>
            <a:endParaRPr lang="it-IT" sz="28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800" b="1" dirty="0" smtClean="0">
                <a:solidFill>
                  <a:srgbClr val="DB7B02"/>
                </a:solidFill>
              </a:rPr>
              <a:t>Nel turismo</a:t>
            </a:r>
            <a:r>
              <a:rPr lang="it-IT" sz="2800" dirty="0" smtClean="0"/>
              <a:t> l’offerta non è adeguata alla </a:t>
            </a:r>
            <a:r>
              <a:rPr lang="it-IT" sz="2800" b="1" dirty="0" smtClean="0">
                <a:solidFill>
                  <a:srgbClr val="0000FF"/>
                </a:solidFill>
              </a:rPr>
              <a:t>domanda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800" b="1" dirty="0">
                <a:solidFill>
                  <a:srgbClr val="DB7B02"/>
                </a:solidFill>
              </a:rPr>
              <a:t>Presenza di piccole e piccolissime imprese </a:t>
            </a:r>
            <a:r>
              <a:rPr lang="it-IT" sz="2800" dirty="0"/>
              <a:t>poco strutturate e, soprattutto nel turismo, </a:t>
            </a:r>
            <a:r>
              <a:rPr lang="it-IT" sz="2800" b="1" dirty="0">
                <a:solidFill>
                  <a:srgbClr val="0000FF"/>
                </a:solidFill>
              </a:rPr>
              <a:t>poco organizzate </a:t>
            </a:r>
            <a:r>
              <a:rPr lang="it-IT" sz="2800" dirty="0"/>
              <a:t>rispetto alle esigenze della domanda</a:t>
            </a:r>
            <a:r>
              <a:rPr lang="it-IT" sz="2800" dirty="0" smtClean="0"/>
              <a:t>.</a:t>
            </a:r>
            <a:endParaRPr lang="it-IT" sz="2800" b="1" dirty="0">
              <a:solidFill>
                <a:srgbClr val="0000FF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1749" y="920750"/>
            <a:ext cx="825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00FF"/>
                </a:solidFill>
              </a:rPr>
              <a:t>ALCUNE </a:t>
            </a:r>
            <a:r>
              <a:rPr lang="it-IT" sz="3600" b="1" dirty="0" smtClean="0">
                <a:solidFill>
                  <a:srgbClr val="DB7B02"/>
                </a:solidFill>
              </a:rPr>
              <a:t>CRITICITA’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DELL’AREA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05" y="1567080"/>
            <a:ext cx="8287213" cy="44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3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1749" y="2091838"/>
            <a:ext cx="9144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600" b="1" dirty="0">
                <a:solidFill>
                  <a:srgbClr val="DB7B02"/>
                </a:solidFill>
              </a:rPr>
              <a:t>La Strategia </a:t>
            </a:r>
            <a:r>
              <a:rPr lang="it-IT" sz="2800" dirty="0" smtClean="0"/>
              <a:t>si articola su </a:t>
            </a:r>
            <a:r>
              <a:rPr lang="it-IT" sz="3600" b="1" dirty="0">
                <a:solidFill>
                  <a:srgbClr val="0000FF"/>
                </a:solidFill>
              </a:rPr>
              <a:t>due assi principali </a:t>
            </a:r>
            <a:r>
              <a:rPr lang="it-IT" sz="2800" dirty="0"/>
              <a:t>che ne identificano il punto di partenza e la direzione:</a:t>
            </a:r>
          </a:p>
          <a:p>
            <a:pPr lvl="0" algn="just"/>
            <a:r>
              <a:rPr lang="it-IT" sz="3600" b="1" dirty="0">
                <a:solidFill>
                  <a:srgbClr val="0000FF"/>
                </a:solidFill>
              </a:rPr>
              <a:t>Servizi</a:t>
            </a:r>
            <a:r>
              <a:rPr lang="it-IT" sz="2800" dirty="0"/>
              <a:t> – </a:t>
            </a:r>
            <a:r>
              <a:rPr lang="it-IT" sz="2800" i="1" dirty="0"/>
              <a:t>obiettivo:</a:t>
            </a:r>
            <a:r>
              <a:rPr lang="it-IT" sz="2800" dirty="0"/>
              <a:t> </a:t>
            </a:r>
            <a:r>
              <a:rPr lang="it-IT" sz="2800" i="1" dirty="0"/>
              <a:t>migliorare i servizi salute e istruzione e il collegamento con le zone industriali limitrofe all’area strategica che garantiscono un’occupazione importante per i residenti dell’area Basso Sangro </a:t>
            </a:r>
            <a:r>
              <a:rPr lang="it-IT" sz="2800" i="1" dirty="0" smtClean="0"/>
              <a:t>Trigno</a:t>
            </a:r>
            <a:r>
              <a:rPr lang="it-IT" sz="2800" dirty="0" smtClean="0"/>
              <a:t>.</a:t>
            </a:r>
            <a:endParaRPr lang="it-IT" sz="2800" dirty="0"/>
          </a:p>
          <a:p>
            <a:pPr lvl="0" algn="just"/>
            <a:r>
              <a:rPr lang="it-IT" sz="3600" b="1" dirty="0">
                <a:solidFill>
                  <a:srgbClr val="0000FF"/>
                </a:solidFill>
              </a:rPr>
              <a:t>Sviluppo Locale</a:t>
            </a:r>
            <a:r>
              <a:rPr lang="it-IT" sz="2800" b="1" dirty="0"/>
              <a:t> </a:t>
            </a:r>
            <a:r>
              <a:rPr lang="it-IT" sz="2800" dirty="0"/>
              <a:t>– </a:t>
            </a:r>
            <a:r>
              <a:rPr lang="it-IT" sz="2800" i="1" dirty="0"/>
              <a:t>obiettivo: valorizzazione dei giacimenti ambientali e culturali per incrementare e migliorare l’accoglienza turistica con ricadute positive sull’occupazione</a:t>
            </a:r>
            <a:r>
              <a:rPr lang="it-IT" sz="2800" dirty="0"/>
              <a:t>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1749" y="920750"/>
            <a:ext cx="825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0000FF"/>
                </a:solidFill>
              </a:rPr>
              <a:t>GLI </a:t>
            </a:r>
            <a:r>
              <a:rPr lang="it-IT" sz="3600" b="1" dirty="0" smtClean="0">
                <a:solidFill>
                  <a:srgbClr val="DB7B02"/>
                </a:solidFill>
              </a:rPr>
              <a:t>ASSI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DEL CAMBIAMENTO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05" y="1567080"/>
            <a:ext cx="8287213" cy="44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1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1749" y="2091838"/>
            <a:ext cx="914400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4400" dirty="0"/>
              <a:t>Pensare l’area come una </a:t>
            </a:r>
            <a:r>
              <a:rPr lang="it-IT" sz="4400" b="1" dirty="0" smtClean="0">
                <a:solidFill>
                  <a:srgbClr val="DB7B02"/>
                </a:solidFill>
              </a:rPr>
              <a:t>Comunità generativa</a:t>
            </a:r>
            <a:r>
              <a:rPr lang="it-IT" sz="4400" dirty="0"/>
              <a:t>, </a:t>
            </a:r>
            <a:r>
              <a:rPr lang="it-IT" sz="4400" dirty="0" smtClean="0"/>
              <a:t>articolata sui sub ambiti, impegnata a:</a:t>
            </a:r>
            <a:endParaRPr lang="it-IT" sz="4400" dirty="0"/>
          </a:p>
          <a:p>
            <a:pPr lvl="0" algn="just"/>
            <a:r>
              <a:rPr lang="it-IT" sz="4400" b="1" dirty="0">
                <a:solidFill>
                  <a:srgbClr val="0000FF"/>
                </a:solidFill>
              </a:rPr>
              <a:t>- rafforzare il valore </a:t>
            </a:r>
            <a:r>
              <a:rPr lang="it-IT" sz="4400" b="1" dirty="0" smtClean="0">
                <a:solidFill>
                  <a:srgbClr val="0000FF"/>
                </a:solidFill>
              </a:rPr>
              <a:t>dell’appartenenza</a:t>
            </a:r>
            <a:endParaRPr lang="it-IT" sz="4400" b="1" dirty="0">
              <a:solidFill>
                <a:srgbClr val="0000FF"/>
              </a:solidFill>
            </a:endParaRPr>
          </a:p>
          <a:p>
            <a:pPr lvl="0" algn="just"/>
            <a:r>
              <a:rPr lang="it-IT" sz="4400" b="1" dirty="0">
                <a:solidFill>
                  <a:srgbClr val="0000FF"/>
                </a:solidFill>
              </a:rPr>
              <a:t>- migliorare la qualità della vita</a:t>
            </a:r>
          </a:p>
          <a:p>
            <a:pPr lvl="0" algn="just"/>
            <a:r>
              <a:rPr lang="it-IT" sz="4400" b="1" dirty="0">
                <a:solidFill>
                  <a:srgbClr val="0000FF"/>
                </a:solidFill>
              </a:rPr>
              <a:t>- creare le opportunità di </a:t>
            </a:r>
            <a:r>
              <a:rPr lang="it-IT" sz="4400" b="1" dirty="0" smtClean="0">
                <a:solidFill>
                  <a:srgbClr val="0000FF"/>
                </a:solidFill>
              </a:rPr>
              <a:t>sviluppo</a:t>
            </a:r>
            <a:endParaRPr lang="it-IT" sz="44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1749" y="920750"/>
            <a:ext cx="825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0000FF"/>
                </a:solidFill>
              </a:rPr>
              <a:t>LA </a:t>
            </a:r>
            <a:r>
              <a:rPr lang="it-IT" sz="3600" b="1" dirty="0" smtClean="0">
                <a:solidFill>
                  <a:srgbClr val="DB7B02"/>
                </a:solidFill>
              </a:rPr>
              <a:t>COMUNITA’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GENERATIVA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05" y="1567080"/>
            <a:ext cx="8287213" cy="44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 rot="16200000">
            <a:off x="-2105029" y="3488637"/>
            <a:ext cx="5305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DB7B02"/>
                </a:solidFill>
              </a:rPr>
              <a:t>QUADRO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STRATEGICO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t="2797"/>
          <a:stretch/>
        </p:blipFill>
        <p:spPr>
          <a:xfrm>
            <a:off x="1194233" y="980773"/>
            <a:ext cx="7299326" cy="587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31749" y="889000"/>
            <a:ext cx="9112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DB7B02"/>
                </a:solidFill>
              </a:rPr>
              <a:t>INTERVENTI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ISTRUZIONE, SALUTE E MOBILITA’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73" y="1515875"/>
            <a:ext cx="7700864" cy="197999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73" y="5000244"/>
            <a:ext cx="7675200" cy="1872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72" y="3524250"/>
            <a:ext cx="7675201" cy="14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400299"/>
            <a:ext cx="9295461" cy="3060701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1749" y="1212165"/>
            <a:ext cx="9112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DB7B02"/>
                </a:solidFill>
              </a:rPr>
              <a:t>INTERVENTI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AGRICOLTURA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251" y="1797860"/>
            <a:ext cx="5334000" cy="1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5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31749" y="1212165"/>
            <a:ext cx="9112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DB7B02"/>
                </a:solidFill>
              </a:rPr>
              <a:t>INTERVENTI</a:t>
            </a:r>
            <a:r>
              <a:rPr lang="it-IT" sz="3600" b="1" dirty="0" smtClean="0">
                <a:solidFill>
                  <a:srgbClr val="FF9006"/>
                </a:solidFill>
              </a:rPr>
              <a:t> </a:t>
            </a:r>
            <a:r>
              <a:rPr lang="it-IT" sz="3600" b="1" dirty="0" smtClean="0">
                <a:solidFill>
                  <a:srgbClr val="0000FF"/>
                </a:solidFill>
              </a:rPr>
              <a:t>OCCUPAZIONE E IMPRESE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797860"/>
            <a:ext cx="7334250" cy="215422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213" y="2666999"/>
            <a:ext cx="9242430" cy="225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0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31749" y="1212165"/>
            <a:ext cx="9112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500" b="1" dirty="0" smtClean="0">
                <a:solidFill>
                  <a:srgbClr val="DB7B02"/>
                </a:solidFill>
              </a:rPr>
              <a:t>INTERVENTI</a:t>
            </a:r>
            <a:r>
              <a:rPr lang="it-IT" sz="3500" b="1" dirty="0" smtClean="0">
                <a:solidFill>
                  <a:srgbClr val="FF9006"/>
                </a:solidFill>
              </a:rPr>
              <a:t> </a:t>
            </a:r>
            <a:r>
              <a:rPr lang="it-IT" sz="3500" b="1" dirty="0" smtClean="0">
                <a:solidFill>
                  <a:srgbClr val="0000FF"/>
                </a:solidFill>
              </a:rPr>
              <a:t>CULTURA E AMBIENTE E CONTESTO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5" y="1797859"/>
            <a:ext cx="8937625" cy="26251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8" y="2262095"/>
            <a:ext cx="9202883" cy="246906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1" y="4915645"/>
            <a:ext cx="9188822" cy="171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2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31749" y="1212165"/>
            <a:ext cx="9112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DB7B02"/>
                </a:solidFill>
              </a:rPr>
              <a:t>RIEPILOGO</a:t>
            </a:r>
            <a:endParaRPr lang="it-IT" sz="3600" b="1" dirty="0" smtClean="0">
              <a:solidFill>
                <a:srgbClr val="0000FF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797860"/>
            <a:ext cx="7334250" cy="21542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1" y="2224088"/>
            <a:ext cx="7461250" cy="4281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1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-1" y="1000125"/>
            <a:ext cx="936625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0000FF"/>
                </a:solidFill>
              </a:rPr>
              <a:t>QUADRO DELLE </a:t>
            </a:r>
            <a:r>
              <a:rPr lang="it-IT" sz="3200" b="1" dirty="0" smtClean="0">
                <a:solidFill>
                  <a:srgbClr val="DB7B02"/>
                </a:solidFill>
              </a:rPr>
              <a:t>RISORSE </a:t>
            </a:r>
            <a:r>
              <a:rPr lang="it-IT" sz="3200" b="1" dirty="0" smtClean="0">
                <a:solidFill>
                  <a:srgbClr val="0000FF"/>
                </a:solidFill>
              </a:rPr>
              <a:t>DISPONIBILI</a:t>
            </a:r>
            <a:endParaRPr lang="it-IT" sz="3200" b="1" dirty="0" smtClean="0">
              <a:solidFill>
                <a:srgbClr val="DB7B02"/>
              </a:solidFill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645" y="1525236"/>
            <a:ext cx="9281645" cy="272623"/>
          </a:xfrm>
          <a:prstGeom prst="rect">
            <a:avLst/>
          </a:prstGeom>
        </p:spPr>
      </p:pic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35240"/>
              </p:ext>
            </p:extLst>
          </p:nvPr>
        </p:nvGraphicFramePr>
        <p:xfrm>
          <a:off x="0" y="1951306"/>
          <a:ext cx="9144000" cy="2524760"/>
        </p:xfrm>
        <a:graphic>
          <a:graphicData uri="http://schemas.openxmlformats.org/drawingml/2006/table">
            <a:tbl>
              <a:tblPr/>
              <a:tblGrid>
                <a:gridCol w="2301875"/>
                <a:gridCol w="2222500"/>
                <a:gridCol w="2254250"/>
                <a:gridCol w="2365375"/>
              </a:tblGrid>
              <a:tr h="1283591">
                <a:tc>
                  <a:txBody>
                    <a:bodyPr/>
                    <a:lstStyle/>
                    <a:p>
                      <a:pPr algn="ctr"/>
                      <a:r>
                        <a:rPr lang="it-IT" sz="2800" b="1" dirty="0" smtClean="0">
                          <a:solidFill>
                            <a:schemeClr val="bg1"/>
                          </a:solidFill>
                        </a:rPr>
                        <a:t>LEGGE DI STABILITA’ </a:t>
                      </a:r>
                    </a:p>
                    <a:p>
                      <a:pPr algn="ctr"/>
                      <a:r>
                        <a:rPr lang="it-IT" sz="2800" b="1" dirty="0" smtClean="0">
                          <a:solidFill>
                            <a:schemeClr val="bg1"/>
                          </a:solidFill>
                        </a:rPr>
                        <a:t>2014 E 2015</a:t>
                      </a:r>
                      <a:endParaRPr lang="it-IT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AZIONI POR FESR</a:t>
                      </a:r>
                      <a:r>
                        <a:rPr lang="de-DE" sz="2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ABRUZZO</a:t>
                      </a:r>
                      <a:endParaRPr lang="de-DE" sz="2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AZIONI PSR</a:t>
                      </a:r>
                      <a:r>
                        <a:rPr lang="de-DE" sz="28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ABRUZZO</a:t>
                      </a:r>
                      <a:endParaRPr lang="de-DE" sz="28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AZIONI POR</a:t>
                      </a:r>
                      <a:r>
                        <a:rPr lang="de-DE" sz="28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FSE ABRUZZO</a:t>
                      </a:r>
                      <a:endParaRPr lang="de-DE" sz="28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  <a:tr h="110558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3,74</a:t>
                      </a:r>
                    </a:p>
                    <a:p>
                      <a:pPr algn="ctr" fontAlgn="ctr"/>
                      <a:r>
                        <a:rPr lang="it-IT" sz="1600" b="0" i="1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Milioni</a:t>
                      </a:r>
                      <a:r>
                        <a:rPr lang="it-IT" sz="1600" b="0" i="1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di Euro*</a:t>
                      </a:r>
                      <a:endParaRPr lang="it-IT" sz="1600" b="0" i="1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7B0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2,79</a:t>
                      </a:r>
                      <a:r>
                        <a:rPr lang="it-IT" sz="28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ctr"/>
                      <a:r>
                        <a:rPr lang="it-IT" sz="1600" b="0" i="1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Milioni</a:t>
                      </a:r>
                      <a:r>
                        <a:rPr lang="it-IT" sz="1600" b="0" i="1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di Euro**</a:t>
                      </a:r>
                      <a:endParaRPr lang="it-IT" sz="1600" b="0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7B0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0,6 GAL</a:t>
                      </a:r>
                      <a:r>
                        <a:rPr lang="it-IT" sz="1600" b="0" i="1" u="none" strike="noStrike" baseline="300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***</a:t>
                      </a:r>
                      <a:r>
                        <a:rPr lang="it-IT" sz="3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+ </a:t>
                      </a:r>
                    </a:p>
                    <a:p>
                      <a:pPr algn="ctr" fontAlgn="ctr"/>
                      <a:r>
                        <a:rPr lang="it-IT" sz="3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 PSR</a:t>
                      </a:r>
                    </a:p>
                    <a:p>
                      <a:pPr algn="ctr" fontAlgn="ctr"/>
                      <a:r>
                        <a:rPr lang="it-IT" sz="1600" b="0" i="1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Milioni</a:t>
                      </a:r>
                      <a:r>
                        <a:rPr lang="it-IT" sz="1600" b="0" i="1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di Euro</a:t>
                      </a:r>
                      <a:endParaRPr lang="it-IT" sz="1600" b="0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7B0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1,4</a:t>
                      </a:r>
                      <a:r>
                        <a:rPr lang="it-IT" sz="28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1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Milioni</a:t>
                      </a:r>
                      <a:r>
                        <a:rPr lang="it-IT" sz="1600" b="0" i="1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di Euro****</a:t>
                      </a:r>
                      <a:endParaRPr lang="it-IT" sz="1600" b="0" i="1" u="none" strike="noStrike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7B02">
                        <a:alpha val="8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0" y="59055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 smtClean="0"/>
              <a:t>* Fondi Strategia Nazionale per le Aree Interne destinati ad ogni singola area prototipo</a:t>
            </a:r>
          </a:p>
          <a:p>
            <a:r>
              <a:rPr lang="it-IT" sz="1400" i="1" dirty="0" smtClean="0"/>
              <a:t>** Destinati all’area prototipo trami</a:t>
            </a:r>
            <a:r>
              <a:rPr lang="it-IT" sz="1400" i="1" dirty="0"/>
              <a:t>te Investimenti territoriali integrati (ITI</a:t>
            </a:r>
            <a:r>
              <a:rPr lang="it-IT" sz="1400" i="1" dirty="0" smtClean="0"/>
              <a:t>)</a:t>
            </a:r>
          </a:p>
          <a:p>
            <a:r>
              <a:rPr lang="it-IT" sz="1400" i="1" dirty="0" smtClean="0"/>
              <a:t>*** </a:t>
            </a:r>
            <a:r>
              <a:rPr lang="it-IT" sz="1400" i="1" dirty="0"/>
              <a:t>Destinati all’area prototipo </a:t>
            </a:r>
            <a:r>
              <a:rPr lang="it-IT" sz="1400" i="1" dirty="0" smtClean="0"/>
              <a:t>tramite GAL  </a:t>
            </a:r>
            <a:endParaRPr lang="it-IT" sz="1400" i="1" dirty="0"/>
          </a:p>
          <a:p>
            <a:r>
              <a:rPr lang="it-IT" sz="1400" i="1" dirty="0" smtClean="0"/>
              <a:t>**** Destinati con DGR </a:t>
            </a:r>
            <a:r>
              <a:rPr lang="it-IT" sz="1400" i="1" dirty="0"/>
              <a:t>528/2016 – Intervento n. 5 “Dote di comunità” (intervento </a:t>
            </a:r>
            <a:r>
              <a:rPr lang="it-IT" sz="1400" i="1" dirty="0" smtClean="0"/>
              <a:t>Strategia Nazionale per le Aree Interne)</a:t>
            </a:r>
            <a:endParaRPr lang="it-IT" sz="1400" i="1" dirty="0"/>
          </a:p>
        </p:txBody>
      </p:sp>
      <p:sp>
        <p:nvSpPr>
          <p:cNvPr id="7" name="Rettangolo 6"/>
          <p:cNvSpPr/>
          <p:nvPr/>
        </p:nvSpPr>
        <p:spPr>
          <a:xfrm>
            <a:off x="-1" y="5136059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200" b="1" dirty="0" smtClean="0">
                <a:solidFill>
                  <a:srgbClr val="0000FF"/>
                </a:solidFill>
              </a:rPr>
              <a:t>2 MLN (Legge Regionale n. 77/2000 e “Obiettivo Turismo PAR FSC 2007-2013) </a:t>
            </a:r>
            <a:endParaRPr lang="it-IT" sz="2200" dirty="0" smtClean="0"/>
          </a:p>
        </p:txBody>
      </p:sp>
    </p:spTree>
    <p:extLst>
      <p:ext uri="{BB962C8B-B14F-4D97-AF65-F5344CB8AC3E}">
        <p14:creationId xmlns:p14="http://schemas.microsoft.com/office/powerpoint/2010/main" val="155574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-47626" y="2019860"/>
            <a:ext cx="93662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300" b="1" dirty="0" smtClean="0">
                <a:solidFill>
                  <a:srgbClr val="0000FF"/>
                </a:solidFill>
              </a:rPr>
              <a:t>I PROSSIMI </a:t>
            </a:r>
            <a:r>
              <a:rPr lang="it-IT" sz="3300" b="1" dirty="0" smtClean="0">
                <a:solidFill>
                  <a:srgbClr val="DB7B02"/>
                </a:solidFill>
              </a:rPr>
              <a:t>STEPS </a:t>
            </a:r>
            <a:r>
              <a:rPr lang="it-IT" sz="3300" b="1" dirty="0" smtClean="0">
                <a:solidFill>
                  <a:srgbClr val="0000FF"/>
                </a:solidFill>
              </a:rPr>
              <a:t>SONO: </a:t>
            </a:r>
          </a:p>
          <a:p>
            <a:pPr marL="457200" indent="-457200">
              <a:buFont typeface="Arial"/>
              <a:buChar char="•"/>
            </a:pPr>
            <a:r>
              <a:rPr lang="it-IT" sz="3300" b="1" dirty="0" smtClean="0">
                <a:solidFill>
                  <a:srgbClr val="DB7B02"/>
                </a:solidFill>
              </a:rPr>
              <a:t>SOTTOSCRIZIONE DELL’APQ </a:t>
            </a:r>
            <a:r>
              <a:rPr lang="it-IT" sz="3300" b="1" dirty="0" smtClean="0">
                <a:solidFill>
                  <a:srgbClr val="0000FF"/>
                </a:solidFill>
              </a:rPr>
              <a:t>TRA STATO, REGIONE </a:t>
            </a:r>
            <a:r>
              <a:rPr lang="it-IT" sz="3300" b="1" dirty="0">
                <a:solidFill>
                  <a:srgbClr val="0000FF"/>
                </a:solidFill>
              </a:rPr>
              <a:t>E </a:t>
            </a:r>
            <a:r>
              <a:rPr lang="it-IT" sz="3300" b="1" dirty="0" smtClean="0">
                <a:solidFill>
                  <a:srgbClr val="0000FF"/>
                </a:solidFill>
              </a:rPr>
              <a:t>AREA INTERNA</a:t>
            </a:r>
          </a:p>
          <a:p>
            <a:pPr marL="457200" indent="-457200">
              <a:buFont typeface="Arial"/>
              <a:buChar char="•"/>
            </a:pPr>
            <a:r>
              <a:rPr lang="it-IT" sz="3300" b="1" dirty="0" smtClean="0">
                <a:solidFill>
                  <a:srgbClr val="0000FF"/>
                </a:solidFill>
              </a:rPr>
              <a:t>ATTUAZIONE</a:t>
            </a:r>
            <a:endParaRPr lang="it-IT" sz="3300" b="1" dirty="0">
              <a:solidFill>
                <a:srgbClr val="DB7B02"/>
              </a:solidFill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645" y="5241849"/>
            <a:ext cx="9281645" cy="2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2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759</Words>
  <Application>Microsoft Macintosh PowerPoint</Application>
  <PresentationFormat>Presentazione su schermo (4:3)</PresentationFormat>
  <Paragraphs>81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Arial</vt:lpstr>
      <vt:lpstr>Calibri</vt:lpstr>
      <vt:lpstr>Mangal</vt:lpstr>
      <vt:lpstr>Times New Roman</vt:lpstr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User</dc:creator>
  <cp:lastModifiedBy>Utente di Microsoft Office</cp:lastModifiedBy>
  <cp:revision>69</cp:revision>
  <cp:lastPrinted>2017-06-16T13:13:12Z</cp:lastPrinted>
  <dcterms:created xsi:type="dcterms:W3CDTF">2016-09-14T09:46:05Z</dcterms:created>
  <dcterms:modified xsi:type="dcterms:W3CDTF">2017-06-16T14:00:56Z</dcterms:modified>
</cp:coreProperties>
</file>