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305" r:id="rId2"/>
    <p:sldId id="308" r:id="rId3"/>
    <p:sldId id="311" r:id="rId4"/>
    <p:sldId id="312" r:id="rId5"/>
    <p:sldId id="316" r:id="rId6"/>
    <p:sldId id="313" r:id="rId7"/>
    <p:sldId id="317" r:id="rId8"/>
    <p:sldId id="314" r:id="rId9"/>
    <p:sldId id="315" r:id="rId10"/>
    <p:sldId id="318"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0B3"/>
    <a:srgbClr val="FFFF66"/>
    <a:srgbClr val="89AD98"/>
    <a:srgbClr val="77ADA0"/>
    <a:srgbClr val="CCAE72"/>
    <a:srgbClr val="CE7070"/>
    <a:srgbClr val="B37771"/>
    <a:srgbClr val="F9F8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8906CD-077A-4AF9-A29C-47645609839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F99368F8-3C1B-4196-9973-26280233E9C0}">
      <dgm:prSet phldrT="[Testo]"/>
      <dgm:spPr/>
      <dgm:t>
        <a:bodyPr/>
        <a:lstStyle/>
        <a:p>
          <a:r>
            <a:rPr lang="it-IT" smtClean="0"/>
            <a:t>3.000</a:t>
          </a:r>
          <a:endParaRPr lang="it-IT" dirty="0"/>
        </a:p>
      </dgm:t>
    </dgm:pt>
    <dgm:pt modelId="{AA8FFD59-C590-43F0-8924-03EC7A5E64E9}" type="parTrans" cxnId="{A97E76E4-769D-4536-84A4-2629AEF8E78B}">
      <dgm:prSet/>
      <dgm:spPr/>
      <dgm:t>
        <a:bodyPr/>
        <a:lstStyle/>
        <a:p>
          <a:endParaRPr lang="it-IT"/>
        </a:p>
      </dgm:t>
    </dgm:pt>
    <dgm:pt modelId="{A4E6DF73-43B3-4819-A38C-451654BB45BF}" type="sibTrans" cxnId="{A97E76E4-769D-4536-84A4-2629AEF8E78B}">
      <dgm:prSet/>
      <dgm:spPr/>
      <dgm:t>
        <a:bodyPr/>
        <a:lstStyle/>
        <a:p>
          <a:endParaRPr lang="it-IT"/>
        </a:p>
      </dgm:t>
    </dgm:pt>
    <dgm:pt modelId="{FD715D54-7860-4A98-A11B-1D32F465DA2F}">
      <dgm:prSet phldrT="[Testo]" custT="1"/>
      <dgm:spPr/>
      <dgm:t>
        <a:bodyPr/>
        <a:lstStyle/>
        <a:p>
          <a:pPr algn="just"/>
          <a:r>
            <a:rPr lang="it-IT" sz="1600" b="1" dirty="0" smtClean="0">
              <a:solidFill>
                <a:srgbClr val="C00000"/>
              </a:solidFill>
            </a:rPr>
            <a:t>giovani coinvolti in processi partecipativi </a:t>
          </a:r>
          <a:r>
            <a:rPr lang="it-IT" sz="1600" dirty="0" smtClean="0"/>
            <a:t>per la definizione di bisogni e azioni di innovazione sociale</a:t>
          </a:r>
          <a:endParaRPr lang="it-IT" sz="1600" dirty="0"/>
        </a:p>
      </dgm:t>
    </dgm:pt>
    <dgm:pt modelId="{6A4D7F92-9D35-44E7-8ED1-B4F136B1CB0D}" type="parTrans" cxnId="{0893ACA3-ED9C-4EBB-A25D-6FE153C86F78}">
      <dgm:prSet/>
      <dgm:spPr/>
      <dgm:t>
        <a:bodyPr/>
        <a:lstStyle/>
        <a:p>
          <a:endParaRPr lang="it-IT"/>
        </a:p>
      </dgm:t>
    </dgm:pt>
    <dgm:pt modelId="{3B098CCB-1300-49D9-A8DF-56A75A4E081B}" type="sibTrans" cxnId="{0893ACA3-ED9C-4EBB-A25D-6FE153C86F78}">
      <dgm:prSet/>
      <dgm:spPr/>
      <dgm:t>
        <a:bodyPr/>
        <a:lstStyle/>
        <a:p>
          <a:endParaRPr lang="it-IT"/>
        </a:p>
      </dgm:t>
    </dgm:pt>
    <dgm:pt modelId="{2C49E483-6E67-4899-9CF9-90FA2A71B190}">
      <dgm:prSet phldrT="[Testo]"/>
      <dgm:spPr/>
      <dgm:t>
        <a:bodyPr/>
        <a:lstStyle/>
        <a:p>
          <a:r>
            <a:rPr lang="it-IT" dirty="0" smtClean="0"/>
            <a:t>1.500</a:t>
          </a:r>
          <a:endParaRPr lang="it-IT" dirty="0"/>
        </a:p>
      </dgm:t>
    </dgm:pt>
    <dgm:pt modelId="{470BBCFF-069D-4359-ABC1-AB712566AA4C}" type="parTrans" cxnId="{DBC8221E-3963-4F7C-A336-E83D1DF36ECE}">
      <dgm:prSet/>
      <dgm:spPr/>
      <dgm:t>
        <a:bodyPr/>
        <a:lstStyle/>
        <a:p>
          <a:endParaRPr lang="it-IT"/>
        </a:p>
      </dgm:t>
    </dgm:pt>
    <dgm:pt modelId="{B2EAF433-F9C2-475D-9020-E9EA00696F9A}" type="sibTrans" cxnId="{DBC8221E-3963-4F7C-A336-E83D1DF36ECE}">
      <dgm:prSet/>
      <dgm:spPr/>
      <dgm:t>
        <a:bodyPr/>
        <a:lstStyle/>
        <a:p>
          <a:endParaRPr lang="it-IT"/>
        </a:p>
      </dgm:t>
    </dgm:pt>
    <dgm:pt modelId="{D9341B07-448A-4F97-A789-B499B4C47654}">
      <dgm:prSet phldrT="[Testo]" custT="1"/>
      <dgm:spPr/>
      <dgm:t>
        <a:bodyPr/>
        <a:lstStyle/>
        <a:p>
          <a:pPr algn="just">
            <a:tabLst/>
          </a:pPr>
          <a:r>
            <a:rPr lang="it-IT" sz="1600" b="1" dirty="0" smtClean="0">
              <a:solidFill>
                <a:srgbClr val="C00000"/>
              </a:solidFill>
            </a:rPr>
            <a:t>giovani coinvolti nel </a:t>
          </a:r>
          <a:r>
            <a:rPr lang="it-IT" sz="1600" b="1" dirty="0" err="1" smtClean="0">
              <a:solidFill>
                <a:srgbClr val="C00000"/>
              </a:solidFill>
            </a:rPr>
            <a:t>co-design</a:t>
          </a:r>
          <a:r>
            <a:rPr lang="it-IT" sz="1600" b="1" dirty="0" smtClean="0">
              <a:solidFill>
                <a:srgbClr val="C00000"/>
              </a:solidFill>
            </a:rPr>
            <a:t> e gestione di interventi </a:t>
          </a:r>
          <a:r>
            <a:rPr lang="it-IT" sz="1600" dirty="0" smtClean="0"/>
            <a:t>di mobilità sostenibile, riuso di spazi urbani, welfare e fruizione del patrimonio artistico</a:t>
          </a:r>
          <a:endParaRPr lang="it-IT" sz="1600" dirty="0"/>
        </a:p>
      </dgm:t>
    </dgm:pt>
    <dgm:pt modelId="{8193A429-0E98-4295-B3BC-69C841E8CF81}" type="parTrans" cxnId="{66F0A02C-48F8-47E4-B686-BA63017FEF4C}">
      <dgm:prSet/>
      <dgm:spPr/>
      <dgm:t>
        <a:bodyPr/>
        <a:lstStyle/>
        <a:p>
          <a:endParaRPr lang="it-IT"/>
        </a:p>
      </dgm:t>
    </dgm:pt>
    <dgm:pt modelId="{92093D54-958E-4118-A3FF-A2E10A74AF17}" type="sibTrans" cxnId="{66F0A02C-48F8-47E4-B686-BA63017FEF4C}">
      <dgm:prSet/>
      <dgm:spPr/>
      <dgm:t>
        <a:bodyPr/>
        <a:lstStyle/>
        <a:p>
          <a:endParaRPr lang="it-IT"/>
        </a:p>
      </dgm:t>
    </dgm:pt>
    <dgm:pt modelId="{FBFE8D75-74D2-4047-9972-413B1759153C}">
      <dgm:prSet phldrT="[Testo]"/>
      <dgm:spPr/>
      <dgm:t>
        <a:bodyPr/>
        <a:lstStyle/>
        <a:p>
          <a:r>
            <a:rPr lang="it-IT" dirty="0" smtClean="0"/>
            <a:t>1.000</a:t>
          </a:r>
          <a:endParaRPr lang="it-IT" dirty="0"/>
        </a:p>
      </dgm:t>
    </dgm:pt>
    <dgm:pt modelId="{15ECE629-623D-4A14-AAEB-43BA622D499A}" type="parTrans" cxnId="{DC815738-21DF-496B-9D9F-E740AC23EF77}">
      <dgm:prSet/>
      <dgm:spPr/>
      <dgm:t>
        <a:bodyPr/>
        <a:lstStyle/>
        <a:p>
          <a:endParaRPr lang="it-IT"/>
        </a:p>
      </dgm:t>
    </dgm:pt>
    <dgm:pt modelId="{98715B28-C701-4E8B-B3B8-DC6AF9724857}" type="sibTrans" cxnId="{DC815738-21DF-496B-9D9F-E740AC23EF77}">
      <dgm:prSet/>
      <dgm:spPr/>
      <dgm:t>
        <a:bodyPr/>
        <a:lstStyle/>
        <a:p>
          <a:endParaRPr lang="it-IT"/>
        </a:p>
      </dgm:t>
    </dgm:pt>
    <dgm:pt modelId="{2CD12447-9AD2-479D-A722-00769752B6D6}">
      <dgm:prSet phldrT="[Testo]" custT="1"/>
      <dgm:spPr/>
      <dgm:t>
        <a:bodyPr/>
        <a:lstStyle/>
        <a:p>
          <a:pPr algn="just"/>
          <a:r>
            <a:rPr lang="it-IT" sz="1600" b="1" dirty="0" smtClean="0">
              <a:solidFill>
                <a:srgbClr val="C00000"/>
              </a:solidFill>
            </a:rPr>
            <a:t>giovani amministratori </a:t>
          </a:r>
          <a:r>
            <a:rPr lang="it-IT" sz="1600" dirty="0" smtClean="0"/>
            <a:t>partecipanti alle attività della Scuola per giovani amministratori</a:t>
          </a:r>
          <a:endParaRPr lang="it-IT" sz="1600" dirty="0"/>
        </a:p>
      </dgm:t>
    </dgm:pt>
    <dgm:pt modelId="{D4FCAF2C-678B-45E0-99F7-1E4173AED075}" type="parTrans" cxnId="{6A8F735D-5BE8-4291-BEE0-DDC552CDA83B}">
      <dgm:prSet/>
      <dgm:spPr/>
      <dgm:t>
        <a:bodyPr/>
        <a:lstStyle/>
        <a:p>
          <a:endParaRPr lang="it-IT"/>
        </a:p>
      </dgm:t>
    </dgm:pt>
    <dgm:pt modelId="{D90207B7-C95F-4059-B001-ABB77C574C4C}" type="sibTrans" cxnId="{6A8F735D-5BE8-4291-BEE0-DDC552CDA83B}">
      <dgm:prSet/>
      <dgm:spPr/>
      <dgm:t>
        <a:bodyPr/>
        <a:lstStyle/>
        <a:p>
          <a:endParaRPr lang="it-IT"/>
        </a:p>
      </dgm:t>
    </dgm:pt>
    <dgm:pt modelId="{F4707304-471B-4955-8DFD-BF82788836E5}">
      <dgm:prSet/>
      <dgm:spPr/>
      <dgm:t>
        <a:bodyPr/>
        <a:lstStyle/>
        <a:p>
          <a:r>
            <a:rPr lang="it-IT" dirty="0" smtClean="0"/>
            <a:t>12</a:t>
          </a:r>
          <a:endParaRPr lang="it-IT" dirty="0"/>
        </a:p>
      </dgm:t>
    </dgm:pt>
    <dgm:pt modelId="{13DBEDA9-B006-4E82-BB22-D6DA58C281AC}" type="sibTrans" cxnId="{8C17F3FC-828B-480D-8E10-8CBA9838DAA0}">
      <dgm:prSet/>
      <dgm:spPr/>
      <dgm:t>
        <a:bodyPr/>
        <a:lstStyle/>
        <a:p>
          <a:endParaRPr lang="it-IT"/>
        </a:p>
      </dgm:t>
    </dgm:pt>
    <dgm:pt modelId="{D4A3794B-EB66-41E3-9B6F-FBAD12837104}" type="parTrans" cxnId="{8C17F3FC-828B-480D-8E10-8CBA9838DAA0}">
      <dgm:prSet/>
      <dgm:spPr/>
      <dgm:t>
        <a:bodyPr/>
        <a:lstStyle/>
        <a:p>
          <a:endParaRPr lang="it-IT"/>
        </a:p>
      </dgm:t>
    </dgm:pt>
    <dgm:pt modelId="{AD5136FF-F960-4BF4-989D-0B4029169DA4}">
      <dgm:prSet/>
      <dgm:spPr/>
      <dgm:t>
        <a:bodyPr/>
        <a:lstStyle/>
        <a:p>
          <a:r>
            <a:rPr lang="it-IT" dirty="0" smtClean="0"/>
            <a:t>600</a:t>
          </a:r>
          <a:endParaRPr lang="it-IT" dirty="0"/>
        </a:p>
      </dgm:t>
    </dgm:pt>
    <dgm:pt modelId="{D1BB8ED5-4EAA-45E9-BA0D-5333AB7FE3C7}" type="parTrans" cxnId="{5837ED77-0843-4B37-9FD0-EDA60791E5DA}">
      <dgm:prSet/>
      <dgm:spPr/>
      <dgm:t>
        <a:bodyPr/>
        <a:lstStyle/>
        <a:p>
          <a:endParaRPr lang="it-IT"/>
        </a:p>
      </dgm:t>
    </dgm:pt>
    <dgm:pt modelId="{F3F4BDD2-8A24-4F0C-AC14-FA99AC4ABC95}" type="sibTrans" cxnId="{5837ED77-0843-4B37-9FD0-EDA60791E5DA}">
      <dgm:prSet/>
      <dgm:spPr/>
      <dgm:t>
        <a:bodyPr/>
        <a:lstStyle/>
        <a:p>
          <a:endParaRPr lang="it-IT"/>
        </a:p>
      </dgm:t>
    </dgm:pt>
    <dgm:pt modelId="{1564CFA6-6EF1-4D6A-A280-BFD5574B7ABC}">
      <dgm:prSet custT="1"/>
      <dgm:spPr/>
      <dgm:t>
        <a:bodyPr/>
        <a:lstStyle/>
        <a:p>
          <a:pPr algn="just"/>
          <a:r>
            <a:rPr lang="it-IT" sz="1600" b="1" dirty="0" smtClean="0">
              <a:solidFill>
                <a:srgbClr val="C00000"/>
              </a:solidFill>
            </a:rPr>
            <a:t>immobili pubblici riqualificati </a:t>
          </a:r>
          <a:r>
            <a:rPr lang="it-IT" sz="1600" dirty="0" smtClean="0"/>
            <a:t>e messi a disposizione di giovani artisti </a:t>
          </a:r>
          <a:endParaRPr lang="it-IT" sz="1600" dirty="0"/>
        </a:p>
      </dgm:t>
    </dgm:pt>
    <dgm:pt modelId="{DF46E4E2-929B-4BDC-AAD1-DED7FC1A313D}" type="parTrans" cxnId="{649E52A3-B40A-49CF-B9D1-58762ECB516F}">
      <dgm:prSet/>
      <dgm:spPr/>
      <dgm:t>
        <a:bodyPr/>
        <a:lstStyle/>
        <a:p>
          <a:endParaRPr lang="it-IT"/>
        </a:p>
      </dgm:t>
    </dgm:pt>
    <dgm:pt modelId="{686B406A-DD07-4E50-932B-EC82665998EE}" type="sibTrans" cxnId="{649E52A3-B40A-49CF-B9D1-58762ECB516F}">
      <dgm:prSet/>
      <dgm:spPr/>
      <dgm:t>
        <a:bodyPr/>
        <a:lstStyle/>
        <a:p>
          <a:endParaRPr lang="it-IT"/>
        </a:p>
      </dgm:t>
    </dgm:pt>
    <dgm:pt modelId="{3FC07CFC-3CBF-40B4-9AA0-444347FAA600}">
      <dgm:prSet custT="1"/>
      <dgm:spPr/>
      <dgm:t>
        <a:bodyPr/>
        <a:lstStyle/>
        <a:p>
          <a:pPr algn="just"/>
          <a:r>
            <a:rPr lang="it-IT" sz="1600" b="1" dirty="0" smtClean="0">
              <a:solidFill>
                <a:srgbClr val="C00000"/>
              </a:solidFill>
            </a:rPr>
            <a:t>giovani artisti beneficiari </a:t>
          </a:r>
          <a:r>
            <a:rPr lang="it-IT" sz="1600" dirty="0" smtClean="0"/>
            <a:t>di  spazi e servizi messi a disposizione all’interno delle strutture riqualificate   </a:t>
          </a:r>
          <a:endParaRPr lang="it-IT" sz="1600" dirty="0"/>
        </a:p>
      </dgm:t>
    </dgm:pt>
    <dgm:pt modelId="{303F4CBD-9E5E-4C1D-896A-36BAF8EF61EE}" type="parTrans" cxnId="{02964A3D-114E-4DEA-99D2-2B39F5312441}">
      <dgm:prSet/>
      <dgm:spPr/>
      <dgm:t>
        <a:bodyPr/>
        <a:lstStyle/>
        <a:p>
          <a:endParaRPr lang="it-IT"/>
        </a:p>
      </dgm:t>
    </dgm:pt>
    <dgm:pt modelId="{AB59AC28-7C76-4AC1-B62F-5BD338D97A78}" type="sibTrans" cxnId="{02964A3D-114E-4DEA-99D2-2B39F5312441}">
      <dgm:prSet/>
      <dgm:spPr/>
      <dgm:t>
        <a:bodyPr/>
        <a:lstStyle/>
        <a:p>
          <a:endParaRPr lang="it-IT"/>
        </a:p>
      </dgm:t>
    </dgm:pt>
    <dgm:pt modelId="{55B89C29-A615-4F1F-A3F0-3CF3B9969818}">
      <dgm:prSet/>
      <dgm:spPr/>
      <dgm:t>
        <a:bodyPr/>
        <a:lstStyle/>
        <a:p>
          <a:r>
            <a:rPr lang="it-IT" dirty="0" smtClean="0"/>
            <a:t>Oltre 100</a:t>
          </a:r>
          <a:endParaRPr lang="it-IT" dirty="0"/>
        </a:p>
      </dgm:t>
    </dgm:pt>
    <dgm:pt modelId="{42D508B9-498A-44B3-856A-24B79629761F}" type="parTrans" cxnId="{1B1E3190-0721-4615-8C75-814969C8BC24}">
      <dgm:prSet/>
      <dgm:spPr/>
      <dgm:t>
        <a:bodyPr/>
        <a:lstStyle/>
        <a:p>
          <a:endParaRPr lang="it-IT"/>
        </a:p>
      </dgm:t>
    </dgm:pt>
    <dgm:pt modelId="{C214D190-3466-44D6-9D49-E6CDB6CAF5B5}" type="sibTrans" cxnId="{1B1E3190-0721-4615-8C75-814969C8BC24}">
      <dgm:prSet/>
      <dgm:spPr/>
      <dgm:t>
        <a:bodyPr/>
        <a:lstStyle/>
        <a:p>
          <a:endParaRPr lang="it-IT"/>
        </a:p>
      </dgm:t>
    </dgm:pt>
    <dgm:pt modelId="{17515D5C-E9FC-43E6-A8F1-9550F075B895}">
      <dgm:prSet custT="1"/>
      <dgm:spPr/>
      <dgm:t>
        <a:bodyPr/>
        <a:lstStyle/>
        <a:p>
          <a:pPr algn="just"/>
          <a:r>
            <a:rPr lang="it-IT" sz="1600" b="1" dirty="0" smtClean="0">
              <a:solidFill>
                <a:srgbClr val="C00000"/>
              </a:solidFill>
            </a:rPr>
            <a:t>associazioni giovanili </a:t>
          </a:r>
          <a:r>
            <a:rPr lang="it-IT" sz="1600" dirty="0" smtClean="0"/>
            <a:t>impegnate in attività di innovazione sociale e  contrasto al disagio giovanile</a:t>
          </a:r>
          <a:endParaRPr lang="it-IT" sz="1600" dirty="0"/>
        </a:p>
      </dgm:t>
    </dgm:pt>
    <dgm:pt modelId="{A95A50EC-2D07-4C6C-8D01-53F17848833A}" type="parTrans" cxnId="{70FAD075-CACE-4AB4-8995-F2859239B235}">
      <dgm:prSet/>
      <dgm:spPr/>
      <dgm:t>
        <a:bodyPr/>
        <a:lstStyle/>
        <a:p>
          <a:endParaRPr lang="it-IT"/>
        </a:p>
      </dgm:t>
    </dgm:pt>
    <dgm:pt modelId="{BF4BCE08-184C-4709-8ABD-84D52FBC23D9}" type="sibTrans" cxnId="{70FAD075-CACE-4AB4-8995-F2859239B235}">
      <dgm:prSet/>
      <dgm:spPr/>
      <dgm:t>
        <a:bodyPr/>
        <a:lstStyle/>
        <a:p>
          <a:endParaRPr lang="it-IT"/>
        </a:p>
      </dgm:t>
    </dgm:pt>
    <dgm:pt modelId="{9970FAB7-DD08-466F-B1AF-CC36C1FCEA7B}">
      <dgm:prSet/>
      <dgm:spPr/>
      <dgm:t>
        <a:bodyPr/>
        <a:lstStyle/>
        <a:p>
          <a:r>
            <a:rPr lang="it-IT" dirty="0" smtClean="0"/>
            <a:t>40</a:t>
          </a:r>
          <a:endParaRPr lang="it-IT" dirty="0"/>
        </a:p>
      </dgm:t>
    </dgm:pt>
    <dgm:pt modelId="{2576F01B-A453-433F-B4BC-EDD6D9C40E5E}" type="parTrans" cxnId="{424BC3DB-2955-439A-AC90-7576FB1033B7}">
      <dgm:prSet/>
      <dgm:spPr/>
      <dgm:t>
        <a:bodyPr/>
        <a:lstStyle/>
        <a:p>
          <a:endParaRPr lang="it-IT"/>
        </a:p>
      </dgm:t>
    </dgm:pt>
    <dgm:pt modelId="{9F6BFA90-F906-4FF7-B799-A9F4C9C003D9}" type="sibTrans" cxnId="{424BC3DB-2955-439A-AC90-7576FB1033B7}">
      <dgm:prSet/>
      <dgm:spPr/>
      <dgm:t>
        <a:bodyPr/>
        <a:lstStyle/>
        <a:p>
          <a:endParaRPr lang="it-IT"/>
        </a:p>
      </dgm:t>
    </dgm:pt>
    <dgm:pt modelId="{F9553E77-F968-4BE1-83F0-31D1538A550A}">
      <dgm:prSet custT="1"/>
      <dgm:spPr/>
      <dgm:t>
        <a:bodyPr/>
        <a:lstStyle/>
        <a:p>
          <a:r>
            <a:rPr lang="it-IT" sz="1600" dirty="0" smtClean="0"/>
            <a:t>nuovi </a:t>
          </a:r>
          <a:r>
            <a:rPr lang="it-IT" sz="1600" b="1" dirty="0" smtClean="0">
              <a:solidFill>
                <a:srgbClr val="C00000"/>
              </a:solidFill>
            </a:rPr>
            <a:t>progetti comunali </a:t>
          </a:r>
          <a:r>
            <a:rPr lang="it-IT" sz="1600" dirty="0" smtClean="0"/>
            <a:t>rivolti agli under 35 </a:t>
          </a:r>
          <a:endParaRPr lang="it-IT" sz="1600" dirty="0"/>
        </a:p>
      </dgm:t>
    </dgm:pt>
    <dgm:pt modelId="{331791CD-5924-4CA4-822A-2FFC0B1669A2}" type="parTrans" cxnId="{EBA53C1F-5BF3-4B9E-86CF-2B8362B70B7B}">
      <dgm:prSet/>
      <dgm:spPr/>
      <dgm:t>
        <a:bodyPr/>
        <a:lstStyle/>
        <a:p>
          <a:endParaRPr lang="it-IT"/>
        </a:p>
      </dgm:t>
    </dgm:pt>
    <dgm:pt modelId="{20D10E3C-8391-4E2C-A424-D871E3A6683B}" type="sibTrans" cxnId="{EBA53C1F-5BF3-4B9E-86CF-2B8362B70B7B}">
      <dgm:prSet/>
      <dgm:spPr/>
      <dgm:t>
        <a:bodyPr/>
        <a:lstStyle/>
        <a:p>
          <a:endParaRPr lang="it-IT"/>
        </a:p>
      </dgm:t>
    </dgm:pt>
    <dgm:pt modelId="{D967B7A6-3B08-423C-A8EB-C9549E869488}" type="pres">
      <dgm:prSet presAssocID="{F78906CD-077A-4AF9-A29C-47645609839E}" presName="Name0" presStyleCnt="0">
        <dgm:presLayoutVars>
          <dgm:dir/>
          <dgm:animLvl val="lvl"/>
          <dgm:resizeHandles val="exact"/>
        </dgm:presLayoutVars>
      </dgm:prSet>
      <dgm:spPr/>
      <dgm:t>
        <a:bodyPr/>
        <a:lstStyle/>
        <a:p>
          <a:endParaRPr lang="it-IT"/>
        </a:p>
      </dgm:t>
    </dgm:pt>
    <dgm:pt modelId="{A194AB86-3A9F-4E66-9843-36CC47D064BD}" type="pres">
      <dgm:prSet presAssocID="{9970FAB7-DD08-466F-B1AF-CC36C1FCEA7B}" presName="linNode" presStyleCnt="0"/>
      <dgm:spPr/>
    </dgm:pt>
    <dgm:pt modelId="{7738F258-01A9-4651-BCD7-E0DDD71B337E}" type="pres">
      <dgm:prSet presAssocID="{9970FAB7-DD08-466F-B1AF-CC36C1FCEA7B}" presName="parentText" presStyleLbl="node1" presStyleIdx="0" presStyleCnt="7">
        <dgm:presLayoutVars>
          <dgm:chMax val="1"/>
          <dgm:bulletEnabled val="1"/>
        </dgm:presLayoutVars>
      </dgm:prSet>
      <dgm:spPr/>
      <dgm:t>
        <a:bodyPr/>
        <a:lstStyle/>
        <a:p>
          <a:endParaRPr lang="it-IT"/>
        </a:p>
      </dgm:t>
    </dgm:pt>
    <dgm:pt modelId="{130F3921-B3C6-474D-A956-4EE028DE5D51}" type="pres">
      <dgm:prSet presAssocID="{9970FAB7-DD08-466F-B1AF-CC36C1FCEA7B}" presName="descendantText" presStyleLbl="alignAccFollowNode1" presStyleIdx="0" presStyleCnt="7">
        <dgm:presLayoutVars>
          <dgm:bulletEnabled val="1"/>
        </dgm:presLayoutVars>
      </dgm:prSet>
      <dgm:spPr/>
      <dgm:t>
        <a:bodyPr/>
        <a:lstStyle/>
        <a:p>
          <a:endParaRPr lang="it-IT"/>
        </a:p>
      </dgm:t>
    </dgm:pt>
    <dgm:pt modelId="{F47AF5C4-05BE-4897-8163-998A51CB4984}" type="pres">
      <dgm:prSet presAssocID="{9F6BFA90-F906-4FF7-B799-A9F4C9C003D9}" presName="sp" presStyleCnt="0"/>
      <dgm:spPr/>
    </dgm:pt>
    <dgm:pt modelId="{FBFA72EC-2C0B-4904-8CC1-357A46B8CDD3}" type="pres">
      <dgm:prSet presAssocID="{F99368F8-3C1B-4196-9973-26280233E9C0}" presName="linNode" presStyleCnt="0"/>
      <dgm:spPr/>
    </dgm:pt>
    <dgm:pt modelId="{7F65EF2A-F134-4051-9CCD-5ADC3E44376B}" type="pres">
      <dgm:prSet presAssocID="{F99368F8-3C1B-4196-9973-26280233E9C0}" presName="parentText" presStyleLbl="node1" presStyleIdx="1" presStyleCnt="7">
        <dgm:presLayoutVars>
          <dgm:chMax val="1"/>
          <dgm:bulletEnabled val="1"/>
        </dgm:presLayoutVars>
      </dgm:prSet>
      <dgm:spPr/>
      <dgm:t>
        <a:bodyPr/>
        <a:lstStyle/>
        <a:p>
          <a:endParaRPr lang="it-IT"/>
        </a:p>
      </dgm:t>
    </dgm:pt>
    <dgm:pt modelId="{D1E550B7-683B-498F-9DEC-709CEBE7C6CE}" type="pres">
      <dgm:prSet presAssocID="{F99368F8-3C1B-4196-9973-26280233E9C0}" presName="descendantText" presStyleLbl="alignAccFollowNode1" presStyleIdx="1" presStyleCnt="7">
        <dgm:presLayoutVars>
          <dgm:bulletEnabled val="1"/>
        </dgm:presLayoutVars>
      </dgm:prSet>
      <dgm:spPr/>
      <dgm:t>
        <a:bodyPr/>
        <a:lstStyle/>
        <a:p>
          <a:endParaRPr lang="it-IT"/>
        </a:p>
      </dgm:t>
    </dgm:pt>
    <dgm:pt modelId="{DF97B8BE-4B23-4B09-9579-D805AD27BF30}" type="pres">
      <dgm:prSet presAssocID="{A4E6DF73-43B3-4819-A38C-451654BB45BF}" presName="sp" presStyleCnt="0"/>
      <dgm:spPr/>
    </dgm:pt>
    <dgm:pt modelId="{DB472B6F-FB01-4F0C-B82A-BB4ACBE14A94}" type="pres">
      <dgm:prSet presAssocID="{2C49E483-6E67-4899-9CF9-90FA2A71B190}" presName="linNode" presStyleCnt="0"/>
      <dgm:spPr/>
    </dgm:pt>
    <dgm:pt modelId="{6A254AD9-D7EB-4D6C-9152-B9B0B0EDBA78}" type="pres">
      <dgm:prSet presAssocID="{2C49E483-6E67-4899-9CF9-90FA2A71B190}" presName="parentText" presStyleLbl="node1" presStyleIdx="2" presStyleCnt="7">
        <dgm:presLayoutVars>
          <dgm:chMax val="1"/>
          <dgm:bulletEnabled val="1"/>
        </dgm:presLayoutVars>
      </dgm:prSet>
      <dgm:spPr/>
      <dgm:t>
        <a:bodyPr/>
        <a:lstStyle/>
        <a:p>
          <a:endParaRPr lang="it-IT"/>
        </a:p>
      </dgm:t>
    </dgm:pt>
    <dgm:pt modelId="{BC6E4BC3-5148-45FB-916E-BE0EBCF99A3F}" type="pres">
      <dgm:prSet presAssocID="{2C49E483-6E67-4899-9CF9-90FA2A71B190}" presName="descendantText" presStyleLbl="alignAccFollowNode1" presStyleIdx="2" presStyleCnt="7">
        <dgm:presLayoutVars>
          <dgm:bulletEnabled val="1"/>
        </dgm:presLayoutVars>
      </dgm:prSet>
      <dgm:spPr/>
      <dgm:t>
        <a:bodyPr/>
        <a:lstStyle/>
        <a:p>
          <a:endParaRPr lang="it-IT"/>
        </a:p>
      </dgm:t>
    </dgm:pt>
    <dgm:pt modelId="{0D85DDC3-8791-4211-8FF6-08A08D8659CF}" type="pres">
      <dgm:prSet presAssocID="{B2EAF433-F9C2-475D-9020-E9EA00696F9A}" presName="sp" presStyleCnt="0"/>
      <dgm:spPr/>
    </dgm:pt>
    <dgm:pt modelId="{7DD1D530-1394-4219-B523-6C5B6AC361F4}" type="pres">
      <dgm:prSet presAssocID="{FBFE8D75-74D2-4047-9972-413B1759153C}" presName="linNode" presStyleCnt="0"/>
      <dgm:spPr/>
    </dgm:pt>
    <dgm:pt modelId="{2D0522A7-E273-401B-9EA8-C92FC6367523}" type="pres">
      <dgm:prSet presAssocID="{FBFE8D75-74D2-4047-9972-413B1759153C}" presName="parentText" presStyleLbl="node1" presStyleIdx="3" presStyleCnt="7">
        <dgm:presLayoutVars>
          <dgm:chMax val="1"/>
          <dgm:bulletEnabled val="1"/>
        </dgm:presLayoutVars>
      </dgm:prSet>
      <dgm:spPr/>
      <dgm:t>
        <a:bodyPr/>
        <a:lstStyle/>
        <a:p>
          <a:endParaRPr lang="it-IT"/>
        </a:p>
      </dgm:t>
    </dgm:pt>
    <dgm:pt modelId="{C3E87E19-1752-4BCD-94DF-012FB3196291}" type="pres">
      <dgm:prSet presAssocID="{FBFE8D75-74D2-4047-9972-413B1759153C}" presName="descendantText" presStyleLbl="alignAccFollowNode1" presStyleIdx="3" presStyleCnt="7">
        <dgm:presLayoutVars>
          <dgm:bulletEnabled val="1"/>
        </dgm:presLayoutVars>
      </dgm:prSet>
      <dgm:spPr/>
      <dgm:t>
        <a:bodyPr/>
        <a:lstStyle/>
        <a:p>
          <a:endParaRPr lang="it-IT"/>
        </a:p>
      </dgm:t>
    </dgm:pt>
    <dgm:pt modelId="{047D31D0-03F2-490D-AB80-AB3EBE76370C}" type="pres">
      <dgm:prSet presAssocID="{98715B28-C701-4E8B-B3B8-DC6AF9724857}" presName="sp" presStyleCnt="0"/>
      <dgm:spPr/>
    </dgm:pt>
    <dgm:pt modelId="{64752660-9A40-444A-B29C-0E84ACB8641D}" type="pres">
      <dgm:prSet presAssocID="{F4707304-471B-4955-8DFD-BF82788836E5}" presName="linNode" presStyleCnt="0"/>
      <dgm:spPr/>
    </dgm:pt>
    <dgm:pt modelId="{346C3B09-A746-42E0-9E65-6527BA4B763C}" type="pres">
      <dgm:prSet presAssocID="{F4707304-471B-4955-8DFD-BF82788836E5}" presName="parentText" presStyleLbl="node1" presStyleIdx="4" presStyleCnt="7">
        <dgm:presLayoutVars>
          <dgm:chMax val="1"/>
          <dgm:bulletEnabled val="1"/>
        </dgm:presLayoutVars>
      </dgm:prSet>
      <dgm:spPr/>
      <dgm:t>
        <a:bodyPr/>
        <a:lstStyle/>
        <a:p>
          <a:endParaRPr lang="it-IT"/>
        </a:p>
      </dgm:t>
    </dgm:pt>
    <dgm:pt modelId="{BFFA256A-600B-4C5D-ADFF-C88B5B2A9871}" type="pres">
      <dgm:prSet presAssocID="{F4707304-471B-4955-8DFD-BF82788836E5}" presName="descendantText" presStyleLbl="alignAccFollowNode1" presStyleIdx="4" presStyleCnt="7">
        <dgm:presLayoutVars>
          <dgm:bulletEnabled val="1"/>
        </dgm:presLayoutVars>
      </dgm:prSet>
      <dgm:spPr/>
      <dgm:t>
        <a:bodyPr/>
        <a:lstStyle/>
        <a:p>
          <a:endParaRPr lang="it-IT"/>
        </a:p>
      </dgm:t>
    </dgm:pt>
    <dgm:pt modelId="{A9D40330-19E6-48FE-9F3C-8E838631F036}" type="pres">
      <dgm:prSet presAssocID="{13DBEDA9-B006-4E82-BB22-D6DA58C281AC}" presName="sp" presStyleCnt="0"/>
      <dgm:spPr/>
    </dgm:pt>
    <dgm:pt modelId="{5B6C0231-4D60-4ECC-8695-567DAB0F1AB8}" type="pres">
      <dgm:prSet presAssocID="{AD5136FF-F960-4BF4-989D-0B4029169DA4}" presName="linNode" presStyleCnt="0"/>
      <dgm:spPr/>
    </dgm:pt>
    <dgm:pt modelId="{A7F4B824-BFD2-4308-A20B-1BBC50AD7BD7}" type="pres">
      <dgm:prSet presAssocID="{AD5136FF-F960-4BF4-989D-0B4029169DA4}" presName="parentText" presStyleLbl="node1" presStyleIdx="5" presStyleCnt="7">
        <dgm:presLayoutVars>
          <dgm:chMax val="1"/>
          <dgm:bulletEnabled val="1"/>
        </dgm:presLayoutVars>
      </dgm:prSet>
      <dgm:spPr/>
      <dgm:t>
        <a:bodyPr/>
        <a:lstStyle/>
        <a:p>
          <a:endParaRPr lang="it-IT"/>
        </a:p>
      </dgm:t>
    </dgm:pt>
    <dgm:pt modelId="{2FC1DAFC-BD1A-4CAD-BA2A-90D177D90A37}" type="pres">
      <dgm:prSet presAssocID="{AD5136FF-F960-4BF4-989D-0B4029169DA4}" presName="descendantText" presStyleLbl="alignAccFollowNode1" presStyleIdx="5" presStyleCnt="7">
        <dgm:presLayoutVars>
          <dgm:bulletEnabled val="1"/>
        </dgm:presLayoutVars>
      </dgm:prSet>
      <dgm:spPr/>
      <dgm:t>
        <a:bodyPr/>
        <a:lstStyle/>
        <a:p>
          <a:endParaRPr lang="it-IT"/>
        </a:p>
      </dgm:t>
    </dgm:pt>
    <dgm:pt modelId="{14476579-423C-485C-B914-3331055B9E7B}" type="pres">
      <dgm:prSet presAssocID="{F3F4BDD2-8A24-4F0C-AC14-FA99AC4ABC95}" presName="sp" presStyleCnt="0"/>
      <dgm:spPr/>
    </dgm:pt>
    <dgm:pt modelId="{D6CF65C2-52FF-4194-A836-220C593CE99B}" type="pres">
      <dgm:prSet presAssocID="{55B89C29-A615-4F1F-A3F0-3CF3B9969818}" presName="linNode" presStyleCnt="0"/>
      <dgm:spPr/>
    </dgm:pt>
    <dgm:pt modelId="{ED9FD6A1-5828-4287-9B9B-F03ED34AD4A7}" type="pres">
      <dgm:prSet presAssocID="{55B89C29-A615-4F1F-A3F0-3CF3B9969818}" presName="parentText" presStyleLbl="node1" presStyleIdx="6" presStyleCnt="7">
        <dgm:presLayoutVars>
          <dgm:chMax val="1"/>
          <dgm:bulletEnabled val="1"/>
        </dgm:presLayoutVars>
      </dgm:prSet>
      <dgm:spPr/>
      <dgm:t>
        <a:bodyPr/>
        <a:lstStyle/>
        <a:p>
          <a:endParaRPr lang="it-IT"/>
        </a:p>
      </dgm:t>
    </dgm:pt>
    <dgm:pt modelId="{DE5B668E-831C-426E-A970-475241BD8C78}" type="pres">
      <dgm:prSet presAssocID="{55B89C29-A615-4F1F-A3F0-3CF3B9969818}" presName="descendantText" presStyleLbl="alignAccFollowNode1" presStyleIdx="6" presStyleCnt="7">
        <dgm:presLayoutVars>
          <dgm:bulletEnabled val="1"/>
        </dgm:presLayoutVars>
      </dgm:prSet>
      <dgm:spPr/>
      <dgm:t>
        <a:bodyPr/>
        <a:lstStyle/>
        <a:p>
          <a:endParaRPr lang="it-IT"/>
        </a:p>
      </dgm:t>
    </dgm:pt>
  </dgm:ptLst>
  <dgm:cxnLst>
    <dgm:cxn modelId="{1B1E3190-0721-4615-8C75-814969C8BC24}" srcId="{F78906CD-077A-4AF9-A29C-47645609839E}" destId="{55B89C29-A615-4F1F-A3F0-3CF3B9969818}" srcOrd="6" destOrd="0" parTransId="{42D508B9-498A-44B3-856A-24B79629761F}" sibTransId="{C214D190-3466-44D6-9D49-E6CDB6CAF5B5}"/>
    <dgm:cxn modelId="{A97E76E4-769D-4536-84A4-2629AEF8E78B}" srcId="{F78906CD-077A-4AF9-A29C-47645609839E}" destId="{F99368F8-3C1B-4196-9973-26280233E9C0}" srcOrd="1" destOrd="0" parTransId="{AA8FFD59-C590-43F0-8924-03EC7A5E64E9}" sibTransId="{A4E6DF73-43B3-4819-A38C-451654BB45BF}"/>
    <dgm:cxn modelId="{8C17F3FC-828B-480D-8E10-8CBA9838DAA0}" srcId="{F78906CD-077A-4AF9-A29C-47645609839E}" destId="{F4707304-471B-4955-8DFD-BF82788836E5}" srcOrd="4" destOrd="0" parTransId="{D4A3794B-EB66-41E3-9B6F-FBAD12837104}" sibTransId="{13DBEDA9-B006-4E82-BB22-D6DA58C281AC}"/>
    <dgm:cxn modelId="{09AA2D62-81A2-4C9A-B4AC-4B70CDC57A1E}" type="presOf" srcId="{17515D5C-E9FC-43E6-A8F1-9550F075B895}" destId="{DE5B668E-831C-426E-A970-475241BD8C78}" srcOrd="0" destOrd="0" presId="urn:microsoft.com/office/officeart/2005/8/layout/vList5"/>
    <dgm:cxn modelId="{0893ACA3-ED9C-4EBB-A25D-6FE153C86F78}" srcId="{F99368F8-3C1B-4196-9973-26280233E9C0}" destId="{FD715D54-7860-4A98-A11B-1D32F465DA2F}" srcOrd="0" destOrd="0" parTransId="{6A4D7F92-9D35-44E7-8ED1-B4F136B1CB0D}" sibTransId="{3B098CCB-1300-49D9-A8DF-56A75A4E081B}"/>
    <dgm:cxn modelId="{FD19A5B6-0BAF-40D2-B48F-6EBA107D171C}" type="presOf" srcId="{F78906CD-077A-4AF9-A29C-47645609839E}" destId="{D967B7A6-3B08-423C-A8EB-C9549E869488}" srcOrd="0" destOrd="0" presId="urn:microsoft.com/office/officeart/2005/8/layout/vList5"/>
    <dgm:cxn modelId="{32C88AF1-DE4F-403D-9C5B-0A4B5A7F2497}" type="presOf" srcId="{2C49E483-6E67-4899-9CF9-90FA2A71B190}" destId="{6A254AD9-D7EB-4D6C-9152-B9B0B0EDBA78}" srcOrd="0" destOrd="0" presId="urn:microsoft.com/office/officeart/2005/8/layout/vList5"/>
    <dgm:cxn modelId="{424BC3DB-2955-439A-AC90-7576FB1033B7}" srcId="{F78906CD-077A-4AF9-A29C-47645609839E}" destId="{9970FAB7-DD08-466F-B1AF-CC36C1FCEA7B}" srcOrd="0" destOrd="0" parTransId="{2576F01B-A453-433F-B4BC-EDD6D9C40E5E}" sibTransId="{9F6BFA90-F906-4FF7-B799-A9F4C9C003D9}"/>
    <dgm:cxn modelId="{62FFD63C-0E41-49D8-BD2B-B81C848EB068}" type="presOf" srcId="{1564CFA6-6EF1-4D6A-A280-BFD5574B7ABC}" destId="{BFFA256A-600B-4C5D-ADFF-C88B5B2A9871}" srcOrd="0" destOrd="0" presId="urn:microsoft.com/office/officeart/2005/8/layout/vList5"/>
    <dgm:cxn modelId="{649E52A3-B40A-49CF-B9D1-58762ECB516F}" srcId="{F4707304-471B-4955-8DFD-BF82788836E5}" destId="{1564CFA6-6EF1-4D6A-A280-BFD5574B7ABC}" srcOrd="0" destOrd="0" parTransId="{DF46E4E2-929B-4BDC-AAD1-DED7FC1A313D}" sibTransId="{686B406A-DD07-4E50-932B-EC82665998EE}"/>
    <dgm:cxn modelId="{DBC8221E-3963-4F7C-A336-E83D1DF36ECE}" srcId="{F78906CD-077A-4AF9-A29C-47645609839E}" destId="{2C49E483-6E67-4899-9CF9-90FA2A71B190}" srcOrd="2" destOrd="0" parTransId="{470BBCFF-069D-4359-ABC1-AB712566AA4C}" sibTransId="{B2EAF433-F9C2-475D-9020-E9EA00696F9A}"/>
    <dgm:cxn modelId="{5837ED77-0843-4B37-9FD0-EDA60791E5DA}" srcId="{F78906CD-077A-4AF9-A29C-47645609839E}" destId="{AD5136FF-F960-4BF4-989D-0B4029169DA4}" srcOrd="5" destOrd="0" parTransId="{D1BB8ED5-4EAA-45E9-BA0D-5333AB7FE3C7}" sibTransId="{F3F4BDD2-8A24-4F0C-AC14-FA99AC4ABC95}"/>
    <dgm:cxn modelId="{EF89239E-EA23-4A68-B9AB-6CBB3FB7A115}" type="presOf" srcId="{F99368F8-3C1B-4196-9973-26280233E9C0}" destId="{7F65EF2A-F134-4051-9CCD-5ADC3E44376B}" srcOrd="0" destOrd="0" presId="urn:microsoft.com/office/officeart/2005/8/layout/vList5"/>
    <dgm:cxn modelId="{700EB22D-C2D1-456C-BC69-A328F41272E1}" type="presOf" srcId="{9970FAB7-DD08-466F-B1AF-CC36C1FCEA7B}" destId="{7738F258-01A9-4651-BCD7-E0DDD71B337E}" srcOrd="0" destOrd="0" presId="urn:microsoft.com/office/officeart/2005/8/layout/vList5"/>
    <dgm:cxn modelId="{21D06765-C8DF-40F7-A636-2D205FFE3CD3}" type="presOf" srcId="{FBFE8D75-74D2-4047-9972-413B1759153C}" destId="{2D0522A7-E273-401B-9EA8-C92FC6367523}" srcOrd="0" destOrd="0" presId="urn:microsoft.com/office/officeart/2005/8/layout/vList5"/>
    <dgm:cxn modelId="{EE842361-5657-43BD-A5BB-1DF0C3D3AD73}" type="presOf" srcId="{AD5136FF-F960-4BF4-989D-0B4029169DA4}" destId="{A7F4B824-BFD2-4308-A20B-1BBC50AD7BD7}" srcOrd="0" destOrd="0" presId="urn:microsoft.com/office/officeart/2005/8/layout/vList5"/>
    <dgm:cxn modelId="{6A8F735D-5BE8-4291-BEE0-DDC552CDA83B}" srcId="{FBFE8D75-74D2-4047-9972-413B1759153C}" destId="{2CD12447-9AD2-479D-A722-00769752B6D6}" srcOrd="0" destOrd="0" parTransId="{D4FCAF2C-678B-45E0-99F7-1E4173AED075}" sibTransId="{D90207B7-C95F-4059-B001-ABB77C574C4C}"/>
    <dgm:cxn modelId="{9F1F0639-C1A2-479D-95A2-0EFFB96F57E3}" type="presOf" srcId="{D9341B07-448A-4F97-A789-B499B4C47654}" destId="{BC6E4BC3-5148-45FB-916E-BE0EBCF99A3F}" srcOrd="0" destOrd="0" presId="urn:microsoft.com/office/officeart/2005/8/layout/vList5"/>
    <dgm:cxn modelId="{24BA2544-3770-40C9-8BF2-68FC790874DF}" type="presOf" srcId="{2CD12447-9AD2-479D-A722-00769752B6D6}" destId="{C3E87E19-1752-4BCD-94DF-012FB3196291}" srcOrd="0" destOrd="0" presId="urn:microsoft.com/office/officeart/2005/8/layout/vList5"/>
    <dgm:cxn modelId="{DC815738-21DF-496B-9D9F-E740AC23EF77}" srcId="{F78906CD-077A-4AF9-A29C-47645609839E}" destId="{FBFE8D75-74D2-4047-9972-413B1759153C}" srcOrd="3" destOrd="0" parTransId="{15ECE629-623D-4A14-AAEB-43BA622D499A}" sibTransId="{98715B28-C701-4E8B-B3B8-DC6AF9724857}"/>
    <dgm:cxn modelId="{02964A3D-114E-4DEA-99D2-2B39F5312441}" srcId="{AD5136FF-F960-4BF4-989D-0B4029169DA4}" destId="{3FC07CFC-3CBF-40B4-9AA0-444347FAA600}" srcOrd="0" destOrd="0" parTransId="{303F4CBD-9E5E-4C1D-896A-36BAF8EF61EE}" sibTransId="{AB59AC28-7C76-4AC1-B62F-5BD338D97A78}"/>
    <dgm:cxn modelId="{70FAD075-CACE-4AB4-8995-F2859239B235}" srcId="{55B89C29-A615-4F1F-A3F0-3CF3B9969818}" destId="{17515D5C-E9FC-43E6-A8F1-9550F075B895}" srcOrd="0" destOrd="0" parTransId="{A95A50EC-2D07-4C6C-8D01-53F17848833A}" sibTransId="{BF4BCE08-184C-4709-8ABD-84D52FBC23D9}"/>
    <dgm:cxn modelId="{8920A640-B7EB-4040-B6E0-C80816222072}" type="presOf" srcId="{FD715D54-7860-4A98-A11B-1D32F465DA2F}" destId="{D1E550B7-683B-498F-9DEC-709CEBE7C6CE}" srcOrd="0" destOrd="0" presId="urn:microsoft.com/office/officeart/2005/8/layout/vList5"/>
    <dgm:cxn modelId="{4F8B121D-9497-4DB2-A398-925C0E5C11B7}" type="presOf" srcId="{F9553E77-F968-4BE1-83F0-31D1538A550A}" destId="{130F3921-B3C6-474D-A956-4EE028DE5D51}" srcOrd="0" destOrd="0" presId="urn:microsoft.com/office/officeart/2005/8/layout/vList5"/>
    <dgm:cxn modelId="{EBA53C1F-5BF3-4B9E-86CF-2B8362B70B7B}" srcId="{9970FAB7-DD08-466F-B1AF-CC36C1FCEA7B}" destId="{F9553E77-F968-4BE1-83F0-31D1538A550A}" srcOrd="0" destOrd="0" parTransId="{331791CD-5924-4CA4-822A-2FFC0B1669A2}" sibTransId="{20D10E3C-8391-4E2C-A424-D871E3A6683B}"/>
    <dgm:cxn modelId="{5CF2AB3A-50FC-4AD7-9B13-F2587369C6B8}" type="presOf" srcId="{F4707304-471B-4955-8DFD-BF82788836E5}" destId="{346C3B09-A746-42E0-9E65-6527BA4B763C}" srcOrd="0" destOrd="0" presId="urn:microsoft.com/office/officeart/2005/8/layout/vList5"/>
    <dgm:cxn modelId="{DDFE5DA7-8689-4881-AC2D-8FFB488B193C}" type="presOf" srcId="{3FC07CFC-3CBF-40B4-9AA0-444347FAA600}" destId="{2FC1DAFC-BD1A-4CAD-BA2A-90D177D90A37}" srcOrd="0" destOrd="0" presId="urn:microsoft.com/office/officeart/2005/8/layout/vList5"/>
    <dgm:cxn modelId="{FBCEC4B1-A3AD-424E-83C2-0418BC01F184}" type="presOf" srcId="{55B89C29-A615-4F1F-A3F0-3CF3B9969818}" destId="{ED9FD6A1-5828-4287-9B9B-F03ED34AD4A7}" srcOrd="0" destOrd="0" presId="urn:microsoft.com/office/officeart/2005/8/layout/vList5"/>
    <dgm:cxn modelId="{66F0A02C-48F8-47E4-B686-BA63017FEF4C}" srcId="{2C49E483-6E67-4899-9CF9-90FA2A71B190}" destId="{D9341B07-448A-4F97-A789-B499B4C47654}" srcOrd="0" destOrd="0" parTransId="{8193A429-0E98-4295-B3BC-69C841E8CF81}" sibTransId="{92093D54-958E-4118-A3FF-A2E10A74AF17}"/>
    <dgm:cxn modelId="{4845ECEC-A805-436E-945A-83855E8BBFB0}" type="presParOf" srcId="{D967B7A6-3B08-423C-A8EB-C9549E869488}" destId="{A194AB86-3A9F-4E66-9843-36CC47D064BD}" srcOrd="0" destOrd="0" presId="urn:microsoft.com/office/officeart/2005/8/layout/vList5"/>
    <dgm:cxn modelId="{39A07145-8B2B-40A9-B571-BD08724D69E3}" type="presParOf" srcId="{A194AB86-3A9F-4E66-9843-36CC47D064BD}" destId="{7738F258-01A9-4651-BCD7-E0DDD71B337E}" srcOrd="0" destOrd="0" presId="urn:microsoft.com/office/officeart/2005/8/layout/vList5"/>
    <dgm:cxn modelId="{B8A20DC9-7362-4E8D-9B32-B657A1C9DC26}" type="presParOf" srcId="{A194AB86-3A9F-4E66-9843-36CC47D064BD}" destId="{130F3921-B3C6-474D-A956-4EE028DE5D51}" srcOrd="1" destOrd="0" presId="urn:microsoft.com/office/officeart/2005/8/layout/vList5"/>
    <dgm:cxn modelId="{9C4843EE-1FB8-4636-AC95-2B9C446EC5A8}" type="presParOf" srcId="{D967B7A6-3B08-423C-A8EB-C9549E869488}" destId="{F47AF5C4-05BE-4897-8163-998A51CB4984}" srcOrd="1" destOrd="0" presId="urn:microsoft.com/office/officeart/2005/8/layout/vList5"/>
    <dgm:cxn modelId="{D9C83020-C2AE-4A39-8193-2EC4D5C95D27}" type="presParOf" srcId="{D967B7A6-3B08-423C-A8EB-C9549E869488}" destId="{FBFA72EC-2C0B-4904-8CC1-357A46B8CDD3}" srcOrd="2" destOrd="0" presId="urn:microsoft.com/office/officeart/2005/8/layout/vList5"/>
    <dgm:cxn modelId="{4169F6B7-5EEF-4C22-923A-CDE5EF9DF680}" type="presParOf" srcId="{FBFA72EC-2C0B-4904-8CC1-357A46B8CDD3}" destId="{7F65EF2A-F134-4051-9CCD-5ADC3E44376B}" srcOrd="0" destOrd="0" presId="urn:microsoft.com/office/officeart/2005/8/layout/vList5"/>
    <dgm:cxn modelId="{371918D4-40A8-4069-8871-646EF5BBDF87}" type="presParOf" srcId="{FBFA72EC-2C0B-4904-8CC1-357A46B8CDD3}" destId="{D1E550B7-683B-498F-9DEC-709CEBE7C6CE}" srcOrd="1" destOrd="0" presId="urn:microsoft.com/office/officeart/2005/8/layout/vList5"/>
    <dgm:cxn modelId="{6886F318-9033-4877-BA3E-EF07828BC122}" type="presParOf" srcId="{D967B7A6-3B08-423C-A8EB-C9549E869488}" destId="{DF97B8BE-4B23-4B09-9579-D805AD27BF30}" srcOrd="3" destOrd="0" presId="urn:microsoft.com/office/officeart/2005/8/layout/vList5"/>
    <dgm:cxn modelId="{2A464DCC-4900-4FE6-BDAE-EB682FE51F06}" type="presParOf" srcId="{D967B7A6-3B08-423C-A8EB-C9549E869488}" destId="{DB472B6F-FB01-4F0C-B82A-BB4ACBE14A94}" srcOrd="4" destOrd="0" presId="urn:microsoft.com/office/officeart/2005/8/layout/vList5"/>
    <dgm:cxn modelId="{D47620F8-BA7A-44AC-B3B8-797EA45A48EB}" type="presParOf" srcId="{DB472B6F-FB01-4F0C-B82A-BB4ACBE14A94}" destId="{6A254AD9-D7EB-4D6C-9152-B9B0B0EDBA78}" srcOrd="0" destOrd="0" presId="urn:microsoft.com/office/officeart/2005/8/layout/vList5"/>
    <dgm:cxn modelId="{30FC4AD6-7B6C-4DAB-BDAD-7C77FB73EF4D}" type="presParOf" srcId="{DB472B6F-FB01-4F0C-B82A-BB4ACBE14A94}" destId="{BC6E4BC3-5148-45FB-916E-BE0EBCF99A3F}" srcOrd="1" destOrd="0" presId="urn:microsoft.com/office/officeart/2005/8/layout/vList5"/>
    <dgm:cxn modelId="{94F52059-76B8-4DBB-B9E8-5213EE870FDE}" type="presParOf" srcId="{D967B7A6-3B08-423C-A8EB-C9549E869488}" destId="{0D85DDC3-8791-4211-8FF6-08A08D8659CF}" srcOrd="5" destOrd="0" presId="urn:microsoft.com/office/officeart/2005/8/layout/vList5"/>
    <dgm:cxn modelId="{16E8559C-1BB9-4384-A9EE-E8BFE1E63352}" type="presParOf" srcId="{D967B7A6-3B08-423C-A8EB-C9549E869488}" destId="{7DD1D530-1394-4219-B523-6C5B6AC361F4}" srcOrd="6" destOrd="0" presId="urn:microsoft.com/office/officeart/2005/8/layout/vList5"/>
    <dgm:cxn modelId="{57B68D22-06D3-4A36-9E43-00DF1F057D07}" type="presParOf" srcId="{7DD1D530-1394-4219-B523-6C5B6AC361F4}" destId="{2D0522A7-E273-401B-9EA8-C92FC6367523}" srcOrd="0" destOrd="0" presId="urn:microsoft.com/office/officeart/2005/8/layout/vList5"/>
    <dgm:cxn modelId="{E17DCE6E-23BF-42C7-AF25-289F11F3C44A}" type="presParOf" srcId="{7DD1D530-1394-4219-B523-6C5B6AC361F4}" destId="{C3E87E19-1752-4BCD-94DF-012FB3196291}" srcOrd="1" destOrd="0" presId="urn:microsoft.com/office/officeart/2005/8/layout/vList5"/>
    <dgm:cxn modelId="{1B5E6084-6B49-47C0-9920-958068B84F9B}" type="presParOf" srcId="{D967B7A6-3B08-423C-A8EB-C9549E869488}" destId="{047D31D0-03F2-490D-AB80-AB3EBE76370C}" srcOrd="7" destOrd="0" presId="urn:microsoft.com/office/officeart/2005/8/layout/vList5"/>
    <dgm:cxn modelId="{86DCE347-BA66-4D89-AAD7-DEF15BFBAFA7}" type="presParOf" srcId="{D967B7A6-3B08-423C-A8EB-C9549E869488}" destId="{64752660-9A40-444A-B29C-0E84ACB8641D}" srcOrd="8" destOrd="0" presId="urn:microsoft.com/office/officeart/2005/8/layout/vList5"/>
    <dgm:cxn modelId="{B16B5AA5-9D31-4478-8BD7-BE1A2382F79D}" type="presParOf" srcId="{64752660-9A40-444A-B29C-0E84ACB8641D}" destId="{346C3B09-A746-42E0-9E65-6527BA4B763C}" srcOrd="0" destOrd="0" presId="urn:microsoft.com/office/officeart/2005/8/layout/vList5"/>
    <dgm:cxn modelId="{232DA09D-66FE-4B53-83B2-749C17CD0796}" type="presParOf" srcId="{64752660-9A40-444A-B29C-0E84ACB8641D}" destId="{BFFA256A-600B-4C5D-ADFF-C88B5B2A9871}" srcOrd="1" destOrd="0" presId="urn:microsoft.com/office/officeart/2005/8/layout/vList5"/>
    <dgm:cxn modelId="{D8574594-A022-4EA2-8A8F-A9691AA78C1B}" type="presParOf" srcId="{D967B7A6-3B08-423C-A8EB-C9549E869488}" destId="{A9D40330-19E6-48FE-9F3C-8E838631F036}" srcOrd="9" destOrd="0" presId="urn:microsoft.com/office/officeart/2005/8/layout/vList5"/>
    <dgm:cxn modelId="{64F7423F-DA34-42B2-9EA0-C6C7E1BF1B66}" type="presParOf" srcId="{D967B7A6-3B08-423C-A8EB-C9549E869488}" destId="{5B6C0231-4D60-4ECC-8695-567DAB0F1AB8}" srcOrd="10" destOrd="0" presId="urn:microsoft.com/office/officeart/2005/8/layout/vList5"/>
    <dgm:cxn modelId="{EFB4659E-2F6A-4D11-A9AF-1A6A8ED3BBCF}" type="presParOf" srcId="{5B6C0231-4D60-4ECC-8695-567DAB0F1AB8}" destId="{A7F4B824-BFD2-4308-A20B-1BBC50AD7BD7}" srcOrd="0" destOrd="0" presId="urn:microsoft.com/office/officeart/2005/8/layout/vList5"/>
    <dgm:cxn modelId="{0ED61E1B-A9CE-41DB-8DCE-66A2B69B7B96}" type="presParOf" srcId="{5B6C0231-4D60-4ECC-8695-567DAB0F1AB8}" destId="{2FC1DAFC-BD1A-4CAD-BA2A-90D177D90A37}" srcOrd="1" destOrd="0" presId="urn:microsoft.com/office/officeart/2005/8/layout/vList5"/>
    <dgm:cxn modelId="{0E8417E5-5084-4039-B061-53A975D3EA24}" type="presParOf" srcId="{D967B7A6-3B08-423C-A8EB-C9549E869488}" destId="{14476579-423C-485C-B914-3331055B9E7B}" srcOrd="11" destOrd="0" presId="urn:microsoft.com/office/officeart/2005/8/layout/vList5"/>
    <dgm:cxn modelId="{E0A90CC5-D249-440A-8014-4A048D05FCAA}" type="presParOf" srcId="{D967B7A6-3B08-423C-A8EB-C9549E869488}" destId="{D6CF65C2-52FF-4194-A836-220C593CE99B}" srcOrd="12" destOrd="0" presId="urn:microsoft.com/office/officeart/2005/8/layout/vList5"/>
    <dgm:cxn modelId="{58BC4405-9976-492F-9C98-6E6FD04010C7}" type="presParOf" srcId="{D6CF65C2-52FF-4194-A836-220C593CE99B}" destId="{ED9FD6A1-5828-4287-9B9B-F03ED34AD4A7}" srcOrd="0" destOrd="0" presId="urn:microsoft.com/office/officeart/2005/8/layout/vList5"/>
    <dgm:cxn modelId="{9B4BB42A-82DE-490B-A9C3-828E189A5F57}" type="presParOf" srcId="{D6CF65C2-52FF-4194-A836-220C593CE99B}" destId="{DE5B668E-831C-426E-A970-475241BD8C7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F3921-B3C6-474D-A956-4EE028DE5D51}">
      <dsp:nvSpPr>
        <dsp:cNvPr id="0" name=""/>
        <dsp:cNvSpPr/>
      </dsp:nvSpPr>
      <dsp:spPr>
        <a:xfrm rot="5400000">
          <a:off x="5553865" y="-2362120"/>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t>nuovi </a:t>
          </a:r>
          <a:r>
            <a:rPr lang="it-IT" sz="1600" b="1" kern="1200" dirty="0" smtClean="0">
              <a:solidFill>
                <a:srgbClr val="C00000"/>
              </a:solidFill>
            </a:rPr>
            <a:t>progetti comunali </a:t>
          </a:r>
          <a:r>
            <a:rPr lang="it-IT" sz="1600" kern="1200" dirty="0" smtClean="0"/>
            <a:t>rivolti agli under 35 </a:t>
          </a:r>
          <a:endParaRPr lang="it-IT" sz="1600" kern="1200" dirty="0"/>
        </a:p>
      </dsp:txBody>
      <dsp:txXfrm rot="-5400000">
        <a:off x="3110745" y="112436"/>
        <a:ext cx="5498778" cy="581102"/>
      </dsp:txXfrm>
    </dsp:sp>
    <dsp:sp modelId="{7738F258-01A9-4651-BCD7-E0DDD71B337E}">
      <dsp:nvSpPr>
        <dsp:cNvPr id="0" name=""/>
        <dsp:cNvSpPr/>
      </dsp:nvSpPr>
      <dsp:spPr>
        <a:xfrm>
          <a:off x="0" y="502"/>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40</a:t>
          </a:r>
          <a:endParaRPr lang="it-IT" sz="4000" kern="1200" dirty="0"/>
        </a:p>
      </dsp:txBody>
      <dsp:txXfrm>
        <a:off x="39295" y="39797"/>
        <a:ext cx="3032155" cy="726378"/>
      </dsp:txXfrm>
    </dsp:sp>
    <dsp:sp modelId="{D1E550B7-683B-498F-9DEC-709CEBE7C6CE}">
      <dsp:nvSpPr>
        <dsp:cNvPr id="0" name=""/>
        <dsp:cNvSpPr/>
      </dsp:nvSpPr>
      <dsp:spPr>
        <a:xfrm rot="5400000">
          <a:off x="5553865" y="-1516904"/>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it-IT" sz="1600" b="1" kern="1200" dirty="0" smtClean="0">
              <a:solidFill>
                <a:srgbClr val="C00000"/>
              </a:solidFill>
            </a:rPr>
            <a:t>giovani coinvolti in processi partecipativi </a:t>
          </a:r>
          <a:r>
            <a:rPr lang="it-IT" sz="1600" kern="1200" dirty="0" smtClean="0"/>
            <a:t>per la definizione di bisogni e azioni di innovazione sociale</a:t>
          </a:r>
          <a:endParaRPr lang="it-IT" sz="1600" kern="1200" dirty="0"/>
        </a:p>
      </dsp:txBody>
      <dsp:txXfrm rot="-5400000">
        <a:off x="3110745" y="957652"/>
        <a:ext cx="5498778" cy="581102"/>
      </dsp:txXfrm>
    </dsp:sp>
    <dsp:sp modelId="{7F65EF2A-F134-4051-9CCD-5ADC3E44376B}">
      <dsp:nvSpPr>
        <dsp:cNvPr id="0" name=""/>
        <dsp:cNvSpPr/>
      </dsp:nvSpPr>
      <dsp:spPr>
        <a:xfrm>
          <a:off x="0" y="845718"/>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smtClean="0"/>
            <a:t>3.000</a:t>
          </a:r>
          <a:endParaRPr lang="it-IT" sz="4000" kern="1200" dirty="0"/>
        </a:p>
      </dsp:txBody>
      <dsp:txXfrm>
        <a:off x="39295" y="885013"/>
        <a:ext cx="3032155" cy="726378"/>
      </dsp:txXfrm>
    </dsp:sp>
    <dsp:sp modelId="{BC6E4BC3-5148-45FB-916E-BE0EBCF99A3F}">
      <dsp:nvSpPr>
        <dsp:cNvPr id="0" name=""/>
        <dsp:cNvSpPr/>
      </dsp:nvSpPr>
      <dsp:spPr>
        <a:xfrm rot="5400000">
          <a:off x="5553865" y="-671687"/>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tabLst/>
          </a:pPr>
          <a:r>
            <a:rPr lang="it-IT" sz="1600" b="1" kern="1200" dirty="0" smtClean="0">
              <a:solidFill>
                <a:srgbClr val="C00000"/>
              </a:solidFill>
            </a:rPr>
            <a:t>giovani coinvolti nel </a:t>
          </a:r>
          <a:r>
            <a:rPr lang="it-IT" sz="1600" b="1" kern="1200" dirty="0" err="1" smtClean="0">
              <a:solidFill>
                <a:srgbClr val="C00000"/>
              </a:solidFill>
            </a:rPr>
            <a:t>co-design</a:t>
          </a:r>
          <a:r>
            <a:rPr lang="it-IT" sz="1600" b="1" kern="1200" dirty="0" smtClean="0">
              <a:solidFill>
                <a:srgbClr val="C00000"/>
              </a:solidFill>
            </a:rPr>
            <a:t> e gestione di interventi </a:t>
          </a:r>
          <a:r>
            <a:rPr lang="it-IT" sz="1600" kern="1200" dirty="0" smtClean="0"/>
            <a:t>di mobilità sostenibile, riuso di spazi urbani, welfare e fruizione del patrimonio artistico</a:t>
          </a:r>
          <a:endParaRPr lang="it-IT" sz="1600" kern="1200" dirty="0"/>
        </a:p>
      </dsp:txBody>
      <dsp:txXfrm rot="-5400000">
        <a:off x="3110745" y="1802869"/>
        <a:ext cx="5498778" cy="581102"/>
      </dsp:txXfrm>
    </dsp:sp>
    <dsp:sp modelId="{6A254AD9-D7EB-4D6C-9152-B9B0B0EDBA78}">
      <dsp:nvSpPr>
        <dsp:cNvPr id="0" name=""/>
        <dsp:cNvSpPr/>
      </dsp:nvSpPr>
      <dsp:spPr>
        <a:xfrm>
          <a:off x="0" y="1690935"/>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1.500</a:t>
          </a:r>
          <a:endParaRPr lang="it-IT" sz="4000" kern="1200" dirty="0"/>
        </a:p>
      </dsp:txBody>
      <dsp:txXfrm>
        <a:off x="39295" y="1730230"/>
        <a:ext cx="3032155" cy="726378"/>
      </dsp:txXfrm>
    </dsp:sp>
    <dsp:sp modelId="{C3E87E19-1752-4BCD-94DF-012FB3196291}">
      <dsp:nvSpPr>
        <dsp:cNvPr id="0" name=""/>
        <dsp:cNvSpPr/>
      </dsp:nvSpPr>
      <dsp:spPr>
        <a:xfrm rot="5400000">
          <a:off x="5553865" y="173528"/>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it-IT" sz="1600" b="1" kern="1200" dirty="0" smtClean="0">
              <a:solidFill>
                <a:srgbClr val="C00000"/>
              </a:solidFill>
            </a:rPr>
            <a:t>giovani amministratori </a:t>
          </a:r>
          <a:r>
            <a:rPr lang="it-IT" sz="1600" kern="1200" dirty="0" smtClean="0"/>
            <a:t>partecipanti alle attività della Scuola per giovani amministratori</a:t>
          </a:r>
          <a:endParaRPr lang="it-IT" sz="1600" kern="1200" dirty="0"/>
        </a:p>
      </dsp:txBody>
      <dsp:txXfrm rot="-5400000">
        <a:off x="3110745" y="2648084"/>
        <a:ext cx="5498778" cy="581102"/>
      </dsp:txXfrm>
    </dsp:sp>
    <dsp:sp modelId="{2D0522A7-E273-401B-9EA8-C92FC6367523}">
      <dsp:nvSpPr>
        <dsp:cNvPr id="0" name=""/>
        <dsp:cNvSpPr/>
      </dsp:nvSpPr>
      <dsp:spPr>
        <a:xfrm>
          <a:off x="0" y="2536151"/>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1.000</a:t>
          </a:r>
          <a:endParaRPr lang="it-IT" sz="4000" kern="1200" dirty="0"/>
        </a:p>
      </dsp:txBody>
      <dsp:txXfrm>
        <a:off x="39295" y="2575446"/>
        <a:ext cx="3032155" cy="726378"/>
      </dsp:txXfrm>
    </dsp:sp>
    <dsp:sp modelId="{BFFA256A-600B-4C5D-ADFF-C88B5B2A9871}">
      <dsp:nvSpPr>
        <dsp:cNvPr id="0" name=""/>
        <dsp:cNvSpPr/>
      </dsp:nvSpPr>
      <dsp:spPr>
        <a:xfrm rot="5400000">
          <a:off x="5553865" y="1018745"/>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it-IT" sz="1600" b="1" kern="1200" dirty="0" smtClean="0">
              <a:solidFill>
                <a:srgbClr val="C00000"/>
              </a:solidFill>
            </a:rPr>
            <a:t>immobili pubblici riqualificati </a:t>
          </a:r>
          <a:r>
            <a:rPr lang="it-IT" sz="1600" kern="1200" dirty="0" smtClean="0"/>
            <a:t>e messi a disposizione di giovani artisti </a:t>
          </a:r>
          <a:endParaRPr lang="it-IT" sz="1600" kern="1200" dirty="0"/>
        </a:p>
      </dsp:txBody>
      <dsp:txXfrm rot="-5400000">
        <a:off x="3110745" y="3493301"/>
        <a:ext cx="5498778" cy="581102"/>
      </dsp:txXfrm>
    </dsp:sp>
    <dsp:sp modelId="{346C3B09-A746-42E0-9E65-6527BA4B763C}">
      <dsp:nvSpPr>
        <dsp:cNvPr id="0" name=""/>
        <dsp:cNvSpPr/>
      </dsp:nvSpPr>
      <dsp:spPr>
        <a:xfrm>
          <a:off x="0" y="3381368"/>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12</a:t>
          </a:r>
          <a:endParaRPr lang="it-IT" sz="4000" kern="1200" dirty="0"/>
        </a:p>
      </dsp:txBody>
      <dsp:txXfrm>
        <a:off x="39295" y="3420663"/>
        <a:ext cx="3032155" cy="726378"/>
      </dsp:txXfrm>
    </dsp:sp>
    <dsp:sp modelId="{2FC1DAFC-BD1A-4CAD-BA2A-90D177D90A37}">
      <dsp:nvSpPr>
        <dsp:cNvPr id="0" name=""/>
        <dsp:cNvSpPr/>
      </dsp:nvSpPr>
      <dsp:spPr>
        <a:xfrm rot="5400000">
          <a:off x="5553865" y="1863961"/>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it-IT" sz="1600" b="1" kern="1200" dirty="0" smtClean="0">
              <a:solidFill>
                <a:srgbClr val="C00000"/>
              </a:solidFill>
            </a:rPr>
            <a:t>giovani artisti beneficiari </a:t>
          </a:r>
          <a:r>
            <a:rPr lang="it-IT" sz="1600" kern="1200" dirty="0" smtClean="0"/>
            <a:t>di  spazi e servizi messi a disposizione all’interno delle strutture riqualificate   </a:t>
          </a:r>
          <a:endParaRPr lang="it-IT" sz="1600" kern="1200" dirty="0"/>
        </a:p>
      </dsp:txBody>
      <dsp:txXfrm rot="-5400000">
        <a:off x="3110745" y="4338517"/>
        <a:ext cx="5498778" cy="581102"/>
      </dsp:txXfrm>
    </dsp:sp>
    <dsp:sp modelId="{A7F4B824-BFD2-4308-A20B-1BBC50AD7BD7}">
      <dsp:nvSpPr>
        <dsp:cNvPr id="0" name=""/>
        <dsp:cNvSpPr/>
      </dsp:nvSpPr>
      <dsp:spPr>
        <a:xfrm>
          <a:off x="0" y="4226585"/>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600</a:t>
          </a:r>
          <a:endParaRPr lang="it-IT" sz="4000" kern="1200" dirty="0"/>
        </a:p>
      </dsp:txBody>
      <dsp:txXfrm>
        <a:off x="39295" y="4265880"/>
        <a:ext cx="3032155" cy="726378"/>
      </dsp:txXfrm>
    </dsp:sp>
    <dsp:sp modelId="{DE5B668E-831C-426E-A970-475241BD8C78}">
      <dsp:nvSpPr>
        <dsp:cNvPr id="0" name=""/>
        <dsp:cNvSpPr/>
      </dsp:nvSpPr>
      <dsp:spPr>
        <a:xfrm rot="5400000">
          <a:off x="5553865" y="2709178"/>
          <a:ext cx="643974" cy="55302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it-IT" sz="1600" b="1" kern="1200" dirty="0" smtClean="0">
              <a:solidFill>
                <a:srgbClr val="C00000"/>
              </a:solidFill>
            </a:rPr>
            <a:t>associazioni giovanili </a:t>
          </a:r>
          <a:r>
            <a:rPr lang="it-IT" sz="1600" kern="1200" dirty="0" smtClean="0"/>
            <a:t>impegnate in attività di innovazione sociale e  contrasto al disagio giovanile</a:t>
          </a:r>
          <a:endParaRPr lang="it-IT" sz="1600" kern="1200" dirty="0"/>
        </a:p>
      </dsp:txBody>
      <dsp:txXfrm rot="-5400000">
        <a:off x="3110745" y="5183734"/>
        <a:ext cx="5498778" cy="581102"/>
      </dsp:txXfrm>
    </dsp:sp>
    <dsp:sp modelId="{ED9FD6A1-5828-4287-9B9B-F03ED34AD4A7}">
      <dsp:nvSpPr>
        <dsp:cNvPr id="0" name=""/>
        <dsp:cNvSpPr/>
      </dsp:nvSpPr>
      <dsp:spPr>
        <a:xfrm>
          <a:off x="0" y="5071801"/>
          <a:ext cx="3110745" cy="804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Oltre 100</a:t>
          </a:r>
          <a:endParaRPr lang="it-IT" sz="4000" kern="1200" dirty="0"/>
        </a:p>
      </dsp:txBody>
      <dsp:txXfrm>
        <a:off x="39295" y="5111096"/>
        <a:ext cx="3032155" cy="72637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C6752B-74BC-40B4-81CB-34B1E3E533D9}" type="datetimeFigureOut">
              <a:rPr lang="it-IT" smtClean="0"/>
              <a:pPr/>
              <a:t>18/11/2015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CD728F-6897-4552-9D66-F817A654338B}" type="slidenum">
              <a:rPr lang="it-IT" smtClean="0"/>
              <a:pPr/>
              <a:t>‹N›</a:t>
            </a:fld>
            <a:endParaRPr lang="it-IT"/>
          </a:p>
        </p:txBody>
      </p:sp>
    </p:spTree>
    <p:extLst>
      <p:ext uri="{BB962C8B-B14F-4D97-AF65-F5344CB8AC3E}">
        <p14:creationId xmlns:p14="http://schemas.microsoft.com/office/powerpoint/2010/main" val="3069758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ED6498-C626-4304-A740-BB0A3029D600}" type="datetimeFigureOut">
              <a:rPr lang="it-IT" smtClean="0"/>
              <a:pPr/>
              <a:t>18/11/2015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D162AA-B28C-4544-B4C6-DB0349D06322}" type="slidenum">
              <a:rPr lang="it-IT" smtClean="0"/>
              <a:pPr/>
              <a:t>‹N›</a:t>
            </a:fld>
            <a:endParaRPr lang="it-IT"/>
          </a:p>
        </p:txBody>
      </p:sp>
    </p:spTree>
    <p:extLst>
      <p:ext uri="{BB962C8B-B14F-4D97-AF65-F5344CB8AC3E}">
        <p14:creationId xmlns:p14="http://schemas.microsoft.com/office/powerpoint/2010/main" val="341934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Grp="1" noRot="1" noChangeAspect="1" noTextEdit="1"/>
          </p:cNvSpPr>
          <p:nvPr>
            <p:ph type="sldImg"/>
          </p:nvPr>
        </p:nvSpPr>
        <p:spPr bwMode="auto">
          <a:noFill/>
          <a:ln>
            <a:solidFill>
              <a:srgbClr val="000000"/>
            </a:solidFill>
            <a:miter lim="800000"/>
            <a:headEnd/>
            <a:tailEnd/>
          </a:ln>
        </p:spPr>
      </p:sp>
      <p:sp>
        <p:nvSpPr>
          <p:cNvPr id="3072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30724" name="Rectangle 3"/>
          <p:cNvSpPr>
            <a:spLocks noGrp="1"/>
          </p:cNvSpPr>
          <p:nvPr>
            <p:ph type="sldNum" sz="quarter" idx="5"/>
          </p:nvPr>
        </p:nvSpPr>
        <p:spPr bwMode="auto">
          <a:noFill/>
          <a:ln>
            <a:miter lim="800000"/>
            <a:headEnd/>
            <a:tailEnd/>
          </a:ln>
        </p:spPr>
        <p:txBody>
          <a:bodyPr/>
          <a:lstStyle/>
          <a:p>
            <a:fld id="{CD8394DD-62DD-4F79-A11A-440872EB74F7}" type="slidenum">
              <a:rPr lang="it-IT" smtClean="0">
                <a:latin typeface="Calibri" pitchFamily="34" charset="0"/>
              </a:rPr>
              <a:pPr/>
              <a:t>1</a:t>
            </a:fld>
            <a:endParaRPr lang="it-IT"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2</a:t>
            </a:fld>
            <a:endParaRPr lang="it-IT"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3</a:t>
            </a:fld>
            <a:endParaRPr lang="it-IT"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4</a:t>
            </a:fld>
            <a:endParaRPr lang="it-IT"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5</a:t>
            </a:fld>
            <a:endParaRPr lang="it-IT"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6</a:t>
            </a:fld>
            <a:endParaRPr lang="it-IT"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7</a:t>
            </a:fld>
            <a:endParaRPr lang="it-IT"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8</a:t>
            </a:fld>
            <a:endParaRPr lang="it-IT"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9</a:t>
            </a:fld>
            <a:endParaRPr lang="it-IT"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TextEdit="1"/>
          </p:cNvSpPr>
          <p:nvPr>
            <p:ph type="sldImg"/>
          </p:nvPr>
        </p:nvSpPr>
        <p:spPr bwMode="auto">
          <a:noFill/>
          <a:ln>
            <a:solidFill>
              <a:srgbClr val="000000"/>
            </a:solidFill>
            <a:miter lim="800000"/>
            <a:headEnd/>
            <a:tailEnd/>
          </a:ln>
        </p:spPr>
      </p:sp>
      <p:sp>
        <p:nvSpPr>
          <p:cNvPr id="25603" name="Rectangle 2"/>
          <p:cNvSpPr>
            <a:spLocks noGrp="1"/>
          </p:cNvSpPr>
          <p:nvPr>
            <p:ph type="body" idx="1"/>
          </p:nvPr>
        </p:nvSpPr>
        <p:spPr bwMode="auto">
          <a:noFill/>
        </p:spPr>
        <p:txBody>
          <a:bodyPr/>
          <a:lstStyle/>
          <a:p>
            <a:pPr eaLnBrk="1" hangingPunct="1">
              <a:spcBef>
                <a:spcPct val="0"/>
              </a:spcBef>
            </a:pPr>
            <a:endParaRPr smtClean="0">
              <a:ea typeface="ＭＳ Ｐゴシック" pitchFamily="34" charset="-128"/>
            </a:endParaRPr>
          </a:p>
        </p:txBody>
      </p:sp>
      <p:sp>
        <p:nvSpPr>
          <p:cNvPr id="25604" name="Rectangle 3"/>
          <p:cNvSpPr>
            <a:spLocks noGrp="1"/>
          </p:cNvSpPr>
          <p:nvPr>
            <p:ph type="sldNum" sz="quarter" idx="5"/>
          </p:nvPr>
        </p:nvSpPr>
        <p:spPr bwMode="auto">
          <a:noFill/>
          <a:ln>
            <a:miter lim="800000"/>
            <a:headEnd/>
            <a:tailEnd/>
          </a:ln>
        </p:spPr>
        <p:txBody>
          <a:bodyPr/>
          <a:lstStyle/>
          <a:p>
            <a:fld id="{3A390BDC-B546-4015-9FF0-BB684F973581}" type="slidenum">
              <a:rPr lang="it-IT" smtClean="0">
                <a:latin typeface="Calibri" pitchFamily="34" charset="0"/>
              </a:rPr>
              <a:pPr/>
              <a:t>10</a:t>
            </a:fld>
            <a:endParaRPr lang="it-IT"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EDF13429-AB47-4742-A0F2-6A0F1CBCF76E}" type="slidenum">
              <a:rPr lang="it-IT" smtClean="0"/>
              <a:pPr/>
              <a:t>‹N›</a:t>
            </a:fld>
            <a:endParaRPr lang="it-IT"/>
          </a:p>
        </p:txBody>
      </p:sp>
      <p:pic>
        <p:nvPicPr>
          <p:cNvPr id="7" name="Picture 2"/>
          <p:cNvPicPr>
            <a:picLocks noChangeAspect="1" noChangeArrowheads="1"/>
          </p:cNvPicPr>
          <p:nvPr userDrawn="1"/>
        </p:nvPicPr>
        <p:blipFill>
          <a:blip r:embed="rId2" cstate="print"/>
          <a:srcRect/>
          <a:stretch>
            <a:fillRect/>
          </a:stretch>
        </p:blipFill>
        <p:spPr bwMode="auto">
          <a:xfrm>
            <a:off x="7884368" y="1"/>
            <a:ext cx="1259631" cy="1863224"/>
          </a:xfrm>
          <a:prstGeom prst="rect">
            <a:avLst/>
          </a:prstGeom>
          <a:noFill/>
          <a:ln w="9525">
            <a:noFill/>
            <a:miter lim="800000"/>
            <a:headEnd/>
            <a:tailEnd/>
          </a:ln>
          <a:effectLst/>
        </p:spPr>
      </p:pic>
      <p:pic>
        <p:nvPicPr>
          <p:cNvPr id="8" name="Immagine 5" descr="LOGO ANCI.jpg"/>
          <p:cNvPicPr>
            <a:picLocks noChangeAspect="1"/>
          </p:cNvPicPr>
          <p:nvPr userDrawn="1"/>
        </p:nvPicPr>
        <p:blipFill>
          <a:blip r:embed="rId3" cstate="print"/>
          <a:srcRect/>
          <a:stretch>
            <a:fillRect/>
          </a:stretch>
        </p:blipFill>
        <p:spPr bwMode="auto">
          <a:xfrm>
            <a:off x="0" y="5633991"/>
            <a:ext cx="827584" cy="1224009"/>
          </a:xfrm>
          <a:prstGeom prst="rect">
            <a:avLst/>
          </a:prstGeom>
          <a:noFill/>
          <a:ln w="9525">
            <a:noFill/>
            <a:miter lim="800000"/>
            <a:headEnd/>
            <a:tailEnd/>
          </a:ln>
        </p:spPr>
      </p:pic>
      <p:sp>
        <p:nvSpPr>
          <p:cNvPr id="10" name="Rettangolo arrotondato 9"/>
          <p:cNvSpPr/>
          <p:nvPr userDrawn="1"/>
        </p:nvSpPr>
        <p:spPr>
          <a:xfrm>
            <a:off x="7055768" y="6309320"/>
            <a:ext cx="2088232" cy="360040"/>
          </a:xfrm>
          <a:prstGeom prst="roundRect">
            <a:avLst/>
          </a:prstGeom>
          <a:solidFill>
            <a:srgbClr val="CCAE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200" dirty="0" smtClean="0">
                <a:latin typeface="Tahoma" pitchFamily="34" charset="0"/>
                <a:ea typeface="Tahoma" pitchFamily="34" charset="0"/>
                <a:cs typeface="Tahoma" pitchFamily="34" charset="0"/>
              </a:rPr>
              <a:t>#anci2015</a:t>
            </a:r>
            <a:endParaRPr lang="it-IT" sz="2200" dirty="0">
              <a:latin typeface="Tahoma" pitchFamily="34" charset="0"/>
              <a:ea typeface="Tahoma" pitchFamily="34" charset="0"/>
              <a:cs typeface="Tahoma" pitchFamily="34" charset="0"/>
            </a:endParaRPr>
          </a:p>
        </p:txBody>
      </p:sp>
      <p:sp>
        <p:nvSpPr>
          <p:cNvPr id="11" name="Rettangolo arrotondato 10"/>
          <p:cNvSpPr/>
          <p:nvPr userDrawn="1"/>
        </p:nvSpPr>
        <p:spPr>
          <a:xfrm>
            <a:off x="0" y="260648"/>
            <a:ext cx="2699792" cy="504056"/>
          </a:xfrm>
          <a:prstGeom prst="roundRect">
            <a:avLst/>
          </a:prstGeom>
          <a:solidFill>
            <a:srgbClr val="CE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latin typeface="Tahoma" pitchFamily="34" charset="0"/>
                <a:ea typeface="Tahoma" pitchFamily="34" charset="0"/>
                <a:cs typeface="Tahoma" pitchFamily="34" charset="0"/>
              </a:rPr>
              <a:t>32^ Assemblea ANCI</a:t>
            </a:r>
          </a:p>
          <a:p>
            <a:pPr algn="ctr"/>
            <a:r>
              <a:rPr lang="it-IT" sz="1400" dirty="0" smtClean="0">
                <a:latin typeface="Tahoma" pitchFamily="34" charset="0"/>
                <a:ea typeface="Tahoma" pitchFamily="34" charset="0"/>
                <a:cs typeface="Tahoma" pitchFamily="34" charset="0"/>
              </a:rPr>
              <a:t>Torino 28-30 ottobre 2015</a:t>
            </a:r>
            <a:endParaRPr lang="it-IT" sz="1400" dirty="0">
              <a:latin typeface="Tahoma" pitchFamily="34" charset="0"/>
              <a:ea typeface="Tahoma" pitchFamily="34" charset="0"/>
              <a:cs typeface="Tahoma" pitchFamily="34" charset="0"/>
            </a:endParaRPr>
          </a:p>
        </p:txBody>
      </p:sp>
      <p:sp>
        <p:nvSpPr>
          <p:cNvPr id="12" name="Rettangolo arrotondato 11"/>
          <p:cNvSpPr/>
          <p:nvPr userDrawn="1"/>
        </p:nvSpPr>
        <p:spPr>
          <a:xfrm>
            <a:off x="7055768" y="6165304"/>
            <a:ext cx="2088232" cy="504056"/>
          </a:xfrm>
          <a:prstGeom prst="roundRect">
            <a:avLst/>
          </a:prstGeom>
          <a:solidFill>
            <a:srgbClr val="CE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Tahoma" pitchFamily="34" charset="0"/>
                <a:ea typeface="Tahoma" pitchFamily="34" charset="0"/>
                <a:cs typeface="Tahoma" pitchFamily="34" charset="0"/>
              </a:rPr>
              <a:t>#anci2015</a:t>
            </a:r>
            <a:endParaRPr lang="it-IT" sz="2400" dirty="0">
              <a:latin typeface="Tahoma" pitchFamily="34" charset="0"/>
              <a:ea typeface="Tahoma" pitchFamily="34" charset="0"/>
              <a:cs typeface="Tahoma"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DF13429-AB47-4742-A0F2-6A0F1CBCF76E}"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EDF13429-AB47-4742-A0F2-6A0F1CBCF76E}"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7F63B5A-6121-46A9-9C87-0FE8239756CD}" type="datetimeFigureOut">
              <a:rPr lang="it-IT" smtClean="0"/>
              <a:pPr/>
              <a:t>18/11/2015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DF13429-AB47-4742-A0F2-6A0F1CBCF76E}"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7F63B5A-6121-46A9-9C87-0FE8239756CD}" type="datetimeFigureOut">
              <a:rPr lang="it-IT" smtClean="0"/>
              <a:pPr/>
              <a:t>18/11/2015</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DF13429-AB47-4742-A0F2-6A0F1CBCF76E}"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Logo DGSCN.png"/>
          <p:cNvPicPr>
            <a:picLocks noChangeAspect="1"/>
          </p:cNvPicPr>
          <p:nvPr/>
        </p:nvPicPr>
        <p:blipFill>
          <a:blip r:embed="rId3" cstate="print"/>
          <a:stretch>
            <a:fillRect/>
          </a:stretch>
        </p:blipFill>
        <p:spPr>
          <a:xfrm>
            <a:off x="3635896" y="908720"/>
            <a:ext cx="5478556" cy="4104456"/>
          </a:xfrm>
          <a:prstGeom prst="rect">
            <a:avLst/>
          </a:prstGeom>
        </p:spPr>
      </p:pic>
      <p:sp>
        <p:nvSpPr>
          <p:cNvPr id="13314" name="Rectangle 1"/>
          <p:cNvSpPr>
            <a:spLocks noGrp="1"/>
          </p:cNvSpPr>
          <p:nvPr>
            <p:ph type="title"/>
          </p:nvPr>
        </p:nvSpPr>
        <p:spPr>
          <a:xfrm>
            <a:off x="179512" y="980728"/>
            <a:ext cx="8439150" cy="767308"/>
          </a:xfrm>
        </p:spPr>
        <p:txBody>
          <a:bodyPr>
            <a:normAutofit fontScale="90000"/>
          </a:bodyPr>
          <a:lstStyle/>
          <a:p>
            <a:pPr>
              <a:defRPr/>
            </a:pPr>
            <a:r>
              <a:rPr lang="it-IT" sz="3200" dirty="0" smtClean="0"/>
              <a:t/>
            </a:r>
            <a:br>
              <a:rPr lang="it-IT" sz="3200" dirty="0" smtClean="0"/>
            </a:br>
            <a:r>
              <a:rPr lang="it-IT" sz="3100" b="1" i="1" dirty="0" smtClean="0">
                <a:ea typeface="ＭＳ Ｐゴシック" pitchFamily="34" charset="-128"/>
              </a:rPr>
              <a:t/>
            </a:r>
            <a:br>
              <a:rPr lang="it-IT" sz="3100" b="1" i="1" dirty="0" smtClean="0">
                <a:ea typeface="ＭＳ Ｐゴシック" pitchFamily="34" charset="-128"/>
              </a:rPr>
            </a:br>
            <a:r>
              <a:rPr lang="it-IT" sz="3200" dirty="0" smtClean="0">
                <a:solidFill>
                  <a:schemeClr val="dk1"/>
                </a:solidFill>
              </a:rPr>
              <a:t/>
            </a:r>
            <a:br>
              <a:rPr lang="it-IT" sz="3200" dirty="0" smtClean="0">
                <a:solidFill>
                  <a:schemeClr val="dk1"/>
                </a:solidFill>
              </a:rPr>
            </a:br>
            <a:r>
              <a:rPr lang="it-IT" sz="3600" dirty="0" smtClean="0"/>
              <a:t/>
            </a:r>
            <a:br>
              <a:rPr lang="it-IT" sz="3600" dirty="0" smtClean="0"/>
            </a:br>
            <a:r>
              <a:rPr lang="it-IT" sz="3600" b="1" dirty="0" smtClean="0">
                <a:ea typeface="ＭＳ Ｐゴシック" pitchFamily="34" charset="-128"/>
              </a:rPr>
              <a:t> </a:t>
            </a:r>
            <a:endParaRPr sz="3600" b="1" dirty="0" smtClean="0">
              <a:ea typeface="ＭＳ Ｐゴシック" pitchFamily="34" charset="-128"/>
            </a:endParaRP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1AFE6AC3-A48A-48FD-B322-60FBA1AD3EDE}" type="slidenum">
              <a:rPr lang="it-IT">
                <a:latin typeface="Tw Cen MT" pitchFamily="34" charset="0"/>
              </a:rPr>
              <a:pPr>
                <a:defRPr/>
              </a:pPr>
              <a:t>1</a:t>
            </a:fld>
            <a:endParaRPr lang="it-IT">
              <a:latin typeface="Tw Cen MT" pitchFamily="34" charset="0"/>
            </a:endParaRPr>
          </a:p>
        </p:txBody>
      </p:sp>
      <p:sp>
        <p:nvSpPr>
          <p:cNvPr id="17" name="Rettangolo 16"/>
          <p:cNvSpPr/>
          <p:nvPr/>
        </p:nvSpPr>
        <p:spPr>
          <a:xfrm>
            <a:off x="467544" y="3140968"/>
            <a:ext cx="8208912" cy="3293209"/>
          </a:xfrm>
          <a:prstGeom prst="rect">
            <a:avLst/>
          </a:prstGeom>
        </p:spPr>
        <p:txBody>
          <a:bodyPr wrap="square">
            <a:spAutoFit/>
          </a:bodyPr>
          <a:lstStyle/>
          <a:p>
            <a:pPr algn="ctr"/>
            <a:r>
              <a:rPr lang="it-IT" sz="3200" b="1" i="1" dirty="0" smtClean="0"/>
              <a:t>I giovani per le città, le città per i giovani</a:t>
            </a:r>
          </a:p>
          <a:p>
            <a:pPr algn="ctr"/>
            <a:endParaRPr lang="it-IT" sz="3200" b="1" i="1" dirty="0" smtClean="0"/>
          </a:p>
          <a:p>
            <a:pPr algn="ctr"/>
            <a:r>
              <a:rPr lang="it-IT" sz="2400" i="1" dirty="0" smtClean="0"/>
              <a:t>Conferenza stampa di presentazione dell’Accordo fra ANCI e Dipartimento della Gioventù e del Servizio Civile Nazionale – </a:t>
            </a:r>
            <a:r>
              <a:rPr lang="it-IT" sz="2400" i="1" dirty="0" err="1" smtClean="0"/>
              <a:t>PdCM</a:t>
            </a:r>
            <a:r>
              <a:rPr lang="it-IT" sz="2400" i="1" dirty="0" smtClean="0"/>
              <a:t> per l’utilizzo del riparto 2014 e di altre economie del Fondo Nazionale per le Politiche Giovanili</a:t>
            </a:r>
          </a:p>
          <a:p>
            <a:pPr algn="ctr"/>
            <a:endParaRPr lang="it-IT" sz="2400" i="1" dirty="0" smtClean="0"/>
          </a:p>
          <a:p>
            <a:pPr algn="ctr"/>
            <a:r>
              <a:rPr lang="it-IT" sz="2400" b="1" dirty="0" smtClean="0"/>
              <a:t>Roma, c/o ANCI, 19 novembre 2015</a:t>
            </a:r>
            <a:endParaRPr lang="it-IT" sz="2400" b="1" dirty="0"/>
          </a:p>
        </p:txBody>
      </p:sp>
      <p:pic>
        <p:nvPicPr>
          <p:cNvPr id="5" name="Immagine 3" descr="LOGO ANCI.jpg"/>
          <p:cNvPicPr>
            <a:picLocks noChangeAspect="1"/>
          </p:cNvPicPr>
          <p:nvPr/>
        </p:nvPicPr>
        <p:blipFill>
          <a:blip r:embed="rId4" cstate="print"/>
          <a:srcRect/>
          <a:stretch>
            <a:fillRect/>
          </a:stretch>
        </p:blipFill>
        <p:spPr bwMode="auto">
          <a:xfrm>
            <a:off x="1835696" y="908720"/>
            <a:ext cx="973137" cy="1439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251520" y="44624"/>
            <a:ext cx="8153400" cy="990600"/>
          </a:xfrm>
        </p:spPr>
        <p:txBody>
          <a:bodyPr>
            <a:noAutofit/>
          </a:bodyPr>
          <a:lstStyle/>
          <a:p>
            <a:pPr>
              <a:defRPr/>
            </a:pPr>
            <a:r>
              <a:rPr lang="it-IT" sz="3200" b="1" dirty="0" smtClean="0">
                <a:latin typeface="+mn-lt"/>
                <a:ea typeface="ＭＳ Ｐゴシック" pitchFamily="34" charset="-128"/>
              </a:rPr>
              <a:t>Il Fondo Nazionale Politiche Giovanili nei Comuni</a:t>
            </a:r>
            <a:endParaRPr sz="3200" b="1" dirty="0" smtClean="0">
              <a:latin typeface="+mn-lt"/>
              <a:ea typeface="ＭＳ Ｐゴシック" pitchFamily="34" charset="-128"/>
            </a:endParaRPr>
          </a:p>
        </p:txBody>
      </p:sp>
      <p:sp>
        <p:nvSpPr>
          <p:cNvPr id="19" name="Segnaposto contenuto 2"/>
          <p:cNvSpPr>
            <a:spLocks noGrp="1"/>
          </p:cNvSpPr>
          <p:nvPr>
            <p:ph sz="half" idx="1"/>
          </p:nvPr>
        </p:nvSpPr>
        <p:spPr>
          <a:xfrm>
            <a:off x="457200" y="1340768"/>
            <a:ext cx="8229600" cy="4731246"/>
          </a:xfrm>
        </p:spPr>
        <p:txBody>
          <a:bodyPr>
            <a:noAutofit/>
          </a:bodyPr>
          <a:lstStyle/>
          <a:p>
            <a:pPr marL="0" indent="0" algn="just">
              <a:lnSpc>
                <a:spcPct val="130000"/>
              </a:lnSpc>
              <a:buFont typeface="Wingdings 2" pitchFamily="18" charset="2"/>
              <a:buNone/>
              <a:defRPr/>
            </a:pPr>
            <a:r>
              <a:rPr lang="it-IT" sz="2000" dirty="0" smtClean="0"/>
              <a:t>Dal 2007 ad oggi il Fondo Nazionale per le Politiche Giovanili ha concretamente contribuito ad innalzare la quantità e la qualità degli interventi rivolti ai giovani da parte delle amministrazioni comunali. Con il coordinamento dell’ANCI, a cui è affidata la gestione del riparto comunale del Fondo, sono stati attivati un numero considerevole di progetti sul territorio, insieme ad azioni trasversali che hanno accompagnato tali progettualità o attivato iniziative specifiche di rilievo nazionale. </a:t>
            </a:r>
          </a:p>
          <a:p>
            <a:pPr marL="0" indent="0" algn="just">
              <a:lnSpc>
                <a:spcPct val="130000"/>
              </a:lnSpc>
              <a:buFont typeface="Wingdings 2" pitchFamily="18" charset="2"/>
              <a:buNone/>
              <a:defRPr/>
            </a:pPr>
            <a:r>
              <a:rPr lang="it-IT" sz="2000" dirty="0" smtClean="0"/>
              <a:t>Oltre a progetti di interesse nazionale, fino ad oggi sono stati avviati </a:t>
            </a:r>
            <a:r>
              <a:rPr lang="it-IT" sz="2000" b="1" dirty="0" smtClean="0"/>
              <a:t>oltre 370 progetti gestiti direttamente da Comuni</a:t>
            </a:r>
            <a:r>
              <a:rPr lang="it-IT" sz="2000" dirty="0" smtClean="0"/>
              <a:t>, la maggior parte dei quali ormai conclusi. Le risorse totali messe in gioco – al netto del cofinanziamento locale che varia in base ai singoli programmi – ammontano a </a:t>
            </a:r>
            <a:r>
              <a:rPr lang="it-IT" sz="2000" b="1" dirty="0" smtClean="0"/>
              <a:t>oltre 45 milioni di euro</a:t>
            </a:r>
            <a:r>
              <a:rPr lang="it-IT" sz="2000" dirty="0" smtClean="0"/>
              <a:t>. </a:t>
            </a: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2</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91008" y="278160"/>
            <a:ext cx="8441432" cy="990600"/>
          </a:xfrm>
        </p:spPr>
        <p:txBody>
          <a:bodyPr>
            <a:noAutofit/>
          </a:bodyPr>
          <a:lstStyle/>
          <a:p>
            <a:pPr>
              <a:defRPr/>
            </a:pPr>
            <a:r>
              <a:rPr lang="it-IT" sz="2800" b="1" dirty="0" smtClean="0">
                <a:latin typeface="+mn-lt"/>
                <a:ea typeface="ＭＳ Ｐゴシック" pitchFamily="34" charset="-128"/>
              </a:rPr>
              <a:t>Accordo </a:t>
            </a:r>
            <a:r>
              <a:rPr lang="it-IT" sz="2800" b="1" dirty="0" err="1" smtClean="0">
                <a:latin typeface="+mn-lt"/>
                <a:ea typeface="ＭＳ Ｐゴシック" pitchFamily="34" charset="-128"/>
              </a:rPr>
              <a:t>Dip</a:t>
            </a:r>
            <a:r>
              <a:rPr lang="it-IT" sz="2800" b="1" dirty="0" smtClean="0">
                <a:latin typeface="+mn-lt"/>
                <a:ea typeface="ＭＳ Ｐゴシック" pitchFamily="34" charset="-128"/>
              </a:rPr>
              <a:t>. Gioventù e Servizio Civile Nazionale </a:t>
            </a:r>
            <a:r>
              <a:rPr lang="it-IT" sz="2800" b="1" dirty="0" err="1" smtClean="0">
                <a:latin typeface="+mn-lt"/>
                <a:ea typeface="ＭＳ Ｐゴシック" pitchFamily="34" charset="-128"/>
              </a:rPr>
              <a:t>PdCM</a:t>
            </a:r>
            <a:r>
              <a:rPr lang="it-IT" sz="2800" b="1" dirty="0" smtClean="0">
                <a:latin typeface="+mn-lt"/>
                <a:ea typeface="ＭＳ Ｐゴシック" pitchFamily="34" charset="-128"/>
              </a:rPr>
              <a:t> – ANCI su riparto 2014 FNPG e economie precedenti annualità </a:t>
            </a:r>
            <a:endParaRPr sz="2800" b="1" dirty="0" smtClean="0">
              <a:latin typeface="+mn-lt"/>
              <a:ea typeface="ＭＳ Ｐゴシック" pitchFamily="34" charset="-128"/>
            </a:endParaRPr>
          </a:p>
        </p:txBody>
      </p:sp>
      <p:sp>
        <p:nvSpPr>
          <p:cNvPr id="6" name="Segnaposto contenuto 2"/>
          <p:cNvSpPr>
            <a:spLocks noGrp="1"/>
          </p:cNvSpPr>
          <p:nvPr>
            <p:ph sz="half" idx="1"/>
          </p:nvPr>
        </p:nvSpPr>
        <p:spPr>
          <a:xfrm>
            <a:off x="467544" y="1484784"/>
            <a:ext cx="8229600" cy="2088232"/>
          </a:xfrm>
        </p:spPr>
        <p:txBody>
          <a:bodyPr>
            <a:noAutofit/>
          </a:bodyPr>
          <a:lstStyle/>
          <a:p>
            <a:pPr marL="0" indent="0" algn="just">
              <a:buFont typeface="Wingdings 2" pitchFamily="18" charset="2"/>
              <a:buNone/>
              <a:defRPr/>
            </a:pPr>
            <a:r>
              <a:rPr lang="it-IT" sz="2000" dirty="0" smtClean="0"/>
              <a:t>Lo scorso 10 settembre il Dipartimento della Gioventù e del servizio Civile Nazionale e l’ANCI hanno siglato un Accordo per disciplinare l’utilizzo del riparto 2014 del Fondo Nazionale per le Politiche Giovanili e di significative economie non spese nelle precedenti annualità.</a:t>
            </a:r>
          </a:p>
          <a:p>
            <a:pPr marL="0" indent="0" algn="just">
              <a:buFont typeface="Wingdings 2" pitchFamily="18" charset="2"/>
              <a:buNone/>
              <a:defRPr/>
            </a:pPr>
            <a:r>
              <a:rPr lang="it-IT" sz="2000" dirty="0" smtClean="0"/>
              <a:t>In totale, l’Accordo ha un valore </a:t>
            </a:r>
            <a:r>
              <a:rPr lang="it-IT" sz="2000" b="1" dirty="0" smtClean="0"/>
              <a:t>di 6.518.863,30 euro</a:t>
            </a:r>
            <a:r>
              <a:rPr lang="it-IT" sz="2000" dirty="0" smtClean="0"/>
              <a:t>, e prevede 4 linee di attività:</a:t>
            </a:r>
          </a:p>
          <a:p>
            <a:pPr marL="0" indent="0" algn="just">
              <a:buFont typeface="Wingdings 2" pitchFamily="18" charset="2"/>
              <a:buNone/>
              <a:defRPr/>
            </a:pPr>
            <a:endParaRPr lang="it-IT" sz="2000" dirty="0" smtClean="0"/>
          </a:p>
          <a:p>
            <a:pPr marL="0" indent="0" algn="just">
              <a:defRPr/>
            </a:pPr>
            <a:endParaRPr lang="it-IT" sz="2000" dirty="0" smtClean="0"/>
          </a:p>
          <a:p>
            <a:pPr marL="0" indent="0" algn="just">
              <a:buNone/>
              <a:defRPr/>
            </a:pPr>
            <a:r>
              <a:rPr lang="it-IT" sz="2000" dirty="0" smtClean="0"/>
              <a:t> </a:t>
            </a:r>
          </a:p>
          <a:p>
            <a:pPr marL="0" indent="0" algn="just">
              <a:buNone/>
              <a:defRPr/>
            </a:pPr>
            <a:r>
              <a:rPr lang="it-IT" sz="2000" dirty="0" smtClean="0"/>
              <a:t> </a:t>
            </a:r>
          </a:p>
          <a:p>
            <a:pPr marL="0" indent="0" algn="just">
              <a:buNone/>
              <a:defRPr/>
            </a:pPr>
            <a:r>
              <a:rPr lang="it-IT" sz="2000" dirty="0" smtClean="0"/>
              <a:t> </a:t>
            </a:r>
          </a:p>
          <a:p>
            <a:pPr marL="0" indent="0" algn="just">
              <a:buFont typeface="Wingdings 2" pitchFamily="18" charset="2"/>
              <a:buNone/>
              <a:defRPr/>
            </a:pPr>
            <a:endParaRPr lang="it-IT" sz="1800" dirty="0" smtClean="0"/>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3</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graphicFrame>
        <p:nvGraphicFramePr>
          <p:cNvPr id="7" name="Tabella 6"/>
          <p:cNvGraphicFramePr>
            <a:graphicFrameLocks noGrp="1"/>
          </p:cNvGraphicFramePr>
          <p:nvPr/>
        </p:nvGraphicFramePr>
        <p:xfrm>
          <a:off x="611560" y="3501008"/>
          <a:ext cx="7848872" cy="3210560"/>
        </p:xfrm>
        <a:graphic>
          <a:graphicData uri="http://schemas.openxmlformats.org/drawingml/2006/table">
            <a:tbl>
              <a:tblPr firstRow="1" bandRow="1">
                <a:tableStyleId>{5C22544A-7EE6-4342-B048-85BDC9FD1C3A}</a:tableStyleId>
              </a:tblPr>
              <a:tblGrid>
                <a:gridCol w="6264696"/>
                <a:gridCol w="1584176"/>
              </a:tblGrid>
              <a:tr h="370840">
                <a:tc>
                  <a:txBody>
                    <a:bodyPr/>
                    <a:lstStyle/>
                    <a:p>
                      <a:r>
                        <a:rPr lang="it-IT" dirty="0" smtClean="0"/>
                        <a:t>Linea di attività</a:t>
                      </a:r>
                      <a:endParaRPr lang="it-IT" dirty="0"/>
                    </a:p>
                  </a:txBody>
                  <a:tcPr/>
                </a:tc>
                <a:tc>
                  <a:txBody>
                    <a:bodyPr/>
                    <a:lstStyle/>
                    <a:p>
                      <a:r>
                        <a:rPr lang="it-IT" dirty="0" smtClean="0"/>
                        <a:t>Valore (€)</a:t>
                      </a:r>
                      <a:endParaRPr lang="it-IT" dirty="0"/>
                    </a:p>
                  </a:txBody>
                  <a:tcPr/>
                </a:tc>
              </a:tr>
              <a:tr h="370840">
                <a:tc>
                  <a:txBody>
                    <a:bodyPr/>
                    <a:lstStyle/>
                    <a:p>
                      <a:r>
                        <a:rPr lang="it-IT" sz="1800" dirty="0" smtClean="0"/>
                        <a:t>Finanziamento di progetti di partecipazione giovanile e innovazione sociale mediante scorrimento di precedenti Avvisi pubblici ANCI</a:t>
                      </a:r>
                      <a:endParaRPr lang="it-IT" dirty="0"/>
                    </a:p>
                  </a:txBody>
                  <a:tcPr/>
                </a:tc>
                <a:tc>
                  <a:txBody>
                    <a:bodyPr/>
                    <a:lstStyle/>
                    <a:p>
                      <a:r>
                        <a:rPr kumimoji="0" lang="it-IT" sz="1800" b="1" i="1" kern="1200" dirty="0" smtClean="0">
                          <a:solidFill>
                            <a:schemeClr val="dk1"/>
                          </a:solidFill>
                          <a:latin typeface="+mn-lt"/>
                          <a:ea typeface="+mn-ea"/>
                          <a:cs typeface="+mn-cs"/>
                        </a:rPr>
                        <a:t>1.018.863,30</a:t>
                      </a:r>
                      <a:endParaRPr lang="it-IT" dirty="0"/>
                    </a:p>
                  </a:txBody>
                  <a:tcPr/>
                </a:tc>
              </a:tr>
              <a:tr h="370840">
                <a:tc>
                  <a:txBody>
                    <a:bodyPr/>
                    <a:lstStyle/>
                    <a:p>
                      <a:r>
                        <a:rPr lang="it-IT" sz="1800" dirty="0" smtClean="0"/>
                        <a:t>Scuola per giovani amministratori</a:t>
                      </a:r>
                      <a:endParaRPr lang="it-IT" dirty="0"/>
                    </a:p>
                  </a:txBody>
                  <a:tcPr/>
                </a:tc>
                <a:tc>
                  <a:txBody>
                    <a:bodyPr/>
                    <a:lstStyle/>
                    <a:p>
                      <a:r>
                        <a:rPr kumimoji="0" lang="it-IT" sz="1800" b="1" i="1" kern="1200" dirty="0" smtClean="0">
                          <a:solidFill>
                            <a:schemeClr val="dk1"/>
                          </a:solidFill>
                          <a:latin typeface="+mn-lt"/>
                          <a:ea typeface="+mn-ea"/>
                          <a:cs typeface="+mn-cs"/>
                        </a:rPr>
                        <a:t>500.000</a:t>
                      </a:r>
                      <a:endParaRPr lang="it-IT" dirty="0"/>
                    </a:p>
                  </a:txBody>
                  <a:tcPr/>
                </a:tc>
              </a:tr>
              <a:tr h="370840">
                <a:tc>
                  <a:txBody>
                    <a:bodyPr/>
                    <a:lstStyle/>
                    <a:p>
                      <a:r>
                        <a:rPr lang="it-IT" sz="1800" dirty="0" smtClean="0"/>
                        <a:t>Avviso pubblico per progetti di sviluppo della creatività giovanile per la rigenerazione urbana</a:t>
                      </a:r>
                      <a:endParaRPr lang="it-IT" dirty="0"/>
                    </a:p>
                  </a:txBody>
                  <a:tcPr/>
                </a:tc>
                <a:tc>
                  <a:txBody>
                    <a:bodyPr/>
                    <a:lstStyle/>
                    <a:p>
                      <a:r>
                        <a:rPr kumimoji="0" lang="it-IT" sz="1800" b="1" i="1" kern="1200" dirty="0" smtClean="0">
                          <a:solidFill>
                            <a:schemeClr val="dk1"/>
                          </a:solidFill>
                          <a:latin typeface="+mn-lt"/>
                          <a:ea typeface="+mn-ea"/>
                          <a:cs typeface="+mn-cs"/>
                        </a:rPr>
                        <a:t>2.393.680</a:t>
                      </a:r>
                      <a:endParaRPr lang="it-IT" dirty="0"/>
                    </a:p>
                  </a:txBody>
                  <a:tcPr/>
                </a:tc>
              </a:tr>
              <a:tr h="370840">
                <a:tc>
                  <a:txBody>
                    <a:bodyPr/>
                    <a:lstStyle/>
                    <a:p>
                      <a:r>
                        <a:rPr lang="it-IT" sz="1800" dirty="0" smtClean="0"/>
                        <a:t>Avviso pubblico per progetti innovazione sociale, prevenzione e contrasto al disagio giovanile per città metropolitane ed enti di area vasta </a:t>
                      </a:r>
                      <a:endParaRPr lang="it-IT" dirty="0"/>
                    </a:p>
                  </a:txBody>
                  <a:tcPr/>
                </a:tc>
                <a:tc>
                  <a:txBody>
                    <a:bodyPr/>
                    <a:lstStyle/>
                    <a:p>
                      <a:r>
                        <a:rPr kumimoji="0" lang="it-IT" sz="1800" b="1" i="1" kern="1200" dirty="0" smtClean="0">
                          <a:solidFill>
                            <a:schemeClr val="dk1"/>
                          </a:solidFill>
                          <a:latin typeface="+mn-lt"/>
                          <a:ea typeface="+mn-ea"/>
                          <a:cs typeface="+mn-cs"/>
                        </a:rPr>
                        <a:t>2.150.000</a:t>
                      </a:r>
                      <a:endParaRPr lang="it-IT"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107504" y="278160"/>
            <a:ext cx="8568952" cy="990600"/>
          </a:xfrm>
        </p:spPr>
        <p:txBody>
          <a:bodyPr>
            <a:noAutofit/>
          </a:bodyPr>
          <a:lstStyle/>
          <a:p>
            <a:pPr>
              <a:defRPr/>
            </a:pPr>
            <a:r>
              <a:rPr lang="it-IT" sz="2800" b="1" dirty="0" smtClean="0">
                <a:latin typeface="+mn-lt"/>
              </a:rPr>
              <a:t>1) Finanziamento di progetti di partecipazione giovanile e innovazione sociale mediante scorrimento di precedenti Avvisi pubblici ANCI</a:t>
            </a:r>
            <a:r>
              <a:rPr lang="it-IT" sz="2800" b="1" dirty="0" smtClean="0">
                <a:latin typeface="+mn-lt"/>
                <a:ea typeface="ＭＳ Ｐゴシック" pitchFamily="34" charset="-128"/>
              </a:rPr>
              <a:t> </a:t>
            </a:r>
            <a:endParaRPr sz="2800" b="1" dirty="0" smtClean="0">
              <a:latin typeface="+mn-lt"/>
              <a:ea typeface="ＭＳ Ｐゴシック" pitchFamily="34" charset="-128"/>
            </a:endParaRPr>
          </a:p>
        </p:txBody>
      </p:sp>
      <p:sp>
        <p:nvSpPr>
          <p:cNvPr id="7" name="Segnaposto contenuto 2"/>
          <p:cNvSpPr>
            <a:spLocks noGrp="1"/>
          </p:cNvSpPr>
          <p:nvPr>
            <p:ph sz="half" idx="1"/>
          </p:nvPr>
        </p:nvSpPr>
        <p:spPr>
          <a:xfrm>
            <a:off x="457200" y="1556792"/>
            <a:ext cx="8229600" cy="4752528"/>
          </a:xfrm>
        </p:spPr>
        <p:txBody>
          <a:bodyPr>
            <a:noAutofit/>
          </a:bodyPr>
          <a:lstStyle/>
          <a:p>
            <a:pPr marL="0" indent="0" algn="just">
              <a:buFont typeface="Wingdings 2" pitchFamily="18" charset="2"/>
              <a:buNone/>
              <a:defRPr/>
            </a:pPr>
            <a:r>
              <a:rPr lang="it-IT" sz="2000" dirty="0" smtClean="0"/>
              <a:t>A ottobre 2014 ANCI ha emanato due Avvisi pubblici -  </a:t>
            </a:r>
            <a:r>
              <a:rPr lang="it-IT" sz="2000" i="1" dirty="0" smtClean="0"/>
              <a:t>“</a:t>
            </a:r>
            <a:r>
              <a:rPr lang="it-IT" sz="2000" i="1" dirty="0" err="1" smtClean="0"/>
              <a:t>ComuneMenteGiovane</a:t>
            </a:r>
            <a:r>
              <a:rPr lang="it-IT" sz="2000" i="1" dirty="0" smtClean="0"/>
              <a:t>”</a:t>
            </a:r>
            <a:r>
              <a:rPr lang="it-IT" sz="2000" dirty="0" smtClean="0"/>
              <a:t>, finanziato con il Fondo Nazionale per le Politiche Giovanili e </a:t>
            </a:r>
            <a:r>
              <a:rPr lang="it-IT" sz="2000" i="1" dirty="0" smtClean="0"/>
              <a:t>“</a:t>
            </a:r>
            <a:r>
              <a:rPr lang="it-IT" sz="2000" i="1" dirty="0" err="1" smtClean="0"/>
              <a:t>MeetYoungCities</a:t>
            </a:r>
            <a:r>
              <a:rPr lang="it-IT" sz="2000" i="1" dirty="0" smtClean="0"/>
              <a:t>”,</a:t>
            </a:r>
            <a:r>
              <a:rPr lang="it-IT" sz="2000" dirty="0" smtClean="0"/>
              <a:t> realizzato in collaborazione con l’Agenzia Nazionale per i Giovani - per la presentazione di </a:t>
            </a:r>
            <a:r>
              <a:rPr lang="it-IT" sz="2000" b="1" dirty="0" smtClean="0"/>
              <a:t>iniziative di </a:t>
            </a:r>
            <a:r>
              <a:rPr lang="it-IT" sz="2000" b="1" dirty="0" err="1" smtClean="0"/>
              <a:t>co-progettazione</a:t>
            </a:r>
            <a:r>
              <a:rPr lang="it-IT" sz="2000" b="1" dirty="0" smtClean="0"/>
              <a:t> fra amministrazione e giovani di servizi relativi al welfare, alla cultura, alla mobilità, all’ambiente, nonché di riutilizzo a fini sociali di spazi comuni</a:t>
            </a:r>
            <a:r>
              <a:rPr lang="it-IT" sz="2000" dirty="0" smtClean="0"/>
              <a:t>. </a:t>
            </a:r>
          </a:p>
          <a:p>
            <a:pPr marL="0" indent="0" algn="just">
              <a:buFont typeface="Wingdings 2" pitchFamily="18" charset="2"/>
              <a:buNone/>
              <a:defRPr/>
            </a:pPr>
            <a:r>
              <a:rPr lang="it-IT" sz="2000" dirty="0" smtClean="0"/>
              <a:t>A fronte del grande successo di partecipazione riscosso dai due Avvisi - oltre 180 proposte presentate da 146 Comuni – sono stati finora finanziati 21 progetti, attualmente in corso. </a:t>
            </a:r>
          </a:p>
          <a:p>
            <a:pPr marL="0" indent="0" algn="just">
              <a:buFont typeface="Wingdings 2" pitchFamily="18" charset="2"/>
              <a:buNone/>
              <a:defRPr/>
            </a:pPr>
            <a:r>
              <a:rPr lang="it-IT" sz="2000" dirty="0" smtClean="0"/>
              <a:t>Grazie all’Accordo stipulato a valere sul riparto 2014 del Fondo Nazionale Politiche Giovanili, </a:t>
            </a:r>
            <a:r>
              <a:rPr lang="it-IT" sz="2000" b="1" dirty="0" smtClean="0"/>
              <a:t>verranno finanziati altri 12 progetti</a:t>
            </a:r>
            <a:r>
              <a:rPr lang="it-IT" sz="2000" dirty="0" smtClean="0"/>
              <a:t>, fra quelli utilmente posizionati nelle graduatorie dei due Avvisi.</a:t>
            </a: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4</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251520" y="-387424"/>
            <a:ext cx="8153400" cy="990600"/>
          </a:xfrm>
        </p:spPr>
        <p:txBody>
          <a:bodyPr>
            <a:noAutofit/>
          </a:bodyPr>
          <a:lstStyle/>
          <a:p>
            <a:pPr>
              <a:defRPr/>
            </a:pPr>
            <a:r>
              <a:rPr lang="it-IT" sz="3200" b="1" dirty="0" smtClean="0">
                <a:latin typeface="+mn-lt"/>
                <a:ea typeface="ＭＳ Ｐゴシック" pitchFamily="34" charset="-128"/>
              </a:rPr>
              <a:t>1) I nuovi progetti di innovazione sociale</a:t>
            </a:r>
            <a:endParaRPr sz="3200" b="1" dirty="0" smtClean="0">
              <a:latin typeface="+mn-lt"/>
              <a:ea typeface="ＭＳ Ｐゴシック" pitchFamily="34" charset="-128"/>
            </a:endParaRP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5</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graphicFrame>
        <p:nvGraphicFramePr>
          <p:cNvPr id="6" name="Tabella 5"/>
          <p:cNvGraphicFramePr>
            <a:graphicFrameLocks noGrp="1"/>
          </p:cNvGraphicFramePr>
          <p:nvPr/>
        </p:nvGraphicFramePr>
        <p:xfrm>
          <a:off x="251520" y="813896"/>
          <a:ext cx="8712968" cy="5999480"/>
        </p:xfrm>
        <a:graphic>
          <a:graphicData uri="http://schemas.openxmlformats.org/drawingml/2006/table">
            <a:tbl>
              <a:tblPr firstRow="1" bandRow="1">
                <a:tableStyleId>{5C22544A-7EE6-4342-B048-85BDC9FD1C3A}</a:tableStyleId>
              </a:tblPr>
              <a:tblGrid>
                <a:gridCol w="1295172"/>
                <a:gridCol w="3889404"/>
                <a:gridCol w="2520280"/>
                <a:gridCol w="1008112"/>
              </a:tblGrid>
              <a:tr h="370840">
                <a:tc>
                  <a:txBody>
                    <a:bodyPr/>
                    <a:lstStyle/>
                    <a:p>
                      <a:r>
                        <a:rPr lang="it-IT" sz="1400" dirty="0" smtClean="0">
                          <a:latin typeface="+mn-lt"/>
                        </a:rPr>
                        <a:t>Comune capofila</a:t>
                      </a:r>
                      <a:endParaRPr lang="it-IT" sz="1400" dirty="0">
                        <a:latin typeface="+mn-lt"/>
                      </a:endParaRPr>
                    </a:p>
                  </a:txBody>
                  <a:tcPr/>
                </a:tc>
                <a:tc>
                  <a:txBody>
                    <a:bodyPr/>
                    <a:lstStyle/>
                    <a:p>
                      <a:r>
                        <a:rPr lang="it-IT" sz="1400" dirty="0" smtClean="0">
                          <a:latin typeface="+mn-lt"/>
                        </a:rPr>
                        <a:t>Nome progetto</a:t>
                      </a:r>
                      <a:endParaRPr lang="it-IT" sz="1400" dirty="0">
                        <a:latin typeface="+mn-lt"/>
                      </a:endParaRPr>
                    </a:p>
                  </a:txBody>
                  <a:tcPr/>
                </a:tc>
                <a:tc>
                  <a:txBody>
                    <a:bodyPr/>
                    <a:lstStyle/>
                    <a:p>
                      <a:r>
                        <a:rPr lang="it-IT" sz="1400" dirty="0" smtClean="0">
                          <a:latin typeface="+mn-lt"/>
                        </a:rPr>
                        <a:t>Area d’intervento</a:t>
                      </a:r>
                      <a:endParaRPr lang="it-IT" sz="1400" dirty="0">
                        <a:latin typeface="+mn-lt"/>
                      </a:endParaRPr>
                    </a:p>
                  </a:txBody>
                  <a:tcPr/>
                </a:tc>
                <a:tc>
                  <a:txBody>
                    <a:bodyPr/>
                    <a:lstStyle/>
                    <a:p>
                      <a:r>
                        <a:rPr lang="it-IT" sz="1400" dirty="0" smtClean="0">
                          <a:latin typeface="+mn-lt"/>
                        </a:rPr>
                        <a:t>Avviso Pubblico</a:t>
                      </a:r>
                      <a:endParaRPr lang="it-IT" sz="1400" dirty="0">
                        <a:latin typeface="+mn-lt"/>
                      </a:endParaRPr>
                    </a:p>
                  </a:txBody>
                  <a:tcPr/>
                </a:tc>
              </a:tr>
              <a:tr h="370840">
                <a:tc>
                  <a:txBody>
                    <a:bodyPr/>
                    <a:lstStyle/>
                    <a:p>
                      <a:r>
                        <a:rPr lang="it-IT" sz="1400" dirty="0" smtClean="0">
                          <a:latin typeface="+mn-lt"/>
                        </a:rPr>
                        <a:t>Asti</a:t>
                      </a:r>
                      <a:endParaRPr lang="it-IT" sz="1400" dirty="0">
                        <a:latin typeface="+mn-lt"/>
                      </a:endParaRPr>
                    </a:p>
                  </a:txBody>
                  <a:tcPr/>
                </a:tc>
                <a:tc>
                  <a:txBody>
                    <a:bodyPr/>
                    <a:lstStyle/>
                    <a:p>
                      <a:r>
                        <a:rPr lang="it-IT" sz="1400" dirty="0" smtClean="0">
                          <a:latin typeface="+mn-lt"/>
                        </a:rPr>
                        <a:t>Spazio</a:t>
                      </a:r>
                      <a:r>
                        <a:rPr lang="it-IT" sz="1400" baseline="0" dirty="0" smtClean="0">
                          <a:latin typeface="+mn-lt"/>
                        </a:rPr>
                        <a:t> </a:t>
                      </a:r>
                      <a:r>
                        <a:rPr lang="it-IT" sz="1400" baseline="0" dirty="0" err="1" smtClean="0">
                          <a:latin typeface="+mn-lt"/>
                        </a:rPr>
                        <a:t>Ottolenghi</a:t>
                      </a:r>
                      <a:endParaRPr lang="it-IT" sz="1400" dirty="0">
                        <a:latin typeface="+mn-lt"/>
                      </a:endParaRPr>
                    </a:p>
                  </a:txBody>
                  <a:tcPr/>
                </a:tc>
                <a:tc>
                  <a:txBody>
                    <a:bodyPr/>
                    <a:lstStyle/>
                    <a:p>
                      <a:r>
                        <a:rPr lang="it-IT" sz="1400" dirty="0" smtClean="0">
                          <a:latin typeface="+mn-lt"/>
                        </a:rPr>
                        <a:t>Welfare, Spazi e beni pubblici</a:t>
                      </a:r>
                      <a:endParaRPr lang="it-IT" sz="1400" dirty="0">
                        <a:latin typeface="+mn-lt"/>
                      </a:endParaRPr>
                    </a:p>
                  </a:txBody>
                  <a:tcPr/>
                </a:tc>
                <a:tc>
                  <a:txBody>
                    <a:bodyPr/>
                    <a:lstStyle/>
                    <a:p>
                      <a:r>
                        <a:rPr lang="it-IT" sz="1400" dirty="0" smtClean="0">
                          <a:latin typeface="+mn-lt"/>
                        </a:rPr>
                        <a:t>CMG</a:t>
                      </a:r>
                      <a:endParaRPr lang="it-IT" sz="1400" dirty="0">
                        <a:latin typeface="+mn-lt"/>
                      </a:endParaRPr>
                    </a:p>
                  </a:txBody>
                  <a:tcPr/>
                </a:tc>
              </a:tr>
              <a:tr h="370840">
                <a:tc>
                  <a:txBody>
                    <a:bodyPr/>
                    <a:lstStyle/>
                    <a:p>
                      <a:r>
                        <a:rPr lang="it-IT" sz="1400" dirty="0" smtClean="0">
                          <a:latin typeface="+mn-lt"/>
                        </a:rPr>
                        <a:t>Alessandria</a:t>
                      </a:r>
                      <a:endParaRPr lang="it-IT" sz="1400" dirty="0">
                        <a:latin typeface="+mn-lt"/>
                      </a:endParaRPr>
                    </a:p>
                  </a:txBody>
                  <a:tcPr/>
                </a:tc>
                <a:tc>
                  <a:txBody>
                    <a:bodyPr/>
                    <a:lstStyle/>
                    <a:p>
                      <a:r>
                        <a:rPr lang="it-IT" sz="1400" dirty="0" smtClean="0">
                          <a:latin typeface="+mn-lt"/>
                        </a:rPr>
                        <a:t>Nuove (</a:t>
                      </a:r>
                      <a:r>
                        <a:rPr lang="it-IT" sz="1400" dirty="0" err="1" smtClean="0">
                          <a:latin typeface="+mn-lt"/>
                        </a:rPr>
                        <a:t>Ri</a:t>
                      </a:r>
                      <a:r>
                        <a:rPr lang="it-IT" sz="1400" dirty="0" smtClean="0">
                          <a:latin typeface="+mn-lt"/>
                        </a:rPr>
                        <a:t>)Generazioni Urbane</a:t>
                      </a:r>
                      <a:endParaRPr lang="it-IT" sz="1400" dirty="0">
                        <a:latin typeface="+mn-lt"/>
                      </a:endParaRPr>
                    </a:p>
                  </a:txBody>
                  <a:tcPr/>
                </a:tc>
                <a:tc>
                  <a:txBody>
                    <a:bodyPr/>
                    <a:lstStyle/>
                    <a:p>
                      <a:r>
                        <a:rPr lang="it-IT" sz="1400" dirty="0" smtClean="0">
                          <a:latin typeface="+mn-lt"/>
                        </a:rPr>
                        <a:t>Spazi e</a:t>
                      </a:r>
                      <a:r>
                        <a:rPr lang="it-IT" sz="1400" baseline="0" dirty="0" smtClean="0">
                          <a:latin typeface="+mn-lt"/>
                        </a:rPr>
                        <a:t> beni pubblici</a:t>
                      </a:r>
                      <a:endParaRPr lang="it-IT" sz="1400" dirty="0">
                        <a:latin typeface="+mn-lt"/>
                      </a:endParaRPr>
                    </a:p>
                  </a:txBody>
                  <a:tcPr/>
                </a:tc>
                <a:tc>
                  <a:txBody>
                    <a:bodyPr/>
                    <a:lstStyle/>
                    <a:p>
                      <a:r>
                        <a:rPr lang="it-IT" sz="1400" dirty="0" smtClean="0">
                          <a:latin typeface="+mn-lt"/>
                        </a:rPr>
                        <a:t>CMG</a:t>
                      </a:r>
                      <a:endParaRPr lang="it-IT" sz="1400" dirty="0">
                        <a:latin typeface="+mn-lt"/>
                      </a:endParaRPr>
                    </a:p>
                  </a:txBody>
                  <a:tcPr/>
                </a:tc>
              </a:tr>
              <a:tr h="370840">
                <a:tc>
                  <a:txBody>
                    <a:bodyPr/>
                    <a:lstStyle/>
                    <a:p>
                      <a:r>
                        <a:rPr lang="it-IT" sz="1400" dirty="0" smtClean="0">
                          <a:latin typeface="+mn-lt"/>
                        </a:rPr>
                        <a:t>Forlì</a:t>
                      </a:r>
                      <a:endParaRPr lang="it-IT" sz="1400" dirty="0">
                        <a:latin typeface="+mn-lt"/>
                      </a:endParaRPr>
                    </a:p>
                  </a:txBody>
                  <a:tcPr/>
                </a:tc>
                <a:tc>
                  <a:txBody>
                    <a:bodyPr/>
                    <a:lstStyle/>
                    <a:p>
                      <a:r>
                        <a:rPr lang="it-IT" sz="1400" dirty="0" smtClean="0">
                          <a:latin typeface="+mn-lt"/>
                        </a:rPr>
                        <a:t>Ri-FABBRICANDO: </a:t>
                      </a:r>
                      <a:r>
                        <a:rPr lang="it-IT" sz="1400" baseline="0" dirty="0" smtClean="0">
                          <a:latin typeface="+mn-lt"/>
                        </a:rPr>
                        <a:t> innovazione nella </a:t>
                      </a:r>
                      <a:r>
                        <a:rPr lang="it-IT" sz="1400" baseline="0" dirty="0" err="1" smtClean="0">
                          <a:latin typeface="+mn-lt"/>
                        </a:rPr>
                        <a:t>governance</a:t>
                      </a:r>
                      <a:r>
                        <a:rPr lang="it-IT" sz="1400" baseline="0" dirty="0" smtClean="0">
                          <a:latin typeface="+mn-lt"/>
                        </a:rPr>
                        <a:t> dello spazio pubblico a Forlì</a:t>
                      </a:r>
                      <a:endParaRPr lang="it-IT" sz="1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Spazi e beni pubblici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CMG</a:t>
                      </a:r>
                    </a:p>
                  </a:txBody>
                  <a:tcPr/>
                </a:tc>
              </a:tr>
              <a:tr h="370840">
                <a:tc>
                  <a:txBody>
                    <a:bodyPr/>
                    <a:lstStyle/>
                    <a:p>
                      <a:r>
                        <a:rPr lang="it-IT" sz="1400" dirty="0" smtClean="0">
                          <a:latin typeface="+mn-lt"/>
                        </a:rPr>
                        <a:t>Ancona</a:t>
                      </a:r>
                      <a:endParaRPr lang="it-IT" sz="1400" dirty="0">
                        <a:latin typeface="+mn-lt"/>
                      </a:endParaRPr>
                    </a:p>
                  </a:txBody>
                  <a:tcPr/>
                </a:tc>
                <a:tc>
                  <a:txBody>
                    <a:bodyPr/>
                    <a:lstStyle/>
                    <a:p>
                      <a:r>
                        <a:rPr lang="it-IT" sz="1400" dirty="0" err="1" smtClean="0">
                          <a:latin typeface="+mn-lt"/>
                        </a:rPr>
                        <a:t>NE.MO</a:t>
                      </a:r>
                      <a:r>
                        <a:rPr lang="it-IT" sz="1400" dirty="0" smtClean="0">
                          <a:latin typeface="+mn-lt"/>
                        </a:rPr>
                        <a:t>. – Neo Artigianato alla Mole </a:t>
                      </a:r>
                      <a:r>
                        <a:rPr lang="it-IT" sz="1400" dirty="0" err="1" smtClean="0">
                          <a:latin typeface="+mn-lt"/>
                        </a:rPr>
                        <a:t>Vanvitelliana</a:t>
                      </a:r>
                      <a:endParaRPr lang="it-IT" sz="1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Spazi e beni pubblici, Cultura e turismo</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CMG</a:t>
                      </a:r>
                    </a:p>
                  </a:txBody>
                  <a:tcPr/>
                </a:tc>
              </a:tr>
              <a:tr h="370840">
                <a:tc>
                  <a:txBody>
                    <a:bodyPr/>
                    <a:lstStyle/>
                    <a:p>
                      <a:r>
                        <a:rPr lang="it-IT" sz="1400" dirty="0" smtClean="0">
                          <a:latin typeface="+mn-lt"/>
                        </a:rPr>
                        <a:t>Salerno</a:t>
                      </a:r>
                      <a:endParaRPr lang="it-IT" sz="1400" dirty="0">
                        <a:latin typeface="+mn-lt"/>
                      </a:endParaRPr>
                    </a:p>
                  </a:txBody>
                  <a:tcPr/>
                </a:tc>
                <a:tc>
                  <a:txBody>
                    <a:bodyPr/>
                    <a:lstStyle/>
                    <a:p>
                      <a:r>
                        <a:rPr lang="it-IT" sz="1400" dirty="0" smtClean="0">
                          <a:latin typeface="+mn-lt"/>
                        </a:rPr>
                        <a:t>Fabbrica</a:t>
                      </a:r>
                      <a:r>
                        <a:rPr lang="it-IT" sz="1400" baseline="0" dirty="0" smtClean="0">
                          <a:latin typeface="+mn-lt"/>
                        </a:rPr>
                        <a:t> Salerno</a:t>
                      </a:r>
                      <a:endParaRPr lang="it-IT" sz="1400" dirty="0">
                        <a:latin typeface="+mn-lt"/>
                      </a:endParaRPr>
                    </a:p>
                  </a:txBody>
                  <a:tcPr/>
                </a:tc>
                <a:tc>
                  <a:txBody>
                    <a:bodyPr/>
                    <a:lstStyle/>
                    <a:p>
                      <a:r>
                        <a:rPr lang="it-IT" sz="1400" dirty="0" smtClean="0">
                          <a:latin typeface="+mn-lt"/>
                        </a:rPr>
                        <a:t>Cultura e turismo</a:t>
                      </a:r>
                      <a:endParaRPr lang="it-IT" sz="1400" dirty="0">
                        <a:latin typeface="+mn-lt"/>
                      </a:endParaRPr>
                    </a:p>
                  </a:txBody>
                  <a:tcPr/>
                </a:tc>
                <a:tc>
                  <a:txBody>
                    <a:bodyPr/>
                    <a:lstStyle/>
                    <a:p>
                      <a:r>
                        <a:rPr lang="it-IT" sz="1400" dirty="0" smtClean="0">
                          <a:latin typeface="+mn-lt"/>
                        </a:rPr>
                        <a:t>CMG</a:t>
                      </a:r>
                      <a:endParaRPr lang="it-IT" sz="1400" dirty="0">
                        <a:latin typeface="+mn-lt"/>
                      </a:endParaRPr>
                    </a:p>
                  </a:txBody>
                  <a:tcPr/>
                </a:tc>
              </a:tr>
              <a:tr h="370840">
                <a:tc>
                  <a:txBody>
                    <a:bodyPr/>
                    <a:lstStyle/>
                    <a:p>
                      <a:r>
                        <a:rPr lang="it-IT" sz="1400" dirty="0" smtClean="0">
                          <a:latin typeface="+mn-lt"/>
                        </a:rPr>
                        <a:t>Bisceglie</a:t>
                      </a:r>
                      <a:endParaRPr lang="it-IT" sz="1400" dirty="0">
                        <a:latin typeface="+mn-lt"/>
                      </a:endParaRPr>
                    </a:p>
                  </a:txBody>
                  <a:tcPr/>
                </a:tc>
                <a:tc>
                  <a:txBody>
                    <a:bodyPr/>
                    <a:lstStyle/>
                    <a:p>
                      <a:r>
                        <a:rPr lang="it-IT" sz="1400" dirty="0" smtClean="0">
                          <a:latin typeface="+mn-lt"/>
                        </a:rPr>
                        <a:t>Io lavoro </a:t>
                      </a:r>
                      <a:r>
                        <a:rPr lang="it-IT" sz="1400" dirty="0" err="1" smtClean="0">
                          <a:latin typeface="+mn-lt"/>
                        </a:rPr>
                        <a:t>To</a:t>
                      </a:r>
                      <a:r>
                        <a:rPr lang="it-IT" sz="1400" dirty="0" smtClean="0">
                          <a:latin typeface="+mn-lt"/>
                        </a:rPr>
                        <a:t> </a:t>
                      </a:r>
                      <a:r>
                        <a:rPr lang="it-IT" sz="1400" dirty="0" err="1" smtClean="0">
                          <a:latin typeface="+mn-lt"/>
                        </a:rPr>
                        <a:t>push</a:t>
                      </a:r>
                      <a:r>
                        <a:rPr lang="it-IT" sz="1400" dirty="0" smtClean="0">
                          <a:latin typeface="+mn-lt"/>
                        </a:rPr>
                        <a:t> Up </a:t>
                      </a:r>
                      <a:r>
                        <a:rPr lang="it-IT" sz="1400" dirty="0" err="1" smtClean="0">
                          <a:latin typeface="+mn-lt"/>
                        </a:rPr>
                        <a:t>Talents</a:t>
                      </a:r>
                      <a:r>
                        <a:rPr lang="it-IT" sz="1400" dirty="0" smtClean="0">
                          <a:latin typeface="+mn-lt"/>
                        </a:rPr>
                        <a:t>, per lo sviluppo locale</a:t>
                      </a:r>
                      <a:endParaRPr lang="it-IT" sz="1400" dirty="0">
                        <a:latin typeface="+mn-lt"/>
                      </a:endParaRPr>
                    </a:p>
                  </a:txBody>
                  <a:tcPr/>
                </a:tc>
                <a:tc>
                  <a:txBody>
                    <a:bodyPr/>
                    <a:lstStyle/>
                    <a:p>
                      <a:r>
                        <a:rPr lang="it-IT" sz="1400" dirty="0" smtClean="0">
                          <a:latin typeface="+mn-lt"/>
                        </a:rPr>
                        <a:t>Spazi e beni pubblici</a:t>
                      </a:r>
                      <a:endParaRPr lang="it-IT" sz="1400" dirty="0">
                        <a:latin typeface="+mn-lt"/>
                      </a:endParaRPr>
                    </a:p>
                  </a:txBody>
                  <a:tcPr/>
                </a:tc>
                <a:tc>
                  <a:txBody>
                    <a:bodyPr/>
                    <a:lstStyle/>
                    <a:p>
                      <a:r>
                        <a:rPr lang="it-IT" sz="1400" dirty="0" smtClean="0">
                          <a:latin typeface="+mn-lt"/>
                        </a:rPr>
                        <a:t>CMG</a:t>
                      </a:r>
                      <a:endParaRPr lang="it-IT" sz="1400" dirty="0">
                        <a:latin typeface="+mn-lt"/>
                      </a:endParaRPr>
                    </a:p>
                  </a:txBody>
                  <a:tcPr/>
                </a:tc>
              </a:tr>
              <a:tr h="370840">
                <a:tc>
                  <a:txBody>
                    <a:bodyPr/>
                    <a:lstStyle/>
                    <a:p>
                      <a:r>
                        <a:rPr lang="it-IT" sz="1400" dirty="0" smtClean="0">
                          <a:latin typeface="+mn-lt"/>
                        </a:rPr>
                        <a:t>Afragola</a:t>
                      </a:r>
                      <a:endParaRPr lang="it-IT" sz="1400" dirty="0">
                        <a:latin typeface="+mn-lt"/>
                      </a:endParaRPr>
                    </a:p>
                  </a:txBody>
                  <a:tcPr/>
                </a:tc>
                <a:tc>
                  <a:txBody>
                    <a:bodyPr/>
                    <a:lstStyle/>
                    <a:p>
                      <a:r>
                        <a:rPr lang="it-IT" sz="1400" dirty="0" err="1" smtClean="0">
                          <a:latin typeface="+mn-lt"/>
                        </a:rPr>
                        <a:t>Greeners</a:t>
                      </a:r>
                      <a:r>
                        <a:rPr lang="it-IT" sz="1400" dirty="0" smtClean="0">
                          <a:latin typeface="+mn-lt"/>
                        </a:rPr>
                        <a:t> - </a:t>
                      </a:r>
                      <a:r>
                        <a:rPr kumimoji="0" lang="it-IT" sz="1400" kern="1200" dirty="0" smtClean="0">
                          <a:solidFill>
                            <a:schemeClr val="dk1"/>
                          </a:solidFill>
                          <a:latin typeface="+mn-lt"/>
                          <a:ea typeface="+mn-ea"/>
                          <a:cs typeface="+mn-cs"/>
                        </a:rPr>
                        <a:t>Giovani Innovatori per l’Ambiente e la Salute</a:t>
                      </a:r>
                      <a:endParaRPr lang="it-IT" sz="1400" dirty="0">
                        <a:latin typeface="+mn-lt"/>
                      </a:endParaRPr>
                    </a:p>
                  </a:txBody>
                  <a:tcPr/>
                </a:tc>
                <a:tc>
                  <a:txBody>
                    <a:bodyPr/>
                    <a:lstStyle/>
                    <a:p>
                      <a:r>
                        <a:rPr lang="it-IT" sz="1400" baseline="0" dirty="0" smtClean="0">
                          <a:latin typeface="+mn-lt"/>
                        </a:rPr>
                        <a:t>Sostenibilità ambientale</a:t>
                      </a:r>
                      <a:endParaRPr lang="it-IT" sz="1400" dirty="0">
                        <a:latin typeface="+mn-lt"/>
                      </a:endParaRPr>
                    </a:p>
                  </a:txBody>
                  <a:tcPr/>
                </a:tc>
                <a:tc>
                  <a:txBody>
                    <a:bodyPr/>
                    <a:lstStyle/>
                    <a:p>
                      <a:r>
                        <a:rPr lang="it-IT" sz="1400" dirty="0" smtClean="0">
                          <a:latin typeface="+mn-lt"/>
                        </a:rPr>
                        <a:t>CMG</a:t>
                      </a:r>
                      <a:endParaRPr lang="it-IT" sz="1400" dirty="0">
                        <a:latin typeface="+mn-lt"/>
                      </a:endParaRPr>
                    </a:p>
                  </a:txBody>
                  <a:tcPr/>
                </a:tc>
              </a:tr>
              <a:tr h="370840">
                <a:tc>
                  <a:txBody>
                    <a:bodyPr/>
                    <a:lstStyle/>
                    <a:p>
                      <a:r>
                        <a:rPr lang="it-IT" sz="1400" dirty="0" smtClean="0">
                          <a:latin typeface="+mn-lt"/>
                        </a:rPr>
                        <a:t>Villafranca Tirrena</a:t>
                      </a:r>
                      <a:endParaRPr lang="it-IT" sz="1400" dirty="0">
                        <a:latin typeface="+mn-lt"/>
                      </a:endParaRPr>
                    </a:p>
                  </a:txBody>
                  <a:tcPr/>
                </a:tc>
                <a:tc>
                  <a:txBody>
                    <a:bodyPr/>
                    <a:lstStyle/>
                    <a:p>
                      <a:r>
                        <a:rPr lang="it-IT" sz="1400" dirty="0" err="1" smtClean="0">
                          <a:latin typeface="+mn-lt"/>
                        </a:rPr>
                        <a:t>Co.Vi.</a:t>
                      </a:r>
                      <a:r>
                        <a:rPr lang="it-IT" sz="1400" dirty="0" smtClean="0">
                          <a:latin typeface="+mn-lt"/>
                        </a:rPr>
                        <a:t> – </a:t>
                      </a:r>
                      <a:r>
                        <a:rPr lang="it-IT" sz="1400" dirty="0" err="1" smtClean="0">
                          <a:latin typeface="+mn-lt"/>
                        </a:rPr>
                        <a:t>Coworking</a:t>
                      </a:r>
                      <a:r>
                        <a:rPr lang="it-IT" sz="1400" dirty="0" smtClean="0">
                          <a:latin typeface="+mn-lt"/>
                        </a:rPr>
                        <a:t> Villafranca Tirrena</a:t>
                      </a:r>
                      <a:endParaRPr lang="it-IT" sz="1400" dirty="0">
                        <a:latin typeface="+mn-lt"/>
                      </a:endParaRPr>
                    </a:p>
                  </a:txBody>
                  <a:tcPr/>
                </a:tc>
                <a:tc>
                  <a:txBody>
                    <a:bodyPr/>
                    <a:lstStyle/>
                    <a:p>
                      <a:r>
                        <a:rPr lang="it-IT" sz="1400" dirty="0" smtClean="0">
                          <a:latin typeface="+mn-lt"/>
                        </a:rPr>
                        <a:t>Spazi e beni pubblici, Welfare</a:t>
                      </a:r>
                      <a:endParaRPr lang="it-IT" sz="1400" dirty="0">
                        <a:latin typeface="+mn-lt"/>
                      </a:endParaRPr>
                    </a:p>
                  </a:txBody>
                  <a:tcPr/>
                </a:tc>
                <a:tc>
                  <a:txBody>
                    <a:bodyPr/>
                    <a:lstStyle/>
                    <a:p>
                      <a:r>
                        <a:rPr lang="it-IT" sz="1400" dirty="0" smtClean="0">
                          <a:latin typeface="+mn-lt"/>
                        </a:rPr>
                        <a:t>MYC</a:t>
                      </a:r>
                      <a:endParaRPr lang="it-IT" sz="1400" dirty="0">
                        <a:latin typeface="+mn-lt"/>
                      </a:endParaRPr>
                    </a:p>
                  </a:txBody>
                  <a:tcPr/>
                </a:tc>
              </a:tr>
              <a:tr h="370840">
                <a:tc>
                  <a:txBody>
                    <a:bodyPr/>
                    <a:lstStyle/>
                    <a:p>
                      <a:r>
                        <a:rPr lang="it-IT" sz="1400" dirty="0" smtClean="0">
                          <a:latin typeface="+mn-lt"/>
                        </a:rPr>
                        <a:t>Napoli</a:t>
                      </a:r>
                      <a:endParaRPr lang="it-IT" sz="1400" dirty="0">
                        <a:latin typeface="+mn-lt"/>
                      </a:endParaRPr>
                    </a:p>
                  </a:txBody>
                  <a:tcPr/>
                </a:tc>
                <a:tc>
                  <a:txBody>
                    <a:bodyPr/>
                    <a:lstStyle/>
                    <a:p>
                      <a:r>
                        <a:rPr lang="it-IT" sz="1400" dirty="0" err="1" smtClean="0">
                          <a:latin typeface="+mn-lt"/>
                        </a:rPr>
                        <a:t>GardeNet</a:t>
                      </a:r>
                      <a:r>
                        <a:rPr lang="it-IT" sz="1400" dirty="0" smtClean="0">
                          <a:latin typeface="+mn-lt"/>
                        </a:rPr>
                        <a:t> – Coltivare biodiversità</a:t>
                      </a:r>
                      <a:endParaRPr lang="it-IT" sz="1400" dirty="0">
                        <a:latin typeface="+mn-lt"/>
                      </a:endParaRPr>
                    </a:p>
                  </a:txBody>
                  <a:tcPr/>
                </a:tc>
                <a:tc>
                  <a:txBody>
                    <a:bodyPr/>
                    <a:lstStyle/>
                    <a:p>
                      <a:r>
                        <a:rPr lang="it-IT" sz="1400" dirty="0" smtClean="0">
                          <a:latin typeface="+mn-lt"/>
                        </a:rPr>
                        <a:t>Spazi</a:t>
                      </a:r>
                      <a:r>
                        <a:rPr lang="it-IT" sz="1400" baseline="0" dirty="0" smtClean="0">
                          <a:latin typeface="+mn-lt"/>
                        </a:rPr>
                        <a:t> e beni pubblici, Sostenibilità ambientale</a:t>
                      </a:r>
                      <a:endParaRPr lang="it-IT" sz="1400" dirty="0">
                        <a:latin typeface="+mn-lt"/>
                      </a:endParaRPr>
                    </a:p>
                  </a:txBody>
                  <a:tcPr/>
                </a:tc>
                <a:tc>
                  <a:txBody>
                    <a:bodyPr/>
                    <a:lstStyle/>
                    <a:p>
                      <a:r>
                        <a:rPr lang="it-IT" sz="1400" dirty="0" smtClean="0">
                          <a:latin typeface="+mn-lt"/>
                        </a:rPr>
                        <a:t>MYC</a:t>
                      </a:r>
                      <a:endParaRPr lang="it-IT" sz="1400" dirty="0">
                        <a:latin typeface="+mn-lt"/>
                      </a:endParaRPr>
                    </a:p>
                  </a:txBody>
                  <a:tcPr/>
                </a:tc>
              </a:tr>
              <a:tr h="370840">
                <a:tc>
                  <a:txBody>
                    <a:bodyPr/>
                    <a:lstStyle/>
                    <a:p>
                      <a:r>
                        <a:rPr lang="it-IT" sz="1400" dirty="0" smtClean="0">
                          <a:latin typeface="+mn-lt"/>
                        </a:rPr>
                        <a:t>Firenze</a:t>
                      </a:r>
                      <a:endParaRPr lang="it-IT" sz="1400" dirty="0">
                        <a:latin typeface="+mn-lt"/>
                      </a:endParaRPr>
                    </a:p>
                  </a:txBody>
                  <a:tcPr/>
                </a:tc>
                <a:tc>
                  <a:txBody>
                    <a:bodyPr/>
                    <a:lstStyle/>
                    <a:p>
                      <a:r>
                        <a:rPr lang="it-IT" sz="1400" dirty="0" err="1" smtClean="0">
                          <a:latin typeface="+mn-lt"/>
                        </a:rPr>
                        <a:t>F.i.O.</a:t>
                      </a:r>
                      <a:r>
                        <a:rPr lang="it-IT" sz="1400" dirty="0" smtClean="0">
                          <a:latin typeface="+mn-lt"/>
                        </a:rPr>
                        <a:t> Future, </a:t>
                      </a:r>
                      <a:r>
                        <a:rPr lang="it-IT" sz="1400" dirty="0" err="1" smtClean="0">
                          <a:latin typeface="+mn-lt"/>
                        </a:rPr>
                        <a:t>Innovation</a:t>
                      </a:r>
                      <a:r>
                        <a:rPr lang="it-IT" sz="1400" dirty="0" smtClean="0">
                          <a:latin typeface="+mn-lt"/>
                        </a:rPr>
                        <a:t>, </a:t>
                      </a:r>
                      <a:r>
                        <a:rPr lang="it-IT" sz="1400" dirty="0" err="1" smtClean="0">
                          <a:latin typeface="+mn-lt"/>
                        </a:rPr>
                        <a:t>Opportunities</a:t>
                      </a:r>
                      <a:endParaRPr lang="it-IT" sz="1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Cultura e Turismo</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MYC</a:t>
                      </a:r>
                    </a:p>
                  </a:txBody>
                  <a:tcPr/>
                </a:tc>
              </a:tr>
              <a:tr h="370840">
                <a:tc>
                  <a:txBody>
                    <a:bodyPr/>
                    <a:lstStyle/>
                    <a:p>
                      <a:r>
                        <a:rPr lang="it-IT" sz="1400" dirty="0" smtClean="0">
                          <a:latin typeface="+mn-lt"/>
                        </a:rPr>
                        <a:t>Torino</a:t>
                      </a:r>
                      <a:endParaRPr lang="it-IT" sz="1400" dirty="0">
                        <a:latin typeface="+mn-lt"/>
                      </a:endParaRPr>
                    </a:p>
                  </a:txBody>
                  <a:tcPr/>
                </a:tc>
                <a:tc>
                  <a:txBody>
                    <a:bodyPr/>
                    <a:lstStyle/>
                    <a:p>
                      <a:r>
                        <a:rPr lang="it-IT" sz="1400" dirty="0" err="1" smtClean="0">
                          <a:latin typeface="+mn-lt"/>
                        </a:rPr>
                        <a:t>INFO…always</a:t>
                      </a:r>
                      <a:r>
                        <a:rPr lang="it-IT" sz="1400" dirty="0" smtClean="0">
                          <a:latin typeface="+mn-lt"/>
                        </a:rPr>
                        <a:t> on!</a:t>
                      </a:r>
                      <a:endParaRPr lang="it-IT" sz="1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Spazi e beni pubblici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smtClean="0">
                          <a:solidFill>
                            <a:schemeClr val="dk1"/>
                          </a:solidFill>
                          <a:latin typeface="+mn-lt"/>
                          <a:ea typeface="+mn-ea"/>
                          <a:cs typeface="+mn-cs"/>
                        </a:rPr>
                        <a:t>MYC</a:t>
                      </a:r>
                    </a:p>
                  </a:txBody>
                  <a:tcPr/>
                </a:tc>
              </a:tr>
              <a:tr h="370840">
                <a:tc>
                  <a:txBody>
                    <a:bodyPr/>
                    <a:lstStyle/>
                    <a:p>
                      <a:r>
                        <a:rPr lang="it-IT" sz="1400" dirty="0" smtClean="0">
                          <a:latin typeface="+mn-lt"/>
                        </a:rPr>
                        <a:t>Cinisello Balsamo</a:t>
                      </a:r>
                      <a:endParaRPr lang="it-IT" sz="1400" dirty="0">
                        <a:latin typeface="+mn-lt"/>
                      </a:endParaRPr>
                    </a:p>
                  </a:txBody>
                  <a:tcPr/>
                </a:tc>
                <a:tc>
                  <a:txBody>
                    <a:bodyPr/>
                    <a:lstStyle/>
                    <a:p>
                      <a:r>
                        <a:rPr lang="it-IT" sz="1400" dirty="0" smtClean="0">
                          <a:latin typeface="+mn-lt"/>
                        </a:rPr>
                        <a:t>HUBOUT: </a:t>
                      </a:r>
                      <a:r>
                        <a:rPr lang="it-IT" sz="1400" dirty="0" err="1" smtClean="0">
                          <a:latin typeface="+mn-lt"/>
                        </a:rPr>
                        <a:t>Co-working</a:t>
                      </a:r>
                      <a:r>
                        <a:rPr lang="it-IT" sz="1400" dirty="0" smtClean="0">
                          <a:latin typeface="+mn-lt"/>
                        </a:rPr>
                        <a:t> in Villa Forno</a:t>
                      </a:r>
                      <a:endParaRPr lang="it-IT" sz="1400" dirty="0">
                        <a:latin typeface="+mn-lt"/>
                      </a:endParaRPr>
                    </a:p>
                  </a:txBody>
                  <a:tcPr/>
                </a:tc>
                <a:tc>
                  <a:txBody>
                    <a:bodyPr/>
                    <a:lstStyle/>
                    <a:p>
                      <a:r>
                        <a:rPr lang="it-IT" sz="1400" dirty="0" smtClean="0">
                          <a:latin typeface="+mn-lt"/>
                        </a:rPr>
                        <a:t>Spazi e beni pubblici</a:t>
                      </a:r>
                      <a:endParaRPr lang="it-IT" sz="1400" dirty="0">
                        <a:latin typeface="+mn-lt"/>
                      </a:endParaRPr>
                    </a:p>
                  </a:txBody>
                  <a:tcPr/>
                </a:tc>
                <a:tc>
                  <a:txBody>
                    <a:bodyPr/>
                    <a:lstStyle/>
                    <a:p>
                      <a:r>
                        <a:rPr lang="it-IT" sz="1400" dirty="0" smtClean="0">
                          <a:latin typeface="+mn-lt"/>
                        </a:rPr>
                        <a:t>MYC</a:t>
                      </a:r>
                      <a:endParaRPr lang="it-IT" sz="1400" dirty="0">
                        <a:latin typeface="+mn-lt"/>
                      </a:endParaRP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179512" y="-387424"/>
            <a:ext cx="8153400" cy="990600"/>
          </a:xfrm>
        </p:spPr>
        <p:txBody>
          <a:bodyPr>
            <a:normAutofit/>
          </a:bodyPr>
          <a:lstStyle/>
          <a:p>
            <a:pPr>
              <a:defRPr/>
            </a:pPr>
            <a:r>
              <a:rPr lang="it-IT" sz="2800" b="1" dirty="0" smtClean="0">
                <a:latin typeface="+mn-lt"/>
              </a:rPr>
              <a:t>2) Scuola per giovani amministratori</a:t>
            </a:r>
            <a:endParaRPr sz="2800" b="1" dirty="0" smtClean="0">
              <a:latin typeface="+mn-lt"/>
              <a:ea typeface="ＭＳ Ｐゴシック" pitchFamily="34" charset="-128"/>
            </a:endParaRPr>
          </a:p>
        </p:txBody>
      </p:sp>
      <p:sp>
        <p:nvSpPr>
          <p:cNvPr id="6" name="Segnaposto contenuto 2"/>
          <p:cNvSpPr>
            <a:spLocks noGrp="1"/>
          </p:cNvSpPr>
          <p:nvPr>
            <p:ph sz="half" idx="1"/>
          </p:nvPr>
        </p:nvSpPr>
        <p:spPr>
          <a:xfrm>
            <a:off x="158750" y="1196752"/>
            <a:ext cx="8589963" cy="1008112"/>
          </a:xfrm>
        </p:spPr>
        <p:txBody>
          <a:bodyPr>
            <a:noAutofit/>
          </a:bodyPr>
          <a:lstStyle/>
          <a:p>
            <a:pPr marL="0" indent="0" algn="just">
              <a:buFont typeface="Wingdings 2" pitchFamily="18" charset="2"/>
              <a:buNone/>
              <a:defRPr/>
            </a:pPr>
            <a:r>
              <a:rPr lang="it-IT" sz="2000" dirty="0" smtClean="0"/>
              <a:t>Grazie alla collaborazione con il Dipartimento della Gioventù e del Servizio Civile Nazionale della Presidenza del Consiglio dei Ministri, ANCI ha avviato dal 2012 una </a:t>
            </a:r>
            <a:r>
              <a:rPr lang="it-IT" sz="2000" b="1" dirty="0" smtClean="0"/>
              <a:t>Scuola esplicitamente dedicata alla formazione degli amministratori comunali under 35</a:t>
            </a:r>
            <a:r>
              <a:rPr lang="it-IT" sz="2000" dirty="0" smtClean="0"/>
              <a:t>, per fornire loro competenze specialistiche sulle materie del governo locale e metterli dunque in grado di governare al meglio i loro territori. </a:t>
            </a:r>
          </a:p>
          <a:p>
            <a:pPr marL="0" indent="0" algn="just">
              <a:buFont typeface="Wingdings 2" pitchFamily="18" charset="2"/>
              <a:buNone/>
              <a:defRPr/>
            </a:pPr>
            <a:r>
              <a:rPr lang="it-IT" sz="2000" dirty="0" smtClean="0"/>
              <a:t>La Scuola è andata a coprire un bisogno fortissimo, come evidenziato dal numero di </a:t>
            </a:r>
            <a:r>
              <a:rPr lang="it-IT" sz="2000" b="1" dirty="0" smtClean="0"/>
              <a:t>oltre 3.000 giovani amministratori municipali che hanno partecipato alle diverse attività finora avviate</a:t>
            </a:r>
            <a:r>
              <a:rPr lang="it-IT" sz="2000" dirty="0" smtClean="0"/>
              <a:t>, fra le quali 3 edizioni del </a:t>
            </a:r>
            <a:r>
              <a:rPr lang="it-IT" sz="2000" dirty="0" err="1" smtClean="0"/>
              <a:t>ForsAM</a:t>
            </a:r>
            <a:r>
              <a:rPr lang="it-IT" sz="2000" dirty="0" smtClean="0"/>
              <a:t> - Corso di formazione specialistica in amministrazione municipale, 12 percorsi locali realizzati da altrettanti Comuni, 5 laboratori tematici, una piattaforma di e-learning con oltre 700 iscritti. </a:t>
            </a:r>
          </a:p>
          <a:p>
            <a:pPr marL="0" indent="0" algn="just">
              <a:buFont typeface="Wingdings 2" pitchFamily="18" charset="2"/>
              <a:buNone/>
              <a:defRPr/>
            </a:pPr>
            <a:r>
              <a:rPr lang="it-IT" sz="2000" dirty="0" smtClean="0"/>
              <a:t>L’Accordo permetterà di dare continuità e potenziare le attività della Scuola, aumentando la quantità dell’offerta formativa e, di conseguenza, il numero dei beneficiari </a:t>
            </a: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6</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179512" y="-153888"/>
            <a:ext cx="8153400" cy="990600"/>
          </a:xfrm>
        </p:spPr>
        <p:txBody>
          <a:bodyPr>
            <a:normAutofit/>
          </a:bodyPr>
          <a:lstStyle/>
          <a:p>
            <a:pPr>
              <a:defRPr/>
            </a:pPr>
            <a:r>
              <a:rPr lang="it-IT" sz="2800" b="1" dirty="0" smtClean="0">
                <a:latin typeface="+mn-lt"/>
              </a:rPr>
              <a:t>2) Scuola per giovani amministratori: le nuove attività</a:t>
            </a:r>
            <a:endParaRPr sz="2800" b="1" dirty="0" smtClean="0">
              <a:latin typeface="+mn-lt"/>
              <a:ea typeface="ＭＳ Ｐゴシック" pitchFamily="34" charset="-128"/>
            </a:endParaRPr>
          </a:p>
        </p:txBody>
      </p:sp>
      <p:sp>
        <p:nvSpPr>
          <p:cNvPr id="6" name="Segnaposto contenuto 2"/>
          <p:cNvSpPr>
            <a:spLocks noGrp="1"/>
          </p:cNvSpPr>
          <p:nvPr>
            <p:ph sz="half" idx="1"/>
          </p:nvPr>
        </p:nvSpPr>
        <p:spPr>
          <a:xfrm>
            <a:off x="323528" y="1052736"/>
            <a:ext cx="8425185" cy="411162"/>
          </a:xfrm>
        </p:spPr>
        <p:txBody>
          <a:bodyPr>
            <a:noAutofit/>
          </a:bodyPr>
          <a:lstStyle/>
          <a:p>
            <a:pPr marL="0" indent="0" algn="just">
              <a:buFont typeface="Wingdings 2" pitchFamily="18" charset="2"/>
              <a:buNone/>
              <a:defRPr/>
            </a:pPr>
            <a:r>
              <a:rPr lang="it-IT" sz="2400" dirty="0" smtClean="0"/>
              <a:t>Grazie all’Accordo, verranno realizzati:</a:t>
            </a:r>
          </a:p>
          <a:p>
            <a:pPr marL="360363" indent="-180975" algn="just">
              <a:buFontTx/>
              <a:buChar char="-"/>
              <a:tabLst>
                <a:tab pos="360363" algn="l"/>
              </a:tabLst>
              <a:defRPr/>
            </a:pPr>
            <a:r>
              <a:rPr lang="it-IT" sz="2400" dirty="0" smtClean="0"/>
              <a:t>la </a:t>
            </a:r>
            <a:r>
              <a:rPr lang="it-IT" sz="2400" b="1" dirty="0" smtClean="0"/>
              <a:t>quarta edizione del  </a:t>
            </a:r>
            <a:r>
              <a:rPr lang="it-IT" sz="2400" b="1" dirty="0" err="1" smtClean="0"/>
              <a:t>ForsAM</a:t>
            </a:r>
            <a:r>
              <a:rPr lang="it-IT" sz="2400" b="1" dirty="0" smtClean="0"/>
              <a:t> - </a:t>
            </a:r>
            <a:r>
              <a:rPr lang="it-IT" sz="2400" dirty="0" smtClean="0"/>
              <a:t>Corso di formazione specialistica in amministrazione municipale</a:t>
            </a:r>
          </a:p>
          <a:p>
            <a:pPr marL="360363" indent="-180975" algn="just">
              <a:buFontTx/>
              <a:buChar char="-"/>
              <a:tabLst>
                <a:tab pos="360363" algn="l"/>
              </a:tabLst>
              <a:defRPr/>
            </a:pPr>
            <a:r>
              <a:rPr lang="it-IT" sz="2400" dirty="0" smtClean="0"/>
              <a:t>cinque </a:t>
            </a:r>
            <a:r>
              <a:rPr lang="it-IT" sz="2400" b="1" dirty="0" smtClean="0"/>
              <a:t>seminari residenziali tematici</a:t>
            </a:r>
            <a:r>
              <a:rPr lang="it-IT" sz="2400" dirty="0" smtClean="0"/>
              <a:t>, sui temi dell’urbanistica, dell’</a:t>
            </a:r>
            <a:r>
              <a:rPr lang="it-IT" sz="2400" dirty="0" err="1" smtClean="0"/>
              <a:t>efficientamento</a:t>
            </a:r>
            <a:r>
              <a:rPr lang="it-IT" sz="2400" dirty="0" smtClean="0"/>
              <a:t> energetico, dell’innovazione sociale, del welfare e della gestione dell’immigrazione, dell’etica pubblica;</a:t>
            </a:r>
          </a:p>
          <a:p>
            <a:pPr marL="360363" indent="-180975" algn="just">
              <a:buFontTx/>
              <a:buChar char="-"/>
              <a:tabLst>
                <a:tab pos="360363" algn="l"/>
              </a:tabLst>
              <a:defRPr/>
            </a:pPr>
            <a:r>
              <a:rPr lang="it-IT" sz="2400" dirty="0" smtClean="0"/>
              <a:t>almeno cinque </a:t>
            </a:r>
            <a:r>
              <a:rPr lang="it-IT" sz="2400" b="1" dirty="0" smtClean="0"/>
              <a:t>laboratori tematici </a:t>
            </a:r>
            <a:r>
              <a:rPr lang="it-IT" sz="2400" dirty="0" smtClean="0"/>
              <a:t>orientati a fornire competenze esplicitamente mirate alla progettazione di interventi di sviluppo locale </a:t>
            </a:r>
            <a:endParaRPr lang="it-IT" sz="2400" b="1" dirty="0" smtClean="0"/>
          </a:p>
          <a:p>
            <a:pPr marL="360363" indent="-180975" algn="just">
              <a:buFontTx/>
              <a:buChar char="-"/>
              <a:tabLst>
                <a:tab pos="360363" algn="l"/>
              </a:tabLst>
              <a:defRPr/>
            </a:pPr>
            <a:r>
              <a:rPr lang="it-IT" sz="2400" dirty="0" smtClean="0"/>
              <a:t>nuovi </a:t>
            </a:r>
            <a:r>
              <a:rPr lang="it-IT" sz="2400" b="1" dirty="0" smtClean="0"/>
              <a:t>percorsi formativi e-learning</a:t>
            </a:r>
            <a:r>
              <a:rPr lang="it-IT" sz="2400" dirty="0" smtClean="0"/>
              <a:t>, che integreranno moduli a distanza e </a:t>
            </a:r>
            <a:r>
              <a:rPr lang="it-IT" sz="2400" dirty="0" err="1" smtClean="0"/>
              <a:t>webinar</a:t>
            </a:r>
            <a:endParaRPr lang="it-IT" sz="2400" dirty="0" smtClean="0"/>
          </a:p>
          <a:p>
            <a:pPr marL="360363" indent="-180975" algn="just">
              <a:buFontTx/>
              <a:buChar char="-"/>
              <a:tabLst>
                <a:tab pos="360363" algn="l"/>
              </a:tabLst>
              <a:defRPr/>
            </a:pPr>
            <a:r>
              <a:rPr lang="it-IT" sz="2400" dirty="0" smtClean="0"/>
              <a:t>un </a:t>
            </a:r>
            <a:r>
              <a:rPr lang="it-IT" sz="2400" b="1" dirty="0" smtClean="0"/>
              <a:t>concorso per la realizzazione di progetti </a:t>
            </a:r>
            <a:r>
              <a:rPr lang="it-IT" sz="2400" dirty="0" smtClean="0"/>
              <a:t>di pubblica utilità proposti dagli amministratori-corsisti  </a:t>
            </a: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7</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107504" y="-99392"/>
            <a:ext cx="8153400" cy="990600"/>
          </a:xfrm>
        </p:spPr>
        <p:txBody>
          <a:bodyPr>
            <a:normAutofit/>
          </a:bodyPr>
          <a:lstStyle/>
          <a:p>
            <a:pPr>
              <a:defRPr/>
            </a:pPr>
            <a:r>
              <a:rPr lang="it-IT" sz="2800" b="1" dirty="0" smtClean="0">
                <a:latin typeface="+mn-lt"/>
              </a:rPr>
              <a:t>3) Avviso pubblico per progetti di sviluppo della creatività giovanile per la rigenerazione urbana </a:t>
            </a:r>
            <a:endParaRPr sz="2800" b="1" dirty="0" smtClean="0">
              <a:latin typeface="+mn-lt"/>
              <a:ea typeface="ＭＳ Ｐゴシック" pitchFamily="34" charset="-128"/>
            </a:endParaRPr>
          </a:p>
        </p:txBody>
      </p:sp>
      <p:sp>
        <p:nvSpPr>
          <p:cNvPr id="7" name="Segnaposto contenuto 2"/>
          <p:cNvSpPr>
            <a:spLocks noGrp="1"/>
          </p:cNvSpPr>
          <p:nvPr>
            <p:ph sz="half" idx="1"/>
          </p:nvPr>
        </p:nvSpPr>
        <p:spPr>
          <a:xfrm>
            <a:off x="179512" y="1340768"/>
            <a:ext cx="8589963" cy="4085158"/>
          </a:xfrm>
        </p:spPr>
        <p:txBody>
          <a:bodyPr>
            <a:noAutofit/>
          </a:bodyPr>
          <a:lstStyle/>
          <a:p>
            <a:pPr marL="0" indent="0" algn="just">
              <a:buFont typeface="Wingdings 2" pitchFamily="18" charset="2"/>
              <a:buNone/>
              <a:defRPr/>
            </a:pPr>
            <a:r>
              <a:rPr lang="it-IT" sz="1800" dirty="0" smtClean="0"/>
              <a:t>Nelle sue azioni di supporto alle politiche giovanili, l’ANCI ha da tempo posto al centro della propria attività il supporto alla valorizzazione degli spazi urbani, anche mediante diverse iniziative progettuali che hanno riguardato la promozione e il supporto della creatività giovanile in generale e della </a:t>
            </a:r>
            <a:r>
              <a:rPr lang="it-IT" sz="1800" i="1" dirty="0" err="1" smtClean="0"/>
              <a:t>street</a:t>
            </a:r>
            <a:r>
              <a:rPr lang="it-IT" sz="1800" i="1" dirty="0" smtClean="0"/>
              <a:t> art</a:t>
            </a:r>
            <a:r>
              <a:rPr lang="it-IT" sz="1800" dirty="0" smtClean="0"/>
              <a:t>, del </a:t>
            </a:r>
            <a:r>
              <a:rPr lang="it-IT" sz="1800" i="1" dirty="0" smtClean="0"/>
              <a:t>graffiti </a:t>
            </a:r>
            <a:r>
              <a:rPr lang="it-IT" sz="1800" i="1" dirty="0" err="1" smtClean="0"/>
              <a:t>writing</a:t>
            </a:r>
            <a:r>
              <a:rPr lang="it-IT" sz="1800" dirty="0" smtClean="0"/>
              <a:t> e dell’arte urbana in particolare. </a:t>
            </a:r>
          </a:p>
          <a:p>
            <a:pPr marL="0" indent="0" algn="just">
              <a:buFont typeface="Wingdings 2" pitchFamily="18" charset="2"/>
              <a:buNone/>
              <a:defRPr/>
            </a:pPr>
            <a:r>
              <a:rPr lang="it-IT" sz="1800" dirty="0" smtClean="0"/>
              <a:t>In coerenza con questo approccio, e in linea con i più avanzati sviluppi di rigenerazione di aree e spazi urbani, grazie all’Accordo verrà pubblicato un Avviso pubblico rivolto ai Comuni per la presentazione di </a:t>
            </a:r>
            <a:r>
              <a:rPr lang="it-IT" sz="1800" b="1" dirty="0" smtClean="0"/>
              <a:t>progetti, da realizzare in partenariato con associazioni giovanili, mirati a mettere in campo soluzioni di riqualificazione e riuso di immobili comunali per la fornitura di spazi e servizi  a supporto alla creatività giovanile</a:t>
            </a:r>
            <a:r>
              <a:rPr lang="it-IT" sz="1800" dirty="0" smtClean="0"/>
              <a:t>. Gli obiettivi principali che si vogliono raggiungere sono la messa a disposizione di condizioni favorevoli allo sviluppo dei talenti e delle professioni artistiche e la valorizzazione delle città, soprattutto relativamente alle zone che soffrono maggiormente di situazioni di difficoltà. </a:t>
            </a:r>
          </a:p>
          <a:p>
            <a:pPr marL="0" indent="0" algn="just">
              <a:buFont typeface="Wingdings 2" pitchFamily="18" charset="2"/>
              <a:buNone/>
              <a:defRPr/>
            </a:pPr>
            <a:r>
              <a:rPr lang="it-IT" sz="1800" dirty="0" smtClean="0"/>
              <a:t>L’Avviso sarà prioritariamente rivolto ai Comuni che si sono candidati a partecipare al “Tavolo nazionale sulla rigenerazione creativa” dell’ANCI, composto da amministrazioni che hanno già prodotto progettualità avanzata sul tema, e consentirà di finanziare circa </a:t>
            </a:r>
            <a:r>
              <a:rPr lang="it-IT" sz="1800" b="1" dirty="0" smtClean="0"/>
              <a:t>13 progetti</a:t>
            </a:r>
            <a:r>
              <a:rPr lang="it-IT" sz="1800" dirty="0" smtClean="0"/>
              <a:t>.</a:t>
            </a: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8</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179512" y="188640"/>
            <a:ext cx="8153400" cy="990600"/>
          </a:xfrm>
        </p:spPr>
        <p:txBody>
          <a:bodyPr>
            <a:noAutofit/>
          </a:bodyPr>
          <a:lstStyle/>
          <a:p>
            <a:pPr>
              <a:defRPr/>
            </a:pPr>
            <a:r>
              <a:rPr lang="it-IT" sz="2400" b="1" dirty="0" smtClean="0">
                <a:latin typeface="+mn-lt"/>
              </a:rPr>
              <a:t>4) Avviso pubblico per progetti innovazione sociale, prevenzione e contrasto al disagio giovanile per città metropolitane ed enti di area vasta </a:t>
            </a:r>
            <a:endParaRPr sz="2400" b="1" dirty="0" smtClean="0">
              <a:latin typeface="+mn-lt"/>
              <a:ea typeface="ＭＳ Ｐゴシック" pitchFamily="34" charset="-128"/>
            </a:endParaRPr>
          </a:p>
        </p:txBody>
      </p:sp>
      <p:sp>
        <p:nvSpPr>
          <p:cNvPr id="6" name="Segnaposto contenuto 2"/>
          <p:cNvSpPr>
            <a:spLocks noGrp="1"/>
          </p:cNvSpPr>
          <p:nvPr>
            <p:ph sz="half" idx="1"/>
          </p:nvPr>
        </p:nvSpPr>
        <p:spPr>
          <a:xfrm>
            <a:off x="158750" y="1484784"/>
            <a:ext cx="8589963" cy="2637656"/>
          </a:xfrm>
        </p:spPr>
        <p:txBody>
          <a:bodyPr>
            <a:noAutofit/>
          </a:bodyPr>
          <a:lstStyle/>
          <a:p>
            <a:pPr marL="0" indent="0" algn="just">
              <a:buFont typeface="Wingdings 2" pitchFamily="18" charset="2"/>
              <a:buNone/>
              <a:defRPr/>
            </a:pPr>
            <a:r>
              <a:rPr lang="it-IT" sz="1800" dirty="0" smtClean="0"/>
              <a:t>L’area dei bisogni espressi dai giovani si va sempre di più ampliando e, soprattutto, diversificando. Questo vale soprattutto nelle aree metropolitane, dove la complessità delle relazioni sociali crea situazioni ed esigenze che le amministrazioni locali riescono a soddisfare con sempre maggiore difficoltà. </a:t>
            </a:r>
          </a:p>
          <a:p>
            <a:pPr marL="0" indent="0" algn="just">
              <a:buFont typeface="Wingdings 2" pitchFamily="18" charset="2"/>
              <a:buNone/>
              <a:defRPr/>
            </a:pPr>
            <a:r>
              <a:rPr lang="it-IT" sz="1800" dirty="0" smtClean="0"/>
              <a:t>Per permettere ai nuovi Enti, nonché alle Province quali enti di area vasta di secondo livello, di ridefinire in forma innovativa alcuni servizi espressamente rivolti alle fasce di popolazione giovanile, verrà promosso un </a:t>
            </a:r>
            <a:r>
              <a:rPr lang="it-IT" sz="1800" b="1" dirty="0" smtClean="0"/>
              <a:t>Avviso pubblico che chiederà di presentare progetti di innovazione sociale mirati a coinvolgere in maniera attiva i giovani nella realizzazione di attività in ottica di supporto alla microimprenditorialità, con particolare riferimento ai contesti territoriali di maggiore disagio sociale</a:t>
            </a:r>
            <a:r>
              <a:rPr lang="it-IT" sz="1800" dirty="0" smtClean="0"/>
              <a:t>. </a:t>
            </a:r>
          </a:p>
          <a:p>
            <a:pPr marL="0" indent="0" algn="just">
              <a:buFont typeface="Wingdings 2" pitchFamily="18" charset="2"/>
              <a:buNone/>
              <a:defRPr/>
            </a:pPr>
            <a:r>
              <a:rPr lang="it-IT" sz="1800" dirty="0" smtClean="0"/>
              <a:t>L’obiettivo è quello di avviare esperienze che, integrandosi con le linee di sviluppo generali che si stanno definendo nei Piani strategici sui quali le città metropolitane stanno attualmente lavorando, possano successivamente entrare a regime ed essere stabilizzate.</a:t>
            </a:r>
          </a:p>
          <a:p>
            <a:pPr marL="0" indent="0" algn="just">
              <a:buFont typeface="Wingdings 2" pitchFamily="18" charset="2"/>
              <a:buNone/>
              <a:defRPr/>
            </a:pPr>
            <a:r>
              <a:rPr lang="it-IT" sz="1800" dirty="0" smtClean="0"/>
              <a:t>L’Avviso avrà criteri di selezione diversificati per città metropolitane e aree vaste e consentirà di finanziare </a:t>
            </a:r>
            <a:r>
              <a:rPr lang="it-IT" sz="1800" b="1" dirty="0" smtClean="0"/>
              <a:t>circa 15 progetti</a:t>
            </a:r>
            <a:r>
              <a:rPr lang="it-IT" sz="1800" dirty="0" smtClean="0"/>
              <a:t>.</a:t>
            </a: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9</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a:xfrm>
            <a:off x="179512" y="-243408"/>
            <a:ext cx="8153400" cy="990600"/>
          </a:xfrm>
        </p:spPr>
        <p:txBody>
          <a:bodyPr>
            <a:noAutofit/>
          </a:bodyPr>
          <a:lstStyle/>
          <a:p>
            <a:pPr>
              <a:defRPr/>
            </a:pPr>
            <a:r>
              <a:rPr lang="it-IT" sz="3200" b="1" dirty="0" smtClean="0">
                <a:latin typeface="+mn-lt"/>
              </a:rPr>
              <a:t>I numeri dell’Accordo</a:t>
            </a:r>
            <a:endParaRPr sz="3200" b="1" dirty="0" smtClean="0">
              <a:latin typeface="+mn-lt"/>
              <a:ea typeface="ＭＳ Ｐゴシック" pitchFamily="34" charset="-128"/>
            </a:endParaRPr>
          </a:p>
        </p:txBody>
      </p:sp>
      <p:sp>
        <p:nvSpPr>
          <p:cNvPr id="9220" name="Segnaposto numero diapositiva 3"/>
          <p:cNvSpPr>
            <a:spLocks noGrp="1"/>
          </p:cNvSpPr>
          <p:nvPr>
            <p:ph type="sldNum" sz="quarter" idx="12"/>
          </p:nvPr>
        </p:nvSpPr>
        <p:spPr bwMode="auto">
          <a:ln>
            <a:miter lim="800000"/>
            <a:headEnd/>
            <a:tailEnd/>
          </a:ln>
        </p:spPr>
        <p:txBody>
          <a:bodyPr>
            <a:normAutofit/>
          </a:bodyPr>
          <a:lstStyle/>
          <a:p>
            <a:pPr>
              <a:defRPr/>
            </a:pPr>
            <a:fld id="{F87497F3-93A5-442E-BD57-E1EC3F51150E}" type="slidenum">
              <a:rPr lang="it-IT">
                <a:latin typeface="Tw Cen MT" pitchFamily="34" charset="0"/>
              </a:rPr>
              <a:pPr>
                <a:defRPr/>
              </a:pPr>
              <a:t>10</a:t>
            </a:fld>
            <a:endParaRPr lang="it-IT">
              <a:latin typeface="Tw Cen MT" pitchFamily="34" charset="0"/>
            </a:endParaRPr>
          </a:p>
        </p:txBody>
      </p:sp>
      <p:pic>
        <p:nvPicPr>
          <p:cNvPr id="5" name="Immagine 3" descr="LOGO ANCI.jpg"/>
          <p:cNvPicPr>
            <a:picLocks noChangeAspect="1"/>
          </p:cNvPicPr>
          <p:nvPr/>
        </p:nvPicPr>
        <p:blipFill>
          <a:blip r:embed="rId3" cstate="print"/>
          <a:srcRect/>
          <a:stretch>
            <a:fillRect/>
          </a:stretch>
        </p:blipFill>
        <p:spPr bwMode="auto">
          <a:xfrm>
            <a:off x="8432504" y="0"/>
            <a:ext cx="711496" cy="1052736"/>
          </a:xfrm>
          <a:prstGeom prst="rect">
            <a:avLst/>
          </a:prstGeom>
          <a:noFill/>
          <a:ln w="9525">
            <a:noFill/>
            <a:miter lim="800000"/>
            <a:headEnd/>
            <a:tailEnd/>
          </a:ln>
        </p:spPr>
      </p:pic>
      <p:graphicFrame>
        <p:nvGraphicFramePr>
          <p:cNvPr id="7" name="Diagramma 6"/>
          <p:cNvGraphicFramePr/>
          <p:nvPr>
            <p:extLst>
              <p:ext uri="{D42A27DB-BD31-4B8C-83A1-F6EECF244321}">
                <p14:modId xmlns:p14="http://schemas.microsoft.com/office/powerpoint/2010/main" val="2341795103"/>
              </p:ext>
            </p:extLst>
          </p:nvPr>
        </p:nvGraphicFramePr>
        <p:xfrm>
          <a:off x="251520" y="980728"/>
          <a:ext cx="8640960" cy="58772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2370</TotalTime>
  <Words>1472</Words>
  <Application>Microsoft Office PowerPoint</Application>
  <PresentationFormat>Presentazione su schermo (4:3)</PresentationFormat>
  <Paragraphs>139</Paragraphs>
  <Slides>10</Slides>
  <Notes>10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Equinozio</vt:lpstr>
      <vt:lpstr>     </vt:lpstr>
      <vt:lpstr>Il Fondo Nazionale Politiche Giovanili nei Comuni</vt:lpstr>
      <vt:lpstr>Accordo Dip. Gioventù e Servizio Civile Nazionale PdCM – ANCI su riparto 2014 FNPG e economie precedenti annualità </vt:lpstr>
      <vt:lpstr>1) Finanziamento di progetti di partecipazione giovanile e innovazione sociale mediante scorrimento di precedenti Avvisi pubblici ANCI </vt:lpstr>
      <vt:lpstr>1) I nuovi progetti di innovazione sociale</vt:lpstr>
      <vt:lpstr>2) Scuola per giovani amministratori</vt:lpstr>
      <vt:lpstr>2) Scuola per giovani amministratori: le nuove attività</vt:lpstr>
      <vt:lpstr>3) Avviso pubblico per progetti di sviluppo della creatività giovanile per la rigenerazione urbana </vt:lpstr>
      <vt:lpstr>4) Avviso pubblico per progetti innovazione sociale, prevenzione e contrasto al disagio giovanile per città metropolitane ed enti di area vasta </vt:lpstr>
      <vt:lpstr>I numeri dell’Accordo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Paolo Testa</dc:creator>
  <cp:lastModifiedBy>Monica Bombardi</cp:lastModifiedBy>
  <cp:revision>113</cp:revision>
  <dcterms:created xsi:type="dcterms:W3CDTF">2015-10-22T13:12:34Z</dcterms:created>
  <dcterms:modified xsi:type="dcterms:W3CDTF">2015-11-18T14:11:54Z</dcterms:modified>
</cp:coreProperties>
</file>