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1" r:id="rId3"/>
    <p:sldId id="258" r:id="rId4"/>
    <p:sldId id="260" r:id="rId5"/>
    <p:sldId id="266" r:id="rId6"/>
    <p:sldId id="270" r:id="rId7"/>
    <p:sldId id="264" r:id="rId8"/>
    <p:sldId id="274" r:id="rId9"/>
    <p:sldId id="272" r:id="rId10"/>
    <p:sldId id="275" r:id="rId11"/>
    <p:sldId id="273" r:id="rId12"/>
    <p:sldId id="269" r:id="rId13"/>
    <p:sldId id="267" r:id="rId14"/>
    <p:sldId id="268" r:id="rId1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3" d="100"/>
          <a:sy n="153" d="100"/>
        </p:scale>
        <p:origin x="-10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allulli.PC258\Desktop\progetti\piano%20ricerche%20anci\assemblea%202016\grafici%20assemblea%202016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allulli.PC258\Desktop\progetti\piano%20ricerche%20anci\assemblea%202016\grafici%20assemblea%202016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allulli.PC258\Desktop\progetti\piano%20ricerche%20anci\assemblea%202016\grafici%20assemblea%202016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asili!$F$62</c:f>
              <c:strCache>
                <c:ptCount val="1"/>
                <c:pt idx="0">
                  <c:v>atti intimidatori</c:v>
                </c:pt>
              </c:strCache>
            </c:strRef>
          </c:tx>
          <c:cat>
            <c:numRef>
              <c:f>asili!$E$63:$E$65</c:f>
              <c:numCache>
                <c:formatCode>General</c:formatCode>
                <c:ptCount val="3"/>
                <c:pt idx="0">
                  <c:v>2010</c:v>
                </c:pt>
                <c:pt idx="1">
                  <c:v>2013</c:v>
                </c:pt>
                <c:pt idx="2">
                  <c:v>2014</c:v>
                </c:pt>
              </c:numCache>
            </c:numRef>
          </c:cat>
          <c:val>
            <c:numRef>
              <c:f>asili!$F$63:$F$65</c:f>
              <c:numCache>
                <c:formatCode>General</c:formatCode>
                <c:ptCount val="3"/>
                <c:pt idx="0">
                  <c:v>212</c:v>
                </c:pt>
                <c:pt idx="1">
                  <c:v>351</c:v>
                </c:pt>
                <c:pt idx="2">
                  <c:v>361</c:v>
                </c:pt>
              </c:numCache>
            </c:numRef>
          </c:val>
        </c:ser>
        <c:axId val="122546432"/>
        <c:axId val="122793984"/>
      </c:barChart>
      <c:catAx>
        <c:axId val="122546432"/>
        <c:scaling>
          <c:orientation val="minMax"/>
        </c:scaling>
        <c:axPos val="b"/>
        <c:numFmt formatCode="General" sourceLinked="1"/>
        <c:tickLblPos val="nextTo"/>
        <c:crossAx val="122793984"/>
        <c:crosses val="autoZero"/>
        <c:auto val="1"/>
        <c:lblAlgn val="ctr"/>
        <c:lblOffset val="100"/>
      </c:catAx>
      <c:valAx>
        <c:axId val="122793984"/>
        <c:scaling>
          <c:orientation val="minMax"/>
        </c:scaling>
        <c:axPos val="l"/>
        <c:majorGridlines/>
        <c:numFmt formatCode="General" sourceLinked="1"/>
        <c:tickLblPos val="nextTo"/>
        <c:crossAx val="122546432"/>
        <c:crosses val="autoZero"/>
        <c:crossBetween val="between"/>
      </c:valAx>
      <c:spPr>
        <a:noFill/>
        <a:ln w="25400">
          <a:noFill/>
        </a:ln>
      </c:spPr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asili!$I$77</c:f>
              <c:strCache>
                <c:ptCount val="1"/>
                <c:pt idx="0">
                  <c:v>controlli di sicurezza urbana</c:v>
                </c:pt>
              </c:strCache>
            </c:strRef>
          </c:tx>
          <c:cat>
            <c:numRef>
              <c:f>asili!$H$78:$H$79</c:f>
              <c:numCache>
                <c:formatCode>General</c:formatCode>
                <c:ptCount val="2"/>
                <c:pt idx="0">
                  <c:v>2014</c:v>
                </c:pt>
                <c:pt idx="1">
                  <c:v>2015</c:v>
                </c:pt>
              </c:numCache>
            </c:numRef>
          </c:cat>
          <c:val>
            <c:numRef>
              <c:f>asili!$I$78:$I$79</c:f>
              <c:numCache>
                <c:formatCode>#,##0</c:formatCode>
                <c:ptCount val="2"/>
                <c:pt idx="0">
                  <c:v>77266</c:v>
                </c:pt>
                <c:pt idx="1">
                  <c:v>100260</c:v>
                </c:pt>
              </c:numCache>
            </c:numRef>
          </c:val>
        </c:ser>
        <c:axId val="122850304"/>
        <c:axId val="122873344"/>
      </c:barChart>
      <c:catAx>
        <c:axId val="122850304"/>
        <c:scaling>
          <c:orientation val="minMax"/>
        </c:scaling>
        <c:axPos val="b"/>
        <c:numFmt formatCode="General" sourceLinked="1"/>
        <c:tickLblPos val="nextTo"/>
        <c:crossAx val="122873344"/>
        <c:crosses val="autoZero"/>
        <c:auto val="1"/>
        <c:lblAlgn val="ctr"/>
        <c:lblOffset val="100"/>
      </c:catAx>
      <c:valAx>
        <c:axId val="122873344"/>
        <c:scaling>
          <c:orientation val="minMax"/>
        </c:scaling>
        <c:axPos val="l"/>
        <c:majorGridlines/>
        <c:numFmt formatCode="#,##0" sourceLinked="1"/>
        <c:tickLblPos val="nextTo"/>
        <c:crossAx val="122850304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4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asili!$F$103</c:f>
              <c:strCache>
                <c:ptCount val="1"/>
                <c:pt idx="0">
                  <c:v>vittime incidenti stradali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+ 6,30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+ 1,90</a:t>
                    </a:r>
                    <a:r>
                      <a:rPr lang="en-US" dirty="0"/>
                      <a:t>%</a:t>
                    </a:r>
                  </a:p>
                </c:rich>
              </c:tx>
              <c:showVal val="1"/>
            </c:dLbl>
            <c:showVal val="1"/>
          </c:dLbls>
          <c:cat>
            <c:strRef>
              <c:f>asili!$E$104:$E$106</c:f>
              <c:strCache>
                <c:ptCount val="3"/>
                <c:pt idx="0">
                  <c:v>autostrade</c:v>
                </c:pt>
                <c:pt idx="1">
                  <c:v>strade extraurbane</c:v>
                </c:pt>
                <c:pt idx="2">
                  <c:v>strade urbane</c:v>
                </c:pt>
              </c:strCache>
            </c:strRef>
          </c:cat>
          <c:val>
            <c:numRef>
              <c:f>asili!$F$104:$F$106</c:f>
              <c:numCache>
                <c:formatCode>0.00%</c:formatCode>
                <c:ptCount val="3"/>
                <c:pt idx="0">
                  <c:v>6.3E-2</c:v>
                </c:pt>
                <c:pt idx="1">
                  <c:v>1.9000000000000006E-2</c:v>
                </c:pt>
                <c:pt idx="2">
                  <c:v>-7.0000000000000019E-3</c:v>
                </c:pt>
              </c:numCache>
            </c:numRef>
          </c:val>
        </c:ser>
        <c:dLbls>
          <c:showVal val="1"/>
        </c:dLbls>
        <c:overlap val="-25"/>
        <c:axId val="139437184"/>
        <c:axId val="139438720"/>
      </c:barChart>
      <c:catAx>
        <c:axId val="139437184"/>
        <c:scaling>
          <c:orientation val="minMax"/>
        </c:scaling>
        <c:axPos val="b"/>
        <c:majorTickMark val="none"/>
        <c:tickLblPos val="nextTo"/>
        <c:crossAx val="139438720"/>
        <c:crosses val="autoZero"/>
        <c:auto val="1"/>
        <c:lblAlgn val="ctr"/>
        <c:lblOffset val="100"/>
      </c:catAx>
      <c:valAx>
        <c:axId val="139438720"/>
        <c:scaling>
          <c:orientation val="minMax"/>
        </c:scaling>
        <c:delete val="1"/>
        <c:axPos val="l"/>
        <c:numFmt formatCode="0.00%" sourceLinked="1"/>
        <c:tickLblPos val="none"/>
        <c:crossAx val="139437184"/>
        <c:crosses val="autoZero"/>
        <c:crossBetween val="between"/>
      </c:valAx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3AF0D-C0EE-4E76-8514-BEE96D13FA7A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87CBF-2BF5-4C30-9D90-3EA1AE08D71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Fonte: ISTAT 2016 http://www.istat.it/</a:t>
            </a:r>
            <a:r>
              <a:rPr lang="it-IT" dirty="0" err="1" smtClean="0"/>
              <a:t>it</a:t>
            </a:r>
            <a:r>
              <a:rPr lang="it-IT" dirty="0" smtClean="0"/>
              <a:t>/</a:t>
            </a:r>
            <a:r>
              <a:rPr lang="it-IT" dirty="0" err="1" smtClean="0"/>
              <a:t>files</a:t>
            </a:r>
            <a:r>
              <a:rPr lang="it-IT" dirty="0" smtClean="0"/>
              <a:t>/2016/07/Incidenti-stradali-2015.pdf?title=Incidenti+stradali+-+dati+provvisori+-+19%2Flug%2F2016+-+Testo+integrale+e+nota+metodologica.pdf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87CBF-2BF5-4C30-9D90-3EA1AE08D716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Fonte </a:t>
            </a:r>
            <a:r>
              <a:rPr lang="it-IT" dirty="0" err="1" smtClean="0"/>
              <a:t>Agid</a:t>
            </a:r>
            <a:r>
              <a:rPr lang="it-IT" dirty="0" smtClean="0"/>
              <a:t> 2016 http://www.agid.gov.it/</a:t>
            </a:r>
            <a:r>
              <a:rPr lang="it-IT" dirty="0" err="1" smtClean="0"/>
              <a:t>sites</a:t>
            </a:r>
            <a:r>
              <a:rPr lang="it-IT" dirty="0" smtClean="0"/>
              <a:t>/default/</a:t>
            </a:r>
            <a:r>
              <a:rPr lang="it-IT" dirty="0" err="1" smtClean="0"/>
              <a:t>files</a:t>
            </a:r>
            <a:r>
              <a:rPr lang="it-IT" dirty="0" smtClean="0"/>
              <a:t>/presentazioni/pagopa_rapporto_al_31_marzo_2016.pdf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87CBF-2BF5-4C30-9D90-3EA1AE08D716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6252-70C7-4B52-8771-79A48551636B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AEB29-2329-486E-87E3-17A011090B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6252-70C7-4B52-8771-79A48551636B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AEB29-2329-486E-87E3-17A011090B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6252-70C7-4B52-8771-79A48551636B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AEB29-2329-486E-87E3-17A011090B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6252-70C7-4B52-8771-79A48551636B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AEB29-2329-486E-87E3-17A011090B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6252-70C7-4B52-8771-79A48551636B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AEB29-2329-486E-87E3-17A011090B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6252-70C7-4B52-8771-79A48551636B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AEB29-2329-486E-87E3-17A011090B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6252-70C7-4B52-8771-79A48551636B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AEB29-2329-486E-87E3-17A011090B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6252-70C7-4B52-8771-79A48551636B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AEB29-2329-486E-87E3-17A011090B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6252-70C7-4B52-8771-79A48551636B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AEB29-2329-486E-87E3-17A011090B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6252-70C7-4B52-8771-79A48551636B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AEB29-2329-486E-87E3-17A011090B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6252-70C7-4B52-8771-79A48551636B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AEB29-2329-486E-87E3-17A011090B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D6252-70C7-4B52-8771-79A48551636B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AEB29-2329-486E-87E3-17A011090B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it/url?sa=i&amp;rct=j&amp;q=&amp;esrc=s&amp;source=images&amp;cd=&amp;cad=rja&amp;uact=8&amp;ved=0ahUKEwiD_8LolsnPAhWF1BoKHVSlBTAQjRwIBw&amp;url=http://www.cittadinireattivi.it/2016/05/09/elezioni-amministrative-2016-sai-chi-voti-chiedi-trasparenza-la-campagna-su-radiolattemiele/&amp;psig=AFQjCNGCpOCMjI3QrQgM-ezpBDSxQzcoAg&amp;ust=1475946317945334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5400" b="1" dirty="0" smtClean="0"/>
              <a:t>Io non ho paura</a:t>
            </a:r>
            <a:endParaRPr lang="it-IT" sz="5400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Uniti e forti oltre l’intolleranza, l’illegalità, le insicurezze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2564904"/>
            <a:ext cx="8229600" cy="1143000"/>
          </a:xfrm>
        </p:spPr>
        <p:txBody>
          <a:bodyPr>
            <a:normAutofit/>
          </a:bodyPr>
          <a:lstStyle/>
          <a:p>
            <a:r>
              <a:rPr lang="it-IT" dirty="0" smtClean="0"/>
              <a:t>I Comuni contro le mafie</a:t>
            </a: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23528" y="476672"/>
            <a:ext cx="81369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sono </a:t>
            </a:r>
            <a:r>
              <a:rPr lang="it-IT" sz="4000" b="1" dirty="0">
                <a:solidFill>
                  <a:srgbClr val="C00000"/>
                </a:solidFill>
              </a:rPr>
              <a:t>361</a:t>
            </a:r>
            <a:r>
              <a:rPr lang="it-IT" sz="6600" b="1" dirty="0">
                <a:solidFill>
                  <a:srgbClr val="C00000"/>
                </a:solidFill>
              </a:rPr>
              <a:t> </a:t>
            </a:r>
            <a:r>
              <a:rPr lang="it-IT" dirty="0"/>
              <a:t>gli atti di intimidazione e di minaccia nei confronti di amministratori locali e funzionari pubblici </a:t>
            </a:r>
            <a:r>
              <a:rPr lang="it-IT" dirty="0" smtClean="0"/>
              <a:t>l’anno </a:t>
            </a:r>
            <a:r>
              <a:rPr lang="it-IT" dirty="0"/>
              <a:t>2014, </a:t>
            </a:r>
            <a:endParaRPr lang="it-IT" dirty="0" smtClean="0"/>
          </a:p>
          <a:p>
            <a:r>
              <a:rPr lang="it-IT" dirty="0" smtClean="0"/>
              <a:t>il </a:t>
            </a:r>
            <a:r>
              <a:rPr lang="it-IT" sz="4000" b="1" dirty="0" smtClean="0">
                <a:solidFill>
                  <a:srgbClr val="C00000"/>
                </a:solidFill>
              </a:rPr>
              <a:t>70%</a:t>
            </a:r>
            <a:r>
              <a:rPr lang="it-IT" sz="9600" b="1" dirty="0" smtClean="0">
                <a:solidFill>
                  <a:srgbClr val="C00000"/>
                </a:solidFill>
              </a:rPr>
              <a:t> </a:t>
            </a:r>
            <a:r>
              <a:rPr lang="it-IT" dirty="0"/>
              <a:t>in più rispetto al </a:t>
            </a:r>
            <a:r>
              <a:rPr lang="it-IT" dirty="0" smtClean="0"/>
              <a:t>2010. </a:t>
            </a:r>
            <a:endParaRPr lang="it-IT" dirty="0"/>
          </a:p>
        </p:txBody>
      </p:sp>
      <p:graphicFrame>
        <p:nvGraphicFramePr>
          <p:cNvPr id="6" name="Grafico 5"/>
          <p:cNvGraphicFramePr/>
          <p:nvPr/>
        </p:nvGraphicFramePr>
        <p:xfrm>
          <a:off x="3707904" y="335699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talia_conf_per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908720"/>
            <a:ext cx="3779838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tangolo 6"/>
          <p:cNvSpPr/>
          <p:nvPr/>
        </p:nvSpPr>
        <p:spPr>
          <a:xfrm>
            <a:off x="611560" y="1052736"/>
            <a:ext cx="243001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sono </a:t>
            </a:r>
            <a:r>
              <a:rPr lang="it-IT" sz="7200" b="1" dirty="0">
                <a:solidFill>
                  <a:srgbClr val="C00000"/>
                </a:solidFill>
              </a:rPr>
              <a:t>1019</a:t>
            </a:r>
            <a:r>
              <a:rPr lang="it-IT" sz="2400" dirty="0"/>
              <a:t> le amministrazioni comunali che ospitano nel proprio territorio beni confiscati alle organizzazioni criminali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836712"/>
            <a:ext cx="3178696" cy="550547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Dal 1991 al 2016 sono stati </a:t>
            </a:r>
            <a:r>
              <a:rPr lang="it-IT" i="1" dirty="0" smtClean="0"/>
              <a:t>sciolti</a:t>
            </a:r>
            <a:r>
              <a:rPr lang="it-IT" dirty="0" smtClean="0"/>
              <a:t> </a:t>
            </a:r>
            <a:r>
              <a:rPr lang="it-IT" sz="9500" b="1" dirty="0" smtClean="0">
                <a:solidFill>
                  <a:srgbClr val="C00000"/>
                </a:solidFill>
              </a:rPr>
              <a:t>258 </a:t>
            </a:r>
            <a:r>
              <a:rPr lang="it-IT" dirty="0" smtClean="0"/>
              <a:t>Consigli comunali per infiltrazioni mafiose</a:t>
            </a:r>
            <a:endParaRPr lang="it-IT" dirty="0"/>
          </a:p>
        </p:txBody>
      </p:sp>
      <p:pic>
        <p:nvPicPr>
          <p:cNvPr id="1026" name="Picture 2" descr="Italia_scio_per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836712"/>
            <a:ext cx="3779838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9600" cy="1143000"/>
          </a:xfrm>
        </p:spPr>
        <p:txBody>
          <a:bodyPr/>
          <a:lstStyle/>
          <a:p>
            <a:r>
              <a:rPr lang="it-IT" dirty="0" smtClean="0"/>
              <a:t>I Comuni per la legalità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5085184"/>
            <a:ext cx="8147248" cy="1040979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it-IT" dirty="0" smtClean="0"/>
              <a:t>Nei 137 comuni analizzati da ANCI, i controlli  coordinati  di sicurezza urbana sul  territorio nel  sono  stati </a:t>
            </a:r>
            <a:r>
              <a:rPr lang="it-IT" sz="6700" b="1" dirty="0" smtClean="0">
                <a:solidFill>
                  <a:srgbClr val="C00000"/>
                </a:solidFill>
              </a:rPr>
              <a:t>100.260</a:t>
            </a:r>
            <a:r>
              <a:rPr lang="it-IT" dirty="0" smtClean="0"/>
              <a:t>, con un aumento del </a:t>
            </a:r>
            <a:r>
              <a:rPr lang="it-IT" sz="6700" b="1" dirty="0" smtClean="0">
                <a:solidFill>
                  <a:srgbClr val="C00000"/>
                </a:solidFill>
              </a:rPr>
              <a:t>22,9%</a:t>
            </a:r>
            <a:r>
              <a:rPr lang="it-IT" dirty="0" smtClean="0"/>
              <a:t> in un anno.</a:t>
            </a:r>
          </a:p>
          <a:p>
            <a:pPr>
              <a:buNone/>
            </a:pPr>
            <a:r>
              <a:rPr lang="it-IT" dirty="0" smtClean="0"/>
              <a:t>hanno portato a </a:t>
            </a:r>
            <a:r>
              <a:rPr lang="it-IT" sz="7000" b="1" dirty="0" smtClean="0">
                <a:solidFill>
                  <a:srgbClr val="C00000"/>
                </a:solidFill>
              </a:rPr>
              <a:t>1.562.623</a:t>
            </a:r>
            <a:r>
              <a:rPr lang="it-IT" dirty="0" smtClean="0"/>
              <a:t> accertamenti di violazioni, e hanno portato a 22.117 sequestri effettuati.</a:t>
            </a:r>
            <a:endParaRPr lang="it-IT" dirty="0"/>
          </a:p>
        </p:txBody>
      </p:sp>
      <p:graphicFrame>
        <p:nvGraphicFramePr>
          <p:cNvPr id="4" name="Grafico 3"/>
          <p:cNvGraphicFramePr/>
          <p:nvPr/>
        </p:nvGraphicFramePr>
        <p:xfrm>
          <a:off x="1259632" y="908720"/>
          <a:ext cx="5598368" cy="389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539552" y="692696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egnaposto contenuto 2"/>
          <p:cNvSpPr txBox="1">
            <a:spLocks/>
          </p:cNvSpPr>
          <p:nvPr/>
        </p:nvSpPr>
        <p:spPr>
          <a:xfrm>
            <a:off x="457200" y="5085184"/>
            <a:ext cx="8147248" cy="1040979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Il numero di vittime di incidenti</a:t>
            </a:r>
            <a:r>
              <a:rPr kumimoji="0" lang="it-IT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stradali, cresciuto nell’ultimo anno nelle strade extraurbane, è invece diminuito dello </a:t>
            </a:r>
            <a:r>
              <a:rPr kumimoji="0" lang="it-IT" sz="5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0,7% </a:t>
            </a:r>
            <a:r>
              <a:rPr kumimoji="0" lang="it-IT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nelle strade urbane</a:t>
            </a: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2564904"/>
            <a:ext cx="8229600" cy="1143000"/>
          </a:xfrm>
        </p:spPr>
        <p:txBody>
          <a:bodyPr/>
          <a:lstStyle/>
          <a:p>
            <a:r>
              <a:rPr lang="it-IT" dirty="0" smtClean="0"/>
              <a:t>I Comuni per la trasparenza</a:t>
            </a: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754760" cy="5674642"/>
          </a:xfrm>
        </p:spPr>
        <p:txBody>
          <a:bodyPr>
            <a:normAutofit fontScale="90000"/>
          </a:bodyPr>
          <a:lstStyle/>
          <a:p>
            <a:pPr algn="l"/>
            <a:r>
              <a:rPr lang="it-IT" sz="3600" dirty="0" smtClean="0"/>
              <a:t>In occasione delle elezioni amministrative 2016, </a:t>
            </a:r>
            <a:r>
              <a:rPr lang="it-IT" sz="4800" b="1" dirty="0" smtClean="0">
                <a:solidFill>
                  <a:srgbClr val="C00000"/>
                </a:solidFill>
              </a:rPr>
              <a:t>100 candidati </a:t>
            </a:r>
            <a:r>
              <a:rPr lang="it-IT" sz="3600" dirty="0" smtClean="0"/>
              <a:t>sindaco delle 30 maggiori città al voto hanno aderito alla campagna Sai Chi Voti</a:t>
            </a:r>
            <a:endParaRPr lang="it-IT" sz="3600" dirty="0"/>
          </a:p>
        </p:txBody>
      </p:sp>
      <p:pic>
        <p:nvPicPr>
          <p:cNvPr id="6148" name="Picture 4" descr="Risultati immagini per sai chi voti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1691" y="1268760"/>
            <a:ext cx="3724550" cy="3240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260648"/>
            <a:ext cx="5791200" cy="618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568" y="2924944"/>
            <a:ext cx="324036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it-IT" sz="5300" b="1" dirty="0" smtClean="0">
                <a:solidFill>
                  <a:srgbClr val="C00000"/>
                </a:solidFill>
              </a:rPr>
              <a:t>4534 </a:t>
            </a:r>
            <a:r>
              <a:rPr lang="it-IT" dirty="0" smtClean="0"/>
              <a:t>comuni hanno aderito al sistema di pagamento digitale, dato cresciuto del </a:t>
            </a:r>
            <a:r>
              <a:rPr lang="it-IT" sz="4900" b="1" dirty="0" smtClean="0">
                <a:solidFill>
                  <a:srgbClr val="C00000"/>
                </a:solidFill>
              </a:rPr>
              <a:t>37,2% </a:t>
            </a:r>
            <a:r>
              <a:rPr lang="it-IT" dirty="0" smtClean="0"/>
              <a:t>in un anno</a:t>
            </a:r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229600" cy="1143000"/>
          </a:xfrm>
        </p:spPr>
        <p:txBody>
          <a:bodyPr/>
          <a:lstStyle/>
          <a:p>
            <a:r>
              <a:rPr lang="it-IT" dirty="0" smtClean="0"/>
              <a:t>Verso </a:t>
            </a:r>
            <a:r>
              <a:rPr lang="it-IT" b="1" dirty="0" smtClean="0">
                <a:solidFill>
                  <a:srgbClr val="C00000"/>
                </a:solidFill>
              </a:rPr>
              <a:t>Comuni Resilienti</a:t>
            </a:r>
            <a:endParaRPr lang="it-IT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332656"/>
            <a:ext cx="5453684" cy="573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3250704" cy="4525963"/>
          </a:xfrm>
        </p:spPr>
        <p:txBody>
          <a:bodyPr/>
          <a:lstStyle/>
          <a:p>
            <a:pPr marL="0">
              <a:spcBef>
                <a:spcPts val="0"/>
              </a:spcBef>
              <a:buNone/>
            </a:pPr>
            <a:r>
              <a:rPr lang="it-IT" dirty="0" smtClean="0"/>
              <a:t>Il </a:t>
            </a:r>
            <a:r>
              <a:rPr lang="it-IT" sz="8000" b="1" dirty="0" smtClean="0">
                <a:solidFill>
                  <a:srgbClr val="C00000"/>
                </a:solidFill>
              </a:rPr>
              <a:t>77% </a:t>
            </a:r>
            <a:r>
              <a:rPr lang="it-IT" dirty="0" smtClean="0"/>
              <a:t>dei comuni ha un piano di emergenza</a:t>
            </a:r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836712"/>
            <a:ext cx="2602632" cy="5073427"/>
          </a:xfrm>
        </p:spPr>
        <p:txBody>
          <a:bodyPr>
            <a:normAutofit fontScale="92500" lnSpcReduction="20000"/>
          </a:bodyPr>
          <a:lstStyle/>
          <a:p>
            <a:pPr marL="0">
              <a:spcBef>
                <a:spcPts val="0"/>
              </a:spcBef>
              <a:buNone/>
            </a:pPr>
            <a:r>
              <a:rPr lang="it-IT" sz="6600" b="1" dirty="0">
                <a:solidFill>
                  <a:srgbClr val="C00000"/>
                </a:solidFill>
              </a:rPr>
              <a:t>138 </a:t>
            </a:r>
            <a:r>
              <a:rPr lang="it-IT" sz="6600" b="1" dirty="0" smtClean="0">
                <a:solidFill>
                  <a:srgbClr val="C00000"/>
                </a:solidFill>
              </a:rPr>
              <a:t>comuni</a:t>
            </a:r>
          </a:p>
          <a:p>
            <a:pPr marL="0">
              <a:spcBef>
                <a:spcPts val="0"/>
              </a:spcBef>
              <a:buNone/>
            </a:pPr>
            <a:r>
              <a:rPr lang="it-IT" sz="6600" b="1" dirty="0" smtClean="0">
                <a:solidFill>
                  <a:srgbClr val="C00000"/>
                </a:solidFill>
              </a:rPr>
              <a:t>italiani </a:t>
            </a:r>
            <a:r>
              <a:rPr lang="it-IT" dirty="0"/>
              <a:t>hanno aderito alla </a:t>
            </a:r>
            <a:r>
              <a:rPr lang="it-IT" dirty="0" smtClean="0"/>
              <a:t>campagna UNSDR </a:t>
            </a:r>
            <a:r>
              <a:rPr lang="it-IT" dirty="0"/>
              <a:t>“</a:t>
            </a:r>
            <a:r>
              <a:rPr lang="it-IT" dirty="0" err="1"/>
              <a:t>Making</a:t>
            </a:r>
            <a:r>
              <a:rPr lang="it-IT" dirty="0"/>
              <a:t> </a:t>
            </a:r>
            <a:r>
              <a:rPr lang="it-IT" dirty="0" err="1"/>
              <a:t>Cities</a:t>
            </a:r>
            <a:r>
              <a:rPr lang="it-IT" dirty="0"/>
              <a:t> </a:t>
            </a:r>
            <a:r>
              <a:rPr lang="it-IT" dirty="0" err="1"/>
              <a:t>Resilient</a:t>
            </a:r>
            <a:r>
              <a:rPr lang="it-IT" dirty="0"/>
              <a:t>: </a:t>
            </a:r>
            <a:r>
              <a:rPr lang="it-IT" dirty="0" err="1"/>
              <a:t>my</a:t>
            </a:r>
            <a:r>
              <a:rPr lang="it-IT" dirty="0"/>
              <a:t> City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Getting</a:t>
            </a:r>
            <a:r>
              <a:rPr lang="it-IT" dirty="0"/>
              <a:t> </a:t>
            </a:r>
            <a:r>
              <a:rPr lang="it-IT" dirty="0" err="1"/>
              <a:t>Ready</a:t>
            </a:r>
            <a:r>
              <a:rPr lang="it-IT" dirty="0"/>
              <a:t>”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836712"/>
            <a:ext cx="4181475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265</Words>
  <Application>Microsoft Office PowerPoint</Application>
  <PresentationFormat>Presentazione su schermo (4:3)</PresentationFormat>
  <Paragraphs>27</Paragraphs>
  <Slides>14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Tema di Office</vt:lpstr>
      <vt:lpstr>Io non ho paura</vt:lpstr>
      <vt:lpstr>I Comuni contro le mafie</vt:lpstr>
      <vt:lpstr>Diapositiva 3</vt:lpstr>
      <vt:lpstr>Diapositiva 4</vt:lpstr>
      <vt:lpstr>Diapositiva 5</vt:lpstr>
      <vt:lpstr>I Comuni per la legalità</vt:lpstr>
      <vt:lpstr>Diapositiva 7</vt:lpstr>
      <vt:lpstr>Diapositiva 8</vt:lpstr>
      <vt:lpstr>I Comuni per la trasparenza</vt:lpstr>
      <vt:lpstr>In occasione delle elezioni amministrative 2016, 100 candidati sindaco delle 30 maggiori città al voto hanno aderito alla campagna Sai Chi Voti</vt:lpstr>
      <vt:lpstr>4534 comuni hanno aderito al sistema di pagamento digitale, dato cresciuto del 37,2% in un anno</vt:lpstr>
      <vt:lpstr>Verso Comuni Resilienti</vt:lpstr>
      <vt:lpstr>Diapositiva 13</vt:lpstr>
      <vt:lpstr>Diapositiva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 non ho paura</dc:title>
  <dc:creator>m.allulli</dc:creator>
  <cp:lastModifiedBy>Paolo Testa</cp:lastModifiedBy>
  <cp:revision>32</cp:revision>
  <dcterms:created xsi:type="dcterms:W3CDTF">2016-10-06T15:56:20Z</dcterms:created>
  <dcterms:modified xsi:type="dcterms:W3CDTF">2016-10-08T09:00:05Z</dcterms:modified>
</cp:coreProperties>
</file>