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80" r:id="rId2"/>
    <p:sldId id="318" r:id="rId3"/>
    <p:sldId id="319" r:id="rId4"/>
    <p:sldId id="320" r:id="rId5"/>
    <p:sldId id="283" r:id="rId6"/>
    <p:sldId id="284" r:id="rId7"/>
    <p:sldId id="300" r:id="rId8"/>
    <p:sldId id="301" r:id="rId9"/>
    <p:sldId id="321" r:id="rId10"/>
    <p:sldId id="285" r:id="rId11"/>
    <p:sldId id="310" r:id="rId12"/>
    <p:sldId id="303" r:id="rId13"/>
    <p:sldId id="304" r:id="rId14"/>
    <p:sldId id="316" r:id="rId15"/>
    <p:sldId id="315" r:id="rId1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356" autoAdjust="0"/>
  </p:normalViewPr>
  <p:slideViewPr>
    <p:cSldViewPr>
      <p:cViewPr>
        <p:scale>
          <a:sx n="60" d="100"/>
          <a:sy n="60" d="100"/>
        </p:scale>
        <p:origin x="-1560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nave.CITTALIA\Documents\Attivit&#224;\Giovani%20amministratori%202016\GiovaniAmministratori2017\Casa%20e%20giovani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nave.CITTALIA\Documents\Attivit&#224;\Giovani%20amministratori%202016\GiovaniAmministratori2017\DB%20Giovani%202017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nave.CITTALIA\Documents\Attivit&#224;\Giovani%20amministratori%202016\GiovaniAmministratori2017\DB%20Giovani%202017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nave.CITTALIA\Documents\Attivit&#224;\Giovani%20amministratori%202016\GiovaniAmministratori2017\DB%20Giovani%202017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nave.CITTALIA\Documents\Attivit&#224;\Giovani%20amministratori%202016\GiovaniAmministratori2017\DB%20Giovani%20201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plotArea>
      <c:layout/>
      <c:lineChart>
        <c:grouping val="standard"/>
        <c:ser>
          <c:idx val="0"/>
          <c:order val="0"/>
          <c:tx>
            <c:strRef>
              <c:f>'Titolo di godimento dell''ab (2)'!$A$28</c:f>
              <c:strCache>
                <c:ptCount val="1"/>
                <c:pt idx="0">
                  <c:v>fino a 35 anni</c:v>
                </c:pt>
              </c:strCache>
            </c:strRef>
          </c:tx>
          <c:spPr>
            <a:ln w="50800">
              <a:solidFill>
                <a:schemeClr val="accent3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/>
              <c:dLblPos val="t"/>
              <c:showVal val="1"/>
            </c:dLbl>
            <c:dLbl>
              <c:idx val="11"/>
              <c:layout/>
              <c:dLblPos val="t"/>
              <c:showVal val="1"/>
            </c:dLbl>
            <c:delete val="1"/>
            <c:numFmt formatCode="0.0%" sourceLinked="0"/>
            <c:txPr>
              <a:bodyPr/>
              <a:lstStyle/>
              <a:p>
                <a:pPr>
                  <a:defRPr sz="1200" b="1"/>
                </a:pPr>
                <a:endParaRPr lang="it-IT"/>
              </a:p>
            </c:txPr>
            <c:dLblPos val="t"/>
          </c:dLbls>
          <c:cat>
            <c:strRef>
              <c:f>'Titolo di godimento dell''ab (2)'!$B$27:$M$27</c:f>
              <c:strCach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strCache>
            </c:strRef>
          </c:cat>
          <c:val>
            <c:numRef>
              <c:f>'Titolo di godimento dell''ab (2)'!$B$28:$M$28</c:f>
              <c:numCache>
                <c:formatCode>0%</c:formatCode>
                <c:ptCount val="12"/>
                <c:pt idx="0">
                  <c:v>0.27</c:v>
                </c:pt>
                <c:pt idx="1">
                  <c:v>0.26200000000000001</c:v>
                </c:pt>
                <c:pt idx="2">
                  <c:v>0.25800000000000001</c:v>
                </c:pt>
                <c:pt idx="3">
                  <c:v>0.25800000000000001</c:v>
                </c:pt>
                <c:pt idx="4">
                  <c:v>0.26</c:v>
                </c:pt>
                <c:pt idx="5">
                  <c:v>0.30800000000000038</c:v>
                </c:pt>
                <c:pt idx="6">
                  <c:v>0.30100000000000032</c:v>
                </c:pt>
                <c:pt idx="7">
                  <c:v>0.31100000000000055</c:v>
                </c:pt>
                <c:pt idx="8">
                  <c:v>0.31100000000000055</c:v>
                </c:pt>
                <c:pt idx="9">
                  <c:v>0.32000000000000062</c:v>
                </c:pt>
                <c:pt idx="10">
                  <c:v>0.34700000000000036</c:v>
                </c:pt>
                <c:pt idx="11">
                  <c:v>0.35300000000000031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'Titolo di godimento dell''ab (2)'!$A$33</c:f>
              <c:strCache>
                <c:ptCount val="1"/>
                <c:pt idx="0">
                  <c:v>totale</c:v>
                </c:pt>
              </c:strCache>
            </c:strRef>
          </c:tx>
          <c:spPr>
            <a:ln w="41275">
              <a:solidFill>
                <a:schemeClr val="bg1">
                  <a:lumMod val="6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/>
              <c:dLblPos val="b"/>
              <c:showVal val="1"/>
            </c:dLbl>
            <c:dLbl>
              <c:idx val="11"/>
              <c:layout/>
              <c:dLblPos val="b"/>
              <c:showVal val="1"/>
            </c:dLbl>
            <c:delete val="1"/>
            <c:numFmt formatCode="0.0%" sourceLinked="0"/>
            <c:txPr>
              <a:bodyPr/>
              <a:lstStyle/>
              <a:p>
                <a:pPr>
                  <a:defRPr b="1" i="1">
                    <a:solidFill>
                      <a:schemeClr val="bg1">
                        <a:lumMod val="65000"/>
                      </a:schemeClr>
                    </a:solidFill>
                  </a:defRPr>
                </a:pPr>
                <a:endParaRPr lang="it-IT"/>
              </a:p>
            </c:txPr>
            <c:dLblPos val="b"/>
          </c:dLbls>
          <c:val>
            <c:numRef>
              <c:f>'Titolo di godimento dell''ab (2)'!$B$33:$M$33</c:f>
              <c:numCache>
                <c:formatCode>0%</c:formatCode>
                <c:ptCount val="12"/>
                <c:pt idx="0">
                  <c:v>0.18400000000000027</c:v>
                </c:pt>
                <c:pt idx="1">
                  <c:v>0.17900000000000021</c:v>
                </c:pt>
                <c:pt idx="2">
                  <c:v>0.18200000000000024</c:v>
                </c:pt>
                <c:pt idx="3">
                  <c:v>0.18400000000000027</c:v>
                </c:pt>
                <c:pt idx="4">
                  <c:v>0.18500000000000028</c:v>
                </c:pt>
                <c:pt idx="5">
                  <c:v>0.19200000000000003</c:v>
                </c:pt>
                <c:pt idx="6">
                  <c:v>0.18800000000000031</c:v>
                </c:pt>
                <c:pt idx="7">
                  <c:v>0.18300000000000027</c:v>
                </c:pt>
                <c:pt idx="8">
                  <c:v>0.18200000000000024</c:v>
                </c:pt>
                <c:pt idx="9">
                  <c:v>0.18500000000000028</c:v>
                </c:pt>
                <c:pt idx="10">
                  <c:v>0.18500000000000028</c:v>
                </c:pt>
                <c:pt idx="11">
                  <c:v>0.19000000000000003</c:v>
                </c:pt>
              </c:numCache>
            </c:numRef>
          </c:val>
          <c:smooth val="1"/>
        </c:ser>
        <c:marker val="1"/>
        <c:axId val="92150016"/>
        <c:axId val="92413952"/>
      </c:lineChart>
      <c:catAx>
        <c:axId val="92150016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it-IT"/>
          </a:p>
        </c:txPr>
        <c:crossAx val="92413952"/>
        <c:crosses val="autoZero"/>
        <c:auto val="1"/>
        <c:lblAlgn val="ctr"/>
        <c:lblOffset val="100"/>
      </c:catAx>
      <c:valAx>
        <c:axId val="92413952"/>
        <c:scaling>
          <c:orientation val="minMax"/>
        </c:scaling>
        <c:axPos val="l"/>
        <c:numFmt formatCode="0%" sourceLinked="1"/>
        <c:tickLblPos val="nextTo"/>
        <c:txPr>
          <a:bodyPr/>
          <a:lstStyle/>
          <a:p>
            <a:pPr>
              <a:defRPr sz="1400"/>
            </a:pPr>
            <a:endParaRPr lang="it-IT"/>
          </a:p>
        </c:txPr>
        <c:crossAx val="921500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708401976935749"/>
          <c:y val="0.60543116467983404"/>
          <c:w val="0.19314662273476116"/>
          <c:h val="0.1392307805099785"/>
        </c:manualLayout>
      </c:layout>
      <c:overlay val="1"/>
      <c:txPr>
        <a:bodyPr/>
        <a:lstStyle/>
        <a:p>
          <a:pPr>
            <a:defRPr sz="1200"/>
          </a:pPr>
          <a:endParaRPr lang="it-IT"/>
        </a:p>
      </c:txPr>
    </c:legend>
    <c:plotVisOnly val="1"/>
  </c:chart>
  <c:txPr>
    <a:bodyPr/>
    <a:lstStyle/>
    <a:p>
      <a:pPr>
        <a:defRPr sz="1050"/>
      </a:pPr>
      <a:endParaRPr lang="it-IT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autoTitleDeleted val="1"/>
    <c:plotArea>
      <c:layout>
        <c:manualLayout>
          <c:layoutTarget val="inner"/>
          <c:xMode val="edge"/>
          <c:yMode val="edge"/>
          <c:x val="9.5267352158827825E-2"/>
          <c:y val="2.0862691669736502E-2"/>
          <c:w val="0.89585256810545955"/>
          <c:h val="0.79808700592721671"/>
        </c:manualLayout>
      </c:layout>
      <c:lineChart>
        <c:grouping val="standard"/>
        <c:ser>
          <c:idx val="2"/>
          <c:order val="0"/>
          <c:tx>
            <c:strRef>
              <c:f>Foglio1!$E$2</c:f>
              <c:strCache>
                <c:ptCount val="1"/>
                <c:pt idx="0">
                  <c:v>% giovani sindaci</c:v>
                </c:pt>
              </c:strCache>
            </c:strRef>
          </c:tx>
          <c:spPr>
            <a:ln w="50800"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layout/>
              <c:dLblPos val="t"/>
              <c:showVal val="1"/>
            </c:dLbl>
            <c:dLbl>
              <c:idx val="15"/>
              <c:layout/>
              <c:dLblPos val="t"/>
              <c:showVal val="1"/>
            </c:dLbl>
            <c:dLbl>
              <c:idx val="16"/>
              <c:dLblPos val="t"/>
              <c:showVal val="1"/>
            </c:dLbl>
            <c:delete val="1"/>
            <c:txPr>
              <a:bodyPr/>
              <a:lstStyle/>
              <a:p>
                <a:pPr>
                  <a:defRPr sz="1600" b="1"/>
                </a:pPr>
                <a:endParaRPr lang="it-IT"/>
              </a:p>
            </c:txPr>
            <c:dLblPos val="t"/>
          </c:dLbls>
          <c:cat>
            <c:numRef>
              <c:f>Foglio1!$B$18:$B$33</c:f>
              <c:numCache>
                <c:formatCode>General</c:formatCode>
                <c:ptCount val="1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</c:numCache>
            </c:numRef>
          </c:cat>
          <c:val>
            <c:numRef>
              <c:f>Foglio1!$E$18:$E$33</c:f>
              <c:numCache>
                <c:formatCode>0.0%</c:formatCode>
                <c:ptCount val="16"/>
                <c:pt idx="0">
                  <c:v>6.5373472729562912E-2</c:v>
                </c:pt>
                <c:pt idx="1">
                  <c:v>5.4990583804143137E-2</c:v>
                </c:pt>
                <c:pt idx="2">
                  <c:v>4.4104637937571113E-2</c:v>
                </c:pt>
                <c:pt idx="3">
                  <c:v>7.6971371170266201E-2</c:v>
                </c:pt>
                <c:pt idx="4">
                  <c:v>7.0796460176991177E-2</c:v>
                </c:pt>
                <c:pt idx="5">
                  <c:v>6.3602015113350119E-2</c:v>
                </c:pt>
                <c:pt idx="6">
                  <c:v>5.5576559546313804E-2</c:v>
                </c:pt>
                <c:pt idx="7">
                  <c:v>4.6089913109180203E-2</c:v>
                </c:pt>
                <c:pt idx="8">
                  <c:v>6.4689689689689689E-2</c:v>
                </c:pt>
                <c:pt idx="9">
                  <c:v>5.8110156644770088E-2</c:v>
                </c:pt>
                <c:pt idx="10">
                  <c:v>5.4195575337086015E-2</c:v>
                </c:pt>
                <c:pt idx="11">
                  <c:v>5.1140108079609843E-2</c:v>
                </c:pt>
                <c:pt idx="12">
                  <c:v>4.6765906995125811E-2</c:v>
                </c:pt>
                <c:pt idx="13">
                  <c:v>6.9755600814663962E-2</c:v>
                </c:pt>
                <c:pt idx="14">
                  <c:v>6.5846784524724589E-2</c:v>
                </c:pt>
                <c:pt idx="15">
                  <c:v>6.3704084253788873E-2</c:v>
                </c:pt>
              </c:numCache>
            </c:numRef>
          </c:val>
          <c:smooth val="1"/>
        </c:ser>
        <c:marker val="1"/>
        <c:axId val="92438528"/>
        <c:axId val="92440064"/>
      </c:lineChart>
      <c:catAx>
        <c:axId val="9243852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100">
                <a:latin typeface="Century Gothic" pitchFamily="34" charset="0"/>
              </a:defRPr>
            </a:pPr>
            <a:endParaRPr lang="it-IT"/>
          </a:p>
        </c:txPr>
        <c:crossAx val="92440064"/>
        <c:crosses val="autoZero"/>
        <c:auto val="1"/>
        <c:lblAlgn val="ctr"/>
        <c:lblOffset val="100"/>
      </c:catAx>
      <c:valAx>
        <c:axId val="92440064"/>
        <c:scaling>
          <c:orientation val="minMax"/>
        </c:scaling>
        <c:axPos val="l"/>
        <c:numFmt formatCode="0.0%" sourceLinked="1"/>
        <c:tickLblPos val="nextTo"/>
        <c:txPr>
          <a:bodyPr/>
          <a:lstStyle/>
          <a:p>
            <a:pPr>
              <a:defRPr sz="1100">
                <a:latin typeface="Century Gothic" pitchFamily="34" charset="0"/>
              </a:defRPr>
            </a:pPr>
            <a:endParaRPr lang="it-IT"/>
          </a:p>
        </c:txPr>
        <c:crossAx val="92438528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200" b="1">
              <a:latin typeface="Century Gothic" pitchFamily="34" charset="0"/>
            </a:defRPr>
          </a:pPr>
          <a:endParaRPr lang="it-IT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autoTitleDeleted val="1"/>
    <c:plotArea>
      <c:layout/>
      <c:lineChart>
        <c:grouping val="standard"/>
        <c:ser>
          <c:idx val="2"/>
          <c:order val="0"/>
          <c:tx>
            <c:strRef>
              <c:f>Foglio1!$N$2</c:f>
              <c:strCache>
                <c:ptCount val="1"/>
                <c:pt idx="0">
                  <c:v>% giovani assessori</c:v>
                </c:pt>
              </c:strCache>
            </c:strRef>
          </c:tx>
          <c:spPr>
            <a:ln w="50800">
              <a:solidFill>
                <a:schemeClr val="tx2">
                  <a:lumMod val="60000"/>
                  <a:lumOff val="40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/>
              <c:dLblPos val="t"/>
              <c:showVal val="1"/>
            </c:dLbl>
            <c:dLbl>
              <c:idx val="15"/>
              <c:layout/>
              <c:dLblPos val="t"/>
              <c:showVal val="1"/>
            </c:dLbl>
            <c:dLbl>
              <c:idx val="16"/>
              <c:dLblPos val="t"/>
              <c:showVal val="1"/>
            </c:dLbl>
            <c:delete val="1"/>
            <c:txPr>
              <a:bodyPr/>
              <a:lstStyle/>
              <a:p>
                <a:pPr>
                  <a:defRPr sz="1600" b="1"/>
                </a:pPr>
                <a:endParaRPr lang="it-IT"/>
              </a:p>
            </c:txPr>
            <c:dLblPos val="t"/>
          </c:dLbls>
          <c:cat>
            <c:numRef>
              <c:f>Foglio1!$B$18:$B$33</c:f>
              <c:numCache>
                <c:formatCode>General</c:formatCode>
                <c:ptCount val="1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</c:numCache>
            </c:numRef>
          </c:cat>
          <c:val>
            <c:numRef>
              <c:f>Foglio1!$N$18:$N$33</c:f>
              <c:numCache>
                <c:formatCode>0.0%</c:formatCode>
                <c:ptCount val="16"/>
                <c:pt idx="0">
                  <c:v>0.19872644130091041</c:v>
                </c:pt>
                <c:pt idx="1">
                  <c:v>0.18533671548973091</c:v>
                </c:pt>
                <c:pt idx="2">
                  <c:v>0.16780558812826021</c:v>
                </c:pt>
                <c:pt idx="3">
                  <c:v>0.19232502513259611</c:v>
                </c:pt>
                <c:pt idx="4">
                  <c:v>0.18613302104501775</c:v>
                </c:pt>
                <c:pt idx="5">
                  <c:v>0.18148173298927098</c:v>
                </c:pt>
                <c:pt idx="6">
                  <c:v>0.17280731459532725</c:v>
                </c:pt>
                <c:pt idx="7">
                  <c:v>0.15871355291576691</c:v>
                </c:pt>
                <c:pt idx="8">
                  <c:v>0.19774478357197237</c:v>
                </c:pt>
                <c:pt idx="9">
                  <c:v>0.19093392694525937</c:v>
                </c:pt>
                <c:pt idx="10">
                  <c:v>0.18924668084794322</c:v>
                </c:pt>
                <c:pt idx="11">
                  <c:v>0.17958860759493694</c:v>
                </c:pt>
                <c:pt idx="12">
                  <c:v>0.17025303435507122</c:v>
                </c:pt>
                <c:pt idx="13">
                  <c:v>0.2010381121737877</c:v>
                </c:pt>
                <c:pt idx="14">
                  <c:v>0.19672617575787549</c:v>
                </c:pt>
                <c:pt idx="15">
                  <c:v>0.19322296947749645</c:v>
                </c:pt>
              </c:numCache>
            </c:numRef>
          </c:val>
          <c:smooth val="1"/>
        </c:ser>
        <c:marker val="1"/>
        <c:axId val="93074944"/>
        <c:axId val="93076480"/>
      </c:lineChart>
      <c:catAx>
        <c:axId val="9307494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100">
                <a:latin typeface="Century Gothic" pitchFamily="34" charset="0"/>
              </a:defRPr>
            </a:pPr>
            <a:endParaRPr lang="it-IT"/>
          </a:p>
        </c:txPr>
        <c:crossAx val="93076480"/>
        <c:crosses val="autoZero"/>
        <c:auto val="1"/>
        <c:lblAlgn val="ctr"/>
        <c:lblOffset val="100"/>
      </c:catAx>
      <c:valAx>
        <c:axId val="93076480"/>
        <c:scaling>
          <c:orientation val="minMax"/>
        </c:scaling>
        <c:axPos val="l"/>
        <c:numFmt formatCode="0.0%" sourceLinked="1"/>
        <c:tickLblPos val="nextTo"/>
        <c:txPr>
          <a:bodyPr/>
          <a:lstStyle/>
          <a:p>
            <a:pPr>
              <a:defRPr sz="1100">
                <a:latin typeface="Century Gothic" pitchFamily="34" charset="0"/>
              </a:defRPr>
            </a:pPr>
            <a:endParaRPr lang="it-IT"/>
          </a:p>
        </c:txPr>
        <c:crossAx val="93074944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200" b="1">
              <a:latin typeface="Century Gothic" pitchFamily="34" charset="0"/>
            </a:defRPr>
          </a:pPr>
          <a:endParaRPr lang="it-IT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autoTitleDeleted val="1"/>
    <c:plotArea>
      <c:layout/>
      <c:barChart>
        <c:barDir val="bar"/>
        <c:grouping val="clustered"/>
        <c:ser>
          <c:idx val="1"/>
          <c:order val="0"/>
          <c:tx>
            <c:strRef>
              <c:f>'grafico età'!$S$12</c:f>
              <c:strCache>
                <c:ptCount val="1"/>
                <c:pt idx="0">
                  <c:v>2001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val>
            <c:numRef>
              <c:f>'grafico età'!$S$13:$S$23</c:f>
              <c:numCache>
                <c:formatCode>0.0%</c:formatCode>
                <c:ptCount val="11"/>
                <c:pt idx="0">
                  <c:v>2.5663282635770147E-4</c:v>
                </c:pt>
                <c:pt idx="1">
                  <c:v>2.0417405744046494E-2</c:v>
                </c:pt>
                <c:pt idx="2">
                  <c:v>7.9525984073668732E-2</c:v>
                </c:pt>
                <c:pt idx="3">
                  <c:v>0.11246556213911009</c:v>
                </c:pt>
                <c:pt idx="4">
                  <c:v>0.13780427972978068</c:v>
                </c:pt>
                <c:pt idx="5">
                  <c:v>0.15964826206740426</c:v>
                </c:pt>
                <c:pt idx="6">
                  <c:v>0.16600369853190941</c:v>
                </c:pt>
                <c:pt idx="7">
                  <c:v>0.14606181831905488</c:v>
                </c:pt>
                <c:pt idx="8">
                  <c:v>8.560214363890252E-2</c:v>
                </c:pt>
                <c:pt idx="9">
                  <c:v>5.5372306298826342E-2</c:v>
                </c:pt>
                <c:pt idx="10">
                  <c:v>3.6841906630939406E-2</c:v>
                </c:pt>
              </c:numCache>
            </c:numRef>
          </c:val>
        </c:ser>
        <c:ser>
          <c:idx val="0"/>
          <c:order val="1"/>
          <c:tx>
            <c:strRef>
              <c:f>'grafico età'!$R$12</c:f>
              <c:strCache>
                <c:ptCount val="1"/>
                <c:pt idx="0">
                  <c:v>2016</c:v>
                </c:pt>
              </c:strCache>
            </c:strRef>
          </c:tx>
          <c:dPt>
            <c:idx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3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100" b="1">
                    <a:latin typeface="Century Gothic" pitchFamily="34" charset="0"/>
                  </a:defRPr>
                </a:pPr>
                <a:endParaRPr lang="it-IT"/>
              </a:p>
            </c:txPr>
            <c:dLblPos val="inEnd"/>
            <c:showVal val="1"/>
          </c:dLbls>
          <c:cat>
            <c:strRef>
              <c:f>'grafico età'!$M$13:$M$23</c:f>
              <c:strCache>
                <c:ptCount val="11"/>
                <c:pt idx="0">
                  <c:v>fino a 20 anni</c:v>
                </c:pt>
                <c:pt idx="1">
                  <c:v>da 21 a 30 anni</c:v>
                </c:pt>
                <c:pt idx="2">
                  <c:v>da 26 a 30</c:v>
                </c:pt>
                <c:pt idx="3">
                  <c:v>da 31 a 35</c:v>
                </c:pt>
                <c:pt idx="4">
                  <c:v>da 36 a 40</c:v>
                </c:pt>
                <c:pt idx="5">
                  <c:v>da 41 a 45</c:v>
                </c:pt>
                <c:pt idx="6">
                  <c:v>da 46 a 50</c:v>
                </c:pt>
                <c:pt idx="7">
                  <c:v>da 51 a 55</c:v>
                </c:pt>
                <c:pt idx="8">
                  <c:v>da 56 a 60</c:v>
                </c:pt>
                <c:pt idx="9">
                  <c:v>da 61 a 65</c:v>
                </c:pt>
                <c:pt idx="10">
                  <c:v>oltre 65</c:v>
                </c:pt>
              </c:strCache>
            </c:strRef>
          </c:cat>
          <c:val>
            <c:numRef>
              <c:f>'grafico età'!$R$13:$R$23</c:f>
              <c:numCache>
                <c:formatCode>0.0%</c:formatCode>
                <c:ptCount val="11"/>
                <c:pt idx="0">
                  <c:v>6.7582788916422754E-4</c:v>
                </c:pt>
                <c:pt idx="1">
                  <c:v>2.3165878200795974E-2</c:v>
                </c:pt>
                <c:pt idx="2">
                  <c:v>6.9037696177817909E-2</c:v>
                </c:pt>
                <c:pt idx="3">
                  <c:v>0.10163700533153112</c:v>
                </c:pt>
                <c:pt idx="4">
                  <c:v>0.12008147480663812</c:v>
                </c:pt>
                <c:pt idx="5">
                  <c:v>0.14059097394308018</c:v>
                </c:pt>
                <c:pt idx="6">
                  <c:v>0.13523128332206982</c:v>
                </c:pt>
                <c:pt idx="7">
                  <c:v>0.12955245175339791</c:v>
                </c:pt>
                <c:pt idx="8">
                  <c:v>0.10804798378013072</c:v>
                </c:pt>
                <c:pt idx="9">
                  <c:v>8.5163700533153128E-2</c:v>
                </c:pt>
                <c:pt idx="10">
                  <c:v>8.6815724262221214E-2</c:v>
                </c:pt>
              </c:numCache>
            </c:numRef>
          </c:val>
        </c:ser>
        <c:gapWidth val="14"/>
        <c:overlap val="85"/>
        <c:axId val="93124480"/>
        <c:axId val="93126016"/>
      </c:barChart>
      <c:catAx>
        <c:axId val="93124480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>
                <a:latin typeface="Century Gothic" pitchFamily="34" charset="0"/>
              </a:defRPr>
            </a:pPr>
            <a:endParaRPr lang="it-IT"/>
          </a:p>
        </c:txPr>
        <c:crossAx val="93126016"/>
        <c:crosses val="autoZero"/>
        <c:auto val="1"/>
        <c:lblAlgn val="ctr"/>
        <c:lblOffset val="100"/>
      </c:catAx>
      <c:valAx>
        <c:axId val="93126016"/>
        <c:scaling>
          <c:orientation val="minMax"/>
        </c:scaling>
        <c:axPos val="b"/>
        <c:numFmt formatCode="0.0%" sourceLinked="1"/>
        <c:tickLblPos val="nextTo"/>
        <c:txPr>
          <a:bodyPr/>
          <a:lstStyle/>
          <a:p>
            <a:pPr>
              <a:defRPr sz="1050">
                <a:latin typeface="Century Gothic" pitchFamily="34" charset="0"/>
              </a:defRPr>
            </a:pPr>
            <a:endParaRPr lang="it-IT"/>
          </a:p>
        </c:txPr>
        <c:crossAx val="931244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137489063867211"/>
          <c:y val="0.73094649409610135"/>
          <c:w val="0.12084733158355206"/>
          <c:h val="0.13433935008738193"/>
        </c:manualLayout>
      </c:layout>
      <c:overlay val="1"/>
      <c:txPr>
        <a:bodyPr/>
        <a:lstStyle/>
        <a:p>
          <a:pPr>
            <a:defRPr sz="1200"/>
          </a:pPr>
          <a:endParaRPr lang="it-IT"/>
        </a:p>
      </c:txPr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>
        <c:manualLayout>
          <c:layoutTarget val="inner"/>
          <c:xMode val="edge"/>
          <c:yMode val="edge"/>
          <c:x val="0.45228525157759525"/>
          <c:y val="1.7252002464571779E-2"/>
          <c:w val="0.50341222240836858"/>
          <c:h val="0.91114811203128265"/>
        </c:manualLayout>
      </c:layout>
      <c:barChart>
        <c:barDir val="bar"/>
        <c:grouping val="clustered"/>
        <c:ser>
          <c:idx val="1"/>
          <c:order val="0"/>
          <c:tx>
            <c:strRef>
              <c:f>Foglio9!$J$3</c:f>
              <c:strCache>
                <c:ptCount val="1"/>
                <c:pt idx="0">
                  <c:v>Non giovani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</c:spPr>
          <c:dLbls>
            <c:numFmt formatCode="0%" sourceLinked="0"/>
            <c:txPr>
              <a:bodyPr/>
              <a:lstStyle/>
              <a:p>
                <a:pPr>
                  <a:defRPr>
                    <a:solidFill>
                      <a:schemeClr val="bg1">
                        <a:lumMod val="65000"/>
                      </a:schemeClr>
                    </a:solidFill>
                  </a:defRPr>
                </a:pPr>
                <a:endParaRPr lang="it-IT"/>
              </a:p>
            </c:txPr>
            <c:showVal val="1"/>
          </c:dLbls>
          <c:cat>
            <c:strRef>
              <c:f>Foglio9!$C$61:$C$70</c:f>
              <c:strCache>
                <c:ptCount val="10"/>
                <c:pt idx="0">
                  <c:v>Poliziotto, carabiniere, militare, vigile urbano o del fuoco</c:v>
                </c:pt>
                <c:pt idx="1">
                  <c:v>Insegnante</c:v>
                </c:pt>
                <c:pt idx="2">
                  <c:v>Medico, infermiere</c:v>
                </c:pt>
                <c:pt idx="3">
                  <c:v>Agricoltore, produttore e allevatore</c:v>
                </c:pt>
                <c:pt idx="4">
                  <c:v>Imprenditore, amministratore e direttore</c:v>
                </c:pt>
                <c:pt idx="5">
                  <c:v>Impiegato di Ente pubblico</c:v>
                </c:pt>
                <c:pt idx="6">
                  <c:v>Commerciante</c:v>
                </c:pt>
                <c:pt idx="7">
                  <c:v>Artigiano o operaio</c:v>
                </c:pt>
                <c:pt idx="8">
                  <c:v>Impiegato di impresa privata</c:v>
                </c:pt>
                <c:pt idx="9">
                  <c:v>Libero professionista</c:v>
                </c:pt>
              </c:strCache>
            </c:strRef>
          </c:cat>
          <c:val>
            <c:numRef>
              <c:f>Foglio9!$J$61:$J$70</c:f>
              <c:numCache>
                <c:formatCode>0.0%</c:formatCode>
                <c:ptCount val="10"/>
                <c:pt idx="0">
                  <c:v>2.7299614515485855E-2</c:v>
                </c:pt>
                <c:pt idx="1">
                  <c:v>6.1428286587797407E-2</c:v>
                </c:pt>
                <c:pt idx="2">
                  <c:v>6.9503522530905248E-2</c:v>
                </c:pt>
                <c:pt idx="3">
                  <c:v>4.1356506712747577E-2</c:v>
                </c:pt>
                <c:pt idx="4">
                  <c:v>7.8924631131197701E-2</c:v>
                </c:pt>
                <c:pt idx="5">
                  <c:v>0.17807058354379901</c:v>
                </c:pt>
                <c:pt idx="6">
                  <c:v>6.7875182772829959E-2</c:v>
                </c:pt>
                <c:pt idx="7">
                  <c:v>9.9511498072577503E-2</c:v>
                </c:pt>
                <c:pt idx="8">
                  <c:v>9.0455935132261106E-2</c:v>
                </c:pt>
                <c:pt idx="9">
                  <c:v>0.22919712880499801</c:v>
                </c:pt>
              </c:numCache>
            </c:numRef>
          </c:val>
        </c:ser>
        <c:ser>
          <c:idx val="0"/>
          <c:order val="1"/>
          <c:tx>
            <c:strRef>
              <c:f>Foglio9!$I$3</c:f>
              <c:strCache>
                <c:ptCount val="1"/>
                <c:pt idx="0">
                  <c:v>Giovani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Lbls>
            <c:numFmt formatCode="0%" sourceLinked="0"/>
            <c:txPr>
              <a:bodyPr/>
              <a:lstStyle/>
              <a:p>
                <a:pPr>
                  <a:defRPr sz="1200" b="1"/>
                </a:pPr>
                <a:endParaRPr lang="it-IT"/>
              </a:p>
            </c:txPr>
            <c:dLblPos val="inEnd"/>
            <c:showVal val="1"/>
          </c:dLbls>
          <c:cat>
            <c:strRef>
              <c:f>Foglio9!$C$61:$C$70</c:f>
              <c:strCache>
                <c:ptCount val="10"/>
                <c:pt idx="0">
                  <c:v>Poliziotto, carabiniere, militare, vigile urbano o del fuoco</c:v>
                </c:pt>
                <c:pt idx="1">
                  <c:v>Insegnante</c:v>
                </c:pt>
                <c:pt idx="2">
                  <c:v>Medico, infermiere</c:v>
                </c:pt>
                <c:pt idx="3">
                  <c:v>Agricoltore, produttore e allevatore</c:v>
                </c:pt>
                <c:pt idx="4">
                  <c:v>Imprenditore, amministratore e direttore</c:v>
                </c:pt>
                <c:pt idx="5">
                  <c:v>Impiegato di Ente pubblico</c:v>
                </c:pt>
                <c:pt idx="6">
                  <c:v>Commerciante</c:v>
                </c:pt>
                <c:pt idx="7">
                  <c:v>Artigiano o operaio</c:v>
                </c:pt>
                <c:pt idx="8">
                  <c:v>Impiegato di impresa privata</c:v>
                </c:pt>
                <c:pt idx="9">
                  <c:v>Libero professionista</c:v>
                </c:pt>
              </c:strCache>
            </c:strRef>
          </c:cat>
          <c:val>
            <c:numRef>
              <c:f>Foglio9!$I$61:$I$70</c:f>
              <c:numCache>
                <c:formatCode>0.0%</c:formatCode>
                <c:ptCount val="10"/>
                <c:pt idx="0">
                  <c:v>3.6662011173184371E-2</c:v>
                </c:pt>
                <c:pt idx="1">
                  <c:v>3.7447625698324043E-2</c:v>
                </c:pt>
                <c:pt idx="2">
                  <c:v>4.0502793296089384E-2</c:v>
                </c:pt>
                <c:pt idx="3">
                  <c:v>4.3557960893854754E-2</c:v>
                </c:pt>
                <c:pt idx="4">
                  <c:v>5.6651536312849159E-2</c:v>
                </c:pt>
                <c:pt idx="5">
                  <c:v>8.0743715083798837E-2</c:v>
                </c:pt>
                <c:pt idx="6">
                  <c:v>8.8163407821229084E-2</c:v>
                </c:pt>
                <c:pt idx="7">
                  <c:v>0.12360335195530726</c:v>
                </c:pt>
                <c:pt idx="8">
                  <c:v>0.20006983240223475</c:v>
                </c:pt>
                <c:pt idx="9">
                  <c:v>0.2254713687150838</c:v>
                </c:pt>
              </c:numCache>
            </c:numRef>
          </c:val>
        </c:ser>
        <c:gapWidth val="18"/>
        <c:overlap val="68"/>
        <c:axId val="93232512"/>
        <c:axId val="93250688"/>
      </c:barChart>
      <c:catAx>
        <c:axId val="93232512"/>
        <c:scaling>
          <c:orientation val="minMax"/>
        </c:scaling>
        <c:axPos val="l"/>
        <c:tickLblPos val="nextTo"/>
        <c:txPr>
          <a:bodyPr/>
          <a:lstStyle/>
          <a:p>
            <a:pPr>
              <a:defRPr sz="1600"/>
            </a:pPr>
            <a:endParaRPr lang="it-IT"/>
          </a:p>
        </c:txPr>
        <c:crossAx val="93250688"/>
        <c:crosses val="autoZero"/>
        <c:auto val="1"/>
        <c:lblAlgn val="ctr"/>
        <c:lblOffset val="100"/>
      </c:catAx>
      <c:valAx>
        <c:axId val="93250688"/>
        <c:scaling>
          <c:orientation val="minMax"/>
        </c:scaling>
        <c:axPos val="b"/>
        <c:numFmt formatCode="0.0%" sourceLinked="1"/>
        <c:tickLblPos val="nextTo"/>
        <c:txPr>
          <a:bodyPr/>
          <a:lstStyle/>
          <a:p>
            <a:pPr>
              <a:defRPr sz="1100"/>
            </a:pPr>
            <a:endParaRPr lang="it-IT"/>
          </a:p>
        </c:txPr>
        <c:crossAx val="932325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259194728318638"/>
          <c:y val="0.63472659263248443"/>
          <c:w val="0.19038677612106997"/>
          <c:h val="0.12487810557876199"/>
        </c:manualLayout>
      </c:layout>
      <c:overlay val="1"/>
      <c:txPr>
        <a:bodyPr/>
        <a:lstStyle/>
        <a:p>
          <a:pPr>
            <a:defRPr sz="1600"/>
          </a:pPr>
          <a:endParaRPr lang="it-IT"/>
        </a:p>
      </c:txPr>
    </c:legend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0E3928-7FE2-4A65-A0AD-DBC73D5442DC}" type="datetimeFigureOut">
              <a:rPr lang="it-IT" smtClean="0"/>
              <a:pPr/>
              <a:t>16/03/2017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41AF6B-ED7A-4CA2-8744-ED7A5C8F3CE1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518CBF-8976-4205-BDC0-B9275A23835B}" type="datetimeFigureOut">
              <a:rPr lang="it-IT" smtClean="0"/>
              <a:pPr/>
              <a:t>16/03/2017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D96193-2DC2-44EA-89FE-2F71538D958E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96193-2DC2-44EA-89FE-2F71538D958E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96193-2DC2-44EA-89FE-2F71538D958E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9BBC9-542A-4CB3-BF7D-655F6FCFB511}" type="datetimeFigureOut">
              <a:rPr lang="it-IT" smtClean="0"/>
              <a:pPr/>
              <a:t>16/03/2017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9BBC9-542A-4CB3-BF7D-655F6FCFB511}" type="datetimeFigureOut">
              <a:rPr lang="it-IT" smtClean="0"/>
              <a:pPr/>
              <a:t>16/03/2017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9BBC9-542A-4CB3-BF7D-655F6FCFB511}" type="datetimeFigureOut">
              <a:rPr lang="it-IT" smtClean="0"/>
              <a:pPr/>
              <a:t>16/03/2017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9BBC9-542A-4CB3-BF7D-655F6FCFB511}" type="datetimeFigureOut">
              <a:rPr lang="it-IT" smtClean="0"/>
              <a:pPr/>
              <a:t>16/03/2017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9BBC9-542A-4CB3-BF7D-655F6FCFB511}" type="datetimeFigureOut">
              <a:rPr lang="it-IT" smtClean="0"/>
              <a:pPr/>
              <a:t>16/03/2017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9BBC9-542A-4CB3-BF7D-655F6FCFB511}" type="datetimeFigureOut">
              <a:rPr lang="it-IT" smtClean="0"/>
              <a:pPr/>
              <a:t>16/03/2017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9BBC9-542A-4CB3-BF7D-655F6FCFB511}" type="datetimeFigureOut">
              <a:rPr lang="it-IT" smtClean="0"/>
              <a:pPr/>
              <a:t>16/03/2017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9BBC9-542A-4CB3-BF7D-655F6FCFB511}" type="datetimeFigureOut">
              <a:rPr lang="it-IT" smtClean="0"/>
              <a:pPr/>
              <a:t>16/03/2017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9BBC9-542A-4CB3-BF7D-655F6FCFB511}" type="datetimeFigureOut">
              <a:rPr lang="it-IT" smtClean="0"/>
              <a:pPr/>
              <a:t>16/03/2017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9BBC9-542A-4CB3-BF7D-655F6FCFB511}" type="datetimeFigureOut">
              <a:rPr lang="it-IT" smtClean="0"/>
              <a:pPr/>
              <a:t>16/03/2017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9BBC9-542A-4CB3-BF7D-655F6FCFB511}" type="datetimeFigureOut">
              <a:rPr lang="it-IT" smtClean="0"/>
              <a:pPr/>
              <a:t>16/03/2017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 rotWithShape="1">
          <a:blip r:embed="rId2" cstate="print">
            <a:alphaModFix amt="55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63" t="1724" r="71262" b="15124"/>
          <a:stretch/>
        </p:blipFill>
        <p:spPr>
          <a:xfrm>
            <a:off x="0" y="-27384"/>
            <a:ext cx="1475656" cy="69573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 rotWithShape="1">
          <a:blip r:embed="rId2" cstate="print">
            <a:alphaModFix amt="55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63" t="1724" r="71262" b="15124"/>
          <a:stretch/>
        </p:blipFill>
        <p:spPr>
          <a:xfrm>
            <a:off x="0" y="-27384"/>
            <a:ext cx="1475656" cy="69573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9BBC9-542A-4CB3-BF7D-655F6FCFB511}" type="datetimeFigureOut">
              <a:rPr lang="it-IT" smtClean="0"/>
              <a:pPr/>
              <a:t>16/03/2017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99C6D-C6AA-4820-9211-308522D611FD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numero diapositiva 5"/>
          <p:cNvSpPr>
            <a:spLocks noGrp="1"/>
          </p:cNvSpPr>
          <p:nvPr>
            <p:ph type="sldNum" sz="quarter" idx="12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8427DF94-5574-4C06-B547-DBD485D7AF8A}" type="slidenum">
              <a:rPr lang="it-IT" smtClean="0"/>
              <a:pPr eaLnBrk="1" hangingPunct="1">
                <a:defRPr/>
              </a:pPr>
              <a:t>1</a:t>
            </a:fld>
            <a:endParaRPr lang="it-IT" smtClean="0"/>
          </a:p>
        </p:txBody>
      </p:sp>
      <p:sp>
        <p:nvSpPr>
          <p:cNvPr id="2053" name="Text Box 7"/>
          <p:cNvSpPr txBox="1">
            <a:spLocks noChangeArrowheads="1"/>
          </p:cNvSpPr>
          <p:nvPr/>
        </p:nvSpPr>
        <p:spPr bwMode="auto">
          <a:xfrm>
            <a:off x="2487613" y="6021388"/>
            <a:ext cx="424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 i="1" dirty="0" smtClean="0">
                <a:solidFill>
                  <a:schemeClr val="bg1"/>
                </a:solidFill>
                <a:latin typeface="Verdana" pitchFamily="34" charset="0"/>
              </a:rPr>
              <a:t>XXX, </a:t>
            </a:r>
            <a:r>
              <a:rPr lang="it-IT" b="1" i="1" dirty="0" err="1" smtClean="0">
                <a:solidFill>
                  <a:schemeClr val="bg1"/>
                </a:solidFill>
                <a:latin typeface="Verdana" pitchFamily="34" charset="0"/>
              </a:rPr>
              <a:t>xx</a:t>
            </a:r>
            <a:r>
              <a:rPr lang="it-IT" b="1" i="1" dirty="0" smtClean="0">
                <a:solidFill>
                  <a:schemeClr val="bg1"/>
                </a:solidFill>
                <a:latin typeface="Verdana" pitchFamily="34" charset="0"/>
              </a:rPr>
              <a:t> aprile 2016</a:t>
            </a:r>
            <a:endParaRPr lang="it-IT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9" name="Immagine 8" descr="Copertin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0390"/>
            <a:ext cx="9144001" cy="64614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ttangolo 6"/>
          <p:cNvSpPr>
            <a:spLocks noChangeArrowheads="1"/>
          </p:cNvSpPr>
          <p:nvPr/>
        </p:nvSpPr>
        <p:spPr bwMode="auto">
          <a:xfrm>
            <a:off x="4276725" y="3244850"/>
            <a:ext cx="5905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i="1">
                <a:solidFill>
                  <a:schemeClr val="bg1"/>
                </a:solidFill>
                <a:latin typeface="Verdana" pitchFamily="34" charset="0"/>
              </a:rPr>
              <a:t>10 </a:t>
            </a:r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7389032" y="6581001"/>
            <a:ext cx="17549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Corriere della Sera</a:t>
            </a:r>
            <a:endParaRPr lang="it-IT" sz="1200" i="1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755576" y="260648"/>
            <a:ext cx="759633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chemeClr val="accent2"/>
                </a:solidFill>
                <a:latin typeface="Verdana" pitchFamily="34" charset="0"/>
              </a:rPr>
              <a:t>Invecchia la società, invecchia il mondo del lavoro</a:t>
            </a:r>
            <a:endParaRPr lang="it-IT" sz="2000" b="1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5" name="CasellaDiTesto 7"/>
          <p:cNvSpPr txBox="1">
            <a:spLocks noChangeArrowheads="1"/>
          </p:cNvSpPr>
          <p:nvPr/>
        </p:nvSpPr>
        <p:spPr bwMode="auto">
          <a:xfrm>
            <a:off x="683568" y="908720"/>
            <a:ext cx="7776861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it-IT" sz="1600" dirty="0">
              <a:latin typeface="Calibri" pitchFamily="34" charset="0"/>
            </a:endParaRPr>
          </a:p>
          <a:p>
            <a:pPr algn="just"/>
            <a:endParaRPr lang="it-IT" sz="1600" dirty="0" smtClean="0">
              <a:latin typeface="Century Gothic" pitchFamily="34" charset="0"/>
            </a:endParaRPr>
          </a:p>
          <a:p>
            <a:pPr algn="just"/>
            <a:r>
              <a:rPr lang="it-IT" sz="1600" dirty="0" smtClean="0">
                <a:latin typeface="Century Gothic" pitchFamily="34" charset="0"/>
              </a:rPr>
              <a:t>L’Italia è uno dei paesi con la popolazione più longeva al mondo. Sempre più anziana la popolazione, ma sono sempre più anziani anche i lavoratori.</a:t>
            </a:r>
          </a:p>
          <a:p>
            <a:pPr algn="just"/>
            <a:endParaRPr lang="it-IT" sz="1600" dirty="0" smtClean="0">
              <a:latin typeface="Century Gothic" pitchFamily="34" charset="0"/>
            </a:endParaRPr>
          </a:p>
          <a:p>
            <a:pPr algn="just"/>
            <a:r>
              <a:rPr lang="it-IT" sz="1600" dirty="0" smtClean="0">
                <a:latin typeface="Century Gothic" pitchFamily="34" charset="0"/>
              </a:rPr>
              <a:t>Se l’uscita dal mondo del lavoro è stato più volte posticipato dalle riforme pensionistiche, in Italia anche l’ingresso nel mondo del lavoro si muove </a:t>
            </a:r>
            <a:r>
              <a:rPr lang="it-IT" sz="1600" dirty="0" err="1" smtClean="0">
                <a:latin typeface="Century Gothic" pitchFamily="34" charset="0"/>
              </a:rPr>
              <a:t>paralllelamente</a:t>
            </a:r>
            <a:r>
              <a:rPr lang="it-IT" sz="1600" dirty="0" smtClean="0">
                <a:latin typeface="Century Gothic" pitchFamily="34" charset="0"/>
              </a:rPr>
              <a:t> in avanti.</a:t>
            </a:r>
          </a:p>
          <a:p>
            <a:pPr algn="just"/>
            <a:endParaRPr lang="it-IT" sz="1600" dirty="0" smtClean="0">
              <a:latin typeface="Century Gothic" pitchFamily="34" charset="0"/>
            </a:endParaRPr>
          </a:p>
          <a:p>
            <a:pPr algn="just"/>
            <a:r>
              <a:rPr lang="it-IT" sz="1600" dirty="0" smtClean="0">
                <a:latin typeface="Century Gothic" pitchFamily="34" charset="0"/>
              </a:rPr>
              <a:t>Nell’anno 2003 l’età media dei lavoratori era di 39,3 anni, la stima del 2016 è di 43,3 anni.</a:t>
            </a:r>
          </a:p>
          <a:p>
            <a:pPr algn="just"/>
            <a:endParaRPr lang="it-IT" sz="1600" dirty="0" smtClean="0">
              <a:latin typeface="Century Gothic" pitchFamily="34" charset="0"/>
            </a:endParaRPr>
          </a:p>
          <a:p>
            <a:pPr algn="just"/>
            <a:r>
              <a:rPr lang="it-IT" sz="1600" dirty="0" smtClean="0">
                <a:latin typeface="Century Gothic" pitchFamily="34" charset="0"/>
              </a:rPr>
              <a:t>Solo parzialmente ciò è un effetto della riforma pensionistica, infatti </a:t>
            </a:r>
          </a:p>
          <a:p>
            <a:pPr algn="just"/>
            <a:r>
              <a:rPr lang="it-IT" sz="1600" dirty="0" smtClean="0">
                <a:latin typeface="Century Gothic" pitchFamily="34" charset="0"/>
              </a:rPr>
              <a:t>rispetto a 25 anni fa sono spariti 3,6 milioni di occupati under 35 e sono cresciuti di 4,2 milioni gli </a:t>
            </a:r>
            <a:r>
              <a:rPr lang="it-IT" sz="1600" dirty="0" err="1" smtClean="0">
                <a:latin typeface="Century Gothic" pitchFamily="34" charset="0"/>
              </a:rPr>
              <a:t>over</a:t>
            </a:r>
            <a:r>
              <a:rPr lang="it-IT" sz="1600" dirty="0" smtClean="0">
                <a:latin typeface="Century Gothic" pitchFamily="34" charset="0"/>
              </a:rPr>
              <a:t> 45 anni, mentre il tasso di occupazione tra chi ha meno di 24 anni è bassissimo (17%). </a:t>
            </a:r>
          </a:p>
          <a:p>
            <a:pPr algn="just"/>
            <a:endParaRPr lang="it-IT" sz="1600" dirty="0" smtClean="0">
              <a:latin typeface="Century Gothic" pitchFamily="34" charset="0"/>
            </a:endParaRPr>
          </a:p>
          <a:p>
            <a:pPr algn="just"/>
            <a:endParaRPr lang="it-IT" sz="1600" dirty="0" smtClean="0">
              <a:latin typeface="Century Gothic" pitchFamily="34" charset="0"/>
            </a:endParaRPr>
          </a:p>
          <a:p>
            <a:pPr algn="just"/>
            <a:endParaRPr lang="it-IT" sz="1600" dirty="0" smtClean="0">
              <a:latin typeface="Century Gothic" pitchFamily="34" charset="0"/>
            </a:endParaRPr>
          </a:p>
          <a:p>
            <a:pPr algn="just"/>
            <a:endParaRPr lang="it-IT" sz="1600" dirty="0" smtClean="0">
              <a:latin typeface="Century Gothic" pitchFamily="34" charset="0"/>
            </a:endParaRPr>
          </a:p>
          <a:p>
            <a:pPr algn="just"/>
            <a:endParaRPr lang="it-IT" sz="1600" b="1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ttangolo 6"/>
          <p:cNvSpPr>
            <a:spLocks noChangeArrowheads="1"/>
          </p:cNvSpPr>
          <p:nvPr/>
        </p:nvSpPr>
        <p:spPr bwMode="auto">
          <a:xfrm>
            <a:off x="4276725" y="3244850"/>
            <a:ext cx="5905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i="1">
                <a:solidFill>
                  <a:schemeClr val="bg1"/>
                </a:solidFill>
                <a:latin typeface="Verdana" pitchFamily="34" charset="0"/>
              </a:rPr>
              <a:t>10 </a:t>
            </a:r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6984000" y="6581001"/>
            <a:ext cx="21759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Elaborazione su dati Istat</a:t>
            </a:r>
            <a:endParaRPr lang="it-IT" sz="1200" i="1" dirty="0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683568" y="260648"/>
            <a:ext cx="73448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chemeClr val="accent2"/>
                </a:solidFill>
                <a:latin typeface="Verdana" pitchFamily="34" charset="0"/>
              </a:rPr>
              <a:t>I giovani e la casa</a:t>
            </a:r>
            <a:endParaRPr lang="it-IT" sz="2000" b="1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12" name="CasellaDiTesto 7"/>
          <p:cNvSpPr txBox="1">
            <a:spLocks noChangeArrowheads="1"/>
          </p:cNvSpPr>
          <p:nvPr/>
        </p:nvSpPr>
        <p:spPr bwMode="auto">
          <a:xfrm>
            <a:off x="755576" y="692696"/>
            <a:ext cx="756084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1600" dirty="0" smtClean="0">
                <a:latin typeface="Century Gothic" pitchFamily="34" charset="0"/>
              </a:rPr>
              <a:t>Disoccupazione giovanile e difficoltà economiche costringono spesso i giovani a posticipare “l’uscita” dalla famiglia di origine.</a:t>
            </a:r>
          </a:p>
          <a:p>
            <a:pPr algn="just"/>
            <a:r>
              <a:rPr lang="it-IT" sz="1600" dirty="0" smtClean="0">
                <a:latin typeface="Century Gothic" pitchFamily="34" charset="0"/>
              </a:rPr>
              <a:t>Il </a:t>
            </a:r>
            <a:r>
              <a:rPr lang="it-IT" sz="1600" b="1" dirty="0" smtClean="0">
                <a:latin typeface="Century Gothic" pitchFamily="34" charset="0"/>
              </a:rPr>
              <a:t>62,5% </a:t>
            </a:r>
            <a:r>
              <a:rPr lang="it-IT" sz="1600" dirty="0" smtClean="0">
                <a:latin typeface="Century Gothic" pitchFamily="34" charset="0"/>
              </a:rPr>
              <a:t>dei giovani dai 18 ai 34 anni vive ancora in casa con i genitori (la media europea è del 48,1%). Ma quando i giovani “escono”, in che case vanno a vivere? L’abitazione in affitto è in netta crescita: 10 anni fa solo il 27% dei giovani viveva in affitto, oggi sono il 35%.</a:t>
            </a:r>
          </a:p>
          <a:p>
            <a:pPr algn="just"/>
            <a:endParaRPr lang="it-IT" sz="1600" dirty="0" smtClean="0">
              <a:latin typeface="Century Gothic" pitchFamily="34" charset="0"/>
            </a:endParaRPr>
          </a:p>
        </p:txBody>
      </p:sp>
      <p:graphicFrame>
        <p:nvGraphicFramePr>
          <p:cNvPr id="7" name="Grafico 6"/>
          <p:cNvGraphicFramePr/>
          <p:nvPr/>
        </p:nvGraphicFramePr>
        <p:xfrm>
          <a:off x="1043608" y="2420888"/>
          <a:ext cx="7416824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ttangolo 6"/>
          <p:cNvSpPr>
            <a:spLocks noChangeArrowheads="1"/>
          </p:cNvSpPr>
          <p:nvPr/>
        </p:nvSpPr>
        <p:spPr bwMode="auto">
          <a:xfrm>
            <a:off x="4276725" y="3244850"/>
            <a:ext cx="5905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i="1">
                <a:solidFill>
                  <a:schemeClr val="bg1"/>
                </a:solidFill>
                <a:latin typeface="Verdana" pitchFamily="34" charset="0"/>
              </a:rPr>
              <a:t>10 </a:t>
            </a:r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6984000" y="6581001"/>
            <a:ext cx="21759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Elaborazione su dati Istat</a:t>
            </a:r>
            <a:endParaRPr lang="it-IT" sz="1200" i="1" dirty="0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1043608" y="620688"/>
            <a:ext cx="73448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chemeClr val="accent2"/>
                </a:solidFill>
                <a:latin typeface="Verdana" pitchFamily="34" charset="0"/>
              </a:rPr>
              <a:t>Un futuro fuori</a:t>
            </a:r>
            <a:endParaRPr lang="it-IT" sz="2000" b="1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12" name="CasellaDiTesto 7"/>
          <p:cNvSpPr txBox="1">
            <a:spLocks noChangeArrowheads="1"/>
          </p:cNvSpPr>
          <p:nvPr/>
        </p:nvSpPr>
        <p:spPr bwMode="auto">
          <a:xfrm>
            <a:off x="1043608" y="1772816"/>
            <a:ext cx="756084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1600" dirty="0" smtClean="0">
                <a:latin typeface="Century Gothic" pitchFamily="34" charset="0"/>
              </a:rPr>
              <a:t>Ma se i giovani rimangono a lungo, loro malgrado, a vivere con le famiglie di origine, il futuro sognato è fuori. Fuori dall’Italia. </a:t>
            </a:r>
          </a:p>
          <a:p>
            <a:pPr algn="just"/>
            <a:endParaRPr lang="it-IT" sz="1600" dirty="0" smtClean="0">
              <a:latin typeface="Century Gothic" pitchFamily="34" charset="0"/>
            </a:endParaRPr>
          </a:p>
          <a:p>
            <a:pPr algn="just"/>
            <a:r>
              <a:rPr lang="it-IT" sz="1600" dirty="0" smtClean="0">
                <a:latin typeface="Century Gothic" pitchFamily="34" charset="0"/>
              </a:rPr>
              <a:t>Il 42% dei giovani vorrebbe andare via dall’Italia. </a:t>
            </a:r>
          </a:p>
          <a:p>
            <a:pPr algn="just"/>
            <a:endParaRPr lang="it-IT" sz="1600" dirty="0" smtClean="0">
              <a:latin typeface="Century Gothic" pitchFamily="34" charset="0"/>
            </a:endParaRPr>
          </a:p>
          <a:p>
            <a:pPr algn="just"/>
            <a:r>
              <a:rPr lang="it-IT" sz="1600" dirty="0" smtClean="0">
                <a:latin typeface="Century Gothic" pitchFamily="34" charset="0"/>
              </a:rPr>
              <a:t>I ragazzi figli di immigrati hanno un desiderio di fuga all’estero superiore ai loro coetanei con cittadinanza italiana: il 63% vorrebbe andar via, e spesso non nel paese di origine dei genitori.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ttangolo 6"/>
          <p:cNvSpPr>
            <a:spLocks noChangeArrowheads="1"/>
          </p:cNvSpPr>
          <p:nvPr/>
        </p:nvSpPr>
        <p:spPr bwMode="auto">
          <a:xfrm>
            <a:off x="3375285" y="3244850"/>
            <a:ext cx="5905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i="1">
                <a:solidFill>
                  <a:schemeClr val="bg1"/>
                </a:solidFill>
                <a:latin typeface="Verdana" pitchFamily="34" charset="0"/>
              </a:rPr>
              <a:t>10 </a:t>
            </a:r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5375813" y="6581001"/>
            <a:ext cx="35886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Elaborazione su dati Ministero dell’Interno 2016</a:t>
            </a:r>
            <a:endParaRPr lang="it-IT" sz="1200" i="1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67544" y="188640"/>
            <a:ext cx="73448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chemeClr val="accent2"/>
                </a:solidFill>
                <a:latin typeface="Verdana" pitchFamily="34" charset="0"/>
              </a:rPr>
              <a:t>I giovani amministratori oggi</a:t>
            </a:r>
            <a:endParaRPr lang="it-IT" sz="2000" b="1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5" name="CasellaDiTesto 7"/>
          <p:cNvSpPr txBox="1">
            <a:spLocks noChangeArrowheads="1"/>
          </p:cNvSpPr>
          <p:nvPr/>
        </p:nvSpPr>
        <p:spPr bwMode="auto">
          <a:xfrm>
            <a:off x="611560" y="620688"/>
            <a:ext cx="705678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1600" dirty="0" smtClean="0">
                <a:latin typeface="Century Gothic" pitchFamily="34" charset="0"/>
              </a:rPr>
              <a:t>I giovani </a:t>
            </a:r>
            <a:r>
              <a:rPr lang="it-IT" sz="1600" dirty="0" err="1" smtClean="0">
                <a:latin typeface="Century Gothic" pitchFamily="34" charset="0"/>
              </a:rPr>
              <a:t>amministratori*</a:t>
            </a:r>
            <a:r>
              <a:rPr lang="it-IT" sz="1600" dirty="0" smtClean="0">
                <a:latin typeface="Century Gothic" pitchFamily="34" charset="0"/>
              </a:rPr>
              <a:t> in carica al 31 dicembre 2016 sono 23.126 e rappresentano il 22% del totale degli amministratori comunali.  Sono in gran parte consiglieri ed assessori. In assoluto il maggior numero è presente in Lombardia.</a:t>
            </a:r>
            <a:endParaRPr lang="it-IT" sz="1600" b="1" dirty="0">
              <a:latin typeface="Century Gothic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646224" y="6335742"/>
            <a:ext cx="60244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100" b="1" dirty="0" err="1" smtClean="0">
                <a:latin typeface="Century Gothic" pitchFamily="34" charset="0"/>
              </a:rPr>
              <a:t>*Per</a:t>
            </a:r>
            <a:r>
              <a:rPr lang="it-IT" sz="1100" b="1" dirty="0" smtClean="0">
                <a:latin typeface="Century Gothic" pitchFamily="34" charset="0"/>
              </a:rPr>
              <a:t> giovani amministratori si intendono gli eletti e gli assessori nati dopo il 31/12/1980</a:t>
            </a:r>
            <a:endParaRPr lang="it-IT" sz="1100" b="1" dirty="0"/>
          </a:p>
        </p:txBody>
      </p:sp>
      <p:graphicFrame>
        <p:nvGraphicFramePr>
          <p:cNvPr id="9" name="Tabella 8"/>
          <p:cNvGraphicFramePr>
            <a:graphicFrameLocks noGrp="1"/>
          </p:cNvGraphicFramePr>
          <p:nvPr/>
        </p:nvGraphicFramePr>
        <p:xfrm>
          <a:off x="622558" y="1734208"/>
          <a:ext cx="7152464" cy="4503103"/>
        </p:xfrm>
        <a:graphic>
          <a:graphicData uri="http://schemas.openxmlformats.org/drawingml/2006/table">
            <a:tbl>
              <a:tblPr/>
              <a:tblGrid>
                <a:gridCol w="1285039"/>
                <a:gridCol w="493061"/>
                <a:gridCol w="493061"/>
                <a:gridCol w="493061"/>
                <a:gridCol w="493061"/>
                <a:gridCol w="493061"/>
                <a:gridCol w="493061"/>
                <a:gridCol w="493061"/>
                <a:gridCol w="493061"/>
                <a:gridCol w="493061"/>
                <a:gridCol w="493061"/>
                <a:gridCol w="493061"/>
                <a:gridCol w="443754"/>
              </a:tblGrid>
              <a:tr h="356059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Regione</a:t>
                      </a:r>
                    </a:p>
                  </a:txBody>
                  <a:tcPr marL="7883" marR="7883" marT="7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Sindaco</a:t>
                      </a:r>
                    </a:p>
                  </a:txBody>
                  <a:tcPr marL="7883" marR="7883" marT="7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Vicesindaco</a:t>
                      </a:r>
                    </a:p>
                  </a:txBody>
                  <a:tcPr marL="7883" marR="7883" marT="7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Assessore</a:t>
                      </a:r>
                    </a:p>
                  </a:txBody>
                  <a:tcPr marL="7883" marR="7883" marT="7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Presidente del consiglio</a:t>
                      </a:r>
                    </a:p>
                  </a:txBody>
                  <a:tcPr marL="7883" marR="7883" marT="7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Consigliere</a:t>
                      </a:r>
                    </a:p>
                  </a:txBody>
                  <a:tcPr marL="7883" marR="7883" marT="7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TOTALE</a:t>
                      </a:r>
                    </a:p>
                  </a:txBody>
                  <a:tcPr marL="7883" marR="7883" marT="7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88502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 </a:t>
                      </a:r>
                    </a:p>
                  </a:txBody>
                  <a:tcPr marL="7883" marR="7883" marT="7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N.</a:t>
                      </a:r>
                    </a:p>
                  </a:txBody>
                  <a:tcPr marL="7883" marR="7883" marT="7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%</a:t>
                      </a:r>
                    </a:p>
                  </a:txBody>
                  <a:tcPr marL="7883" marR="7883" marT="7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N.</a:t>
                      </a:r>
                    </a:p>
                  </a:txBody>
                  <a:tcPr marL="7883" marR="7883" marT="7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%</a:t>
                      </a:r>
                    </a:p>
                  </a:txBody>
                  <a:tcPr marL="7883" marR="7883" marT="7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N.</a:t>
                      </a:r>
                    </a:p>
                  </a:txBody>
                  <a:tcPr marL="7883" marR="7883" marT="7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%</a:t>
                      </a:r>
                    </a:p>
                  </a:txBody>
                  <a:tcPr marL="7883" marR="7883" marT="7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N.</a:t>
                      </a:r>
                    </a:p>
                  </a:txBody>
                  <a:tcPr marL="7883" marR="7883" marT="7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%</a:t>
                      </a:r>
                    </a:p>
                  </a:txBody>
                  <a:tcPr marL="7883" marR="7883" marT="7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N.</a:t>
                      </a:r>
                    </a:p>
                  </a:txBody>
                  <a:tcPr marL="7883" marR="7883" marT="7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%</a:t>
                      </a:r>
                    </a:p>
                  </a:txBody>
                  <a:tcPr marL="7883" marR="7883" marT="7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N.</a:t>
                      </a:r>
                    </a:p>
                  </a:txBody>
                  <a:tcPr marL="7883" marR="7883" marT="7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%</a:t>
                      </a:r>
                    </a:p>
                  </a:txBody>
                  <a:tcPr marL="7883" marR="7883" marT="7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88502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Piemonte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62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5,2%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112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12,0%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293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15,2%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12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20,7%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2.088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21,3%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2.567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18,4%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02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Valle D'Aosta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5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6,8%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10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13,5%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47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21,7%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050" b="0" i="0" u="none" strike="noStrike">
                        <a:solidFill>
                          <a:srgbClr val="000000"/>
                        </a:solidFill>
                        <a:latin typeface="Century Gothic"/>
                      </a:endParaRP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0,0%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157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25,7%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219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22,4%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02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Lombardia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99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6,6%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115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11,9%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633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17,6%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21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20,6%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3.325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25,0%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4.193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21,6%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02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Trentino-Alto Adige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29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9,9%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18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10,1%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183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20,9%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6,7%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809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25,9%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1.040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23,2%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02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Veneto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28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4,9%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52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12,3%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294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18,8%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14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19,7%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1.260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24,3%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1.648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21,1%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02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Friuli-Venezia Giulia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12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5,7%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23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16,3%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119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17,6%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14,3%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518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22,6%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673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20,2%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02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Liguria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7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3,0%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15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9,0%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63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13,8%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4,3%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407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20,5%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493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17,2%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02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Emilia Romagna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35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10,6%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38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22,1%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219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20,0%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12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21,8%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982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27,1%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1.286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24,4%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02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Toscana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25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9,3%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20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16,3%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146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16,4%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9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15,8%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762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25,2%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962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22,0%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02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Umbria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4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4,3%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7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14,6%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49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19,0%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9,1%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229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24,5%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290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21,6%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02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Marche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18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8,0%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15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11,1%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114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20,0%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3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11,5%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536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25,5%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686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22,4%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02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Lazio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27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7,4%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29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13,7%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161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17,7%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12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15,0%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772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23,1%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1.001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20,4%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02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Abruzzo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22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7,3%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35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17,2%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134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23,5%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8,7%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605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24,1%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798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22,1%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02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Molise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12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9,6%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18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20,9%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42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23,5%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16,7%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246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26,4%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320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24,0%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88502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Campania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15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2,9%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56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16,9%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286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20,8%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23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20,7%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1.164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23,8%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1.544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21,4%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02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Puglia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8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3,2%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23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11,9%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147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17,6%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13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12,3%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534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19,3%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725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17,5%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02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Basilicata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7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5,4%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17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16,2%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64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24,9%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4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25,0%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260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25,2%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352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22,9%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02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Calabria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23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6,1%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50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22,8%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233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28,9%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30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36,1%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864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29,6%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1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1.200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1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27,2%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88502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Sicilia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18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4,8%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41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13,9%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256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20,8%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66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21,2%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1.472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28,1%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1.853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24,8%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02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Sardegna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40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10,7%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39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13,9%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252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24,4%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10,0%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944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28,2%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1.276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25,3%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502"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TOTALE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496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6,4%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733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13,9%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3.735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19,3%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228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19,3%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17.934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24,6%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23.126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1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21,7%</a:t>
                      </a:r>
                    </a:p>
                  </a:txBody>
                  <a:tcPr marL="7883" marR="7883" marT="788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ttangolo 6"/>
          <p:cNvSpPr>
            <a:spLocks noChangeArrowheads="1"/>
          </p:cNvSpPr>
          <p:nvPr/>
        </p:nvSpPr>
        <p:spPr bwMode="auto">
          <a:xfrm>
            <a:off x="4276725" y="3244850"/>
            <a:ext cx="5905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i="1">
                <a:solidFill>
                  <a:schemeClr val="bg1"/>
                </a:solidFill>
                <a:latin typeface="Verdana" pitchFamily="34" charset="0"/>
              </a:rPr>
              <a:t>10 </a:t>
            </a:r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5555325" y="6581001"/>
            <a:ext cx="35886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Elaborazione su dati Ministero dell’Interno 2016</a:t>
            </a:r>
            <a:endParaRPr lang="it-IT" sz="1200" i="1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611560" y="188640"/>
            <a:ext cx="73448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chemeClr val="accent2"/>
                </a:solidFill>
                <a:latin typeface="Verdana" pitchFamily="34" charset="0"/>
              </a:rPr>
              <a:t>I giovani amministratori oggi</a:t>
            </a:r>
            <a:endParaRPr lang="it-IT" sz="2000" b="1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5" name="CasellaDiTesto 7"/>
          <p:cNvSpPr txBox="1">
            <a:spLocks noChangeArrowheads="1"/>
          </p:cNvSpPr>
          <p:nvPr/>
        </p:nvSpPr>
        <p:spPr bwMode="auto">
          <a:xfrm>
            <a:off x="611560" y="332656"/>
            <a:ext cx="705678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it-IT" sz="1600" dirty="0">
              <a:latin typeface="Calibri" pitchFamily="34" charset="0"/>
            </a:endParaRPr>
          </a:p>
          <a:p>
            <a:pPr algn="just"/>
            <a:r>
              <a:rPr lang="it-IT" sz="1600" dirty="0" smtClean="0">
                <a:latin typeface="Century Gothic" pitchFamily="34" charset="0"/>
              </a:rPr>
              <a:t>Proporzionalmente la più alta rappresentatività di giovani amministratori si rileva al Sud (23,2%). In Calabria rappresentano il 27,2% del totale; in Sardegna e in Emilia-Romagna un sindaco su 10 ha meno di 36 anni. </a:t>
            </a:r>
          </a:p>
          <a:p>
            <a:pPr algn="just"/>
            <a:endParaRPr lang="it-IT" sz="1600" b="1" dirty="0">
              <a:latin typeface="Century Gothic" pitchFamily="34" charset="0"/>
            </a:endParaRPr>
          </a:p>
        </p:txBody>
      </p:sp>
      <p:graphicFrame>
        <p:nvGraphicFramePr>
          <p:cNvPr id="9" name="Tabella 8"/>
          <p:cNvGraphicFramePr>
            <a:graphicFrameLocks noGrp="1"/>
          </p:cNvGraphicFramePr>
          <p:nvPr/>
        </p:nvGraphicFramePr>
        <p:xfrm>
          <a:off x="827584" y="1772816"/>
          <a:ext cx="6931718" cy="4573458"/>
        </p:xfrm>
        <a:graphic>
          <a:graphicData uri="http://schemas.openxmlformats.org/drawingml/2006/table">
            <a:tbl>
              <a:tblPr/>
              <a:tblGrid>
                <a:gridCol w="1603127"/>
                <a:gridCol w="654021"/>
                <a:gridCol w="1055220"/>
                <a:gridCol w="814608"/>
                <a:gridCol w="934914"/>
                <a:gridCol w="934914"/>
                <a:gridCol w="934914"/>
              </a:tblGrid>
              <a:tr h="54466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Regione</a:t>
                      </a:r>
                    </a:p>
                  </a:txBody>
                  <a:tcPr marL="8379" marR="8379" marT="83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Sindaco</a:t>
                      </a:r>
                    </a:p>
                  </a:txBody>
                  <a:tcPr marL="8379" marR="8379" marT="83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Vicesindaco</a:t>
                      </a:r>
                    </a:p>
                  </a:txBody>
                  <a:tcPr marL="8379" marR="8379" marT="83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Assessore</a:t>
                      </a:r>
                    </a:p>
                  </a:txBody>
                  <a:tcPr marL="8379" marR="8379" marT="83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Presidente del consiglio</a:t>
                      </a:r>
                    </a:p>
                  </a:txBody>
                  <a:tcPr marL="8379" marR="8379" marT="83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Consigliere</a:t>
                      </a:r>
                    </a:p>
                  </a:txBody>
                  <a:tcPr marL="8379" marR="8379" marT="83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TOTALE</a:t>
                      </a:r>
                    </a:p>
                  </a:txBody>
                  <a:tcPr marL="8379" marR="8379" marT="83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6758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Piemonte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5,2%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12,0%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15,2%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20,7%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21,3%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18,4%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58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Valle D'Aosta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6,8%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13,5%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21,7%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0,0%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25,7%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22,4%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58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Lombardia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6,6%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11,9%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17,6%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20,6%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25,0%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21,6%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58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Trentino-Alto Adige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9,9%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10,1%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20,9%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6,7%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25,9%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23,2%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58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Veneto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4,9%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12,3%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18,8%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19,7%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24,3%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21,1%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58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Friuli-Venezia Giulia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5,7%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16,3%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17,6%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14,3%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22,6%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20,2%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58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Liguria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3,0%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9,0%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13,8%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4,3%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20,5%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17,2%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58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Emilia Romagna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10,6%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22,1%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20,0%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21,8%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27,1%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24,4%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58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Toscana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9,3%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16,3%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16,4%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15,8%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25,2%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22,0%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58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Umbria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4,3%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14,6%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19,0%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9,1%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24,5%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21,6%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58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Marche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8,0%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11,1%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20,0%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11,5%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25,5%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22,4%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58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Lazio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7,4%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13,7%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17,7%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15,0%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23,1%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20,4%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58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Abruzzo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7,3%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17,2%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23,5%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8,7%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24,1%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22,1%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58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Molise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9,6%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20,9%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23,5%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16,7%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26,4%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24,0%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58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Campania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2,9%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16,9%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20,8%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20,7%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23,8%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21,4%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58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Puglia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3,2%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11,9%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17,6%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12,3%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19,3%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17,5%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58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Basilicata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5,4%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16,2%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24,9%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25,0%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25,2%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22,9%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58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Calabria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6,1%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22,8%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28,9%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36,1%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29,6%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27,2%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6758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Sicilia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4,8%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13,9%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20,8%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21,2%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28,1%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24,8%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58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Sardegna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10,7%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13,9%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24,4%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10,0%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28,2%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25,3%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588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TOTALE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6,4%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13,9%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19,3%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19,3%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24,6%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21,7%</a:t>
                      </a:r>
                    </a:p>
                  </a:txBody>
                  <a:tcPr marL="8379" marR="8379" marT="83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ttangolo 6"/>
          <p:cNvSpPr>
            <a:spLocks noChangeArrowheads="1"/>
          </p:cNvSpPr>
          <p:nvPr/>
        </p:nvSpPr>
        <p:spPr bwMode="auto">
          <a:xfrm>
            <a:off x="4276725" y="3244850"/>
            <a:ext cx="5905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i="1">
                <a:solidFill>
                  <a:schemeClr val="bg1"/>
                </a:solidFill>
                <a:latin typeface="Verdana" pitchFamily="34" charset="0"/>
              </a:rPr>
              <a:t>10 </a:t>
            </a:r>
            <a:endParaRPr lang="it-IT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67544" y="116632"/>
            <a:ext cx="756084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chemeClr val="accent2"/>
                </a:solidFill>
                <a:latin typeface="Verdana" pitchFamily="34" charset="0"/>
              </a:rPr>
              <a:t>Uno sguardo al passato: 15 anni di giovani sindaci</a:t>
            </a:r>
            <a:endParaRPr lang="it-IT" sz="2000" b="1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8" name="CasellaDiTesto 7"/>
          <p:cNvSpPr txBox="1">
            <a:spLocks noChangeArrowheads="1"/>
          </p:cNvSpPr>
          <p:nvPr/>
        </p:nvSpPr>
        <p:spPr bwMode="auto">
          <a:xfrm>
            <a:off x="467544" y="188640"/>
            <a:ext cx="705678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it-IT" sz="1600" dirty="0">
              <a:latin typeface="Calibri" pitchFamily="34" charset="0"/>
            </a:endParaRPr>
          </a:p>
          <a:p>
            <a:pPr algn="just"/>
            <a:r>
              <a:rPr lang="it-IT" sz="1600" dirty="0" smtClean="0">
                <a:latin typeface="Century Gothic" pitchFamily="34" charset="0"/>
              </a:rPr>
              <a:t>La presenza di </a:t>
            </a:r>
            <a:r>
              <a:rPr lang="it-IT" sz="1600" b="1" dirty="0" smtClean="0">
                <a:latin typeface="Century Gothic" pitchFamily="34" charset="0"/>
              </a:rPr>
              <a:t>giovani sindaci </a:t>
            </a:r>
            <a:r>
              <a:rPr lang="it-IT" sz="1600" dirty="0" smtClean="0">
                <a:latin typeface="Century Gothic" pitchFamily="34" charset="0"/>
              </a:rPr>
              <a:t>negli ultimi 15 anni rimane pressoché costante, pur in presenza di oscillazioni annuali rilevanti. Nell’anno 2016 i giovani sindaci sono 496 e amministrano 3,9 milioni di cittadini (6,6% della popolazione italiana</a:t>
            </a:r>
            <a:r>
              <a:rPr lang="it-IT" sz="1600" dirty="0" smtClean="0">
                <a:latin typeface="Century Gothic" pitchFamily="34" charset="0"/>
              </a:rPr>
              <a:t>).</a:t>
            </a:r>
          </a:p>
          <a:p>
            <a:pPr algn="just"/>
            <a:r>
              <a:rPr lang="it-IT" sz="1600" dirty="0" smtClean="0">
                <a:latin typeface="Century Gothic" pitchFamily="34" charset="0"/>
              </a:rPr>
              <a:t>I comuni giovani sono nel 54% dei casi localizzati nelle aree interne del paese (268 comuni). </a:t>
            </a:r>
            <a:r>
              <a:rPr lang="it-IT" sz="1600" i="1" dirty="0" smtClean="0">
                <a:latin typeface="Century Gothic" pitchFamily="34" charset="0"/>
              </a:rPr>
              <a:t>[Il 52% dei comuni italiani sono classificati in “aree interne”]</a:t>
            </a:r>
          </a:p>
          <a:p>
            <a:pPr algn="just"/>
            <a:endParaRPr lang="it-IT" sz="1600" dirty="0" smtClean="0">
              <a:latin typeface="Century Gothic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5194649" y="6581001"/>
            <a:ext cx="39493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Elaborazione su dati Ministero dell’Interno 2001-2016</a:t>
            </a:r>
            <a:endParaRPr lang="it-IT" sz="1200" i="1" dirty="0"/>
          </a:p>
        </p:txBody>
      </p:sp>
      <p:graphicFrame>
        <p:nvGraphicFramePr>
          <p:cNvPr id="10" name="Grafico 9"/>
          <p:cNvGraphicFramePr/>
          <p:nvPr/>
        </p:nvGraphicFramePr>
        <p:xfrm>
          <a:off x="1907704" y="2204864"/>
          <a:ext cx="6984776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ttangolo 6"/>
          <p:cNvSpPr>
            <a:spLocks noChangeArrowheads="1"/>
          </p:cNvSpPr>
          <p:nvPr/>
        </p:nvSpPr>
        <p:spPr bwMode="auto">
          <a:xfrm>
            <a:off x="4276725" y="3244850"/>
            <a:ext cx="5905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i="1">
                <a:solidFill>
                  <a:schemeClr val="bg1"/>
                </a:solidFill>
                <a:latin typeface="Verdana" pitchFamily="34" charset="0"/>
              </a:rPr>
              <a:t>10 </a:t>
            </a:r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5194649" y="6581001"/>
            <a:ext cx="39493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Elaborazione su dati Ministero dell’Interno 2001-2015</a:t>
            </a:r>
            <a:endParaRPr lang="it-IT" sz="1200" i="1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1560" y="188640"/>
            <a:ext cx="43926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 b="1" dirty="0" smtClean="0">
                <a:solidFill>
                  <a:schemeClr val="accent2"/>
                </a:solidFill>
                <a:latin typeface="Verdana" pitchFamily="34" charset="0"/>
              </a:rPr>
              <a:t>15 anni di giovani assessori</a:t>
            </a:r>
            <a:endParaRPr lang="it-IT" sz="2000" b="1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10" name="CasellaDiTesto 7"/>
          <p:cNvSpPr txBox="1">
            <a:spLocks noChangeArrowheads="1"/>
          </p:cNvSpPr>
          <p:nvPr/>
        </p:nvSpPr>
        <p:spPr bwMode="auto">
          <a:xfrm>
            <a:off x="467544" y="548680"/>
            <a:ext cx="799288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it-IT" sz="1600" dirty="0">
              <a:latin typeface="Calibri" pitchFamily="34" charset="0"/>
            </a:endParaRPr>
          </a:p>
          <a:p>
            <a:pPr algn="just"/>
            <a:r>
              <a:rPr lang="it-IT" sz="1600" dirty="0" smtClean="0">
                <a:latin typeface="Century Gothic" pitchFamily="34" charset="0"/>
              </a:rPr>
              <a:t>Anche il numero degli </a:t>
            </a:r>
            <a:r>
              <a:rPr lang="it-IT" sz="1600" b="1" dirty="0" smtClean="0">
                <a:latin typeface="Century Gothic" pitchFamily="34" charset="0"/>
              </a:rPr>
              <a:t>assessori </a:t>
            </a:r>
            <a:r>
              <a:rPr lang="it-IT" sz="1600" dirty="0" smtClean="0">
                <a:latin typeface="Century Gothic" pitchFamily="34" charset="0"/>
              </a:rPr>
              <a:t>sotto i 36 anni di età ha una tendenza costante.</a:t>
            </a:r>
          </a:p>
          <a:p>
            <a:pPr algn="just"/>
            <a:r>
              <a:rPr lang="it-IT" sz="1600" dirty="0" smtClean="0">
                <a:latin typeface="Century Gothic" pitchFamily="34" charset="0"/>
              </a:rPr>
              <a:t>Nell’anno 2016 gli assessori giovani sono </a:t>
            </a:r>
            <a:r>
              <a:rPr lang="it-IT" sz="1600" b="1" dirty="0" smtClean="0">
                <a:latin typeface="Century Gothic" pitchFamily="34" charset="0"/>
              </a:rPr>
              <a:t>3.735 </a:t>
            </a:r>
            <a:r>
              <a:rPr lang="it-IT" sz="1600" dirty="0" smtClean="0">
                <a:latin typeface="Century Gothic" pitchFamily="34" charset="0"/>
              </a:rPr>
              <a:t>(243 in meno rispetto al precedente anno). </a:t>
            </a:r>
            <a:endParaRPr lang="it-IT" sz="1600" dirty="0">
              <a:latin typeface="Century Gothic" pitchFamily="34" charset="0"/>
            </a:endParaRPr>
          </a:p>
        </p:txBody>
      </p:sp>
      <p:graphicFrame>
        <p:nvGraphicFramePr>
          <p:cNvPr id="7" name="Grafico 6"/>
          <p:cNvGraphicFramePr/>
          <p:nvPr/>
        </p:nvGraphicFramePr>
        <p:xfrm>
          <a:off x="899592" y="1916832"/>
          <a:ext cx="6840760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ttangolo 6"/>
          <p:cNvSpPr>
            <a:spLocks noChangeArrowheads="1"/>
          </p:cNvSpPr>
          <p:nvPr/>
        </p:nvSpPr>
        <p:spPr bwMode="auto">
          <a:xfrm>
            <a:off x="4276725" y="3244850"/>
            <a:ext cx="5905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i="1">
                <a:solidFill>
                  <a:schemeClr val="bg1"/>
                </a:solidFill>
                <a:latin typeface="Verdana" pitchFamily="34" charset="0"/>
              </a:rPr>
              <a:t>10 </a:t>
            </a:r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5555325" y="6581001"/>
            <a:ext cx="35886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Elaborazione su dati Ministero dell’Interno 2016</a:t>
            </a:r>
            <a:endParaRPr lang="it-IT" sz="1200" i="1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755576" y="260648"/>
            <a:ext cx="73448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chemeClr val="accent2"/>
                </a:solidFill>
                <a:latin typeface="Verdana" pitchFamily="34" charset="0"/>
              </a:rPr>
              <a:t>Gli amministratori quasi giovani</a:t>
            </a:r>
            <a:endParaRPr lang="it-IT" sz="2000" b="1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5" name="CasellaDiTesto 7"/>
          <p:cNvSpPr txBox="1">
            <a:spLocks noChangeArrowheads="1"/>
          </p:cNvSpPr>
          <p:nvPr/>
        </p:nvSpPr>
        <p:spPr bwMode="auto">
          <a:xfrm>
            <a:off x="755576" y="764704"/>
            <a:ext cx="7056784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it-IT" sz="1600" dirty="0" smtClean="0">
              <a:latin typeface="Century Gothic" pitchFamily="34" charset="0"/>
            </a:endParaRPr>
          </a:p>
          <a:p>
            <a:pPr algn="just"/>
            <a:r>
              <a:rPr lang="it-IT" sz="1600" dirty="0" smtClean="0">
                <a:latin typeface="Century Gothic" pitchFamily="34" charset="0"/>
              </a:rPr>
              <a:t>La società italiana invecchia e parallelamente anche le categorie socio-demografiche </a:t>
            </a:r>
            <a:r>
              <a:rPr lang="it-IT" sz="1600" dirty="0" smtClean="0">
                <a:latin typeface="Century Gothic" pitchFamily="34" charset="0"/>
              </a:rPr>
              <a:t>mutano</a:t>
            </a:r>
            <a:r>
              <a:rPr lang="it-IT" sz="1600" dirty="0" smtClean="0">
                <a:latin typeface="Century Gothic" pitchFamily="34" charset="0"/>
              </a:rPr>
              <a:t>: Giovani, anziani, vecchi sono tutte definizioni che nel corso degli ultimi 30 anni sono profondamente cambiate.</a:t>
            </a:r>
            <a:endParaRPr lang="it-IT" sz="1600" dirty="0" smtClean="0">
              <a:latin typeface="Century Gothic" pitchFamily="34" charset="0"/>
            </a:endParaRPr>
          </a:p>
          <a:p>
            <a:pPr algn="just"/>
            <a:endParaRPr lang="it-IT" sz="1600" dirty="0" smtClean="0">
              <a:latin typeface="Century Gothic" pitchFamily="34" charset="0"/>
            </a:endParaRPr>
          </a:p>
          <a:p>
            <a:pPr algn="just"/>
            <a:r>
              <a:rPr lang="it-IT" sz="1600" dirty="0" smtClean="0">
                <a:latin typeface="Century Gothic" pitchFamily="34" charset="0"/>
              </a:rPr>
              <a:t>In </a:t>
            </a:r>
            <a:r>
              <a:rPr lang="it-IT" sz="1600" dirty="0" smtClean="0">
                <a:latin typeface="Century Gothic" pitchFamily="34" charset="0"/>
              </a:rPr>
              <a:t>base a questa considerazione, s</a:t>
            </a:r>
            <a:r>
              <a:rPr lang="it-IT" sz="1600" dirty="0" smtClean="0">
                <a:latin typeface="Century Gothic" pitchFamily="34" charset="0"/>
              </a:rPr>
              <a:t>e allargassimo la definizione di “giovani</a:t>
            </a:r>
            <a:r>
              <a:rPr lang="it-IT" sz="1600" dirty="0" smtClean="0">
                <a:latin typeface="Century Gothic" pitchFamily="34" charset="0"/>
              </a:rPr>
              <a:t>” </a:t>
            </a:r>
            <a:r>
              <a:rPr lang="it-IT" sz="1600" dirty="0" smtClean="0">
                <a:latin typeface="Century Gothic" pitchFamily="34" charset="0"/>
              </a:rPr>
              <a:t>agli under </a:t>
            </a:r>
            <a:r>
              <a:rPr lang="it-IT" sz="1600" dirty="0" smtClean="0">
                <a:latin typeface="Century Gothic" pitchFamily="34" charset="0"/>
              </a:rPr>
              <a:t>40 </a:t>
            </a:r>
            <a:r>
              <a:rPr lang="it-IT" sz="1600" dirty="0" smtClean="0">
                <a:latin typeface="Century Gothic" pitchFamily="34" charset="0"/>
              </a:rPr>
              <a:t>scopriremmo che il loro numero rispetto agli under 35 più che raddoppia: in </a:t>
            </a:r>
            <a:r>
              <a:rPr lang="it-IT" sz="1600" dirty="0" smtClean="0">
                <a:latin typeface="Century Gothic" pitchFamily="34" charset="0"/>
              </a:rPr>
              <a:t>Italia 1.065 sindaci </a:t>
            </a:r>
            <a:r>
              <a:rPr lang="it-IT" sz="1600" dirty="0" smtClean="0">
                <a:latin typeface="Century Gothic" pitchFamily="34" charset="0"/>
              </a:rPr>
              <a:t>hanno meno di 40 anni e </a:t>
            </a:r>
            <a:r>
              <a:rPr lang="it-IT" sz="1600" dirty="0" smtClean="0">
                <a:latin typeface="Century Gothic" pitchFamily="34" charset="0"/>
              </a:rPr>
              <a:t>amministrano una popolazione di oltre10 </a:t>
            </a:r>
            <a:r>
              <a:rPr lang="it-IT" sz="1600" dirty="0" smtClean="0">
                <a:latin typeface="Century Gothic" pitchFamily="34" charset="0"/>
              </a:rPr>
              <a:t>milioni </a:t>
            </a:r>
            <a:r>
              <a:rPr lang="it-IT" sz="1600" dirty="0" smtClean="0">
                <a:latin typeface="Century Gothic" pitchFamily="34" charset="0"/>
              </a:rPr>
              <a:t>di cittadini.</a:t>
            </a:r>
            <a:endParaRPr lang="it-IT" sz="1600" dirty="0" smtClean="0">
              <a:latin typeface="Century Gothic" pitchFamily="34" charset="0"/>
            </a:endParaRPr>
          </a:p>
          <a:p>
            <a:pPr algn="just"/>
            <a:endParaRPr lang="it-IT" sz="1600" dirty="0" smtClean="0">
              <a:latin typeface="Century Gothic" pitchFamily="34" charset="0"/>
            </a:endParaRPr>
          </a:p>
          <a:p>
            <a:pPr algn="just"/>
            <a:r>
              <a:rPr lang="it-IT" sz="1600" dirty="0" smtClean="0">
                <a:latin typeface="Century Gothic" pitchFamily="34" charset="0"/>
              </a:rPr>
              <a:t>Tra questi, occorre ricordare che diverse grandi città sono amministrate da under 40: Roma, Torino, Perugia, Ravenna, Siracusa, sono per citare le più grandi.</a:t>
            </a:r>
            <a:endParaRPr lang="it-IT" sz="1600" dirty="0" smtClean="0">
              <a:latin typeface="Century Gothic" pitchFamily="34" charset="0"/>
            </a:endParaRPr>
          </a:p>
          <a:p>
            <a:pPr algn="just"/>
            <a:endParaRPr lang="it-IT" sz="1600" dirty="0" smtClean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ttangolo 6"/>
          <p:cNvSpPr>
            <a:spLocks noChangeArrowheads="1"/>
          </p:cNvSpPr>
          <p:nvPr/>
        </p:nvSpPr>
        <p:spPr bwMode="auto">
          <a:xfrm>
            <a:off x="4276725" y="3244850"/>
            <a:ext cx="5905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i="1">
                <a:solidFill>
                  <a:schemeClr val="bg1"/>
                </a:solidFill>
                <a:latin typeface="Verdana" pitchFamily="34" charset="0"/>
              </a:rPr>
              <a:t>10 </a:t>
            </a:r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5555325" y="6581001"/>
            <a:ext cx="35886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Elaborazione su dati Ministero dell’Interno 2016</a:t>
            </a:r>
            <a:endParaRPr lang="it-IT" sz="1200" i="1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611560" y="188640"/>
            <a:ext cx="73448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chemeClr val="accent2"/>
                </a:solidFill>
                <a:latin typeface="Verdana" pitchFamily="34" charset="0"/>
              </a:rPr>
              <a:t>I giovani amministratori ieri e oggi</a:t>
            </a:r>
            <a:endParaRPr lang="it-IT" sz="2000" b="1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5" name="CasellaDiTesto 7"/>
          <p:cNvSpPr txBox="1">
            <a:spLocks noChangeArrowheads="1"/>
          </p:cNvSpPr>
          <p:nvPr/>
        </p:nvSpPr>
        <p:spPr bwMode="auto">
          <a:xfrm>
            <a:off x="683568" y="548680"/>
            <a:ext cx="705678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1600" dirty="0" smtClean="0">
                <a:latin typeface="Century Gothic" pitchFamily="34" charset="0"/>
              </a:rPr>
              <a:t>La politica negli enti locali è oggi fatta da persone più </a:t>
            </a:r>
            <a:r>
              <a:rPr lang="it-IT" sz="1600" dirty="0" smtClean="0">
                <a:latin typeface="Century Gothic" pitchFamily="34" charset="0"/>
              </a:rPr>
              <a:t>anziane rispetto al passato. </a:t>
            </a:r>
            <a:r>
              <a:rPr lang="it-IT" sz="1600" dirty="0" smtClean="0">
                <a:latin typeface="Century Gothic" pitchFamily="34" charset="0"/>
              </a:rPr>
              <a:t>Gli ultrasessantenni erano il 9,2% nell’anno 2001, oggi rappresentano il 17,2%. I giovani, oggi sono il 19,5%, ma 15 anni fa erano il 21,3%. Unica nota positiva i giovani sotto i 30 anni che oggi sono 2.540, 199 in più di 15 anni fa.</a:t>
            </a:r>
            <a:endParaRPr lang="it-IT" sz="1600" b="1" dirty="0">
              <a:latin typeface="Century Gothic" pitchFamily="34" charset="0"/>
            </a:endParaRPr>
          </a:p>
        </p:txBody>
      </p:sp>
      <p:graphicFrame>
        <p:nvGraphicFramePr>
          <p:cNvPr id="8" name="Grafico 7"/>
          <p:cNvGraphicFramePr/>
          <p:nvPr/>
        </p:nvGraphicFramePr>
        <p:xfrm>
          <a:off x="1043608" y="1772816"/>
          <a:ext cx="6912768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ttangolo 6"/>
          <p:cNvSpPr>
            <a:spLocks noChangeArrowheads="1"/>
          </p:cNvSpPr>
          <p:nvPr/>
        </p:nvSpPr>
        <p:spPr bwMode="auto">
          <a:xfrm>
            <a:off x="4276725" y="3244850"/>
            <a:ext cx="5905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i="1">
                <a:solidFill>
                  <a:schemeClr val="bg1"/>
                </a:solidFill>
                <a:latin typeface="Verdana" pitchFamily="34" charset="0"/>
              </a:rPr>
              <a:t>10 </a:t>
            </a:r>
            <a:endParaRPr lang="it-IT"/>
          </a:p>
        </p:txBody>
      </p:sp>
      <p:sp>
        <p:nvSpPr>
          <p:cNvPr id="12" name="CasellaDiTesto 11"/>
          <p:cNvSpPr txBox="1"/>
          <p:nvPr/>
        </p:nvSpPr>
        <p:spPr>
          <a:xfrm>
            <a:off x="5172492" y="6581001"/>
            <a:ext cx="36239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Elaborazione su dati Ministero dell’Interno  2016</a:t>
            </a:r>
            <a:endParaRPr lang="it-IT" sz="1200" i="1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1560" y="260648"/>
            <a:ext cx="73448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chemeClr val="accent2"/>
                </a:solidFill>
                <a:latin typeface="Verdana" pitchFamily="34" charset="0"/>
              </a:rPr>
              <a:t>I </a:t>
            </a:r>
            <a:r>
              <a:rPr lang="it-IT" sz="2000" b="1" dirty="0" smtClean="0">
                <a:solidFill>
                  <a:schemeClr val="accent2"/>
                </a:solidFill>
                <a:latin typeface="Verdana" pitchFamily="34" charset="0"/>
              </a:rPr>
              <a:t>più giovani </a:t>
            </a:r>
            <a:r>
              <a:rPr lang="it-IT" sz="2000" b="1" dirty="0" smtClean="0">
                <a:solidFill>
                  <a:schemeClr val="accent2"/>
                </a:solidFill>
                <a:latin typeface="Verdana" pitchFamily="34" charset="0"/>
              </a:rPr>
              <a:t>tra i giovani </a:t>
            </a:r>
            <a:endParaRPr lang="it-IT" sz="2000" b="1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10" name="CasellaDiTesto 7"/>
          <p:cNvSpPr txBox="1">
            <a:spLocks noChangeArrowheads="1"/>
          </p:cNvSpPr>
          <p:nvPr/>
        </p:nvSpPr>
        <p:spPr bwMode="auto">
          <a:xfrm>
            <a:off x="611560" y="836712"/>
            <a:ext cx="7056784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it-IT" sz="2000" dirty="0" smtClean="0">
              <a:latin typeface="Century Gothic" pitchFamily="34" charset="0"/>
            </a:endParaRPr>
          </a:p>
          <a:p>
            <a:pPr algn="just"/>
            <a:r>
              <a:rPr lang="it-IT" sz="2000" dirty="0" smtClean="0">
                <a:latin typeface="Century Gothic" pitchFamily="34" charset="0"/>
              </a:rPr>
              <a:t>Il più giovane sindaco in carica è Tommaso </a:t>
            </a:r>
            <a:r>
              <a:rPr lang="it-IT" sz="2000" dirty="0" err="1" smtClean="0">
                <a:latin typeface="Century Gothic" pitchFamily="34" charset="0"/>
              </a:rPr>
              <a:t>Fiazza</a:t>
            </a:r>
            <a:r>
              <a:rPr lang="it-IT" sz="2000" dirty="0" smtClean="0">
                <a:latin typeface="Century Gothic" pitchFamily="34" charset="0"/>
              </a:rPr>
              <a:t> (22 anni), del comune di </a:t>
            </a:r>
            <a:r>
              <a:rPr lang="it-IT" sz="2000" dirty="0" err="1" smtClean="0">
                <a:latin typeface="Century Gothic" pitchFamily="34" charset="0"/>
              </a:rPr>
              <a:t>Fontevivo</a:t>
            </a:r>
            <a:r>
              <a:rPr lang="it-IT" sz="2000" dirty="0" smtClean="0">
                <a:latin typeface="Century Gothic" pitchFamily="34" charset="0"/>
              </a:rPr>
              <a:t> in provincia di Parma (5.428 residenti).</a:t>
            </a:r>
          </a:p>
          <a:p>
            <a:pPr algn="just"/>
            <a:endParaRPr lang="it-IT" sz="2000" dirty="0">
              <a:latin typeface="Century Gothic" pitchFamily="34" charset="0"/>
            </a:endParaRPr>
          </a:p>
          <a:p>
            <a:pPr algn="just"/>
            <a:r>
              <a:rPr lang="it-IT" sz="2000" dirty="0" smtClean="0">
                <a:latin typeface="Century Gothic" pitchFamily="34" charset="0"/>
              </a:rPr>
              <a:t>Il più giovane sindaco eletto nel 2016 è Luca Conti (nato nel 1993) ed eletto sindaco del Comune di </a:t>
            </a:r>
            <a:r>
              <a:rPr lang="it-IT" sz="2000" dirty="0" err="1" smtClean="0">
                <a:latin typeface="Century Gothic" pitchFamily="34" charset="0"/>
              </a:rPr>
              <a:t>Casalanguida</a:t>
            </a:r>
            <a:r>
              <a:rPr lang="it-IT" sz="2000" dirty="0" smtClean="0">
                <a:latin typeface="Century Gothic" pitchFamily="34" charset="0"/>
              </a:rPr>
              <a:t> in Abruzzo (1.006 abitanti) il 5 giugno 2016.</a:t>
            </a:r>
          </a:p>
          <a:p>
            <a:pPr algn="just"/>
            <a:endParaRPr lang="it-IT" sz="2000" dirty="0" smtClean="0">
              <a:latin typeface="Century Gothic" pitchFamily="34" charset="0"/>
            </a:endParaRPr>
          </a:p>
          <a:p>
            <a:pPr algn="just"/>
            <a:r>
              <a:rPr lang="it-IT" sz="2000" dirty="0" smtClean="0">
                <a:latin typeface="Century Gothic" pitchFamily="34" charset="0"/>
              </a:rPr>
              <a:t>Il più giovane amministratore è invece Gabriele </a:t>
            </a:r>
            <a:r>
              <a:rPr lang="it-IT" sz="2000" dirty="0" err="1" smtClean="0">
                <a:latin typeface="Century Gothic" pitchFamily="34" charset="0"/>
              </a:rPr>
              <a:t>Ferreli</a:t>
            </a:r>
            <a:r>
              <a:rPr lang="it-IT" sz="2000" dirty="0" smtClean="0">
                <a:latin typeface="Century Gothic" pitchFamily="34" charset="0"/>
              </a:rPr>
              <a:t> (compirà 19 anni il prossimo maggio), consigliere eletto nel 2016 nel comune di </a:t>
            </a:r>
            <a:r>
              <a:rPr lang="it-IT" sz="2000" dirty="0" err="1" smtClean="0">
                <a:latin typeface="Century Gothic" pitchFamily="34" charset="0"/>
              </a:rPr>
              <a:t>Armungia</a:t>
            </a:r>
            <a:r>
              <a:rPr lang="it-IT" sz="2000" dirty="0" smtClean="0">
                <a:latin typeface="Century Gothic" pitchFamily="34" charset="0"/>
              </a:rPr>
              <a:t> in provincia di Cagliari (489 abitanti). </a:t>
            </a:r>
          </a:p>
          <a:p>
            <a:pPr algn="just"/>
            <a:r>
              <a:rPr lang="it-IT" sz="2000" dirty="0" smtClean="0">
                <a:latin typeface="Century Gothic" pitchFamily="34" charset="0"/>
              </a:rPr>
              <a:t> </a:t>
            </a:r>
          </a:p>
          <a:p>
            <a:pPr algn="just"/>
            <a:endParaRPr lang="it-IT" sz="2000" b="1" dirty="0">
              <a:latin typeface="Century Gothic" pitchFamily="34" charset="0"/>
            </a:endParaRPr>
          </a:p>
          <a:p>
            <a:pPr algn="just"/>
            <a:endParaRPr lang="it-IT" sz="2000" b="1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ttangolo 6"/>
          <p:cNvSpPr>
            <a:spLocks noChangeArrowheads="1"/>
          </p:cNvSpPr>
          <p:nvPr/>
        </p:nvSpPr>
        <p:spPr bwMode="auto">
          <a:xfrm>
            <a:off x="3268613" y="3244850"/>
            <a:ext cx="5905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i="1">
                <a:solidFill>
                  <a:schemeClr val="bg1"/>
                </a:solidFill>
                <a:latin typeface="Verdana" pitchFamily="34" charset="0"/>
              </a:rPr>
              <a:t>10 </a:t>
            </a:r>
            <a:endParaRPr lang="it-IT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99592" y="260648"/>
            <a:ext cx="73448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chemeClr val="accent2"/>
                </a:solidFill>
                <a:latin typeface="Verdana" pitchFamily="34" charset="0"/>
              </a:rPr>
              <a:t>Giovani amministratori e genere</a:t>
            </a:r>
            <a:endParaRPr lang="it-IT" sz="2000" b="1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10" name="CasellaDiTesto 7"/>
          <p:cNvSpPr txBox="1">
            <a:spLocks noChangeArrowheads="1"/>
          </p:cNvSpPr>
          <p:nvPr/>
        </p:nvSpPr>
        <p:spPr bwMode="auto">
          <a:xfrm>
            <a:off x="467544" y="620688"/>
            <a:ext cx="705678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it-IT" sz="1600" dirty="0">
              <a:latin typeface="Calibri" pitchFamily="34" charset="0"/>
            </a:endParaRPr>
          </a:p>
          <a:p>
            <a:pPr algn="just"/>
            <a:r>
              <a:rPr lang="it-IT" sz="1600" dirty="0" smtClean="0">
                <a:latin typeface="Century Gothic" pitchFamily="34" charset="0"/>
              </a:rPr>
              <a:t>Rispetto alle donne amministratrici, netta è la differenza tra le categorie dei giovani amministratori e degli “</a:t>
            </a:r>
            <a:r>
              <a:rPr lang="it-IT" sz="1600" dirty="0" err="1" smtClean="0">
                <a:latin typeface="Century Gothic" pitchFamily="34" charset="0"/>
              </a:rPr>
              <a:t>over</a:t>
            </a:r>
            <a:r>
              <a:rPr lang="it-IT" sz="1600" dirty="0" smtClean="0">
                <a:latin typeface="Century Gothic" pitchFamily="34" charset="0"/>
              </a:rPr>
              <a:t> 35”. Mentre tra i primi la presenza femminile sfiora il 40%, tra gli amministratori più anziani questo valore si ferma al 27,0%</a:t>
            </a:r>
          </a:p>
          <a:p>
            <a:pPr algn="just"/>
            <a:endParaRPr lang="it-IT" sz="1600" dirty="0" smtClean="0">
              <a:latin typeface="Century Gothic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4979261" y="6581001"/>
            <a:ext cx="35886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Elaborazione su dati Ministero dell’Interno 2016</a:t>
            </a:r>
            <a:endParaRPr lang="it-IT" sz="1200" i="1" dirty="0"/>
          </a:p>
        </p:txBody>
      </p:sp>
      <p:sp>
        <p:nvSpPr>
          <p:cNvPr id="16" name="Rettangolo 15"/>
          <p:cNvSpPr/>
          <p:nvPr/>
        </p:nvSpPr>
        <p:spPr>
          <a:xfrm>
            <a:off x="539552" y="3501008"/>
            <a:ext cx="74168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dirty="0" smtClean="0">
                <a:latin typeface="Century Gothic" pitchFamily="34" charset="0"/>
              </a:rPr>
              <a:t>Gli amministratori giovani hanno un primato: tra gli assessori si registra una parità di rappresentanza tra i due generi, dato praticamente unico in tutto il panorama degli eletti a ogni livello</a:t>
            </a:r>
          </a:p>
        </p:txBody>
      </p:sp>
      <p:graphicFrame>
        <p:nvGraphicFramePr>
          <p:cNvPr id="11" name="Tabella 10"/>
          <p:cNvGraphicFramePr>
            <a:graphicFrameLocks noGrp="1"/>
          </p:cNvGraphicFramePr>
          <p:nvPr/>
        </p:nvGraphicFramePr>
        <p:xfrm>
          <a:off x="1907704" y="2276872"/>
          <a:ext cx="3987800" cy="891540"/>
        </p:xfrm>
        <a:graphic>
          <a:graphicData uri="http://schemas.openxmlformats.org/drawingml/2006/table">
            <a:tbl>
              <a:tblPr/>
              <a:tblGrid>
                <a:gridCol w="1930400"/>
                <a:gridCol w="1028700"/>
                <a:gridCol w="1028700"/>
              </a:tblGrid>
              <a:tr h="20955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amministratori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donne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uomini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giovani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38,9%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61,1%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"anziani"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26,9%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73,1%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TOTALE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29,5%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70,5%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Tabella 11"/>
          <p:cNvGraphicFramePr>
            <a:graphicFrameLocks noGrp="1"/>
          </p:cNvGraphicFramePr>
          <p:nvPr/>
        </p:nvGraphicFramePr>
        <p:xfrm>
          <a:off x="971600" y="4509120"/>
          <a:ext cx="6528049" cy="1716418"/>
        </p:xfrm>
        <a:graphic>
          <a:graphicData uri="http://schemas.openxmlformats.org/drawingml/2006/table">
            <a:tbl>
              <a:tblPr/>
              <a:tblGrid>
                <a:gridCol w="2390456"/>
                <a:gridCol w="512283"/>
                <a:gridCol w="1009107"/>
                <a:gridCol w="1009107"/>
                <a:gridCol w="1009107"/>
                <a:gridCol w="597989"/>
              </a:tblGrid>
              <a:tr h="191954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Carica</a:t>
                      </a:r>
                    </a:p>
                  </a:txBody>
                  <a:tcPr marL="8725" marR="8725" marT="8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Donne</a:t>
                      </a:r>
                    </a:p>
                  </a:txBody>
                  <a:tcPr marL="8725" marR="8725" marT="8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Uomini</a:t>
                      </a:r>
                    </a:p>
                  </a:txBody>
                  <a:tcPr marL="8725" marR="8725" marT="8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Totale</a:t>
                      </a:r>
                    </a:p>
                  </a:txBody>
                  <a:tcPr marL="8725" marR="8725" marT="8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91954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 </a:t>
                      </a:r>
                    </a:p>
                  </a:txBody>
                  <a:tcPr marL="8725" marR="8725" marT="8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n.</a:t>
                      </a:r>
                    </a:p>
                  </a:txBody>
                  <a:tcPr marL="8725" marR="8725" marT="8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%</a:t>
                      </a:r>
                    </a:p>
                  </a:txBody>
                  <a:tcPr marL="8725" marR="8725" marT="8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n.</a:t>
                      </a:r>
                    </a:p>
                  </a:txBody>
                  <a:tcPr marL="8725" marR="8725" marT="8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%</a:t>
                      </a:r>
                    </a:p>
                  </a:txBody>
                  <a:tcPr marL="8725" marR="8725" marT="8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 </a:t>
                      </a:r>
                    </a:p>
                  </a:txBody>
                  <a:tcPr marL="8725" marR="8725" marT="87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91954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Sindaco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85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17,1%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411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82,9%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496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1954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Vicesindaco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247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33,7%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486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66,3%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733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1954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Assessore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1.877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50,3%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1.858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49,7%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3.735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1954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Presidente del consiglio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82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36,0%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146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64,0%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228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1954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Consigliere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6.697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37,3%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11.237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62,7%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17.934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954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TOTALE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8.988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38,9%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14.138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61,1%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23.126</a:t>
                      </a:r>
                    </a:p>
                  </a:txBody>
                  <a:tcPr marL="8725" marR="8725" marT="87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ttangolo 6"/>
          <p:cNvSpPr>
            <a:spLocks noChangeArrowheads="1"/>
          </p:cNvSpPr>
          <p:nvPr/>
        </p:nvSpPr>
        <p:spPr bwMode="auto">
          <a:xfrm>
            <a:off x="3556645" y="3244850"/>
            <a:ext cx="5905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i="1">
                <a:solidFill>
                  <a:schemeClr val="bg1"/>
                </a:solidFill>
                <a:latin typeface="Verdana" pitchFamily="34" charset="0"/>
              </a:rPr>
              <a:t>10 </a:t>
            </a:r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4783800" y="6581001"/>
            <a:ext cx="43574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Elaborazione su dati Ministero dell’Interno 2016 e Istat 2011</a:t>
            </a:r>
            <a:endParaRPr lang="it-IT" sz="1200" i="1" dirty="0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755576" y="260648"/>
            <a:ext cx="73448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chemeClr val="accent2"/>
                </a:solidFill>
                <a:latin typeface="Verdana" pitchFamily="34" charset="0"/>
              </a:rPr>
              <a:t>Giovani amministratori e titolo di studio</a:t>
            </a:r>
            <a:endParaRPr lang="it-IT" sz="2000" b="1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12" name="CasellaDiTesto 7"/>
          <p:cNvSpPr txBox="1">
            <a:spLocks noChangeArrowheads="1"/>
          </p:cNvSpPr>
          <p:nvPr/>
        </p:nvSpPr>
        <p:spPr bwMode="auto">
          <a:xfrm>
            <a:off x="683568" y="620688"/>
            <a:ext cx="7056784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it-IT" sz="1600" dirty="0">
              <a:latin typeface="Calibri" pitchFamily="34" charset="0"/>
            </a:endParaRPr>
          </a:p>
          <a:p>
            <a:pPr algn="just"/>
            <a:r>
              <a:rPr lang="it-IT" sz="1600" dirty="0" smtClean="0">
                <a:latin typeface="Century Gothic" pitchFamily="34" charset="0"/>
              </a:rPr>
              <a:t>Gli amministratori hanno un livello d’istruzione nettamente superiore alla media degli italiani.</a:t>
            </a:r>
          </a:p>
          <a:p>
            <a:pPr algn="just"/>
            <a:r>
              <a:rPr lang="it-IT" sz="1600" dirty="0" smtClean="0">
                <a:latin typeface="Century Gothic" pitchFamily="34" charset="0"/>
              </a:rPr>
              <a:t>In particolare i giovani amministratori hanno spesso un’istruzione universitaria (41,5%), mentre tra i più anziani è ancora alta la percentuale di coloro che hanno solo la licenza di scuola media inferiore.</a:t>
            </a:r>
          </a:p>
          <a:p>
            <a:pPr algn="just"/>
            <a:endParaRPr lang="it-IT" sz="1600" b="1" dirty="0">
              <a:latin typeface="Century Gothic" pitchFamily="34" charset="0"/>
            </a:endParaRPr>
          </a:p>
        </p:txBody>
      </p:sp>
      <p:graphicFrame>
        <p:nvGraphicFramePr>
          <p:cNvPr id="8" name="Tabella 7"/>
          <p:cNvGraphicFramePr>
            <a:graphicFrameLocks noGrp="1"/>
          </p:cNvGraphicFramePr>
          <p:nvPr/>
        </p:nvGraphicFramePr>
        <p:xfrm>
          <a:off x="899592" y="3429000"/>
          <a:ext cx="7220273" cy="2171700"/>
        </p:xfrm>
        <a:graphic>
          <a:graphicData uri="http://schemas.openxmlformats.org/drawingml/2006/table">
            <a:tbl>
              <a:tblPr/>
              <a:tblGrid>
                <a:gridCol w="4267944"/>
                <a:gridCol w="1080120"/>
                <a:gridCol w="1008112"/>
                <a:gridCol w="864097"/>
              </a:tblGrid>
              <a:tr h="6477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Titolo di studio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giovani amministratori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amministratori non giovani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Gli italiani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laurea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41,4%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34,3%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10,0%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diploma universitario o diploma terziario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0,1%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0,2%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diploma di scuola secondaria superiore (4-5 anni)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50,7%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44,1%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24,8%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diploma di scuola secondaria superiore (2-3 anni)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0,1%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0,8%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5,4%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licenza  di scuola media inferiore o </a:t>
                      </a:r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latin typeface="Century Gothic"/>
                        </a:rPr>
                        <a:t>avviamento </a:t>
                      </a:r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professionale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7,6%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19,0%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29,8%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licenza di scuola elementare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0,0%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20,1%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nessun titolo di studio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0,1%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0,1%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8,8%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Totale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100,0%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100,0%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100,0%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ttangolo 6"/>
          <p:cNvSpPr>
            <a:spLocks noChangeArrowheads="1"/>
          </p:cNvSpPr>
          <p:nvPr/>
        </p:nvSpPr>
        <p:spPr bwMode="auto">
          <a:xfrm>
            <a:off x="4276725" y="3244850"/>
            <a:ext cx="5905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i="1">
                <a:solidFill>
                  <a:schemeClr val="bg1"/>
                </a:solidFill>
                <a:latin typeface="Verdana" pitchFamily="34" charset="0"/>
              </a:rPr>
              <a:t>10 </a:t>
            </a:r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5555325" y="6581001"/>
            <a:ext cx="35886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Elaborazione su dati Ministero dell’Interno 2016</a:t>
            </a:r>
            <a:endParaRPr lang="it-IT" sz="1200" i="1" dirty="0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683568" y="260648"/>
            <a:ext cx="73448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chemeClr val="accent2"/>
                </a:solidFill>
                <a:latin typeface="Verdana" pitchFamily="34" charset="0"/>
              </a:rPr>
              <a:t>Giovani amministratori e titolo di studio</a:t>
            </a:r>
            <a:endParaRPr lang="it-IT" sz="2000" b="1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12" name="CasellaDiTesto 7"/>
          <p:cNvSpPr txBox="1">
            <a:spLocks noChangeArrowheads="1"/>
          </p:cNvSpPr>
          <p:nvPr/>
        </p:nvSpPr>
        <p:spPr bwMode="auto">
          <a:xfrm>
            <a:off x="683568" y="620688"/>
            <a:ext cx="7056784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it-IT" sz="1600" dirty="0">
              <a:latin typeface="Calibri" pitchFamily="34" charset="0"/>
            </a:endParaRPr>
          </a:p>
          <a:p>
            <a:pPr algn="just"/>
            <a:r>
              <a:rPr lang="it-IT" sz="1600" dirty="0" smtClean="0">
                <a:latin typeface="Century Gothic" pitchFamily="34" charset="0"/>
              </a:rPr>
              <a:t>I giovani amministratori hanno un livello d’istruzione mediamente più alto dei loro colleghi più anziani. Il 41,4% dei giovani ha completato gli studi universitari, mentre il 50,7% ha un diploma di scuola media superiore. </a:t>
            </a:r>
          </a:p>
          <a:p>
            <a:pPr algn="just"/>
            <a:endParaRPr lang="it-IT" sz="1600" dirty="0" smtClean="0">
              <a:latin typeface="Century Gothic" pitchFamily="34" charset="0"/>
            </a:endParaRPr>
          </a:p>
          <a:p>
            <a:pPr algn="just"/>
            <a:endParaRPr lang="it-IT" sz="1600" dirty="0" smtClean="0">
              <a:latin typeface="Century Gothic" pitchFamily="34" charset="0"/>
            </a:endParaRPr>
          </a:p>
          <a:p>
            <a:pPr algn="just"/>
            <a:endParaRPr lang="it-IT" sz="1600" b="1" dirty="0">
              <a:latin typeface="Century Gothic" pitchFamily="34" charset="0"/>
            </a:endParaRPr>
          </a:p>
        </p:txBody>
      </p:sp>
      <p:graphicFrame>
        <p:nvGraphicFramePr>
          <p:cNvPr id="7" name="Tabella 6"/>
          <p:cNvGraphicFramePr>
            <a:graphicFrameLocks noGrp="1"/>
          </p:cNvGraphicFramePr>
          <p:nvPr/>
        </p:nvGraphicFramePr>
        <p:xfrm>
          <a:off x="827584" y="2996952"/>
          <a:ext cx="7368479" cy="2664226"/>
        </p:xfrm>
        <a:graphic>
          <a:graphicData uri="http://schemas.openxmlformats.org/drawingml/2006/table">
            <a:tbl>
              <a:tblPr/>
              <a:tblGrid>
                <a:gridCol w="4704184"/>
                <a:gridCol w="1248451"/>
                <a:gridCol w="1415844"/>
              </a:tblGrid>
              <a:tr h="321174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Titolo di studio</a:t>
                      </a:r>
                    </a:p>
                  </a:txBody>
                  <a:tcPr marL="9446" marR="9446" marT="94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giovani amministratori</a:t>
                      </a:r>
                    </a:p>
                  </a:txBody>
                  <a:tcPr marL="9446" marR="9446" marT="94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amministratori non giovani</a:t>
                      </a:r>
                    </a:p>
                  </a:txBody>
                  <a:tcPr marL="9446" marR="9446" marT="94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6D0A"/>
                    </a:solidFill>
                  </a:tcPr>
                </a:tc>
              </a:tr>
              <a:tr h="18892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Specializzazione o titolo post laurea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0,9%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0,6%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92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Laurea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40,5%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33,7%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92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Titolo o diploma professionale post media superiore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0,1%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0,2%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92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Scuola media superiore o titolo equipollente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50,7%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44,1%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92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Titolo o diploma professionale post media inferiore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0,1%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0,8%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92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Scuola media inferiore o titolo equipollente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7,6%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19,0%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92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Titolo o diploma professionale post licenza elementare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0,0%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0,0%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92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Scuola Elementare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0,0%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1,5%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92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Nessun titolo di studio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0,1%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0,1%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92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Totale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100,0%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Century Gothic"/>
                        </a:rPr>
                        <a:t>100,0%</a:t>
                      </a:r>
                    </a:p>
                  </a:txBody>
                  <a:tcPr marL="9446" marR="9446" marT="94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ttangolo 6"/>
          <p:cNvSpPr>
            <a:spLocks noChangeArrowheads="1"/>
          </p:cNvSpPr>
          <p:nvPr/>
        </p:nvSpPr>
        <p:spPr bwMode="auto">
          <a:xfrm>
            <a:off x="4276725" y="3244850"/>
            <a:ext cx="5905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i="1">
                <a:solidFill>
                  <a:schemeClr val="bg1"/>
                </a:solidFill>
                <a:latin typeface="Verdana" pitchFamily="34" charset="0"/>
              </a:rPr>
              <a:t>10 </a:t>
            </a:r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5555325" y="6581001"/>
            <a:ext cx="35886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smtClean="0"/>
              <a:t>Fonte: Elaborazione su dati Ministero dell’Interno 2016</a:t>
            </a:r>
            <a:endParaRPr lang="it-IT" sz="1200" i="1" dirty="0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611560" y="188640"/>
            <a:ext cx="73448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chemeClr val="accent2"/>
                </a:solidFill>
                <a:latin typeface="Verdana" pitchFamily="34" charset="0"/>
              </a:rPr>
              <a:t>Giovani amministratori e lavoro</a:t>
            </a:r>
            <a:endParaRPr lang="it-IT" sz="2000" b="1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12" name="CasellaDiTesto 7"/>
          <p:cNvSpPr txBox="1">
            <a:spLocks noChangeArrowheads="1"/>
          </p:cNvSpPr>
          <p:nvPr/>
        </p:nvSpPr>
        <p:spPr bwMode="auto">
          <a:xfrm>
            <a:off x="683568" y="620688"/>
            <a:ext cx="756084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1600" dirty="0" smtClean="0">
                <a:latin typeface="Century Gothic" pitchFamily="34" charset="0"/>
              </a:rPr>
              <a:t>Se si esclude la categoria degli inoccupati (che è la più rilevante sia tra i giovani che tra i meno giovani)la categoria più rappresentata è quella dei professionisti. Successivamente i due profili divergono: l’impiego nel settore privato per i giovani, l’impiego nel pubblico per i più anziani.</a:t>
            </a:r>
            <a:endParaRPr lang="it-IT" sz="1600" b="1" dirty="0">
              <a:latin typeface="Century Gothic" pitchFamily="34" charset="0"/>
            </a:endParaRPr>
          </a:p>
        </p:txBody>
      </p:sp>
      <p:graphicFrame>
        <p:nvGraphicFramePr>
          <p:cNvPr id="7" name="Grafico 6"/>
          <p:cNvGraphicFramePr/>
          <p:nvPr/>
        </p:nvGraphicFramePr>
        <p:xfrm>
          <a:off x="755576" y="1844824"/>
          <a:ext cx="7272808" cy="45769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1825</TotalTime>
  <Words>2184</Words>
  <Application>Microsoft Office PowerPoint</Application>
  <PresentationFormat>Presentazione su schermo (4:3)</PresentationFormat>
  <Paragraphs>681</Paragraphs>
  <Slides>15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6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Area Ricerche, Studi e Banche dati di ANCI</dc:creator>
  <cp:lastModifiedBy>Paolo Testa</cp:lastModifiedBy>
  <cp:revision>153</cp:revision>
  <dcterms:created xsi:type="dcterms:W3CDTF">2016-04-11T08:17:31Z</dcterms:created>
  <dcterms:modified xsi:type="dcterms:W3CDTF">2017-03-16T12:47:26Z</dcterms:modified>
</cp:coreProperties>
</file>