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27" r:id="rId2"/>
    <p:sldId id="257" r:id="rId3"/>
    <p:sldId id="306" r:id="rId4"/>
    <p:sldId id="259" r:id="rId5"/>
    <p:sldId id="261" r:id="rId6"/>
    <p:sldId id="262" r:id="rId7"/>
    <p:sldId id="317" r:id="rId8"/>
    <p:sldId id="318" r:id="rId9"/>
    <p:sldId id="319" r:id="rId10"/>
    <p:sldId id="266" r:id="rId11"/>
    <p:sldId id="267" r:id="rId12"/>
    <p:sldId id="268" r:id="rId13"/>
    <p:sldId id="269" r:id="rId14"/>
    <p:sldId id="270" r:id="rId15"/>
    <p:sldId id="271" r:id="rId16"/>
    <p:sldId id="272" r:id="rId17"/>
    <p:sldId id="273"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316" r:id="rId34"/>
    <p:sldId id="314" r:id="rId35"/>
    <p:sldId id="297" r:id="rId36"/>
    <p:sldId id="320" r:id="rId37"/>
    <p:sldId id="322" r:id="rId38"/>
    <p:sldId id="321" r:id="rId39"/>
    <p:sldId id="301" r:id="rId40"/>
    <p:sldId id="323" r:id="rId41"/>
    <p:sldId id="325" r:id="rId42"/>
    <p:sldId id="324" r:id="rId43"/>
    <p:sldId id="305" r:id="rId4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ile medio 2 - Color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9631B5-78F2-41C9-869B-9F39066F8104}" styleName="Stile medio 3 - Colore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0A15C55-8517-42AA-B614-E9B94910E393}" styleName="Stile medio 2 - Color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E9639D4-E3E2-4D34-9284-5A2195B3D0D7}" styleName="Stile chi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Stile con tema 1 - Color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Stile medio 1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8208" autoAdjust="0"/>
  </p:normalViewPr>
  <p:slideViewPr>
    <p:cSldViewPr>
      <p:cViewPr>
        <p:scale>
          <a:sx n="86" d="100"/>
          <a:sy n="86" d="100"/>
        </p:scale>
        <p:origin x="-906" y="210"/>
      </p:cViewPr>
      <p:guideLst>
        <p:guide orient="horz" pos="2160"/>
        <p:guide pos="2880"/>
      </p:guideLst>
    </p:cSldViewPr>
  </p:slideViewPr>
  <p:outlineViewPr>
    <p:cViewPr>
      <p:scale>
        <a:sx n="33" d="100"/>
        <a:sy n="33" d="100"/>
      </p:scale>
      <p:origin x="0" y="860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D789F1-68EC-4AAD-8B66-6B35B6095CDE}" type="datetimeFigureOut">
              <a:rPr lang="it-IT" smtClean="0"/>
              <a:pPr/>
              <a:t>18/02/2015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8F7B0-DE86-4E22-9081-3AD637DE603C}" type="slidenum">
              <a:rPr lang="it-IT" smtClean="0"/>
              <a:pPr/>
              <a:t>‹N›</a:t>
            </a:fld>
            <a:endParaRPr lang="it-IT"/>
          </a:p>
        </p:txBody>
      </p:sp>
    </p:spTree>
    <p:extLst>
      <p:ext uri="{BB962C8B-B14F-4D97-AF65-F5344CB8AC3E}">
        <p14:creationId xmlns:p14="http://schemas.microsoft.com/office/powerpoint/2010/main" val="3763890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7AE1CA2-E2D8-431E-8B96-969E74C89DE7}" type="datetime1">
              <a:rPr lang="it-IT" smtClean="0"/>
              <a:pPr/>
              <a:t>18/02/2015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72B9491-8FAD-45CD-ADA2-DDB99D3E514C}" type="datetime1">
              <a:rPr lang="it-IT" smtClean="0"/>
              <a:pPr/>
              <a:t>18/02/2015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F7043D4-8FFC-4F37-B25C-BEF5B91DF607}" type="datetime1">
              <a:rPr lang="it-IT" smtClean="0"/>
              <a:pPr/>
              <a:t>18/02/2015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EDA6F2F1-E369-4D54-89C9-DEA4BF4BE89C}" type="datetime1">
              <a:rPr lang="it-IT" smtClean="0"/>
              <a:pPr/>
              <a:t>18/02/2015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A7D5CFE-DF56-44A8-8F30-1100F819C30A}" type="datetime1">
              <a:rPr lang="it-IT" smtClean="0"/>
              <a:pPr/>
              <a:t>18/02/2015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417AB9A-4EC2-48F6-ACAB-F8A9DE5CD023}" type="datetime1">
              <a:rPr lang="it-IT" smtClean="0"/>
              <a:pPr/>
              <a:t>18/02/2015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26ABBD9-BB11-411B-89E4-99FD64F0FBF4}" type="datetime1">
              <a:rPr lang="it-IT" smtClean="0"/>
              <a:pPr/>
              <a:t>18/02/2015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4C0FB15-6165-4081-AA6D-4DAC06F57C77}" type="datetime1">
              <a:rPr lang="it-IT" smtClean="0"/>
              <a:pPr/>
              <a:t>18/02/2015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620DDFC-7D2F-412C-9E55-2FFDA244B763}" type="datetime1">
              <a:rPr lang="it-IT" smtClean="0"/>
              <a:pPr/>
              <a:t>18/02/2015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A794CA9-CA85-46FC-9200-04288BDC01BD}" type="datetime1">
              <a:rPr lang="it-IT" smtClean="0"/>
              <a:pPr/>
              <a:t>18/02/2015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FC6C848-569A-4DDA-854C-0DD088AFD500}" type="datetime1">
              <a:rPr lang="it-IT" smtClean="0"/>
              <a:pPr/>
              <a:t>18/02/2015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04025-9F92-4C98-965D-E66A0368D194}"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FA029-5262-4F0E-A1D4-65EC5E83D42B}" type="datetime1">
              <a:rPr lang="it-IT" smtClean="0"/>
              <a:pPr/>
              <a:t>18/02/2015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04025-9F92-4C98-965D-E66A0368D19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p:txBody>
          <a:bodyPr/>
          <a:lstStyle/>
          <a:p>
            <a:endParaRPr lang="it-IT"/>
          </a:p>
        </p:txBody>
      </p:sp>
      <p:sp>
        <p:nvSpPr>
          <p:cNvPr id="5" name="Sottotitolo 4"/>
          <p:cNvSpPr>
            <a:spLocks noGrp="1"/>
          </p:cNvSpPr>
          <p:nvPr>
            <p:ph type="subTitle" idx="1"/>
          </p:nvPr>
        </p:nvSpPr>
        <p:spPr/>
        <p:txBody>
          <a:bodyPr/>
          <a:lstStyle/>
          <a:p>
            <a:endParaRPr lang="it-IT"/>
          </a:p>
        </p:txBody>
      </p:sp>
      <p:pic>
        <p:nvPicPr>
          <p:cNvPr id="6" name="Immagine 5" descr="Presentazione_STRUTTURA_2014-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olo 7"/>
          <p:cNvSpPr txBox="1">
            <a:spLocks/>
          </p:cNvSpPr>
          <p:nvPr/>
        </p:nvSpPr>
        <p:spPr>
          <a:xfrm>
            <a:off x="1481138" y="2182813"/>
            <a:ext cx="5545137" cy="3275012"/>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3100" dirty="0">
                <a:solidFill>
                  <a:schemeClr val="bg1"/>
                </a:solidFill>
                <a:latin typeface="Arial Black" pitchFamily="34" charset="0"/>
                <a:ea typeface="Arial Black" pitchFamily="34" charset="0"/>
                <a:cs typeface="Arial Black" pitchFamily="34" charset="0"/>
              </a:rPr>
              <a:t>Ruolo delle Centrali di committenza </a:t>
            </a:r>
            <a:r>
              <a:rPr lang="it-IT" sz="3100" dirty="0" smtClean="0">
                <a:solidFill>
                  <a:schemeClr val="bg1"/>
                </a:solidFill>
                <a:latin typeface="Arial Black" pitchFamily="34" charset="0"/>
                <a:ea typeface="Arial Black" pitchFamily="34" charset="0"/>
                <a:cs typeface="Arial Black" pitchFamily="34" charset="0"/>
              </a:rPr>
              <a:t>per </a:t>
            </a:r>
            <a:r>
              <a:rPr lang="it-IT" sz="3100" dirty="0">
                <a:solidFill>
                  <a:schemeClr val="bg1"/>
                </a:solidFill>
                <a:latin typeface="Arial Black" pitchFamily="34" charset="0"/>
                <a:ea typeface="Arial Black" pitchFamily="34" charset="0"/>
                <a:cs typeface="Arial Black" pitchFamily="34" charset="0"/>
              </a:rPr>
              <a:t>i procedimenti di affidamento dei contratti pubblici</a:t>
            </a:r>
            <a:r>
              <a:rPr lang="it-IT" sz="4300" dirty="0">
                <a:solidFill>
                  <a:schemeClr val="bg1"/>
                </a:solidFill>
                <a:latin typeface="Arial Black" pitchFamily="34" charset="0"/>
                <a:ea typeface="Arial Black" pitchFamily="34" charset="0"/>
                <a:cs typeface="Arial Black" pitchFamily="34" charset="0"/>
              </a:rPr>
              <a:t/>
            </a:r>
            <a:br>
              <a:rPr lang="it-IT" sz="4300" dirty="0">
                <a:solidFill>
                  <a:schemeClr val="bg1"/>
                </a:solidFill>
                <a:latin typeface="Arial Black" pitchFamily="34" charset="0"/>
                <a:ea typeface="Arial Black" pitchFamily="34" charset="0"/>
                <a:cs typeface="Arial Black" pitchFamily="34" charset="0"/>
              </a:rPr>
            </a:br>
            <a:r>
              <a:rPr lang="it-IT" dirty="0" smtClean="0">
                <a:latin typeface="Arial Black" pitchFamily="34" charset="0"/>
                <a:cs typeface="Arial Black" pitchFamily="34" charset="0"/>
              </a:rPr>
              <a:t/>
            </a:r>
            <a:br>
              <a:rPr lang="it-IT" dirty="0" smtClean="0">
                <a:latin typeface="Arial Black" pitchFamily="34" charset="0"/>
                <a:cs typeface="Arial Black" pitchFamily="34" charset="0"/>
              </a:rPr>
            </a:br>
            <a:r>
              <a:rPr lang="it-IT" sz="2500" dirty="0" smtClean="0">
                <a:latin typeface="Arial" charset="0"/>
                <a:cs typeface="Arial" charset="0"/>
              </a:rPr>
              <a:t/>
            </a:r>
            <a:br>
              <a:rPr lang="it-IT" sz="2500" dirty="0" smtClean="0">
                <a:latin typeface="Arial" charset="0"/>
                <a:cs typeface="Arial" charset="0"/>
              </a:rPr>
            </a:br>
            <a:r>
              <a:rPr lang="it-IT" sz="2100" dirty="0">
                <a:solidFill>
                  <a:schemeClr val="bg1"/>
                </a:solidFill>
                <a:latin typeface="Arial" charset="0"/>
                <a:ea typeface="Arial Black" pitchFamily="34" charset="0"/>
                <a:cs typeface="Arial" charset="0"/>
              </a:rPr>
              <a:t/>
            </a:r>
            <a:br>
              <a:rPr lang="it-IT" sz="2100" dirty="0">
                <a:solidFill>
                  <a:schemeClr val="bg1"/>
                </a:solidFill>
                <a:latin typeface="Arial" charset="0"/>
                <a:ea typeface="Arial Black" pitchFamily="34" charset="0"/>
                <a:cs typeface="Arial" charset="0"/>
              </a:rPr>
            </a:br>
            <a:r>
              <a:rPr lang="it-IT" sz="1900" b="1" dirty="0">
                <a:solidFill>
                  <a:schemeClr val="bg1"/>
                </a:solidFill>
                <a:latin typeface="Arial" charset="0"/>
                <a:ea typeface="Arial Black" pitchFamily="34" charset="0"/>
                <a:cs typeface="Arial" charset="0"/>
              </a:rPr>
              <a:t>18 dicembre </a:t>
            </a:r>
            <a:r>
              <a:rPr lang="it-IT" sz="1900" b="1" dirty="0" smtClean="0">
                <a:solidFill>
                  <a:schemeClr val="bg1"/>
                </a:solidFill>
                <a:latin typeface="Arial" charset="0"/>
                <a:ea typeface="Arial Black" pitchFamily="34" charset="0"/>
                <a:cs typeface="Arial" charset="0"/>
              </a:rPr>
              <a:t>2015</a:t>
            </a:r>
          </a:p>
          <a:p>
            <a:pPr algn="l"/>
            <a:endParaRPr lang="it-IT" sz="1900" b="1" dirty="0" smtClean="0">
              <a:solidFill>
                <a:schemeClr val="bg1"/>
              </a:solidFill>
              <a:latin typeface="Arial" charset="0"/>
              <a:ea typeface="Arial Black" pitchFamily="34" charset="0"/>
              <a:cs typeface="Arial" charset="0"/>
            </a:endParaRPr>
          </a:p>
          <a:p>
            <a:pPr algn="l"/>
            <a:r>
              <a:rPr lang="it-IT" sz="1900" dirty="0" smtClean="0">
                <a:solidFill>
                  <a:schemeClr val="bg1"/>
                </a:solidFill>
                <a:latin typeface="Arial" charset="0"/>
                <a:ea typeface="Arial Black" pitchFamily="34" charset="0"/>
                <a:cs typeface="Arial" charset="0"/>
              </a:rPr>
              <a:t>Gianpiero Fortunato</a:t>
            </a:r>
            <a:r>
              <a:rPr lang="it-IT" sz="1900" b="1" dirty="0">
                <a:solidFill>
                  <a:schemeClr val="bg1"/>
                </a:solidFill>
                <a:latin typeface="Arial" charset="0"/>
                <a:ea typeface="Arial Black" pitchFamily="34" charset="0"/>
                <a:cs typeface="Arial" charset="0"/>
              </a:rPr>
              <a:t/>
            </a:r>
            <a:br>
              <a:rPr lang="it-IT" sz="1900" b="1" dirty="0">
                <a:solidFill>
                  <a:schemeClr val="bg1"/>
                </a:solidFill>
                <a:latin typeface="Arial" charset="0"/>
                <a:ea typeface="Arial Black" pitchFamily="34" charset="0"/>
                <a:cs typeface="Arial" charset="0"/>
              </a:rPr>
            </a:br>
            <a:endParaRPr lang="it-IT" sz="1900" b="1" dirty="0">
              <a:solidFill>
                <a:schemeClr val="bg1"/>
              </a:solidFill>
              <a:latin typeface="Arial" charset="0"/>
              <a:ea typeface="Arial Black" pitchFamily="34" charset="0"/>
              <a:cs typeface="Arial" charset="0"/>
            </a:endParaRPr>
          </a:p>
        </p:txBody>
      </p:sp>
    </p:spTree>
    <p:extLst>
      <p:ext uri="{BB962C8B-B14F-4D97-AF65-F5344CB8AC3E}">
        <p14:creationId xmlns:p14="http://schemas.microsoft.com/office/powerpoint/2010/main" val="1065374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96908"/>
          </a:xfrm>
        </p:spPr>
        <p:txBody>
          <a:bodyPr>
            <a:normAutofit/>
          </a:bodyPr>
          <a:lstStyle/>
          <a:p>
            <a:r>
              <a:rPr lang="it-IT" sz="3600" b="1" cap="small" dirty="0"/>
              <a:t>definizione delle centrali di committenza </a:t>
            </a:r>
            <a:endParaRPr lang="it-IT" sz="3600" dirty="0"/>
          </a:p>
        </p:txBody>
      </p:sp>
      <p:sp>
        <p:nvSpPr>
          <p:cNvPr id="3" name="Segnaposto contenuto 2"/>
          <p:cNvSpPr>
            <a:spLocks noGrp="1"/>
          </p:cNvSpPr>
          <p:nvPr>
            <p:ph idx="1"/>
          </p:nvPr>
        </p:nvSpPr>
        <p:spPr>
          <a:xfrm>
            <a:off x="428596" y="1214422"/>
            <a:ext cx="8229600" cy="4983179"/>
          </a:xfrm>
        </p:spPr>
        <p:txBody>
          <a:bodyPr>
            <a:normAutofit fontScale="62500" lnSpcReduction="20000"/>
          </a:bodyPr>
          <a:lstStyle/>
          <a:p>
            <a:pPr>
              <a:buNone/>
            </a:pPr>
            <a:r>
              <a:rPr lang="it-IT" b="1" dirty="0" smtClean="0"/>
              <a:t>Definizione </a:t>
            </a:r>
            <a:r>
              <a:rPr lang="it-IT" b="1" dirty="0"/>
              <a:t>ex Art. 3, comma 34, del Codice</a:t>
            </a:r>
          </a:p>
          <a:p>
            <a:endParaRPr lang="it-IT" b="1" dirty="0" smtClean="0"/>
          </a:p>
          <a:p>
            <a:pPr>
              <a:buNone/>
            </a:pPr>
            <a:r>
              <a:rPr lang="it-IT" b="1" dirty="0" smtClean="0"/>
              <a:t>Art. 3. (Definizioni)</a:t>
            </a:r>
            <a:endParaRPr lang="it-IT" dirty="0" smtClean="0"/>
          </a:p>
          <a:p>
            <a:pPr>
              <a:buNone/>
            </a:pPr>
            <a:r>
              <a:rPr lang="it-IT" dirty="0" smtClean="0"/>
              <a:t>34. La «centrale di committenza» è un'amministrazione aggiudicatrice che: </a:t>
            </a:r>
          </a:p>
          <a:p>
            <a:r>
              <a:rPr lang="it-IT" dirty="0" smtClean="0"/>
              <a:t>- </a:t>
            </a:r>
            <a:r>
              <a:rPr lang="it-IT" dirty="0" smtClean="0">
                <a:solidFill>
                  <a:srgbClr val="FF0000"/>
                </a:solidFill>
              </a:rPr>
              <a:t>acquista</a:t>
            </a:r>
            <a:r>
              <a:rPr lang="it-IT" dirty="0" smtClean="0"/>
              <a:t> forniture o servizi destinati ad amministrazioni aggiudicatrici o altri enti aggiudicatori, o </a:t>
            </a:r>
          </a:p>
          <a:p>
            <a:r>
              <a:rPr lang="it-IT" dirty="0" smtClean="0"/>
              <a:t>- </a:t>
            </a:r>
            <a:r>
              <a:rPr lang="it-IT" dirty="0" smtClean="0">
                <a:solidFill>
                  <a:srgbClr val="FF0000"/>
                </a:solidFill>
              </a:rPr>
              <a:t>aggiudica</a:t>
            </a:r>
            <a:r>
              <a:rPr lang="it-IT" dirty="0" smtClean="0"/>
              <a:t> appalti pubblici o conclude accordi quadro di lavori, forniture o servizi destinati ad amministrazioni aggiudicatrici o altri enti aggiudicatori.</a:t>
            </a:r>
          </a:p>
          <a:p>
            <a:pPr marL="800100">
              <a:buNone/>
            </a:pPr>
            <a:endParaRPr lang="it-IT" dirty="0" smtClean="0"/>
          </a:p>
          <a:p>
            <a:pPr marL="971550" indent="-514350">
              <a:buFont typeface="+mj-lt"/>
              <a:buAutoNum type="alphaLcParenR"/>
            </a:pPr>
            <a:r>
              <a:rPr lang="it-IT" dirty="0" smtClean="0"/>
              <a:t>modello </a:t>
            </a:r>
            <a:r>
              <a:rPr lang="it-IT" dirty="0"/>
              <a:t>soggetto aggregatore </a:t>
            </a:r>
            <a:r>
              <a:rPr lang="it-IT" dirty="0" smtClean="0"/>
              <a:t> (</a:t>
            </a:r>
            <a:r>
              <a:rPr lang="it-IT" i="1" dirty="0" smtClean="0"/>
              <a:t>modello </a:t>
            </a:r>
            <a:r>
              <a:rPr lang="it-IT" i="1" dirty="0" err="1" smtClean="0"/>
              <a:t>Consip</a:t>
            </a:r>
            <a:r>
              <a:rPr lang="it-IT" dirty="0" smtClean="0"/>
              <a:t>)</a:t>
            </a:r>
          </a:p>
          <a:p>
            <a:pPr marL="971550" indent="-514350">
              <a:buFont typeface="+mj-lt"/>
              <a:buAutoNum type="alphaLcParenR"/>
            </a:pPr>
            <a:r>
              <a:rPr lang="it-IT" dirty="0" smtClean="0"/>
              <a:t>modello SUA (</a:t>
            </a:r>
            <a:r>
              <a:rPr lang="it-IT" i="1" dirty="0" smtClean="0"/>
              <a:t>modello stazione unica appaltante</a:t>
            </a:r>
            <a:r>
              <a:rPr lang="it-IT" dirty="0" smtClean="0"/>
              <a:t>)</a:t>
            </a:r>
          </a:p>
          <a:p>
            <a:endParaRPr lang="it-IT" dirty="0"/>
          </a:p>
          <a:p>
            <a:pPr marL="266700" indent="-266700"/>
            <a:r>
              <a:rPr lang="it-IT" i="1" dirty="0" smtClean="0"/>
              <a:t>Per chi trova applicazione:</a:t>
            </a:r>
            <a:endParaRPr lang="it-IT" dirty="0"/>
          </a:p>
          <a:p>
            <a:pPr marL="895350">
              <a:buFont typeface="Wingdings" pitchFamily="2" charset="2"/>
              <a:buChar char="§"/>
            </a:pPr>
            <a:r>
              <a:rPr lang="it-IT" dirty="0" smtClean="0"/>
              <a:t>amministrazioni </a:t>
            </a:r>
            <a:r>
              <a:rPr lang="it-IT" dirty="0"/>
              <a:t>pubbliche in generale </a:t>
            </a:r>
          </a:p>
          <a:p>
            <a:pPr marL="895350">
              <a:buFont typeface="Wingdings" pitchFamily="2" charset="2"/>
              <a:buChar char="§"/>
            </a:pPr>
            <a:r>
              <a:rPr lang="it-IT" dirty="0" smtClean="0"/>
              <a:t>comuni </a:t>
            </a:r>
            <a:r>
              <a:rPr lang="it-IT" dirty="0"/>
              <a:t>non capoluogo di </a:t>
            </a:r>
            <a:r>
              <a:rPr lang="it-IT" dirty="0" smtClean="0"/>
              <a:t>provincia</a:t>
            </a:r>
          </a:p>
          <a:p>
            <a:pPr marL="895350">
              <a:buFont typeface="Wingdings" pitchFamily="2" charset="2"/>
              <a:buChar char="§"/>
            </a:pPr>
            <a:r>
              <a:rPr lang="it-IT" dirty="0" smtClean="0"/>
              <a:t>comuni capoluogo di provincia  </a:t>
            </a:r>
            <a:endParaRPr lang="it-IT" dirty="0"/>
          </a:p>
          <a:p>
            <a:endParaRPr lang="it-IT" dirty="0"/>
          </a:p>
        </p:txBody>
      </p:sp>
      <p:sp>
        <p:nvSpPr>
          <p:cNvPr id="5" name="Segnaposto numero diapositiva 4"/>
          <p:cNvSpPr>
            <a:spLocks noGrp="1"/>
          </p:cNvSpPr>
          <p:nvPr>
            <p:ph type="sldNum" sz="quarter" idx="12"/>
          </p:nvPr>
        </p:nvSpPr>
        <p:spPr/>
        <p:txBody>
          <a:bodyPr/>
          <a:lstStyle/>
          <a:p>
            <a:fld id="{85C04025-9F92-4C98-965D-E66A0368D194}" type="slidenum">
              <a:rPr lang="it-IT" smtClean="0"/>
              <a:pPr/>
              <a:t>2</a:t>
            </a:fld>
            <a:endParaRPr lang="it-IT"/>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cap="small" dirty="0" smtClean="0"/>
              <a:t>L’IMPATTO DEL NUOVO ART. 33 del Codice dei contratti pubblici</a:t>
            </a:r>
            <a:endParaRPr lang="it-IT" dirty="0"/>
          </a:p>
        </p:txBody>
      </p:sp>
      <p:sp>
        <p:nvSpPr>
          <p:cNvPr id="3" name="Segnaposto contenuto 2"/>
          <p:cNvSpPr>
            <a:spLocks noGrp="1"/>
          </p:cNvSpPr>
          <p:nvPr>
            <p:ph idx="1"/>
          </p:nvPr>
        </p:nvSpPr>
        <p:spPr/>
        <p:txBody>
          <a:bodyPr>
            <a:normAutofit fontScale="47500" lnSpcReduction="20000"/>
          </a:bodyPr>
          <a:lstStyle/>
          <a:p>
            <a:pPr>
              <a:buNone/>
            </a:pPr>
            <a:r>
              <a:rPr lang="it-IT" b="1" dirty="0" smtClean="0"/>
              <a:t>Art. 33. (Appalti pubblici e accordi quadro stipulati da centrali di committenza)</a:t>
            </a:r>
            <a:endParaRPr lang="it-IT" dirty="0" smtClean="0"/>
          </a:p>
          <a:p>
            <a:r>
              <a:rPr lang="it-IT" dirty="0" smtClean="0">
                <a:solidFill>
                  <a:srgbClr val="FF0000"/>
                </a:solidFill>
              </a:rPr>
              <a:t>1. Le stazioni appaltanti e gli enti aggiudicatori possono acquisire lavori, servizi e forniture facendo ricorso a centrali di committenza, anche associandosi o consorziandosi.</a:t>
            </a:r>
          </a:p>
          <a:p>
            <a:r>
              <a:rPr lang="it-IT" dirty="0" smtClean="0"/>
              <a:t>2. Le centrali di committenza sono tenute all’osservanza del presente codice.</a:t>
            </a:r>
          </a:p>
          <a:p>
            <a:r>
              <a:rPr lang="it-IT" dirty="0" smtClean="0"/>
              <a:t>3. Le amministrazioni aggiudicatrici e i soggetti di cui all’articolo 32, lettere b), c), f), non possono affidare a soggetti pubblici o privati l’espletamento delle funzioni e delle attività di stazione appaltante di lavori pubblici. Tuttavia le amministrazioni aggiudicatrici possono affidare le funzioni di stazione appaltante di lavori pubblici ai servizi integrati infrastrutture e trasporti (SIIT) o alle amministrazioni provinciali, sulla base di apposito disciplinare che prevede altresì il rimborso dei costi sostenuti dagli stessi per le attività espletate, nonché a centrali di committenza.</a:t>
            </a:r>
          </a:p>
          <a:p>
            <a:r>
              <a:rPr lang="it-IT" dirty="0" smtClean="0">
                <a:solidFill>
                  <a:srgbClr val="FF0000"/>
                </a:solidFill>
              </a:rPr>
              <a:t>3-bis. I Comuni non capoluogo di provincia procedono all'acquisizione di lavori, beni e servizi nell'ambito delle unioni dei comuni di cui all'articolo 32 del decreto legislativo 18 agosto 2000, n. 267, ove esistenti, ovvero costituendo un apposito accordo consortile tra i comuni medesimi e avvalendosi dei competenti uffici anche delle province, </a:t>
            </a:r>
            <a:r>
              <a:rPr lang="it-IT" dirty="0" smtClean="0">
                <a:solidFill>
                  <a:srgbClr val="00B0F0"/>
                </a:solidFill>
              </a:rPr>
              <a:t>ovvero ricorrendo ad un soggetto aggregatore </a:t>
            </a:r>
            <a:r>
              <a:rPr lang="it-IT" dirty="0" smtClean="0">
                <a:solidFill>
                  <a:srgbClr val="FF0000"/>
                </a:solidFill>
              </a:rPr>
              <a:t>o alle province, ai sensi della legge 7 aprile 2014, n. 56</a:t>
            </a:r>
            <a:r>
              <a:rPr lang="it-IT" dirty="0" smtClean="0"/>
              <a:t>. </a:t>
            </a:r>
            <a:r>
              <a:rPr lang="it-IT" dirty="0" smtClean="0">
                <a:solidFill>
                  <a:srgbClr val="00B050"/>
                </a:solidFill>
              </a:rPr>
              <a:t>In alternativa, gli stessi Comuni possono acquisire beni e servizi attraverso gli strumenti elettronici di acquisto gestiti da </a:t>
            </a:r>
            <a:r>
              <a:rPr lang="it-IT" dirty="0" err="1" smtClean="0">
                <a:solidFill>
                  <a:srgbClr val="00B050"/>
                </a:solidFill>
              </a:rPr>
              <a:t>Consip</a:t>
            </a:r>
            <a:r>
              <a:rPr lang="it-IT" dirty="0" smtClean="0">
                <a:solidFill>
                  <a:srgbClr val="00B050"/>
                </a:solidFill>
              </a:rPr>
              <a:t> S.p.A. o da altro soggetto aggregatore di riferimento</a:t>
            </a:r>
            <a:r>
              <a:rPr lang="it-IT" dirty="0" smtClean="0"/>
              <a:t>. L’Autorità per la vigilanza sui contratti pubblici di lavori, servizi e forniture non rilascia il codice identificativo gara (CIG) ai comuni non capoluogo di provincia che procedano all’acquisizione di lavori, beni e servizi in violazione degli adempimenti previsti dal presente comma. Per i Comuni istituiti a seguito di fusione l’obbligo di cui al primo periodo decorre dal terzo anno successivo a quello di istituzione. (54)</a:t>
            </a:r>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a:t>
            </a:fld>
            <a:endParaRPr lang="it-IT"/>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96908"/>
          </a:xfrm>
        </p:spPr>
        <p:txBody>
          <a:bodyPr>
            <a:normAutofit/>
          </a:bodyPr>
          <a:lstStyle/>
          <a:p>
            <a:r>
              <a:rPr lang="it-IT" sz="3600" b="1" cap="small" dirty="0" smtClean="0"/>
              <a:t>L’IMPATTO DEL NUOVO ART. 33</a:t>
            </a:r>
            <a:endParaRPr lang="it-IT" sz="3600" dirty="0"/>
          </a:p>
        </p:txBody>
      </p:sp>
      <p:sp>
        <p:nvSpPr>
          <p:cNvPr id="3" name="Segnaposto contenuto 2"/>
          <p:cNvSpPr>
            <a:spLocks noGrp="1"/>
          </p:cNvSpPr>
          <p:nvPr>
            <p:ph idx="1"/>
          </p:nvPr>
        </p:nvSpPr>
        <p:spPr>
          <a:xfrm>
            <a:off x="357158" y="1214422"/>
            <a:ext cx="8429684" cy="4983179"/>
          </a:xfrm>
        </p:spPr>
        <p:txBody>
          <a:bodyPr>
            <a:normAutofit/>
          </a:bodyPr>
          <a:lstStyle/>
          <a:p>
            <a:pPr algn="ctr">
              <a:spcAft>
                <a:spcPts val="1200"/>
              </a:spcAft>
              <a:buNone/>
            </a:pPr>
            <a:r>
              <a:rPr lang="it-IT" b="1" dirty="0" smtClean="0"/>
              <a:t>Art</a:t>
            </a:r>
            <a:r>
              <a:rPr lang="it-IT" b="1" dirty="0"/>
              <a:t>. 33 comma </a:t>
            </a:r>
            <a:r>
              <a:rPr lang="it-IT" b="1" dirty="0" smtClean="0"/>
              <a:t>3bis: </a:t>
            </a:r>
            <a:r>
              <a:rPr lang="it-IT" b="1" dirty="0"/>
              <a:t>analisi </a:t>
            </a:r>
            <a:endParaRPr lang="it-IT" dirty="0"/>
          </a:p>
          <a:p>
            <a:pPr lvl="0">
              <a:spcAft>
                <a:spcPts val="1200"/>
              </a:spcAft>
            </a:pPr>
            <a:r>
              <a:rPr lang="it-IT" dirty="0" smtClean="0"/>
              <a:t>Soggetti </a:t>
            </a:r>
            <a:r>
              <a:rPr lang="it-IT" dirty="0"/>
              <a:t>aggregatori modelli costitutivi ex art. 33, comma 3bis primo periodo seconda </a:t>
            </a:r>
            <a:r>
              <a:rPr lang="it-IT" dirty="0" smtClean="0"/>
              <a:t>parte. </a:t>
            </a:r>
            <a:endParaRPr lang="it-IT" dirty="0"/>
          </a:p>
          <a:p>
            <a:pPr lvl="0">
              <a:spcAft>
                <a:spcPts val="1200"/>
              </a:spcAft>
            </a:pPr>
            <a:r>
              <a:rPr lang="it-IT" dirty="0" smtClean="0"/>
              <a:t>Stazione </a:t>
            </a:r>
            <a:r>
              <a:rPr lang="it-IT" dirty="0"/>
              <a:t>unica appaltante modelli costitutivi ex art. 33, comma 3bis primo periodo prima </a:t>
            </a:r>
            <a:r>
              <a:rPr lang="it-IT" dirty="0" smtClean="0"/>
              <a:t>parte. </a:t>
            </a:r>
            <a:endParaRPr lang="it-IT" dirty="0"/>
          </a:p>
          <a:p>
            <a:pPr lvl="0">
              <a:spcAft>
                <a:spcPts val="1200"/>
              </a:spcAft>
            </a:pPr>
            <a:r>
              <a:rPr lang="it-IT" dirty="0" smtClean="0"/>
              <a:t>Mercato </a:t>
            </a:r>
            <a:r>
              <a:rPr lang="it-IT" dirty="0"/>
              <a:t>elettronico mediante soggetti aggregatori  ex art. 33, comma 3bis secondo </a:t>
            </a:r>
            <a:r>
              <a:rPr lang="it-IT" dirty="0" smtClean="0"/>
              <a:t>periodo. </a:t>
            </a:r>
            <a:endParaRPr lang="it-IT" dirty="0"/>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4</a:t>
            </a:fld>
            <a:endParaRPr lang="it-I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60648"/>
            <a:ext cx="8229600" cy="1143000"/>
          </a:xfrm>
        </p:spPr>
        <p:txBody>
          <a:bodyPr>
            <a:normAutofit/>
          </a:bodyPr>
          <a:lstStyle/>
          <a:p>
            <a:r>
              <a:rPr lang="it-IT" sz="2700" b="1" dirty="0" smtClean="0"/>
              <a:t>CENTRALE COSTITUITA CON “APPOSITO ACCORDO” TRA COMUNIDI COMMITTENZA, </a:t>
            </a:r>
            <a:endParaRPr lang="it-IT" sz="2700" dirty="0"/>
          </a:p>
        </p:txBody>
      </p:sp>
      <p:sp>
        <p:nvSpPr>
          <p:cNvPr id="3" name="Segnaposto contenuto 2"/>
          <p:cNvSpPr>
            <a:spLocks noGrp="1"/>
          </p:cNvSpPr>
          <p:nvPr>
            <p:ph idx="1"/>
          </p:nvPr>
        </p:nvSpPr>
        <p:spPr>
          <a:xfrm>
            <a:off x="457200" y="1600200"/>
            <a:ext cx="8229600" cy="4525963"/>
          </a:xfrm>
        </p:spPr>
        <p:txBody>
          <a:bodyPr>
            <a:normAutofit fontScale="25000" lnSpcReduction="20000"/>
          </a:bodyPr>
          <a:lstStyle/>
          <a:p>
            <a:pPr>
              <a:buNone/>
            </a:pPr>
            <a:r>
              <a:rPr lang="it-IT" sz="9600" b="1" dirty="0" smtClean="0"/>
              <a:t>Art. 30. Convenzioni</a:t>
            </a:r>
            <a:r>
              <a:rPr lang="it-IT" sz="9600" dirty="0" smtClean="0"/>
              <a:t> </a:t>
            </a:r>
            <a:r>
              <a:rPr lang="it-IT" sz="9600" b="1" dirty="0" smtClean="0"/>
              <a:t>DECRETO LEGISLATIVO 18 agosto 2000, n. 267</a:t>
            </a:r>
            <a:endParaRPr lang="it-IT" sz="9600" dirty="0" smtClean="0"/>
          </a:p>
          <a:p>
            <a:r>
              <a:rPr lang="it-IT" sz="8000" dirty="0" smtClean="0"/>
              <a:t>1. Al fine di svolgere in modo coordinato </a:t>
            </a:r>
            <a:r>
              <a:rPr lang="it-IT" sz="8000" b="1" dirty="0" smtClean="0"/>
              <a:t>funzioni e servizi</a:t>
            </a:r>
            <a:r>
              <a:rPr lang="it-IT" sz="8000" dirty="0" smtClean="0"/>
              <a:t> determinati, gli enti locali possono stipulare tra loro apposite convenzioni.</a:t>
            </a:r>
          </a:p>
          <a:p>
            <a:r>
              <a:rPr lang="it-IT" sz="8000" dirty="0" smtClean="0"/>
              <a:t>2. Le convenzioni devono stabilire i fini, la durata, le forme di consultazione degli enti contraenti, i loro rapporti finanziari ed i reciproci obblighi e garanzie.</a:t>
            </a:r>
          </a:p>
          <a:p>
            <a:r>
              <a:rPr lang="it-IT" sz="8000" dirty="0" smtClean="0"/>
              <a:t>3. Per la gestione a tempo determinato di uno specifico servizio o per la realizzazione di un'opera lo Stato e la regione, nelle materie di propria competenza, possono prevedere forme di convenzione obbligatoria fra enti locali, previa statuizione di un disciplinare-tipo.</a:t>
            </a:r>
          </a:p>
          <a:p>
            <a:r>
              <a:rPr lang="it-IT" sz="8000" b="1" dirty="0" smtClean="0"/>
              <a:t>4. Le convenzioni di cui al presente articolo possono prevedere anche la costituzione di uffici comuni, che operano con personale distaccato dagli enti partecipanti, ai quali affidare l'esercizio delle funzioni pubbliche in luogo degli enti partecipanti all'accordo</a:t>
            </a:r>
            <a:r>
              <a:rPr lang="it-IT" sz="8000" dirty="0" smtClean="0"/>
              <a:t>, </a:t>
            </a:r>
            <a:r>
              <a:rPr lang="it-IT" sz="8000" b="1" u="sng" dirty="0" smtClean="0"/>
              <a:t>ovvero la delega di funzioni da parte degli enti partecipanti all'accordo a favore di uno di essi, che opera in luogo e per conto degli enti deleganti.</a:t>
            </a:r>
            <a:endParaRPr lang="it-IT" sz="8000"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5</a:t>
            </a:fld>
            <a:endParaRPr lang="it-IT"/>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800" b="1" dirty="0" smtClean="0"/>
              <a:t>Modello organizzativo Centrale di committenza con accordo ai sensi dell’art. 30 TUEL</a:t>
            </a:r>
            <a:endParaRPr lang="it-IT" sz="2800" dirty="0"/>
          </a:p>
        </p:txBody>
      </p:sp>
      <p:sp>
        <p:nvSpPr>
          <p:cNvPr id="3" name="Segnaposto contenuto 2"/>
          <p:cNvSpPr>
            <a:spLocks noGrp="1"/>
          </p:cNvSpPr>
          <p:nvPr>
            <p:ph idx="1"/>
          </p:nvPr>
        </p:nvSpPr>
        <p:spPr/>
        <p:txBody>
          <a:bodyPr>
            <a:normAutofit fontScale="92500" lnSpcReduction="20000"/>
          </a:bodyPr>
          <a:lstStyle/>
          <a:p>
            <a:pPr marL="514350" indent="-514350" algn="just">
              <a:buNone/>
            </a:pPr>
            <a:r>
              <a:rPr lang="it-IT" sz="2400" b="1" i="1" dirty="0" smtClean="0"/>
              <a:t>Tale impostazione dovrà essere inserita tra le clausole della convenzione per la realizzazione della Centrale Unica di Committenza ovvero nell’allegato disciplinare</a:t>
            </a:r>
            <a:r>
              <a:rPr lang="it-IT" sz="2400" dirty="0" smtClean="0"/>
              <a:t>. </a:t>
            </a:r>
          </a:p>
          <a:p>
            <a:pPr marL="514350" indent="-514350" algn="just">
              <a:buNone/>
            </a:pPr>
            <a:endParaRPr lang="it-IT" sz="2400" dirty="0" smtClean="0"/>
          </a:p>
          <a:p>
            <a:pPr marL="514350" lvl="0" indent="-514350" algn="just">
              <a:buFont typeface="+mj-lt"/>
              <a:buAutoNum type="alphaUcPeriod"/>
            </a:pPr>
            <a:r>
              <a:rPr lang="it-IT" sz="2400" dirty="0" smtClean="0"/>
              <a:t>Il Responsabile della centrale di committenza è il funzionario responsabile </a:t>
            </a:r>
            <a:r>
              <a:rPr lang="it-IT" sz="2400" b="1" dirty="0" smtClean="0"/>
              <a:t>dell’ufficio comune </a:t>
            </a:r>
            <a:r>
              <a:rPr lang="it-IT" sz="2400" dirty="0" smtClean="0"/>
              <a:t>– nel caso del modello che prevede l’ufficio unico </a:t>
            </a:r>
            <a:r>
              <a:rPr lang="it-IT" sz="2400" i="1" dirty="0" smtClean="0"/>
              <a:t>ovvero</a:t>
            </a:r>
            <a:r>
              <a:rPr lang="it-IT" sz="2400" dirty="0" smtClean="0"/>
              <a:t> il responsabile </a:t>
            </a:r>
            <a:r>
              <a:rPr lang="it-IT" sz="2400" b="1" dirty="0" smtClean="0"/>
              <a:t>dell’ufficio delegato </a:t>
            </a:r>
            <a:r>
              <a:rPr lang="it-IT" sz="2400" dirty="0" smtClean="0"/>
              <a:t>– nel caso di modello di delega di funzioni. </a:t>
            </a:r>
          </a:p>
          <a:p>
            <a:pPr marL="514350" lvl="0" indent="-514350" algn="just">
              <a:buFont typeface="+mj-lt"/>
              <a:buAutoNum type="alphaUcPeriod"/>
            </a:pPr>
            <a:r>
              <a:rPr lang="it-IT" sz="2400" dirty="0" smtClean="0"/>
              <a:t>Il Responsabile unico del procedimento  potrà essere il funzionario apicale del comune proponente l’appalto di lavori, servizi ovvero l’acquisto di beni e forniture. </a:t>
            </a:r>
          </a:p>
          <a:p>
            <a:pPr marL="514350" lvl="0" indent="-514350" algn="just">
              <a:buFont typeface="+mj-lt"/>
              <a:buAutoNum type="alphaUcPeriod"/>
            </a:pPr>
            <a:r>
              <a:rPr lang="it-IT" sz="2400" dirty="0" smtClean="0"/>
              <a:t>Le attività di gara vengono espletate dai singoli funzionari/dipendenti dell’ufficio comune ovvero dell’ufficio delegato .</a:t>
            </a:r>
          </a:p>
        </p:txBody>
      </p:sp>
      <p:sp>
        <p:nvSpPr>
          <p:cNvPr id="4" name="Segnaposto numero diapositiva 3"/>
          <p:cNvSpPr>
            <a:spLocks noGrp="1"/>
          </p:cNvSpPr>
          <p:nvPr>
            <p:ph type="sldNum" sz="quarter" idx="12"/>
          </p:nvPr>
        </p:nvSpPr>
        <p:spPr/>
        <p:txBody>
          <a:bodyPr/>
          <a:lstStyle/>
          <a:p>
            <a:fld id="{85C04025-9F92-4C98-965D-E66A0368D194}" type="slidenum">
              <a:rPr lang="it-IT" smtClean="0"/>
              <a:pPr/>
              <a:t>6</a:t>
            </a:fld>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Procedimento di affidamento dei contratti di appalto</a:t>
            </a:r>
            <a:endParaRPr lang="it-IT" dirty="0"/>
          </a:p>
        </p:txBody>
      </p:sp>
      <p:graphicFrame>
        <p:nvGraphicFramePr>
          <p:cNvPr id="5" name="Segnaposto contenuto 4"/>
          <p:cNvGraphicFramePr>
            <a:graphicFrameLocks noGrp="1"/>
          </p:cNvGraphicFramePr>
          <p:nvPr>
            <p:ph idx="1"/>
          </p:nvPr>
        </p:nvGraphicFramePr>
        <p:xfrm>
          <a:off x="457200" y="1600200"/>
          <a:ext cx="8229600" cy="36880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4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4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400" b="1" dirty="0">
                          <a:latin typeface="Calibri"/>
                          <a:ea typeface="Calibri"/>
                          <a:cs typeface="Times New Roman"/>
                        </a:rPr>
                        <a:t>Centrale di Committenza </a:t>
                      </a:r>
                      <a:endParaRPr lang="it-IT" sz="1100" dirty="0">
                        <a:latin typeface="Calibri"/>
                        <a:ea typeface="Calibri"/>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Programmazione dei lavori pubblici, forniture e servizi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Richiesta alla Centrale di committenza di attivazione procedura di gara</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Individuazione del RUP per ogni intervento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Acquisizione CUP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Affidamento incarichi per progettazioni  lavori, servizi, forniture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dirty="0">
                          <a:latin typeface="Calibri"/>
                          <a:ea typeface="Calibri"/>
                          <a:cs typeface="Times New Roman"/>
                        </a:rPr>
                        <a:t>Validazione progetti </a:t>
                      </a:r>
                    </a:p>
                  </a:txBody>
                  <a:tcPr/>
                </a:tc>
                <a:tc>
                  <a:txBody>
                    <a:bodyPr/>
                    <a:lstStyle/>
                    <a:p>
                      <a:pPr algn="ctr">
                        <a:lnSpc>
                          <a:spcPts val="2400"/>
                        </a:lnSpc>
                        <a:spcAft>
                          <a:spcPts val="0"/>
                        </a:spcAft>
                      </a:pPr>
                      <a:r>
                        <a:rPr lang="it-IT" sz="1100" dirty="0">
                          <a:latin typeface="Calibri"/>
                          <a:ea typeface="Calibri"/>
                          <a:cs typeface="Times New Roman"/>
                        </a:rPr>
                        <a:t>X </a:t>
                      </a:r>
                    </a:p>
                  </a:txBody>
                  <a:tcPr/>
                </a:tc>
                <a:tc>
                  <a:txBody>
                    <a:bodyPr/>
                    <a:lstStyle/>
                    <a:p>
                      <a:pPr algn="l">
                        <a:lnSpc>
                          <a:spcPts val="2400"/>
                        </a:lnSpc>
                      </a:pPr>
                      <a:endParaRPr lang="it-IT" sz="1100" dirty="0">
                        <a:latin typeface="Calibri"/>
                        <a:ea typeface="Times New Roman"/>
                        <a:cs typeface="Times New Roman"/>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7</a:t>
            </a:fld>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57200" y="1600200"/>
          <a:ext cx="8229600" cy="41757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4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4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400" b="1" dirty="0">
                          <a:latin typeface="Calibri"/>
                          <a:ea typeface="Calibri"/>
                          <a:cs typeface="Times New Roman"/>
                        </a:rPr>
                        <a:t>Centrale di Committenza </a:t>
                      </a:r>
                      <a:endParaRPr lang="it-IT" sz="1100" dirty="0">
                        <a:latin typeface="Calibri"/>
                        <a:ea typeface="Calibri"/>
                        <a:cs typeface="Times New Roman"/>
                      </a:endParaRPr>
                    </a:p>
                  </a:txBody>
                  <a:tcPr/>
                </a:tc>
              </a:tr>
              <a:tr h="370840">
                <a:tc>
                  <a:txBody>
                    <a:bodyPr/>
                    <a:lstStyle/>
                    <a:p>
                      <a:pPr algn="ctr">
                        <a:lnSpc>
                          <a:spcPts val="2400"/>
                        </a:lnSpc>
                        <a:spcAft>
                          <a:spcPts val="0"/>
                        </a:spcAft>
                      </a:pPr>
                      <a:r>
                        <a:rPr lang="it-IT" sz="1100" dirty="0">
                          <a:latin typeface="Calibri"/>
                          <a:ea typeface="Calibri"/>
                          <a:cs typeface="Times New Roman"/>
                        </a:rPr>
                        <a:t>Approvazione progetti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Indicazione offerenti da invitare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l">
                        <a:lnSpc>
                          <a:spcPts val="2400"/>
                        </a:lnSpc>
                      </a:pPr>
                      <a:endParaRPr lang="it-IT" sz="1100" dirty="0">
                        <a:latin typeface="Calibri"/>
                        <a:ea typeface="Times New Roman"/>
                        <a:cs typeface="Times New Roman"/>
                      </a:endParaRPr>
                    </a:p>
                  </a:txBody>
                  <a:tcPr/>
                </a:tc>
              </a:tr>
              <a:tr h="370840">
                <a:tc>
                  <a:txBody>
                    <a:bodyPr/>
                    <a:lstStyle/>
                    <a:p>
                      <a:pPr algn="ctr">
                        <a:lnSpc>
                          <a:spcPts val="2400"/>
                        </a:lnSpc>
                        <a:spcAft>
                          <a:spcPts val="0"/>
                        </a:spcAft>
                      </a:pPr>
                      <a:r>
                        <a:rPr lang="it-IT" sz="1100" dirty="0">
                          <a:latin typeface="Calibri"/>
                          <a:ea typeface="Calibri"/>
                          <a:cs typeface="Times New Roman"/>
                        </a:rPr>
                        <a:t>Determina a contrarre </a:t>
                      </a:r>
                    </a:p>
                    <a:p>
                      <a:pPr algn="ctr">
                        <a:lnSpc>
                          <a:spcPts val="2400"/>
                        </a:lnSpc>
                        <a:spcAft>
                          <a:spcPts val="0"/>
                        </a:spcAft>
                      </a:pPr>
                      <a:r>
                        <a:rPr lang="it-IT" sz="1100" dirty="0">
                          <a:latin typeface="Calibri"/>
                          <a:ea typeface="Calibri"/>
                          <a:cs typeface="Times New Roman"/>
                        </a:rPr>
                        <a:t>(</a:t>
                      </a:r>
                      <a:r>
                        <a:rPr lang="it-IT" sz="800" dirty="0">
                          <a:latin typeface="Calibri"/>
                          <a:ea typeface="Calibri"/>
                          <a:cs typeface="Times New Roman"/>
                        </a:rPr>
                        <a:t>prenotazione impegno di spesa</a:t>
                      </a:r>
                      <a:r>
                        <a:rPr lang="it-IT" sz="1100" dirty="0">
                          <a:latin typeface="Calibri"/>
                          <a:ea typeface="Calibri"/>
                          <a:cs typeface="Times New Roman"/>
                        </a:rPr>
                        <a:t>)</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Richiesta C.I.G.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dirty="0">
                          <a:latin typeface="Calibri"/>
                          <a:ea typeface="Calibri"/>
                          <a:cs typeface="Times New Roman"/>
                        </a:rPr>
                        <a:t>X </a:t>
                      </a:r>
                    </a:p>
                  </a:txBody>
                  <a:tcPr/>
                </a:tc>
              </a:tr>
              <a:tr h="370840">
                <a:tc>
                  <a:txBody>
                    <a:bodyPr/>
                    <a:lstStyle/>
                    <a:p>
                      <a:pPr algn="ctr">
                        <a:lnSpc>
                          <a:spcPts val="2400"/>
                        </a:lnSpc>
                        <a:spcAft>
                          <a:spcPts val="0"/>
                        </a:spcAft>
                      </a:pPr>
                      <a:r>
                        <a:rPr lang="it-IT" sz="1100" dirty="0">
                          <a:latin typeface="Calibri"/>
                          <a:ea typeface="Calibri"/>
                          <a:cs typeface="Times New Roman"/>
                        </a:rPr>
                        <a:t>Predisposizione, bandi di gare, lettere d’invito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Organizzazione Calendario e sedute di gare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Nomina commissione giudicatrice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Supporto procedure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dirty="0">
                          <a:latin typeface="Calibri"/>
                          <a:ea typeface="Calibri"/>
                          <a:cs typeface="Times New Roman"/>
                        </a:rPr>
                        <a:t>X </a:t>
                      </a: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8</a:t>
            </a:fld>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graphicFrame>
        <p:nvGraphicFramePr>
          <p:cNvPr id="5" name="Segnaposto contenuto 4"/>
          <p:cNvGraphicFramePr>
            <a:graphicFrameLocks noGrp="1"/>
          </p:cNvGraphicFramePr>
          <p:nvPr>
            <p:ph idx="1"/>
          </p:nvPr>
        </p:nvGraphicFramePr>
        <p:xfrm>
          <a:off x="457200" y="1600200"/>
          <a:ext cx="8229600" cy="29870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4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4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400" b="1" dirty="0">
                          <a:latin typeface="Calibri"/>
                          <a:ea typeface="Calibri"/>
                          <a:cs typeface="Times New Roman"/>
                        </a:rPr>
                        <a:t>Centrale di Committenza </a:t>
                      </a:r>
                      <a:endParaRPr lang="it-IT" sz="1100" dirty="0">
                        <a:latin typeface="Calibri"/>
                        <a:ea typeface="Calibri"/>
                        <a:cs typeface="Times New Roman"/>
                      </a:endParaRPr>
                    </a:p>
                  </a:txBody>
                  <a:tcPr/>
                </a:tc>
              </a:tr>
              <a:tr h="370840">
                <a:tc>
                  <a:txBody>
                    <a:bodyPr/>
                    <a:lstStyle/>
                    <a:p>
                      <a:pPr algn="ctr">
                        <a:lnSpc>
                          <a:spcPts val="2400"/>
                        </a:lnSpc>
                        <a:spcAft>
                          <a:spcPts val="0"/>
                        </a:spcAft>
                      </a:pPr>
                      <a:r>
                        <a:rPr lang="it-IT" sz="1100" dirty="0">
                          <a:latin typeface="Calibri"/>
                          <a:ea typeface="Calibri"/>
                          <a:cs typeface="Times New Roman"/>
                        </a:rPr>
                        <a:t>Verbali di aggiudicazione provvisoria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Aggiudicazione definitiva </a:t>
                      </a:r>
                    </a:p>
                    <a:p>
                      <a:pPr algn="ctr">
                        <a:lnSpc>
                          <a:spcPts val="2400"/>
                        </a:lnSpc>
                        <a:spcAft>
                          <a:spcPts val="0"/>
                        </a:spcAft>
                      </a:pPr>
                      <a:r>
                        <a:rPr lang="it-IT" sz="1100">
                          <a:latin typeface="Calibri"/>
                          <a:ea typeface="Calibri"/>
                          <a:cs typeface="Times New Roman"/>
                        </a:rPr>
                        <a:t>(</a:t>
                      </a:r>
                      <a:r>
                        <a:rPr lang="it-IT" sz="1000">
                          <a:latin typeface="Calibri"/>
                          <a:ea typeface="Calibri"/>
                          <a:cs typeface="Times New Roman"/>
                        </a:rPr>
                        <a:t>determina impegno di spesa</a:t>
                      </a:r>
                      <a:r>
                        <a:rPr lang="it-IT" sz="1100">
                          <a:latin typeface="Calibri"/>
                          <a:ea typeface="Calibri"/>
                          <a:cs typeface="Times New Roman"/>
                        </a:rPr>
                        <a:t>)</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Stipulazione contratto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Esecuzione del contratto, collaudo </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Trasparenza, pubblicità nel sito internet della stazione appaltante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dirty="0">
                          <a:latin typeface="Calibri"/>
                          <a:ea typeface="Calibri"/>
                          <a:cs typeface="Times New Roman"/>
                        </a:rPr>
                        <a:t>X </a:t>
                      </a: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9</a:t>
            </a:fld>
            <a:endParaRPr lang="it-I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60648"/>
            <a:ext cx="8229600" cy="1800200"/>
          </a:xfrm>
        </p:spPr>
        <p:txBody>
          <a:bodyPr>
            <a:normAutofit/>
          </a:bodyPr>
          <a:lstStyle/>
          <a:p>
            <a:r>
              <a:rPr lang="it-IT" sz="2400" dirty="0" smtClean="0"/>
              <a:t/>
            </a:r>
            <a:br>
              <a:rPr lang="it-IT" sz="2400" dirty="0" smtClean="0"/>
            </a:br>
            <a:r>
              <a:rPr lang="it-IT" sz="2400" b="1" i="1" dirty="0" smtClean="0"/>
              <a:t>Centrali di Committenza e Soggetti Aggregatori </a:t>
            </a:r>
            <a:r>
              <a:rPr lang="it-IT" sz="2400" dirty="0" smtClean="0"/>
              <a:t/>
            </a:r>
            <a:br>
              <a:rPr lang="it-IT" sz="2400" dirty="0" smtClean="0"/>
            </a:br>
            <a:r>
              <a:rPr lang="it-IT" sz="2400" b="1" i="1" dirty="0" smtClean="0"/>
              <a:t>Acquisizioni di beni e servizi a far data dal 1° gennaio 2015 e di lavori a far data dal 1° luglio 2015</a:t>
            </a:r>
            <a:endParaRPr lang="it-IT" sz="2400" dirty="0"/>
          </a:p>
        </p:txBody>
      </p:sp>
      <p:sp>
        <p:nvSpPr>
          <p:cNvPr id="3" name="Segnaposto contenuto 2"/>
          <p:cNvSpPr>
            <a:spLocks noGrp="1"/>
          </p:cNvSpPr>
          <p:nvPr>
            <p:ph idx="1"/>
          </p:nvPr>
        </p:nvSpPr>
        <p:spPr>
          <a:xfrm>
            <a:off x="395536" y="2276872"/>
            <a:ext cx="8291264" cy="3849291"/>
          </a:xfrm>
        </p:spPr>
        <p:txBody>
          <a:bodyPr>
            <a:normAutofit fontScale="55000" lnSpcReduction="20000"/>
          </a:bodyPr>
          <a:lstStyle/>
          <a:p>
            <a:pPr>
              <a:buNone/>
            </a:pPr>
            <a:endParaRPr lang="it-IT" sz="3400" u="sng" dirty="0" smtClean="0"/>
          </a:p>
          <a:p>
            <a:pPr>
              <a:buNone/>
            </a:pPr>
            <a:endParaRPr lang="it-IT" sz="3400" u="sng" dirty="0" smtClean="0"/>
          </a:p>
          <a:p>
            <a:pPr>
              <a:buNone/>
            </a:pPr>
            <a:endParaRPr lang="it-IT" sz="3400" u="sng" dirty="0" smtClean="0"/>
          </a:p>
          <a:p>
            <a:pPr>
              <a:buNone/>
            </a:pPr>
            <a:endParaRPr lang="it-IT" sz="3400" u="sng" dirty="0" smtClean="0"/>
          </a:p>
          <a:p>
            <a:pPr>
              <a:buNone/>
            </a:pPr>
            <a:r>
              <a:rPr lang="it-IT" sz="3400" u="sng" dirty="0" smtClean="0"/>
              <a:t>Scheda di sintesi per i Comuni </a:t>
            </a:r>
            <a:endParaRPr lang="it-IT" sz="3400" dirty="0" smtClean="0"/>
          </a:p>
          <a:p>
            <a:pPr>
              <a:buNone/>
            </a:pPr>
            <a:r>
              <a:rPr lang="it-IT" sz="3400" dirty="0" smtClean="0"/>
              <a:t>A cura di:</a:t>
            </a:r>
          </a:p>
          <a:p>
            <a:r>
              <a:rPr lang="it-IT" sz="3400" dirty="0" smtClean="0"/>
              <a:t>Dott. Alberto </a:t>
            </a:r>
            <a:r>
              <a:rPr lang="it-IT" sz="3400" dirty="0" err="1" smtClean="0"/>
              <a:t>Barbiero</a:t>
            </a:r>
            <a:endParaRPr lang="it-IT" sz="3400" dirty="0" smtClean="0"/>
          </a:p>
          <a:p>
            <a:r>
              <a:rPr lang="it-IT" sz="3400" dirty="0" smtClean="0"/>
              <a:t>Dott. Antonio </a:t>
            </a:r>
            <a:r>
              <a:rPr lang="it-IT" sz="3400" dirty="0" err="1" smtClean="0"/>
              <a:t>Bertelli</a:t>
            </a:r>
            <a:endParaRPr lang="it-IT" sz="3400" dirty="0" smtClean="0"/>
          </a:p>
          <a:p>
            <a:r>
              <a:rPr lang="it-IT" sz="3400" dirty="0" smtClean="0"/>
              <a:t>Dott. Gianpiero Fortunato </a:t>
            </a:r>
          </a:p>
          <a:p>
            <a:endParaRPr lang="it-IT" sz="3400" dirty="0" smtClean="0"/>
          </a:p>
          <a:p>
            <a:pPr>
              <a:buNone/>
            </a:pPr>
            <a:r>
              <a:rPr lang="it-IT" sz="3400" dirty="0" smtClean="0"/>
              <a:t>Coordinamento:</a:t>
            </a:r>
          </a:p>
          <a:p>
            <a:pPr>
              <a:buNone/>
            </a:pPr>
            <a:r>
              <a:rPr lang="it-IT" sz="3400" dirty="0" smtClean="0"/>
              <a:t>Dott.ssa </a:t>
            </a:r>
            <a:r>
              <a:rPr lang="it-IT" sz="3400" dirty="0" err="1" smtClean="0"/>
              <a:t>Guglielmina</a:t>
            </a:r>
            <a:r>
              <a:rPr lang="it-IT" sz="3400" dirty="0" smtClean="0"/>
              <a:t> </a:t>
            </a:r>
            <a:r>
              <a:rPr lang="it-IT" sz="3400" dirty="0" err="1" smtClean="0"/>
              <a:t>Olivieri</a:t>
            </a:r>
            <a:r>
              <a:rPr lang="it-IT" sz="3400" dirty="0" smtClean="0"/>
              <a:t> Pennesi</a:t>
            </a:r>
          </a:p>
          <a:p>
            <a:pPr>
              <a:buNone/>
            </a:pPr>
            <a:r>
              <a:rPr lang="it-IT" sz="3400" dirty="0" smtClean="0"/>
              <a:t> </a:t>
            </a:r>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10</a:t>
            </a:fld>
            <a:endParaRPr lang="it-IT"/>
          </a:p>
        </p:txBody>
      </p:sp>
      <p:pic>
        <p:nvPicPr>
          <p:cNvPr id="5" name="Immagine 4" descr="logo anci dorat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3928" y="2060848"/>
            <a:ext cx="685800" cy="914400"/>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normAutofit/>
          </a:bodyPr>
          <a:lstStyle/>
          <a:p>
            <a:r>
              <a:rPr lang="it-IT" sz="4000" b="1" dirty="0" smtClean="0"/>
              <a:t>Comune capoluogo di Provincia </a:t>
            </a:r>
            <a:endParaRPr lang="it-IT" sz="4000" dirty="0"/>
          </a:p>
        </p:txBody>
      </p:sp>
      <p:graphicFrame>
        <p:nvGraphicFramePr>
          <p:cNvPr id="7" name="Segnaposto contenuto 6"/>
          <p:cNvGraphicFramePr>
            <a:graphicFrameLocks noGrp="1"/>
          </p:cNvGraphicFramePr>
          <p:nvPr>
            <p:ph idx="1"/>
          </p:nvPr>
        </p:nvGraphicFramePr>
        <p:xfrm>
          <a:off x="539552" y="1196752"/>
          <a:ext cx="8229600" cy="4853136"/>
        </p:xfrm>
        <a:graphic>
          <a:graphicData uri="http://schemas.openxmlformats.org/drawingml/2006/table">
            <a:tbl>
              <a:tblPr firstRow="1" bandRow="1">
                <a:tableStyleId>{5C22544A-7EE6-4342-B048-85BDC9FD1C3A}</a:tableStyleId>
              </a:tblPr>
              <a:tblGrid>
                <a:gridCol w="4114800"/>
                <a:gridCol w="4114800"/>
              </a:tblGrid>
              <a:tr h="412432">
                <a:tc>
                  <a:txBody>
                    <a:bodyPr/>
                    <a:lstStyle/>
                    <a:p>
                      <a:endParaRPr lang="it-IT" dirty="0"/>
                    </a:p>
                  </a:txBody>
                  <a:tcPr/>
                </a:tc>
                <a:tc>
                  <a:txBody>
                    <a:bodyPr/>
                    <a:lstStyle/>
                    <a:p>
                      <a:endParaRPr lang="it-IT"/>
                    </a:p>
                  </a:txBody>
                  <a:tcPr/>
                </a:tc>
              </a:tr>
              <a:tr h="44407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dk1"/>
                          </a:solidFill>
                          <a:latin typeface="+mn-lt"/>
                          <a:ea typeface="+mn-ea"/>
                          <a:cs typeface="+mn-cs"/>
                        </a:rPr>
                        <a:t>Acquisti di beni e servizi di valore inferiore alla soglia comunitaria (€. 207.000) mediante strumenti informatici/procedure interamente telematiche.</a:t>
                      </a:r>
                      <a:endParaRPr lang="it-IT" sz="1800" kern="1200" dirty="0" smtClean="0">
                        <a:solidFill>
                          <a:schemeClr val="dk1"/>
                        </a:solidFill>
                        <a:latin typeface="+mn-lt"/>
                        <a:ea typeface="+mn-ea"/>
                        <a:cs typeface="+mn-cs"/>
                      </a:endParaRPr>
                    </a:p>
                    <a:p>
                      <a:endParaRPr lang="it-IT" dirty="0"/>
                    </a:p>
                  </a:txBody>
                  <a:tcPr/>
                </a:tc>
                <a:tc>
                  <a:txBody>
                    <a:bodyPr/>
                    <a:lstStyle/>
                    <a:p>
                      <a:r>
                        <a:rPr lang="it-IT" sz="1600" kern="1200" dirty="0" smtClean="0">
                          <a:solidFill>
                            <a:schemeClr val="dk1"/>
                          </a:solidFill>
                          <a:latin typeface="+mn-lt"/>
                          <a:ea typeface="+mn-ea"/>
                          <a:cs typeface="+mn-cs"/>
                        </a:rPr>
                        <a:t>Sì autonomamente-</a:t>
                      </a:r>
                    </a:p>
                    <a:p>
                      <a:r>
                        <a:rPr lang="it-IT" sz="1600" kern="1200" dirty="0" smtClean="0">
                          <a:solidFill>
                            <a:schemeClr val="dk1"/>
                          </a:solidFill>
                          <a:latin typeface="+mn-lt"/>
                          <a:ea typeface="+mn-ea"/>
                          <a:cs typeface="+mn-cs"/>
                        </a:rPr>
                        <a:t>Obbligo di utilizzo </a:t>
                      </a:r>
                      <a:r>
                        <a:rPr lang="it-IT" sz="1600" kern="1200" dirty="0" err="1" smtClean="0">
                          <a:solidFill>
                            <a:schemeClr val="dk1"/>
                          </a:solidFill>
                          <a:latin typeface="+mn-lt"/>
                          <a:ea typeface="+mn-ea"/>
                          <a:cs typeface="+mn-cs"/>
                        </a:rPr>
                        <a:t>Mepa</a:t>
                      </a:r>
                      <a:r>
                        <a:rPr lang="it-IT" sz="1600" kern="1200" dirty="0" smtClean="0">
                          <a:solidFill>
                            <a:schemeClr val="dk1"/>
                          </a:solidFill>
                          <a:latin typeface="+mn-lt"/>
                          <a:ea typeface="+mn-ea"/>
                          <a:cs typeface="+mn-cs"/>
                        </a:rPr>
                        <a:t> </a:t>
                      </a:r>
                      <a:r>
                        <a:rPr lang="it-IT" sz="1600" kern="1200" dirty="0" err="1" smtClean="0">
                          <a:solidFill>
                            <a:schemeClr val="dk1"/>
                          </a:solidFill>
                          <a:latin typeface="+mn-lt"/>
                          <a:ea typeface="+mn-ea"/>
                          <a:cs typeface="+mn-cs"/>
                        </a:rPr>
                        <a:t>Consip</a:t>
                      </a:r>
                      <a:r>
                        <a:rPr lang="it-IT" sz="1600" kern="1200" dirty="0" smtClean="0">
                          <a:solidFill>
                            <a:schemeClr val="dk1"/>
                          </a:solidFill>
                          <a:latin typeface="+mn-lt"/>
                          <a:ea typeface="+mn-ea"/>
                          <a:cs typeface="+mn-cs"/>
                        </a:rPr>
                        <a:t> o </a:t>
                      </a:r>
                      <a:r>
                        <a:rPr lang="it-IT" sz="1600" kern="1200" dirty="0" err="1" smtClean="0">
                          <a:solidFill>
                            <a:schemeClr val="dk1"/>
                          </a:solidFill>
                          <a:latin typeface="+mn-lt"/>
                          <a:ea typeface="+mn-ea"/>
                          <a:cs typeface="+mn-cs"/>
                        </a:rPr>
                        <a:t>Mepa</a:t>
                      </a:r>
                      <a:r>
                        <a:rPr lang="it-IT" sz="1600" kern="1200" dirty="0" smtClean="0">
                          <a:solidFill>
                            <a:schemeClr val="dk1"/>
                          </a:solidFill>
                          <a:latin typeface="+mn-lt"/>
                          <a:ea typeface="+mn-ea"/>
                          <a:cs typeface="+mn-cs"/>
                        </a:rPr>
                        <a:t> di altre amministrazioni pubbliche (es. Intercent-ER) o di utilizzo  piattaforme elettroniche di acquisto (SINTEL in Lombardia, START in Toscana, </a:t>
                      </a:r>
                      <a:r>
                        <a:rPr lang="it-IT" sz="1600" kern="1200" dirty="0" err="1" smtClean="0">
                          <a:solidFill>
                            <a:schemeClr val="dk1"/>
                          </a:solidFill>
                          <a:latin typeface="+mn-lt"/>
                          <a:ea typeface="+mn-ea"/>
                          <a:cs typeface="+mn-cs"/>
                        </a:rPr>
                        <a:t>Empulia</a:t>
                      </a:r>
                      <a:r>
                        <a:rPr lang="it-IT" sz="1600" kern="1200" dirty="0" smtClean="0">
                          <a:solidFill>
                            <a:schemeClr val="dk1"/>
                          </a:solidFill>
                          <a:latin typeface="+mn-lt"/>
                          <a:ea typeface="+mn-ea"/>
                          <a:cs typeface="+mn-cs"/>
                        </a:rPr>
                        <a:t> in Puglia) in base all’art. 1, comma 450 l. n. 296/2006</a:t>
                      </a:r>
                    </a:p>
                    <a:p>
                      <a:r>
                        <a:rPr lang="it-IT" sz="1600" kern="1200" dirty="0" smtClean="0">
                          <a:solidFill>
                            <a:schemeClr val="dk1"/>
                          </a:solidFill>
                          <a:latin typeface="+mn-lt"/>
                          <a:ea typeface="+mn-ea"/>
                          <a:cs typeface="+mn-cs"/>
                        </a:rPr>
                        <a:t> </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11</a:t>
            </a:fld>
            <a:endParaRPr lang="it-I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329692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dk1"/>
                          </a:solidFill>
                          <a:latin typeface="+mn-lt"/>
                          <a:ea typeface="+mn-ea"/>
                          <a:cs typeface="+mn-cs"/>
                        </a:rPr>
                        <a:t>Acquisti di beni e servizi di valore  inferiore  alla soglia comunitaria  (€. 207.000) mediante procedure tradizionali  (procedure aperte o ristrette ex art. 55 Codice appalti o negoziate ex art. 57 Codice)</a:t>
                      </a:r>
                      <a:endParaRPr lang="it-IT" sz="1800" kern="1200" dirty="0" smtClean="0">
                        <a:solidFill>
                          <a:schemeClr val="dk1"/>
                        </a:solidFill>
                        <a:latin typeface="+mn-lt"/>
                        <a:ea typeface="+mn-ea"/>
                        <a:cs typeface="+mn-cs"/>
                      </a:endParaRPr>
                    </a:p>
                    <a:p>
                      <a:endParaRPr lang="it-IT" dirty="0"/>
                    </a:p>
                  </a:txBody>
                  <a:tcPr/>
                </a:tc>
                <a:tc>
                  <a:txBody>
                    <a:bodyPr/>
                    <a:lstStyle/>
                    <a:p>
                      <a:r>
                        <a:rPr lang="it-IT" sz="1400" kern="1200" dirty="0" smtClean="0">
                          <a:solidFill>
                            <a:schemeClr val="dk1"/>
                          </a:solidFill>
                          <a:latin typeface="+mn-lt"/>
                          <a:ea typeface="+mn-ea"/>
                          <a:cs typeface="+mn-cs"/>
                        </a:rPr>
                        <a:t>Sì autonomamente – </a:t>
                      </a:r>
                    </a:p>
                    <a:p>
                      <a:r>
                        <a:rPr lang="it-IT" sz="1400" u="sng" kern="1200" dirty="0" smtClean="0">
                          <a:solidFill>
                            <a:schemeClr val="dk1"/>
                          </a:solidFill>
                          <a:latin typeface="+mn-lt"/>
                          <a:ea typeface="+mn-ea"/>
                          <a:cs typeface="+mn-cs"/>
                        </a:rPr>
                        <a:t>ma solo</a:t>
                      </a:r>
                      <a:endParaRPr lang="it-IT" sz="1400" kern="1200" dirty="0" smtClean="0">
                        <a:solidFill>
                          <a:schemeClr val="dk1"/>
                        </a:solidFill>
                        <a:latin typeface="+mn-lt"/>
                        <a:ea typeface="+mn-ea"/>
                        <a:cs typeface="+mn-cs"/>
                      </a:endParaRPr>
                    </a:p>
                    <a:p>
                      <a:r>
                        <a:rPr lang="it-IT" sz="1400" kern="1200" dirty="0" smtClean="0">
                          <a:solidFill>
                            <a:schemeClr val="dk1"/>
                          </a:solidFill>
                          <a:latin typeface="+mn-lt"/>
                          <a:ea typeface="+mn-ea"/>
                          <a:cs typeface="+mn-cs"/>
                        </a:rPr>
                        <a:t>1) dopo aver verificato l'assenza del </a:t>
                      </a:r>
                      <a:r>
                        <a:rPr lang="it-IT" sz="1400" kern="1200" dirty="0" err="1" smtClean="0">
                          <a:solidFill>
                            <a:schemeClr val="dk1"/>
                          </a:solidFill>
                          <a:latin typeface="+mn-lt"/>
                          <a:ea typeface="+mn-ea"/>
                          <a:cs typeface="+mn-cs"/>
                        </a:rPr>
                        <a:t>metaprodotto</a:t>
                      </a:r>
                      <a:r>
                        <a:rPr lang="it-IT" sz="1400" kern="1200" dirty="0" smtClean="0">
                          <a:solidFill>
                            <a:schemeClr val="dk1"/>
                          </a:solidFill>
                          <a:latin typeface="+mn-lt"/>
                          <a:ea typeface="+mn-ea"/>
                          <a:cs typeface="+mn-cs"/>
                        </a:rPr>
                        <a:t> di riferimento sul MEPA e infine l'assenza di una piattaforma elettronica di acquisto regionale;</a:t>
                      </a:r>
                    </a:p>
                    <a:p>
                      <a:r>
                        <a:rPr lang="it-IT" sz="1400" kern="1200" dirty="0" smtClean="0">
                          <a:solidFill>
                            <a:schemeClr val="dk1"/>
                          </a:solidFill>
                          <a:latin typeface="+mn-lt"/>
                          <a:ea typeface="+mn-ea"/>
                          <a:cs typeface="+mn-cs"/>
                        </a:rPr>
                        <a:t>2) qualora la procedura di acquisto eseguita con il </a:t>
                      </a:r>
                      <a:r>
                        <a:rPr lang="it-IT" sz="1400" kern="1200" dirty="0" err="1" smtClean="0">
                          <a:solidFill>
                            <a:schemeClr val="dk1"/>
                          </a:solidFill>
                          <a:latin typeface="+mn-lt"/>
                          <a:ea typeface="+mn-ea"/>
                          <a:cs typeface="+mn-cs"/>
                        </a:rPr>
                        <a:t>Mepa</a:t>
                      </a:r>
                      <a:r>
                        <a:rPr lang="it-IT" sz="1400" kern="1200" dirty="0" smtClean="0">
                          <a:solidFill>
                            <a:schemeClr val="dk1"/>
                          </a:solidFill>
                          <a:latin typeface="+mn-lt"/>
                          <a:ea typeface="+mn-ea"/>
                          <a:cs typeface="+mn-cs"/>
                        </a:rPr>
                        <a:t> o con la piattaforma elettronica dimostri l’impossibilità di acquisire il bene/servizio (radicale difformità del bene/servizio rispetto a specifiche richieste dal Comune)</a:t>
                      </a:r>
                    </a:p>
                    <a:p>
                      <a:r>
                        <a:rPr lang="it-IT" sz="1400" kern="1200" dirty="0" smtClean="0">
                          <a:solidFill>
                            <a:schemeClr val="dk1"/>
                          </a:solidFill>
                          <a:latin typeface="+mn-lt"/>
                          <a:ea typeface="+mn-ea"/>
                          <a:cs typeface="+mn-cs"/>
                        </a:rPr>
                        <a:t> </a:t>
                      </a:r>
                    </a:p>
                    <a:p>
                      <a:r>
                        <a:rPr lang="it-IT" sz="1400" kern="1200" dirty="0" smtClean="0">
                          <a:solidFill>
                            <a:schemeClr val="dk1"/>
                          </a:solidFill>
                          <a:latin typeface="+mn-lt"/>
                          <a:ea typeface="+mn-ea"/>
                          <a:cs typeface="+mn-cs"/>
                        </a:rPr>
                        <a:t> </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12</a:t>
            </a:fld>
            <a:endParaRPr lang="it-IT"/>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251520" y="260648"/>
          <a:ext cx="8229600" cy="323596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b="1" kern="1200" dirty="0" smtClean="0">
                          <a:solidFill>
                            <a:schemeClr val="dk1"/>
                          </a:solidFill>
                          <a:latin typeface="+mn-lt"/>
                          <a:ea typeface="+mn-ea"/>
                          <a:cs typeface="+mn-cs"/>
                        </a:rPr>
                        <a:t>Acquisti di beni e servizi di valore compreso tra €. 40.000 e €. 207.000 (soglia comunitaria) tramite procedure selettive in economia ai sensi dell'art. 125, comma 11 Codice (consultazione almeno cinque operatori economici – formalizzazione con contratto di cottimo fiduciario)</a:t>
                      </a:r>
                      <a:endParaRPr lang="it-IT" dirty="0"/>
                    </a:p>
                  </a:txBody>
                  <a:tcPr/>
                </a:tc>
                <a:tc>
                  <a:txBody>
                    <a:bodyPr/>
                    <a:lstStyle/>
                    <a:p>
                      <a:r>
                        <a:rPr lang="it-IT" sz="1400" kern="1200" dirty="0" smtClean="0">
                          <a:solidFill>
                            <a:schemeClr val="dk1"/>
                          </a:solidFill>
                          <a:latin typeface="+mn-lt"/>
                          <a:ea typeface="+mn-ea"/>
                          <a:cs typeface="+mn-cs"/>
                        </a:rPr>
                        <a:t>Sì autonomamente – </a:t>
                      </a:r>
                    </a:p>
                    <a:p>
                      <a:r>
                        <a:rPr lang="it-IT" sz="1400" u="sng" kern="1200" dirty="0" smtClean="0">
                          <a:solidFill>
                            <a:schemeClr val="dk1"/>
                          </a:solidFill>
                          <a:latin typeface="+mn-lt"/>
                          <a:ea typeface="+mn-ea"/>
                          <a:cs typeface="+mn-cs"/>
                        </a:rPr>
                        <a:t>ma solo</a:t>
                      </a:r>
                      <a:endParaRPr lang="it-IT" sz="1400" kern="1200" dirty="0" smtClean="0">
                        <a:solidFill>
                          <a:schemeClr val="dk1"/>
                        </a:solidFill>
                        <a:latin typeface="+mn-lt"/>
                        <a:ea typeface="+mn-ea"/>
                        <a:cs typeface="+mn-cs"/>
                      </a:endParaRPr>
                    </a:p>
                    <a:p>
                      <a:r>
                        <a:rPr lang="it-IT" sz="1400" kern="1200" dirty="0" smtClean="0">
                          <a:solidFill>
                            <a:schemeClr val="dk1"/>
                          </a:solidFill>
                          <a:latin typeface="+mn-lt"/>
                          <a:ea typeface="+mn-ea"/>
                          <a:cs typeface="+mn-cs"/>
                        </a:rPr>
                        <a:t>1) dopo aver verificato l'assenza del </a:t>
                      </a:r>
                      <a:r>
                        <a:rPr lang="it-IT" sz="1400" kern="1200" dirty="0" err="1" smtClean="0">
                          <a:solidFill>
                            <a:schemeClr val="dk1"/>
                          </a:solidFill>
                          <a:latin typeface="+mn-lt"/>
                          <a:ea typeface="+mn-ea"/>
                          <a:cs typeface="+mn-cs"/>
                        </a:rPr>
                        <a:t>metaprodotto</a:t>
                      </a:r>
                      <a:r>
                        <a:rPr lang="it-IT" sz="1400" kern="1200" dirty="0" smtClean="0">
                          <a:solidFill>
                            <a:schemeClr val="dk1"/>
                          </a:solidFill>
                          <a:latin typeface="+mn-lt"/>
                          <a:ea typeface="+mn-ea"/>
                          <a:cs typeface="+mn-cs"/>
                        </a:rPr>
                        <a:t> di riferimento sul MEPA e infine l'assenza di una piattaforma elettronica di acquisto regionale;</a:t>
                      </a:r>
                    </a:p>
                    <a:p>
                      <a:r>
                        <a:rPr lang="it-IT" sz="1400" kern="1200" dirty="0" smtClean="0">
                          <a:solidFill>
                            <a:schemeClr val="dk1"/>
                          </a:solidFill>
                          <a:latin typeface="+mn-lt"/>
                          <a:ea typeface="+mn-ea"/>
                          <a:cs typeface="+mn-cs"/>
                        </a:rPr>
                        <a:t>2) qualora la procedura di acquisto eseguita con il </a:t>
                      </a:r>
                      <a:r>
                        <a:rPr lang="it-IT" sz="1400" kern="1200" dirty="0" err="1" smtClean="0">
                          <a:solidFill>
                            <a:schemeClr val="dk1"/>
                          </a:solidFill>
                          <a:latin typeface="+mn-lt"/>
                          <a:ea typeface="+mn-ea"/>
                          <a:cs typeface="+mn-cs"/>
                        </a:rPr>
                        <a:t>Mepa</a:t>
                      </a:r>
                      <a:r>
                        <a:rPr lang="it-IT" sz="1400" kern="1200" dirty="0" smtClean="0">
                          <a:solidFill>
                            <a:schemeClr val="dk1"/>
                          </a:solidFill>
                          <a:latin typeface="+mn-lt"/>
                          <a:ea typeface="+mn-ea"/>
                          <a:cs typeface="+mn-cs"/>
                        </a:rPr>
                        <a:t> o con la piattaforma elettronica dimostri l’impossibilità di acquisire il bene/servizio (radicale difformità del bene/servizio rispetto a specifiche richieste dal Comune)</a:t>
                      </a:r>
                    </a:p>
                    <a:p>
                      <a:r>
                        <a:rPr lang="it-IT" sz="1400" kern="1200" dirty="0" smtClean="0">
                          <a:solidFill>
                            <a:schemeClr val="dk1"/>
                          </a:solidFill>
                          <a:latin typeface="+mn-lt"/>
                          <a:ea typeface="+mn-ea"/>
                          <a:cs typeface="+mn-cs"/>
                        </a:rPr>
                        <a:t> </a:t>
                      </a:r>
                    </a:p>
                    <a:p>
                      <a:endParaRPr lang="it-IT" sz="1400" kern="1200" dirty="0" smtClean="0">
                        <a:solidFill>
                          <a:schemeClr val="dk1"/>
                        </a:solidFill>
                        <a:latin typeface="+mn-lt"/>
                        <a:ea typeface="+mn-ea"/>
                        <a:cs typeface="+mn-cs"/>
                      </a:endParaRPr>
                    </a:p>
                    <a:p>
                      <a:endParaRPr lang="it-IT" sz="1400"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13</a:t>
            </a:fld>
            <a:endParaRPr lang="it-I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308356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b="1" kern="1200" dirty="0" smtClean="0">
                          <a:solidFill>
                            <a:schemeClr val="dk1"/>
                          </a:solidFill>
                          <a:latin typeface="+mn-lt"/>
                          <a:ea typeface="+mn-ea"/>
                          <a:cs typeface="+mn-cs"/>
                        </a:rPr>
                        <a:t>Acquisti di beni e servizi di importo inferiore a € 40.000 (soglia corrispondente all’acquisizione mediante procedura in economia con affidamento diretto ex art. 125, comma 11 Codice – formalizzazione con contratto di cottimo fiduciario)</a:t>
                      </a:r>
                      <a:endParaRPr lang="it-IT" dirty="0"/>
                    </a:p>
                  </a:txBody>
                  <a:tcPr/>
                </a:tc>
                <a:tc>
                  <a:txBody>
                    <a:bodyPr/>
                    <a:lstStyle/>
                    <a:p>
                      <a:r>
                        <a:rPr lang="it-IT" sz="1400" kern="1200" dirty="0" smtClean="0">
                          <a:solidFill>
                            <a:schemeClr val="dk1"/>
                          </a:solidFill>
                          <a:latin typeface="+mn-lt"/>
                          <a:ea typeface="+mn-ea"/>
                          <a:cs typeface="+mn-cs"/>
                        </a:rPr>
                        <a:t>Sì autonomamente – </a:t>
                      </a:r>
                    </a:p>
                    <a:p>
                      <a:r>
                        <a:rPr lang="it-IT" sz="1400" u="sng" kern="1200" dirty="0" smtClean="0">
                          <a:solidFill>
                            <a:schemeClr val="dk1"/>
                          </a:solidFill>
                          <a:latin typeface="+mn-lt"/>
                          <a:ea typeface="+mn-ea"/>
                          <a:cs typeface="+mn-cs"/>
                        </a:rPr>
                        <a:t>ma solo</a:t>
                      </a:r>
                      <a:endParaRPr lang="it-IT" sz="1400" kern="1200" dirty="0" smtClean="0">
                        <a:solidFill>
                          <a:schemeClr val="dk1"/>
                        </a:solidFill>
                        <a:latin typeface="+mn-lt"/>
                        <a:ea typeface="+mn-ea"/>
                        <a:cs typeface="+mn-cs"/>
                      </a:endParaRPr>
                    </a:p>
                    <a:p>
                      <a:r>
                        <a:rPr lang="it-IT" sz="1400" kern="1200" dirty="0" smtClean="0">
                          <a:solidFill>
                            <a:schemeClr val="dk1"/>
                          </a:solidFill>
                          <a:latin typeface="+mn-lt"/>
                          <a:ea typeface="+mn-ea"/>
                          <a:cs typeface="+mn-cs"/>
                        </a:rPr>
                        <a:t>1) dopo aver verificato l'assenza del </a:t>
                      </a:r>
                      <a:r>
                        <a:rPr lang="it-IT" sz="1400" kern="1200" dirty="0" err="1" smtClean="0">
                          <a:solidFill>
                            <a:schemeClr val="dk1"/>
                          </a:solidFill>
                          <a:latin typeface="+mn-lt"/>
                          <a:ea typeface="+mn-ea"/>
                          <a:cs typeface="+mn-cs"/>
                        </a:rPr>
                        <a:t>metaprodotto</a:t>
                      </a:r>
                      <a:r>
                        <a:rPr lang="it-IT" sz="1400" kern="1200" dirty="0" smtClean="0">
                          <a:solidFill>
                            <a:schemeClr val="dk1"/>
                          </a:solidFill>
                          <a:latin typeface="+mn-lt"/>
                          <a:ea typeface="+mn-ea"/>
                          <a:cs typeface="+mn-cs"/>
                        </a:rPr>
                        <a:t> di riferimento sul MEPA e infine l'assenza di una piattaforma elettronica di acquisto regionale;</a:t>
                      </a:r>
                    </a:p>
                    <a:p>
                      <a:r>
                        <a:rPr lang="it-IT" sz="1400" kern="1200" dirty="0" smtClean="0">
                          <a:solidFill>
                            <a:schemeClr val="dk1"/>
                          </a:solidFill>
                          <a:latin typeface="+mn-lt"/>
                          <a:ea typeface="+mn-ea"/>
                          <a:cs typeface="+mn-cs"/>
                        </a:rPr>
                        <a:t>2) qualora la procedura di acquisto eseguita con il </a:t>
                      </a:r>
                      <a:r>
                        <a:rPr lang="it-IT" sz="1400" kern="1200" dirty="0" err="1" smtClean="0">
                          <a:solidFill>
                            <a:schemeClr val="dk1"/>
                          </a:solidFill>
                          <a:latin typeface="+mn-lt"/>
                          <a:ea typeface="+mn-ea"/>
                          <a:cs typeface="+mn-cs"/>
                        </a:rPr>
                        <a:t>Mepa</a:t>
                      </a:r>
                      <a:r>
                        <a:rPr lang="it-IT" sz="1400" kern="1200" dirty="0" smtClean="0">
                          <a:solidFill>
                            <a:schemeClr val="dk1"/>
                          </a:solidFill>
                          <a:latin typeface="+mn-lt"/>
                          <a:ea typeface="+mn-ea"/>
                          <a:cs typeface="+mn-cs"/>
                        </a:rPr>
                        <a:t> o con la piattaforma elettronica dimostri l’impossibilità di acquisire il bene/servizio (radicale difformità del bene/servizio rispetto a specifiche richieste dal Comune)</a:t>
                      </a:r>
                    </a:p>
                    <a:p>
                      <a:r>
                        <a:rPr lang="it-IT" sz="1400" kern="1200" dirty="0" smtClean="0">
                          <a:solidFill>
                            <a:schemeClr val="dk1"/>
                          </a:solidFill>
                          <a:latin typeface="+mn-lt"/>
                          <a:ea typeface="+mn-ea"/>
                          <a:cs typeface="+mn-cs"/>
                        </a:rPr>
                        <a:t> </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14</a:t>
            </a:fld>
            <a:endParaRPr lang="it-IT"/>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631444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b="1" kern="1200" dirty="0" smtClean="0">
                          <a:solidFill>
                            <a:schemeClr val="dk1"/>
                          </a:solidFill>
                          <a:latin typeface="+mn-lt"/>
                          <a:ea typeface="+mn-ea"/>
                          <a:cs typeface="+mn-cs"/>
                        </a:rPr>
                        <a:t>Acquisti di beni e servizi  di valore previsto nei rispettivi regolamenti di procedure </a:t>
                      </a:r>
                      <a:r>
                        <a:rPr lang="it-IT" sz="1800" b="1" kern="1200" dirty="0" err="1" smtClean="0">
                          <a:solidFill>
                            <a:schemeClr val="dk1"/>
                          </a:solidFill>
                          <a:latin typeface="+mn-lt"/>
                          <a:ea typeface="+mn-ea"/>
                          <a:cs typeface="+mn-cs"/>
                        </a:rPr>
                        <a:t>economali</a:t>
                      </a:r>
                      <a:r>
                        <a:rPr lang="it-IT" sz="1800" b="1" kern="1200" dirty="0" smtClean="0">
                          <a:solidFill>
                            <a:schemeClr val="dk1"/>
                          </a:solidFill>
                          <a:latin typeface="+mn-lt"/>
                          <a:ea typeface="+mn-ea"/>
                          <a:cs typeface="+mn-cs"/>
                        </a:rPr>
                        <a:t> / provveditorato/ contabilità per le c.d. “spese </a:t>
                      </a:r>
                      <a:r>
                        <a:rPr lang="it-IT" sz="1800" b="1" kern="1200" dirty="0" err="1" smtClean="0">
                          <a:solidFill>
                            <a:schemeClr val="dk1"/>
                          </a:solidFill>
                          <a:latin typeface="+mn-lt"/>
                          <a:ea typeface="+mn-ea"/>
                          <a:cs typeface="+mn-cs"/>
                        </a:rPr>
                        <a:t>economali</a:t>
                      </a:r>
                      <a:r>
                        <a:rPr lang="it-IT" sz="1800" b="1" kern="1200" dirty="0" smtClean="0">
                          <a:solidFill>
                            <a:schemeClr val="dk1"/>
                          </a:solidFill>
                          <a:latin typeface="+mn-lt"/>
                          <a:ea typeface="+mn-ea"/>
                          <a:cs typeface="+mn-cs"/>
                        </a:rPr>
                        <a:t>” o “spese minute e</a:t>
                      </a:r>
                      <a:endParaRPr lang="it-IT" sz="1800" kern="1200" dirty="0" smtClean="0">
                        <a:solidFill>
                          <a:schemeClr val="dk1"/>
                        </a:solidFill>
                        <a:latin typeface="+mn-lt"/>
                        <a:ea typeface="+mn-ea"/>
                        <a:cs typeface="+mn-cs"/>
                      </a:endParaRPr>
                    </a:p>
                    <a:p>
                      <a:r>
                        <a:rPr lang="it-IT" sz="1800" b="1" kern="1200" dirty="0" smtClean="0">
                          <a:solidFill>
                            <a:schemeClr val="dk1"/>
                          </a:solidFill>
                          <a:latin typeface="+mn-lt"/>
                          <a:ea typeface="+mn-ea"/>
                          <a:cs typeface="+mn-cs"/>
                        </a:rPr>
                        <a:t>urgenti” (intendendosi tali le spese aventi le caratteristiche previste dalla </a:t>
                      </a:r>
                      <a:r>
                        <a:rPr lang="it-IT" sz="1800" b="1" kern="1200" dirty="0" err="1" smtClean="0">
                          <a:solidFill>
                            <a:schemeClr val="dk1"/>
                          </a:solidFill>
                          <a:latin typeface="+mn-lt"/>
                          <a:ea typeface="+mn-ea"/>
                          <a:cs typeface="+mn-cs"/>
                        </a:rPr>
                        <a:t>det</a:t>
                      </a:r>
                      <a:r>
                        <a:rPr lang="it-IT" sz="1800" b="1" kern="1200" dirty="0" smtClean="0">
                          <a:solidFill>
                            <a:schemeClr val="dk1"/>
                          </a:solidFill>
                          <a:latin typeface="+mn-lt"/>
                          <a:ea typeface="+mn-ea"/>
                          <a:cs typeface="+mn-cs"/>
                        </a:rPr>
                        <a:t>. AVCP n. 4/2011 al punto 8)</a:t>
                      </a:r>
                      <a:endParaRPr lang="it-IT" sz="1800" kern="1200" dirty="0" smtClean="0">
                        <a:solidFill>
                          <a:schemeClr val="dk1"/>
                        </a:solidFill>
                        <a:latin typeface="+mn-lt"/>
                        <a:ea typeface="+mn-ea"/>
                        <a:cs typeface="+mn-cs"/>
                      </a:endParaRPr>
                    </a:p>
                    <a:p>
                      <a:endParaRPr lang="it-IT" dirty="0"/>
                    </a:p>
                  </a:txBody>
                  <a:tcPr/>
                </a:tc>
                <a:tc>
                  <a:txBody>
                    <a:bodyPr/>
                    <a:lstStyle/>
                    <a:p>
                      <a:r>
                        <a:rPr lang="it-IT" sz="1800" kern="1200" dirty="0" smtClean="0">
                          <a:solidFill>
                            <a:schemeClr val="dk1"/>
                          </a:solidFill>
                          <a:latin typeface="+mn-lt"/>
                          <a:ea typeface="+mn-ea"/>
                          <a:cs typeface="+mn-cs"/>
                        </a:rPr>
                        <a:t>Sì autonomamente</a:t>
                      </a:r>
                    </a:p>
                    <a:p>
                      <a:r>
                        <a:rPr lang="it-IT" sz="1800" kern="1200" dirty="0" smtClean="0">
                          <a:solidFill>
                            <a:schemeClr val="dk1"/>
                          </a:solidFill>
                          <a:latin typeface="+mn-lt"/>
                          <a:ea typeface="+mn-ea"/>
                          <a:cs typeface="+mn-cs"/>
                        </a:rPr>
                        <a:t> </a:t>
                      </a:r>
                    </a:p>
                    <a:p>
                      <a:r>
                        <a:rPr lang="it-IT" sz="1800" u="sng" kern="1200" dirty="0" smtClean="0">
                          <a:solidFill>
                            <a:schemeClr val="dk1"/>
                          </a:solidFill>
                          <a:latin typeface="+mn-lt"/>
                          <a:ea typeface="+mn-ea"/>
                          <a:cs typeface="+mn-cs"/>
                        </a:rPr>
                        <a:t>Attenzione !</a:t>
                      </a:r>
                      <a:endParaRPr lang="it-IT" sz="1800" kern="1200" dirty="0" smtClean="0">
                        <a:solidFill>
                          <a:schemeClr val="dk1"/>
                        </a:solidFill>
                        <a:latin typeface="+mn-lt"/>
                        <a:ea typeface="+mn-ea"/>
                        <a:cs typeface="+mn-cs"/>
                      </a:endParaRPr>
                    </a:p>
                    <a:p>
                      <a:r>
                        <a:rPr lang="it-IT" sz="1800" kern="1200" dirty="0" smtClean="0">
                          <a:solidFill>
                            <a:schemeClr val="dk1"/>
                          </a:solidFill>
                          <a:latin typeface="+mn-lt"/>
                          <a:ea typeface="+mn-ea"/>
                          <a:cs typeface="+mn-cs"/>
                        </a:rPr>
                        <a:t>Le “spese </a:t>
                      </a:r>
                      <a:r>
                        <a:rPr lang="it-IT" sz="1800" kern="1200" dirty="0" err="1" smtClean="0">
                          <a:solidFill>
                            <a:schemeClr val="dk1"/>
                          </a:solidFill>
                          <a:latin typeface="+mn-lt"/>
                          <a:ea typeface="+mn-ea"/>
                          <a:cs typeface="+mn-cs"/>
                        </a:rPr>
                        <a:t>economali</a:t>
                      </a:r>
                      <a:r>
                        <a:rPr lang="it-IT" sz="1800" kern="1200" dirty="0" smtClean="0">
                          <a:solidFill>
                            <a:schemeClr val="dk1"/>
                          </a:solidFill>
                          <a:latin typeface="+mn-lt"/>
                          <a:ea typeface="+mn-ea"/>
                          <a:cs typeface="+mn-cs"/>
                        </a:rPr>
                        <a:t>” o “minute e urgenti” determinano una forma di acquisto che comporta una relazione diretta tra l’ordinante e il fornitore/prestatore di servizi, che non è formalizzata da nessun documento contrattuale, ma solo dal documento fiscale connesso all’acquisto (scontrino/ricevuta/fattura commerciale).</a:t>
                      </a:r>
                    </a:p>
                    <a:p>
                      <a:endParaRPr lang="it-IT" dirty="0"/>
                    </a:p>
                  </a:txBody>
                  <a:tcPr/>
                </a:tc>
              </a:tr>
              <a:tr h="370840">
                <a:tc>
                  <a:txBody>
                    <a:bodyPr/>
                    <a:lstStyle/>
                    <a:p>
                      <a:r>
                        <a:rPr lang="it-IT" sz="1800" b="1" kern="1200" dirty="0" smtClean="0">
                          <a:solidFill>
                            <a:schemeClr val="dk1"/>
                          </a:solidFill>
                          <a:latin typeface="+mn-lt"/>
                          <a:ea typeface="+mn-ea"/>
                          <a:cs typeface="+mn-cs"/>
                        </a:rPr>
                        <a:t>Acquisti di beni e servizi (indipendentemente dal valore) </a:t>
                      </a:r>
                      <a:endParaRPr lang="it-IT" sz="1800" kern="1200" dirty="0" smtClean="0">
                        <a:solidFill>
                          <a:schemeClr val="dk1"/>
                        </a:solidFill>
                        <a:latin typeface="+mn-lt"/>
                        <a:ea typeface="+mn-ea"/>
                        <a:cs typeface="+mn-cs"/>
                      </a:endParaRPr>
                    </a:p>
                    <a:p>
                      <a:r>
                        <a:rPr lang="it-IT" sz="1800" b="1" kern="1200" dirty="0" smtClean="0">
                          <a:solidFill>
                            <a:schemeClr val="dk1"/>
                          </a:solidFill>
                          <a:latin typeface="+mn-lt"/>
                          <a:ea typeface="+mn-ea"/>
                          <a:cs typeface="+mn-cs"/>
                        </a:rPr>
                        <a:t>previsti nelle tipologie individuate dall’art. 1, comma 7 del d.l. n. 95/2012 </a:t>
                      </a:r>
                      <a:r>
                        <a:rPr lang="it-IT" sz="1800" b="1" kern="1200" dirty="0" err="1" smtClean="0">
                          <a:solidFill>
                            <a:schemeClr val="dk1"/>
                          </a:solidFill>
                          <a:latin typeface="+mn-lt"/>
                          <a:ea typeface="+mn-ea"/>
                          <a:cs typeface="+mn-cs"/>
                        </a:rPr>
                        <a:t>conv</a:t>
                      </a:r>
                      <a:r>
                        <a:rPr lang="it-IT" sz="1800" b="1" kern="1200" dirty="0" smtClean="0">
                          <a:solidFill>
                            <a:schemeClr val="dk1"/>
                          </a:solidFill>
                          <a:latin typeface="+mn-lt"/>
                          <a:ea typeface="+mn-ea"/>
                          <a:cs typeface="+mn-cs"/>
                        </a:rPr>
                        <a:t>. in l. n. 135/2012 facendo obbligatoriamente ricorso alle convenzioni </a:t>
                      </a:r>
                      <a:r>
                        <a:rPr lang="it-IT" sz="1800" b="1" kern="1200" dirty="0" err="1" smtClean="0">
                          <a:solidFill>
                            <a:schemeClr val="dk1"/>
                          </a:solidFill>
                          <a:latin typeface="+mn-lt"/>
                          <a:ea typeface="+mn-ea"/>
                          <a:cs typeface="+mn-cs"/>
                        </a:rPr>
                        <a:t>Consip</a:t>
                      </a:r>
                      <a:r>
                        <a:rPr lang="it-IT" sz="1800" b="1" kern="1200" dirty="0" smtClean="0">
                          <a:solidFill>
                            <a:schemeClr val="dk1"/>
                          </a:solidFill>
                          <a:latin typeface="+mn-lt"/>
                          <a:ea typeface="+mn-ea"/>
                          <a:cs typeface="+mn-cs"/>
                        </a:rPr>
                        <a:t> o delle centrali di committenza regionali</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solidFill>
                            <a:schemeClr val="dk1"/>
                          </a:solidFill>
                          <a:latin typeface="+mn-lt"/>
                          <a:ea typeface="+mn-ea"/>
                          <a:cs typeface="+mn-cs"/>
                        </a:rPr>
                        <a:t>Sì autonomamente – seguendo quanto previsto dall’art. 1, comma 7 della legge n. 135/2012</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15</a:t>
            </a:fld>
            <a:endParaRPr lang="it-IT"/>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430276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dk1"/>
                          </a:solidFill>
                          <a:latin typeface="+mn-lt"/>
                          <a:ea typeface="+mn-ea"/>
                          <a:cs typeface="+mn-cs"/>
                        </a:rPr>
                        <a:t>Acquisti di beni e servizi di valore superiore alla soglia comunitaria (pari o superiore €. 207.000) mediante procedure tradizionali (procedure aperte o ristrette ex art. 55 Codice appalti  o negoziate ex art. 57 Codice appalti</a:t>
                      </a:r>
                      <a:endParaRPr lang="it-IT" sz="1800" kern="1200" dirty="0" smtClean="0">
                        <a:solidFill>
                          <a:schemeClr val="dk1"/>
                        </a:solidFill>
                        <a:latin typeface="+mn-lt"/>
                        <a:ea typeface="+mn-ea"/>
                        <a:cs typeface="+mn-cs"/>
                      </a:endParaRPr>
                    </a:p>
                    <a:p>
                      <a:endParaRPr lang="it-IT" dirty="0"/>
                    </a:p>
                  </a:txBody>
                  <a:tcPr/>
                </a:tc>
                <a:tc>
                  <a:txBody>
                    <a:bodyPr/>
                    <a:lstStyle/>
                    <a:p>
                      <a:r>
                        <a:rPr lang="it-IT" sz="1800" kern="1200" dirty="0" smtClean="0">
                          <a:solidFill>
                            <a:schemeClr val="dk1"/>
                          </a:solidFill>
                          <a:latin typeface="+mn-lt"/>
                          <a:ea typeface="+mn-ea"/>
                          <a:cs typeface="+mn-cs"/>
                        </a:rPr>
                        <a:t>Sì autonomamente - </a:t>
                      </a:r>
                    </a:p>
                    <a:p>
                      <a:r>
                        <a:rPr lang="it-IT" sz="1800" kern="1200" dirty="0" smtClean="0">
                          <a:solidFill>
                            <a:schemeClr val="dk1"/>
                          </a:solidFill>
                          <a:latin typeface="+mn-lt"/>
                          <a:ea typeface="+mn-ea"/>
                          <a:cs typeface="+mn-cs"/>
                        </a:rPr>
                        <a:t>ma qualora il bene o servizio sia presente in convenzioni </a:t>
                      </a:r>
                      <a:r>
                        <a:rPr lang="it-IT" sz="1800" kern="1200" dirty="0" err="1" smtClean="0">
                          <a:solidFill>
                            <a:schemeClr val="dk1"/>
                          </a:solidFill>
                          <a:latin typeface="+mn-lt"/>
                          <a:ea typeface="+mn-ea"/>
                          <a:cs typeface="+mn-cs"/>
                        </a:rPr>
                        <a:t>Consip</a:t>
                      </a:r>
                      <a:r>
                        <a:rPr lang="it-IT" sz="1800" kern="1200" dirty="0" smtClean="0">
                          <a:solidFill>
                            <a:schemeClr val="dk1"/>
                          </a:solidFill>
                          <a:latin typeface="+mn-lt"/>
                          <a:ea typeface="+mn-ea"/>
                          <a:cs typeface="+mn-cs"/>
                        </a:rPr>
                        <a:t> o di centrali di committenza per le quali non sia previsto l’obbligo di utilizzo, il Comune:</a:t>
                      </a:r>
                    </a:p>
                    <a:p>
                      <a:r>
                        <a:rPr lang="it-IT" sz="1800" kern="1200" dirty="0" smtClean="0">
                          <a:solidFill>
                            <a:schemeClr val="dk1"/>
                          </a:solidFill>
                          <a:latin typeface="+mn-lt"/>
                          <a:ea typeface="+mn-ea"/>
                          <a:cs typeface="+mn-cs"/>
                        </a:rPr>
                        <a:t>a) può acquisire il bene o servizio aderendo a convenzioni </a:t>
                      </a:r>
                      <a:r>
                        <a:rPr lang="it-IT" sz="1800" kern="1200" dirty="0" err="1" smtClean="0">
                          <a:solidFill>
                            <a:schemeClr val="dk1"/>
                          </a:solidFill>
                          <a:latin typeface="+mn-lt"/>
                          <a:ea typeface="+mn-ea"/>
                          <a:cs typeface="+mn-cs"/>
                        </a:rPr>
                        <a:t>Consip</a:t>
                      </a:r>
                      <a:r>
                        <a:rPr lang="it-IT" sz="1800" kern="1200" dirty="0" smtClean="0">
                          <a:solidFill>
                            <a:schemeClr val="dk1"/>
                          </a:solidFill>
                          <a:latin typeface="+mn-lt"/>
                          <a:ea typeface="+mn-ea"/>
                          <a:cs typeface="+mn-cs"/>
                        </a:rPr>
                        <a:t> o di centrali di committenza regionali attive;</a:t>
                      </a:r>
                    </a:p>
                    <a:p>
                      <a:r>
                        <a:rPr lang="it-IT" sz="1800" kern="1200" dirty="0" smtClean="0">
                          <a:solidFill>
                            <a:schemeClr val="dk1"/>
                          </a:solidFill>
                          <a:latin typeface="+mn-lt"/>
                          <a:ea typeface="+mn-ea"/>
                          <a:cs typeface="+mn-cs"/>
                        </a:rPr>
                        <a:t>b) se decide comunque di sviluppare una procedura autonoma di acquisto, deve assumere a riferimento i parametri qualità/prezzo della convenzione in base alla quale è potenzialmente acquisibile il bene/servizio.</a:t>
                      </a:r>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16</a:t>
            </a:fld>
            <a:endParaRPr lang="it-I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585724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b="1" kern="1200" dirty="0" smtClean="0">
                          <a:solidFill>
                            <a:schemeClr val="dk1"/>
                          </a:solidFill>
                          <a:latin typeface="+mn-lt"/>
                          <a:ea typeface="+mn-ea"/>
                          <a:cs typeface="+mn-cs"/>
                        </a:rPr>
                        <a:t>Acquisti di beni e servizi di valore superiore alla soglia  Comunitaria (pari o superiore €. 207.000)  mediante procedure interamente telematiche/strumenti informatici comprese piattaforme elettroniche)</a:t>
                      </a:r>
                      <a:endParaRPr lang="it-IT" dirty="0"/>
                    </a:p>
                  </a:txBody>
                  <a:tcPr/>
                </a:tc>
                <a:tc>
                  <a:txBody>
                    <a:bodyPr/>
                    <a:lstStyle/>
                    <a:p>
                      <a:r>
                        <a:rPr lang="it-IT" sz="1800" kern="1200" dirty="0" smtClean="0">
                          <a:solidFill>
                            <a:schemeClr val="dk1"/>
                          </a:solidFill>
                          <a:latin typeface="+mn-lt"/>
                          <a:ea typeface="+mn-ea"/>
                          <a:cs typeface="+mn-cs"/>
                        </a:rPr>
                        <a:t>Sì autonomamente - </a:t>
                      </a:r>
                    </a:p>
                    <a:p>
                      <a:r>
                        <a:rPr lang="it-IT" sz="1800" kern="1200" dirty="0" smtClean="0">
                          <a:solidFill>
                            <a:schemeClr val="dk1"/>
                          </a:solidFill>
                          <a:latin typeface="+mn-lt"/>
                          <a:ea typeface="+mn-ea"/>
                          <a:cs typeface="+mn-cs"/>
                        </a:rPr>
                        <a:t>ma qualora il bene o servizio sia presente in convenzioni </a:t>
                      </a:r>
                      <a:r>
                        <a:rPr lang="it-IT" sz="1800" kern="1200" dirty="0" err="1" smtClean="0">
                          <a:solidFill>
                            <a:schemeClr val="dk1"/>
                          </a:solidFill>
                          <a:latin typeface="+mn-lt"/>
                          <a:ea typeface="+mn-ea"/>
                          <a:cs typeface="+mn-cs"/>
                        </a:rPr>
                        <a:t>Consip</a:t>
                      </a:r>
                      <a:r>
                        <a:rPr lang="it-IT" sz="1800" kern="1200" dirty="0" smtClean="0">
                          <a:solidFill>
                            <a:schemeClr val="dk1"/>
                          </a:solidFill>
                          <a:latin typeface="+mn-lt"/>
                          <a:ea typeface="+mn-ea"/>
                          <a:cs typeface="+mn-cs"/>
                        </a:rPr>
                        <a:t> o di centrali di committenza per le quali non sia previsto l’obbligo di utilizzo, il Comune:</a:t>
                      </a:r>
                    </a:p>
                    <a:p>
                      <a:r>
                        <a:rPr lang="it-IT" sz="1800" kern="1200" dirty="0" smtClean="0">
                          <a:solidFill>
                            <a:schemeClr val="dk1"/>
                          </a:solidFill>
                          <a:latin typeface="+mn-lt"/>
                          <a:ea typeface="+mn-ea"/>
                          <a:cs typeface="+mn-cs"/>
                        </a:rPr>
                        <a:t>a) può acquisire il bene o servizio aderendo a convenzioni </a:t>
                      </a:r>
                      <a:r>
                        <a:rPr lang="it-IT" sz="1800" kern="1200" dirty="0" err="1" smtClean="0">
                          <a:solidFill>
                            <a:schemeClr val="dk1"/>
                          </a:solidFill>
                          <a:latin typeface="+mn-lt"/>
                          <a:ea typeface="+mn-ea"/>
                          <a:cs typeface="+mn-cs"/>
                        </a:rPr>
                        <a:t>Consip</a:t>
                      </a:r>
                      <a:r>
                        <a:rPr lang="it-IT" sz="1800" kern="1200" dirty="0" smtClean="0">
                          <a:solidFill>
                            <a:schemeClr val="dk1"/>
                          </a:solidFill>
                          <a:latin typeface="+mn-lt"/>
                          <a:ea typeface="+mn-ea"/>
                          <a:cs typeface="+mn-cs"/>
                        </a:rPr>
                        <a:t> o di centrali di committenza regionali attive;</a:t>
                      </a:r>
                    </a:p>
                    <a:p>
                      <a:r>
                        <a:rPr lang="it-IT" sz="1800" kern="1200" dirty="0" smtClean="0">
                          <a:solidFill>
                            <a:schemeClr val="dk1"/>
                          </a:solidFill>
                          <a:latin typeface="+mn-lt"/>
                          <a:ea typeface="+mn-ea"/>
                          <a:cs typeface="+mn-cs"/>
                        </a:rPr>
                        <a:t>b) se decide comunque di sviluppare una procedura autonoma di acquisto, deve assumere a riferimento i parametri qualità/prezzo della convenzione in base alla quale è potenzialmente acquisibile il bene/servizio.</a:t>
                      </a:r>
                      <a:endParaRPr lang="it-IT"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dk1"/>
                          </a:solidFill>
                          <a:latin typeface="+mn-lt"/>
                          <a:ea typeface="+mn-ea"/>
                          <a:cs typeface="+mn-cs"/>
                        </a:rPr>
                        <a:t>Affidamento di lavori di valore inferiore ai 40.000 euro</a:t>
                      </a:r>
                      <a:endParaRPr lang="it-IT" sz="1800" kern="1200" dirty="0" smtClean="0">
                        <a:solidFill>
                          <a:schemeClr val="dk1"/>
                        </a:solidFill>
                        <a:latin typeface="+mn-lt"/>
                        <a:ea typeface="+mn-ea"/>
                        <a:cs typeface="+mn-cs"/>
                      </a:endParaRPr>
                    </a:p>
                    <a:p>
                      <a:endParaRPr lang="it-IT"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solidFill>
                            <a:schemeClr val="dk1"/>
                          </a:solidFill>
                          <a:latin typeface="+mn-lt"/>
                          <a:ea typeface="+mn-ea"/>
                          <a:cs typeface="+mn-cs"/>
                        </a:rPr>
                        <a:t>Sì autonomamente </a:t>
                      </a:r>
                    </a:p>
                    <a:p>
                      <a:endParaRPr lang="it-IT"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dk1"/>
                          </a:solidFill>
                          <a:latin typeface="+mn-lt"/>
                          <a:ea typeface="+mn-ea"/>
                          <a:cs typeface="+mn-cs"/>
                        </a:rPr>
                        <a:t>Affidamento di lavori di valore superiore ai 40.000 euro</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solidFill>
                            <a:schemeClr val="dk1"/>
                          </a:solidFill>
                          <a:latin typeface="+mn-lt"/>
                          <a:ea typeface="+mn-ea"/>
                          <a:cs typeface="+mn-cs"/>
                        </a:rPr>
                        <a:t>Sì autonomamente </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17</a:t>
            </a:fld>
            <a:endParaRPr lang="it-IT"/>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normAutofit/>
          </a:bodyPr>
          <a:lstStyle/>
          <a:p>
            <a:r>
              <a:rPr lang="it-IT" sz="3200" b="1" dirty="0" smtClean="0"/>
              <a:t>Comune non capoluogo di Provincia con popolazione superiore ai 10.000 abitanti</a:t>
            </a:r>
            <a:endParaRPr lang="it-IT" sz="3200" dirty="0"/>
          </a:p>
        </p:txBody>
      </p:sp>
      <p:graphicFrame>
        <p:nvGraphicFramePr>
          <p:cNvPr id="7" name="Segnaposto contenuto 6"/>
          <p:cNvGraphicFramePr>
            <a:graphicFrameLocks noGrp="1"/>
          </p:cNvGraphicFramePr>
          <p:nvPr>
            <p:ph idx="1"/>
          </p:nvPr>
        </p:nvGraphicFramePr>
        <p:xfrm>
          <a:off x="539552" y="1196752"/>
          <a:ext cx="8229600" cy="4853136"/>
        </p:xfrm>
        <a:graphic>
          <a:graphicData uri="http://schemas.openxmlformats.org/drawingml/2006/table">
            <a:tbl>
              <a:tblPr firstRow="1" bandRow="1">
                <a:tableStyleId>{EB9631B5-78F2-41C9-869B-9F39066F8104}</a:tableStyleId>
              </a:tblPr>
              <a:tblGrid>
                <a:gridCol w="4114800"/>
                <a:gridCol w="4114800"/>
              </a:tblGrid>
              <a:tr h="412432">
                <a:tc>
                  <a:txBody>
                    <a:bodyPr/>
                    <a:lstStyle/>
                    <a:p>
                      <a:endParaRPr lang="it-IT" dirty="0"/>
                    </a:p>
                  </a:txBody>
                  <a:tcPr/>
                </a:tc>
                <a:tc>
                  <a:txBody>
                    <a:bodyPr/>
                    <a:lstStyle/>
                    <a:p>
                      <a:endParaRPr lang="it-IT"/>
                    </a:p>
                  </a:txBody>
                  <a:tcPr/>
                </a:tc>
              </a:tr>
              <a:tr h="44407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inferiore alla soglia comunitaria (€. 207.000) mediante strumenti informatici/procedure interamente telematiche.</a:t>
                      </a:r>
                    </a:p>
                    <a:p>
                      <a:endParaRPr lang="it-IT" dirty="0"/>
                    </a:p>
                  </a:txBody>
                  <a:tcPr/>
                </a:tc>
                <a:tc>
                  <a:txBody>
                    <a:bodyPr/>
                    <a:lstStyle/>
                    <a:p>
                      <a:r>
                        <a:rPr lang="it-IT" sz="1600" kern="1200" dirty="0" smtClean="0"/>
                        <a:t>Sì autonomamente-</a:t>
                      </a:r>
                    </a:p>
                    <a:p>
                      <a:r>
                        <a:rPr lang="it-IT" sz="1600" kern="1200" dirty="0" smtClean="0"/>
                        <a:t>Obbligo di utilizzo </a:t>
                      </a:r>
                      <a:r>
                        <a:rPr lang="it-IT" sz="1600" kern="1200" dirty="0" err="1" smtClean="0"/>
                        <a:t>Mepa</a:t>
                      </a:r>
                      <a:r>
                        <a:rPr lang="it-IT" sz="1600" kern="1200" dirty="0" smtClean="0"/>
                        <a:t> </a:t>
                      </a:r>
                      <a:r>
                        <a:rPr lang="it-IT" sz="1600" kern="1200" dirty="0" err="1" smtClean="0"/>
                        <a:t>Consip</a:t>
                      </a:r>
                      <a:r>
                        <a:rPr lang="it-IT" sz="1600" kern="1200" dirty="0" smtClean="0"/>
                        <a:t> o </a:t>
                      </a:r>
                      <a:r>
                        <a:rPr lang="it-IT" sz="1600" kern="1200" dirty="0" err="1" smtClean="0"/>
                        <a:t>Mepa</a:t>
                      </a:r>
                      <a:r>
                        <a:rPr lang="it-IT" sz="1600" kern="1200" dirty="0" smtClean="0"/>
                        <a:t> di altre amministrazioni pubbliche (es. Intercent-ER) o di utilizzo  piattaforme elettroniche di acquisto (SINTEL in Lombardia, START in Toscana, </a:t>
                      </a:r>
                      <a:r>
                        <a:rPr lang="it-IT" sz="1600" kern="1200" dirty="0" err="1" smtClean="0"/>
                        <a:t>Empulia</a:t>
                      </a:r>
                      <a:r>
                        <a:rPr lang="it-IT" sz="1600" kern="1200" dirty="0" smtClean="0"/>
                        <a:t> in Puglia) in base all’art. 1, comma 450 l. n. 296/2006</a:t>
                      </a:r>
                    </a:p>
                    <a:p>
                      <a:r>
                        <a:rPr lang="it-IT" sz="1600" kern="1200" dirty="0" smtClean="0"/>
                        <a:t> </a:t>
                      </a:r>
                    </a:p>
                    <a:p>
                      <a:endParaRPr lang="it-IT" sz="1600" kern="1200" dirty="0" smtClean="0"/>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18</a:t>
            </a:fld>
            <a:endParaRPr lang="it-IT"/>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366268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inferiore  alla soglia comunitaria  (€. 207.000) mediante procedure tradizionali  (procedure aperte o ristrette ex art. 55 Codice appalti o negoziate ex art. 57 Codice)</a:t>
                      </a:r>
                    </a:p>
                    <a:p>
                      <a:endParaRPr lang="it-IT" dirty="0"/>
                    </a:p>
                  </a:txBody>
                  <a:tcPr/>
                </a:tc>
                <a:tc>
                  <a:txBody>
                    <a:bodyPr/>
                    <a:lstStyle/>
                    <a:p>
                      <a:r>
                        <a:rPr lang="it-IT" sz="1400" kern="1200" dirty="0" smtClean="0"/>
                        <a:t>Non autonomamente – Obbligo di ricorso a Unioni di comuni, o costituendo un apposito accordo consortile, o ricorrendo ad un soggetto aggregatore o alle province (SUA).</a:t>
                      </a:r>
                    </a:p>
                    <a:p>
                      <a:r>
                        <a:rPr lang="it-IT" sz="1400" kern="1200" dirty="0" smtClean="0"/>
                        <a:t>Inoltre questi soggetti  potranno svolgere procedure tradizionali solo 1) dopo aver verificato l'assenza del </a:t>
                      </a:r>
                      <a:r>
                        <a:rPr lang="it-IT" sz="1400" kern="1200" dirty="0" err="1" smtClean="0"/>
                        <a:t>metaprodotto</a:t>
                      </a:r>
                      <a:r>
                        <a:rPr lang="it-IT" sz="1400" kern="1200" dirty="0" smtClean="0"/>
                        <a:t> di riferimento sul MEPA e infine l'assenza di una piattaforma elettronica di acquisto regionale;</a:t>
                      </a:r>
                    </a:p>
                    <a:p>
                      <a:r>
                        <a:rPr lang="it-IT" sz="1400" kern="1200" dirty="0" smtClean="0"/>
                        <a:t>2) qualora la procedura di acquisto eseguita con il </a:t>
                      </a:r>
                      <a:r>
                        <a:rPr lang="it-IT" sz="1400" kern="1200" dirty="0" err="1" smtClean="0"/>
                        <a:t>Mepa</a:t>
                      </a:r>
                      <a:r>
                        <a:rPr lang="it-IT" sz="1400" kern="1200" dirty="0" smtClean="0"/>
                        <a:t> o con la piattaforma elettronica dimostri l’impossibilità di acquisire il bene/servizio (radicale difformità del bene/servizio rispetto a specifiche richieste dal Comune)</a:t>
                      </a:r>
                    </a:p>
                    <a:p>
                      <a:r>
                        <a:rPr lang="it-IT" sz="1400" kern="1200" dirty="0" smtClean="0"/>
                        <a:t> </a:t>
                      </a: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19</a:t>
            </a:fld>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251520" y="260648"/>
          <a:ext cx="8229600" cy="387604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compreso tra €. 40.000 e €. 207.000 (soglia comunitaria) tramite procedure selettive in economia ai sensi dell'art. 125, comma 11 Codice (consultazione almeno cinque operatori economici – formalizzazione con contratto di cottimo fiduciario)</a:t>
                      </a:r>
                      <a:endParaRPr lang="it-IT" dirty="0"/>
                    </a:p>
                  </a:txBody>
                  <a:tcPr/>
                </a:tc>
                <a:tc>
                  <a:txBody>
                    <a:bodyPr/>
                    <a:lstStyle/>
                    <a:p>
                      <a:r>
                        <a:rPr lang="it-IT" sz="1400" kern="1200" dirty="0" smtClean="0"/>
                        <a:t>Non autonomamente – Obbligo di ricorso a Unioni di comuni, o costituendo un apposito accordo consortile, o ricorrendo ad un soggetto aggregatore o alle province (SUA).</a:t>
                      </a:r>
                    </a:p>
                    <a:p>
                      <a:r>
                        <a:rPr lang="it-IT" sz="1400" kern="1200" dirty="0" smtClean="0"/>
                        <a:t>Inoltre questi soggetti  potranno svolgere procedure tradizionali solo 1) dopo aver verificato l'assenza del </a:t>
                      </a:r>
                      <a:r>
                        <a:rPr lang="it-IT" sz="1400" kern="1200" dirty="0" err="1" smtClean="0"/>
                        <a:t>metaprodotto</a:t>
                      </a:r>
                      <a:r>
                        <a:rPr lang="it-IT" sz="1400" kern="1200" dirty="0" smtClean="0"/>
                        <a:t> di riferimento sul MEPA e infine l'assenza di una piattaforma elettronica di acquisto regionale;</a:t>
                      </a:r>
                    </a:p>
                    <a:p>
                      <a:r>
                        <a:rPr lang="it-IT" sz="1400" kern="1200" dirty="0" smtClean="0"/>
                        <a:t>2) qualora la procedura di acquisto eseguita con il </a:t>
                      </a:r>
                      <a:r>
                        <a:rPr lang="it-IT" sz="1400" kern="1200" dirty="0" err="1" smtClean="0"/>
                        <a:t>Mepa</a:t>
                      </a:r>
                      <a:r>
                        <a:rPr lang="it-IT" sz="1400" kern="1200" dirty="0" smtClean="0"/>
                        <a:t> o con la piattaforma elettronica dimostri l’impossibilità di acquisire il bene/servizio (radicale difformità del bene/servizio rispetto a specifiche richieste dal Comune)</a:t>
                      </a:r>
                    </a:p>
                    <a:p>
                      <a:r>
                        <a:rPr lang="it-IT" sz="1400" kern="1200" dirty="0" smtClean="0"/>
                        <a:t> </a:t>
                      </a:r>
                    </a:p>
                    <a:p>
                      <a:endParaRPr lang="it-IT" sz="1400" kern="1200" dirty="0">
                        <a:solidFill>
                          <a:schemeClr val="dk1"/>
                        </a:solidFill>
                        <a:latin typeface="+mn-lt"/>
                        <a:ea typeface="+mn-ea"/>
                        <a:cs typeface="+mn-cs"/>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20</a:t>
            </a:fld>
            <a:endParaRPr lang="it-I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308356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importo inferiore a € 40.000 (soglia corrispondente all’acquisizione mediante procedura in economia con affidamento diretto ex art. 125, comma 11 Codice – formalizzazione con contratto di cottimo fiduciario)</a:t>
                      </a:r>
                      <a:endParaRPr lang="it-IT" dirty="0"/>
                    </a:p>
                  </a:txBody>
                  <a:tcPr/>
                </a:tc>
                <a:tc>
                  <a:txBody>
                    <a:bodyPr/>
                    <a:lstStyle/>
                    <a:p>
                      <a:r>
                        <a:rPr lang="it-IT" sz="1400" kern="1200" dirty="0" smtClean="0"/>
                        <a:t>Sì autonomamente – </a:t>
                      </a:r>
                    </a:p>
                    <a:p>
                      <a:r>
                        <a:rPr lang="it-IT" sz="1400" u="sng" kern="1200" dirty="0" smtClean="0"/>
                        <a:t>ma solo</a:t>
                      </a:r>
                      <a:endParaRPr lang="it-IT" sz="1400" kern="1200" dirty="0" smtClean="0"/>
                    </a:p>
                    <a:p>
                      <a:r>
                        <a:rPr lang="it-IT" sz="1400" kern="1200" dirty="0" smtClean="0"/>
                        <a:t>1) dopo aver verificato l'assenza del </a:t>
                      </a:r>
                      <a:r>
                        <a:rPr lang="it-IT" sz="1400" kern="1200" dirty="0" err="1" smtClean="0"/>
                        <a:t>metaprodotto</a:t>
                      </a:r>
                      <a:r>
                        <a:rPr lang="it-IT" sz="1400" kern="1200" dirty="0" smtClean="0"/>
                        <a:t> di riferimento sul MEPA e infine l'assenza di una piattaforma elettronica di acquisto regionale;</a:t>
                      </a:r>
                    </a:p>
                    <a:p>
                      <a:r>
                        <a:rPr lang="it-IT" sz="1400" kern="1200" dirty="0" smtClean="0"/>
                        <a:t>2) qualora la procedura di acquisto eseguita con il </a:t>
                      </a:r>
                      <a:r>
                        <a:rPr lang="it-IT" sz="1400" kern="1200" dirty="0" err="1" smtClean="0"/>
                        <a:t>Mepa</a:t>
                      </a:r>
                      <a:r>
                        <a:rPr lang="it-IT" sz="1400" kern="1200" dirty="0" smtClean="0"/>
                        <a:t> o con la piattaforma elettronica dimostri l’impossibilità di acquisire il bene/servizio (radicale difformità del bene/servizio rispetto a specifiche richieste dal Comune)</a:t>
                      </a:r>
                    </a:p>
                    <a:p>
                      <a:r>
                        <a:rPr lang="it-IT" sz="1400" kern="1200" dirty="0" smtClean="0"/>
                        <a:t> </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21</a:t>
            </a:fld>
            <a:endParaRPr lang="it-IT"/>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604012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previsto nei rispettivi regolamenti di procedure </a:t>
                      </a:r>
                      <a:r>
                        <a:rPr lang="it-IT" sz="1800" kern="1200" dirty="0" err="1" smtClean="0"/>
                        <a:t>economali</a:t>
                      </a:r>
                      <a:r>
                        <a:rPr lang="it-IT" sz="1800" kern="1200" dirty="0" smtClean="0"/>
                        <a:t> / provveditorato/ contabilità per le c.d. “spese </a:t>
                      </a:r>
                      <a:r>
                        <a:rPr lang="it-IT" sz="1800" kern="1200" dirty="0" err="1" smtClean="0"/>
                        <a:t>economali</a:t>
                      </a:r>
                      <a:r>
                        <a:rPr lang="it-IT" sz="1800" kern="1200" dirty="0" smtClean="0"/>
                        <a:t>” o “spese minute e</a:t>
                      </a:r>
                    </a:p>
                    <a:p>
                      <a:r>
                        <a:rPr lang="it-IT" sz="1800" kern="1200" dirty="0" smtClean="0"/>
                        <a:t>urgenti” (intendendosi tali le spese aventi le caratteristiche previste dalla </a:t>
                      </a:r>
                      <a:r>
                        <a:rPr lang="it-IT" sz="1800" kern="1200" dirty="0" err="1" smtClean="0"/>
                        <a:t>det</a:t>
                      </a:r>
                      <a:r>
                        <a:rPr lang="it-IT" sz="1800" kern="1200" dirty="0" smtClean="0"/>
                        <a:t>. AVCP n. 4/2011 al punto 8)</a:t>
                      </a:r>
                    </a:p>
                    <a:p>
                      <a:endParaRPr lang="it-IT" dirty="0"/>
                    </a:p>
                  </a:txBody>
                  <a:tcPr/>
                </a:tc>
                <a:tc>
                  <a:txBody>
                    <a:bodyPr/>
                    <a:lstStyle/>
                    <a:p>
                      <a:r>
                        <a:rPr lang="it-IT" sz="1800" kern="1200" dirty="0" smtClean="0"/>
                        <a:t>Sì autonomamente</a:t>
                      </a:r>
                    </a:p>
                    <a:p>
                      <a:r>
                        <a:rPr lang="it-IT" sz="1800" kern="1200" dirty="0" smtClean="0"/>
                        <a:t> </a:t>
                      </a:r>
                    </a:p>
                    <a:p>
                      <a:r>
                        <a:rPr lang="it-IT" sz="1800" u="sng" kern="1200" dirty="0" smtClean="0"/>
                        <a:t>Attenzione !</a:t>
                      </a:r>
                      <a:endParaRPr lang="it-IT" sz="1800" kern="1200" dirty="0" smtClean="0"/>
                    </a:p>
                    <a:p>
                      <a:r>
                        <a:rPr lang="it-IT" sz="1800" kern="1200" dirty="0" smtClean="0"/>
                        <a:t>Le “spese </a:t>
                      </a:r>
                      <a:r>
                        <a:rPr lang="it-IT" sz="1800" kern="1200" dirty="0" err="1" smtClean="0"/>
                        <a:t>economali</a:t>
                      </a:r>
                      <a:r>
                        <a:rPr lang="it-IT" sz="1800" kern="1200" dirty="0" smtClean="0"/>
                        <a:t>” o “minute e urgenti” determinano una forma di acquisto che comporta una relazione diretta tra l’ordinante e il fornitore/prestatore di servizi, che non è formalizzata da nessun documento contrattuale, ma solo dal documento fiscale connesso all’acquisto (scontrino/ricevuta/fattura commerciale).</a:t>
                      </a:r>
                    </a:p>
                    <a:p>
                      <a:endParaRPr lang="it-IT" dirty="0"/>
                    </a:p>
                  </a:txBody>
                  <a:tcPr/>
                </a:tc>
              </a:tr>
              <a:tr h="370840">
                <a:tc>
                  <a:txBody>
                    <a:bodyPr/>
                    <a:lstStyle/>
                    <a:p>
                      <a:r>
                        <a:rPr lang="it-IT" sz="1800" kern="1200" dirty="0" smtClean="0"/>
                        <a:t>Acquisti di beni e servizi (indipendentemente dal valore) </a:t>
                      </a:r>
                    </a:p>
                    <a:p>
                      <a:r>
                        <a:rPr lang="it-IT" sz="1800" kern="1200" dirty="0" smtClean="0"/>
                        <a:t>previsti nelle tipologie individuate dall’art. 1, comma 7 del d.l. n. 95/2012 </a:t>
                      </a:r>
                      <a:r>
                        <a:rPr lang="it-IT" sz="1800" kern="1200" dirty="0" err="1" smtClean="0"/>
                        <a:t>conv</a:t>
                      </a:r>
                      <a:r>
                        <a:rPr lang="it-IT" sz="1800" kern="1200" dirty="0" smtClean="0"/>
                        <a:t>. in l. n. 135/2012 facendo obbligatoriamente ricorso alle convenzioni </a:t>
                      </a:r>
                      <a:r>
                        <a:rPr lang="it-IT" sz="1800" kern="1200" dirty="0" err="1" smtClean="0"/>
                        <a:t>Consip</a:t>
                      </a:r>
                      <a:r>
                        <a:rPr lang="it-IT" sz="1800" kern="1200" dirty="0" smtClean="0"/>
                        <a:t> o delle centrali di committenza regionali</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Sì autonomamente – seguendo quanto previsto dall’art. 1, comma 7 della legge n. 135/2012</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22</a:t>
            </a:fld>
            <a:endParaRPr lang="it-I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448945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superiore alla soglia comunitaria (pari o superiore €. 207.000) mediante procedure tradizionali (procedure aperte o ristrette ex art. 55 Codice appalti  o negoziate ex art. 57 Codice appalti</a:t>
                      </a:r>
                    </a:p>
                    <a:p>
                      <a:endParaRPr lang="it-IT" dirty="0"/>
                    </a:p>
                  </a:txBody>
                  <a:tcPr/>
                </a:tc>
                <a:tc>
                  <a:txBody>
                    <a:bodyPr/>
                    <a:lstStyle/>
                    <a:p>
                      <a:pPr>
                        <a:lnSpc>
                          <a:spcPct val="115000"/>
                        </a:lnSpc>
                        <a:spcAft>
                          <a:spcPts val="0"/>
                        </a:spcAft>
                      </a:pPr>
                      <a:endParaRPr lang="it-IT" sz="1100" dirty="0"/>
                    </a:p>
                    <a:p>
                      <a:pPr algn="just">
                        <a:lnSpc>
                          <a:spcPct val="115000"/>
                        </a:lnSpc>
                        <a:spcAft>
                          <a:spcPts val="0"/>
                        </a:spcAft>
                      </a:pPr>
                      <a:r>
                        <a:rPr lang="it-IT" sz="1400" dirty="0"/>
                        <a:t>Non autonomamente - Obbligo di ricorso a Unioni di comuni, o costituendo un apposito accordo consortile, o ricorrendo ad un soggetto aggregatore o alle province (SUA).</a:t>
                      </a:r>
                      <a:endParaRPr lang="it-IT" sz="1100" dirty="0"/>
                    </a:p>
                    <a:p>
                      <a:pPr algn="just">
                        <a:lnSpc>
                          <a:spcPct val="115000"/>
                        </a:lnSpc>
                        <a:spcAft>
                          <a:spcPts val="0"/>
                        </a:spcAft>
                      </a:pPr>
                      <a:r>
                        <a:rPr lang="it-IT" sz="1400" dirty="0"/>
                        <a:t>Inoltre questi soggetti dovranno svolgere le procedure tenendo conto che qualora il bene o servizio sia presente in convenzioni </a:t>
                      </a:r>
                      <a:r>
                        <a:rPr lang="it-IT" sz="1400" dirty="0" err="1"/>
                        <a:t>Consip</a:t>
                      </a:r>
                      <a:r>
                        <a:rPr lang="it-IT" sz="1400" dirty="0"/>
                        <a:t> o di centrali di committenza per le quali non sia previsto l’obbligo di utilizzo, essi:</a:t>
                      </a:r>
                      <a:endParaRPr lang="it-IT" sz="1100" dirty="0"/>
                    </a:p>
                    <a:p>
                      <a:pPr algn="just">
                        <a:lnSpc>
                          <a:spcPct val="115000"/>
                        </a:lnSpc>
                        <a:spcAft>
                          <a:spcPts val="0"/>
                        </a:spcAft>
                      </a:pPr>
                      <a:r>
                        <a:rPr lang="it-IT" sz="1400" dirty="0"/>
                        <a:t>a) possono acquisire il bene o servizio aderendo a convenzioni </a:t>
                      </a:r>
                      <a:r>
                        <a:rPr lang="it-IT" sz="1400" dirty="0" err="1"/>
                        <a:t>Consip</a:t>
                      </a:r>
                      <a:r>
                        <a:rPr lang="it-IT" sz="1400" dirty="0"/>
                        <a:t> o di centrali di committenza regionali attive;</a:t>
                      </a:r>
                      <a:endParaRPr lang="it-IT" sz="1100" dirty="0"/>
                    </a:p>
                    <a:p>
                      <a:pPr algn="just">
                        <a:lnSpc>
                          <a:spcPct val="115000"/>
                        </a:lnSpc>
                        <a:spcAft>
                          <a:spcPts val="0"/>
                        </a:spcAft>
                      </a:pPr>
                      <a:r>
                        <a:rPr lang="it-IT" sz="1400" dirty="0"/>
                        <a:t>b) se decidono comunque di sviluppare una procedura autonoma di acquisto, devono assumere a riferimento i parametri qualità/prezzo della convenzione in base alla quale è potenzialmente acquisibile il bene/servizio</a:t>
                      </a:r>
                      <a:endParaRPr lang="it-IT" sz="1100" dirty="0">
                        <a:latin typeface="+mn-lt"/>
                        <a:ea typeface="Times New Roman"/>
                        <a:cs typeface="Times New Roman"/>
                      </a:endParaRPr>
                    </a:p>
                  </a:txBody>
                  <a:tcPr marL="68580" marR="68580" marT="0" marB="0"/>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23</a:t>
            </a:fld>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6527800"/>
        </p:xfrm>
        <a:graphic>
          <a:graphicData uri="http://schemas.openxmlformats.org/drawingml/2006/table">
            <a:tbl>
              <a:tblPr firstRow="1" bandRow="1">
                <a:tableStyleId>{00A15C55-8517-42AA-B614-E9B94910E393}</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superiore alla soglia  Comunitaria (pari o superiore €. 207.000)  mediante procedure interamente telematiche/strumenti informatici comprese piattaforme elettroniche)</a:t>
                      </a:r>
                      <a:endParaRPr lang="it-IT" dirty="0"/>
                    </a:p>
                  </a:txBody>
                  <a:tcPr/>
                </a:tc>
                <a:tc>
                  <a:txBody>
                    <a:bodyPr/>
                    <a:lstStyle/>
                    <a:p>
                      <a:r>
                        <a:rPr lang="it-IT" sz="1800" kern="1200" dirty="0" smtClean="0"/>
                        <a:t>Sì autonomamente - ma qualora il bene o servizio sia presente in convenzioni </a:t>
                      </a:r>
                      <a:r>
                        <a:rPr lang="it-IT" sz="1800" kern="1200" dirty="0" err="1" smtClean="0"/>
                        <a:t>Consip</a:t>
                      </a:r>
                      <a:r>
                        <a:rPr lang="it-IT" sz="1800" kern="1200" dirty="0" smtClean="0"/>
                        <a:t> o di centrali di committenza per le quali non sia previsto l’obbligo di utilizzo, il Comune:</a:t>
                      </a:r>
                    </a:p>
                    <a:p>
                      <a:r>
                        <a:rPr lang="it-IT" sz="1800" kern="1200" dirty="0" smtClean="0"/>
                        <a:t>a) può acquisire il bene o servizio aderendo a convenzioni </a:t>
                      </a:r>
                      <a:r>
                        <a:rPr lang="it-IT" sz="1800" kern="1200" dirty="0" err="1" smtClean="0"/>
                        <a:t>Consip</a:t>
                      </a:r>
                      <a:r>
                        <a:rPr lang="it-IT" sz="1800" kern="1200" dirty="0" smtClean="0"/>
                        <a:t> o di centrali di committenza regionali attive;</a:t>
                      </a:r>
                    </a:p>
                    <a:p>
                      <a:r>
                        <a:rPr lang="it-IT" sz="1800" kern="1200" dirty="0" smtClean="0"/>
                        <a:t>b) se decide comunque di sviluppare una procedura autonoma di acquisto, deve assumere a riferimento i parametri qualità/prezzo della convenzione in base alla quale è potenzialmente acquisibile il bene/servizio.</a:t>
                      </a:r>
                      <a:endParaRPr lang="it-IT" sz="1800" kern="1200" dirty="0">
                        <a:solidFill>
                          <a:schemeClr val="dk1"/>
                        </a:solidFill>
                        <a:latin typeface="+mn-lt"/>
                        <a:ea typeface="+mn-ea"/>
                        <a:cs typeface="+mn-cs"/>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Affidamento di lavori di valore inferiore ai 40.000 euro</a:t>
                      </a:r>
                    </a:p>
                    <a:p>
                      <a:endParaRPr lang="it-IT"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Sì autonomamente </a:t>
                      </a:r>
                    </a:p>
                    <a:p>
                      <a:endParaRPr lang="it-IT"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Affidamento di lavori di valore superiore ai 40.000 euro</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kern="1200" dirty="0" smtClean="0"/>
                        <a:t>Non autonomamente - Obbligo di acquisizione mediante modulo di acquisizione aggregata (Unione di Comuni, Soggetti aggregatori, Stazione Unica Appaltante presso Provincia, accordo con altri Comuni non capoluogo)</a:t>
                      </a:r>
                      <a:endParaRPr lang="it-IT" sz="1600"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24</a:t>
            </a:fld>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normAutofit/>
          </a:bodyPr>
          <a:lstStyle/>
          <a:p>
            <a:r>
              <a:rPr lang="it-IT" sz="3200" b="1" dirty="0" smtClean="0"/>
              <a:t>Comune non capoluogo di Provincia con popolazione inferiore ai 10.000 abitanti</a:t>
            </a:r>
            <a:endParaRPr lang="it-IT" sz="3200" dirty="0"/>
          </a:p>
        </p:txBody>
      </p:sp>
      <p:graphicFrame>
        <p:nvGraphicFramePr>
          <p:cNvPr id="7" name="Segnaposto contenuto 6"/>
          <p:cNvGraphicFramePr>
            <a:graphicFrameLocks noGrp="1"/>
          </p:cNvGraphicFramePr>
          <p:nvPr>
            <p:ph idx="1"/>
          </p:nvPr>
        </p:nvGraphicFramePr>
        <p:xfrm>
          <a:off x="539552" y="1196752"/>
          <a:ext cx="8229600" cy="4853136"/>
        </p:xfrm>
        <a:graphic>
          <a:graphicData uri="http://schemas.openxmlformats.org/drawingml/2006/table">
            <a:tbl>
              <a:tblPr firstRow="1" bandRow="1">
                <a:tableStyleId>{F5AB1C69-6EDB-4FF4-983F-18BD219EF322}</a:tableStyleId>
              </a:tblPr>
              <a:tblGrid>
                <a:gridCol w="4114800"/>
                <a:gridCol w="4114800"/>
              </a:tblGrid>
              <a:tr h="412432">
                <a:tc>
                  <a:txBody>
                    <a:bodyPr/>
                    <a:lstStyle/>
                    <a:p>
                      <a:endParaRPr lang="it-IT" dirty="0"/>
                    </a:p>
                  </a:txBody>
                  <a:tcPr/>
                </a:tc>
                <a:tc>
                  <a:txBody>
                    <a:bodyPr/>
                    <a:lstStyle/>
                    <a:p>
                      <a:endParaRPr lang="it-IT"/>
                    </a:p>
                  </a:txBody>
                  <a:tcPr/>
                </a:tc>
              </a:tr>
              <a:tr h="44407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inferiore alla soglia comunitaria (€. 207.000) mediante strumenti informatici/procedure interamente telematiche.</a:t>
                      </a:r>
                    </a:p>
                    <a:p>
                      <a:endParaRPr lang="it-IT" dirty="0"/>
                    </a:p>
                  </a:txBody>
                  <a:tcPr/>
                </a:tc>
                <a:tc>
                  <a:txBody>
                    <a:bodyPr/>
                    <a:lstStyle/>
                    <a:p>
                      <a:r>
                        <a:rPr lang="it-IT" sz="1600" kern="1200" dirty="0" smtClean="0"/>
                        <a:t>Sì autonomamente-</a:t>
                      </a:r>
                    </a:p>
                    <a:p>
                      <a:r>
                        <a:rPr lang="it-IT" sz="1600" kern="1200" dirty="0" smtClean="0"/>
                        <a:t>Obbligo di utilizzo </a:t>
                      </a:r>
                      <a:r>
                        <a:rPr lang="it-IT" sz="1600" kern="1200" dirty="0" err="1" smtClean="0"/>
                        <a:t>Mepa</a:t>
                      </a:r>
                      <a:r>
                        <a:rPr lang="it-IT" sz="1600" kern="1200" dirty="0" smtClean="0"/>
                        <a:t> </a:t>
                      </a:r>
                      <a:r>
                        <a:rPr lang="it-IT" sz="1600" kern="1200" dirty="0" err="1" smtClean="0"/>
                        <a:t>Consip</a:t>
                      </a:r>
                      <a:r>
                        <a:rPr lang="it-IT" sz="1600" kern="1200" dirty="0" smtClean="0"/>
                        <a:t> o </a:t>
                      </a:r>
                      <a:r>
                        <a:rPr lang="it-IT" sz="1600" kern="1200" dirty="0" err="1" smtClean="0"/>
                        <a:t>Mepa</a:t>
                      </a:r>
                      <a:r>
                        <a:rPr lang="it-IT" sz="1600" kern="1200" dirty="0" smtClean="0"/>
                        <a:t> di altre amministrazioni pubbliche (es. Intercent-ER) o di utilizzo  piattaforme elettroniche di acquisto (SINTEL in Lombardia, START in Toscana, </a:t>
                      </a:r>
                      <a:r>
                        <a:rPr lang="it-IT" sz="1600" kern="1200" dirty="0" err="1" smtClean="0"/>
                        <a:t>Empulia</a:t>
                      </a:r>
                      <a:r>
                        <a:rPr lang="it-IT" sz="1600" kern="1200" dirty="0" smtClean="0"/>
                        <a:t> in Puglia) in base all’art. 1, comma 450 l. n. 296/2006</a:t>
                      </a:r>
                    </a:p>
                    <a:p>
                      <a:r>
                        <a:rPr lang="it-IT" sz="1600" kern="1200" dirty="0" smtClean="0"/>
                        <a:t> </a:t>
                      </a:r>
                    </a:p>
                    <a:p>
                      <a:endParaRPr lang="it-IT" sz="1600" kern="1200" dirty="0" smtClean="0"/>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25</a:t>
            </a:fld>
            <a:endParaRPr lang="it-IT"/>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3662680"/>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inferiore  alla soglia comunitaria  (€. 207.000) mediante procedure tradizionali  (procedure aperte o ristrette ex art. 55 Codice appalti o negoziate ex art. 57 Codice)</a:t>
                      </a:r>
                    </a:p>
                    <a:p>
                      <a:endParaRPr lang="it-IT" dirty="0"/>
                    </a:p>
                  </a:txBody>
                  <a:tcPr/>
                </a:tc>
                <a:tc>
                  <a:txBody>
                    <a:bodyPr/>
                    <a:lstStyle/>
                    <a:p>
                      <a:r>
                        <a:rPr lang="it-IT" sz="1400" kern="1200" dirty="0" smtClean="0"/>
                        <a:t>Non autonomamente – Obbligo di ricorso a Unioni di comuni, o costituendo un apposito accordo consortile, o ricorrendo ad un soggetto aggregatore o alle province (SUA).</a:t>
                      </a:r>
                    </a:p>
                    <a:p>
                      <a:r>
                        <a:rPr lang="it-IT" sz="1400" kern="1200" dirty="0" smtClean="0"/>
                        <a:t>Inoltre questi soggetti  potranno svolgere procedure tradizionali solo 1) dopo aver verificato l'assenza del </a:t>
                      </a:r>
                      <a:r>
                        <a:rPr lang="it-IT" sz="1400" kern="1200" dirty="0" err="1" smtClean="0"/>
                        <a:t>metaprodotto</a:t>
                      </a:r>
                      <a:r>
                        <a:rPr lang="it-IT" sz="1400" kern="1200" dirty="0" smtClean="0"/>
                        <a:t> di riferimento sul MEPA e infine l'assenza di una piattaforma elettronica di acquisto regionale;</a:t>
                      </a:r>
                    </a:p>
                    <a:p>
                      <a:r>
                        <a:rPr lang="it-IT" sz="1400" kern="1200" dirty="0" smtClean="0"/>
                        <a:t>2) qualora la procedura di acquisto eseguita con il </a:t>
                      </a:r>
                      <a:r>
                        <a:rPr lang="it-IT" sz="1400" kern="1200" dirty="0" err="1" smtClean="0"/>
                        <a:t>Mepa</a:t>
                      </a:r>
                      <a:r>
                        <a:rPr lang="it-IT" sz="1400" kern="1200" dirty="0" smtClean="0"/>
                        <a:t> o con la piattaforma elettronica dimostri l’impossibilità di acquisire il bene/servizio (radicale difformità del bene/servizio rispetto a specifiche richieste dal Comune)</a:t>
                      </a:r>
                    </a:p>
                    <a:p>
                      <a:r>
                        <a:rPr lang="it-IT" sz="1400" kern="1200" dirty="0" smtClean="0"/>
                        <a:t> </a:t>
                      </a: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26</a:t>
            </a:fld>
            <a:endParaRPr lang="it-IT"/>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251520" y="260648"/>
          <a:ext cx="8229600" cy="3876040"/>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compreso tra €. 40.000 e €. 207.000 (soglia comunitaria) tramite procedure selettive in economia ai sensi dell'art. 125, comma 11 Codice (consultazione almeno cinque operatori economici – formalizzazione con contratto di cottimo fiduciario) </a:t>
                      </a:r>
                      <a:r>
                        <a:rPr lang="it-IT" sz="1800" i="1" kern="1200" dirty="0" smtClean="0"/>
                        <a:t>effettuati con procedure tradizionali (non telematiche).</a:t>
                      </a:r>
                      <a:endParaRPr lang="it-IT" i="1" dirty="0"/>
                    </a:p>
                  </a:txBody>
                  <a:tcPr/>
                </a:tc>
                <a:tc>
                  <a:txBody>
                    <a:bodyPr/>
                    <a:lstStyle/>
                    <a:p>
                      <a:r>
                        <a:rPr lang="it-IT" sz="1400" kern="1200" dirty="0" smtClean="0"/>
                        <a:t>Non autonomamente – Obbligo di ricorso a Unioni di comuni, o costituendo un apposito accordo consortile, o ricorrendo ad un soggetto aggregatore o alle province (SUA).</a:t>
                      </a:r>
                    </a:p>
                    <a:p>
                      <a:r>
                        <a:rPr lang="it-IT" sz="1400" kern="1200" dirty="0" smtClean="0"/>
                        <a:t>Inoltre questi soggetti  potranno svolgere procedure tradizionali solo 1) dopo aver verificato l'assenza del </a:t>
                      </a:r>
                      <a:r>
                        <a:rPr lang="it-IT" sz="1400" kern="1200" dirty="0" err="1" smtClean="0"/>
                        <a:t>metaprodotto</a:t>
                      </a:r>
                      <a:r>
                        <a:rPr lang="it-IT" sz="1400" kern="1200" dirty="0" smtClean="0"/>
                        <a:t> di riferimento sul MEPA e infine l'assenza di una piattaforma elettronica di acquisto regionale;</a:t>
                      </a:r>
                    </a:p>
                    <a:p>
                      <a:r>
                        <a:rPr lang="it-IT" sz="1400" kern="1200" dirty="0" smtClean="0"/>
                        <a:t>2) qualora la procedura di acquisto eseguita con il </a:t>
                      </a:r>
                      <a:r>
                        <a:rPr lang="it-IT" sz="1400" kern="1200" dirty="0" err="1" smtClean="0"/>
                        <a:t>Mepa</a:t>
                      </a:r>
                      <a:r>
                        <a:rPr lang="it-IT" sz="1400" kern="1200" dirty="0" smtClean="0"/>
                        <a:t> o con la piattaforma elettronica dimostri l’impossibilità di acquisire il bene/servizio (radicale difformità del bene/servizio rispetto a specifiche richieste dal Comune)</a:t>
                      </a:r>
                    </a:p>
                    <a:p>
                      <a:r>
                        <a:rPr lang="it-IT" sz="1400" kern="1200" dirty="0" smtClean="0"/>
                        <a:t> </a:t>
                      </a:r>
                    </a:p>
                    <a:p>
                      <a:endParaRPr lang="it-IT" sz="1400" kern="1200" dirty="0">
                        <a:solidFill>
                          <a:schemeClr val="dk1"/>
                        </a:solidFill>
                        <a:latin typeface="+mn-lt"/>
                        <a:ea typeface="+mn-ea"/>
                        <a:cs typeface="+mn-cs"/>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27</a:t>
            </a:fld>
            <a:endParaRPr lang="it-IT"/>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5400040"/>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importo inferiore a € 40.000 (soglia corrispondente all’acquisizione mediante procedura in economia con affidamento diretto ex art. 125, comma 11 Codice – formalizzazione con contratto di cottimo fiduciario) effettuati con procedure tradizionali (non telematiche).</a:t>
                      </a:r>
                      <a:endParaRPr lang="it-IT" dirty="0"/>
                    </a:p>
                  </a:txBody>
                  <a:tcPr/>
                </a:tc>
                <a:tc>
                  <a:txBody>
                    <a:bodyPr/>
                    <a:lstStyle/>
                    <a:p>
                      <a:r>
                        <a:rPr lang="it-IT" sz="1800" kern="1200" dirty="0" smtClean="0">
                          <a:solidFill>
                            <a:schemeClr val="dk1"/>
                          </a:solidFill>
                          <a:latin typeface="+mn-lt"/>
                          <a:ea typeface="+mn-ea"/>
                          <a:cs typeface="+mn-cs"/>
                        </a:rPr>
                        <a:t>Non autonomamente – Obbligo di ricorso a Unioni di comuni, o costituendo un apposito accordo consortile, o ricorrendo ad un soggetto aggregatore o alle province (SUA).</a:t>
                      </a:r>
                    </a:p>
                    <a:p>
                      <a:r>
                        <a:rPr lang="it-IT" sz="1800" kern="1200" dirty="0" smtClean="0">
                          <a:solidFill>
                            <a:schemeClr val="dk1"/>
                          </a:solidFill>
                          <a:latin typeface="+mn-lt"/>
                          <a:ea typeface="+mn-ea"/>
                          <a:cs typeface="+mn-cs"/>
                        </a:rPr>
                        <a:t>Inoltre questi soggetti  potranno svolgere procedure tradizionali solo 1) dopo aver verificato l'assenza del </a:t>
                      </a:r>
                      <a:r>
                        <a:rPr lang="it-IT" sz="1800" kern="1200" dirty="0" err="1" smtClean="0">
                          <a:solidFill>
                            <a:schemeClr val="dk1"/>
                          </a:solidFill>
                          <a:latin typeface="+mn-lt"/>
                          <a:ea typeface="+mn-ea"/>
                          <a:cs typeface="+mn-cs"/>
                        </a:rPr>
                        <a:t>metaprodotto</a:t>
                      </a:r>
                      <a:r>
                        <a:rPr lang="it-IT" sz="1800" kern="1200" dirty="0" smtClean="0">
                          <a:solidFill>
                            <a:schemeClr val="dk1"/>
                          </a:solidFill>
                          <a:latin typeface="+mn-lt"/>
                          <a:ea typeface="+mn-ea"/>
                          <a:cs typeface="+mn-cs"/>
                        </a:rPr>
                        <a:t> di riferimento sul MEPA e infine l'assenza di una piattaforma elettronica di acquisto regionale;</a:t>
                      </a:r>
                    </a:p>
                    <a:p>
                      <a:r>
                        <a:rPr lang="it-IT" sz="1800" kern="1200" dirty="0" smtClean="0">
                          <a:solidFill>
                            <a:schemeClr val="dk1"/>
                          </a:solidFill>
                          <a:latin typeface="+mn-lt"/>
                          <a:ea typeface="+mn-ea"/>
                          <a:cs typeface="+mn-cs"/>
                        </a:rPr>
                        <a:t>2) qualora la procedura di acquisto eseguita con il </a:t>
                      </a:r>
                      <a:r>
                        <a:rPr lang="it-IT" sz="1800" kern="1200" dirty="0" err="1" smtClean="0">
                          <a:solidFill>
                            <a:schemeClr val="dk1"/>
                          </a:solidFill>
                          <a:latin typeface="+mn-lt"/>
                          <a:ea typeface="+mn-ea"/>
                          <a:cs typeface="+mn-cs"/>
                        </a:rPr>
                        <a:t>Mepa</a:t>
                      </a:r>
                      <a:r>
                        <a:rPr lang="it-IT" sz="1800" kern="1200" dirty="0" smtClean="0">
                          <a:solidFill>
                            <a:schemeClr val="dk1"/>
                          </a:solidFill>
                          <a:latin typeface="+mn-lt"/>
                          <a:ea typeface="+mn-ea"/>
                          <a:cs typeface="+mn-cs"/>
                        </a:rPr>
                        <a:t> o con la piattaforma elettronica dimostri l’impossibilità di acquisire il bene/servizio (radicale difformità del bene/servizio rispetto a specifiche richieste dal Comune)</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28</a:t>
            </a:fld>
            <a:endParaRPr lang="it-IT"/>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6040120"/>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previsto nei rispettivi regolamenti di procedure </a:t>
                      </a:r>
                      <a:r>
                        <a:rPr lang="it-IT" sz="1800" kern="1200" dirty="0" err="1" smtClean="0"/>
                        <a:t>economali</a:t>
                      </a:r>
                      <a:r>
                        <a:rPr lang="it-IT" sz="1800" kern="1200" dirty="0" smtClean="0"/>
                        <a:t> / provveditorato/ contabilità per le c.d. “spese </a:t>
                      </a:r>
                      <a:r>
                        <a:rPr lang="it-IT" sz="1800" kern="1200" dirty="0" err="1" smtClean="0"/>
                        <a:t>economali</a:t>
                      </a:r>
                      <a:r>
                        <a:rPr lang="it-IT" sz="1800" kern="1200" dirty="0" smtClean="0"/>
                        <a:t>” o “spese minute e</a:t>
                      </a:r>
                    </a:p>
                    <a:p>
                      <a:r>
                        <a:rPr lang="it-IT" sz="1800" kern="1200" dirty="0" smtClean="0"/>
                        <a:t>urgenti” (intendendosi tali le spese aventi le caratteristiche previste dalla </a:t>
                      </a:r>
                      <a:r>
                        <a:rPr lang="it-IT" sz="1800" kern="1200" dirty="0" err="1" smtClean="0"/>
                        <a:t>det</a:t>
                      </a:r>
                      <a:r>
                        <a:rPr lang="it-IT" sz="1800" kern="1200" dirty="0" smtClean="0"/>
                        <a:t>. AVCP n. 4/2011 al punto 8)</a:t>
                      </a:r>
                    </a:p>
                    <a:p>
                      <a:endParaRPr lang="it-IT" dirty="0"/>
                    </a:p>
                  </a:txBody>
                  <a:tcPr/>
                </a:tc>
                <a:tc>
                  <a:txBody>
                    <a:bodyPr/>
                    <a:lstStyle/>
                    <a:p>
                      <a:r>
                        <a:rPr lang="it-IT" sz="1800" kern="1200" dirty="0" smtClean="0"/>
                        <a:t>Sì autonomamente</a:t>
                      </a:r>
                    </a:p>
                    <a:p>
                      <a:r>
                        <a:rPr lang="it-IT" sz="1800" kern="1200" dirty="0" smtClean="0"/>
                        <a:t> </a:t>
                      </a:r>
                    </a:p>
                    <a:p>
                      <a:r>
                        <a:rPr lang="it-IT" sz="1800" u="sng" kern="1200" dirty="0" smtClean="0"/>
                        <a:t>Attenzione !</a:t>
                      </a:r>
                      <a:endParaRPr lang="it-IT" sz="1800" kern="1200" dirty="0" smtClean="0"/>
                    </a:p>
                    <a:p>
                      <a:r>
                        <a:rPr lang="it-IT" sz="1800" kern="1200" dirty="0" smtClean="0"/>
                        <a:t>Le “spese </a:t>
                      </a:r>
                      <a:r>
                        <a:rPr lang="it-IT" sz="1800" kern="1200" dirty="0" err="1" smtClean="0"/>
                        <a:t>economali</a:t>
                      </a:r>
                      <a:r>
                        <a:rPr lang="it-IT" sz="1800" kern="1200" dirty="0" smtClean="0"/>
                        <a:t>” o “minute e urgenti” determinano una forma di acquisto che comporta una relazione diretta tra l’ordinante e il fornitore/prestatore di servizi, che non è formalizzata da nessun documento contrattuale, ma solo dal documento fiscale connesso all’acquisto (scontrino/ricevuta/fattura commerciale).</a:t>
                      </a:r>
                    </a:p>
                    <a:p>
                      <a:endParaRPr lang="it-IT" dirty="0"/>
                    </a:p>
                  </a:txBody>
                  <a:tcPr/>
                </a:tc>
              </a:tr>
              <a:tr h="370840">
                <a:tc>
                  <a:txBody>
                    <a:bodyPr/>
                    <a:lstStyle/>
                    <a:p>
                      <a:r>
                        <a:rPr lang="it-IT" sz="1800" kern="1200" dirty="0" smtClean="0"/>
                        <a:t>Acquisti di beni e servizi (indipendentemente dal valore) </a:t>
                      </a:r>
                    </a:p>
                    <a:p>
                      <a:r>
                        <a:rPr lang="it-IT" sz="1800" kern="1200" dirty="0" smtClean="0"/>
                        <a:t>previsti nelle tipologie individuate dall’art. 1, comma 7 del d.l. n. 95/2012 </a:t>
                      </a:r>
                      <a:r>
                        <a:rPr lang="it-IT" sz="1800" kern="1200" dirty="0" err="1" smtClean="0"/>
                        <a:t>conv</a:t>
                      </a:r>
                      <a:r>
                        <a:rPr lang="it-IT" sz="1800" kern="1200" dirty="0" smtClean="0"/>
                        <a:t>. in l. n. 135/2012 facendo obbligatoriamente ricorso alle convenzioni </a:t>
                      </a:r>
                      <a:r>
                        <a:rPr lang="it-IT" sz="1800" kern="1200" dirty="0" err="1" smtClean="0"/>
                        <a:t>Consip</a:t>
                      </a:r>
                      <a:r>
                        <a:rPr lang="it-IT" sz="1800" kern="1200" dirty="0" smtClean="0"/>
                        <a:t> o delle centrali di committenza regionali</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Sì autonomamente – seguendo quanto previsto dall’art. 1, comma 7 della legge n. 135/2012</a:t>
                      </a:r>
                    </a:p>
                    <a:p>
                      <a:endParaRPr lang="it-IT"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29</a:t>
            </a:fld>
            <a:endParaRPr lang="it-IT"/>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4734814"/>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Acquisti di beni e servizi di valore superiore alla soglia comunitaria (pari o superiore €. 207.000) mediante procedure tradizionali (procedure aperte o ristrette ex art. 55 Codice appalti  o negoziate ex art. 57 Codice appalti</a:t>
                      </a:r>
                    </a:p>
                    <a:p>
                      <a:endParaRPr lang="it-IT" dirty="0"/>
                    </a:p>
                  </a:txBody>
                  <a:tcPr/>
                </a:tc>
                <a:tc>
                  <a:txBody>
                    <a:bodyPr/>
                    <a:lstStyle/>
                    <a:p>
                      <a:pPr>
                        <a:lnSpc>
                          <a:spcPct val="115000"/>
                        </a:lnSpc>
                        <a:spcAft>
                          <a:spcPts val="0"/>
                        </a:spcAft>
                      </a:pPr>
                      <a:endParaRPr lang="it-IT" sz="1100" dirty="0">
                        <a:latin typeface="+mn-lt"/>
                        <a:ea typeface="Times New Roman"/>
                        <a:cs typeface="Times New Roman"/>
                      </a:endParaRPr>
                    </a:p>
                    <a:p>
                      <a:pPr algn="just">
                        <a:lnSpc>
                          <a:spcPct val="115000"/>
                        </a:lnSpc>
                        <a:spcAft>
                          <a:spcPts val="0"/>
                        </a:spcAft>
                      </a:pPr>
                      <a:r>
                        <a:rPr lang="it-IT" sz="1400" dirty="0">
                          <a:latin typeface="+mn-lt"/>
                          <a:ea typeface="Times New Roman"/>
                          <a:cs typeface="Times New Roman"/>
                        </a:rPr>
                        <a:t>Non autonomamente - Obbligo di ricorso a Unioni di comuni, o costituendo un apposito accordo consortile, o ricorrendo ad un soggetto aggregatore o alle province (SUA).</a:t>
                      </a:r>
                      <a:endParaRPr lang="it-IT" sz="1100" dirty="0">
                        <a:latin typeface="+mn-lt"/>
                        <a:ea typeface="Times New Roman"/>
                        <a:cs typeface="Times New Roman"/>
                      </a:endParaRPr>
                    </a:p>
                    <a:p>
                      <a:pPr algn="just">
                        <a:lnSpc>
                          <a:spcPct val="115000"/>
                        </a:lnSpc>
                        <a:spcAft>
                          <a:spcPts val="0"/>
                        </a:spcAft>
                      </a:pPr>
                      <a:r>
                        <a:rPr lang="it-IT" sz="1400" dirty="0">
                          <a:latin typeface="+mn-lt"/>
                          <a:ea typeface="Times New Roman"/>
                          <a:cs typeface="Times New Roman"/>
                        </a:rPr>
                        <a:t>Inoltre questi soggetti dovranno svolgere le procedure tenendo conto che qualora il bene o servizio sia presente in convenzioni </a:t>
                      </a:r>
                      <a:r>
                        <a:rPr lang="it-IT" sz="1400" dirty="0" err="1">
                          <a:latin typeface="+mn-lt"/>
                          <a:ea typeface="Times New Roman"/>
                          <a:cs typeface="Times New Roman"/>
                        </a:rPr>
                        <a:t>Consip</a:t>
                      </a:r>
                      <a:r>
                        <a:rPr lang="it-IT" sz="1400" dirty="0">
                          <a:latin typeface="+mn-lt"/>
                          <a:ea typeface="Times New Roman"/>
                          <a:cs typeface="Times New Roman"/>
                        </a:rPr>
                        <a:t> o di centrali di committenza per le quali non sia previsto l’obbligo di utilizzo,essi:</a:t>
                      </a:r>
                      <a:endParaRPr lang="it-IT" sz="1100" dirty="0">
                        <a:latin typeface="+mn-lt"/>
                        <a:ea typeface="Times New Roman"/>
                        <a:cs typeface="Times New Roman"/>
                      </a:endParaRPr>
                    </a:p>
                    <a:p>
                      <a:pPr algn="just">
                        <a:lnSpc>
                          <a:spcPct val="115000"/>
                        </a:lnSpc>
                        <a:spcAft>
                          <a:spcPts val="0"/>
                        </a:spcAft>
                      </a:pPr>
                      <a:r>
                        <a:rPr lang="it-IT" sz="1400" dirty="0">
                          <a:latin typeface="+mn-lt"/>
                          <a:ea typeface="Times New Roman"/>
                          <a:cs typeface="Times New Roman"/>
                        </a:rPr>
                        <a:t>a) possono acquisire il bene o servizio aderendo a convenzioni </a:t>
                      </a:r>
                      <a:r>
                        <a:rPr lang="it-IT" sz="1400" dirty="0" err="1">
                          <a:latin typeface="+mn-lt"/>
                          <a:ea typeface="Times New Roman"/>
                          <a:cs typeface="Times New Roman"/>
                        </a:rPr>
                        <a:t>Consip</a:t>
                      </a:r>
                      <a:r>
                        <a:rPr lang="it-IT" sz="1400" dirty="0">
                          <a:latin typeface="+mn-lt"/>
                          <a:ea typeface="Times New Roman"/>
                          <a:cs typeface="Times New Roman"/>
                        </a:rPr>
                        <a:t> o di centrali di committenza regionali attive;</a:t>
                      </a:r>
                      <a:endParaRPr lang="it-IT" sz="1100" dirty="0">
                        <a:latin typeface="+mn-lt"/>
                        <a:ea typeface="Times New Roman"/>
                        <a:cs typeface="Times New Roman"/>
                      </a:endParaRPr>
                    </a:p>
                    <a:p>
                      <a:pPr algn="just">
                        <a:lnSpc>
                          <a:spcPct val="115000"/>
                        </a:lnSpc>
                        <a:spcAft>
                          <a:spcPts val="0"/>
                        </a:spcAft>
                      </a:pPr>
                      <a:r>
                        <a:rPr lang="it-IT" sz="1400" dirty="0">
                          <a:latin typeface="+mn-lt"/>
                          <a:ea typeface="Times New Roman"/>
                          <a:cs typeface="Times New Roman"/>
                        </a:rPr>
                        <a:t>b) se decidono comunque di sviluppare una procedura autonoma di acquisto, devono assumere a riferimento i parametri qualità/prezzo della convenzione in base alla quale è potenzialmente acquisibile il bene/servizio.</a:t>
                      </a:r>
                      <a:endParaRPr lang="it-IT" sz="1100" dirty="0">
                        <a:latin typeface="+mn-lt"/>
                        <a:ea typeface="Times New Roman"/>
                        <a:cs typeface="Times New Roman"/>
                      </a:endParaRPr>
                    </a:p>
                  </a:txBody>
                  <a:tcPr marL="68580" marR="68580" marT="0" marB="0"/>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30</a:t>
            </a:fld>
            <a:endParaRPr lang="it-IT"/>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67544" y="260648"/>
          <a:ext cx="8229600" cy="6253480"/>
        </p:xfrm>
        <a:graphic>
          <a:graphicData uri="http://schemas.openxmlformats.org/drawingml/2006/table">
            <a:tbl>
              <a:tblPr firstRow="1" bandRow="1">
                <a:tableStyleId>{F5AB1C69-6EDB-4FF4-983F-18BD219EF322}</a:tableStyleId>
              </a:tblPr>
              <a:tblGrid>
                <a:gridCol w="4114800"/>
                <a:gridCol w="4114800"/>
              </a:tblGrid>
              <a:tr h="370840">
                <a:tc>
                  <a:txBody>
                    <a:bodyPr/>
                    <a:lstStyle/>
                    <a:p>
                      <a:endParaRPr lang="it-IT" dirty="0"/>
                    </a:p>
                  </a:txBody>
                  <a:tcPr/>
                </a:tc>
                <a:tc>
                  <a:txBody>
                    <a:bodyPr/>
                    <a:lstStyle/>
                    <a:p>
                      <a:endParaRPr lang="it-IT"/>
                    </a:p>
                  </a:txBody>
                  <a:tcPr/>
                </a:tc>
              </a:tr>
              <a:tr h="370840">
                <a:tc>
                  <a:txBody>
                    <a:bodyPr/>
                    <a:lstStyle/>
                    <a:p>
                      <a:r>
                        <a:rPr lang="it-IT" sz="1800" kern="1200" dirty="0" smtClean="0"/>
                        <a:t>Acquisti di beni e servizi di valore superiore alla soglia  Comunitaria (pari o superiore €. 207.000)  mediante procedure interamente telematiche/strumenti informatici comprese piattaforme elettroniche)</a:t>
                      </a:r>
                      <a:endParaRPr lang="it-IT" dirty="0"/>
                    </a:p>
                  </a:txBody>
                  <a:tcPr/>
                </a:tc>
                <a:tc>
                  <a:txBody>
                    <a:bodyPr/>
                    <a:lstStyle/>
                    <a:p>
                      <a:r>
                        <a:rPr lang="it-IT" sz="1600" kern="1200" dirty="0" smtClean="0"/>
                        <a:t>Sì autonomamente - ma qualora il bene o servizio sia presente in convenzioni </a:t>
                      </a:r>
                      <a:r>
                        <a:rPr lang="it-IT" sz="1600" kern="1200" dirty="0" err="1" smtClean="0"/>
                        <a:t>Consip</a:t>
                      </a:r>
                      <a:r>
                        <a:rPr lang="it-IT" sz="1600" kern="1200" dirty="0" smtClean="0"/>
                        <a:t> o di centrali di committenza per le quali non sia previsto l’obbligo di utilizzo, il Comune:</a:t>
                      </a:r>
                    </a:p>
                    <a:p>
                      <a:r>
                        <a:rPr lang="it-IT" sz="1600" kern="1200" dirty="0" smtClean="0"/>
                        <a:t>a) può acquisire il bene o servizio aderendo a convenzioni </a:t>
                      </a:r>
                      <a:r>
                        <a:rPr lang="it-IT" sz="1600" kern="1200" dirty="0" err="1" smtClean="0"/>
                        <a:t>Consip</a:t>
                      </a:r>
                      <a:r>
                        <a:rPr lang="it-IT" sz="1600" kern="1200" dirty="0" smtClean="0"/>
                        <a:t> o di centrali di committenza regionali attive;</a:t>
                      </a:r>
                    </a:p>
                    <a:p>
                      <a:r>
                        <a:rPr lang="it-IT" sz="1600" kern="1200" dirty="0" smtClean="0"/>
                        <a:t>b) se decide comunque di sviluppare una procedura autonoma di acquisto, deve assumere a riferimento i parametri qualità/prezzo della convenzione in base alla quale è potenzialmente acquisibile il bene/servizio.</a:t>
                      </a:r>
                      <a:endParaRPr lang="it-IT" sz="1600" kern="1200" dirty="0">
                        <a:solidFill>
                          <a:schemeClr val="dk1"/>
                        </a:solidFill>
                        <a:latin typeface="+mn-lt"/>
                        <a:ea typeface="+mn-ea"/>
                        <a:cs typeface="+mn-cs"/>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Affidamento di lavori di valore inferiore ai 40.000 euro</a:t>
                      </a:r>
                    </a:p>
                    <a:p>
                      <a:endParaRPr lang="it-IT" dirty="0"/>
                    </a:p>
                  </a:txBody>
                  <a:tcPr/>
                </a:tc>
                <a:tc>
                  <a:txBody>
                    <a:bodyPr/>
                    <a:lstStyle/>
                    <a:p>
                      <a:r>
                        <a:rPr lang="it-IT" sz="1600" kern="1200" dirty="0" smtClean="0"/>
                        <a:t>Non autonomamente - Obbligo di acquisizione mediante modulo di acquisizione aggregata (Unione di Comuni, Soggetti aggregatori, Stazione Unica Appaltante presso Provincia, accordo con altri Comuni non capoluogo)</a:t>
                      </a:r>
                      <a:endParaRPr lang="it-IT" sz="1600" kern="1200" dirty="0" smtClean="0">
                        <a:solidFill>
                          <a:schemeClr val="dk1"/>
                        </a:solidFill>
                        <a:latin typeface="+mn-lt"/>
                        <a:ea typeface="+mn-ea"/>
                        <a:cs typeface="+mn-cs"/>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smtClean="0"/>
                        <a:t>Affidamento di lavori di valore superiore ai 40.000 euro</a:t>
                      </a:r>
                      <a:endParaRPr lang="it-IT"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kern="1200" dirty="0" smtClean="0"/>
                        <a:t>Non autonomamente - Obbligo di acquisizione mediante modulo di acquisizione aggregata (Unione di Comuni, Soggetti aggregatori, Stazione Unica Appaltante presso Provincia, accordo con altri Comuni non capoluogo)</a:t>
                      </a:r>
                      <a:endParaRPr lang="it-IT" sz="1600" dirty="0"/>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31</a:t>
            </a:fld>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cap="small" dirty="0" smtClean="0"/>
              <a:t>PARTENARIATO PUBBLICO PRIVATO E CENTRALI </a:t>
            </a:r>
            <a:r>
              <a:rPr lang="it-IT" b="1" cap="small" dirty="0" err="1" smtClean="0"/>
              <a:t>DI</a:t>
            </a:r>
            <a:r>
              <a:rPr lang="it-IT" b="1" cap="small" dirty="0" smtClean="0"/>
              <a:t> COMMITTENZA </a:t>
            </a:r>
            <a:endParaRPr lang="it-IT" dirty="0"/>
          </a:p>
        </p:txBody>
      </p:sp>
      <p:sp>
        <p:nvSpPr>
          <p:cNvPr id="3" name="Segnaposto contenuto 2"/>
          <p:cNvSpPr>
            <a:spLocks noGrp="1"/>
          </p:cNvSpPr>
          <p:nvPr>
            <p:ph idx="1"/>
          </p:nvPr>
        </p:nvSpPr>
        <p:spPr/>
        <p:txBody>
          <a:bodyPr>
            <a:normAutofit fontScale="85000" lnSpcReduction="10000"/>
          </a:bodyPr>
          <a:lstStyle/>
          <a:p>
            <a:pPr algn="ctr">
              <a:buNone/>
            </a:pPr>
            <a:r>
              <a:rPr lang="it-IT" b="1" cap="small" dirty="0" smtClean="0"/>
              <a:t>Definizione del partenariato pubblico privato</a:t>
            </a:r>
          </a:p>
          <a:p>
            <a:pPr algn="just">
              <a:buNone/>
            </a:pPr>
            <a:r>
              <a:rPr lang="it-IT" dirty="0" smtClean="0"/>
              <a:t>art. 3, comma 15ter, </a:t>
            </a:r>
            <a:r>
              <a:rPr lang="it-IT" dirty="0" err="1" smtClean="0"/>
              <a:t>D.lgs</a:t>
            </a:r>
            <a:r>
              <a:rPr lang="it-IT" dirty="0" smtClean="0"/>
              <a:t> n. 163/2006 </a:t>
            </a:r>
          </a:p>
          <a:p>
            <a:pPr algn="just">
              <a:buNone/>
            </a:pPr>
            <a:r>
              <a:rPr lang="it-IT" i="1" dirty="0" smtClean="0"/>
              <a:t>“ … contratti aventi per oggetto una o più prestazioni quali la </a:t>
            </a:r>
            <a:r>
              <a:rPr lang="it-IT" b="1" i="1" dirty="0" smtClean="0"/>
              <a:t>progettazione</a:t>
            </a:r>
            <a:r>
              <a:rPr lang="it-IT" i="1" dirty="0" smtClean="0"/>
              <a:t>, la </a:t>
            </a:r>
            <a:r>
              <a:rPr lang="it-IT" b="1" i="1" dirty="0" smtClean="0"/>
              <a:t>costruzione</a:t>
            </a:r>
            <a:r>
              <a:rPr lang="it-IT" i="1" dirty="0" smtClean="0"/>
              <a:t>, la </a:t>
            </a:r>
            <a:r>
              <a:rPr lang="it-IT" b="1" i="1" dirty="0" smtClean="0"/>
              <a:t>gestione</a:t>
            </a:r>
            <a:r>
              <a:rPr lang="it-IT" i="1" dirty="0" smtClean="0"/>
              <a:t> o la manutenzione di un’opera pubblica o di pubblica utilità, </a:t>
            </a:r>
            <a:r>
              <a:rPr lang="it-IT" b="1" i="1" dirty="0" smtClean="0"/>
              <a:t>oppure la fornitura di un servizio</a:t>
            </a:r>
            <a:r>
              <a:rPr lang="it-IT" i="1" dirty="0" smtClean="0"/>
              <a:t>, compreso in ogni caso il finanziamento totale o parziale a carico di privati, anche in forme diverse, di tali prestazioni, con allocazione dei rischi ai sensi delle prescrizioni e degli indirizzi comunitari vigenti” </a:t>
            </a:r>
            <a:endParaRPr lang="it-IT" dirty="0" smtClean="0"/>
          </a:p>
          <a:p>
            <a:pPr algn="ctr">
              <a:buNone/>
            </a:pPr>
            <a:r>
              <a:rPr lang="it-IT" b="1" cap="small" dirty="0" smtClean="0"/>
              <a:t> </a:t>
            </a:r>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32</a:t>
            </a:fld>
            <a:endParaRPr lang="it-IT"/>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200" b="1" dirty="0" smtClean="0"/>
              <a:t>Analisi dei rischi </a:t>
            </a:r>
            <a:r>
              <a:rPr lang="it-IT" sz="3200" dirty="0" smtClean="0"/>
              <a:t/>
            </a:r>
            <a:br>
              <a:rPr lang="it-IT" sz="3200" dirty="0" smtClean="0"/>
            </a:br>
            <a:r>
              <a:rPr lang="it-IT" sz="3200" dirty="0" smtClean="0"/>
              <a:t>(FONTE: AVCP n. 2/2010 e Circolare PCDM del 27.03.2009)</a:t>
            </a:r>
            <a:endParaRPr lang="it-IT" sz="3200" dirty="0"/>
          </a:p>
        </p:txBody>
      </p:sp>
      <p:sp>
        <p:nvSpPr>
          <p:cNvPr id="3" name="Segnaposto contenuto 2"/>
          <p:cNvSpPr>
            <a:spLocks noGrp="1"/>
          </p:cNvSpPr>
          <p:nvPr>
            <p:ph idx="1"/>
          </p:nvPr>
        </p:nvSpPr>
        <p:spPr/>
        <p:txBody>
          <a:bodyPr/>
          <a:lstStyle/>
          <a:p>
            <a:pPr lvl="0">
              <a:buNone/>
            </a:pPr>
            <a:r>
              <a:rPr lang="it-IT" sz="2800" dirty="0" smtClean="0"/>
              <a:t>Tipologie di rischio</a:t>
            </a:r>
          </a:p>
          <a:p>
            <a:pPr lvl="0"/>
            <a:r>
              <a:rPr lang="it-IT" dirty="0" smtClean="0"/>
              <a:t>rischio di costruzione </a:t>
            </a:r>
          </a:p>
          <a:p>
            <a:pPr lvl="0"/>
            <a:r>
              <a:rPr lang="it-IT" dirty="0" smtClean="0"/>
              <a:t>rischio di disponibilità</a:t>
            </a:r>
          </a:p>
          <a:p>
            <a:pPr lvl="0"/>
            <a:r>
              <a:rPr lang="it-IT" dirty="0" smtClean="0"/>
              <a:t>rischio di domanda </a:t>
            </a:r>
          </a:p>
          <a:p>
            <a:pPr>
              <a:buNone/>
            </a:pPr>
            <a:r>
              <a:rPr lang="it-IT" dirty="0" smtClean="0"/>
              <a:t> </a:t>
            </a:r>
          </a:p>
          <a:p>
            <a:pPr>
              <a:buNone/>
            </a:pPr>
            <a:r>
              <a:rPr lang="it-IT" dirty="0" smtClean="0"/>
              <a:t>Ripartizione dei rischi ai fini della definizione di una operazione in PPP </a:t>
            </a:r>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33</a:t>
            </a:fld>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Elenco degli strumenti di PPP</a:t>
            </a:r>
            <a:r>
              <a:rPr lang="it-IT" dirty="0" smtClean="0"/>
              <a:t/>
            </a:r>
            <a:br>
              <a:rPr lang="it-IT" dirty="0" smtClean="0"/>
            </a:br>
            <a:endParaRPr lang="it-IT" dirty="0"/>
          </a:p>
        </p:txBody>
      </p:sp>
      <p:sp>
        <p:nvSpPr>
          <p:cNvPr id="3" name="Segnaposto contenuto 2"/>
          <p:cNvSpPr>
            <a:spLocks noGrp="1"/>
          </p:cNvSpPr>
          <p:nvPr>
            <p:ph idx="1"/>
          </p:nvPr>
        </p:nvSpPr>
        <p:spPr/>
        <p:txBody>
          <a:bodyPr>
            <a:normAutofit lnSpcReduction="10000"/>
          </a:bodyPr>
          <a:lstStyle/>
          <a:p>
            <a:pPr lvl="0"/>
            <a:r>
              <a:rPr lang="it-IT" i="1" dirty="0" smtClean="0"/>
              <a:t>Concessione di lavori pubblici</a:t>
            </a:r>
            <a:endParaRPr lang="it-IT" dirty="0" smtClean="0"/>
          </a:p>
          <a:p>
            <a:pPr lvl="0"/>
            <a:r>
              <a:rPr lang="it-IT" i="1" dirty="0" smtClean="0"/>
              <a:t>Concessione di servizi</a:t>
            </a:r>
            <a:endParaRPr lang="it-IT" dirty="0" smtClean="0"/>
          </a:p>
          <a:p>
            <a:pPr lvl="0"/>
            <a:r>
              <a:rPr lang="it-IT" i="1" dirty="0" smtClean="0"/>
              <a:t>Locazione finanziaria di opera pubblica</a:t>
            </a:r>
            <a:endParaRPr lang="it-IT" dirty="0" smtClean="0"/>
          </a:p>
          <a:p>
            <a:pPr lvl="0"/>
            <a:r>
              <a:rPr lang="it-IT" i="1" dirty="0" smtClean="0"/>
              <a:t>Contratto di disponibilità</a:t>
            </a:r>
            <a:endParaRPr lang="it-IT" dirty="0" smtClean="0"/>
          </a:p>
          <a:p>
            <a:pPr lvl="0"/>
            <a:r>
              <a:rPr lang="it-IT" i="1" dirty="0" smtClean="0"/>
              <a:t>Le società miste/società di trasformazione urbana</a:t>
            </a:r>
            <a:endParaRPr lang="it-IT" dirty="0" smtClean="0"/>
          </a:p>
          <a:p>
            <a:pPr lvl="0"/>
            <a:r>
              <a:rPr lang="it-IT" i="1" dirty="0" smtClean="0"/>
              <a:t>Contratti di sponsorizzazione</a:t>
            </a:r>
            <a:endParaRPr lang="it-IT" dirty="0" smtClean="0"/>
          </a:p>
          <a:p>
            <a:pPr lvl="0"/>
            <a:r>
              <a:rPr lang="it-IT" i="1" dirty="0" smtClean="0"/>
              <a:t>Valorizzazione dei beni comunali</a:t>
            </a:r>
            <a:endParaRPr lang="it-IT" dirty="0" smtClean="0"/>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34</a:t>
            </a:fld>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cap="small" dirty="0" smtClean="0"/>
              <a:t>Modello contrattuali per gli enti locali</a:t>
            </a:r>
            <a:endParaRPr lang="it-IT" dirty="0"/>
          </a:p>
        </p:txBody>
      </p:sp>
      <p:sp>
        <p:nvSpPr>
          <p:cNvPr id="3" name="Segnaposto contenuto 2"/>
          <p:cNvSpPr>
            <a:spLocks noGrp="1"/>
          </p:cNvSpPr>
          <p:nvPr>
            <p:ph idx="1"/>
          </p:nvPr>
        </p:nvSpPr>
        <p:spPr/>
        <p:txBody>
          <a:bodyPr>
            <a:normAutofit lnSpcReduction="10000"/>
          </a:bodyPr>
          <a:lstStyle/>
          <a:p>
            <a:pPr>
              <a:buNone/>
            </a:pPr>
            <a:r>
              <a:rPr lang="it-IT" b="1" u="sng" dirty="0" smtClean="0"/>
              <a:t>Elenco contratti a procedura ad attivazione pubblica</a:t>
            </a:r>
            <a:endParaRPr lang="it-IT" b="1" dirty="0" smtClean="0"/>
          </a:p>
          <a:p>
            <a:pPr lvl="0"/>
            <a:r>
              <a:rPr lang="it-IT" dirty="0" smtClean="0"/>
              <a:t>Finanza di progetto ad iniziativa pubblica </a:t>
            </a:r>
          </a:p>
          <a:p>
            <a:pPr lvl="0"/>
            <a:r>
              <a:rPr lang="it-IT" dirty="0" smtClean="0"/>
              <a:t>Concessione di lavori pubblici tradizionale </a:t>
            </a:r>
          </a:p>
          <a:p>
            <a:pPr lvl="0"/>
            <a:r>
              <a:rPr lang="it-IT" dirty="0" smtClean="0"/>
              <a:t>Locazione finanziaria </a:t>
            </a:r>
          </a:p>
          <a:p>
            <a:pPr lvl="0"/>
            <a:r>
              <a:rPr lang="it-IT" dirty="0" smtClean="0"/>
              <a:t>Contratto di disponibilità </a:t>
            </a:r>
          </a:p>
          <a:p>
            <a:pPr lvl="0"/>
            <a:r>
              <a:rPr lang="it-IT" dirty="0" smtClean="0"/>
              <a:t>Contratto di sponsorizzazione </a:t>
            </a:r>
          </a:p>
          <a:p>
            <a:pPr lvl="0"/>
            <a:r>
              <a:rPr lang="it-IT" dirty="0" smtClean="0"/>
              <a:t>Contratto di valorizzazione/permuta </a:t>
            </a:r>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35</a:t>
            </a:fld>
            <a:endParaRPr lang="it-IT"/>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Procedura per contratti procedure ad attivazione pubblica</a:t>
            </a:r>
            <a:endParaRPr lang="it-IT" dirty="0"/>
          </a:p>
        </p:txBody>
      </p:sp>
      <p:graphicFrame>
        <p:nvGraphicFramePr>
          <p:cNvPr id="5" name="Segnaposto contenuto 4"/>
          <p:cNvGraphicFramePr>
            <a:graphicFrameLocks noGrp="1"/>
          </p:cNvGraphicFramePr>
          <p:nvPr>
            <p:ph idx="1"/>
          </p:nvPr>
        </p:nvGraphicFramePr>
        <p:xfrm>
          <a:off x="457200" y="1600200"/>
          <a:ext cx="8229600" cy="36880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Nomina del RUP</a:t>
                      </a:r>
                    </a:p>
                  </a:txBody>
                  <a:tcPr/>
                </a:tc>
                <a:tc>
                  <a:txBody>
                    <a:bodyPr/>
                    <a:lstStyle/>
                    <a:p>
                      <a:pPr algn="ctr">
                        <a:lnSpc>
                          <a:spcPts val="2400"/>
                        </a:lnSpc>
                        <a:spcAft>
                          <a:spcPts val="0"/>
                        </a:spcAft>
                      </a:pPr>
                      <a:r>
                        <a:rPr lang="it-IT" sz="1100" dirty="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Atto di Programmazione opere pubbliche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Approvazione studio di fattibilità/progetto preliminare</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Approvazione Piano economico e finanziario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Indizione e gestione della conferenza di servizi preliminare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dirty="0">
                          <a:latin typeface="Calibri"/>
                          <a:ea typeface="Calibri"/>
                          <a:cs typeface="Times New Roman"/>
                        </a:rPr>
                        <a:t>Richiesta alla Centrale di committenza di attivazione procedura di gara</a:t>
                      </a:r>
                    </a:p>
                  </a:txBody>
                  <a:tcPr/>
                </a:tc>
                <a:tc>
                  <a:txBody>
                    <a:bodyPr/>
                    <a:lstStyle/>
                    <a:p>
                      <a:pPr algn="ctr">
                        <a:lnSpc>
                          <a:spcPts val="2400"/>
                        </a:lnSpc>
                        <a:spcAft>
                          <a:spcPts val="0"/>
                        </a:spcAft>
                      </a:pPr>
                      <a:r>
                        <a:rPr lang="it-IT" sz="1100" dirty="0">
                          <a:latin typeface="Calibri"/>
                          <a:ea typeface="Calibri"/>
                          <a:cs typeface="Times New Roman"/>
                        </a:rPr>
                        <a:t>X</a:t>
                      </a:r>
                    </a:p>
                  </a:txBody>
                  <a:tcPr/>
                </a:tc>
                <a:tc>
                  <a:txBody>
                    <a:bodyPr/>
                    <a:lstStyle/>
                    <a:p>
                      <a:endParaRPr lang="it-IT"/>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36</a:t>
            </a:fld>
            <a:endParaRPr lang="it-IT"/>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57200" y="1600200"/>
          <a:ext cx="8229600" cy="39928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Centrale di committenza </a:t>
                      </a:r>
                      <a:endParaRPr lang="it-IT" sz="1100">
                        <a:latin typeface="Calibri"/>
                        <a:ea typeface="Calibri"/>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Determina a contrarre </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Determina di approvazione della commissione di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Gestione della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Determina aggiudica provvisoria e nomina del promotore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Indizione della conferenza di servizi sul progetto del promotore</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dirty="0">
                          <a:latin typeface="Calibri"/>
                          <a:ea typeface="Calibri"/>
                          <a:cs typeface="Times New Roman"/>
                        </a:rPr>
                        <a:t>Determina aggiudica definitiva e nomina concessionario </a:t>
                      </a:r>
                    </a:p>
                  </a:txBody>
                  <a:tcPr/>
                </a:tc>
                <a:tc>
                  <a:txBody>
                    <a:bodyPr/>
                    <a:lstStyle/>
                    <a:p>
                      <a:pPr algn="ctr">
                        <a:lnSpc>
                          <a:spcPts val="2400"/>
                        </a:lnSpc>
                        <a:spcAft>
                          <a:spcPts val="0"/>
                        </a:spcAft>
                      </a:pPr>
                      <a:r>
                        <a:rPr lang="it-IT" sz="1100" dirty="0">
                          <a:latin typeface="Calibri"/>
                          <a:ea typeface="Calibri"/>
                          <a:cs typeface="Times New Roman"/>
                        </a:rPr>
                        <a:t>X</a:t>
                      </a:r>
                    </a:p>
                  </a:txBody>
                  <a:tcPr/>
                </a:tc>
                <a:tc>
                  <a:txBody>
                    <a:bodyPr/>
                    <a:lstStyle/>
                    <a:p>
                      <a:pPr algn="ctr">
                        <a:lnSpc>
                          <a:spcPts val="2400"/>
                        </a:lnSpc>
                      </a:pPr>
                      <a:endParaRPr lang="it-IT" sz="1100" dirty="0">
                        <a:latin typeface="Calibri"/>
                        <a:ea typeface="Times New Roman"/>
                        <a:cs typeface="Times New Roman"/>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37</a:t>
            </a:fld>
            <a:endParaRPr lang="it-IT"/>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6" name="Segnaposto contenuto 5"/>
          <p:cNvGraphicFramePr>
            <a:graphicFrameLocks noGrp="1"/>
          </p:cNvGraphicFramePr>
          <p:nvPr>
            <p:ph idx="1"/>
          </p:nvPr>
        </p:nvGraphicFramePr>
        <p:xfrm>
          <a:off x="457200" y="1600200"/>
          <a:ext cx="8229600" cy="37795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Stipulazione del contratto</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Nomina del responsabile della concessione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Approvazione del progetto definitivo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Approvazione del progetto esecutivo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Validazione del progetto e consegna dei lavori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a:latin typeface="Calibri"/>
                          <a:ea typeface="Calibri"/>
                          <a:cs typeface="Times New Roman"/>
                        </a:rPr>
                        <a:t>Nomina dei soggetti collaudatori</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endParaRPr lang="it-IT"/>
                    </a:p>
                  </a:txBody>
                  <a:tcPr/>
                </a:tc>
              </a:tr>
              <a:tr h="370840">
                <a:tc>
                  <a:txBody>
                    <a:bodyPr/>
                    <a:lstStyle/>
                    <a:p>
                      <a:pPr algn="ctr">
                        <a:lnSpc>
                          <a:spcPts val="2400"/>
                        </a:lnSpc>
                        <a:spcAft>
                          <a:spcPts val="0"/>
                        </a:spcAft>
                      </a:pPr>
                      <a:r>
                        <a:rPr lang="it-IT" sz="1100" dirty="0">
                          <a:latin typeface="Calibri"/>
                          <a:ea typeface="Calibri"/>
                          <a:cs typeface="Times New Roman"/>
                        </a:rPr>
                        <a:t>Controllo sulla esecuzione del contratto di concessione</a:t>
                      </a:r>
                    </a:p>
                  </a:txBody>
                  <a:tcPr/>
                </a:tc>
                <a:tc>
                  <a:txBody>
                    <a:bodyPr/>
                    <a:lstStyle/>
                    <a:p>
                      <a:pPr algn="ctr">
                        <a:lnSpc>
                          <a:spcPts val="2400"/>
                        </a:lnSpc>
                        <a:spcAft>
                          <a:spcPts val="0"/>
                        </a:spcAft>
                      </a:pPr>
                      <a:r>
                        <a:rPr lang="it-IT" sz="1100" dirty="0">
                          <a:latin typeface="Calibri"/>
                          <a:ea typeface="Calibri"/>
                          <a:cs typeface="Times New Roman"/>
                        </a:rPr>
                        <a:t>X </a:t>
                      </a:r>
                    </a:p>
                  </a:txBody>
                  <a:tcPr/>
                </a:tc>
                <a:tc>
                  <a:txBody>
                    <a:bodyPr/>
                    <a:lstStyle/>
                    <a:p>
                      <a:endParaRPr lang="it-IT"/>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38</a:t>
            </a:fld>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600" dirty="0" smtClean="0"/>
              <a:t>Elenco contratti procedure ad attivazione privata</a:t>
            </a:r>
            <a:br>
              <a:rPr lang="it-IT" sz="3600" dirty="0" smtClean="0"/>
            </a:br>
            <a:endParaRPr lang="it-IT" sz="3600" dirty="0"/>
          </a:p>
        </p:txBody>
      </p:sp>
      <p:sp>
        <p:nvSpPr>
          <p:cNvPr id="3" name="Segnaposto contenuto 2"/>
          <p:cNvSpPr>
            <a:spLocks noGrp="1"/>
          </p:cNvSpPr>
          <p:nvPr>
            <p:ph idx="1"/>
          </p:nvPr>
        </p:nvSpPr>
        <p:spPr/>
        <p:txBody>
          <a:bodyPr/>
          <a:lstStyle/>
          <a:p>
            <a:pPr marL="514350" lvl="0" indent="-514350">
              <a:buFont typeface="+mj-lt"/>
              <a:buAutoNum type="alphaUcPeriod"/>
            </a:pPr>
            <a:r>
              <a:rPr lang="it-IT" dirty="0" smtClean="0"/>
              <a:t>Finanza di progetto in comma 19 ad iniziativa privata </a:t>
            </a:r>
          </a:p>
          <a:p>
            <a:pPr marL="514350" lvl="0" indent="-514350">
              <a:buFont typeface="+mj-lt"/>
              <a:buAutoNum type="alphaUcPeriod"/>
            </a:pPr>
            <a:endParaRPr lang="it-IT" dirty="0" smtClean="0"/>
          </a:p>
          <a:p>
            <a:pPr marL="514350" lvl="0" indent="-514350">
              <a:buFont typeface="+mj-lt"/>
              <a:buAutoNum type="alphaUcPeriod"/>
            </a:pPr>
            <a:r>
              <a:rPr lang="it-IT" dirty="0" smtClean="0"/>
              <a:t>Locazione finanziaria di opera pubblica </a:t>
            </a:r>
          </a:p>
          <a:p>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39</a:t>
            </a:fld>
            <a:endParaRPr lang="it-IT"/>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Procedura per contratti procedure ad attivazione privata</a:t>
            </a:r>
            <a:endParaRPr lang="it-IT" dirty="0"/>
          </a:p>
        </p:txBody>
      </p:sp>
      <p:graphicFrame>
        <p:nvGraphicFramePr>
          <p:cNvPr id="5" name="Segnaposto contenuto 4"/>
          <p:cNvGraphicFramePr>
            <a:graphicFrameLocks noGrp="1"/>
          </p:cNvGraphicFramePr>
          <p:nvPr>
            <p:ph idx="1"/>
          </p:nvPr>
        </p:nvGraphicFramePr>
        <p:xfrm>
          <a:off x="457200" y="1600200"/>
          <a:ext cx="8229600" cy="46939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Centrale di committenza </a:t>
                      </a:r>
                      <a:endParaRPr lang="it-IT" sz="1100">
                        <a:latin typeface="Calibri"/>
                        <a:ea typeface="Calibri"/>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La presa d’atto della proposta presentata e la nomina del RUP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Approvazione della proposta presentata dal proponente </a:t>
                      </a:r>
                    </a:p>
                  </a:txBody>
                  <a:tcPr/>
                </a:tc>
                <a:tc>
                  <a:txBody>
                    <a:bodyPr/>
                    <a:lstStyle/>
                    <a:p>
                      <a:pPr algn="ctr">
                        <a:lnSpc>
                          <a:spcPts val="2400"/>
                        </a:lnSpc>
                        <a:spcAft>
                          <a:spcPts val="0"/>
                        </a:spcAft>
                      </a:pPr>
                      <a:r>
                        <a:rPr lang="it-IT" sz="1100" dirty="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Dichiarazione di pubblico interesse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Individuazione del soggetto promotore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Inserimento del progetto nella programmazione delle opere pubbliche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Indizione e gestione conferenza di servizi preliminare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Richiesta alla Centrale di committenza di attivazione procedura di gara</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dirty="0">
                        <a:latin typeface="Calibri"/>
                        <a:ea typeface="Times New Roman"/>
                        <a:cs typeface="Times New Roman"/>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40</a:t>
            </a:fld>
            <a:endParaRPr lang="it-IT"/>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57200" y="1600200"/>
          <a:ext cx="8229600" cy="29870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Centrale di committenza </a:t>
                      </a:r>
                      <a:endParaRPr lang="it-IT" sz="1100">
                        <a:latin typeface="Calibri"/>
                        <a:ea typeface="Calibri"/>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Determina a contrarre </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Determina di approvazione della commissione di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Gestione della gara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 </a:t>
                      </a:r>
                    </a:p>
                  </a:txBody>
                  <a:tcPr/>
                </a:tc>
              </a:tr>
              <a:tr h="370840">
                <a:tc>
                  <a:txBody>
                    <a:bodyPr/>
                    <a:lstStyle/>
                    <a:p>
                      <a:pPr algn="ctr">
                        <a:lnSpc>
                          <a:spcPts val="2400"/>
                        </a:lnSpc>
                        <a:spcAft>
                          <a:spcPts val="0"/>
                        </a:spcAft>
                      </a:pPr>
                      <a:r>
                        <a:rPr lang="it-IT" sz="1100">
                          <a:latin typeface="Calibri"/>
                          <a:ea typeface="Calibri"/>
                          <a:cs typeface="Times New Roman"/>
                        </a:rPr>
                        <a:t>Determina aggiudica provvisoria </a:t>
                      </a:r>
                    </a:p>
                  </a:txBody>
                  <a:tcPr/>
                </a:tc>
                <a:tc>
                  <a:txBody>
                    <a:bodyPr/>
                    <a:lstStyle/>
                    <a:p>
                      <a:pPr algn="ctr">
                        <a:lnSpc>
                          <a:spcPts val="2400"/>
                        </a:lnSpc>
                      </a:pPr>
                      <a:endParaRPr lang="it-IT" sz="1100">
                        <a:latin typeface="Calibri"/>
                        <a:ea typeface="Times New Roman"/>
                        <a:cs typeface="Times New Roman"/>
                      </a:endParaRPr>
                    </a:p>
                  </a:txBody>
                  <a:tcPr/>
                </a:tc>
                <a:tc>
                  <a:txBody>
                    <a:bodyPr/>
                    <a:lstStyle/>
                    <a:p>
                      <a:pPr algn="ctr">
                        <a:lnSpc>
                          <a:spcPts val="2400"/>
                        </a:lnSpc>
                        <a:spcAft>
                          <a:spcPts val="0"/>
                        </a:spcAft>
                      </a:pPr>
                      <a:r>
                        <a:rPr lang="it-IT" sz="1100">
                          <a:latin typeface="Calibri"/>
                          <a:ea typeface="Calibri"/>
                          <a:cs typeface="Times New Roman"/>
                        </a:rPr>
                        <a:t>X</a:t>
                      </a:r>
                    </a:p>
                  </a:txBody>
                  <a:tcPr/>
                </a:tc>
              </a:tr>
              <a:tr h="370840">
                <a:tc>
                  <a:txBody>
                    <a:bodyPr/>
                    <a:lstStyle/>
                    <a:p>
                      <a:pPr algn="ctr">
                        <a:lnSpc>
                          <a:spcPts val="2400"/>
                        </a:lnSpc>
                        <a:spcAft>
                          <a:spcPts val="0"/>
                        </a:spcAft>
                      </a:pPr>
                      <a:r>
                        <a:rPr lang="it-IT" sz="1100">
                          <a:latin typeface="Calibri"/>
                          <a:ea typeface="Calibri"/>
                          <a:cs typeface="Times New Roman"/>
                        </a:rPr>
                        <a:t>Determina aggiudica definitiva e nomina concessionario </a:t>
                      </a:r>
                    </a:p>
                  </a:txBody>
                  <a:tcPr/>
                </a:tc>
                <a:tc>
                  <a:txBody>
                    <a:bodyPr/>
                    <a:lstStyle/>
                    <a:p>
                      <a:pPr algn="ctr">
                        <a:lnSpc>
                          <a:spcPts val="2400"/>
                        </a:lnSpc>
                        <a:spcAft>
                          <a:spcPts val="0"/>
                        </a:spcAft>
                      </a:pPr>
                      <a:r>
                        <a:rPr lang="it-IT" sz="1100">
                          <a:latin typeface="Calibri"/>
                          <a:ea typeface="Calibri"/>
                          <a:cs typeface="Times New Roman"/>
                        </a:rPr>
                        <a:t>X</a:t>
                      </a:r>
                    </a:p>
                  </a:txBody>
                  <a:tcPr/>
                </a:tc>
                <a:tc>
                  <a:txBody>
                    <a:bodyPr/>
                    <a:lstStyle/>
                    <a:p>
                      <a:pPr algn="ctr">
                        <a:lnSpc>
                          <a:spcPts val="2400"/>
                        </a:lnSpc>
                      </a:pPr>
                      <a:endParaRPr lang="it-IT" sz="1100" dirty="0">
                        <a:latin typeface="Calibri"/>
                        <a:ea typeface="Times New Roman"/>
                        <a:cs typeface="Times New Roman"/>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41</a:t>
            </a:fld>
            <a:endParaRPr lang="it-IT"/>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5" name="Segnaposto contenuto 4"/>
          <p:cNvGraphicFramePr>
            <a:graphicFrameLocks noGrp="1"/>
          </p:cNvGraphicFramePr>
          <p:nvPr>
            <p:ph idx="1"/>
          </p:nvPr>
        </p:nvGraphicFramePr>
        <p:xfrm>
          <a:off x="457200" y="1600200"/>
          <a:ext cx="8229600" cy="37795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ts val="2400"/>
                        </a:lnSpc>
                        <a:spcAft>
                          <a:spcPts val="0"/>
                        </a:spcAft>
                      </a:pPr>
                      <a:r>
                        <a:rPr lang="it-IT" sz="1100" b="1" dirty="0">
                          <a:latin typeface="Calibri"/>
                          <a:ea typeface="Calibri"/>
                          <a:cs typeface="Times New Roman"/>
                        </a:rPr>
                        <a:t>adempimenti </a:t>
                      </a:r>
                      <a:endParaRPr lang="it-IT" sz="1100" dirty="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Comune aderente </a:t>
                      </a:r>
                      <a:endParaRPr lang="it-IT" sz="1100">
                        <a:latin typeface="Calibri"/>
                        <a:ea typeface="Calibri"/>
                        <a:cs typeface="Times New Roman"/>
                      </a:endParaRPr>
                    </a:p>
                  </a:txBody>
                  <a:tcPr/>
                </a:tc>
                <a:tc>
                  <a:txBody>
                    <a:bodyPr/>
                    <a:lstStyle/>
                    <a:p>
                      <a:pPr algn="ctr">
                        <a:lnSpc>
                          <a:spcPts val="2400"/>
                        </a:lnSpc>
                        <a:spcAft>
                          <a:spcPts val="0"/>
                        </a:spcAft>
                      </a:pPr>
                      <a:r>
                        <a:rPr lang="it-IT" sz="1100" b="1">
                          <a:latin typeface="Calibri"/>
                          <a:ea typeface="Calibri"/>
                          <a:cs typeface="Times New Roman"/>
                        </a:rPr>
                        <a:t>Centrale di committenza </a:t>
                      </a:r>
                      <a:endParaRPr lang="it-IT" sz="1100">
                        <a:latin typeface="Calibri"/>
                        <a:ea typeface="Calibri"/>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Stipulazione del contratto</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Nomina del responsabile della concessione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Approvazione del progetto definitivo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Approvazione del progetto esecutivo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Validazione del progetto e consegna dei lavori </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Nomina dei soggetti collaudatori</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a:latin typeface="Calibri"/>
                        <a:ea typeface="Times New Roman"/>
                        <a:cs typeface="Times New Roman"/>
                      </a:endParaRPr>
                    </a:p>
                  </a:txBody>
                  <a:tcPr/>
                </a:tc>
              </a:tr>
              <a:tr h="370840">
                <a:tc>
                  <a:txBody>
                    <a:bodyPr/>
                    <a:lstStyle/>
                    <a:p>
                      <a:pPr algn="ctr">
                        <a:lnSpc>
                          <a:spcPts val="2400"/>
                        </a:lnSpc>
                        <a:spcAft>
                          <a:spcPts val="0"/>
                        </a:spcAft>
                      </a:pPr>
                      <a:r>
                        <a:rPr lang="it-IT" sz="1100">
                          <a:latin typeface="Calibri"/>
                          <a:ea typeface="Calibri"/>
                          <a:cs typeface="Times New Roman"/>
                        </a:rPr>
                        <a:t>Controllo sulla esecuzione del contratto di concessione</a:t>
                      </a:r>
                    </a:p>
                  </a:txBody>
                  <a:tcPr/>
                </a:tc>
                <a:tc>
                  <a:txBody>
                    <a:bodyPr/>
                    <a:lstStyle/>
                    <a:p>
                      <a:pPr algn="ctr">
                        <a:lnSpc>
                          <a:spcPts val="2400"/>
                        </a:lnSpc>
                        <a:spcAft>
                          <a:spcPts val="0"/>
                        </a:spcAft>
                      </a:pPr>
                      <a:r>
                        <a:rPr lang="it-IT" sz="1100">
                          <a:latin typeface="Calibri"/>
                          <a:ea typeface="Calibri"/>
                          <a:cs typeface="Times New Roman"/>
                        </a:rPr>
                        <a:t>X </a:t>
                      </a:r>
                    </a:p>
                  </a:txBody>
                  <a:tcPr/>
                </a:tc>
                <a:tc>
                  <a:txBody>
                    <a:bodyPr/>
                    <a:lstStyle/>
                    <a:p>
                      <a:pPr algn="ctr">
                        <a:lnSpc>
                          <a:spcPts val="2400"/>
                        </a:lnSpc>
                      </a:pPr>
                      <a:endParaRPr lang="it-IT" sz="1100" dirty="0">
                        <a:latin typeface="Calibri"/>
                        <a:ea typeface="Times New Roman"/>
                        <a:cs typeface="Times New Roman"/>
                      </a:endParaRPr>
                    </a:p>
                  </a:txBody>
                  <a:tcPr/>
                </a:tc>
              </a:tr>
            </a:tbl>
          </a:graphicData>
        </a:graphic>
      </p:graphicFrame>
      <p:sp>
        <p:nvSpPr>
          <p:cNvPr id="4" name="Segnaposto numero diapositiva 3"/>
          <p:cNvSpPr>
            <a:spLocks noGrp="1"/>
          </p:cNvSpPr>
          <p:nvPr>
            <p:ph type="sldNum" sz="quarter" idx="12"/>
          </p:nvPr>
        </p:nvSpPr>
        <p:spPr/>
        <p:txBody>
          <a:bodyPr/>
          <a:lstStyle/>
          <a:p>
            <a:fld id="{85C04025-9F92-4C98-965D-E66A0368D194}" type="slidenum">
              <a:rPr lang="it-IT" smtClean="0"/>
              <a:pPr/>
              <a:t>42</a:t>
            </a:fld>
            <a:endParaRPr lang="it-IT"/>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cap="small" dirty="0" smtClean="0"/>
              <a:t>CONCLUSIONI, OPINIONI </a:t>
            </a:r>
            <a:endParaRPr lang="it-IT" dirty="0"/>
          </a:p>
        </p:txBody>
      </p:sp>
      <p:sp>
        <p:nvSpPr>
          <p:cNvPr id="3" name="Segnaposto contenuto 2"/>
          <p:cNvSpPr>
            <a:spLocks noGrp="1"/>
          </p:cNvSpPr>
          <p:nvPr>
            <p:ph idx="1"/>
          </p:nvPr>
        </p:nvSpPr>
        <p:spPr/>
        <p:txBody>
          <a:bodyPr>
            <a:normAutofit fontScale="40000" lnSpcReduction="20000"/>
          </a:bodyPr>
          <a:lstStyle/>
          <a:p>
            <a:pPr algn="just"/>
            <a:r>
              <a:rPr lang="it-IT" dirty="0" smtClean="0">
                <a:solidFill>
                  <a:srgbClr val="002060"/>
                </a:solidFill>
              </a:rPr>
              <a:t>Riguardo al PPP esiste</a:t>
            </a:r>
            <a:r>
              <a:rPr lang="it-IT" b="1" dirty="0" smtClean="0">
                <a:solidFill>
                  <a:srgbClr val="002060"/>
                </a:solidFill>
              </a:rPr>
              <a:t> una commistione</a:t>
            </a:r>
            <a:r>
              <a:rPr lang="it-IT" dirty="0" smtClean="0">
                <a:solidFill>
                  <a:srgbClr val="002060"/>
                </a:solidFill>
              </a:rPr>
              <a:t> </a:t>
            </a:r>
            <a:r>
              <a:rPr lang="it-IT" b="1" dirty="0" smtClean="0">
                <a:solidFill>
                  <a:srgbClr val="002060"/>
                </a:solidFill>
              </a:rPr>
              <a:t>troppo spinta,</a:t>
            </a:r>
            <a:r>
              <a:rPr lang="it-IT" dirty="0" smtClean="0">
                <a:solidFill>
                  <a:srgbClr val="002060"/>
                </a:solidFill>
              </a:rPr>
              <a:t> a differenza dell’appalto, tra le funzioni della stazione unica appaltante e il singolo comune aderente. I due organismi protagonisti del procedimento di aggiudica – ente locale e Centrale di committenza – vengono a sovrapporsi in più momenti e questo potrebbe sicuramente aggravare e rallentare la realizzazione dell’opera pubblica. </a:t>
            </a:r>
          </a:p>
          <a:p>
            <a:pPr algn="just"/>
            <a:r>
              <a:rPr lang="it-IT" dirty="0" smtClean="0">
                <a:solidFill>
                  <a:srgbClr val="002060"/>
                </a:solidFill>
              </a:rPr>
              <a:t>Inoltre il procedimento di affidamento di un contratto di PPP richiede una </a:t>
            </a:r>
            <a:r>
              <a:rPr lang="it-IT" b="1" dirty="0" smtClean="0">
                <a:solidFill>
                  <a:srgbClr val="002060"/>
                </a:solidFill>
              </a:rPr>
              <a:t>molteplicità di profili professionali </a:t>
            </a:r>
            <a:r>
              <a:rPr lang="it-IT" dirty="0" smtClean="0">
                <a:solidFill>
                  <a:srgbClr val="002060"/>
                </a:solidFill>
              </a:rPr>
              <a:t>che i singoli comuni difficilmente dispongono. In questo caso gli affidamenti di servizi mediante Centrale di Committenza potrebbero rendere il procedimento ancora più farraginoso. </a:t>
            </a:r>
          </a:p>
          <a:p>
            <a:pPr algn="just">
              <a:buNone/>
            </a:pPr>
            <a:r>
              <a:rPr lang="it-IT" dirty="0" smtClean="0">
                <a:solidFill>
                  <a:srgbClr val="002060"/>
                </a:solidFill>
              </a:rPr>
              <a:t> </a:t>
            </a:r>
          </a:p>
          <a:p>
            <a:pPr algn="just"/>
            <a:r>
              <a:rPr lang="it-IT" dirty="0" smtClean="0">
                <a:solidFill>
                  <a:srgbClr val="002060"/>
                </a:solidFill>
              </a:rPr>
              <a:t>I contratti di PPP sono </a:t>
            </a:r>
            <a:r>
              <a:rPr lang="it-IT" b="1" dirty="0" smtClean="0">
                <a:solidFill>
                  <a:srgbClr val="002060"/>
                </a:solidFill>
              </a:rPr>
              <a:t>contratti dinamici</a:t>
            </a:r>
            <a:r>
              <a:rPr lang="it-IT" dirty="0" smtClean="0">
                <a:solidFill>
                  <a:srgbClr val="002060"/>
                </a:solidFill>
              </a:rPr>
              <a:t> che devono prevedere una certa dose di flessibilità in quanto legati, mediante accordo pluriennale con la stazione appaltante, ad un mercato in rapida evoluzione perché oggetto di variazioni da parte di una pluralità di fattori non solo economici. </a:t>
            </a:r>
          </a:p>
          <a:p>
            <a:pPr algn="just"/>
            <a:r>
              <a:rPr lang="it-IT" dirty="0" smtClean="0">
                <a:solidFill>
                  <a:srgbClr val="002060"/>
                </a:solidFill>
              </a:rPr>
              <a:t>Tutto questo comporta che le procedure di aggiudica </a:t>
            </a:r>
            <a:r>
              <a:rPr lang="it-IT" b="1" dirty="0" smtClean="0">
                <a:solidFill>
                  <a:srgbClr val="002060"/>
                </a:solidFill>
              </a:rPr>
              <a:t>debbano essere flessibili</a:t>
            </a:r>
            <a:r>
              <a:rPr lang="it-IT" dirty="0" smtClean="0">
                <a:solidFill>
                  <a:srgbClr val="002060"/>
                </a:solidFill>
              </a:rPr>
              <a:t>. La Centrale di committenza, con la sua rigidità nella procedura di aggiudicazione del contratto di PPP, potrebbe andare a nocumento della realizzazione dell’opera.  In particolare nelle procedure ad iniziativa pubblica la fase della nomina del promotore – prima della indizione della conferenza di servizi – e la fase della individuazione del concessionario potrebbero comportare una modifica progettuale che richiede un intervento dell’organo politico. </a:t>
            </a:r>
          </a:p>
          <a:p>
            <a:pPr algn="just"/>
            <a:endParaRPr lang="it-IT" dirty="0" smtClean="0">
              <a:solidFill>
                <a:srgbClr val="FF0000"/>
              </a:solidFill>
            </a:endParaRPr>
          </a:p>
          <a:p>
            <a:pPr algn="just"/>
            <a:r>
              <a:rPr lang="it-IT" dirty="0" smtClean="0">
                <a:solidFill>
                  <a:srgbClr val="002060"/>
                </a:solidFill>
              </a:rPr>
              <a:t>In definitiva questa riforma comporta un oggettivo appesantimento del procedimento. A mio modesto parere ai fini di una definitiva velocizzazione dei procedimenti si renderebbe necessario </a:t>
            </a:r>
            <a:r>
              <a:rPr lang="it-IT" b="1" dirty="0" smtClean="0">
                <a:solidFill>
                  <a:srgbClr val="002060"/>
                </a:solidFill>
              </a:rPr>
              <a:t>superare il modello Centrale di committenza </a:t>
            </a:r>
            <a:r>
              <a:rPr lang="it-IT" dirty="0" smtClean="0">
                <a:solidFill>
                  <a:srgbClr val="002060"/>
                </a:solidFill>
              </a:rPr>
              <a:t>per realizzare una vera unione di funzioni mediante la fusione delle competenze sui lavori pubblici. Solo in questo modo si potranno evitare gli spezzettamenti dei procedimenti e la farraginosità degli stessi. </a:t>
            </a:r>
          </a:p>
          <a:p>
            <a:pPr algn="just"/>
            <a:endParaRPr lang="it-IT" dirty="0"/>
          </a:p>
        </p:txBody>
      </p:sp>
      <p:sp>
        <p:nvSpPr>
          <p:cNvPr id="4" name="Segnaposto numero diapositiva 3"/>
          <p:cNvSpPr>
            <a:spLocks noGrp="1"/>
          </p:cNvSpPr>
          <p:nvPr>
            <p:ph type="sldNum" sz="quarter" idx="12"/>
          </p:nvPr>
        </p:nvSpPr>
        <p:spPr/>
        <p:txBody>
          <a:bodyPr/>
          <a:lstStyle/>
          <a:p>
            <a:fld id="{85C04025-9F92-4C98-965D-E66A0368D194}" type="slidenum">
              <a:rPr lang="it-IT" smtClean="0"/>
              <a:pPr/>
              <a:t>43</a:t>
            </a:fld>
            <a:endParaRPr lang="it-IT"/>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659</TotalTime>
  <Words>4295</Words>
  <Application>Microsoft Office PowerPoint</Application>
  <PresentationFormat>Presentazione su schermo (4:3)</PresentationFormat>
  <Paragraphs>414</Paragraphs>
  <Slides>43</Slides>
  <Notes>0</Notes>
  <HiddenSlides>0</HiddenSlides>
  <MMClips>0</MMClips>
  <ScaleCrop>false</ScaleCrop>
  <HeadingPairs>
    <vt:vector size="4" baseType="variant">
      <vt:variant>
        <vt:lpstr>Tema</vt:lpstr>
      </vt:variant>
      <vt:variant>
        <vt:i4>1</vt:i4>
      </vt:variant>
      <vt:variant>
        <vt:lpstr>Titoli diapositive</vt:lpstr>
      </vt:variant>
      <vt:variant>
        <vt:i4>43</vt:i4>
      </vt:variant>
    </vt:vector>
  </HeadingPairs>
  <TitlesOfParts>
    <vt:vector size="44" baseType="lpstr">
      <vt:lpstr>Tema di Office</vt:lpstr>
      <vt:lpstr>Presentazione standard di PowerPoint</vt:lpstr>
      <vt:lpstr>definizione delle centrali di committenza </vt:lpstr>
      <vt:lpstr>L’IMPATTO DEL NUOVO ART. 33 del Codice dei contratti pubblici</vt:lpstr>
      <vt:lpstr>L’IMPATTO DEL NUOVO ART. 33</vt:lpstr>
      <vt:lpstr>CENTRALE COSTITUITA CON “APPOSITO ACCORDO” TRA COMUNIDI COMMITTENZA, </vt:lpstr>
      <vt:lpstr>Modello organizzativo Centrale di committenza con accordo ai sensi dell’art. 30 TUEL</vt:lpstr>
      <vt:lpstr>Procedimento di affidamento dei contratti di appalto</vt:lpstr>
      <vt:lpstr>Presentazione standard di PowerPoint</vt:lpstr>
      <vt:lpstr>Presentazione standard di PowerPoint</vt:lpstr>
      <vt:lpstr> Centrali di Committenza e Soggetti Aggregatori  Acquisizioni di beni e servizi a far data dal 1° gennaio 2015 e di lavori a far data dal 1° luglio 2015</vt:lpstr>
      <vt:lpstr>Comune capoluogo di Provincia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Comune non capoluogo di Provincia con popolazione superiore ai 10.000 abitanti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Comune non capoluogo di Provincia con popolazione inferiore ai 10.000 abitanti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PARTENARIATO PUBBLICO PRIVATO E CENTRALI DI COMMITTENZA </vt:lpstr>
      <vt:lpstr>Analisi dei rischi  (FONTE: AVCP n. 2/2010 e Circolare PCDM del 27.03.2009)</vt:lpstr>
      <vt:lpstr>Elenco degli strumenti di PPP </vt:lpstr>
      <vt:lpstr>Modello contrattuali per gli enti locali</vt:lpstr>
      <vt:lpstr>Procedura per contratti procedure ad attivazione pubblica</vt:lpstr>
      <vt:lpstr>Presentazione standard di PowerPoint</vt:lpstr>
      <vt:lpstr>Presentazione standard di PowerPoint</vt:lpstr>
      <vt:lpstr>Elenco contratti procedure ad attivazione privata </vt:lpstr>
      <vt:lpstr>Procedura per contratti procedure ad attivazione privata</vt:lpstr>
      <vt:lpstr>Presentazione standard di PowerPoint</vt:lpstr>
      <vt:lpstr>Presentazione standard di PowerPoint</vt:lpstr>
      <vt:lpstr>CONCLUSIONI, OPINIONI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Centrali di committenza e partenariato pubblico-privato</dc:title>
  <dc:creator>windows</dc:creator>
  <cp:lastModifiedBy>Ifel</cp:lastModifiedBy>
  <cp:revision>98</cp:revision>
  <dcterms:created xsi:type="dcterms:W3CDTF">2014-11-29T11:22:19Z</dcterms:created>
  <dcterms:modified xsi:type="dcterms:W3CDTF">2015-02-18T09:33:01Z</dcterms:modified>
</cp:coreProperties>
</file>