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trictFirstAndLastChars="0" saveSubsetFonts="1" autoCompressPictures="0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7" r:id="rId2"/>
    <p:sldId id="258" r:id="rId3"/>
    <p:sldId id="264" r:id="rId4"/>
    <p:sldId id="266" r:id="rId5"/>
    <p:sldId id="265" r:id="rId6"/>
    <p:sldId id="267" r:id="rId7"/>
    <p:sldId id="268" r:id="rId8"/>
    <p:sldId id="269" r:id="rId9"/>
    <p:sldId id="270" r:id="rId10"/>
    <p:sldId id="271" r:id="rId11"/>
    <p:sldId id="272" r:id="rId12"/>
    <p:sldId id="290" r:id="rId13"/>
    <p:sldId id="291" r:id="rId14"/>
    <p:sldId id="273" r:id="rId15"/>
    <p:sldId id="283" r:id="rId16"/>
    <p:sldId id="289" r:id="rId17"/>
    <p:sldId id="275" r:id="rId18"/>
    <p:sldId id="288" r:id="rId19"/>
    <p:sldId id="293" r:id="rId20"/>
    <p:sldId id="295" r:id="rId21"/>
    <p:sldId id="296" r:id="rId22"/>
    <p:sldId id="276" r:id="rId23"/>
    <p:sldId id="287" r:id="rId24"/>
    <p:sldId id="277" r:id="rId25"/>
    <p:sldId id="278" r:id="rId26"/>
    <p:sldId id="279" r:id="rId27"/>
    <p:sldId id="292" r:id="rId28"/>
    <p:sldId id="297" r:id="rId29"/>
    <p:sldId id="298" r:id="rId30"/>
    <p:sldId id="280" r:id="rId31"/>
    <p:sldId id="281" r:id="rId32"/>
    <p:sldId id="282" r:id="rId33"/>
  </p:sldIdLst>
  <p:sldSz cx="9144000" cy="6858000" type="screen4x3"/>
  <p:notesSz cx="6805613" cy="9939338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4">
          <p15:clr>
            <a:srgbClr val="A4A3A4"/>
          </p15:clr>
        </p15:guide>
        <p15:guide id="2" pos="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5E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34" autoAdjust="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948" y="96"/>
      </p:cViewPr>
      <p:guideLst>
        <p:guide orient="horz" pos="1024"/>
        <p:guide pos="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6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514" y="0"/>
            <a:ext cx="2949099" cy="496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2371"/>
            <a:ext cx="2949099" cy="496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514" y="9442371"/>
            <a:ext cx="2949099" cy="496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4FA48EF-3BF9-4660-A723-D87C3F8C902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5304675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6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514" y="0"/>
            <a:ext cx="2949099" cy="496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65700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7415" y="4721186"/>
            <a:ext cx="4990783" cy="4472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2371"/>
            <a:ext cx="2949099" cy="496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514" y="9442371"/>
            <a:ext cx="2949099" cy="496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FD471A6-7463-41C5-866B-E59034FC345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905833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B45904D1-74DA-48F0-A077-3B339E445068}" type="slidenum">
              <a:rPr lang="it-IT" altLang="it-IT" sz="1200"/>
              <a:pPr/>
              <a:t>1</a:t>
            </a:fld>
            <a:endParaRPr lang="it-IT" altLang="it-IT" sz="1200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altLang="it-IT" smtClean="0">
              <a:latin typeface="Arial" pitchFamily="34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5114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B1223B37-8623-41AC-9334-0A5EE4BD33E8}" type="slidenum">
              <a:rPr lang="it-IT" altLang="it-IT" sz="1200"/>
              <a:pPr/>
              <a:t>2</a:t>
            </a:fld>
            <a:endParaRPr lang="it-IT" altLang="it-IT" sz="1200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altLang="it-IT" smtClean="0">
              <a:latin typeface="Arial" pitchFamily="34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9203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1D380546-CD9E-464C-9B0A-88A0E7BD41A4}" type="slidenum">
              <a:rPr lang="it-IT" altLang="it-IT" sz="1200"/>
              <a:pPr/>
              <a:t>3</a:t>
            </a:fld>
            <a:endParaRPr lang="it-IT" altLang="it-IT" sz="1200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altLang="it-IT" smtClean="0">
              <a:latin typeface="Arial" pitchFamily="34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053162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54873474-DF28-4DB1-8603-4FF30F933262}" type="slidenum">
              <a:rPr lang="it-IT" altLang="it-IT" sz="1200"/>
              <a:pPr/>
              <a:t>4</a:t>
            </a:fld>
            <a:endParaRPr lang="it-IT" altLang="it-IT" sz="1200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altLang="it-IT" smtClean="0">
              <a:latin typeface="Arial" pitchFamily="34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0403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54873474-DF28-4DB1-8603-4FF30F933262}" type="slidenum">
              <a:rPr lang="it-IT" altLang="it-IT" sz="1200"/>
              <a:pPr/>
              <a:t>5</a:t>
            </a:fld>
            <a:endParaRPr lang="it-IT" altLang="it-IT" sz="1200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altLang="it-IT" smtClean="0">
              <a:latin typeface="Arial" pitchFamily="34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84925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54873474-DF28-4DB1-8603-4FF30F933262}" type="slidenum">
              <a:rPr lang="it-IT" altLang="it-IT" sz="1200"/>
              <a:pPr/>
              <a:t>6</a:t>
            </a:fld>
            <a:endParaRPr lang="it-IT" altLang="it-IT" sz="1200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altLang="it-IT" smtClean="0">
              <a:latin typeface="Arial" pitchFamily="34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60659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1D380546-CD9E-464C-9B0A-88A0E7BD41A4}" type="slidenum">
              <a:rPr lang="it-IT" altLang="it-IT" sz="1200"/>
              <a:pPr/>
              <a:t>7</a:t>
            </a:fld>
            <a:endParaRPr lang="it-IT" altLang="it-IT" sz="1200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altLang="it-IT" smtClean="0">
              <a:latin typeface="Arial" pitchFamily="34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408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54873474-DF28-4DB1-8603-4FF30F933262}" type="slidenum">
              <a:rPr lang="it-IT" altLang="it-IT" sz="1200"/>
              <a:pPr/>
              <a:t>8</a:t>
            </a:fld>
            <a:endParaRPr lang="it-IT" altLang="it-IT" sz="1200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altLang="it-IT" smtClean="0">
              <a:latin typeface="Arial" pitchFamily="34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6466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54873474-DF28-4DB1-8603-4FF30F933262}" type="slidenum">
              <a:rPr lang="it-IT" altLang="it-IT" sz="1200"/>
              <a:pPr/>
              <a:t>9</a:t>
            </a:fld>
            <a:endParaRPr lang="it-IT" altLang="it-IT" sz="1200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altLang="it-IT" smtClean="0">
              <a:latin typeface="Arial" pitchFamily="34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63593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54873474-DF28-4DB1-8603-4FF30F933262}" type="slidenum">
              <a:rPr lang="it-IT" altLang="it-IT" sz="1200"/>
              <a:pPr/>
              <a:t>10</a:t>
            </a:fld>
            <a:endParaRPr lang="it-IT" altLang="it-IT" sz="1200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altLang="it-IT" smtClean="0">
              <a:latin typeface="Arial" pitchFamily="34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86113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54873474-DF28-4DB1-8603-4FF30F933262}" type="slidenum">
              <a:rPr lang="it-IT" altLang="it-IT" sz="1200"/>
              <a:pPr/>
              <a:t>11</a:t>
            </a:fld>
            <a:endParaRPr lang="it-IT" altLang="it-IT" sz="1200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altLang="it-IT" smtClean="0">
              <a:latin typeface="Arial" pitchFamily="34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2936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54873474-DF28-4DB1-8603-4FF30F933262}" type="slidenum">
              <a:rPr lang="it-IT" altLang="it-IT" sz="1200"/>
              <a:pPr/>
              <a:t>12</a:t>
            </a:fld>
            <a:endParaRPr lang="it-IT" altLang="it-IT" sz="1200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altLang="it-IT" smtClean="0">
              <a:latin typeface="Arial" pitchFamily="34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582503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54873474-DF28-4DB1-8603-4FF30F933262}" type="slidenum">
              <a:rPr lang="it-IT" altLang="it-IT" sz="1200"/>
              <a:pPr/>
              <a:t>13</a:t>
            </a:fld>
            <a:endParaRPr lang="it-IT" altLang="it-IT" sz="1200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altLang="it-IT" smtClean="0">
              <a:latin typeface="Arial" pitchFamily="34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55563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1D380546-CD9E-464C-9B0A-88A0E7BD41A4}" type="slidenum">
              <a:rPr lang="it-IT" altLang="it-IT" sz="1200"/>
              <a:pPr/>
              <a:t>14</a:t>
            </a:fld>
            <a:endParaRPr lang="it-IT" altLang="it-IT" sz="1200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altLang="it-IT" smtClean="0">
              <a:latin typeface="Arial" pitchFamily="34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080801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54873474-DF28-4DB1-8603-4FF30F933262}" type="slidenum">
              <a:rPr lang="it-IT" altLang="it-IT" sz="1200"/>
              <a:pPr/>
              <a:t>15</a:t>
            </a:fld>
            <a:endParaRPr lang="it-IT" altLang="it-IT" sz="1200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altLang="it-IT" smtClean="0">
              <a:latin typeface="Arial" pitchFamily="34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701964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54873474-DF28-4DB1-8603-4FF30F933262}" type="slidenum">
              <a:rPr lang="it-IT" altLang="it-IT" sz="1200"/>
              <a:pPr/>
              <a:t>16</a:t>
            </a:fld>
            <a:endParaRPr lang="it-IT" altLang="it-IT" sz="1200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altLang="it-IT" smtClean="0">
              <a:latin typeface="Arial" pitchFamily="34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83144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54873474-DF28-4DB1-8603-4FF30F933262}" type="slidenum">
              <a:rPr lang="it-IT" altLang="it-IT" sz="1200"/>
              <a:pPr/>
              <a:t>17</a:t>
            </a:fld>
            <a:endParaRPr lang="it-IT" altLang="it-IT" sz="1200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altLang="it-IT" smtClean="0">
              <a:latin typeface="Arial" pitchFamily="34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92640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54873474-DF28-4DB1-8603-4FF30F933262}" type="slidenum">
              <a:rPr lang="it-IT" altLang="it-IT" sz="1200"/>
              <a:pPr/>
              <a:t>18</a:t>
            </a:fld>
            <a:endParaRPr lang="it-IT" altLang="it-IT" sz="1200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altLang="it-IT" smtClean="0">
              <a:latin typeface="Arial" pitchFamily="34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05178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54873474-DF28-4DB1-8603-4FF30F933262}" type="slidenum">
              <a:rPr lang="it-IT" altLang="it-IT" sz="1200"/>
              <a:pPr/>
              <a:t>19</a:t>
            </a:fld>
            <a:endParaRPr lang="it-IT" altLang="it-IT" sz="1200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altLang="it-IT" smtClean="0">
              <a:latin typeface="Arial" pitchFamily="34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331690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1D380546-CD9E-464C-9B0A-88A0E7BD41A4}" type="slidenum">
              <a:rPr lang="it-IT" altLang="it-IT" sz="1200"/>
              <a:pPr/>
              <a:t>22</a:t>
            </a:fld>
            <a:endParaRPr lang="it-IT" altLang="it-IT" sz="1200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altLang="it-IT" smtClean="0">
              <a:latin typeface="Arial" pitchFamily="34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784045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54873474-DF28-4DB1-8603-4FF30F933262}" type="slidenum">
              <a:rPr lang="it-IT" altLang="it-IT" sz="1200"/>
              <a:pPr/>
              <a:t>23</a:t>
            </a:fld>
            <a:endParaRPr lang="it-IT" altLang="it-IT" sz="1200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altLang="it-IT" smtClean="0">
              <a:latin typeface="Arial" pitchFamily="34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880886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54873474-DF28-4DB1-8603-4FF30F933262}" type="slidenum">
              <a:rPr lang="it-IT" altLang="it-IT" sz="1200"/>
              <a:pPr/>
              <a:t>24</a:t>
            </a:fld>
            <a:endParaRPr lang="it-IT" altLang="it-IT" sz="1200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altLang="it-IT" smtClean="0">
              <a:latin typeface="Arial" pitchFamily="34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40965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54873474-DF28-4DB1-8603-4FF30F933262}" type="slidenum">
              <a:rPr lang="it-IT" altLang="it-IT" sz="1200"/>
              <a:pPr/>
              <a:t>25</a:t>
            </a:fld>
            <a:endParaRPr lang="it-IT" altLang="it-IT" sz="1200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altLang="it-IT" smtClean="0">
              <a:latin typeface="Arial" pitchFamily="34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788946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54873474-DF28-4DB1-8603-4FF30F933262}" type="slidenum">
              <a:rPr lang="it-IT" altLang="it-IT" sz="1200"/>
              <a:pPr/>
              <a:t>26</a:t>
            </a:fld>
            <a:endParaRPr lang="it-IT" altLang="it-IT" sz="1200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altLang="it-IT" smtClean="0">
              <a:latin typeface="Arial" pitchFamily="34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451537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54873474-DF28-4DB1-8603-4FF30F933262}" type="slidenum">
              <a:rPr lang="it-IT" altLang="it-IT" sz="1200"/>
              <a:pPr/>
              <a:t>27</a:t>
            </a:fld>
            <a:endParaRPr lang="it-IT" altLang="it-IT" sz="1200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altLang="it-IT" smtClean="0">
              <a:latin typeface="Arial" pitchFamily="34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586660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54873474-DF28-4DB1-8603-4FF30F933262}" type="slidenum">
              <a:rPr lang="it-IT" altLang="it-IT" sz="1200"/>
              <a:pPr/>
              <a:t>30</a:t>
            </a:fld>
            <a:endParaRPr lang="it-IT" altLang="it-IT" sz="1200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altLang="it-IT" smtClean="0">
              <a:latin typeface="Arial" pitchFamily="34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563167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54873474-DF28-4DB1-8603-4FF30F933262}" type="slidenum">
              <a:rPr lang="it-IT" altLang="it-IT" sz="1200"/>
              <a:pPr/>
              <a:t>31</a:t>
            </a:fld>
            <a:endParaRPr lang="it-IT" altLang="it-IT" sz="1200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altLang="it-IT" smtClean="0">
              <a:latin typeface="Arial" pitchFamily="34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727936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54873474-DF28-4DB1-8603-4FF30F933262}" type="slidenum">
              <a:rPr lang="it-IT" altLang="it-IT" sz="1200"/>
              <a:pPr/>
              <a:t>32</a:t>
            </a:fld>
            <a:endParaRPr lang="it-IT" altLang="it-IT" sz="1200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altLang="it-IT" smtClean="0">
              <a:latin typeface="Arial" pitchFamily="34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6686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9000" y="2286000"/>
            <a:ext cx="6845300" cy="1143000"/>
          </a:xfrm>
        </p:spPr>
        <p:txBody>
          <a:bodyPr anchor="ctr"/>
          <a:lstStyle>
            <a:lvl1pPr algn="l">
              <a:defRPr/>
            </a:lvl1pPr>
          </a:lstStyle>
          <a:p>
            <a:pPr lvl="0"/>
            <a:r>
              <a:rPr lang="it-IT" noProof="0" dirty="0" smtClean="0"/>
              <a:t>Fare clic per modificare stile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9000" y="3886200"/>
            <a:ext cx="6845300" cy="1752600"/>
          </a:xfrm>
        </p:spPr>
        <p:txBody>
          <a:bodyPr/>
          <a:lstStyle>
            <a:lvl1pPr marL="0" indent="0" algn="l">
              <a:buFontTx/>
              <a:buNone/>
              <a:defRPr/>
            </a:lvl1pPr>
          </a:lstStyle>
          <a:p>
            <a:pPr lvl="0"/>
            <a:r>
              <a:rPr lang="it-IT" noProof="0" dirty="0" smtClean="0"/>
              <a:t>Fare clic per modificare lo stile del sottotitolo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/>
            </a:lvl1pPr>
          </a:lstStyle>
          <a:p>
            <a:fld id="{F763F06A-6252-4108-A360-999F9D129DD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19487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01700" y="280988"/>
            <a:ext cx="6680200" cy="1014412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B39A27-9302-478F-BB96-21FB6345D404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30943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01700" y="280988"/>
            <a:ext cx="6680200" cy="1001712"/>
          </a:xfrm>
        </p:spPr>
        <p:txBody>
          <a:bodyPr/>
          <a:lstStyle/>
          <a:p>
            <a:r>
              <a:rPr lang="it-IT" dirty="0" smtClean="0"/>
              <a:t>Fare clic per modificare stile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89000" y="1498600"/>
            <a:ext cx="353695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Fare clic per modificare gli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8350" y="1498600"/>
            <a:ext cx="353695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C2F1BA-4392-4559-A775-BF6E293B6DCA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8827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C7F456-B229-4643-A2EE-07D38721F010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71446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1067BE-CA6C-491B-AA8B-7BC2E93FB29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50436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92175" y="1069975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dirty="0" smtClean="0"/>
              <a:t>Fare clic per modificare stile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010025" y="273050"/>
            <a:ext cx="353377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dirty="0" smtClean="0"/>
              <a:t>Fare clic per modificare gli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92175" y="2232026"/>
            <a:ext cx="3008313" cy="389413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dirty="0" smtClean="0"/>
              <a:t>Fare clic per modificare gli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075FDF-8F8F-4894-94D0-9BB45BE183E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449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D4F22B-A627-499B-A39B-E795836979FA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9871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634181" y="6365528"/>
            <a:ext cx="4028604" cy="365125"/>
          </a:xfrm>
        </p:spPr>
        <p:txBody>
          <a:bodyPr/>
          <a:lstStyle/>
          <a:p>
            <a:r>
              <a:rPr lang="it-IT" smtClean="0"/>
              <a:t>Titolo Evento Finanza Locale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1BA9E-CF39-5A4C-A796-CE277B4E7A22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titolo 1"/>
          <p:cNvSpPr>
            <a:spLocks noGrp="1"/>
          </p:cNvSpPr>
          <p:nvPr>
            <p:ph type="title" hasCustomPrompt="1"/>
          </p:nvPr>
        </p:nvSpPr>
        <p:spPr>
          <a:xfrm>
            <a:off x="1559624" y="2182951"/>
            <a:ext cx="5544784" cy="10341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dirty="0" smtClean="0"/>
              <a:t>Titolo apertura</a:t>
            </a:r>
            <a:br>
              <a:rPr lang="it-IT" dirty="0" smtClean="0"/>
            </a:br>
            <a:r>
              <a:rPr lang="it-IT" dirty="0" smtClean="0"/>
              <a:t>argomento</a:t>
            </a:r>
            <a:endParaRPr lang="it-IT" dirty="0"/>
          </a:p>
        </p:txBody>
      </p:sp>
      <p:sp>
        <p:nvSpPr>
          <p:cNvPr id="7" name="Segnaposto testo 2"/>
          <p:cNvSpPr>
            <a:spLocks noGrp="1"/>
          </p:cNvSpPr>
          <p:nvPr>
            <p:ph idx="1" hasCustomPrompt="1"/>
          </p:nvPr>
        </p:nvSpPr>
        <p:spPr>
          <a:xfrm>
            <a:off x="1559623" y="3378231"/>
            <a:ext cx="5544785" cy="1160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1875">
                <a:latin typeface="Arial"/>
                <a:cs typeface="Arial"/>
              </a:defRPr>
            </a:lvl1pPr>
          </a:lstStyle>
          <a:p>
            <a:pPr lvl="0"/>
            <a:r>
              <a:rPr lang="it-IT" dirty="0" smtClean="0"/>
              <a:t>Sottotitolo apertura</a:t>
            </a:r>
          </a:p>
          <a:p>
            <a:pPr lvl="0"/>
            <a:r>
              <a:rPr lang="it-IT" dirty="0" smtClean="0"/>
              <a:t>argomento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6190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01700" y="280988"/>
            <a:ext cx="6680200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stile su due righe 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4875" y="1511300"/>
            <a:ext cx="72263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ヒラギノ角ゴ Pro W3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ヒラギノ角ゴ Pro W3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31175" y="6299200"/>
            <a:ext cx="730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fld id="{F78E2C51-AE4F-4C3B-90C7-81E445F037D5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6" r:id="rId8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5E7D"/>
          </a:solidFill>
          <a:latin typeface="Arial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5E7D"/>
          </a:solidFill>
          <a:latin typeface="Arial" charset="0"/>
          <a:ea typeface="ヒラギノ角ゴ Pro W3" charset="0"/>
          <a:cs typeface="ヒラギノ角ゴ Pro W3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5E7D"/>
          </a:solidFill>
          <a:latin typeface="Arial" charset="0"/>
          <a:ea typeface="ヒラギノ角ゴ Pro W3" charset="0"/>
          <a:cs typeface="ヒラギノ角ゴ Pro W3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5E7D"/>
          </a:solidFill>
          <a:latin typeface="Arial" charset="0"/>
          <a:ea typeface="ヒラギノ角ゴ Pro W3" charset="0"/>
          <a:cs typeface="ヒラギノ角ゴ Pro W3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5E7D"/>
          </a:solidFill>
          <a:latin typeface="Arial" charset="0"/>
          <a:ea typeface="ヒラギノ角ゴ Pro W3" charset="0"/>
          <a:cs typeface="ヒラギノ角ゴ Pro W3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005E7D"/>
          </a:solidFill>
          <a:latin typeface="Arial" charset="0"/>
          <a:ea typeface="ヒラギノ角ゴ Pro W3" charset="0"/>
          <a:cs typeface="ヒラギノ角ゴ Pro W3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005E7D"/>
          </a:solidFill>
          <a:latin typeface="Arial" charset="0"/>
          <a:ea typeface="ヒラギノ角ゴ Pro W3" charset="0"/>
          <a:cs typeface="ヒラギノ角ゴ Pro W3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005E7D"/>
          </a:solidFill>
          <a:latin typeface="Arial" charset="0"/>
          <a:ea typeface="ヒラギノ角ゴ Pro W3" charset="0"/>
          <a:cs typeface="ヒラギノ角ゴ Pro W3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005E7D"/>
          </a:solidFill>
          <a:latin typeface="Arial" charset="0"/>
          <a:ea typeface="ヒラギノ角ゴ Pro W3" charset="0"/>
          <a:cs typeface="ヒラギノ角ゴ Pro W3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gif"/><Relationship Id="rId4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Immagine 1" descr="esecutivi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2" name="Text Box 8"/>
          <p:cNvSpPr txBox="1">
            <a:spLocks noChangeArrowheads="1"/>
          </p:cNvSpPr>
          <p:nvPr/>
        </p:nvSpPr>
        <p:spPr bwMode="auto">
          <a:xfrm>
            <a:off x="1765300" y="1803400"/>
            <a:ext cx="6883400" cy="1618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r>
              <a:rPr lang="it-IT" altLang="it-IT" sz="3200" b="1" dirty="0" smtClean="0">
                <a:solidFill>
                  <a:schemeClr val="accent1">
                    <a:lumMod val="25000"/>
                  </a:schemeClr>
                </a:solidFill>
              </a:rPr>
              <a:t>Tra passato e futuro</a:t>
            </a:r>
          </a:p>
          <a:p>
            <a:r>
              <a:rPr lang="it-IT" altLang="it-IT" sz="2000" b="1" dirty="0" smtClean="0">
                <a:solidFill>
                  <a:schemeClr val="accent1">
                    <a:lumMod val="25000"/>
                  </a:schemeClr>
                </a:solidFill>
              </a:rPr>
              <a:t>La sfida dell’autonomia comunale riguarda tutti</a:t>
            </a:r>
          </a:p>
          <a:p>
            <a:pPr>
              <a:lnSpc>
                <a:spcPts val="4000"/>
              </a:lnSpc>
            </a:pPr>
            <a:endParaRPr lang="it-IT" altLang="it-IT" dirty="0">
              <a:solidFill>
                <a:schemeClr val="accent1">
                  <a:lumMod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endParaRPr lang="it-IT" altLang="it-IT" dirty="0">
              <a:solidFill>
                <a:schemeClr val="accent1">
                  <a:lumMod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it-IT" altLang="it-IT" dirty="0">
                <a:solidFill>
                  <a:schemeClr val="accent1">
                    <a:lumMod val="25000"/>
                  </a:schemeClr>
                </a:solidFill>
              </a:rPr>
              <a:t>a cura di </a:t>
            </a:r>
            <a:r>
              <a:rPr lang="it-IT" altLang="it-IT" dirty="0" smtClean="0">
                <a:solidFill>
                  <a:schemeClr val="accent1">
                    <a:lumMod val="25000"/>
                  </a:schemeClr>
                </a:solidFill>
              </a:rPr>
              <a:t>Andrea Ferri</a:t>
            </a:r>
            <a:endParaRPr lang="it-IT" altLang="it-IT" dirty="0">
              <a:solidFill>
                <a:schemeClr val="accent1">
                  <a:lumMod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endParaRPr lang="it-IT" altLang="it-IT" dirty="0" smtClean="0">
              <a:solidFill>
                <a:schemeClr val="accent1">
                  <a:lumMod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endParaRPr lang="it-IT" i="1" dirty="0" smtClean="0">
              <a:solidFill>
                <a:schemeClr val="accent1">
                  <a:lumMod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it-IT" i="1" dirty="0" smtClean="0">
                <a:solidFill>
                  <a:schemeClr val="accent1">
                    <a:lumMod val="25000"/>
                  </a:schemeClr>
                </a:solidFill>
              </a:rPr>
              <a:t>V </a:t>
            </a:r>
            <a:r>
              <a:rPr lang="it-IT" i="1" dirty="0">
                <a:solidFill>
                  <a:schemeClr val="accent1">
                    <a:lumMod val="25000"/>
                  </a:schemeClr>
                </a:solidFill>
              </a:rPr>
              <a:t>Conferenza sulla Finanza e l'Economia Locale</a:t>
            </a:r>
            <a:r>
              <a:rPr lang="it-IT" dirty="0"/>
              <a:t> </a:t>
            </a:r>
            <a:endParaRPr lang="it-IT" altLang="it-IT" dirty="0">
              <a:solidFill>
                <a:schemeClr val="accent1">
                  <a:lumMod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endParaRPr lang="it-IT" altLang="it-IT" sz="2000" dirty="0" smtClean="0">
              <a:solidFill>
                <a:schemeClr val="accent1">
                  <a:lumMod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endParaRPr lang="it-IT" altLang="it-IT" sz="2000" dirty="0">
              <a:solidFill>
                <a:schemeClr val="accent1">
                  <a:lumMod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it-IT" altLang="it-IT" sz="1800" dirty="0" smtClean="0">
                <a:solidFill>
                  <a:schemeClr val="accent1">
                    <a:lumMod val="25000"/>
                  </a:schemeClr>
                </a:solidFill>
              </a:rPr>
              <a:t>Roma </a:t>
            </a:r>
            <a:r>
              <a:rPr lang="it-IT" altLang="it-IT" sz="1800" dirty="0">
                <a:solidFill>
                  <a:schemeClr val="accent1">
                    <a:lumMod val="25000"/>
                  </a:schemeClr>
                </a:solidFill>
              </a:rPr>
              <a:t>– 10 novembre 2016</a:t>
            </a:r>
          </a:p>
          <a:p>
            <a:pPr>
              <a:lnSpc>
                <a:spcPts val="2400"/>
              </a:lnSpc>
            </a:pPr>
            <a:r>
              <a:rPr lang="it-IT" sz="1800" dirty="0">
                <a:solidFill>
                  <a:schemeClr val="accent1">
                    <a:lumMod val="25000"/>
                  </a:schemeClr>
                </a:solidFill>
              </a:rPr>
              <a:t>Centro Congressi "Roma Eventi"</a:t>
            </a:r>
            <a:endParaRPr lang="it-IT" altLang="it-IT" sz="1800" dirty="0" smtClean="0">
              <a:solidFill>
                <a:schemeClr val="accent1">
                  <a:lumMod val="25000"/>
                </a:schemeClr>
              </a:solidFill>
            </a:endParaRPr>
          </a:p>
          <a:p>
            <a:pPr>
              <a:lnSpc>
                <a:spcPts val="2400"/>
              </a:lnSpc>
            </a:pPr>
            <a:r>
              <a:rPr lang="it-IT" altLang="it-IT" sz="1800" dirty="0" smtClean="0">
                <a:solidFill>
                  <a:schemeClr val="accent1">
                    <a:lumMod val="25000"/>
                  </a:schemeClr>
                </a:solidFill>
              </a:rPr>
              <a:t>Piazza </a:t>
            </a:r>
            <a:r>
              <a:rPr lang="it-IT" altLang="it-IT" sz="1800" dirty="0">
                <a:solidFill>
                  <a:schemeClr val="accent1">
                    <a:lumMod val="25000"/>
                  </a:schemeClr>
                </a:solidFill>
              </a:rPr>
              <a:t>della </a:t>
            </a:r>
            <a:r>
              <a:rPr lang="it-IT" altLang="it-IT" sz="1800" dirty="0" smtClean="0">
                <a:solidFill>
                  <a:schemeClr val="accent1">
                    <a:lumMod val="25000"/>
                  </a:schemeClr>
                </a:solidFill>
              </a:rPr>
              <a:t>Pilotta</a:t>
            </a:r>
            <a:r>
              <a:rPr lang="it-IT" altLang="it-IT" sz="1800" dirty="0">
                <a:solidFill>
                  <a:schemeClr val="accent1">
                    <a:lumMod val="25000"/>
                  </a:schemeClr>
                </a:solidFill>
              </a:rPr>
              <a:t>, 4 </a:t>
            </a:r>
            <a:r>
              <a:rPr lang="it-IT" altLang="it-IT" sz="1800" dirty="0" smtClean="0">
                <a:solidFill>
                  <a:schemeClr val="accent1">
                    <a:lumMod val="25000"/>
                  </a:schemeClr>
                </a:solidFill>
              </a:rPr>
              <a:t>– Roma</a:t>
            </a:r>
            <a:endParaRPr lang="it-IT" altLang="it-IT" sz="1800" dirty="0">
              <a:solidFill>
                <a:schemeClr val="accent1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title"/>
          </p:nvPr>
        </p:nvSpPr>
        <p:spPr>
          <a:xfrm>
            <a:off x="752475" y="509588"/>
            <a:ext cx="6591300" cy="519112"/>
          </a:xfrm>
        </p:spPr>
        <p:txBody>
          <a:bodyPr/>
          <a:lstStyle/>
          <a:p>
            <a:pPr eaLnBrk="1" hangingPunct="1"/>
            <a:r>
              <a:rPr lang="it-IT" altLang="it-IT" dirty="0" smtClean="0">
                <a:latin typeface="Arial" pitchFamily="34" charset="0"/>
              </a:rPr>
              <a:t>Indice</a:t>
            </a:r>
          </a:p>
        </p:txBody>
      </p:sp>
      <p:sp>
        <p:nvSpPr>
          <p:cNvPr id="13315" name="Segnaposto numero diapositiva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42579E4A-5D25-4576-97DE-C5E20C171CB7}" type="slidenum">
              <a:rPr lang="it-IT" altLang="it-IT" sz="1200"/>
              <a:pPr/>
              <a:t>2</a:t>
            </a:fld>
            <a:endParaRPr lang="it-IT" altLang="it-IT" sz="1200"/>
          </a:p>
        </p:txBody>
      </p: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749413" y="1266825"/>
            <a:ext cx="7959725" cy="506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0200" indent="-330200"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 marL="787400" indent="-330200"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marL="0" indent="0">
              <a:lnSpc>
                <a:spcPct val="90000"/>
              </a:lnSpc>
              <a:buClr>
                <a:srgbClr val="004B6B"/>
              </a:buClr>
            </a:pPr>
            <a:r>
              <a:rPr lang="it-IT" altLang="it-IT" sz="1800" b="1" i="1" dirty="0">
                <a:solidFill>
                  <a:srgbClr val="004B6B"/>
                </a:solidFill>
                <a:latin typeface="Arial Narrow" panose="020B0606020202030204" pitchFamily="34" charset="0"/>
                <a:cs typeface="Arial" charset="0"/>
              </a:rPr>
              <a:t>1. I Comuni all'interno della PA: il debito, le spese, l'indebitamento </a:t>
            </a:r>
            <a:r>
              <a:rPr lang="it-IT" altLang="it-IT" sz="1800" b="1" i="1" dirty="0" smtClean="0">
                <a:solidFill>
                  <a:srgbClr val="004B6B"/>
                </a:solidFill>
                <a:latin typeface="Arial Narrow" panose="020B0606020202030204" pitchFamily="34" charset="0"/>
                <a:cs typeface="Arial" charset="0"/>
              </a:rPr>
              <a:t>netto</a:t>
            </a:r>
            <a:endParaRPr lang="it-IT" altLang="it-IT" sz="1800" b="1" i="1" dirty="0">
              <a:solidFill>
                <a:srgbClr val="004B6B"/>
              </a:solidFill>
              <a:latin typeface="Arial Narrow" panose="020B0606020202030204" pitchFamily="34" charset="0"/>
              <a:cs typeface="Arial" charset="0"/>
            </a:endParaRP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rgbClr val="004B6B"/>
              </a:buClr>
            </a:pPr>
            <a:r>
              <a:rPr lang="it-IT" altLang="it-IT" sz="1800" b="1" i="1" dirty="0">
                <a:solidFill>
                  <a:srgbClr val="004B6B"/>
                </a:solidFill>
                <a:latin typeface="Arial Narrow" panose="020B0606020202030204" pitchFamily="34" charset="0"/>
                <a:cs typeface="Arial" charset="0"/>
              </a:rPr>
              <a:t>2. Un po' di storia: il contributo dei Comuni al </a:t>
            </a:r>
            <a:r>
              <a:rPr lang="it-IT" altLang="it-IT" sz="1800" b="1" i="1" dirty="0" smtClean="0">
                <a:solidFill>
                  <a:srgbClr val="004B6B"/>
                </a:solidFill>
                <a:latin typeface="Arial Narrow" panose="020B0606020202030204" pitchFamily="34" charset="0"/>
                <a:cs typeface="Arial" charset="0"/>
              </a:rPr>
              <a:t>risanamento dei conti pubblici</a:t>
            </a:r>
            <a:endParaRPr lang="it-IT" altLang="it-IT" sz="1800" b="1" i="1" dirty="0">
              <a:solidFill>
                <a:srgbClr val="004B6B"/>
              </a:solidFill>
              <a:latin typeface="Arial Narrow" panose="020B0606020202030204" pitchFamily="34" charset="0"/>
              <a:cs typeface="Arial" charset="0"/>
            </a:endParaRPr>
          </a:p>
          <a:p>
            <a:pPr lvl="1">
              <a:lnSpc>
                <a:spcPct val="90000"/>
              </a:lnSpc>
              <a:spcBef>
                <a:spcPts val="300"/>
              </a:spcBef>
              <a:buClr>
                <a:srgbClr val="004B6B"/>
              </a:buClr>
              <a:buFont typeface="Calibri" pitchFamily="32" charset="0"/>
              <a:buChar char="-"/>
            </a:pPr>
            <a:r>
              <a:rPr lang="it-IT" altLang="it-IT" sz="1800" dirty="0">
                <a:solidFill>
                  <a:schemeClr val="tx1"/>
                </a:solidFill>
                <a:latin typeface="Arial Narrow" panose="020B0606020202030204" pitchFamily="34" charset="0"/>
                <a:cs typeface="Arial" charset="0"/>
              </a:rPr>
              <a:t>I </a:t>
            </a:r>
            <a:r>
              <a:rPr lang="it-IT" altLang="it-IT" sz="18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charset="0"/>
              </a:rPr>
              <a:t>tagli alle risorse e l’azzeramento dei trasferimenti erariali</a:t>
            </a:r>
            <a:endParaRPr lang="it-IT" altLang="it-IT" sz="1800" dirty="0">
              <a:solidFill>
                <a:schemeClr val="tx1"/>
              </a:solidFill>
              <a:latin typeface="Arial Narrow" panose="020B0606020202030204" pitchFamily="34" charset="0"/>
              <a:cs typeface="Arial" charset="0"/>
            </a:endParaRPr>
          </a:p>
          <a:p>
            <a:pPr lvl="1">
              <a:lnSpc>
                <a:spcPct val="90000"/>
              </a:lnSpc>
              <a:buClr>
                <a:srgbClr val="004B6B"/>
              </a:buClr>
              <a:buFont typeface="Calibri" pitchFamily="32" charset="0"/>
              <a:buChar char="-"/>
            </a:pPr>
            <a:r>
              <a:rPr lang="it-IT" altLang="it-IT" sz="18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charset="0"/>
              </a:rPr>
              <a:t>La metamorfosi della fiscalità locale</a:t>
            </a:r>
            <a:endParaRPr lang="it-IT" altLang="it-IT" sz="1800" dirty="0">
              <a:solidFill>
                <a:schemeClr val="tx1"/>
              </a:solidFill>
              <a:latin typeface="Arial Narrow" panose="020B0606020202030204" pitchFamily="34" charset="0"/>
              <a:cs typeface="Arial" charset="0"/>
            </a:endParaRPr>
          </a:p>
          <a:p>
            <a:pPr lvl="1">
              <a:lnSpc>
                <a:spcPct val="90000"/>
              </a:lnSpc>
              <a:buClr>
                <a:srgbClr val="004B6B"/>
              </a:buClr>
              <a:buFont typeface="Calibri" pitchFamily="32" charset="0"/>
              <a:buChar char="-"/>
            </a:pPr>
            <a:r>
              <a:rPr lang="it-IT" altLang="it-IT" sz="1800" dirty="0">
                <a:solidFill>
                  <a:schemeClr val="tx1"/>
                </a:solidFill>
                <a:latin typeface="Arial Narrow" panose="020B0606020202030204" pitchFamily="34" charset="0"/>
                <a:cs typeface="Arial" charset="0"/>
              </a:rPr>
              <a:t>La riduzione delle spese </a:t>
            </a:r>
            <a:r>
              <a:rPr lang="it-IT" altLang="it-IT" sz="18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charset="0"/>
              </a:rPr>
              <a:t>correnti</a:t>
            </a:r>
            <a:endParaRPr lang="it-IT" altLang="it-IT" sz="1800" dirty="0">
              <a:solidFill>
                <a:schemeClr val="tx1"/>
              </a:solidFill>
              <a:latin typeface="Arial Narrow" panose="020B0606020202030204" pitchFamily="34" charset="0"/>
              <a:cs typeface="Arial" charset="0"/>
            </a:endParaRP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rgbClr val="004B6B"/>
              </a:buClr>
            </a:pPr>
            <a:r>
              <a:rPr lang="it-IT" altLang="it-IT" sz="1800" b="1" i="1" dirty="0" smtClean="0">
                <a:solidFill>
                  <a:srgbClr val="004B6B"/>
                </a:solidFill>
                <a:latin typeface="Arial Narrow" panose="020B0606020202030204" pitchFamily="34" charset="0"/>
                <a:cs typeface="Arial" charset="0"/>
              </a:rPr>
              <a:t>3</a:t>
            </a:r>
            <a:r>
              <a:rPr lang="it-IT" altLang="it-IT" sz="1800" b="1" i="1" dirty="0">
                <a:solidFill>
                  <a:srgbClr val="004B6B"/>
                </a:solidFill>
                <a:latin typeface="Arial Narrow" panose="020B0606020202030204" pitchFamily="34" charset="0"/>
                <a:cs typeface="Arial" charset="0"/>
              </a:rPr>
              <a:t>. </a:t>
            </a:r>
            <a:r>
              <a:rPr lang="it-IT" altLang="it-IT" sz="1800" b="1" i="1" dirty="0" smtClean="0">
                <a:solidFill>
                  <a:srgbClr val="004B6B"/>
                </a:solidFill>
                <a:latin typeface="Arial Narrow" panose="020B0606020202030204" pitchFamily="34" charset="0"/>
                <a:cs typeface="Arial" charset="0"/>
              </a:rPr>
              <a:t>Il passaggio 2015-2016</a:t>
            </a:r>
            <a:endParaRPr lang="it-IT" altLang="it-IT" sz="1800" b="1" i="1" dirty="0">
              <a:solidFill>
                <a:srgbClr val="004B6B"/>
              </a:solidFill>
              <a:latin typeface="Arial Narrow" panose="020B0606020202030204" pitchFamily="34" charset="0"/>
              <a:cs typeface="Arial" charset="0"/>
            </a:endParaRPr>
          </a:p>
          <a:p>
            <a:pPr lvl="1">
              <a:lnSpc>
                <a:spcPct val="90000"/>
              </a:lnSpc>
              <a:spcBef>
                <a:spcPts val="300"/>
              </a:spcBef>
              <a:buClr>
                <a:srgbClr val="004B6B"/>
              </a:buClr>
              <a:buFont typeface="Calibri" pitchFamily="32" charset="0"/>
              <a:buChar char="-"/>
            </a:pPr>
            <a:r>
              <a:rPr lang="it-IT" altLang="it-IT" sz="1800" dirty="0">
                <a:solidFill>
                  <a:schemeClr val="tx1"/>
                </a:solidFill>
                <a:latin typeface="Arial Narrow" panose="020B0606020202030204" pitchFamily="34" charset="0"/>
                <a:cs typeface="Arial" charset="0"/>
              </a:rPr>
              <a:t>L’entrata in vigore dell’armonizzazione contabile</a:t>
            </a:r>
          </a:p>
          <a:p>
            <a:pPr lvl="1">
              <a:lnSpc>
                <a:spcPct val="90000"/>
              </a:lnSpc>
              <a:buClr>
                <a:srgbClr val="004B6B"/>
              </a:buClr>
              <a:buFont typeface="Calibri" pitchFamily="32" charset="0"/>
              <a:buChar char="-"/>
            </a:pPr>
            <a:r>
              <a:rPr lang="it-IT" altLang="it-IT" sz="1800" dirty="0">
                <a:solidFill>
                  <a:schemeClr val="tx1"/>
                </a:solidFill>
                <a:latin typeface="Arial Narrow" panose="020B0606020202030204" pitchFamily="34" charset="0"/>
                <a:cs typeface="Arial" charset="0"/>
              </a:rPr>
              <a:t>L’avvio della perequazione</a:t>
            </a:r>
          </a:p>
          <a:p>
            <a:pPr lvl="1">
              <a:lnSpc>
                <a:spcPct val="90000"/>
              </a:lnSpc>
              <a:buClr>
                <a:srgbClr val="004B6B"/>
              </a:buClr>
              <a:buFont typeface="Calibri" pitchFamily="32" charset="0"/>
              <a:buChar char="-"/>
            </a:pPr>
            <a:r>
              <a:rPr lang="it-IT" altLang="it-IT" sz="18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charset="0"/>
              </a:rPr>
              <a:t>La </a:t>
            </a:r>
            <a:r>
              <a:rPr lang="it-IT" altLang="it-IT" sz="1800" dirty="0">
                <a:solidFill>
                  <a:schemeClr val="tx1"/>
                </a:solidFill>
                <a:latin typeface="Arial Narrow" panose="020B0606020202030204" pitchFamily="34" charset="0"/>
                <a:cs typeface="Arial" charset="0"/>
              </a:rPr>
              <a:t>ripresa degli investimenti locali</a:t>
            </a:r>
          </a:p>
          <a:p>
            <a:pPr lvl="1">
              <a:lnSpc>
                <a:spcPct val="90000"/>
              </a:lnSpc>
              <a:buClr>
                <a:srgbClr val="004B6B"/>
              </a:buClr>
              <a:buFont typeface="Calibri" pitchFamily="32" charset="0"/>
              <a:buChar char="-"/>
            </a:pPr>
            <a:r>
              <a:rPr lang="it-IT" altLang="it-IT" sz="18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charset="0"/>
              </a:rPr>
              <a:t>Il blocco della fiscalità locale </a:t>
            </a:r>
          </a:p>
          <a:p>
            <a:pPr lvl="1">
              <a:lnSpc>
                <a:spcPct val="90000"/>
              </a:lnSpc>
              <a:buClr>
                <a:srgbClr val="004B6B"/>
              </a:buClr>
              <a:buFont typeface="Calibri" pitchFamily="32" charset="0"/>
              <a:buChar char="-"/>
            </a:pPr>
            <a:r>
              <a:rPr lang="it-IT" altLang="it-IT" sz="1800" dirty="0">
                <a:solidFill>
                  <a:schemeClr val="tx1"/>
                </a:solidFill>
                <a:latin typeface="Arial Narrow" panose="020B0606020202030204" pitchFamily="34" charset="0"/>
                <a:cs typeface="Arial" charset="0"/>
              </a:rPr>
              <a:t>Gli esiti: maggiore agibilità finanziaria, minore autonomia </a:t>
            </a:r>
            <a:r>
              <a:rPr lang="it-IT" altLang="it-IT" sz="18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charset="0"/>
              </a:rPr>
              <a:t>impositiva</a:t>
            </a:r>
            <a:endParaRPr lang="it-IT" altLang="it-IT" sz="1800" dirty="0">
              <a:solidFill>
                <a:schemeClr val="tx1"/>
              </a:solidFill>
              <a:latin typeface="Arial Narrow" panose="020B0606020202030204" pitchFamily="34" charset="0"/>
              <a:cs typeface="Arial" charset="0"/>
            </a:endParaRP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rgbClr val="004B6B"/>
              </a:buClr>
            </a:pPr>
            <a:r>
              <a:rPr lang="it-IT" altLang="it-IT" sz="1800" b="1" i="1" dirty="0" smtClean="0">
                <a:solidFill>
                  <a:srgbClr val="004B6B"/>
                </a:solidFill>
                <a:latin typeface="Arial Narrow" panose="020B0606020202030204" pitchFamily="34" charset="0"/>
                <a:cs typeface="Arial" charset="0"/>
              </a:rPr>
              <a:t>4</a:t>
            </a:r>
            <a:r>
              <a:rPr lang="it-IT" altLang="it-IT" sz="1800" b="1" i="1" dirty="0">
                <a:solidFill>
                  <a:srgbClr val="004B6B"/>
                </a:solidFill>
                <a:latin typeface="Arial Narrow" panose="020B0606020202030204" pitchFamily="34" charset="0"/>
                <a:cs typeface="Arial" charset="0"/>
              </a:rPr>
              <a:t>. Cosa </a:t>
            </a:r>
            <a:r>
              <a:rPr lang="it-IT" altLang="it-IT" sz="1800" b="1" i="1" dirty="0" smtClean="0">
                <a:solidFill>
                  <a:srgbClr val="004B6B"/>
                </a:solidFill>
                <a:latin typeface="Arial Narrow" panose="020B0606020202030204" pitchFamily="34" charset="0"/>
                <a:cs typeface="Arial" charset="0"/>
              </a:rPr>
              <a:t>fare (già dal 2017)</a:t>
            </a:r>
            <a:endParaRPr lang="it-IT" altLang="it-IT" sz="1800" b="1" i="1" dirty="0">
              <a:solidFill>
                <a:srgbClr val="004B6B"/>
              </a:solidFill>
              <a:latin typeface="Arial Narrow" panose="020B0606020202030204" pitchFamily="34" charset="0"/>
              <a:cs typeface="Arial" charset="0"/>
            </a:endParaRPr>
          </a:p>
          <a:p>
            <a:pPr lvl="1">
              <a:lnSpc>
                <a:spcPct val="90000"/>
              </a:lnSpc>
              <a:spcBef>
                <a:spcPts val="300"/>
              </a:spcBef>
              <a:buClr>
                <a:srgbClr val="004B6B"/>
              </a:buClr>
              <a:buFont typeface="Calibri" pitchFamily="32" charset="0"/>
              <a:buChar char="-"/>
            </a:pPr>
            <a:r>
              <a:rPr lang="it-IT" altLang="it-IT" sz="1800" dirty="0">
                <a:solidFill>
                  <a:schemeClr val="tx1"/>
                </a:solidFill>
                <a:latin typeface="Arial Narrow" panose="020B0606020202030204" pitchFamily="34" charset="0"/>
                <a:cs typeface="Arial" charset="0"/>
              </a:rPr>
              <a:t>Sostenere il trend di crescita degli investimenti</a:t>
            </a:r>
          </a:p>
          <a:p>
            <a:pPr lvl="1">
              <a:lnSpc>
                <a:spcPct val="90000"/>
              </a:lnSpc>
              <a:buClr>
                <a:srgbClr val="004B6B"/>
              </a:buClr>
              <a:buFont typeface="Calibri" pitchFamily="32" charset="0"/>
              <a:buChar char="-"/>
            </a:pPr>
            <a:r>
              <a:rPr lang="it-IT" altLang="it-IT" sz="1800" dirty="0">
                <a:solidFill>
                  <a:schemeClr val="tx1"/>
                </a:solidFill>
                <a:latin typeface="Arial Narrow" panose="020B0606020202030204" pitchFamily="34" charset="0"/>
                <a:cs typeface="Arial" charset="0"/>
              </a:rPr>
              <a:t>Recuperare autonomia impositiva</a:t>
            </a:r>
          </a:p>
          <a:p>
            <a:pPr lvl="1">
              <a:lnSpc>
                <a:spcPct val="90000"/>
              </a:lnSpc>
              <a:buClr>
                <a:srgbClr val="004B6B"/>
              </a:buClr>
              <a:buFont typeface="Calibri" pitchFamily="32" charset="0"/>
              <a:buChar char="-"/>
            </a:pPr>
            <a:r>
              <a:rPr lang="it-IT" altLang="it-IT" sz="1800" dirty="0">
                <a:solidFill>
                  <a:schemeClr val="tx1"/>
                </a:solidFill>
                <a:latin typeface="Arial Narrow" panose="020B0606020202030204" pitchFamily="34" charset="0"/>
                <a:cs typeface="Arial" charset="0"/>
              </a:rPr>
              <a:t>Abbattere il peso del debito</a:t>
            </a:r>
          </a:p>
          <a:p>
            <a:pPr lvl="1">
              <a:lnSpc>
                <a:spcPct val="90000"/>
              </a:lnSpc>
              <a:buClr>
                <a:srgbClr val="004B6B"/>
              </a:buClr>
              <a:buFont typeface="Calibri" pitchFamily="32" charset="0"/>
              <a:buChar char="-"/>
            </a:pPr>
            <a:r>
              <a:rPr lang="it-IT" altLang="it-IT" sz="1800" dirty="0">
                <a:solidFill>
                  <a:schemeClr val="tx1"/>
                </a:solidFill>
                <a:latin typeface="Arial Narrow" panose="020B0606020202030204" pitchFamily="34" charset="0"/>
                <a:cs typeface="Arial" charset="0"/>
              </a:rPr>
              <a:t>Chiudere i “conti” con il passato</a:t>
            </a:r>
          </a:p>
          <a:p>
            <a:pPr lvl="1">
              <a:lnSpc>
                <a:spcPct val="90000"/>
              </a:lnSpc>
              <a:buClr>
                <a:srgbClr val="004B6B"/>
              </a:buClr>
              <a:buFont typeface="Calibri" pitchFamily="32" charset="0"/>
              <a:buChar char="-"/>
            </a:pPr>
            <a:r>
              <a:rPr lang="it-IT" altLang="it-IT" sz="1800" dirty="0">
                <a:solidFill>
                  <a:schemeClr val="tx1"/>
                </a:solidFill>
                <a:latin typeface="Arial Narrow" panose="020B0606020202030204" pitchFamily="34" charset="0"/>
                <a:cs typeface="Arial" charset="0"/>
              </a:rPr>
              <a:t>Riformare la riscossione locale</a:t>
            </a:r>
          </a:p>
          <a:p>
            <a:pPr lvl="1">
              <a:lnSpc>
                <a:spcPct val="90000"/>
              </a:lnSpc>
              <a:buClr>
                <a:srgbClr val="004B6B"/>
              </a:buClr>
              <a:buFont typeface="Calibri" pitchFamily="32" charset="0"/>
              <a:buChar char="-"/>
            </a:pPr>
            <a:r>
              <a:rPr lang="it-IT" altLang="it-IT" sz="1800" dirty="0">
                <a:solidFill>
                  <a:schemeClr val="tx1"/>
                </a:solidFill>
                <a:latin typeface="Arial Narrow" panose="020B0606020202030204" pitchFamily="34" charset="0"/>
                <a:cs typeface="Arial" charset="0"/>
              </a:rPr>
              <a:t>In prospettiva: la riforma del catasto e la revisione organica della fiscalità locale</a:t>
            </a:r>
          </a:p>
          <a:p>
            <a:pPr lvl="1">
              <a:lnSpc>
                <a:spcPct val="90000"/>
              </a:lnSpc>
              <a:buClrTx/>
              <a:buFontTx/>
              <a:buNone/>
            </a:pPr>
            <a:endParaRPr lang="it-IT" altLang="it-IT" sz="1600" dirty="0">
              <a:solidFill>
                <a:srgbClr val="004B6B"/>
              </a:solidFill>
              <a:cs typeface="Arial" charset="0"/>
            </a:endParaRPr>
          </a:p>
          <a:p>
            <a:pPr lvl="1">
              <a:lnSpc>
                <a:spcPct val="90000"/>
              </a:lnSpc>
              <a:buClrTx/>
              <a:buFontTx/>
              <a:buNone/>
            </a:pPr>
            <a:endParaRPr lang="it-IT" altLang="it-IT" sz="1600" dirty="0">
              <a:solidFill>
                <a:srgbClr val="004B6B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Immagine 2" descr="esecutivi-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2" name="Text Box 8"/>
          <p:cNvSpPr txBox="1">
            <a:spLocks noChangeArrowheads="1"/>
          </p:cNvSpPr>
          <p:nvPr/>
        </p:nvSpPr>
        <p:spPr bwMode="auto">
          <a:xfrm>
            <a:off x="361950" y="1765300"/>
            <a:ext cx="6991350" cy="240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it-IT" altLang="it-IT" sz="2800" b="1" dirty="0">
                <a:solidFill>
                  <a:srgbClr val="005E7D"/>
                </a:solidFill>
              </a:rPr>
              <a:t>Parte 1</a:t>
            </a:r>
          </a:p>
          <a:p>
            <a:pPr>
              <a:spcBef>
                <a:spcPct val="50000"/>
              </a:spcBef>
            </a:pPr>
            <a:endParaRPr lang="it-IT" altLang="it-IT" b="1" dirty="0">
              <a:solidFill>
                <a:srgbClr val="005E7D"/>
              </a:solidFill>
            </a:endParaRPr>
          </a:p>
          <a:p>
            <a:pPr marL="0" indent="0">
              <a:lnSpc>
                <a:spcPct val="90000"/>
              </a:lnSpc>
              <a:buClr>
                <a:srgbClr val="004B6B"/>
              </a:buClr>
            </a:pPr>
            <a:r>
              <a:rPr lang="it-IT" altLang="it-IT" sz="2800" b="1" dirty="0">
                <a:solidFill>
                  <a:srgbClr val="005E7D"/>
                </a:solidFill>
              </a:rPr>
              <a:t>I Comuni all'interno della </a:t>
            </a:r>
            <a:r>
              <a:rPr lang="it-IT" altLang="it-IT" sz="2800" b="1" dirty="0" smtClean="0">
                <a:solidFill>
                  <a:srgbClr val="005E7D"/>
                </a:solidFill>
              </a:rPr>
              <a:t>PA:</a:t>
            </a:r>
          </a:p>
          <a:p>
            <a:pPr marL="0" indent="0">
              <a:lnSpc>
                <a:spcPct val="90000"/>
              </a:lnSpc>
              <a:buClr>
                <a:srgbClr val="004B6B"/>
              </a:buClr>
            </a:pPr>
            <a:r>
              <a:rPr lang="it-IT" altLang="it-IT" sz="2800" b="1" dirty="0" smtClean="0">
                <a:solidFill>
                  <a:srgbClr val="005E7D"/>
                </a:solidFill>
              </a:rPr>
              <a:t>il </a:t>
            </a:r>
            <a:r>
              <a:rPr lang="it-IT" altLang="it-IT" sz="2800" b="1" dirty="0">
                <a:solidFill>
                  <a:srgbClr val="005E7D"/>
                </a:solidFill>
              </a:rPr>
              <a:t>debito, le spese, l'indebitamento </a:t>
            </a:r>
            <a:r>
              <a:rPr lang="it-IT" altLang="it-IT" sz="2800" b="1" dirty="0" smtClean="0">
                <a:solidFill>
                  <a:srgbClr val="005E7D"/>
                </a:solidFill>
              </a:rPr>
              <a:t>netto</a:t>
            </a:r>
            <a:endParaRPr lang="it-IT" altLang="it-IT" sz="2800" b="1" dirty="0">
              <a:solidFill>
                <a:srgbClr val="005E7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739888" y="207963"/>
            <a:ext cx="6730887" cy="1020762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i="1" dirty="0">
                <a:latin typeface="Arial" panose="020B0604020202020204" pitchFamily="34" charset="0"/>
                <a:cs typeface="Arial" panose="020B0604020202020204" pitchFamily="34" charset="0"/>
              </a:rPr>
              <a:t>I Comuni all’interno della P.A.</a:t>
            </a:r>
            <a:br>
              <a:rPr lang="it-IT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i="1" dirty="0">
                <a:latin typeface="Arial" panose="020B0604020202020204" pitchFamily="34" charset="0"/>
                <a:cs typeface="Arial" panose="020B0604020202020204" pitchFamily="34" charset="0"/>
              </a:rPr>
              <a:t>LE SPESE TOTALI </a:t>
            </a:r>
          </a:p>
        </p:txBody>
      </p:sp>
      <p:sp>
        <p:nvSpPr>
          <p:cNvPr id="17411" name="Segnaposto numero diapositiva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83927D5F-EF90-4B0D-B496-5FB655BBB54A}" type="slidenum">
              <a:rPr lang="it-IT" altLang="it-IT" sz="1200"/>
              <a:pPr/>
              <a:t>4</a:t>
            </a:fld>
            <a:endParaRPr lang="it-IT" altLang="it-IT" sz="1200"/>
          </a:p>
        </p:txBody>
      </p:sp>
      <p:sp>
        <p:nvSpPr>
          <p:cNvPr id="6" name="CasellaDiTesto 5"/>
          <p:cNvSpPr txBox="1"/>
          <p:nvPr/>
        </p:nvSpPr>
        <p:spPr>
          <a:xfrm>
            <a:off x="3274703" y="4574928"/>
            <a:ext cx="3005667" cy="461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it-IT" sz="1100" b="1" i="1" dirty="0">
                <a:solidFill>
                  <a:srgbClr val="005E7D"/>
                </a:solidFill>
                <a:latin typeface="Arial Narrow" panose="020B0606020202030204" pitchFamily="34" charset="0"/>
              </a:rPr>
              <a:t>Fonte: elaborazioni IFEL su dati ISTAT</a:t>
            </a:r>
          </a:p>
          <a:p>
            <a:pPr algn="ctr">
              <a:lnSpc>
                <a:spcPct val="114000"/>
              </a:lnSpc>
            </a:pPr>
            <a:r>
              <a:rPr lang="it-IT" sz="1100" b="1" i="1" dirty="0">
                <a:solidFill>
                  <a:srgbClr val="005E7D"/>
                </a:solidFill>
                <a:latin typeface="Arial Narrow" panose="020B0606020202030204" pitchFamily="34" charset="0"/>
              </a:rPr>
              <a:t>* Al netto dei trasferimenti tra comparti della P.A.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219668" y="5573254"/>
            <a:ext cx="6975007" cy="69640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it-IT"/>
            </a:defPPr>
            <a:lvl1pPr algn="just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it-IT" sz="1800" dirty="0" smtClean="0"/>
              <a:t>Nel 2015 la </a:t>
            </a:r>
            <a:r>
              <a:rPr lang="it-IT" sz="1800" b="1" dirty="0"/>
              <a:t>spesa dei Comuni</a:t>
            </a:r>
            <a:r>
              <a:rPr lang="it-IT" sz="1800" dirty="0"/>
              <a:t> ammonta al </a:t>
            </a:r>
            <a:r>
              <a:rPr lang="it-IT" sz="1800" b="1" dirty="0" smtClean="0"/>
              <a:t>7,4%</a:t>
            </a:r>
            <a:r>
              <a:rPr lang="it-IT" sz="1800" dirty="0" smtClean="0"/>
              <a:t> </a:t>
            </a:r>
            <a:r>
              <a:rPr lang="it-IT" sz="1800" dirty="0"/>
              <a:t>del totale della spesa </a:t>
            </a:r>
            <a:r>
              <a:rPr lang="it-IT" sz="1800" b="1" dirty="0" smtClean="0"/>
              <a:t>P.A</a:t>
            </a:r>
            <a:r>
              <a:rPr lang="it-IT" sz="1800" b="1" dirty="0"/>
              <a:t>.</a:t>
            </a:r>
          </a:p>
          <a:p>
            <a:pPr algn="ctr">
              <a:lnSpc>
                <a:spcPct val="114000"/>
              </a:lnSpc>
            </a:pPr>
            <a:r>
              <a:rPr lang="it-IT" sz="1800" dirty="0" smtClean="0"/>
              <a:t>Pesava </a:t>
            </a:r>
            <a:r>
              <a:rPr lang="it-IT" sz="1800" b="1" dirty="0" smtClean="0"/>
              <a:t>l’8,1% </a:t>
            </a:r>
            <a:r>
              <a:rPr lang="it-IT" sz="1800" b="1" dirty="0"/>
              <a:t>nel </a:t>
            </a:r>
            <a:r>
              <a:rPr lang="it-IT" sz="1800" b="1" dirty="0" smtClean="0"/>
              <a:t>2010</a:t>
            </a:r>
            <a:r>
              <a:rPr lang="it-IT" sz="1800" dirty="0" smtClean="0"/>
              <a:t>, quindi </a:t>
            </a:r>
            <a:r>
              <a:rPr lang="it-IT" sz="1800" b="1" dirty="0" smtClean="0"/>
              <a:t>i Comuni hanno risparmiato più del resto P.A.</a:t>
            </a:r>
            <a:endParaRPr lang="it-IT" sz="1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171" y="1562561"/>
            <a:ext cx="7380000" cy="3917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863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739888" y="207963"/>
            <a:ext cx="6730887" cy="1020762"/>
          </a:xfrm>
        </p:spPr>
        <p:txBody>
          <a:bodyPr/>
          <a:lstStyle/>
          <a:p>
            <a:pPr algn="ctr" eaLnBrk="1" hangingPunct="1"/>
            <a:r>
              <a:rPr lang="it-IT" i="1" dirty="0">
                <a:latin typeface="Arial" panose="020B0604020202020204" pitchFamily="34" charset="0"/>
                <a:cs typeface="Arial" panose="020B0604020202020204" pitchFamily="34" charset="0"/>
              </a:rPr>
              <a:t>I Comuni all’interno della </a:t>
            </a:r>
            <a:r>
              <a:rPr lang="it-IT" i="1" dirty="0" smtClean="0">
                <a:latin typeface="Arial" panose="020B0604020202020204" pitchFamily="34" charset="0"/>
                <a:cs typeface="Arial" panose="020B0604020202020204" pitchFamily="34" charset="0"/>
              </a:rPr>
              <a:t>PA</a:t>
            </a:r>
            <a:r>
              <a:rPr lang="it-IT" i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it-IT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DEBITO</a:t>
            </a:r>
            <a:endParaRPr lang="it-IT" altLang="it-IT" dirty="0" smtClean="0">
              <a:latin typeface="Arial" pitchFamily="34" charset="0"/>
            </a:endParaRPr>
          </a:p>
        </p:txBody>
      </p:sp>
      <p:sp>
        <p:nvSpPr>
          <p:cNvPr id="17411" name="Segnaposto numero diapositiva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83927D5F-EF90-4B0D-B496-5FB655BBB54A}" type="slidenum">
              <a:rPr lang="it-IT" altLang="it-IT" sz="1200"/>
              <a:pPr/>
              <a:t>5</a:t>
            </a:fld>
            <a:endParaRPr lang="it-IT" altLang="it-IT" sz="120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352" y="1735177"/>
            <a:ext cx="5148000" cy="2504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ttangolo 5"/>
          <p:cNvSpPr/>
          <p:nvPr/>
        </p:nvSpPr>
        <p:spPr>
          <a:xfrm>
            <a:off x="1238801" y="1327371"/>
            <a:ext cx="77483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400" b="1" i="1" dirty="0" smtClean="0">
                <a:solidFill>
                  <a:srgbClr val="005E7D"/>
                </a:solidFill>
                <a:latin typeface="Arial Narrow" panose="020B0606020202030204" pitchFamily="34" charset="0"/>
              </a:rPr>
              <a:t>DINAMICA DEL DEBITO NELLA </a:t>
            </a:r>
            <a:r>
              <a:rPr lang="it-IT" sz="1400" b="1" i="1" dirty="0" smtClean="0">
                <a:solidFill>
                  <a:srgbClr val="005E7D"/>
                </a:solidFill>
                <a:latin typeface="Arial Narrow" panose="020B0606020202030204" pitchFamily="34" charset="0"/>
              </a:rPr>
              <a:t>PA PER </a:t>
            </a:r>
            <a:r>
              <a:rPr lang="it-IT" sz="1400" b="1" i="1" dirty="0" smtClean="0">
                <a:solidFill>
                  <a:srgbClr val="005E7D"/>
                </a:solidFill>
                <a:latin typeface="Arial Narrow" panose="020B0606020202030204" pitchFamily="34" charset="0"/>
              </a:rPr>
              <a:t>SOTTOSETTORE</a:t>
            </a:r>
          </a:p>
        </p:txBody>
      </p:sp>
      <p:sp>
        <p:nvSpPr>
          <p:cNvPr id="2" name="Rettangolo 1"/>
          <p:cNvSpPr/>
          <p:nvPr/>
        </p:nvSpPr>
        <p:spPr>
          <a:xfrm>
            <a:off x="1233992" y="3577139"/>
            <a:ext cx="343508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i="1" dirty="0">
                <a:solidFill>
                  <a:srgbClr val="005E7D"/>
                </a:solidFill>
                <a:latin typeface="Arial Narrow" panose="020B0606020202030204" pitchFamily="34" charset="0"/>
              </a:rPr>
              <a:t>(*) Nelle Amministrazioni centrali sono inclusi gli Enti di previdenza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2355" y="1863665"/>
            <a:ext cx="3240000" cy="209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ttangolo 8"/>
          <p:cNvSpPr/>
          <p:nvPr/>
        </p:nvSpPr>
        <p:spPr>
          <a:xfrm>
            <a:off x="5537867" y="3963104"/>
            <a:ext cx="333754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i="1" dirty="0" smtClean="0">
                <a:solidFill>
                  <a:srgbClr val="005E7D"/>
                </a:solidFill>
                <a:latin typeface="Arial Narrow" panose="020B0606020202030204" pitchFamily="34" charset="0"/>
              </a:rPr>
              <a:t>Fonte: elaborazioni IFEL su dati Banca d’Italia</a:t>
            </a:r>
            <a:endParaRPr lang="it-IT" sz="1000" i="1" dirty="0">
              <a:solidFill>
                <a:srgbClr val="005E7D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739888" y="4423841"/>
            <a:ext cx="8002467" cy="195739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it-IT"/>
            </a:defPPr>
            <a:lvl1pPr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180000" indent="-180000" algn="just">
              <a:lnSpc>
                <a:spcPct val="114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600" dirty="0" smtClean="0"/>
              <a:t>Nel 2010-2015 il debito P.A. aumenta di 321 mld. di euro (17,4%), dal momento che la riduzione di stock in ambito locale non compensa l’aumento che si verifica a livello centrale</a:t>
            </a:r>
            <a:endParaRPr lang="it-IT" sz="1600" dirty="0"/>
          </a:p>
          <a:p>
            <a:pPr marL="180000" indent="-180000" algn="just">
              <a:lnSpc>
                <a:spcPct val="114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600" dirty="0" smtClean="0"/>
              <a:t>Sia i Comuni che le Province nel periodo considerato registrano una riduzione media del debito intorno al 14%, le Regioni manifestano una contrazione più accentuata (-23%)</a:t>
            </a:r>
          </a:p>
          <a:p>
            <a:pPr marL="180000" indent="-180000" algn="just">
              <a:lnSpc>
                <a:spcPct val="114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600" dirty="0" smtClean="0"/>
              <a:t>La </a:t>
            </a:r>
            <a:r>
              <a:rPr lang="it-IT" sz="1600" i="1" dirty="0" smtClean="0"/>
              <a:t>performance</a:t>
            </a:r>
            <a:r>
              <a:rPr lang="it-IT" sz="1600" dirty="0" smtClean="0"/>
              <a:t> delle Regioni è stata notevolmente favorita dalla contribuzione erariale realizzatasi a partire dal 2012 tramite il meccanismo del Patto verticale incentivato</a:t>
            </a:r>
            <a:endParaRPr lang="it-IT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9138" y="1933575"/>
            <a:ext cx="5164137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739888" y="207963"/>
            <a:ext cx="6730887" cy="1020762"/>
          </a:xfrm>
        </p:spPr>
        <p:txBody>
          <a:bodyPr/>
          <a:lstStyle/>
          <a:p>
            <a:pPr algn="ctr" eaLnBrk="1" hangingPunct="1"/>
            <a:r>
              <a:rPr lang="it-IT" i="1" dirty="0">
                <a:latin typeface="Arial" panose="020B0604020202020204" pitchFamily="34" charset="0"/>
                <a:cs typeface="Arial" panose="020B0604020202020204" pitchFamily="34" charset="0"/>
              </a:rPr>
              <a:t>I Comuni all’interno della P.A.</a:t>
            </a:r>
            <a:br>
              <a:rPr lang="it-IT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cap="all" dirty="0">
                <a:latin typeface="Arial" panose="020B0604020202020204" pitchFamily="34" charset="0"/>
                <a:cs typeface="Arial" panose="020B0604020202020204" pitchFamily="34" charset="0"/>
              </a:rPr>
              <a:t>L’indebitamento netto</a:t>
            </a:r>
            <a:endParaRPr lang="it-IT" altLang="it-IT" dirty="0" smtClean="0">
              <a:latin typeface="Arial" pitchFamily="34" charset="0"/>
            </a:endParaRPr>
          </a:p>
        </p:txBody>
      </p:sp>
      <p:sp>
        <p:nvSpPr>
          <p:cNvPr id="17411" name="Segnaposto numero diapositiva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83927D5F-EF90-4B0D-B496-5FB655BBB54A}" type="slidenum">
              <a:rPr lang="it-IT" altLang="it-IT" sz="1200"/>
              <a:pPr/>
              <a:t>6</a:t>
            </a:fld>
            <a:endParaRPr lang="it-IT" altLang="it-IT" sz="1200"/>
          </a:p>
        </p:txBody>
      </p:sp>
      <p:sp>
        <p:nvSpPr>
          <p:cNvPr id="5" name="Rettangolo 4"/>
          <p:cNvSpPr/>
          <p:nvPr/>
        </p:nvSpPr>
        <p:spPr>
          <a:xfrm>
            <a:off x="679508" y="1462034"/>
            <a:ext cx="77483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400" b="1" i="1" dirty="0" smtClean="0">
                <a:solidFill>
                  <a:srgbClr val="005E7D"/>
                </a:solidFill>
                <a:latin typeface="Arial Narrow" panose="020B0606020202030204" pitchFamily="34" charset="0"/>
              </a:rPr>
              <a:t>INCIDENZA DELL’INDEBITAMENTO / ACCREDITAMENTO NETTO SULLE ENTRATE TOTALI DI COMPARTO</a:t>
            </a:r>
          </a:p>
          <a:p>
            <a:pPr algn="ctr"/>
            <a:r>
              <a:rPr lang="it-IT" sz="1400" b="1" i="1" dirty="0" smtClean="0">
                <a:solidFill>
                  <a:srgbClr val="005E7D"/>
                </a:solidFill>
                <a:latin typeface="Arial Narrow" panose="020B0606020202030204" pitchFamily="34" charset="0"/>
              </a:rPr>
              <a:t>Valori in milioni di euro e percentuali. Anno 2015</a:t>
            </a:r>
            <a:endParaRPr lang="it-IT" sz="1400" i="1" dirty="0">
              <a:solidFill>
                <a:srgbClr val="005E7D"/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2287860" y="4513219"/>
            <a:ext cx="4572000" cy="2683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4000"/>
              </a:lnSpc>
            </a:pPr>
            <a:r>
              <a:rPr lang="it-IT" sz="1100" b="1" i="1" dirty="0">
                <a:solidFill>
                  <a:srgbClr val="005E7D"/>
                </a:solidFill>
                <a:latin typeface="Arial Narrow" panose="020B0606020202030204" pitchFamily="34" charset="0"/>
              </a:rPr>
              <a:t>Fonte: elaborazioni IFEL su dati Conti nazionali </a:t>
            </a:r>
            <a:r>
              <a:rPr lang="it-IT" sz="1100" b="1" i="1" dirty="0" smtClean="0">
                <a:solidFill>
                  <a:srgbClr val="005E7D"/>
                </a:solidFill>
                <a:latin typeface="Arial Narrow" panose="020B0606020202030204" pitchFamily="34" charset="0"/>
              </a:rPr>
              <a:t>ISTAT</a:t>
            </a:r>
            <a:endParaRPr lang="it-IT" sz="1100" b="1" i="1" dirty="0">
              <a:solidFill>
                <a:srgbClr val="005E7D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628737" y="4983155"/>
            <a:ext cx="7865763" cy="124489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it-IT"/>
            </a:defPPr>
            <a:lvl1pPr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180000" indent="-180000" algn="just">
              <a:lnSpc>
                <a:spcPct val="114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800" dirty="0"/>
              <a:t>Il saldo tra entrate </a:t>
            </a:r>
            <a:r>
              <a:rPr lang="it-IT" sz="1800" dirty="0" smtClean="0"/>
              <a:t>e spese </a:t>
            </a:r>
            <a:r>
              <a:rPr lang="it-IT" sz="1800" dirty="0"/>
              <a:t>totali è il contributo dei singoli comparti al deficit </a:t>
            </a:r>
            <a:r>
              <a:rPr lang="it-IT" sz="1800" dirty="0" smtClean="0"/>
              <a:t>nazionale</a:t>
            </a:r>
            <a:endParaRPr lang="it-IT" sz="1800" dirty="0"/>
          </a:p>
          <a:p>
            <a:pPr marL="180000" indent="-180000" algn="just">
              <a:lnSpc>
                <a:spcPct val="114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800" dirty="0"/>
              <a:t>Nel </a:t>
            </a:r>
            <a:r>
              <a:rPr lang="it-IT" sz="1800" dirty="0" smtClean="0"/>
              <a:t>2015 </a:t>
            </a:r>
            <a:r>
              <a:rPr lang="it-IT" sz="1800" b="1" dirty="0"/>
              <a:t>il </a:t>
            </a:r>
            <a:r>
              <a:rPr lang="it-IT" sz="1800" b="1" dirty="0" smtClean="0"/>
              <a:t>saldo dei </a:t>
            </a:r>
            <a:r>
              <a:rPr lang="it-IT" sz="1800" b="1" dirty="0"/>
              <a:t>Comuni è di </a:t>
            </a:r>
            <a:r>
              <a:rPr lang="it-IT" sz="1800" b="1" dirty="0" smtClean="0"/>
              <a:t>1,5 miliardi di </a:t>
            </a:r>
            <a:r>
              <a:rPr lang="it-IT" sz="1800" b="1" dirty="0"/>
              <a:t>euro </a:t>
            </a:r>
            <a:r>
              <a:rPr lang="it-IT" sz="1800" b="1" dirty="0" smtClean="0"/>
              <a:t>(+2,3% </a:t>
            </a:r>
            <a:r>
              <a:rPr lang="it-IT" sz="1800" b="1" dirty="0"/>
              <a:t>delle loro </a:t>
            </a:r>
            <a:r>
              <a:rPr lang="it-IT" sz="1800" b="1" dirty="0" smtClean="0"/>
              <a:t>entrate</a:t>
            </a:r>
            <a:r>
              <a:rPr lang="it-IT" sz="1800" dirty="0" smtClean="0"/>
              <a:t>)</a:t>
            </a:r>
            <a:endParaRPr lang="it-IT" sz="1800" dirty="0"/>
          </a:p>
          <a:p>
            <a:pPr marL="180000" indent="-180000" algn="just">
              <a:lnSpc>
                <a:spcPct val="114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800" dirty="0"/>
              <a:t>Lo </a:t>
            </a:r>
            <a:r>
              <a:rPr lang="it-IT" sz="1800" b="1" dirty="0"/>
              <a:t>Stato</a:t>
            </a:r>
            <a:r>
              <a:rPr lang="it-IT" sz="1800" dirty="0"/>
              <a:t> </a:t>
            </a:r>
            <a:r>
              <a:rPr lang="it-IT" sz="1800" dirty="0" smtClean="0"/>
              <a:t>presenta </a:t>
            </a:r>
            <a:r>
              <a:rPr lang="it-IT" sz="1800" dirty="0"/>
              <a:t>un </a:t>
            </a:r>
            <a:r>
              <a:rPr lang="it-IT" sz="1800" b="1" dirty="0"/>
              <a:t>deficit </a:t>
            </a:r>
            <a:r>
              <a:rPr lang="it-IT" sz="1800" dirty="0"/>
              <a:t> di </a:t>
            </a:r>
            <a:r>
              <a:rPr lang="it-IT" sz="1800" b="1" dirty="0" smtClean="0"/>
              <a:t>48,4</a:t>
            </a:r>
            <a:r>
              <a:rPr lang="it-IT" sz="1800" dirty="0" smtClean="0"/>
              <a:t> </a:t>
            </a:r>
            <a:r>
              <a:rPr lang="it-IT" sz="1800" b="1" dirty="0" smtClean="0"/>
              <a:t>miliardi </a:t>
            </a:r>
            <a:r>
              <a:rPr lang="it-IT" sz="1800" dirty="0" smtClean="0"/>
              <a:t>di </a:t>
            </a:r>
            <a:r>
              <a:rPr lang="it-IT" sz="1800" dirty="0"/>
              <a:t>euro (</a:t>
            </a:r>
            <a:r>
              <a:rPr lang="it-IT" sz="1800" b="1" dirty="0"/>
              <a:t>-</a:t>
            </a:r>
            <a:r>
              <a:rPr lang="it-IT" sz="1800" b="1" dirty="0" smtClean="0"/>
              <a:t>11,3% </a:t>
            </a:r>
            <a:r>
              <a:rPr lang="it-IT" sz="1800" b="1" dirty="0"/>
              <a:t>delle sue entrate totali</a:t>
            </a:r>
            <a:r>
              <a:rPr lang="it-IT" sz="1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9863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Immagine 2" descr="esecutivi-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2" name="Text Box 8"/>
          <p:cNvSpPr txBox="1">
            <a:spLocks noChangeArrowheads="1"/>
          </p:cNvSpPr>
          <p:nvPr/>
        </p:nvSpPr>
        <p:spPr bwMode="auto">
          <a:xfrm>
            <a:off x="361949" y="1765300"/>
            <a:ext cx="7096125" cy="240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it-IT" altLang="it-IT" sz="2800" b="1" dirty="0">
                <a:solidFill>
                  <a:srgbClr val="005E7D"/>
                </a:solidFill>
              </a:rPr>
              <a:t>Parte </a:t>
            </a:r>
            <a:r>
              <a:rPr lang="it-IT" altLang="it-IT" sz="2800" b="1" dirty="0" smtClean="0">
                <a:solidFill>
                  <a:srgbClr val="005E7D"/>
                </a:solidFill>
              </a:rPr>
              <a:t>2</a:t>
            </a:r>
            <a:endParaRPr lang="it-IT" altLang="it-IT" sz="2800" b="1" dirty="0">
              <a:solidFill>
                <a:srgbClr val="005E7D"/>
              </a:solidFill>
            </a:endParaRPr>
          </a:p>
          <a:p>
            <a:pPr>
              <a:spcBef>
                <a:spcPct val="50000"/>
              </a:spcBef>
            </a:pPr>
            <a:endParaRPr lang="it-IT" altLang="it-IT" b="1" dirty="0">
              <a:solidFill>
                <a:srgbClr val="005E7D"/>
              </a:solidFill>
            </a:endParaRPr>
          </a:p>
          <a:p>
            <a:pPr>
              <a:lnSpc>
                <a:spcPct val="90000"/>
              </a:lnSpc>
              <a:buClr>
                <a:srgbClr val="004B6B"/>
              </a:buClr>
            </a:pPr>
            <a:r>
              <a:rPr lang="it-IT" altLang="it-IT" sz="2800" b="1" dirty="0">
                <a:solidFill>
                  <a:srgbClr val="005E7D"/>
                </a:solidFill>
              </a:rPr>
              <a:t>Un po' di storia: il contributo dei Comuni al risanamento dei conti pubblici</a:t>
            </a:r>
          </a:p>
        </p:txBody>
      </p:sp>
    </p:spTree>
    <p:extLst>
      <p:ext uri="{BB962C8B-B14F-4D97-AF65-F5344CB8AC3E}">
        <p14:creationId xmlns:p14="http://schemas.microsoft.com/office/powerpoint/2010/main" val="252008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573" y="1346197"/>
            <a:ext cx="7200000" cy="2539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asellaDiTesto 2"/>
          <p:cNvSpPr txBox="1">
            <a:spLocks noChangeArrowheads="1"/>
          </p:cNvSpPr>
          <p:nvPr/>
        </p:nvSpPr>
        <p:spPr bwMode="auto">
          <a:xfrm>
            <a:off x="739888" y="4104492"/>
            <a:ext cx="7975541" cy="206210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000" marR="0" lvl="0" indent="-144000" algn="just" defTabSz="914400" rtl="0" eaLnBrk="1" fontAlgn="base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altLang="it-IT" sz="18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I Comuni hanno assicurato un </a:t>
            </a:r>
            <a:r>
              <a:rPr kumimoji="0" lang="it-IT" altLang="it-IT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rilevante contributo al risanamento della finanza pubblica</a:t>
            </a:r>
            <a:r>
              <a:rPr kumimoji="0" lang="it-IT" altLang="it-IT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, come riconosciuto anche da</a:t>
            </a:r>
            <a:r>
              <a:rPr kumimoji="0" lang="it-IT" altLang="it-IT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</a:t>
            </a:r>
            <a:r>
              <a:rPr kumimoji="0" lang="it-IT" altLang="it-IT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STAT,</a:t>
            </a:r>
            <a:r>
              <a:rPr kumimoji="0" lang="it-IT" altLang="it-IT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kumimoji="0" lang="it-IT" altLang="it-IT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Banca d’Italia e Corte dei conti</a:t>
            </a:r>
          </a:p>
          <a:p>
            <a:pPr marL="144000" indent="-144000" algn="just" defTabSz="9144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it-IT" sz="1800" b="1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Un contributo sproporzionato </a:t>
            </a:r>
            <a:r>
              <a:rPr lang="it-IT" sz="18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rispetto al </a:t>
            </a:r>
            <a:r>
              <a:rPr lang="it-IT" sz="1800" b="1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peso del comparto sulla finanza pubblica</a:t>
            </a:r>
            <a:r>
              <a:rPr lang="it-IT" sz="18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nel suo insieme (</a:t>
            </a:r>
            <a:r>
              <a:rPr lang="it-IT" sz="1800" dirty="0" smtClean="0">
                <a:solidFill>
                  <a:schemeClr val="accent1">
                    <a:lumMod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7,4% </a:t>
            </a:r>
            <a:r>
              <a:rPr lang="it-IT" sz="1800" dirty="0">
                <a:solidFill>
                  <a:schemeClr val="accent1">
                    <a:lumMod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della spesa</a:t>
            </a:r>
            <a:r>
              <a:rPr lang="it-IT" sz="18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) e sul debito della PA (</a:t>
            </a:r>
            <a:r>
              <a:rPr lang="it-IT" sz="1800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2,0%)</a:t>
            </a:r>
            <a:endParaRPr lang="it-IT" sz="1800" dirty="0">
              <a:solidFill>
                <a:prstClr val="black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144000" indent="-144000" algn="just" defTabSz="9144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it-IT" sz="1800" b="1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Un contributo iniquo </a:t>
            </a:r>
            <a:r>
              <a:rPr lang="it-IT" sz="18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tenuto conto del</a:t>
            </a:r>
            <a:r>
              <a:rPr lang="it-IT" sz="1800" b="1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it-IT" sz="18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ruolo dei Comuni</a:t>
            </a:r>
            <a:r>
              <a:rPr lang="it-IT" sz="1800" b="1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it-IT" sz="18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nella</a:t>
            </a:r>
            <a:r>
              <a:rPr lang="it-IT" sz="1800" b="1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it-IT" sz="18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fornitura di </a:t>
            </a:r>
            <a:r>
              <a:rPr lang="it-IT" sz="1800" b="1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servizi sociali</a:t>
            </a:r>
            <a:r>
              <a:rPr lang="it-IT" sz="18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it-IT" sz="1800" b="1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it-IT" sz="18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nella regolazione dell’</a:t>
            </a:r>
            <a:r>
              <a:rPr lang="it-IT" sz="1800" b="1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economia urbana </a:t>
            </a:r>
            <a:r>
              <a:rPr lang="it-IT" sz="18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 negli </a:t>
            </a:r>
            <a:r>
              <a:rPr lang="it-IT" sz="1800" b="1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investimenti locali</a:t>
            </a:r>
          </a:p>
        </p:txBody>
      </p:sp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739888" y="207963"/>
            <a:ext cx="6994412" cy="102076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it-IT" dirty="0"/>
              <a:t>Il contributo dei Comuni al risanamento</a:t>
            </a:r>
            <a:br>
              <a:rPr lang="it-IT" dirty="0"/>
            </a:br>
            <a:r>
              <a:rPr lang="it-IT" dirty="0"/>
              <a:t>della finanza pubblica dal 2010 al </a:t>
            </a:r>
            <a:r>
              <a:rPr lang="it-IT" dirty="0" smtClean="0"/>
              <a:t>2016</a:t>
            </a:r>
            <a:endParaRPr lang="it-IT" dirty="0"/>
          </a:p>
        </p:txBody>
      </p:sp>
      <p:sp>
        <p:nvSpPr>
          <p:cNvPr id="17411" name="Segnaposto numero diapositiva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83927D5F-EF90-4B0D-B496-5FB655BBB54A}" type="slidenum">
              <a:rPr lang="it-IT" altLang="it-IT" sz="1200"/>
              <a:pPr/>
              <a:t>8</a:t>
            </a:fld>
            <a:endParaRPr lang="it-IT" altLang="it-IT" sz="1200"/>
          </a:p>
        </p:txBody>
      </p:sp>
      <p:sp>
        <p:nvSpPr>
          <p:cNvPr id="7" name="Rettangolo 6"/>
          <p:cNvSpPr/>
          <p:nvPr/>
        </p:nvSpPr>
        <p:spPr>
          <a:xfrm>
            <a:off x="2402160" y="3655969"/>
            <a:ext cx="4817790" cy="2526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it-IT" sz="1000" i="1" dirty="0" smtClean="0">
                <a:solidFill>
                  <a:srgbClr val="005E7D"/>
                </a:solidFill>
                <a:latin typeface="Arial Narrow" panose="020B0606020202030204" pitchFamily="34" charset="0"/>
              </a:rPr>
              <a:t>Fonte: elaborazioni IFEL su dati Ministero Interno e Ministero Economia e Finanze</a:t>
            </a:r>
            <a:endParaRPr lang="it-IT" sz="1000" i="1" dirty="0">
              <a:solidFill>
                <a:srgbClr val="005E7D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27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616063" y="476251"/>
            <a:ext cx="7299212" cy="79057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it-IT" dirty="0" smtClean="0"/>
              <a:t>Tagli alle risorse e accantonamenti FCDE</a:t>
            </a:r>
            <a:endParaRPr lang="it-IT" dirty="0"/>
          </a:p>
        </p:txBody>
      </p:sp>
      <p:sp>
        <p:nvSpPr>
          <p:cNvPr id="17411" name="Segnaposto numero diapositiva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83927D5F-EF90-4B0D-B496-5FB655BBB54A}" type="slidenum">
              <a:rPr lang="it-IT" altLang="it-IT" sz="1200"/>
              <a:pPr/>
              <a:t>9</a:t>
            </a:fld>
            <a:endParaRPr lang="it-IT" altLang="it-IT" sz="1200"/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435" y="1600034"/>
            <a:ext cx="5040000" cy="31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asellaDiTesto 9"/>
          <p:cNvSpPr txBox="1"/>
          <p:nvPr/>
        </p:nvSpPr>
        <p:spPr>
          <a:xfrm>
            <a:off x="654163" y="1274433"/>
            <a:ext cx="6740372" cy="380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it-IT" sz="1800" b="1" i="1" dirty="0" smtClean="0">
                <a:latin typeface="Arial Narrow" panose="020B0606020202030204" pitchFamily="34" charset="0"/>
              </a:rPr>
              <a:t>La stagione dei tagli è terminata</a:t>
            </a:r>
            <a:r>
              <a:rPr lang="it-IT" sz="1800" i="1" dirty="0" smtClean="0">
                <a:latin typeface="Arial Narrow" panose="020B0606020202030204" pitchFamily="34" charset="0"/>
              </a:rPr>
              <a:t>, ma lascia una pesante eredità …</a:t>
            </a:r>
            <a:endParaRPr lang="it-IT" sz="1800" i="1" dirty="0">
              <a:latin typeface="Arial Narrow" panose="020B0606020202030204" pitchFamily="34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4024349" y="4081514"/>
            <a:ext cx="4781549" cy="220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it-IT" sz="800" i="1" dirty="0">
                <a:solidFill>
                  <a:srgbClr val="005E7D"/>
                </a:solidFill>
                <a:latin typeface="Arial Narrow" panose="020B0606020202030204" pitchFamily="34" charset="0"/>
              </a:rPr>
              <a:t>Fonte: elaborazioni IFEL su dati </a:t>
            </a:r>
            <a:r>
              <a:rPr lang="it-IT" sz="800" i="1" dirty="0" smtClean="0">
                <a:solidFill>
                  <a:srgbClr val="005E7D"/>
                </a:solidFill>
                <a:latin typeface="Arial Narrow" panose="020B0606020202030204" pitchFamily="34" charset="0"/>
              </a:rPr>
              <a:t>Ministero Interno e Ministero Economia e Finanze</a:t>
            </a:r>
            <a:endParaRPr lang="it-IT" sz="800" i="1" dirty="0">
              <a:solidFill>
                <a:srgbClr val="005E7D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739889" y="2055396"/>
            <a:ext cx="2569485" cy="583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it-IT" sz="1400" b="1" i="1" dirty="0" smtClean="0">
                <a:solidFill>
                  <a:srgbClr val="005E7D"/>
                </a:solidFill>
                <a:latin typeface="Arial Narrow" panose="020B0606020202030204" pitchFamily="34" charset="0"/>
              </a:rPr>
              <a:t>I tagli ai Comuni, anno per anno</a:t>
            </a:r>
          </a:p>
          <a:p>
            <a:pPr algn="ctr">
              <a:lnSpc>
                <a:spcPct val="114000"/>
              </a:lnSpc>
            </a:pPr>
            <a:r>
              <a:rPr lang="it-IT" sz="1400" b="1" i="1" dirty="0">
                <a:solidFill>
                  <a:srgbClr val="005E7D"/>
                </a:solidFill>
                <a:latin typeface="Arial Narrow" panose="020B0606020202030204" pitchFamily="34" charset="0"/>
              </a:rPr>
              <a:t>(valori in milioni di euro)</a:t>
            </a:r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403" y="2710340"/>
            <a:ext cx="1800000" cy="188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ttangolo 13"/>
          <p:cNvSpPr/>
          <p:nvPr/>
        </p:nvSpPr>
        <p:spPr>
          <a:xfrm>
            <a:off x="739889" y="4887713"/>
            <a:ext cx="819456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180000" algn="just" defTabSz="9144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it-IT" sz="1800" b="1" i="1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La stretta di parte corrente continua</a:t>
            </a:r>
            <a:r>
              <a:rPr lang="it-IT" sz="1800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dal 2015 per effetto dell’armonizzazione contabile</a:t>
            </a:r>
          </a:p>
          <a:p>
            <a:pPr marL="180000" indent="-180000" algn="just" defTabSz="9144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it-IT" sz="1800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Il Fondo crediti di dubbia esigibilità </a:t>
            </a:r>
            <a:r>
              <a:rPr lang="it-IT" sz="18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(FCDE</a:t>
            </a:r>
            <a:r>
              <a:rPr lang="it-IT" sz="1800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) richiede accantonamenti in ragione delle entrate non riscosse, per 2,5 mld. di euro nel 2015 e per diverse centinaia di milioni annui fino al 2019</a:t>
            </a:r>
          </a:p>
          <a:p>
            <a:pPr marL="180000" indent="-180000" algn="just" defTabSz="9144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it-IT" sz="1800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Le risorse necessarie ai Comuni per l’espletamento delle funzioni fondamentali rischiano pertanto di non essere garantite</a:t>
            </a:r>
            <a:endParaRPr lang="it-IT" sz="1800" dirty="0">
              <a:solidFill>
                <a:prstClr val="black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Ovale 1"/>
          <p:cNvSpPr/>
          <p:nvPr/>
        </p:nvSpPr>
        <p:spPr bwMode="auto">
          <a:xfrm>
            <a:off x="7226219" y="1712521"/>
            <a:ext cx="504000" cy="324000"/>
          </a:xfrm>
          <a:prstGeom prst="ellipse">
            <a:avLst/>
          </a:prstGeom>
          <a:noFill/>
          <a:ln w="317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2628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690124" y="446088"/>
            <a:ext cx="7273146" cy="620712"/>
          </a:xfrm>
        </p:spPr>
        <p:txBody>
          <a:bodyPr/>
          <a:lstStyle/>
          <a:p>
            <a:r>
              <a:rPr lang="it-IT" dirty="0" smtClean="0"/>
              <a:t>Caduta </a:t>
            </a:r>
            <a:r>
              <a:rPr lang="it-IT" dirty="0"/>
              <a:t>dei trasferimenti statali ai Comuni</a:t>
            </a:r>
          </a:p>
        </p:txBody>
      </p:sp>
      <p:sp>
        <p:nvSpPr>
          <p:cNvPr id="17411" name="Segnaposto numero diapositiva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83927D5F-EF90-4B0D-B496-5FB655BBB54A}" type="slidenum">
              <a:rPr lang="it-IT" altLang="it-IT" sz="1200"/>
              <a:pPr/>
              <a:t>10</a:t>
            </a:fld>
            <a:endParaRPr lang="it-IT" altLang="it-IT" sz="120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675" y="1290646"/>
            <a:ext cx="6120000" cy="3677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asellaDiTesto 7"/>
          <p:cNvSpPr txBox="1"/>
          <p:nvPr/>
        </p:nvSpPr>
        <p:spPr>
          <a:xfrm>
            <a:off x="642498" y="4974729"/>
            <a:ext cx="7838985" cy="143244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80000" indent="-180000"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1800" b="1" dirty="0">
                <a:latin typeface="Arial Narrow" panose="020B0606020202030204" pitchFamily="34" charset="0"/>
              </a:rPr>
              <a:t>I trasferimenti erariali ai Comuni passano dai circa 10 miliardi di euro nel 2012 a 1,4 miliardi di euro nel 2015, </a:t>
            </a:r>
            <a:r>
              <a:rPr lang="it-IT" sz="1800" dirty="0">
                <a:latin typeface="Arial Narrow" panose="020B0606020202030204" pitchFamily="34" charset="0"/>
              </a:rPr>
              <a:t>anno in cui l’FSC è alimentato interamente da IMU </a:t>
            </a:r>
            <a:r>
              <a:rPr lang="it-IT" sz="1800" dirty="0" smtClean="0">
                <a:latin typeface="Arial Narrow" panose="020B0606020202030204" pitchFamily="34" charset="0"/>
              </a:rPr>
              <a:t>comunale </a:t>
            </a:r>
            <a:endParaRPr lang="it-IT" sz="1800" dirty="0">
              <a:latin typeface="Arial Narrow" panose="020B0606020202030204" pitchFamily="34" charset="0"/>
            </a:endParaRPr>
          </a:p>
          <a:p>
            <a:pPr marL="180000" indent="-180000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it-IT" sz="1800" b="1" dirty="0" smtClean="0">
                <a:latin typeface="Arial Narrow" panose="020B0606020202030204" pitchFamily="34" charset="0"/>
              </a:rPr>
              <a:t>Dal 2015 </a:t>
            </a:r>
            <a:r>
              <a:rPr lang="it-IT" sz="1800" b="1" dirty="0">
                <a:latin typeface="Arial Narrow" panose="020B0606020202030204" pitchFamily="34" charset="0"/>
              </a:rPr>
              <a:t>il contributo </a:t>
            </a:r>
            <a:r>
              <a:rPr lang="it-IT" sz="1800" b="1" dirty="0" smtClean="0">
                <a:latin typeface="Arial Narrow" panose="020B0606020202030204" pitchFamily="34" charset="0"/>
              </a:rPr>
              <a:t>statale è </a:t>
            </a:r>
            <a:r>
              <a:rPr lang="it-IT" sz="1800" b="1" dirty="0">
                <a:latin typeface="Arial Narrow" panose="020B0606020202030204" pitchFamily="34" charset="0"/>
              </a:rPr>
              <a:t>negativo: </a:t>
            </a:r>
            <a:r>
              <a:rPr lang="it-IT" sz="1800" dirty="0">
                <a:latin typeface="Arial Narrow" panose="020B0606020202030204" pitchFamily="34" charset="0"/>
              </a:rPr>
              <a:t>i Comuni contribuiscono alle entrate dello Stato per </a:t>
            </a:r>
            <a:r>
              <a:rPr lang="it-IT" sz="1800" dirty="0" smtClean="0">
                <a:latin typeface="Arial Narrow" panose="020B0606020202030204" pitchFamily="34" charset="0"/>
              </a:rPr>
              <a:t>628 milioni (compresi circa 230 mln. da taglio per stima Mef terreni montani)</a:t>
            </a:r>
            <a:endParaRPr lang="it-IT" sz="1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48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424" y="1382208"/>
            <a:ext cx="6120000" cy="4447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596174" y="312738"/>
            <a:ext cx="7981951" cy="830262"/>
          </a:xfrm>
        </p:spPr>
        <p:txBody>
          <a:bodyPr/>
          <a:lstStyle/>
          <a:p>
            <a:pPr lvl="0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dirty="0" smtClean="0"/>
              <a:t>Variazione delle risorse disponibili e dei prelievi locali nel perimetro delle manovre</a:t>
            </a:r>
            <a:endParaRPr lang="it-IT" dirty="0"/>
          </a:p>
        </p:txBody>
      </p:sp>
      <p:sp>
        <p:nvSpPr>
          <p:cNvPr id="17411" name="Segnaposto numero diapositiva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83927D5F-EF90-4B0D-B496-5FB655BBB54A}" type="slidenum">
              <a:rPr lang="it-IT" altLang="it-IT" sz="1200"/>
              <a:pPr/>
              <a:t>11</a:t>
            </a:fld>
            <a:endParaRPr lang="it-IT" altLang="it-IT" sz="1200"/>
          </a:p>
        </p:txBody>
      </p:sp>
      <p:sp>
        <p:nvSpPr>
          <p:cNvPr id="9" name="Rettangolo 8"/>
          <p:cNvSpPr/>
          <p:nvPr/>
        </p:nvSpPr>
        <p:spPr>
          <a:xfrm>
            <a:off x="897377" y="5886589"/>
            <a:ext cx="71671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dirty="0" smtClean="0">
                <a:latin typeface="Arial Narrow" panose="020B0606020202030204" pitchFamily="34" charset="0"/>
              </a:rPr>
              <a:t>Si annulla il </a:t>
            </a:r>
            <a:r>
              <a:rPr lang="it-IT" sz="2000" b="1" dirty="0" smtClean="0">
                <a:latin typeface="Arial Narrow" panose="020B0606020202030204" pitchFamily="34" charset="0"/>
              </a:rPr>
              <a:t>binomio autonomia-responsabilità</a:t>
            </a:r>
          </a:p>
          <a:p>
            <a:pPr algn="ctr"/>
            <a:r>
              <a:rPr lang="it-IT" sz="2000" dirty="0" smtClean="0">
                <a:latin typeface="Arial Narrow" panose="020B0606020202030204" pitchFamily="34" charset="0"/>
              </a:rPr>
              <a:t>che </a:t>
            </a:r>
            <a:r>
              <a:rPr lang="it-IT" sz="2000" dirty="0">
                <a:latin typeface="Arial Narrow" panose="020B0606020202030204" pitchFamily="34" charset="0"/>
              </a:rPr>
              <a:t>dovrebbe invece alimentare il </a:t>
            </a:r>
            <a:r>
              <a:rPr lang="it-IT" sz="2000" b="1" dirty="0">
                <a:latin typeface="Arial Narrow" panose="020B0606020202030204" pitchFamily="34" charset="0"/>
              </a:rPr>
              <a:t>rapporto tra governo locale e </a:t>
            </a:r>
            <a:r>
              <a:rPr lang="it-IT" sz="2000" b="1" dirty="0" smtClean="0">
                <a:latin typeface="Arial Narrow" panose="020B0606020202030204" pitchFamily="34" charset="0"/>
              </a:rPr>
              <a:t>cittadini</a:t>
            </a:r>
            <a:endParaRPr lang="it-IT" sz="2000" dirty="0"/>
          </a:p>
        </p:txBody>
      </p:sp>
      <p:sp>
        <p:nvSpPr>
          <p:cNvPr id="3" name="Rettangolo 2"/>
          <p:cNvSpPr/>
          <p:nvPr/>
        </p:nvSpPr>
        <p:spPr>
          <a:xfrm>
            <a:off x="4346574" y="1381306"/>
            <a:ext cx="4514851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sz="1300" b="1" i="1" dirty="0" smtClean="0">
                <a:solidFill>
                  <a:srgbClr val="1F497D"/>
                </a:solidFill>
                <a:latin typeface="Arial Narrow" panose="020B0606020202030204" pitchFamily="34" charset="0"/>
                <a:ea typeface="+mn-ea"/>
              </a:rPr>
              <a:t>Anni 2010-2015 a valori pro capite con indice 2010 = 100</a:t>
            </a:r>
            <a:endParaRPr lang="it-IT" sz="1300" b="1" i="1" dirty="0">
              <a:solidFill>
                <a:srgbClr val="1F497D"/>
              </a:solidFill>
              <a:latin typeface="Calibri"/>
              <a:ea typeface="+mn-ea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6525349" y="2711022"/>
            <a:ext cx="23360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latin typeface="Arial Narrow" panose="020B0606020202030204" pitchFamily="34" charset="0"/>
              </a:rPr>
              <a:t>Var. 2010-2015:  +195 euro pro capite</a:t>
            </a:r>
            <a:endParaRPr lang="it-IT" sz="1200" dirty="0">
              <a:latin typeface="Arial Narrow" panose="020B0606020202030204" pitchFamily="34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6525349" y="2968969"/>
            <a:ext cx="23360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latin typeface="Arial Narrow" panose="020B0606020202030204" pitchFamily="34" charset="0"/>
              </a:rPr>
              <a:t>Var. 2010-2016*: +128 euro pro capite</a:t>
            </a:r>
            <a:endParaRPr lang="it-IT" sz="1200" dirty="0">
              <a:latin typeface="Arial Narrow" panose="020B0606020202030204" pitchFamily="34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6525349" y="3740494"/>
            <a:ext cx="23360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latin typeface="Arial Narrow" panose="020B0606020202030204" pitchFamily="34" charset="0"/>
              </a:rPr>
              <a:t>Var. 2010-2015:    -93 euro pro capite</a:t>
            </a:r>
            <a:endParaRPr lang="it-IT" sz="1200" dirty="0">
              <a:latin typeface="Arial Narrow" panose="020B0606020202030204" pitchFamily="34" charset="0"/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4601300" y="5411732"/>
            <a:ext cx="4247426" cy="46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it-IT" sz="1000" b="1" i="1" dirty="0" smtClean="0">
                <a:solidFill>
                  <a:srgbClr val="005E7D"/>
                </a:solidFill>
                <a:latin typeface="Arial Narrow" panose="020B0606020202030204" pitchFamily="34" charset="0"/>
              </a:rPr>
              <a:t>* La stima è effettuata sulla base dei gettiti 2015 aboliti a decorrere dal 2016</a:t>
            </a:r>
          </a:p>
          <a:p>
            <a:pPr>
              <a:lnSpc>
                <a:spcPct val="114000"/>
              </a:lnSpc>
            </a:pPr>
            <a:r>
              <a:rPr lang="it-IT" sz="1000" b="1" i="1" dirty="0" smtClean="0">
                <a:solidFill>
                  <a:srgbClr val="005E7D"/>
                </a:solidFill>
                <a:latin typeface="Arial Narrow" panose="020B0606020202030204" pitchFamily="34" charset="0"/>
              </a:rPr>
              <a:t>Fonte</a:t>
            </a:r>
            <a:r>
              <a:rPr lang="it-IT" sz="1000" b="1" i="1" dirty="0">
                <a:solidFill>
                  <a:srgbClr val="005E7D"/>
                </a:solidFill>
                <a:latin typeface="Arial Narrow" panose="020B0606020202030204" pitchFamily="34" charset="0"/>
              </a:rPr>
              <a:t>: elaborazioni IFEL su dati </a:t>
            </a:r>
            <a:r>
              <a:rPr lang="it-IT" sz="1000" b="1" i="1" dirty="0" smtClean="0">
                <a:solidFill>
                  <a:srgbClr val="005E7D"/>
                </a:solidFill>
                <a:latin typeface="Arial Narrow" panose="020B0606020202030204" pitchFamily="34" charset="0"/>
              </a:rPr>
              <a:t>Ministero Interno e Ministero Economia e Finanze</a:t>
            </a:r>
            <a:endParaRPr lang="it-IT" sz="1000" b="1" i="1" dirty="0">
              <a:solidFill>
                <a:srgbClr val="005E7D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80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690124" y="446088"/>
            <a:ext cx="7129902" cy="620712"/>
          </a:xfrm>
        </p:spPr>
        <p:txBody>
          <a:bodyPr/>
          <a:lstStyle/>
          <a:p>
            <a:r>
              <a:rPr lang="it-IT" dirty="0" smtClean="0"/>
              <a:t>L’andamento della spesa corrente</a:t>
            </a:r>
            <a:endParaRPr lang="it-IT" dirty="0"/>
          </a:p>
        </p:txBody>
      </p:sp>
      <p:sp>
        <p:nvSpPr>
          <p:cNvPr id="17411" name="Segnaposto numero diapositiva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83927D5F-EF90-4B0D-B496-5FB655BBB54A}" type="slidenum">
              <a:rPr lang="it-IT" altLang="it-IT" sz="1200"/>
              <a:pPr/>
              <a:t>12</a:t>
            </a:fld>
            <a:endParaRPr lang="it-IT" altLang="it-IT" sz="120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881428"/>
            <a:ext cx="4320000" cy="259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ttangolo 2"/>
          <p:cNvSpPr/>
          <p:nvPr/>
        </p:nvSpPr>
        <p:spPr>
          <a:xfrm>
            <a:off x="2370661" y="4414247"/>
            <a:ext cx="2467342" cy="2526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4000"/>
              </a:lnSpc>
            </a:pPr>
            <a:r>
              <a:rPr lang="it-IT" sz="1000" i="1" dirty="0">
                <a:solidFill>
                  <a:srgbClr val="005E7D"/>
                </a:solidFill>
                <a:latin typeface="Arial Narrow" panose="020B0606020202030204" pitchFamily="34" charset="0"/>
              </a:rPr>
              <a:t>Fonte: elaborazioni IFEL su dati Ministero Interno</a:t>
            </a:r>
          </a:p>
        </p:txBody>
      </p:sp>
      <p:sp>
        <p:nvSpPr>
          <p:cNvPr id="5" name="Rettangolo 4"/>
          <p:cNvSpPr/>
          <p:nvPr/>
        </p:nvSpPr>
        <p:spPr>
          <a:xfrm>
            <a:off x="690124" y="1319651"/>
            <a:ext cx="79656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it-IT" sz="1400" b="1" i="1" dirty="0">
                <a:solidFill>
                  <a:srgbClr val="005E7D"/>
                </a:solidFill>
                <a:latin typeface="Arial Narrow" panose="020B0606020202030204" pitchFamily="34" charset="0"/>
              </a:rPr>
              <a:t>DINAMICA </a:t>
            </a:r>
            <a:r>
              <a:rPr lang="it-IT" sz="1400" b="1" i="1" dirty="0" smtClean="0">
                <a:solidFill>
                  <a:srgbClr val="005E7D"/>
                </a:solidFill>
                <a:latin typeface="Arial Narrow" panose="020B0606020202030204" pitchFamily="34" charset="0"/>
              </a:rPr>
              <a:t>DELLA SPESA CORRENTE COMUNALE AL </a:t>
            </a:r>
            <a:r>
              <a:rPr lang="it-IT" sz="1400" b="1" i="1" dirty="0">
                <a:solidFill>
                  <a:srgbClr val="005E7D"/>
                </a:solidFill>
                <a:latin typeface="Arial Narrow" panose="020B0606020202030204" pitchFamily="34" charset="0"/>
              </a:rPr>
              <a:t>NETTO </a:t>
            </a:r>
            <a:r>
              <a:rPr lang="it-IT" sz="1400" b="1" i="1" dirty="0" smtClean="0">
                <a:solidFill>
                  <a:srgbClr val="005E7D"/>
                </a:solidFill>
                <a:latin typeface="Arial Narrow" panose="020B0606020202030204" pitchFamily="34" charset="0"/>
              </a:rPr>
              <a:t>DEI </a:t>
            </a:r>
            <a:r>
              <a:rPr lang="it-IT" sz="1400" b="1" i="1" dirty="0">
                <a:solidFill>
                  <a:srgbClr val="005E7D"/>
                </a:solidFill>
                <a:latin typeface="Arial Narrow" panose="020B0606020202030204" pitchFamily="34" charset="0"/>
              </a:rPr>
              <a:t>RIFIUTI </a:t>
            </a:r>
            <a:r>
              <a:rPr lang="it-IT" sz="1400" b="1" i="1" dirty="0" smtClean="0">
                <a:solidFill>
                  <a:srgbClr val="005E7D"/>
                </a:solidFill>
                <a:latin typeface="Arial Narrow" panose="020B0606020202030204" pitchFamily="34" charset="0"/>
              </a:rPr>
              <a:t>CON DETTAGLIO SUL PERSONALE Impegni con indice </a:t>
            </a:r>
            <a:r>
              <a:rPr lang="it-IT" sz="1400" b="1" i="1" dirty="0">
                <a:solidFill>
                  <a:srgbClr val="005E7D"/>
                </a:solidFill>
                <a:latin typeface="Arial Narrow" panose="020B0606020202030204" pitchFamily="34" charset="0"/>
              </a:rPr>
              <a:t>2010 = 100</a:t>
            </a:r>
            <a:endParaRPr lang="it-IT" sz="1400" i="1" dirty="0">
              <a:solidFill>
                <a:srgbClr val="005E7D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807865" y="4842843"/>
            <a:ext cx="7608166" cy="14650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180000" algn="just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it-IT" sz="1800" dirty="0" smtClean="0">
                <a:latin typeface="Arial Narrow" panose="020B0606020202030204" pitchFamily="34" charset="0"/>
              </a:rPr>
              <a:t>Dal 2010 al 2015 la spesa corrente dei Comuni scende del 4,1%, investendo le diverse fasce demografiche, esclusi i Comuni fino a 1.000 abitanti (fuori Patto)</a:t>
            </a:r>
          </a:p>
          <a:p>
            <a:pPr marL="180000" indent="-180000" algn="just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it-IT" sz="1800" dirty="0" smtClean="0">
                <a:latin typeface="Arial Narrow" panose="020B0606020202030204" pitchFamily="34" charset="0"/>
              </a:rPr>
              <a:t>Nel periodo considerato la spesa per il personale si riduce di 2,2 mld. </a:t>
            </a:r>
            <a:r>
              <a:rPr lang="it-IT" sz="1800" dirty="0">
                <a:latin typeface="Arial Narrow" panose="020B0606020202030204" pitchFamily="34" charset="0"/>
              </a:rPr>
              <a:t>d</a:t>
            </a:r>
            <a:r>
              <a:rPr lang="it-IT" sz="1800" dirty="0" smtClean="0">
                <a:latin typeface="Arial Narrow" panose="020B0606020202030204" pitchFamily="34" charset="0"/>
              </a:rPr>
              <a:t>i euro (-13,5%), una restrizione sproporzionata rispetto alla dinamica del totale P.A. (-11 mld.; -6%)</a:t>
            </a:r>
          </a:p>
        </p:txBody>
      </p:sp>
    </p:spTree>
    <p:extLst>
      <p:ext uri="{BB962C8B-B14F-4D97-AF65-F5344CB8AC3E}">
        <p14:creationId xmlns:p14="http://schemas.microsoft.com/office/powerpoint/2010/main" val="224370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690124" y="446088"/>
            <a:ext cx="7129902" cy="620712"/>
          </a:xfrm>
        </p:spPr>
        <p:txBody>
          <a:bodyPr/>
          <a:lstStyle/>
          <a:p>
            <a:r>
              <a:rPr lang="it-IT" dirty="0" smtClean="0"/>
              <a:t>Focus sui consumi intermedi</a:t>
            </a:r>
            <a:endParaRPr lang="it-IT" dirty="0"/>
          </a:p>
        </p:txBody>
      </p:sp>
      <p:sp>
        <p:nvSpPr>
          <p:cNvPr id="17411" name="Segnaposto numero diapositiva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83927D5F-EF90-4B0D-B496-5FB655BBB54A}" type="slidenum">
              <a:rPr lang="it-IT" altLang="it-IT" sz="1200"/>
              <a:pPr/>
              <a:t>13</a:t>
            </a:fld>
            <a:endParaRPr lang="it-IT" altLang="it-IT" sz="120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906" y="1889905"/>
            <a:ext cx="4212000" cy="1875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959" y="4152963"/>
            <a:ext cx="4212000" cy="1882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Connettore 1 7"/>
          <p:cNvCxnSpPr/>
          <p:nvPr/>
        </p:nvCxnSpPr>
        <p:spPr>
          <a:xfrm>
            <a:off x="6464565" y="3175155"/>
            <a:ext cx="1963260" cy="171450"/>
          </a:xfrm>
          <a:prstGeom prst="line">
            <a:avLst/>
          </a:prstGeom>
          <a:ln w="25400">
            <a:solidFill>
              <a:srgbClr val="005E7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sellaDiTesto 1"/>
          <p:cNvSpPr txBox="1"/>
          <p:nvPr/>
        </p:nvSpPr>
        <p:spPr>
          <a:xfrm>
            <a:off x="6751766" y="2591883"/>
            <a:ext cx="1313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 i="1" dirty="0" smtClean="0">
                <a:solidFill>
                  <a:srgbClr val="005E7D"/>
                </a:solidFill>
              </a:rPr>
              <a:t>Effetto dl 35/2013 e dl 66/2014</a:t>
            </a:r>
            <a:endParaRPr lang="it-IT" sz="1000" b="1" i="1" dirty="0">
              <a:solidFill>
                <a:srgbClr val="005E7D"/>
              </a:solidFill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679508" y="1195694"/>
            <a:ext cx="77483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400" b="1" i="1" dirty="0" smtClean="0">
                <a:solidFill>
                  <a:srgbClr val="005E7D"/>
                </a:solidFill>
                <a:latin typeface="Arial Narrow" panose="020B0606020202030204" pitchFamily="34" charset="0"/>
              </a:rPr>
              <a:t>DINAMICA DEI CONSUMI INTERMEDI DEI COMUNI AL NETTO DI RIFIUTI E TPL</a:t>
            </a:r>
          </a:p>
          <a:p>
            <a:pPr algn="ctr"/>
            <a:r>
              <a:rPr lang="it-IT" sz="1400" b="1" i="1" dirty="0" smtClean="0">
                <a:solidFill>
                  <a:srgbClr val="005E7D"/>
                </a:solidFill>
                <a:latin typeface="Arial Narrow" panose="020B0606020202030204" pitchFamily="34" charset="0"/>
              </a:rPr>
              <a:t>Confronto competenza/cassa. Indice 2010 = 100</a:t>
            </a:r>
            <a:endParaRPr lang="it-IT" sz="1400" i="1" dirty="0">
              <a:solidFill>
                <a:srgbClr val="005E7D"/>
              </a:soli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7524128" y="1736016"/>
            <a:ext cx="11093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dirty="0" smtClean="0">
                <a:solidFill>
                  <a:srgbClr val="005E7D"/>
                </a:solidFill>
                <a:latin typeface="Arial Narrow" panose="020B0606020202030204" pitchFamily="34" charset="0"/>
              </a:rPr>
              <a:t>PAGAMENTI</a:t>
            </a:r>
            <a:endParaRPr lang="it-IT" sz="1400" dirty="0"/>
          </a:p>
        </p:txBody>
      </p:sp>
      <p:sp>
        <p:nvSpPr>
          <p:cNvPr id="12" name="Rettangolo 11"/>
          <p:cNvSpPr/>
          <p:nvPr/>
        </p:nvSpPr>
        <p:spPr>
          <a:xfrm>
            <a:off x="7655469" y="4149614"/>
            <a:ext cx="9232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dirty="0" smtClean="0">
                <a:solidFill>
                  <a:srgbClr val="005E7D"/>
                </a:solidFill>
                <a:latin typeface="Arial Narrow" panose="020B0606020202030204" pitchFamily="34" charset="0"/>
              </a:rPr>
              <a:t>IMPEGNI</a:t>
            </a:r>
            <a:endParaRPr lang="it-IT" sz="1400" dirty="0"/>
          </a:p>
        </p:txBody>
      </p:sp>
      <p:sp>
        <p:nvSpPr>
          <p:cNvPr id="14" name="Rettangolo 13"/>
          <p:cNvSpPr/>
          <p:nvPr/>
        </p:nvSpPr>
        <p:spPr>
          <a:xfrm>
            <a:off x="772357" y="1853619"/>
            <a:ext cx="3515558" cy="4515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1800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it-IT" sz="1800" dirty="0" smtClean="0">
                <a:latin typeface="Arial Narrow" panose="020B0606020202030204" pitchFamily="34" charset="0"/>
              </a:rPr>
              <a:t>Escludendo le voci Rifiuti e TPL, settori ad alta rigidità, emerge anche in questo caso la </a:t>
            </a:r>
            <a:r>
              <a:rPr lang="it-IT" sz="1800" i="1" dirty="0" smtClean="0">
                <a:latin typeface="Arial Narrow" panose="020B0606020202030204" pitchFamily="34" charset="0"/>
              </a:rPr>
              <a:t>spending review</a:t>
            </a:r>
            <a:r>
              <a:rPr lang="it-IT" sz="1800" dirty="0" smtClean="0">
                <a:latin typeface="Arial Narrow" panose="020B0606020202030204" pitchFamily="34" charset="0"/>
              </a:rPr>
              <a:t> dei Comuni</a:t>
            </a:r>
          </a:p>
          <a:p>
            <a:pPr marL="180000" indent="-180000" algn="just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it-IT" sz="1800" dirty="0" smtClean="0">
                <a:latin typeface="Arial Narrow" panose="020B0606020202030204" pitchFamily="34" charset="0"/>
              </a:rPr>
              <a:t>Gli aumenti di cassa negli anni 2013 e 2014, spesso mal interpretati da diversi commentatori, sono dovuti alle norme sblocca pagamenti per debiti commerciali (dl 35/2013 e ss.)</a:t>
            </a:r>
          </a:p>
          <a:p>
            <a:pPr marL="180000" indent="-180000" algn="just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it-IT" sz="1800" dirty="0" smtClean="0">
                <a:latin typeface="Arial Narrow" panose="020B0606020202030204" pitchFamily="34" charset="0"/>
              </a:rPr>
              <a:t>L’andamento decrescente degli impegni, in particolare dal 2014, costituisce una evidente controprova della dinamica descritta</a:t>
            </a:r>
            <a:endParaRPr lang="it-IT" sz="1800" dirty="0">
              <a:latin typeface="Arial Narrow" panose="020B0606020202030204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4647081" y="3696977"/>
            <a:ext cx="2102825" cy="26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it-IT" sz="1000" b="1" i="1" dirty="0">
                <a:solidFill>
                  <a:srgbClr val="005E7D"/>
                </a:solidFill>
                <a:latin typeface="Arial Narrow" panose="020B0606020202030204" pitchFamily="34" charset="0"/>
              </a:rPr>
              <a:t>Fonte: elaborazioni IFEL su dati </a:t>
            </a:r>
            <a:r>
              <a:rPr lang="it-IT" sz="1000" b="1" i="1" dirty="0" smtClean="0">
                <a:solidFill>
                  <a:srgbClr val="005E7D"/>
                </a:solidFill>
                <a:latin typeface="Arial Narrow" panose="020B0606020202030204" pitchFamily="34" charset="0"/>
              </a:rPr>
              <a:t>SIOPE</a:t>
            </a:r>
            <a:endParaRPr lang="it-IT" sz="1000" b="1" i="1" dirty="0">
              <a:solidFill>
                <a:srgbClr val="005E7D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4648554" y="5935707"/>
            <a:ext cx="2640013" cy="26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it-IT" sz="1000" b="1" i="1" dirty="0">
                <a:solidFill>
                  <a:srgbClr val="005E7D"/>
                </a:solidFill>
                <a:latin typeface="Arial Narrow" panose="020B0606020202030204" pitchFamily="34" charset="0"/>
              </a:rPr>
              <a:t>Fonte: elaborazioni IFEL su dati Ministero </a:t>
            </a:r>
            <a:r>
              <a:rPr lang="it-IT" sz="1000" b="1" i="1" dirty="0" smtClean="0">
                <a:solidFill>
                  <a:srgbClr val="005E7D"/>
                </a:solidFill>
                <a:latin typeface="Arial Narrow" panose="020B0606020202030204" pitchFamily="34" charset="0"/>
              </a:rPr>
              <a:t>Interno</a:t>
            </a:r>
            <a:endParaRPr lang="it-IT" sz="1000" b="1" i="1" dirty="0">
              <a:solidFill>
                <a:srgbClr val="005E7D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16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Immagine 2" descr="esecutivi-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2" name="Text Box 8"/>
          <p:cNvSpPr txBox="1">
            <a:spLocks noChangeArrowheads="1"/>
          </p:cNvSpPr>
          <p:nvPr/>
        </p:nvSpPr>
        <p:spPr bwMode="auto">
          <a:xfrm>
            <a:off x="361949" y="1765300"/>
            <a:ext cx="7096125" cy="240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it-IT" altLang="it-IT" sz="2800" b="1" dirty="0">
                <a:solidFill>
                  <a:srgbClr val="005E7D"/>
                </a:solidFill>
              </a:rPr>
              <a:t>Parte </a:t>
            </a:r>
            <a:r>
              <a:rPr lang="it-IT" altLang="it-IT" sz="2800" b="1" dirty="0" smtClean="0">
                <a:solidFill>
                  <a:srgbClr val="005E7D"/>
                </a:solidFill>
              </a:rPr>
              <a:t>3</a:t>
            </a:r>
            <a:endParaRPr lang="it-IT" altLang="it-IT" sz="2800" b="1" dirty="0">
              <a:solidFill>
                <a:srgbClr val="005E7D"/>
              </a:solidFill>
            </a:endParaRPr>
          </a:p>
          <a:p>
            <a:pPr>
              <a:spcBef>
                <a:spcPct val="50000"/>
              </a:spcBef>
            </a:pPr>
            <a:endParaRPr lang="it-IT" altLang="it-IT" b="1" dirty="0">
              <a:solidFill>
                <a:srgbClr val="005E7D"/>
              </a:solidFill>
            </a:endParaRPr>
          </a:p>
          <a:p>
            <a:pPr>
              <a:lnSpc>
                <a:spcPct val="90000"/>
              </a:lnSpc>
              <a:buClr>
                <a:srgbClr val="004B6B"/>
              </a:buClr>
            </a:pPr>
            <a:r>
              <a:rPr lang="it-IT" altLang="it-IT" sz="2800" b="1" dirty="0" smtClean="0">
                <a:solidFill>
                  <a:srgbClr val="005E7D"/>
                </a:solidFill>
              </a:rPr>
              <a:t>Il passaggio 2015-2016</a:t>
            </a:r>
            <a:endParaRPr lang="it-IT" altLang="it-IT" sz="2800" b="1" dirty="0">
              <a:solidFill>
                <a:srgbClr val="005E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51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923277" y="447675"/>
            <a:ext cx="7077723" cy="1004303"/>
          </a:xfrm>
        </p:spPr>
        <p:txBody>
          <a:bodyPr/>
          <a:lstStyle/>
          <a:p>
            <a:r>
              <a:rPr lang="it-IT" dirty="0" smtClean="0"/>
              <a:t>Patto di stabilità interno e nuova contabilità nella manovra per il 2015</a:t>
            </a:r>
            <a:endParaRPr lang="it-IT" dirty="0"/>
          </a:p>
        </p:txBody>
      </p:sp>
      <p:sp>
        <p:nvSpPr>
          <p:cNvPr id="17411" name="Segnaposto numero diapositiva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83927D5F-EF90-4B0D-B496-5FB655BBB54A}" type="slidenum">
              <a:rPr lang="it-IT" altLang="it-IT" sz="1200"/>
              <a:pPr/>
              <a:t>15</a:t>
            </a:fld>
            <a:endParaRPr lang="it-IT" altLang="it-IT" sz="1200" dirty="0"/>
          </a:p>
        </p:txBody>
      </p:sp>
      <p:sp>
        <p:nvSpPr>
          <p:cNvPr id="4" name="Rettangolo 3"/>
          <p:cNvSpPr/>
          <p:nvPr/>
        </p:nvSpPr>
        <p:spPr>
          <a:xfrm>
            <a:off x="790112" y="1407588"/>
            <a:ext cx="7932607" cy="3431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 fontAlgn="base">
              <a:spcBef>
                <a:spcPts val="600"/>
              </a:spcBef>
              <a:defRPr/>
            </a:pPr>
            <a:r>
              <a:rPr lang="it-IT" altLang="it-IT" sz="16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La soluzione adottata nel 2015 ha perseguito la finalità di </a:t>
            </a:r>
            <a:r>
              <a:rPr lang="it-IT" altLang="it-IT" sz="1600" b="1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governare il </a:t>
            </a:r>
            <a:r>
              <a:rPr lang="it-IT" altLang="it-IT" sz="1600" b="1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carattere composito della </a:t>
            </a:r>
            <a:r>
              <a:rPr lang="it-IT" altLang="it-IT" sz="1600" b="1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manovra, </a:t>
            </a:r>
            <a:r>
              <a:rPr lang="it-IT" altLang="it-IT" sz="1600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ossia</a:t>
            </a:r>
            <a:endParaRPr lang="it-IT" altLang="it-IT" sz="1600" b="1" dirty="0">
              <a:solidFill>
                <a:prstClr val="black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285750" indent="-285750" algn="just" defTabSz="914400" fontAlgn="base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it-IT" altLang="it-IT" sz="1600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un</a:t>
            </a:r>
            <a:r>
              <a:rPr lang="it-IT" altLang="it-IT" sz="1600" b="1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obiettivo di Patto ridotto </a:t>
            </a:r>
            <a:r>
              <a:rPr lang="it-IT" altLang="it-IT" sz="1600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(1.803 mln), poi in larga parte azzeratosi con i Patti regionali</a:t>
            </a:r>
          </a:p>
          <a:p>
            <a:pPr marL="285750" indent="-285750" algn="just" defTabSz="914400" fontAlgn="base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it-IT" altLang="it-IT" sz="1600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un</a:t>
            </a:r>
            <a:r>
              <a:rPr lang="it-IT" altLang="it-IT" sz="1600" b="1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effetto restrittivo da FCDE </a:t>
            </a:r>
            <a:r>
              <a:rPr lang="it-IT" altLang="it-IT" sz="1600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(1.750 mln. stimati dal Mef, poi attestatosi su 2.500 mln.), </a:t>
            </a:r>
            <a:endParaRPr lang="it-IT" altLang="it-IT" sz="1600" dirty="0" smtClean="0">
              <a:solidFill>
                <a:prstClr val="black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 defTabSz="914400" fontAlgn="base">
              <a:spcBef>
                <a:spcPts val="600"/>
              </a:spcBef>
              <a:defRPr/>
            </a:pPr>
            <a:r>
              <a:rPr lang="it-IT" altLang="it-IT" sz="1600" b="1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per </a:t>
            </a:r>
            <a:r>
              <a:rPr lang="it-IT" altLang="it-IT" sz="1600" b="1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un totale di 3.553 mln. di euro, </a:t>
            </a:r>
            <a:r>
              <a:rPr lang="it-IT" altLang="it-IT" sz="1600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che è la misura effettiva del vincolo finanziario </a:t>
            </a:r>
            <a:r>
              <a:rPr lang="it-IT" altLang="it-IT" sz="1600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nominale di manovra</a:t>
            </a:r>
            <a:endParaRPr lang="it-IT" altLang="it-IT" sz="1600" dirty="0" smtClean="0">
              <a:solidFill>
                <a:prstClr val="black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 defTabSz="914400" fontAlgn="base">
              <a:spcBef>
                <a:spcPts val="600"/>
              </a:spcBef>
              <a:defRPr/>
            </a:pPr>
            <a:r>
              <a:rPr lang="it-IT" altLang="it-IT" sz="1600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Si voleva così:</a:t>
            </a:r>
            <a:endParaRPr lang="it-IT" altLang="it-IT" sz="1600" dirty="0">
              <a:solidFill>
                <a:prstClr val="black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180975" indent="-180975" algn="just" defTabSz="914400" fontAlgn="base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it-IT" altLang="it-IT" sz="1600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incentivare l’</a:t>
            </a:r>
            <a:r>
              <a:rPr lang="it-IT" altLang="it-IT" sz="1600" b="1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emersione </a:t>
            </a:r>
            <a:r>
              <a:rPr lang="it-IT" altLang="it-IT" sz="1600" b="1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dei crediti di dubbia esigibilità</a:t>
            </a:r>
            <a:r>
              <a:rPr lang="it-IT" altLang="it-IT" sz="16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in coerenza con la nuova contabilità pubblica</a:t>
            </a:r>
            <a:r>
              <a:rPr lang="it-IT" altLang="it-IT" sz="1600" b="1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it-IT" altLang="it-IT" sz="1600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assegnando però un</a:t>
            </a:r>
            <a:r>
              <a:rPr lang="it-IT" altLang="it-IT" sz="1600" b="1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obiettivo complessivo minore ai Comuni con maggiore capacità </a:t>
            </a:r>
            <a:r>
              <a:rPr lang="it-IT" altLang="it-IT" sz="1600" b="1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di riscossione </a:t>
            </a:r>
            <a:endParaRPr lang="it-IT" altLang="it-IT" sz="1600" b="1" dirty="0" smtClean="0">
              <a:solidFill>
                <a:prstClr val="black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180975" indent="-180975" algn="just" defTabSz="914400" fontAlgn="base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it-IT" altLang="it-IT" sz="1600" dirty="0" smtClean="0">
                <a:solidFill>
                  <a:prstClr val="black"/>
                </a:solidFill>
                <a:latin typeface="Arial Narrow" panose="020B0606020202030204" pitchFamily="34" charset="0"/>
                <a:cs typeface="Arial"/>
              </a:rPr>
              <a:t>assicurare margini di </a:t>
            </a:r>
            <a:r>
              <a:rPr lang="it-IT" altLang="it-IT" sz="1600" b="1" dirty="0" smtClean="0">
                <a:solidFill>
                  <a:prstClr val="black"/>
                </a:solidFill>
                <a:latin typeface="Arial Narrow" panose="020B0606020202030204" pitchFamily="34" charset="0"/>
                <a:cs typeface="Arial"/>
              </a:rPr>
              <a:t>autonomia gestionale</a:t>
            </a:r>
            <a:r>
              <a:rPr lang="it-IT" altLang="it-IT" sz="1600" dirty="0" smtClean="0">
                <a:solidFill>
                  <a:prstClr val="black"/>
                </a:solidFill>
                <a:latin typeface="Arial Narrow" panose="020B0606020202030204" pitchFamily="34" charset="0"/>
                <a:cs typeface="Arial"/>
              </a:rPr>
              <a:t>, </a:t>
            </a:r>
            <a:r>
              <a:rPr lang="it-IT" altLang="it-IT" sz="1600" dirty="0">
                <a:solidFill>
                  <a:prstClr val="black"/>
                </a:solidFill>
                <a:latin typeface="Arial Narrow" panose="020B0606020202030204" pitchFamily="34" charset="0"/>
                <a:cs typeface="Arial"/>
              </a:rPr>
              <a:t>concedendo al singolo Ente la possibilità di modulare le due componenti (Patto e FCDE) della manovra, in ogni caso </a:t>
            </a:r>
            <a:r>
              <a:rPr lang="it-IT" altLang="it-IT" sz="1600" b="1" dirty="0">
                <a:solidFill>
                  <a:prstClr val="black"/>
                </a:solidFill>
                <a:latin typeface="Arial Narrow" panose="020B0606020202030204" pitchFamily="34" charset="0"/>
                <a:cs typeface="Arial"/>
              </a:rPr>
              <a:t>nel rispetto del nuovo vincolo complessivamente </a:t>
            </a:r>
            <a:r>
              <a:rPr lang="it-IT" altLang="it-IT" sz="1600" b="1" dirty="0" smtClean="0">
                <a:solidFill>
                  <a:prstClr val="black"/>
                </a:solidFill>
                <a:latin typeface="Arial Narrow" panose="020B0606020202030204" pitchFamily="34" charset="0"/>
                <a:cs typeface="Arial"/>
              </a:rPr>
              <a:t>assegnato</a:t>
            </a:r>
            <a:endParaRPr lang="it-IT" altLang="it-IT" sz="1600" b="1" dirty="0">
              <a:solidFill>
                <a:prstClr val="black"/>
              </a:solidFill>
              <a:latin typeface="Arial Narrow" panose="020B0606020202030204" pitchFamily="34" charset="0"/>
              <a:cs typeface="Arial"/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677" y="4839297"/>
            <a:ext cx="4181475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769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850" y="1504777"/>
            <a:ext cx="6972300" cy="363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604399" y="514350"/>
            <a:ext cx="7339452" cy="647699"/>
          </a:xfrm>
        </p:spPr>
        <p:txBody>
          <a:bodyPr/>
          <a:lstStyle/>
          <a:p>
            <a:r>
              <a:rPr lang="it-IT" dirty="0" smtClean="0"/>
              <a:t>Analisi del monitoraggio Patto per il 2105</a:t>
            </a:r>
            <a:endParaRPr lang="it-IT" dirty="0"/>
          </a:p>
        </p:txBody>
      </p:sp>
      <p:sp>
        <p:nvSpPr>
          <p:cNvPr id="17411" name="Segnaposto numero diapositiva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83927D5F-EF90-4B0D-B496-5FB655BBB54A}" type="slidenum">
              <a:rPr lang="it-IT" altLang="it-IT" sz="1200"/>
              <a:pPr/>
              <a:t>16</a:t>
            </a:fld>
            <a:endParaRPr lang="it-IT" altLang="it-IT" sz="1200" dirty="0"/>
          </a:p>
        </p:txBody>
      </p:sp>
      <p:sp>
        <p:nvSpPr>
          <p:cNvPr id="2" name="Ovale 1"/>
          <p:cNvSpPr/>
          <p:nvPr/>
        </p:nvSpPr>
        <p:spPr bwMode="auto">
          <a:xfrm>
            <a:off x="7173155" y="2610002"/>
            <a:ext cx="834501" cy="346229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noFill/>
              <a:effectLst/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7" name="Ovale 6"/>
          <p:cNvSpPr/>
          <p:nvPr/>
        </p:nvSpPr>
        <p:spPr bwMode="auto">
          <a:xfrm>
            <a:off x="7183507" y="3490398"/>
            <a:ext cx="834501" cy="346229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noFill/>
              <a:effectLst/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8" name="Ovale 7"/>
          <p:cNvSpPr/>
          <p:nvPr/>
        </p:nvSpPr>
        <p:spPr bwMode="auto">
          <a:xfrm>
            <a:off x="7197015" y="4637097"/>
            <a:ext cx="834501" cy="346229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noFill/>
              <a:effectLst/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cxnSp>
        <p:nvCxnSpPr>
          <p:cNvPr id="4" name="Connettore 2 3"/>
          <p:cNvCxnSpPr/>
          <p:nvPr/>
        </p:nvCxnSpPr>
        <p:spPr bwMode="auto">
          <a:xfrm flipH="1">
            <a:off x="7093258" y="4888625"/>
            <a:ext cx="497148" cy="35807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2" name="Rettangolo 11"/>
          <p:cNvSpPr/>
          <p:nvPr/>
        </p:nvSpPr>
        <p:spPr>
          <a:xfrm>
            <a:off x="1085849" y="5340011"/>
            <a:ext cx="697230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1800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sz="1800" dirty="0" smtClean="0">
                <a:latin typeface="Arial Narrow" panose="020B0606020202030204" pitchFamily="34" charset="0"/>
              </a:rPr>
              <a:t>Al netto del FPV di parte corrente, il fenomeno dell’</a:t>
            </a:r>
            <a:r>
              <a:rPr lang="it-IT" sz="1800" dirty="0" err="1" smtClean="0">
                <a:latin typeface="Arial Narrow" panose="020B0606020202030204" pitchFamily="34" charset="0"/>
              </a:rPr>
              <a:t>overshooting</a:t>
            </a:r>
            <a:r>
              <a:rPr lang="it-IT" sz="1800" dirty="0" smtClean="0">
                <a:latin typeface="Arial Narrow" panose="020B0606020202030204" pitchFamily="34" charset="0"/>
              </a:rPr>
              <a:t> </a:t>
            </a:r>
            <a:endParaRPr lang="it-IT" sz="1800" dirty="0" smtClean="0">
              <a:latin typeface="Arial Narrow" panose="020B0606020202030204" pitchFamily="34" charset="0"/>
            </a:endParaRPr>
          </a:p>
          <a:p>
            <a:pPr marL="519112" indent="-3429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it-IT" sz="1600" dirty="0" smtClean="0">
                <a:latin typeface="Arial Narrow" panose="020B0606020202030204" pitchFamily="34" charset="0"/>
              </a:rPr>
              <a:t>diminuisce rispetto al 2015 (-15%)</a:t>
            </a:r>
          </a:p>
          <a:p>
            <a:pPr marL="519112" indent="-3429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it-IT" sz="1600" dirty="0" smtClean="0">
                <a:latin typeface="Arial Narrow" panose="020B0606020202030204" pitchFamily="34" charset="0"/>
              </a:rPr>
              <a:t>continua a caratterizzare in </a:t>
            </a:r>
            <a:r>
              <a:rPr lang="it-IT" sz="1600" dirty="0" smtClean="0">
                <a:latin typeface="Arial Narrow" panose="020B0606020202030204" pitchFamily="34" charset="0"/>
              </a:rPr>
              <a:t>misura maggiore i Comuni di dimensione medio-piccola, per i noti problemi di programmazione / gestione tipici del conto cassa</a:t>
            </a:r>
          </a:p>
        </p:txBody>
      </p:sp>
    </p:spTree>
    <p:extLst>
      <p:ext uri="{BB962C8B-B14F-4D97-AF65-F5344CB8AC3E}">
        <p14:creationId xmlns:p14="http://schemas.microsoft.com/office/powerpoint/2010/main" val="1307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661549" y="274638"/>
            <a:ext cx="7339452" cy="935218"/>
          </a:xfrm>
        </p:spPr>
        <p:txBody>
          <a:bodyPr/>
          <a:lstStyle/>
          <a:p>
            <a:r>
              <a:rPr lang="it-IT" dirty="0" smtClean="0"/>
              <a:t>Caduta e ripresa degli investimenti:</a:t>
            </a:r>
            <a:br>
              <a:rPr lang="it-IT" dirty="0" smtClean="0"/>
            </a:br>
            <a:r>
              <a:rPr lang="it-IT" dirty="0" smtClean="0"/>
              <a:t>l’inversione di tendenza a partire dal 2015</a:t>
            </a: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661549" y="1535194"/>
            <a:ext cx="3529451" cy="48211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80000" indent="-180000"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Dal 2010 al 2014 il Patto favorisce la contrazione degli investimenti (-27%)</a:t>
            </a:r>
            <a:endParaRPr lang="it-IT" sz="18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180000" indent="-180000" algn="just">
              <a:lnSpc>
                <a:spcPct val="114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Sul fronte della cassa nel 2015 si ha un forte salto nei pagamenti (+18%), limitato al Mezzogiorno e connesso al ciclo delle risorse comunitarie</a:t>
            </a:r>
          </a:p>
          <a:p>
            <a:pPr marL="180000" indent="-180000" algn="just">
              <a:lnSpc>
                <a:spcPct val="114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Ma nel 2015 segnano una positiva inversione di tendenza anche gli impegni in conto capitale (+13%), in tutti gli ambiti territoriali</a:t>
            </a:r>
          </a:p>
          <a:p>
            <a:pPr marL="180000" indent="-180000" algn="just">
              <a:lnSpc>
                <a:spcPct val="114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Dai primi dati del monitoraggio Saldo 2016 emerge una tendenza di ulteriore aumento degli impegni, che valutiamo in +10% sul 2015</a:t>
            </a:r>
            <a:endParaRPr lang="it-IT" sz="18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726170"/>
            <a:ext cx="4320000" cy="2445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11" name="Segnaposto numero diapositiva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83927D5F-EF90-4B0D-B496-5FB655BBB54A}" type="slidenum">
              <a:rPr lang="it-IT" altLang="it-IT" sz="1200"/>
              <a:pPr/>
              <a:t>17</a:t>
            </a:fld>
            <a:endParaRPr lang="it-IT" altLang="it-IT" sz="1200" dirty="0"/>
          </a:p>
        </p:txBody>
      </p:sp>
      <p:sp>
        <p:nvSpPr>
          <p:cNvPr id="9" name="Rettangolo 8"/>
          <p:cNvSpPr/>
          <p:nvPr/>
        </p:nvSpPr>
        <p:spPr>
          <a:xfrm>
            <a:off x="4267838" y="1381306"/>
            <a:ext cx="413321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sz="1600" b="1" i="1" dirty="0" smtClean="0">
                <a:solidFill>
                  <a:srgbClr val="1F497D"/>
                </a:solidFill>
                <a:latin typeface="Arial Narrow" panose="020B0606020202030204" pitchFamily="34" charset="0"/>
                <a:ea typeface="+mn-ea"/>
              </a:rPr>
              <a:t>Dinamica degli investimenti fissi lordi dei Comuni</a:t>
            </a:r>
            <a:endParaRPr lang="it-IT" sz="1600" b="1" i="1" dirty="0">
              <a:solidFill>
                <a:srgbClr val="1F497D"/>
              </a:solidFill>
              <a:latin typeface="Calibri"/>
              <a:ea typeface="+mn-ea"/>
            </a:endParaRPr>
          </a:p>
        </p:txBody>
      </p:sp>
      <p:pic>
        <p:nvPicPr>
          <p:cNvPr id="3277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838" y="4279900"/>
            <a:ext cx="4320000" cy="2042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ttangolo 11"/>
          <p:cNvSpPr/>
          <p:nvPr/>
        </p:nvSpPr>
        <p:spPr>
          <a:xfrm>
            <a:off x="5153025" y="2048599"/>
            <a:ext cx="23336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sz="1400" b="1" i="1" dirty="0" smtClean="0">
                <a:solidFill>
                  <a:srgbClr val="1F497D"/>
                </a:solidFill>
                <a:latin typeface="Arial Narrow" panose="020B0606020202030204" pitchFamily="34" charset="0"/>
                <a:ea typeface="+mn-ea"/>
              </a:rPr>
              <a:t>Valori pro capite - cassa</a:t>
            </a:r>
            <a:endParaRPr lang="it-IT" sz="1400" b="1" i="1" dirty="0">
              <a:solidFill>
                <a:srgbClr val="1F497D"/>
              </a:solidFill>
              <a:latin typeface="Calibri"/>
              <a:ea typeface="+mn-ea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5153025" y="4279900"/>
            <a:ext cx="26276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sz="1400" b="1" i="1" dirty="0">
                <a:solidFill>
                  <a:srgbClr val="1F497D"/>
                </a:solidFill>
                <a:latin typeface="Arial Narrow" panose="020B0606020202030204" pitchFamily="34" charset="0"/>
              </a:rPr>
              <a:t>Valori </a:t>
            </a:r>
            <a:r>
              <a:rPr lang="it-IT" sz="1400" b="1" i="1" dirty="0" smtClean="0">
                <a:solidFill>
                  <a:srgbClr val="1F497D"/>
                </a:solidFill>
                <a:latin typeface="Arial Narrow" panose="020B0606020202030204" pitchFamily="34" charset="0"/>
              </a:rPr>
              <a:t>in mln di euro - competenza</a:t>
            </a:r>
            <a:endParaRPr lang="it-IT" sz="1400" b="1" i="1" dirty="0">
              <a:solidFill>
                <a:srgbClr val="1F497D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109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22" y="393830"/>
            <a:ext cx="5702278" cy="620712"/>
          </a:xfrm>
        </p:spPr>
        <p:txBody>
          <a:bodyPr/>
          <a:lstStyle/>
          <a:p>
            <a:r>
              <a:rPr lang="it-IT" dirty="0" smtClean="0"/>
              <a:t>Un giudizio sulla manovra 2016</a:t>
            </a:r>
            <a:endParaRPr lang="it-IT" dirty="0"/>
          </a:p>
        </p:txBody>
      </p:sp>
      <p:sp>
        <p:nvSpPr>
          <p:cNvPr id="17411" name="Segnaposto numero diapositiva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83927D5F-EF90-4B0D-B496-5FB655BBB54A}" type="slidenum">
              <a:rPr lang="it-IT" altLang="it-IT" sz="1200"/>
              <a:pPr/>
              <a:t>18</a:t>
            </a:fld>
            <a:endParaRPr lang="it-IT" altLang="it-IT" sz="1200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453145" y="2326443"/>
            <a:ext cx="7132056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>
              <a:buClrTx/>
              <a:buFontTx/>
              <a:buNone/>
            </a:pPr>
            <a:r>
              <a:rPr lang="it-IT" altLang="it-IT" sz="1800" b="1" i="1" dirty="0">
                <a:latin typeface="Arial Narrow" panose="020B0606020202030204" pitchFamily="34" charset="0"/>
              </a:rPr>
              <a:t>SUPERAMENTO </a:t>
            </a:r>
            <a:r>
              <a:rPr lang="it-IT" altLang="it-IT" sz="1800" b="1" i="1" dirty="0" smtClean="0">
                <a:latin typeface="Arial Narrow" panose="020B0606020202030204" pitchFamily="34" charset="0"/>
              </a:rPr>
              <a:t>PATTO E REVISIONE </a:t>
            </a:r>
            <a:r>
              <a:rPr lang="it-IT" altLang="it-IT" sz="1800" b="1" i="1" dirty="0">
                <a:latin typeface="Arial Narrow" panose="020B0606020202030204" pitchFamily="34" charset="0"/>
              </a:rPr>
              <a:t>DEL PAREGGIO DI </a:t>
            </a:r>
            <a:r>
              <a:rPr lang="it-IT" altLang="it-IT" sz="1800" b="1" i="1" dirty="0" smtClean="0">
                <a:latin typeface="Arial Narrow" panose="020B0606020202030204" pitchFamily="34" charset="0"/>
              </a:rPr>
              <a:t>BILANCIO (L.243</a:t>
            </a:r>
            <a:r>
              <a:rPr lang="it-IT" altLang="it-IT" sz="1800" b="1" i="1" dirty="0">
                <a:latin typeface="Arial Narrow" panose="020B0606020202030204" pitchFamily="34" charset="0"/>
              </a:rPr>
              <a:t>)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453144" y="3805420"/>
            <a:ext cx="7229475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marL="330200" indent="-330200"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marL="0" indent="0"/>
            <a:r>
              <a:rPr lang="it-IT" altLang="it-IT" sz="1800" b="1" i="1" dirty="0" smtClean="0">
                <a:latin typeface="Arial Narrow" panose="020B0606020202030204" pitchFamily="34" charset="0"/>
              </a:rPr>
              <a:t>MINORE AUTONOMIA FINANZIARIA E BLOCCO </a:t>
            </a:r>
            <a:r>
              <a:rPr lang="it-IT" altLang="it-IT" sz="1800" b="1" i="1" dirty="0">
                <a:latin typeface="Arial Narrow" panose="020B0606020202030204" pitchFamily="34" charset="0"/>
              </a:rPr>
              <a:t>DELLA LEVA FISCALE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1453144" y="4669386"/>
            <a:ext cx="6761444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>
              <a:buClrTx/>
              <a:buFontTx/>
              <a:buNone/>
            </a:pPr>
            <a:r>
              <a:rPr lang="it-IT" altLang="it-IT" sz="1800" b="1" i="1" dirty="0" smtClean="0">
                <a:latin typeface="Arial Narrow" panose="020B0606020202030204" pitchFamily="34" charset="0"/>
              </a:rPr>
              <a:t>MANCATE ASSEGNAZIONI DA REGOLAZIONI FINANZIARIE PREGRESSE</a:t>
            </a:r>
            <a:endParaRPr lang="it-IT" altLang="it-IT" sz="1800" b="1" i="1" dirty="0">
              <a:latin typeface="Arial Narrow" panose="020B0606020202030204" pitchFamily="34" charset="0"/>
            </a:endParaRP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1453144" y="1565869"/>
            <a:ext cx="6625381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just">
              <a:buClrTx/>
              <a:buFontTx/>
              <a:buNone/>
            </a:pPr>
            <a:r>
              <a:rPr lang="it-IT" altLang="it-IT" sz="1800" b="1" i="1" dirty="0">
                <a:latin typeface="Arial Narrow" panose="020B0606020202030204" pitchFamily="34" charset="0"/>
              </a:rPr>
              <a:t>ASSENZA DI ULTERIORI TAGLI (- 9 </a:t>
            </a:r>
            <a:r>
              <a:rPr lang="it-IT" altLang="it-IT" sz="1800" b="1" i="1" dirty="0" smtClean="0">
                <a:latin typeface="Arial Narrow" panose="020B0606020202030204" pitchFamily="34" charset="0"/>
              </a:rPr>
              <a:t>MILIARDI NEL PERIODO </a:t>
            </a:r>
            <a:r>
              <a:rPr lang="it-IT" altLang="it-IT" sz="1800" b="1" i="1" dirty="0">
                <a:latin typeface="Arial Narrow" panose="020B0606020202030204" pitchFamily="34" charset="0"/>
              </a:rPr>
              <a:t>2011-2015) </a:t>
            </a:r>
          </a:p>
        </p:txBody>
      </p:sp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1453144" y="3046344"/>
            <a:ext cx="6533946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>
              <a:buClrTx/>
              <a:buFontTx/>
              <a:buNone/>
            </a:pPr>
            <a:r>
              <a:rPr lang="it-IT" altLang="it-IT" sz="1800" b="1" i="1" dirty="0">
                <a:latin typeface="Arial Narrow" panose="020B0606020202030204" pitchFamily="34" charset="0"/>
              </a:rPr>
              <a:t>ASSENZA DI REGOLE PLURIENNALI </a:t>
            </a:r>
            <a:r>
              <a:rPr lang="it-IT" altLang="it-IT" sz="1800" b="1" i="1" dirty="0" smtClean="0">
                <a:latin typeface="Arial Narrow" panose="020B0606020202030204" pitchFamily="34" charset="0"/>
              </a:rPr>
              <a:t>PER IL SALDO </a:t>
            </a:r>
            <a:r>
              <a:rPr lang="it-IT" altLang="it-IT" sz="1800" b="1" i="1" dirty="0">
                <a:latin typeface="Arial Narrow" panose="020B0606020202030204" pitchFamily="34" charset="0"/>
              </a:rPr>
              <a:t>DI COMPETENZA </a:t>
            </a:r>
          </a:p>
        </p:txBody>
      </p:sp>
      <p:pic>
        <p:nvPicPr>
          <p:cNvPr id="12" name="Picture 2" descr="C:\Users\Ferri\AppData\Local\Microsoft\Windows\INetCache\IE\JF53UCRI\smile%20happy%203[1]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297" y="1279586"/>
            <a:ext cx="704850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Ferri\AppData\Local\Microsoft\Windows\INetCache\IE\JF53UCRI\smile%20happy%203[1]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297" y="2048764"/>
            <a:ext cx="704850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Ferri\AppData\Local\Microsoft\Windows\INetCache\IE\JF53UCRI\sad-emoticon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22" y="4619078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Ferri\AppData\Local\Microsoft\Windows\INetCache\IE\JF53UCRI\sad-emoticon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22" y="374847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Ferri\AppData\Local\Microsoft\Windows\INetCache\IE\JF53UCRI\sad-emoticon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22" y="2981109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ttangolo 16"/>
          <p:cNvSpPr/>
          <p:nvPr/>
        </p:nvSpPr>
        <p:spPr>
          <a:xfrm>
            <a:off x="872442" y="5408393"/>
            <a:ext cx="7441352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90000"/>
              </a:lnSpc>
              <a:spcBef>
                <a:spcPts val="300"/>
              </a:spcBef>
              <a:buClr>
                <a:srgbClr val="004B6B"/>
              </a:buClr>
            </a:pPr>
            <a:r>
              <a:rPr lang="it-IT" altLang="it-IT" sz="2000" dirty="0" smtClean="0">
                <a:latin typeface="Arial Narrow" panose="020B0606020202030204" pitchFamily="34" charset="0"/>
                <a:cs typeface="Arial" charset="0"/>
              </a:rPr>
              <a:t>In definitiva, quindi, </a:t>
            </a:r>
            <a:r>
              <a:rPr lang="it-IT" altLang="it-IT" sz="2000" b="1" dirty="0" smtClean="0">
                <a:latin typeface="Arial Narrow" panose="020B0606020202030204" pitchFamily="34" charset="0"/>
                <a:cs typeface="Arial" charset="0"/>
              </a:rPr>
              <a:t>la manovra 2016 restituisce ai Comuni:</a:t>
            </a:r>
          </a:p>
          <a:p>
            <a:pPr marL="180000" lvl="1" indent="-180000">
              <a:lnSpc>
                <a:spcPct val="114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altLang="it-IT" sz="2000" b="1" dirty="0" smtClean="0">
                <a:latin typeface="Arial Narrow" panose="020B0606020202030204" pitchFamily="34" charset="0"/>
                <a:cs typeface="Arial" charset="0"/>
              </a:rPr>
              <a:t>maggiori margini finanziari</a:t>
            </a:r>
            <a:r>
              <a:rPr lang="it-IT" altLang="it-IT" sz="2000" dirty="0" smtClean="0">
                <a:latin typeface="Arial Narrow" panose="020B0606020202030204" pitchFamily="34" charset="0"/>
                <a:cs typeface="Arial" charset="0"/>
              </a:rPr>
              <a:t>, certamente sul fronte degli investimenti</a:t>
            </a:r>
          </a:p>
          <a:p>
            <a:pPr marL="180000" lvl="1" indent="-180000">
              <a:lnSpc>
                <a:spcPct val="114000"/>
              </a:lnSpc>
              <a:spcBef>
                <a:spcPts val="600"/>
              </a:spcBef>
              <a:buClr>
                <a:srgbClr val="004B6B"/>
              </a:buClr>
              <a:buFont typeface="Arial" panose="020B0604020202020204" pitchFamily="34" charset="0"/>
              <a:buChar char="•"/>
            </a:pPr>
            <a:r>
              <a:rPr lang="it-IT" altLang="it-IT" sz="2000" dirty="0">
                <a:latin typeface="Arial Narrow" panose="020B0606020202030204" pitchFamily="34" charset="0"/>
                <a:cs typeface="Arial" charset="0"/>
              </a:rPr>
              <a:t>un</a:t>
            </a:r>
            <a:r>
              <a:rPr lang="it-IT" altLang="it-IT" sz="2000" b="1" dirty="0">
                <a:latin typeface="Arial Narrow" panose="020B0606020202030204" pitchFamily="34" charset="0"/>
                <a:cs typeface="Arial" charset="0"/>
              </a:rPr>
              <a:t> passo indietro per l’autonomia, </a:t>
            </a:r>
            <a:r>
              <a:rPr lang="it-IT" altLang="it-IT" sz="2000" dirty="0">
                <a:latin typeface="Arial Narrow" panose="020B0606020202030204" pitchFamily="34" charset="0"/>
                <a:cs typeface="Arial" charset="0"/>
              </a:rPr>
              <a:t>in particolare quella impositiva</a:t>
            </a:r>
          </a:p>
        </p:txBody>
      </p:sp>
    </p:spTree>
    <p:extLst>
      <p:ext uri="{BB962C8B-B14F-4D97-AF65-F5344CB8AC3E}">
        <p14:creationId xmlns:p14="http://schemas.microsoft.com/office/powerpoint/2010/main" val="896783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504704" y="222009"/>
            <a:ext cx="7477124" cy="857249"/>
          </a:xfrm>
        </p:spPr>
        <p:txBody>
          <a:bodyPr/>
          <a:lstStyle/>
          <a:p>
            <a:pPr algn="ctr"/>
            <a:r>
              <a:rPr lang="it-IT" dirty="0" smtClean="0"/>
              <a:t>Il blocco della fiscalità locale: è veramente</a:t>
            </a:r>
            <a:br>
              <a:rPr lang="it-IT" dirty="0" smtClean="0"/>
            </a:br>
            <a:r>
              <a:rPr lang="it-IT" dirty="0" smtClean="0"/>
              <a:t>un punto cruciale per la ripresa?</a:t>
            </a:r>
            <a:endParaRPr lang="it-IT" dirty="0"/>
          </a:p>
        </p:txBody>
      </p:sp>
      <p:sp>
        <p:nvSpPr>
          <p:cNvPr id="17411" name="Segnaposto numero diapositiva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83927D5F-EF90-4B0D-B496-5FB655BBB54A}" type="slidenum">
              <a:rPr lang="it-IT" altLang="it-IT" sz="1200"/>
              <a:pPr/>
              <a:t>19</a:t>
            </a:fld>
            <a:endParaRPr lang="it-IT" altLang="it-IT" sz="1200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650" y="1554163"/>
            <a:ext cx="5853113" cy="3481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asellaDiTesto 5"/>
          <p:cNvSpPr txBox="1"/>
          <p:nvPr/>
        </p:nvSpPr>
        <p:spPr>
          <a:xfrm>
            <a:off x="4168775" y="2554371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sz="1800" i="1" dirty="0">
                <a:solidFill>
                  <a:prstClr val="black"/>
                </a:solidFill>
                <a:latin typeface="Arial Narrow" panose="020B0606020202030204" pitchFamily="34" charset="0"/>
                <a:ea typeface="+mn-ea"/>
              </a:rPr>
              <a:t>I tributi dei Comuni valgono appena il </a:t>
            </a:r>
            <a:r>
              <a:rPr lang="it-IT" sz="1800" i="1" dirty="0" smtClean="0">
                <a:solidFill>
                  <a:prstClr val="black"/>
                </a:solidFill>
                <a:latin typeface="Arial Narrow" panose="020B0606020202030204" pitchFamily="34" charset="0"/>
                <a:ea typeface="+mn-ea"/>
              </a:rPr>
              <a:t>7,6% </a:t>
            </a:r>
            <a:r>
              <a:rPr lang="it-IT" sz="1800" i="1" dirty="0">
                <a:solidFill>
                  <a:prstClr val="black"/>
                </a:solidFill>
                <a:latin typeface="Arial Narrow" panose="020B0606020202030204" pitchFamily="34" charset="0"/>
                <a:ea typeface="+mn-ea"/>
              </a:rPr>
              <a:t>della pressione fiscale esercitata dallo Stato</a:t>
            </a:r>
          </a:p>
        </p:txBody>
      </p:sp>
      <p:grpSp>
        <p:nvGrpSpPr>
          <p:cNvPr id="7" name="Gruppo 6"/>
          <p:cNvGrpSpPr/>
          <p:nvPr/>
        </p:nvGrpSpPr>
        <p:grpSpPr>
          <a:xfrm>
            <a:off x="4687132" y="3873339"/>
            <a:ext cx="2447365" cy="369332"/>
            <a:chOff x="4651457" y="3656058"/>
            <a:chExt cx="2154785" cy="369332"/>
          </a:xfrm>
        </p:grpSpPr>
        <p:sp>
          <p:nvSpPr>
            <p:cNvPr id="8" name="CasellaDiTesto 7"/>
            <p:cNvSpPr txBox="1"/>
            <p:nvPr/>
          </p:nvSpPr>
          <p:spPr>
            <a:xfrm>
              <a:off x="4660083" y="3656058"/>
              <a:ext cx="21461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800" b="1" dirty="0" smtClean="0">
                  <a:latin typeface="Arial Narrow" panose="020B0606020202030204" pitchFamily="34" charset="0"/>
                </a:rPr>
                <a:t>29,3 miliardi (1,8% PIL)</a:t>
              </a:r>
              <a:endParaRPr lang="it-IT" sz="1800" b="1" dirty="0">
                <a:latin typeface="Arial Narrow" panose="020B0606020202030204" pitchFamily="34" charset="0"/>
              </a:endParaRPr>
            </a:p>
          </p:txBody>
        </p:sp>
        <p:sp>
          <p:nvSpPr>
            <p:cNvPr id="9" name="Rettangolo 8"/>
            <p:cNvSpPr/>
            <p:nvPr/>
          </p:nvSpPr>
          <p:spPr>
            <a:xfrm>
              <a:off x="4651457" y="3662409"/>
              <a:ext cx="2051268" cy="333856"/>
            </a:xfrm>
            <a:prstGeom prst="rect">
              <a:avLst/>
            </a:prstGeom>
            <a:noFill/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11" name="Rettangolo 10"/>
          <p:cNvSpPr/>
          <p:nvPr/>
        </p:nvSpPr>
        <p:spPr>
          <a:xfrm>
            <a:off x="671133" y="5128112"/>
            <a:ext cx="8025191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4000" indent="-144000" algn="just" eaLnBrk="1" fontAlgn="auto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it-IT" sz="1800" dirty="0">
                <a:solidFill>
                  <a:prstClr val="black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I tributi comunali pesano poco sul totale, solo l’1,8% del PIL (quelli dello Stato il </a:t>
            </a:r>
            <a:r>
              <a:rPr lang="it-IT" sz="1800" dirty="0" smtClean="0">
                <a:solidFill>
                  <a:prstClr val="black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24%)</a:t>
            </a:r>
            <a:endParaRPr lang="it-IT" sz="1800" dirty="0">
              <a:solidFill>
                <a:prstClr val="black"/>
              </a:solidFill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  <a:p>
            <a:pPr marL="144000" indent="-144000" algn="just" eaLnBrk="1" fontAlgn="auto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it-IT" sz="1800" dirty="0">
                <a:solidFill>
                  <a:prstClr val="black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Ma sono </a:t>
            </a:r>
            <a:r>
              <a:rPr lang="it-IT" sz="1800" b="1" dirty="0">
                <a:solidFill>
                  <a:prstClr val="black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essenziali per l’autonomia dei Comuni, tutelata dalla Costituzione </a:t>
            </a:r>
          </a:p>
          <a:p>
            <a:pPr marL="144000" indent="-144000" algn="just" eaLnBrk="1" fontAlgn="auto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it-IT" sz="1800" b="1" dirty="0">
                <a:solidFill>
                  <a:prstClr val="black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Il blocco delle aliquote </a:t>
            </a:r>
            <a:r>
              <a:rPr lang="it-IT" sz="1800" dirty="0">
                <a:solidFill>
                  <a:prstClr val="black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è misura inefficiente </a:t>
            </a:r>
            <a:r>
              <a:rPr lang="it-IT" sz="1800" dirty="0" smtClean="0">
                <a:solidFill>
                  <a:prstClr val="black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perché distorce le scelte pubbliche locali ed iniqua perché </a:t>
            </a:r>
            <a:r>
              <a:rPr lang="it-IT" sz="1800" b="1" dirty="0">
                <a:solidFill>
                  <a:prstClr val="black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colpisce gli enti che più hanno contenuto il prelievo</a:t>
            </a:r>
          </a:p>
        </p:txBody>
      </p:sp>
      <p:grpSp>
        <p:nvGrpSpPr>
          <p:cNvPr id="12" name="Gruppo 11"/>
          <p:cNvGrpSpPr/>
          <p:nvPr/>
        </p:nvGrpSpPr>
        <p:grpSpPr>
          <a:xfrm>
            <a:off x="1916814" y="1616076"/>
            <a:ext cx="2940937" cy="400109"/>
            <a:chOff x="1735667" y="1425576"/>
            <a:chExt cx="2409397" cy="400109"/>
          </a:xfrm>
        </p:grpSpPr>
        <p:sp>
          <p:nvSpPr>
            <p:cNvPr id="13" name="CasellaDiTesto 12"/>
            <p:cNvSpPr txBox="1"/>
            <p:nvPr/>
          </p:nvSpPr>
          <p:spPr>
            <a:xfrm>
              <a:off x="1735667" y="1452353"/>
              <a:ext cx="24093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800" b="1" dirty="0" smtClean="0">
                  <a:latin typeface="Arial Narrow" panose="020B0606020202030204" pitchFamily="34" charset="0"/>
                </a:rPr>
                <a:t>387,5 miliardi (24,0% PIL)</a:t>
              </a:r>
              <a:endParaRPr lang="it-IT" sz="1800" b="1" dirty="0">
                <a:latin typeface="Arial Narrow" panose="020B0606020202030204" pitchFamily="34" charset="0"/>
              </a:endParaRPr>
            </a:p>
          </p:txBody>
        </p:sp>
        <p:sp>
          <p:nvSpPr>
            <p:cNvPr id="14" name="Rettangolo 13"/>
            <p:cNvSpPr/>
            <p:nvPr/>
          </p:nvSpPr>
          <p:spPr>
            <a:xfrm>
              <a:off x="1735667" y="1425576"/>
              <a:ext cx="2258363" cy="400109"/>
            </a:xfrm>
            <a:prstGeom prst="rect">
              <a:avLst/>
            </a:prstGeom>
            <a:noFill/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142570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L’avvio della perequazione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01700" y="1679975"/>
            <a:ext cx="7226300" cy="41148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it-IT" sz="2400" dirty="0" smtClean="0">
                <a:latin typeface="Arial Narrow" panose="020B0606020202030204" pitchFamily="34" charset="0"/>
              </a:rPr>
              <a:t>Fabbisogni</a:t>
            </a:r>
            <a:r>
              <a:rPr lang="it-IT" sz="2400" dirty="0">
                <a:latin typeface="Arial Narrow" panose="020B0606020202030204" pitchFamily="34" charset="0"/>
              </a:rPr>
              <a:t>, capacità, schema perequativo, è un sistema </a:t>
            </a:r>
            <a:r>
              <a:rPr lang="it-IT" sz="2400" dirty="0" smtClean="0">
                <a:latin typeface="Arial Narrow" panose="020B0606020202030204" pitchFamily="34" charset="0"/>
              </a:rPr>
              <a:t>complesso</a:t>
            </a:r>
          </a:p>
          <a:p>
            <a:r>
              <a:rPr lang="it-IT" sz="2400" dirty="0" smtClean="0">
                <a:latin typeface="Arial Narrow" panose="020B0606020202030204" pitchFamily="34" charset="0"/>
              </a:rPr>
              <a:t>Aggiornamenti </a:t>
            </a:r>
            <a:r>
              <a:rPr lang="it-IT" sz="2400" dirty="0">
                <a:latin typeface="Arial Narrow" panose="020B0606020202030204" pitchFamily="34" charset="0"/>
              </a:rPr>
              <a:t>e cambiamenti metodologici </a:t>
            </a:r>
          </a:p>
          <a:p>
            <a:r>
              <a:rPr lang="it-IT" sz="2400" dirty="0">
                <a:latin typeface="Arial Narrow" panose="020B0606020202030204" pitchFamily="34" charset="0"/>
              </a:rPr>
              <a:t>Governo del processo: gradualità e strumenti di correzione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400" dirty="0" smtClean="0">
                <a:latin typeface="Arial Narrow" panose="020B0606020202030204" pitchFamily="34" charset="0"/>
              </a:rPr>
              <a:t>Mitigazione </a:t>
            </a:r>
            <a:r>
              <a:rPr lang="it-IT" sz="2400" dirty="0">
                <a:latin typeface="Arial Narrow" panose="020B0606020202030204" pitchFamily="34" charset="0"/>
              </a:rPr>
              <a:t>effetti di penalizzazione eccessiva (esperienza positiva 2015-16)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400" dirty="0">
                <a:latin typeface="Arial Narrow" panose="020B0606020202030204" pitchFamily="34" charset="0"/>
              </a:rPr>
              <a:t>Condivisione e gradualità sono condizioni di successo del sistema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400" dirty="0" smtClean="0">
                <a:latin typeface="Arial Narrow" panose="020B0606020202030204" pitchFamily="34" charset="0"/>
              </a:rPr>
              <a:t>Rischi da proposta </a:t>
            </a:r>
            <a:r>
              <a:rPr lang="it-IT" sz="2400" dirty="0">
                <a:latin typeface="Arial Narrow" panose="020B0606020202030204" pitchFamily="34" charset="0"/>
              </a:rPr>
              <a:t>ex </a:t>
            </a:r>
            <a:r>
              <a:rPr lang="it-IT" sz="2400" dirty="0" err="1">
                <a:latin typeface="Arial Narrow" panose="020B0606020202030204" pitchFamily="34" charset="0"/>
              </a:rPr>
              <a:t>ddl</a:t>
            </a:r>
            <a:r>
              <a:rPr lang="it-IT" sz="2400" dirty="0">
                <a:latin typeface="Arial Narrow" panose="020B0606020202030204" pitchFamily="34" charset="0"/>
              </a:rPr>
              <a:t> bilancio </a:t>
            </a:r>
          </a:p>
          <a:p>
            <a:endParaRPr lang="it-IT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0029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211" y="1969875"/>
            <a:ext cx="6099577" cy="3292125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1099611" y="1626588"/>
            <a:ext cx="68547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latin typeface="Arial Narrow" panose="020B0606020202030204" pitchFamily="34" charset="0"/>
              </a:rPr>
              <a:t>La perequazione 2016. </a:t>
            </a:r>
            <a:r>
              <a:rPr lang="it-IT" sz="1600" b="1" dirty="0">
                <a:latin typeface="Arial Narrow" panose="020B0606020202030204" pitchFamily="34" charset="0"/>
              </a:rPr>
              <a:t>Effetto perequativo </a:t>
            </a:r>
            <a:r>
              <a:rPr lang="it-IT" sz="1600" b="1" i="1" dirty="0" smtClean="0">
                <a:latin typeface="Arial Narrow" panose="020B0606020202030204" pitchFamily="34" charset="0"/>
              </a:rPr>
              <a:t>pro capite</a:t>
            </a:r>
            <a:r>
              <a:rPr lang="it-IT" sz="1600" b="1" dirty="0" smtClean="0">
                <a:latin typeface="Arial Narrow" panose="020B0606020202030204" pitchFamily="34" charset="0"/>
              </a:rPr>
              <a:t> </a:t>
            </a:r>
            <a:r>
              <a:rPr lang="it-IT" sz="1600" b="1" dirty="0">
                <a:latin typeface="Arial Narrow" panose="020B0606020202030204" pitchFamily="34" charset="0"/>
              </a:rPr>
              <a:t>per fasce demografiche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310910" y="5239812"/>
            <a:ext cx="6522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dirty="0">
                <a:latin typeface="Arial Narrow" panose="020B0606020202030204" pitchFamily="34" charset="0"/>
              </a:rPr>
              <a:t>L’effetto perequativo è misurato dalla differenza di dotazione di risorse (FSC) rispetto all’anno base 2014, dovuta alla sola perequazione</a:t>
            </a:r>
          </a:p>
        </p:txBody>
      </p:sp>
      <p:sp>
        <p:nvSpPr>
          <p:cNvPr id="11" name="Titolo 1"/>
          <p:cNvSpPr>
            <a:spLocks noGrp="1"/>
          </p:cNvSpPr>
          <p:nvPr>
            <p:ph type="title"/>
          </p:nvPr>
        </p:nvSpPr>
        <p:spPr>
          <a:xfrm>
            <a:off x="901700" y="280988"/>
            <a:ext cx="6680200" cy="1014412"/>
          </a:xfrm>
        </p:spPr>
        <p:txBody>
          <a:bodyPr/>
          <a:lstStyle/>
          <a:p>
            <a:r>
              <a:rPr lang="it-IT" dirty="0"/>
              <a:t>L’avvio della perequazione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1489906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Immagine 2" descr="esecutivi-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2" name="Text Box 8"/>
          <p:cNvSpPr txBox="1">
            <a:spLocks noChangeArrowheads="1"/>
          </p:cNvSpPr>
          <p:nvPr/>
        </p:nvSpPr>
        <p:spPr bwMode="auto">
          <a:xfrm>
            <a:off x="361949" y="1765300"/>
            <a:ext cx="7096125" cy="240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it-IT" altLang="it-IT" sz="2800" b="1" dirty="0">
                <a:solidFill>
                  <a:srgbClr val="005E7D"/>
                </a:solidFill>
              </a:rPr>
              <a:t>Parte </a:t>
            </a:r>
            <a:r>
              <a:rPr lang="it-IT" altLang="it-IT" sz="2800" b="1" dirty="0" smtClean="0">
                <a:solidFill>
                  <a:srgbClr val="005E7D"/>
                </a:solidFill>
              </a:rPr>
              <a:t>4</a:t>
            </a:r>
            <a:endParaRPr lang="it-IT" altLang="it-IT" sz="2800" b="1" dirty="0">
              <a:solidFill>
                <a:srgbClr val="005E7D"/>
              </a:solidFill>
            </a:endParaRPr>
          </a:p>
          <a:p>
            <a:pPr>
              <a:spcBef>
                <a:spcPct val="50000"/>
              </a:spcBef>
            </a:pPr>
            <a:endParaRPr lang="it-IT" altLang="it-IT" b="1" dirty="0">
              <a:solidFill>
                <a:srgbClr val="005E7D"/>
              </a:solidFill>
            </a:endParaRPr>
          </a:p>
          <a:p>
            <a:pPr>
              <a:lnSpc>
                <a:spcPct val="90000"/>
              </a:lnSpc>
              <a:buClr>
                <a:srgbClr val="004B6B"/>
              </a:buClr>
            </a:pPr>
            <a:r>
              <a:rPr lang="it-IT" altLang="it-IT" sz="2800" b="1" dirty="0" smtClean="0">
                <a:solidFill>
                  <a:srgbClr val="005E7D"/>
                </a:solidFill>
              </a:rPr>
              <a:t>Cosa fare (già dal 2017)</a:t>
            </a:r>
            <a:endParaRPr lang="it-IT" altLang="it-IT" sz="2800" b="1" dirty="0">
              <a:solidFill>
                <a:srgbClr val="005E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00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700992" y="374780"/>
            <a:ext cx="6919008" cy="620712"/>
          </a:xfrm>
        </p:spPr>
        <p:txBody>
          <a:bodyPr/>
          <a:lstStyle/>
          <a:p>
            <a:r>
              <a:rPr lang="it-IT" dirty="0" smtClean="0"/>
              <a:t>Prime indicazioni </a:t>
            </a:r>
            <a:r>
              <a:rPr lang="it-IT" dirty="0" smtClean="0"/>
              <a:t>dal </a:t>
            </a:r>
            <a:r>
              <a:rPr lang="it-IT" dirty="0" err="1" smtClean="0"/>
              <a:t>ddl</a:t>
            </a:r>
            <a:r>
              <a:rPr lang="it-IT" dirty="0" smtClean="0"/>
              <a:t> Bilancio 2017</a:t>
            </a:r>
            <a:endParaRPr lang="it-IT" dirty="0"/>
          </a:p>
        </p:txBody>
      </p:sp>
      <p:sp>
        <p:nvSpPr>
          <p:cNvPr id="17411" name="Segnaposto numero diapositiva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83927D5F-EF90-4B0D-B496-5FB655BBB54A}" type="slidenum">
              <a:rPr lang="it-IT" altLang="it-IT" sz="1200"/>
              <a:pPr/>
              <a:t>23</a:t>
            </a:fld>
            <a:endParaRPr lang="it-IT" altLang="it-IT" sz="1200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453145" y="2370835"/>
            <a:ext cx="7132056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>
              <a:buClrTx/>
              <a:buFontTx/>
              <a:buNone/>
            </a:pPr>
            <a:r>
              <a:rPr lang="it-IT" altLang="it-IT" sz="1800" b="1" i="1" dirty="0" smtClean="0">
                <a:latin typeface="Arial Narrow" panose="020B0606020202030204" pitchFamily="34" charset="0"/>
              </a:rPr>
              <a:t>STABILIZZAZIONE DELLE REGOLE E IMPULSO AGLI INVESTIMENTI</a:t>
            </a:r>
            <a:endParaRPr lang="it-IT" altLang="it-IT" sz="1800" b="1" i="1" dirty="0">
              <a:latin typeface="Arial Narrow" panose="020B0606020202030204" pitchFamily="34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453144" y="3154487"/>
            <a:ext cx="7229475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marL="330200" indent="-330200"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marL="0" indent="0"/>
            <a:r>
              <a:rPr lang="it-IT" altLang="it-IT" sz="1800" b="1" i="1" dirty="0" smtClean="0">
                <a:latin typeface="Arial Narrow" panose="020B0606020202030204" pitchFamily="34" charset="0"/>
              </a:rPr>
              <a:t>MINORE AUTONOMIA FINANZIARIA E BLOCCO </a:t>
            </a:r>
            <a:r>
              <a:rPr lang="it-IT" altLang="it-IT" sz="1800" b="1" i="1" dirty="0">
                <a:latin typeface="Arial Narrow" panose="020B0606020202030204" pitchFamily="34" charset="0"/>
              </a:rPr>
              <a:t>DELLA LEVA FISCALE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1453144" y="4036209"/>
            <a:ext cx="6929759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>
              <a:buClrTx/>
              <a:buFontTx/>
              <a:buNone/>
            </a:pPr>
            <a:r>
              <a:rPr lang="it-IT" altLang="it-IT" sz="1800" b="1" i="1" dirty="0" smtClean="0">
                <a:latin typeface="Arial Narrow" panose="020B0606020202030204" pitchFamily="34" charset="0"/>
              </a:rPr>
              <a:t>MANCATE ASSEGNAZIONI DA REGOLAZIONI FINANZIARIE PREGRESSE ?</a:t>
            </a:r>
            <a:endParaRPr lang="it-IT" altLang="it-IT" sz="1800" b="1" i="1" dirty="0">
              <a:latin typeface="Arial Narrow" panose="020B0606020202030204" pitchFamily="34" charset="0"/>
            </a:endParaRPr>
          </a:p>
        </p:txBody>
      </p:sp>
      <p:pic>
        <p:nvPicPr>
          <p:cNvPr id="12" name="Picture 2" descr="C:\Users\Ferri\AppData\Local\Microsoft\Windows\INetCache\IE\JF53UCRI\smile%20happy%203[1]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297" y="1323978"/>
            <a:ext cx="704850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Ferri\AppData\Local\Microsoft\Windows\INetCache\IE\JF53UCRI\smile%20happy%203[1]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297" y="2093156"/>
            <a:ext cx="704850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Ferri\AppData\Local\Microsoft\Windows\INetCache\IE\JF53UCRI\sad-emoticon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22" y="3097540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ttangolo 16"/>
          <p:cNvSpPr/>
          <p:nvPr/>
        </p:nvSpPr>
        <p:spPr>
          <a:xfrm>
            <a:off x="774722" y="4666376"/>
            <a:ext cx="7441352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90000"/>
              </a:lnSpc>
              <a:spcBef>
                <a:spcPts val="300"/>
              </a:spcBef>
              <a:buClr>
                <a:srgbClr val="004B6B"/>
              </a:buClr>
            </a:pPr>
            <a:r>
              <a:rPr lang="it-IT" altLang="it-IT" sz="2000" b="1" dirty="0" smtClean="0">
                <a:latin typeface="Arial Narrow" panose="020B0606020202030204" pitchFamily="34" charset="0"/>
                <a:cs typeface="Arial" charset="0"/>
              </a:rPr>
              <a:t>La manovra 2017 comporta, per ora:</a:t>
            </a:r>
          </a:p>
          <a:p>
            <a:pPr marL="180000" lvl="1" indent="-180000">
              <a:lnSpc>
                <a:spcPct val="90000"/>
              </a:lnSpc>
              <a:spcBef>
                <a:spcPts val="600"/>
              </a:spcBef>
              <a:buClr>
                <a:srgbClr val="004B6B"/>
              </a:buClr>
              <a:buFont typeface="Arial" panose="020B0604020202020204" pitchFamily="34" charset="0"/>
              <a:buChar char="•"/>
            </a:pPr>
            <a:r>
              <a:rPr lang="it-IT" altLang="it-IT" sz="2000" dirty="0">
                <a:latin typeface="Arial Narrow" panose="020B0606020202030204" pitchFamily="34" charset="0"/>
                <a:cs typeface="Arial" charset="0"/>
              </a:rPr>
              <a:t>s</a:t>
            </a:r>
            <a:r>
              <a:rPr lang="it-IT" altLang="it-IT" sz="2000" dirty="0" smtClean="0">
                <a:latin typeface="Arial Narrow" panose="020B0606020202030204" pitchFamily="34" charset="0"/>
                <a:cs typeface="Arial" charset="0"/>
              </a:rPr>
              <a:t>tabilizzazione delle regole finanziarie e ulteriore impulso agli investimenti</a:t>
            </a:r>
          </a:p>
          <a:p>
            <a:pPr marL="180000" lvl="1" indent="-180000">
              <a:lnSpc>
                <a:spcPct val="90000"/>
              </a:lnSpc>
              <a:spcBef>
                <a:spcPts val="600"/>
              </a:spcBef>
              <a:buClr>
                <a:srgbClr val="004B6B"/>
              </a:buClr>
              <a:buFont typeface="Arial" panose="020B0604020202020204" pitchFamily="34" charset="0"/>
              <a:buChar char="•"/>
            </a:pPr>
            <a:r>
              <a:rPr lang="it-IT" altLang="it-IT" sz="2000" dirty="0">
                <a:latin typeface="Arial Narrow" panose="020B0606020202030204" pitchFamily="34" charset="0"/>
                <a:cs typeface="Arial" charset="0"/>
              </a:rPr>
              <a:t>p</a:t>
            </a:r>
            <a:r>
              <a:rPr lang="it-IT" altLang="it-IT" sz="2000" dirty="0" smtClean="0">
                <a:latin typeface="Arial Narrow" panose="020B0606020202030204" pitchFamily="34" charset="0"/>
                <a:cs typeface="Arial" charset="0"/>
              </a:rPr>
              <a:t>rotrarsi del blocco della leva fiscale e assenza di riordino dei tributi</a:t>
            </a:r>
          </a:p>
          <a:p>
            <a:pPr marL="180000" lvl="1" indent="-180000">
              <a:lnSpc>
                <a:spcPct val="90000"/>
              </a:lnSpc>
              <a:spcBef>
                <a:spcPts val="600"/>
              </a:spcBef>
              <a:buClr>
                <a:srgbClr val="004B6B"/>
              </a:buClr>
              <a:buFont typeface="Arial" panose="020B0604020202020204" pitchFamily="34" charset="0"/>
              <a:buChar char="•"/>
            </a:pPr>
            <a:r>
              <a:rPr lang="it-IT" altLang="it-IT" sz="2000" dirty="0">
                <a:latin typeface="Arial Narrow" panose="020B0606020202030204" pitchFamily="34" charset="0"/>
                <a:cs typeface="Arial" charset="0"/>
              </a:rPr>
              <a:t>i</a:t>
            </a:r>
            <a:r>
              <a:rPr lang="it-IT" altLang="it-IT" sz="2000" dirty="0" smtClean="0">
                <a:latin typeface="Arial Narrow" panose="020B0606020202030204" pitchFamily="34" charset="0"/>
                <a:cs typeface="Arial" charset="0"/>
              </a:rPr>
              <a:t>ncertezza sui ristori attesi (uffici giudiziari, Fondo IMU-Tasi, </a:t>
            </a:r>
            <a:r>
              <a:rPr lang="it-IT" altLang="it-IT" sz="2000" dirty="0">
                <a:latin typeface="Arial Narrow" panose="020B0606020202030204" pitchFamily="34" charset="0"/>
                <a:cs typeface="Arial" charset="0"/>
              </a:rPr>
              <a:t>terreni montani 2015, sentenza </a:t>
            </a:r>
            <a:r>
              <a:rPr lang="it-IT" altLang="it-IT" sz="2000" dirty="0" smtClean="0">
                <a:latin typeface="Arial Narrow" panose="020B0606020202030204" pitchFamily="34" charset="0"/>
                <a:cs typeface="Arial" charset="0"/>
              </a:rPr>
              <a:t>ICI-IMU)</a:t>
            </a:r>
            <a:endParaRPr lang="it-IT" altLang="it-IT" sz="2000" dirty="0">
              <a:latin typeface="Arial Narrow" panose="020B0606020202030204" pitchFamily="34" charset="0"/>
              <a:cs typeface="Arial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722" y="3898209"/>
            <a:ext cx="612000" cy="612000"/>
          </a:xfrm>
          <a:prstGeom prst="rect">
            <a:avLst/>
          </a:prstGeom>
        </p:spPr>
      </p:pic>
      <p:sp>
        <p:nvSpPr>
          <p:cNvPr id="18" name="Text Box 14"/>
          <p:cNvSpPr txBox="1">
            <a:spLocks noChangeArrowheads="1"/>
          </p:cNvSpPr>
          <p:nvPr/>
        </p:nvSpPr>
        <p:spPr bwMode="auto">
          <a:xfrm>
            <a:off x="1453144" y="1652815"/>
            <a:ext cx="1922555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just">
              <a:buClrTx/>
              <a:buFontTx/>
              <a:buNone/>
            </a:pPr>
            <a:r>
              <a:rPr lang="it-IT" altLang="it-IT" sz="1800" b="1" i="1" dirty="0">
                <a:latin typeface="Arial Narrow" panose="020B0606020202030204" pitchFamily="34" charset="0"/>
              </a:rPr>
              <a:t>ASSENZA DI </a:t>
            </a:r>
            <a:r>
              <a:rPr lang="it-IT" altLang="it-IT" sz="1800" b="1" i="1" dirty="0" smtClean="0">
                <a:latin typeface="Arial Narrow" panose="020B0606020202030204" pitchFamily="34" charset="0"/>
              </a:rPr>
              <a:t>TAGLI</a:t>
            </a:r>
            <a:endParaRPr lang="it-IT" altLang="it-IT" sz="1800" b="1" i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55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661549" y="504824"/>
            <a:ext cx="7168001" cy="7050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it-IT" altLang="it-IT" dirty="0" smtClean="0"/>
              <a:t>Sostenere la crescita degli investimenti</a:t>
            </a:r>
            <a:endParaRPr lang="it-IT" altLang="it-IT" dirty="0"/>
          </a:p>
        </p:txBody>
      </p:sp>
      <p:sp>
        <p:nvSpPr>
          <p:cNvPr id="17411" name="Segnaposto numero diapositiva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83927D5F-EF90-4B0D-B496-5FB655BBB54A}" type="slidenum">
              <a:rPr lang="it-IT" altLang="it-IT" sz="1200"/>
              <a:pPr/>
              <a:t>24</a:t>
            </a:fld>
            <a:endParaRPr lang="it-IT" altLang="it-IT" sz="1200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729326" y="1865429"/>
            <a:ext cx="7683690" cy="4549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just">
              <a:lnSpc>
                <a:spcPct val="114000"/>
              </a:lnSpc>
              <a:spcBef>
                <a:spcPts val="600"/>
              </a:spcBef>
            </a:pPr>
            <a:r>
              <a:rPr lang="it-IT" altLang="it-IT" sz="1800" b="1" i="1" dirty="0" smtClean="0">
                <a:solidFill>
                  <a:srgbClr val="004B6B"/>
                </a:solidFill>
                <a:latin typeface="Arial Narrow" pitchFamily="32" charset="0"/>
                <a:cs typeface="Arial" charset="0"/>
              </a:rPr>
              <a:t>1. MIGLIORARE LA PROGRAMMAZIONE</a:t>
            </a:r>
            <a:endParaRPr lang="it-IT" altLang="it-IT" sz="1800" b="1" i="1" dirty="0">
              <a:solidFill>
                <a:srgbClr val="004B6B"/>
              </a:solidFill>
              <a:latin typeface="Arial Narrow" pitchFamily="32" charset="0"/>
              <a:cs typeface="Arial" charset="0"/>
            </a:endParaRPr>
          </a:p>
          <a:p>
            <a:pPr algn="just">
              <a:lnSpc>
                <a:spcPct val="114000"/>
              </a:lnSpc>
              <a:spcAft>
                <a:spcPts val="600"/>
              </a:spcAft>
              <a:buClrTx/>
              <a:buFontTx/>
              <a:buNone/>
            </a:pPr>
            <a:r>
              <a:rPr lang="it-IT" altLang="it-IT" sz="1800" dirty="0">
                <a:solidFill>
                  <a:schemeClr val="tx1"/>
                </a:solidFill>
                <a:latin typeface="Arial Narrow" pitchFamily="32" charset="0"/>
                <a:cs typeface="Arial" charset="0"/>
              </a:rPr>
              <a:t>Stabilizzare nel saldo di </a:t>
            </a:r>
            <a:r>
              <a:rPr lang="it-IT" altLang="it-IT" sz="1800" dirty="0" smtClean="0">
                <a:solidFill>
                  <a:schemeClr val="tx1"/>
                </a:solidFill>
                <a:latin typeface="Arial Narrow" pitchFamily="32" charset="0"/>
                <a:cs typeface="Arial" charset="0"/>
              </a:rPr>
              <a:t>competenza</a:t>
            </a:r>
            <a:r>
              <a:rPr lang="it-IT" altLang="it-IT" sz="1800" dirty="0">
                <a:solidFill>
                  <a:schemeClr val="tx1"/>
                </a:solidFill>
                <a:latin typeface="Arial Narrow" pitchFamily="32" charset="0"/>
                <a:cs typeface="Arial" charset="0"/>
              </a:rPr>
              <a:t> </a:t>
            </a:r>
            <a:r>
              <a:rPr lang="it-IT" altLang="it-IT" sz="1800" dirty="0" smtClean="0">
                <a:solidFill>
                  <a:schemeClr val="tx1"/>
                </a:solidFill>
                <a:latin typeface="Arial Narrow" pitchFamily="32" charset="0"/>
                <a:cs typeface="Arial" charset="0"/>
              </a:rPr>
              <a:t>a partire </a:t>
            </a:r>
            <a:r>
              <a:rPr lang="it-IT" altLang="it-IT" sz="1800" dirty="0">
                <a:solidFill>
                  <a:schemeClr val="tx1"/>
                </a:solidFill>
                <a:latin typeface="Arial Narrow" pitchFamily="32" charset="0"/>
                <a:cs typeface="Arial" charset="0"/>
              </a:rPr>
              <a:t>dal </a:t>
            </a:r>
            <a:r>
              <a:rPr lang="it-IT" altLang="it-IT" sz="1800" dirty="0" smtClean="0">
                <a:solidFill>
                  <a:schemeClr val="tx1"/>
                </a:solidFill>
                <a:latin typeface="Arial Narrow" pitchFamily="32" charset="0"/>
                <a:cs typeface="Arial" charset="0"/>
              </a:rPr>
              <a:t>2017 il </a:t>
            </a:r>
            <a:r>
              <a:rPr lang="it-IT" altLang="it-IT" sz="1800" dirty="0">
                <a:solidFill>
                  <a:schemeClr val="tx1"/>
                </a:solidFill>
                <a:latin typeface="Arial Narrow" pitchFamily="32" charset="0"/>
                <a:cs typeface="Arial" charset="0"/>
              </a:rPr>
              <a:t>Fondo pluriennale vincolato, per garantire il raccordo intertemporale tra più esercizi, tipico della spesa per investimenti</a:t>
            </a:r>
          </a:p>
          <a:p>
            <a:pPr algn="just">
              <a:lnSpc>
                <a:spcPct val="114000"/>
              </a:lnSpc>
              <a:spcBef>
                <a:spcPts val="1200"/>
              </a:spcBef>
            </a:pPr>
            <a:r>
              <a:rPr lang="it-IT" altLang="it-IT" sz="1800" b="1" i="1" dirty="0">
                <a:solidFill>
                  <a:srgbClr val="004B6B"/>
                </a:solidFill>
                <a:latin typeface="Arial Narrow" pitchFamily="32" charset="0"/>
                <a:cs typeface="Arial" charset="0"/>
              </a:rPr>
              <a:t>2. OTTIMIZZARE LE RISORSE A DISPOSIZIONE</a:t>
            </a:r>
          </a:p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it-IT" altLang="it-IT" sz="1800" dirty="0">
                <a:solidFill>
                  <a:schemeClr val="tx1"/>
                </a:solidFill>
                <a:latin typeface="Arial Narrow" pitchFamily="32" charset="0"/>
                <a:cs typeface="Arial" charset="0"/>
              </a:rPr>
              <a:t>Potenziare gli strumenti di gestione infrannuale dei saldi e incentivare l’utilizzo degli avanzi di amministrazione</a:t>
            </a:r>
          </a:p>
          <a:p>
            <a:pPr algn="just">
              <a:lnSpc>
                <a:spcPct val="114000"/>
              </a:lnSpc>
              <a:spcBef>
                <a:spcPts val="1200"/>
              </a:spcBef>
              <a:buClrTx/>
              <a:buFontTx/>
              <a:buNone/>
            </a:pPr>
            <a:r>
              <a:rPr lang="it-IT" altLang="it-IT" sz="1800" b="1" i="1" dirty="0">
                <a:solidFill>
                  <a:srgbClr val="004B6B"/>
                </a:solidFill>
                <a:latin typeface="Arial Narrow" pitchFamily="32" charset="0"/>
                <a:cs typeface="Arial" charset="0"/>
              </a:rPr>
              <a:t>3. PREMIARE I </a:t>
            </a:r>
            <a:r>
              <a:rPr lang="it-IT" altLang="it-IT" sz="1800" b="1" i="1" dirty="0" smtClean="0">
                <a:solidFill>
                  <a:srgbClr val="004B6B"/>
                </a:solidFill>
                <a:latin typeface="Arial Narrow" pitchFamily="32" charset="0"/>
                <a:cs typeface="Arial" charset="0"/>
              </a:rPr>
              <a:t>PI</a:t>
            </a:r>
            <a:r>
              <a:rPr lang="it-IT" altLang="it-IT" sz="1800" b="1" i="1" cap="all" dirty="0" smtClean="0">
                <a:solidFill>
                  <a:srgbClr val="004B6B"/>
                </a:solidFill>
                <a:latin typeface="Arial Narrow" pitchFamily="32" charset="0"/>
                <a:cs typeface="Arial" charset="0"/>
              </a:rPr>
              <a:t>ù</a:t>
            </a:r>
            <a:r>
              <a:rPr lang="it-IT" altLang="it-IT" sz="1800" b="1" i="1" dirty="0" smtClean="0">
                <a:solidFill>
                  <a:srgbClr val="004B6B"/>
                </a:solidFill>
                <a:latin typeface="Arial Narrow" pitchFamily="32" charset="0"/>
                <a:cs typeface="Arial" charset="0"/>
              </a:rPr>
              <a:t> </a:t>
            </a:r>
            <a:r>
              <a:rPr lang="it-IT" altLang="it-IT" sz="1800" b="1" i="1" dirty="0">
                <a:solidFill>
                  <a:srgbClr val="004B6B"/>
                </a:solidFill>
                <a:latin typeface="Arial Narrow" pitchFamily="32" charset="0"/>
                <a:cs typeface="Arial" charset="0"/>
              </a:rPr>
              <a:t>BRAVI, NON LASCIANDO SOLO CHI </a:t>
            </a:r>
            <a:r>
              <a:rPr lang="it-IT" altLang="it-IT" sz="1800" b="1" i="1" cap="all" dirty="0">
                <a:solidFill>
                  <a:srgbClr val="004B6B"/>
                </a:solidFill>
                <a:latin typeface="Arial Narrow" pitchFamily="32" charset="0"/>
                <a:cs typeface="Arial" charset="0"/>
              </a:rPr>
              <a:t>è</a:t>
            </a:r>
            <a:r>
              <a:rPr lang="it-IT" altLang="it-IT" sz="1800" b="1" i="1" dirty="0">
                <a:solidFill>
                  <a:srgbClr val="004B6B"/>
                </a:solidFill>
                <a:latin typeface="Arial Narrow" pitchFamily="32" charset="0"/>
                <a:cs typeface="Arial" charset="0"/>
              </a:rPr>
              <a:t> IN DIFFICOLT</a:t>
            </a:r>
            <a:r>
              <a:rPr lang="it-IT" altLang="it-IT" sz="1800" b="1" i="1" cap="all" dirty="0">
                <a:solidFill>
                  <a:srgbClr val="004B6B"/>
                </a:solidFill>
                <a:latin typeface="Arial Narrow" pitchFamily="32" charset="0"/>
                <a:cs typeface="Arial" charset="0"/>
              </a:rPr>
              <a:t>à</a:t>
            </a:r>
          </a:p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it-IT" altLang="it-IT" sz="1800" dirty="0">
                <a:solidFill>
                  <a:schemeClr val="tx1"/>
                </a:solidFill>
                <a:latin typeface="Arial Narrow" pitchFamily="32" charset="0"/>
                <a:cs typeface="Arial" charset="0"/>
              </a:rPr>
              <a:t>Applicare principi di proporzionalità e responsabilità a premi e sanzioni </a:t>
            </a:r>
            <a:r>
              <a:rPr lang="it-IT" altLang="it-IT" sz="1800" b="1" dirty="0" smtClean="0">
                <a:solidFill>
                  <a:schemeClr val="tx1"/>
                </a:solidFill>
                <a:latin typeface="Arial Narrow" pitchFamily="32" charset="0"/>
                <a:cs typeface="Arial" charset="0"/>
              </a:rPr>
              <a:t>già nel </a:t>
            </a:r>
            <a:r>
              <a:rPr lang="it-IT" altLang="it-IT" sz="1800" b="1" dirty="0">
                <a:solidFill>
                  <a:schemeClr val="tx1"/>
                </a:solidFill>
                <a:latin typeface="Arial Narrow" pitchFamily="32" charset="0"/>
                <a:cs typeface="Arial" charset="0"/>
              </a:rPr>
              <a:t>2017 </a:t>
            </a:r>
            <a:r>
              <a:rPr lang="it-IT" altLang="it-IT" sz="1800" dirty="0">
                <a:solidFill>
                  <a:schemeClr val="tx1"/>
                </a:solidFill>
                <a:latin typeface="Arial Narrow" pitchFamily="32" charset="0"/>
                <a:cs typeface="Arial" charset="0"/>
              </a:rPr>
              <a:t>e mitigare l'impatto del nuovo saldo sui bilanci dei piccolissimi enti e delle fusioni</a:t>
            </a:r>
          </a:p>
          <a:p>
            <a:pPr algn="just">
              <a:lnSpc>
                <a:spcPct val="114000"/>
              </a:lnSpc>
              <a:spcBef>
                <a:spcPts val="1200"/>
              </a:spcBef>
            </a:pPr>
            <a:r>
              <a:rPr lang="it-IT" altLang="it-IT" sz="1800" b="1" i="1" dirty="0">
                <a:solidFill>
                  <a:srgbClr val="004B6B"/>
                </a:solidFill>
                <a:latin typeface="Arial Narrow" pitchFamily="32" charset="0"/>
                <a:cs typeface="Arial" charset="0"/>
              </a:rPr>
              <a:t>4. INCENTIVARE LA </a:t>
            </a:r>
            <a:r>
              <a:rPr lang="it-IT" altLang="it-IT" sz="1800" b="1" i="1" dirty="0" smtClean="0">
                <a:solidFill>
                  <a:srgbClr val="004B6B"/>
                </a:solidFill>
                <a:latin typeface="Arial Narrow" pitchFamily="32" charset="0"/>
                <a:cs typeface="Arial" charset="0"/>
              </a:rPr>
              <a:t>CAPACIT</a:t>
            </a:r>
            <a:r>
              <a:rPr lang="it-IT" altLang="it-IT" sz="1800" b="1" i="1" cap="all" dirty="0" smtClean="0">
                <a:solidFill>
                  <a:srgbClr val="004B6B"/>
                </a:solidFill>
                <a:latin typeface="Arial Narrow" pitchFamily="32" charset="0"/>
                <a:cs typeface="Arial" charset="0"/>
              </a:rPr>
              <a:t>à</a:t>
            </a:r>
            <a:r>
              <a:rPr lang="it-IT" altLang="it-IT" sz="1800" b="1" i="1" dirty="0" smtClean="0">
                <a:solidFill>
                  <a:srgbClr val="004B6B"/>
                </a:solidFill>
                <a:latin typeface="Arial Narrow" pitchFamily="32" charset="0"/>
                <a:cs typeface="Arial" charset="0"/>
              </a:rPr>
              <a:t> </a:t>
            </a:r>
            <a:r>
              <a:rPr lang="it-IT" altLang="it-IT" sz="1800" b="1" i="1" dirty="0">
                <a:solidFill>
                  <a:srgbClr val="004B6B"/>
                </a:solidFill>
                <a:latin typeface="Arial Narrow" pitchFamily="32" charset="0"/>
                <a:cs typeface="Arial" charset="0"/>
              </a:rPr>
              <a:t>DI PROGETTAZIONE</a:t>
            </a:r>
          </a:p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it-IT" altLang="it-IT" sz="1800" dirty="0">
                <a:solidFill>
                  <a:schemeClr val="tx1"/>
                </a:solidFill>
                <a:latin typeface="Arial Narrow" pitchFamily="32" charset="0"/>
                <a:cs typeface="Arial" charset="0"/>
              </a:rPr>
              <a:t>Individuare in modo selettivo alcuni interventi, con priorità alla messa in sicurezza del patrimonio pubblico e del territorio (Edilizia scolastica, “CasaItalia”)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675105" y="1100332"/>
            <a:ext cx="7821195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buClrTx/>
              <a:buFontTx/>
              <a:buNone/>
            </a:pPr>
            <a:r>
              <a:rPr lang="it-IT" altLang="it-IT" sz="2200" b="1" i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Regole finanziarie buone per la crescita, non per la </a:t>
            </a:r>
            <a:r>
              <a:rPr lang="it-IT" altLang="it-IT" sz="2200" b="1" i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burocrazia, </a:t>
            </a:r>
          </a:p>
          <a:p>
            <a:pPr algn="ctr">
              <a:lnSpc>
                <a:spcPct val="90000"/>
              </a:lnSpc>
              <a:spcBef>
                <a:spcPts val="0"/>
              </a:spcBef>
              <a:buClrTx/>
              <a:buFontTx/>
              <a:buNone/>
            </a:pPr>
            <a:r>
              <a:rPr lang="it-IT" altLang="it-IT" sz="2200" b="1" i="1" dirty="0">
                <a:solidFill>
                  <a:srgbClr val="C00000"/>
                </a:solidFill>
                <a:latin typeface="Arial Narrow" panose="020B0606020202030204" pitchFamily="34" charset="0"/>
              </a:rPr>
              <a:t>i</a:t>
            </a:r>
            <a:r>
              <a:rPr lang="it-IT" altLang="it-IT" sz="2200" b="1" i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n gran parte contenute nel </a:t>
            </a:r>
            <a:r>
              <a:rPr lang="it-IT" altLang="it-IT" sz="2200" b="1" i="1" dirty="0" err="1" smtClean="0">
                <a:solidFill>
                  <a:srgbClr val="C00000"/>
                </a:solidFill>
                <a:latin typeface="Arial Narrow" panose="020B0606020202030204" pitchFamily="34" charset="0"/>
              </a:rPr>
              <a:t>ddl</a:t>
            </a:r>
            <a:r>
              <a:rPr lang="it-IT" altLang="it-IT" sz="2200" b="1" i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 Bilancio</a:t>
            </a:r>
            <a:endParaRPr lang="it-IT" altLang="it-IT" sz="2200" b="1" i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974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649287" y="480219"/>
            <a:ext cx="7170738" cy="563562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it-IT" altLang="it-IT" dirty="0" smtClean="0"/>
              <a:t>Recuperare l’autonomia impositiva</a:t>
            </a:r>
            <a:endParaRPr lang="it-IT" altLang="it-IT" dirty="0"/>
          </a:p>
        </p:txBody>
      </p:sp>
      <p:sp>
        <p:nvSpPr>
          <p:cNvPr id="17411" name="Segnaposto numero diapositiva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83927D5F-EF90-4B0D-B496-5FB655BBB54A}" type="slidenum">
              <a:rPr lang="it-IT" altLang="it-IT" sz="1200"/>
              <a:pPr/>
              <a:t>25</a:t>
            </a:fld>
            <a:endParaRPr lang="it-IT" altLang="it-IT" sz="1200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381518" y="1487680"/>
            <a:ext cx="5447055" cy="19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marL="387350" indent="-387350">
              <a:tabLst>
                <a:tab pos="387350" algn="l"/>
                <a:tab pos="835025" algn="l"/>
                <a:tab pos="1284288" algn="l"/>
                <a:tab pos="1733550" algn="l"/>
                <a:tab pos="2182813" algn="l"/>
                <a:tab pos="2632075" algn="l"/>
                <a:tab pos="3081338" algn="l"/>
                <a:tab pos="3530600" algn="l"/>
                <a:tab pos="3979863" algn="l"/>
                <a:tab pos="4429125" algn="l"/>
                <a:tab pos="4878388" algn="l"/>
                <a:tab pos="5327650" algn="l"/>
                <a:tab pos="5776913" algn="l"/>
                <a:tab pos="6226175" algn="l"/>
                <a:tab pos="6675438" algn="l"/>
                <a:tab pos="7124700" algn="l"/>
                <a:tab pos="7573963" algn="l"/>
                <a:tab pos="8023225" algn="l"/>
                <a:tab pos="8472488" algn="l"/>
                <a:tab pos="8921750" algn="l"/>
                <a:tab pos="937101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>
              <a:tabLst>
                <a:tab pos="387350" algn="l"/>
                <a:tab pos="835025" algn="l"/>
                <a:tab pos="1284288" algn="l"/>
                <a:tab pos="1733550" algn="l"/>
                <a:tab pos="2182813" algn="l"/>
                <a:tab pos="2632075" algn="l"/>
                <a:tab pos="3081338" algn="l"/>
                <a:tab pos="3530600" algn="l"/>
                <a:tab pos="3979863" algn="l"/>
                <a:tab pos="4429125" algn="l"/>
                <a:tab pos="4878388" algn="l"/>
                <a:tab pos="5327650" algn="l"/>
                <a:tab pos="5776913" algn="l"/>
                <a:tab pos="6226175" algn="l"/>
                <a:tab pos="6675438" algn="l"/>
                <a:tab pos="7124700" algn="l"/>
                <a:tab pos="7573963" algn="l"/>
                <a:tab pos="8023225" algn="l"/>
                <a:tab pos="8472488" algn="l"/>
                <a:tab pos="8921750" algn="l"/>
                <a:tab pos="937101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387350" algn="l"/>
                <a:tab pos="835025" algn="l"/>
                <a:tab pos="1284288" algn="l"/>
                <a:tab pos="1733550" algn="l"/>
                <a:tab pos="2182813" algn="l"/>
                <a:tab pos="2632075" algn="l"/>
                <a:tab pos="3081338" algn="l"/>
                <a:tab pos="3530600" algn="l"/>
                <a:tab pos="3979863" algn="l"/>
                <a:tab pos="4429125" algn="l"/>
                <a:tab pos="4878388" algn="l"/>
                <a:tab pos="5327650" algn="l"/>
                <a:tab pos="5776913" algn="l"/>
                <a:tab pos="6226175" algn="l"/>
                <a:tab pos="6675438" algn="l"/>
                <a:tab pos="7124700" algn="l"/>
                <a:tab pos="7573963" algn="l"/>
                <a:tab pos="8023225" algn="l"/>
                <a:tab pos="8472488" algn="l"/>
                <a:tab pos="8921750" algn="l"/>
                <a:tab pos="937101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387350" algn="l"/>
                <a:tab pos="835025" algn="l"/>
                <a:tab pos="1284288" algn="l"/>
                <a:tab pos="1733550" algn="l"/>
                <a:tab pos="2182813" algn="l"/>
                <a:tab pos="2632075" algn="l"/>
                <a:tab pos="3081338" algn="l"/>
                <a:tab pos="3530600" algn="l"/>
                <a:tab pos="3979863" algn="l"/>
                <a:tab pos="4429125" algn="l"/>
                <a:tab pos="4878388" algn="l"/>
                <a:tab pos="5327650" algn="l"/>
                <a:tab pos="5776913" algn="l"/>
                <a:tab pos="6226175" algn="l"/>
                <a:tab pos="6675438" algn="l"/>
                <a:tab pos="7124700" algn="l"/>
                <a:tab pos="7573963" algn="l"/>
                <a:tab pos="8023225" algn="l"/>
                <a:tab pos="8472488" algn="l"/>
                <a:tab pos="8921750" algn="l"/>
                <a:tab pos="937101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387350" algn="l"/>
                <a:tab pos="835025" algn="l"/>
                <a:tab pos="1284288" algn="l"/>
                <a:tab pos="1733550" algn="l"/>
                <a:tab pos="2182813" algn="l"/>
                <a:tab pos="2632075" algn="l"/>
                <a:tab pos="3081338" algn="l"/>
                <a:tab pos="3530600" algn="l"/>
                <a:tab pos="3979863" algn="l"/>
                <a:tab pos="4429125" algn="l"/>
                <a:tab pos="4878388" algn="l"/>
                <a:tab pos="5327650" algn="l"/>
                <a:tab pos="5776913" algn="l"/>
                <a:tab pos="6226175" algn="l"/>
                <a:tab pos="6675438" algn="l"/>
                <a:tab pos="7124700" algn="l"/>
                <a:tab pos="7573963" algn="l"/>
                <a:tab pos="8023225" algn="l"/>
                <a:tab pos="8472488" algn="l"/>
                <a:tab pos="8921750" algn="l"/>
                <a:tab pos="937101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87350" algn="l"/>
                <a:tab pos="835025" algn="l"/>
                <a:tab pos="1284288" algn="l"/>
                <a:tab pos="1733550" algn="l"/>
                <a:tab pos="2182813" algn="l"/>
                <a:tab pos="2632075" algn="l"/>
                <a:tab pos="3081338" algn="l"/>
                <a:tab pos="3530600" algn="l"/>
                <a:tab pos="3979863" algn="l"/>
                <a:tab pos="4429125" algn="l"/>
                <a:tab pos="4878388" algn="l"/>
                <a:tab pos="5327650" algn="l"/>
                <a:tab pos="5776913" algn="l"/>
                <a:tab pos="6226175" algn="l"/>
                <a:tab pos="6675438" algn="l"/>
                <a:tab pos="7124700" algn="l"/>
                <a:tab pos="7573963" algn="l"/>
                <a:tab pos="8023225" algn="l"/>
                <a:tab pos="8472488" algn="l"/>
                <a:tab pos="8921750" algn="l"/>
                <a:tab pos="937101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87350" algn="l"/>
                <a:tab pos="835025" algn="l"/>
                <a:tab pos="1284288" algn="l"/>
                <a:tab pos="1733550" algn="l"/>
                <a:tab pos="2182813" algn="l"/>
                <a:tab pos="2632075" algn="l"/>
                <a:tab pos="3081338" algn="l"/>
                <a:tab pos="3530600" algn="l"/>
                <a:tab pos="3979863" algn="l"/>
                <a:tab pos="4429125" algn="l"/>
                <a:tab pos="4878388" algn="l"/>
                <a:tab pos="5327650" algn="l"/>
                <a:tab pos="5776913" algn="l"/>
                <a:tab pos="6226175" algn="l"/>
                <a:tab pos="6675438" algn="l"/>
                <a:tab pos="7124700" algn="l"/>
                <a:tab pos="7573963" algn="l"/>
                <a:tab pos="8023225" algn="l"/>
                <a:tab pos="8472488" algn="l"/>
                <a:tab pos="8921750" algn="l"/>
                <a:tab pos="937101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87350" algn="l"/>
                <a:tab pos="835025" algn="l"/>
                <a:tab pos="1284288" algn="l"/>
                <a:tab pos="1733550" algn="l"/>
                <a:tab pos="2182813" algn="l"/>
                <a:tab pos="2632075" algn="l"/>
                <a:tab pos="3081338" algn="l"/>
                <a:tab pos="3530600" algn="l"/>
                <a:tab pos="3979863" algn="l"/>
                <a:tab pos="4429125" algn="l"/>
                <a:tab pos="4878388" algn="l"/>
                <a:tab pos="5327650" algn="l"/>
                <a:tab pos="5776913" algn="l"/>
                <a:tab pos="6226175" algn="l"/>
                <a:tab pos="6675438" algn="l"/>
                <a:tab pos="7124700" algn="l"/>
                <a:tab pos="7573963" algn="l"/>
                <a:tab pos="8023225" algn="l"/>
                <a:tab pos="8472488" algn="l"/>
                <a:tab pos="8921750" algn="l"/>
                <a:tab pos="937101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87350" algn="l"/>
                <a:tab pos="835025" algn="l"/>
                <a:tab pos="1284288" algn="l"/>
                <a:tab pos="1733550" algn="l"/>
                <a:tab pos="2182813" algn="l"/>
                <a:tab pos="2632075" algn="l"/>
                <a:tab pos="3081338" algn="l"/>
                <a:tab pos="3530600" algn="l"/>
                <a:tab pos="3979863" algn="l"/>
                <a:tab pos="4429125" algn="l"/>
                <a:tab pos="4878388" algn="l"/>
                <a:tab pos="5327650" algn="l"/>
                <a:tab pos="5776913" algn="l"/>
                <a:tab pos="6226175" algn="l"/>
                <a:tab pos="6675438" algn="l"/>
                <a:tab pos="7124700" algn="l"/>
                <a:tab pos="7573963" algn="l"/>
                <a:tab pos="8023225" algn="l"/>
                <a:tab pos="8472488" algn="l"/>
                <a:tab pos="8921750" algn="l"/>
                <a:tab pos="937101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marL="360000" indent="-360000" algn="just">
              <a:lnSpc>
                <a:spcPct val="114000"/>
              </a:lnSpc>
              <a:buFont typeface="Times New Roman" pitchFamily="16" charset="0"/>
              <a:buAutoNum type="romanLcPeriod"/>
            </a:pPr>
            <a:r>
              <a:rPr lang="it-IT" altLang="it-IT" sz="2000" dirty="0">
                <a:latin typeface="Arial Narrow" panose="020B0606020202030204" pitchFamily="34" charset="0"/>
              </a:rPr>
              <a:t>Abbandonare il blocco istituito per il </a:t>
            </a:r>
            <a:r>
              <a:rPr lang="it-IT" altLang="it-IT" sz="2000" dirty="0" smtClean="0">
                <a:latin typeface="Arial Narrow" panose="020B0606020202030204" pitchFamily="34" charset="0"/>
              </a:rPr>
              <a:t>2016</a:t>
            </a:r>
          </a:p>
          <a:p>
            <a:pPr marL="360000" indent="-360000" algn="just">
              <a:lnSpc>
                <a:spcPct val="114000"/>
              </a:lnSpc>
              <a:spcBef>
                <a:spcPts val="600"/>
              </a:spcBef>
              <a:buFont typeface="Times New Roman" pitchFamily="16" charset="0"/>
              <a:buAutoNum type="romanLcPeriod"/>
            </a:pPr>
            <a:r>
              <a:rPr lang="it-IT" altLang="it-IT" sz="2000" dirty="0">
                <a:latin typeface="Arial Narrow" panose="020B0606020202030204" pitchFamily="34" charset="0"/>
              </a:rPr>
              <a:t>A</a:t>
            </a:r>
            <a:r>
              <a:rPr lang="it-IT" altLang="it-IT" sz="2000" dirty="0" smtClean="0">
                <a:latin typeface="Arial Narrow" panose="020B0606020202030204" pitchFamily="34" charset="0"/>
              </a:rPr>
              <a:t>ssicurare </a:t>
            </a:r>
            <a:r>
              <a:rPr lang="it-IT" altLang="it-IT" sz="2000" dirty="0">
                <a:latin typeface="Arial Narrow" panose="020B0606020202030204" pitchFamily="34" charset="0"/>
              </a:rPr>
              <a:t>comunque margini di manovra sui tributi comunali</a:t>
            </a:r>
          </a:p>
          <a:p>
            <a:pPr marL="360000" indent="-360000" algn="just">
              <a:lnSpc>
                <a:spcPct val="114000"/>
              </a:lnSpc>
              <a:spcBef>
                <a:spcPts val="600"/>
              </a:spcBef>
              <a:buFont typeface="Times New Roman" pitchFamily="16" charset="0"/>
              <a:buAutoNum type="romanLcPeriod"/>
            </a:pPr>
            <a:r>
              <a:rPr lang="it-IT" altLang="it-IT" sz="2000" dirty="0">
                <a:latin typeface="Arial Narrow" panose="020B0606020202030204" pitchFamily="34" charset="0"/>
              </a:rPr>
              <a:t>Permettere l’applicazione delle delibere tributarie adottate oltre i termini nel 2015</a:t>
            </a: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3408811" y="4327525"/>
            <a:ext cx="5475194" cy="1621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marL="360000" indent="-360000" algn="just">
              <a:lnSpc>
                <a:spcPct val="114000"/>
              </a:lnSpc>
              <a:spcBef>
                <a:spcPts val="600"/>
              </a:spcBef>
              <a:buFont typeface="Times New Roman" pitchFamily="16" charset="0"/>
              <a:buAutoNum type="romanLcPeriod"/>
              <a:tabLst>
                <a:tab pos="387350" algn="l"/>
                <a:tab pos="835025" algn="l"/>
                <a:tab pos="1284288" algn="l"/>
                <a:tab pos="1733550" algn="l"/>
                <a:tab pos="2182813" algn="l"/>
                <a:tab pos="2632075" algn="l"/>
                <a:tab pos="3081338" algn="l"/>
                <a:tab pos="3530600" algn="l"/>
                <a:tab pos="3979863" algn="l"/>
                <a:tab pos="4429125" algn="l"/>
                <a:tab pos="4878388" algn="l"/>
                <a:tab pos="5327650" algn="l"/>
                <a:tab pos="5776913" algn="l"/>
                <a:tab pos="6226175" algn="l"/>
                <a:tab pos="6675438" algn="l"/>
                <a:tab pos="7124700" algn="l"/>
                <a:tab pos="7573963" algn="l"/>
                <a:tab pos="8023225" algn="l"/>
                <a:tab pos="8472488" algn="l"/>
                <a:tab pos="8921750" algn="l"/>
                <a:tab pos="9371013" algn="l"/>
              </a:tabLst>
            </a:pPr>
            <a:r>
              <a:rPr lang="it-IT" altLang="it-IT" sz="2000" dirty="0">
                <a:solidFill>
                  <a:srgbClr val="000000"/>
                </a:solidFill>
                <a:latin typeface="Arial Narrow" panose="020B0606020202030204" pitchFamily="34" charset="0"/>
                <a:ea typeface="Microsoft YaHei" charset="-122"/>
              </a:rPr>
              <a:t>Un nuovo tributo con regole semplici</a:t>
            </a:r>
          </a:p>
          <a:p>
            <a:pPr marL="360000" indent="-360000" algn="just">
              <a:lnSpc>
                <a:spcPct val="114000"/>
              </a:lnSpc>
              <a:spcBef>
                <a:spcPts val="600"/>
              </a:spcBef>
              <a:buFont typeface="Times New Roman" pitchFamily="16" charset="0"/>
              <a:buAutoNum type="romanLcPeriod"/>
              <a:tabLst>
                <a:tab pos="387350" algn="l"/>
                <a:tab pos="835025" algn="l"/>
                <a:tab pos="1284288" algn="l"/>
                <a:tab pos="1733550" algn="l"/>
                <a:tab pos="2182813" algn="l"/>
                <a:tab pos="2632075" algn="l"/>
                <a:tab pos="3081338" algn="l"/>
                <a:tab pos="3530600" algn="l"/>
                <a:tab pos="3979863" algn="l"/>
                <a:tab pos="4429125" algn="l"/>
                <a:tab pos="4878388" algn="l"/>
                <a:tab pos="5327650" algn="l"/>
                <a:tab pos="5776913" algn="l"/>
                <a:tab pos="6226175" algn="l"/>
                <a:tab pos="6675438" algn="l"/>
                <a:tab pos="7124700" algn="l"/>
                <a:tab pos="7573963" algn="l"/>
                <a:tab pos="8023225" algn="l"/>
                <a:tab pos="8472488" algn="l"/>
                <a:tab pos="8921750" algn="l"/>
                <a:tab pos="9371013" algn="l"/>
              </a:tabLst>
            </a:pPr>
            <a:r>
              <a:rPr lang="it-IT" altLang="it-IT" sz="2000" dirty="0">
                <a:solidFill>
                  <a:srgbClr val="000000"/>
                </a:solidFill>
                <a:latin typeface="Arial Narrow" panose="020B0606020202030204" pitchFamily="34" charset="0"/>
                <a:ea typeface="Microsoft YaHei" charset="-122"/>
              </a:rPr>
              <a:t>Aliquote chiare e pubblicate integralmente su un unico sito nazionale</a:t>
            </a:r>
          </a:p>
          <a:p>
            <a:pPr marL="360000" indent="-360000" algn="just">
              <a:lnSpc>
                <a:spcPct val="114000"/>
              </a:lnSpc>
              <a:spcBef>
                <a:spcPts val="600"/>
              </a:spcBef>
              <a:buFont typeface="Times New Roman" pitchFamily="16" charset="0"/>
              <a:buAutoNum type="romanLcPeriod"/>
              <a:tabLst>
                <a:tab pos="387350" algn="l"/>
                <a:tab pos="835025" algn="l"/>
                <a:tab pos="1284288" algn="l"/>
                <a:tab pos="1733550" algn="l"/>
                <a:tab pos="2182813" algn="l"/>
                <a:tab pos="2632075" algn="l"/>
                <a:tab pos="3081338" algn="l"/>
                <a:tab pos="3530600" algn="l"/>
                <a:tab pos="3979863" algn="l"/>
                <a:tab pos="4429125" algn="l"/>
                <a:tab pos="4878388" algn="l"/>
                <a:tab pos="5327650" algn="l"/>
                <a:tab pos="5776913" algn="l"/>
                <a:tab pos="6226175" algn="l"/>
                <a:tab pos="6675438" algn="l"/>
                <a:tab pos="7124700" algn="l"/>
                <a:tab pos="7573963" algn="l"/>
                <a:tab pos="8023225" algn="l"/>
                <a:tab pos="8472488" algn="l"/>
                <a:tab pos="8921750" algn="l"/>
                <a:tab pos="9371013" algn="l"/>
              </a:tabLst>
            </a:pPr>
            <a:r>
              <a:rPr lang="it-IT" altLang="it-IT" sz="2000" dirty="0">
                <a:solidFill>
                  <a:srgbClr val="000000"/>
                </a:solidFill>
                <a:latin typeface="Arial Narrow" panose="020B0606020202030204" pitchFamily="34" charset="0"/>
                <a:ea typeface="Microsoft YaHei" charset="-122"/>
              </a:rPr>
              <a:t>Un’unica legge di riferimento</a:t>
            </a:r>
          </a:p>
        </p:txBody>
      </p:sp>
      <p:sp>
        <p:nvSpPr>
          <p:cNvPr id="8" name="Rettangolo 7"/>
          <p:cNvSpPr/>
          <p:nvPr/>
        </p:nvSpPr>
        <p:spPr>
          <a:xfrm>
            <a:off x="767013" y="3476031"/>
            <a:ext cx="80888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buClrTx/>
              <a:buFontTx/>
              <a:buNone/>
            </a:pPr>
            <a:r>
              <a:rPr lang="it-IT" altLang="it-IT" sz="1800" b="1" i="1" dirty="0">
                <a:solidFill>
                  <a:srgbClr val="C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Le</a:t>
            </a:r>
            <a:r>
              <a:rPr lang="it-IT" altLang="it-IT" sz="1800" b="1" i="1" dirty="0">
                <a:solidFill>
                  <a:srgbClr val="C00000"/>
                </a:solidFill>
              </a:rPr>
              <a:t> </a:t>
            </a:r>
            <a:r>
              <a:rPr lang="it-IT" altLang="it-IT" sz="2000" b="1" i="1" dirty="0">
                <a:solidFill>
                  <a:srgbClr val="C00000"/>
                </a:solidFill>
                <a:latin typeface="Arial Narrow" panose="020B0606020202030204" pitchFamily="34" charset="0"/>
              </a:rPr>
              <a:t>aliquote dei Sindaci le giudicano i Cittadini, </a:t>
            </a:r>
            <a:r>
              <a:rPr lang="it-IT" altLang="it-IT" sz="2000" b="1" i="1" u="sng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ogni </a:t>
            </a:r>
            <a:r>
              <a:rPr lang="it-IT" altLang="it-IT" sz="2000" b="1" i="1" u="sng" dirty="0">
                <a:solidFill>
                  <a:srgbClr val="C00000"/>
                </a:solidFill>
                <a:latin typeface="Arial Narrow" panose="020B0606020202030204" pitchFamily="34" charset="0"/>
              </a:rPr>
              <a:t>giorno</a:t>
            </a:r>
          </a:p>
        </p:txBody>
      </p:sp>
      <p:sp>
        <p:nvSpPr>
          <p:cNvPr id="9" name="Rettangolo 8"/>
          <p:cNvSpPr/>
          <p:nvPr/>
        </p:nvSpPr>
        <p:spPr>
          <a:xfrm>
            <a:off x="767013" y="6061453"/>
            <a:ext cx="82261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buClrTx/>
              <a:buFontTx/>
              <a:buNone/>
            </a:pPr>
            <a:r>
              <a:rPr lang="it-IT" altLang="it-IT" sz="2000" b="1" i="1" dirty="0">
                <a:solidFill>
                  <a:srgbClr val="C00000"/>
                </a:solidFill>
                <a:latin typeface="Arial Narrow" panose="020B0606020202030204" pitchFamily="34" charset="0"/>
              </a:rPr>
              <a:t>Meno lavoro per avvocati, interpreti e giudici tributari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830262" y="1871472"/>
            <a:ext cx="2207336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Tx/>
              <a:buFontTx/>
              <a:buNone/>
            </a:pPr>
            <a:r>
              <a:rPr lang="it-IT" altLang="it-IT" sz="20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r>
              <a:rPr lang="it-IT" altLang="it-IT" sz="1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«SBLOCCO»</a:t>
            </a:r>
          </a:p>
          <a:p>
            <a:pPr algn="ctr">
              <a:buClrTx/>
              <a:buFontTx/>
              <a:buNone/>
            </a:pPr>
            <a:r>
              <a:rPr lang="it-IT" altLang="it-IT" sz="1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DELLA </a:t>
            </a:r>
            <a:r>
              <a:rPr lang="it-IT" altLang="it-IT" sz="1800" b="1" dirty="0">
                <a:solidFill>
                  <a:schemeClr val="tx2"/>
                </a:solidFill>
                <a:latin typeface="Arial Narrow" panose="020B0606020202030204" pitchFamily="34" charset="0"/>
              </a:rPr>
              <a:t>LEVA FISCALE</a:t>
            </a:r>
          </a:p>
        </p:txBody>
      </p:sp>
      <p:sp>
        <p:nvSpPr>
          <p:cNvPr id="13" name="Rettangolo 12"/>
          <p:cNvSpPr/>
          <p:nvPr/>
        </p:nvSpPr>
        <p:spPr>
          <a:xfrm>
            <a:off x="724812" y="4573189"/>
            <a:ext cx="24198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altLang="it-IT" sz="1800" b="1" dirty="0">
                <a:latin typeface="Arial Narrow" panose="020B0606020202030204" pitchFamily="34" charset="0"/>
              </a:rPr>
              <a:t> </a:t>
            </a:r>
            <a:r>
              <a:rPr lang="it-IT" altLang="it-IT" sz="1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«SEMPLIFICARE»</a:t>
            </a:r>
            <a:endParaRPr lang="it-IT" altLang="it-IT" sz="1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it-IT" altLang="it-IT" sz="1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UNIFICANDO IMU </a:t>
            </a:r>
            <a:r>
              <a:rPr lang="it-IT" altLang="it-IT" sz="1800" b="1" dirty="0">
                <a:solidFill>
                  <a:schemeClr val="tx2"/>
                </a:solidFill>
                <a:latin typeface="Arial Narrow" panose="020B0606020202030204" pitchFamily="34" charset="0"/>
              </a:rPr>
              <a:t>E TASI</a:t>
            </a:r>
          </a:p>
        </p:txBody>
      </p:sp>
      <p:sp>
        <p:nvSpPr>
          <p:cNvPr id="14" name="Ovale 13"/>
          <p:cNvSpPr/>
          <p:nvPr/>
        </p:nvSpPr>
        <p:spPr>
          <a:xfrm>
            <a:off x="716387" y="1697156"/>
            <a:ext cx="2435090" cy="1255594"/>
          </a:xfrm>
          <a:prstGeom prst="ellipse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000"/>
          </a:p>
        </p:txBody>
      </p:sp>
      <p:sp>
        <p:nvSpPr>
          <p:cNvPr id="15" name="Ovale 14"/>
          <p:cNvSpPr/>
          <p:nvPr/>
        </p:nvSpPr>
        <p:spPr>
          <a:xfrm>
            <a:off x="716387" y="4341173"/>
            <a:ext cx="2552519" cy="1272891"/>
          </a:xfrm>
          <a:prstGeom prst="ellipse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000"/>
          </a:p>
        </p:txBody>
      </p:sp>
    </p:spTree>
    <p:extLst>
      <p:ext uri="{BB962C8B-B14F-4D97-AF65-F5344CB8AC3E}">
        <p14:creationId xmlns:p14="http://schemas.microsoft.com/office/powerpoint/2010/main" val="3349100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661549" y="476250"/>
            <a:ext cx="7339452" cy="67645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it-IT" altLang="it-IT" dirty="0" smtClean="0"/>
              <a:t>Abbattere il peso del debito</a:t>
            </a:r>
            <a:endParaRPr lang="it-IT" altLang="it-IT" dirty="0"/>
          </a:p>
        </p:txBody>
      </p:sp>
      <p:sp>
        <p:nvSpPr>
          <p:cNvPr id="17411" name="Segnaposto numero diapositiva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83927D5F-EF90-4B0D-B496-5FB655BBB54A}" type="slidenum">
              <a:rPr lang="it-IT" altLang="it-IT" sz="1200"/>
              <a:pPr/>
              <a:t>26</a:t>
            </a:fld>
            <a:endParaRPr lang="it-IT" altLang="it-IT" sz="1200" dirty="0"/>
          </a:p>
        </p:txBody>
      </p:sp>
      <p:sp>
        <p:nvSpPr>
          <p:cNvPr id="6" name="Rettangolo 5"/>
          <p:cNvSpPr/>
          <p:nvPr/>
        </p:nvSpPr>
        <p:spPr>
          <a:xfrm>
            <a:off x="1081408" y="1479534"/>
            <a:ext cx="699483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Tx/>
              <a:buFontTx/>
              <a:buNone/>
            </a:pPr>
            <a:r>
              <a:rPr lang="it-IT" altLang="it-IT" sz="2200" b="1" i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Moratoria, sostituzione nuovo/vecchio debito, ristrutturazione</a:t>
            </a:r>
            <a:endParaRPr lang="it-IT" altLang="it-IT" sz="2200" b="1" i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750627" y="2237250"/>
            <a:ext cx="7656394" cy="4162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marL="387350" indent="-387350">
              <a:tabLst>
                <a:tab pos="387350" algn="l"/>
                <a:tab pos="835025" algn="l"/>
                <a:tab pos="1284288" algn="l"/>
                <a:tab pos="1733550" algn="l"/>
                <a:tab pos="2182813" algn="l"/>
                <a:tab pos="2632075" algn="l"/>
                <a:tab pos="3081338" algn="l"/>
                <a:tab pos="3530600" algn="l"/>
                <a:tab pos="3979863" algn="l"/>
                <a:tab pos="4429125" algn="l"/>
                <a:tab pos="4878388" algn="l"/>
                <a:tab pos="5327650" algn="l"/>
                <a:tab pos="5776913" algn="l"/>
                <a:tab pos="6226175" algn="l"/>
                <a:tab pos="6675438" algn="l"/>
                <a:tab pos="7124700" algn="l"/>
                <a:tab pos="7573963" algn="l"/>
                <a:tab pos="8023225" algn="l"/>
                <a:tab pos="8472488" algn="l"/>
                <a:tab pos="8921750" algn="l"/>
                <a:tab pos="937101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>
              <a:tabLst>
                <a:tab pos="387350" algn="l"/>
                <a:tab pos="835025" algn="l"/>
                <a:tab pos="1284288" algn="l"/>
                <a:tab pos="1733550" algn="l"/>
                <a:tab pos="2182813" algn="l"/>
                <a:tab pos="2632075" algn="l"/>
                <a:tab pos="3081338" algn="l"/>
                <a:tab pos="3530600" algn="l"/>
                <a:tab pos="3979863" algn="l"/>
                <a:tab pos="4429125" algn="l"/>
                <a:tab pos="4878388" algn="l"/>
                <a:tab pos="5327650" algn="l"/>
                <a:tab pos="5776913" algn="l"/>
                <a:tab pos="6226175" algn="l"/>
                <a:tab pos="6675438" algn="l"/>
                <a:tab pos="7124700" algn="l"/>
                <a:tab pos="7573963" algn="l"/>
                <a:tab pos="8023225" algn="l"/>
                <a:tab pos="8472488" algn="l"/>
                <a:tab pos="8921750" algn="l"/>
                <a:tab pos="937101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387350" algn="l"/>
                <a:tab pos="835025" algn="l"/>
                <a:tab pos="1284288" algn="l"/>
                <a:tab pos="1733550" algn="l"/>
                <a:tab pos="2182813" algn="l"/>
                <a:tab pos="2632075" algn="l"/>
                <a:tab pos="3081338" algn="l"/>
                <a:tab pos="3530600" algn="l"/>
                <a:tab pos="3979863" algn="l"/>
                <a:tab pos="4429125" algn="l"/>
                <a:tab pos="4878388" algn="l"/>
                <a:tab pos="5327650" algn="l"/>
                <a:tab pos="5776913" algn="l"/>
                <a:tab pos="6226175" algn="l"/>
                <a:tab pos="6675438" algn="l"/>
                <a:tab pos="7124700" algn="l"/>
                <a:tab pos="7573963" algn="l"/>
                <a:tab pos="8023225" algn="l"/>
                <a:tab pos="8472488" algn="l"/>
                <a:tab pos="8921750" algn="l"/>
                <a:tab pos="937101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387350" algn="l"/>
                <a:tab pos="835025" algn="l"/>
                <a:tab pos="1284288" algn="l"/>
                <a:tab pos="1733550" algn="l"/>
                <a:tab pos="2182813" algn="l"/>
                <a:tab pos="2632075" algn="l"/>
                <a:tab pos="3081338" algn="l"/>
                <a:tab pos="3530600" algn="l"/>
                <a:tab pos="3979863" algn="l"/>
                <a:tab pos="4429125" algn="l"/>
                <a:tab pos="4878388" algn="l"/>
                <a:tab pos="5327650" algn="l"/>
                <a:tab pos="5776913" algn="l"/>
                <a:tab pos="6226175" algn="l"/>
                <a:tab pos="6675438" algn="l"/>
                <a:tab pos="7124700" algn="l"/>
                <a:tab pos="7573963" algn="l"/>
                <a:tab pos="8023225" algn="l"/>
                <a:tab pos="8472488" algn="l"/>
                <a:tab pos="8921750" algn="l"/>
                <a:tab pos="937101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387350" algn="l"/>
                <a:tab pos="835025" algn="l"/>
                <a:tab pos="1284288" algn="l"/>
                <a:tab pos="1733550" algn="l"/>
                <a:tab pos="2182813" algn="l"/>
                <a:tab pos="2632075" algn="l"/>
                <a:tab pos="3081338" algn="l"/>
                <a:tab pos="3530600" algn="l"/>
                <a:tab pos="3979863" algn="l"/>
                <a:tab pos="4429125" algn="l"/>
                <a:tab pos="4878388" algn="l"/>
                <a:tab pos="5327650" algn="l"/>
                <a:tab pos="5776913" algn="l"/>
                <a:tab pos="6226175" algn="l"/>
                <a:tab pos="6675438" algn="l"/>
                <a:tab pos="7124700" algn="l"/>
                <a:tab pos="7573963" algn="l"/>
                <a:tab pos="8023225" algn="l"/>
                <a:tab pos="8472488" algn="l"/>
                <a:tab pos="8921750" algn="l"/>
                <a:tab pos="937101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87350" algn="l"/>
                <a:tab pos="835025" algn="l"/>
                <a:tab pos="1284288" algn="l"/>
                <a:tab pos="1733550" algn="l"/>
                <a:tab pos="2182813" algn="l"/>
                <a:tab pos="2632075" algn="l"/>
                <a:tab pos="3081338" algn="l"/>
                <a:tab pos="3530600" algn="l"/>
                <a:tab pos="3979863" algn="l"/>
                <a:tab pos="4429125" algn="l"/>
                <a:tab pos="4878388" algn="l"/>
                <a:tab pos="5327650" algn="l"/>
                <a:tab pos="5776913" algn="l"/>
                <a:tab pos="6226175" algn="l"/>
                <a:tab pos="6675438" algn="l"/>
                <a:tab pos="7124700" algn="l"/>
                <a:tab pos="7573963" algn="l"/>
                <a:tab pos="8023225" algn="l"/>
                <a:tab pos="8472488" algn="l"/>
                <a:tab pos="8921750" algn="l"/>
                <a:tab pos="937101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87350" algn="l"/>
                <a:tab pos="835025" algn="l"/>
                <a:tab pos="1284288" algn="l"/>
                <a:tab pos="1733550" algn="l"/>
                <a:tab pos="2182813" algn="l"/>
                <a:tab pos="2632075" algn="l"/>
                <a:tab pos="3081338" algn="l"/>
                <a:tab pos="3530600" algn="l"/>
                <a:tab pos="3979863" algn="l"/>
                <a:tab pos="4429125" algn="l"/>
                <a:tab pos="4878388" algn="l"/>
                <a:tab pos="5327650" algn="l"/>
                <a:tab pos="5776913" algn="l"/>
                <a:tab pos="6226175" algn="l"/>
                <a:tab pos="6675438" algn="l"/>
                <a:tab pos="7124700" algn="l"/>
                <a:tab pos="7573963" algn="l"/>
                <a:tab pos="8023225" algn="l"/>
                <a:tab pos="8472488" algn="l"/>
                <a:tab pos="8921750" algn="l"/>
                <a:tab pos="937101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87350" algn="l"/>
                <a:tab pos="835025" algn="l"/>
                <a:tab pos="1284288" algn="l"/>
                <a:tab pos="1733550" algn="l"/>
                <a:tab pos="2182813" algn="l"/>
                <a:tab pos="2632075" algn="l"/>
                <a:tab pos="3081338" algn="l"/>
                <a:tab pos="3530600" algn="l"/>
                <a:tab pos="3979863" algn="l"/>
                <a:tab pos="4429125" algn="l"/>
                <a:tab pos="4878388" algn="l"/>
                <a:tab pos="5327650" algn="l"/>
                <a:tab pos="5776913" algn="l"/>
                <a:tab pos="6226175" algn="l"/>
                <a:tab pos="6675438" algn="l"/>
                <a:tab pos="7124700" algn="l"/>
                <a:tab pos="7573963" algn="l"/>
                <a:tab pos="8023225" algn="l"/>
                <a:tab pos="8472488" algn="l"/>
                <a:tab pos="8921750" algn="l"/>
                <a:tab pos="937101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87350" algn="l"/>
                <a:tab pos="835025" algn="l"/>
                <a:tab pos="1284288" algn="l"/>
                <a:tab pos="1733550" algn="l"/>
                <a:tab pos="2182813" algn="l"/>
                <a:tab pos="2632075" algn="l"/>
                <a:tab pos="3081338" algn="l"/>
                <a:tab pos="3530600" algn="l"/>
                <a:tab pos="3979863" algn="l"/>
                <a:tab pos="4429125" algn="l"/>
                <a:tab pos="4878388" algn="l"/>
                <a:tab pos="5327650" algn="l"/>
                <a:tab pos="5776913" algn="l"/>
                <a:tab pos="6226175" algn="l"/>
                <a:tab pos="6675438" algn="l"/>
                <a:tab pos="7124700" algn="l"/>
                <a:tab pos="7573963" algn="l"/>
                <a:tab pos="8023225" algn="l"/>
                <a:tab pos="8472488" algn="l"/>
                <a:tab pos="8921750" algn="l"/>
                <a:tab pos="937101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marL="342900" indent="-342900" algn="just">
              <a:lnSpc>
                <a:spcPct val="113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altLang="it-IT" sz="2000" dirty="0">
                <a:latin typeface="Arial Narrow" panose="020B0606020202030204" pitchFamily="34" charset="0"/>
              </a:rPr>
              <a:t>Ricercare soluzioni per</a:t>
            </a:r>
            <a:r>
              <a:rPr lang="it-IT" altLang="it-IT" sz="2000" b="1" dirty="0">
                <a:latin typeface="Arial Narrow" panose="020B0606020202030204" pitchFamily="34" charset="0"/>
              </a:rPr>
              <a:t> riportare il servizio del debito a valori di </a:t>
            </a:r>
            <a:r>
              <a:rPr lang="it-IT" altLang="it-IT" sz="2000" b="1" dirty="0" smtClean="0">
                <a:latin typeface="Arial Narrow" panose="020B0606020202030204" pitchFamily="34" charset="0"/>
              </a:rPr>
              <a:t>mercato </a:t>
            </a:r>
            <a:r>
              <a:rPr lang="it-IT" altLang="it-IT" sz="2000" dirty="0" smtClean="0">
                <a:latin typeface="Arial Narrow" panose="020B0606020202030204" pitchFamily="34" charset="0"/>
              </a:rPr>
              <a:t>e</a:t>
            </a:r>
            <a:r>
              <a:rPr lang="it-IT" altLang="it-IT" sz="2000" b="1" dirty="0" smtClean="0">
                <a:latin typeface="Arial Narrow" panose="020B0606020202030204" pitchFamily="34" charset="0"/>
              </a:rPr>
              <a:t> </a:t>
            </a:r>
            <a:r>
              <a:rPr lang="it-IT" altLang="it-IT" sz="2000" dirty="0" smtClean="0">
                <a:latin typeface="Arial Narrow" panose="020B0606020202030204" pitchFamily="34" charset="0"/>
              </a:rPr>
              <a:t>favorire </a:t>
            </a:r>
            <a:r>
              <a:rPr lang="it-IT" altLang="it-IT" sz="2000" b="1" dirty="0">
                <a:latin typeface="Arial Narrow" panose="020B0606020202030204" pitchFamily="34" charset="0"/>
              </a:rPr>
              <a:t>l'estinzione delle posizioni debitorie più </a:t>
            </a:r>
            <a:r>
              <a:rPr lang="it-IT" altLang="it-IT" sz="2000" b="1" dirty="0" smtClean="0">
                <a:latin typeface="Arial Narrow" panose="020B0606020202030204" pitchFamily="34" charset="0"/>
              </a:rPr>
              <a:t>onerose</a:t>
            </a:r>
          </a:p>
          <a:p>
            <a:pPr marL="808038" indent="-342900" algn="just">
              <a:lnSpc>
                <a:spcPct val="113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it-IT" altLang="it-IT" sz="1800" b="1" dirty="0" smtClean="0">
                <a:latin typeface="Arial Narrow" panose="020B0606020202030204" pitchFamily="34" charset="0"/>
              </a:rPr>
              <a:t>Sospendere </a:t>
            </a:r>
            <a:r>
              <a:rPr lang="it-IT" altLang="it-IT" sz="1800" b="1" dirty="0">
                <a:latin typeface="Arial Narrow" panose="020B0606020202030204" pitchFamily="34" charset="0"/>
              </a:rPr>
              <a:t>le rate di mutuo per i piccoli </a:t>
            </a:r>
            <a:r>
              <a:rPr lang="it-IT" altLang="it-IT" sz="1800" b="1" dirty="0" smtClean="0">
                <a:latin typeface="Arial Narrow" panose="020B0606020202030204" pitchFamily="34" charset="0"/>
              </a:rPr>
              <a:t>Comuni</a:t>
            </a:r>
            <a:r>
              <a:rPr lang="it-IT" altLang="it-IT" sz="1800" dirty="0" smtClean="0">
                <a:latin typeface="Arial Narrow" panose="020B0606020202030204" pitchFamily="34" charset="0"/>
              </a:rPr>
              <a:t> </a:t>
            </a:r>
            <a:r>
              <a:rPr lang="it-IT" altLang="it-IT" sz="1800" dirty="0">
                <a:latin typeface="Arial Narrow" panose="020B0606020202030204" pitchFamily="34" charset="0"/>
              </a:rPr>
              <a:t>con alto costo del debito</a:t>
            </a:r>
          </a:p>
          <a:p>
            <a:pPr marL="808038" indent="-342900" algn="just">
              <a:lnSpc>
                <a:spcPct val="113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it-IT" altLang="it-IT" sz="1800" dirty="0" smtClean="0">
                <a:latin typeface="Arial Narrow" panose="020B0606020202030204" pitchFamily="34" charset="0"/>
              </a:rPr>
              <a:t>Permettere la </a:t>
            </a:r>
            <a:r>
              <a:rPr lang="it-IT" altLang="it-IT" sz="1800" b="1" dirty="0" smtClean="0">
                <a:latin typeface="Arial Narrow" panose="020B0606020202030204" pitchFamily="34" charset="0"/>
              </a:rPr>
              <a:t>sostituzione del vecchio debito </a:t>
            </a:r>
            <a:r>
              <a:rPr lang="it-IT" altLang="it-IT" sz="1800" dirty="0" smtClean="0">
                <a:latin typeface="Arial Narrow" panose="020B0606020202030204" pitchFamily="34" charset="0"/>
              </a:rPr>
              <a:t>con nuovo debito a tassi correnti di mercato</a:t>
            </a:r>
          </a:p>
          <a:p>
            <a:pPr marL="808038" indent="-342900" algn="just">
              <a:lnSpc>
                <a:spcPct val="113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it-IT" altLang="it-IT" sz="1800" dirty="0" smtClean="0">
                <a:latin typeface="Arial Narrow" panose="020B0606020202030204" pitchFamily="34" charset="0"/>
              </a:rPr>
              <a:t>Applicare </a:t>
            </a:r>
            <a:r>
              <a:rPr lang="it-IT" altLang="it-IT" sz="1800" dirty="0">
                <a:latin typeface="Arial Narrow" panose="020B0606020202030204" pitchFamily="34" charset="0"/>
              </a:rPr>
              <a:t>ai </a:t>
            </a:r>
            <a:r>
              <a:rPr lang="it-IT" altLang="it-IT" sz="1800" dirty="0" smtClean="0">
                <a:latin typeface="Arial Narrow" panose="020B0606020202030204" pitchFamily="34" charset="0"/>
              </a:rPr>
              <a:t>Comuni </a:t>
            </a:r>
            <a:r>
              <a:rPr lang="it-IT" altLang="it-IT" sz="1800" dirty="0">
                <a:latin typeface="Arial Narrow" panose="020B0606020202030204" pitchFamily="34" charset="0"/>
              </a:rPr>
              <a:t>la </a:t>
            </a:r>
            <a:r>
              <a:rPr lang="it-IT" altLang="it-IT" sz="1800" b="1" dirty="0">
                <a:latin typeface="Arial Narrow" panose="020B0606020202030204" pitchFamily="34" charset="0"/>
              </a:rPr>
              <a:t>ristrutturazione accordata alle </a:t>
            </a:r>
            <a:r>
              <a:rPr lang="it-IT" altLang="it-IT" sz="1800" b="1" dirty="0" smtClean="0">
                <a:latin typeface="Arial Narrow" panose="020B0606020202030204" pitchFamily="34" charset="0"/>
              </a:rPr>
              <a:t>Regioni</a:t>
            </a:r>
          </a:p>
          <a:p>
            <a:pPr marL="465138" indent="0" algn="ctr">
              <a:spcBef>
                <a:spcPts val="600"/>
              </a:spcBef>
              <a:spcAft>
                <a:spcPts val="0"/>
              </a:spcAft>
            </a:pPr>
            <a:r>
              <a:rPr lang="it-IT" altLang="it-IT" sz="1800" b="1" dirty="0" smtClean="0">
                <a:latin typeface="Arial Narrow" panose="020B0606020202030204" pitchFamily="34" charset="0"/>
              </a:rPr>
              <a:t>Ripartire </a:t>
            </a:r>
            <a:r>
              <a:rPr lang="it-IT" altLang="it-IT" sz="1800" b="1" dirty="0">
                <a:latin typeface="Arial Narrow" panose="020B0606020202030204" pitchFamily="34" charset="0"/>
              </a:rPr>
              <a:t>più equamente i costi del </a:t>
            </a:r>
            <a:r>
              <a:rPr lang="it-IT" altLang="it-IT" sz="1800" b="1" dirty="0" smtClean="0">
                <a:latin typeface="Arial Narrow" panose="020B0606020202030204" pitchFamily="34" charset="0"/>
              </a:rPr>
              <a:t>debito </a:t>
            </a:r>
            <a:r>
              <a:rPr lang="it-IT" altLang="it-IT" sz="1800" dirty="0">
                <a:latin typeface="Arial Narrow" panose="020B0606020202030204" pitchFamily="34" charset="0"/>
              </a:rPr>
              <a:t>tra Stato e Comuni </a:t>
            </a:r>
            <a:endParaRPr lang="it-IT" altLang="it-IT" sz="1800" dirty="0" smtClean="0">
              <a:latin typeface="Arial Narrow" panose="020B0606020202030204" pitchFamily="34" charset="0"/>
            </a:endParaRPr>
          </a:p>
          <a:p>
            <a:pPr marL="465138" indent="0" algn="ctr">
              <a:lnSpc>
                <a:spcPct val="113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altLang="it-IT" sz="1800" b="1" i="1" dirty="0" smtClean="0">
                <a:latin typeface="Arial Narrow" panose="020B0606020202030204" pitchFamily="34" charset="0"/>
              </a:rPr>
              <a:t>i Comuni subiscono un tasso medio di quasi il 5%</a:t>
            </a:r>
            <a:endParaRPr lang="it-IT" altLang="it-IT" sz="1800" i="1" dirty="0">
              <a:latin typeface="Arial Narrow" panose="020B0606020202030204" pitchFamily="34" charset="0"/>
            </a:endParaRPr>
          </a:p>
          <a:p>
            <a:pPr marL="342900" indent="-342900" algn="just">
              <a:lnSpc>
                <a:spcPct val="113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altLang="it-IT" sz="2000" dirty="0">
                <a:latin typeface="Arial Narrow" panose="020B0606020202030204" pitchFamily="34" charset="0"/>
              </a:rPr>
              <a:t>Liberare nuove risorse per gli investimenti per un generalizzato </a:t>
            </a:r>
            <a:r>
              <a:rPr lang="it-IT" altLang="it-IT" sz="2000" b="1" dirty="0">
                <a:latin typeface="Arial Narrow" panose="020B0606020202030204" pitchFamily="34" charset="0"/>
              </a:rPr>
              <a:t>recupero della capacità di progettazione dei </a:t>
            </a:r>
            <a:r>
              <a:rPr lang="it-IT" altLang="it-IT" sz="2000" b="1" dirty="0" smtClean="0">
                <a:latin typeface="Arial Narrow" panose="020B0606020202030204" pitchFamily="34" charset="0"/>
              </a:rPr>
              <a:t>Comuni</a:t>
            </a:r>
            <a:endParaRPr lang="it-IT" altLang="it-IT" sz="20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129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661549" y="390525"/>
            <a:ext cx="7253726" cy="8382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altLang="it-IT" dirty="0" smtClean="0"/>
              <a:t>Il debito comunale è piccolo, si </a:t>
            </a:r>
            <a:r>
              <a:rPr lang="it-IT" altLang="it-IT" dirty="0" smtClean="0"/>
              <a:t>riduce, </a:t>
            </a:r>
            <a:r>
              <a:rPr lang="it-IT" altLang="it-IT" dirty="0" smtClean="0"/>
              <a:t>ma pesa </a:t>
            </a:r>
            <a:r>
              <a:rPr lang="it-IT" altLang="it-IT" dirty="0" smtClean="0"/>
              <a:t>molto</a:t>
            </a:r>
            <a:endParaRPr lang="it-IT" altLang="it-IT" dirty="0"/>
          </a:p>
        </p:txBody>
      </p:sp>
      <p:sp>
        <p:nvSpPr>
          <p:cNvPr id="17411" name="Segnaposto numero diapositiva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83927D5F-EF90-4B0D-B496-5FB655BBB54A}" type="slidenum">
              <a:rPr lang="it-IT" altLang="it-IT" sz="1200"/>
              <a:pPr/>
              <a:t>27</a:t>
            </a:fld>
            <a:endParaRPr lang="it-IT" altLang="it-IT" sz="1200" dirty="0"/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2" y="2174064"/>
            <a:ext cx="7452000" cy="3367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ttangolo 2"/>
          <p:cNvSpPr/>
          <p:nvPr/>
        </p:nvSpPr>
        <p:spPr>
          <a:xfrm>
            <a:off x="900112" y="5541904"/>
            <a:ext cx="6877050" cy="236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>
              <a:lnSpc>
                <a:spcPct val="114000"/>
              </a:lnSpc>
            </a:pPr>
            <a:r>
              <a:rPr lang="it-IT" sz="900" b="1" i="1" dirty="0">
                <a:solidFill>
                  <a:srgbClr val="005E7D"/>
                </a:solidFill>
                <a:latin typeface="Arial Narrow" panose="020B0606020202030204" pitchFamily="34" charset="0"/>
              </a:rPr>
              <a:t>Fonte: stime IFEL su dati CCCB 2015 (esclusi i Comuni di Friuli Venezia Giulia, Trentino Alto Adige e Valle d’Aosta) 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900112" y="1676107"/>
            <a:ext cx="7331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/>
              <a:t>Oneri del debito (rata e interessi) per fascia demografica e % di incidenza sulla spesa corrente </a:t>
            </a:r>
            <a:br>
              <a:rPr lang="it-IT" sz="1200" b="1" dirty="0" smtClean="0"/>
            </a:br>
            <a:r>
              <a:rPr lang="it-IT" sz="1200" b="1" dirty="0" smtClean="0"/>
              <a:t>(</a:t>
            </a:r>
            <a:r>
              <a:rPr lang="it-IT" sz="1200" b="1" dirty="0" err="1" smtClean="0"/>
              <a:t>n.Comuni</a:t>
            </a:r>
            <a:r>
              <a:rPr lang="it-IT" sz="1200" b="1" dirty="0" smtClean="0"/>
              <a:t> e ammontare incidenze maggiori, in mln.€)</a:t>
            </a:r>
            <a:endParaRPr lang="it-IT" sz="1200" b="1" dirty="0"/>
          </a:p>
        </p:txBody>
      </p:sp>
    </p:spTree>
    <p:extLst>
      <p:ext uri="{BB962C8B-B14F-4D97-AF65-F5344CB8AC3E}">
        <p14:creationId xmlns:p14="http://schemas.microsoft.com/office/powerpoint/2010/main" val="3655906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1BA9E-CF39-5A4C-A796-CE277B4E7A22}" type="slidenum">
              <a:rPr lang="it-IT" smtClean="0">
                <a:solidFill>
                  <a:prstClr val="black"/>
                </a:solidFill>
              </a:rPr>
              <a:pPr/>
              <a:t>28</a:t>
            </a:fld>
            <a:endParaRPr lang="it-IT" dirty="0">
              <a:solidFill>
                <a:prstClr val="black"/>
              </a:solidFill>
            </a:endParaRPr>
          </a:p>
        </p:txBody>
      </p:sp>
      <p:sp>
        <p:nvSpPr>
          <p:cNvPr id="15" name="CasellaDiTesto 2"/>
          <p:cNvSpPr txBox="1">
            <a:spLocks noChangeArrowheads="1"/>
          </p:cNvSpPr>
          <p:nvPr/>
        </p:nvSpPr>
        <p:spPr bwMode="auto">
          <a:xfrm>
            <a:off x="1145219" y="1695637"/>
            <a:ext cx="6985955" cy="404053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000" indent="-135000" algn="just">
              <a:lnSpc>
                <a:spcPct val="114000"/>
              </a:lnSpc>
              <a:spcAft>
                <a:spcPts val="225"/>
              </a:spcAft>
              <a:buFont typeface="Arial" panose="020B0604020202020204" pitchFamily="34" charset="0"/>
              <a:buChar char="•"/>
              <a:defRPr/>
            </a:pPr>
            <a:r>
              <a:rPr lang="it-IT" sz="1800" dirty="0">
                <a:latin typeface="Arial Narrow" panose="020B0606020202030204" pitchFamily="34" charset="0"/>
              </a:rPr>
              <a:t>Dal 2010 al 2015  </a:t>
            </a:r>
            <a:r>
              <a:rPr lang="it-IT" sz="1800" b="1" dirty="0">
                <a:latin typeface="Arial Narrow" panose="020B0606020202030204" pitchFamily="34" charset="0"/>
              </a:rPr>
              <a:t>i Comuni riducono il debito </a:t>
            </a:r>
            <a:r>
              <a:rPr lang="it-IT" sz="1800" dirty="0">
                <a:latin typeface="Arial Narrow" panose="020B0606020202030204" pitchFamily="34" charset="0"/>
              </a:rPr>
              <a:t>dal 2,6% al 2,0% </a:t>
            </a:r>
            <a:r>
              <a:rPr lang="it-IT" sz="1800" dirty="0">
                <a:latin typeface="Arial Narrow" panose="020B0606020202030204" pitchFamily="34" charset="0"/>
              </a:rPr>
              <a:t>sul totale PA </a:t>
            </a:r>
            <a:endParaRPr lang="it-IT" sz="1800" dirty="0">
              <a:latin typeface="Arial Narrow" panose="020B0606020202030204" pitchFamily="34" charset="0"/>
            </a:endParaRPr>
          </a:p>
          <a:p>
            <a:pPr marL="557213" lvl="1" indent="-214313" algn="just">
              <a:lnSpc>
                <a:spcPct val="114000"/>
              </a:lnSpc>
              <a:spcAft>
                <a:spcPts val="225"/>
              </a:spcAft>
              <a:buFont typeface="Wingdings" panose="05000000000000000000" pitchFamily="2" charset="2"/>
              <a:buChar char="Ø"/>
              <a:defRPr/>
            </a:pPr>
            <a:r>
              <a:rPr lang="it-IT" sz="1800" b="1" dirty="0">
                <a:latin typeface="Arial Narrow" panose="020B0606020202030204" pitchFamily="34" charset="0"/>
              </a:rPr>
              <a:t>- 7  miliardi di euro, da 49 a 42 mld.,  -14% in 5 anni</a:t>
            </a:r>
          </a:p>
          <a:p>
            <a:pPr marL="135000" indent="-135000" algn="just">
              <a:lnSpc>
                <a:spcPct val="114000"/>
              </a:lnSpc>
              <a:spcBef>
                <a:spcPts val="450"/>
              </a:spcBef>
              <a:spcAft>
                <a:spcPts val="225"/>
              </a:spcAft>
              <a:buFont typeface="Arial" panose="020B0604020202020204" pitchFamily="34" charset="0"/>
              <a:buChar char="•"/>
              <a:defRPr/>
            </a:pPr>
            <a:r>
              <a:rPr lang="it-IT" sz="1800" b="1" dirty="0">
                <a:latin typeface="Arial Narrow" panose="020B0606020202030204" pitchFamily="34" charset="0"/>
              </a:rPr>
              <a:t>Gli oneri del debito (interessi e rate)</a:t>
            </a:r>
            <a:r>
              <a:rPr lang="it-IT" sz="1800" dirty="0">
                <a:latin typeface="Arial Narrow" panose="020B0606020202030204" pitchFamily="34" charset="0"/>
              </a:rPr>
              <a:t> </a:t>
            </a:r>
            <a:r>
              <a:rPr lang="it-IT" sz="1800" b="1" dirty="0">
                <a:latin typeface="Arial Narrow" panose="020B0606020202030204" pitchFamily="34" charset="0"/>
              </a:rPr>
              <a:t>risentono dei tassi elevati di qualche anno fa </a:t>
            </a:r>
            <a:r>
              <a:rPr lang="it-IT" sz="1800" dirty="0">
                <a:latin typeface="Arial Narrow" panose="020B0606020202030204" pitchFamily="34" charset="0"/>
              </a:rPr>
              <a:t>e incidono molto pesantemente su ampie fasce di Comuni, in particolare medio-piccoli.</a:t>
            </a:r>
          </a:p>
          <a:p>
            <a:pPr marL="557213" lvl="1" indent="-214313" algn="just">
              <a:lnSpc>
                <a:spcPct val="114000"/>
              </a:lnSpc>
              <a:spcBef>
                <a:spcPts val="450"/>
              </a:spcBef>
              <a:spcAft>
                <a:spcPts val="225"/>
              </a:spcAft>
              <a:buFont typeface="Wingdings" panose="05000000000000000000" pitchFamily="2" charset="2"/>
              <a:buChar char="Ø"/>
              <a:defRPr/>
            </a:pPr>
            <a:r>
              <a:rPr lang="it-IT" sz="1800" b="1" dirty="0">
                <a:latin typeface="Arial Narrow" panose="020B0606020202030204" pitchFamily="34" charset="0"/>
              </a:rPr>
              <a:t>in media, il peso del debito vale il 12% delle spese correnti comunali</a:t>
            </a:r>
          </a:p>
          <a:p>
            <a:pPr marL="135000" indent="-135000" algn="just">
              <a:lnSpc>
                <a:spcPct val="114000"/>
              </a:lnSpc>
              <a:spcBef>
                <a:spcPts val="450"/>
              </a:spcBef>
              <a:spcAft>
                <a:spcPts val="225"/>
              </a:spcAft>
              <a:buFont typeface="Arial" panose="020B0604020202020204" pitchFamily="34" charset="0"/>
              <a:buChar char="•"/>
              <a:defRPr/>
            </a:pPr>
            <a:endParaRPr lang="it-IT" sz="1800" dirty="0">
              <a:latin typeface="Arial Narrow" panose="020B0606020202030204" pitchFamily="34" charset="0"/>
            </a:endParaRPr>
          </a:p>
          <a:p>
            <a:pPr marL="135000" indent="-135000" algn="just">
              <a:lnSpc>
                <a:spcPct val="114000"/>
              </a:lnSpc>
              <a:spcBef>
                <a:spcPts val="450"/>
              </a:spcBef>
              <a:spcAft>
                <a:spcPts val="225"/>
              </a:spcAft>
              <a:buFont typeface="Arial" panose="020B0604020202020204" pitchFamily="34" charset="0"/>
              <a:buChar char="•"/>
              <a:defRPr/>
            </a:pPr>
            <a:r>
              <a:rPr lang="it-IT" sz="1800" dirty="0">
                <a:latin typeface="Arial Narrow" panose="020B0606020202030204" pitchFamily="34" charset="0"/>
              </a:rPr>
              <a:t>Il </a:t>
            </a:r>
            <a:r>
              <a:rPr lang="it-IT" sz="1800" b="1" dirty="0">
                <a:latin typeface="Arial Narrow" panose="020B0606020202030204" pitchFamily="34" charset="0"/>
              </a:rPr>
              <a:t>29% dei </a:t>
            </a:r>
            <a:r>
              <a:rPr lang="it-IT" sz="1800" b="1" dirty="0">
                <a:latin typeface="Arial Narrow" panose="020B0606020202030204" pitchFamily="34" charset="0"/>
              </a:rPr>
              <a:t>C</a:t>
            </a:r>
            <a:r>
              <a:rPr lang="it-IT" sz="1800" b="1" dirty="0">
                <a:latin typeface="Arial Narrow" panose="020B0606020202030204" pitchFamily="34" charset="0"/>
              </a:rPr>
              <a:t>omuni fino a 5.000</a:t>
            </a:r>
            <a:r>
              <a:rPr lang="it-IT" sz="1800" dirty="0">
                <a:latin typeface="Arial Narrow" panose="020B0606020202030204" pitchFamily="34" charset="0"/>
              </a:rPr>
              <a:t> abitanti sopporta un onere totale del debito compreso tra il 12% e il 18% delle proprie spese correnti, </a:t>
            </a:r>
          </a:p>
          <a:p>
            <a:pPr marL="135000" indent="-135000" algn="just">
              <a:lnSpc>
                <a:spcPct val="114000"/>
              </a:lnSpc>
              <a:spcBef>
                <a:spcPts val="450"/>
              </a:spcBef>
              <a:spcAft>
                <a:spcPts val="225"/>
              </a:spcAft>
              <a:buFont typeface="Arial" panose="020B0604020202020204" pitchFamily="34" charset="0"/>
              <a:buChar char="•"/>
              <a:defRPr/>
            </a:pPr>
            <a:r>
              <a:rPr lang="it-IT" sz="1800" b="1" dirty="0" smtClean="0">
                <a:latin typeface="Arial Narrow" panose="020B0606020202030204" pitchFamily="34" charset="0"/>
              </a:rPr>
              <a:t>Il 18</a:t>
            </a:r>
            <a:r>
              <a:rPr lang="it-IT" sz="1800" b="1" dirty="0">
                <a:latin typeface="Arial Narrow" panose="020B0606020202030204" pitchFamily="34" charset="0"/>
              </a:rPr>
              <a:t>% dei Comuni fino a 10.000 abitanti </a:t>
            </a:r>
            <a:r>
              <a:rPr lang="it-IT" sz="1800" dirty="0">
                <a:latin typeface="Arial Narrow" panose="020B0606020202030204" pitchFamily="34" charset="0"/>
              </a:rPr>
              <a:t>sopporta un onere da debito </a:t>
            </a:r>
            <a:r>
              <a:rPr lang="it-IT" sz="1800" b="1" dirty="0">
                <a:latin typeface="Arial Narrow" panose="020B0606020202030204" pitchFamily="34" charset="0"/>
              </a:rPr>
              <a:t>superiore al 18% delle spese correnti 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61549" y="390525"/>
            <a:ext cx="7253726" cy="8382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it-IT" altLang="it-IT" dirty="0" smtClean="0"/>
              <a:t>Il debito comunale è piccolo, si </a:t>
            </a:r>
            <a:r>
              <a:rPr lang="it-IT" altLang="it-IT" dirty="0" smtClean="0"/>
              <a:t>riduce, </a:t>
            </a:r>
            <a:r>
              <a:rPr lang="it-IT" altLang="it-IT" dirty="0" smtClean="0"/>
              <a:t>ma pesa </a:t>
            </a:r>
            <a:r>
              <a:rPr lang="it-IT" altLang="it-IT" dirty="0" smtClean="0"/>
              <a:t>molto – i piccoli Comuni</a:t>
            </a:r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153345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uppo 35"/>
          <p:cNvGrpSpPr/>
          <p:nvPr/>
        </p:nvGrpSpPr>
        <p:grpSpPr>
          <a:xfrm>
            <a:off x="1589418" y="1701189"/>
            <a:ext cx="5516485" cy="1779909"/>
            <a:chOff x="2119224" y="1261178"/>
            <a:chExt cx="7355313" cy="2373212"/>
          </a:xfrm>
        </p:grpSpPr>
        <p:sp>
          <p:nvSpPr>
            <p:cNvPr id="5" name="Ovale 4"/>
            <p:cNvSpPr/>
            <p:nvPr/>
          </p:nvSpPr>
          <p:spPr>
            <a:xfrm>
              <a:off x="5538728" y="1758139"/>
              <a:ext cx="909564" cy="699664"/>
            </a:xfrm>
            <a:prstGeom prst="ellipse">
              <a:avLst/>
            </a:prstGeom>
            <a:solidFill>
              <a:srgbClr val="005E7D"/>
            </a:solidFill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400" b="1" dirty="0">
                  <a:latin typeface="Arial Narrow" panose="020B0606020202030204" pitchFamily="34" charset="0"/>
                </a:rPr>
                <a:t>57%</a:t>
              </a:r>
              <a:endParaRPr lang="it-IT" sz="1400" b="1" dirty="0">
                <a:latin typeface="Arial Narrow" panose="020B0606020202030204" pitchFamily="34" charset="0"/>
              </a:endParaRPr>
            </a:p>
          </p:txBody>
        </p:sp>
        <p:sp>
          <p:nvSpPr>
            <p:cNvPr id="6" name="Ovale 5"/>
            <p:cNvSpPr/>
            <p:nvPr/>
          </p:nvSpPr>
          <p:spPr>
            <a:xfrm>
              <a:off x="6832628" y="1758139"/>
              <a:ext cx="909564" cy="699664"/>
            </a:xfrm>
            <a:prstGeom prst="ellipse">
              <a:avLst/>
            </a:prstGeom>
            <a:solidFill>
              <a:srgbClr val="005E7D"/>
            </a:solidFill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400" b="1" dirty="0">
                  <a:latin typeface="Arial Narrow" panose="020B0606020202030204" pitchFamily="34" charset="0"/>
                </a:rPr>
                <a:t>14%</a:t>
              </a:r>
              <a:endParaRPr lang="it-IT" sz="1400" b="1" dirty="0">
                <a:latin typeface="Arial Narrow" panose="020B0606020202030204" pitchFamily="34" charset="0"/>
              </a:endParaRPr>
            </a:p>
          </p:txBody>
        </p:sp>
        <p:sp>
          <p:nvSpPr>
            <p:cNvPr id="7" name="Ovale 6"/>
            <p:cNvSpPr/>
            <p:nvPr/>
          </p:nvSpPr>
          <p:spPr>
            <a:xfrm>
              <a:off x="8235798" y="1755271"/>
              <a:ext cx="909564" cy="699664"/>
            </a:xfrm>
            <a:prstGeom prst="ellipse">
              <a:avLst/>
            </a:prstGeom>
            <a:solidFill>
              <a:srgbClr val="005E7D"/>
            </a:solidFill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400" b="1" dirty="0">
                  <a:latin typeface="Arial Narrow" panose="020B0606020202030204" pitchFamily="34" charset="0"/>
                </a:rPr>
                <a:t>29%</a:t>
              </a:r>
              <a:endParaRPr lang="it-IT" sz="1400" b="1" dirty="0">
                <a:latin typeface="Arial Narrow" panose="020B0606020202030204" pitchFamily="34" charset="0"/>
              </a:endParaRPr>
            </a:p>
          </p:txBody>
        </p:sp>
        <p:sp>
          <p:nvSpPr>
            <p:cNvPr id="8" name="Ovale 7"/>
            <p:cNvSpPr/>
            <p:nvPr/>
          </p:nvSpPr>
          <p:spPr>
            <a:xfrm>
              <a:off x="5544486" y="2609245"/>
              <a:ext cx="909564" cy="699664"/>
            </a:xfrm>
            <a:prstGeom prst="ellipse">
              <a:avLst/>
            </a:prstGeom>
            <a:solidFill>
              <a:srgbClr val="005E7D"/>
            </a:solidFill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400" b="1" dirty="0">
                  <a:latin typeface="Arial Narrow" panose="020B0606020202030204" pitchFamily="34" charset="0"/>
                </a:rPr>
                <a:t>64%</a:t>
              </a:r>
              <a:endParaRPr lang="it-IT" sz="1400" b="1" dirty="0">
                <a:latin typeface="Arial Narrow" panose="020B0606020202030204" pitchFamily="34" charset="0"/>
              </a:endParaRPr>
            </a:p>
          </p:txBody>
        </p:sp>
        <p:sp>
          <p:nvSpPr>
            <p:cNvPr id="9" name="Ovale 8"/>
            <p:cNvSpPr/>
            <p:nvPr/>
          </p:nvSpPr>
          <p:spPr>
            <a:xfrm>
              <a:off x="6812508" y="2591993"/>
              <a:ext cx="909564" cy="699664"/>
            </a:xfrm>
            <a:prstGeom prst="ellipse">
              <a:avLst/>
            </a:prstGeom>
            <a:solidFill>
              <a:srgbClr val="005E7D"/>
            </a:solidFill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400" b="1" dirty="0">
                  <a:latin typeface="Arial Narrow" panose="020B0606020202030204" pitchFamily="34" charset="0"/>
                </a:rPr>
                <a:t>9%</a:t>
              </a:r>
              <a:endParaRPr lang="it-IT" sz="1400" b="1" dirty="0">
                <a:latin typeface="Arial Narrow" panose="020B0606020202030204" pitchFamily="34" charset="0"/>
              </a:endParaRPr>
            </a:p>
          </p:txBody>
        </p:sp>
        <p:sp>
          <p:nvSpPr>
            <p:cNvPr id="10" name="Ovale 9"/>
            <p:cNvSpPr/>
            <p:nvPr/>
          </p:nvSpPr>
          <p:spPr>
            <a:xfrm>
              <a:off x="8235798" y="2591993"/>
              <a:ext cx="909564" cy="699664"/>
            </a:xfrm>
            <a:prstGeom prst="ellipse">
              <a:avLst/>
            </a:prstGeom>
            <a:solidFill>
              <a:srgbClr val="005E7D"/>
            </a:solidFill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400" b="1" dirty="0">
                  <a:latin typeface="Arial Narrow" panose="020B0606020202030204" pitchFamily="34" charset="0"/>
                </a:rPr>
                <a:t>29%</a:t>
              </a:r>
              <a:endParaRPr lang="it-IT" sz="1400" b="1" dirty="0">
                <a:latin typeface="Arial Narrow" panose="020B0606020202030204" pitchFamily="34" charset="0"/>
              </a:endParaRPr>
            </a:p>
          </p:txBody>
        </p:sp>
        <p:sp>
          <p:nvSpPr>
            <p:cNvPr id="11" name="Rettangolo 10"/>
            <p:cNvSpPr/>
            <p:nvPr/>
          </p:nvSpPr>
          <p:spPr>
            <a:xfrm>
              <a:off x="2119224" y="1770783"/>
              <a:ext cx="3135828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t-IT" sz="1050" b="1" i="1" dirty="0">
                  <a:solidFill>
                    <a:srgbClr val="C00000"/>
                  </a:solidFill>
                  <a:latin typeface="Arial Narrow" panose="020B0606020202030204" pitchFamily="34" charset="0"/>
                </a:rPr>
                <a:t>Comuni fino a 5mila ab. con costo debito</a:t>
              </a:r>
            </a:p>
            <a:p>
              <a:pPr algn="ctr"/>
              <a:r>
                <a:rPr lang="it-IT" sz="1050" b="1" i="1" dirty="0">
                  <a:solidFill>
                    <a:srgbClr val="C00000"/>
                  </a:solidFill>
                  <a:latin typeface="Arial Narrow" panose="020B0606020202030204" pitchFamily="34" charset="0"/>
                </a:rPr>
                <a:t>compreso tra 12% e 18% spese correnti</a:t>
              </a:r>
            </a:p>
            <a:p>
              <a:pPr algn="ctr"/>
              <a:r>
                <a:rPr lang="it-IT" sz="1050" b="1" i="1" dirty="0">
                  <a:solidFill>
                    <a:schemeClr val="accent1">
                      <a:lumMod val="25000"/>
                    </a:schemeClr>
                  </a:solidFill>
                </a:rPr>
                <a:t>Circa 1400 enti</a:t>
              </a:r>
              <a:endParaRPr lang="it-IT" sz="1050" b="1" i="1" dirty="0">
                <a:solidFill>
                  <a:schemeClr val="accent1">
                    <a:lumMod val="25000"/>
                  </a:schemeClr>
                </a:solidFill>
              </a:endParaRPr>
            </a:p>
          </p:txBody>
        </p:sp>
        <p:sp>
          <p:nvSpPr>
            <p:cNvPr id="12" name="Rettangolo 11"/>
            <p:cNvSpPr/>
            <p:nvPr/>
          </p:nvSpPr>
          <p:spPr>
            <a:xfrm>
              <a:off x="2119224" y="2649505"/>
              <a:ext cx="3135828" cy="984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t-IT" sz="1050" b="1" i="1" dirty="0">
                  <a:solidFill>
                    <a:srgbClr val="C00000"/>
                  </a:solidFill>
                  <a:latin typeface="Arial Narrow" panose="020B0606020202030204" pitchFamily="34" charset="0"/>
                </a:rPr>
                <a:t>Comuni fino a 10mila ab. con costo debito</a:t>
              </a:r>
            </a:p>
            <a:p>
              <a:pPr algn="ctr"/>
              <a:r>
                <a:rPr lang="it-IT" sz="1050" b="1" i="1" dirty="0">
                  <a:solidFill>
                    <a:srgbClr val="C00000"/>
                  </a:solidFill>
                  <a:latin typeface="Arial Narrow" panose="020B0606020202030204" pitchFamily="34" charset="0"/>
                </a:rPr>
                <a:t>s</a:t>
              </a:r>
              <a:r>
                <a:rPr lang="it-IT" sz="1050" b="1" i="1" dirty="0">
                  <a:solidFill>
                    <a:srgbClr val="C00000"/>
                  </a:solidFill>
                  <a:latin typeface="Arial Narrow" panose="020B0606020202030204" pitchFamily="34" charset="0"/>
                </a:rPr>
                <a:t>uperiore al 18% spese correnti</a:t>
              </a:r>
            </a:p>
            <a:p>
              <a:pPr algn="ctr"/>
              <a:r>
                <a:rPr lang="it-IT" sz="1050" b="1" i="1" dirty="0">
                  <a:solidFill>
                    <a:schemeClr val="accent1">
                      <a:lumMod val="25000"/>
                    </a:schemeClr>
                  </a:solidFill>
                </a:rPr>
                <a:t>Circa 1000 enti</a:t>
              </a:r>
              <a:endParaRPr lang="it-IT" sz="1050" b="1" i="1" dirty="0">
                <a:solidFill>
                  <a:schemeClr val="accent1">
                    <a:lumMod val="25000"/>
                  </a:schemeClr>
                </a:solidFill>
              </a:endParaRPr>
            </a:p>
          </p:txBody>
        </p:sp>
        <p:sp>
          <p:nvSpPr>
            <p:cNvPr id="13" name="CasellaDiTesto 12"/>
            <p:cNvSpPr txBox="1"/>
            <p:nvPr/>
          </p:nvSpPr>
          <p:spPr>
            <a:xfrm>
              <a:off x="5595949" y="1261178"/>
              <a:ext cx="7951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dirty="0">
                  <a:latin typeface="Arial Narrow" panose="020B0606020202030204" pitchFamily="34" charset="0"/>
                </a:rPr>
                <a:t>NORD</a:t>
              </a:r>
              <a:endParaRPr lang="it-IT" sz="1200" b="1" dirty="0">
                <a:latin typeface="Arial Narrow" panose="020B0606020202030204" pitchFamily="34" charset="0"/>
              </a:endParaRPr>
            </a:p>
          </p:txBody>
        </p:sp>
        <p:sp>
          <p:nvSpPr>
            <p:cNvPr id="14" name="CasellaDiTesto 13"/>
            <p:cNvSpPr txBox="1"/>
            <p:nvPr/>
          </p:nvSpPr>
          <p:spPr>
            <a:xfrm>
              <a:off x="6767658" y="1273137"/>
              <a:ext cx="10395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dirty="0">
                  <a:latin typeface="Arial Narrow" panose="020B0606020202030204" pitchFamily="34" charset="0"/>
                </a:rPr>
                <a:t>CENTRO</a:t>
              </a:r>
              <a:endParaRPr lang="it-IT" sz="1200" b="1" dirty="0">
                <a:latin typeface="Arial Narrow" panose="020B0606020202030204" pitchFamily="34" charset="0"/>
              </a:endParaRPr>
            </a:p>
          </p:txBody>
        </p:sp>
        <p:sp>
          <p:nvSpPr>
            <p:cNvPr id="15" name="CasellaDiTesto 14"/>
            <p:cNvSpPr txBox="1"/>
            <p:nvPr/>
          </p:nvSpPr>
          <p:spPr>
            <a:xfrm>
              <a:off x="7906622" y="1261178"/>
              <a:ext cx="15679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dirty="0">
                  <a:latin typeface="Arial Narrow" panose="020B0606020202030204" pitchFamily="34" charset="0"/>
                </a:rPr>
                <a:t>SUD E ISOLE</a:t>
              </a:r>
              <a:endParaRPr lang="it-IT" sz="1200" b="1" dirty="0">
                <a:latin typeface="Arial Narrow" panose="020B0606020202030204" pitchFamily="34" charset="0"/>
              </a:endParaRPr>
            </a:p>
          </p:txBody>
        </p:sp>
      </p:grpSp>
      <p:sp>
        <p:nvSpPr>
          <p:cNvPr id="16" name="CasellaDiTesto 15"/>
          <p:cNvSpPr txBox="1"/>
          <p:nvPr/>
        </p:nvSpPr>
        <p:spPr>
          <a:xfrm>
            <a:off x="1842616" y="867534"/>
            <a:ext cx="54261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b="1" dirty="0">
                <a:latin typeface="Arial Narrow" panose="020B0606020202030204" pitchFamily="34" charset="0"/>
              </a:rPr>
              <a:t>Il peso eccessivo del debito sui piccoli comuni incide in tutto il Paese….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1771022" y="3557811"/>
            <a:ext cx="5569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b="1" dirty="0">
                <a:latin typeface="Arial Narrow" panose="020B0606020202030204" pitchFamily="34" charset="0"/>
              </a:rPr>
              <a:t>… ma per un importo complessivo non enorme su scala nazionale (in mln €)</a:t>
            </a:r>
          </a:p>
        </p:txBody>
      </p:sp>
      <p:sp>
        <p:nvSpPr>
          <p:cNvPr id="37" name="Rettangolo arrotondato 36"/>
          <p:cNvSpPr/>
          <p:nvPr/>
        </p:nvSpPr>
        <p:spPr>
          <a:xfrm>
            <a:off x="1436473" y="1579295"/>
            <a:ext cx="5903849" cy="1978515"/>
          </a:xfrm>
          <a:prstGeom prst="round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sz="1800"/>
          </a:p>
        </p:txBody>
      </p:sp>
      <p:grpSp>
        <p:nvGrpSpPr>
          <p:cNvPr id="2" name="Gruppo 1"/>
          <p:cNvGrpSpPr/>
          <p:nvPr/>
        </p:nvGrpSpPr>
        <p:grpSpPr>
          <a:xfrm>
            <a:off x="1436473" y="4287036"/>
            <a:ext cx="5903849" cy="2130021"/>
            <a:chOff x="1436473" y="4287036"/>
            <a:chExt cx="5903849" cy="2130021"/>
          </a:xfrm>
        </p:grpSpPr>
        <p:sp>
          <p:nvSpPr>
            <p:cNvPr id="18" name="Rettangolo 17"/>
            <p:cNvSpPr/>
            <p:nvPr/>
          </p:nvSpPr>
          <p:spPr>
            <a:xfrm>
              <a:off x="1589418" y="4658701"/>
              <a:ext cx="2351871" cy="577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t-IT" sz="1050" b="1" i="1" dirty="0">
                  <a:solidFill>
                    <a:srgbClr val="C00000"/>
                  </a:solidFill>
                  <a:latin typeface="Arial Narrow" panose="020B0606020202030204" pitchFamily="34" charset="0"/>
                </a:rPr>
                <a:t>Comuni fino a 5mila ab. con costo debito</a:t>
              </a:r>
            </a:p>
            <a:p>
              <a:pPr algn="ctr"/>
              <a:r>
                <a:rPr lang="it-IT" sz="1050" b="1" i="1" dirty="0">
                  <a:solidFill>
                    <a:srgbClr val="C00000"/>
                  </a:solidFill>
                  <a:latin typeface="Arial Narrow" panose="020B0606020202030204" pitchFamily="34" charset="0"/>
                </a:rPr>
                <a:t>compreso tra 12% e 18% spese correnti</a:t>
              </a:r>
            </a:p>
            <a:p>
              <a:pPr algn="ctr"/>
              <a:r>
                <a:rPr lang="it-IT" sz="1050" b="1" i="1" dirty="0">
                  <a:solidFill>
                    <a:schemeClr val="accent1">
                      <a:lumMod val="25000"/>
                    </a:schemeClr>
                  </a:solidFill>
                </a:rPr>
                <a:t>Circa 1400 enti</a:t>
              </a:r>
              <a:endParaRPr lang="it-IT" sz="1050" b="1" i="1" dirty="0">
                <a:solidFill>
                  <a:schemeClr val="accent1">
                    <a:lumMod val="25000"/>
                  </a:schemeClr>
                </a:solidFill>
              </a:endParaRPr>
            </a:p>
          </p:txBody>
        </p:sp>
        <p:sp>
          <p:nvSpPr>
            <p:cNvPr id="19" name="Rettangolo 18"/>
            <p:cNvSpPr/>
            <p:nvPr/>
          </p:nvSpPr>
          <p:spPr>
            <a:xfrm>
              <a:off x="1589418" y="5317742"/>
              <a:ext cx="235187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t-IT" sz="1050" b="1" i="1" dirty="0">
                  <a:solidFill>
                    <a:srgbClr val="C00000"/>
                  </a:solidFill>
                  <a:latin typeface="Arial Narrow" panose="020B0606020202030204" pitchFamily="34" charset="0"/>
                </a:rPr>
                <a:t>Comuni fino a 10mila ab. con costo debito</a:t>
              </a:r>
            </a:p>
            <a:p>
              <a:pPr algn="ctr"/>
              <a:r>
                <a:rPr lang="it-IT" sz="1050" b="1" i="1" dirty="0">
                  <a:solidFill>
                    <a:srgbClr val="C00000"/>
                  </a:solidFill>
                  <a:latin typeface="Arial Narrow" panose="020B0606020202030204" pitchFamily="34" charset="0"/>
                </a:rPr>
                <a:t>s</a:t>
              </a:r>
              <a:r>
                <a:rPr lang="it-IT" sz="1050" b="1" i="1" dirty="0">
                  <a:solidFill>
                    <a:srgbClr val="C00000"/>
                  </a:solidFill>
                  <a:latin typeface="Arial Narrow" panose="020B0606020202030204" pitchFamily="34" charset="0"/>
                </a:rPr>
                <a:t>uperiore al 18% spese correnti</a:t>
              </a:r>
            </a:p>
            <a:p>
              <a:pPr algn="ctr"/>
              <a:r>
                <a:rPr lang="it-IT" sz="1050" b="1" i="1" dirty="0">
                  <a:solidFill>
                    <a:schemeClr val="accent1">
                      <a:lumMod val="25000"/>
                    </a:schemeClr>
                  </a:solidFill>
                </a:rPr>
                <a:t>Circa 1000 enti</a:t>
              </a:r>
              <a:endParaRPr lang="it-IT" sz="1050" b="1" i="1" dirty="0">
                <a:solidFill>
                  <a:schemeClr val="accent1">
                    <a:lumMod val="25000"/>
                  </a:schemeClr>
                </a:solidFill>
              </a:endParaRPr>
            </a:p>
          </p:txBody>
        </p:sp>
        <p:sp>
          <p:nvSpPr>
            <p:cNvPr id="20" name="Rettangolo 19"/>
            <p:cNvSpPr/>
            <p:nvPr/>
          </p:nvSpPr>
          <p:spPr>
            <a:xfrm>
              <a:off x="2210295" y="6209308"/>
              <a:ext cx="4690752" cy="2077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225"/>
                </a:spcBef>
              </a:pPr>
              <a:r>
                <a:rPr lang="it-IT" sz="700" b="1" i="1" dirty="0">
                  <a:solidFill>
                    <a:schemeClr val="tx2"/>
                  </a:solidFill>
                  <a:latin typeface="Arial Narrow" panose="020B0606020202030204" pitchFamily="34" charset="0"/>
                  <a:ea typeface="+mj-ea"/>
                  <a:cs typeface="Arial Black"/>
                </a:rPr>
                <a:t>Fonte: </a:t>
              </a:r>
              <a:r>
                <a:rPr lang="it-IT" sz="700" b="1" i="1" dirty="0">
                  <a:solidFill>
                    <a:schemeClr val="tx2"/>
                  </a:solidFill>
                  <a:latin typeface="Arial Narrow" panose="020B0606020202030204" pitchFamily="34" charset="0"/>
                  <a:ea typeface="+mj-ea"/>
                  <a:cs typeface="Arial Black"/>
                </a:rPr>
                <a:t>stime </a:t>
              </a:r>
              <a:r>
                <a:rPr lang="it-IT" sz="700" b="1" i="1" dirty="0">
                  <a:solidFill>
                    <a:schemeClr val="tx2"/>
                  </a:solidFill>
                  <a:latin typeface="Arial Narrow" panose="020B0606020202030204" pitchFamily="34" charset="0"/>
                  <a:ea typeface="+mj-ea"/>
                  <a:cs typeface="Arial Black"/>
                </a:rPr>
                <a:t>IFEL su dati </a:t>
              </a:r>
              <a:r>
                <a:rPr lang="it-IT" sz="700" b="1" i="1" dirty="0">
                  <a:solidFill>
                    <a:schemeClr val="tx2"/>
                  </a:solidFill>
                  <a:latin typeface="Arial Narrow" panose="020B0606020202030204" pitchFamily="34" charset="0"/>
                  <a:ea typeface="+mj-ea"/>
                  <a:cs typeface="Arial Black"/>
                </a:rPr>
                <a:t>CCCB 2015 (esclusi i Comuni di Friuli Venezia Giulia, Trentino Alto Adige e Valle d’Aosta) </a:t>
              </a:r>
              <a:endParaRPr lang="it-IT" sz="700" b="1" i="1" dirty="0">
                <a:solidFill>
                  <a:schemeClr val="tx2"/>
                </a:solidFill>
                <a:latin typeface="Arial Narrow" panose="020B0606020202030204" pitchFamily="34" charset="0"/>
                <a:ea typeface="+mj-ea"/>
                <a:cs typeface="Arial Black"/>
              </a:endParaRPr>
            </a:p>
          </p:txBody>
        </p:sp>
        <p:sp>
          <p:nvSpPr>
            <p:cNvPr id="21" name="Ovale 20"/>
            <p:cNvSpPr/>
            <p:nvPr/>
          </p:nvSpPr>
          <p:spPr>
            <a:xfrm>
              <a:off x="4154046" y="4656716"/>
              <a:ext cx="682173" cy="52474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600" b="1" dirty="0">
                  <a:solidFill>
                    <a:schemeClr val="accent1">
                      <a:lumMod val="25000"/>
                    </a:schemeClr>
                  </a:solidFill>
                  <a:latin typeface="Arial Narrow" panose="020B0606020202030204" pitchFamily="34" charset="0"/>
                </a:rPr>
                <a:t>144</a:t>
              </a:r>
              <a:endParaRPr lang="it-IT" sz="1600" b="1" dirty="0">
                <a:solidFill>
                  <a:schemeClr val="accent1">
                    <a:lumMod val="25000"/>
                  </a:schemeClr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2" name="Ovale 21"/>
            <p:cNvSpPr/>
            <p:nvPr/>
          </p:nvSpPr>
          <p:spPr>
            <a:xfrm>
              <a:off x="5124471" y="4656716"/>
              <a:ext cx="682173" cy="52474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600" b="1" dirty="0">
                  <a:solidFill>
                    <a:schemeClr val="accent1">
                      <a:lumMod val="25000"/>
                    </a:schemeClr>
                  </a:solidFill>
                  <a:latin typeface="Arial Narrow" panose="020B0606020202030204" pitchFamily="34" charset="0"/>
                </a:rPr>
                <a:t>43</a:t>
              </a:r>
              <a:endParaRPr lang="it-IT" sz="1600" b="1" dirty="0">
                <a:solidFill>
                  <a:schemeClr val="accent1">
                    <a:lumMod val="25000"/>
                  </a:schemeClr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3" name="Ovale 22"/>
            <p:cNvSpPr/>
            <p:nvPr/>
          </p:nvSpPr>
          <p:spPr>
            <a:xfrm>
              <a:off x="6176849" y="4654565"/>
              <a:ext cx="682173" cy="52474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600" b="1" dirty="0">
                  <a:solidFill>
                    <a:schemeClr val="accent1">
                      <a:lumMod val="25000"/>
                    </a:schemeClr>
                  </a:solidFill>
                  <a:latin typeface="Arial Narrow" panose="020B0606020202030204" pitchFamily="34" charset="0"/>
                </a:rPr>
                <a:t>86</a:t>
              </a:r>
              <a:endParaRPr lang="it-IT" sz="1600" b="1" dirty="0">
                <a:solidFill>
                  <a:schemeClr val="accent1">
                    <a:lumMod val="25000"/>
                  </a:schemeClr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7" name="CasellaDiTesto 26"/>
            <p:cNvSpPr txBox="1"/>
            <p:nvPr/>
          </p:nvSpPr>
          <p:spPr>
            <a:xfrm>
              <a:off x="4196962" y="4312733"/>
              <a:ext cx="596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dirty="0">
                  <a:latin typeface="Arial Narrow" panose="020B0606020202030204" pitchFamily="34" charset="0"/>
                </a:rPr>
                <a:t>NORD</a:t>
              </a:r>
              <a:endParaRPr lang="it-IT" sz="1200" b="1" dirty="0">
                <a:latin typeface="Arial Narrow" panose="020B0606020202030204" pitchFamily="34" charset="0"/>
              </a:endParaRPr>
            </a:p>
          </p:txBody>
        </p:sp>
        <p:sp>
          <p:nvSpPr>
            <p:cNvPr id="28" name="CasellaDiTesto 27"/>
            <p:cNvSpPr txBox="1"/>
            <p:nvPr/>
          </p:nvSpPr>
          <p:spPr>
            <a:xfrm>
              <a:off x="5075745" y="4321702"/>
              <a:ext cx="7796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dirty="0">
                  <a:latin typeface="Arial Narrow" panose="020B0606020202030204" pitchFamily="34" charset="0"/>
                </a:rPr>
                <a:t>CENTRO</a:t>
              </a:r>
              <a:endParaRPr lang="it-IT" sz="1200" b="1" dirty="0">
                <a:latin typeface="Arial Narrow" panose="020B0606020202030204" pitchFamily="34" charset="0"/>
              </a:endParaRPr>
            </a:p>
          </p:txBody>
        </p:sp>
        <p:sp>
          <p:nvSpPr>
            <p:cNvPr id="29" name="CasellaDiTesto 28"/>
            <p:cNvSpPr txBox="1"/>
            <p:nvPr/>
          </p:nvSpPr>
          <p:spPr>
            <a:xfrm>
              <a:off x="5929967" y="4312733"/>
              <a:ext cx="11759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dirty="0">
                  <a:latin typeface="Arial Narrow" panose="020B0606020202030204" pitchFamily="34" charset="0"/>
                </a:rPr>
                <a:t>SUD E ISOLE</a:t>
              </a:r>
              <a:endParaRPr lang="it-IT" sz="1200" b="1" dirty="0">
                <a:latin typeface="Arial Narrow" panose="020B0606020202030204" pitchFamily="34" charset="0"/>
              </a:endParaRPr>
            </a:p>
          </p:txBody>
        </p:sp>
        <p:sp>
          <p:nvSpPr>
            <p:cNvPr id="33" name="Ovale 32"/>
            <p:cNvSpPr/>
            <p:nvPr/>
          </p:nvSpPr>
          <p:spPr>
            <a:xfrm>
              <a:off x="4156705" y="5297327"/>
              <a:ext cx="682173" cy="52474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600" b="1" dirty="0">
                  <a:solidFill>
                    <a:schemeClr val="accent1">
                      <a:lumMod val="25000"/>
                    </a:schemeClr>
                  </a:solidFill>
                  <a:latin typeface="Arial Narrow" panose="020B0606020202030204" pitchFamily="34" charset="0"/>
                </a:rPr>
                <a:t>210</a:t>
              </a:r>
              <a:endParaRPr lang="it-IT" sz="1600" b="1" dirty="0">
                <a:solidFill>
                  <a:schemeClr val="accent1">
                    <a:lumMod val="25000"/>
                  </a:schemeClr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4" name="Ovale 33"/>
            <p:cNvSpPr/>
            <p:nvPr/>
          </p:nvSpPr>
          <p:spPr>
            <a:xfrm>
              <a:off x="5127130" y="5297327"/>
              <a:ext cx="682173" cy="52474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600" b="1" dirty="0">
                  <a:solidFill>
                    <a:schemeClr val="accent1">
                      <a:lumMod val="25000"/>
                    </a:schemeClr>
                  </a:solidFill>
                  <a:latin typeface="Arial Narrow" panose="020B0606020202030204" pitchFamily="34" charset="0"/>
                </a:rPr>
                <a:t>38</a:t>
              </a:r>
              <a:endParaRPr lang="it-IT" sz="1600" b="1" dirty="0">
                <a:solidFill>
                  <a:schemeClr val="accent1">
                    <a:lumMod val="25000"/>
                  </a:schemeClr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5" name="Ovale 34"/>
            <p:cNvSpPr/>
            <p:nvPr/>
          </p:nvSpPr>
          <p:spPr>
            <a:xfrm>
              <a:off x="6179507" y="5295176"/>
              <a:ext cx="682173" cy="52474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600" b="1" dirty="0">
                  <a:solidFill>
                    <a:schemeClr val="accent1">
                      <a:lumMod val="25000"/>
                    </a:schemeClr>
                  </a:solidFill>
                  <a:latin typeface="Arial Narrow" panose="020B0606020202030204" pitchFamily="34" charset="0"/>
                </a:rPr>
                <a:t>110</a:t>
              </a:r>
              <a:endParaRPr lang="it-IT" sz="1600" b="1" dirty="0">
                <a:solidFill>
                  <a:schemeClr val="accent1">
                    <a:lumMod val="25000"/>
                  </a:schemeClr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8" name="Rettangolo arrotondato 37"/>
            <p:cNvSpPr/>
            <p:nvPr/>
          </p:nvSpPr>
          <p:spPr>
            <a:xfrm>
              <a:off x="1436473" y="4287036"/>
              <a:ext cx="5903849" cy="1887606"/>
            </a:xfrm>
            <a:prstGeom prst="roundRect">
              <a:avLst/>
            </a:prstGeom>
            <a:no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it-IT" sz="1800"/>
            </a:p>
          </p:txBody>
        </p:sp>
      </p:grpSp>
    </p:spTree>
    <p:extLst>
      <p:ext uri="{BB962C8B-B14F-4D97-AF65-F5344CB8AC3E}">
        <p14:creationId xmlns:p14="http://schemas.microsoft.com/office/powerpoint/2010/main" val="8207898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661549" y="476250"/>
            <a:ext cx="7339452" cy="67645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it-IT" altLang="it-IT" dirty="0" smtClean="0"/>
              <a:t>Chiudere i conti del passato</a:t>
            </a:r>
            <a:endParaRPr lang="it-IT" altLang="it-IT" dirty="0"/>
          </a:p>
        </p:txBody>
      </p:sp>
      <p:sp>
        <p:nvSpPr>
          <p:cNvPr id="17411" name="Segnaposto numero diapositiva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83927D5F-EF90-4B0D-B496-5FB655BBB54A}" type="slidenum">
              <a:rPr lang="it-IT" altLang="it-IT" sz="1200"/>
              <a:pPr/>
              <a:t>30</a:t>
            </a:fld>
            <a:endParaRPr lang="it-IT" altLang="it-IT" sz="1200" dirty="0"/>
          </a:p>
        </p:txBody>
      </p:sp>
      <p:sp>
        <p:nvSpPr>
          <p:cNvPr id="6" name="Rettangolo 5"/>
          <p:cNvSpPr/>
          <p:nvPr/>
        </p:nvSpPr>
        <p:spPr>
          <a:xfrm>
            <a:off x="1690189" y="1120401"/>
            <a:ext cx="598454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buClrTx/>
              <a:buFontTx/>
              <a:buNone/>
            </a:pPr>
            <a:r>
              <a:rPr lang="it-IT" altLang="it-IT" sz="2200" b="1" i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Coltivare la fiducia nei rapporti Stato-Comuni</a:t>
            </a:r>
            <a:endParaRPr lang="it-IT" altLang="it-IT" sz="2200" b="1" i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661550" y="1709978"/>
            <a:ext cx="8015628" cy="4598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marL="279400" indent="-273050">
              <a:tabLst>
                <a:tab pos="279400" algn="l"/>
                <a:tab pos="722313" algn="l"/>
                <a:tab pos="1171575" algn="l"/>
                <a:tab pos="1620838" algn="l"/>
                <a:tab pos="2070100" algn="l"/>
                <a:tab pos="2519363" algn="l"/>
                <a:tab pos="2968625" algn="l"/>
                <a:tab pos="3417888" algn="l"/>
                <a:tab pos="3867150" algn="l"/>
                <a:tab pos="4316413" algn="l"/>
                <a:tab pos="4765675" algn="l"/>
                <a:tab pos="5214938" algn="l"/>
                <a:tab pos="5668963" algn="l"/>
                <a:tab pos="6113463" algn="l"/>
                <a:tab pos="6562725" algn="l"/>
                <a:tab pos="7011988" algn="l"/>
                <a:tab pos="7461250" algn="l"/>
                <a:tab pos="7910513" algn="l"/>
                <a:tab pos="8359775" algn="l"/>
                <a:tab pos="8809038" algn="l"/>
                <a:tab pos="9258300" algn="l"/>
                <a:tab pos="9429750" algn="l"/>
                <a:tab pos="9880600" algn="l"/>
                <a:tab pos="10328275" algn="l"/>
                <a:tab pos="10777538" algn="l"/>
                <a:tab pos="10779125" algn="l"/>
                <a:tab pos="1078071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>
              <a:tabLst>
                <a:tab pos="279400" algn="l"/>
                <a:tab pos="722313" algn="l"/>
                <a:tab pos="1171575" algn="l"/>
                <a:tab pos="1620838" algn="l"/>
                <a:tab pos="2070100" algn="l"/>
                <a:tab pos="2519363" algn="l"/>
                <a:tab pos="2968625" algn="l"/>
                <a:tab pos="3417888" algn="l"/>
                <a:tab pos="3867150" algn="l"/>
                <a:tab pos="4316413" algn="l"/>
                <a:tab pos="4765675" algn="l"/>
                <a:tab pos="5214938" algn="l"/>
                <a:tab pos="5668963" algn="l"/>
                <a:tab pos="6113463" algn="l"/>
                <a:tab pos="6562725" algn="l"/>
                <a:tab pos="7011988" algn="l"/>
                <a:tab pos="7461250" algn="l"/>
                <a:tab pos="7910513" algn="l"/>
                <a:tab pos="8359775" algn="l"/>
                <a:tab pos="8809038" algn="l"/>
                <a:tab pos="9258300" algn="l"/>
                <a:tab pos="9429750" algn="l"/>
                <a:tab pos="9880600" algn="l"/>
                <a:tab pos="10328275" algn="l"/>
                <a:tab pos="10777538" algn="l"/>
                <a:tab pos="10779125" algn="l"/>
                <a:tab pos="1078071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279400" algn="l"/>
                <a:tab pos="722313" algn="l"/>
                <a:tab pos="1171575" algn="l"/>
                <a:tab pos="1620838" algn="l"/>
                <a:tab pos="2070100" algn="l"/>
                <a:tab pos="2519363" algn="l"/>
                <a:tab pos="2968625" algn="l"/>
                <a:tab pos="3417888" algn="l"/>
                <a:tab pos="3867150" algn="l"/>
                <a:tab pos="4316413" algn="l"/>
                <a:tab pos="4765675" algn="l"/>
                <a:tab pos="5214938" algn="l"/>
                <a:tab pos="5668963" algn="l"/>
                <a:tab pos="6113463" algn="l"/>
                <a:tab pos="6562725" algn="l"/>
                <a:tab pos="7011988" algn="l"/>
                <a:tab pos="7461250" algn="l"/>
                <a:tab pos="7910513" algn="l"/>
                <a:tab pos="8359775" algn="l"/>
                <a:tab pos="8809038" algn="l"/>
                <a:tab pos="9258300" algn="l"/>
                <a:tab pos="9429750" algn="l"/>
                <a:tab pos="9880600" algn="l"/>
                <a:tab pos="10328275" algn="l"/>
                <a:tab pos="10777538" algn="l"/>
                <a:tab pos="10779125" algn="l"/>
                <a:tab pos="1078071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279400" algn="l"/>
                <a:tab pos="722313" algn="l"/>
                <a:tab pos="1171575" algn="l"/>
                <a:tab pos="1620838" algn="l"/>
                <a:tab pos="2070100" algn="l"/>
                <a:tab pos="2519363" algn="l"/>
                <a:tab pos="2968625" algn="l"/>
                <a:tab pos="3417888" algn="l"/>
                <a:tab pos="3867150" algn="l"/>
                <a:tab pos="4316413" algn="l"/>
                <a:tab pos="4765675" algn="l"/>
                <a:tab pos="5214938" algn="l"/>
                <a:tab pos="5668963" algn="l"/>
                <a:tab pos="6113463" algn="l"/>
                <a:tab pos="6562725" algn="l"/>
                <a:tab pos="7011988" algn="l"/>
                <a:tab pos="7461250" algn="l"/>
                <a:tab pos="7910513" algn="l"/>
                <a:tab pos="8359775" algn="l"/>
                <a:tab pos="8809038" algn="l"/>
                <a:tab pos="9258300" algn="l"/>
                <a:tab pos="9429750" algn="l"/>
                <a:tab pos="9880600" algn="l"/>
                <a:tab pos="10328275" algn="l"/>
                <a:tab pos="10777538" algn="l"/>
                <a:tab pos="10779125" algn="l"/>
                <a:tab pos="1078071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279400" algn="l"/>
                <a:tab pos="722313" algn="l"/>
                <a:tab pos="1171575" algn="l"/>
                <a:tab pos="1620838" algn="l"/>
                <a:tab pos="2070100" algn="l"/>
                <a:tab pos="2519363" algn="l"/>
                <a:tab pos="2968625" algn="l"/>
                <a:tab pos="3417888" algn="l"/>
                <a:tab pos="3867150" algn="l"/>
                <a:tab pos="4316413" algn="l"/>
                <a:tab pos="4765675" algn="l"/>
                <a:tab pos="5214938" algn="l"/>
                <a:tab pos="5668963" algn="l"/>
                <a:tab pos="6113463" algn="l"/>
                <a:tab pos="6562725" algn="l"/>
                <a:tab pos="7011988" algn="l"/>
                <a:tab pos="7461250" algn="l"/>
                <a:tab pos="7910513" algn="l"/>
                <a:tab pos="8359775" algn="l"/>
                <a:tab pos="8809038" algn="l"/>
                <a:tab pos="9258300" algn="l"/>
                <a:tab pos="9429750" algn="l"/>
                <a:tab pos="9880600" algn="l"/>
                <a:tab pos="10328275" algn="l"/>
                <a:tab pos="10777538" algn="l"/>
                <a:tab pos="10779125" algn="l"/>
                <a:tab pos="1078071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79400" algn="l"/>
                <a:tab pos="722313" algn="l"/>
                <a:tab pos="1171575" algn="l"/>
                <a:tab pos="1620838" algn="l"/>
                <a:tab pos="2070100" algn="l"/>
                <a:tab pos="2519363" algn="l"/>
                <a:tab pos="2968625" algn="l"/>
                <a:tab pos="3417888" algn="l"/>
                <a:tab pos="3867150" algn="l"/>
                <a:tab pos="4316413" algn="l"/>
                <a:tab pos="4765675" algn="l"/>
                <a:tab pos="5214938" algn="l"/>
                <a:tab pos="5668963" algn="l"/>
                <a:tab pos="6113463" algn="l"/>
                <a:tab pos="6562725" algn="l"/>
                <a:tab pos="7011988" algn="l"/>
                <a:tab pos="7461250" algn="l"/>
                <a:tab pos="7910513" algn="l"/>
                <a:tab pos="8359775" algn="l"/>
                <a:tab pos="8809038" algn="l"/>
                <a:tab pos="9258300" algn="l"/>
                <a:tab pos="9429750" algn="l"/>
                <a:tab pos="9880600" algn="l"/>
                <a:tab pos="10328275" algn="l"/>
                <a:tab pos="10777538" algn="l"/>
                <a:tab pos="10779125" algn="l"/>
                <a:tab pos="1078071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79400" algn="l"/>
                <a:tab pos="722313" algn="l"/>
                <a:tab pos="1171575" algn="l"/>
                <a:tab pos="1620838" algn="l"/>
                <a:tab pos="2070100" algn="l"/>
                <a:tab pos="2519363" algn="l"/>
                <a:tab pos="2968625" algn="l"/>
                <a:tab pos="3417888" algn="l"/>
                <a:tab pos="3867150" algn="l"/>
                <a:tab pos="4316413" algn="l"/>
                <a:tab pos="4765675" algn="l"/>
                <a:tab pos="5214938" algn="l"/>
                <a:tab pos="5668963" algn="l"/>
                <a:tab pos="6113463" algn="l"/>
                <a:tab pos="6562725" algn="l"/>
                <a:tab pos="7011988" algn="l"/>
                <a:tab pos="7461250" algn="l"/>
                <a:tab pos="7910513" algn="l"/>
                <a:tab pos="8359775" algn="l"/>
                <a:tab pos="8809038" algn="l"/>
                <a:tab pos="9258300" algn="l"/>
                <a:tab pos="9429750" algn="l"/>
                <a:tab pos="9880600" algn="l"/>
                <a:tab pos="10328275" algn="l"/>
                <a:tab pos="10777538" algn="l"/>
                <a:tab pos="10779125" algn="l"/>
                <a:tab pos="1078071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79400" algn="l"/>
                <a:tab pos="722313" algn="l"/>
                <a:tab pos="1171575" algn="l"/>
                <a:tab pos="1620838" algn="l"/>
                <a:tab pos="2070100" algn="l"/>
                <a:tab pos="2519363" algn="l"/>
                <a:tab pos="2968625" algn="l"/>
                <a:tab pos="3417888" algn="l"/>
                <a:tab pos="3867150" algn="l"/>
                <a:tab pos="4316413" algn="l"/>
                <a:tab pos="4765675" algn="l"/>
                <a:tab pos="5214938" algn="l"/>
                <a:tab pos="5668963" algn="l"/>
                <a:tab pos="6113463" algn="l"/>
                <a:tab pos="6562725" algn="l"/>
                <a:tab pos="7011988" algn="l"/>
                <a:tab pos="7461250" algn="l"/>
                <a:tab pos="7910513" algn="l"/>
                <a:tab pos="8359775" algn="l"/>
                <a:tab pos="8809038" algn="l"/>
                <a:tab pos="9258300" algn="l"/>
                <a:tab pos="9429750" algn="l"/>
                <a:tab pos="9880600" algn="l"/>
                <a:tab pos="10328275" algn="l"/>
                <a:tab pos="10777538" algn="l"/>
                <a:tab pos="10779125" algn="l"/>
                <a:tab pos="1078071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79400" algn="l"/>
                <a:tab pos="722313" algn="l"/>
                <a:tab pos="1171575" algn="l"/>
                <a:tab pos="1620838" algn="l"/>
                <a:tab pos="2070100" algn="l"/>
                <a:tab pos="2519363" algn="l"/>
                <a:tab pos="2968625" algn="l"/>
                <a:tab pos="3417888" algn="l"/>
                <a:tab pos="3867150" algn="l"/>
                <a:tab pos="4316413" algn="l"/>
                <a:tab pos="4765675" algn="l"/>
                <a:tab pos="5214938" algn="l"/>
                <a:tab pos="5668963" algn="l"/>
                <a:tab pos="6113463" algn="l"/>
                <a:tab pos="6562725" algn="l"/>
                <a:tab pos="7011988" algn="l"/>
                <a:tab pos="7461250" algn="l"/>
                <a:tab pos="7910513" algn="l"/>
                <a:tab pos="8359775" algn="l"/>
                <a:tab pos="8809038" algn="l"/>
                <a:tab pos="9258300" algn="l"/>
                <a:tab pos="9429750" algn="l"/>
                <a:tab pos="9880600" algn="l"/>
                <a:tab pos="10328275" algn="l"/>
                <a:tab pos="10777538" algn="l"/>
                <a:tab pos="10779125" algn="l"/>
                <a:tab pos="1078071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it-IT" altLang="it-IT" sz="2000" b="1" i="1" dirty="0" smtClean="0">
                <a:solidFill>
                  <a:srgbClr val="1F497D"/>
                </a:solidFill>
                <a:latin typeface="Arial Narrow" panose="020B0606020202030204" pitchFamily="34" charset="0"/>
              </a:rPr>
              <a:t>UFFICI </a:t>
            </a:r>
            <a:r>
              <a:rPr lang="it-IT" altLang="it-IT" sz="2000" b="1" i="1" dirty="0">
                <a:solidFill>
                  <a:srgbClr val="1F497D"/>
                </a:solidFill>
                <a:latin typeface="Arial Narrow" panose="020B0606020202030204" pitchFamily="34" charset="0"/>
              </a:rPr>
              <a:t>GIUDIZIARI (700 mln.)  </a:t>
            </a:r>
          </a:p>
          <a:p>
            <a:pPr defTabSz="457200" eaLnBrk="1" fontAlgn="auto" hangingPunct="1">
              <a:spcBef>
                <a:spcPts val="300"/>
              </a:spcBef>
              <a:spcAft>
                <a:spcPts val="0"/>
              </a:spcAft>
            </a:pPr>
            <a:r>
              <a:rPr lang="it-IT" altLang="it-IT" sz="1800" dirty="0">
                <a:latin typeface="Arial Narrow" panose="020B0606020202030204" pitchFamily="34" charset="0"/>
              </a:rPr>
              <a:t>     	ristoro </a:t>
            </a:r>
            <a:r>
              <a:rPr lang="it-IT" altLang="it-IT" sz="1800" dirty="0" smtClean="0">
                <a:latin typeface="Arial Narrow" panose="020B0606020202030204" pitchFamily="34" charset="0"/>
              </a:rPr>
              <a:t>delle </a:t>
            </a:r>
            <a:r>
              <a:rPr lang="it-IT" altLang="it-IT" sz="1800" dirty="0">
                <a:latin typeface="Arial Narrow" panose="020B0606020202030204" pitchFamily="34" charset="0"/>
              </a:rPr>
              <a:t>spese di funzionamento degli Uffici giudiziari relative al periodo </a:t>
            </a:r>
            <a:r>
              <a:rPr lang="it-IT" altLang="it-IT" sz="1800" dirty="0" smtClean="0">
                <a:latin typeface="Arial Narrow" panose="020B0606020202030204" pitchFamily="34" charset="0"/>
              </a:rPr>
              <a:t>2012-2015</a:t>
            </a:r>
            <a:endParaRPr lang="it-IT" altLang="it-IT" sz="1800" b="1" dirty="0">
              <a:latin typeface="Arial Narrow" panose="020B0606020202030204" pitchFamily="34" charset="0"/>
            </a:endParaRPr>
          </a:p>
          <a:p>
            <a:pPr defTabSz="457200" eaLnBrk="1" fontAlgn="auto" hangingPunct="1">
              <a:spcBef>
                <a:spcPts val="1800"/>
              </a:spcBef>
              <a:spcAft>
                <a:spcPts val="0"/>
              </a:spcAft>
              <a:buFont typeface="Arial" charset="0"/>
              <a:buChar char="•"/>
            </a:pPr>
            <a:r>
              <a:rPr lang="it-IT" altLang="it-IT" sz="2000" b="1" i="1" dirty="0">
                <a:solidFill>
                  <a:srgbClr val="1F497D"/>
                </a:solidFill>
                <a:latin typeface="Arial Narrow" panose="020B0606020202030204" pitchFamily="34" charset="0"/>
              </a:rPr>
              <a:t>IMU AGRICOLA </a:t>
            </a:r>
            <a:r>
              <a:rPr lang="it-IT" altLang="it-IT" sz="2000" b="1" i="1" dirty="0" smtClean="0">
                <a:solidFill>
                  <a:srgbClr val="1F497D"/>
                </a:solidFill>
                <a:latin typeface="Arial Narrow" panose="020B0606020202030204" pitchFamily="34" charset="0"/>
              </a:rPr>
              <a:t>(65 mln</a:t>
            </a:r>
            <a:r>
              <a:rPr lang="it-IT" altLang="it-IT" sz="2000" b="1" i="1" dirty="0">
                <a:solidFill>
                  <a:srgbClr val="1F497D"/>
                </a:solidFill>
                <a:latin typeface="Arial Narrow" panose="020B0606020202030204" pitchFamily="34" charset="0"/>
              </a:rPr>
              <a:t>.)</a:t>
            </a:r>
          </a:p>
          <a:p>
            <a:pPr defTabSz="457200" eaLnBrk="1" fontAlgn="auto" hangingPunct="1">
              <a:spcBef>
                <a:spcPts val="300"/>
              </a:spcBef>
              <a:spcAft>
                <a:spcPts val="0"/>
              </a:spcAft>
            </a:pPr>
            <a:r>
              <a:rPr lang="it-IT" altLang="it-IT" sz="1800" dirty="0">
                <a:latin typeface="Arial Narrow" panose="020B0606020202030204" pitchFamily="34" charset="0"/>
              </a:rPr>
              <a:t>     </a:t>
            </a:r>
            <a:r>
              <a:rPr lang="it-IT" altLang="it-IT" sz="1800" dirty="0" smtClean="0">
                <a:latin typeface="Arial Narrow" panose="020B0606020202030204" pitchFamily="34" charset="0"/>
              </a:rPr>
              <a:t> compensare </a:t>
            </a:r>
            <a:r>
              <a:rPr lang="it-IT" altLang="it-IT" sz="1800" dirty="0">
                <a:latin typeface="Arial Narrow" panose="020B0606020202030204" pitchFamily="34" charset="0"/>
              </a:rPr>
              <a:t>la differenza tra stime Mef e gettito realmente incassato  </a:t>
            </a:r>
            <a:r>
              <a:rPr lang="it-IT" altLang="it-IT" sz="1800" dirty="0" smtClean="0">
                <a:latin typeface="Arial Narrow" panose="020B0606020202030204" pitchFamily="34" charset="0"/>
              </a:rPr>
              <a:t>anche per il 2015</a:t>
            </a:r>
            <a:endParaRPr lang="it-IT" altLang="it-IT" sz="1800" b="1" dirty="0">
              <a:latin typeface="Arial Narrow" panose="020B0606020202030204" pitchFamily="34" charset="0"/>
            </a:endParaRPr>
          </a:p>
          <a:p>
            <a:pPr defTabSz="457200" eaLnBrk="1" fontAlgn="auto" hangingPunct="1">
              <a:spcBef>
                <a:spcPts val="1800"/>
              </a:spcBef>
              <a:spcAft>
                <a:spcPts val="0"/>
              </a:spcAft>
              <a:buFont typeface="Arial" charset="0"/>
              <a:buChar char="•"/>
            </a:pPr>
            <a:r>
              <a:rPr lang="it-IT" altLang="it-IT" sz="2000" b="1" i="1" dirty="0">
                <a:solidFill>
                  <a:srgbClr val="1F497D"/>
                </a:solidFill>
                <a:latin typeface="Arial Narrow" panose="020B0606020202030204" pitchFamily="34" charset="0"/>
              </a:rPr>
              <a:t>FONDO IMU-Tasi (390 mln.)</a:t>
            </a:r>
          </a:p>
          <a:p>
            <a:pPr marL="647700" indent="0" algn="just" defTabSz="457200" eaLnBrk="1" fontAlgn="auto" hangingPunct="1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714375" algn="l"/>
                <a:tab pos="1077913" algn="l"/>
                <a:tab pos="2070100" algn="l"/>
                <a:tab pos="2519363" algn="l"/>
                <a:tab pos="2968625" algn="l"/>
                <a:tab pos="3417888" algn="l"/>
                <a:tab pos="3867150" algn="l"/>
                <a:tab pos="4316413" algn="l"/>
                <a:tab pos="4765675" algn="l"/>
                <a:tab pos="5214938" algn="l"/>
                <a:tab pos="5668963" algn="l"/>
                <a:tab pos="6113463" algn="l"/>
                <a:tab pos="6562725" algn="l"/>
                <a:tab pos="7011988" algn="l"/>
                <a:tab pos="7461250" algn="l"/>
                <a:tab pos="7910513" algn="l"/>
                <a:tab pos="8359775" algn="l"/>
                <a:tab pos="8809038" algn="l"/>
                <a:tab pos="9258300" algn="l"/>
                <a:tab pos="9429750" algn="l"/>
                <a:tab pos="9880600" algn="l"/>
                <a:tab pos="10328275" algn="l"/>
                <a:tab pos="10777538" algn="l"/>
                <a:tab pos="10779125" algn="l"/>
                <a:tab pos="10780713" algn="l"/>
              </a:tabLst>
            </a:pPr>
            <a:r>
              <a:rPr lang="it-IT" altLang="it-IT" sz="1800" dirty="0">
                <a:latin typeface="Arial Narrow" panose="020B0606020202030204" pitchFamily="34" charset="0"/>
              </a:rPr>
              <a:t> </a:t>
            </a:r>
            <a:r>
              <a:rPr lang="it-IT" altLang="it-IT" sz="1800" dirty="0" smtClean="0">
                <a:latin typeface="Arial Narrow" panose="020B0606020202030204" pitchFamily="34" charset="0"/>
              </a:rPr>
              <a:t>  consolidarlo </a:t>
            </a:r>
            <a:r>
              <a:rPr lang="it-IT" altLang="it-IT" sz="1800" dirty="0">
                <a:latin typeface="Arial Narrow" panose="020B0606020202030204" pitchFamily="34" charset="0"/>
              </a:rPr>
              <a:t>nelle risorse ordinarie e includerlo nel saldo di competenza </a:t>
            </a:r>
          </a:p>
          <a:p>
            <a:pPr marL="990600" indent="-342900" algn="just" defTabSz="457200" eaLnBrk="1" fontAlgn="auto" hangingPunct="1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722313" algn="l"/>
                <a:tab pos="982663" algn="l"/>
                <a:tab pos="1077913" algn="l"/>
                <a:tab pos="2070100" algn="l"/>
                <a:tab pos="2519363" algn="l"/>
                <a:tab pos="2968625" algn="l"/>
                <a:tab pos="3417888" algn="l"/>
                <a:tab pos="3867150" algn="l"/>
                <a:tab pos="4316413" algn="l"/>
                <a:tab pos="4765675" algn="l"/>
                <a:tab pos="5214938" algn="l"/>
                <a:tab pos="5668963" algn="l"/>
                <a:tab pos="6113463" algn="l"/>
                <a:tab pos="6562725" algn="l"/>
                <a:tab pos="7011988" algn="l"/>
                <a:tab pos="7461250" algn="l"/>
                <a:tab pos="7910513" algn="l"/>
                <a:tab pos="8359775" algn="l"/>
                <a:tab pos="8809038" algn="l"/>
                <a:tab pos="9258300" algn="l"/>
                <a:tab pos="9429750" algn="l"/>
                <a:tab pos="9880600" algn="l"/>
                <a:tab pos="10328275" algn="l"/>
                <a:tab pos="10777538" algn="l"/>
                <a:tab pos="10779125" algn="l"/>
                <a:tab pos="10780713" algn="l"/>
              </a:tabLst>
            </a:pPr>
            <a:r>
              <a:rPr lang="it-IT" altLang="it-IT" sz="1800" dirty="0" smtClean="0">
                <a:latin typeface="Arial Narrow" panose="020B0606020202030204" pitchFamily="34" charset="0"/>
              </a:rPr>
              <a:t>sono </a:t>
            </a:r>
            <a:r>
              <a:rPr lang="it-IT" altLang="it-IT" sz="1800" dirty="0">
                <a:latin typeface="Arial Narrow" panose="020B0606020202030204" pitchFamily="34" charset="0"/>
              </a:rPr>
              <a:t>risorse dovute per ricostituire il gettito da abitazione principale IMU perduto       </a:t>
            </a:r>
            <a:r>
              <a:rPr lang="it-IT" altLang="it-IT" sz="1800" dirty="0" smtClean="0">
                <a:latin typeface="Arial Narrow" panose="020B0606020202030204" pitchFamily="34" charset="0"/>
              </a:rPr>
              <a:t> nel </a:t>
            </a:r>
            <a:r>
              <a:rPr lang="it-IT" altLang="it-IT" sz="1800" dirty="0">
                <a:latin typeface="Arial Narrow" panose="020B0606020202030204" pitchFamily="34" charset="0"/>
              </a:rPr>
              <a:t>2013-2014 con l’introduzione della Tasi a causa dei nuovi limiti di aliquota</a:t>
            </a:r>
          </a:p>
          <a:p>
            <a:pPr defTabSz="457200" eaLnBrk="1" fontAlgn="auto" hangingPunct="1">
              <a:spcBef>
                <a:spcPts val="1800"/>
              </a:spcBef>
              <a:spcAft>
                <a:spcPts val="0"/>
              </a:spcAft>
              <a:buFont typeface="Arial" charset="0"/>
              <a:buChar char="•"/>
            </a:pPr>
            <a:r>
              <a:rPr lang="it-IT" altLang="it-IT" sz="2000" b="1" i="1" dirty="0">
                <a:solidFill>
                  <a:srgbClr val="1F497D"/>
                </a:solidFill>
                <a:latin typeface="Arial Narrow" panose="020B0606020202030204" pitchFamily="34" charset="0"/>
              </a:rPr>
              <a:t>SENTENZA CONSIGLIO DI STATO IMU-ICI</a:t>
            </a:r>
          </a:p>
          <a:p>
            <a:pPr marL="933450" indent="-285750" algn="just" defTabSz="457200" eaLnBrk="1" fontAlgn="auto" hangingPunct="1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722313" algn="l"/>
                <a:tab pos="982663" algn="l"/>
                <a:tab pos="1077913" algn="l"/>
                <a:tab pos="2070100" algn="l"/>
                <a:tab pos="2519363" algn="l"/>
                <a:tab pos="2968625" algn="l"/>
                <a:tab pos="3417888" algn="l"/>
                <a:tab pos="3867150" algn="l"/>
                <a:tab pos="4316413" algn="l"/>
                <a:tab pos="4765675" algn="l"/>
                <a:tab pos="5214938" algn="l"/>
                <a:tab pos="5668963" algn="l"/>
                <a:tab pos="6113463" algn="l"/>
                <a:tab pos="6562725" algn="l"/>
                <a:tab pos="7011988" algn="l"/>
                <a:tab pos="7461250" algn="l"/>
                <a:tab pos="7910513" algn="l"/>
                <a:tab pos="8359775" algn="l"/>
                <a:tab pos="8809038" algn="l"/>
                <a:tab pos="9258300" algn="l"/>
                <a:tab pos="9429750" algn="l"/>
                <a:tab pos="9880600" algn="l"/>
                <a:tab pos="10328275" algn="l"/>
                <a:tab pos="10777538" algn="l"/>
                <a:tab pos="10779125" algn="l"/>
                <a:tab pos="10780713" algn="l"/>
              </a:tabLst>
            </a:pPr>
            <a:r>
              <a:rPr lang="it-IT" altLang="it-IT" sz="1800" dirty="0" smtClean="0">
                <a:latin typeface="Arial Narrow" panose="020B0606020202030204" pitchFamily="34" charset="0"/>
              </a:rPr>
              <a:t>60/90 milioni </a:t>
            </a:r>
            <a:r>
              <a:rPr lang="it-IT" altLang="it-IT" sz="1800" dirty="0">
                <a:latin typeface="Arial Narrow" panose="020B0606020202030204" pitchFamily="34" charset="0"/>
              </a:rPr>
              <a:t>annui per 5 </a:t>
            </a:r>
            <a:r>
              <a:rPr lang="it-IT" altLang="it-IT" sz="1800" dirty="0" smtClean="0">
                <a:latin typeface="Arial Narrow" panose="020B0606020202030204" pitchFamily="34" charset="0"/>
              </a:rPr>
              <a:t>anni</a:t>
            </a:r>
            <a:endParaRPr lang="it-IT" altLang="it-IT" sz="1800" dirty="0">
              <a:latin typeface="Arial Narrow" panose="020B0606020202030204" pitchFamily="34" charset="0"/>
            </a:endParaRPr>
          </a:p>
          <a:p>
            <a:pPr marL="933450" indent="-285750" algn="just" defTabSz="45720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722313" algn="l"/>
                <a:tab pos="982663" algn="l"/>
                <a:tab pos="1077913" algn="l"/>
                <a:tab pos="2070100" algn="l"/>
                <a:tab pos="2519363" algn="l"/>
                <a:tab pos="2968625" algn="l"/>
                <a:tab pos="3417888" algn="l"/>
                <a:tab pos="3867150" algn="l"/>
                <a:tab pos="4316413" algn="l"/>
                <a:tab pos="4765675" algn="l"/>
                <a:tab pos="5214938" algn="l"/>
                <a:tab pos="5668963" algn="l"/>
                <a:tab pos="6113463" algn="l"/>
                <a:tab pos="6562725" algn="l"/>
                <a:tab pos="7011988" algn="l"/>
                <a:tab pos="7461250" algn="l"/>
                <a:tab pos="7910513" algn="l"/>
                <a:tab pos="8359775" algn="l"/>
                <a:tab pos="8809038" algn="l"/>
                <a:tab pos="9258300" algn="l"/>
                <a:tab pos="9429750" algn="l"/>
                <a:tab pos="9880600" algn="l"/>
                <a:tab pos="10328275" algn="l"/>
                <a:tab pos="10777538" algn="l"/>
                <a:tab pos="10779125" algn="l"/>
                <a:tab pos="10780713" algn="l"/>
              </a:tabLst>
            </a:pPr>
            <a:r>
              <a:rPr lang="it-IT" altLang="it-IT" sz="1800" dirty="0" smtClean="0">
                <a:latin typeface="Arial Narrow" panose="020B0606020202030204" pitchFamily="34" charset="0"/>
              </a:rPr>
              <a:t>la </a:t>
            </a:r>
            <a:r>
              <a:rPr lang="it-IT" altLang="it-IT" sz="1800" dirty="0">
                <a:latin typeface="Arial Narrow" panose="020B0606020202030204" pitchFamily="34" charset="0"/>
              </a:rPr>
              <a:t>sentenza </a:t>
            </a:r>
            <a:r>
              <a:rPr lang="it-IT" altLang="it-IT" sz="1800" dirty="0" smtClean="0">
                <a:latin typeface="Arial Narrow" panose="020B0606020202030204" pitchFamily="34" charset="0"/>
              </a:rPr>
              <a:t>conferma </a:t>
            </a:r>
            <a:r>
              <a:rPr lang="it-IT" altLang="it-IT" sz="1800" dirty="0">
                <a:latin typeface="Arial Narrow" panose="020B0606020202030204" pitchFamily="34" charset="0"/>
              </a:rPr>
              <a:t>l’errata quantificazione del gettito ICI </a:t>
            </a:r>
            <a:r>
              <a:rPr lang="it-IT" altLang="it-IT" sz="1800" dirty="0" smtClean="0">
                <a:latin typeface="Arial Narrow" panose="020B0606020202030204" pitchFamily="34" charset="0"/>
              </a:rPr>
              <a:t>nella </a:t>
            </a:r>
            <a:r>
              <a:rPr lang="it-IT" altLang="it-IT" sz="1800" dirty="0">
                <a:latin typeface="Arial Narrow" panose="020B0606020202030204" pitchFamily="34" charset="0"/>
              </a:rPr>
              <a:t>fase di </a:t>
            </a:r>
            <a:r>
              <a:rPr lang="it-IT" altLang="it-IT" sz="1800" dirty="0" smtClean="0">
                <a:latin typeface="Arial Narrow" panose="020B0606020202030204" pitchFamily="34" charset="0"/>
              </a:rPr>
              <a:t>passaggio </a:t>
            </a:r>
            <a:r>
              <a:rPr lang="it-IT" altLang="it-IT" sz="1800" dirty="0" smtClean="0">
                <a:latin typeface="Arial Narrow" panose="020B0606020202030204" pitchFamily="34" charset="0"/>
              </a:rPr>
              <a:t>all’IMU (il «</a:t>
            </a:r>
            <a:r>
              <a:rPr lang="it-IT" altLang="it-IT" sz="1800" dirty="0" err="1" smtClean="0">
                <a:latin typeface="Arial Narrow" panose="020B0606020202030204" pitchFamily="34" charset="0"/>
              </a:rPr>
              <a:t>check</a:t>
            </a:r>
            <a:r>
              <a:rPr lang="it-IT" altLang="it-IT" sz="1800" dirty="0" smtClean="0">
                <a:latin typeface="Arial Narrow" panose="020B0606020202030204" pitchFamily="34" charset="0"/>
              </a:rPr>
              <a:t> di coerenza»), che </a:t>
            </a:r>
            <a:r>
              <a:rPr lang="it-IT" altLang="it-IT" sz="1800" dirty="0">
                <a:latin typeface="Arial Narrow" panose="020B0606020202030204" pitchFamily="34" charset="0"/>
              </a:rPr>
              <a:t>ha alterato </a:t>
            </a:r>
            <a:r>
              <a:rPr lang="it-IT" altLang="it-IT" sz="1800" dirty="0" smtClean="0">
                <a:latin typeface="Arial Narrow" panose="020B0606020202030204" pitchFamily="34" charset="0"/>
              </a:rPr>
              <a:t>l’invarianza </a:t>
            </a:r>
            <a:r>
              <a:rPr lang="it-IT" altLang="it-IT" sz="1800" dirty="0">
                <a:latin typeface="Arial Narrow" panose="020B0606020202030204" pitchFamily="34" charset="0"/>
              </a:rPr>
              <a:t>di risorse </a:t>
            </a:r>
            <a:r>
              <a:rPr lang="it-IT" altLang="it-IT" sz="1800" dirty="0" smtClean="0">
                <a:latin typeface="Arial Narrow" panose="020B0606020202030204" pitchFamily="34" charset="0"/>
              </a:rPr>
              <a:t>prevista</a:t>
            </a:r>
            <a:endParaRPr lang="it-IT" altLang="it-IT" sz="18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7361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661549" y="476250"/>
            <a:ext cx="7225151" cy="67645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it-IT" altLang="it-IT" dirty="0" smtClean="0"/>
              <a:t>La riforma della riscossione locale</a:t>
            </a:r>
            <a:endParaRPr lang="it-IT" altLang="it-IT" dirty="0"/>
          </a:p>
        </p:txBody>
      </p:sp>
      <p:sp>
        <p:nvSpPr>
          <p:cNvPr id="17411" name="Segnaposto numero diapositiva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83927D5F-EF90-4B0D-B496-5FB655BBB54A}" type="slidenum">
              <a:rPr lang="it-IT" altLang="it-IT" sz="1200"/>
              <a:pPr/>
              <a:t>31</a:t>
            </a:fld>
            <a:endParaRPr lang="it-IT" altLang="it-IT" sz="1200" dirty="0"/>
          </a:p>
        </p:txBody>
      </p:sp>
      <p:sp>
        <p:nvSpPr>
          <p:cNvPr id="6" name="Rettangolo 5"/>
          <p:cNvSpPr/>
          <p:nvPr/>
        </p:nvSpPr>
        <p:spPr>
          <a:xfrm>
            <a:off x="1690189" y="1120401"/>
            <a:ext cx="598454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Tx/>
              <a:buFontTx/>
              <a:buNone/>
            </a:pPr>
            <a:r>
              <a:rPr lang="it-IT" altLang="it-IT" sz="2200" b="1" i="1" dirty="0" smtClean="0">
                <a:solidFill>
                  <a:srgbClr val="C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Un anticipo del riassetto delle entrate locali</a:t>
            </a:r>
            <a:endParaRPr lang="it-IT" altLang="it-IT" sz="2200" b="1" i="1" dirty="0">
              <a:solidFill>
                <a:srgbClr val="C00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748780" y="1658469"/>
            <a:ext cx="7861110" cy="4807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just" defTabSz="457200"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1800" b="1" i="1" dirty="0" smtClean="0">
                <a:solidFill>
                  <a:srgbClr val="004B6B"/>
                </a:solidFill>
                <a:latin typeface="Arial Narrow" pitchFamily="32" charset="0"/>
                <a:cs typeface="Arial" charset="0"/>
              </a:rPr>
              <a:t>1. RIAFFERMARE </a:t>
            </a:r>
            <a:r>
              <a:rPr lang="it-IT" altLang="it-IT" sz="1800" b="1" i="1" dirty="0">
                <a:solidFill>
                  <a:srgbClr val="004B6B"/>
                </a:solidFill>
                <a:latin typeface="Arial Narrow" pitchFamily="32" charset="0"/>
                <a:cs typeface="Arial" charset="0"/>
              </a:rPr>
              <a:t>IL GOVERNO PUBBLICO DELLA FUNZIONE</a:t>
            </a:r>
          </a:p>
          <a:p>
            <a:pPr algn="just" defTabSz="457200"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1800" dirty="0">
                <a:solidFill>
                  <a:prstClr val="black"/>
                </a:solidFill>
                <a:latin typeface="Arial Narrow" pitchFamily="32" charset="0"/>
                <a:cs typeface="Arial" charset="0"/>
              </a:rPr>
              <a:t>Potenziare la capacità operativa dei Comuni e valorizzare il ruolo delle società </a:t>
            </a:r>
            <a:r>
              <a:rPr lang="it-IT" altLang="it-IT" sz="1800" dirty="0" smtClean="0">
                <a:solidFill>
                  <a:prstClr val="black"/>
                </a:solidFill>
                <a:latin typeface="Arial Narrow" pitchFamily="32" charset="0"/>
                <a:cs typeface="Arial" charset="0"/>
              </a:rPr>
              <a:t>pubbliche</a:t>
            </a:r>
          </a:p>
          <a:p>
            <a:pPr algn="just" defTabSz="457200" eaLnBrk="1" fontAlgn="auto" hangingPunct="1">
              <a:lnSpc>
                <a:spcPct val="114000"/>
              </a:lnSpc>
              <a:spcBef>
                <a:spcPts val="1800"/>
              </a:spcBef>
              <a:spcAft>
                <a:spcPts val="0"/>
              </a:spcAft>
            </a:pPr>
            <a:r>
              <a:rPr lang="it-IT" altLang="it-IT" sz="1800" b="1" i="1" dirty="0">
                <a:solidFill>
                  <a:srgbClr val="004B6B"/>
                </a:solidFill>
                <a:latin typeface="Arial Narrow" pitchFamily="32" charset="0"/>
                <a:cs typeface="Arial" charset="0"/>
              </a:rPr>
              <a:t>2. RAFFORZARE LA </a:t>
            </a:r>
            <a:r>
              <a:rPr lang="it-IT" altLang="it-IT" sz="1800" b="1" i="1" dirty="0" smtClean="0">
                <a:solidFill>
                  <a:srgbClr val="004B6B"/>
                </a:solidFill>
                <a:latin typeface="Arial Narrow" pitchFamily="32" charset="0"/>
                <a:cs typeface="Arial" charset="0"/>
              </a:rPr>
              <a:t>CAPACIT</a:t>
            </a:r>
            <a:r>
              <a:rPr lang="it-IT" altLang="it-IT" sz="1800" b="1" i="1" cap="all" dirty="0" smtClean="0">
                <a:solidFill>
                  <a:srgbClr val="004B6B"/>
                </a:solidFill>
                <a:latin typeface="Arial Narrow" pitchFamily="32" charset="0"/>
                <a:cs typeface="Arial" charset="0"/>
              </a:rPr>
              <a:t>à</a:t>
            </a:r>
            <a:r>
              <a:rPr lang="it-IT" altLang="it-IT" sz="1800" b="1" i="1" dirty="0" smtClean="0">
                <a:solidFill>
                  <a:srgbClr val="004B6B"/>
                </a:solidFill>
                <a:latin typeface="Arial Narrow" pitchFamily="32" charset="0"/>
                <a:cs typeface="Arial" charset="0"/>
              </a:rPr>
              <a:t> </a:t>
            </a:r>
            <a:r>
              <a:rPr lang="it-IT" altLang="it-IT" sz="1800" b="1" i="1" dirty="0">
                <a:solidFill>
                  <a:srgbClr val="004B6B"/>
                </a:solidFill>
                <a:latin typeface="Arial Narrow" pitchFamily="32" charset="0"/>
                <a:cs typeface="Arial" charset="0"/>
              </a:rPr>
              <a:t>OPERATIVA E L'AUTONOMIA GESTIONALE</a:t>
            </a:r>
          </a:p>
          <a:p>
            <a:pPr algn="just" defTabSz="457200"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1800" dirty="0">
                <a:solidFill>
                  <a:prstClr val="black"/>
                </a:solidFill>
                <a:latin typeface="Arial Narrow" pitchFamily="32" charset="0"/>
                <a:cs typeface="Arial" charset="0"/>
              </a:rPr>
              <a:t>Accredito diretto delle somme riscosse nella tesoreria comunale, accesso diretto alle banche dati pubbliche, revisione dell'ingiunzione </a:t>
            </a:r>
            <a:r>
              <a:rPr lang="it-IT" altLang="it-IT" sz="1800" dirty="0" smtClean="0">
                <a:solidFill>
                  <a:prstClr val="black"/>
                </a:solidFill>
                <a:latin typeface="Arial Narrow" pitchFamily="32" charset="0"/>
                <a:cs typeface="Arial" charset="0"/>
              </a:rPr>
              <a:t>fiscale</a:t>
            </a:r>
          </a:p>
          <a:p>
            <a:pPr algn="just" defTabSz="457200" eaLnBrk="1" fontAlgn="auto" hangingPunct="1">
              <a:lnSpc>
                <a:spcPct val="114000"/>
              </a:lnSpc>
              <a:spcBef>
                <a:spcPts val="1800"/>
              </a:spcBef>
              <a:spcAft>
                <a:spcPts val="0"/>
              </a:spcAft>
            </a:pPr>
            <a:r>
              <a:rPr lang="it-IT" altLang="it-IT" sz="1800" b="1" i="1" dirty="0">
                <a:solidFill>
                  <a:srgbClr val="004B6B"/>
                </a:solidFill>
                <a:latin typeface="Arial Narrow" pitchFamily="32" charset="0"/>
                <a:cs typeface="Arial" charset="0"/>
              </a:rPr>
              <a:t>3. RECUPERARE MARGINI DI </a:t>
            </a:r>
            <a:r>
              <a:rPr lang="it-IT" altLang="it-IT" sz="1800" b="1" i="1" dirty="0" smtClean="0">
                <a:solidFill>
                  <a:srgbClr val="004B6B"/>
                </a:solidFill>
                <a:latin typeface="Arial Narrow" pitchFamily="32" charset="0"/>
                <a:cs typeface="Arial" charset="0"/>
              </a:rPr>
              <a:t>AGIBILIT</a:t>
            </a:r>
            <a:r>
              <a:rPr lang="it-IT" altLang="it-IT" sz="1800" b="1" i="1" cap="all" dirty="0" smtClean="0">
                <a:solidFill>
                  <a:srgbClr val="004B6B"/>
                </a:solidFill>
                <a:latin typeface="Arial Narrow" pitchFamily="32" charset="0"/>
                <a:cs typeface="Arial" charset="0"/>
              </a:rPr>
              <a:t>à</a:t>
            </a:r>
            <a:r>
              <a:rPr lang="it-IT" altLang="it-IT" sz="1800" b="1" i="1" dirty="0" smtClean="0">
                <a:solidFill>
                  <a:srgbClr val="004B6B"/>
                </a:solidFill>
                <a:latin typeface="Arial Narrow" pitchFamily="32" charset="0"/>
                <a:cs typeface="Arial" charset="0"/>
              </a:rPr>
              <a:t> </a:t>
            </a:r>
            <a:r>
              <a:rPr lang="it-IT" altLang="it-IT" sz="1800" b="1" i="1" dirty="0">
                <a:solidFill>
                  <a:srgbClr val="004B6B"/>
                </a:solidFill>
                <a:latin typeface="Arial Narrow" pitchFamily="32" charset="0"/>
                <a:cs typeface="Arial" charset="0"/>
              </a:rPr>
              <a:t>FINANZIARIA</a:t>
            </a:r>
          </a:p>
          <a:p>
            <a:pPr algn="just" defTabSz="457200"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1800" dirty="0">
                <a:solidFill>
                  <a:prstClr val="black"/>
                </a:solidFill>
                <a:latin typeface="Arial Narrow" pitchFamily="32" charset="0"/>
                <a:cs typeface="Arial" charset="0"/>
              </a:rPr>
              <a:t>Tenere conto </a:t>
            </a:r>
            <a:r>
              <a:rPr lang="it-IT" altLang="it-IT" sz="1800" dirty="0" smtClean="0">
                <a:solidFill>
                  <a:prstClr val="black"/>
                </a:solidFill>
                <a:latin typeface="Arial Narrow" pitchFamily="32" charset="0"/>
                <a:cs typeface="Arial" charset="0"/>
              </a:rPr>
              <a:t>dei </a:t>
            </a:r>
            <a:r>
              <a:rPr lang="it-IT" altLang="it-IT" sz="1800" dirty="0">
                <a:solidFill>
                  <a:prstClr val="black"/>
                </a:solidFill>
                <a:latin typeface="Arial Narrow" pitchFamily="32" charset="0"/>
                <a:cs typeface="Arial" charset="0"/>
              </a:rPr>
              <a:t>vincoli della nuova contabilità (accantonamenti FCDE)</a:t>
            </a:r>
          </a:p>
          <a:p>
            <a:pPr algn="just" defTabSz="457200" eaLnBrk="1" fontAlgn="auto" hangingPunct="1">
              <a:lnSpc>
                <a:spcPct val="114000"/>
              </a:lnSpc>
              <a:spcBef>
                <a:spcPts val="1800"/>
              </a:spcBef>
              <a:spcAft>
                <a:spcPts val="0"/>
              </a:spcAft>
            </a:pPr>
            <a:r>
              <a:rPr lang="it-IT" altLang="it-IT" sz="1800" b="1" i="1" dirty="0" smtClean="0">
                <a:solidFill>
                  <a:srgbClr val="004B6B"/>
                </a:solidFill>
                <a:latin typeface="Arial Narrow" pitchFamily="32" charset="0"/>
                <a:cs typeface="Arial" charset="0"/>
              </a:rPr>
              <a:t>4</a:t>
            </a:r>
            <a:r>
              <a:rPr lang="it-IT" altLang="it-IT" sz="1800" b="1" i="1" dirty="0">
                <a:solidFill>
                  <a:srgbClr val="004B6B"/>
                </a:solidFill>
                <a:latin typeface="Arial Narrow" pitchFamily="32" charset="0"/>
                <a:cs typeface="Arial" charset="0"/>
              </a:rPr>
              <a:t>. AUMENTARE IL GRADO DI COMPLIANCE FISCALE</a:t>
            </a:r>
          </a:p>
          <a:p>
            <a:pPr algn="just" defTabSz="457200"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1800" dirty="0">
                <a:solidFill>
                  <a:prstClr val="black"/>
                </a:solidFill>
                <a:latin typeface="Arial Narrow" pitchFamily="32" charset="0"/>
                <a:cs typeface="Arial" charset="0"/>
              </a:rPr>
              <a:t>Potenziare la fase precoattiva, tenendo conto </a:t>
            </a:r>
            <a:r>
              <a:rPr lang="it-IT" altLang="it-IT" sz="1800" dirty="0" smtClean="0">
                <a:solidFill>
                  <a:prstClr val="black"/>
                </a:solidFill>
                <a:latin typeface="Arial Narrow" pitchFamily="32" charset="0"/>
                <a:cs typeface="Arial" charset="0"/>
              </a:rPr>
              <a:t>dell‘alto </a:t>
            </a:r>
            <a:r>
              <a:rPr lang="it-IT" altLang="it-IT" sz="1800" dirty="0">
                <a:solidFill>
                  <a:prstClr val="black"/>
                </a:solidFill>
                <a:latin typeface="Arial Narrow" pitchFamily="32" charset="0"/>
                <a:cs typeface="Arial" charset="0"/>
              </a:rPr>
              <a:t>numero di crediti di modesta </a:t>
            </a:r>
            <a:r>
              <a:rPr lang="it-IT" altLang="it-IT" sz="1800" dirty="0" smtClean="0">
                <a:solidFill>
                  <a:prstClr val="black"/>
                </a:solidFill>
                <a:latin typeface="Arial Narrow" pitchFamily="32" charset="0"/>
                <a:cs typeface="Arial" charset="0"/>
              </a:rPr>
              <a:t>entità, rafforzare flessibilità su rateizzazioni </a:t>
            </a:r>
            <a:endParaRPr lang="it-IT" altLang="it-IT" sz="1800" dirty="0">
              <a:solidFill>
                <a:prstClr val="black"/>
              </a:solidFill>
              <a:latin typeface="Arial Narrow" pitchFamily="32" charset="0"/>
              <a:cs typeface="Arial" charset="0"/>
            </a:endParaRPr>
          </a:p>
          <a:p>
            <a:pPr algn="just" defTabSz="457200" eaLnBrk="1" fontAlgn="auto" hangingPunct="1">
              <a:lnSpc>
                <a:spcPct val="114000"/>
              </a:lnSpc>
              <a:spcBef>
                <a:spcPts val="1800"/>
              </a:spcBef>
              <a:spcAft>
                <a:spcPts val="0"/>
              </a:spcAft>
            </a:pPr>
            <a:r>
              <a:rPr lang="it-IT" altLang="it-IT" sz="1800" b="1" i="1" dirty="0" smtClean="0">
                <a:solidFill>
                  <a:srgbClr val="004B6B"/>
                </a:solidFill>
                <a:latin typeface="Arial Narrow" pitchFamily="32" charset="0"/>
                <a:cs typeface="Arial" charset="0"/>
              </a:rPr>
              <a:t>5</a:t>
            </a:r>
            <a:r>
              <a:rPr lang="it-IT" altLang="it-IT" sz="1800" b="1" i="1" dirty="0">
                <a:solidFill>
                  <a:srgbClr val="004B6B"/>
                </a:solidFill>
                <a:latin typeface="Arial Narrow" pitchFamily="32" charset="0"/>
                <a:cs typeface="Arial" charset="0"/>
              </a:rPr>
              <a:t>. </a:t>
            </a:r>
            <a:r>
              <a:rPr lang="it-IT" altLang="it-IT" sz="1800" b="1" i="1" dirty="0" smtClean="0">
                <a:solidFill>
                  <a:srgbClr val="004B6B"/>
                </a:solidFill>
                <a:latin typeface="Arial Narrow" pitchFamily="32" charset="0"/>
                <a:cs typeface="Arial" charset="0"/>
              </a:rPr>
              <a:t>PI</a:t>
            </a:r>
            <a:r>
              <a:rPr lang="it-IT" altLang="it-IT" sz="1800" b="1" i="1" cap="all" dirty="0" smtClean="0">
                <a:solidFill>
                  <a:srgbClr val="004B6B"/>
                </a:solidFill>
                <a:latin typeface="Arial Narrow" pitchFamily="32" charset="0"/>
                <a:cs typeface="Arial" charset="0"/>
              </a:rPr>
              <a:t>ù</a:t>
            </a:r>
            <a:r>
              <a:rPr lang="it-IT" altLang="it-IT" sz="1800" b="1" i="1" dirty="0" smtClean="0">
                <a:solidFill>
                  <a:srgbClr val="004B6B"/>
                </a:solidFill>
                <a:latin typeface="Arial Narrow" pitchFamily="32" charset="0"/>
                <a:cs typeface="Arial" charset="0"/>
              </a:rPr>
              <a:t> </a:t>
            </a:r>
            <a:r>
              <a:rPr lang="it-IT" altLang="it-IT" sz="1800" b="1" i="1" dirty="0">
                <a:solidFill>
                  <a:srgbClr val="004B6B"/>
                </a:solidFill>
                <a:latin typeface="Arial Narrow" pitchFamily="32" charset="0"/>
                <a:cs typeface="Arial" charset="0"/>
              </a:rPr>
              <a:t>TRASPARENZA E CONTROLLO</a:t>
            </a:r>
          </a:p>
          <a:p>
            <a:pPr algn="just" defTabSz="457200"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1800" dirty="0" smtClean="0">
                <a:solidFill>
                  <a:prstClr val="black"/>
                </a:solidFill>
                <a:latin typeface="Arial Narrow" pitchFamily="32" charset="0"/>
                <a:cs typeface="Arial" charset="0"/>
              </a:rPr>
              <a:t>Rivedere i </a:t>
            </a:r>
            <a:r>
              <a:rPr lang="it-IT" altLang="it-IT" sz="1800" dirty="0">
                <a:solidFill>
                  <a:prstClr val="black"/>
                </a:solidFill>
                <a:latin typeface="Arial Narrow" pitchFamily="32" charset="0"/>
                <a:cs typeface="Arial" charset="0"/>
              </a:rPr>
              <a:t>requisiti di abilitazione dei privati e il sistema di </a:t>
            </a:r>
            <a:r>
              <a:rPr lang="it-IT" altLang="it-IT" sz="1800" dirty="0" smtClean="0">
                <a:solidFill>
                  <a:prstClr val="black"/>
                </a:solidFill>
                <a:latin typeface="Arial Narrow" pitchFamily="32" charset="0"/>
                <a:cs typeface="Arial" charset="0"/>
              </a:rPr>
              <a:t>controllo </a:t>
            </a:r>
            <a:endParaRPr lang="it-IT" altLang="it-IT" sz="1800" dirty="0">
              <a:solidFill>
                <a:prstClr val="black"/>
              </a:solidFill>
              <a:latin typeface="Arial Narrow" pitchFamily="32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4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661549" y="476250"/>
            <a:ext cx="7339452" cy="67645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it-IT" altLang="it-IT" dirty="0" smtClean="0"/>
              <a:t>In prospettiva …</a:t>
            </a:r>
            <a:endParaRPr lang="it-IT" altLang="it-IT" dirty="0"/>
          </a:p>
        </p:txBody>
      </p:sp>
      <p:sp>
        <p:nvSpPr>
          <p:cNvPr id="17411" name="Segnaposto numero diapositiva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83927D5F-EF90-4B0D-B496-5FB655BBB54A}" type="slidenum">
              <a:rPr lang="it-IT" altLang="it-IT" sz="1200"/>
              <a:pPr/>
              <a:t>32</a:t>
            </a:fld>
            <a:endParaRPr lang="it-IT" altLang="it-IT" sz="1200" dirty="0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795338" y="1692287"/>
            <a:ext cx="3457575" cy="2452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just" defTabSz="4572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latin typeface="Arial Narrow" pitchFamily="32" charset="0"/>
              </a:rPr>
              <a:t>La riforma del catasto è una «grande riforma» sotto diversi profili, che va considerata </a:t>
            </a:r>
            <a:r>
              <a:rPr lang="it-IT" altLang="it-IT" sz="2000" u="sng" dirty="0" smtClean="0">
                <a:latin typeface="Arial Narrow" pitchFamily="32" charset="0"/>
              </a:rPr>
              <a:t>anche</a:t>
            </a:r>
            <a:r>
              <a:rPr lang="it-IT" altLang="it-IT" sz="2000" dirty="0" smtClean="0">
                <a:latin typeface="Arial Narrow" pitchFamily="32" charset="0"/>
              </a:rPr>
              <a:t> condizione per una organica </a:t>
            </a:r>
            <a:r>
              <a:rPr lang="it-IT" altLang="it-IT" sz="2000" dirty="0">
                <a:latin typeface="Arial Narrow" pitchFamily="32" charset="0"/>
              </a:rPr>
              <a:t>e duratura riforma delle entrate comunali</a:t>
            </a:r>
          </a:p>
        </p:txBody>
      </p:sp>
      <p:sp>
        <p:nvSpPr>
          <p:cNvPr id="9" name="AutoShape 4"/>
          <p:cNvSpPr>
            <a:spLocks noChangeArrowheads="1"/>
          </p:cNvSpPr>
          <p:nvPr/>
        </p:nvSpPr>
        <p:spPr bwMode="auto">
          <a:xfrm>
            <a:off x="723900" y="4953308"/>
            <a:ext cx="3600450" cy="1128315"/>
          </a:xfrm>
          <a:prstGeom prst="rect">
            <a:avLst/>
          </a:prstGeom>
          <a:noFill/>
          <a:ln w="25560" cap="sq">
            <a:solidFill>
              <a:srgbClr val="385D8A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just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altLang="it-IT" sz="1800" i="1" dirty="0">
                <a:latin typeface="Arial Narrow" pitchFamily="32" charset="0"/>
              </a:rPr>
              <a:t>Un catasto iniquo genera un tributo immobiliare ingiusto </a:t>
            </a:r>
            <a:r>
              <a:rPr lang="it-IT" altLang="it-IT" sz="1800" i="1" dirty="0" smtClean="0">
                <a:latin typeface="Arial Narrow" pitchFamily="32" charset="0"/>
              </a:rPr>
              <a:t>e regressivo e accentua le disuguaglianze territoriali</a:t>
            </a:r>
            <a:endParaRPr lang="it-IT" altLang="it-IT" sz="1800" i="1" dirty="0">
              <a:latin typeface="Arial Narrow" pitchFamily="32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4752181" y="1703867"/>
            <a:ext cx="3586601" cy="2052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just" defTabSz="4572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latin typeface="Arial Narrow" pitchFamily="32" charset="0"/>
              </a:rPr>
              <a:t>Riavviare </a:t>
            </a:r>
            <a:r>
              <a:rPr lang="it-IT" altLang="it-IT" sz="2000" dirty="0">
                <a:latin typeface="Arial Narrow" pitchFamily="32" charset="0"/>
              </a:rPr>
              <a:t>il confronto per una revisione organica dell'imposizione immobiliare locale, sempre più caratterizzata da </a:t>
            </a:r>
            <a:r>
              <a:rPr lang="it-IT" altLang="it-IT" sz="2000" dirty="0" smtClean="0">
                <a:latin typeface="Arial Narrow" pitchFamily="32" charset="0"/>
              </a:rPr>
              <a:t>incongruenze e instabilità</a:t>
            </a:r>
            <a:endParaRPr lang="it-IT" altLang="it-IT" sz="2000" dirty="0">
              <a:latin typeface="Arial Narrow" pitchFamily="32" charset="0"/>
            </a:endParaRPr>
          </a:p>
        </p:txBody>
      </p:sp>
      <p:sp>
        <p:nvSpPr>
          <p:cNvPr id="11" name="AutoShape 6"/>
          <p:cNvSpPr>
            <a:spLocks noChangeArrowheads="1"/>
          </p:cNvSpPr>
          <p:nvPr/>
        </p:nvSpPr>
        <p:spPr bwMode="auto">
          <a:xfrm>
            <a:off x="2243138" y="4083796"/>
            <a:ext cx="349250" cy="649287"/>
          </a:xfrm>
          <a:prstGeom prst="downArrow">
            <a:avLst>
              <a:gd name="adj1" fmla="val 50000"/>
              <a:gd name="adj2" fmla="val 50161"/>
            </a:avLst>
          </a:prstGeom>
          <a:gradFill rotWithShape="0">
            <a:gsLst>
              <a:gs pos="0">
                <a:srgbClr val="9BC1FF"/>
              </a:gs>
              <a:gs pos="100000">
                <a:srgbClr val="3F80CD"/>
              </a:gs>
            </a:gsLst>
            <a:lin ang="16200000" scaled="1"/>
          </a:gradFill>
          <a:ln w="9360" cap="sq">
            <a:solidFill>
              <a:srgbClr val="4A7EBB"/>
            </a:solidFill>
            <a:miter lim="800000"/>
            <a:headEnd/>
            <a:tailEnd/>
          </a:ln>
          <a:effectLst>
            <a:outerShdw dist="75597" dir="1064680" algn="ctr" rotWithShape="0">
              <a:srgbClr val="000000">
                <a:alpha val="35036"/>
              </a:srgbClr>
            </a:outerShdw>
          </a:effectLst>
        </p:spPr>
        <p:txBody>
          <a:bodyPr wrap="none" anchor="ctr"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12" name="AutoShape 7"/>
          <p:cNvSpPr>
            <a:spLocks noChangeArrowheads="1"/>
          </p:cNvSpPr>
          <p:nvPr/>
        </p:nvSpPr>
        <p:spPr bwMode="auto">
          <a:xfrm>
            <a:off x="6345238" y="4083796"/>
            <a:ext cx="350837" cy="649287"/>
          </a:xfrm>
          <a:prstGeom prst="downArrow">
            <a:avLst>
              <a:gd name="adj1" fmla="val 50000"/>
              <a:gd name="adj2" fmla="val 49934"/>
            </a:avLst>
          </a:prstGeom>
          <a:gradFill rotWithShape="0">
            <a:gsLst>
              <a:gs pos="0">
                <a:srgbClr val="9BC1FF"/>
              </a:gs>
              <a:gs pos="100000">
                <a:srgbClr val="3F80CD"/>
              </a:gs>
            </a:gsLst>
            <a:lin ang="16200000" scaled="1"/>
          </a:gradFill>
          <a:ln w="9360" cap="sq">
            <a:solidFill>
              <a:srgbClr val="4A7EBB"/>
            </a:solidFill>
            <a:miter lim="800000"/>
            <a:headEnd/>
            <a:tailEnd/>
          </a:ln>
          <a:effectLst>
            <a:outerShdw dist="75597" dir="1064680" algn="ctr" rotWithShape="0">
              <a:srgbClr val="000000">
                <a:alpha val="35036"/>
              </a:srgbClr>
            </a:outerShdw>
          </a:effectLst>
        </p:spPr>
        <p:txBody>
          <a:bodyPr wrap="none" anchor="ctr"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13" name="AutoShape 9"/>
          <p:cNvSpPr>
            <a:spLocks noChangeArrowheads="1"/>
          </p:cNvSpPr>
          <p:nvPr/>
        </p:nvSpPr>
        <p:spPr bwMode="auto">
          <a:xfrm>
            <a:off x="4752181" y="4953309"/>
            <a:ext cx="3586601" cy="1128314"/>
          </a:xfrm>
          <a:prstGeom prst="rect">
            <a:avLst/>
          </a:prstGeom>
          <a:noFill/>
          <a:ln w="25560" cap="sq">
            <a:solidFill>
              <a:srgbClr val="385D8A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just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altLang="it-IT" sz="1800" i="1" dirty="0" smtClean="0">
                <a:latin typeface="Arial Narrow" pitchFamily="32" charset="0"/>
              </a:rPr>
              <a:t>I continui cambiamenti del regime fiscale generano confusione </a:t>
            </a:r>
            <a:r>
              <a:rPr lang="it-IT" altLang="it-IT" sz="1800" i="1" dirty="0">
                <a:latin typeface="Arial Narrow" pitchFamily="32" charset="0"/>
              </a:rPr>
              <a:t>per </a:t>
            </a:r>
            <a:r>
              <a:rPr lang="it-IT" altLang="it-IT" sz="1800" i="1" dirty="0" smtClean="0">
                <a:latin typeface="Arial Narrow" pitchFamily="32" charset="0"/>
              </a:rPr>
              <a:t>contribuenti e operatori ed ulteriore offuscamento </a:t>
            </a:r>
            <a:r>
              <a:rPr lang="it-IT" altLang="it-IT" sz="1800" i="1" dirty="0">
                <a:latin typeface="Arial Narrow" pitchFamily="32" charset="0"/>
              </a:rPr>
              <a:t>della responsabilità fiscale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888521" y="1192122"/>
            <a:ext cx="7971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altLang="it-IT" sz="2000" b="1" i="1" dirty="0">
                <a:solidFill>
                  <a:srgbClr val="1F497D"/>
                </a:solidFill>
                <a:latin typeface="Arial Narrow" pitchFamily="32" charset="0"/>
                <a:ea typeface="+mn-ea"/>
              </a:rPr>
              <a:t>   REVISIONE DEL CATASTO           e      RIORDINO IMPOSIZIONE LOCALE</a:t>
            </a:r>
            <a:endParaRPr lang="it-IT" sz="20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3523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zione vuota">
  <a:themeElements>
    <a:clrScheme name="Presentazione vuo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sentazione vuota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  <a:cs typeface="ヒラギノ角ゴ Pro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  <a:cs typeface="ヒラギノ角ゴ Pro W3" charset="0"/>
          </a:defRPr>
        </a:defPPr>
      </a:lstStyle>
    </a:lnDef>
  </a:objectDefaults>
  <a:extraClrSchemeLst>
    <a:extraClrScheme>
      <a:clrScheme name="Presentazione vuo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HD macpro:Applications:Microsoft Office 2004:Modelli:Presentazioni:Strutture:Acqua e luce</Template>
  <TotalTime>0</TotalTime>
  <Words>2695</Words>
  <Application>Microsoft Office PowerPoint</Application>
  <PresentationFormat>Presentazione su schermo (4:3)</PresentationFormat>
  <Paragraphs>319</Paragraphs>
  <Slides>32</Slides>
  <Notes>28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32</vt:i4>
      </vt:variant>
    </vt:vector>
  </HeadingPairs>
  <TitlesOfParts>
    <vt:vector size="41" baseType="lpstr">
      <vt:lpstr>Microsoft YaHei</vt:lpstr>
      <vt:lpstr>Arial</vt:lpstr>
      <vt:lpstr>Arial Black</vt:lpstr>
      <vt:lpstr>Arial Narrow</vt:lpstr>
      <vt:lpstr>Calibri</vt:lpstr>
      <vt:lpstr>Times New Roman</vt:lpstr>
      <vt:lpstr>Wingdings</vt:lpstr>
      <vt:lpstr>ヒラギノ角ゴ Pro W3</vt:lpstr>
      <vt:lpstr>Presentazione vuota</vt:lpstr>
      <vt:lpstr>Presentazione standard di PowerPoint</vt:lpstr>
      <vt:lpstr>Indice</vt:lpstr>
      <vt:lpstr>Presentazione standard di PowerPoint</vt:lpstr>
      <vt:lpstr>I Comuni all’interno della P.A. LE SPESE TOTALI </vt:lpstr>
      <vt:lpstr>I Comuni all’interno della PA IL DEBITO</vt:lpstr>
      <vt:lpstr>I Comuni all’interno della P.A. L’indebitamento netto</vt:lpstr>
      <vt:lpstr>Presentazione standard di PowerPoint</vt:lpstr>
      <vt:lpstr>Il contributo dei Comuni al risanamento della finanza pubblica dal 2010 al 2016</vt:lpstr>
      <vt:lpstr>Tagli alle risorse e accantonamenti FCDE</vt:lpstr>
      <vt:lpstr>Caduta dei trasferimenti statali ai Comuni</vt:lpstr>
      <vt:lpstr>Variazione delle risorse disponibili e dei prelievi locali nel perimetro delle manovre</vt:lpstr>
      <vt:lpstr>L’andamento della spesa corrente</vt:lpstr>
      <vt:lpstr>Focus sui consumi intermedi</vt:lpstr>
      <vt:lpstr>Presentazione standard di PowerPoint</vt:lpstr>
      <vt:lpstr>Patto di stabilità interno e nuova contabilità nella manovra per il 2015</vt:lpstr>
      <vt:lpstr>Analisi del monitoraggio Patto per il 2105</vt:lpstr>
      <vt:lpstr>Caduta e ripresa degli investimenti: l’inversione di tendenza a partire dal 2015</vt:lpstr>
      <vt:lpstr>Un giudizio sulla manovra 2016</vt:lpstr>
      <vt:lpstr>Il blocco della fiscalità locale: è veramente un punto cruciale per la ripresa?</vt:lpstr>
      <vt:lpstr>L’avvio della perequazione</vt:lpstr>
      <vt:lpstr>L’avvio della perequazione</vt:lpstr>
      <vt:lpstr>Presentazione standard di PowerPoint</vt:lpstr>
      <vt:lpstr>Prime indicazioni dal ddl Bilancio 2017</vt:lpstr>
      <vt:lpstr>Sostenere la crescita degli investimenti</vt:lpstr>
      <vt:lpstr>Recuperare l’autonomia impositiva</vt:lpstr>
      <vt:lpstr>Abbattere il peso del debito</vt:lpstr>
      <vt:lpstr>Il debito comunale è piccolo, si riduce, ma pesa molto</vt:lpstr>
      <vt:lpstr>Il debito comunale è piccolo, si riduce, ma pesa molto – i piccoli Comuni</vt:lpstr>
      <vt:lpstr>Presentazione standard di PowerPoint</vt:lpstr>
      <vt:lpstr>Chiudere i conti del passato</vt:lpstr>
      <vt:lpstr>La riforma della riscossione locale</vt:lpstr>
      <vt:lpstr>In prospettiva 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2016-11-10T00:14:41Z</dcterms:created>
  <dcterms:modified xsi:type="dcterms:W3CDTF">2016-11-10T00:20:34Z</dcterms:modified>
</cp:coreProperties>
</file>