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0"/>
  </p:notesMasterIdLst>
  <p:sldIdLst>
    <p:sldId id="265" r:id="rId3"/>
    <p:sldId id="260" r:id="rId4"/>
    <p:sldId id="264" r:id="rId5"/>
    <p:sldId id="258" r:id="rId6"/>
    <p:sldId id="261" r:id="rId7"/>
    <p:sldId id="263" r:id="rId8"/>
    <p:sldId id="259" r:id="rId9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3" autoAdjust="0"/>
  </p:normalViewPr>
  <p:slideViewPr>
    <p:cSldViewPr snapToGrid="0">
      <p:cViewPr>
        <p:scale>
          <a:sx n="70" d="100"/>
          <a:sy n="70" d="100"/>
        </p:scale>
        <p:origin x="-684" y="-44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olo%20Testa\Desktop\Interventi_bando_periferie03_09_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1.2285082976591328E-2"/>
                  <c:y val="-8.77057929178955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Sociale</a:t>
                    </a:r>
                    <a:r>
                      <a:rPr lang="en-US"/>
                      <a:t>; </a:t>
                    </a:r>
                    <a:r>
                      <a:rPr lang="en-US" smtClean="0"/>
                      <a:t>34,1%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449432009707517E-2"/>
                  <c:y val="1.8830479221778967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Ambiente</a:t>
                    </a:r>
                    <a:r>
                      <a:rPr lang="en-US"/>
                      <a:t>; </a:t>
                    </a:r>
                    <a:r>
                      <a:rPr lang="en-US" smtClean="0"/>
                      <a:t>10,2%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9725356196495553E-2"/>
                  <c:y val="-5.4691803757696361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Spazio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Pubblico</a:t>
                    </a:r>
                    <a:r>
                      <a:rPr lang="en-US"/>
                      <a:t>; </a:t>
                    </a:r>
                    <a:r>
                      <a:rPr lang="en-US" smtClean="0"/>
                      <a:t>22,1%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3159423118042012E-5"/>
                  <c:y val="0.1728728830610486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Mobilità</a:t>
                    </a:r>
                    <a:r>
                      <a:rPr lang="en-US"/>
                      <a:t>; </a:t>
                    </a:r>
                    <a:r>
                      <a:rPr lang="en-US" smtClean="0"/>
                      <a:t>19,6%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err="1"/>
                      <a:t>Sviluppo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economico</a:t>
                    </a:r>
                    <a:r>
                      <a:rPr lang="en-US"/>
                      <a:t>; </a:t>
                    </a:r>
                    <a:r>
                      <a:rPr lang="en-US" smtClean="0"/>
                      <a:t>14%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it-IT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Foglio3!$A$1:$A$5</c:f>
              <c:strCache>
                <c:ptCount val="5"/>
                <c:pt idx="0">
                  <c:v>Sociale</c:v>
                </c:pt>
                <c:pt idx="1">
                  <c:v>Ambiente</c:v>
                </c:pt>
                <c:pt idx="2">
                  <c:v>Spazio Pubblico</c:v>
                </c:pt>
                <c:pt idx="3">
                  <c:v>Mobilità</c:v>
                </c:pt>
                <c:pt idx="4">
                  <c:v>Sviluppo economico</c:v>
                </c:pt>
              </c:strCache>
            </c:strRef>
          </c:cat>
          <c:val>
            <c:numRef>
              <c:f>Foglio3!$B$1:$B$5</c:f>
              <c:numCache>
                <c:formatCode>0.00%</c:formatCode>
                <c:ptCount val="5"/>
                <c:pt idx="0">
                  <c:v>0.34100000000000003</c:v>
                </c:pt>
                <c:pt idx="1">
                  <c:v>0.10200000000000001</c:v>
                </c:pt>
                <c:pt idx="2">
                  <c:v>0.221</c:v>
                </c:pt>
                <c:pt idx="3">
                  <c:v>0.19600000000000001</c:v>
                </c:pt>
                <c:pt idx="4">
                  <c:v>0.13999999999999999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0F081-E409-4AA1-AD1B-02A602418801}" type="datetimeFigureOut">
              <a:rPr lang="it-IT" smtClean="0"/>
              <a:pPr/>
              <a:t>04/09/2018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E645B-D76B-4A8C-AFC5-85B40B33A30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5532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1D1B-B428-4F19-AC5E-DB472E4D4446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9" name="Connettore 1 8"/>
          <p:cNvCxnSpPr/>
          <p:nvPr userDrawn="1"/>
        </p:nvCxnSpPr>
        <p:spPr>
          <a:xfrm>
            <a:off x="2" y="5788025"/>
            <a:ext cx="9156700" cy="1270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191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B0D9A-F286-4B5B-86BD-D0AE722225A4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7445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1DF4-1697-41DC-BD7C-18237702AEBA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2615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B0E52-E57F-4498-930E-18AB5CBA6FF8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6211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81E8-8BA0-490D-BE95-3D43EF361CDB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078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90" y="365126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F33B-4B4B-45AC-87C1-F9CA671D6F8E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9402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64A8-2085-4F4E-A721-070F18B4FA67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1202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FD79E-193B-43EC-95BC-32522C23D4F5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9332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9" y="987426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8A397-A091-4F74-B65C-70F25549C11A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3704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9" y="987426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4E30-D90E-4615-8EFA-30E155326E1C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546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DFBB-1BD6-4A54-BDF9-5C2154651D45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2197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D353-E730-45B1-A021-DDD6383A5E05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8266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39440-8CB3-4337-9210-C385405DA948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2413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57FC-4371-476F-B8D1-50EEE2E461DE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1260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49" y="458947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E36D8-3734-42EF-9994-ABE0C012101F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1757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EF66-4482-48CA-957F-F1D2E92B62E6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9185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FE92-C9CA-417F-8957-8020E74E151F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06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58F6-67C6-4F66-B53B-EC106600EA99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34763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786A-6BF4-4283-97A1-E43BC36E8A99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15869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92" y="987426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20D-0913-4E8F-91CA-FCE24214C482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26475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92" y="987426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8ABA-6AE3-4615-8CD1-79EC7985B7F2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08779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DA6D-C699-43AB-8C3B-0981501B737E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13996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FB2CC-404B-4928-B1FE-C86FEF547855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2119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5FD2-7522-461C-B0B2-80E9715B4B04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6446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04763-D03E-4908-ABB8-36AA73428D0F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135" y="4854860"/>
            <a:ext cx="2585867" cy="168405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403" y="365125"/>
            <a:ext cx="968398" cy="1431544"/>
          </a:xfrm>
          <a:prstGeom prst="rect">
            <a:avLst/>
          </a:prstGeom>
        </p:spPr>
      </p:pic>
      <p:cxnSp>
        <p:nvCxnSpPr>
          <p:cNvPr id="10" name="Connettore 1 9"/>
          <p:cNvCxnSpPr/>
          <p:nvPr userDrawn="1"/>
        </p:nvCxnSpPr>
        <p:spPr>
          <a:xfrm flipV="1">
            <a:off x="0" y="5809957"/>
            <a:ext cx="9225134" cy="140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040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1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F4BED-7E28-404B-9169-BF8B4FEF5A6D}" type="datetime1">
              <a:rPr lang="it-IT" smtClean="0"/>
              <a:pPr/>
              <a:t>04/09/2018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1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959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8039" y="4038774"/>
            <a:ext cx="9646693" cy="1655762"/>
          </a:xfrm>
        </p:spPr>
        <p:txBody>
          <a:bodyPr>
            <a:noAutofit/>
          </a:bodyPr>
          <a:lstStyle/>
          <a:p>
            <a:pPr algn="l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CAMERA </a:t>
            </a:r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DEI DEPUTATI</a:t>
            </a:r>
          </a:p>
          <a:p>
            <a:pPr algn="l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COMMISSIONI </a:t>
            </a:r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RIUNITE I AFFARI COSTITUZIONALI E V BILANCIO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1023591" y="1600043"/>
            <a:ext cx="10156209" cy="2387600"/>
          </a:xfrm>
        </p:spPr>
        <p:txBody>
          <a:bodyPr>
            <a:normAutofit/>
          </a:bodyPr>
          <a:lstStyle/>
          <a:p>
            <a:r>
              <a:rPr lang="it-IT" sz="5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 NUMERI DEL BANDO PERIFERIE</a:t>
            </a:r>
            <a:br>
              <a:rPr lang="it-IT" sz="5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endParaRPr lang="it-IT" sz="5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375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Mappa.jpg"/>
          <p:cNvPicPr>
            <a:picLocks noChangeAspect="1"/>
          </p:cNvPicPr>
          <p:nvPr/>
        </p:nvPicPr>
        <p:blipFill>
          <a:blip r:embed="rId2" cstate="print"/>
          <a:srcRect l="3861" t="2166" r="5354" b="1578"/>
          <a:stretch>
            <a:fillRect/>
          </a:stretch>
        </p:blipFill>
        <p:spPr>
          <a:xfrm>
            <a:off x="13651" y="163775"/>
            <a:ext cx="5033749" cy="5459105"/>
          </a:xfrm>
          <a:prstGeom prst="rect">
            <a:avLst/>
          </a:prstGeom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4995088" y="1619370"/>
            <a:ext cx="718013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19.803.099</a:t>
            </a:r>
            <a:r>
              <a:rPr lang="it-IT" sz="2800" b="1" dirty="0" smtClean="0">
                <a:solidFill>
                  <a:schemeClr val="tx2"/>
                </a:solidFill>
                <a:ea typeface="Times New Roman" pitchFamily="18" charset="0"/>
                <a:cs typeface="Times New Roman" pitchFamily="18" charset="0"/>
              </a:rPr>
              <a:t> cittadini coinvolti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32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326</a:t>
            </a:r>
            <a:r>
              <a:rPr lang="it-IT" sz="2800" b="1" dirty="0" smtClean="0">
                <a:solidFill>
                  <a:schemeClr val="tx2"/>
                </a:solidFill>
                <a:ea typeface="Times New Roman" pitchFamily="18" charset="0"/>
                <a:cs typeface="Times New Roman" pitchFamily="18" charset="0"/>
              </a:rPr>
              <a:t> Comuni interessati</a:t>
            </a:r>
            <a:endParaRPr lang="it-IT" sz="3200" b="1" dirty="0" smtClean="0">
              <a:solidFill>
                <a:schemeClr val="accent5"/>
              </a:solidFill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800" b="1" dirty="0" smtClean="0">
                <a:solidFill>
                  <a:schemeClr val="tx2"/>
                </a:solidFill>
                <a:ea typeface="Times New Roman" pitchFamily="18" charset="0"/>
                <a:cs typeface="Times New Roman" pitchFamily="18" charset="0"/>
              </a:rPr>
              <a:t>di cui </a:t>
            </a:r>
            <a:r>
              <a:rPr lang="it-IT" sz="32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239</a:t>
            </a:r>
            <a:r>
              <a:rPr lang="it-IT" sz="28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it-IT" sz="2800" b="1" dirty="0" smtClean="0">
                <a:solidFill>
                  <a:schemeClr val="tx2"/>
                </a:solidFill>
                <a:ea typeface="Times New Roman" pitchFamily="18" charset="0"/>
                <a:cs typeface="Times New Roman" pitchFamily="18" charset="0"/>
              </a:rPr>
              <a:t>in </a:t>
            </a:r>
            <a:r>
              <a:rPr lang="it-IT" sz="32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9 </a:t>
            </a:r>
            <a:r>
              <a:rPr lang="it-IT" sz="2800" b="1" dirty="0" smtClean="0">
                <a:solidFill>
                  <a:schemeClr val="tx2"/>
                </a:solidFill>
                <a:ea typeface="Times New Roman" pitchFamily="18" charset="0"/>
                <a:cs typeface="Times New Roman" pitchFamily="18" charset="0"/>
              </a:rPr>
              <a:t>Città Metropolitane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32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96</a:t>
            </a:r>
            <a:r>
              <a:rPr lang="it-IT" sz="2800" b="1" dirty="0" smtClean="0">
                <a:solidFill>
                  <a:schemeClr val="tx2"/>
                </a:solidFill>
                <a:cs typeface="Times New Roman" pitchFamily="18" charset="0"/>
              </a:rPr>
              <a:t> Progetti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32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1.625</a:t>
            </a:r>
            <a:r>
              <a:rPr lang="it-IT" sz="2800" b="1" dirty="0" smtClean="0">
                <a:solidFill>
                  <a:schemeClr val="tx2"/>
                </a:solidFill>
                <a:cs typeface="Times New Roman" pitchFamily="18" charset="0"/>
              </a:rPr>
              <a:t> interventi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2.700.000.000 </a:t>
            </a:r>
            <a:r>
              <a:rPr lang="it-IT" sz="2800" b="1" dirty="0" smtClean="0">
                <a:solidFill>
                  <a:schemeClr val="tx2"/>
                </a:solidFill>
                <a:cs typeface="Times New Roman" pitchFamily="18" charset="0"/>
              </a:rPr>
              <a:t>valore complessivo </a:t>
            </a:r>
          </a:p>
        </p:txBody>
      </p:sp>
      <p:sp>
        <p:nvSpPr>
          <p:cNvPr id="5" name="Rettangolo 4"/>
          <p:cNvSpPr/>
          <p:nvPr/>
        </p:nvSpPr>
        <p:spPr>
          <a:xfrm>
            <a:off x="3433945" y="361013"/>
            <a:ext cx="507940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IL BANDO PERIFERIE </a:t>
            </a:r>
          </a:p>
          <a:p>
            <a:r>
              <a:rPr lang="it-IT" sz="36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(DPCM 29 MAGGIO 2017)</a:t>
            </a:r>
            <a:endParaRPr lang="it-IT" sz="36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643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33531" y="355269"/>
            <a:ext cx="72866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 96 PROGETTI</a:t>
            </a:r>
            <a:endParaRPr lang="it-IT" sz="32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3</a:t>
            </a:fld>
            <a:endParaRPr lang="it-IT"/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0095"/>
              </p:ext>
            </p:extLst>
          </p:nvPr>
        </p:nvGraphicFramePr>
        <p:xfrm>
          <a:off x="818866" y="1003116"/>
          <a:ext cx="9233184" cy="45975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2256"/>
                <a:gridCol w="1936566"/>
                <a:gridCol w="2297181"/>
                <a:gridCol w="2297181"/>
              </a:tblGrid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 dirty="0">
                          <a:effectLst/>
                        </a:rPr>
                        <a:t>Città Metropolitana di Catania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Carrara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Macerata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Rimini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Citta Metropolitana di Genova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Caserta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Massa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Rovigo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Città Metropolitana di Messina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Catania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Matera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Sassari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Città Metropolitana di Napoli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Catanzaro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Milano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Savona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 dirty="0">
                          <a:effectLst/>
                        </a:rPr>
                        <a:t>Città Metropolitana di Palermo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Cesena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Monza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Siena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Città Metropolitana di Reggio Calabria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Chieti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Novara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Siracusa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 dirty="0">
                          <a:effectLst/>
                        </a:rPr>
                        <a:t>Città Metropolitana di Roma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Cosenza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Nuoro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Sondrio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Città Metropolitana di Torino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Cremona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Padova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Taranto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Città Metropolitana di Venezia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Crotone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Palermo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Tempio Pausania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Agrigento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Cuneo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Parma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Teramo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Alessandria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Enna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Pavia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Terni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Ancona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Fermo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Perugia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Trapani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Aosta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Ferrara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Pesaro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Trento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Arezzo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Firenze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Pescara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Treviso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Asti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Foggia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Piacenza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Trieste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Belluno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Forlì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Pisa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Udine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Benevento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Frosinone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Pistoia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Urbino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Biella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Gorizia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Pordenone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Varese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Bologna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Imperia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Potenza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Venezia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Bolzano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Isernia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Ragusa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Verbania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Brindisi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La Spezia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Ravenna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Vercelli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Caltanissetta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L'Aquila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Reggio Calabria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Verona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Campobasso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Livorno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Reggio Emilia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Vibo Valentia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  <a:tr h="1915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Carbonia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Lucca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>
                          <a:effectLst/>
                        </a:rPr>
                        <a:t>Comune di Rieti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u="none" strike="noStrike" dirty="0">
                          <a:effectLst/>
                        </a:rPr>
                        <a:t>Comune di Viterbo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89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33531" y="580461"/>
            <a:ext cx="72866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VALORE COMPLESSIVO DEI </a:t>
            </a:r>
            <a:r>
              <a:rPr lang="it-IT" sz="32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96 PROGETTI</a:t>
            </a:r>
            <a:endParaRPr lang="it-IT" sz="32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828895" y="3965863"/>
            <a:ext cx="69943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TOTALE </a:t>
            </a:r>
            <a:r>
              <a:rPr lang="it-IT" sz="2400" b="1" dirty="0" smtClean="0">
                <a:solidFill>
                  <a:schemeClr val="tx2"/>
                </a:solidFill>
              </a:rPr>
              <a:t>INVESTIMENTI MOBILITATI </a:t>
            </a:r>
            <a:endParaRPr lang="it-IT" b="1" dirty="0">
              <a:solidFill>
                <a:schemeClr val="tx2"/>
              </a:solidFill>
            </a:endParaRPr>
          </a:p>
          <a:p>
            <a:pPr algn="r"/>
            <a:r>
              <a:rPr lang="it-IT" sz="2000" b="1" dirty="0">
                <a:solidFill>
                  <a:schemeClr val="accent5"/>
                </a:solidFill>
              </a:rPr>
              <a:t>		</a:t>
            </a:r>
            <a:r>
              <a:rPr lang="it-IT" sz="3200" b="1" dirty="0">
                <a:solidFill>
                  <a:schemeClr val="accent5"/>
                </a:solidFill>
              </a:rPr>
              <a:t>€</a:t>
            </a:r>
            <a:r>
              <a:rPr lang="it-IT" sz="3200" dirty="0">
                <a:solidFill>
                  <a:schemeClr val="accent5"/>
                </a:solidFill>
              </a:rPr>
              <a:t> </a:t>
            </a:r>
            <a:r>
              <a:rPr lang="it-IT" sz="3200" b="1" dirty="0" smtClean="0">
                <a:solidFill>
                  <a:schemeClr val="accent5"/>
                </a:solidFill>
              </a:rPr>
              <a:t>2.720.655.000</a:t>
            </a:r>
            <a:endParaRPr lang="it-IT" sz="3200" dirty="0">
              <a:solidFill>
                <a:schemeClr val="accent5"/>
              </a:solidFill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1825642" y="1470967"/>
            <a:ext cx="69976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TOTALE </a:t>
            </a:r>
            <a:r>
              <a:rPr lang="it-IT" sz="2400" b="1" dirty="0">
                <a:solidFill>
                  <a:schemeClr val="tx2"/>
                </a:solidFill>
              </a:rPr>
              <a:t>FINANZIAMENTI BANDO</a:t>
            </a:r>
          </a:p>
          <a:p>
            <a:pPr algn="r"/>
            <a:r>
              <a:rPr lang="it-IT" sz="2400" b="1" dirty="0" smtClean="0">
                <a:solidFill>
                  <a:schemeClr val="accent5"/>
                </a:solidFill>
              </a:rPr>
              <a:t>		</a:t>
            </a:r>
            <a:r>
              <a:rPr lang="it-IT" sz="3200" b="1" dirty="0" smtClean="0">
                <a:solidFill>
                  <a:schemeClr val="accent5"/>
                </a:solidFill>
              </a:rPr>
              <a:t>€ 1.559.465.000</a:t>
            </a:r>
            <a:endParaRPr lang="it-IT" sz="3200" dirty="0">
              <a:solidFill>
                <a:schemeClr val="accent5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1833641" y="2753708"/>
            <a:ext cx="68736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TOTALE </a:t>
            </a:r>
            <a:r>
              <a:rPr lang="it-IT" sz="2400" b="1" dirty="0" smtClean="0">
                <a:solidFill>
                  <a:schemeClr val="tx2"/>
                </a:solidFill>
              </a:rPr>
              <a:t>COFINANZIAMENTO DA PARTE DEI COMUNI </a:t>
            </a:r>
            <a:endParaRPr lang="it-IT" b="1" dirty="0">
              <a:solidFill>
                <a:schemeClr val="tx2"/>
              </a:solidFill>
            </a:endParaRPr>
          </a:p>
          <a:p>
            <a:pPr algn="r"/>
            <a:r>
              <a:rPr lang="it-IT" sz="2000" b="1" dirty="0">
                <a:solidFill>
                  <a:schemeClr val="accent5"/>
                </a:solidFill>
              </a:rPr>
              <a:t>		</a:t>
            </a:r>
            <a:r>
              <a:rPr lang="it-IT" sz="3200" b="1" dirty="0">
                <a:solidFill>
                  <a:schemeClr val="accent5"/>
                </a:solidFill>
              </a:rPr>
              <a:t>€</a:t>
            </a:r>
            <a:r>
              <a:rPr lang="it-IT" sz="3200" dirty="0">
                <a:solidFill>
                  <a:schemeClr val="accent5"/>
                </a:solidFill>
              </a:rPr>
              <a:t> </a:t>
            </a:r>
            <a:r>
              <a:rPr lang="it-IT" sz="3200" b="1" dirty="0" smtClean="0">
                <a:solidFill>
                  <a:schemeClr val="accent5"/>
                </a:solidFill>
              </a:rPr>
              <a:t>1.161.190.000</a:t>
            </a:r>
            <a:endParaRPr lang="it-IT" sz="3200" dirty="0">
              <a:solidFill>
                <a:schemeClr val="accent5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844818" y="4868892"/>
            <a:ext cx="69943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600" b="1" i="1" dirty="0" smtClean="0">
                <a:solidFill>
                  <a:schemeClr val="tx2"/>
                </a:solidFill>
              </a:rPr>
              <a:t>DI CUI </a:t>
            </a:r>
            <a:r>
              <a:rPr lang="it-IT" sz="1600" b="1" i="1" dirty="0" smtClean="0">
                <a:solidFill>
                  <a:schemeClr val="tx2"/>
                </a:solidFill>
              </a:rPr>
              <a:t>OLTRE IL </a:t>
            </a:r>
            <a:r>
              <a:rPr lang="it-IT" sz="3200" b="1" i="1" dirty="0" smtClean="0">
                <a:solidFill>
                  <a:schemeClr val="accent5"/>
                </a:solidFill>
              </a:rPr>
              <a:t>90%</a:t>
            </a:r>
            <a:r>
              <a:rPr lang="it-IT" sz="1600" b="1" i="1" dirty="0" smtClean="0">
                <a:solidFill>
                  <a:schemeClr val="tx2"/>
                </a:solidFill>
              </a:rPr>
              <a:t>  </a:t>
            </a:r>
            <a:r>
              <a:rPr lang="it-IT" sz="2000" b="1" i="1" dirty="0" smtClean="0">
                <a:solidFill>
                  <a:schemeClr val="tx2"/>
                </a:solidFill>
              </a:rPr>
              <a:t>INVESTIMENTI IN INFRASTRUTTURE </a:t>
            </a:r>
            <a:endParaRPr lang="it-IT" sz="16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8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55093" y="794483"/>
            <a:ext cx="959437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L’Anci 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in queste settimane ha 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realizzato un monitoraggio sullo stato di attuazione degli </a:t>
            </a:r>
            <a:r>
              <a:rPr lang="it-IT" sz="2000" smtClean="0">
                <a:ea typeface="Times New Roman" pitchFamily="18" charset="0"/>
                <a:cs typeface="Times New Roman" pitchFamily="18" charset="0"/>
              </a:rPr>
              <a:t>interventi al 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quale hanno sinora risposto </a:t>
            </a:r>
            <a:r>
              <a:rPr lang="it-IT" sz="2000" b="1" dirty="0" smtClean="0">
                <a:ea typeface="Times New Roman" pitchFamily="18" charset="0"/>
                <a:cs typeface="Times New Roman" pitchFamily="18" charset="0"/>
              </a:rPr>
              <a:t>39 amministrazioni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 (Comuni e Città Metropolitane) 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titolari di altrettanti 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progetti, per un ammontare di finanziamento pari a 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1.218.483.706 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euro, il 45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% del valore complessivo degli 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interventi.</a:t>
            </a:r>
            <a:endParaRPr lang="it-IT" sz="2000" dirty="0" smtClean="0"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dirty="0" smtClean="0"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Le amministrazioni 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monitorate hanno </a:t>
            </a:r>
            <a:r>
              <a:rPr lang="it-IT" sz="2000" b="1" dirty="0" smtClean="0">
                <a:ea typeface="Times New Roman" pitchFamily="18" charset="0"/>
                <a:cs typeface="Times New Roman" pitchFamily="18" charset="0"/>
              </a:rPr>
              <a:t>contrattualizzato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 impegni per </a:t>
            </a:r>
            <a:r>
              <a:rPr lang="it-IT" sz="20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42.717.919 </a:t>
            </a:r>
            <a:r>
              <a:rPr lang="it-IT" sz="20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euro,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 </a:t>
            </a:r>
            <a:endParaRPr lang="it-IT" sz="2000" dirty="0" smtClean="0"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>
                <a:ea typeface="Times New Roman" pitchFamily="18" charset="0"/>
                <a:cs typeface="Times New Roman" pitchFamily="18" charset="0"/>
              </a:rPr>
              <a:t>l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e </a:t>
            </a:r>
            <a:r>
              <a:rPr lang="it-IT" sz="2000" b="1" dirty="0" smtClean="0">
                <a:ea typeface="Times New Roman" pitchFamily="18" charset="0"/>
                <a:cs typeface="Times New Roman" pitchFamily="18" charset="0"/>
              </a:rPr>
              <a:t>spese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 certificate dai soggetti affidatari ammontano a </a:t>
            </a:r>
            <a:r>
              <a:rPr lang="it-IT" sz="20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12.381.058 euro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, </a:t>
            </a:r>
            <a:endParaRPr lang="it-IT" sz="2000" dirty="0" smtClean="0"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e i </a:t>
            </a:r>
            <a:r>
              <a:rPr lang="it-IT" sz="2000" b="1" dirty="0" smtClean="0">
                <a:ea typeface="Times New Roman" pitchFamily="18" charset="0"/>
                <a:cs typeface="Times New Roman" pitchFamily="18" charset="0"/>
              </a:rPr>
              <a:t>pagamenti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 già concretamente effettuati sono pari a </a:t>
            </a:r>
            <a:r>
              <a:rPr lang="it-IT" sz="20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8.832.529 </a:t>
            </a:r>
            <a:r>
              <a:rPr lang="it-IT" sz="20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euro.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dirty="0" smtClean="0"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Nel </a:t>
            </a:r>
            <a:r>
              <a:rPr lang="it-IT" sz="2000" dirty="0">
                <a:ea typeface="Times New Roman" pitchFamily="18" charset="0"/>
                <a:cs typeface="Times New Roman" pitchFamily="18" charset="0"/>
              </a:rPr>
              <a:t>33%  dei casi sono già state attivate le </a:t>
            </a:r>
            <a:r>
              <a:rPr lang="it-IT" sz="2000" b="1" dirty="0">
                <a:ea typeface="Times New Roman" pitchFamily="18" charset="0"/>
                <a:cs typeface="Times New Roman" pitchFamily="18" charset="0"/>
              </a:rPr>
              <a:t>procedure di gara per l’esecuzione dei </a:t>
            </a:r>
            <a:r>
              <a:rPr lang="it-IT" sz="2000" b="1" dirty="0" smtClean="0">
                <a:ea typeface="Times New Roman" pitchFamily="18" charset="0"/>
                <a:cs typeface="Times New Roman" pitchFamily="18" charset="0"/>
              </a:rPr>
              <a:t>lavori, per un importo complessivo vicino ai 65 milioni di euro,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 mentre </a:t>
            </a:r>
            <a:r>
              <a:rPr lang="it-IT" sz="2000" dirty="0">
                <a:ea typeface="Times New Roman" pitchFamily="18" charset="0"/>
                <a:cs typeface="Times New Roman" pitchFamily="18" charset="0"/>
              </a:rPr>
              <a:t>nel 9% dei casi i cantieri 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sono già stati </a:t>
            </a:r>
            <a:r>
              <a:rPr lang="it-IT" sz="2000" dirty="0">
                <a:ea typeface="Times New Roman" pitchFamily="18" charset="0"/>
                <a:cs typeface="Times New Roman" pitchFamily="18" charset="0"/>
              </a:rPr>
              <a:t>aperti</a:t>
            </a:r>
            <a:r>
              <a:rPr lang="it-IT" sz="2000" dirty="0" smtClean="0"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dirty="0" smtClean="0"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dirty="0" smtClean="0">
                <a:ea typeface="Times New Roman" pitchFamily="18" charset="0"/>
                <a:cs typeface="Times New Roman" pitchFamily="18" charset="0"/>
              </a:rPr>
              <a:t>Tutto questo conferma che i Comuni sono in fase avanzata nell’attuazione della misura, anche oltre la fase di completamento della progettazione </a:t>
            </a:r>
            <a:r>
              <a:rPr lang="it-IT" sz="2000" b="1" dirty="0" smtClean="0">
                <a:ea typeface="Times New Roman" pitchFamily="18" charset="0"/>
                <a:cs typeface="Times New Roman" pitchFamily="18" charset="0"/>
              </a:rPr>
              <a:t>definitiva/esecutiva,</a:t>
            </a:r>
            <a:endParaRPr lang="it-IT" sz="2000" b="1" dirty="0" smtClean="0"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dirty="0" smtClean="0">
                <a:ea typeface="Times New Roman" pitchFamily="18" charset="0"/>
                <a:cs typeface="Times New Roman" pitchFamily="18" charset="0"/>
              </a:rPr>
              <a:t>prevista dal cronoprogramma per fine agosto.</a:t>
            </a:r>
            <a:endParaRPr lang="it-IT" sz="2000" b="1" dirty="0"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69967" y="246141"/>
            <a:ext cx="9477142" cy="57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RICOGNIZIONE SULLO STATO DEI LAVORI </a:t>
            </a:r>
            <a:endParaRPr lang="it-IT" sz="28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589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55093" y="1269239"/>
            <a:ext cx="9416955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200" dirty="0" smtClean="0">
                <a:ea typeface="Times New Roman" pitchFamily="18" charset="0"/>
                <a:cs typeface="Times New Roman" pitchFamily="18" charset="0"/>
              </a:rPr>
              <a:t>Utilizzando i parametri dello studio </a:t>
            </a:r>
            <a:r>
              <a:rPr lang="it-IT" sz="2200" dirty="0" err="1" smtClean="0">
                <a:ea typeface="Times New Roman" pitchFamily="18" charset="0"/>
                <a:cs typeface="Times New Roman" pitchFamily="18" charset="0"/>
              </a:rPr>
              <a:t>Ance-Istat</a:t>
            </a:r>
            <a:r>
              <a:rPr lang="it-IT" sz="2200" dirty="0" smtClean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it-IT" sz="2200" baseline="30000" dirty="0" smtClean="0">
                <a:ea typeface="Times New Roman" pitchFamily="18" charset="0"/>
                <a:cs typeface="Times New Roman" pitchFamily="18" charset="0"/>
              </a:rPr>
              <a:t>(*)</a:t>
            </a:r>
            <a:r>
              <a:rPr lang="it-IT" sz="2200" dirty="0" smtClean="0">
                <a:ea typeface="Times New Roman" pitchFamily="18" charset="0"/>
                <a:cs typeface="Times New Roman" pitchFamily="18" charset="0"/>
              </a:rPr>
              <a:t> si può calcolare che i 2.700.000.000 di euro di investimenti previsti per i 96 progetti del Piano Periferie, sono in grado di generare effetti diretti e indiretti per oltre </a:t>
            </a:r>
            <a:r>
              <a:rPr lang="it-IT" sz="24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6,1 </a:t>
            </a:r>
            <a:r>
              <a:rPr lang="it-IT" sz="22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miliardi di euro</a:t>
            </a:r>
            <a:r>
              <a:rPr lang="it-IT" sz="2200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it-IT" sz="2200" dirty="0" smtClean="0">
                <a:ea typeface="Times New Roman" pitchFamily="18" charset="0"/>
                <a:cs typeface="Times New Roman" pitchFamily="18" charset="0"/>
              </a:rPr>
              <a:t>e complessivamente,  considerando anche l’effetto indotto, una ricaduta sul sistema economico nazionale per quasi </a:t>
            </a:r>
            <a:r>
              <a:rPr lang="it-IT" sz="24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9,5 </a:t>
            </a:r>
            <a:r>
              <a:rPr lang="it-IT" sz="22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miliardi di euro</a:t>
            </a:r>
            <a:r>
              <a:rPr lang="it-IT" sz="2200" dirty="0" smtClean="0"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200" dirty="0" smtClean="0"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200" dirty="0" smtClean="0">
                <a:cs typeface="Times New Roman" pitchFamily="18" charset="0"/>
              </a:rPr>
              <a:t>Il settore delle costruzioni si conferma infatti essere il primo per capacità di attivazione dell’economia nazionale.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200" dirty="0" smtClean="0"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200" dirty="0" smtClean="0">
                <a:ea typeface="Times New Roman" pitchFamily="18" charset="0"/>
                <a:cs typeface="Times New Roman" pitchFamily="18" charset="0"/>
              </a:rPr>
              <a:t>Anche in termini occupazionali, complessivamente si produce per tutta la durata prevista dagli investimenti, un incremento di circa </a:t>
            </a:r>
            <a:r>
              <a:rPr lang="it-IT" sz="24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42.000 </a:t>
            </a:r>
            <a:r>
              <a:rPr lang="it-IT" sz="22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unità di lavoro</a:t>
            </a:r>
            <a:r>
              <a:rPr lang="it-IT" sz="2200" dirty="0" smtClean="0">
                <a:ea typeface="Times New Roman" pitchFamily="18" charset="0"/>
                <a:cs typeface="Times New Roman" pitchFamily="18" charset="0"/>
              </a:rPr>
              <a:t>, di cui oltre </a:t>
            </a:r>
            <a:r>
              <a:rPr lang="it-IT" sz="24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15.000 </a:t>
            </a:r>
            <a:r>
              <a:rPr lang="it-IT" sz="22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nei comparti esterni </a:t>
            </a:r>
            <a:r>
              <a:rPr lang="it-IT" sz="2200" dirty="0" smtClean="0">
                <a:ea typeface="Times New Roman" pitchFamily="18" charset="0"/>
                <a:cs typeface="Times New Roman" pitchFamily="18" charset="0"/>
              </a:rPr>
              <a:t>al settore delle costruzioni. </a:t>
            </a:r>
          </a:p>
        </p:txBody>
      </p:sp>
      <p:sp>
        <p:nvSpPr>
          <p:cNvPr id="5" name="Rettangolo 4"/>
          <p:cNvSpPr/>
          <p:nvPr/>
        </p:nvSpPr>
        <p:spPr>
          <a:xfrm>
            <a:off x="717735" y="456550"/>
            <a:ext cx="66403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L’IMPATTO SU RICCHEZZA E OCCUPAZIONE</a:t>
            </a:r>
            <a:endParaRPr lang="it-IT" sz="28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26033" y="5910619"/>
            <a:ext cx="8200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i="1" dirty="0" smtClean="0"/>
              <a:t>* </a:t>
            </a:r>
            <a:r>
              <a:rPr lang="it-IT" sz="1400" i="1" dirty="0" err="1" smtClean="0"/>
              <a:t>Ance-Istat</a:t>
            </a:r>
            <a:r>
              <a:rPr lang="it-IT" sz="1400" i="1" dirty="0" smtClean="0"/>
              <a:t>, L’industria delle costruzioni: struttura, interdipendenze settoriali e crescita economica, 2015</a:t>
            </a:r>
            <a:endParaRPr lang="it-IT" sz="1400" i="1" dirty="0"/>
          </a:p>
        </p:txBody>
      </p:sp>
    </p:spTree>
    <p:extLst>
      <p:ext uri="{BB962C8B-B14F-4D97-AF65-F5344CB8AC3E}">
        <p14:creationId xmlns:p14="http://schemas.microsoft.com/office/powerpoint/2010/main" val="316589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103663" y="257220"/>
            <a:ext cx="54749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LE FINALITA’ DEGLI INTERVENTI</a:t>
            </a:r>
            <a:endParaRPr lang="it-IT" sz="32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7</a:t>
            </a:fld>
            <a:endParaRPr lang="it-IT"/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9785572"/>
              </p:ext>
            </p:extLst>
          </p:nvPr>
        </p:nvGraphicFramePr>
        <p:xfrm>
          <a:off x="518615" y="1037230"/>
          <a:ext cx="9403307" cy="4476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25332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</TotalTime>
  <Words>710</Words>
  <Application>Microsoft Office PowerPoint</Application>
  <PresentationFormat>Personalizzato</PresentationFormat>
  <Paragraphs>147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7</vt:i4>
      </vt:variant>
    </vt:vector>
  </HeadingPairs>
  <TitlesOfParts>
    <vt:vector size="9" baseType="lpstr">
      <vt:lpstr>Tema di Office</vt:lpstr>
      <vt:lpstr>Personalizza struttura</vt:lpstr>
      <vt:lpstr>I NUMERI DEL BANDO PERIFERIE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Account Microsoft</dc:creator>
  <cp:lastModifiedBy>Paolo Testa</cp:lastModifiedBy>
  <cp:revision>100</cp:revision>
  <cp:lastPrinted>2018-09-04T08:37:58Z</cp:lastPrinted>
  <dcterms:created xsi:type="dcterms:W3CDTF">2017-06-05T20:03:02Z</dcterms:created>
  <dcterms:modified xsi:type="dcterms:W3CDTF">2018-09-04T08:47:06Z</dcterms:modified>
</cp:coreProperties>
</file>