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6" r:id="rId1"/>
  </p:sldMasterIdLst>
  <p:notesMasterIdLst>
    <p:notesMasterId r:id="rId16"/>
  </p:notesMasterIdLst>
  <p:handoutMasterIdLst>
    <p:handoutMasterId r:id="rId17"/>
  </p:handoutMasterIdLst>
  <p:sldIdLst>
    <p:sldId id="256" r:id="rId2"/>
    <p:sldId id="259" r:id="rId3"/>
    <p:sldId id="260" r:id="rId4"/>
    <p:sldId id="262" r:id="rId5"/>
    <p:sldId id="261" r:id="rId6"/>
    <p:sldId id="271" r:id="rId7"/>
    <p:sldId id="272" r:id="rId8"/>
    <p:sldId id="270" r:id="rId9"/>
    <p:sldId id="273" r:id="rId10"/>
    <p:sldId id="263" r:id="rId11"/>
    <p:sldId id="265" r:id="rId12"/>
    <p:sldId id="266" r:id="rId13"/>
    <p:sldId id="268" r:id="rId14"/>
    <p:sldId id="269" r:id="rId15"/>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ED3EC320-E681-3D45-BBA6-EC22EC5C6F54}">
          <p14:sldIdLst>
            <p14:sldId id="256"/>
            <p14:sldId id="259"/>
            <p14:sldId id="260"/>
            <p14:sldId id="262"/>
            <p14:sldId id="261"/>
            <p14:sldId id="271"/>
            <p14:sldId id="272"/>
            <p14:sldId id="270"/>
            <p14:sldId id="273"/>
            <p14:sldId id="263"/>
            <p14:sldId id="265"/>
            <p14:sldId id="266"/>
            <p14:sldId id="268"/>
            <p14:sldId id="269"/>
          </p14:sldIdLst>
        </p14:section>
        <p14:section name="Sezione senza titolo" id="{8A8725C5-37EA-7347-8162-B9A49968E2BD}">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33D"/>
    <a:srgbClr val="004B6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38" autoAdjust="0"/>
    <p:restoredTop sz="97513" autoAdjust="0"/>
  </p:normalViewPr>
  <p:slideViewPr>
    <p:cSldViewPr snapToGrid="0" snapToObjects="1">
      <p:cViewPr>
        <p:scale>
          <a:sx n="95" d="100"/>
          <a:sy n="95" d="100"/>
        </p:scale>
        <p:origin x="-5088" y="-2336"/>
      </p:cViewPr>
      <p:guideLst>
        <p:guide orient="horz" pos="1033"/>
        <p:guide pos="37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99C953-A31E-AC46-BC49-0CE45714EA88}" type="datetimeFigureOut">
              <a:rPr lang="it-IT" smtClean="0"/>
              <a:t>23/06/15</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4B951F-2C64-054F-8A19-C2664486AC8C}" type="slidenum">
              <a:rPr lang="it-IT" smtClean="0"/>
              <a:t>‹n.›</a:t>
            </a:fld>
            <a:endParaRPr lang="it-IT"/>
          </a:p>
        </p:txBody>
      </p:sp>
    </p:spTree>
    <p:extLst>
      <p:ext uri="{BB962C8B-B14F-4D97-AF65-F5344CB8AC3E}">
        <p14:creationId xmlns:p14="http://schemas.microsoft.com/office/powerpoint/2010/main" val="42535687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CB0BA1-D116-EE43-941C-2239A6E2810D}" type="datetimeFigureOut">
              <a:rPr lang="it-IT" smtClean="0"/>
              <a:t>23/06/15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2D94A9-1535-F348-9793-7B37BE4DA87B}" type="slidenum">
              <a:rPr lang="it-IT" smtClean="0"/>
              <a:t>‹n.›</a:t>
            </a:fld>
            <a:endParaRPr lang="it-IT"/>
          </a:p>
        </p:txBody>
      </p:sp>
    </p:spTree>
    <p:extLst>
      <p:ext uri="{BB962C8B-B14F-4D97-AF65-F5344CB8AC3E}">
        <p14:creationId xmlns:p14="http://schemas.microsoft.com/office/powerpoint/2010/main" val="232062074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12" name="Segnaposto testo 2"/>
          <p:cNvSpPr>
            <a:spLocks noGrp="1"/>
          </p:cNvSpPr>
          <p:nvPr>
            <p:ph idx="1"/>
          </p:nvPr>
        </p:nvSpPr>
        <p:spPr>
          <a:xfrm>
            <a:off x="460375" y="1292225"/>
            <a:ext cx="6835774" cy="4667219"/>
          </a:xfrm>
          <a:prstGeom prst="rect">
            <a:avLst/>
          </a:prstGeom>
        </p:spPr>
        <p:txBody>
          <a:bodyPr vert="horz" lIns="91440" tIns="45720" rIns="91440" bIns="45720" rtlCol="0">
            <a:normAutofit/>
          </a:bodyPr>
          <a:lstStyle/>
          <a:p>
            <a:pPr lvl="0"/>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consectetur</a:t>
            </a:r>
            <a:r>
              <a:rPr lang="fr-FR" dirty="0" smtClean="0"/>
              <a:t> </a:t>
            </a:r>
            <a:r>
              <a:rPr lang="fr-FR" dirty="0" err="1" smtClean="0"/>
              <a:t>adipiscing</a:t>
            </a:r>
            <a:r>
              <a:rPr lang="fr-FR" dirty="0" smtClean="0"/>
              <a:t> </a:t>
            </a:r>
            <a:r>
              <a:rPr lang="fr-FR" dirty="0" err="1" smtClean="0"/>
              <a:t>elit</a:t>
            </a:r>
            <a:r>
              <a:rPr lang="fr-FR" dirty="0" smtClean="0"/>
              <a:t>. </a:t>
            </a:r>
            <a:r>
              <a:rPr lang="fr-FR" dirty="0" err="1" smtClean="0"/>
              <a:t>Nulla</a:t>
            </a:r>
            <a:r>
              <a:rPr lang="fr-FR" dirty="0" smtClean="0"/>
              <a:t> a </a:t>
            </a:r>
            <a:r>
              <a:rPr lang="fr-FR" dirty="0" err="1" smtClean="0"/>
              <a:t>placerat</a:t>
            </a:r>
            <a:r>
              <a:rPr lang="fr-FR" dirty="0" smtClean="0"/>
              <a:t> </a:t>
            </a:r>
            <a:r>
              <a:rPr lang="fr-FR" dirty="0" err="1" smtClean="0"/>
              <a:t>lacus</a:t>
            </a:r>
            <a:r>
              <a:rPr lang="fr-FR" dirty="0" smtClean="0"/>
              <a:t>, vitae cursus </a:t>
            </a:r>
            <a:r>
              <a:rPr lang="fr-FR" dirty="0" err="1" smtClean="0"/>
              <a:t>nibh</a:t>
            </a:r>
            <a:r>
              <a:rPr lang="fr-FR" dirty="0" smtClean="0"/>
              <a:t>. </a:t>
            </a:r>
            <a:r>
              <a:rPr lang="fr-FR" dirty="0" err="1" smtClean="0"/>
              <a:t>Phasellus</a:t>
            </a:r>
            <a:r>
              <a:rPr lang="fr-FR" dirty="0" smtClean="0"/>
              <a:t> </a:t>
            </a:r>
            <a:r>
              <a:rPr lang="fr-FR" dirty="0" err="1" smtClean="0"/>
              <a:t>suscipit</a:t>
            </a:r>
            <a:r>
              <a:rPr lang="fr-FR" dirty="0" smtClean="0"/>
              <a:t> </a:t>
            </a:r>
            <a:r>
              <a:rPr lang="fr-FR" dirty="0" err="1" smtClean="0"/>
              <a:t>nisl</a:t>
            </a:r>
            <a:r>
              <a:rPr lang="fr-FR" dirty="0" smtClean="0"/>
              <a:t> ut pretium </a:t>
            </a:r>
            <a:r>
              <a:rPr lang="fr-FR" dirty="0" err="1" smtClean="0"/>
              <a:t>euismod</a:t>
            </a:r>
            <a:r>
              <a:rPr lang="fr-FR" dirty="0" smtClean="0"/>
              <a:t>. </a:t>
            </a:r>
            <a:r>
              <a:rPr lang="fr-FR" dirty="0" err="1" smtClean="0"/>
              <a:t>Nullam</a:t>
            </a:r>
            <a:r>
              <a:rPr lang="fr-FR" dirty="0" smtClean="0"/>
              <a:t> </a:t>
            </a:r>
            <a:r>
              <a:rPr lang="fr-FR" dirty="0" err="1" smtClean="0"/>
              <a:t>nisi</a:t>
            </a:r>
            <a:r>
              <a:rPr lang="fr-FR" dirty="0" smtClean="0"/>
              <a:t> magna, </a:t>
            </a:r>
            <a:r>
              <a:rPr lang="fr-FR" dirty="0" err="1" smtClean="0"/>
              <a:t>pharetra</a:t>
            </a:r>
            <a:r>
              <a:rPr lang="fr-FR" dirty="0" smtClean="0"/>
              <a:t> </a:t>
            </a:r>
            <a:r>
              <a:rPr lang="fr-FR" dirty="0" err="1" smtClean="0"/>
              <a:t>ac</a:t>
            </a:r>
            <a:r>
              <a:rPr lang="fr-FR" dirty="0" smtClean="0"/>
              <a:t> </a:t>
            </a:r>
            <a:r>
              <a:rPr lang="fr-FR" dirty="0" err="1" smtClean="0"/>
              <a:t>tellus</a:t>
            </a:r>
            <a:r>
              <a:rPr lang="fr-FR" dirty="0" smtClean="0"/>
              <a:t> </a:t>
            </a:r>
            <a:r>
              <a:rPr lang="fr-FR" dirty="0" err="1" smtClean="0"/>
              <a:t>sit</a:t>
            </a:r>
            <a:r>
              <a:rPr lang="fr-FR" dirty="0" smtClean="0"/>
              <a:t> </a:t>
            </a:r>
            <a:r>
              <a:rPr lang="fr-FR" dirty="0" err="1" smtClean="0"/>
              <a:t>amet</a:t>
            </a:r>
            <a:r>
              <a:rPr lang="fr-FR" dirty="0" smtClean="0"/>
              <a:t>, </a:t>
            </a:r>
            <a:r>
              <a:rPr lang="fr-FR" dirty="0" err="1" smtClean="0"/>
              <a:t>gravida</a:t>
            </a:r>
            <a:r>
              <a:rPr lang="fr-FR" dirty="0" smtClean="0"/>
              <a:t> </a:t>
            </a:r>
            <a:r>
              <a:rPr lang="fr-FR" dirty="0" err="1" smtClean="0"/>
              <a:t>dictum</a:t>
            </a:r>
            <a:r>
              <a:rPr lang="fr-FR" dirty="0" smtClean="0"/>
              <a:t> </a:t>
            </a:r>
            <a:r>
              <a:rPr lang="fr-FR" dirty="0" err="1" smtClean="0"/>
              <a:t>enim</a:t>
            </a:r>
            <a:r>
              <a:rPr lang="fr-FR" dirty="0" smtClean="0"/>
              <a:t>. </a:t>
            </a:r>
            <a:r>
              <a:rPr lang="fr-FR" dirty="0" err="1" smtClean="0"/>
              <a:t>Aliquam</a:t>
            </a:r>
            <a:r>
              <a:rPr lang="fr-FR" dirty="0" smtClean="0"/>
              <a:t> </a:t>
            </a:r>
            <a:r>
              <a:rPr lang="fr-FR" dirty="0" err="1" smtClean="0"/>
              <a:t>quis</a:t>
            </a:r>
            <a:r>
              <a:rPr lang="fr-FR" dirty="0" smtClean="0"/>
              <a:t> </a:t>
            </a:r>
            <a:r>
              <a:rPr lang="fr-FR" dirty="0" err="1" smtClean="0"/>
              <a:t>tempus</a:t>
            </a:r>
            <a:r>
              <a:rPr lang="fr-FR" dirty="0" smtClean="0"/>
              <a:t> </a:t>
            </a:r>
            <a:r>
              <a:rPr lang="fr-FR" dirty="0" err="1" smtClean="0"/>
              <a:t>purus</a:t>
            </a:r>
            <a:r>
              <a:rPr lang="fr-FR" dirty="0" smtClean="0"/>
              <a:t>. </a:t>
            </a:r>
            <a:r>
              <a:rPr lang="fr-FR" dirty="0" err="1" smtClean="0"/>
              <a:t>Aliquam</a:t>
            </a:r>
            <a:r>
              <a:rPr lang="fr-FR" dirty="0" smtClean="0"/>
              <a:t> </a:t>
            </a:r>
            <a:r>
              <a:rPr lang="fr-FR" dirty="0" err="1" smtClean="0"/>
              <a:t>sed</a:t>
            </a:r>
            <a:r>
              <a:rPr lang="fr-FR" dirty="0" smtClean="0"/>
              <a:t> </a:t>
            </a:r>
            <a:r>
              <a:rPr lang="fr-FR" dirty="0" err="1" smtClean="0"/>
              <a:t>eleifend</a:t>
            </a:r>
            <a:r>
              <a:rPr lang="fr-FR" dirty="0" smtClean="0"/>
              <a:t> </a:t>
            </a:r>
            <a:r>
              <a:rPr lang="fr-FR" dirty="0" err="1" smtClean="0"/>
              <a:t>orci</a:t>
            </a:r>
            <a:r>
              <a:rPr lang="fr-FR" dirty="0" smtClean="0"/>
              <a:t>, nec </a:t>
            </a:r>
            <a:r>
              <a:rPr lang="fr-FR" dirty="0" err="1" smtClean="0"/>
              <a:t>consequat</a:t>
            </a:r>
            <a:r>
              <a:rPr lang="fr-FR" dirty="0" smtClean="0"/>
              <a:t> libero. </a:t>
            </a:r>
            <a:r>
              <a:rPr lang="fr-FR" dirty="0" err="1" smtClean="0"/>
              <a:t>Phasellus</a:t>
            </a:r>
            <a:r>
              <a:rPr lang="fr-FR" dirty="0" smtClean="0"/>
              <a:t> </a:t>
            </a:r>
            <a:r>
              <a:rPr lang="fr-FR" dirty="0" err="1" smtClean="0"/>
              <a:t>elementum</a:t>
            </a:r>
            <a:r>
              <a:rPr lang="fr-FR" dirty="0" smtClean="0"/>
              <a:t> </a:t>
            </a:r>
            <a:r>
              <a:rPr lang="fr-FR" dirty="0" err="1" smtClean="0"/>
              <a:t>feugiat</a:t>
            </a:r>
            <a:r>
              <a:rPr lang="fr-FR" dirty="0" smtClean="0"/>
              <a:t> </a:t>
            </a:r>
            <a:r>
              <a:rPr lang="fr-FR" dirty="0" err="1" smtClean="0"/>
              <a:t>orci</a:t>
            </a:r>
            <a:r>
              <a:rPr lang="fr-FR" dirty="0" smtClean="0"/>
              <a:t> non </a:t>
            </a:r>
            <a:r>
              <a:rPr lang="fr-FR" dirty="0" err="1" smtClean="0"/>
              <a:t>feugiat</a:t>
            </a:r>
            <a:r>
              <a:rPr lang="fr-FR" dirty="0" smtClean="0"/>
              <a:t>. </a:t>
            </a:r>
            <a:r>
              <a:rPr lang="fr-FR" dirty="0" err="1" smtClean="0"/>
              <a:t>Mauris</a:t>
            </a:r>
            <a:r>
              <a:rPr lang="fr-FR" dirty="0" smtClean="0"/>
              <a:t> </a:t>
            </a:r>
            <a:r>
              <a:rPr lang="fr-FR" dirty="0" err="1" smtClean="0"/>
              <a:t>dapibus</a:t>
            </a:r>
            <a:r>
              <a:rPr lang="fr-FR" dirty="0" smtClean="0"/>
              <a:t>, erat </a:t>
            </a:r>
            <a:r>
              <a:rPr lang="fr-FR" dirty="0" err="1" smtClean="0"/>
              <a:t>sit</a:t>
            </a:r>
            <a:r>
              <a:rPr lang="fr-FR" dirty="0" smtClean="0"/>
              <a:t> </a:t>
            </a:r>
            <a:r>
              <a:rPr lang="fr-FR" dirty="0" err="1" smtClean="0"/>
              <a:t>amet</a:t>
            </a:r>
            <a:r>
              <a:rPr lang="fr-FR" dirty="0" smtClean="0"/>
              <a:t> </a:t>
            </a:r>
            <a:r>
              <a:rPr lang="fr-FR" dirty="0" err="1" smtClean="0"/>
              <a:t>hendrerit</a:t>
            </a:r>
            <a:r>
              <a:rPr lang="fr-FR" dirty="0" smtClean="0"/>
              <a:t> </a:t>
            </a:r>
            <a:r>
              <a:rPr lang="fr-FR" dirty="0" err="1" smtClean="0"/>
              <a:t>consequat</a:t>
            </a:r>
            <a:r>
              <a:rPr lang="fr-FR" dirty="0" smtClean="0"/>
              <a:t>, </a:t>
            </a:r>
            <a:r>
              <a:rPr lang="fr-FR" dirty="0" err="1" smtClean="0"/>
              <a:t>arcu</a:t>
            </a:r>
            <a:r>
              <a:rPr lang="fr-FR" dirty="0" smtClean="0"/>
              <a:t> </a:t>
            </a:r>
            <a:r>
              <a:rPr lang="fr-FR" dirty="0" err="1" smtClean="0"/>
              <a:t>lacus</a:t>
            </a:r>
            <a:r>
              <a:rPr lang="fr-FR" dirty="0" smtClean="0"/>
              <a:t> </a:t>
            </a:r>
            <a:r>
              <a:rPr lang="fr-FR" dirty="0" err="1" smtClean="0"/>
              <a:t>lacinia</a:t>
            </a:r>
            <a:r>
              <a:rPr lang="fr-FR" dirty="0" smtClean="0"/>
              <a:t> massa, </a:t>
            </a:r>
            <a:r>
              <a:rPr lang="fr-FR" dirty="0" err="1" smtClean="0"/>
              <a:t>eget</a:t>
            </a:r>
            <a:r>
              <a:rPr lang="fr-FR" dirty="0" smtClean="0"/>
              <a:t> </a:t>
            </a:r>
            <a:r>
              <a:rPr lang="fr-FR" dirty="0" err="1" smtClean="0"/>
              <a:t>rutrum</a:t>
            </a:r>
            <a:r>
              <a:rPr lang="fr-FR" dirty="0" smtClean="0"/>
              <a:t> </a:t>
            </a:r>
            <a:r>
              <a:rPr lang="fr-FR" dirty="0" err="1" smtClean="0"/>
              <a:t>neque</a:t>
            </a:r>
            <a:r>
              <a:rPr lang="fr-FR" dirty="0" smtClean="0"/>
              <a:t> </a:t>
            </a:r>
            <a:r>
              <a:rPr lang="fr-FR" dirty="0" err="1" smtClean="0"/>
              <a:t>quam</a:t>
            </a:r>
            <a:r>
              <a:rPr lang="fr-FR" dirty="0" smtClean="0"/>
              <a:t> </a:t>
            </a:r>
            <a:r>
              <a:rPr lang="fr-FR" dirty="0" err="1" smtClean="0"/>
              <a:t>quis</a:t>
            </a:r>
            <a:r>
              <a:rPr lang="fr-FR" dirty="0" smtClean="0"/>
              <a:t> </a:t>
            </a:r>
            <a:r>
              <a:rPr lang="fr-FR" dirty="0" err="1" smtClean="0"/>
              <a:t>ipsum</a:t>
            </a:r>
            <a:r>
              <a:rPr lang="fr-FR" dirty="0" smtClean="0"/>
              <a:t>. </a:t>
            </a:r>
            <a:r>
              <a:rPr lang="fr-FR" dirty="0" err="1" smtClean="0"/>
              <a:t>Vivamus</a:t>
            </a:r>
            <a:r>
              <a:rPr lang="fr-FR" dirty="0" smtClean="0"/>
              <a:t> </a:t>
            </a:r>
            <a:r>
              <a:rPr lang="fr-FR" dirty="0" err="1" smtClean="0"/>
              <a:t>ornare</a:t>
            </a:r>
            <a:r>
              <a:rPr lang="fr-FR" dirty="0" smtClean="0"/>
              <a:t>, erat et </a:t>
            </a:r>
            <a:r>
              <a:rPr lang="fr-FR" dirty="0" err="1" smtClean="0"/>
              <a:t>sodales</a:t>
            </a:r>
            <a:r>
              <a:rPr lang="fr-FR" dirty="0" smtClean="0"/>
              <a:t> </a:t>
            </a:r>
            <a:r>
              <a:rPr lang="fr-FR" dirty="0" err="1" smtClean="0"/>
              <a:t>rhoncus</a:t>
            </a:r>
            <a:r>
              <a:rPr lang="fr-FR" dirty="0" smtClean="0"/>
              <a:t>, </a:t>
            </a:r>
            <a:r>
              <a:rPr lang="fr-FR" dirty="0" err="1" smtClean="0"/>
              <a:t>enim</a:t>
            </a:r>
            <a:r>
              <a:rPr lang="fr-FR" dirty="0" smtClean="0"/>
              <a:t> nunc </a:t>
            </a:r>
            <a:r>
              <a:rPr lang="fr-FR" dirty="0" err="1" smtClean="0"/>
              <a:t>luctus</a:t>
            </a:r>
            <a:r>
              <a:rPr lang="fr-FR" dirty="0" smtClean="0"/>
              <a:t> </a:t>
            </a:r>
            <a:r>
              <a:rPr lang="fr-FR" dirty="0" err="1" smtClean="0"/>
              <a:t>urna</a:t>
            </a:r>
            <a:r>
              <a:rPr lang="fr-FR" dirty="0" smtClean="0"/>
              <a:t>, a </a:t>
            </a:r>
            <a:r>
              <a:rPr lang="fr-FR" dirty="0" err="1" smtClean="0"/>
              <a:t>suscipit</a:t>
            </a:r>
            <a:r>
              <a:rPr lang="fr-FR" dirty="0" smtClean="0"/>
              <a:t> mi </a:t>
            </a:r>
            <a:r>
              <a:rPr lang="fr-FR" dirty="0" err="1" smtClean="0"/>
              <a:t>lectus</a:t>
            </a:r>
            <a:r>
              <a:rPr lang="fr-FR" dirty="0" smtClean="0"/>
              <a:t> </a:t>
            </a:r>
            <a:r>
              <a:rPr lang="fr-FR" dirty="0" err="1" smtClean="0"/>
              <a:t>sed</a:t>
            </a:r>
            <a:r>
              <a:rPr lang="fr-FR" dirty="0" smtClean="0"/>
              <a:t> </a:t>
            </a:r>
            <a:r>
              <a:rPr lang="fr-FR" dirty="0" err="1" smtClean="0"/>
              <a:t>augue</a:t>
            </a:r>
            <a:r>
              <a:rPr lang="fr-FR" dirty="0" smtClean="0"/>
              <a:t>. </a:t>
            </a:r>
            <a:r>
              <a:rPr lang="fr-FR" dirty="0" err="1" smtClean="0"/>
              <a:t>Nulla</a:t>
            </a:r>
            <a:r>
              <a:rPr lang="fr-FR" dirty="0" smtClean="0"/>
              <a:t> </a:t>
            </a:r>
            <a:r>
              <a:rPr lang="fr-FR" dirty="0" err="1" smtClean="0"/>
              <a:t>blandit</a:t>
            </a:r>
            <a:r>
              <a:rPr lang="fr-FR" dirty="0" smtClean="0"/>
              <a:t> </a:t>
            </a:r>
            <a:r>
              <a:rPr lang="fr-FR" dirty="0" err="1" smtClean="0"/>
              <a:t>augue</a:t>
            </a:r>
            <a:r>
              <a:rPr lang="fr-FR" dirty="0" smtClean="0"/>
              <a:t> </a:t>
            </a:r>
            <a:r>
              <a:rPr lang="fr-FR" dirty="0" err="1" smtClean="0"/>
              <a:t>nibh</a:t>
            </a:r>
            <a:r>
              <a:rPr lang="fr-FR" dirty="0" smtClean="0"/>
              <a:t>, et </a:t>
            </a:r>
            <a:r>
              <a:rPr lang="fr-FR" dirty="0" err="1" smtClean="0"/>
              <a:t>aliquam</a:t>
            </a:r>
            <a:r>
              <a:rPr lang="fr-FR" dirty="0" smtClean="0"/>
              <a:t> </a:t>
            </a:r>
            <a:r>
              <a:rPr lang="fr-FR" dirty="0" err="1" smtClean="0"/>
              <a:t>odio</a:t>
            </a:r>
            <a:r>
              <a:rPr lang="fr-FR" dirty="0" smtClean="0"/>
              <a:t> </a:t>
            </a:r>
            <a:r>
              <a:rPr lang="fr-FR" dirty="0" err="1" smtClean="0"/>
              <a:t>vulputate</a:t>
            </a:r>
            <a:r>
              <a:rPr lang="fr-FR" dirty="0" smtClean="0"/>
              <a:t> </a:t>
            </a:r>
            <a:r>
              <a:rPr lang="fr-FR" dirty="0" err="1" smtClean="0"/>
              <a:t>sed</a:t>
            </a:r>
            <a:r>
              <a:rPr lang="fr-FR" dirty="0" smtClean="0"/>
              <a:t>. </a:t>
            </a:r>
            <a:r>
              <a:rPr lang="fr-FR" dirty="0" err="1" smtClean="0"/>
              <a:t>Pellentesque</a:t>
            </a:r>
            <a:r>
              <a:rPr lang="fr-FR" dirty="0" smtClean="0"/>
              <a:t> </a:t>
            </a:r>
            <a:r>
              <a:rPr lang="fr-FR" dirty="0" err="1" smtClean="0"/>
              <a:t>interdum</a:t>
            </a:r>
            <a:r>
              <a:rPr lang="fr-FR" dirty="0" smtClean="0"/>
              <a:t>, </a:t>
            </a:r>
            <a:r>
              <a:rPr lang="fr-FR" dirty="0" err="1" smtClean="0"/>
              <a:t>tellus</a:t>
            </a:r>
            <a:r>
              <a:rPr lang="fr-FR" dirty="0" smtClean="0"/>
              <a:t> </a:t>
            </a:r>
            <a:r>
              <a:rPr lang="fr-FR" dirty="0" err="1" smtClean="0"/>
              <a:t>ac</a:t>
            </a:r>
            <a:r>
              <a:rPr lang="fr-FR" dirty="0" smtClean="0"/>
              <a:t> </a:t>
            </a:r>
            <a:r>
              <a:rPr lang="fr-FR" dirty="0" err="1" smtClean="0"/>
              <a:t>ultricies</a:t>
            </a:r>
            <a:r>
              <a:rPr lang="fr-FR" dirty="0" smtClean="0"/>
              <a:t> </a:t>
            </a:r>
            <a:r>
              <a:rPr lang="fr-FR" dirty="0" err="1" smtClean="0"/>
              <a:t>interdum</a:t>
            </a:r>
            <a:r>
              <a:rPr lang="fr-FR" dirty="0" smtClean="0"/>
              <a:t>, ex mi </a:t>
            </a:r>
            <a:r>
              <a:rPr lang="fr-FR" dirty="0" err="1" smtClean="0"/>
              <a:t>varius</a:t>
            </a:r>
            <a:r>
              <a:rPr lang="fr-FR" dirty="0" smtClean="0"/>
              <a:t> </a:t>
            </a:r>
            <a:r>
              <a:rPr lang="fr-FR" dirty="0" err="1" smtClean="0"/>
              <a:t>justo</a:t>
            </a:r>
            <a:r>
              <a:rPr lang="fr-FR" dirty="0" smtClean="0"/>
              <a:t>, a </a:t>
            </a:r>
            <a:r>
              <a:rPr lang="fr-FR" dirty="0" err="1" smtClean="0"/>
              <a:t>hendrerit</a:t>
            </a:r>
            <a:r>
              <a:rPr lang="fr-FR" dirty="0" smtClean="0"/>
              <a:t> </a:t>
            </a:r>
            <a:r>
              <a:rPr lang="fr-FR" dirty="0" err="1" smtClean="0"/>
              <a:t>turpis</a:t>
            </a:r>
            <a:r>
              <a:rPr lang="fr-FR" dirty="0" smtClean="0"/>
              <a:t> </a:t>
            </a:r>
            <a:r>
              <a:rPr lang="fr-FR" dirty="0" err="1" smtClean="0"/>
              <a:t>felis</a:t>
            </a:r>
            <a:r>
              <a:rPr lang="fr-FR" dirty="0" smtClean="0"/>
              <a:t> </a:t>
            </a:r>
            <a:r>
              <a:rPr lang="fr-FR" dirty="0" err="1" smtClean="0"/>
              <a:t>ac</a:t>
            </a:r>
            <a:r>
              <a:rPr lang="fr-FR" dirty="0" smtClean="0"/>
              <a:t> </a:t>
            </a:r>
            <a:r>
              <a:rPr lang="fr-FR" dirty="0" err="1" smtClean="0"/>
              <a:t>purus</a:t>
            </a:r>
            <a:r>
              <a:rPr lang="fr-FR" dirty="0" smtClean="0"/>
              <a:t>. </a:t>
            </a:r>
            <a:endParaRPr lang="it-IT" dirty="0"/>
          </a:p>
        </p:txBody>
      </p:sp>
      <p:sp>
        <p:nvSpPr>
          <p:cNvPr id="6" name="Segnaposto titolo 1"/>
          <p:cNvSpPr>
            <a:spLocks noGrp="1"/>
          </p:cNvSpPr>
          <p:nvPr>
            <p:ph type="title"/>
          </p:nvPr>
        </p:nvSpPr>
        <p:spPr>
          <a:xfrm>
            <a:off x="460376" y="563106"/>
            <a:ext cx="6835774" cy="441186"/>
          </a:xfrm>
          <a:prstGeom prst="rect">
            <a:avLst/>
          </a:prstGeom>
        </p:spPr>
        <p:txBody>
          <a:bodyPr vert="horz" lIns="91440" tIns="45720" rIns="91440" bIns="45720" rtlCol="0" anchor="t">
            <a:normAutofit/>
          </a:bodyPr>
          <a:lstStyle/>
          <a:p>
            <a:r>
              <a:rPr lang="it-IT" dirty="0" smtClean="0"/>
              <a:t>Titolo giornata formativa</a:t>
            </a:r>
            <a:endParaRPr lang="it-IT" dirty="0"/>
          </a:p>
        </p:txBody>
      </p:sp>
      <p:sp>
        <p:nvSpPr>
          <p:cNvPr id="7" name="Segnaposto numero diapositiva 5"/>
          <p:cNvSpPr>
            <a:spLocks noGrp="1"/>
          </p:cNvSpPr>
          <p:nvPr>
            <p:ph type="sldNum" sz="quarter" idx="4"/>
          </p:nvPr>
        </p:nvSpPr>
        <p:spPr>
          <a:xfrm>
            <a:off x="7841130" y="5927725"/>
            <a:ext cx="572620" cy="365125"/>
          </a:xfrm>
          <a:prstGeom prst="rect">
            <a:avLst/>
          </a:prstGeom>
        </p:spPr>
        <p:txBody>
          <a:bodyPr vert="horz" lIns="91440" tIns="45720" rIns="91440" bIns="45720" rtlCol="0" anchor="ctr"/>
          <a:lstStyle>
            <a:lvl1pPr algn="ctr">
              <a:defRPr sz="900">
                <a:solidFill>
                  <a:schemeClr val="bg1"/>
                </a:solidFill>
                <a:latin typeface="Arial"/>
                <a:cs typeface="Arial"/>
              </a:defRPr>
            </a:lvl1pPr>
          </a:lstStyle>
          <a:p>
            <a:fld id="{C121BA9E-CF39-5A4C-A796-CE277B4E7A22}" type="slidenum">
              <a:rPr lang="it-IT" smtClean="0"/>
              <a:pPr/>
              <a:t>‹n.›</a:t>
            </a:fld>
            <a:endParaRPr lang="it-IT" dirty="0"/>
          </a:p>
        </p:txBody>
      </p:sp>
    </p:spTree>
    <p:extLst>
      <p:ext uri="{BB962C8B-B14F-4D97-AF65-F5344CB8AC3E}">
        <p14:creationId xmlns:p14="http://schemas.microsoft.com/office/powerpoint/2010/main" val="381820162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 Id="rId3"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60376" y="563106"/>
            <a:ext cx="6835774" cy="441186"/>
          </a:xfrm>
          <a:prstGeom prst="rect">
            <a:avLst/>
          </a:prstGeom>
        </p:spPr>
        <p:txBody>
          <a:bodyPr vert="horz" lIns="91440" tIns="45720" rIns="91440" bIns="45720" rtlCol="0" anchor="t">
            <a:normAutofit/>
          </a:bodyPr>
          <a:lstStyle/>
          <a:p>
            <a:r>
              <a:rPr lang="it-IT" dirty="0" smtClean="0"/>
              <a:t>Titolo giornata formativa</a:t>
            </a:r>
            <a:endParaRPr lang="it-IT" dirty="0"/>
          </a:p>
        </p:txBody>
      </p:sp>
      <p:sp>
        <p:nvSpPr>
          <p:cNvPr id="3" name="Segnaposto testo 2"/>
          <p:cNvSpPr>
            <a:spLocks noGrp="1"/>
          </p:cNvSpPr>
          <p:nvPr>
            <p:ph type="body" idx="1"/>
          </p:nvPr>
        </p:nvSpPr>
        <p:spPr>
          <a:xfrm>
            <a:off x="460375" y="1301750"/>
            <a:ext cx="6835774" cy="3820583"/>
          </a:xfrm>
          <a:prstGeom prst="rect">
            <a:avLst/>
          </a:prstGeom>
        </p:spPr>
        <p:txBody>
          <a:bodyPr vert="horz" lIns="91440" tIns="45720" rIns="91440" bIns="45720" rtlCol="0">
            <a:normAutofit/>
          </a:bodyPr>
          <a:lstStyle/>
          <a:p>
            <a:pPr lvl="0"/>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consectetur</a:t>
            </a:r>
            <a:r>
              <a:rPr lang="fr-FR" dirty="0" smtClean="0"/>
              <a:t> </a:t>
            </a:r>
            <a:r>
              <a:rPr lang="fr-FR" dirty="0" err="1" smtClean="0"/>
              <a:t>adipiscing</a:t>
            </a:r>
            <a:r>
              <a:rPr lang="fr-FR" dirty="0" smtClean="0"/>
              <a:t> </a:t>
            </a:r>
            <a:r>
              <a:rPr lang="fr-FR" dirty="0" err="1" smtClean="0"/>
              <a:t>elit</a:t>
            </a:r>
            <a:r>
              <a:rPr lang="fr-FR" dirty="0" smtClean="0"/>
              <a:t>. </a:t>
            </a:r>
            <a:r>
              <a:rPr lang="fr-FR" dirty="0" err="1" smtClean="0"/>
              <a:t>Nulla</a:t>
            </a:r>
            <a:r>
              <a:rPr lang="fr-FR" dirty="0" smtClean="0"/>
              <a:t> a </a:t>
            </a:r>
            <a:r>
              <a:rPr lang="fr-FR" dirty="0" err="1" smtClean="0"/>
              <a:t>placerat</a:t>
            </a:r>
            <a:r>
              <a:rPr lang="fr-FR" dirty="0" smtClean="0"/>
              <a:t> </a:t>
            </a:r>
            <a:r>
              <a:rPr lang="fr-FR" dirty="0" err="1" smtClean="0"/>
              <a:t>lacus</a:t>
            </a:r>
            <a:r>
              <a:rPr lang="fr-FR" dirty="0" smtClean="0"/>
              <a:t>, vitae cursus </a:t>
            </a:r>
            <a:r>
              <a:rPr lang="fr-FR" dirty="0" err="1" smtClean="0"/>
              <a:t>nibh</a:t>
            </a:r>
            <a:r>
              <a:rPr lang="fr-FR" dirty="0" smtClean="0"/>
              <a:t>. </a:t>
            </a:r>
            <a:r>
              <a:rPr lang="fr-FR" dirty="0" err="1" smtClean="0"/>
              <a:t>Phasellus</a:t>
            </a:r>
            <a:r>
              <a:rPr lang="fr-FR" dirty="0" smtClean="0"/>
              <a:t> </a:t>
            </a:r>
            <a:r>
              <a:rPr lang="fr-FR" dirty="0" err="1" smtClean="0"/>
              <a:t>suscipit</a:t>
            </a:r>
            <a:r>
              <a:rPr lang="fr-FR" dirty="0" smtClean="0"/>
              <a:t> </a:t>
            </a:r>
            <a:r>
              <a:rPr lang="fr-FR" dirty="0" err="1" smtClean="0"/>
              <a:t>nisl</a:t>
            </a:r>
            <a:r>
              <a:rPr lang="fr-FR" dirty="0" smtClean="0"/>
              <a:t> ut pretium </a:t>
            </a:r>
            <a:r>
              <a:rPr lang="fr-FR" dirty="0" err="1" smtClean="0"/>
              <a:t>euismod</a:t>
            </a:r>
            <a:r>
              <a:rPr lang="fr-FR" dirty="0" smtClean="0"/>
              <a:t>. </a:t>
            </a:r>
            <a:r>
              <a:rPr lang="fr-FR" dirty="0" err="1" smtClean="0"/>
              <a:t>Nullam</a:t>
            </a:r>
            <a:r>
              <a:rPr lang="fr-FR" dirty="0" smtClean="0"/>
              <a:t> </a:t>
            </a:r>
            <a:r>
              <a:rPr lang="fr-FR" dirty="0" err="1" smtClean="0"/>
              <a:t>nisi</a:t>
            </a:r>
            <a:r>
              <a:rPr lang="fr-FR" dirty="0" smtClean="0"/>
              <a:t> magna, </a:t>
            </a:r>
            <a:r>
              <a:rPr lang="fr-FR" dirty="0" err="1" smtClean="0"/>
              <a:t>pharetra</a:t>
            </a:r>
            <a:r>
              <a:rPr lang="fr-FR" dirty="0" smtClean="0"/>
              <a:t> </a:t>
            </a:r>
            <a:r>
              <a:rPr lang="fr-FR" dirty="0" err="1" smtClean="0"/>
              <a:t>ac</a:t>
            </a:r>
            <a:r>
              <a:rPr lang="fr-FR" dirty="0" smtClean="0"/>
              <a:t> </a:t>
            </a:r>
            <a:r>
              <a:rPr lang="fr-FR" dirty="0" err="1" smtClean="0"/>
              <a:t>tellus</a:t>
            </a:r>
            <a:r>
              <a:rPr lang="fr-FR" dirty="0" smtClean="0"/>
              <a:t> </a:t>
            </a:r>
            <a:r>
              <a:rPr lang="fr-FR" dirty="0" err="1" smtClean="0"/>
              <a:t>sit</a:t>
            </a:r>
            <a:r>
              <a:rPr lang="fr-FR" dirty="0" smtClean="0"/>
              <a:t> </a:t>
            </a:r>
            <a:r>
              <a:rPr lang="fr-FR" dirty="0" err="1" smtClean="0"/>
              <a:t>amet</a:t>
            </a:r>
            <a:r>
              <a:rPr lang="fr-FR" dirty="0" smtClean="0"/>
              <a:t>, </a:t>
            </a:r>
            <a:r>
              <a:rPr lang="fr-FR" dirty="0" err="1" smtClean="0"/>
              <a:t>gravida</a:t>
            </a:r>
            <a:r>
              <a:rPr lang="fr-FR" dirty="0" smtClean="0"/>
              <a:t> </a:t>
            </a:r>
            <a:r>
              <a:rPr lang="fr-FR" dirty="0" err="1" smtClean="0"/>
              <a:t>dictum</a:t>
            </a:r>
            <a:r>
              <a:rPr lang="fr-FR" dirty="0" smtClean="0"/>
              <a:t> </a:t>
            </a:r>
            <a:r>
              <a:rPr lang="fr-FR" dirty="0" err="1" smtClean="0"/>
              <a:t>enim</a:t>
            </a:r>
            <a:r>
              <a:rPr lang="fr-FR" dirty="0" smtClean="0"/>
              <a:t>. </a:t>
            </a:r>
            <a:r>
              <a:rPr lang="fr-FR" dirty="0" err="1" smtClean="0"/>
              <a:t>Aliquam</a:t>
            </a:r>
            <a:r>
              <a:rPr lang="fr-FR" dirty="0" smtClean="0"/>
              <a:t> </a:t>
            </a:r>
            <a:r>
              <a:rPr lang="fr-FR" dirty="0" err="1" smtClean="0"/>
              <a:t>quis</a:t>
            </a:r>
            <a:r>
              <a:rPr lang="fr-FR" dirty="0" smtClean="0"/>
              <a:t> </a:t>
            </a:r>
            <a:r>
              <a:rPr lang="fr-FR" dirty="0" err="1" smtClean="0"/>
              <a:t>tempus</a:t>
            </a:r>
            <a:r>
              <a:rPr lang="fr-FR" dirty="0" smtClean="0"/>
              <a:t> </a:t>
            </a:r>
            <a:r>
              <a:rPr lang="fr-FR" dirty="0" err="1" smtClean="0"/>
              <a:t>purus</a:t>
            </a:r>
            <a:r>
              <a:rPr lang="fr-FR" dirty="0" smtClean="0"/>
              <a:t>. </a:t>
            </a:r>
            <a:r>
              <a:rPr lang="fr-FR" dirty="0" err="1" smtClean="0"/>
              <a:t>Aliquam</a:t>
            </a:r>
            <a:r>
              <a:rPr lang="fr-FR" dirty="0" smtClean="0"/>
              <a:t> </a:t>
            </a:r>
            <a:r>
              <a:rPr lang="fr-FR" dirty="0" err="1" smtClean="0"/>
              <a:t>sed</a:t>
            </a:r>
            <a:r>
              <a:rPr lang="fr-FR" dirty="0" smtClean="0"/>
              <a:t> </a:t>
            </a:r>
            <a:r>
              <a:rPr lang="fr-FR" dirty="0" err="1" smtClean="0"/>
              <a:t>eleifend</a:t>
            </a:r>
            <a:r>
              <a:rPr lang="fr-FR" dirty="0" smtClean="0"/>
              <a:t> </a:t>
            </a:r>
            <a:r>
              <a:rPr lang="fr-FR" dirty="0" err="1" smtClean="0"/>
              <a:t>orci</a:t>
            </a:r>
            <a:r>
              <a:rPr lang="fr-FR" dirty="0" smtClean="0"/>
              <a:t>, nec </a:t>
            </a:r>
            <a:r>
              <a:rPr lang="fr-FR" dirty="0" err="1" smtClean="0"/>
              <a:t>consequat</a:t>
            </a:r>
            <a:r>
              <a:rPr lang="fr-FR" dirty="0" smtClean="0"/>
              <a:t> libero. </a:t>
            </a:r>
            <a:r>
              <a:rPr lang="fr-FR" dirty="0" err="1" smtClean="0"/>
              <a:t>Phasellus</a:t>
            </a:r>
            <a:r>
              <a:rPr lang="fr-FR" dirty="0" smtClean="0"/>
              <a:t> </a:t>
            </a:r>
            <a:r>
              <a:rPr lang="fr-FR" dirty="0" err="1" smtClean="0"/>
              <a:t>elementum</a:t>
            </a:r>
            <a:r>
              <a:rPr lang="fr-FR" dirty="0" smtClean="0"/>
              <a:t> </a:t>
            </a:r>
            <a:r>
              <a:rPr lang="fr-FR" dirty="0" err="1" smtClean="0"/>
              <a:t>feugiat</a:t>
            </a:r>
            <a:r>
              <a:rPr lang="fr-FR" dirty="0" smtClean="0"/>
              <a:t> </a:t>
            </a:r>
            <a:r>
              <a:rPr lang="fr-FR" dirty="0" err="1" smtClean="0"/>
              <a:t>orci</a:t>
            </a:r>
            <a:r>
              <a:rPr lang="fr-FR" dirty="0" smtClean="0"/>
              <a:t> non </a:t>
            </a:r>
            <a:r>
              <a:rPr lang="fr-FR" dirty="0" err="1" smtClean="0"/>
              <a:t>feugiat</a:t>
            </a:r>
            <a:r>
              <a:rPr lang="fr-FR" dirty="0" smtClean="0"/>
              <a:t>. </a:t>
            </a:r>
            <a:r>
              <a:rPr lang="fr-FR" dirty="0" err="1" smtClean="0"/>
              <a:t>Mauris</a:t>
            </a:r>
            <a:r>
              <a:rPr lang="fr-FR" dirty="0" smtClean="0"/>
              <a:t> </a:t>
            </a:r>
            <a:r>
              <a:rPr lang="fr-FR" dirty="0" err="1" smtClean="0"/>
              <a:t>dapibus</a:t>
            </a:r>
            <a:r>
              <a:rPr lang="fr-FR" dirty="0" smtClean="0"/>
              <a:t>, erat </a:t>
            </a:r>
            <a:r>
              <a:rPr lang="fr-FR" dirty="0" err="1" smtClean="0"/>
              <a:t>sit</a:t>
            </a:r>
            <a:r>
              <a:rPr lang="fr-FR" dirty="0" smtClean="0"/>
              <a:t> </a:t>
            </a:r>
            <a:r>
              <a:rPr lang="fr-FR" dirty="0" err="1" smtClean="0"/>
              <a:t>amet</a:t>
            </a:r>
            <a:r>
              <a:rPr lang="fr-FR" dirty="0" smtClean="0"/>
              <a:t> </a:t>
            </a:r>
            <a:r>
              <a:rPr lang="fr-FR" dirty="0" err="1" smtClean="0"/>
              <a:t>hendrerit</a:t>
            </a:r>
            <a:r>
              <a:rPr lang="fr-FR" dirty="0" smtClean="0"/>
              <a:t> </a:t>
            </a:r>
            <a:r>
              <a:rPr lang="fr-FR" dirty="0" err="1" smtClean="0"/>
              <a:t>consequat</a:t>
            </a:r>
            <a:r>
              <a:rPr lang="fr-FR" dirty="0" smtClean="0"/>
              <a:t>, </a:t>
            </a:r>
            <a:r>
              <a:rPr lang="fr-FR" dirty="0" err="1" smtClean="0"/>
              <a:t>arcu</a:t>
            </a:r>
            <a:r>
              <a:rPr lang="fr-FR" dirty="0" smtClean="0"/>
              <a:t> </a:t>
            </a:r>
            <a:r>
              <a:rPr lang="fr-FR" dirty="0" err="1" smtClean="0"/>
              <a:t>lacus</a:t>
            </a:r>
            <a:r>
              <a:rPr lang="fr-FR" dirty="0" smtClean="0"/>
              <a:t> </a:t>
            </a:r>
            <a:r>
              <a:rPr lang="fr-FR" dirty="0" err="1" smtClean="0"/>
              <a:t>lacinia</a:t>
            </a:r>
            <a:r>
              <a:rPr lang="fr-FR" dirty="0" smtClean="0"/>
              <a:t> massa, </a:t>
            </a:r>
            <a:r>
              <a:rPr lang="fr-FR" dirty="0" err="1" smtClean="0"/>
              <a:t>eget</a:t>
            </a:r>
            <a:r>
              <a:rPr lang="fr-FR" dirty="0" smtClean="0"/>
              <a:t> </a:t>
            </a:r>
            <a:r>
              <a:rPr lang="fr-FR" dirty="0" err="1" smtClean="0"/>
              <a:t>rutrum</a:t>
            </a:r>
            <a:r>
              <a:rPr lang="fr-FR" dirty="0" smtClean="0"/>
              <a:t> </a:t>
            </a:r>
            <a:r>
              <a:rPr lang="fr-FR" dirty="0" err="1" smtClean="0"/>
              <a:t>neque</a:t>
            </a:r>
            <a:r>
              <a:rPr lang="fr-FR" dirty="0" smtClean="0"/>
              <a:t> </a:t>
            </a:r>
            <a:r>
              <a:rPr lang="fr-FR" dirty="0" err="1" smtClean="0"/>
              <a:t>quam</a:t>
            </a:r>
            <a:r>
              <a:rPr lang="fr-FR" dirty="0" smtClean="0"/>
              <a:t> </a:t>
            </a:r>
            <a:r>
              <a:rPr lang="fr-FR" dirty="0" err="1" smtClean="0"/>
              <a:t>quis</a:t>
            </a:r>
            <a:r>
              <a:rPr lang="fr-FR" dirty="0" smtClean="0"/>
              <a:t> </a:t>
            </a:r>
            <a:r>
              <a:rPr lang="fr-FR" dirty="0" err="1" smtClean="0"/>
              <a:t>ipsum</a:t>
            </a:r>
            <a:r>
              <a:rPr lang="fr-FR" dirty="0" smtClean="0"/>
              <a:t>. </a:t>
            </a:r>
            <a:r>
              <a:rPr lang="fr-FR" dirty="0" err="1" smtClean="0"/>
              <a:t>Vivamus</a:t>
            </a:r>
            <a:r>
              <a:rPr lang="fr-FR" dirty="0" smtClean="0"/>
              <a:t> </a:t>
            </a:r>
            <a:r>
              <a:rPr lang="fr-FR" dirty="0" err="1" smtClean="0"/>
              <a:t>ornare</a:t>
            </a:r>
            <a:r>
              <a:rPr lang="fr-FR" dirty="0" smtClean="0"/>
              <a:t>, erat et </a:t>
            </a:r>
            <a:r>
              <a:rPr lang="fr-FR" dirty="0" err="1" smtClean="0"/>
              <a:t>sodales</a:t>
            </a:r>
            <a:r>
              <a:rPr lang="fr-FR" dirty="0" smtClean="0"/>
              <a:t> </a:t>
            </a:r>
            <a:r>
              <a:rPr lang="fr-FR" dirty="0" err="1" smtClean="0"/>
              <a:t>rhoncus</a:t>
            </a:r>
            <a:r>
              <a:rPr lang="fr-FR" dirty="0" smtClean="0"/>
              <a:t>, </a:t>
            </a:r>
            <a:r>
              <a:rPr lang="fr-FR" dirty="0" err="1" smtClean="0"/>
              <a:t>enim</a:t>
            </a:r>
            <a:r>
              <a:rPr lang="fr-FR" dirty="0" smtClean="0"/>
              <a:t> nunc </a:t>
            </a:r>
            <a:r>
              <a:rPr lang="fr-FR" dirty="0" err="1" smtClean="0"/>
              <a:t>luctus</a:t>
            </a:r>
            <a:r>
              <a:rPr lang="fr-FR" dirty="0" smtClean="0"/>
              <a:t> </a:t>
            </a:r>
            <a:r>
              <a:rPr lang="fr-FR" dirty="0" err="1" smtClean="0"/>
              <a:t>urna</a:t>
            </a:r>
            <a:r>
              <a:rPr lang="fr-FR" dirty="0" smtClean="0"/>
              <a:t>, a </a:t>
            </a:r>
            <a:r>
              <a:rPr lang="fr-FR" dirty="0" err="1" smtClean="0"/>
              <a:t>suscipit</a:t>
            </a:r>
            <a:r>
              <a:rPr lang="fr-FR" dirty="0" smtClean="0"/>
              <a:t> mi </a:t>
            </a:r>
            <a:r>
              <a:rPr lang="fr-FR" dirty="0" err="1" smtClean="0"/>
              <a:t>lectus</a:t>
            </a:r>
            <a:r>
              <a:rPr lang="fr-FR" dirty="0" smtClean="0"/>
              <a:t> </a:t>
            </a:r>
            <a:r>
              <a:rPr lang="fr-FR" dirty="0" err="1" smtClean="0"/>
              <a:t>sed</a:t>
            </a:r>
            <a:r>
              <a:rPr lang="fr-FR" dirty="0" smtClean="0"/>
              <a:t> </a:t>
            </a:r>
            <a:r>
              <a:rPr lang="fr-FR" dirty="0" err="1" smtClean="0"/>
              <a:t>augue</a:t>
            </a:r>
            <a:r>
              <a:rPr lang="fr-FR" dirty="0" smtClean="0"/>
              <a:t>. </a:t>
            </a:r>
            <a:r>
              <a:rPr lang="fr-FR" dirty="0" err="1" smtClean="0"/>
              <a:t>Nulla</a:t>
            </a:r>
            <a:r>
              <a:rPr lang="fr-FR" dirty="0" smtClean="0"/>
              <a:t> </a:t>
            </a:r>
            <a:r>
              <a:rPr lang="fr-FR" dirty="0" err="1" smtClean="0"/>
              <a:t>blandit</a:t>
            </a:r>
            <a:r>
              <a:rPr lang="fr-FR" dirty="0" smtClean="0"/>
              <a:t> </a:t>
            </a:r>
            <a:r>
              <a:rPr lang="fr-FR" dirty="0" err="1" smtClean="0"/>
              <a:t>augue</a:t>
            </a:r>
            <a:r>
              <a:rPr lang="fr-FR" dirty="0" smtClean="0"/>
              <a:t> </a:t>
            </a:r>
            <a:r>
              <a:rPr lang="fr-FR" dirty="0" err="1" smtClean="0"/>
              <a:t>nibh</a:t>
            </a:r>
            <a:r>
              <a:rPr lang="fr-FR" dirty="0" smtClean="0"/>
              <a:t>, et </a:t>
            </a:r>
            <a:r>
              <a:rPr lang="fr-FR" dirty="0" err="1" smtClean="0"/>
              <a:t>aliquam</a:t>
            </a:r>
            <a:r>
              <a:rPr lang="fr-FR" dirty="0" smtClean="0"/>
              <a:t> </a:t>
            </a:r>
            <a:r>
              <a:rPr lang="fr-FR" dirty="0" err="1" smtClean="0"/>
              <a:t>odio</a:t>
            </a:r>
            <a:r>
              <a:rPr lang="fr-FR" dirty="0" smtClean="0"/>
              <a:t> </a:t>
            </a:r>
            <a:r>
              <a:rPr lang="fr-FR" dirty="0" err="1" smtClean="0"/>
              <a:t>vulputate</a:t>
            </a:r>
            <a:r>
              <a:rPr lang="fr-FR" dirty="0" smtClean="0"/>
              <a:t> </a:t>
            </a:r>
            <a:r>
              <a:rPr lang="fr-FR" dirty="0" err="1" smtClean="0"/>
              <a:t>sed</a:t>
            </a:r>
            <a:r>
              <a:rPr lang="fr-FR" dirty="0" smtClean="0"/>
              <a:t>. </a:t>
            </a:r>
            <a:r>
              <a:rPr lang="fr-FR" dirty="0" err="1" smtClean="0"/>
              <a:t>Pellentesque</a:t>
            </a:r>
            <a:r>
              <a:rPr lang="fr-FR" dirty="0" smtClean="0"/>
              <a:t> </a:t>
            </a:r>
            <a:r>
              <a:rPr lang="fr-FR" dirty="0" err="1" smtClean="0"/>
              <a:t>interdum</a:t>
            </a:r>
            <a:r>
              <a:rPr lang="fr-FR" dirty="0" smtClean="0"/>
              <a:t>, </a:t>
            </a:r>
            <a:r>
              <a:rPr lang="fr-FR" dirty="0" err="1" smtClean="0"/>
              <a:t>tellus</a:t>
            </a:r>
            <a:r>
              <a:rPr lang="fr-FR" dirty="0" smtClean="0"/>
              <a:t> </a:t>
            </a:r>
            <a:r>
              <a:rPr lang="fr-FR" dirty="0" err="1" smtClean="0"/>
              <a:t>ac</a:t>
            </a:r>
            <a:r>
              <a:rPr lang="fr-FR" dirty="0" smtClean="0"/>
              <a:t> </a:t>
            </a:r>
            <a:r>
              <a:rPr lang="fr-FR" dirty="0" err="1" smtClean="0"/>
              <a:t>ultricies</a:t>
            </a:r>
            <a:r>
              <a:rPr lang="fr-FR" dirty="0" smtClean="0"/>
              <a:t> </a:t>
            </a:r>
            <a:r>
              <a:rPr lang="fr-FR" dirty="0" err="1" smtClean="0"/>
              <a:t>interdum</a:t>
            </a:r>
            <a:r>
              <a:rPr lang="fr-FR" dirty="0" smtClean="0"/>
              <a:t>, ex mi </a:t>
            </a:r>
            <a:r>
              <a:rPr lang="fr-FR" dirty="0" err="1" smtClean="0"/>
              <a:t>varius</a:t>
            </a:r>
            <a:r>
              <a:rPr lang="fr-FR" dirty="0" smtClean="0"/>
              <a:t> </a:t>
            </a:r>
            <a:r>
              <a:rPr lang="fr-FR" dirty="0" err="1" smtClean="0"/>
              <a:t>justo</a:t>
            </a:r>
            <a:r>
              <a:rPr lang="fr-FR" dirty="0" smtClean="0"/>
              <a:t>, a </a:t>
            </a:r>
            <a:r>
              <a:rPr lang="fr-FR" dirty="0" err="1" smtClean="0"/>
              <a:t>hendrerit</a:t>
            </a:r>
            <a:r>
              <a:rPr lang="fr-FR" dirty="0" smtClean="0"/>
              <a:t> </a:t>
            </a:r>
            <a:r>
              <a:rPr lang="fr-FR" dirty="0" err="1" smtClean="0"/>
              <a:t>turpis</a:t>
            </a:r>
            <a:r>
              <a:rPr lang="fr-FR" dirty="0" smtClean="0"/>
              <a:t> </a:t>
            </a:r>
            <a:r>
              <a:rPr lang="fr-FR" dirty="0" err="1" smtClean="0"/>
              <a:t>felis</a:t>
            </a:r>
            <a:r>
              <a:rPr lang="fr-FR" dirty="0" smtClean="0"/>
              <a:t> </a:t>
            </a:r>
            <a:r>
              <a:rPr lang="fr-FR" dirty="0" err="1" smtClean="0"/>
              <a:t>ac</a:t>
            </a:r>
            <a:r>
              <a:rPr lang="fr-FR" dirty="0" smtClean="0"/>
              <a:t> </a:t>
            </a:r>
            <a:r>
              <a:rPr lang="fr-FR" dirty="0" err="1" smtClean="0"/>
              <a:t>purus</a:t>
            </a:r>
            <a:r>
              <a:rPr lang="fr-FR" dirty="0" smtClean="0"/>
              <a:t>. </a:t>
            </a:r>
            <a:endParaRPr lang="it-IT" dirty="0"/>
          </a:p>
        </p:txBody>
      </p:sp>
      <p:sp>
        <p:nvSpPr>
          <p:cNvPr id="7" name="Segnaposto numero diapositiva 5"/>
          <p:cNvSpPr txBox="1">
            <a:spLocks/>
          </p:cNvSpPr>
          <p:nvPr userDrawn="1"/>
        </p:nvSpPr>
        <p:spPr>
          <a:xfrm>
            <a:off x="7841130" y="5927725"/>
            <a:ext cx="572620" cy="365125"/>
          </a:xfrm>
          <a:prstGeom prst="rect">
            <a:avLst/>
          </a:prstGeom>
        </p:spPr>
        <p:txBody>
          <a:bodyPr vert="horz" lIns="91440" tIns="45720" rIns="91440" bIns="45720" rtlCol="0" anchor="ctr"/>
          <a:lstStyle>
            <a:defPPr>
              <a:defRPr lang="it-IT"/>
            </a:defPPr>
            <a:lvl1pPr marL="0" algn="ctr" defTabSz="457200" rtl="0" eaLnBrk="1" latinLnBrk="0" hangingPunct="1">
              <a:defRPr sz="9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121BA9E-CF39-5A4C-A796-CE277B4E7A22}" type="slidenum">
              <a:rPr lang="it-IT" smtClean="0"/>
              <a:pPr/>
              <a:t>‹n.›</a:t>
            </a:fld>
            <a:endParaRPr lang="it-IT" dirty="0"/>
          </a:p>
        </p:txBody>
      </p:sp>
    </p:spTree>
    <p:extLst>
      <p:ext uri="{BB962C8B-B14F-4D97-AF65-F5344CB8AC3E}">
        <p14:creationId xmlns:p14="http://schemas.microsoft.com/office/powerpoint/2010/main" val="3058033673"/>
      </p:ext>
    </p:extLst>
  </p:cSld>
  <p:clrMap bg1="lt1" tx1="dk1" bg2="lt2" tx2="dk2" accent1="accent1" accent2="accent2" accent3="accent3" accent4="accent4" accent5="accent5" accent6="accent6" hlink="hlink" folHlink="folHlink"/>
  <p:sldLayoutIdLst>
    <p:sldLayoutId id="2147483697" r:id="rId1"/>
  </p:sldLayoutIdLst>
  <p:timing>
    <p:tnLst>
      <p:par>
        <p:cTn xmlns:p14="http://schemas.microsoft.com/office/powerpoint/2010/main" id="1" dur="indefinite" restart="never" nodeType="tmRoot"/>
      </p:par>
    </p:tnLst>
  </p:timing>
  <p:hf hdr="0"/>
  <p:txStyles>
    <p:titleStyle>
      <a:lvl1pPr algn="l" defTabSz="457200" rtl="0" eaLnBrk="1" latinLnBrk="0" hangingPunct="1">
        <a:spcBef>
          <a:spcPct val="0"/>
        </a:spcBef>
        <a:buNone/>
        <a:tabLst/>
        <a:defRPr sz="2000" kern="1200">
          <a:solidFill>
            <a:srgbClr val="004B6B"/>
          </a:solidFill>
          <a:latin typeface="Arial Black"/>
          <a:ea typeface="+mj-ea"/>
          <a:cs typeface="Arial Black"/>
        </a:defRPr>
      </a:lvl1pPr>
    </p:titleStyle>
    <p:bodyStyle>
      <a:lvl1pPr marL="0" indent="0" algn="l" defTabSz="457200" rtl="0" eaLnBrk="1" latinLnBrk="0" hangingPunct="1">
        <a:spcBef>
          <a:spcPct val="20000"/>
        </a:spcBef>
        <a:buFont typeface="Arial"/>
        <a:buNone/>
        <a:defRPr sz="1600" kern="1200">
          <a:solidFill>
            <a:schemeClr val="tx1"/>
          </a:solidFill>
          <a:latin typeface="Arial"/>
          <a:ea typeface="+mn-ea"/>
          <a:cs typeface="Arial"/>
        </a:defRPr>
      </a:lvl1pPr>
      <a:lvl2pPr marL="457200" indent="0" algn="l" defTabSz="457200" rtl="0" eaLnBrk="1" latinLnBrk="0" hangingPunct="1">
        <a:spcBef>
          <a:spcPct val="20000"/>
        </a:spcBef>
        <a:buFont typeface="Arial"/>
        <a:buNone/>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COVER_BELTRAMI.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36834" cy="6858000"/>
          </a:xfrm>
          <a:prstGeom prst="rect">
            <a:avLst/>
          </a:prstGeom>
        </p:spPr>
      </p:pic>
    </p:spTree>
    <p:extLst>
      <p:ext uri="{BB962C8B-B14F-4D97-AF65-F5344CB8AC3E}">
        <p14:creationId xmlns:p14="http://schemas.microsoft.com/office/powerpoint/2010/main" val="14615436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60376" y="402338"/>
            <a:ext cx="6835774" cy="441186"/>
          </a:xfrm>
        </p:spPr>
        <p:txBody>
          <a:bodyPr/>
          <a:lstStyle/>
          <a:p>
            <a:r>
              <a:rPr lang="it-IT" dirty="0" smtClean="0"/>
              <a:t>Il percorso della riforma contabile </a:t>
            </a:r>
            <a:endParaRPr lang="it-IT" dirty="0"/>
          </a:p>
        </p:txBody>
      </p:sp>
      <p:sp>
        <p:nvSpPr>
          <p:cNvPr id="4" name="Rettangolo arrotondato 3"/>
          <p:cNvSpPr/>
          <p:nvPr/>
        </p:nvSpPr>
        <p:spPr>
          <a:xfrm>
            <a:off x="524786" y="1003889"/>
            <a:ext cx="1385974" cy="5883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2009</a:t>
            </a:r>
            <a:endParaRPr lang="it-IT" b="1" dirty="0">
              <a:solidFill>
                <a:schemeClr val="tx2"/>
              </a:solidFill>
            </a:endParaRPr>
          </a:p>
        </p:txBody>
      </p:sp>
      <p:sp>
        <p:nvSpPr>
          <p:cNvPr id="9" name="Rettangolo arrotondato 8"/>
          <p:cNvSpPr/>
          <p:nvPr/>
        </p:nvSpPr>
        <p:spPr>
          <a:xfrm>
            <a:off x="2101613" y="943503"/>
            <a:ext cx="5614732" cy="69438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b="1" dirty="0"/>
              <a:t>Legge Delega sul federalismo fiscale (L. 42)</a:t>
            </a:r>
          </a:p>
          <a:p>
            <a:pPr algn="ctr"/>
            <a:r>
              <a:rPr lang="it-IT" sz="1600" b="1" dirty="0"/>
              <a:t>Legge di contabilità e finanza pubblica (L. 196) </a:t>
            </a:r>
          </a:p>
        </p:txBody>
      </p:sp>
      <p:sp>
        <p:nvSpPr>
          <p:cNvPr id="13" name="Rettangolo arrotondato 12"/>
          <p:cNvSpPr/>
          <p:nvPr/>
        </p:nvSpPr>
        <p:spPr>
          <a:xfrm>
            <a:off x="2093245" y="1791225"/>
            <a:ext cx="5614732" cy="69438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b="1" dirty="0"/>
              <a:t>Decreto legislativo n. 118</a:t>
            </a:r>
          </a:p>
          <a:p>
            <a:pPr algn="ctr"/>
            <a:r>
              <a:rPr lang="it-IT" sz="1600" b="1" dirty="0"/>
              <a:t>DPCM 23 dicembre </a:t>
            </a:r>
          </a:p>
        </p:txBody>
      </p:sp>
      <p:sp>
        <p:nvSpPr>
          <p:cNvPr id="15" name="Rettangolo arrotondato 14"/>
          <p:cNvSpPr/>
          <p:nvPr/>
        </p:nvSpPr>
        <p:spPr>
          <a:xfrm>
            <a:off x="2104973" y="2638947"/>
            <a:ext cx="5614732" cy="69438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b="1" dirty="0"/>
              <a:t>Sperimentazione</a:t>
            </a:r>
          </a:p>
        </p:txBody>
      </p:sp>
      <p:sp>
        <p:nvSpPr>
          <p:cNvPr id="16" name="Rettangolo arrotondato 15"/>
          <p:cNvSpPr/>
          <p:nvPr/>
        </p:nvSpPr>
        <p:spPr>
          <a:xfrm>
            <a:off x="2116701" y="3486669"/>
            <a:ext cx="5614732" cy="69438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b="1" dirty="0"/>
              <a:t>Decreto legislativo n. 126</a:t>
            </a:r>
          </a:p>
        </p:txBody>
      </p:sp>
      <p:sp>
        <p:nvSpPr>
          <p:cNvPr id="17" name="Rettangolo arrotondato 16"/>
          <p:cNvSpPr/>
          <p:nvPr/>
        </p:nvSpPr>
        <p:spPr>
          <a:xfrm>
            <a:off x="2128429" y="4334391"/>
            <a:ext cx="5614732" cy="69438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b="1" dirty="0"/>
              <a:t>Avvio a regime </a:t>
            </a:r>
            <a:endParaRPr lang="it-IT" sz="1600" b="1" dirty="0" smtClean="0"/>
          </a:p>
          <a:p>
            <a:pPr algn="ctr"/>
            <a:r>
              <a:rPr lang="it-IT" sz="1600" b="1" dirty="0" smtClean="0"/>
              <a:t>principio </a:t>
            </a:r>
            <a:r>
              <a:rPr lang="it-IT" sz="1600" b="1" dirty="0"/>
              <a:t>competenza finanziaria potenziata</a:t>
            </a:r>
          </a:p>
        </p:txBody>
      </p:sp>
      <p:sp>
        <p:nvSpPr>
          <p:cNvPr id="18" name="Rettangolo arrotondato 17"/>
          <p:cNvSpPr/>
          <p:nvPr/>
        </p:nvSpPr>
        <p:spPr>
          <a:xfrm>
            <a:off x="2120061" y="5182111"/>
            <a:ext cx="5614732" cy="69438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b="1" dirty="0"/>
              <a:t>Avvio a regime principio competenza </a:t>
            </a:r>
            <a:r>
              <a:rPr lang="it-IT" sz="1600" b="1" dirty="0" smtClean="0"/>
              <a:t>economico–patrimoniale</a:t>
            </a:r>
            <a:r>
              <a:rPr lang="it-IT" sz="1600" b="1" dirty="0"/>
              <a:t>, piano dei conti, </a:t>
            </a:r>
            <a:r>
              <a:rPr lang="it-IT" sz="1600" b="1" dirty="0" smtClean="0"/>
              <a:t>bilancio </a:t>
            </a:r>
            <a:r>
              <a:rPr lang="it-IT" sz="1600" b="1" dirty="0"/>
              <a:t>consolidato</a:t>
            </a:r>
          </a:p>
        </p:txBody>
      </p:sp>
      <p:sp>
        <p:nvSpPr>
          <p:cNvPr id="19" name="Rettangolo arrotondato 18"/>
          <p:cNvSpPr/>
          <p:nvPr/>
        </p:nvSpPr>
        <p:spPr>
          <a:xfrm>
            <a:off x="536514" y="1851611"/>
            <a:ext cx="1385974" cy="5883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2011</a:t>
            </a:r>
            <a:endParaRPr lang="it-IT" b="1" dirty="0">
              <a:solidFill>
                <a:schemeClr val="tx2"/>
              </a:solidFill>
            </a:endParaRPr>
          </a:p>
        </p:txBody>
      </p:sp>
      <p:sp>
        <p:nvSpPr>
          <p:cNvPr id="20" name="Rettangolo arrotondato 19"/>
          <p:cNvSpPr/>
          <p:nvPr/>
        </p:nvSpPr>
        <p:spPr>
          <a:xfrm>
            <a:off x="538194" y="2699333"/>
            <a:ext cx="1385974" cy="5883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b="1" dirty="0" smtClean="0">
                <a:solidFill>
                  <a:schemeClr val="tx2"/>
                </a:solidFill>
              </a:rPr>
              <a:t>2012</a:t>
            </a:r>
          </a:p>
          <a:p>
            <a:pPr algn="ctr"/>
            <a:r>
              <a:rPr lang="it-IT" b="1" dirty="0" smtClean="0">
                <a:solidFill>
                  <a:schemeClr val="tx2"/>
                </a:solidFill>
              </a:rPr>
              <a:t>2014</a:t>
            </a:r>
            <a:endParaRPr lang="it-IT" b="1" dirty="0">
              <a:solidFill>
                <a:schemeClr val="tx2"/>
              </a:solidFill>
            </a:endParaRPr>
          </a:p>
        </p:txBody>
      </p:sp>
      <p:sp>
        <p:nvSpPr>
          <p:cNvPr id="21" name="Rettangolo arrotondato 20"/>
          <p:cNvSpPr/>
          <p:nvPr/>
        </p:nvSpPr>
        <p:spPr>
          <a:xfrm>
            <a:off x="559970" y="3547055"/>
            <a:ext cx="1385974" cy="5883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2014</a:t>
            </a:r>
            <a:endParaRPr lang="it-IT" b="1" dirty="0">
              <a:solidFill>
                <a:schemeClr val="tx2"/>
              </a:solidFill>
            </a:endParaRPr>
          </a:p>
        </p:txBody>
      </p:sp>
      <p:sp>
        <p:nvSpPr>
          <p:cNvPr id="22" name="Rettangolo arrotondato 21"/>
          <p:cNvSpPr/>
          <p:nvPr/>
        </p:nvSpPr>
        <p:spPr>
          <a:xfrm>
            <a:off x="561650" y="4394777"/>
            <a:ext cx="1385974" cy="5883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1°</a:t>
            </a:r>
            <a:r>
              <a:rPr lang="it-IT" sz="1600" b="1" dirty="0" smtClean="0">
                <a:solidFill>
                  <a:schemeClr val="tx2"/>
                </a:solidFill>
              </a:rPr>
              <a:t>gennaio</a:t>
            </a:r>
            <a:r>
              <a:rPr lang="it-IT" sz="2000" b="1" dirty="0" smtClean="0">
                <a:solidFill>
                  <a:schemeClr val="tx2"/>
                </a:solidFill>
              </a:rPr>
              <a:t> 2015</a:t>
            </a:r>
            <a:endParaRPr lang="it-IT" b="1" dirty="0">
              <a:solidFill>
                <a:schemeClr val="tx2"/>
              </a:solidFill>
            </a:endParaRPr>
          </a:p>
        </p:txBody>
      </p:sp>
      <p:sp>
        <p:nvSpPr>
          <p:cNvPr id="23" name="Rettangolo arrotondato 22"/>
          <p:cNvSpPr/>
          <p:nvPr/>
        </p:nvSpPr>
        <p:spPr>
          <a:xfrm>
            <a:off x="573378" y="5242497"/>
            <a:ext cx="1385974" cy="5883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1°</a:t>
            </a:r>
            <a:r>
              <a:rPr lang="it-IT" sz="1600" b="1" dirty="0" smtClean="0">
                <a:solidFill>
                  <a:schemeClr val="tx2"/>
                </a:solidFill>
              </a:rPr>
              <a:t>gennaio</a:t>
            </a:r>
            <a:r>
              <a:rPr lang="it-IT" sz="2000" b="1" dirty="0" smtClean="0">
                <a:solidFill>
                  <a:schemeClr val="tx2"/>
                </a:solidFill>
              </a:rPr>
              <a:t> 2016</a:t>
            </a:r>
            <a:endParaRPr lang="it-IT" b="1" dirty="0">
              <a:solidFill>
                <a:schemeClr val="tx2"/>
              </a:solidFill>
            </a:endParaRPr>
          </a:p>
        </p:txBody>
      </p:sp>
    </p:spTree>
    <p:extLst>
      <p:ext uri="{BB962C8B-B14F-4D97-AF65-F5344CB8AC3E}">
        <p14:creationId xmlns:p14="http://schemas.microsoft.com/office/powerpoint/2010/main" val="208248314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60376" y="412386"/>
            <a:ext cx="6835774" cy="441186"/>
          </a:xfrm>
        </p:spPr>
        <p:txBody>
          <a:bodyPr/>
          <a:lstStyle/>
          <a:p>
            <a:r>
              <a:rPr lang="it-IT" dirty="0" smtClean="0"/>
              <a:t>Il valore della sperimentazione (1) </a:t>
            </a:r>
            <a:endParaRPr lang="it-IT" dirty="0"/>
          </a:p>
        </p:txBody>
      </p:sp>
      <p:sp>
        <p:nvSpPr>
          <p:cNvPr id="4" name="Rettangolo arrotondato 3"/>
          <p:cNvSpPr/>
          <p:nvPr/>
        </p:nvSpPr>
        <p:spPr>
          <a:xfrm>
            <a:off x="395555" y="904263"/>
            <a:ext cx="1820601" cy="588396"/>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tabLst>
                <a:tab pos="271463" algn="l"/>
              </a:tabLst>
            </a:pPr>
            <a:r>
              <a:rPr lang="it-IT" sz="2000" b="1" dirty="0">
                <a:solidFill>
                  <a:schemeClr val="tx2"/>
                </a:solidFill>
              </a:rPr>
              <a:t>Obiettivo </a:t>
            </a:r>
          </a:p>
        </p:txBody>
      </p:sp>
      <p:sp>
        <p:nvSpPr>
          <p:cNvPr id="5" name="Rettangolo arrotondato 4"/>
          <p:cNvSpPr/>
          <p:nvPr/>
        </p:nvSpPr>
        <p:spPr>
          <a:xfrm>
            <a:off x="622998" y="1439187"/>
            <a:ext cx="7998488" cy="120658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b="1" dirty="0"/>
              <a:t>verificare la rispondenza della riforma contabile alle esigenze conoscitive della finanza pubblica</a:t>
            </a:r>
          </a:p>
          <a:p>
            <a:pPr algn="ctr"/>
            <a:r>
              <a:rPr lang="it-IT" sz="1600" b="1" dirty="0"/>
              <a:t>Individuare le eventuali criticità e le conseguenti modifiche, così da pervenire ad una più efficace disciplina della materia</a:t>
            </a:r>
          </a:p>
        </p:txBody>
      </p:sp>
      <p:sp>
        <p:nvSpPr>
          <p:cNvPr id="7" name="Rettangolo arrotondato 6"/>
          <p:cNvSpPr/>
          <p:nvPr/>
        </p:nvSpPr>
        <p:spPr>
          <a:xfrm>
            <a:off x="487275" y="2659141"/>
            <a:ext cx="2272776" cy="588396"/>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L’innovazione</a:t>
            </a:r>
            <a:endParaRPr lang="it-IT" sz="2000" b="1" dirty="0">
              <a:solidFill>
                <a:schemeClr val="tx2"/>
              </a:solidFill>
            </a:endParaRPr>
          </a:p>
        </p:txBody>
      </p:sp>
      <p:sp>
        <p:nvSpPr>
          <p:cNvPr id="8" name="Rettangolo arrotondato 7"/>
          <p:cNvSpPr/>
          <p:nvPr/>
        </p:nvSpPr>
        <p:spPr>
          <a:xfrm>
            <a:off x="622998" y="3208301"/>
            <a:ext cx="7998488" cy="100274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b="1" dirty="0" smtClean="0"/>
              <a:t>Approccio bottom up: </a:t>
            </a:r>
          </a:p>
          <a:p>
            <a:pPr algn="ctr"/>
            <a:r>
              <a:rPr lang="it-IT" sz="1600" b="1" dirty="0" smtClean="0"/>
              <a:t>i principi contabili e i nuovi schemi di bilancio </a:t>
            </a:r>
            <a:r>
              <a:rPr lang="it-IT" sz="1600" b="1" dirty="0"/>
              <a:t>sono stati «testati» su un campione (volontario) di </a:t>
            </a:r>
            <a:r>
              <a:rPr lang="it-IT" sz="1600" b="1" dirty="0" smtClean="0"/>
              <a:t>enti</a:t>
            </a:r>
          </a:p>
          <a:p>
            <a:pPr algn="ctr"/>
            <a:endParaRPr lang="it-IT" sz="1600" b="1" dirty="0"/>
          </a:p>
        </p:txBody>
      </p:sp>
      <p:sp>
        <p:nvSpPr>
          <p:cNvPr id="15" name="Rettangolo arrotondato 14"/>
          <p:cNvSpPr/>
          <p:nvPr/>
        </p:nvSpPr>
        <p:spPr>
          <a:xfrm>
            <a:off x="622998" y="4350939"/>
            <a:ext cx="7998488" cy="145701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b="1" dirty="0" smtClean="0"/>
              <a:t>Gestione: </a:t>
            </a:r>
          </a:p>
          <a:p>
            <a:pPr algn="ctr"/>
            <a:r>
              <a:rPr lang="it-IT" sz="1600" b="1" dirty="0" smtClean="0"/>
              <a:t>affidata </a:t>
            </a:r>
            <a:r>
              <a:rPr lang="it-IT" sz="1600" b="1" dirty="0"/>
              <a:t>ad un gruppo di lavoro presso la RGS, </a:t>
            </a:r>
            <a:endParaRPr lang="it-IT" sz="1600" b="1" dirty="0" smtClean="0"/>
          </a:p>
          <a:p>
            <a:pPr algn="ctr"/>
            <a:r>
              <a:rPr lang="it-IT" sz="1600" b="1" dirty="0" smtClean="0"/>
              <a:t>costituito </a:t>
            </a:r>
            <a:r>
              <a:rPr lang="it-IT" sz="1600" b="1" dirty="0"/>
              <a:t>da rappresentanti </a:t>
            </a:r>
            <a:r>
              <a:rPr lang="it-IT" sz="1600" b="1" dirty="0" smtClean="0"/>
              <a:t>del</a:t>
            </a:r>
          </a:p>
          <a:p>
            <a:pPr algn="ctr"/>
            <a:r>
              <a:rPr lang="it-IT" sz="1600" b="1" dirty="0" smtClean="0"/>
              <a:t> </a:t>
            </a:r>
            <a:r>
              <a:rPr lang="it-IT" sz="1600" b="1" dirty="0"/>
              <a:t>MEF-RGS, Ministero Interno, Ministero Salute, ISTAT, Conferenza dei Presidenti delle Regioni, UPI, ANCI, ABI e Ordine dei Commercialisti</a:t>
            </a:r>
          </a:p>
        </p:txBody>
      </p:sp>
    </p:spTree>
    <p:extLst>
      <p:ext uri="{BB962C8B-B14F-4D97-AF65-F5344CB8AC3E}">
        <p14:creationId xmlns:p14="http://schemas.microsoft.com/office/powerpoint/2010/main" val="412825769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60376" y="442530"/>
            <a:ext cx="6835774" cy="441186"/>
          </a:xfrm>
        </p:spPr>
        <p:txBody>
          <a:bodyPr/>
          <a:lstStyle/>
          <a:p>
            <a:r>
              <a:rPr lang="it-IT" dirty="0" smtClean="0"/>
              <a:t>Il valore della sperimentazione (2)</a:t>
            </a:r>
            <a:endParaRPr lang="it-IT" dirty="0"/>
          </a:p>
        </p:txBody>
      </p:sp>
      <p:sp>
        <p:nvSpPr>
          <p:cNvPr id="5" name="Rettangolo 4"/>
          <p:cNvSpPr/>
          <p:nvPr/>
        </p:nvSpPr>
        <p:spPr>
          <a:xfrm>
            <a:off x="648119" y="3010505"/>
            <a:ext cx="7943222" cy="258532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it-IT" b="1" dirty="0">
                <a:solidFill>
                  <a:schemeClr val="tx2"/>
                </a:solidFill>
              </a:rPr>
              <a:t>La sperimentazione è stata un’esperienza complessa, anche da un punto di vista organizzativo, ma di assoluto valore. </a:t>
            </a:r>
          </a:p>
          <a:p>
            <a:pPr algn="ctr"/>
            <a:r>
              <a:rPr lang="it-IT" b="1" dirty="0">
                <a:solidFill>
                  <a:schemeClr val="tx2"/>
                </a:solidFill>
              </a:rPr>
              <a:t>Confrontando infatti  il testo definitivo della riforma contabile (D. lgs. n. 126 del 2014) con la versione sperimentale dei principi contabili, degli schemi di bilancio e del piano dei conti integrato (D. lgs. n. 118 del 2011) appare </a:t>
            </a:r>
            <a:r>
              <a:rPr lang="it-IT" b="1" dirty="0" smtClean="0">
                <a:solidFill>
                  <a:schemeClr val="tx2"/>
                </a:solidFill>
              </a:rPr>
              <a:t>evidente </a:t>
            </a:r>
            <a:r>
              <a:rPr lang="it-IT" b="1" dirty="0">
                <a:solidFill>
                  <a:schemeClr val="tx2"/>
                </a:solidFill>
              </a:rPr>
              <a:t>il lavoro svolto nei tre anni di sperimentazione nell’attività di verifica, approfondimento metodologico e adeguamento delle norme e dei principi contabili.</a:t>
            </a:r>
          </a:p>
        </p:txBody>
      </p:sp>
      <p:sp>
        <p:nvSpPr>
          <p:cNvPr id="6" name="Rettangolo arrotondato 5"/>
          <p:cNvSpPr/>
          <p:nvPr/>
        </p:nvSpPr>
        <p:spPr>
          <a:xfrm>
            <a:off x="130624" y="1171355"/>
            <a:ext cx="3238218" cy="558256"/>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Gli sperimentatori</a:t>
            </a:r>
            <a:endParaRPr lang="it-IT" sz="2000" b="1" dirty="0">
              <a:solidFill>
                <a:schemeClr val="tx2"/>
              </a:solidFill>
            </a:endParaRPr>
          </a:p>
        </p:txBody>
      </p:sp>
      <p:sp>
        <p:nvSpPr>
          <p:cNvPr id="7" name="Rettangolo arrotondato 6"/>
          <p:cNvSpPr/>
          <p:nvPr/>
        </p:nvSpPr>
        <p:spPr>
          <a:xfrm>
            <a:off x="596380" y="1741583"/>
            <a:ext cx="7998488" cy="112541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b="1" dirty="0" smtClean="0"/>
              <a:t>2012-2013: 64 sperimentatori, di cui 49 Comuni </a:t>
            </a:r>
          </a:p>
          <a:p>
            <a:pPr algn="ctr"/>
            <a:r>
              <a:rPr lang="it-IT" b="1" dirty="0" smtClean="0"/>
              <a:t>2014: 405, di cui 373 Comuni, distribuiti in tutte le regioni (eccetto Valle d’Aosta e Trentino Alto Adige)</a:t>
            </a:r>
            <a:endParaRPr lang="it-IT" b="1" dirty="0"/>
          </a:p>
        </p:txBody>
      </p:sp>
    </p:spTree>
    <p:extLst>
      <p:ext uri="{BB962C8B-B14F-4D97-AF65-F5344CB8AC3E}">
        <p14:creationId xmlns:p14="http://schemas.microsoft.com/office/powerpoint/2010/main" val="404092593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0375" y="1134917"/>
            <a:ext cx="7909902" cy="1959976"/>
          </a:xfrm>
        </p:spPr>
        <p:txBody>
          <a:bodyPr>
            <a:noAutofit/>
          </a:bodyPr>
          <a:lstStyle/>
          <a:p>
            <a:pPr algn="just"/>
            <a:r>
              <a:rPr lang="it-IT" sz="2000" b="1" dirty="0">
                <a:solidFill>
                  <a:schemeClr val="tx2"/>
                </a:solidFill>
                <a:latin typeface="+mn-lt"/>
                <a:cs typeface="+mn-cs"/>
              </a:rPr>
              <a:t>L’esigenza di armonizzare i bilanci della Pubblica Amministrazione poggia sull’assunto che le amministrazioni pubbliche debbano essere sottoposte a regole contabili uniformi, così da rendere possibili comparazioni tra amministrazioni appartenenti al medesimo livello di governo e tra livelli di governo diversi.</a:t>
            </a:r>
          </a:p>
          <a:p>
            <a:pPr algn="just"/>
            <a:r>
              <a:rPr lang="it-IT" sz="2000" b="1" dirty="0">
                <a:solidFill>
                  <a:schemeClr val="tx2"/>
                </a:solidFill>
                <a:latin typeface="+mn-lt"/>
                <a:cs typeface="+mn-cs"/>
              </a:rPr>
              <a:t>Sulla base di questa tesi, è stato elaborato un nuovo corpo normativo che, per la prima volta, </a:t>
            </a:r>
            <a:r>
              <a:rPr lang="it-IT" sz="2000" b="1" dirty="0" smtClean="0">
                <a:solidFill>
                  <a:schemeClr val="tx2"/>
                </a:solidFill>
                <a:latin typeface="+mn-lt"/>
                <a:cs typeface="+mn-cs"/>
              </a:rPr>
              <a:t>contiene</a:t>
            </a:r>
          </a:p>
          <a:p>
            <a:pPr marL="342900" indent="-342900" algn="just">
              <a:buFont typeface="Arial" panose="020B0604020202020204" pitchFamily="34" charset="0"/>
              <a:buChar char="•"/>
            </a:pPr>
            <a:r>
              <a:rPr lang="it-IT" sz="2000" b="1" dirty="0" smtClean="0">
                <a:solidFill>
                  <a:schemeClr val="tx2"/>
                </a:solidFill>
                <a:latin typeface="+mn-lt"/>
                <a:cs typeface="+mn-cs"/>
              </a:rPr>
              <a:t>principi </a:t>
            </a:r>
            <a:r>
              <a:rPr lang="it-IT" sz="2000" b="1" dirty="0">
                <a:solidFill>
                  <a:schemeClr val="tx2"/>
                </a:solidFill>
                <a:latin typeface="+mn-lt"/>
                <a:cs typeface="+mn-cs"/>
              </a:rPr>
              <a:t>generali </a:t>
            </a:r>
            <a:endParaRPr lang="it-IT" sz="2000" b="1" dirty="0" smtClean="0">
              <a:solidFill>
                <a:schemeClr val="tx2"/>
              </a:solidFill>
              <a:latin typeface="+mn-lt"/>
              <a:cs typeface="+mn-cs"/>
            </a:endParaRPr>
          </a:p>
          <a:p>
            <a:pPr marL="342900" indent="-342900" algn="just">
              <a:buFont typeface="Arial" panose="020B0604020202020204" pitchFamily="34" charset="0"/>
              <a:buChar char="•"/>
            </a:pPr>
            <a:r>
              <a:rPr lang="it-IT" sz="2000" b="1" dirty="0" smtClean="0">
                <a:solidFill>
                  <a:schemeClr val="tx2"/>
                </a:solidFill>
                <a:latin typeface="+mn-lt"/>
                <a:cs typeface="+mn-cs"/>
              </a:rPr>
              <a:t>principi </a:t>
            </a:r>
            <a:r>
              <a:rPr lang="it-IT" sz="2000" b="1" dirty="0">
                <a:solidFill>
                  <a:schemeClr val="tx2"/>
                </a:solidFill>
                <a:latin typeface="+mn-lt"/>
                <a:cs typeface="+mn-cs"/>
              </a:rPr>
              <a:t>applicati della competenza finanziaria, della competenza economico-patrimoniale e del bilancio consolidato. </a:t>
            </a:r>
          </a:p>
          <a:p>
            <a:pPr algn="just"/>
            <a:r>
              <a:rPr lang="it-IT" sz="2000" b="1" dirty="0" smtClean="0">
                <a:solidFill>
                  <a:schemeClr val="tx2"/>
                </a:solidFill>
                <a:latin typeface="+mn-lt"/>
                <a:cs typeface="+mn-cs"/>
              </a:rPr>
              <a:t> </a:t>
            </a:r>
            <a:r>
              <a:rPr lang="it-IT" sz="2000" b="1" dirty="0" smtClean="0">
                <a:solidFill>
                  <a:srgbClr val="FF0000"/>
                </a:solidFill>
                <a:latin typeface="+mn-lt"/>
                <a:cs typeface="+mn-cs"/>
              </a:rPr>
              <a:t> </a:t>
            </a:r>
            <a:endParaRPr lang="it-IT" sz="2000" b="1" dirty="0">
              <a:solidFill>
                <a:srgbClr val="FF0000"/>
              </a:solidFill>
              <a:latin typeface="+mn-lt"/>
              <a:cs typeface="+mn-cs"/>
            </a:endParaRPr>
          </a:p>
        </p:txBody>
      </p:sp>
      <p:sp>
        <p:nvSpPr>
          <p:cNvPr id="3" name="Titolo 2"/>
          <p:cNvSpPr>
            <a:spLocks noGrp="1"/>
          </p:cNvSpPr>
          <p:nvPr>
            <p:ph type="title"/>
          </p:nvPr>
        </p:nvSpPr>
        <p:spPr>
          <a:xfrm>
            <a:off x="460376" y="442530"/>
            <a:ext cx="6835774" cy="441186"/>
          </a:xfrm>
        </p:spPr>
        <p:txBody>
          <a:bodyPr>
            <a:normAutofit/>
          </a:bodyPr>
          <a:lstStyle/>
          <a:p>
            <a:r>
              <a:rPr lang="it-IT" dirty="0" smtClean="0"/>
              <a:t>Armonizzazione dei bilanci: cosa vuol dire?</a:t>
            </a:r>
            <a:endParaRPr lang="it-IT" dirty="0"/>
          </a:p>
        </p:txBody>
      </p:sp>
    </p:spTree>
    <p:extLst>
      <p:ext uri="{BB962C8B-B14F-4D97-AF65-F5344CB8AC3E}">
        <p14:creationId xmlns:p14="http://schemas.microsoft.com/office/powerpoint/2010/main" val="78600718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10222" y="963671"/>
            <a:ext cx="6982515" cy="3507409"/>
          </a:xfrm>
        </p:spPr>
        <p:txBody>
          <a:bodyPr>
            <a:noAutofit/>
          </a:bodyPr>
          <a:lstStyle/>
          <a:p>
            <a:pPr algn="just"/>
            <a:r>
              <a:rPr lang="it-IT" b="1" dirty="0">
                <a:solidFill>
                  <a:schemeClr val="tx2"/>
                </a:solidFill>
                <a:latin typeface="+mn-lt"/>
                <a:cs typeface="+mn-cs"/>
              </a:rPr>
              <a:t>Nei primi mesi di applicazione della riforma contabile, sono state due le maggiori criticità rilevate dagli enti nell’applicazione del nuovo principio della competenza finanziaria:</a:t>
            </a:r>
          </a:p>
          <a:p>
            <a:pPr marL="342900" indent="-342900" algn="just">
              <a:buFont typeface="Arial" panose="020B0604020202020204" pitchFamily="34" charset="0"/>
              <a:buChar char="•"/>
            </a:pPr>
            <a:r>
              <a:rPr lang="it-IT" b="1" dirty="0">
                <a:solidFill>
                  <a:schemeClr val="tx2"/>
                </a:solidFill>
                <a:latin typeface="+mn-lt"/>
                <a:cs typeface="+mn-cs"/>
              </a:rPr>
              <a:t>il riaccertamento straordinario dei residui </a:t>
            </a:r>
          </a:p>
          <a:p>
            <a:pPr marL="342900" indent="-342900" algn="just">
              <a:buFont typeface="Arial" panose="020B0604020202020204" pitchFamily="34" charset="0"/>
              <a:buChar char="•"/>
            </a:pPr>
            <a:r>
              <a:rPr lang="it-IT" b="1" dirty="0">
                <a:solidFill>
                  <a:schemeClr val="tx2"/>
                </a:solidFill>
                <a:latin typeface="+mn-lt"/>
                <a:cs typeface="+mn-cs"/>
              </a:rPr>
              <a:t>l’accantonamento al Fondo crediti di dubbia esigibilità.</a:t>
            </a:r>
          </a:p>
          <a:p>
            <a:pPr algn="just"/>
            <a:r>
              <a:rPr lang="it-IT" b="1" dirty="0">
                <a:solidFill>
                  <a:schemeClr val="tx2"/>
                </a:solidFill>
                <a:latin typeface="+mn-lt"/>
                <a:cs typeface="+mn-cs"/>
              </a:rPr>
              <a:t>In particolare, l’operazione del riaccertamento straordinario comporta </a:t>
            </a:r>
            <a:r>
              <a:rPr lang="it-IT" b="1" dirty="0" smtClean="0">
                <a:solidFill>
                  <a:schemeClr val="tx2"/>
                </a:solidFill>
                <a:latin typeface="+mn-lt"/>
                <a:cs typeface="+mn-cs"/>
              </a:rPr>
              <a:t>sia una drastica riduzione dei residui passivi per effetto dell’applicazione del principio della competenza finanziaria, che dei residui attivi (con la conseguente costituzione del Fondo pluriennale vincolato e </a:t>
            </a:r>
            <a:r>
              <a:rPr lang="it-IT" b="1" dirty="0">
                <a:solidFill>
                  <a:schemeClr val="tx2"/>
                </a:solidFill>
                <a:latin typeface="+mn-lt"/>
                <a:cs typeface="+mn-cs"/>
              </a:rPr>
              <a:t>del Fondo crediti di dubbia esigibilità per le entrate di dubbia e difficile esazione). </a:t>
            </a:r>
            <a:endParaRPr lang="it-IT" b="1" dirty="0" smtClean="0">
              <a:solidFill>
                <a:schemeClr val="tx2"/>
              </a:solidFill>
              <a:latin typeface="+mn-lt"/>
              <a:cs typeface="+mn-cs"/>
            </a:endParaRPr>
          </a:p>
        </p:txBody>
      </p:sp>
      <p:sp>
        <p:nvSpPr>
          <p:cNvPr id="3" name="Titolo 2"/>
          <p:cNvSpPr>
            <a:spLocks noGrp="1"/>
          </p:cNvSpPr>
          <p:nvPr>
            <p:ph type="title"/>
          </p:nvPr>
        </p:nvSpPr>
        <p:spPr>
          <a:xfrm>
            <a:off x="410224" y="362146"/>
            <a:ext cx="6835774" cy="441186"/>
          </a:xfrm>
        </p:spPr>
        <p:txBody>
          <a:bodyPr>
            <a:normAutofit fontScale="90000"/>
          </a:bodyPr>
          <a:lstStyle/>
          <a:p>
            <a:r>
              <a:rPr lang="it-IT" dirty="0" smtClean="0"/>
              <a:t>Sostenibilità della riforma contabile nel 2015 (1)</a:t>
            </a:r>
            <a:endParaRPr lang="it-IT" dirty="0"/>
          </a:p>
        </p:txBody>
      </p:sp>
      <p:sp>
        <p:nvSpPr>
          <p:cNvPr id="7" name="Rettangolo arrotondato 6"/>
          <p:cNvSpPr/>
          <p:nvPr/>
        </p:nvSpPr>
        <p:spPr>
          <a:xfrm>
            <a:off x="496927" y="4350764"/>
            <a:ext cx="6749072" cy="151797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it-IT" sz="1600" b="1" dirty="0">
                <a:solidFill>
                  <a:schemeClr val="bg1"/>
                </a:solidFill>
              </a:rPr>
              <a:t>Dall’analisi dei rendiconti 2012 dei Comuni sperimentatori disponibili emerge come, in media, a fine 2012 </a:t>
            </a:r>
          </a:p>
          <a:p>
            <a:pPr marL="342900" indent="-342900" algn="just">
              <a:buFont typeface="Arial" panose="020B0604020202020204" pitchFamily="34" charset="0"/>
              <a:buChar char="•"/>
            </a:pPr>
            <a:r>
              <a:rPr lang="it-IT" sz="1600" b="1" dirty="0">
                <a:solidFill>
                  <a:schemeClr val="bg1"/>
                </a:solidFill>
              </a:rPr>
              <a:t>lo stock di residui attivi risulta diminuito del 13%, </a:t>
            </a:r>
          </a:p>
          <a:p>
            <a:pPr marL="342900" indent="-342900" algn="just">
              <a:buFont typeface="Arial" panose="020B0604020202020204" pitchFamily="34" charset="0"/>
              <a:buChar char="•"/>
            </a:pPr>
            <a:r>
              <a:rPr lang="it-IT" sz="1600" b="1" dirty="0">
                <a:solidFill>
                  <a:schemeClr val="bg1"/>
                </a:solidFill>
              </a:rPr>
              <a:t>lo stock dei residui passivi risulta diminuito del 46%. </a:t>
            </a:r>
          </a:p>
          <a:p>
            <a:pPr algn="just"/>
            <a:endParaRPr lang="it-IT" sz="1600" b="1" dirty="0">
              <a:solidFill>
                <a:schemeClr val="tx2"/>
              </a:solidFill>
            </a:endParaRPr>
          </a:p>
        </p:txBody>
      </p:sp>
    </p:spTree>
    <p:extLst>
      <p:ext uri="{BB962C8B-B14F-4D97-AF65-F5344CB8AC3E}">
        <p14:creationId xmlns:p14="http://schemas.microsoft.com/office/powerpoint/2010/main" val="131289939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0374" y="1054532"/>
            <a:ext cx="8221401" cy="2402099"/>
          </a:xfrm>
        </p:spPr>
        <p:txBody>
          <a:bodyPr>
            <a:noAutofit/>
          </a:bodyPr>
          <a:lstStyle/>
          <a:p>
            <a:pPr algn="just"/>
            <a:r>
              <a:rPr lang="it-IT" sz="1800" b="1" dirty="0">
                <a:solidFill>
                  <a:schemeClr val="tx2"/>
                </a:solidFill>
                <a:latin typeface="+mn-lt"/>
                <a:cs typeface="+mn-cs"/>
              </a:rPr>
              <a:t>L</a:t>
            </a:r>
            <a:r>
              <a:rPr lang="it-IT" sz="1800" b="1" dirty="0" smtClean="0">
                <a:solidFill>
                  <a:schemeClr val="tx2"/>
                </a:solidFill>
                <a:latin typeface="+mn-lt"/>
                <a:cs typeface="+mn-cs"/>
              </a:rPr>
              <a:t>e </a:t>
            </a:r>
            <a:r>
              <a:rPr lang="it-IT" sz="1800" b="1" dirty="0">
                <a:solidFill>
                  <a:schemeClr val="tx2"/>
                </a:solidFill>
                <a:latin typeface="+mn-lt"/>
                <a:cs typeface="+mn-cs"/>
              </a:rPr>
              <a:t>reali difficoltà incontrate dai comuni nella stesura dei rendiconti, la cui complessità è notevolmente accentuata, e la mole di lavoro richiesta per quantificare correttamente l’ammontare dei residui attivi di dubbia esigibilità presenti in bilancio</a:t>
            </a:r>
            <a:r>
              <a:rPr lang="it-IT" sz="1800" b="1" dirty="0" smtClean="0">
                <a:solidFill>
                  <a:schemeClr val="tx2"/>
                </a:solidFill>
                <a:latin typeface="+mn-lt"/>
                <a:cs typeface="+mn-cs"/>
              </a:rPr>
              <a:t>, che </a:t>
            </a:r>
            <a:r>
              <a:rPr lang="it-IT" sz="1800" b="1" dirty="0">
                <a:solidFill>
                  <a:schemeClr val="tx2"/>
                </a:solidFill>
                <a:latin typeface="+mn-lt"/>
                <a:cs typeface="+mn-cs"/>
              </a:rPr>
              <a:t>influiscono a loro volta sugli equilibri correnti e di medio termine, sono tali da aver reso </a:t>
            </a:r>
            <a:r>
              <a:rPr lang="it-IT" sz="1800" b="1" dirty="0" smtClean="0">
                <a:solidFill>
                  <a:schemeClr val="tx2"/>
                </a:solidFill>
                <a:latin typeface="+mn-lt"/>
                <a:cs typeface="+mn-cs"/>
              </a:rPr>
              <a:t>necessario una proroga per il </a:t>
            </a:r>
            <a:r>
              <a:rPr lang="it-IT" sz="1800" b="1" dirty="0">
                <a:solidFill>
                  <a:schemeClr val="tx2"/>
                </a:solidFill>
                <a:latin typeface="+mn-lt"/>
                <a:cs typeface="+mn-cs"/>
              </a:rPr>
              <a:t>riaccertamento straordinario dei residui </a:t>
            </a:r>
            <a:r>
              <a:rPr lang="it-IT" sz="1800" b="1" dirty="0" smtClean="0">
                <a:solidFill>
                  <a:schemeClr val="tx2"/>
                </a:solidFill>
                <a:latin typeface="+mn-lt"/>
                <a:cs typeface="+mn-cs"/>
              </a:rPr>
              <a:t>ad un </a:t>
            </a:r>
            <a:r>
              <a:rPr lang="it-IT" sz="1800" b="1" dirty="0">
                <a:solidFill>
                  <a:schemeClr val="tx2"/>
                </a:solidFill>
                <a:latin typeface="+mn-lt"/>
                <a:cs typeface="+mn-cs"/>
              </a:rPr>
              <a:t>termine diverso </a:t>
            </a:r>
            <a:r>
              <a:rPr lang="it-IT" sz="1800" b="1" dirty="0" smtClean="0">
                <a:solidFill>
                  <a:schemeClr val="tx2"/>
                </a:solidFill>
                <a:latin typeface="+mn-lt"/>
                <a:cs typeface="+mn-cs"/>
              </a:rPr>
              <a:t>da quello previsto per il rendiconto 2014. </a:t>
            </a:r>
            <a:endParaRPr lang="it-IT" sz="1800" b="1" dirty="0">
              <a:solidFill>
                <a:schemeClr val="tx2"/>
              </a:solidFill>
              <a:latin typeface="+mn-lt"/>
              <a:cs typeface="+mn-cs"/>
            </a:endParaRPr>
          </a:p>
          <a:p>
            <a:pPr algn="just"/>
            <a:endParaRPr lang="it-IT" sz="1800" b="1" dirty="0">
              <a:solidFill>
                <a:schemeClr val="tx2"/>
              </a:solidFill>
              <a:latin typeface="+mn-lt"/>
              <a:cs typeface="+mn-cs"/>
            </a:endParaRPr>
          </a:p>
        </p:txBody>
      </p:sp>
      <p:sp>
        <p:nvSpPr>
          <p:cNvPr id="3" name="Titolo 2"/>
          <p:cNvSpPr>
            <a:spLocks noGrp="1"/>
          </p:cNvSpPr>
          <p:nvPr>
            <p:ph type="title"/>
          </p:nvPr>
        </p:nvSpPr>
        <p:spPr>
          <a:xfrm>
            <a:off x="460376" y="442530"/>
            <a:ext cx="6835774" cy="441186"/>
          </a:xfrm>
        </p:spPr>
        <p:txBody>
          <a:bodyPr>
            <a:normAutofit fontScale="90000"/>
          </a:bodyPr>
          <a:lstStyle/>
          <a:p>
            <a:r>
              <a:rPr lang="it-IT" dirty="0" smtClean="0"/>
              <a:t>Sostenibilità della riforma contabile nel 2015 (2)</a:t>
            </a:r>
            <a:endParaRPr lang="it-IT" dirty="0"/>
          </a:p>
        </p:txBody>
      </p:sp>
      <p:sp>
        <p:nvSpPr>
          <p:cNvPr id="5" name="Rettangolo arrotondato 4"/>
          <p:cNvSpPr/>
          <p:nvPr/>
        </p:nvSpPr>
        <p:spPr>
          <a:xfrm>
            <a:off x="460376" y="4332924"/>
            <a:ext cx="2259030" cy="89011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Decreto legge </a:t>
            </a:r>
          </a:p>
          <a:p>
            <a:pPr algn="ctr"/>
            <a:r>
              <a:rPr lang="it-IT" sz="2000" b="1" dirty="0" smtClean="0">
                <a:solidFill>
                  <a:schemeClr val="tx2"/>
                </a:solidFill>
              </a:rPr>
              <a:t>n. 78 del 2015</a:t>
            </a:r>
          </a:p>
          <a:p>
            <a:pPr algn="ctr"/>
            <a:r>
              <a:rPr lang="it-IT" sz="2000" b="1" dirty="0" smtClean="0">
                <a:solidFill>
                  <a:schemeClr val="tx2"/>
                </a:solidFill>
              </a:rPr>
              <a:t>Art. 2 c. 1</a:t>
            </a:r>
            <a:endParaRPr lang="it-IT" b="1" dirty="0">
              <a:solidFill>
                <a:schemeClr val="tx2"/>
              </a:solidFill>
            </a:endParaRPr>
          </a:p>
        </p:txBody>
      </p:sp>
      <p:sp>
        <p:nvSpPr>
          <p:cNvPr id="6" name="Rettangolo arrotondato 5"/>
          <p:cNvSpPr/>
          <p:nvPr/>
        </p:nvSpPr>
        <p:spPr>
          <a:xfrm>
            <a:off x="3014505" y="4034405"/>
            <a:ext cx="5667270" cy="148715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it-IT" dirty="0" smtClean="0"/>
              <a:t>Proroga</a:t>
            </a:r>
            <a:r>
              <a:rPr lang="it-IT" dirty="0"/>
              <a:t>, per tutti i </a:t>
            </a:r>
            <a:r>
              <a:rPr lang="it-IT" dirty="0" smtClean="0"/>
              <a:t>Comuni</a:t>
            </a:r>
            <a:r>
              <a:rPr lang="it-IT" dirty="0"/>
              <a:t>, del termine per il riaccertamento straordinario (dal 30 aprile – contestualmente al rendiconto - al 15 giugno 2015</a:t>
            </a:r>
            <a:r>
              <a:rPr lang="it-IT" dirty="0" smtClean="0"/>
              <a:t>).</a:t>
            </a:r>
            <a:endParaRPr lang="it-IT" b="1" dirty="0"/>
          </a:p>
        </p:txBody>
      </p:sp>
      <p:sp>
        <p:nvSpPr>
          <p:cNvPr id="7" name="Freccia in giù 6"/>
          <p:cNvSpPr/>
          <p:nvPr/>
        </p:nvSpPr>
        <p:spPr>
          <a:xfrm>
            <a:off x="3979151" y="3401366"/>
            <a:ext cx="964642" cy="43207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877495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0375" y="1010760"/>
            <a:ext cx="7909902" cy="3527511"/>
          </a:xfrm>
        </p:spPr>
        <p:txBody>
          <a:bodyPr>
            <a:noAutofit/>
          </a:bodyPr>
          <a:lstStyle/>
          <a:p>
            <a:pPr algn="just"/>
            <a:r>
              <a:rPr lang="it-IT" sz="1800" b="1" dirty="0" smtClean="0">
                <a:solidFill>
                  <a:schemeClr val="tx2"/>
                </a:solidFill>
                <a:latin typeface="+mn-lt"/>
                <a:cs typeface="+mn-cs"/>
              </a:rPr>
              <a:t>L’FCDE </a:t>
            </a:r>
            <a:r>
              <a:rPr lang="it-IT" sz="1800" b="1" dirty="0">
                <a:solidFill>
                  <a:schemeClr val="tx2"/>
                </a:solidFill>
                <a:latin typeface="+mn-lt"/>
                <a:cs typeface="+mn-cs"/>
              </a:rPr>
              <a:t>è </a:t>
            </a:r>
            <a:r>
              <a:rPr lang="it-IT" sz="1800" b="1" dirty="0" smtClean="0">
                <a:solidFill>
                  <a:schemeClr val="tx2"/>
                </a:solidFill>
                <a:latin typeface="+mn-lt"/>
                <a:cs typeface="+mn-cs"/>
              </a:rPr>
              <a:t>una </a:t>
            </a:r>
            <a:r>
              <a:rPr lang="it-IT" sz="1800" b="1" dirty="0">
                <a:solidFill>
                  <a:schemeClr val="tx2"/>
                </a:solidFill>
                <a:latin typeface="+mn-lt"/>
                <a:cs typeface="+mn-cs"/>
              </a:rPr>
              <a:t>contrazione della spesa, la cui costituzione costituisce di per sé una manovra finanziaria restrittiva di dimensioni rilevanti (stimata dal Mef in 1.750 mln di euro), che si aggiunge ai vincoli posti dal Patto di stabilità interno. </a:t>
            </a:r>
          </a:p>
          <a:p>
            <a:pPr algn="just"/>
            <a:r>
              <a:rPr lang="it-IT" sz="1800" b="1" dirty="0">
                <a:solidFill>
                  <a:schemeClr val="tx2"/>
                </a:solidFill>
                <a:latin typeface="+mn-lt"/>
                <a:cs typeface="+mn-cs"/>
              </a:rPr>
              <a:t>L’Anci nella metodologia di ridefinizione degli obiettivi del Patto ha ottenuto che l’accantonamento a previsione </a:t>
            </a:r>
            <a:r>
              <a:rPr lang="it-IT" sz="1800" b="1" dirty="0" smtClean="0">
                <a:solidFill>
                  <a:schemeClr val="tx2"/>
                </a:solidFill>
                <a:latin typeface="+mn-lt"/>
                <a:cs typeface="+mn-cs"/>
              </a:rPr>
              <a:t>dell’FCDE </a:t>
            </a:r>
            <a:r>
              <a:rPr lang="it-IT" sz="1800" b="1" dirty="0">
                <a:solidFill>
                  <a:schemeClr val="tx2"/>
                </a:solidFill>
                <a:latin typeface="+mn-lt"/>
                <a:cs typeface="+mn-cs"/>
              </a:rPr>
              <a:t>venisse </a:t>
            </a:r>
            <a:r>
              <a:rPr lang="it-IT" sz="1800" b="1" dirty="0" smtClean="0">
                <a:solidFill>
                  <a:schemeClr val="tx2"/>
                </a:solidFill>
                <a:latin typeface="+mn-lt"/>
                <a:cs typeface="+mn-cs"/>
              </a:rPr>
              <a:t>conteggiato </a:t>
            </a:r>
            <a:r>
              <a:rPr lang="it-IT" sz="1800" b="1" dirty="0">
                <a:solidFill>
                  <a:schemeClr val="tx2"/>
                </a:solidFill>
                <a:latin typeface="+mn-lt"/>
                <a:cs typeface="+mn-cs"/>
              </a:rPr>
              <a:t>ai fini dell’obiettivo finanziario secondo al seguente formula: </a:t>
            </a:r>
          </a:p>
          <a:p>
            <a:pPr algn="ctr" hangingPunct="0"/>
            <a:r>
              <a:rPr lang="it-IT" sz="1800" b="1" dirty="0">
                <a:solidFill>
                  <a:srgbClr val="FF0000"/>
                </a:solidFill>
                <a:latin typeface="+mn-lt"/>
                <a:cs typeface="+mn-cs"/>
              </a:rPr>
              <a:t>Obiettivo finanziario complessivo-FCDE imputato in bilancio</a:t>
            </a:r>
          </a:p>
          <a:p>
            <a:pPr algn="ctr" hangingPunct="0"/>
            <a:r>
              <a:rPr lang="it-IT" sz="1800" b="1" dirty="0">
                <a:solidFill>
                  <a:srgbClr val="FF0000"/>
                </a:solidFill>
                <a:latin typeface="+mn-lt"/>
                <a:cs typeface="+mn-cs"/>
              </a:rPr>
              <a:t>=</a:t>
            </a:r>
          </a:p>
          <a:p>
            <a:pPr algn="ctr" hangingPunct="0"/>
            <a:r>
              <a:rPr lang="it-IT" sz="1800" b="1" dirty="0">
                <a:solidFill>
                  <a:srgbClr val="FF0000"/>
                </a:solidFill>
                <a:latin typeface="+mn-lt"/>
                <a:cs typeface="+mn-cs"/>
              </a:rPr>
              <a:t>Obiettivo di Patto </a:t>
            </a:r>
            <a:r>
              <a:rPr lang="it-IT" sz="1800" b="1" dirty="0" smtClean="0">
                <a:solidFill>
                  <a:srgbClr val="FF0000"/>
                </a:solidFill>
                <a:latin typeface="+mn-lt"/>
                <a:cs typeface="+mn-cs"/>
              </a:rPr>
              <a:t>2015</a:t>
            </a:r>
          </a:p>
        </p:txBody>
      </p:sp>
      <p:sp>
        <p:nvSpPr>
          <p:cNvPr id="3" name="Titolo 2"/>
          <p:cNvSpPr>
            <a:spLocks noGrp="1"/>
          </p:cNvSpPr>
          <p:nvPr>
            <p:ph type="title"/>
          </p:nvPr>
        </p:nvSpPr>
        <p:spPr>
          <a:xfrm>
            <a:off x="460376" y="442530"/>
            <a:ext cx="6835774" cy="441186"/>
          </a:xfrm>
        </p:spPr>
        <p:txBody>
          <a:bodyPr>
            <a:normAutofit fontScale="90000"/>
          </a:bodyPr>
          <a:lstStyle/>
          <a:p>
            <a:r>
              <a:rPr lang="it-IT" dirty="0" smtClean="0"/>
              <a:t>Sostenibilità della riforma contabile nel 2015 (3)</a:t>
            </a:r>
            <a:endParaRPr lang="it-IT" dirty="0"/>
          </a:p>
        </p:txBody>
      </p:sp>
      <p:sp>
        <p:nvSpPr>
          <p:cNvPr id="4" name="Rettangolo arrotondato 3"/>
          <p:cNvSpPr/>
          <p:nvPr/>
        </p:nvSpPr>
        <p:spPr>
          <a:xfrm>
            <a:off x="723480" y="4417953"/>
            <a:ext cx="7124281" cy="157758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b="1" dirty="0"/>
              <a:t>Considerando</a:t>
            </a:r>
            <a:r>
              <a:rPr lang="it-IT" sz="1600" dirty="0">
                <a:solidFill>
                  <a:srgbClr val="FF0000"/>
                </a:solidFill>
              </a:rPr>
              <a:t> </a:t>
            </a:r>
            <a:r>
              <a:rPr lang="it-IT" sz="1600" b="1" dirty="0"/>
              <a:t>le incertezze sull’FCDE, il Comune ha la facoltà di modulare in piena autonomia, tra le due </a:t>
            </a:r>
            <a:r>
              <a:rPr lang="it-IT" sz="1600" b="1" dirty="0" smtClean="0"/>
              <a:t>componenti, </a:t>
            </a:r>
            <a:r>
              <a:rPr lang="it-IT" sz="1600" b="1" dirty="0"/>
              <a:t>il valore-obiettivo per il 2015. Ciascun ente è così incentivato alla completa emersione del proprio FCDE, in quanto questo determina un minor valore dell’obiettivo di Patto</a:t>
            </a:r>
          </a:p>
        </p:txBody>
      </p:sp>
    </p:spTree>
    <p:extLst>
      <p:ext uri="{BB962C8B-B14F-4D97-AF65-F5344CB8AC3E}">
        <p14:creationId xmlns:p14="http://schemas.microsoft.com/office/powerpoint/2010/main" val="115386021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0376" y="1192083"/>
            <a:ext cx="7909902" cy="4722724"/>
          </a:xfrm>
        </p:spPr>
        <p:txBody>
          <a:bodyPr>
            <a:noAutofit/>
          </a:bodyPr>
          <a:lstStyle/>
          <a:p>
            <a:pPr algn="just"/>
            <a:r>
              <a:rPr lang="it-IT" sz="1800" b="1" dirty="0">
                <a:solidFill>
                  <a:schemeClr val="tx2"/>
                </a:solidFill>
                <a:latin typeface="+mn-lt"/>
                <a:cs typeface="+mn-cs"/>
              </a:rPr>
              <a:t>Tale schema operativo di gestione della manovra </a:t>
            </a:r>
            <a:endParaRPr lang="it-IT" sz="1800" b="1" dirty="0" smtClean="0">
              <a:solidFill>
                <a:schemeClr val="tx2"/>
              </a:solidFill>
              <a:latin typeface="+mn-lt"/>
              <a:cs typeface="+mn-cs"/>
            </a:endParaRPr>
          </a:p>
          <a:p>
            <a:pPr algn="ctr" hangingPunct="0"/>
            <a:r>
              <a:rPr lang="it-IT" sz="1800" b="1" dirty="0">
                <a:solidFill>
                  <a:srgbClr val="FF0000"/>
                </a:solidFill>
              </a:rPr>
              <a:t>Obiettivo finanziario complessivo-FCDE imputato in bilancio</a:t>
            </a:r>
          </a:p>
          <a:p>
            <a:pPr algn="ctr" hangingPunct="0"/>
            <a:r>
              <a:rPr lang="it-IT" sz="1800" b="1" dirty="0">
                <a:solidFill>
                  <a:srgbClr val="FF0000"/>
                </a:solidFill>
              </a:rPr>
              <a:t>=</a:t>
            </a:r>
          </a:p>
          <a:p>
            <a:pPr algn="ctr" hangingPunct="0"/>
            <a:r>
              <a:rPr lang="it-IT" sz="1800" b="1" dirty="0">
                <a:solidFill>
                  <a:srgbClr val="FF0000"/>
                </a:solidFill>
              </a:rPr>
              <a:t>Obiettivo di Patto 2015</a:t>
            </a:r>
          </a:p>
          <a:p>
            <a:pPr algn="just"/>
            <a:r>
              <a:rPr lang="it-IT" sz="1800" b="1" dirty="0" smtClean="0">
                <a:solidFill>
                  <a:schemeClr val="tx2"/>
                </a:solidFill>
                <a:latin typeface="+mn-lt"/>
                <a:cs typeface="+mn-cs"/>
              </a:rPr>
              <a:t>coniuga </a:t>
            </a:r>
            <a:r>
              <a:rPr lang="it-IT" sz="1800" b="1" dirty="0">
                <a:solidFill>
                  <a:schemeClr val="tx2"/>
                </a:solidFill>
                <a:latin typeface="+mn-lt"/>
                <a:cs typeface="+mn-cs"/>
              </a:rPr>
              <a:t>la necessità </a:t>
            </a:r>
          </a:p>
          <a:p>
            <a:pPr marL="342900" lvl="0" indent="-342900" algn="just">
              <a:buFont typeface="Arial" panose="020B0604020202020204" pitchFamily="34" charset="0"/>
              <a:buChar char="•"/>
            </a:pPr>
            <a:r>
              <a:rPr lang="it-IT" sz="1800" b="1" dirty="0">
                <a:solidFill>
                  <a:schemeClr val="tx2"/>
                </a:solidFill>
                <a:latin typeface="+mn-lt"/>
                <a:cs typeface="+mn-cs"/>
              </a:rPr>
              <a:t>di garantire il rispetto degli obblighi di finanza pubblica assegnati al comparto </a:t>
            </a:r>
          </a:p>
          <a:p>
            <a:pPr marL="342900" lvl="0" indent="-342900" algn="just">
              <a:buFont typeface="Arial" panose="020B0604020202020204" pitchFamily="34" charset="0"/>
              <a:buChar char="•"/>
            </a:pPr>
            <a:r>
              <a:rPr lang="it-IT" sz="1800" b="1" dirty="0">
                <a:solidFill>
                  <a:schemeClr val="tx2"/>
                </a:solidFill>
                <a:latin typeface="+mn-lt"/>
                <a:cs typeface="+mn-cs"/>
              </a:rPr>
              <a:t>con l’esigenza di incoraggiare la piena applicazione della riforma, evitando qualsiasi tipo di penalizzazione agli enti che dovessero decidere di accantonare </a:t>
            </a:r>
            <a:r>
              <a:rPr lang="it-IT" sz="1800" b="1" dirty="0" smtClean="0">
                <a:solidFill>
                  <a:schemeClr val="tx2"/>
                </a:solidFill>
                <a:latin typeface="+mn-lt"/>
                <a:cs typeface="+mn-cs"/>
              </a:rPr>
              <a:t>all’FCDE </a:t>
            </a:r>
            <a:r>
              <a:rPr lang="it-IT" sz="1800" b="1" dirty="0">
                <a:solidFill>
                  <a:schemeClr val="tx2"/>
                </a:solidFill>
                <a:latin typeface="+mn-lt"/>
                <a:cs typeface="+mn-cs"/>
              </a:rPr>
              <a:t>percentuali superiori a quelle minime previste dalla legge di stabilità. </a:t>
            </a:r>
            <a:r>
              <a:rPr lang="it-IT" sz="1800" b="1" dirty="0" smtClean="0">
                <a:solidFill>
                  <a:schemeClr val="tx2"/>
                </a:solidFill>
                <a:latin typeface="+mn-lt"/>
                <a:cs typeface="+mn-cs"/>
              </a:rPr>
              <a:t>In </a:t>
            </a:r>
            <a:r>
              <a:rPr lang="it-IT" sz="1800" b="1" dirty="0">
                <a:solidFill>
                  <a:schemeClr val="tx2"/>
                </a:solidFill>
                <a:latin typeface="+mn-lt"/>
                <a:cs typeface="+mn-cs"/>
              </a:rPr>
              <a:t>tal modo si favorisce l’emersione della dubbia esigibilità, attraverso un meccanismo di disincentivazione di possibili tendenze alla sottovalutazione delle entrate non riscuotibili.</a:t>
            </a:r>
          </a:p>
        </p:txBody>
      </p:sp>
      <p:sp>
        <p:nvSpPr>
          <p:cNvPr id="3" name="Titolo 2"/>
          <p:cNvSpPr>
            <a:spLocks noGrp="1"/>
          </p:cNvSpPr>
          <p:nvPr>
            <p:ph type="title"/>
          </p:nvPr>
        </p:nvSpPr>
        <p:spPr>
          <a:xfrm>
            <a:off x="460376" y="442530"/>
            <a:ext cx="6835774" cy="441186"/>
          </a:xfrm>
        </p:spPr>
        <p:txBody>
          <a:bodyPr>
            <a:normAutofit fontScale="90000"/>
          </a:bodyPr>
          <a:lstStyle/>
          <a:p>
            <a:r>
              <a:rPr lang="it-IT" dirty="0" smtClean="0"/>
              <a:t>Sostenibilità della riforma contabile nel 2015 (4)</a:t>
            </a:r>
            <a:endParaRPr lang="it-IT" dirty="0"/>
          </a:p>
        </p:txBody>
      </p:sp>
    </p:spTree>
    <p:extLst>
      <p:ext uri="{BB962C8B-B14F-4D97-AF65-F5344CB8AC3E}">
        <p14:creationId xmlns:p14="http://schemas.microsoft.com/office/powerpoint/2010/main" val="181180989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0375" y="1170750"/>
            <a:ext cx="7497920" cy="2034322"/>
          </a:xfrm>
        </p:spPr>
        <p:txBody>
          <a:bodyPr>
            <a:normAutofit/>
          </a:bodyPr>
          <a:lstStyle/>
          <a:p>
            <a:pPr algn="just"/>
            <a:r>
              <a:rPr lang="it-IT" b="1" dirty="0">
                <a:solidFill>
                  <a:schemeClr val="tx2"/>
                </a:solidFill>
                <a:latin typeface="+mn-lt"/>
                <a:cs typeface="+mn-cs"/>
              </a:rPr>
              <a:t>L’applicazione dei nuovi principi contabili, la costituzione del FPV e dell’FCDE potrebbero </a:t>
            </a:r>
            <a:r>
              <a:rPr lang="it-IT" b="1" dirty="0" smtClean="0">
                <a:solidFill>
                  <a:schemeClr val="tx2"/>
                </a:solidFill>
                <a:latin typeface="+mn-lt"/>
                <a:cs typeface="+mn-cs"/>
              </a:rPr>
              <a:t>comportare una </a:t>
            </a:r>
            <a:r>
              <a:rPr lang="it-IT" b="1" dirty="0">
                <a:solidFill>
                  <a:schemeClr val="tx2"/>
                </a:solidFill>
                <a:latin typeface="+mn-lt"/>
                <a:cs typeface="+mn-cs"/>
              </a:rPr>
              <a:t>situazione di disequilibrio esclusivamente derivante dalla modifica delle modalità di contabilizzazione delle entrate e delle spese stabilite dalla riforma contabile.  </a:t>
            </a:r>
            <a:r>
              <a:rPr lang="it-IT" b="1" dirty="0" smtClean="0">
                <a:solidFill>
                  <a:schemeClr val="tx2"/>
                </a:solidFill>
                <a:latin typeface="+mn-lt"/>
                <a:cs typeface="+mn-cs"/>
              </a:rPr>
              <a:t>Diversi </a:t>
            </a:r>
            <a:r>
              <a:rPr lang="it-IT" b="1" dirty="0">
                <a:solidFill>
                  <a:schemeClr val="tx2"/>
                </a:solidFill>
                <a:latin typeface="+mn-lt"/>
                <a:cs typeface="+mn-cs"/>
              </a:rPr>
              <a:t>sono stati gli interventi legislativi che hanno previsto norme finalizzate a rendere più sostenibile l’avvio della </a:t>
            </a:r>
            <a:r>
              <a:rPr lang="it-IT" b="1" dirty="0" smtClean="0">
                <a:solidFill>
                  <a:schemeClr val="tx2"/>
                </a:solidFill>
                <a:latin typeface="+mn-lt"/>
                <a:cs typeface="+mn-cs"/>
              </a:rPr>
              <a:t>riforma. </a:t>
            </a:r>
            <a:endParaRPr lang="it-IT" b="1" dirty="0">
              <a:solidFill>
                <a:schemeClr val="tx2"/>
              </a:solidFill>
              <a:latin typeface="+mn-lt"/>
              <a:cs typeface="+mn-cs"/>
            </a:endParaRPr>
          </a:p>
        </p:txBody>
      </p:sp>
      <p:sp>
        <p:nvSpPr>
          <p:cNvPr id="3" name="Titolo 2"/>
          <p:cNvSpPr>
            <a:spLocks noGrp="1"/>
          </p:cNvSpPr>
          <p:nvPr>
            <p:ph type="title"/>
          </p:nvPr>
        </p:nvSpPr>
        <p:spPr/>
        <p:txBody>
          <a:bodyPr>
            <a:normAutofit fontScale="90000"/>
          </a:bodyPr>
          <a:lstStyle/>
          <a:p>
            <a:r>
              <a:rPr lang="it-IT" dirty="0"/>
              <a:t>Sostenibilità della riforma contabile nel 2015 </a:t>
            </a:r>
            <a:r>
              <a:rPr lang="it-IT" dirty="0" smtClean="0"/>
              <a:t>(5)</a:t>
            </a:r>
            <a:endParaRPr lang="it-IT" dirty="0"/>
          </a:p>
        </p:txBody>
      </p:sp>
      <p:sp>
        <p:nvSpPr>
          <p:cNvPr id="7" name="Rettangolo arrotondato 6"/>
          <p:cNvSpPr/>
          <p:nvPr/>
        </p:nvSpPr>
        <p:spPr>
          <a:xfrm>
            <a:off x="371789" y="3812064"/>
            <a:ext cx="2100105" cy="77191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Legge stabilità 2015</a:t>
            </a:r>
            <a:endParaRPr lang="it-IT" b="1" dirty="0">
              <a:solidFill>
                <a:schemeClr val="tx2"/>
              </a:solidFill>
            </a:endParaRPr>
          </a:p>
        </p:txBody>
      </p:sp>
      <p:sp>
        <p:nvSpPr>
          <p:cNvPr id="8" name="Rettangolo arrotondato 7"/>
          <p:cNvSpPr/>
          <p:nvPr/>
        </p:nvSpPr>
        <p:spPr>
          <a:xfrm>
            <a:off x="2572378" y="2842397"/>
            <a:ext cx="5627077" cy="290602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it-IT" sz="1600" b="1" dirty="0"/>
              <a:t>Comma 509. Maggiore gradualità nell'accantonamento all’FCDE, iscritto nel bilancio di previsione: nel 2015, la quota dell’accantonamento da stanziare in bilancio è ridotta ad almeno il 36% dell’FCDE (55% per gli enti sperimentatori); nel 2016 la soglia minima è pari al 55% per tutti gli enti locali. Nel 2017 tale soglia viene fissata al 70% e nel 2018 all'85%. A decorrere dal 2019 l'accantonamento al Fondo è effettuato per l'intero </a:t>
            </a:r>
            <a:r>
              <a:rPr lang="it-IT" sz="1600" b="1" dirty="0" smtClean="0"/>
              <a:t>importo.</a:t>
            </a:r>
            <a:endParaRPr lang="it-IT" sz="1600" b="1" dirty="0"/>
          </a:p>
        </p:txBody>
      </p:sp>
    </p:spTree>
    <p:extLst>
      <p:ext uri="{BB962C8B-B14F-4D97-AF65-F5344CB8AC3E}">
        <p14:creationId xmlns:p14="http://schemas.microsoft.com/office/powerpoint/2010/main" val="271518050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0374" y="980738"/>
            <a:ext cx="7658694" cy="2696959"/>
          </a:xfrm>
        </p:spPr>
        <p:txBody>
          <a:bodyPr>
            <a:normAutofit/>
          </a:bodyPr>
          <a:lstStyle/>
          <a:p>
            <a:pPr algn="just"/>
            <a:r>
              <a:rPr lang="it-IT" b="1" dirty="0">
                <a:solidFill>
                  <a:schemeClr val="tx2"/>
                </a:solidFill>
                <a:latin typeface="+mn-lt"/>
                <a:cs typeface="+mn-cs"/>
              </a:rPr>
              <a:t>Tale gradualità di accantonamento, non essendo prevista anche in sede di rendiconto, aveva creato problemi di sostenibilità perché la differenza tra la quota finanziata nel bilancio di previsione e la quota da accantonare a rendiconto, ossia il maggiore disavanzo derivante dall'aver previsto in sede di bilancio di previsione un accantonamento inferiore al 100%, non poteva essere ammortizzato in 30 anni, come invece previsto per l’eventuale disavanzo di amministrazione determinato dal riaccertamento straordinario dei residui e dal primo accantonamento al Fondo crediti di dubbia esigibilità</a:t>
            </a:r>
            <a:r>
              <a:rPr lang="it-IT" dirty="0" smtClean="0"/>
              <a:t>.</a:t>
            </a:r>
          </a:p>
        </p:txBody>
      </p:sp>
      <p:sp>
        <p:nvSpPr>
          <p:cNvPr id="3" name="Titolo 2"/>
          <p:cNvSpPr>
            <a:spLocks noGrp="1"/>
          </p:cNvSpPr>
          <p:nvPr>
            <p:ph type="title"/>
          </p:nvPr>
        </p:nvSpPr>
        <p:spPr/>
        <p:txBody>
          <a:bodyPr>
            <a:normAutofit/>
          </a:bodyPr>
          <a:lstStyle/>
          <a:p>
            <a:r>
              <a:rPr lang="it-IT" dirty="0"/>
              <a:t>Sostenibilità della riforma contabile nel 2015 </a:t>
            </a:r>
            <a:r>
              <a:rPr lang="it-IT" dirty="0" smtClean="0"/>
              <a:t>(6)</a:t>
            </a:r>
            <a:endParaRPr lang="it-IT" dirty="0"/>
          </a:p>
        </p:txBody>
      </p:sp>
      <p:sp>
        <p:nvSpPr>
          <p:cNvPr id="6" name="Freccia in giù 5"/>
          <p:cNvSpPr/>
          <p:nvPr/>
        </p:nvSpPr>
        <p:spPr>
          <a:xfrm>
            <a:off x="3587262" y="3324478"/>
            <a:ext cx="964642" cy="43207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Rettangolo arrotondato 6"/>
          <p:cNvSpPr/>
          <p:nvPr/>
        </p:nvSpPr>
        <p:spPr>
          <a:xfrm>
            <a:off x="2783394" y="3826896"/>
            <a:ext cx="5335674" cy="216215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600" b="1" dirty="0" smtClean="0"/>
              <a:t>Su </a:t>
            </a:r>
            <a:r>
              <a:rPr lang="it-IT" sz="1600" b="1" dirty="0"/>
              <a:t>proposta della Commissione Arconet, ha integrato la norma, così da garantire che il differenziale tra lo stanziamento a previsione e l’accantonamento dell’FCDE nel rendiconto non determini un peggioramento del risultato di amministrazione degli esercizi nei quali è previsto, in via normativa, tale differenziale</a:t>
            </a:r>
          </a:p>
        </p:txBody>
      </p:sp>
      <p:sp>
        <p:nvSpPr>
          <p:cNvPr id="8" name="Rettangolo arrotondato 7"/>
          <p:cNvSpPr/>
          <p:nvPr/>
        </p:nvSpPr>
        <p:spPr>
          <a:xfrm>
            <a:off x="251209" y="4037264"/>
            <a:ext cx="2429851" cy="1737894"/>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Decreto MEF-MINT- Affari regionali </a:t>
            </a:r>
          </a:p>
          <a:p>
            <a:pPr algn="ctr"/>
            <a:r>
              <a:rPr lang="it-IT" sz="2000" b="1" dirty="0" smtClean="0">
                <a:solidFill>
                  <a:schemeClr val="tx2"/>
                </a:solidFill>
              </a:rPr>
              <a:t>20 maggio 2015</a:t>
            </a:r>
            <a:endParaRPr lang="it-IT" b="1" dirty="0">
              <a:solidFill>
                <a:schemeClr val="tx2"/>
              </a:solidFill>
            </a:endParaRPr>
          </a:p>
        </p:txBody>
      </p:sp>
    </p:spTree>
    <p:extLst>
      <p:ext uri="{BB962C8B-B14F-4D97-AF65-F5344CB8AC3E}">
        <p14:creationId xmlns:p14="http://schemas.microsoft.com/office/powerpoint/2010/main" val="382634014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a:bodyPr>
          <a:lstStyle/>
          <a:p>
            <a:r>
              <a:rPr lang="it-IT" dirty="0"/>
              <a:t>Sostenibilità della riforma contabile nel 2015 </a:t>
            </a:r>
            <a:r>
              <a:rPr lang="it-IT" dirty="0" smtClean="0"/>
              <a:t>(7)</a:t>
            </a:r>
            <a:endParaRPr lang="it-IT" dirty="0"/>
          </a:p>
        </p:txBody>
      </p:sp>
      <p:sp>
        <p:nvSpPr>
          <p:cNvPr id="4" name="Rettangolo arrotondato 3"/>
          <p:cNvSpPr/>
          <p:nvPr/>
        </p:nvSpPr>
        <p:spPr>
          <a:xfrm>
            <a:off x="244126" y="2005917"/>
            <a:ext cx="2110154" cy="77191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Legge stabilità 2015</a:t>
            </a:r>
            <a:endParaRPr lang="it-IT" b="1" dirty="0">
              <a:solidFill>
                <a:schemeClr val="tx2"/>
              </a:solidFill>
            </a:endParaRPr>
          </a:p>
        </p:txBody>
      </p:sp>
      <p:sp>
        <p:nvSpPr>
          <p:cNvPr id="5" name="Rettangolo arrotondato 4"/>
          <p:cNvSpPr/>
          <p:nvPr/>
        </p:nvSpPr>
        <p:spPr>
          <a:xfrm>
            <a:off x="2499895" y="1216526"/>
            <a:ext cx="6312509" cy="217981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622300" indent="-622300" algn="ctr"/>
            <a:r>
              <a:rPr lang="it-IT" sz="1400" b="1" dirty="0" smtClean="0"/>
              <a:t>Commi 507-508. Nelle </a:t>
            </a:r>
            <a:r>
              <a:rPr lang="it-IT" sz="1400" b="1" dirty="0"/>
              <a:t>more di emanazione del D.P.C.M. ex art. 3 c. 16 </a:t>
            </a:r>
            <a:r>
              <a:rPr lang="it-IT" sz="1400" b="1" dirty="0" smtClean="0"/>
              <a:t>e 17, si </a:t>
            </a:r>
            <a:r>
              <a:rPr lang="it-IT" sz="1400" b="1" dirty="0"/>
              <a:t>stabilisce un termine di 30 anni, rispetto ai 10 esercizi precedentemente in vigore, per il ripiano dell’eventuale disavanzo di amministrazione al 1° gennaio 2015 determinatosi a seguito dal riaccertamento straordinario dei residui e </a:t>
            </a:r>
            <a:r>
              <a:rPr lang="it-IT" sz="1400" b="1" dirty="0" smtClean="0"/>
              <a:t>del </a:t>
            </a:r>
            <a:r>
              <a:rPr lang="it-IT" sz="1400" b="1" dirty="0"/>
              <a:t>primo accantonamento al Fondo crediti di dubbia esigibilità. Tale possibilità </a:t>
            </a:r>
            <a:r>
              <a:rPr lang="it-IT" sz="1400" b="1" dirty="0" smtClean="0"/>
              <a:t>è prevista anche </a:t>
            </a:r>
            <a:r>
              <a:rPr lang="it-IT" sz="1400" b="1" dirty="0"/>
              <a:t>per gli enti </a:t>
            </a:r>
            <a:r>
              <a:rPr lang="it-IT" sz="1400" b="1" dirty="0" smtClean="0"/>
              <a:t>sperimentatori.</a:t>
            </a:r>
            <a:endParaRPr lang="it-IT" sz="1400" b="1" dirty="0"/>
          </a:p>
        </p:txBody>
      </p:sp>
      <p:sp>
        <p:nvSpPr>
          <p:cNvPr id="7" name="Freccia in giù 6"/>
          <p:cNvSpPr/>
          <p:nvPr/>
        </p:nvSpPr>
        <p:spPr>
          <a:xfrm>
            <a:off x="736495" y="3066899"/>
            <a:ext cx="964642" cy="8289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Rettangolo arrotondato 7"/>
          <p:cNvSpPr/>
          <p:nvPr/>
        </p:nvSpPr>
        <p:spPr>
          <a:xfrm>
            <a:off x="2499896" y="3537022"/>
            <a:ext cx="6312508" cy="209108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400" b="1" dirty="0" smtClean="0"/>
              <a:t>Stabilisce </a:t>
            </a:r>
            <a:r>
              <a:rPr lang="it-IT" sz="1400" b="1" dirty="0"/>
              <a:t>i criteri e le modalità di ripiano dell’eventuale maggior disavanzo di amministrazione </a:t>
            </a:r>
            <a:r>
              <a:rPr lang="it-IT" sz="1400" b="1" dirty="0" smtClean="0"/>
              <a:t>all’1.1.2015 </a:t>
            </a:r>
            <a:r>
              <a:rPr lang="it-IT" sz="1400" b="1" dirty="0"/>
              <a:t>rispetto al risultato di amministrazione al </a:t>
            </a:r>
            <a:r>
              <a:rPr lang="it-IT" sz="1400" b="1" dirty="0" smtClean="0"/>
              <a:t>31.12. 2014</a:t>
            </a:r>
            <a:r>
              <a:rPr lang="it-IT" sz="1400" b="1" dirty="0"/>
              <a:t>,  prevedendo la possibilità di utilizzare quote accantonate o destinate del risultato di amministrazione e i proventi realizzati derivanti dall’alienazione dei beni patrimoniali disponibili per la riduzione della quota del maggior disavanzo di amministrazione </a:t>
            </a:r>
          </a:p>
        </p:txBody>
      </p:sp>
      <p:sp>
        <p:nvSpPr>
          <p:cNvPr id="9" name="Rettangolo arrotondato 8"/>
          <p:cNvSpPr/>
          <p:nvPr/>
        </p:nvSpPr>
        <p:spPr>
          <a:xfrm>
            <a:off x="244126" y="4161623"/>
            <a:ext cx="2110154" cy="109216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Decreto</a:t>
            </a:r>
          </a:p>
          <a:p>
            <a:pPr algn="ctr"/>
            <a:r>
              <a:rPr lang="it-IT" sz="2000" b="1" dirty="0" smtClean="0">
                <a:solidFill>
                  <a:schemeClr val="tx2"/>
                </a:solidFill>
              </a:rPr>
              <a:t>MEF-MINT </a:t>
            </a:r>
          </a:p>
          <a:p>
            <a:pPr algn="ctr"/>
            <a:r>
              <a:rPr lang="it-IT" sz="2000" b="1" dirty="0" smtClean="0">
                <a:solidFill>
                  <a:schemeClr val="tx2"/>
                </a:solidFill>
              </a:rPr>
              <a:t>2 aprile 2015</a:t>
            </a:r>
            <a:endParaRPr lang="it-IT" b="1" dirty="0">
              <a:solidFill>
                <a:schemeClr val="tx2"/>
              </a:solidFill>
            </a:endParaRPr>
          </a:p>
        </p:txBody>
      </p:sp>
    </p:spTree>
    <p:extLst>
      <p:ext uri="{BB962C8B-B14F-4D97-AF65-F5344CB8AC3E}">
        <p14:creationId xmlns:p14="http://schemas.microsoft.com/office/powerpoint/2010/main" val="144767253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60376" y="472674"/>
            <a:ext cx="6835774" cy="441186"/>
          </a:xfrm>
        </p:spPr>
        <p:txBody>
          <a:bodyPr/>
          <a:lstStyle/>
          <a:p>
            <a:r>
              <a:rPr lang="it-IT" dirty="0" smtClean="0"/>
              <a:t>L’armonizzazione tra enti sperimentatori e non </a:t>
            </a:r>
            <a:endParaRPr lang="it-IT" dirty="0"/>
          </a:p>
        </p:txBody>
      </p:sp>
      <p:sp>
        <p:nvSpPr>
          <p:cNvPr id="4" name="Segnaposto contenuto 1"/>
          <p:cNvSpPr>
            <a:spLocks noGrp="1"/>
          </p:cNvSpPr>
          <p:nvPr>
            <p:ph idx="1"/>
          </p:nvPr>
        </p:nvSpPr>
        <p:spPr>
          <a:xfrm>
            <a:off x="460375" y="903812"/>
            <a:ext cx="7909902" cy="734069"/>
          </a:xfrm>
        </p:spPr>
        <p:txBody>
          <a:bodyPr>
            <a:noAutofit/>
          </a:bodyPr>
          <a:lstStyle/>
          <a:p>
            <a:pPr algn="just"/>
            <a:r>
              <a:rPr lang="it-IT" sz="2000" b="1" dirty="0" smtClean="0">
                <a:solidFill>
                  <a:schemeClr val="tx2"/>
                </a:solidFill>
                <a:latin typeface="+mn-lt"/>
                <a:cs typeface="+mn-cs"/>
              </a:rPr>
              <a:t>Al fine di rendere </a:t>
            </a:r>
            <a:r>
              <a:rPr lang="it-IT" sz="2000" b="1" dirty="0">
                <a:solidFill>
                  <a:schemeClr val="tx2"/>
                </a:solidFill>
                <a:latin typeface="+mn-lt"/>
                <a:cs typeface="+mn-cs"/>
              </a:rPr>
              <a:t>uniformi le nuove regole contabili, anche a favore degli enti </a:t>
            </a:r>
            <a:r>
              <a:rPr lang="it-IT" sz="2000" b="1" dirty="0" smtClean="0">
                <a:solidFill>
                  <a:schemeClr val="tx2"/>
                </a:solidFill>
                <a:latin typeface="+mn-lt"/>
                <a:cs typeface="+mn-cs"/>
              </a:rPr>
              <a:t>sperimentatori, sono state previste ulteriori norme. </a:t>
            </a:r>
          </a:p>
          <a:p>
            <a:pPr algn="just"/>
            <a:endParaRPr lang="it-IT" sz="2000" b="1" dirty="0">
              <a:solidFill>
                <a:schemeClr val="tx2"/>
              </a:solidFill>
              <a:latin typeface="+mn-lt"/>
              <a:cs typeface="+mn-cs"/>
            </a:endParaRPr>
          </a:p>
          <a:p>
            <a:pPr algn="just"/>
            <a:endParaRPr lang="it-IT" sz="2000" b="1" dirty="0" smtClean="0">
              <a:solidFill>
                <a:schemeClr val="tx2"/>
              </a:solidFill>
              <a:latin typeface="+mn-lt"/>
              <a:cs typeface="+mn-cs"/>
            </a:endParaRPr>
          </a:p>
          <a:p>
            <a:pPr algn="just"/>
            <a:endParaRPr lang="it-IT" sz="2000" b="1" dirty="0">
              <a:solidFill>
                <a:schemeClr val="tx2"/>
              </a:solidFill>
              <a:latin typeface="+mn-lt"/>
              <a:cs typeface="+mn-cs"/>
            </a:endParaRPr>
          </a:p>
          <a:p>
            <a:pPr algn="just"/>
            <a:endParaRPr lang="it-IT" sz="2000" b="1" dirty="0" smtClean="0">
              <a:solidFill>
                <a:schemeClr val="tx2"/>
              </a:solidFill>
              <a:latin typeface="+mn-lt"/>
              <a:cs typeface="+mn-cs"/>
            </a:endParaRPr>
          </a:p>
        </p:txBody>
      </p:sp>
      <p:sp>
        <p:nvSpPr>
          <p:cNvPr id="5" name="Rettangolo arrotondato 4"/>
          <p:cNvSpPr/>
          <p:nvPr/>
        </p:nvSpPr>
        <p:spPr>
          <a:xfrm>
            <a:off x="180869" y="3096705"/>
            <a:ext cx="2110154" cy="155550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000" b="1" dirty="0" smtClean="0">
                <a:solidFill>
                  <a:schemeClr val="tx2"/>
                </a:solidFill>
              </a:rPr>
              <a:t>Decreto legge </a:t>
            </a:r>
          </a:p>
          <a:p>
            <a:pPr algn="ctr"/>
            <a:r>
              <a:rPr lang="it-IT" sz="2000" b="1" dirty="0" smtClean="0">
                <a:solidFill>
                  <a:schemeClr val="tx2"/>
                </a:solidFill>
              </a:rPr>
              <a:t>n. 78 del 2015</a:t>
            </a:r>
            <a:endParaRPr lang="it-IT" b="1" dirty="0">
              <a:solidFill>
                <a:schemeClr val="tx2"/>
              </a:solidFill>
            </a:endParaRPr>
          </a:p>
        </p:txBody>
      </p:sp>
      <p:sp>
        <p:nvSpPr>
          <p:cNvPr id="6" name="Rettangolo arrotondato 5"/>
          <p:cNvSpPr/>
          <p:nvPr/>
        </p:nvSpPr>
        <p:spPr>
          <a:xfrm>
            <a:off x="2381458" y="1939346"/>
            <a:ext cx="6521381" cy="352697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it-IT" sz="1600" dirty="0" smtClean="0"/>
              <a:t>1. Nuovo </a:t>
            </a:r>
            <a:r>
              <a:rPr lang="it-IT" sz="1600" dirty="0"/>
              <a:t>riaccertamento straordinario nel </a:t>
            </a:r>
            <a:r>
              <a:rPr lang="it-IT" sz="1600" dirty="0" smtClean="0"/>
              <a:t>2015 </a:t>
            </a:r>
            <a:endParaRPr lang="it-IT" sz="1600" dirty="0"/>
          </a:p>
          <a:p>
            <a:r>
              <a:rPr lang="it-IT" sz="1600" dirty="0" smtClean="0"/>
              <a:t>2. Utilizzo </a:t>
            </a:r>
            <a:r>
              <a:rPr lang="it-IT" sz="1600" dirty="0"/>
              <a:t>dei proventi derivanti dalle alienazioni patrimoniali, limitatamente alla differenza tra l’accantonamento all’FCDE stanziato nel bilancio sulla base della percentuale prevista per gli enti sperimentatori (55%) e quella minore (36%) prevista per gli enti non sperimentatori</a:t>
            </a:r>
          </a:p>
          <a:p>
            <a:r>
              <a:rPr lang="it-IT" sz="1600" dirty="0" smtClean="0"/>
              <a:t>3. Agli </a:t>
            </a:r>
            <a:r>
              <a:rPr lang="it-IT" sz="1600" dirty="0"/>
              <a:t>enti sperimentatori che nel 2013 o nel 2014 hanno presentato la richiesta di adesione alla procedura di riequilibrio finanziario pluriennale possibilità di ripianare la quota di disavanzo derivante dalla revisione straordinaria dei residui in 30 </a:t>
            </a:r>
            <a:r>
              <a:rPr lang="it-IT" sz="1600" dirty="0" smtClean="0"/>
              <a:t>anni</a:t>
            </a:r>
            <a:endParaRPr lang="it-IT" sz="1600" b="1" dirty="0">
              <a:solidFill>
                <a:schemeClr val="tx2"/>
              </a:solidFill>
            </a:endParaRPr>
          </a:p>
        </p:txBody>
      </p:sp>
    </p:spTree>
    <p:extLst>
      <p:ext uri="{BB962C8B-B14F-4D97-AF65-F5344CB8AC3E}">
        <p14:creationId xmlns:p14="http://schemas.microsoft.com/office/powerpoint/2010/main" val="197509465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60376" y="342513"/>
            <a:ext cx="6835774" cy="441186"/>
          </a:xfrm>
        </p:spPr>
        <p:txBody>
          <a:bodyPr/>
          <a:lstStyle/>
          <a:p>
            <a:r>
              <a:rPr lang="it-IT" dirty="0" smtClean="0"/>
              <a:t>Sostenibilità futura della riforma contabile</a:t>
            </a:r>
            <a:endParaRPr lang="it-IT" dirty="0"/>
          </a:p>
        </p:txBody>
      </p:sp>
      <p:sp>
        <p:nvSpPr>
          <p:cNvPr id="6" name="Rettangolo 5"/>
          <p:cNvSpPr/>
          <p:nvPr/>
        </p:nvSpPr>
        <p:spPr>
          <a:xfrm>
            <a:off x="349843" y="947741"/>
            <a:ext cx="8311835" cy="4770537"/>
          </a:xfrm>
          <a:prstGeom prst="rect">
            <a:avLst/>
          </a:prstGeom>
        </p:spPr>
        <p:txBody>
          <a:bodyPr wrap="square">
            <a:spAutoFit/>
          </a:bodyPr>
          <a:lstStyle/>
          <a:p>
            <a:pPr algn="ctr"/>
            <a:r>
              <a:rPr lang="it-IT" sz="1600" b="1" dirty="0">
                <a:solidFill>
                  <a:schemeClr val="tx2"/>
                </a:solidFill>
              </a:rPr>
              <a:t>Il sistema contabile armonizzato così come </a:t>
            </a:r>
            <a:r>
              <a:rPr lang="it-IT" sz="1600" b="1" dirty="0" smtClean="0">
                <a:solidFill>
                  <a:schemeClr val="tx2"/>
                </a:solidFill>
              </a:rPr>
              <a:t>introdotto rappresenta </a:t>
            </a:r>
            <a:r>
              <a:rPr lang="it-IT" sz="1600" b="1" dirty="0">
                <a:solidFill>
                  <a:schemeClr val="tx2"/>
                </a:solidFill>
              </a:rPr>
              <a:t>un </a:t>
            </a:r>
            <a:endParaRPr lang="it-IT" sz="1600" b="1" dirty="0" smtClean="0">
              <a:solidFill>
                <a:schemeClr val="tx2"/>
              </a:solidFill>
            </a:endParaRPr>
          </a:p>
          <a:p>
            <a:pPr algn="ctr"/>
            <a:r>
              <a:rPr lang="it-IT" sz="1600" b="1" dirty="0" smtClean="0">
                <a:solidFill>
                  <a:schemeClr val="tx2"/>
                </a:solidFill>
              </a:rPr>
              <a:t>nuovo </a:t>
            </a:r>
            <a:r>
              <a:rPr lang="it-IT" sz="1600" b="1" dirty="0">
                <a:solidFill>
                  <a:schemeClr val="tx2"/>
                </a:solidFill>
              </a:rPr>
              <a:t>punto di </a:t>
            </a:r>
            <a:r>
              <a:rPr lang="it-IT" sz="1600" b="1" dirty="0" smtClean="0">
                <a:solidFill>
                  <a:schemeClr val="tx2"/>
                </a:solidFill>
              </a:rPr>
              <a:t>partenza</a:t>
            </a:r>
          </a:p>
          <a:p>
            <a:pPr algn="ctr"/>
            <a:r>
              <a:rPr lang="it-IT" sz="1600" b="1" dirty="0" smtClean="0">
                <a:solidFill>
                  <a:schemeClr val="tx2"/>
                </a:solidFill>
              </a:rPr>
              <a:t>come </a:t>
            </a:r>
            <a:r>
              <a:rPr lang="it-IT" sz="1600" b="1" dirty="0">
                <a:solidFill>
                  <a:schemeClr val="tx2"/>
                </a:solidFill>
              </a:rPr>
              <a:t>dimostrano i diversi interventi </a:t>
            </a:r>
            <a:r>
              <a:rPr lang="it-IT" sz="1600" b="1" dirty="0" smtClean="0">
                <a:solidFill>
                  <a:schemeClr val="tx2"/>
                </a:solidFill>
              </a:rPr>
              <a:t>finalizzati a rendere più sostenibile il passaggio ai nuovi principi.</a:t>
            </a:r>
            <a:endParaRPr lang="it-IT" sz="1600" b="1" dirty="0">
              <a:solidFill>
                <a:schemeClr val="tx2"/>
              </a:solidFill>
            </a:endParaRPr>
          </a:p>
          <a:p>
            <a:pPr algn="ctr"/>
            <a:endParaRPr lang="it-IT" sz="1600" b="1" dirty="0" smtClean="0">
              <a:solidFill>
                <a:schemeClr val="tx2"/>
              </a:solidFill>
            </a:endParaRPr>
          </a:p>
          <a:p>
            <a:pPr algn="ctr"/>
            <a:r>
              <a:rPr lang="it-IT" sz="1600" b="1" dirty="0" smtClean="0">
                <a:solidFill>
                  <a:schemeClr val="tx2"/>
                </a:solidFill>
              </a:rPr>
              <a:t>Al di là degli interventi normativi, i </a:t>
            </a:r>
            <a:r>
              <a:rPr lang="it-IT" sz="1600" b="1" dirty="0">
                <a:solidFill>
                  <a:schemeClr val="tx2"/>
                </a:solidFill>
              </a:rPr>
              <a:t>principi contabili infatti possono essere modificati ed integrati grazie alla previsione di un’apposita commissione - </a:t>
            </a:r>
          </a:p>
          <a:p>
            <a:pPr algn="ctr"/>
            <a:r>
              <a:rPr lang="it-IT" sz="1600" b="1" dirty="0">
                <a:solidFill>
                  <a:schemeClr val="tx2"/>
                </a:solidFill>
              </a:rPr>
              <a:t>“</a:t>
            </a:r>
            <a:r>
              <a:rPr lang="it-IT" sz="1600" b="1" i="1" dirty="0">
                <a:solidFill>
                  <a:schemeClr val="tx2"/>
                </a:solidFill>
              </a:rPr>
              <a:t>Commissione per l'armonizzazione contabile degli enti territoriale”, </a:t>
            </a:r>
            <a:r>
              <a:rPr lang="it-IT" sz="1600" b="1" dirty="0">
                <a:solidFill>
                  <a:schemeClr val="tx2"/>
                </a:solidFill>
              </a:rPr>
              <a:t>o</a:t>
            </a:r>
            <a:r>
              <a:rPr lang="it-IT" sz="1600" b="1" i="1" dirty="0">
                <a:solidFill>
                  <a:schemeClr val="tx2"/>
                </a:solidFill>
              </a:rPr>
              <a:t> Commissione Arconet</a:t>
            </a:r>
          </a:p>
          <a:p>
            <a:pPr marL="342900" indent="-342900" algn="ctr">
              <a:buFontTx/>
              <a:buChar char="-"/>
            </a:pPr>
            <a:r>
              <a:rPr lang="it-IT" sz="1600" b="1" dirty="0">
                <a:solidFill>
                  <a:schemeClr val="tx2"/>
                </a:solidFill>
              </a:rPr>
              <a:t>che avrà il compito di monitorare l’attuazione del nuovo sistema e di suggerire, sulla base della concreta applicazione da parte di tutti gli enti, modifiche ed integrazioni ai principi contabili applicati.</a:t>
            </a:r>
          </a:p>
          <a:p>
            <a:pPr algn="ctr"/>
            <a:r>
              <a:rPr lang="it-IT" sz="1600" b="1" dirty="0" smtClean="0">
                <a:solidFill>
                  <a:schemeClr val="tx2"/>
                </a:solidFill>
              </a:rPr>
              <a:t>Per </a:t>
            </a:r>
            <a:r>
              <a:rPr lang="it-IT" sz="1600" b="1" dirty="0">
                <a:solidFill>
                  <a:schemeClr val="tx2"/>
                </a:solidFill>
              </a:rPr>
              <a:t>rendere agevoli e rapide le modifiche suggerite dalla Commissione Arconet, sono state previste procedure di approvazione che, da un lato, garantiscono il presidio delle autonomie attraverso il parere in Conferenza Unificata e, dall’altro, consente l’immediata applicazione delle correzioni ritenute funzionali al continuo perfezionamento del sistema nel suo insieme, attraverso lo strumento del </a:t>
            </a:r>
          </a:p>
          <a:p>
            <a:pPr algn="ctr"/>
            <a:r>
              <a:rPr lang="it-IT" sz="1600" b="1" dirty="0">
                <a:solidFill>
                  <a:schemeClr val="tx2"/>
                </a:solidFill>
              </a:rPr>
              <a:t>Decreto </a:t>
            </a:r>
            <a:r>
              <a:rPr lang="it-IT" sz="1600" b="1" dirty="0" smtClean="0">
                <a:solidFill>
                  <a:schemeClr val="tx2"/>
                </a:solidFill>
              </a:rPr>
              <a:t>interministeriale.</a:t>
            </a:r>
            <a:endParaRPr lang="it-IT" sz="1600" dirty="0"/>
          </a:p>
        </p:txBody>
      </p:sp>
    </p:spTree>
    <p:extLst>
      <p:ext uri="{BB962C8B-B14F-4D97-AF65-F5344CB8AC3E}">
        <p14:creationId xmlns:p14="http://schemas.microsoft.com/office/powerpoint/2010/main" val="22057198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2089</TotalTime>
  <Words>1688</Words>
  <Application>Microsoft Macintosh PowerPoint</Application>
  <PresentationFormat>Presentazione su schermo (4:3)</PresentationFormat>
  <Paragraphs>104</Paragraphs>
  <Slides>14</Slides>
  <Notes>0</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Tema di Office</vt:lpstr>
      <vt:lpstr>Presentazione di PowerPoint</vt:lpstr>
      <vt:lpstr>Il percorso della riforma contabile </vt:lpstr>
      <vt:lpstr>Il valore della sperimentazione (1) </vt:lpstr>
      <vt:lpstr>Il valore della sperimentazione (2)</vt:lpstr>
      <vt:lpstr>Armonizzazione dei bilanci: cosa vuol dire?</vt:lpstr>
      <vt:lpstr>Sostenibilità della riforma contabile nel 2015 (1)</vt:lpstr>
      <vt:lpstr>Sostenibilità della riforma contabile nel 2015 (2)</vt:lpstr>
      <vt:lpstr>Sostenibilità della riforma contabile nel 2015 (3)</vt:lpstr>
      <vt:lpstr>Sostenibilità della riforma contabile nel 2015 (4)</vt:lpstr>
      <vt:lpstr>Sostenibilità della riforma contabile nel 2015 (5)</vt:lpstr>
      <vt:lpstr>Sostenibilità della riforma contabile nel 2015 (6)</vt:lpstr>
      <vt:lpstr>Sostenibilità della riforma contabile nel 2015 (7)</vt:lpstr>
      <vt:lpstr>L’armonizzazione tra enti sperimentatori e non </vt:lpstr>
      <vt:lpstr>Sostenibilità futura della riforma contabile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imac27</dc:creator>
  <cp:lastModifiedBy>imac27</cp:lastModifiedBy>
  <cp:revision>256</cp:revision>
  <dcterms:created xsi:type="dcterms:W3CDTF">2012-12-04T17:04:47Z</dcterms:created>
  <dcterms:modified xsi:type="dcterms:W3CDTF">2015-06-23T14:22:53Z</dcterms:modified>
</cp:coreProperties>
</file>