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98" r:id="rId2"/>
    <p:sldId id="294" r:id="rId3"/>
    <p:sldId id="295" r:id="rId4"/>
    <p:sldId id="296" r:id="rId5"/>
    <p:sldId id="297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D0B3"/>
    <a:srgbClr val="FFFF66"/>
    <a:srgbClr val="89AD98"/>
    <a:srgbClr val="77ADA0"/>
    <a:srgbClr val="CCAE72"/>
    <a:srgbClr val="CE7070"/>
    <a:srgbClr val="B37771"/>
    <a:srgbClr val="F9F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risposte%20brevi\Assemblea\Grafici%20e%20mapp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risposte%20brevi\Assemblea\Grafici%20e%20mapp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Foglio1!$E$6</c:f>
              <c:strCache>
                <c:ptCount val="1"/>
                <c:pt idx="0">
                  <c:v>Numero dirigenti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3.84080340279652E-2"/>
                  <c:y val="-1.5331007997452999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18849228392613E-3"/>
                  <c:y val="6.5698338658888703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8988075399029697E-2"/>
                  <c:y val="6.5809437425692397E-4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Century Gothic" pitchFamily="34" charset="0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Foglio1!$A$7:$A$10</c:f>
              <c:strCache>
                <c:ptCount val="4"/>
                <c:pt idx="0">
                  <c:v>sotto i 40 anni</c:v>
                </c:pt>
                <c:pt idx="1">
                  <c:v> 40 - 49 anni</c:v>
                </c:pt>
                <c:pt idx="2">
                  <c:v>50 - 59 anni</c:v>
                </c:pt>
                <c:pt idx="3">
                  <c:v> 60 anni e oltre</c:v>
                </c:pt>
              </c:strCache>
            </c:strRef>
          </c:cat>
          <c:val>
            <c:numRef>
              <c:f>Foglio1!$G$26:$G$29</c:f>
              <c:numCache>
                <c:formatCode>General</c:formatCode>
                <c:ptCount val="4"/>
                <c:pt idx="0">
                  <c:v>45683</c:v>
                </c:pt>
                <c:pt idx="1">
                  <c:v>109740</c:v>
                </c:pt>
                <c:pt idx="2">
                  <c:v>176602</c:v>
                </c:pt>
                <c:pt idx="3">
                  <c:v>44734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Foglio1!$E$6</c:f>
              <c:strCache>
                <c:ptCount val="1"/>
                <c:pt idx="0">
                  <c:v>Numero dirigenti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0.117415657519535"/>
                  <c:y val="1.33613100227921E-3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n>
                        <a:noFill/>
                      </a:ln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22785457700467099"/>
                  <c:y val="-0.109720132106534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n>
                        <a:noFill/>
                      </a:ln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3607654705032799E-2"/>
                  <c:y val="-1.8136873680702201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n>
                        <a:noFill/>
                      </a:ln>
                      <a:solidFill>
                        <a:schemeClr val="tx1"/>
                      </a:solidFill>
                      <a:latin typeface="Century Gothic" pitchFamily="34" charset="0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ln>
                      <a:noFill/>
                    </a:ln>
                    <a:solidFill>
                      <a:schemeClr val="bg1"/>
                    </a:solidFill>
                    <a:latin typeface="Century Gothic" pitchFamily="34" charset="0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Foglio1!$A$7:$A$10</c:f>
              <c:strCache>
                <c:ptCount val="4"/>
                <c:pt idx="0">
                  <c:v>sotto i 40 anni</c:v>
                </c:pt>
                <c:pt idx="1">
                  <c:v> 40 - 49 anni</c:v>
                </c:pt>
                <c:pt idx="2">
                  <c:v>50 - 59 anni</c:v>
                </c:pt>
                <c:pt idx="3">
                  <c:v> 60 anni e oltre</c:v>
                </c:pt>
              </c:strCache>
            </c:strRef>
          </c:cat>
          <c:val>
            <c:numRef>
              <c:f>Foglio1!$E$7:$E$10</c:f>
              <c:numCache>
                <c:formatCode>General</c:formatCode>
                <c:ptCount val="4"/>
                <c:pt idx="0">
                  <c:v>81</c:v>
                </c:pt>
                <c:pt idx="1">
                  <c:v>854</c:v>
                </c:pt>
                <c:pt idx="2">
                  <c:v>1775</c:v>
                </c:pt>
                <c:pt idx="3">
                  <c:v>712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6752B-74BC-40B4-81CB-34B1E3E533D9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D728F-6897-4552-9D66-F817A6543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6130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"/>
            <a:ext cx="1259631" cy="186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5" descr="LOGO ANCI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33991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arrotondato 8"/>
          <p:cNvSpPr/>
          <p:nvPr userDrawn="1"/>
        </p:nvSpPr>
        <p:spPr>
          <a:xfrm>
            <a:off x="7055768" y="6309320"/>
            <a:ext cx="2088232" cy="360040"/>
          </a:xfrm>
          <a:prstGeom prst="roundRect">
            <a:avLst/>
          </a:prstGeom>
          <a:solidFill>
            <a:srgbClr val="CC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ttangolo arrotondato 9"/>
          <p:cNvSpPr/>
          <p:nvPr userDrawn="1"/>
        </p:nvSpPr>
        <p:spPr>
          <a:xfrm>
            <a:off x="0" y="260648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 userDrawn="1"/>
        </p:nvSpPr>
        <p:spPr>
          <a:xfrm>
            <a:off x="7055768" y="6165304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8D8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63B5A-6121-46A9-9C87-0FE8239756CD}" type="datetimeFigureOut">
              <a:rPr lang="it-IT" smtClean="0"/>
              <a:pPr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13429-AB47-4742-A0F2-6A0F1CBCF76E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7884368" y="1"/>
            <a:ext cx="1259439" cy="1862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5" descr="LOGO ANCI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504" y="5517232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tangolo arrotondato 9"/>
          <p:cNvSpPr/>
          <p:nvPr/>
        </p:nvSpPr>
        <p:spPr>
          <a:xfrm>
            <a:off x="35496" y="188640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7020272" y="6237312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772816"/>
            <a:ext cx="7787208" cy="3312367"/>
          </a:xfrm>
        </p:spPr>
        <p:txBody>
          <a:bodyPr>
            <a:normAutofit/>
          </a:bodyPr>
          <a:lstStyle/>
          <a:p>
            <a:pPr marL="0" indent="17463">
              <a:buNone/>
            </a:pPr>
            <a:r>
              <a:rPr lang="it-IT" sz="2000" dirty="0" smtClean="0"/>
              <a:t>Nel 2013 la spesa media per un dipendente regionale ammonta a </a:t>
            </a:r>
            <a:r>
              <a:rPr lang="it-IT" sz="2000" b="1" dirty="0" smtClean="0"/>
              <a:t>34.870 </a:t>
            </a:r>
            <a:r>
              <a:rPr lang="it-IT" sz="2000" dirty="0" smtClean="0"/>
              <a:t>euro, a fronte di </a:t>
            </a:r>
            <a:r>
              <a:rPr lang="it-IT" sz="2000" b="1" dirty="0" smtClean="0"/>
              <a:t>28.156 </a:t>
            </a:r>
            <a:r>
              <a:rPr lang="it-IT" sz="2000" dirty="0" smtClean="0"/>
              <a:t>per il dipendente provinciale e di </a:t>
            </a:r>
            <a:r>
              <a:rPr lang="it-IT" sz="2000" b="1" dirty="0" smtClean="0"/>
              <a:t>27.922 relativi al dipendente comunale</a:t>
            </a:r>
            <a:r>
              <a:rPr lang="it-IT" sz="2000" dirty="0" smtClean="0"/>
              <a:t>. </a:t>
            </a:r>
          </a:p>
          <a:p>
            <a:pPr marL="0" indent="17463">
              <a:buNone/>
            </a:pPr>
            <a:endParaRPr lang="it-IT" sz="2000" dirty="0" smtClean="0"/>
          </a:p>
          <a:p>
            <a:pPr marL="0" indent="17463">
              <a:buNone/>
            </a:pPr>
            <a:r>
              <a:rPr lang="it-IT" sz="2000" dirty="0" smtClean="0"/>
              <a:t>La spesa media per il personale dirigente è di </a:t>
            </a:r>
            <a:r>
              <a:rPr lang="it-IT" sz="2000" b="1" dirty="0" smtClean="0"/>
              <a:t>89.748</a:t>
            </a:r>
            <a:r>
              <a:rPr lang="it-IT" sz="2000" dirty="0" smtClean="0"/>
              <a:t> nelle Regioni, </a:t>
            </a:r>
            <a:r>
              <a:rPr lang="it-IT" sz="2000" b="1" dirty="0" smtClean="0"/>
              <a:t>97.444 </a:t>
            </a:r>
            <a:r>
              <a:rPr lang="it-IT" sz="2000" dirty="0" smtClean="0"/>
              <a:t>nelle Province e </a:t>
            </a:r>
            <a:r>
              <a:rPr lang="it-IT" sz="2000" b="1" dirty="0" smtClean="0"/>
              <a:t>85.075 nei Comuni. </a:t>
            </a:r>
          </a:p>
          <a:p>
            <a:pPr marL="0" indent="17463">
              <a:buNone/>
            </a:pPr>
            <a:endParaRPr lang="it-IT" sz="2000" b="1" dirty="0" smtClean="0"/>
          </a:p>
          <a:p>
            <a:pPr marL="0" indent="17463">
              <a:buNone/>
            </a:pPr>
            <a:r>
              <a:rPr lang="it-IT" sz="2000" b="1" dirty="0" smtClean="0"/>
              <a:t>I comuni hanno meglio attuato le politiche di contenimento delle dinamiche retributive.</a:t>
            </a:r>
          </a:p>
          <a:p>
            <a:pPr marL="0" indent="17463">
              <a:buNone/>
            </a:pPr>
            <a:endParaRPr lang="it-IT" sz="1800" i="1" dirty="0"/>
          </a:p>
        </p:txBody>
      </p:sp>
      <p:sp>
        <p:nvSpPr>
          <p:cNvPr id="4" name="Rettangolo 3"/>
          <p:cNvSpPr/>
          <p:nvPr/>
        </p:nvSpPr>
        <p:spPr>
          <a:xfrm>
            <a:off x="1331640" y="5445224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3"/>
            <a:r>
              <a:rPr lang="it-IT" i="1" dirty="0" smtClean="0"/>
              <a:t>Fonte: Relazione Corte dei Conti al Parlamento 2015</a:t>
            </a:r>
            <a:endParaRPr lang="it-IT" sz="2000" i="1" dirty="0"/>
          </a:p>
        </p:txBody>
      </p:sp>
      <p:sp>
        <p:nvSpPr>
          <p:cNvPr id="5" name="Rettangolo arrotondato 4"/>
          <p:cNvSpPr/>
          <p:nvPr/>
        </p:nvSpPr>
        <p:spPr>
          <a:xfrm>
            <a:off x="971600" y="980728"/>
            <a:ext cx="6624736" cy="576064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Il personale delle amministrazioni comunali, 2007- 13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916832"/>
            <a:ext cx="7783498" cy="334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1115616" y="5805264"/>
            <a:ext cx="4595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elaborazioni IFEL su dati Ministero dell’Economia e della Finanze</a:t>
            </a:r>
            <a:endParaRPr lang="it-IT" sz="1200" i="1" dirty="0"/>
          </a:p>
        </p:txBody>
      </p:sp>
      <p:sp>
        <p:nvSpPr>
          <p:cNvPr id="9" name="Ovale 8"/>
          <p:cNvSpPr/>
          <p:nvPr/>
        </p:nvSpPr>
        <p:spPr>
          <a:xfrm>
            <a:off x="1979712" y="1988840"/>
            <a:ext cx="936104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7452320" y="3933056"/>
            <a:ext cx="936104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971600" y="980728"/>
            <a:ext cx="6624736" cy="576064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Il personale delle amministrazioni comunali, 2007- 13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132856"/>
            <a:ext cx="6984404" cy="38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1115616" y="6248345"/>
            <a:ext cx="4595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elaborazioni IFEL su dati Ministero dell’Economia e della Finanze</a:t>
            </a:r>
            <a:endParaRPr lang="it-IT" sz="1200" i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1115616" y="980728"/>
            <a:ext cx="6624736" cy="864096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3" algn="ctr"/>
            <a:r>
              <a:rPr lang="it-IT" sz="2200" b="1" dirty="0" smtClean="0"/>
              <a:t>Numero di dipendenti ogni 1.000 abitanti </a:t>
            </a:r>
          </a:p>
          <a:p>
            <a:pPr indent="17463" algn="ctr"/>
            <a:r>
              <a:rPr lang="it-IT" sz="2200" b="1" dirty="0" smtClean="0"/>
              <a:t>nei Comuni italiani, 2007 - 13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115616" y="6381328"/>
            <a:ext cx="4595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elaborazioni IFEL su dati Ministero dell’Economia e della Finanze</a:t>
            </a:r>
            <a:endParaRPr lang="it-IT" sz="1200" i="1" dirty="0"/>
          </a:p>
        </p:txBody>
      </p:sp>
      <p:graphicFrame>
        <p:nvGraphicFramePr>
          <p:cNvPr id="9" name="Grafico 8"/>
          <p:cNvGraphicFramePr/>
          <p:nvPr/>
        </p:nvGraphicFramePr>
        <p:xfrm>
          <a:off x="1043608" y="1844824"/>
          <a:ext cx="756084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ttangolo arrotondato 9"/>
          <p:cNvSpPr/>
          <p:nvPr/>
        </p:nvSpPr>
        <p:spPr>
          <a:xfrm>
            <a:off x="971600" y="836712"/>
            <a:ext cx="6624736" cy="576064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Età del personale delle amministrazioni comunali, 2013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043608" y="6381328"/>
            <a:ext cx="4595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elaborazioni IFEL su dati Ministero dell’Economia e della Finanze</a:t>
            </a:r>
            <a:endParaRPr lang="it-IT" sz="1200" i="1" dirty="0"/>
          </a:p>
        </p:txBody>
      </p:sp>
      <p:graphicFrame>
        <p:nvGraphicFramePr>
          <p:cNvPr id="8" name="Grafico 7"/>
          <p:cNvGraphicFramePr/>
          <p:nvPr/>
        </p:nvGraphicFramePr>
        <p:xfrm>
          <a:off x="1403648" y="1916832"/>
          <a:ext cx="756084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ttangolo arrotondato 8"/>
          <p:cNvSpPr/>
          <p:nvPr/>
        </p:nvSpPr>
        <p:spPr>
          <a:xfrm>
            <a:off x="1187624" y="908720"/>
            <a:ext cx="6624736" cy="576064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/>
              <a:t>Distribuzione per età del personale dirigente</a:t>
            </a:r>
            <a:endParaRPr lang="it-IT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186</Words>
  <Application>Microsoft Office PowerPoint</Application>
  <PresentationFormat>Presentazione su schermo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Paolo Testa</dc:creator>
  <cp:lastModifiedBy>PC-USER</cp:lastModifiedBy>
  <cp:revision>90</cp:revision>
  <dcterms:created xsi:type="dcterms:W3CDTF">2015-10-22T13:12:34Z</dcterms:created>
  <dcterms:modified xsi:type="dcterms:W3CDTF">2015-10-29T14:43:07Z</dcterms:modified>
</cp:coreProperties>
</file>