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2" r:id="rId3"/>
    <p:sldId id="268" r:id="rId4"/>
    <p:sldId id="270" r:id="rId5"/>
    <p:sldId id="278" r:id="rId6"/>
    <p:sldId id="267" r:id="rId7"/>
    <p:sldId id="266" r:id="rId8"/>
    <p:sldId id="271" r:id="rId9"/>
    <p:sldId id="269" r:id="rId10"/>
    <p:sldId id="260" r:id="rId11"/>
    <p:sldId id="273" r:id="rId12"/>
    <p:sldId id="272" r:id="rId13"/>
    <p:sldId id="261" r:id="rId14"/>
    <p:sldId id="265" r:id="rId15"/>
    <p:sldId id="280" r:id="rId16"/>
    <p:sldId id="281" r:id="rId17"/>
    <p:sldId id="276" r:id="rId18"/>
    <p:sldId id="277" r:id="rId19"/>
    <p:sldId id="274" r:id="rId20"/>
    <p:sldId id="275" r:id="rId21"/>
  </p:sldIdLst>
  <p:sldSz cx="9144000" cy="6858000" type="screen4x3"/>
  <p:notesSz cx="6662738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-10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allulli.PC258\Desktop\progetti\piano%20ricerche%20anci\assemblea%202016\grafici%20assemblea%2020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allulli.PC258\Desktop\progetti\piano%20ricerche%20anci\assemblea%202016\grafici%20assemblea%202016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allulli.PC258\Desktop\progetti\piano%20ricerche%20anci\assemblea%202016\grafici%20assemblea%20201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allulli.PC258\Desktop\progetti\piano%20ricerche%20anci\assemblea%202016\grafici%20assemblea%202016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allulli.PC258\Desktop\progetti\piano%20ricerche%20anci\assemblea%202016\grafici%20assemblea%202016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allulli.PC258\Desktop\progetti\piano%20ricerche%20anci\assemblea%202016\grafici%20assemblea%202016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allulli.PC258\AppData\Roaming\Microsoft\Excel\grafici%20assemblea%202016%20(version%202)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esta.CITTALIA\Desktop\documenti\area\assemblea%202016\dati%20appoggi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unesco!$B$1</c:f>
              <c:strCache>
                <c:ptCount val="1"/>
                <c:pt idx="0">
                  <c:v>Siti Unesco</c:v>
                </c:pt>
              </c:strCache>
            </c:strRef>
          </c:tx>
          <c:cat>
            <c:strRef>
              <c:f>unesco!$A$2:$A$26</c:f>
              <c:strCache>
                <c:ptCount val="25"/>
                <c:pt idx="0">
                  <c:v>Italy</c:v>
                </c:pt>
                <c:pt idx="1">
                  <c:v>China</c:v>
                </c:pt>
                <c:pt idx="2">
                  <c:v>Spain</c:v>
                </c:pt>
                <c:pt idx="3">
                  <c:v>France</c:v>
                </c:pt>
                <c:pt idx="4">
                  <c:v>Germany</c:v>
                </c:pt>
                <c:pt idx="5">
                  <c:v>India</c:v>
                </c:pt>
                <c:pt idx="6">
                  <c:v>Mexico</c:v>
                </c:pt>
                <c:pt idx="7">
                  <c:v>United Kingdom of Great Britain and Northern Ireland</c:v>
                </c:pt>
                <c:pt idx="8">
                  <c:v>Russian Federation</c:v>
                </c:pt>
                <c:pt idx="9">
                  <c:v>United States of America</c:v>
                </c:pt>
                <c:pt idx="10">
                  <c:v>Iran (Islamic Republic of)</c:v>
                </c:pt>
                <c:pt idx="11">
                  <c:v>Brazil</c:v>
                </c:pt>
                <c:pt idx="12">
                  <c:v>Japan</c:v>
                </c:pt>
                <c:pt idx="13">
                  <c:v>Australia</c:v>
                </c:pt>
                <c:pt idx="14">
                  <c:v>Canada</c:v>
                </c:pt>
                <c:pt idx="15">
                  <c:v>Greece</c:v>
                </c:pt>
                <c:pt idx="16">
                  <c:v>Turkey</c:v>
                </c:pt>
                <c:pt idx="17">
                  <c:v>Portugal</c:v>
                </c:pt>
                <c:pt idx="18">
                  <c:v>Sweden</c:v>
                </c:pt>
                <c:pt idx="19">
                  <c:v>Poland</c:v>
                </c:pt>
                <c:pt idx="20">
                  <c:v>Belgium</c:v>
                </c:pt>
                <c:pt idx="21">
                  <c:v>Czech Republic</c:v>
                </c:pt>
                <c:pt idx="22">
                  <c:v>Peru</c:v>
                </c:pt>
                <c:pt idx="23">
                  <c:v>Republic of Korea</c:v>
                </c:pt>
                <c:pt idx="24">
                  <c:v>Switzerland</c:v>
                </c:pt>
              </c:strCache>
            </c:strRef>
          </c:cat>
          <c:val>
            <c:numRef>
              <c:f>unesco!$B$2:$B$26</c:f>
              <c:numCache>
                <c:formatCode>General</c:formatCode>
                <c:ptCount val="25"/>
                <c:pt idx="0">
                  <c:v>51</c:v>
                </c:pt>
                <c:pt idx="1">
                  <c:v>50</c:v>
                </c:pt>
                <c:pt idx="2">
                  <c:v>45</c:v>
                </c:pt>
                <c:pt idx="3">
                  <c:v>42</c:v>
                </c:pt>
                <c:pt idx="4">
                  <c:v>41</c:v>
                </c:pt>
                <c:pt idx="5">
                  <c:v>35</c:v>
                </c:pt>
                <c:pt idx="6">
                  <c:v>34</c:v>
                </c:pt>
                <c:pt idx="7">
                  <c:v>30</c:v>
                </c:pt>
                <c:pt idx="8">
                  <c:v>26</c:v>
                </c:pt>
                <c:pt idx="9">
                  <c:v>23</c:v>
                </c:pt>
                <c:pt idx="10">
                  <c:v>21</c:v>
                </c:pt>
                <c:pt idx="11">
                  <c:v>20</c:v>
                </c:pt>
                <c:pt idx="12">
                  <c:v>20</c:v>
                </c:pt>
                <c:pt idx="13">
                  <c:v>19</c:v>
                </c:pt>
                <c:pt idx="14">
                  <c:v>18</c:v>
                </c:pt>
                <c:pt idx="15">
                  <c:v>18</c:v>
                </c:pt>
                <c:pt idx="16">
                  <c:v>16</c:v>
                </c:pt>
                <c:pt idx="17">
                  <c:v>15</c:v>
                </c:pt>
                <c:pt idx="18">
                  <c:v>15</c:v>
                </c:pt>
                <c:pt idx="19">
                  <c:v>14</c:v>
                </c:pt>
                <c:pt idx="20">
                  <c:v>12</c:v>
                </c:pt>
                <c:pt idx="21">
                  <c:v>12</c:v>
                </c:pt>
                <c:pt idx="22">
                  <c:v>12</c:v>
                </c:pt>
                <c:pt idx="23">
                  <c:v>12</c:v>
                </c:pt>
                <c:pt idx="24">
                  <c:v>12</c:v>
                </c:pt>
              </c:numCache>
            </c:numRef>
          </c:val>
        </c:ser>
        <c:axId val="51192576"/>
        <c:axId val="51194880"/>
      </c:barChart>
      <c:catAx>
        <c:axId val="51192576"/>
        <c:scaling>
          <c:orientation val="minMax"/>
        </c:scaling>
        <c:axPos val="b"/>
        <c:tickLblPos val="nextTo"/>
        <c:crossAx val="51194880"/>
        <c:crosses val="autoZero"/>
        <c:auto val="1"/>
        <c:lblAlgn val="ctr"/>
        <c:lblOffset val="100"/>
      </c:catAx>
      <c:valAx>
        <c:axId val="51194880"/>
        <c:scaling>
          <c:orientation val="minMax"/>
        </c:scaling>
        <c:axPos val="l"/>
        <c:majorGridlines/>
        <c:numFmt formatCode="General" sourceLinked="1"/>
        <c:tickLblPos val="nextTo"/>
        <c:crossAx val="5119257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tx>
        <c:rich>
          <a:bodyPr/>
          <a:lstStyle/>
          <a:p>
            <a:pPr>
              <a:defRPr/>
            </a:pPr>
            <a:r>
              <a:rPr lang="en-US" sz="1600"/>
              <a:t>Paesi UE con oltre 10 Prodotti di</a:t>
            </a:r>
            <a:r>
              <a:rPr lang="en-US" sz="1600" baseline="0"/>
              <a:t> origine certificata</a:t>
            </a:r>
            <a:endParaRPr lang="en-US" sz="1600"/>
          </a:p>
        </c:rich>
      </c:tx>
      <c:layout>
        <c:manualLayout>
          <c:xMode val="edge"/>
          <c:yMode val="edge"/>
          <c:x val="0.1407257641181949"/>
          <c:y val="1.0075566750629716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produzioni!$P$70</c:f>
              <c:strCache>
                <c:ptCount val="1"/>
                <c:pt idx="0">
                  <c:v>Prodotti</c:v>
                </c:pt>
              </c:strCache>
            </c:strRef>
          </c:tx>
          <c:cat>
            <c:strRef>
              <c:f>produzioni!$O$71:$O$86</c:f>
              <c:strCache>
                <c:ptCount val="16"/>
                <c:pt idx="0">
                  <c:v>Italia</c:v>
                </c:pt>
                <c:pt idx="1">
                  <c:v>Francia</c:v>
                </c:pt>
                <c:pt idx="2">
                  <c:v>Spagna</c:v>
                </c:pt>
                <c:pt idx="3">
                  <c:v>Portogallo</c:v>
                </c:pt>
                <c:pt idx="4">
                  <c:v>Grecia</c:v>
                </c:pt>
                <c:pt idx="5">
                  <c:v>Germania</c:v>
                </c:pt>
                <c:pt idx="6">
                  <c:v>Regno Unito</c:v>
                </c:pt>
                <c:pt idx="7">
                  <c:v>Polonia</c:v>
                </c:pt>
                <c:pt idx="8">
                  <c:v>Repubblica ceca</c:v>
                </c:pt>
                <c:pt idx="9">
                  <c:v>Slovenia</c:v>
                </c:pt>
                <c:pt idx="10">
                  <c:v>Belgio</c:v>
                </c:pt>
                <c:pt idx="11">
                  <c:v>Croazia</c:v>
                </c:pt>
                <c:pt idx="12">
                  <c:v>Austria</c:v>
                </c:pt>
                <c:pt idx="13">
                  <c:v>Paesi Bassi</c:v>
                </c:pt>
                <c:pt idx="14">
                  <c:v>Slovacchia</c:v>
                </c:pt>
                <c:pt idx="15">
                  <c:v>Ungheria</c:v>
                </c:pt>
              </c:strCache>
            </c:strRef>
          </c:cat>
          <c:val>
            <c:numRef>
              <c:f>produzioni!$P$71:$P$86</c:f>
              <c:numCache>
                <c:formatCode>General</c:formatCode>
                <c:ptCount val="16"/>
                <c:pt idx="0">
                  <c:v>294</c:v>
                </c:pt>
                <c:pt idx="1">
                  <c:v>245</c:v>
                </c:pt>
                <c:pt idx="2">
                  <c:v>197</c:v>
                </c:pt>
                <c:pt idx="3">
                  <c:v>137</c:v>
                </c:pt>
                <c:pt idx="4">
                  <c:v>104</c:v>
                </c:pt>
                <c:pt idx="5">
                  <c:v>90</c:v>
                </c:pt>
                <c:pt idx="6">
                  <c:v>62</c:v>
                </c:pt>
                <c:pt idx="7">
                  <c:v>46</c:v>
                </c:pt>
                <c:pt idx="8">
                  <c:v>32</c:v>
                </c:pt>
                <c:pt idx="9">
                  <c:v>24</c:v>
                </c:pt>
                <c:pt idx="10">
                  <c:v>21</c:v>
                </c:pt>
                <c:pt idx="11">
                  <c:v>18</c:v>
                </c:pt>
                <c:pt idx="12">
                  <c:v>17</c:v>
                </c:pt>
                <c:pt idx="13">
                  <c:v>15</c:v>
                </c:pt>
                <c:pt idx="14">
                  <c:v>14</c:v>
                </c:pt>
                <c:pt idx="15">
                  <c:v>14</c:v>
                </c:pt>
              </c:numCache>
            </c:numRef>
          </c:val>
        </c:ser>
        <c:axId val="60481920"/>
        <c:axId val="60484992"/>
      </c:barChart>
      <c:catAx>
        <c:axId val="60481920"/>
        <c:scaling>
          <c:orientation val="minMax"/>
        </c:scaling>
        <c:axPos val="b"/>
        <c:tickLblPos val="nextTo"/>
        <c:crossAx val="60484992"/>
        <c:crosses val="autoZero"/>
        <c:auto val="1"/>
        <c:lblAlgn val="ctr"/>
        <c:lblOffset val="100"/>
      </c:catAx>
      <c:valAx>
        <c:axId val="60484992"/>
        <c:scaling>
          <c:orientation val="minMax"/>
        </c:scaling>
        <c:axPos val="l"/>
        <c:majorGridlines/>
        <c:numFmt formatCode="General" sourceLinked="1"/>
        <c:tickLblPos val="nextTo"/>
        <c:crossAx val="60481920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1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'tasso migratorio'!$E$6</c:f>
              <c:strCache>
                <c:ptCount val="1"/>
                <c:pt idx="0">
                  <c:v>tasso migratorio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'tasso migratorio'!$D$7:$D$8</c:f>
              <c:strCache>
                <c:ptCount val="2"/>
                <c:pt idx="0">
                  <c:v>comuni con produzioni certificate</c:v>
                </c:pt>
                <c:pt idx="1">
                  <c:v>comuni senza produzioni certificate</c:v>
                </c:pt>
              </c:strCache>
            </c:strRef>
          </c:cat>
          <c:val>
            <c:numRef>
              <c:f>'tasso migratorio'!$E$7:$E$8</c:f>
              <c:numCache>
                <c:formatCode>0.00%</c:formatCode>
                <c:ptCount val="2"/>
                <c:pt idx="0">
                  <c:v>0.14800000000000008</c:v>
                </c:pt>
                <c:pt idx="1">
                  <c:v>-8.9000000000000065E-2</c:v>
                </c:pt>
              </c:numCache>
            </c:numRef>
          </c:val>
        </c:ser>
        <c:dLbls>
          <c:showVal val="1"/>
        </c:dLbls>
        <c:axId val="60590720"/>
        <c:axId val="60597760"/>
      </c:barChart>
      <c:catAx>
        <c:axId val="60590720"/>
        <c:scaling>
          <c:orientation val="minMax"/>
        </c:scaling>
        <c:axPos val="b"/>
        <c:majorTickMark val="none"/>
        <c:tickLblPos val="nextTo"/>
        <c:crossAx val="60597760"/>
        <c:crosses val="autoZero"/>
        <c:auto val="1"/>
        <c:lblAlgn val="ctr"/>
        <c:lblOffset val="100"/>
      </c:catAx>
      <c:valAx>
        <c:axId val="60597760"/>
        <c:scaling>
          <c:orientation val="minMax"/>
        </c:scaling>
        <c:delete val="1"/>
        <c:axPos val="l"/>
        <c:numFmt formatCode="0.00%" sourceLinked="1"/>
        <c:tickLblPos val="none"/>
        <c:crossAx val="605907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5.7456964637099546E-2"/>
                  <c:y val="0.2491852384683562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3.1460888208086617E-2"/>
                  <c:y val="-1.613218412951236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-1.5523486185387235E-3"/>
                  <c:y val="1.0740345874383973E-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5.048148844875619E-2"/>
                  <c:y val="-4.5471477566119897E-2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0.20130708064222347"/>
                  <c:y val="0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400"/>
                </a:pPr>
                <a:endParaRPr lang="it-IT"/>
              </a:p>
            </c:txPr>
            <c:showCatName val="1"/>
            <c:showPercent val="1"/>
          </c:dLbls>
          <c:cat>
            <c:strRef>
              <c:f>turismo!$B$3:$B$8</c:f>
              <c:strCache>
                <c:ptCount val="6"/>
                <c:pt idx="0">
                  <c:v>Città di interesse storico e artistico</c:v>
                </c:pt>
                <c:pt idx="1">
                  <c:v>Località montane</c:v>
                </c:pt>
                <c:pt idx="2">
                  <c:v>Località lacuali</c:v>
                </c:pt>
                <c:pt idx="3">
                  <c:v>Località marine</c:v>
                </c:pt>
                <c:pt idx="4">
                  <c:v>Località termali</c:v>
                </c:pt>
                <c:pt idx="5">
                  <c:v>Località collinari e di interesse vario</c:v>
                </c:pt>
              </c:strCache>
            </c:strRef>
          </c:cat>
          <c:val>
            <c:numRef>
              <c:f>turismo!$C$3:$C$8</c:f>
              <c:numCache>
                <c:formatCode>0.00%</c:formatCode>
                <c:ptCount val="6"/>
                <c:pt idx="0">
                  <c:v>0.52100000000000002</c:v>
                </c:pt>
                <c:pt idx="1">
                  <c:v>0.10199999999999998</c:v>
                </c:pt>
                <c:pt idx="2">
                  <c:v>0.10299999999999998</c:v>
                </c:pt>
                <c:pt idx="3">
                  <c:v>0.191</c:v>
                </c:pt>
                <c:pt idx="4">
                  <c:v>3.500000000000001E-2</c:v>
                </c:pt>
                <c:pt idx="5">
                  <c:v>4.7000000000000014E-2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musei!$C$1</c:f>
              <c:strCache>
                <c:ptCount val="1"/>
                <c:pt idx="0">
                  <c:v>Gestione di musei</c:v>
                </c:pt>
              </c:strCache>
            </c:strRef>
          </c:tx>
          <c:cat>
            <c:strRef>
              <c:f>musei!$B$2:$B$13</c:f>
              <c:strCache>
                <c:ptCount val="12"/>
                <c:pt idx="0">
                  <c:v>Comune </c:v>
                </c:pt>
                <c:pt idx="1">
                  <c:v>Ministero per i beni e le attività culturali</c:v>
                </c:pt>
                <c:pt idx="2">
                  <c:v>Altro ente pubblico</c:v>
                </c:pt>
                <c:pt idx="3">
                  <c:v>Università pubblica </c:v>
                </c:pt>
                <c:pt idx="4">
                  <c:v>Regione </c:v>
                </c:pt>
                <c:pt idx="5">
                  <c:v>Provincia </c:v>
                </c:pt>
                <c:pt idx="6">
                  <c:v>Non indicato</c:v>
                </c:pt>
                <c:pt idx="7">
                  <c:v>Altra amministrazione centrale (specificare) </c:v>
                </c:pt>
                <c:pt idx="8">
                  <c:v>Comunità montana o isolana </c:v>
                </c:pt>
                <c:pt idx="9">
                  <c:v>Istituto o scuola di ogni ordine e grado </c:v>
                </c:pt>
                <c:pt idx="10">
                  <c:v>Istituto o ente di ricerca </c:v>
                </c:pt>
                <c:pt idx="11">
                  <c:v>Consorzio di diritto pubblico </c:v>
                </c:pt>
              </c:strCache>
            </c:strRef>
          </c:cat>
          <c:val>
            <c:numRef>
              <c:f>musei!$C$2:$C$13</c:f>
              <c:numCache>
                <c:formatCode>#,##0.0</c:formatCode>
                <c:ptCount val="12"/>
                <c:pt idx="0">
                  <c:v>65.3</c:v>
                </c:pt>
                <c:pt idx="1">
                  <c:v>14.2</c:v>
                </c:pt>
                <c:pt idx="2">
                  <c:v>4.2</c:v>
                </c:pt>
                <c:pt idx="3">
                  <c:v>3.7</c:v>
                </c:pt>
                <c:pt idx="4">
                  <c:v>3.3</c:v>
                </c:pt>
                <c:pt idx="5">
                  <c:v>2.9</c:v>
                </c:pt>
                <c:pt idx="6">
                  <c:v>2.7</c:v>
                </c:pt>
                <c:pt idx="7">
                  <c:v>1.4</c:v>
                </c:pt>
                <c:pt idx="8">
                  <c:v>1</c:v>
                </c:pt>
                <c:pt idx="9">
                  <c:v>0.8</c:v>
                </c:pt>
                <c:pt idx="10">
                  <c:v>0.3000000000000001</c:v>
                </c:pt>
                <c:pt idx="11">
                  <c:v>0.2</c:v>
                </c:pt>
              </c:numCache>
            </c:numRef>
          </c:val>
        </c:ser>
        <c:axId val="77988608"/>
        <c:axId val="78004608"/>
      </c:barChart>
      <c:catAx>
        <c:axId val="77988608"/>
        <c:scaling>
          <c:orientation val="minMax"/>
        </c:scaling>
        <c:axPos val="b"/>
        <c:tickLblPos val="nextTo"/>
        <c:crossAx val="78004608"/>
        <c:crosses val="autoZero"/>
        <c:auto val="1"/>
        <c:lblAlgn val="ctr"/>
        <c:lblOffset val="100"/>
      </c:catAx>
      <c:valAx>
        <c:axId val="78004608"/>
        <c:scaling>
          <c:orientation val="minMax"/>
        </c:scaling>
        <c:axPos val="l"/>
        <c:majorGridlines/>
        <c:numFmt formatCode="#,##0.0" sourceLinked="1"/>
        <c:tickLblPos val="nextTo"/>
        <c:crossAx val="77988608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asili!$F$47</c:f>
              <c:strCache>
                <c:ptCount val="1"/>
                <c:pt idx="0">
                  <c:v>giorni di superamento del limite pm 10</c:v>
                </c:pt>
              </c:strCache>
            </c:strRef>
          </c:tx>
          <c:cat>
            <c:numRef>
              <c:f>asili!$E$48:$E$54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asili!$F$48:$F$54</c:f>
              <c:numCache>
                <c:formatCode>General</c:formatCode>
                <c:ptCount val="7"/>
                <c:pt idx="0">
                  <c:v>65</c:v>
                </c:pt>
                <c:pt idx="1">
                  <c:v>61</c:v>
                </c:pt>
                <c:pt idx="2">
                  <c:v>52</c:v>
                </c:pt>
                <c:pt idx="3">
                  <c:v>56</c:v>
                </c:pt>
                <c:pt idx="4">
                  <c:v>50</c:v>
                </c:pt>
                <c:pt idx="5">
                  <c:v>43</c:v>
                </c:pt>
                <c:pt idx="6">
                  <c:v>35</c:v>
                </c:pt>
              </c:numCache>
            </c:numRef>
          </c:val>
        </c:ser>
        <c:axId val="79161984"/>
        <c:axId val="119481088"/>
      </c:barChart>
      <c:catAx>
        <c:axId val="79161984"/>
        <c:scaling>
          <c:orientation val="minMax"/>
        </c:scaling>
        <c:axPos val="b"/>
        <c:numFmt formatCode="General" sourceLinked="1"/>
        <c:tickLblPos val="nextTo"/>
        <c:crossAx val="119481088"/>
        <c:crosses val="autoZero"/>
        <c:auto val="1"/>
        <c:lblAlgn val="ctr"/>
        <c:lblOffset val="100"/>
      </c:catAx>
      <c:valAx>
        <c:axId val="119481088"/>
        <c:scaling>
          <c:orientation val="minMax"/>
        </c:scaling>
        <c:axPos val="l"/>
        <c:majorGridlines/>
        <c:numFmt formatCode="General" sourceLinked="1"/>
        <c:tickLblPos val="nextTo"/>
        <c:crossAx val="79161984"/>
        <c:crosses val="autoZero"/>
        <c:crossBetween val="between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10"/>
  <c:chart>
    <c:autoTitleDeleted val="1"/>
    <c:plotArea>
      <c:layout/>
      <c:pieChart>
        <c:varyColors val="1"/>
        <c:ser>
          <c:idx val="0"/>
          <c:order val="0"/>
          <c:dPt>
            <c:idx val="1"/>
            <c:explosion val="32"/>
          </c:dPt>
          <c:dLbls>
            <c:delete val="1"/>
          </c:dLbls>
          <c:cat>
            <c:strRef>
              <c:f>'censimento verde'!$B$7:$B$8</c:f>
              <c:strCache>
                <c:ptCount val="1"/>
                <c:pt idx="0">
                  <c:v>comuni capoluogo con censimento del  verde</c:v>
                </c:pt>
              </c:strCache>
            </c:strRef>
          </c:cat>
          <c:val>
            <c:numRef>
              <c:f>'censimento verde'!$C$7:$C$8</c:f>
              <c:numCache>
                <c:formatCode>0%</c:formatCode>
                <c:ptCount val="2"/>
                <c:pt idx="0">
                  <c:v>0.75000000000000033</c:v>
                </c:pt>
                <c:pt idx="1">
                  <c:v>0.25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it-IT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lineChart>
        <c:grouping val="standard"/>
        <c:ser>
          <c:idx val="0"/>
          <c:order val="0"/>
          <c:spPr>
            <a:ln w="76200"/>
          </c:spPr>
          <c:marker>
            <c:symbol val="none"/>
          </c:marker>
          <c:cat>
            <c:numRef>
              <c:f>'rifiuti in dicarica'!$D$4:$D$9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'rifiuti in dicarica'!$E$4:$E$9</c:f>
              <c:numCache>
                <c:formatCode>_-* #,##0_-;\-* #,##0_-;_-* "-"??_-;_-@_-</c:formatCode>
                <c:ptCount val="6"/>
                <c:pt idx="0">
                  <c:v>15537000</c:v>
                </c:pt>
                <c:pt idx="1">
                  <c:v>15015000</c:v>
                </c:pt>
                <c:pt idx="2">
                  <c:v>13205000</c:v>
                </c:pt>
                <c:pt idx="3">
                  <c:v>11720000</c:v>
                </c:pt>
                <c:pt idx="4">
                  <c:v>10914000</c:v>
                </c:pt>
                <c:pt idx="5">
                  <c:v>9331000</c:v>
                </c:pt>
              </c:numCache>
            </c:numRef>
          </c:val>
        </c:ser>
        <c:marker val="1"/>
        <c:axId val="101665024"/>
        <c:axId val="101858304"/>
      </c:lineChart>
      <c:catAx>
        <c:axId val="1016650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it-IT"/>
          </a:p>
        </c:txPr>
        <c:crossAx val="101858304"/>
        <c:crosses val="autoZero"/>
        <c:auto val="1"/>
        <c:lblAlgn val="ctr"/>
        <c:lblOffset val="100"/>
      </c:catAx>
      <c:valAx>
        <c:axId val="101858304"/>
        <c:scaling>
          <c:orientation val="minMax"/>
          <c:min val="9000000"/>
        </c:scaling>
        <c:axPos val="l"/>
        <c:majorGridlines/>
        <c:numFmt formatCode="_-* #,##0_-;\-* #,##0_-;_-* &quot;-&quot;??_-;_-@_-" sourceLinked="1"/>
        <c:tickLblPos val="nextTo"/>
        <c:txPr>
          <a:bodyPr/>
          <a:lstStyle/>
          <a:p>
            <a:pPr>
              <a:defRPr sz="1200" b="1"/>
            </a:pPr>
            <a:endParaRPr lang="it-IT"/>
          </a:p>
        </c:txPr>
        <c:crossAx val="101665024"/>
        <c:crosses val="autoZero"/>
        <c:crossBetween val="between"/>
      </c:valAx>
    </c:plotArea>
    <c:legend>
      <c:legendPos val="r"/>
      <c:legendEntry>
        <c:idx val="0"/>
        <c:delete val="1"/>
      </c:legendEntry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EDE6C-FAC3-4EAC-8812-533BDBE0CDD2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C1409-E1A9-482B-B859-A1A00FDDB01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Fonte: </a:t>
            </a:r>
            <a:r>
              <a:rPr lang="it-IT" dirty="0" err="1" smtClean="0"/>
              <a:t>enit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C1409-E1A9-482B-B859-A1A00FDDB017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Fonte: http://www.istat.it/</a:t>
            </a:r>
            <a:r>
              <a:rPr lang="it-IT" dirty="0" err="1" smtClean="0"/>
              <a:t>it</a:t>
            </a:r>
            <a:r>
              <a:rPr lang="it-IT" dirty="0" smtClean="0"/>
              <a:t>/</a:t>
            </a:r>
            <a:r>
              <a:rPr lang="it-IT" dirty="0" err="1" smtClean="0"/>
              <a:t>files</a:t>
            </a:r>
            <a:r>
              <a:rPr lang="it-IT" dirty="0" smtClean="0"/>
              <a:t>/2015/11/</a:t>
            </a:r>
            <a:r>
              <a:rPr lang="it-IT" dirty="0" err="1" smtClean="0"/>
              <a:t>Qualità-dell</a:t>
            </a:r>
            <a:r>
              <a:rPr lang="it-IT" dirty="0" smtClean="0"/>
              <a:t>’ambiente-urbano_Fattori-di-pressione_10_nov_2015.pdf?title=Qualit%C3%A0+dell%E2%80%99ambiente+urbano+-+10%2Fnov%2F2015+-+Testo+integrale.pdf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C1409-E1A9-482B-B859-A1A00FDDB017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Fonte: rapporto 2015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ispra</a:t>
            </a:r>
            <a:r>
              <a:rPr lang="it-IT" baseline="0" dirty="0" smtClean="0"/>
              <a:t> rifiuti urbani p.79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C1409-E1A9-482B-B859-A1A00FDDB017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53FDB-305A-448E-A457-698B8B282563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B7E88-4EC0-4A35-AE7D-A69A37E9CD8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it/url?sa=i&amp;rct=j&amp;q=&amp;esrc=s&amp;source=images&amp;cd=&amp;cad=rja&amp;uact=8&amp;ved=0ahUKEwiImL-55L7PAhXExRQKHZllAEkQjRwIBw&amp;url=https://pixabay.com/en/photos/italian/&amp;bvm=bv.134495766,d.d24&amp;psig=AFQjCNEEQtBKWQW2ssrUMVvUHhDUtEjxQw&amp;ust=1475589235352879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google.it/url?sa=i&amp;rct=j&amp;q=&amp;esrc=s&amp;source=images&amp;cd=&amp;cad=rja&amp;uact=8&amp;ved=0ahUKEwjG4_vag8TPAhUCL8AKHYv5DL4QjRwIBw&amp;url=https://pixabay.com/en/pictograms-sports-symbols-icons-159824/&amp;bvm=bv.134495766,d.ZGg&amp;psig=AFQjCNH-2-lLHfAGE79g5VoF3UZ6VPhJKw&amp;ust=147576942599026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isultati immagini per italian tow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51000"/>
          </a:blip>
          <a:srcRect/>
          <a:stretch>
            <a:fillRect/>
          </a:stretch>
        </p:blipFill>
        <p:spPr bwMode="auto">
          <a:xfrm>
            <a:off x="-756592" y="116632"/>
            <a:ext cx="9757898" cy="6500834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786842" cy="1470025"/>
          </a:xfrm>
        </p:spPr>
        <p:txBody>
          <a:bodyPr>
            <a:normAutofit fontScale="90000"/>
          </a:bodyPr>
          <a:lstStyle/>
          <a:p>
            <a:r>
              <a:rPr lang="it-IT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CITTA: ITALIAN STYLE</a:t>
            </a:r>
            <a:br>
              <a:rPr lang="it-IT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</a:br>
            <a:r>
              <a:rPr lang="it-IT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cultura, bellezza, natura, accoglienza e qualità della vita</a:t>
            </a:r>
            <a:endParaRPr lang="it-IT" sz="5400" b="1" dirty="0">
              <a:solidFill>
                <a:schemeClr val="tx1">
                  <a:lumMod val="95000"/>
                  <a:lumOff val="5000"/>
                </a:schemeClr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4149080"/>
            <a:ext cx="8229600" cy="1637366"/>
          </a:xfrm>
        </p:spPr>
        <p:txBody>
          <a:bodyPr>
            <a:noAutofit/>
          </a:bodyPr>
          <a:lstStyle/>
          <a:p>
            <a:r>
              <a:rPr lang="it-IT" sz="2800" b="1" dirty="0" smtClean="0"/>
              <a:t>L’identità duratura delle </a:t>
            </a:r>
            <a:r>
              <a:rPr lang="it-IT" sz="2800" b="1" smtClean="0"/>
              <a:t>città-stato </a:t>
            </a:r>
            <a:r>
              <a:rPr lang="it-IT" sz="2800" b="1" smtClean="0"/>
              <a:t>italiane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Questo </a:t>
            </a:r>
            <a:r>
              <a:rPr lang="it-IT" sz="2800" dirty="0" smtClean="0"/>
              <a:t>è, secondo un’inchiesta della CNN, il segreto che consente all’Italia di vincere la sfida </a:t>
            </a:r>
            <a:r>
              <a:rPr lang="it-IT" sz="2800" dirty="0" smtClean="0"/>
              <a:t>globale della </a:t>
            </a:r>
            <a:r>
              <a:rPr lang="it-IT" sz="2800" dirty="0" smtClean="0"/>
              <a:t>bellezza</a:t>
            </a:r>
            <a:r>
              <a:rPr lang="en-US" sz="2800" b="1" dirty="0" smtClean="0">
                <a:latin typeface="Corbel" pitchFamily="34" charset="0"/>
              </a:rPr>
              <a:t> </a:t>
            </a:r>
            <a:endParaRPr lang="it-IT" sz="2800" b="1" dirty="0">
              <a:latin typeface="Corbel" pitchFamily="34" charset="0"/>
            </a:endParaRPr>
          </a:p>
        </p:txBody>
      </p:sp>
      <p:sp>
        <p:nvSpPr>
          <p:cNvPr id="6" name="Fumetto 3 5"/>
          <p:cNvSpPr/>
          <p:nvPr/>
        </p:nvSpPr>
        <p:spPr>
          <a:xfrm>
            <a:off x="1500166" y="642918"/>
            <a:ext cx="6072230" cy="3214710"/>
          </a:xfrm>
          <a:prstGeom prst="wedgeEllipseCallout">
            <a:avLst>
              <a:gd name="adj1" fmla="val 56286"/>
              <a:gd name="adj2" fmla="val 54742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The enduring identities of Italy's </a:t>
            </a:r>
            <a:r>
              <a:rPr lang="en-US" sz="4400" b="1" dirty="0" smtClean="0"/>
              <a:t>city-states</a:t>
            </a:r>
            <a:endParaRPr lang="it-IT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/>
          <p:cNvGraphicFramePr/>
          <p:nvPr/>
        </p:nvGraphicFramePr>
        <p:xfrm>
          <a:off x="0" y="214290"/>
          <a:ext cx="8867775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ttangolo 5"/>
          <p:cNvSpPr/>
          <p:nvPr/>
        </p:nvSpPr>
        <p:spPr>
          <a:xfrm>
            <a:off x="428596" y="4929198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>
                <a:latin typeface="+mj-lt"/>
              </a:rPr>
              <a:t>Coi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suoi</a:t>
            </a:r>
            <a:r>
              <a:rPr lang="en-US" dirty="0" smtClean="0">
                <a:latin typeface="+mj-lt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+mj-lt"/>
              </a:rPr>
              <a:t>51 </a:t>
            </a:r>
            <a:r>
              <a:rPr lang="en-US" sz="3600" b="1" dirty="0" err="1" smtClean="0">
                <a:solidFill>
                  <a:srgbClr val="C00000"/>
                </a:solidFill>
                <a:latin typeface="+mj-lt"/>
              </a:rPr>
              <a:t>siti</a:t>
            </a:r>
            <a:r>
              <a:rPr lang="en-US" sz="3600" b="1" dirty="0" smtClean="0">
                <a:solidFill>
                  <a:srgbClr val="C00000"/>
                </a:solidFill>
                <a:latin typeface="+mj-lt"/>
              </a:rPr>
              <a:t> UNESCO</a:t>
            </a:r>
            <a:r>
              <a:rPr lang="en-US" dirty="0" smtClean="0">
                <a:latin typeface="+mj-lt"/>
              </a:rPr>
              <a:t>, </a:t>
            </a:r>
          </a:p>
          <a:p>
            <a:pPr algn="ctr"/>
            <a:r>
              <a:rPr lang="en-US" dirty="0" err="1" smtClean="0">
                <a:latin typeface="+mj-lt"/>
              </a:rPr>
              <a:t>l’Italia</a:t>
            </a:r>
            <a:r>
              <a:rPr lang="en-US" dirty="0" smtClean="0">
                <a:latin typeface="+mj-lt"/>
              </a:rPr>
              <a:t> è </a:t>
            </a:r>
            <a:r>
              <a:rPr lang="en-US" dirty="0" err="1" smtClean="0">
                <a:latin typeface="+mj-lt"/>
              </a:rPr>
              <a:t>il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paese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che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vanta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il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maggior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numero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beni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patrimonio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dell’umanità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nel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mondo</a:t>
            </a:r>
            <a:r>
              <a:rPr lang="en-US" dirty="0" smtClean="0">
                <a:latin typeface="+mj-lt"/>
              </a:rPr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29256" y="1571612"/>
            <a:ext cx="3471858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4000" dirty="0" smtClean="0"/>
              <a:t>Sono </a:t>
            </a:r>
            <a:r>
              <a:rPr lang="it-IT" sz="10700" b="1" dirty="0" smtClean="0">
                <a:solidFill>
                  <a:srgbClr val="C00000"/>
                </a:solidFill>
              </a:rPr>
              <a:t>406</a:t>
            </a:r>
            <a:r>
              <a:rPr lang="it-IT" sz="4000" dirty="0" smtClean="0"/>
              <a:t> </a:t>
            </a:r>
            <a:br>
              <a:rPr lang="it-IT" sz="4000" dirty="0" smtClean="0"/>
            </a:br>
            <a:r>
              <a:rPr lang="it-IT" sz="4000" dirty="0" smtClean="0"/>
              <a:t>i comuni interessati dalla presenza di siti </a:t>
            </a:r>
            <a:br>
              <a:rPr lang="it-IT" sz="4000" dirty="0" smtClean="0"/>
            </a:br>
            <a:r>
              <a:rPr lang="it-IT" sz="6000" b="1" dirty="0" smtClean="0">
                <a:solidFill>
                  <a:srgbClr val="C00000"/>
                </a:solidFill>
              </a:rPr>
              <a:t>UNESCO </a:t>
            </a:r>
            <a:br>
              <a:rPr lang="it-IT" sz="6000" b="1" dirty="0" smtClean="0">
                <a:solidFill>
                  <a:srgbClr val="C00000"/>
                </a:solidFill>
              </a:rPr>
            </a:br>
            <a:r>
              <a:rPr lang="it-IT" sz="4000" dirty="0" smtClean="0"/>
              <a:t>in Italia</a:t>
            </a:r>
            <a:endParaRPr lang="it-IT" sz="4000" dirty="0"/>
          </a:p>
        </p:txBody>
      </p:sp>
      <p:pic>
        <p:nvPicPr>
          <p:cNvPr id="4" name="Immagine 3" descr="ComuniUNESC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500042"/>
            <a:ext cx="4902313" cy="56435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itinerar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5984" y="214290"/>
            <a:ext cx="6578604" cy="5939134"/>
          </a:xfrm>
          <a:ln>
            <a:noFill/>
          </a:ln>
        </p:spPr>
      </p:pic>
      <p:sp>
        <p:nvSpPr>
          <p:cNvPr id="5" name="Rettangolo 4"/>
          <p:cNvSpPr/>
          <p:nvPr/>
        </p:nvSpPr>
        <p:spPr>
          <a:xfrm>
            <a:off x="357158" y="1071546"/>
            <a:ext cx="3214710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 smtClean="0">
                <a:latin typeface="+mj-lt"/>
                <a:ea typeface="+mj-ea"/>
                <a:cs typeface="+mj-cs"/>
              </a:rPr>
              <a:t>sono </a:t>
            </a:r>
            <a:r>
              <a:rPr lang="it-IT" sz="115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1657</a:t>
            </a:r>
            <a:r>
              <a:rPr lang="it-IT" sz="3200" dirty="0" smtClean="0">
                <a:latin typeface="+mj-lt"/>
                <a:ea typeface="+mj-ea"/>
                <a:cs typeface="+mj-cs"/>
              </a:rPr>
              <a:t> i comuni interessati da itinerari culturali e turistici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1472" y="4589465"/>
            <a:ext cx="8229600" cy="2268535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en-US" dirty="0" smtClean="0">
              <a:latin typeface="Corbel" pitchFamily="34" charset="0"/>
            </a:endParaRPr>
          </a:p>
          <a:p>
            <a:endParaRPr lang="en-US" dirty="0" smtClean="0">
              <a:latin typeface="Corbel" pitchFamily="34" charset="0"/>
            </a:endParaRPr>
          </a:p>
          <a:p>
            <a:pPr>
              <a:buNone/>
            </a:pPr>
            <a:r>
              <a:rPr lang="en-US" sz="11200" dirty="0" err="1" smtClean="0">
                <a:latin typeface="+mj-lt"/>
                <a:ea typeface="+mj-ea"/>
                <a:cs typeface="+mj-cs"/>
              </a:rPr>
              <a:t>Sono</a:t>
            </a:r>
            <a:r>
              <a:rPr lang="en-US" sz="112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1200" dirty="0" err="1" smtClean="0">
                <a:latin typeface="+mj-lt"/>
                <a:ea typeface="+mj-ea"/>
                <a:cs typeface="+mj-cs"/>
              </a:rPr>
              <a:t>italiani</a:t>
            </a:r>
            <a:r>
              <a:rPr lang="en-US" sz="112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1200" dirty="0" err="1" smtClean="0">
                <a:latin typeface="+mj-lt"/>
                <a:ea typeface="+mj-ea"/>
                <a:cs typeface="+mj-cs"/>
              </a:rPr>
              <a:t>il</a:t>
            </a:r>
            <a:r>
              <a:rPr lang="en-US" sz="112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5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22% </a:t>
            </a:r>
            <a:r>
              <a:rPr lang="en-US" sz="11200" dirty="0" err="1" smtClean="0">
                <a:latin typeface="+mj-lt"/>
                <a:ea typeface="+mj-ea"/>
                <a:cs typeface="+mj-cs"/>
              </a:rPr>
              <a:t>dei</a:t>
            </a:r>
            <a:r>
              <a:rPr lang="en-US" sz="112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1200" dirty="0" err="1" smtClean="0">
                <a:latin typeface="+mj-lt"/>
                <a:ea typeface="+mj-ea"/>
                <a:cs typeface="+mj-cs"/>
              </a:rPr>
              <a:t>prodotti</a:t>
            </a:r>
            <a:r>
              <a:rPr lang="en-US" sz="112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1200" dirty="0" err="1" smtClean="0">
                <a:latin typeface="+mj-lt"/>
                <a:ea typeface="+mj-ea"/>
                <a:cs typeface="+mj-cs"/>
              </a:rPr>
              <a:t>di</a:t>
            </a:r>
            <a:r>
              <a:rPr lang="en-US" sz="112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1200" dirty="0" err="1" smtClean="0">
                <a:latin typeface="+mj-lt"/>
                <a:ea typeface="+mj-ea"/>
                <a:cs typeface="+mj-cs"/>
              </a:rPr>
              <a:t>qualità</a:t>
            </a:r>
            <a:r>
              <a:rPr lang="en-US" sz="112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1200" dirty="0" err="1" smtClean="0">
                <a:latin typeface="+mj-lt"/>
                <a:ea typeface="+mj-ea"/>
                <a:cs typeface="+mj-cs"/>
              </a:rPr>
              <a:t>certificata</a:t>
            </a:r>
            <a:r>
              <a:rPr lang="en-US" sz="11200" dirty="0" smtClean="0">
                <a:latin typeface="+mj-lt"/>
                <a:ea typeface="+mj-ea"/>
                <a:cs typeface="+mj-cs"/>
              </a:rPr>
              <a:t> in </a:t>
            </a:r>
            <a:r>
              <a:rPr lang="en-US" sz="11200" dirty="0" err="1" smtClean="0">
                <a:latin typeface="+mj-lt"/>
                <a:ea typeface="+mj-ea"/>
                <a:cs typeface="+mj-cs"/>
              </a:rPr>
              <a:t>Europa</a:t>
            </a:r>
            <a:r>
              <a:rPr lang="en-US" sz="11200" dirty="0" smtClean="0">
                <a:latin typeface="+mj-lt"/>
                <a:ea typeface="+mj-ea"/>
                <a:cs typeface="+mj-cs"/>
              </a:rPr>
              <a:t>. </a:t>
            </a:r>
          </a:p>
          <a:p>
            <a:pPr>
              <a:buNone/>
            </a:pPr>
            <a:endParaRPr lang="en-US" sz="5700" dirty="0" smtClean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Grafico 3"/>
          <p:cNvGraphicFramePr/>
          <p:nvPr/>
        </p:nvGraphicFramePr>
        <p:xfrm>
          <a:off x="1000100" y="214290"/>
          <a:ext cx="7024716" cy="5105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8429625" cy="641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asellaDiTesto 5"/>
          <p:cNvSpPr txBox="1"/>
          <p:nvPr/>
        </p:nvSpPr>
        <p:spPr>
          <a:xfrm>
            <a:off x="1500166" y="6488668"/>
            <a:ext cx="71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La mappa dei prodotti DOP/IGP (fonte: https://dataninjaschool.carto.com)</a:t>
            </a:r>
            <a:endParaRPr lang="it-IT" sz="1600" dirty="0"/>
          </a:p>
        </p:txBody>
      </p:sp>
      <p:sp>
        <p:nvSpPr>
          <p:cNvPr id="5" name="Rettangolo 4"/>
          <p:cNvSpPr/>
          <p:nvPr/>
        </p:nvSpPr>
        <p:spPr>
          <a:xfrm>
            <a:off x="5357818" y="214290"/>
            <a:ext cx="342902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atin typeface="+mj-lt"/>
              </a:rPr>
              <a:t>Nel</a:t>
            </a:r>
            <a:r>
              <a:rPr lang="en-US" sz="4000" b="1" dirty="0" smtClean="0">
                <a:latin typeface="+mj-lt"/>
              </a:rPr>
              <a:t> </a:t>
            </a:r>
            <a:r>
              <a:rPr lang="en-US" sz="6000" b="1" dirty="0" smtClean="0">
                <a:solidFill>
                  <a:srgbClr val="C00000"/>
                </a:solidFill>
                <a:latin typeface="+mj-lt"/>
              </a:rPr>
              <a:t>60,4%</a:t>
            </a:r>
            <a:r>
              <a:rPr lang="en-US" sz="4000" b="1" dirty="0" smtClean="0">
                <a:latin typeface="+mj-lt"/>
              </a:rPr>
              <a:t> </a:t>
            </a:r>
            <a:r>
              <a:rPr lang="en-US" sz="4000" b="1" dirty="0" err="1" smtClean="0">
                <a:latin typeface="+mj-lt"/>
              </a:rPr>
              <a:t>dei</a:t>
            </a:r>
            <a:r>
              <a:rPr lang="en-US" sz="4000" b="1" dirty="0" smtClean="0">
                <a:latin typeface="+mj-lt"/>
              </a:rPr>
              <a:t> </a:t>
            </a:r>
            <a:r>
              <a:rPr lang="en-US" sz="4000" b="1" dirty="0" err="1" smtClean="0">
                <a:latin typeface="+mj-lt"/>
              </a:rPr>
              <a:t>Comuni</a:t>
            </a:r>
            <a:r>
              <a:rPr lang="en-US" sz="4000" b="1" dirty="0" smtClean="0">
                <a:latin typeface="+mj-lt"/>
              </a:rPr>
              <a:t> </a:t>
            </a:r>
            <a:r>
              <a:rPr lang="en-US" sz="4000" b="1" dirty="0" err="1" smtClean="0">
                <a:latin typeface="+mj-lt"/>
              </a:rPr>
              <a:t>italiani</a:t>
            </a:r>
            <a:r>
              <a:rPr lang="en-US" sz="4000" b="1" dirty="0" smtClean="0">
                <a:latin typeface="+mj-lt"/>
              </a:rPr>
              <a:t> (4.868) </a:t>
            </a:r>
            <a:r>
              <a:rPr lang="en-US" sz="2400" b="1" dirty="0" err="1" smtClean="0">
                <a:latin typeface="+mj-lt"/>
              </a:rPr>
              <a:t>vengono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coltivati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prodotti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che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vantano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il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sigillo</a:t>
            </a:r>
            <a:r>
              <a:rPr lang="en-US" sz="2400" b="1" dirty="0" smtClean="0">
                <a:latin typeface="+mj-lt"/>
              </a:rPr>
              <a:t> DOP o IGP. </a:t>
            </a:r>
            <a:endParaRPr lang="en-US" sz="4000" b="1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28596" y="28572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ttangolo 4"/>
          <p:cNvSpPr/>
          <p:nvPr/>
        </p:nvSpPr>
        <p:spPr>
          <a:xfrm>
            <a:off x="714348" y="4643446"/>
            <a:ext cx="785818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+mj-lt"/>
              </a:rPr>
              <a:t>Tipicità</a:t>
            </a:r>
            <a:r>
              <a:rPr lang="en-US" sz="2400" dirty="0" smtClean="0">
                <a:latin typeface="+mj-lt"/>
              </a:rPr>
              <a:t> come </a:t>
            </a:r>
            <a:r>
              <a:rPr lang="en-US" sz="2400" dirty="0" err="1" smtClean="0">
                <a:latin typeface="+mj-lt"/>
              </a:rPr>
              <a:t>argine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allo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spopolamento</a:t>
            </a:r>
            <a:r>
              <a:rPr lang="en-US" sz="2400" dirty="0" smtClean="0">
                <a:latin typeface="+mj-lt"/>
              </a:rPr>
              <a:t>: </a:t>
            </a:r>
            <a:r>
              <a:rPr lang="it-IT" sz="2800" dirty="0" smtClean="0">
                <a:latin typeface="+mj-lt"/>
              </a:rPr>
              <a:t>il tasso migratorio </a:t>
            </a:r>
            <a:r>
              <a:rPr lang="it-IT" sz="2800" b="1" dirty="0" smtClean="0">
                <a:solidFill>
                  <a:srgbClr val="C00000"/>
                </a:solidFill>
                <a:latin typeface="+mj-lt"/>
              </a:rPr>
              <a:t>aumenta del </a:t>
            </a:r>
            <a:r>
              <a:rPr lang="it-IT" sz="4000" b="1" dirty="0" smtClean="0">
                <a:solidFill>
                  <a:srgbClr val="C00000"/>
                </a:solidFill>
                <a:latin typeface="+mj-lt"/>
              </a:rPr>
              <a:t>14,8% </a:t>
            </a:r>
            <a:r>
              <a:rPr lang="en-US" sz="4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it-IT" sz="2400" dirty="0" smtClean="0">
                <a:latin typeface="+mj-lt"/>
              </a:rPr>
              <a:t>nei </a:t>
            </a:r>
            <a:r>
              <a:rPr lang="it-IT" sz="2400" dirty="0" smtClean="0">
                <a:latin typeface="+mj-lt"/>
              </a:rPr>
              <a:t>4.868 </a:t>
            </a:r>
            <a:r>
              <a:rPr lang="it-IT" sz="2400" dirty="0" smtClean="0">
                <a:latin typeface="+mj-lt"/>
              </a:rPr>
              <a:t>Comuni delle eccellenze </a:t>
            </a:r>
            <a:r>
              <a:rPr lang="it-IT" sz="2400" dirty="0" smtClean="0">
                <a:latin typeface="+mj-lt"/>
              </a:rPr>
              <a:t>alimentari, mentre diminuisce negli altri</a:t>
            </a:r>
            <a:endParaRPr lang="it-IT" sz="2400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/>
        </p:nvGraphicFramePr>
        <p:xfrm>
          <a:off x="1571604" y="357166"/>
          <a:ext cx="8372475" cy="583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2844" y="285728"/>
            <a:ext cx="2643206" cy="5572140"/>
          </a:xfrm>
        </p:spPr>
        <p:txBody>
          <a:bodyPr>
            <a:normAutofit fontScale="62500" lnSpcReduction="20000"/>
          </a:bodyPr>
          <a:lstStyle/>
          <a:p>
            <a:endParaRPr lang="it-IT" b="1" dirty="0" smtClean="0">
              <a:solidFill>
                <a:srgbClr val="FF0000"/>
              </a:solidFill>
              <a:latin typeface="Corbel" pitchFamily="34" charset="0"/>
            </a:endParaRPr>
          </a:p>
          <a:p>
            <a:pPr>
              <a:buNone/>
            </a:pPr>
            <a:endParaRPr lang="it-IT" dirty="0" smtClean="0">
              <a:latin typeface="Corbel" pitchFamily="34" charset="0"/>
            </a:endParaRPr>
          </a:p>
          <a:p>
            <a:pPr>
              <a:buNone/>
            </a:pPr>
            <a:endParaRPr lang="it-IT" dirty="0" smtClean="0">
              <a:latin typeface="+mj-lt"/>
            </a:endParaRPr>
          </a:p>
          <a:p>
            <a:pPr>
              <a:buNone/>
            </a:pPr>
            <a:r>
              <a:rPr lang="it-IT" sz="3600" dirty="0" smtClean="0">
                <a:latin typeface="+mj-lt"/>
              </a:rPr>
              <a:t>L’</a:t>
            </a:r>
            <a:r>
              <a:rPr lang="it-IT" sz="3600" dirty="0" err="1" smtClean="0">
                <a:latin typeface="+mj-lt"/>
              </a:rPr>
              <a:t>attrattività</a:t>
            </a:r>
            <a:r>
              <a:rPr lang="it-IT" sz="3600" dirty="0" smtClean="0">
                <a:latin typeface="+mj-lt"/>
              </a:rPr>
              <a:t> turistica  del Paese deriva in parte rilevante dalle sue città di interesse storico e artistico, dove si registra il </a:t>
            </a:r>
            <a:r>
              <a:rPr lang="it-IT" sz="12800" b="1" dirty="0" smtClean="0">
                <a:solidFill>
                  <a:srgbClr val="C00000"/>
                </a:solidFill>
                <a:latin typeface="+mj-lt"/>
              </a:rPr>
              <a:t>52% </a:t>
            </a:r>
            <a:r>
              <a:rPr lang="it-IT" sz="4400" b="1" dirty="0" smtClean="0">
                <a:solidFill>
                  <a:srgbClr val="C00000"/>
                </a:solidFill>
                <a:latin typeface="+mj-lt"/>
              </a:rPr>
              <a:t>degli arrivi turistici </a:t>
            </a:r>
            <a:r>
              <a:rPr lang="it-IT" sz="3600" dirty="0" smtClean="0">
                <a:latin typeface="+mj-lt"/>
              </a:rPr>
              <a:t>complessivi.</a:t>
            </a:r>
          </a:p>
          <a:p>
            <a:endParaRPr lang="it-IT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643182"/>
            <a:ext cx="8229600" cy="1143000"/>
          </a:xfrm>
        </p:spPr>
        <p:txBody>
          <a:bodyPr>
            <a:noAutofit/>
          </a:bodyPr>
          <a:lstStyle/>
          <a:p>
            <a:r>
              <a:rPr lang="it-IT" sz="5400" dirty="0" smtClean="0"/>
              <a:t/>
            </a:r>
            <a:br>
              <a:rPr lang="it-IT" sz="5400" dirty="0" smtClean="0"/>
            </a:br>
            <a:r>
              <a:rPr lang="it-IT" sz="6600" b="1" dirty="0" smtClean="0">
                <a:solidFill>
                  <a:srgbClr val="C00000"/>
                </a:solidFill>
              </a:rPr>
              <a:t>I Comuni, </a:t>
            </a:r>
            <a:br>
              <a:rPr lang="it-IT" sz="6600" b="1" dirty="0" smtClean="0">
                <a:solidFill>
                  <a:srgbClr val="C00000"/>
                </a:solidFill>
              </a:rPr>
            </a:br>
            <a:r>
              <a:rPr lang="it-IT" sz="6600" dirty="0" smtClean="0"/>
              <a:t>presidio a tutela del patrimonio</a:t>
            </a:r>
            <a:r>
              <a:rPr lang="it-IT" sz="7200" dirty="0" smtClean="0"/>
              <a:t/>
            </a:r>
            <a:br>
              <a:rPr lang="it-IT" sz="7200" dirty="0" smtClean="0"/>
            </a:br>
            <a:endParaRPr lang="it-IT" sz="6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Base_biblioComunal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1802" y="0"/>
            <a:ext cx="5957225" cy="68580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428596" y="571480"/>
            <a:ext cx="250029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 smtClean="0"/>
              <a:t>I comuni gestiscono </a:t>
            </a:r>
            <a:r>
              <a:rPr lang="it-IT" sz="7200" b="1" dirty="0" smtClean="0">
                <a:solidFill>
                  <a:srgbClr val="C00000"/>
                </a:solidFill>
              </a:rPr>
              <a:t>6.501 </a:t>
            </a:r>
            <a:r>
              <a:rPr lang="it-IT" sz="3600" b="1" dirty="0" smtClean="0"/>
              <a:t>biblioteche</a:t>
            </a:r>
            <a:r>
              <a:rPr lang="it-IT" sz="2800" dirty="0" smtClean="0"/>
              <a:t>, </a:t>
            </a:r>
            <a:r>
              <a:rPr lang="it-IT" sz="6600" b="1" dirty="0" smtClean="0"/>
              <a:t>il 47% </a:t>
            </a:r>
            <a:r>
              <a:rPr lang="it-IT" sz="2800" dirty="0" smtClean="0"/>
              <a:t>delle biblioteche pubbliche in Italia.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44208" y="548680"/>
            <a:ext cx="2592288" cy="557748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I comuni italiani gestiscono </a:t>
            </a:r>
            <a:r>
              <a:rPr lang="it-IT" sz="6500" b="1" dirty="0" smtClean="0">
                <a:solidFill>
                  <a:srgbClr val="C00000"/>
                </a:solidFill>
              </a:rPr>
              <a:t>1.909 </a:t>
            </a:r>
            <a:r>
              <a:rPr lang="it-IT" dirty="0" smtClean="0"/>
              <a:t>musei, </a:t>
            </a:r>
          </a:p>
          <a:p>
            <a:pPr>
              <a:buNone/>
            </a:pPr>
            <a:r>
              <a:rPr lang="it-IT" dirty="0" smtClean="0"/>
              <a:t>il </a:t>
            </a:r>
            <a:r>
              <a:rPr lang="it-IT" sz="6600" b="1" dirty="0" smtClean="0">
                <a:solidFill>
                  <a:srgbClr val="C00000"/>
                </a:solidFill>
              </a:rPr>
              <a:t>65,3% </a:t>
            </a:r>
            <a:r>
              <a:rPr lang="it-IT" dirty="0" smtClean="0"/>
              <a:t>del patrimonio museale pubblico italiano</a:t>
            </a:r>
          </a:p>
          <a:p>
            <a:endParaRPr lang="it-IT" dirty="0" smtClean="0"/>
          </a:p>
          <a:p>
            <a:endParaRPr lang="it-IT" dirty="0"/>
          </a:p>
        </p:txBody>
      </p:sp>
      <p:graphicFrame>
        <p:nvGraphicFramePr>
          <p:cNvPr id="6" name="Grafico 5"/>
          <p:cNvGraphicFramePr/>
          <p:nvPr/>
        </p:nvGraphicFramePr>
        <p:xfrm>
          <a:off x="323528" y="476672"/>
          <a:ext cx="6229350" cy="573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8940"/>
          </a:xfrm>
        </p:spPr>
        <p:txBody>
          <a:bodyPr>
            <a:normAutofit/>
          </a:bodyPr>
          <a:lstStyle/>
          <a:p>
            <a:r>
              <a:rPr lang="it-IT" sz="7200" b="1" dirty="0" smtClean="0">
                <a:solidFill>
                  <a:srgbClr val="C00000"/>
                </a:solidFill>
              </a:rPr>
              <a:t>Comuni italiani, </a:t>
            </a:r>
            <a:br>
              <a:rPr lang="it-IT" sz="7200" b="1" dirty="0" smtClean="0">
                <a:solidFill>
                  <a:srgbClr val="C00000"/>
                </a:solidFill>
              </a:rPr>
            </a:br>
            <a:r>
              <a:rPr lang="it-IT" sz="5400" dirty="0" smtClean="0"/>
              <a:t>tra storia e natura</a:t>
            </a:r>
            <a:endParaRPr lang="it-IT" sz="5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620688"/>
            <a:ext cx="5297163" cy="6026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323528" y="1628800"/>
            <a:ext cx="349476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6600" b="1" dirty="0" smtClean="0">
                <a:solidFill>
                  <a:srgbClr val="C00000"/>
                </a:solidFill>
              </a:rPr>
              <a:t>2959 Comuni</a:t>
            </a:r>
          </a:p>
          <a:p>
            <a:r>
              <a:rPr lang="it-IT" sz="2000" b="1" dirty="0" smtClean="0"/>
              <a:t>Aderenti al Patto dei Sindaci hanno realizzato Piani di Azione per l’Energia Sostenibile per arrivare all’obiettivo di una riduzione delle emissioni del 20% al 2020.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221088"/>
            <a:ext cx="8229600" cy="1143000"/>
          </a:xfrm>
        </p:spPr>
        <p:txBody>
          <a:bodyPr>
            <a:noAutofit/>
          </a:bodyPr>
          <a:lstStyle/>
          <a:p>
            <a:r>
              <a:rPr lang="it-IT" dirty="0" smtClean="0"/>
              <a:t> </a:t>
            </a:r>
            <a:r>
              <a:rPr lang="it-IT" sz="2800" dirty="0" smtClean="0"/>
              <a:t>i Comuni capoluogo con più di 35 giorni di superamento del limite di PM10 annuo sono passati </a:t>
            </a:r>
            <a:r>
              <a:rPr lang="it-IT" sz="4800" b="1" dirty="0" smtClean="0">
                <a:solidFill>
                  <a:srgbClr val="C00000"/>
                </a:solidFill>
              </a:rPr>
              <a:t>da 65 a 35 </a:t>
            </a:r>
            <a:r>
              <a:rPr lang="it-IT" sz="2800" dirty="0" smtClean="0"/>
              <a:t>in 6 anni</a:t>
            </a:r>
            <a:endParaRPr lang="it-IT" sz="2800" dirty="0"/>
          </a:p>
        </p:txBody>
      </p:sp>
      <p:graphicFrame>
        <p:nvGraphicFramePr>
          <p:cNvPr id="4" name="Grafico 3"/>
          <p:cNvGraphicFramePr/>
          <p:nvPr/>
        </p:nvGraphicFramePr>
        <p:xfrm>
          <a:off x="2267744" y="8367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6632"/>
            <a:ext cx="6214524" cy="489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323528" y="5085184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sono </a:t>
            </a:r>
            <a:r>
              <a:rPr lang="it-IT" sz="3600" b="1" dirty="0" smtClean="0">
                <a:solidFill>
                  <a:srgbClr val="C00000"/>
                </a:solidFill>
              </a:rPr>
              <a:t>1.182 </a:t>
            </a:r>
            <a:r>
              <a:rPr lang="it-IT" dirty="0" smtClean="0"/>
              <a:t>i Comuni che hanno inserito parametri di sostenibilità nei propri regolamenti edilizi, dato cresciuto del </a:t>
            </a:r>
            <a:r>
              <a:rPr lang="it-IT" sz="3600" b="1" dirty="0" smtClean="0">
                <a:solidFill>
                  <a:srgbClr val="C00000"/>
                </a:solidFill>
              </a:rPr>
              <a:t>600% </a:t>
            </a:r>
            <a:r>
              <a:rPr lang="it-IT" dirty="0" smtClean="0"/>
              <a:t>in sei anni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-214346" y="1142984"/>
          <a:ext cx="6329378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ttangolo 4"/>
          <p:cNvSpPr/>
          <p:nvPr/>
        </p:nvSpPr>
        <p:spPr>
          <a:xfrm>
            <a:off x="5500694" y="1285860"/>
            <a:ext cx="342902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8000" dirty="0" smtClean="0"/>
              <a:t>Il </a:t>
            </a:r>
            <a:r>
              <a:rPr lang="it-IT" sz="9600" b="1" dirty="0" smtClean="0">
                <a:solidFill>
                  <a:srgbClr val="C00000"/>
                </a:solidFill>
              </a:rPr>
              <a:t>75% </a:t>
            </a:r>
          </a:p>
          <a:p>
            <a:r>
              <a:rPr lang="it-IT" sz="4000" b="1" dirty="0" smtClean="0">
                <a:solidFill>
                  <a:srgbClr val="C00000"/>
                </a:solidFill>
              </a:rPr>
              <a:t>dei Comuni </a:t>
            </a:r>
            <a:r>
              <a:rPr lang="it-IT" sz="3200" dirty="0" smtClean="0"/>
              <a:t>capoluogo ha un censimento del verde.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15370" cy="1080120"/>
          </a:xfrm>
        </p:spPr>
        <p:txBody>
          <a:bodyPr>
            <a:normAutofit fontScale="90000"/>
          </a:bodyPr>
          <a:lstStyle/>
          <a:p>
            <a:r>
              <a:rPr lang="it-IT" sz="3600" dirty="0" smtClean="0"/>
              <a:t>In 5 anni è diminuita </a:t>
            </a:r>
            <a:r>
              <a:rPr lang="it-IT" sz="8800" b="1" dirty="0" smtClean="0">
                <a:solidFill>
                  <a:srgbClr val="C00000"/>
                </a:solidFill>
              </a:rPr>
              <a:t>del 39</a:t>
            </a:r>
            <a:r>
              <a:rPr lang="it-IT" sz="8800" b="1" dirty="0" smtClean="0">
                <a:solidFill>
                  <a:srgbClr val="C00000"/>
                </a:solidFill>
              </a:rPr>
              <a:t>% </a:t>
            </a:r>
            <a:r>
              <a:rPr lang="it-IT" sz="3600" dirty="0" smtClean="0"/>
              <a:t>la </a:t>
            </a:r>
            <a:r>
              <a:rPr lang="it-IT" sz="3600" dirty="0" smtClean="0"/>
              <a:t>percentuale di rifiuti conferiti in discarica</a:t>
            </a:r>
            <a:endParaRPr lang="it-IT" sz="3600" dirty="0"/>
          </a:p>
        </p:txBody>
      </p:sp>
      <p:graphicFrame>
        <p:nvGraphicFramePr>
          <p:cNvPr id="4" name="Grafico 3"/>
          <p:cNvGraphicFramePr/>
          <p:nvPr/>
        </p:nvGraphicFramePr>
        <p:xfrm>
          <a:off x="1547664" y="2060848"/>
          <a:ext cx="6462464" cy="425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32656"/>
            <a:ext cx="5887605" cy="5611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/>
          <p:cNvSpPr/>
          <p:nvPr/>
        </p:nvSpPr>
        <p:spPr>
          <a:xfrm>
            <a:off x="500034" y="357166"/>
            <a:ext cx="3286148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dirty="0" smtClean="0">
                <a:latin typeface="+mj-lt"/>
              </a:rPr>
              <a:t>Sono </a:t>
            </a:r>
            <a:r>
              <a:rPr lang="it-IT" sz="11500" b="1" dirty="0" smtClean="0">
                <a:solidFill>
                  <a:srgbClr val="C00000"/>
                </a:solidFill>
                <a:latin typeface="+mj-lt"/>
              </a:rPr>
              <a:t>2088</a:t>
            </a:r>
            <a:r>
              <a:rPr lang="it-IT" sz="4000" dirty="0" smtClean="0">
                <a:latin typeface="+mj-lt"/>
              </a:rPr>
              <a:t> i comuni il cui territorio ospita parchi o aree naturali protette. </a:t>
            </a:r>
          </a:p>
          <a:p>
            <a:endParaRPr lang="it-IT" sz="4400" dirty="0">
              <a:latin typeface="+mj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86446" y="428604"/>
            <a:ext cx="2900354" cy="5768997"/>
          </a:xfrm>
        </p:spPr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it-IT" dirty="0" smtClean="0">
                <a:latin typeface="+mj-lt"/>
              </a:rPr>
              <a:t>Comuni del benessere e degli stili di vita salubri: dal protocollo </a:t>
            </a:r>
            <a:r>
              <a:rPr lang="it-IT" dirty="0" err="1" smtClean="0">
                <a:latin typeface="+mj-lt"/>
              </a:rPr>
              <a:t>ANCI-Credito</a:t>
            </a:r>
            <a:r>
              <a:rPr lang="it-IT" dirty="0" smtClean="0">
                <a:latin typeface="+mj-lt"/>
              </a:rPr>
              <a:t> Sportivo </a:t>
            </a:r>
          </a:p>
          <a:p>
            <a:pPr algn="r">
              <a:buNone/>
            </a:pPr>
            <a:r>
              <a:rPr lang="it-IT" sz="5400" b="1" dirty="0" smtClean="0">
                <a:solidFill>
                  <a:srgbClr val="C00000"/>
                </a:solidFill>
                <a:latin typeface="+mj-lt"/>
              </a:rPr>
              <a:t>160 milioni di euro</a:t>
            </a:r>
            <a:r>
              <a:rPr lang="it-IT" sz="40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it-IT" dirty="0" smtClean="0">
                <a:latin typeface="+mj-lt"/>
              </a:rPr>
              <a:t>per impianti sportivi. </a:t>
            </a:r>
          </a:p>
          <a:p>
            <a:pPr algn="r"/>
            <a:endParaRPr lang="it-IT" dirty="0"/>
          </a:p>
        </p:txBody>
      </p:sp>
      <p:pic>
        <p:nvPicPr>
          <p:cNvPr id="6146" name="Picture 2" descr="Risultati immagini per spor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5905500" cy="5867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</TotalTime>
  <Words>372</Words>
  <Application>Microsoft Office PowerPoint</Application>
  <PresentationFormat>Presentazione su schermo (4:3)</PresentationFormat>
  <Paragraphs>46</Paragraphs>
  <Slides>20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CITTA: ITALIAN STYLE cultura, bellezza, natura, accoglienza e qualità della vita</vt:lpstr>
      <vt:lpstr>L’identità duratura delle città-stato italiane Questo è, secondo un’inchiesta della CNN, il segreto che consente all’Italia di vincere la sfida globale della bellezza </vt:lpstr>
      <vt:lpstr>Diapositiva 3</vt:lpstr>
      <vt:lpstr>   Sono 406  i comuni interessati dalla presenza di siti  UNESCO  in Italia</vt:lpstr>
      <vt:lpstr>Diapositiva 5</vt:lpstr>
      <vt:lpstr>Diapositiva 6</vt:lpstr>
      <vt:lpstr>Diapositiva 7</vt:lpstr>
      <vt:lpstr>Diapositiva 8</vt:lpstr>
      <vt:lpstr>Diapositiva 9</vt:lpstr>
      <vt:lpstr> I Comuni,  presidio a tutela del patrimonio </vt:lpstr>
      <vt:lpstr>Diapositiva 11</vt:lpstr>
      <vt:lpstr>Diapositiva 12</vt:lpstr>
      <vt:lpstr>Comuni italiani,  tra storia e natura</vt:lpstr>
      <vt:lpstr>Diapositiva 14</vt:lpstr>
      <vt:lpstr> i Comuni capoluogo con più di 35 giorni di superamento del limite di PM10 annuo sono passati da 65 a 35 in 6 anni</vt:lpstr>
      <vt:lpstr>Diapositiva 16</vt:lpstr>
      <vt:lpstr>Diapositiva 17</vt:lpstr>
      <vt:lpstr>In 5 anni è diminuita del 39% la percentuale di rifiuti conferiti in discarica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ricerca della felicità</dc:title>
  <dc:creator>ma</dc:creator>
  <cp:lastModifiedBy>Paolo Testa</cp:lastModifiedBy>
  <cp:revision>85</cp:revision>
  <dcterms:created xsi:type="dcterms:W3CDTF">2016-10-03T11:23:21Z</dcterms:created>
  <dcterms:modified xsi:type="dcterms:W3CDTF">2016-10-08T09:16:34Z</dcterms:modified>
</cp:coreProperties>
</file>