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png" ContentType="image/png"/>
  <Default Extension="rels" ContentType="application/vnd.openxmlformats-package.relationships+xml"/>
  <Default Extension="emf" ContentType="image/x-em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1"/>
  </p:sldMasterIdLst>
  <p:notesMasterIdLst>
    <p:notesMasterId r:id="rId24"/>
  </p:notesMasterIdLst>
  <p:sldIdLst>
    <p:sldId id="301" r:id="rId2"/>
    <p:sldId id="291" r:id="rId3"/>
    <p:sldId id="318" r:id="rId4"/>
    <p:sldId id="302" r:id="rId5"/>
    <p:sldId id="289" r:id="rId6"/>
    <p:sldId id="290" r:id="rId7"/>
    <p:sldId id="334" r:id="rId8"/>
    <p:sldId id="335" r:id="rId9"/>
    <p:sldId id="331" r:id="rId10"/>
    <p:sldId id="332" r:id="rId11"/>
    <p:sldId id="333" r:id="rId12"/>
    <p:sldId id="316" r:id="rId13"/>
    <p:sldId id="309" r:id="rId14"/>
    <p:sldId id="310" r:id="rId15"/>
    <p:sldId id="311" r:id="rId16"/>
    <p:sldId id="312" r:id="rId17"/>
    <p:sldId id="313" r:id="rId18"/>
    <p:sldId id="314" r:id="rId19"/>
    <p:sldId id="315" r:id="rId20"/>
    <p:sldId id="298" r:id="rId21"/>
    <p:sldId id="297" r:id="rId22"/>
    <p:sldId id="299" r:id="rId23"/>
  </p:sldIdLst>
  <p:sldSz cx="9144000" cy="6858000" type="screen4x3"/>
  <p:notesSz cx="6662738" cy="9926638"/>
  <p:defaultTextStyle>
    <a:defPPr>
      <a:defRPr lang="it-I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993300"/>
    <a:srgbClr val="FF505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209" autoAdjust="0"/>
    <p:restoredTop sz="94667"/>
  </p:normalViewPr>
  <p:slideViewPr>
    <p:cSldViewPr>
      <p:cViewPr>
        <p:scale>
          <a:sx n="142" d="100"/>
          <a:sy n="142" d="100"/>
        </p:scale>
        <p:origin x="2224" y="53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45005" cy="45005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notesMaster" Target="notesMasters/notesMaster1.xml"/><Relationship Id="rId25" Type="http://schemas.openxmlformats.org/officeDocument/2006/relationships/presProps" Target="presProps.xml"/><Relationship Id="rId26" Type="http://schemas.openxmlformats.org/officeDocument/2006/relationships/viewProps" Target="viewProps.xml"/><Relationship Id="rId27" Type="http://schemas.openxmlformats.org/officeDocument/2006/relationships/theme" Target="theme/theme1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M.Lanave\Documents\Attivit&#224;\Messina\Infrastrutture%20economiche.xls" TargetMode="External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M.Lanave\Documents\Attivit&#224;\Messina\Infrastrutture%20sociali.xls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it-IT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Foglio1!$B$140</c:f>
              <c:strCache>
                <c:ptCount val="1"/>
                <c:pt idx="0">
                  <c:v>Anno 2011</c:v>
                </c:pt>
              </c:strCache>
            </c:strRef>
          </c:tx>
          <c:spPr>
            <a:solidFill>
              <a:schemeClr val="accent5">
                <a:lumMod val="40000"/>
                <a:lumOff val="60000"/>
              </a:schemeClr>
            </a:solidFill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100" b="1">
                    <a:solidFill>
                      <a:schemeClr val="accent5">
                        <a:lumMod val="60000"/>
                        <a:lumOff val="40000"/>
                      </a:schemeClr>
                    </a:solidFill>
                  </a:defRPr>
                </a:pPr>
                <a:endParaRPr lang="it-IT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0"/>
              </c:ext>
            </c:extLst>
          </c:dLbls>
          <c:cat>
            <c:strRef>
              <c:f>Foglio1!$A$141:$A$144</c:f>
              <c:strCache>
                <c:ptCount val="4"/>
                <c:pt idx="0">
                  <c:v>Nord-ovest</c:v>
                </c:pt>
                <c:pt idx="1">
                  <c:v>Nord-est</c:v>
                </c:pt>
                <c:pt idx="2">
                  <c:v>Centro</c:v>
                </c:pt>
                <c:pt idx="3">
                  <c:v>Mezzogiorno</c:v>
                </c:pt>
              </c:strCache>
            </c:strRef>
          </c:cat>
          <c:val>
            <c:numRef>
              <c:f>Foglio1!$B$141:$B$144</c:f>
              <c:numCache>
                <c:formatCode>0</c:formatCode>
                <c:ptCount val="4"/>
                <c:pt idx="0">
                  <c:v>109.7600021362298</c:v>
                </c:pt>
                <c:pt idx="1">
                  <c:v>110.790000915527</c:v>
                </c:pt>
                <c:pt idx="2">
                  <c:v>113.0</c:v>
                </c:pt>
                <c:pt idx="3">
                  <c:v>80.69000244140618</c:v>
                </c:pt>
              </c:numCache>
            </c:numRef>
          </c:val>
        </c:ser>
        <c:ser>
          <c:idx val="1"/>
          <c:order val="1"/>
          <c:tx>
            <c:strRef>
              <c:f>Foglio1!$E$140</c:f>
              <c:strCache>
                <c:ptCount val="1"/>
                <c:pt idx="0">
                  <c:v>Anno 2014</c:v>
                </c:pt>
              </c:strCache>
            </c:strRef>
          </c:tx>
          <c:spPr>
            <a:solidFill>
              <a:schemeClr val="accent5">
                <a:lumMod val="75000"/>
              </a:schemeClr>
            </a:solidFill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100" b="1">
                    <a:solidFill>
                      <a:schemeClr val="accent5">
                        <a:lumMod val="75000"/>
                      </a:schemeClr>
                    </a:solidFill>
                  </a:defRPr>
                </a:pPr>
                <a:endParaRPr lang="it-IT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0"/>
              </c:ext>
            </c:extLst>
          </c:dLbls>
          <c:cat>
            <c:strRef>
              <c:f>Foglio1!$A$141:$A$144</c:f>
              <c:strCache>
                <c:ptCount val="4"/>
                <c:pt idx="0">
                  <c:v>Nord-ovest</c:v>
                </c:pt>
                <c:pt idx="1">
                  <c:v>Nord-est</c:v>
                </c:pt>
                <c:pt idx="2">
                  <c:v>Centro</c:v>
                </c:pt>
                <c:pt idx="3">
                  <c:v>Mezzogiorno</c:v>
                </c:pt>
              </c:strCache>
            </c:strRef>
          </c:cat>
          <c:val>
            <c:numRef>
              <c:f>Foglio1!$E$141:$E$144</c:f>
              <c:numCache>
                <c:formatCode>0</c:formatCode>
                <c:ptCount val="4"/>
                <c:pt idx="0">
                  <c:v>108.721603393554</c:v>
                </c:pt>
                <c:pt idx="1">
                  <c:v>110.5317993164058</c:v>
                </c:pt>
                <c:pt idx="2">
                  <c:v>116.7880020141598</c:v>
                </c:pt>
                <c:pt idx="3">
                  <c:v>78.81511688232415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62"/>
        <c:axId val="-2034806032"/>
        <c:axId val="1819733344"/>
      </c:barChart>
      <c:catAx>
        <c:axId val="-2034806032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txPr>
          <a:bodyPr/>
          <a:lstStyle/>
          <a:p>
            <a:pPr>
              <a:defRPr sz="1100" b="1"/>
            </a:pPr>
            <a:endParaRPr lang="it-IT"/>
          </a:p>
        </c:txPr>
        <c:crossAx val="1819733344"/>
        <c:crosses val="autoZero"/>
        <c:auto val="1"/>
        <c:lblAlgn val="ctr"/>
        <c:lblOffset val="100"/>
        <c:noMultiLvlLbl val="0"/>
      </c:catAx>
      <c:valAx>
        <c:axId val="1819733344"/>
        <c:scaling>
          <c:orientation val="minMax"/>
        </c:scaling>
        <c:delete val="0"/>
        <c:axPos val="l"/>
        <c:numFmt formatCode="0" sourceLinked="1"/>
        <c:majorTickMark val="out"/>
        <c:minorTickMark val="none"/>
        <c:tickLblPos val="nextTo"/>
        <c:crossAx val="-2034806032"/>
        <c:crosses val="autoZero"/>
        <c:crossBetween val="between"/>
      </c:valAx>
    </c:plotArea>
    <c:legend>
      <c:legendPos val="b"/>
      <c:layout/>
      <c:overlay val="0"/>
      <c:txPr>
        <a:bodyPr/>
        <a:lstStyle/>
        <a:p>
          <a:pPr>
            <a:defRPr sz="1100" i="1"/>
          </a:pPr>
          <a:endParaRPr lang="it-IT"/>
        </a:p>
      </c:txPr>
    </c:legend>
    <c:plotVisOnly val="1"/>
    <c:dispBlanksAs val="gap"/>
    <c:showDLblsOverMax val="0"/>
  </c:chart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it-IT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Foglio1!$B$140</c:f>
              <c:strCache>
                <c:ptCount val="1"/>
                <c:pt idx="0">
                  <c:v>Anno 2011</c:v>
                </c:pt>
              </c:strCache>
            </c:strRef>
          </c:tx>
          <c:spPr>
            <a:solidFill>
              <a:schemeClr val="accent6">
                <a:lumMod val="40000"/>
                <a:lumOff val="60000"/>
              </a:schemeClr>
            </a:solidFill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100" b="1">
                    <a:solidFill>
                      <a:schemeClr val="accent6">
                        <a:lumMod val="60000"/>
                        <a:lumOff val="40000"/>
                      </a:schemeClr>
                    </a:solidFill>
                  </a:defRPr>
                </a:pPr>
                <a:endParaRPr lang="it-IT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0"/>
              </c:ext>
            </c:extLst>
          </c:dLbls>
          <c:cat>
            <c:strRef>
              <c:f>Foglio1!$A$141:$A$144</c:f>
              <c:strCache>
                <c:ptCount val="4"/>
                <c:pt idx="0">
                  <c:v>Nord-ovest</c:v>
                </c:pt>
                <c:pt idx="1">
                  <c:v>Nord-est</c:v>
                </c:pt>
                <c:pt idx="2">
                  <c:v>Centro</c:v>
                </c:pt>
                <c:pt idx="3">
                  <c:v>Mezzogiorno</c:v>
                </c:pt>
              </c:strCache>
            </c:strRef>
          </c:cat>
          <c:val>
            <c:numRef>
              <c:f>Foglio1!$B$141:$B$144</c:f>
              <c:numCache>
                <c:formatCode>0</c:formatCode>
                <c:ptCount val="4"/>
                <c:pt idx="0">
                  <c:v>107.349998474121</c:v>
                </c:pt>
                <c:pt idx="1">
                  <c:v>100.7600021362298</c:v>
                </c:pt>
                <c:pt idx="2">
                  <c:v>129.899993896484</c:v>
                </c:pt>
                <c:pt idx="3">
                  <c:v>79.8899993896484</c:v>
                </c:pt>
              </c:numCache>
            </c:numRef>
          </c:val>
        </c:ser>
        <c:ser>
          <c:idx val="1"/>
          <c:order val="1"/>
          <c:tx>
            <c:strRef>
              <c:f>Foglio1!$E$140</c:f>
              <c:strCache>
                <c:ptCount val="1"/>
                <c:pt idx="0">
                  <c:v>Anno 2014</c:v>
                </c:pt>
              </c:strCache>
            </c:strRef>
          </c:tx>
          <c:spPr>
            <a:solidFill>
              <a:schemeClr val="accent6">
                <a:lumMod val="75000"/>
              </a:schemeClr>
            </a:solidFill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100" b="1">
                    <a:solidFill>
                      <a:schemeClr val="accent6">
                        <a:lumMod val="75000"/>
                      </a:schemeClr>
                    </a:solidFill>
                  </a:defRPr>
                </a:pPr>
                <a:endParaRPr lang="it-IT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0"/>
              </c:ext>
            </c:extLst>
          </c:dLbls>
          <c:cat>
            <c:strRef>
              <c:f>Foglio1!$A$141:$A$144</c:f>
              <c:strCache>
                <c:ptCount val="4"/>
                <c:pt idx="0">
                  <c:v>Nord-ovest</c:v>
                </c:pt>
                <c:pt idx="1">
                  <c:v>Nord-est</c:v>
                </c:pt>
                <c:pt idx="2">
                  <c:v>Centro</c:v>
                </c:pt>
                <c:pt idx="3">
                  <c:v>Mezzogiorno</c:v>
                </c:pt>
              </c:strCache>
            </c:strRef>
          </c:cat>
          <c:val>
            <c:numRef>
              <c:f>Foglio1!$E$141:$E$144</c:f>
              <c:numCache>
                <c:formatCode>0</c:formatCode>
                <c:ptCount val="4"/>
                <c:pt idx="0">
                  <c:v>104.395202636718</c:v>
                </c:pt>
                <c:pt idx="1">
                  <c:v>98.17890930175766</c:v>
                </c:pt>
                <c:pt idx="2">
                  <c:v>131.2393951416007</c:v>
                </c:pt>
                <c:pt idx="3">
                  <c:v>82.0293426513671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62"/>
        <c:axId val="-2034793152"/>
        <c:axId val="1815623344"/>
      </c:barChart>
      <c:catAx>
        <c:axId val="-2034793152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txPr>
          <a:bodyPr/>
          <a:lstStyle/>
          <a:p>
            <a:pPr>
              <a:defRPr sz="1100" b="1"/>
            </a:pPr>
            <a:endParaRPr lang="it-IT"/>
          </a:p>
        </c:txPr>
        <c:crossAx val="1815623344"/>
        <c:crosses val="autoZero"/>
        <c:auto val="1"/>
        <c:lblAlgn val="ctr"/>
        <c:lblOffset val="100"/>
        <c:noMultiLvlLbl val="0"/>
      </c:catAx>
      <c:valAx>
        <c:axId val="1815623344"/>
        <c:scaling>
          <c:orientation val="minMax"/>
        </c:scaling>
        <c:delete val="0"/>
        <c:axPos val="l"/>
        <c:numFmt formatCode="0" sourceLinked="1"/>
        <c:majorTickMark val="out"/>
        <c:minorTickMark val="none"/>
        <c:tickLblPos val="nextTo"/>
        <c:crossAx val="-2034793152"/>
        <c:crosses val="autoZero"/>
        <c:crossBetween val="between"/>
      </c:valAx>
    </c:plotArea>
    <c:legend>
      <c:legendPos val="b"/>
      <c:layout/>
      <c:overlay val="0"/>
      <c:txPr>
        <a:bodyPr/>
        <a:lstStyle/>
        <a:p>
          <a:pPr>
            <a:defRPr sz="1100" i="1"/>
          </a:pPr>
          <a:endParaRPr lang="it-IT"/>
        </a:p>
      </c:txPr>
    </c:legend>
    <c:plotVisOnly val="1"/>
    <c:dispBlanksAs val="gap"/>
    <c:showDLblsOverMax val="0"/>
  </c:chart>
  <c:externalData r:id="rId1">
    <c:autoUpdate val="0"/>
  </c:externalData>
</c:chartSpac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ntestazione 1"/>
          <p:cNvSpPr>
            <a:spLocks noGrp="1"/>
          </p:cNvSpPr>
          <p:nvPr>
            <p:ph type="hdr" sz="quarter"/>
          </p:nvPr>
        </p:nvSpPr>
        <p:spPr>
          <a:xfrm>
            <a:off x="1" y="1"/>
            <a:ext cx="2887186" cy="496332"/>
          </a:xfrm>
          <a:prstGeom prst="rect">
            <a:avLst/>
          </a:prstGeom>
        </p:spPr>
        <p:txBody>
          <a:bodyPr vert="horz" lIns="94789" tIns="47394" rIns="94789" bIns="47394" rtlCol="0"/>
          <a:lstStyle>
            <a:lvl1pPr algn="l">
              <a:defRPr sz="1200"/>
            </a:lvl1pPr>
          </a:lstStyle>
          <a:p>
            <a:endParaRPr lang="it-IT"/>
          </a:p>
        </p:txBody>
      </p:sp>
      <p:sp>
        <p:nvSpPr>
          <p:cNvPr id="3" name="Segnaposto data 2"/>
          <p:cNvSpPr>
            <a:spLocks noGrp="1"/>
          </p:cNvSpPr>
          <p:nvPr>
            <p:ph type="dt" idx="1"/>
          </p:nvPr>
        </p:nvSpPr>
        <p:spPr>
          <a:xfrm>
            <a:off x="3774010" y="1"/>
            <a:ext cx="2887186" cy="496332"/>
          </a:xfrm>
          <a:prstGeom prst="rect">
            <a:avLst/>
          </a:prstGeom>
        </p:spPr>
        <p:txBody>
          <a:bodyPr vert="horz" lIns="94789" tIns="47394" rIns="94789" bIns="47394" rtlCol="0"/>
          <a:lstStyle>
            <a:lvl1pPr algn="r">
              <a:defRPr sz="1200"/>
            </a:lvl1pPr>
          </a:lstStyle>
          <a:p>
            <a:fld id="{782D6953-8452-4444-8785-6FE336A4C485}" type="datetimeFigureOut">
              <a:rPr lang="it-IT" smtClean="0"/>
              <a:pPr/>
              <a:t>29/05/17</a:t>
            </a:fld>
            <a:endParaRPr lang="it-IT"/>
          </a:p>
        </p:txBody>
      </p:sp>
      <p:sp>
        <p:nvSpPr>
          <p:cNvPr id="4" name="Segnaposto immagin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850900" y="744538"/>
            <a:ext cx="4960938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4789" tIns="47394" rIns="94789" bIns="47394" rtlCol="0" anchor="ctr"/>
          <a:lstStyle/>
          <a:p>
            <a:endParaRPr lang="it-IT"/>
          </a:p>
        </p:txBody>
      </p:sp>
      <p:sp>
        <p:nvSpPr>
          <p:cNvPr id="5" name="Segnaposto note 4"/>
          <p:cNvSpPr>
            <a:spLocks noGrp="1"/>
          </p:cNvSpPr>
          <p:nvPr>
            <p:ph type="body" sz="quarter" idx="3"/>
          </p:nvPr>
        </p:nvSpPr>
        <p:spPr>
          <a:xfrm>
            <a:off x="666274" y="4715153"/>
            <a:ext cx="5330190" cy="4466987"/>
          </a:xfrm>
          <a:prstGeom prst="rect">
            <a:avLst/>
          </a:prstGeom>
        </p:spPr>
        <p:txBody>
          <a:bodyPr vert="horz" lIns="94789" tIns="47394" rIns="94789" bIns="47394" rtlCol="0">
            <a:normAutofit/>
          </a:bodyPr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4"/>
          </p:nvPr>
        </p:nvSpPr>
        <p:spPr>
          <a:xfrm>
            <a:off x="1" y="9428584"/>
            <a:ext cx="2887186" cy="496332"/>
          </a:xfrm>
          <a:prstGeom prst="rect">
            <a:avLst/>
          </a:prstGeom>
        </p:spPr>
        <p:txBody>
          <a:bodyPr vert="horz" lIns="94789" tIns="47394" rIns="94789" bIns="47394" rtlCol="0" anchor="b"/>
          <a:lstStyle>
            <a:lvl1pPr algn="l">
              <a:defRPr sz="1200"/>
            </a:lvl1pPr>
          </a:lstStyle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5"/>
          </p:nvPr>
        </p:nvSpPr>
        <p:spPr>
          <a:xfrm>
            <a:off x="3774010" y="9428584"/>
            <a:ext cx="2887186" cy="496332"/>
          </a:xfrm>
          <a:prstGeom prst="rect">
            <a:avLst/>
          </a:prstGeom>
        </p:spPr>
        <p:txBody>
          <a:bodyPr vert="horz" lIns="94789" tIns="47394" rIns="94789" bIns="47394" rtlCol="0" anchor="b"/>
          <a:lstStyle>
            <a:lvl1pPr algn="r">
              <a:defRPr sz="1200"/>
            </a:lvl1pPr>
          </a:lstStyle>
          <a:p>
            <a:fld id="{F89AB885-24DE-46CE-B2D0-39FAB77C0B53}" type="slidenum">
              <a:rPr lang="it-IT" smtClean="0"/>
              <a:pPr/>
              <a:t>‹n.›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65637485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ottotitolo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 smtClean="0"/>
              <a:t>Fare clic per modificare lo stile del sottotitolo dello schema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14EBA8-8ED4-4B75-91D0-A791F858D0F5}" type="datetime1">
              <a:rPr lang="it-IT" smtClean="0"/>
              <a:pPr/>
              <a:t>29/05/17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DA7C93-606D-4042-8A38-ECB5291CAB9E}" type="slidenum">
              <a:rPr lang="it-IT" smtClean="0"/>
              <a:pPr/>
              <a:t>‹n.›</a:t>
            </a:fld>
            <a:endParaRPr lang="it-IT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559913-149D-445F-BF25-4C2496A0FBE5}" type="datetime1">
              <a:rPr lang="it-IT" smtClean="0"/>
              <a:pPr/>
              <a:t>29/05/17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DA7C93-606D-4042-8A38-ECB5291CAB9E}" type="slidenum">
              <a:rPr lang="it-IT" smtClean="0"/>
              <a:pPr/>
              <a:t>‹n.›</a:t>
            </a:fld>
            <a:endParaRPr lang="it-IT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1AC835-3482-47F4-BBEF-CD4600294062}" type="datetime1">
              <a:rPr lang="it-IT" smtClean="0"/>
              <a:pPr/>
              <a:t>29/05/17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DA7C93-606D-4042-8A38-ECB5291CAB9E}" type="slidenum">
              <a:rPr lang="it-IT" smtClean="0"/>
              <a:pPr/>
              <a:t>‹n.›</a:t>
            </a:fld>
            <a:endParaRPr lang="it-IT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BD37AE-A492-4EEF-AE11-4F0FD7E3EBC2}" type="datetime1">
              <a:rPr lang="it-IT" smtClean="0"/>
              <a:pPr/>
              <a:t>29/05/17</a:t>
            </a:fld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DA7C93-606D-4042-8A38-ECB5291CAB9E}" type="slidenum">
              <a:rPr lang="it-IT" smtClean="0"/>
              <a:pPr/>
              <a:t>‹n.›</a:t>
            </a:fld>
            <a:endParaRPr lang="it-IT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5" name="Segnaposto testo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6" name="Segnaposto contenuto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7" name="Segnaposto dat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274ECC-A5ED-4B22-891C-CD0A46FF6E78}" type="datetime1">
              <a:rPr lang="it-IT" smtClean="0"/>
              <a:pPr/>
              <a:t>29/05/17</a:t>
            </a:fld>
            <a:endParaRPr lang="it-IT"/>
          </a:p>
        </p:txBody>
      </p:sp>
      <p:sp>
        <p:nvSpPr>
          <p:cNvPr id="8" name="Segnaposto piè di pagina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9" name="Segnaposto numero diapos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DA7C93-606D-4042-8A38-ECB5291CAB9E}" type="slidenum">
              <a:rPr lang="it-IT" smtClean="0"/>
              <a:pPr/>
              <a:t>‹n.›</a:t>
            </a:fld>
            <a:endParaRPr lang="it-IT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2AB786-C3FF-4E5D-B9B4-FF0A60A05512}" type="datetime1">
              <a:rPr lang="it-IT" smtClean="0"/>
              <a:pPr/>
              <a:t>29/05/17</a:t>
            </a:fld>
            <a:endParaRPr lang="it-IT"/>
          </a:p>
        </p:txBody>
      </p:sp>
      <p:sp>
        <p:nvSpPr>
          <p:cNvPr id="4" name="Segnaposto piè di pa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5" name="Segnaposto numero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DA7C93-606D-4042-8A38-ECB5291CAB9E}" type="slidenum">
              <a:rPr lang="it-IT" smtClean="0"/>
              <a:pPr/>
              <a:t>‹n.›</a:t>
            </a:fld>
            <a:endParaRPr lang="it-IT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C4853A-64E7-476E-B0E2-285DB73F2CC2}" type="datetime1">
              <a:rPr lang="it-IT" smtClean="0"/>
              <a:pPr/>
              <a:t>29/05/17</a:t>
            </a:fld>
            <a:endParaRPr lang="it-IT"/>
          </a:p>
        </p:txBody>
      </p:sp>
      <p:sp>
        <p:nvSpPr>
          <p:cNvPr id="3" name="Segnaposto piè di pa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DA7C93-606D-4042-8A38-ECB5291CAB9E}" type="slidenum">
              <a:rPr lang="it-IT" smtClean="0"/>
              <a:pPr/>
              <a:t>‹n.›</a:t>
            </a:fld>
            <a:endParaRPr lang="it-IT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560221-FBF5-46BF-8E16-50A9FF1FAEFB}" type="datetime1">
              <a:rPr lang="it-IT" smtClean="0"/>
              <a:pPr/>
              <a:t>29/05/17</a:t>
            </a:fld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DA7C93-606D-4042-8A38-ECB5291CAB9E}" type="slidenum">
              <a:rPr lang="it-IT" smtClean="0"/>
              <a:pPr/>
              <a:t>‹n.›</a:t>
            </a:fld>
            <a:endParaRPr lang="it-IT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immagine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it-IT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5BC470-316C-4A00-A8B1-5524BBB14259}" type="datetime1">
              <a:rPr lang="it-IT" smtClean="0"/>
              <a:pPr/>
              <a:t>29/05/17</a:t>
            </a:fld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DA7C93-606D-4042-8A38-ECB5291CAB9E}" type="slidenum">
              <a:rPr lang="it-IT" smtClean="0"/>
              <a:pPr/>
              <a:t>‹n.›</a:t>
            </a:fld>
            <a:endParaRPr lang="it-IT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A9CDD2-4287-43EE-B004-0F1793C873F4}" type="datetime1">
              <a:rPr lang="it-IT" smtClean="0"/>
              <a:pPr/>
              <a:t>29/05/17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DA7C93-606D-4042-8A38-ECB5291CAB9E}" type="slidenum">
              <a:rPr lang="it-IT" smtClean="0"/>
              <a:pPr/>
              <a:t>‹n.›</a:t>
            </a:fld>
            <a:endParaRPr lang="it-IT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vertica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29B34E-825B-43DF-AA37-7B20B222DB2D}" type="datetime1">
              <a:rPr lang="it-IT" smtClean="0"/>
              <a:pPr/>
              <a:t>29/05/17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DA7C93-606D-4042-8A38-ECB5291CAB9E}" type="slidenum">
              <a:rPr lang="it-IT" smtClean="0"/>
              <a:pPr/>
              <a:t>‹n.›</a:t>
            </a:fld>
            <a:endParaRPr lang="it-IT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tito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CB9A77F-A23E-4076-AB93-FAF9F22C2B92}" type="datetime1">
              <a:rPr lang="it-IT" smtClean="0"/>
              <a:pPr/>
              <a:t>29/05/17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7DA7C93-606D-4042-8A38-ECB5291CAB9E}" type="slidenum">
              <a:rPr lang="it-IT" smtClean="0"/>
              <a:pPr/>
              <a:t>‹n.›</a:t>
            </a:fld>
            <a:endParaRPr lang="it-IT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it-I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4" Type="http://schemas.openxmlformats.org/officeDocument/2006/relationships/image" Target="../media/image3.jpeg"/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png"/><Relationship Id="rId3" Type="http://schemas.openxmlformats.org/officeDocument/2006/relationships/image" Target="../media/image2.jpe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png"/><Relationship Id="rId3" Type="http://schemas.openxmlformats.org/officeDocument/2006/relationships/image" Target="../media/image2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4" Type="http://schemas.openxmlformats.org/officeDocument/2006/relationships/image" Target="../media/image1.png"/><Relationship Id="rId5" Type="http://schemas.openxmlformats.org/officeDocument/2006/relationships/image" Target="../media/image2.jpeg"/><Relationship Id="rId1" Type="http://schemas.openxmlformats.org/officeDocument/2006/relationships/slideLayout" Target="../slideLayouts/slideLayout1.xml"/><Relationship Id="rId2" Type="http://schemas.openxmlformats.org/officeDocument/2006/relationships/chart" Target="../charts/char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png"/><Relationship Id="rId3" Type="http://schemas.openxmlformats.org/officeDocument/2006/relationships/image" Target="../media/image2.jpe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png"/><Relationship Id="rId3" Type="http://schemas.openxmlformats.org/officeDocument/2006/relationships/image" Target="../media/image2.jpe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.png"/><Relationship Id="rId3" Type="http://schemas.openxmlformats.org/officeDocument/2006/relationships/image" Target="../media/image2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4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.pn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png"/><Relationship Id="rId3" Type="http://schemas.openxmlformats.org/officeDocument/2006/relationships/image" Target="../media/image2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4" Type="http://schemas.openxmlformats.org/officeDocument/2006/relationships/image" Target="../media/image5.png"/><Relationship Id="rId5" Type="http://schemas.openxmlformats.org/officeDocument/2006/relationships/image" Target="../media/image6.png"/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4" Type="http://schemas.openxmlformats.org/officeDocument/2006/relationships/image" Target="../media/image7.png"/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png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png"/><Relationship Id="rId3" Type="http://schemas.openxmlformats.org/officeDocument/2006/relationships/image" Target="../media/image2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4" Type="http://schemas.openxmlformats.org/officeDocument/2006/relationships/image" Target="../media/image8.emf"/><Relationship Id="rId5" Type="http://schemas.openxmlformats.org/officeDocument/2006/relationships/image" Target="../media/image9.emf"/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4" Type="http://schemas.openxmlformats.org/officeDocument/2006/relationships/image" Target="../media/image2.jpeg"/><Relationship Id="rId5" Type="http://schemas.openxmlformats.org/officeDocument/2006/relationships/image" Target="../media/image11.emf"/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0.emf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4" Type="http://schemas.openxmlformats.org/officeDocument/2006/relationships/image" Target="../media/image2.jpeg"/><Relationship Id="rId5" Type="http://schemas.openxmlformats.org/officeDocument/2006/relationships/image" Target="../media/image13.emf"/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2.emf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4" Type="http://schemas.openxmlformats.org/officeDocument/2006/relationships/image" Target="../media/image2.jpeg"/><Relationship Id="rId5" Type="http://schemas.openxmlformats.org/officeDocument/2006/relationships/image" Target="../media/image15.emf"/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4.emf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4" Type="http://schemas.openxmlformats.org/officeDocument/2006/relationships/image" Target="../media/image2.jpeg"/><Relationship Id="rId5" Type="http://schemas.openxmlformats.org/officeDocument/2006/relationships/image" Target="../media/image17.emf"/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6.emf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4" Type="http://schemas.openxmlformats.org/officeDocument/2006/relationships/image" Target="../media/image2.jpeg"/><Relationship Id="rId5" Type="http://schemas.openxmlformats.org/officeDocument/2006/relationships/image" Target="../media/image19.emf"/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8.emf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4" Type="http://schemas.openxmlformats.org/officeDocument/2006/relationships/image" Target="../media/image2.jpeg"/><Relationship Id="rId5" Type="http://schemas.openxmlformats.org/officeDocument/2006/relationships/image" Target="../media/image21.emf"/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20.emf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png"/><Relationship Id="rId3" Type="http://schemas.openxmlformats.org/officeDocument/2006/relationships/image" Target="../media/image2.jpeg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png"/><Relationship Id="rId3" Type="http://schemas.openxmlformats.org/officeDocument/2006/relationships/image" Target="../media/image2.jpe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4" Type="http://schemas.openxmlformats.org/officeDocument/2006/relationships/image" Target="../media/image2.jpeg"/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2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magine 5" descr="index2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428596" y="4572008"/>
            <a:ext cx="590476" cy="869842"/>
          </a:xfrm>
          <a:prstGeom prst="rect">
            <a:avLst/>
          </a:prstGeom>
        </p:spPr>
      </p:pic>
      <p:pic>
        <p:nvPicPr>
          <p:cNvPr id="7" name="Immagine 6" descr="IFEL.jpg"/>
          <p:cNvPicPr>
            <a:picLocks noChangeAspect="1"/>
          </p:cNvPicPr>
          <p:nvPr/>
        </p:nvPicPr>
        <p:blipFill>
          <a:blip r:embed="rId3" cstate="print"/>
          <a:srcRect l="11211" r="11213"/>
          <a:stretch>
            <a:fillRect/>
          </a:stretch>
        </p:blipFill>
        <p:spPr>
          <a:xfrm>
            <a:off x="285721" y="5786455"/>
            <a:ext cx="826103" cy="557213"/>
          </a:xfrm>
          <a:prstGeom prst="rect">
            <a:avLst/>
          </a:prstGeom>
        </p:spPr>
      </p:pic>
      <p:pic>
        <p:nvPicPr>
          <p:cNvPr id="4" name="Immagine 3" descr="Conferenza-Messina-Cover-dossier.jpg"/>
          <p:cNvPicPr>
            <a:picLocks noChangeAspect="1"/>
          </p:cNvPicPr>
          <p:nvPr/>
        </p:nvPicPr>
        <p:blipFill>
          <a:blip r:embed="rId4" cstate="print"/>
          <a:srcRect t="18042" b="17808"/>
          <a:stretch>
            <a:fillRect/>
          </a:stretch>
        </p:blipFill>
        <p:spPr>
          <a:xfrm>
            <a:off x="1584000" y="0"/>
            <a:ext cx="7560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>
            <a:spLocks noChangeArrowheads="1"/>
          </p:cNvSpPr>
          <p:nvPr/>
        </p:nvSpPr>
        <p:spPr bwMode="auto">
          <a:xfrm>
            <a:off x="1403648" y="1844824"/>
            <a:ext cx="6912768" cy="9541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endParaRPr lang="it-IT" sz="2800" b="1" dirty="0" smtClean="0">
              <a:solidFill>
                <a:schemeClr val="accent2"/>
              </a:solidFill>
              <a:latin typeface="Verdana" pitchFamily="34" charset="0"/>
            </a:endParaRPr>
          </a:p>
          <a:p>
            <a:pPr algn="ctr"/>
            <a:r>
              <a:rPr lang="it-IT" sz="2800" b="1" dirty="0" smtClean="0">
                <a:solidFill>
                  <a:schemeClr val="accent2"/>
                </a:solidFill>
                <a:latin typeface="Verdana" pitchFamily="34" charset="0"/>
              </a:rPr>
              <a:t>Il mezzogiorno e l’Italia</a:t>
            </a:r>
            <a:endParaRPr lang="it-IT" sz="2800" b="1" dirty="0">
              <a:solidFill>
                <a:schemeClr val="accent2"/>
              </a:solidFill>
              <a:latin typeface="Verdana" pitchFamily="34" charset="0"/>
            </a:endParaRPr>
          </a:p>
        </p:txBody>
      </p:sp>
      <p:grpSp>
        <p:nvGrpSpPr>
          <p:cNvPr id="4" name="Gruppo 3"/>
          <p:cNvGrpSpPr/>
          <p:nvPr/>
        </p:nvGrpSpPr>
        <p:grpSpPr>
          <a:xfrm>
            <a:off x="0" y="335053"/>
            <a:ext cx="1016000" cy="6522947"/>
            <a:chOff x="0" y="335053"/>
            <a:chExt cx="1016000" cy="6522947"/>
          </a:xfrm>
        </p:grpSpPr>
        <p:sp>
          <p:nvSpPr>
            <p:cNvPr id="6" name="Rettangolo 5"/>
            <p:cNvSpPr/>
            <p:nvPr/>
          </p:nvSpPr>
          <p:spPr>
            <a:xfrm>
              <a:off x="0" y="2051050"/>
              <a:ext cx="1016000" cy="4806950"/>
            </a:xfrm>
            <a:prstGeom prst="rect">
              <a:avLst/>
            </a:prstGeom>
            <a:gradFill flip="none" rotWithShape="1">
              <a:gsLst>
                <a:gs pos="0">
                  <a:schemeClr val="accent6">
                    <a:lumMod val="50000"/>
                    <a:shade val="30000"/>
                    <a:satMod val="115000"/>
                  </a:schemeClr>
                </a:gs>
                <a:gs pos="50000">
                  <a:schemeClr val="accent6">
                    <a:lumMod val="50000"/>
                    <a:shade val="67500"/>
                    <a:satMod val="115000"/>
                  </a:schemeClr>
                </a:gs>
                <a:gs pos="100000">
                  <a:schemeClr val="accent6">
                    <a:lumMod val="50000"/>
                    <a:shade val="100000"/>
                    <a:satMod val="115000"/>
                  </a:schemeClr>
                </a:gs>
              </a:gsLst>
              <a:lin ang="108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vert270" rtlCol="0" anchor="ctr"/>
            <a:lstStyle/>
            <a:p>
              <a:pPr algn="ctr"/>
              <a:r>
                <a:rPr lang="it-IT" sz="2000" dirty="0" smtClean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 Rounded MT Bold" pitchFamily="34" charset="0"/>
                  <a:cs typeface="Aharoni" pitchFamily="2" charset="-79"/>
                </a:rPr>
                <a:t>I CONFERENZA PROGRAMMATICA</a:t>
              </a:r>
            </a:p>
            <a:p>
              <a:pPr algn="ctr"/>
              <a:r>
                <a:rPr lang="it-IT" dirty="0" smtClean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 Rounded MT Bold" pitchFamily="34" charset="0"/>
                  <a:cs typeface="Aharoni" pitchFamily="2" charset="-79"/>
                </a:rPr>
                <a:t> </a:t>
              </a:r>
              <a:r>
                <a:rPr lang="it-IT" sz="1400" dirty="0" smtClean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 Rounded MT Bold" pitchFamily="34" charset="0"/>
                  <a:cs typeface="Aharoni" pitchFamily="2" charset="-79"/>
                </a:rPr>
                <a:t>delle </a:t>
              </a:r>
              <a:r>
                <a:rPr lang="it-IT" sz="2400" dirty="0" smtClean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 Rounded MT Bold" pitchFamily="34" charset="0"/>
                  <a:cs typeface="Aharoni" pitchFamily="2" charset="-79"/>
                </a:rPr>
                <a:t>Città </a:t>
              </a:r>
              <a:r>
                <a:rPr lang="it-IT" sz="1400" dirty="0" smtClean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 Rounded MT Bold" pitchFamily="34" charset="0"/>
                  <a:cs typeface="Aharoni" pitchFamily="2" charset="-79"/>
                </a:rPr>
                <a:t>del </a:t>
              </a:r>
              <a:r>
                <a:rPr lang="it-IT" sz="2400" dirty="0" smtClean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 Rounded MT Bold" pitchFamily="34" charset="0"/>
                  <a:cs typeface="Aharoni" pitchFamily="2" charset="-79"/>
                </a:rPr>
                <a:t>Mezzogiorno</a:t>
              </a:r>
              <a:endParaRPr lang="it-IT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Rounded MT Bold" pitchFamily="34" charset="0"/>
                <a:cs typeface="Aharoni" pitchFamily="2" charset="-79"/>
              </a:endParaRPr>
            </a:p>
          </p:txBody>
        </p:sp>
        <p:pic>
          <p:nvPicPr>
            <p:cNvPr id="7" name="Immagine 6" descr="index2.png"/>
            <p:cNvPicPr>
              <a:picLocks noChangeAspect="1"/>
            </p:cNvPicPr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286353" y="335053"/>
              <a:ext cx="590476" cy="869842"/>
            </a:xfrm>
            <a:prstGeom prst="rect">
              <a:avLst/>
            </a:prstGeom>
          </p:spPr>
        </p:pic>
        <p:pic>
          <p:nvPicPr>
            <p:cNvPr id="8" name="Immagine 7" descr="IFEL.jpg"/>
            <p:cNvPicPr>
              <a:picLocks noChangeAspect="1"/>
            </p:cNvPicPr>
            <p:nvPr/>
          </p:nvPicPr>
          <p:blipFill>
            <a:blip r:embed="rId3" cstate="print"/>
            <a:srcRect l="11211" r="11213"/>
            <a:stretch>
              <a:fillRect/>
            </a:stretch>
          </p:blipFill>
          <p:spPr>
            <a:xfrm>
              <a:off x="171450" y="1295400"/>
              <a:ext cx="826103" cy="557213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asellaDiTesto 7"/>
          <p:cNvSpPr txBox="1">
            <a:spLocks noChangeArrowheads="1"/>
          </p:cNvSpPr>
          <p:nvPr/>
        </p:nvSpPr>
        <p:spPr bwMode="auto">
          <a:xfrm>
            <a:off x="1357290" y="332656"/>
            <a:ext cx="7500989" cy="10772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just"/>
            <a:endParaRPr lang="it-IT" sz="1600" dirty="0">
              <a:latin typeface="Calibri" pitchFamily="34" charset="0"/>
            </a:endParaRPr>
          </a:p>
          <a:p>
            <a:pPr algn="just"/>
            <a:endParaRPr lang="it-IT" sz="1600" dirty="0" smtClean="0">
              <a:latin typeface="Century Gothic" pitchFamily="34" charset="0"/>
            </a:endParaRPr>
          </a:p>
          <a:p>
            <a:pPr algn="just"/>
            <a:r>
              <a:rPr lang="it-IT" sz="1600" b="1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Century Gothic" pitchFamily="34" charset="0"/>
              </a:rPr>
              <a:t>Il mezzogiorno e l’Italia </a:t>
            </a:r>
          </a:p>
          <a:p>
            <a:pPr algn="just"/>
            <a:endParaRPr lang="it-IT" sz="1600" dirty="0" smtClean="0">
              <a:latin typeface="Century Gothic" pitchFamily="34" charset="0"/>
            </a:endParaRPr>
          </a:p>
        </p:txBody>
      </p:sp>
      <p:sp>
        <p:nvSpPr>
          <p:cNvPr id="7" name="CasellaDiTesto 6"/>
          <p:cNvSpPr txBox="1"/>
          <p:nvPr/>
        </p:nvSpPr>
        <p:spPr>
          <a:xfrm>
            <a:off x="7910649" y="6581001"/>
            <a:ext cx="1233351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sz="1200" i="1" dirty="0" smtClean="0"/>
              <a:t>Fonte: Istat 2017</a:t>
            </a:r>
            <a:endParaRPr lang="it-IT" sz="1200" i="1" dirty="0"/>
          </a:p>
        </p:txBody>
      </p:sp>
      <p:grpSp>
        <p:nvGrpSpPr>
          <p:cNvPr id="2" name="Gruppo 18"/>
          <p:cNvGrpSpPr/>
          <p:nvPr/>
        </p:nvGrpSpPr>
        <p:grpSpPr>
          <a:xfrm>
            <a:off x="0" y="335053"/>
            <a:ext cx="1016000" cy="6522947"/>
            <a:chOff x="0" y="335053"/>
            <a:chExt cx="1016000" cy="6522947"/>
          </a:xfrm>
        </p:grpSpPr>
        <p:sp>
          <p:nvSpPr>
            <p:cNvPr id="20" name="Rettangolo 19"/>
            <p:cNvSpPr/>
            <p:nvPr/>
          </p:nvSpPr>
          <p:spPr>
            <a:xfrm>
              <a:off x="0" y="2051050"/>
              <a:ext cx="1016000" cy="4806950"/>
            </a:xfrm>
            <a:prstGeom prst="rect">
              <a:avLst/>
            </a:prstGeom>
            <a:gradFill flip="none" rotWithShape="1">
              <a:gsLst>
                <a:gs pos="0">
                  <a:schemeClr val="accent6">
                    <a:lumMod val="50000"/>
                    <a:shade val="30000"/>
                    <a:satMod val="115000"/>
                  </a:schemeClr>
                </a:gs>
                <a:gs pos="50000">
                  <a:schemeClr val="accent6">
                    <a:lumMod val="50000"/>
                    <a:shade val="67500"/>
                    <a:satMod val="115000"/>
                  </a:schemeClr>
                </a:gs>
                <a:gs pos="100000">
                  <a:schemeClr val="accent6">
                    <a:lumMod val="50000"/>
                    <a:shade val="100000"/>
                    <a:satMod val="115000"/>
                  </a:schemeClr>
                </a:gs>
              </a:gsLst>
              <a:lin ang="108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vert270" rtlCol="0" anchor="ctr"/>
            <a:lstStyle/>
            <a:p>
              <a:pPr algn="ctr"/>
              <a:r>
                <a:rPr lang="it-IT" sz="2000" dirty="0" smtClean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 Rounded MT Bold" pitchFamily="34" charset="0"/>
                  <a:cs typeface="Aharoni" pitchFamily="2" charset="-79"/>
                </a:rPr>
                <a:t>I CONFERENZA PROGRAMMATICA</a:t>
              </a:r>
            </a:p>
            <a:p>
              <a:pPr algn="ctr"/>
              <a:r>
                <a:rPr lang="it-IT" dirty="0" smtClean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 Rounded MT Bold" pitchFamily="34" charset="0"/>
                  <a:cs typeface="Aharoni" pitchFamily="2" charset="-79"/>
                </a:rPr>
                <a:t> </a:t>
              </a:r>
              <a:r>
                <a:rPr lang="it-IT" sz="1400" dirty="0" smtClean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 Rounded MT Bold" pitchFamily="34" charset="0"/>
                  <a:cs typeface="Aharoni" pitchFamily="2" charset="-79"/>
                </a:rPr>
                <a:t>delle </a:t>
              </a:r>
              <a:r>
                <a:rPr lang="it-IT" sz="2400" dirty="0" smtClean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 Rounded MT Bold" pitchFamily="34" charset="0"/>
                  <a:cs typeface="Aharoni" pitchFamily="2" charset="-79"/>
                </a:rPr>
                <a:t>Città </a:t>
              </a:r>
              <a:r>
                <a:rPr lang="it-IT" sz="1400" dirty="0" smtClean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 Rounded MT Bold" pitchFamily="34" charset="0"/>
                  <a:cs typeface="Aharoni" pitchFamily="2" charset="-79"/>
                </a:rPr>
                <a:t>del </a:t>
              </a:r>
              <a:r>
                <a:rPr lang="it-IT" sz="2400" dirty="0" smtClean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 Rounded MT Bold" pitchFamily="34" charset="0"/>
                  <a:cs typeface="Aharoni" pitchFamily="2" charset="-79"/>
                </a:rPr>
                <a:t>Mezzogiorno</a:t>
              </a:r>
              <a:endParaRPr lang="it-IT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Rounded MT Bold" pitchFamily="34" charset="0"/>
                <a:cs typeface="Aharoni" pitchFamily="2" charset="-79"/>
              </a:endParaRPr>
            </a:p>
          </p:txBody>
        </p:sp>
        <p:pic>
          <p:nvPicPr>
            <p:cNvPr id="18" name="Immagine 17" descr="index2.png"/>
            <p:cNvPicPr>
              <a:picLocks noChangeAspect="1"/>
            </p:cNvPicPr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286353" y="335053"/>
              <a:ext cx="590476" cy="869842"/>
            </a:xfrm>
            <a:prstGeom prst="rect">
              <a:avLst/>
            </a:prstGeom>
          </p:spPr>
        </p:pic>
        <p:pic>
          <p:nvPicPr>
            <p:cNvPr id="21" name="Immagine 20" descr="IFEL.jpg"/>
            <p:cNvPicPr>
              <a:picLocks noChangeAspect="1"/>
            </p:cNvPicPr>
            <p:nvPr/>
          </p:nvPicPr>
          <p:blipFill>
            <a:blip r:embed="rId3" cstate="print"/>
            <a:srcRect l="11211" r="11213"/>
            <a:stretch>
              <a:fillRect/>
            </a:stretch>
          </p:blipFill>
          <p:spPr>
            <a:xfrm>
              <a:off x="171450" y="1295400"/>
              <a:ext cx="826103" cy="557213"/>
            </a:xfrm>
            <a:prstGeom prst="rect">
              <a:avLst/>
            </a:prstGeom>
          </p:spPr>
        </p:pic>
      </p:grpSp>
      <p:sp>
        <p:nvSpPr>
          <p:cNvPr id="26" name="Segnaposto numero diapositiva 1"/>
          <p:cNvSpPr>
            <a:spLocks noGrp="1"/>
          </p:cNvSpPr>
          <p:nvPr>
            <p:ph type="sldNum" sz="quarter" idx="12"/>
          </p:nvPr>
        </p:nvSpPr>
        <p:spPr>
          <a:xfrm>
            <a:off x="8572500" y="50800"/>
            <a:ext cx="482600" cy="273050"/>
          </a:xfrm>
          <a:noFill/>
          <a:ln w="19050">
            <a:solidFill>
              <a:srgbClr val="993300"/>
            </a:solidFill>
            <a:miter lim="800000"/>
            <a:headEnd/>
            <a:tailEnd/>
          </a:ln>
        </p:spPr>
        <p:txBody>
          <a:bodyPr/>
          <a:lstStyle/>
          <a:p>
            <a:pPr algn="ctr"/>
            <a:fld id="{3D14C678-8F2A-4408-92AA-B5081F752091}" type="slidenum">
              <a:rPr lang="it-IT" sz="1050" b="1">
                <a:solidFill>
                  <a:srgbClr val="993300"/>
                </a:solidFill>
                <a:latin typeface="Arial Rounded MT Bold" pitchFamily="34" charset="0"/>
              </a:rPr>
              <a:pPr algn="ctr"/>
              <a:t>3</a:t>
            </a:fld>
            <a:endParaRPr lang="it-IT" b="1" dirty="0">
              <a:solidFill>
                <a:srgbClr val="993300"/>
              </a:solidFill>
              <a:latin typeface="Arial Rounded MT Bold" pitchFamily="34" charset="0"/>
            </a:endParaRPr>
          </a:p>
        </p:txBody>
      </p:sp>
      <p:graphicFrame>
        <p:nvGraphicFramePr>
          <p:cNvPr id="15" name="Tabella 14"/>
          <p:cNvGraphicFramePr>
            <a:graphicFrameLocks noGrp="1"/>
          </p:cNvGraphicFramePr>
          <p:nvPr/>
        </p:nvGraphicFramePr>
        <p:xfrm>
          <a:off x="1549399" y="2451100"/>
          <a:ext cx="7118055" cy="1878000"/>
        </p:xfrm>
        <a:graphic>
          <a:graphicData uri="http://schemas.openxmlformats.org/drawingml/2006/table">
            <a:tbl>
              <a:tblPr/>
              <a:tblGrid>
                <a:gridCol w="1275319"/>
                <a:gridCol w="1193757"/>
                <a:gridCol w="1349464"/>
                <a:gridCol w="1210329"/>
                <a:gridCol w="990809"/>
                <a:gridCol w="1098377"/>
              </a:tblGrid>
              <a:tr h="692160">
                <a:tc>
                  <a:txBody>
                    <a:bodyPr/>
                    <a:lstStyle/>
                    <a:p>
                      <a:pPr algn="l" fontAlgn="b"/>
                      <a:endParaRPr lang="it-IT" sz="14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071" marR="9071" marT="907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t-IT" sz="14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Numero Comuni</a:t>
                      </a:r>
                    </a:p>
                  </a:txBody>
                  <a:tcPr marL="9071" marR="9071" marT="907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t-IT" sz="14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Popolazione 2016</a:t>
                      </a:r>
                    </a:p>
                  </a:txBody>
                  <a:tcPr marL="9071" marR="9071" marT="907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t-IT" sz="14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Superficie (kmq)</a:t>
                      </a:r>
                    </a:p>
                  </a:txBody>
                  <a:tcPr marL="9071" marR="9071" marT="907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t-IT" sz="14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Densità demografica</a:t>
                      </a:r>
                    </a:p>
                  </a:txBody>
                  <a:tcPr marL="9071" marR="9071" marT="907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t-IT" sz="1400" b="0" i="0" u="none" strike="noStrike" dirty="0" smtClean="0">
                          <a:solidFill>
                            <a:srgbClr val="000000"/>
                          </a:solidFill>
                          <a:latin typeface="Calibri"/>
                        </a:rPr>
                        <a:t>N. Città </a:t>
                      </a:r>
                      <a:r>
                        <a:rPr lang="it-IT" sz="14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Metropolitane</a:t>
                      </a:r>
                    </a:p>
                  </a:txBody>
                  <a:tcPr marL="9071" marR="9071" marT="907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</a:tr>
              <a:tr h="237168">
                <a:tc>
                  <a:txBody>
                    <a:bodyPr/>
                    <a:lstStyle/>
                    <a:p>
                      <a:pPr algn="l" fontAlgn="b"/>
                      <a:r>
                        <a:rPr lang="it-IT" sz="14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Nord-Ovest</a:t>
                      </a:r>
                    </a:p>
                  </a:txBody>
                  <a:tcPr marL="9071" marR="9071" marT="907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it-IT" sz="14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3.033</a:t>
                      </a:r>
                    </a:p>
                  </a:txBody>
                  <a:tcPr marL="9071" marR="9071" marT="907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it-IT" sz="14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16.111.155</a:t>
                      </a:r>
                    </a:p>
                  </a:txBody>
                  <a:tcPr marL="9071" marR="9071" marT="907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it-IT" sz="14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57.928</a:t>
                      </a:r>
                    </a:p>
                  </a:txBody>
                  <a:tcPr marL="9071" marR="9071" marT="907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it-IT" sz="14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278</a:t>
                      </a:r>
                    </a:p>
                  </a:txBody>
                  <a:tcPr marL="9071" marR="9071" marT="907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it-IT" sz="14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3</a:t>
                      </a:r>
                    </a:p>
                  </a:txBody>
                  <a:tcPr marL="9071" marR="9071" marT="907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37168">
                <a:tc>
                  <a:txBody>
                    <a:bodyPr/>
                    <a:lstStyle/>
                    <a:p>
                      <a:pPr algn="l" fontAlgn="b"/>
                      <a:r>
                        <a:rPr lang="it-IT" sz="14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Nord-Est</a:t>
                      </a:r>
                    </a:p>
                  </a:txBody>
                  <a:tcPr marL="9071" marR="9071" marT="907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it-IT" sz="14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1.417</a:t>
                      </a:r>
                    </a:p>
                  </a:txBody>
                  <a:tcPr marL="9071" marR="9071" marT="907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it-IT" sz="14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11.643.601</a:t>
                      </a:r>
                    </a:p>
                  </a:txBody>
                  <a:tcPr marL="9071" marR="9071" marT="907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it-IT" sz="14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62.328</a:t>
                      </a:r>
                    </a:p>
                  </a:txBody>
                  <a:tcPr marL="9071" marR="9071" marT="907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it-IT" sz="14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187</a:t>
                      </a:r>
                    </a:p>
                  </a:txBody>
                  <a:tcPr marL="9071" marR="9071" marT="907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it-IT" sz="14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2</a:t>
                      </a:r>
                    </a:p>
                  </a:txBody>
                  <a:tcPr marL="9071" marR="9071" marT="907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37168">
                <a:tc>
                  <a:txBody>
                    <a:bodyPr/>
                    <a:lstStyle/>
                    <a:p>
                      <a:pPr algn="l" fontAlgn="b"/>
                      <a:r>
                        <a:rPr lang="it-IT" sz="14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Centro</a:t>
                      </a:r>
                    </a:p>
                  </a:txBody>
                  <a:tcPr marL="9071" marR="9071" marT="907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it-IT" sz="14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975</a:t>
                      </a:r>
                    </a:p>
                  </a:txBody>
                  <a:tcPr marL="9071" marR="9071" marT="907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it-IT" sz="14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12.067.803</a:t>
                      </a:r>
                    </a:p>
                  </a:txBody>
                  <a:tcPr marL="9071" marR="9071" marT="907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it-IT" sz="14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58.085</a:t>
                      </a:r>
                    </a:p>
                  </a:txBody>
                  <a:tcPr marL="9071" marR="9071" marT="907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it-IT" sz="14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208</a:t>
                      </a:r>
                    </a:p>
                  </a:txBody>
                  <a:tcPr marL="9071" marR="9071" marT="907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it-IT" sz="14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2</a:t>
                      </a:r>
                    </a:p>
                  </a:txBody>
                  <a:tcPr marL="9071" marR="9071" marT="907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37168">
                <a:tc>
                  <a:txBody>
                    <a:bodyPr/>
                    <a:lstStyle/>
                    <a:p>
                      <a:pPr algn="l" fontAlgn="b"/>
                      <a:r>
                        <a:rPr lang="it-IT" sz="14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Mezzogiorno</a:t>
                      </a:r>
                    </a:p>
                  </a:txBody>
                  <a:tcPr marL="9071" marR="9071" marT="907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it-IT" sz="14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2.552</a:t>
                      </a:r>
                    </a:p>
                  </a:txBody>
                  <a:tcPr marL="9071" marR="9071" marT="907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it-IT" sz="14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20.843.170</a:t>
                      </a:r>
                    </a:p>
                  </a:txBody>
                  <a:tcPr marL="9071" marR="9071" marT="907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it-IT" sz="14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123.732</a:t>
                      </a:r>
                    </a:p>
                  </a:txBody>
                  <a:tcPr marL="9071" marR="9071" marT="907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it-IT" sz="14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168</a:t>
                      </a:r>
                    </a:p>
                  </a:txBody>
                  <a:tcPr marL="9071" marR="9071" marT="907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it-IT" sz="14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7</a:t>
                      </a:r>
                    </a:p>
                  </a:txBody>
                  <a:tcPr marL="9071" marR="9071" marT="907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</a:tr>
              <a:tr h="237168">
                <a:tc>
                  <a:txBody>
                    <a:bodyPr/>
                    <a:lstStyle/>
                    <a:p>
                      <a:pPr algn="l" fontAlgn="b"/>
                      <a:r>
                        <a:rPr lang="it-IT" sz="14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Italia</a:t>
                      </a:r>
                    </a:p>
                  </a:txBody>
                  <a:tcPr marL="9071" marR="9071" marT="907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it-IT" sz="14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7.977</a:t>
                      </a:r>
                    </a:p>
                  </a:txBody>
                  <a:tcPr marL="9071" marR="9071" marT="907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it-IT" sz="14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60.665.729</a:t>
                      </a:r>
                    </a:p>
                  </a:txBody>
                  <a:tcPr marL="9071" marR="9071" marT="907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it-IT" sz="14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302.073</a:t>
                      </a:r>
                    </a:p>
                  </a:txBody>
                  <a:tcPr marL="9071" marR="9071" marT="907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it-IT" sz="14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201</a:t>
                      </a:r>
                    </a:p>
                  </a:txBody>
                  <a:tcPr marL="9071" marR="9071" marT="907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it-IT" sz="14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14</a:t>
                      </a:r>
                    </a:p>
                  </a:txBody>
                  <a:tcPr marL="9071" marR="9071" marT="907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</a:tbl>
          </a:graphicData>
        </a:graphic>
      </p:graphicFrame>
      <p:sp>
        <p:nvSpPr>
          <p:cNvPr id="16" name="Rettangolo 15"/>
          <p:cNvSpPr/>
          <p:nvPr/>
        </p:nvSpPr>
        <p:spPr>
          <a:xfrm>
            <a:off x="1460500" y="1250950"/>
            <a:ext cx="7423150" cy="116955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it-IT" sz="1400" dirty="0" smtClean="0">
                <a:latin typeface="Century Gothic" pitchFamily="34" charset="0"/>
              </a:rPr>
              <a:t>Il mezzogiorno rappresenta il </a:t>
            </a:r>
            <a:r>
              <a:rPr lang="it-IT" sz="1400" b="1" dirty="0" smtClean="0">
                <a:latin typeface="Century Gothic" pitchFamily="34" charset="0"/>
              </a:rPr>
              <a:t>41% della superficie </a:t>
            </a:r>
            <a:r>
              <a:rPr lang="it-IT" sz="1400" dirty="0" smtClean="0">
                <a:latin typeface="Century Gothic" pitchFamily="34" charset="0"/>
              </a:rPr>
              <a:t>italiana e vi vive il </a:t>
            </a:r>
            <a:r>
              <a:rPr lang="it-IT" sz="1400" b="1" dirty="0" smtClean="0">
                <a:latin typeface="Century Gothic" pitchFamily="34" charset="0"/>
              </a:rPr>
              <a:t>34% della popolazione</a:t>
            </a:r>
            <a:r>
              <a:rPr lang="it-IT" sz="1400" dirty="0" smtClean="0">
                <a:latin typeface="Century Gothic" pitchFamily="34" charset="0"/>
              </a:rPr>
              <a:t>. </a:t>
            </a:r>
          </a:p>
          <a:p>
            <a:r>
              <a:rPr lang="it-IT" sz="1400" dirty="0" smtClean="0">
                <a:latin typeface="Century Gothic" pitchFamily="34" charset="0"/>
              </a:rPr>
              <a:t>Nei 2.552 comuni del mezzogiorno (il 32% del totale) la densità demografica è molto più bassa che nel resto del paese.</a:t>
            </a:r>
          </a:p>
          <a:p>
            <a:r>
              <a:rPr lang="it-IT" sz="1400" dirty="0" smtClean="0">
                <a:latin typeface="Century Gothic" pitchFamily="34" charset="0"/>
              </a:rPr>
              <a:t>7 delle 14 città metropolitane sono nel mezzogiorno.</a:t>
            </a:r>
          </a:p>
        </p:txBody>
      </p:sp>
      <p:graphicFrame>
        <p:nvGraphicFramePr>
          <p:cNvPr id="17" name="Tabella 16"/>
          <p:cNvGraphicFramePr>
            <a:graphicFrameLocks noGrp="1"/>
          </p:cNvGraphicFramePr>
          <p:nvPr/>
        </p:nvGraphicFramePr>
        <p:xfrm>
          <a:off x="1593849" y="4851400"/>
          <a:ext cx="5734051" cy="1764030"/>
        </p:xfrm>
        <a:graphic>
          <a:graphicData uri="http://schemas.openxmlformats.org/drawingml/2006/table">
            <a:tbl>
              <a:tblPr/>
              <a:tblGrid>
                <a:gridCol w="1491517"/>
                <a:gridCol w="707089"/>
                <a:gridCol w="707089"/>
                <a:gridCol w="707089"/>
                <a:gridCol w="707089"/>
                <a:gridCol w="707089"/>
                <a:gridCol w="707089"/>
              </a:tblGrid>
              <a:tr h="190500">
                <a:tc>
                  <a:txBody>
                    <a:bodyPr/>
                    <a:lstStyle/>
                    <a:p>
                      <a:pPr algn="l" fontAlgn="b"/>
                      <a:endParaRPr lang="it-IT" sz="14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it-IT" sz="14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sotto i 2.000 </a:t>
                      </a:r>
                      <a:r>
                        <a:rPr lang="it-IT" sz="1400" b="0" i="0" u="none" strike="noStrike" dirty="0" err="1">
                          <a:solidFill>
                            <a:srgbClr val="000000"/>
                          </a:solidFill>
                          <a:latin typeface="Calibri"/>
                        </a:rPr>
                        <a:t>ab</a:t>
                      </a:r>
                      <a:endParaRPr lang="it-IT" sz="14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it-IT" sz="14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da 2.000 a 4.999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it-IT" sz="14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da 5.000 a 19.999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it-IT" sz="14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da 20.000 a 99.999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it-IT" sz="14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100.000 e oltre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it-IT" sz="14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Totale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</a:tr>
              <a:tr h="190500">
                <a:tc>
                  <a:txBody>
                    <a:bodyPr/>
                    <a:lstStyle/>
                    <a:p>
                      <a:pPr algn="l" fontAlgn="b"/>
                      <a:r>
                        <a:rPr lang="it-IT" sz="14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Nord-Ovest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it-IT" sz="14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1.645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it-IT" sz="14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734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it-IT" sz="14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540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it-IT" sz="14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107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it-IT" sz="14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7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it-IT" sz="14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3.033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90500">
                <a:tc>
                  <a:txBody>
                    <a:bodyPr/>
                    <a:lstStyle/>
                    <a:p>
                      <a:pPr algn="l" fontAlgn="b"/>
                      <a:r>
                        <a:rPr lang="it-IT" sz="14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Nord-Est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it-IT" sz="14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417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it-IT" sz="14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433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it-IT" sz="14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485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it-IT" sz="14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66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it-IT" sz="14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16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it-IT" sz="14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1.417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90500">
                <a:tc>
                  <a:txBody>
                    <a:bodyPr/>
                    <a:lstStyle/>
                    <a:p>
                      <a:pPr algn="l" fontAlgn="b"/>
                      <a:r>
                        <a:rPr lang="it-IT" sz="14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Centro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it-IT" sz="14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339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it-IT" sz="14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258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it-IT" sz="14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270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it-IT" sz="14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100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it-IT" sz="14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8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it-IT" sz="14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975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90500">
                <a:tc>
                  <a:txBody>
                    <a:bodyPr/>
                    <a:lstStyle/>
                    <a:p>
                      <a:pPr algn="l" fontAlgn="b"/>
                      <a:r>
                        <a:rPr lang="it-IT" sz="14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Mezzogiorno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it-IT" sz="14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1.074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it-IT" sz="14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660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it-IT" sz="14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602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it-IT" sz="14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201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it-IT" sz="14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15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it-IT" sz="14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2.552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</a:tr>
              <a:tr h="190500">
                <a:tc>
                  <a:txBody>
                    <a:bodyPr/>
                    <a:lstStyle/>
                    <a:p>
                      <a:pPr algn="l" fontAlgn="b"/>
                      <a:r>
                        <a:rPr lang="it-IT" sz="14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Italia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it-IT" sz="14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3.475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it-IT" sz="14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2.085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it-IT" sz="14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1.897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it-IT" sz="14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474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it-IT" sz="14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46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it-IT" sz="14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7.977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</a:tbl>
          </a:graphicData>
        </a:graphic>
      </p:graphicFrame>
      <p:sp>
        <p:nvSpPr>
          <p:cNvPr id="19" name="Rettangolo 18"/>
          <p:cNvSpPr/>
          <p:nvPr/>
        </p:nvSpPr>
        <p:spPr>
          <a:xfrm>
            <a:off x="1549400" y="4406900"/>
            <a:ext cx="6934200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it-IT" sz="1400" dirty="0" smtClean="0">
                <a:latin typeface="Century Gothic" pitchFamily="34" charset="0"/>
              </a:rPr>
              <a:t>15 delle maggiori città italiane (oltre 100mila abitanti) sono nel mezzogiorno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asellaDiTesto 7"/>
          <p:cNvSpPr txBox="1">
            <a:spLocks noChangeArrowheads="1"/>
          </p:cNvSpPr>
          <p:nvPr/>
        </p:nvSpPr>
        <p:spPr bwMode="auto">
          <a:xfrm>
            <a:off x="1357290" y="332656"/>
            <a:ext cx="7500989" cy="150810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just"/>
            <a:endParaRPr lang="it-IT" sz="1600" dirty="0">
              <a:latin typeface="Calibri" pitchFamily="34" charset="0"/>
            </a:endParaRPr>
          </a:p>
          <a:p>
            <a:pPr algn="just"/>
            <a:endParaRPr lang="it-IT" sz="1600" dirty="0" smtClean="0">
              <a:latin typeface="Century Gothic" pitchFamily="34" charset="0"/>
            </a:endParaRPr>
          </a:p>
          <a:p>
            <a:pPr algn="just"/>
            <a:r>
              <a:rPr lang="it-IT" sz="1600" b="1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Century Gothic" pitchFamily="34" charset="0"/>
              </a:rPr>
              <a:t>La dotazione infrastrutturale</a:t>
            </a:r>
          </a:p>
          <a:p>
            <a:pPr algn="just"/>
            <a:endParaRPr lang="it-IT" sz="1600" dirty="0" smtClean="0">
              <a:latin typeface="Century Gothic" pitchFamily="34" charset="0"/>
            </a:endParaRPr>
          </a:p>
          <a:p>
            <a:r>
              <a:rPr lang="it-IT" sz="1400" dirty="0" smtClean="0">
                <a:latin typeface="Century Gothic" pitchFamily="34" charset="0"/>
              </a:rPr>
              <a:t>Aumenta la </a:t>
            </a:r>
            <a:r>
              <a:rPr lang="it-IT" sz="1400" b="1" dirty="0" smtClean="0">
                <a:latin typeface="Century Gothic" pitchFamily="34" charset="0"/>
              </a:rPr>
              <a:t>divergenza nord-sud </a:t>
            </a:r>
            <a:r>
              <a:rPr lang="it-IT" sz="1400" dirty="0" smtClean="0">
                <a:latin typeface="Century Gothic" pitchFamily="34" charset="0"/>
              </a:rPr>
              <a:t>nelle infrastrutture economiche, mentre nelle infrastrutture sociali il </a:t>
            </a:r>
            <a:r>
              <a:rPr lang="it-IT" sz="1400" i="1" dirty="0" smtClean="0">
                <a:latin typeface="Century Gothic" pitchFamily="34" charset="0"/>
              </a:rPr>
              <a:t>gap </a:t>
            </a:r>
            <a:r>
              <a:rPr lang="it-IT" sz="1400" dirty="0" smtClean="0">
                <a:latin typeface="Century Gothic" pitchFamily="34" charset="0"/>
              </a:rPr>
              <a:t>tende a diminuire.</a:t>
            </a:r>
          </a:p>
        </p:txBody>
      </p:sp>
      <p:sp>
        <p:nvSpPr>
          <p:cNvPr id="7" name="CasellaDiTesto 6"/>
          <p:cNvSpPr txBox="1"/>
          <p:nvPr/>
        </p:nvSpPr>
        <p:spPr>
          <a:xfrm>
            <a:off x="7266851" y="6581025"/>
            <a:ext cx="1877181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sz="1200" i="1" dirty="0" smtClean="0"/>
              <a:t>Fonte: </a:t>
            </a:r>
            <a:r>
              <a:rPr lang="it-IT" sz="1200" i="1" dirty="0" err="1" smtClean="0"/>
              <a:t>Tagliacarne</a:t>
            </a:r>
            <a:r>
              <a:rPr lang="it-IT" sz="1200" i="1" dirty="0" smtClean="0"/>
              <a:t> 2011-14</a:t>
            </a:r>
            <a:endParaRPr lang="it-IT" sz="1200" i="1" dirty="0"/>
          </a:p>
        </p:txBody>
      </p:sp>
      <p:sp>
        <p:nvSpPr>
          <p:cNvPr id="12" name="Rettangolo 11"/>
          <p:cNvSpPr/>
          <p:nvPr/>
        </p:nvSpPr>
        <p:spPr>
          <a:xfrm>
            <a:off x="1357290" y="5286388"/>
            <a:ext cx="7786710" cy="127727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it-IT" sz="1100" dirty="0" smtClean="0"/>
              <a:t>N.B. Le </a:t>
            </a:r>
            <a:r>
              <a:rPr lang="it-IT" sz="1100" b="1" dirty="0" smtClean="0"/>
              <a:t>infrastrutture di tipo economico</a:t>
            </a:r>
            <a:r>
              <a:rPr lang="it-IT" sz="1100" dirty="0" smtClean="0"/>
              <a:t>, che supportano direttamente le attività produttive, sono </a:t>
            </a:r>
            <a:r>
              <a:rPr lang="it-IT" sz="1100" u="sng" dirty="0" smtClean="0"/>
              <a:t>strade, autostrade, aeroporti, trasporto navale, reti fognarie, acquedotti, reti di distribuzione dell’acqua, reti del gas, dell’elettricità, impianti di irrigazione e strutture per il trasferimento delle merci</a:t>
            </a:r>
            <a:r>
              <a:rPr lang="it-IT" sz="1100" dirty="0" smtClean="0"/>
              <a:t>. </a:t>
            </a:r>
          </a:p>
          <a:p>
            <a:r>
              <a:rPr lang="it-IT" sz="1100" dirty="0" smtClean="0"/>
              <a:t>Le </a:t>
            </a:r>
            <a:r>
              <a:rPr lang="it-IT" sz="1100" b="1" dirty="0" smtClean="0"/>
              <a:t>infrastrutture di tipo sociale</a:t>
            </a:r>
            <a:r>
              <a:rPr lang="it-IT" sz="1100" dirty="0" smtClean="0"/>
              <a:t>, finalizzate ad accrescere il benessere sociale e indirettamente ad agire sulla produttività economica, sono </a:t>
            </a:r>
            <a:r>
              <a:rPr lang="it-IT" sz="1100" u="sng" dirty="0" smtClean="0"/>
              <a:t>scuole, strutture per la sicurezza pubblica, edilizia pubblica </a:t>
            </a:r>
            <a:r>
              <a:rPr lang="it-IT" sz="1100" dirty="0" smtClean="0"/>
              <a:t>(non riconducibile a spese di natura economica), </a:t>
            </a:r>
            <a:r>
              <a:rPr lang="it-IT" sz="1100" u="sng" dirty="0" smtClean="0"/>
              <a:t>impianti di smaltimento dei rifiuti, ospedali, impianti sportivi, aree verdi, interventi di bonifica e risanamento urbano, case di riposo, strutture per l’assistenza residenziale </a:t>
            </a:r>
            <a:r>
              <a:rPr lang="it-IT" sz="1100" dirty="0" smtClean="0"/>
              <a:t>(Hansen, 1965). </a:t>
            </a:r>
            <a:endParaRPr lang="it-IT" sz="1100" dirty="0"/>
          </a:p>
        </p:txBody>
      </p:sp>
      <p:graphicFrame>
        <p:nvGraphicFramePr>
          <p:cNvPr id="8" name="Grafico 7"/>
          <p:cNvGraphicFramePr/>
          <p:nvPr/>
        </p:nvGraphicFramePr>
        <p:xfrm>
          <a:off x="1214414" y="2428868"/>
          <a:ext cx="3776669" cy="257176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10" name="Grafico 9"/>
          <p:cNvGraphicFramePr/>
          <p:nvPr/>
        </p:nvGraphicFramePr>
        <p:xfrm>
          <a:off x="5072066" y="2428868"/>
          <a:ext cx="3786214" cy="257609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13" name="CasellaDiTesto 12"/>
          <p:cNvSpPr txBox="1"/>
          <p:nvPr/>
        </p:nvSpPr>
        <p:spPr>
          <a:xfrm>
            <a:off x="1714480" y="2143116"/>
            <a:ext cx="3111301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sz="1400" b="1" i="1" dirty="0" smtClean="0">
                <a:solidFill>
                  <a:schemeClr val="accent5">
                    <a:lumMod val="75000"/>
                  </a:schemeClr>
                </a:solidFill>
              </a:rPr>
              <a:t>Infrastrutture economiche (Italia = 100)</a:t>
            </a:r>
            <a:endParaRPr lang="it-IT" sz="1400" b="1" i="1" dirty="0">
              <a:solidFill>
                <a:schemeClr val="accent5">
                  <a:lumMod val="75000"/>
                </a:schemeClr>
              </a:solidFill>
            </a:endParaRPr>
          </a:p>
        </p:txBody>
      </p:sp>
      <p:sp>
        <p:nvSpPr>
          <p:cNvPr id="14" name="CasellaDiTesto 13"/>
          <p:cNvSpPr txBox="1"/>
          <p:nvPr/>
        </p:nvSpPr>
        <p:spPr>
          <a:xfrm>
            <a:off x="5572132" y="2143116"/>
            <a:ext cx="2689775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sz="1400" b="1" i="1" dirty="0" smtClean="0">
                <a:solidFill>
                  <a:schemeClr val="accent6">
                    <a:lumMod val="75000"/>
                  </a:schemeClr>
                </a:solidFill>
              </a:rPr>
              <a:t>Infrastrutture sociali (Italia = 100)</a:t>
            </a:r>
            <a:endParaRPr lang="it-IT" sz="1400" b="1" i="1" dirty="0">
              <a:solidFill>
                <a:schemeClr val="accent6">
                  <a:lumMod val="75000"/>
                </a:schemeClr>
              </a:solidFill>
            </a:endParaRPr>
          </a:p>
        </p:txBody>
      </p:sp>
      <p:grpSp>
        <p:nvGrpSpPr>
          <p:cNvPr id="19" name="Gruppo 18"/>
          <p:cNvGrpSpPr/>
          <p:nvPr/>
        </p:nvGrpSpPr>
        <p:grpSpPr>
          <a:xfrm>
            <a:off x="0" y="335053"/>
            <a:ext cx="1016000" cy="6522947"/>
            <a:chOff x="0" y="335053"/>
            <a:chExt cx="1016000" cy="6522947"/>
          </a:xfrm>
        </p:grpSpPr>
        <p:sp>
          <p:nvSpPr>
            <p:cNvPr id="20" name="Rettangolo 19"/>
            <p:cNvSpPr/>
            <p:nvPr/>
          </p:nvSpPr>
          <p:spPr>
            <a:xfrm>
              <a:off x="0" y="2051050"/>
              <a:ext cx="1016000" cy="4806950"/>
            </a:xfrm>
            <a:prstGeom prst="rect">
              <a:avLst/>
            </a:prstGeom>
            <a:gradFill flip="none" rotWithShape="1">
              <a:gsLst>
                <a:gs pos="0">
                  <a:schemeClr val="accent6">
                    <a:lumMod val="50000"/>
                    <a:shade val="30000"/>
                    <a:satMod val="115000"/>
                  </a:schemeClr>
                </a:gs>
                <a:gs pos="50000">
                  <a:schemeClr val="accent6">
                    <a:lumMod val="50000"/>
                    <a:shade val="67500"/>
                    <a:satMod val="115000"/>
                  </a:schemeClr>
                </a:gs>
                <a:gs pos="100000">
                  <a:schemeClr val="accent6">
                    <a:lumMod val="50000"/>
                    <a:shade val="100000"/>
                    <a:satMod val="115000"/>
                  </a:schemeClr>
                </a:gs>
              </a:gsLst>
              <a:lin ang="108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vert270" rtlCol="0" anchor="ctr"/>
            <a:lstStyle/>
            <a:p>
              <a:pPr algn="ctr"/>
              <a:r>
                <a:rPr lang="it-IT" sz="2000" dirty="0" smtClean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 Rounded MT Bold" pitchFamily="34" charset="0"/>
                  <a:cs typeface="Aharoni" pitchFamily="2" charset="-79"/>
                </a:rPr>
                <a:t>I CONFERENZA PROGRAMMATICA</a:t>
              </a:r>
            </a:p>
            <a:p>
              <a:pPr algn="ctr"/>
              <a:r>
                <a:rPr lang="it-IT" dirty="0" smtClean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 Rounded MT Bold" pitchFamily="34" charset="0"/>
                  <a:cs typeface="Aharoni" pitchFamily="2" charset="-79"/>
                </a:rPr>
                <a:t> </a:t>
              </a:r>
              <a:r>
                <a:rPr lang="it-IT" sz="1400" dirty="0" smtClean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 Rounded MT Bold" pitchFamily="34" charset="0"/>
                  <a:cs typeface="Aharoni" pitchFamily="2" charset="-79"/>
                </a:rPr>
                <a:t>delle </a:t>
              </a:r>
              <a:r>
                <a:rPr lang="it-IT" sz="2400" dirty="0" smtClean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 Rounded MT Bold" pitchFamily="34" charset="0"/>
                  <a:cs typeface="Aharoni" pitchFamily="2" charset="-79"/>
                </a:rPr>
                <a:t>Città </a:t>
              </a:r>
              <a:r>
                <a:rPr lang="it-IT" sz="1400" dirty="0" smtClean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 Rounded MT Bold" pitchFamily="34" charset="0"/>
                  <a:cs typeface="Aharoni" pitchFamily="2" charset="-79"/>
                </a:rPr>
                <a:t>del </a:t>
              </a:r>
              <a:r>
                <a:rPr lang="it-IT" sz="2400" dirty="0" smtClean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 Rounded MT Bold" pitchFamily="34" charset="0"/>
                  <a:cs typeface="Aharoni" pitchFamily="2" charset="-79"/>
                </a:rPr>
                <a:t>Mezzogiorno</a:t>
              </a:r>
              <a:endParaRPr lang="it-IT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Rounded MT Bold" pitchFamily="34" charset="0"/>
                <a:cs typeface="Aharoni" pitchFamily="2" charset="-79"/>
              </a:endParaRPr>
            </a:p>
          </p:txBody>
        </p:sp>
        <p:pic>
          <p:nvPicPr>
            <p:cNvPr id="18" name="Immagine 17" descr="index2.png"/>
            <p:cNvPicPr>
              <a:picLocks noChangeAspect="1"/>
            </p:cNvPicPr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286353" y="335053"/>
              <a:ext cx="590476" cy="869842"/>
            </a:xfrm>
            <a:prstGeom prst="rect">
              <a:avLst/>
            </a:prstGeom>
          </p:spPr>
        </p:pic>
        <p:pic>
          <p:nvPicPr>
            <p:cNvPr id="21" name="Immagine 20" descr="IFEL.jpg"/>
            <p:cNvPicPr>
              <a:picLocks noChangeAspect="1"/>
            </p:cNvPicPr>
            <p:nvPr/>
          </p:nvPicPr>
          <p:blipFill>
            <a:blip r:embed="rId5" cstate="print"/>
            <a:srcRect l="11211" r="11213"/>
            <a:stretch>
              <a:fillRect/>
            </a:stretch>
          </p:blipFill>
          <p:spPr>
            <a:xfrm>
              <a:off x="171450" y="1295400"/>
              <a:ext cx="826103" cy="557213"/>
            </a:xfrm>
            <a:prstGeom prst="rect">
              <a:avLst/>
            </a:prstGeom>
          </p:spPr>
        </p:pic>
      </p:grpSp>
      <p:sp>
        <p:nvSpPr>
          <p:cNvPr id="26" name="Segnaposto numero diapositiva 1"/>
          <p:cNvSpPr>
            <a:spLocks noGrp="1"/>
          </p:cNvSpPr>
          <p:nvPr>
            <p:ph type="sldNum" sz="quarter" idx="12"/>
          </p:nvPr>
        </p:nvSpPr>
        <p:spPr>
          <a:xfrm>
            <a:off x="8572500" y="50800"/>
            <a:ext cx="482600" cy="273050"/>
          </a:xfrm>
          <a:noFill/>
          <a:ln w="19050">
            <a:solidFill>
              <a:srgbClr val="993300"/>
            </a:solidFill>
            <a:miter lim="800000"/>
            <a:headEnd/>
            <a:tailEnd/>
          </a:ln>
        </p:spPr>
        <p:txBody>
          <a:bodyPr/>
          <a:lstStyle/>
          <a:p>
            <a:pPr algn="ctr"/>
            <a:fld id="{3D14C678-8F2A-4408-92AA-B5081F752091}" type="slidenum">
              <a:rPr lang="it-IT" sz="1050" b="1">
                <a:solidFill>
                  <a:srgbClr val="993300"/>
                </a:solidFill>
                <a:latin typeface="Arial Rounded MT Bold" pitchFamily="34" charset="0"/>
              </a:rPr>
              <a:pPr algn="ctr"/>
              <a:t>4</a:t>
            </a:fld>
            <a:endParaRPr lang="it-IT" b="1" dirty="0">
              <a:solidFill>
                <a:srgbClr val="993300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asellaDiTesto 7"/>
          <p:cNvSpPr txBox="1">
            <a:spLocks noChangeArrowheads="1"/>
          </p:cNvSpPr>
          <p:nvPr/>
        </p:nvSpPr>
        <p:spPr bwMode="auto">
          <a:xfrm>
            <a:off x="1357290" y="332656"/>
            <a:ext cx="7500989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just"/>
            <a:r>
              <a:rPr lang="it-IT" sz="1600" b="1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Century Gothic" pitchFamily="34" charset="0"/>
              </a:rPr>
              <a:t>Autostrade e ferrovie</a:t>
            </a:r>
          </a:p>
        </p:txBody>
      </p:sp>
      <p:sp>
        <p:nvSpPr>
          <p:cNvPr id="7" name="CasellaDiTesto 6"/>
          <p:cNvSpPr txBox="1"/>
          <p:nvPr/>
        </p:nvSpPr>
        <p:spPr>
          <a:xfrm>
            <a:off x="7905750" y="6581025"/>
            <a:ext cx="1233351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sz="1200" i="1" dirty="0" smtClean="0"/>
              <a:t>Fonte: Istat 2013</a:t>
            </a:r>
            <a:endParaRPr lang="it-IT" sz="1200" i="1" dirty="0"/>
          </a:p>
        </p:txBody>
      </p:sp>
      <p:graphicFrame>
        <p:nvGraphicFramePr>
          <p:cNvPr id="12" name="Tabella 11"/>
          <p:cNvGraphicFramePr>
            <a:graphicFrameLocks noGrp="1"/>
          </p:cNvGraphicFramePr>
          <p:nvPr/>
        </p:nvGraphicFramePr>
        <p:xfrm>
          <a:off x="1504950" y="1428750"/>
          <a:ext cx="3911600" cy="1400175"/>
        </p:xfrm>
        <a:graphic>
          <a:graphicData uri="http://schemas.openxmlformats.org/drawingml/2006/table">
            <a:tbl>
              <a:tblPr/>
              <a:tblGrid>
                <a:gridCol w="1116694"/>
                <a:gridCol w="1053245"/>
                <a:gridCol w="1741661"/>
              </a:tblGrid>
              <a:tr h="600075">
                <a:tc>
                  <a:txBody>
                    <a:bodyPr/>
                    <a:lstStyle/>
                    <a:p>
                      <a:pPr algn="ctr" fontAlgn="ctr"/>
                      <a:endParaRPr lang="it-IT" sz="12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2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km autostrade </a:t>
                      </a:r>
                      <a:r>
                        <a:rPr lang="it-IT" sz="1200" b="0" i="0" u="none" strike="noStrike" dirty="0" smtClean="0">
                          <a:solidFill>
                            <a:srgbClr val="000000"/>
                          </a:solidFill>
                          <a:latin typeface="Calibri"/>
                        </a:rPr>
                        <a:t>ogni</a:t>
                      </a:r>
                      <a:r>
                        <a:rPr lang="it-IT" sz="1200" b="0" i="0" u="none" strike="noStrike" baseline="0" dirty="0" smtClean="0">
                          <a:solidFill>
                            <a:srgbClr val="000000"/>
                          </a:solidFill>
                          <a:latin typeface="Calibri"/>
                        </a:rPr>
                        <a:t> </a:t>
                      </a:r>
                      <a:r>
                        <a:rPr lang="it-IT" sz="1200" b="0" i="0" u="none" strike="noStrike" dirty="0" smtClean="0">
                          <a:solidFill>
                            <a:srgbClr val="000000"/>
                          </a:solidFill>
                          <a:latin typeface="Calibri"/>
                        </a:rPr>
                        <a:t>10.000 </a:t>
                      </a:r>
                      <a:r>
                        <a:rPr lang="it-IT" sz="12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autovetture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2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km di </a:t>
                      </a:r>
                      <a:r>
                        <a:rPr lang="it-IT" sz="1200" b="0" i="0" u="none" strike="noStrike" dirty="0" smtClean="0">
                          <a:solidFill>
                            <a:srgbClr val="000000"/>
                          </a:solidFill>
                          <a:latin typeface="Calibri"/>
                        </a:rPr>
                        <a:t>autostrade/100 km</a:t>
                      </a:r>
                      <a:r>
                        <a:rPr lang="it-IT" sz="1200" b="0" i="0" u="none" strike="noStrike" baseline="30000" dirty="0" smtClean="0">
                          <a:solidFill>
                            <a:srgbClr val="000000"/>
                          </a:solidFill>
                          <a:latin typeface="Calibri"/>
                        </a:rPr>
                        <a:t>2</a:t>
                      </a:r>
                      <a:endParaRPr lang="it-IT" sz="1200" b="0" i="0" u="none" strike="noStrike" baseline="30000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</a:tr>
              <a:tr h="200025">
                <a:tc>
                  <a:txBody>
                    <a:bodyPr/>
                    <a:lstStyle/>
                    <a:p>
                      <a:pPr algn="l" fontAlgn="b"/>
                      <a:r>
                        <a:rPr lang="it-IT" sz="12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Nord-ovest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2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16,9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2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3,3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00025">
                <a:tc>
                  <a:txBody>
                    <a:bodyPr/>
                    <a:lstStyle/>
                    <a:p>
                      <a:pPr algn="l" fontAlgn="b"/>
                      <a:r>
                        <a:rPr lang="it-IT" sz="12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Nord-est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2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12,7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2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2,5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00025">
                <a:tc>
                  <a:txBody>
                    <a:bodyPr/>
                    <a:lstStyle/>
                    <a:p>
                      <a:pPr algn="l" fontAlgn="b"/>
                      <a:r>
                        <a:rPr lang="it-IT" sz="12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Centro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2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5,8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2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2,0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00025">
                <a:tc>
                  <a:txBody>
                    <a:bodyPr/>
                    <a:lstStyle/>
                    <a:p>
                      <a:pPr algn="l" fontAlgn="b"/>
                      <a:r>
                        <a:rPr lang="it-IT" sz="12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Mezzogiorno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2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14,0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2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1,7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15" name="Rettangolo 14"/>
          <p:cNvSpPr/>
          <p:nvPr/>
        </p:nvSpPr>
        <p:spPr>
          <a:xfrm>
            <a:off x="1416050" y="762000"/>
            <a:ext cx="751205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it-IT" sz="1200" dirty="0" smtClean="0">
                <a:latin typeface="Century Gothic" pitchFamily="34" charset="0"/>
              </a:rPr>
              <a:t>In rapporto alla superficie territoriale la </a:t>
            </a:r>
            <a:r>
              <a:rPr lang="it-IT" sz="1200" b="1" dirty="0" smtClean="0">
                <a:latin typeface="Century Gothic" pitchFamily="34" charset="0"/>
              </a:rPr>
              <a:t>dotazione autostradale </a:t>
            </a:r>
            <a:r>
              <a:rPr lang="it-IT" sz="1200" dirty="0" smtClean="0">
                <a:latin typeface="Century Gothic" pitchFamily="34" charset="0"/>
              </a:rPr>
              <a:t>del mezzogiorno è inferiore al resto del paese</a:t>
            </a:r>
          </a:p>
        </p:txBody>
      </p:sp>
      <p:sp>
        <p:nvSpPr>
          <p:cNvPr id="19" name="Rettangolo 18"/>
          <p:cNvSpPr/>
          <p:nvPr/>
        </p:nvSpPr>
        <p:spPr>
          <a:xfrm>
            <a:off x="1504950" y="3117850"/>
            <a:ext cx="751205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it-IT" sz="1200" dirty="0" smtClean="0">
                <a:latin typeface="Century Gothic" pitchFamily="34" charset="0"/>
              </a:rPr>
              <a:t>Anche </a:t>
            </a:r>
            <a:r>
              <a:rPr lang="it-IT" sz="1200" b="1" dirty="0" smtClean="0">
                <a:latin typeface="Century Gothic" pitchFamily="34" charset="0"/>
              </a:rPr>
              <a:t>l’offerta ferroviaria RFI</a:t>
            </a:r>
            <a:r>
              <a:rPr lang="it-IT" sz="1200" dirty="0" smtClean="0">
                <a:latin typeface="Century Gothic" pitchFamily="34" charset="0"/>
              </a:rPr>
              <a:t> ha standard molto bassi nel mezzogiorno: solo il 2,4% della rete è ad Alta Velocità</a:t>
            </a:r>
          </a:p>
        </p:txBody>
      </p:sp>
      <p:grpSp>
        <p:nvGrpSpPr>
          <p:cNvPr id="22" name="Gruppo 21"/>
          <p:cNvGrpSpPr/>
          <p:nvPr/>
        </p:nvGrpSpPr>
        <p:grpSpPr>
          <a:xfrm>
            <a:off x="0" y="335053"/>
            <a:ext cx="1016000" cy="6522947"/>
            <a:chOff x="0" y="335053"/>
            <a:chExt cx="1016000" cy="6522947"/>
          </a:xfrm>
        </p:grpSpPr>
        <p:sp>
          <p:nvSpPr>
            <p:cNvPr id="23" name="Rettangolo 22"/>
            <p:cNvSpPr/>
            <p:nvPr/>
          </p:nvSpPr>
          <p:spPr>
            <a:xfrm>
              <a:off x="0" y="2051050"/>
              <a:ext cx="1016000" cy="4806950"/>
            </a:xfrm>
            <a:prstGeom prst="rect">
              <a:avLst/>
            </a:prstGeom>
            <a:gradFill flip="none" rotWithShape="1">
              <a:gsLst>
                <a:gs pos="0">
                  <a:schemeClr val="accent6">
                    <a:lumMod val="50000"/>
                    <a:shade val="30000"/>
                    <a:satMod val="115000"/>
                  </a:schemeClr>
                </a:gs>
                <a:gs pos="50000">
                  <a:schemeClr val="accent6">
                    <a:lumMod val="50000"/>
                    <a:shade val="67500"/>
                    <a:satMod val="115000"/>
                  </a:schemeClr>
                </a:gs>
                <a:gs pos="100000">
                  <a:schemeClr val="accent6">
                    <a:lumMod val="50000"/>
                    <a:shade val="100000"/>
                    <a:satMod val="115000"/>
                  </a:schemeClr>
                </a:gs>
              </a:gsLst>
              <a:lin ang="108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vert270" rtlCol="0" anchor="ctr"/>
            <a:lstStyle/>
            <a:p>
              <a:pPr algn="ctr"/>
              <a:r>
                <a:rPr lang="it-IT" sz="2000" dirty="0" smtClean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 Rounded MT Bold" pitchFamily="34" charset="0"/>
                  <a:cs typeface="Aharoni" pitchFamily="2" charset="-79"/>
                </a:rPr>
                <a:t>I CONFERENZA PROGRAMMATICA</a:t>
              </a:r>
            </a:p>
            <a:p>
              <a:pPr algn="ctr"/>
              <a:r>
                <a:rPr lang="it-IT" dirty="0" smtClean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 Rounded MT Bold" pitchFamily="34" charset="0"/>
                  <a:cs typeface="Aharoni" pitchFamily="2" charset="-79"/>
                </a:rPr>
                <a:t> </a:t>
              </a:r>
              <a:r>
                <a:rPr lang="it-IT" sz="1400" dirty="0" smtClean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 Rounded MT Bold" pitchFamily="34" charset="0"/>
                  <a:cs typeface="Aharoni" pitchFamily="2" charset="-79"/>
                </a:rPr>
                <a:t>delle </a:t>
              </a:r>
              <a:r>
                <a:rPr lang="it-IT" sz="2400" dirty="0" smtClean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 Rounded MT Bold" pitchFamily="34" charset="0"/>
                  <a:cs typeface="Aharoni" pitchFamily="2" charset="-79"/>
                </a:rPr>
                <a:t>Città </a:t>
              </a:r>
              <a:r>
                <a:rPr lang="it-IT" sz="1400" dirty="0" smtClean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 Rounded MT Bold" pitchFamily="34" charset="0"/>
                  <a:cs typeface="Aharoni" pitchFamily="2" charset="-79"/>
                </a:rPr>
                <a:t>del </a:t>
              </a:r>
              <a:r>
                <a:rPr lang="it-IT" sz="2400" dirty="0" smtClean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 Rounded MT Bold" pitchFamily="34" charset="0"/>
                  <a:cs typeface="Aharoni" pitchFamily="2" charset="-79"/>
                </a:rPr>
                <a:t>Mezzogiorno</a:t>
              </a:r>
              <a:endParaRPr lang="it-IT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Rounded MT Bold" pitchFamily="34" charset="0"/>
                <a:cs typeface="Aharoni" pitchFamily="2" charset="-79"/>
              </a:endParaRPr>
            </a:p>
          </p:txBody>
        </p:sp>
        <p:pic>
          <p:nvPicPr>
            <p:cNvPr id="24" name="Immagine 23" descr="index2.png"/>
            <p:cNvPicPr>
              <a:picLocks noChangeAspect="1"/>
            </p:cNvPicPr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286353" y="335053"/>
              <a:ext cx="590476" cy="869842"/>
            </a:xfrm>
            <a:prstGeom prst="rect">
              <a:avLst/>
            </a:prstGeom>
          </p:spPr>
        </p:pic>
        <p:pic>
          <p:nvPicPr>
            <p:cNvPr id="25" name="Immagine 24" descr="IFEL.jpg"/>
            <p:cNvPicPr>
              <a:picLocks noChangeAspect="1"/>
            </p:cNvPicPr>
            <p:nvPr/>
          </p:nvPicPr>
          <p:blipFill>
            <a:blip r:embed="rId3" cstate="print"/>
            <a:srcRect l="11211" r="11213"/>
            <a:stretch>
              <a:fillRect/>
            </a:stretch>
          </p:blipFill>
          <p:spPr>
            <a:xfrm>
              <a:off x="171450" y="1295400"/>
              <a:ext cx="826103" cy="557213"/>
            </a:xfrm>
            <a:prstGeom prst="rect">
              <a:avLst/>
            </a:prstGeom>
          </p:spPr>
        </p:pic>
      </p:grpSp>
      <p:sp>
        <p:nvSpPr>
          <p:cNvPr id="26" name="Segnaposto numero diapositiva 1"/>
          <p:cNvSpPr>
            <a:spLocks noGrp="1"/>
          </p:cNvSpPr>
          <p:nvPr>
            <p:ph type="sldNum" sz="quarter" idx="12"/>
          </p:nvPr>
        </p:nvSpPr>
        <p:spPr>
          <a:xfrm>
            <a:off x="8572500" y="50800"/>
            <a:ext cx="482600" cy="273050"/>
          </a:xfrm>
          <a:noFill/>
          <a:ln w="19050">
            <a:solidFill>
              <a:srgbClr val="993300"/>
            </a:solidFill>
            <a:miter lim="800000"/>
            <a:headEnd/>
            <a:tailEnd/>
          </a:ln>
        </p:spPr>
        <p:txBody>
          <a:bodyPr/>
          <a:lstStyle/>
          <a:p>
            <a:pPr algn="ctr"/>
            <a:fld id="{3D14C678-8F2A-4408-92AA-B5081F752091}" type="slidenum">
              <a:rPr lang="it-IT" sz="1050" b="1">
                <a:solidFill>
                  <a:srgbClr val="993300"/>
                </a:solidFill>
                <a:latin typeface="Arial Rounded MT Bold" pitchFamily="34" charset="0"/>
              </a:rPr>
              <a:pPr algn="ctr"/>
              <a:t>5</a:t>
            </a:fld>
            <a:endParaRPr lang="it-IT" b="1" dirty="0">
              <a:solidFill>
                <a:srgbClr val="993300"/>
              </a:solidFill>
              <a:latin typeface="Arial Rounded MT Bold" pitchFamily="34" charset="0"/>
            </a:endParaRPr>
          </a:p>
        </p:txBody>
      </p:sp>
      <p:graphicFrame>
        <p:nvGraphicFramePr>
          <p:cNvPr id="13" name="Tabella 12"/>
          <p:cNvGraphicFramePr>
            <a:graphicFrameLocks noGrp="1"/>
          </p:cNvGraphicFramePr>
          <p:nvPr/>
        </p:nvGraphicFramePr>
        <p:xfrm>
          <a:off x="1549400" y="3651250"/>
          <a:ext cx="4000500" cy="1912620"/>
        </p:xfrm>
        <a:graphic>
          <a:graphicData uri="http://schemas.openxmlformats.org/drawingml/2006/table">
            <a:tbl>
              <a:tblPr/>
              <a:tblGrid>
                <a:gridCol w="1537310"/>
                <a:gridCol w="716247"/>
                <a:gridCol w="943349"/>
                <a:gridCol w="803594"/>
              </a:tblGrid>
              <a:tr h="1143000"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2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2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Km di ferrovia ogni 100.000 abitanti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2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km di ferrovia / 100 km</a:t>
                      </a:r>
                      <a:r>
                        <a:rPr lang="it-IT" sz="1200" b="0" i="0" u="none" strike="noStrike" baseline="-25000">
                          <a:solidFill>
                            <a:srgbClr val="000000"/>
                          </a:solidFill>
                          <a:latin typeface="Calibri"/>
                        </a:rPr>
                        <a:t>2</a:t>
                      </a:r>
                      <a:endParaRPr lang="it-IT" sz="12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2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% di rete RFI ad Alta Velocità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BFBFBF"/>
                    </a:solidFill>
                  </a:tcPr>
                </a:tc>
              </a:tr>
              <a:tr h="190500">
                <a:tc>
                  <a:txBody>
                    <a:bodyPr/>
                    <a:lstStyle/>
                    <a:p>
                      <a:pPr algn="l" rtl="0" fontAlgn="b"/>
                      <a:r>
                        <a:rPr lang="it-IT" sz="12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Nord-ovest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2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25,8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2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7,2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2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5,8%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90500">
                <a:tc>
                  <a:txBody>
                    <a:bodyPr/>
                    <a:lstStyle/>
                    <a:p>
                      <a:pPr algn="l" rtl="0" fontAlgn="b"/>
                      <a:r>
                        <a:rPr lang="it-IT" sz="12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Nord-est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2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28,5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2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5,3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2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9,6%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90500">
                <a:tc>
                  <a:txBody>
                    <a:bodyPr/>
                    <a:lstStyle/>
                    <a:p>
                      <a:pPr algn="l" rtl="0" fontAlgn="b"/>
                      <a:r>
                        <a:rPr lang="it-IT" sz="12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Centro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2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28,6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2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5,9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2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5,9%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90500">
                <a:tc>
                  <a:txBody>
                    <a:bodyPr/>
                    <a:lstStyle/>
                    <a:p>
                      <a:pPr algn="l" rtl="0" fontAlgn="b"/>
                      <a:r>
                        <a:rPr lang="it-IT" sz="12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Mezzogiorno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8EB4E3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2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27,5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8EB4E3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2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4,7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8EB4E3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2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2,4%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8EB4E3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asellaDiTesto 6"/>
          <p:cNvSpPr txBox="1"/>
          <p:nvPr/>
        </p:nvSpPr>
        <p:spPr>
          <a:xfrm>
            <a:off x="7550150" y="6581025"/>
            <a:ext cx="157799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sz="1200" i="1" dirty="0" smtClean="0"/>
              <a:t>Fonte: Istat - anni vari </a:t>
            </a:r>
            <a:endParaRPr lang="it-IT" sz="1200" i="1" dirty="0"/>
          </a:p>
        </p:txBody>
      </p:sp>
      <p:grpSp>
        <p:nvGrpSpPr>
          <p:cNvPr id="16" name="Gruppo 15"/>
          <p:cNvGrpSpPr/>
          <p:nvPr/>
        </p:nvGrpSpPr>
        <p:grpSpPr>
          <a:xfrm>
            <a:off x="0" y="335053"/>
            <a:ext cx="1016000" cy="6522947"/>
            <a:chOff x="0" y="335053"/>
            <a:chExt cx="1016000" cy="6522947"/>
          </a:xfrm>
        </p:grpSpPr>
        <p:sp>
          <p:nvSpPr>
            <p:cNvPr id="17" name="Rettangolo 16"/>
            <p:cNvSpPr/>
            <p:nvPr/>
          </p:nvSpPr>
          <p:spPr>
            <a:xfrm>
              <a:off x="0" y="2051050"/>
              <a:ext cx="1016000" cy="4806950"/>
            </a:xfrm>
            <a:prstGeom prst="rect">
              <a:avLst/>
            </a:prstGeom>
            <a:gradFill flip="none" rotWithShape="1">
              <a:gsLst>
                <a:gs pos="0">
                  <a:schemeClr val="accent6">
                    <a:lumMod val="50000"/>
                    <a:shade val="30000"/>
                    <a:satMod val="115000"/>
                  </a:schemeClr>
                </a:gs>
                <a:gs pos="50000">
                  <a:schemeClr val="accent6">
                    <a:lumMod val="50000"/>
                    <a:shade val="67500"/>
                    <a:satMod val="115000"/>
                  </a:schemeClr>
                </a:gs>
                <a:gs pos="100000">
                  <a:schemeClr val="accent6">
                    <a:lumMod val="50000"/>
                    <a:shade val="100000"/>
                    <a:satMod val="115000"/>
                  </a:schemeClr>
                </a:gs>
              </a:gsLst>
              <a:lin ang="108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vert270" rtlCol="0" anchor="ctr"/>
            <a:lstStyle/>
            <a:p>
              <a:pPr algn="ctr"/>
              <a:r>
                <a:rPr lang="it-IT" sz="2000" dirty="0" smtClean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 Rounded MT Bold" pitchFamily="34" charset="0"/>
                  <a:cs typeface="Aharoni" pitchFamily="2" charset="-79"/>
                </a:rPr>
                <a:t>I CONFERENZA PROGRAMMATICA</a:t>
              </a:r>
            </a:p>
            <a:p>
              <a:pPr algn="ctr"/>
              <a:r>
                <a:rPr lang="it-IT" dirty="0" smtClean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 Rounded MT Bold" pitchFamily="34" charset="0"/>
                  <a:cs typeface="Aharoni" pitchFamily="2" charset="-79"/>
                </a:rPr>
                <a:t> </a:t>
              </a:r>
              <a:r>
                <a:rPr lang="it-IT" sz="1400" dirty="0" smtClean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 Rounded MT Bold" pitchFamily="34" charset="0"/>
                  <a:cs typeface="Aharoni" pitchFamily="2" charset="-79"/>
                </a:rPr>
                <a:t>delle </a:t>
              </a:r>
              <a:r>
                <a:rPr lang="it-IT" sz="2400" dirty="0" smtClean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 Rounded MT Bold" pitchFamily="34" charset="0"/>
                  <a:cs typeface="Aharoni" pitchFamily="2" charset="-79"/>
                </a:rPr>
                <a:t>Città </a:t>
              </a:r>
              <a:r>
                <a:rPr lang="it-IT" sz="1400" dirty="0" smtClean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 Rounded MT Bold" pitchFamily="34" charset="0"/>
                  <a:cs typeface="Aharoni" pitchFamily="2" charset="-79"/>
                </a:rPr>
                <a:t>del </a:t>
              </a:r>
              <a:r>
                <a:rPr lang="it-IT" sz="2400" dirty="0" smtClean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 Rounded MT Bold" pitchFamily="34" charset="0"/>
                  <a:cs typeface="Aharoni" pitchFamily="2" charset="-79"/>
                </a:rPr>
                <a:t>Mezzogiorno</a:t>
              </a:r>
              <a:endParaRPr lang="it-IT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Rounded MT Bold" pitchFamily="34" charset="0"/>
                <a:cs typeface="Aharoni" pitchFamily="2" charset="-79"/>
              </a:endParaRPr>
            </a:p>
          </p:txBody>
        </p:sp>
        <p:pic>
          <p:nvPicPr>
            <p:cNvPr id="18" name="Immagine 17" descr="index2.png"/>
            <p:cNvPicPr>
              <a:picLocks noChangeAspect="1"/>
            </p:cNvPicPr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286353" y="335053"/>
              <a:ext cx="590476" cy="869842"/>
            </a:xfrm>
            <a:prstGeom prst="rect">
              <a:avLst/>
            </a:prstGeom>
          </p:spPr>
        </p:pic>
        <p:pic>
          <p:nvPicPr>
            <p:cNvPr id="19" name="Immagine 18" descr="IFEL.jpg"/>
            <p:cNvPicPr>
              <a:picLocks noChangeAspect="1"/>
            </p:cNvPicPr>
            <p:nvPr/>
          </p:nvPicPr>
          <p:blipFill>
            <a:blip r:embed="rId3" cstate="print"/>
            <a:srcRect l="11211" r="11213"/>
            <a:stretch>
              <a:fillRect/>
            </a:stretch>
          </p:blipFill>
          <p:spPr>
            <a:xfrm>
              <a:off x="171450" y="1295400"/>
              <a:ext cx="826103" cy="557213"/>
            </a:xfrm>
            <a:prstGeom prst="rect">
              <a:avLst/>
            </a:prstGeom>
          </p:spPr>
        </p:pic>
      </p:grpSp>
      <p:sp>
        <p:nvSpPr>
          <p:cNvPr id="4" name="CasellaDiTesto 7"/>
          <p:cNvSpPr txBox="1">
            <a:spLocks noChangeArrowheads="1"/>
          </p:cNvSpPr>
          <p:nvPr/>
        </p:nvSpPr>
        <p:spPr bwMode="auto">
          <a:xfrm>
            <a:off x="1357290" y="332656"/>
            <a:ext cx="7500989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just"/>
            <a:r>
              <a:rPr lang="it-IT" sz="1600" b="1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Century Gothic" pitchFamily="34" charset="0"/>
              </a:rPr>
              <a:t>Porti e Aeroporti</a:t>
            </a:r>
          </a:p>
        </p:txBody>
      </p:sp>
      <p:sp>
        <p:nvSpPr>
          <p:cNvPr id="15" name="Rettangolo 14"/>
          <p:cNvSpPr/>
          <p:nvPr/>
        </p:nvSpPr>
        <p:spPr>
          <a:xfrm>
            <a:off x="1416050" y="762000"/>
            <a:ext cx="7512050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it-IT" sz="1200" dirty="0" smtClean="0">
                <a:latin typeface="Century Gothic" pitchFamily="34" charset="0"/>
              </a:rPr>
              <a:t>Le merci movimentate (migliaia di tonnellate) nei </a:t>
            </a:r>
            <a:r>
              <a:rPr lang="it-IT" sz="1200" b="1" dirty="0" smtClean="0">
                <a:latin typeface="Century Gothic" pitchFamily="34" charset="0"/>
              </a:rPr>
              <a:t>porti italiani - </a:t>
            </a:r>
            <a:r>
              <a:rPr lang="it-IT" sz="1200" dirty="0" smtClean="0">
                <a:latin typeface="Century Gothic" pitchFamily="34" charset="0"/>
              </a:rPr>
              <a:t>da e per estero - sono in diminuzione (-12% negli ultimi 5 anni).</a:t>
            </a:r>
          </a:p>
          <a:p>
            <a:endParaRPr lang="it-IT" sz="1200" dirty="0" smtClean="0">
              <a:latin typeface="Century Gothic" pitchFamily="34" charset="0"/>
            </a:endParaRPr>
          </a:p>
          <a:p>
            <a:r>
              <a:rPr lang="it-IT" sz="1200" dirty="0" smtClean="0">
                <a:latin typeface="Century Gothic" pitchFamily="34" charset="0"/>
              </a:rPr>
              <a:t>Nel mezzogiorno si movimenta il 39% del totale delle merci internazionali in transito nei porti italiani; tuttavia il calo dei traffici nei porti del mezzogiorno è rilevante (-26%). </a:t>
            </a:r>
          </a:p>
        </p:txBody>
      </p:sp>
      <p:graphicFrame>
        <p:nvGraphicFramePr>
          <p:cNvPr id="20" name="Tabella 19"/>
          <p:cNvGraphicFramePr>
            <a:graphicFrameLocks noGrp="1"/>
          </p:cNvGraphicFramePr>
          <p:nvPr/>
        </p:nvGraphicFramePr>
        <p:xfrm>
          <a:off x="1593850" y="2095500"/>
          <a:ext cx="3644900" cy="1343025"/>
        </p:xfrm>
        <a:graphic>
          <a:graphicData uri="http://schemas.openxmlformats.org/drawingml/2006/table">
            <a:tbl>
              <a:tblPr/>
              <a:tblGrid>
                <a:gridCol w="1347694"/>
                <a:gridCol w="826994"/>
                <a:gridCol w="735106"/>
                <a:gridCol w="735106"/>
              </a:tblGrid>
              <a:tr h="381000">
                <a:tc>
                  <a:txBody>
                    <a:bodyPr/>
                    <a:lstStyle/>
                    <a:p>
                      <a:pPr algn="ctr" fontAlgn="ctr"/>
                      <a:endParaRPr lang="it-IT" sz="12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2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Anno 2010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2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Anno 2015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2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Var. 2010/15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</a:tr>
              <a:tr h="190500">
                <a:tc>
                  <a:txBody>
                    <a:bodyPr/>
                    <a:lstStyle/>
                    <a:p>
                      <a:pPr algn="l" fontAlgn="b"/>
                      <a:r>
                        <a:rPr lang="it-IT" sz="12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Nord Ovest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2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55.646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2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50.744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2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-9%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90500">
                <a:tc>
                  <a:txBody>
                    <a:bodyPr/>
                    <a:lstStyle/>
                    <a:p>
                      <a:pPr algn="l" fontAlgn="b"/>
                      <a:r>
                        <a:rPr lang="it-IT" sz="12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Nord Est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2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82.774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2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83.066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2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0%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90500">
                <a:tc>
                  <a:txBody>
                    <a:bodyPr/>
                    <a:lstStyle/>
                    <a:p>
                      <a:pPr algn="l" fontAlgn="b"/>
                      <a:r>
                        <a:rPr lang="it-IT" sz="12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Centro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2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32.284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2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35.390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2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10%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90500">
                <a:tc>
                  <a:txBody>
                    <a:bodyPr/>
                    <a:lstStyle/>
                    <a:p>
                      <a:pPr algn="l" fontAlgn="b"/>
                      <a:r>
                        <a:rPr lang="it-IT" sz="12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Mezzogiorno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2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145.923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2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108.348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2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-26%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</a:tr>
              <a:tr h="190500">
                <a:tc>
                  <a:txBody>
                    <a:bodyPr/>
                    <a:lstStyle/>
                    <a:p>
                      <a:pPr algn="l" fontAlgn="b"/>
                      <a:r>
                        <a:rPr lang="it-IT" sz="12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ITALIA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2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316.627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2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277.548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2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-12%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</a:tbl>
          </a:graphicData>
        </a:graphic>
      </p:graphicFrame>
      <p:graphicFrame>
        <p:nvGraphicFramePr>
          <p:cNvPr id="29" name="Tabella 28"/>
          <p:cNvGraphicFramePr>
            <a:graphicFrameLocks noGrp="1"/>
          </p:cNvGraphicFramePr>
          <p:nvPr/>
        </p:nvGraphicFramePr>
        <p:xfrm>
          <a:off x="1504950" y="4229100"/>
          <a:ext cx="4089400" cy="1337310"/>
        </p:xfrm>
        <a:graphic>
          <a:graphicData uri="http://schemas.openxmlformats.org/drawingml/2006/table">
            <a:tbl>
              <a:tblPr/>
              <a:tblGrid>
                <a:gridCol w="1332841"/>
                <a:gridCol w="1120799"/>
                <a:gridCol w="1045069"/>
                <a:gridCol w="590691"/>
              </a:tblGrid>
              <a:tr h="190500">
                <a:tc>
                  <a:txBody>
                    <a:bodyPr/>
                    <a:lstStyle/>
                    <a:p>
                      <a:pPr algn="ctr" fontAlgn="ctr"/>
                      <a:endParaRPr lang="it-IT" sz="12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it-IT" sz="12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Anno 2009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it-IT" sz="12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Anno 2014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2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Var. 2009/14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</a:tr>
              <a:tr h="190500">
                <a:tc>
                  <a:txBody>
                    <a:bodyPr/>
                    <a:lstStyle/>
                    <a:p>
                      <a:pPr algn="l" fontAlgn="b"/>
                      <a:r>
                        <a:rPr lang="it-IT" sz="12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Nord-ovest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it-IT" sz="12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37.445.368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it-IT" sz="12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41.273.740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2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10,2%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90500">
                <a:tc>
                  <a:txBody>
                    <a:bodyPr/>
                    <a:lstStyle/>
                    <a:p>
                      <a:pPr algn="l" fontAlgn="b"/>
                      <a:r>
                        <a:rPr lang="it-IT" sz="12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Nord-est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it-IT" sz="12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18.089.552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it-IT" sz="12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21.392.536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2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18,3%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90500">
                <a:tc>
                  <a:txBody>
                    <a:bodyPr/>
                    <a:lstStyle/>
                    <a:p>
                      <a:pPr algn="l" fontAlgn="b"/>
                      <a:r>
                        <a:rPr lang="it-IT" sz="12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Centro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it-IT" sz="12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44.419.416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it-IT" sz="12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50.922.492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2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14,6%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90500">
                <a:tc>
                  <a:txBody>
                    <a:bodyPr/>
                    <a:lstStyle/>
                    <a:p>
                      <a:pPr algn="l" fontAlgn="b"/>
                      <a:r>
                        <a:rPr lang="it-IT" sz="12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Mezzogiorno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it-IT" sz="12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29.905.200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it-IT" sz="12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36.654.372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2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22,6%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</a:tr>
              <a:tr h="190500">
                <a:tc>
                  <a:txBody>
                    <a:bodyPr/>
                    <a:lstStyle/>
                    <a:p>
                      <a:pPr algn="l" fontAlgn="b"/>
                      <a:r>
                        <a:rPr lang="it-IT" sz="12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ITALIA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it-IT" sz="12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129.859.536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it-IT" sz="12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150.243.140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2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15,7%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</a:tbl>
          </a:graphicData>
        </a:graphic>
      </p:graphicFrame>
      <p:sp>
        <p:nvSpPr>
          <p:cNvPr id="30" name="Rettangolo 29"/>
          <p:cNvSpPr/>
          <p:nvPr/>
        </p:nvSpPr>
        <p:spPr>
          <a:xfrm>
            <a:off x="1504950" y="3784600"/>
            <a:ext cx="7512050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it-IT" sz="1200" dirty="0" smtClean="0">
                <a:latin typeface="Century Gothic" pitchFamily="34" charset="0"/>
              </a:rPr>
              <a:t>Il </a:t>
            </a:r>
            <a:r>
              <a:rPr lang="it-IT" sz="1200" b="1" dirty="0" smtClean="0">
                <a:latin typeface="Century Gothic" pitchFamily="34" charset="0"/>
              </a:rPr>
              <a:t>trasporto aereo </a:t>
            </a:r>
            <a:r>
              <a:rPr lang="it-IT" sz="1200" dirty="0" smtClean="0">
                <a:latin typeface="Century Gothic" pitchFamily="34" charset="0"/>
              </a:rPr>
              <a:t>(passeggeri in transito) è in forte crescita nel mezzogiorno (+22%)</a:t>
            </a:r>
          </a:p>
        </p:txBody>
      </p:sp>
      <p:sp>
        <p:nvSpPr>
          <p:cNvPr id="28" name="Segnaposto numero diapositiva 1"/>
          <p:cNvSpPr>
            <a:spLocks noGrp="1"/>
          </p:cNvSpPr>
          <p:nvPr>
            <p:ph type="sldNum" sz="quarter" idx="12"/>
          </p:nvPr>
        </p:nvSpPr>
        <p:spPr>
          <a:xfrm>
            <a:off x="8572500" y="50800"/>
            <a:ext cx="482600" cy="273050"/>
          </a:xfrm>
          <a:noFill/>
          <a:ln w="19050">
            <a:solidFill>
              <a:srgbClr val="993300"/>
            </a:solidFill>
            <a:miter lim="800000"/>
            <a:headEnd/>
            <a:tailEnd/>
          </a:ln>
        </p:spPr>
        <p:txBody>
          <a:bodyPr/>
          <a:lstStyle/>
          <a:p>
            <a:pPr algn="ctr"/>
            <a:fld id="{3D14C678-8F2A-4408-92AA-B5081F752091}" type="slidenum">
              <a:rPr lang="it-IT" sz="1050" b="1">
                <a:solidFill>
                  <a:srgbClr val="993300"/>
                </a:solidFill>
                <a:latin typeface="Arial Rounded MT Bold" pitchFamily="34" charset="0"/>
              </a:rPr>
              <a:pPr algn="ctr"/>
              <a:t>6</a:t>
            </a:fld>
            <a:endParaRPr lang="it-IT" b="1" dirty="0">
              <a:solidFill>
                <a:srgbClr val="993300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egnaposto numero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DA7C93-606D-4042-8A38-ECB5291CAB9E}" type="slidenum">
              <a:rPr lang="it-IT" smtClean="0"/>
              <a:pPr/>
              <a:t>7</a:t>
            </a:fld>
            <a:endParaRPr lang="it-IT"/>
          </a:p>
        </p:txBody>
      </p:sp>
      <p:sp>
        <p:nvSpPr>
          <p:cNvPr id="6" name="CasellaDiTesto 7"/>
          <p:cNvSpPr txBox="1">
            <a:spLocks noChangeArrowheads="1"/>
          </p:cNvSpPr>
          <p:nvPr/>
        </p:nvSpPr>
        <p:spPr bwMode="auto">
          <a:xfrm>
            <a:off x="1214414" y="571480"/>
            <a:ext cx="7382627" cy="123110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just"/>
            <a:r>
              <a:rPr lang="it-IT" sz="1600" b="1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Century Gothic" pitchFamily="34" charset="0"/>
              </a:rPr>
              <a:t>L’Export</a:t>
            </a:r>
          </a:p>
          <a:p>
            <a:pPr algn="just"/>
            <a:endParaRPr lang="it-IT" sz="1600" dirty="0" smtClean="0">
              <a:latin typeface="Century Gothic" pitchFamily="34" charset="0"/>
            </a:endParaRPr>
          </a:p>
          <a:p>
            <a:pPr algn="just"/>
            <a:r>
              <a:rPr lang="it-IT" sz="1400" dirty="0" smtClean="0">
                <a:latin typeface="Century Gothic" pitchFamily="34" charset="0"/>
              </a:rPr>
              <a:t>Le performance del mezzogiorno nell’ultimo anno sono molto positive per il mezzogiorno continentale.</a:t>
            </a:r>
          </a:p>
          <a:p>
            <a:pPr algn="just"/>
            <a:r>
              <a:rPr lang="it-IT" sz="1400" dirty="0" smtClean="0">
                <a:latin typeface="Century Gothic" pitchFamily="34" charset="0"/>
              </a:rPr>
              <a:t>Tuttavia la capacità </a:t>
            </a:r>
            <a:r>
              <a:rPr lang="it-IT" sz="1400" dirty="0" err="1" smtClean="0">
                <a:latin typeface="Century Gothic" pitchFamily="34" charset="0"/>
              </a:rPr>
              <a:t>esportativa</a:t>
            </a:r>
            <a:r>
              <a:rPr lang="it-IT" sz="1400" dirty="0" smtClean="0">
                <a:latin typeface="Century Gothic" pitchFamily="34" charset="0"/>
              </a:rPr>
              <a:t> del mezzogiorno rimane bassa.  </a:t>
            </a:r>
          </a:p>
        </p:txBody>
      </p:sp>
      <p:graphicFrame>
        <p:nvGraphicFramePr>
          <p:cNvPr id="7" name="Tabella 6"/>
          <p:cNvGraphicFramePr>
            <a:graphicFrameLocks noGrp="1"/>
          </p:cNvGraphicFramePr>
          <p:nvPr/>
        </p:nvGraphicFramePr>
        <p:xfrm>
          <a:off x="1500166" y="2143116"/>
          <a:ext cx="5334001" cy="2133600"/>
        </p:xfrm>
        <a:graphic>
          <a:graphicData uri="http://schemas.openxmlformats.org/drawingml/2006/table">
            <a:tbl>
              <a:tblPr/>
              <a:tblGrid>
                <a:gridCol w="1666676"/>
                <a:gridCol w="706111"/>
                <a:gridCol w="648859"/>
                <a:gridCol w="734737"/>
                <a:gridCol w="610691"/>
                <a:gridCol w="966927"/>
              </a:tblGrid>
              <a:tr h="200025">
                <a:tc rowSpan="2">
                  <a:txBody>
                    <a:bodyPr/>
                    <a:lstStyle/>
                    <a:p>
                      <a:pPr algn="l" fontAlgn="ctr"/>
                      <a:endParaRPr lang="it-IT" sz="1400" b="0" i="0" u="none" strike="noStrike" dirty="0">
                        <a:latin typeface="+mj-lt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fontAlgn="b"/>
                      <a:r>
                        <a:rPr lang="it-IT" sz="1400" b="0" i="0" u="none" strike="noStrike">
                          <a:latin typeface="+mj-lt"/>
                        </a:rPr>
                        <a:t>2015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b"/>
                      <a:r>
                        <a:rPr lang="it-IT" sz="1400" b="0" i="0" u="none" strike="noStrike">
                          <a:latin typeface="+mj-lt"/>
                        </a:rPr>
                        <a:t>2016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400" b="0" i="0" u="none" strike="noStrike">
                          <a:latin typeface="+mj-lt"/>
                        </a:rPr>
                        <a:t>2015/2016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</a:tr>
              <a:tr h="228600">
                <a:tc v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400" b="0" i="0" u="none" strike="noStrike" dirty="0">
                          <a:latin typeface="+mj-lt"/>
                        </a:rPr>
                        <a:t>milioni di euro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400" b="0" i="0" u="none" strike="noStrike" dirty="0">
                          <a:latin typeface="+mj-lt"/>
                        </a:rPr>
                        <a:t>%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400" b="0" i="0" u="none" strike="noStrike" dirty="0">
                          <a:latin typeface="+mj-lt"/>
                        </a:rPr>
                        <a:t>milioni di euro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400" b="0" i="0" u="none" strike="noStrike" dirty="0">
                          <a:latin typeface="+mj-lt"/>
                        </a:rPr>
                        <a:t>%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400" b="0" i="0" u="none" strike="noStrike" dirty="0">
                          <a:latin typeface="+mj-lt"/>
                        </a:rPr>
                        <a:t>variazioni %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</a:tr>
              <a:tr h="171450">
                <a:tc>
                  <a:txBody>
                    <a:bodyPr/>
                    <a:lstStyle/>
                    <a:p>
                      <a:pPr algn="l" fontAlgn="b"/>
                      <a:r>
                        <a:rPr lang="it-IT" sz="1400" b="0" i="0" u="none" strike="noStrike">
                          <a:latin typeface="+mj-lt"/>
                        </a:rPr>
                        <a:t>Nord-ovest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it-IT" sz="1400" b="0" i="0" u="none" strike="noStrike" dirty="0">
                          <a:latin typeface="+mj-lt"/>
                        </a:rPr>
                        <a:t>164.542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it-IT" sz="1400" b="0" i="0" u="none" strike="noStrike">
                          <a:latin typeface="+mj-lt"/>
                        </a:rPr>
                        <a:t>39,9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it-IT" sz="1400" b="0" i="0" u="none" strike="noStrike">
                          <a:latin typeface="+mj-lt"/>
                        </a:rPr>
                        <a:t>164.526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it-IT" sz="1400" b="0" i="0" u="none" strike="noStrike">
                          <a:latin typeface="+mj-lt"/>
                        </a:rPr>
                        <a:t>39,4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400" b="0" i="1" u="none" strike="noStrike" dirty="0">
                          <a:latin typeface="+mj-lt"/>
                        </a:rPr>
                        <a:t>0,0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71450">
                <a:tc>
                  <a:txBody>
                    <a:bodyPr/>
                    <a:lstStyle/>
                    <a:p>
                      <a:pPr algn="l" fontAlgn="b"/>
                      <a:r>
                        <a:rPr lang="it-IT" sz="1400" b="0" i="0" u="none" strike="noStrike" dirty="0">
                          <a:latin typeface="+mj-lt"/>
                        </a:rPr>
                        <a:t>Nord-est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it-IT" sz="1400" b="0" i="0" u="none" strike="noStrike">
                          <a:latin typeface="+mj-lt"/>
                        </a:rPr>
                        <a:t>133.087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it-IT" sz="1400" b="0" i="0" u="none" strike="noStrike">
                          <a:latin typeface="+mj-lt"/>
                        </a:rPr>
                        <a:t>32,3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it-IT" sz="1400" b="0" i="0" u="none" strike="noStrike">
                          <a:latin typeface="+mj-lt"/>
                        </a:rPr>
                        <a:t>135.444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it-IT" sz="1400" b="0" i="0" u="none" strike="noStrike">
                          <a:latin typeface="+mj-lt"/>
                        </a:rPr>
                        <a:t>32,5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400" b="0" i="1" u="none" strike="noStrike" dirty="0">
                          <a:latin typeface="+mj-lt"/>
                        </a:rPr>
                        <a:t>1,8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71450">
                <a:tc>
                  <a:txBody>
                    <a:bodyPr/>
                    <a:lstStyle/>
                    <a:p>
                      <a:pPr algn="l" fontAlgn="b"/>
                      <a:r>
                        <a:rPr lang="it-IT" sz="1400" b="0" i="0" u="none" strike="noStrike">
                          <a:latin typeface="+mj-lt"/>
                        </a:rPr>
                        <a:t>Centro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it-IT" sz="1400" b="0" i="0" u="none" strike="noStrike">
                          <a:latin typeface="+mj-lt"/>
                        </a:rPr>
                        <a:t>67.095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it-IT" sz="1400" b="0" i="0" u="none" strike="noStrike">
                          <a:latin typeface="+mj-lt"/>
                        </a:rPr>
                        <a:t>16,3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it-IT" sz="1400" b="0" i="0" u="none" strike="noStrike">
                          <a:latin typeface="+mj-lt"/>
                        </a:rPr>
                        <a:t>68.519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it-IT" sz="1400" b="0" i="0" u="none" strike="noStrike">
                          <a:latin typeface="+mj-lt"/>
                        </a:rPr>
                        <a:t>16,4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400" b="0" i="1" u="none" strike="noStrike" dirty="0">
                          <a:latin typeface="+mj-lt"/>
                        </a:rPr>
                        <a:t>2,1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71450">
                <a:tc>
                  <a:txBody>
                    <a:bodyPr/>
                    <a:lstStyle/>
                    <a:p>
                      <a:pPr algn="l" fontAlgn="b"/>
                      <a:r>
                        <a:rPr lang="it-IT" sz="1400" b="0" i="0" u="none" strike="noStrike" dirty="0">
                          <a:latin typeface="+mj-lt"/>
                        </a:rPr>
                        <a:t>Sud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it-IT" sz="1400" b="0" i="0" u="none" strike="noStrike">
                          <a:latin typeface="+mj-lt"/>
                        </a:rPr>
                        <a:t>29.066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it-IT" sz="1400" b="0" i="0" u="none" strike="noStrike">
                          <a:latin typeface="+mj-lt"/>
                        </a:rPr>
                        <a:t>7,0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it-IT" sz="1400" b="0" i="0" u="none" strike="noStrike">
                          <a:latin typeface="+mj-lt"/>
                        </a:rPr>
                        <a:t>31.530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it-IT" sz="1400" b="0" i="0" u="none" strike="noStrike">
                          <a:latin typeface="+mj-lt"/>
                        </a:rPr>
                        <a:t>7,6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400" b="0" i="1" u="none" strike="noStrike" dirty="0">
                          <a:latin typeface="+mj-lt"/>
                        </a:rPr>
                        <a:t>8,5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</a:tr>
              <a:tr h="171450">
                <a:tc>
                  <a:txBody>
                    <a:bodyPr/>
                    <a:lstStyle/>
                    <a:p>
                      <a:pPr algn="l" fontAlgn="b"/>
                      <a:r>
                        <a:rPr lang="it-IT" sz="1400" b="0" i="0" u="none" strike="noStrike" dirty="0">
                          <a:latin typeface="+mj-lt"/>
                        </a:rPr>
                        <a:t>Isole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it-IT" sz="1400" b="0" i="0" u="none" strike="noStrike" dirty="0">
                          <a:latin typeface="+mj-lt"/>
                        </a:rPr>
                        <a:t>13.273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it-IT" sz="1400" b="0" i="0" u="none" strike="noStrike" dirty="0">
                          <a:latin typeface="+mj-lt"/>
                        </a:rPr>
                        <a:t>3,2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it-IT" sz="1400" b="0" i="0" u="none" strike="noStrike" dirty="0">
                          <a:latin typeface="+mj-lt"/>
                        </a:rPr>
                        <a:t>11.281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it-IT" sz="1400" b="0" i="0" u="none" strike="noStrike" dirty="0">
                          <a:latin typeface="+mj-lt"/>
                        </a:rPr>
                        <a:t>2,7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400" b="0" i="1" u="none" strike="noStrike" dirty="0">
                          <a:latin typeface="+mj-lt"/>
                        </a:rPr>
                        <a:t>-15,0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</a:tr>
              <a:tr h="171450">
                <a:tc>
                  <a:txBody>
                    <a:bodyPr/>
                    <a:lstStyle/>
                    <a:p>
                      <a:pPr algn="l" fontAlgn="b"/>
                      <a:r>
                        <a:rPr lang="it-IT" sz="1400" b="0" i="0" u="none" strike="noStrike" dirty="0">
                          <a:latin typeface="+mj-lt"/>
                        </a:rPr>
                        <a:t>Altro non assegnato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it-IT" sz="1400" b="0" i="0" u="none" strike="noStrike">
                          <a:latin typeface="+mj-lt"/>
                        </a:rPr>
                        <a:t>5.228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it-IT" sz="1400" b="0" i="0" u="none" strike="noStrike">
                          <a:latin typeface="+mj-lt"/>
                        </a:rPr>
                        <a:t>1,3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it-IT" sz="1400" b="0" i="0" u="none" strike="noStrike">
                          <a:latin typeface="+mj-lt"/>
                        </a:rPr>
                        <a:t>5.776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it-IT" sz="1400" b="0" i="0" u="none" strike="noStrike">
                          <a:latin typeface="+mj-lt"/>
                        </a:rPr>
                        <a:t>1,4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400" b="0" i="1" u="none" strike="noStrike" dirty="0">
                          <a:latin typeface="+mj-lt"/>
                        </a:rPr>
                        <a:t>10,5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80975">
                <a:tc>
                  <a:txBody>
                    <a:bodyPr/>
                    <a:lstStyle/>
                    <a:p>
                      <a:pPr algn="l" fontAlgn="b"/>
                      <a:r>
                        <a:rPr lang="it-IT" sz="1400" b="0" i="0" u="none" strike="noStrike" dirty="0" smtClean="0">
                          <a:latin typeface="+mj-lt"/>
                        </a:rPr>
                        <a:t>Totale Italia</a:t>
                      </a:r>
                      <a:endParaRPr lang="it-IT" sz="1400" b="0" i="0" u="none" strike="noStrike" dirty="0">
                        <a:latin typeface="+mj-lt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it-IT" sz="1400" b="0" i="0" u="none" strike="noStrike">
                          <a:latin typeface="+mj-lt"/>
                        </a:rPr>
                        <a:t>412.291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it-IT" sz="1400" b="0" i="0" u="none" strike="noStrike">
                          <a:latin typeface="+mj-lt"/>
                        </a:rPr>
                        <a:t>100,0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it-IT" sz="1400" b="0" i="0" u="none" strike="noStrike">
                          <a:latin typeface="+mj-lt"/>
                        </a:rPr>
                        <a:t>417.077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it-IT" sz="1400" b="0" i="0" u="none" strike="noStrike">
                          <a:latin typeface="+mj-lt"/>
                        </a:rPr>
                        <a:t>100,0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400" b="0" i="1" u="none" strike="noStrike" dirty="0">
                          <a:latin typeface="+mj-lt"/>
                        </a:rPr>
                        <a:t>1,2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grpSp>
        <p:nvGrpSpPr>
          <p:cNvPr id="8" name="Gruppo 12"/>
          <p:cNvGrpSpPr/>
          <p:nvPr/>
        </p:nvGrpSpPr>
        <p:grpSpPr>
          <a:xfrm>
            <a:off x="0" y="335053"/>
            <a:ext cx="1016000" cy="6522947"/>
            <a:chOff x="0" y="335053"/>
            <a:chExt cx="1016000" cy="6522947"/>
          </a:xfrm>
        </p:grpSpPr>
        <p:sp>
          <p:nvSpPr>
            <p:cNvPr id="9" name="Rettangolo 8"/>
            <p:cNvSpPr/>
            <p:nvPr/>
          </p:nvSpPr>
          <p:spPr>
            <a:xfrm>
              <a:off x="0" y="2051050"/>
              <a:ext cx="1016000" cy="4806950"/>
            </a:xfrm>
            <a:prstGeom prst="rect">
              <a:avLst/>
            </a:prstGeom>
            <a:gradFill flip="none" rotWithShape="1">
              <a:gsLst>
                <a:gs pos="0">
                  <a:schemeClr val="accent6">
                    <a:lumMod val="50000"/>
                    <a:shade val="30000"/>
                    <a:satMod val="115000"/>
                  </a:schemeClr>
                </a:gs>
                <a:gs pos="50000">
                  <a:schemeClr val="accent6">
                    <a:lumMod val="50000"/>
                    <a:shade val="67500"/>
                    <a:satMod val="115000"/>
                  </a:schemeClr>
                </a:gs>
                <a:gs pos="100000">
                  <a:schemeClr val="accent6">
                    <a:lumMod val="50000"/>
                    <a:shade val="100000"/>
                    <a:satMod val="115000"/>
                  </a:schemeClr>
                </a:gs>
              </a:gsLst>
              <a:lin ang="108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vert270" rtlCol="0" anchor="ctr"/>
            <a:lstStyle/>
            <a:p>
              <a:pPr algn="ctr"/>
              <a:r>
                <a:rPr lang="it-IT" sz="2000" dirty="0" smtClean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 Rounded MT Bold" pitchFamily="34" charset="0"/>
                  <a:cs typeface="Aharoni" pitchFamily="2" charset="-79"/>
                </a:rPr>
                <a:t>I CONFERENZA PROGRAMMATICA</a:t>
              </a:r>
            </a:p>
            <a:p>
              <a:pPr algn="ctr"/>
              <a:r>
                <a:rPr lang="it-IT" dirty="0" smtClean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 Rounded MT Bold" pitchFamily="34" charset="0"/>
                  <a:cs typeface="Aharoni" pitchFamily="2" charset="-79"/>
                </a:rPr>
                <a:t> </a:t>
              </a:r>
              <a:r>
                <a:rPr lang="it-IT" sz="1400" dirty="0" smtClean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 Rounded MT Bold" pitchFamily="34" charset="0"/>
                  <a:cs typeface="Aharoni" pitchFamily="2" charset="-79"/>
                </a:rPr>
                <a:t>delle </a:t>
              </a:r>
              <a:r>
                <a:rPr lang="it-IT" sz="2400" dirty="0" smtClean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 Rounded MT Bold" pitchFamily="34" charset="0"/>
                  <a:cs typeface="Aharoni" pitchFamily="2" charset="-79"/>
                </a:rPr>
                <a:t>Città </a:t>
              </a:r>
              <a:r>
                <a:rPr lang="it-IT" sz="1400" dirty="0" smtClean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 Rounded MT Bold" pitchFamily="34" charset="0"/>
                  <a:cs typeface="Aharoni" pitchFamily="2" charset="-79"/>
                </a:rPr>
                <a:t>del </a:t>
              </a:r>
              <a:r>
                <a:rPr lang="it-IT" sz="2400" dirty="0" smtClean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 Rounded MT Bold" pitchFamily="34" charset="0"/>
                  <a:cs typeface="Aharoni" pitchFamily="2" charset="-79"/>
                </a:rPr>
                <a:t>Mezzogiorno</a:t>
              </a:r>
              <a:endParaRPr lang="it-IT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Rounded MT Bold" pitchFamily="34" charset="0"/>
                <a:cs typeface="Aharoni" pitchFamily="2" charset="-79"/>
              </a:endParaRPr>
            </a:p>
          </p:txBody>
        </p:sp>
        <p:pic>
          <p:nvPicPr>
            <p:cNvPr id="10" name="Immagine 9" descr="index2.png"/>
            <p:cNvPicPr>
              <a:picLocks noChangeAspect="1"/>
            </p:cNvPicPr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286353" y="335053"/>
              <a:ext cx="590476" cy="869842"/>
            </a:xfrm>
            <a:prstGeom prst="rect">
              <a:avLst/>
            </a:prstGeom>
          </p:spPr>
        </p:pic>
        <p:pic>
          <p:nvPicPr>
            <p:cNvPr id="11" name="Immagine 10" descr="IFEL.jpg"/>
            <p:cNvPicPr>
              <a:picLocks noChangeAspect="1"/>
            </p:cNvPicPr>
            <p:nvPr/>
          </p:nvPicPr>
          <p:blipFill>
            <a:blip r:embed="rId3" cstate="print"/>
            <a:srcRect l="11211" r="11213"/>
            <a:stretch>
              <a:fillRect/>
            </a:stretch>
          </p:blipFill>
          <p:spPr>
            <a:xfrm>
              <a:off x="171450" y="1295400"/>
              <a:ext cx="826103" cy="557213"/>
            </a:xfrm>
            <a:prstGeom prst="rect">
              <a:avLst/>
            </a:prstGeom>
          </p:spPr>
        </p:pic>
      </p:grpSp>
      <p:sp>
        <p:nvSpPr>
          <p:cNvPr id="12" name="Segnaposto numero diapositiva 1"/>
          <p:cNvSpPr txBox="1">
            <a:spLocks/>
          </p:cNvSpPr>
          <p:nvPr/>
        </p:nvSpPr>
        <p:spPr>
          <a:xfrm>
            <a:off x="10152620" y="198528"/>
            <a:ext cx="482600" cy="273050"/>
          </a:xfrm>
          <a:prstGeom prst="rect">
            <a:avLst/>
          </a:prstGeom>
          <a:noFill/>
          <a:ln w="19050">
            <a:solidFill>
              <a:srgbClr val="993300"/>
            </a:solidFill>
            <a:miter lim="800000"/>
            <a:headEnd/>
            <a:tailEnd/>
          </a:ln>
        </p:spPr>
        <p:txBody>
          <a:bodyPr vert="horz" lIns="91440" tIns="45720" rIns="91440" bIns="45720" rtlCol="0" anchor="ctr"/>
          <a:lstStyle>
            <a:defPPr>
              <a:defRPr lang="it-IT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3D14C678-8F2A-4408-92AA-B5081F752091}" type="slidenum">
              <a:rPr lang="it-IT" sz="1050" b="1" smtClean="0">
                <a:solidFill>
                  <a:srgbClr val="993300"/>
                </a:solidFill>
                <a:latin typeface="Arial Rounded MT Bold" pitchFamily="34" charset="0"/>
              </a:rPr>
              <a:pPr algn="ctr"/>
              <a:t>1</a:t>
            </a:fld>
            <a:endParaRPr lang="it-IT" b="1" dirty="0">
              <a:solidFill>
                <a:srgbClr val="993300"/>
              </a:solidFill>
              <a:latin typeface="Arial Rounded MT Bold" pitchFamily="34" charset="0"/>
            </a:endParaRPr>
          </a:p>
        </p:txBody>
      </p:sp>
      <p:sp>
        <p:nvSpPr>
          <p:cNvPr id="13" name="CasellaDiTesto 12"/>
          <p:cNvSpPr txBox="1"/>
          <p:nvPr/>
        </p:nvSpPr>
        <p:spPr>
          <a:xfrm>
            <a:off x="6088548" y="6581001"/>
            <a:ext cx="3055452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sz="1200" i="1" dirty="0" smtClean="0"/>
              <a:t>Fonte: Ministero dell’Economia e delle Finanze</a:t>
            </a:r>
            <a:endParaRPr lang="it-IT" sz="1200" i="1" dirty="0"/>
          </a:p>
        </p:txBody>
      </p:sp>
      <p:sp>
        <p:nvSpPr>
          <p:cNvPr id="14" name="Segnaposto numero diapositiva 1"/>
          <p:cNvSpPr txBox="1">
            <a:spLocks/>
          </p:cNvSpPr>
          <p:nvPr/>
        </p:nvSpPr>
        <p:spPr>
          <a:xfrm>
            <a:off x="8572500" y="50800"/>
            <a:ext cx="482600" cy="273050"/>
          </a:xfrm>
          <a:prstGeom prst="rect">
            <a:avLst/>
          </a:prstGeom>
          <a:noFill/>
          <a:ln w="19050">
            <a:solidFill>
              <a:srgbClr val="993300"/>
            </a:solidFill>
            <a:miter lim="800000"/>
            <a:headEnd/>
            <a:tailEnd/>
          </a:ln>
        </p:spPr>
        <p:txBody>
          <a:bodyPr vert="horz" lIns="91440" tIns="45720" rIns="91440" bIns="45720" rtlCol="0" anchor="ctr"/>
          <a:lstStyle>
            <a:defPPr>
              <a:defRPr lang="it-IT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it-IT" sz="1050" b="1" dirty="0" smtClean="0">
                <a:solidFill>
                  <a:srgbClr val="993300"/>
                </a:solidFill>
                <a:latin typeface="Arial Rounded MT Bold" pitchFamily="34" charset="0"/>
              </a:rPr>
              <a:t>7</a:t>
            </a:r>
            <a:endParaRPr lang="it-IT" b="1" dirty="0">
              <a:solidFill>
                <a:srgbClr val="993300"/>
              </a:solidFill>
              <a:latin typeface="Arial Rounded MT Bold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6097025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asellaDiTesto 5"/>
          <p:cNvSpPr txBox="1"/>
          <p:nvPr/>
        </p:nvSpPr>
        <p:spPr>
          <a:xfrm>
            <a:off x="1293954" y="245455"/>
            <a:ext cx="3765176" cy="12157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2400" b="1" dirty="0" smtClean="0">
                <a:solidFill>
                  <a:schemeClr val="accent1"/>
                </a:solidFill>
                <a:latin typeface="Century Gothic" charset="0"/>
                <a:ea typeface="Century Gothic" charset="0"/>
                <a:cs typeface="Century Gothic" charset="0"/>
              </a:rPr>
              <a:t>La desertificazione delle imprese nel Sud</a:t>
            </a:r>
          </a:p>
          <a:p>
            <a:endParaRPr lang="it-IT" sz="500" dirty="0" smtClean="0">
              <a:solidFill>
                <a:schemeClr val="accent1"/>
              </a:solidFill>
            </a:endParaRPr>
          </a:p>
          <a:p>
            <a:r>
              <a:rPr lang="it-IT" sz="2000" dirty="0" smtClean="0">
                <a:solidFill>
                  <a:schemeClr val="accent1"/>
                </a:solidFill>
              </a:rPr>
              <a:t>     </a:t>
            </a:r>
            <a:r>
              <a:rPr lang="it-IT" sz="1600" dirty="0" smtClean="0">
                <a:solidFill>
                  <a:schemeClr val="accent1"/>
                </a:solidFill>
                <a:latin typeface="Century Gothic" charset="0"/>
                <a:ea typeface="Century Gothic" charset="0"/>
                <a:cs typeface="Century Gothic" charset="0"/>
              </a:rPr>
              <a:t>Le medie imprese in </a:t>
            </a:r>
            <a:r>
              <a:rPr lang="it-IT" sz="1600" dirty="0" err="1" smtClean="0">
                <a:solidFill>
                  <a:schemeClr val="accent1"/>
                </a:solidFill>
                <a:latin typeface="Century Gothic" charset="0"/>
                <a:ea typeface="Century Gothic" charset="0"/>
                <a:cs typeface="Century Gothic" charset="0"/>
              </a:rPr>
              <a:t>italia</a:t>
            </a:r>
            <a:endParaRPr lang="it-IT" sz="1600" dirty="0">
              <a:solidFill>
                <a:schemeClr val="accent1"/>
              </a:solidFill>
              <a:latin typeface="Century Gothic" charset="0"/>
              <a:ea typeface="Century Gothic" charset="0"/>
              <a:cs typeface="Century Gothic" charset="0"/>
            </a:endParaRPr>
          </a:p>
        </p:txBody>
      </p:sp>
      <p:pic>
        <p:nvPicPr>
          <p:cNvPr id="7" name="Immagine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91291" y="1613647"/>
            <a:ext cx="3709768" cy="4711019"/>
          </a:xfrm>
          <a:prstGeom prst="rect">
            <a:avLst/>
          </a:prstGeom>
        </p:spPr>
      </p:pic>
      <p:grpSp>
        <p:nvGrpSpPr>
          <p:cNvPr id="8" name="Gruppo 12"/>
          <p:cNvGrpSpPr/>
          <p:nvPr/>
        </p:nvGrpSpPr>
        <p:grpSpPr>
          <a:xfrm>
            <a:off x="0" y="335053"/>
            <a:ext cx="1016000" cy="6522947"/>
            <a:chOff x="0" y="335053"/>
            <a:chExt cx="1016000" cy="6522947"/>
          </a:xfrm>
        </p:grpSpPr>
        <p:sp>
          <p:nvSpPr>
            <p:cNvPr id="9" name="Rettangolo 8"/>
            <p:cNvSpPr/>
            <p:nvPr/>
          </p:nvSpPr>
          <p:spPr>
            <a:xfrm>
              <a:off x="0" y="2051050"/>
              <a:ext cx="1016000" cy="4806950"/>
            </a:xfrm>
            <a:prstGeom prst="rect">
              <a:avLst/>
            </a:prstGeom>
            <a:gradFill flip="none" rotWithShape="1">
              <a:gsLst>
                <a:gs pos="0">
                  <a:schemeClr val="accent6">
                    <a:lumMod val="50000"/>
                    <a:shade val="30000"/>
                    <a:satMod val="115000"/>
                  </a:schemeClr>
                </a:gs>
                <a:gs pos="50000">
                  <a:schemeClr val="accent6">
                    <a:lumMod val="50000"/>
                    <a:shade val="67500"/>
                    <a:satMod val="115000"/>
                  </a:schemeClr>
                </a:gs>
                <a:gs pos="100000">
                  <a:schemeClr val="accent6">
                    <a:lumMod val="50000"/>
                    <a:shade val="100000"/>
                    <a:satMod val="115000"/>
                  </a:schemeClr>
                </a:gs>
              </a:gsLst>
              <a:lin ang="108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vert270" rtlCol="0" anchor="ctr"/>
            <a:lstStyle/>
            <a:p>
              <a:pPr algn="ctr"/>
              <a:r>
                <a:rPr lang="it-IT" sz="2000" dirty="0" smtClean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 Rounded MT Bold" pitchFamily="34" charset="0"/>
                  <a:cs typeface="Aharoni" pitchFamily="2" charset="-79"/>
                </a:rPr>
                <a:t>I CONFERENZA PROGRAMMATICA</a:t>
              </a:r>
            </a:p>
            <a:p>
              <a:pPr algn="ctr"/>
              <a:r>
                <a:rPr lang="it-IT" dirty="0" smtClean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 Rounded MT Bold" pitchFamily="34" charset="0"/>
                  <a:cs typeface="Aharoni" pitchFamily="2" charset="-79"/>
                </a:rPr>
                <a:t> </a:t>
              </a:r>
              <a:r>
                <a:rPr lang="it-IT" sz="1400" dirty="0" smtClean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 Rounded MT Bold" pitchFamily="34" charset="0"/>
                  <a:cs typeface="Aharoni" pitchFamily="2" charset="-79"/>
                </a:rPr>
                <a:t>delle </a:t>
              </a:r>
              <a:r>
                <a:rPr lang="it-IT" sz="2400" dirty="0" smtClean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 Rounded MT Bold" pitchFamily="34" charset="0"/>
                  <a:cs typeface="Aharoni" pitchFamily="2" charset="-79"/>
                </a:rPr>
                <a:t>Città </a:t>
              </a:r>
              <a:r>
                <a:rPr lang="it-IT" sz="1400" dirty="0" smtClean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 Rounded MT Bold" pitchFamily="34" charset="0"/>
                  <a:cs typeface="Aharoni" pitchFamily="2" charset="-79"/>
                </a:rPr>
                <a:t>del </a:t>
              </a:r>
              <a:r>
                <a:rPr lang="it-IT" sz="2400" dirty="0" smtClean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 Rounded MT Bold" pitchFamily="34" charset="0"/>
                  <a:cs typeface="Aharoni" pitchFamily="2" charset="-79"/>
                </a:rPr>
                <a:t>Mezzogiorno</a:t>
              </a:r>
              <a:endParaRPr lang="it-IT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Rounded MT Bold" pitchFamily="34" charset="0"/>
                <a:cs typeface="Aharoni" pitchFamily="2" charset="-79"/>
              </a:endParaRPr>
            </a:p>
          </p:txBody>
        </p:sp>
        <p:pic>
          <p:nvPicPr>
            <p:cNvPr id="10" name="Immagine 9" descr="index2.png"/>
            <p:cNvPicPr>
              <a:picLocks noChangeAspect="1"/>
            </p:cNvPicPr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286353" y="335053"/>
              <a:ext cx="590476" cy="869842"/>
            </a:xfrm>
            <a:prstGeom prst="rect">
              <a:avLst/>
            </a:prstGeom>
          </p:spPr>
        </p:pic>
        <p:pic>
          <p:nvPicPr>
            <p:cNvPr id="11" name="Immagine 10" descr="IFEL.jpg"/>
            <p:cNvPicPr>
              <a:picLocks noChangeAspect="1"/>
            </p:cNvPicPr>
            <p:nvPr/>
          </p:nvPicPr>
          <p:blipFill>
            <a:blip r:embed="rId4" cstate="print"/>
            <a:srcRect l="11211" r="11213"/>
            <a:stretch>
              <a:fillRect/>
            </a:stretch>
          </p:blipFill>
          <p:spPr>
            <a:xfrm>
              <a:off x="171450" y="1295400"/>
              <a:ext cx="826103" cy="557213"/>
            </a:xfrm>
            <a:prstGeom prst="rect">
              <a:avLst/>
            </a:prstGeom>
          </p:spPr>
        </p:pic>
      </p:grpSp>
      <p:sp>
        <p:nvSpPr>
          <p:cNvPr id="12" name="Ovale 11"/>
          <p:cNvSpPr/>
          <p:nvPr/>
        </p:nvSpPr>
        <p:spPr>
          <a:xfrm>
            <a:off x="1414678" y="1210720"/>
            <a:ext cx="135015" cy="135015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dirty="0">
              <a:solidFill>
                <a:srgbClr val="FF0000"/>
              </a:solidFill>
            </a:endParaRPr>
          </a:p>
        </p:txBody>
      </p:sp>
      <p:sp>
        <p:nvSpPr>
          <p:cNvPr id="13" name="Rettangolo 12"/>
          <p:cNvSpPr/>
          <p:nvPr/>
        </p:nvSpPr>
        <p:spPr>
          <a:xfrm>
            <a:off x="5300190" y="2563670"/>
            <a:ext cx="3682299" cy="209288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it-IT" sz="2200" dirty="0">
                <a:solidFill>
                  <a:schemeClr val="accent1"/>
                </a:solidFill>
              </a:rPr>
              <a:t>"Nel 2008 in Italia </a:t>
            </a:r>
            <a:r>
              <a:rPr lang="it-IT" sz="2200" dirty="0" smtClean="0">
                <a:solidFill>
                  <a:schemeClr val="accent1"/>
                </a:solidFill>
              </a:rPr>
              <a:t>c'erano</a:t>
            </a:r>
          </a:p>
          <a:p>
            <a:pPr algn="ctr"/>
            <a:r>
              <a:rPr lang="it-IT" sz="2200" dirty="0" smtClean="0">
                <a:solidFill>
                  <a:schemeClr val="accent1"/>
                </a:solidFill>
              </a:rPr>
              <a:t>4 </a:t>
            </a:r>
            <a:r>
              <a:rPr lang="it-IT" sz="2200" dirty="0">
                <a:solidFill>
                  <a:schemeClr val="accent1"/>
                </a:solidFill>
              </a:rPr>
              <a:t>mila imprese </a:t>
            </a:r>
            <a:r>
              <a:rPr lang="it-IT" sz="2200" dirty="0" smtClean="0">
                <a:solidFill>
                  <a:schemeClr val="accent1"/>
                </a:solidFill>
              </a:rPr>
              <a:t>medie,</a:t>
            </a:r>
          </a:p>
          <a:p>
            <a:pPr algn="ctr"/>
            <a:r>
              <a:rPr lang="it-IT" sz="2200" dirty="0" smtClean="0">
                <a:solidFill>
                  <a:schemeClr val="accent1"/>
                </a:solidFill>
              </a:rPr>
              <a:t>nel Mezzogiorno 360.</a:t>
            </a:r>
          </a:p>
          <a:p>
            <a:pPr algn="ctr"/>
            <a:r>
              <a:rPr lang="it-IT" sz="2200" dirty="0" smtClean="0">
                <a:solidFill>
                  <a:schemeClr val="accent1"/>
                </a:solidFill>
              </a:rPr>
              <a:t>Oggi </a:t>
            </a:r>
            <a:r>
              <a:rPr lang="it-IT" sz="2200" dirty="0">
                <a:solidFill>
                  <a:schemeClr val="accent1"/>
                </a:solidFill>
              </a:rPr>
              <a:t>ce ne sono </a:t>
            </a:r>
            <a:r>
              <a:rPr lang="it-IT" sz="2200" dirty="0" smtClean="0">
                <a:solidFill>
                  <a:schemeClr val="accent1"/>
                </a:solidFill>
              </a:rPr>
              <a:t>3200 nel </a:t>
            </a:r>
            <a:r>
              <a:rPr lang="it-IT" sz="2200" dirty="0">
                <a:solidFill>
                  <a:schemeClr val="accent1"/>
                </a:solidFill>
              </a:rPr>
              <a:t>Nord e 260 nel Sud"</a:t>
            </a:r>
          </a:p>
          <a:p>
            <a:r>
              <a:rPr lang="it-IT" sz="1000" i="1" dirty="0" smtClean="0"/>
              <a:t>	</a:t>
            </a:r>
            <a:endParaRPr lang="it-IT" sz="1000" i="1" dirty="0"/>
          </a:p>
          <a:p>
            <a:r>
              <a:rPr lang="it-IT" sz="1000" i="1" dirty="0" smtClean="0"/>
              <a:t>fonte</a:t>
            </a:r>
            <a:r>
              <a:rPr lang="it-IT" sz="1000" i="1" dirty="0"/>
              <a:t>: Fondazione Ugo La Malfa</a:t>
            </a:r>
            <a:endParaRPr lang="it-IT" sz="1000" i="1" dirty="0" smtClean="0">
              <a:latin typeface="Century Gothic" pitchFamily="34" charset="0"/>
            </a:endParaRPr>
          </a:p>
        </p:txBody>
      </p:sp>
      <p:sp>
        <p:nvSpPr>
          <p:cNvPr id="15" name="Segnaposto numero diapositiva 1"/>
          <p:cNvSpPr>
            <a:spLocks noGrp="1"/>
          </p:cNvSpPr>
          <p:nvPr>
            <p:ph type="sldNum" sz="quarter" idx="12"/>
          </p:nvPr>
        </p:nvSpPr>
        <p:spPr>
          <a:xfrm>
            <a:off x="8572500" y="50800"/>
            <a:ext cx="482600" cy="273050"/>
          </a:xfrm>
          <a:noFill/>
          <a:ln w="19050">
            <a:solidFill>
              <a:srgbClr val="993300"/>
            </a:solidFill>
            <a:miter lim="800000"/>
            <a:headEnd/>
            <a:tailEnd/>
          </a:ln>
        </p:spPr>
        <p:txBody>
          <a:bodyPr/>
          <a:lstStyle/>
          <a:p>
            <a:pPr algn="ctr"/>
            <a:r>
              <a:rPr lang="it-IT" sz="1050" b="1" dirty="0" smtClean="0">
                <a:solidFill>
                  <a:srgbClr val="993300"/>
                </a:solidFill>
                <a:latin typeface="Arial Rounded MT Bold" pitchFamily="34" charset="0"/>
              </a:rPr>
              <a:t>8</a:t>
            </a:r>
            <a:endParaRPr lang="it-IT" b="1" dirty="0">
              <a:solidFill>
                <a:srgbClr val="993300"/>
              </a:solidFill>
              <a:latin typeface="Arial Rounded MT Bold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6909389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>
            <a:spLocks noChangeArrowheads="1"/>
          </p:cNvSpPr>
          <p:nvPr/>
        </p:nvSpPr>
        <p:spPr bwMode="auto">
          <a:xfrm>
            <a:off x="1403648" y="1844824"/>
            <a:ext cx="6912768" cy="9541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endParaRPr lang="it-IT" sz="2800" b="1" dirty="0" smtClean="0">
              <a:solidFill>
                <a:schemeClr val="accent2"/>
              </a:solidFill>
              <a:latin typeface="Verdana" pitchFamily="34" charset="0"/>
            </a:endParaRPr>
          </a:p>
          <a:p>
            <a:pPr algn="ctr"/>
            <a:r>
              <a:rPr lang="it-IT" sz="2800" b="1" dirty="0" smtClean="0">
                <a:solidFill>
                  <a:schemeClr val="accent2"/>
                </a:solidFill>
                <a:latin typeface="Verdana" pitchFamily="34" charset="0"/>
              </a:rPr>
              <a:t>Gli investimenti comunali</a:t>
            </a:r>
          </a:p>
        </p:txBody>
      </p:sp>
      <p:grpSp>
        <p:nvGrpSpPr>
          <p:cNvPr id="2" name="Gruppo 2"/>
          <p:cNvGrpSpPr/>
          <p:nvPr/>
        </p:nvGrpSpPr>
        <p:grpSpPr>
          <a:xfrm>
            <a:off x="0" y="335053"/>
            <a:ext cx="1016000" cy="6522947"/>
            <a:chOff x="0" y="335053"/>
            <a:chExt cx="1016000" cy="6522947"/>
          </a:xfrm>
        </p:grpSpPr>
        <p:sp>
          <p:nvSpPr>
            <p:cNvPr id="4" name="Rettangolo 3"/>
            <p:cNvSpPr/>
            <p:nvPr/>
          </p:nvSpPr>
          <p:spPr>
            <a:xfrm>
              <a:off x="0" y="2051050"/>
              <a:ext cx="1016000" cy="4806950"/>
            </a:xfrm>
            <a:prstGeom prst="rect">
              <a:avLst/>
            </a:prstGeom>
            <a:gradFill flip="none" rotWithShape="1">
              <a:gsLst>
                <a:gs pos="0">
                  <a:schemeClr val="accent6">
                    <a:lumMod val="50000"/>
                    <a:shade val="30000"/>
                    <a:satMod val="115000"/>
                  </a:schemeClr>
                </a:gs>
                <a:gs pos="50000">
                  <a:schemeClr val="accent6">
                    <a:lumMod val="50000"/>
                    <a:shade val="67500"/>
                    <a:satMod val="115000"/>
                  </a:schemeClr>
                </a:gs>
                <a:gs pos="100000">
                  <a:schemeClr val="accent6">
                    <a:lumMod val="50000"/>
                    <a:shade val="100000"/>
                    <a:satMod val="115000"/>
                  </a:schemeClr>
                </a:gs>
              </a:gsLst>
              <a:lin ang="108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vert270" rtlCol="0" anchor="ctr"/>
            <a:lstStyle/>
            <a:p>
              <a:pPr algn="ctr"/>
              <a:r>
                <a:rPr lang="it-IT" sz="2000" dirty="0" smtClean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 Rounded MT Bold" pitchFamily="34" charset="0"/>
                  <a:cs typeface="Aharoni" pitchFamily="2" charset="-79"/>
                </a:rPr>
                <a:t>I CONFERENZA PROGRAMMATICA</a:t>
              </a:r>
            </a:p>
            <a:p>
              <a:pPr algn="ctr"/>
              <a:r>
                <a:rPr lang="it-IT" dirty="0" smtClean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 Rounded MT Bold" pitchFamily="34" charset="0"/>
                  <a:cs typeface="Aharoni" pitchFamily="2" charset="-79"/>
                </a:rPr>
                <a:t> </a:t>
              </a:r>
              <a:r>
                <a:rPr lang="it-IT" sz="1400" dirty="0" smtClean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 Rounded MT Bold" pitchFamily="34" charset="0"/>
                  <a:cs typeface="Aharoni" pitchFamily="2" charset="-79"/>
                </a:rPr>
                <a:t>delle </a:t>
              </a:r>
              <a:r>
                <a:rPr lang="it-IT" sz="2400" dirty="0" smtClean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 Rounded MT Bold" pitchFamily="34" charset="0"/>
                  <a:cs typeface="Aharoni" pitchFamily="2" charset="-79"/>
                </a:rPr>
                <a:t>Città </a:t>
              </a:r>
              <a:r>
                <a:rPr lang="it-IT" sz="1400" dirty="0" smtClean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 Rounded MT Bold" pitchFamily="34" charset="0"/>
                  <a:cs typeface="Aharoni" pitchFamily="2" charset="-79"/>
                </a:rPr>
                <a:t>del </a:t>
              </a:r>
              <a:r>
                <a:rPr lang="it-IT" sz="2400" dirty="0" smtClean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 Rounded MT Bold" pitchFamily="34" charset="0"/>
                  <a:cs typeface="Aharoni" pitchFamily="2" charset="-79"/>
                </a:rPr>
                <a:t>Mezzogiorno</a:t>
              </a:r>
              <a:endParaRPr lang="it-IT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Rounded MT Bold" pitchFamily="34" charset="0"/>
                <a:cs typeface="Aharoni" pitchFamily="2" charset="-79"/>
              </a:endParaRPr>
            </a:p>
          </p:txBody>
        </p:sp>
        <p:pic>
          <p:nvPicPr>
            <p:cNvPr id="6" name="Immagine 5" descr="index2.png"/>
            <p:cNvPicPr>
              <a:picLocks noChangeAspect="1"/>
            </p:cNvPicPr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286353" y="335053"/>
              <a:ext cx="590476" cy="869842"/>
            </a:xfrm>
            <a:prstGeom prst="rect">
              <a:avLst/>
            </a:prstGeom>
          </p:spPr>
        </p:pic>
        <p:pic>
          <p:nvPicPr>
            <p:cNvPr id="7" name="Immagine 6" descr="IFEL.jpg"/>
            <p:cNvPicPr>
              <a:picLocks noChangeAspect="1"/>
            </p:cNvPicPr>
            <p:nvPr/>
          </p:nvPicPr>
          <p:blipFill>
            <a:blip r:embed="rId3" cstate="print"/>
            <a:srcRect l="11211" r="11213"/>
            <a:stretch>
              <a:fillRect/>
            </a:stretch>
          </p:blipFill>
          <p:spPr>
            <a:xfrm>
              <a:off x="171450" y="1295400"/>
              <a:ext cx="826103" cy="557213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asellaDiTesto 7"/>
          <p:cNvSpPr txBox="1">
            <a:spLocks noChangeArrowheads="1"/>
          </p:cNvSpPr>
          <p:nvPr/>
        </p:nvSpPr>
        <p:spPr bwMode="auto">
          <a:xfrm>
            <a:off x="1371600" y="406400"/>
            <a:ext cx="7467600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just"/>
            <a:r>
              <a:rPr lang="it-IT" sz="1600" b="1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Century Gothic" pitchFamily="34" charset="0"/>
              </a:rPr>
              <a:t>Gli investimenti comunali: caduta e ripresa</a:t>
            </a:r>
            <a:endParaRPr lang="it-IT" sz="1200" dirty="0" smtClean="0">
              <a:latin typeface="Century Gothic" pitchFamily="34" charset="0"/>
            </a:endParaRPr>
          </a:p>
        </p:txBody>
      </p:sp>
      <p:sp>
        <p:nvSpPr>
          <p:cNvPr id="11" name="Rettangolo 10"/>
          <p:cNvSpPr/>
          <p:nvPr/>
        </p:nvSpPr>
        <p:spPr>
          <a:xfrm>
            <a:off x="1282700" y="895350"/>
            <a:ext cx="7512050" cy="18158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it-IT" sz="1400" dirty="0" smtClean="0">
                <a:latin typeface="Calibri" pitchFamily="34" charset="0"/>
              </a:rPr>
              <a:t>Dal 2010 al 2014 il Patto di stabilità interno si connota come la causa principale della forte contrazione degli investimenti (-23%).</a:t>
            </a:r>
          </a:p>
          <a:p>
            <a:pPr algn="just"/>
            <a:r>
              <a:rPr lang="it-IT" sz="1400" dirty="0" smtClean="0">
                <a:latin typeface="Calibri" pitchFamily="34" charset="0"/>
              </a:rPr>
              <a:t>Nel Centro-Nord si registra una grave flessione (-42%), mentre nel Mezzogiorno si assiste dal 2012 in poi ad una costante crescita, trainata dalle risorse comunitarie.</a:t>
            </a:r>
          </a:p>
          <a:p>
            <a:pPr algn="just"/>
            <a:endParaRPr lang="it-IT" sz="1400" dirty="0" smtClean="0">
              <a:latin typeface="Calibri" pitchFamily="34" charset="0"/>
            </a:endParaRPr>
          </a:p>
          <a:p>
            <a:pPr algn="just"/>
            <a:r>
              <a:rPr lang="it-IT" sz="1400" dirty="0" smtClean="0">
                <a:latin typeface="Calibri" pitchFamily="34" charset="0"/>
              </a:rPr>
              <a:t>Nel 2015 prende invece avvio una generale inversione di tendenza (+13%), ancora debole nel Centro-Nord ma più robusta nel Mezzogiorno grazie anche alla chiusura delle rendicontazioni riferite al ciclo UE 2007-2013</a:t>
            </a:r>
          </a:p>
        </p:txBody>
      </p:sp>
      <p:sp>
        <p:nvSpPr>
          <p:cNvPr id="13" name="Rettangolo 7"/>
          <p:cNvSpPr>
            <a:spLocks noChangeArrowheads="1"/>
          </p:cNvSpPr>
          <p:nvPr/>
        </p:nvSpPr>
        <p:spPr bwMode="auto">
          <a:xfrm>
            <a:off x="4794250" y="6581001"/>
            <a:ext cx="4349750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r"/>
            <a:r>
              <a:rPr lang="it-IT" sz="1200" dirty="0" smtClean="0">
                <a:latin typeface="Calibri" pitchFamily="34" charset="0"/>
              </a:rPr>
              <a:t>Fonte: elaborazione IFEL su dati Ministero dell’Interno e MEF-RGS</a:t>
            </a:r>
            <a:endParaRPr lang="it-IT" sz="1200" dirty="0">
              <a:latin typeface="Calibri" pitchFamily="34" charset="0"/>
            </a:endParaRPr>
          </a:p>
        </p:txBody>
      </p:sp>
      <p:grpSp>
        <p:nvGrpSpPr>
          <p:cNvPr id="2" name="Gruppo 11"/>
          <p:cNvGrpSpPr/>
          <p:nvPr/>
        </p:nvGrpSpPr>
        <p:grpSpPr>
          <a:xfrm>
            <a:off x="0" y="335053"/>
            <a:ext cx="1016000" cy="6522947"/>
            <a:chOff x="0" y="335053"/>
            <a:chExt cx="1016000" cy="6522947"/>
          </a:xfrm>
        </p:grpSpPr>
        <p:sp>
          <p:nvSpPr>
            <p:cNvPr id="14" name="Rettangolo 13"/>
            <p:cNvSpPr/>
            <p:nvPr/>
          </p:nvSpPr>
          <p:spPr>
            <a:xfrm>
              <a:off x="0" y="2051050"/>
              <a:ext cx="1016000" cy="4806950"/>
            </a:xfrm>
            <a:prstGeom prst="rect">
              <a:avLst/>
            </a:prstGeom>
            <a:gradFill flip="none" rotWithShape="1">
              <a:gsLst>
                <a:gs pos="0">
                  <a:schemeClr val="accent6">
                    <a:lumMod val="50000"/>
                    <a:shade val="30000"/>
                    <a:satMod val="115000"/>
                  </a:schemeClr>
                </a:gs>
                <a:gs pos="50000">
                  <a:schemeClr val="accent6">
                    <a:lumMod val="50000"/>
                    <a:shade val="67500"/>
                    <a:satMod val="115000"/>
                  </a:schemeClr>
                </a:gs>
                <a:gs pos="100000">
                  <a:schemeClr val="accent6">
                    <a:lumMod val="50000"/>
                    <a:shade val="100000"/>
                    <a:satMod val="115000"/>
                  </a:schemeClr>
                </a:gs>
              </a:gsLst>
              <a:lin ang="108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vert270" rtlCol="0" anchor="ctr"/>
            <a:lstStyle/>
            <a:p>
              <a:pPr algn="ctr"/>
              <a:r>
                <a:rPr lang="it-IT" sz="2000" dirty="0" smtClean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 Rounded MT Bold" pitchFamily="34" charset="0"/>
                  <a:cs typeface="Aharoni" pitchFamily="2" charset="-79"/>
                </a:rPr>
                <a:t>I CONFERENZA PROGRAMMATICA</a:t>
              </a:r>
            </a:p>
            <a:p>
              <a:pPr algn="ctr"/>
              <a:r>
                <a:rPr lang="it-IT" dirty="0" smtClean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 Rounded MT Bold" pitchFamily="34" charset="0"/>
                  <a:cs typeface="Aharoni" pitchFamily="2" charset="-79"/>
                </a:rPr>
                <a:t> </a:t>
              </a:r>
              <a:r>
                <a:rPr lang="it-IT" sz="1400" dirty="0" smtClean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 Rounded MT Bold" pitchFamily="34" charset="0"/>
                  <a:cs typeface="Aharoni" pitchFamily="2" charset="-79"/>
                </a:rPr>
                <a:t>delle </a:t>
              </a:r>
              <a:r>
                <a:rPr lang="it-IT" sz="2400" dirty="0" smtClean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 Rounded MT Bold" pitchFamily="34" charset="0"/>
                  <a:cs typeface="Aharoni" pitchFamily="2" charset="-79"/>
                </a:rPr>
                <a:t>Città </a:t>
              </a:r>
              <a:r>
                <a:rPr lang="it-IT" sz="1400" dirty="0" smtClean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 Rounded MT Bold" pitchFamily="34" charset="0"/>
                  <a:cs typeface="Aharoni" pitchFamily="2" charset="-79"/>
                </a:rPr>
                <a:t>del </a:t>
              </a:r>
              <a:r>
                <a:rPr lang="it-IT" sz="2400" dirty="0" smtClean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 Rounded MT Bold" pitchFamily="34" charset="0"/>
                  <a:cs typeface="Aharoni" pitchFamily="2" charset="-79"/>
                </a:rPr>
                <a:t>Mezzogiorno</a:t>
              </a:r>
              <a:endParaRPr lang="it-IT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Rounded MT Bold" pitchFamily="34" charset="0"/>
                <a:cs typeface="Aharoni" pitchFamily="2" charset="-79"/>
              </a:endParaRPr>
            </a:p>
          </p:txBody>
        </p:sp>
        <p:pic>
          <p:nvPicPr>
            <p:cNvPr id="15" name="Immagine 14" descr="index2.png"/>
            <p:cNvPicPr>
              <a:picLocks noChangeAspect="1"/>
            </p:cNvPicPr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286353" y="335053"/>
              <a:ext cx="590476" cy="869842"/>
            </a:xfrm>
            <a:prstGeom prst="rect">
              <a:avLst/>
            </a:prstGeom>
          </p:spPr>
        </p:pic>
        <p:pic>
          <p:nvPicPr>
            <p:cNvPr id="16" name="Immagine 15" descr="IFEL.jpg"/>
            <p:cNvPicPr>
              <a:picLocks noChangeAspect="1"/>
            </p:cNvPicPr>
            <p:nvPr/>
          </p:nvPicPr>
          <p:blipFill>
            <a:blip r:embed="rId3" cstate="print"/>
            <a:srcRect l="11211" r="11213"/>
            <a:stretch>
              <a:fillRect/>
            </a:stretch>
          </p:blipFill>
          <p:spPr>
            <a:xfrm>
              <a:off x="171450" y="1295400"/>
              <a:ext cx="826103" cy="557213"/>
            </a:xfrm>
            <a:prstGeom prst="rect">
              <a:avLst/>
            </a:prstGeom>
          </p:spPr>
        </p:pic>
      </p:grpSp>
      <p:sp>
        <p:nvSpPr>
          <p:cNvPr id="17" name="Segnaposto numero diapositiva 1"/>
          <p:cNvSpPr>
            <a:spLocks noGrp="1"/>
          </p:cNvSpPr>
          <p:nvPr>
            <p:ph type="sldNum" sz="quarter" idx="12"/>
          </p:nvPr>
        </p:nvSpPr>
        <p:spPr>
          <a:xfrm>
            <a:off x="8572500" y="50800"/>
            <a:ext cx="482600" cy="273050"/>
          </a:xfrm>
          <a:noFill/>
          <a:ln w="19050">
            <a:solidFill>
              <a:srgbClr val="993300"/>
            </a:solidFill>
            <a:miter lim="800000"/>
            <a:headEnd/>
            <a:tailEnd/>
          </a:ln>
        </p:spPr>
        <p:txBody>
          <a:bodyPr/>
          <a:lstStyle/>
          <a:p>
            <a:pPr algn="ctr"/>
            <a:fld id="{3D14C678-8F2A-4408-92AA-B5081F752091}" type="slidenum">
              <a:rPr lang="it-IT" sz="1050" b="1">
                <a:solidFill>
                  <a:srgbClr val="993300"/>
                </a:solidFill>
                <a:latin typeface="Arial Rounded MT Bold" pitchFamily="34" charset="0"/>
              </a:rPr>
              <a:pPr algn="ctr"/>
              <a:t>10</a:t>
            </a:fld>
            <a:endParaRPr lang="it-IT" b="1" dirty="0">
              <a:solidFill>
                <a:srgbClr val="993300"/>
              </a:solidFill>
              <a:latin typeface="Arial Rounded MT Bold" pitchFamily="34" charset="0"/>
            </a:endParaRPr>
          </a:p>
        </p:txBody>
      </p:sp>
      <p:sp>
        <p:nvSpPr>
          <p:cNvPr id="12" name="CasellaDiTesto 2"/>
          <p:cNvSpPr txBox="1">
            <a:spLocks noChangeArrowheads="1"/>
          </p:cNvSpPr>
          <p:nvPr/>
        </p:nvSpPr>
        <p:spPr bwMode="auto">
          <a:xfrm>
            <a:off x="1479550" y="3843338"/>
            <a:ext cx="3692525" cy="4016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Arial" pitchFamily="34" charset="0"/>
                <a:ea typeface="ヒラギノ角ゴ Pro W3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Arial" pitchFamily="34" charset="0"/>
                <a:ea typeface="ヒラギノ角ゴ Pro W3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Arial" pitchFamily="34" charset="0"/>
                <a:ea typeface="ヒラギノ角ゴ Pro W3" charset="-128"/>
              </a:defRPr>
            </a:lvl3pPr>
            <a:lvl4pPr marL="1600200" indent="-22860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pitchFamily="34" charset="0"/>
                <a:ea typeface="ヒラギノ角ゴ Pro W3" charset="-128"/>
              </a:defRPr>
            </a:lvl4pPr>
            <a:lvl5pPr marL="2057400" indent="-228600">
              <a:spcBef>
                <a:spcPct val="20000"/>
              </a:spcBef>
              <a:buChar char="»"/>
              <a:defRPr>
                <a:solidFill>
                  <a:schemeClr val="tx1"/>
                </a:solidFill>
                <a:latin typeface="Arial" pitchFamily="34" charset="0"/>
                <a:ea typeface="ヒラギノ角ゴ Pro W3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Arial" pitchFamily="34" charset="0"/>
                <a:ea typeface="ヒラギノ角ゴ Pro W3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Arial" pitchFamily="34" charset="0"/>
                <a:ea typeface="ヒラギノ角ゴ Pro W3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Arial" pitchFamily="34" charset="0"/>
                <a:ea typeface="ヒラギノ角ゴ Pro W3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Arial" pitchFamily="34" charset="0"/>
                <a:ea typeface="ヒラギノ角ゴ Pro W3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it-IT" altLang="it-IT" sz="1000" b="1" i="1" dirty="0">
                <a:solidFill>
                  <a:srgbClr val="005E7D"/>
                </a:solidFill>
                <a:latin typeface="Arial Narrow" pitchFamily="34" charset="0"/>
              </a:rPr>
              <a:t>DINAMICA DEGLI INVESTIMENTI FISSI LORDI COMUNALI</a:t>
            </a:r>
          </a:p>
          <a:p>
            <a:pPr algn="ctr">
              <a:spcBef>
                <a:spcPct val="0"/>
              </a:spcBef>
              <a:buFontTx/>
              <a:buNone/>
            </a:pPr>
            <a:r>
              <a:rPr lang="it-IT" altLang="it-IT" sz="1000" b="1" i="1" dirty="0">
                <a:solidFill>
                  <a:srgbClr val="005E7D"/>
                </a:solidFill>
                <a:latin typeface="Arial Narrow" pitchFamily="34" charset="0"/>
              </a:rPr>
              <a:t>Impegni in milioni di euro. Anni 2010-2016</a:t>
            </a:r>
          </a:p>
        </p:txBody>
      </p:sp>
      <p:pic>
        <p:nvPicPr>
          <p:cNvPr id="18" name="Picture 5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71600" y="4229100"/>
            <a:ext cx="3779837" cy="19970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9" name="CasellaDiTesto 2"/>
          <p:cNvSpPr txBox="1">
            <a:spLocks noChangeArrowheads="1"/>
          </p:cNvSpPr>
          <p:nvPr/>
        </p:nvSpPr>
        <p:spPr bwMode="auto">
          <a:xfrm>
            <a:off x="5426075" y="3768725"/>
            <a:ext cx="3186112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Arial" pitchFamily="34" charset="0"/>
                <a:ea typeface="ヒラギノ角ゴ Pro W3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Arial" pitchFamily="34" charset="0"/>
                <a:ea typeface="ヒラギノ角ゴ Pro W3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Arial" pitchFamily="34" charset="0"/>
                <a:ea typeface="ヒラギノ角ゴ Pro W3" charset="-128"/>
              </a:defRPr>
            </a:lvl3pPr>
            <a:lvl4pPr marL="1600200" indent="-22860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pitchFamily="34" charset="0"/>
                <a:ea typeface="ヒラギノ角ゴ Pro W3" charset="-128"/>
              </a:defRPr>
            </a:lvl4pPr>
            <a:lvl5pPr marL="2057400" indent="-228600">
              <a:spcBef>
                <a:spcPct val="20000"/>
              </a:spcBef>
              <a:buChar char="»"/>
              <a:defRPr>
                <a:solidFill>
                  <a:schemeClr val="tx1"/>
                </a:solidFill>
                <a:latin typeface="Arial" pitchFamily="34" charset="0"/>
                <a:ea typeface="ヒラギノ角ゴ Pro W3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Arial" pitchFamily="34" charset="0"/>
                <a:ea typeface="ヒラギノ角ゴ Pro W3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Arial" pitchFamily="34" charset="0"/>
                <a:ea typeface="ヒラギノ角ゴ Pro W3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Arial" pitchFamily="34" charset="0"/>
                <a:ea typeface="ヒラギノ角ゴ Pro W3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Arial" pitchFamily="34" charset="0"/>
                <a:ea typeface="ヒラギノ角ゴ Pro W3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it-IT" altLang="it-IT" sz="1000" b="1" i="1" dirty="0">
                <a:solidFill>
                  <a:srgbClr val="005E7D"/>
                </a:solidFill>
                <a:latin typeface="Arial Narrow" pitchFamily="34" charset="0"/>
              </a:rPr>
              <a:t>IL CONFRONTO PER AREE TERRITORIALI</a:t>
            </a:r>
          </a:p>
          <a:p>
            <a:pPr algn="ctr">
              <a:spcBef>
                <a:spcPct val="0"/>
              </a:spcBef>
              <a:buFontTx/>
              <a:buNone/>
            </a:pPr>
            <a:r>
              <a:rPr lang="it-IT" altLang="it-IT" sz="1000" b="1" i="1" dirty="0">
                <a:solidFill>
                  <a:srgbClr val="005E7D"/>
                </a:solidFill>
                <a:latin typeface="Arial Narrow" pitchFamily="34" charset="0"/>
              </a:rPr>
              <a:t>Impegni in milioni di euro. Anni 2010-2016</a:t>
            </a:r>
          </a:p>
        </p:txBody>
      </p:sp>
      <p:pic>
        <p:nvPicPr>
          <p:cNvPr id="20" name="Picture 6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49850" y="4140200"/>
            <a:ext cx="3779837" cy="20288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asellaDiTesto 7"/>
          <p:cNvSpPr txBox="1">
            <a:spLocks noChangeArrowheads="1"/>
          </p:cNvSpPr>
          <p:nvPr/>
        </p:nvSpPr>
        <p:spPr bwMode="auto">
          <a:xfrm>
            <a:off x="1371600" y="406400"/>
            <a:ext cx="7467600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just"/>
            <a:r>
              <a:rPr lang="it-IT" sz="1600" b="1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Century Gothic" pitchFamily="34" charset="0"/>
              </a:rPr>
              <a:t>Dinamica degli investimenti nelle città metropolitane (1)</a:t>
            </a:r>
            <a:endParaRPr lang="it-IT" sz="1200" dirty="0" smtClean="0">
              <a:latin typeface="Century Gothic" pitchFamily="34" charset="0"/>
            </a:endParaRPr>
          </a:p>
        </p:txBody>
      </p:sp>
      <p:sp>
        <p:nvSpPr>
          <p:cNvPr id="11" name="Rettangolo 10"/>
          <p:cNvSpPr/>
          <p:nvPr/>
        </p:nvSpPr>
        <p:spPr>
          <a:xfrm>
            <a:off x="1282700" y="895350"/>
            <a:ext cx="7512050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it-IT" sz="1400" dirty="0" smtClean="0">
                <a:latin typeface="Calibri" pitchFamily="34" charset="0"/>
              </a:rPr>
              <a:t>Durante gli anni del Patto di stabilità anche nelle città metropolitane del Paese si verifica nel complesso una forte riduzione degli investimenti (-26% dal 2010 al 2014)</a:t>
            </a:r>
          </a:p>
          <a:p>
            <a:pPr algn="just"/>
            <a:endParaRPr lang="it-IT" sz="1400" dirty="0" smtClean="0">
              <a:latin typeface="Calibri" pitchFamily="34" charset="0"/>
            </a:endParaRPr>
          </a:p>
          <a:p>
            <a:pPr algn="just"/>
            <a:r>
              <a:rPr lang="it-IT" sz="1400" dirty="0" smtClean="0">
                <a:latin typeface="Calibri" pitchFamily="34" charset="0"/>
              </a:rPr>
              <a:t>Il fenomeno assume in ambito territoriale una direzione binaria: nel Centro-Nord si registra una significativa contrazione (circa 1 miliardo di euro), nel Mezzogiorno una sostanziale tenuta.</a:t>
            </a:r>
          </a:p>
          <a:p>
            <a:pPr algn="just"/>
            <a:endParaRPr lang="it-IT" sz="1400" dirty="0" smtClean="0">
              <a:latin typeface="Calibri" pitchFamily="34" charset="0"/>
            </a:endParaRPr>
          </a:p>
        </p:txBody>
      </p:sp>
      <p:sp>
        <p:nvSpPr>
          <p:cNvPr id="13" name="Rettangolo 7"/>
          <p:cNvSpPr>
            <a:spLocks noChangeArrowheads="1"/>
          </p:cNvSpPr>
          <p:nvPr/>
        </p:nvSpPr>
        <p:spPr bwMode="auto">
          <a:xfrm>
            <a:off x="4794250" y="6581001"/>
            <a:ext cx="4349750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r"/>
            <a:r>
              <a:rPr lang="it-IT" sz="1200" dirty="0" smtClean="0">
                <a:latin typeface="Calibri" pitchFamily="34" charset="0"/>
              </a:rPr>
              <a:t>Fonte: elaborazione IFEL su dati Ministero dell’Interno e MEF-RGS</a:t>
            </a:r>
            <a:endParaRPr lang="it-IT" sz="1200" dirty="0">
              <a:latin typeface="Calibri" pitchFamily="34" charset="0"/>
            </a:endParaRPr>
          </a:p>
        </p:txBody>
      </p:sp>
      <p:grpSp>
        <p:nvGrpSpPr>
          <p:cNvPr id="2" name="Gruppo 11"/>
          <p:cNvGrpSpPr/>
          <p:nvPr/>
        </p:nvGrpSpPr>
        <p:grpSpPr>
          <a:xfrm>
            <a:off x="0" y="335053"/>
            <a:ext cx="1016000" cy="6522947"/>
            <a:chOff x="0" y="335053"/>
            <a:chExt cx="1016000" cy="6522947"/>
          </a:xfrm>
        </p:grpSpPr>
        <p:sp>
          <p:nvSpPr>
            <p:cNvPr id="14" name="Rettangolo 13"/>
            <p:cNvSpPr/>
            <p:nvPr/>
          </p:nvSpPr>
          <p:spPr>
            <a:xfrm>
              <a:off x="0" y="2051050"/>
              <a:ext cx="1016000" cy="4806950"/>
            </a:xfrm>
            <a:prstGeom prst="rect">
              <a:avLst/>
            </a:prstGeom>
            <a:gradFill flip="none" rotWithShape="1">
              <a:gsLst>
                <a:gs pos="0">
                  <a:schemeClr val="accent6">
                    <a:lumMod val="50000"/>
                    <a:shade val="30000"/>
                    <a:satMod val="115000"/>
                  </a:schemeClr>
                </a:gs>
                <a:gs pos="50000">
                  <a:schemeClr val="accent6">
                    <a:lumMod val="50000"/>
                    <a:shade val="67500"/>
                    <a:satMod val="115000"/>
                  </a:schemeClr>
                </a:gs>
                <a:gs pos="100000">
                  <a:schemeClr val="accent6">
                    <a:lumMod val="50000"/>
                    <a:shade val="100000"/>
                    <a:satMod val="115000"/>
                  </a:schemeClr>
                </a:gs>
              </a:gsLst>
              <a:lin ang="108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vert270" rtlCol="0" anchor="ctr"/>
            <a:lstStyle/>
            <a:p>
              <a:pPr algn="ctr"/>
              <a:r>
                <a:rPr lang="it-IT" sz="2000" dirty="0" smtClean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 Rounded MT Bold" pitchFamily="34" charset="0"/>
                  <a:cs typeface="Aharoni" pitchFamily="2" charset="-79"/>
                </a:rPr>
                <a:t>I CONFERENZA PROGRAMMATICA</a:t>
              </a:r>
            </a:p>
            <a:p>
              <a:pPr algn="ctr"/>
              <a:r>
                <a:rPr lang="it-IT" dirty="0" smtClean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 Rounded MT Bold" pitchFamily="34" charset="0"/>
                  <a:cs typeface="Aharoni" pitchFamily="2" charset="-79"/>
                </a:rPr>
                <a:t> </a:t>
              </a:r>
              <a:r>
                <a:rPr lang="it-IT" sz="1400" dirty="0" smtClean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 Rounded MT Bold" pitchFamily="34" charset="0"/>
                  <a:cs typeface="Aharoni" pitchFamily="2" charset="-79"/>
                </a:rPr>
                <a:t>delle </a:t>
              </a:r>
              <a:r>
                <a:rPr lang="it-IT" sz="2400" dirty="0" smtClean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 Rounded MT Bold" pitchFamily="34" charset="0"/>
                  <a:cs typeface="Aharoni" pitchFamily="2" charset="-79"/>
                </a:rPr>
                <a:t>Città </a:t>
              </a:r>
              <a:r>
                <a:rPr lang="it-IT" sz="1400" dirty="0" smtClean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 Rounded MT Bold" pitchFamily="34" charset="0"/>
                  <a:cs typeface="Aharoni" pitchFamily="2" charset="-79"/>
                </a:rPr>
                <a:t>del </a:t>
              </a:r>
              <a:r>
                <a:rPr lang="it-IT" sz="2400" dirty="0" smtClean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 Rounded MT Bold" pitchFamily="34" charset="0"/>
                  <a:cs typeface="Aharoni" pitchFamily="2" charset="-79"/>
                </a:rPr>
                <a:t>Mezzogiorno</a:t>
              </a:r>
              <a:endParaRPr lang="it-IT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Rounded MT Bold" pitchFamily="34" charset="0"/>
                <a:cs typeface="Aharoni" pitchFamily="2" charset="-79"/>
              </a:endParaRPr>
            </a:p>
          </p:txBody>
        </p:sp>
        <p:pic>
          <p:nvPicPr>
            <p:cNvPr id="15" name="Immagine 14" descr="index2.png"/>
            <p:cNvPicPr>
              <a:picLocks noChangeAspect="1"/>
            </p:cNvPicPr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286353" y="335053"/>
              <a:ext cx="590476" cy="869842"/>
            </a:xfrm>
            <a:prstGeom prst="rect">
              <a:avLst/>
            </a:prstGeom>
          </p:spPr>
        </p:pic>
        <p:pic>
          <p:nvPicPr>
            <p:cNvPr id="16" name="Immagine 15" descr="IFEL.jpg"/>
            <p:cNvPicPr>
              <a:picLocks noChangeAspect="1"/>
            </p:cNvPicPr>
            <p:nvPr/>
          </p:nvPicPr>
          <p:blipFill>
            <a:blip r:embed="rId3" cstate="print"/>
            <a:srcRect l="11211" r="11213"/>
            <a:stretch>
              <a:fillRect/>
            </a:stretch>
          </p:blipFill>
          <p:spPr>
            <a:xfrm>
              <a:off x="171450" y="1295400"/>
              <a:ext cx="826103" cy="557213"/>
            </a:xfrm>
            <a:prstGeom prst="rect">
              <a:avLst/>
            </a:prstGeom>
          </p:spPr>
        </p:pic>
      </p:grpSp>
      <p:sp>
        <p:nvSpPr>
          <p:cNvPr id="17" name="Segnaposto numero diapositiva 1"/>
          <p:cNvSpPr>
            <a:spLocks noGrp="1"/>
          </p:cNvSpPr>
          <p:nvPr>
            <p:ph type="sldNum" sz="quarter" idx="12"/>
          </p:nvPr>
        </p:nvSpPr>
        <p:spPr>
          <a:xfrm>
            <a:off x="8572500" y="50800"/>
            <a:ext cx="482600" cy="273050"/>
          </a:xfrm>
          <a:noFill/>
          <a:ln w="19050">
            <a:solidFill>
              <a:srgbClr val="993300"/>
            </a:solidFill>
            <a:miter lim="800000"/>
            <a:headEnd/>
            <a:tailEnd/>
          </a:ln>
        </p:spPr>
        <p:txBody>
          <a:bodyPr/>
          <a:lstStyle/>
          <a:p>
            <a:pPr algn="ctr"/>
            <a:fld id="{3D14C678-8F2A-4408-92AA-B5081F752091}" type="slidenum">
              <a:rPr lang="it-IT" sz="1050" b="1">
                <a:solidFill>
                  <a:srgbClr val="993300"/>
                </a:solidFill>
                <a:latin typeface="Arial Rounded MT Bold" pitchFamily="34" charset="0"/>
              </a:rPr>
              <a:pPr algn="ctr"/>
              <a:t>11</a:t>
            </a:fld>
            <a:endParaRPr lang="it-IT" b="1" dirty="0">
              <a:solidFill>
                <a:srgbClr val="993300"/>
              </a:solidFill>
              <a:latin typeface="Arial Rounded MT Bold" pitchFamily="34" charset="0"/>
            </a:endParaRPr>
          </a:p>
        </p:txBody>
      </p:sp>
      <p:sp>
        <p:nvSpPr>
          <p:cNvPr id="21" name="CasellaDiTesto 2"/>
          <p:cNvSpPr txBox="1">
            <a:spLocks noChangeArrowheads="1"/>
          </p:cNvSpPr>
          <p:nvPr/>
        </p:nvSpPr>
        <p:spPr bwMode="auto">
          <a:xfrm>
            <a:off x="2690812" y="2628900"/>
            <a:ext cx="4459288" cy="7386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Arial" pitchFamily="34" charset="0"/>
                <a:ea typeface="ヒラギノ角ゴ Pro W3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Arial" pitchFamily="34" charset="0"/>
                <a:ea typeface="ヒラギノ角ゴ Pro W3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Arial" pitchFamily="34" charset="0"/>
                <a:ea typeface="ヒラギノ角ゴ Pro W3" charset="-128"/>
              </a:defRPr>
            </a:lvl3pPr>
            <a:lvl4pPr marL="1600200" indent="-22860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pitchFamily="34" charset="0"/>
                <a:ea typeface="ヒラギノ角ゴ Pro W3" charset="-128"/>
              </a:defRPr>
            </a:lvl4pPr>
            <a:lvl5pPr marL="2057400" indent="-228600">
              <a:spcBef>
                <a:spcPct val="20000"/>
              </a:spcBef>
              <a:buChar char="»"/>
              <a:defRPr>
                <a:solidFill>
                  <a:schemeClr val="tx1"/>
                </a:solidFill>
                <a:latin typeface="Arial" pitchFamily="34" charset="0"/>
                <a:ea typeface="ヒラギノ角ゴ Pro W3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Arial" pitchFamily="34" charset="0"/>
                <a:ea typeface="ヒラギノ角ゴ Pro W3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Arial" pitchFamily="34" charset="0"/>
                <a:ea typeface="ヒラギノ角ゴ Pro W3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Arial" pitchFamily="34" charset="0"/>
                <a:ea typeface="ヒラギノ角ゴ Pro W3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Arial" pitchFamily="34" charset="0"/>
                <a:ea typeface="ヒラギノ角ゴ Pro W3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it-IT" altLang="it-IT" sz="1400" b="1" i="1" dirty="0">
                <a:solidFill>
                  <a:srgbClr val="005E7D"/>
                </a:solidFill>
                <a:latin typeface="Arial Narrow" pitchFamily="34" charset="0"/>
              </a:rPr>
              <a:t>INVESTIMENTI NELLE AREE </a:t>
            </a:r>
            <a:r>
              <a:rPr lang="it-IT" altLang="it-IT" sz="1400" b="1" i="1" dirty="0" smtClean="0">
                <a:solidFill>
                  <a:srgbClr val="005E7D"/>
                </a:solidFill>
                <a:latin typeface="Arial Narrow" pitchFamily="34" charset="0"/>
              </a:rPr>
              <a:t>METROPOLITANE </a:t>
            </a:r>
            <a:r>
              <a:rPr lang="it-IT" altLang="it-IT" sz="1400" b="1" i="1" dirty="0">
                <a:solidFill>
                  <a:srgbClr val="005E7D"/>
                </a:solidFill>
                <a:latin typeface="Arial Narrow" pitchFamily="34" charset="0"/>
              </a:rPr>
              <a:t>(CAPOLUOGHI  E COMUNI) </a:t>
            </a:r>
            <a:r>
              <a:rPr lang="it-IT" altLang="it-IT" sz="1400" b="1" i="1" dirty="0" smtClean="0">
                <a:solidFill>
                  <a:srgbClr val="005E7D"/>
                </a:solidFill>
                <a:latin typeface="Arial Narrow" pitchFamily="34" charset="0"/>
              </a:rPr>
              <a:t>Impegni in </a:t>
            </a:r>
            <a:r>
              <a:rPr lang="it-IT" altLang="it-IT" sz="1400" b="1" i="1" dirty="0">
                <a:solidFill>
                  <a:srgbClr val="005E7D"/>
                </a:solidFill>
                <a:latin typeface="Arial Narrow" pitchFamily="34" charset="0"/>
              </a:rPr>
              <a:t>milioni di euro. </a:t>
            </a:r>
            <a:endParaRPr lang="it-IT" altLang="it-IT" sz="1400" b="1" i="1" dirty="0" smtClean="0">
              <a:solidFill>
                <a:srgbClr val="005E7D"/>
              </a:solidFill>
              <a:latin typeface="Arial Narrow" pitchFamily="34" charset="0"/>
            </a:endParaRPr>
          </a:p>
          <a:p>
            <a:pPr algn="ctr">
              <a:spcBef>
                <a:spcPct val="0"/>
              </a:spcBef>
              <a:buFontTx/>
              <a:buNone/>
            </a:pPr>
            <a:r>
              <a:rPr lang="it-IT" altLang="it-IT" sz="1400" b="1" i="1" dirty="0" smtClean="0">
                <a:solidFill>
                  <a:srgbClr val="005E7D"/>
                </a:solidFill>
                <a:latin typeface="Arial Narrow" pitchFamily="34" charset="0"/>
              </a:rPr>
              <a:t>Anni </a:t>
            </a:r>
            <a:r>
              <a:rPr lang="it-IT" altLang="it-IT" sz="1400" b="1" i="1" dirty="0">
                <a:solidFill>
                  <a:srgbClr val="005E7D"/>
                </a:solidFill>
                <a:latin typeface="Arial Narrow" pitchFamily="34" charset="0"/>
              </a:rPr>
              <a:t>2010-2016</a:t>
            </a:r>
          </a:p>
        </p:txBody>
      </p:sp>
      <p:pic>
        <p:nvPicPr>
          <p:cNvPr id="22" name="Picture 8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49500" y="3295650"/>
            <a:ext cx="4881128" cy="2622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>
            <a:spLocks noChangeArrowheads="1"/>
          </p:cNvSpPr>
          <p:nvPr/>
        </p:nvSpPr>
        <p:spPr bwMode="auto">
          <a:xfrm>
            <a:off x="1466655" y="2528900"/>
            <a:ext cx="6912768" cy="7078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endParaRPr lang="it-IT" sz="2000" b="1" dirty="0" smtClean="0">
              <a:solidFill>
                <a:schemeClr val="accent2"/>
              </a:solidFill>
              <a:latin typeface="Verdana" pitchFamily="34" charset="0"/>
            </a:endParaRPr>
          </a:p>
          <a:p>
            <a:pPr algn="ctr"/>
            <a:r>
              <a:rPr lang="it-IT" sz="2000" b="1" dirty="0" smtClean="0">
                <a:solidFill>
                  <a:schemeClr val="accent2"/>
                </a:solidFill>
                <a:latin typeface="Verdana" pitchFamily="34" charset="0"/>
              </a:rPr>
              <a:t>Le città metropolitane del mezzogiorno</a:t>
            </a:r>
            <a:endParaRPr lang="it-IT" sz="2000" b="1" dirty="0">
              <a:solidFill>
                <a:schemeClr val="accent2"/>
              </a:solidFill>
              <a:latin typeface="Verdana" pitchFamily="34" charset="0"/>
            </a:endParaRPr>
          </a:p>
        </p:txBody>
      </p:sp>
      <p:grpSp>
        <p:nvGrpSpPr>
          <p:cNvPr id="2" name="Gruppo 2"/>
          <p:cNvGrpSpPr/>
          <p:nvPr/>
        </p:nvGrpSpPr>
        <p:grpSpPr>
          <a:xfrm>
            <a:off x="0" y="335053"/>
            <a:ext cx="1016000" cy="6522947"/>
            <a:chOff x="0" y="335053"/>
            <a:chExt cx="1016000" cy="6522947"/>
          </a:xfrm>
        </p:grpSpPr>
        <p:sp>
          <p:nvSpPr>
            <p:cNvPr id="4" name="Rettangolo 3"/>
            <p:cNvSpPr/>
            <p:nvPr/>
          </p:nvSpPr>
          <p:spPr>
            <a:xfrm>
              <a:off x="0" y="2051050"/>
              <a:ext cx="1016000" cy="4806950"/>
            </a:xfrm>
            <a:prstGeom prst="rect">
              <a:avLst/>
            </a:prstGeom>
            <a:gradFill flip="none" rotWithShape="1">
              <a:gsLst>
                <a:gs pos="0">
                  <a:schemeClr val="accent6">
                    <a:lumMod val="50000"/>
                    <a:shade val="30000"/>
                    <a:satMod val="115000"/>
                  </a:schemeClr>
                </a:gs>
                <a:gs pos="50000">
                  <a:schemeClr val="accent6">
                    <a:lumMod val="50000"/>
                    <a:shade val="67500"/>
                    <a:satMod val="115000"/>
                  </a:schemeClr>
                </a:gs>
                <a:gs pos="100000">
                  <a:schemeClr val="accent6">
                    <a:lumMod val="50000"/>
                    <a:shade val="100000"/>
                    <a:satMod val="115000"/>
                  </a:schemeClr>
                </a:gs>
              </a:gsLst>
              <a:lin ang="108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vert270" rtlCol="0" anchor="ctr"/>
            <a:lstStyle/>
            <a:p>
              <a:pPr algn="ctr"/>
              <a:r>
                <a:rPr lang="it-IT" sz="2000" dirty="0" smtClean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 Rounded MT Bold" pitchFamily="34" charset="0"/>
                  <a:cs typeface="Aharoni" pitchFamily="2" charset="-79"/>
                </a:rPr>
                <a:t>I CONFERENZA PROGRAMMATICA</a:t>
              </a:r>
            </a:p>
            <a:p>
              <a:pPr algn="ctr"/>
              <a:r>
                <a:rPr lang="it-IT" dirty="0" smtClean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 Rounded MT Bold" pitchFamily="34" charset="0"/>
                  <a:cs typeface="Aharoni" pitchFamily="2" charset="-79"/>
                </a:rPr>
                <a:t> </a:t>
              </a:r>
              <a:r>
                <a:rPr lang="it-IT" sz="1400" dirty="0" smtClean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 Rounded MT Bold" pitchFamily="34" charset="0"/>
                  <a:cs typeface="Aharoni" pitchFamily="2" charset="-79"/>
                </a:rPr>
                <a:t>delle </a:t>
              </a:r>
              <a:r>
                <a:rPr lang="it-IT" sz="2400" dirty="0" smtClean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 Rounded MT Bold" pitchFamily="34" charset="0"/>
                  <a:cs typeface="Aharoni" pitchFamily="2" charset="-79"/>
                </a:rPr>
                <a:t>Città </a:t>
              </a:r>
              <a:r>
                <a:rPr lang="it-IT" sz="1400" dirty="0" smtClean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 Rounded MT Bold" pitchFamily="34" charset="0"/>
                  <a:cs typeface="Aharoni" pitchFamily="2" charset="-79"/>
                </a:rPr>
                <a:t>del </a:t>
              </a:r>
              <a:r>
                <a:rPr lang="it-IT" sz="2400" dirty="0" smtClean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 Rounded MT Bold" pitchFamily="34" charset="0"/>
                  <a:cs typeface="Aharoni" pitchFamily="2" charset="-79"/>
                </a:rPr>
                <a:t>Mezzogiorno</a:t>
              </a:r>
              <a:endParaRPr lang="it-IT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Rounded MT Bold" pitchFamily="34" charset="0"/>
                <a:cs typeface="Aharoni" pitchFamily="2" charset="-79"/>
              </a:endParaRPr>
            </a:p>
          </p:txBody>
        </p:sp>
        <p:pic>
          <p:nvPicPr>
            <p:cNvPr id="6" name="Immagine 5" descr="index2.png"/>
            <p:cNvPicPr>
              <a:picLocks noChangeAspect="1"/>
            </p:cNvPicPr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286353" y="335053"/>
              <a:ext cx="590476" cy="869842"/>
            </a:xfrm>
            <a:prstGeom prst="rect">
              <a:avLst/>
            </a:prstGeom>
          </p:spPr>
        </p:pic>
        <p:pic>
          <p:nvPicPr>
            <p:cNvPr id="7" name="Immagine 6" descr="IFEL.jpg"/>
            <p:cNvPicPr>
              <a:picLocks noChangeAspect="1"/>
            </p:cNvPicPr>
            <p:nvPr/>
          </p:nvPicPr>
          <p:blipFill>
            <a:blip r:embed="rId3" cstate="print"/>
            <a:srcRect l="11211" r="11213"/>
            <a:stretch>
              <a:fillRect/>
            </a:stretch>
          </p:blipFill>
          <p:spPr>
            <a:xfrm>
              <a:off x="171450" y="1295400"/>
              <a:ext cx="826103" cy="557213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asellaDiTesto 7"/>
          <p:cNvSpPr txBox="1">
            <a:spLocks noChangeArrowheads="1"/>
          </p:cNvSpPr>
          <p:nvPr/>
        </p:nvSpPr>
        <p:spPr bwMode="auto">
          <a:xfrm>
            <a:off x="1714480" y="142852"/>
            <a:ext cx="5786478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just"/>
            <a:r>
              <a:rPr lang="it-IT" sz="2000" b="1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Century Gothic" pitchFamily="34" charset="0"/>
              </a:rPr>
              <a:t>Città metropolitana di BARI</a:t>
            </a:r>
            <a:endParaRPr lang="it-IT" sz="1600" dirty="0" smtClean="0">
              <a:latin typeface="Century Gothic" pitchFamily="34" charset="0"/>
            </a:endParaRPr>
          </a:p>
        </p:txBody>
      </p:sp>
      <p:sp>
        <p:nvSpPr>
          <p:cNvPr id="7" name="CasellaDiTesto 6"/>
          <p:cNvSpPr txBox="1"/>
          <p:nvPr/>
        </p:nvSpPr>
        <p:spPr>
          <a:xfrm>
            <a:off x="7666993" y="6581001"/>
            <a:ext cx="1477007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sz="1200" i="1" dirty="0" smtClean="0"/>
              <a:t>Fonte: </a:t>
            </a:r>
            <a:r>
              <a:rPr lang="it-IT" sz="1200" i="1" dirty="0" err="1" smtClean="0"/>
              <a:t>Startcity</a:t>
            </a:r>
            <a:r>
              <a:rPr lang="it-IT" sz="1200" i="1" dirty="0" smtClean="0"/>
              <a:t> 2015</a:t>
            </a:r>
            <a:endParaRPr lang="it-IT" sz="1200" i="1" dirty="0"/>
          </a:p>
        </p:txBody>
      </p:sp>
      <p:grpSp>
        <p:nvGrpSpPr>
          <p:cNvPr id="2" name="Gruppo 9"/>
          <p:cNvGrpSpPr/>
          <p:nvPr/>
        </p:nvGrpSpPr>
        <p:grpSpPr>
          <a:xfrm>
            <a:off x="0" y="335053"/>
            <a:ext cx="1016000" cy="6522947"/>
            <a:chOff x="0" y="335053"/>
            <a:chExt cx="1016000" cy="6522947"/>
          </a:xfrm>
        </p:grpSpPr>
        <p:sp>
          <p:nvSpPr>
            <p:cNvPr id="11" name="Rettangolo 10"/>
            <p:cNvSpPr/>
            <p:nvPr/>
          </p:nvSpPr>
          <p:spPr>
            <a:xfrm>
              <a:off x="0" y="2051050"/>
              <a:ext cx="1016000" cy="4806950"/>
            </a:xfrm>
            <a:prstGeom prst="rect">
              <a:avLst/>
            </a:prstGeom>
            <a:gradFill flip="none" rotWithShape="1">
              <a:gsLst>
                <a:gs pos="0">
                  <a:schemeClr val="accent6">
                    <a:lumMod val="50000"/>
                    <a:shade val="30000"/>
                    <a:satMod val="115000"/>
                  </a:schemeClr>
                </a:gs>
                <a:gs pos="50000">
                  <a:schemeClr val="accent6">
                    <a:lumMod val="50000"/>
                    <a:shade val="67500"/>
                    <a:satMod val="115000"/>
                  </a:schemeClr>
                </a:gs>
                <a:gs pos="100000">
                  <a:schemeClr val="accent6">
                    <a:lumMod val="50000"/>
                    <a:shade val="100000"/>
                    <a:satMod val="115000"/>
                  </a:schemeClr>
                </a:gs>
              </a:gsLst>
              <a:lin ang="108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vert270" rtlCol="0" anchor="ctr"/>
            <a:lstStyle/>
            <a:p>
              <a:pPr algn="ctr"/>
              <a:r>
                <a:rPr lang="it-IT" sz="2000" dirty="0" smtClean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 Rounded MT Bold" pitchFamily="34" charset="0"/>
                  <a:cs typeface="Aharoni" pitchFamily="2" charset="-79"/>
                </a:rPr>
                <a:t>I CONFERENZA PROGRAMMATICA</a:t>
              </a:r>
            </a:p>
            <a:p>
              <a:pPr algn="ctr"/>
              <a:r>
                <a:rPr lang="it-IT" dirty="0" smtClean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 Rounded MT Bold" pitchFamily="34" charset="0"/>
                  <a:cs typeface="Aharoni" pitchFamily="2" charset="-79"/>
                </a:rPr>
                <a:t> </a:t>
              </a:r>
              <a:r>
                <a:rPr lang="it-IT" sz="1400" dirty="0" smtClean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 Rounded MT Bold" pitchFamily="34" charset="0"/>
                  <a:cs typeface="Aharoni" pitchFamily="2" charset="-79"/>
                </a:rPr>
                <a:t>delle </a:t>
              </a:r>
              <a:r>
                <a:rPr lang="it-IT" sz="2400" dirty="0" smtClean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 Rounded MT Bold" pitchFamily="34" charset="0"/>
                  <a:cs typeface="Aharoni" pitchFamily="2" charset="-79"/>
                </a:rPr>
                <a:t>Città </a:t>
              </a:r>
              <a:r>
                <a:rPr lang="it-IT" sz="1400" dirty="0" smtClean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 Rounded MT Bold" pitchFamily="34" charset="0"/>
                  <a:cs typeface="Aharoni" pitchFamily="2" charset="-79"/>
                </a:rPr>
                <a:t>del </a:t>
              </a:r>
              <a:r>
                <a:rPr lang="it-IT" sz="2400" dirty="0" smtClean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 Rounded MT Bold" pitchFamily="34" charset="0"/>
                  <a:cs typeface="Aharoni" pitchFamily="2" charset="-79"/>
                </a:rPr>
                <a:t>Mezzogiorno</a:t>
              </a:r>
              <a:endParaRPr lang="it-IT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Rounded MT Bold" pitchFamily="34" charset="0"/>
                <a:cs typeface="Aharoni" pitchFamily="2" charset="-79"/>
              </a:endParaRPr>
            </a:p>
          </p:txBody>
        </p:sp>
        <p:pic>
          <p:nvPicPr>
            <p:cNvPr id="12" name="Immagine 11" descr="index2.png"/>
            <p:cNvPicPr>
              <a:picLocks noChangeAspect="1"/>
            </p:cNvPicPr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286353" y="335053"/>
              <a:ext cx="590476" cy="869842"/>
            </a:xfrm>
            <a:prstGeom prst="rect">
              <a:avLst/>
            </a:prstGeom>
          </p:spPr>
        </p:pic>
        <p:pic>
          <p:nvPicPr>
            <p:cNvPr id="13" name="Immagine 12" descr="IFEL.jpg"/>
            <p:cNvPicPr>
              <a:picLocks noChangeAspect="1"/>
            </p:cNvPicPr>
            <p:nvPr/>
          </p:nvPicPr>
          <p:blipFill>
            <a:blip r:embed="rId3" cstate="print"/>
            <a:srcRect l="11211" r="11213"/>
            <a:stretch>
              <a:fillRect/>
            </a:stretch>
          </p:blipFill>
          <p:spPr>
            <a:xfrm>
              <a:off x="171450" y="1295400"/>
              <a:ext cx="826103" cy="557213"/>
            </a:xfrm>
            <a:prstGeom prst="rect">
              <a:avLst/>
            </a:prstGeom>
          </p:spPr>
        </p:pic>
      </p:grpSp>
      <p:sp>
        <p:nvSpPr>
          <p:cNvPr id="14" name="Segnaposto numero diapositiva 1"/>
          <p:cNvSpPr>
            <a:spLocks noGrp="1"/>
          </p:cNvSpPr>
          <p:nvPr>
            <p:ph type="sldNum" sz="quarter" idx="12"/>
          </p:nvPr>
        </p:nvSpPr>
        <p:spPr>
          <a:xfrm>
            <a:off x="8572500" y="50800"/>
            <a:ext cx="482600" cy="273050"/>
          </a:xfrm>
          <a:noFill/>
          <a:ln w="19050">
            <a:solidFill>
              <a:srgbClr val="993300"/>
            </a:solidFill>
            <a:miter lim="800000"/>
            <a:headEnd/>
            <a:tailEnd/>
          </a:ln>
        </p:spPr>
        <p:txBody>
          <a:bodyPr/>
          <a:lstStyle/>
          <a:p>
            <a:pPr algn="ctr"/>
            <a:fld id="{3D14C678-8F2A-4408-92AA-B5081F752091}" type="slidenum">
              <a:rPr lang="it-IT" sz="1050" b="1">
                <a:solidFill>
                  <a:srgbClr val="993300"/>
                </a:solidFill>
                <a:latin typeface="Arial Rounded MT Bold" pitchFamily="34" charset="0"/>
              </a:rPr>
              <a:pPr algn="ctr"/>
              <a:t>13</a:t>
            </a:fld>
            <a:endParaRPr lang="it-IT" b="1" dirty="0">
              <a:solidFill>
                <a:srgbClr val="993300"/>
              </a:solidFill>
              <a:latin typeface="Arial Rounded MT Bold" pitchFamily="34" charset="0"/>
            </a:endParaRPr>
          </a:p>
        </p:txBody>
      </p:sp>
      <p:pic>
        <p:nvPicPr>
          <p:cNvPr id="15" name="Immagine 1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43512" y="1080000"/>
            <a:ext cx="6551188" cy="2592231"/>
          </a:xfrm>
          <a:prstGeom prst="rect">
            <a:avLst/>
          </a:prstGeom>
          <a:noFill/>
          <a:ln>
            <a:noFill/>
          </a:ln>
        </p:spPr>
      </p:pic>
      <p:pic>
        <p:nvPicPr>
          <p:cNvPr id="16" name="Immagine 15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92000" y="3960000"/>
            <a:ext cx="6461279" cy="225543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asellaDiTesto 7"/>
          <p:cNvSpPr txBox="1">
            <a:spLocks noChangeArrowheads="1"/>
          </p:cNvSpPr>
          <p:nvPr/>
        </p:nvSpPr>
        <p:spPr bwMode="auto">
          <a:xfrm>
            <a:off x="1714480" y="142852"/>
            <a:ext cx="5857916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just"/>
            <a:r>
              <a:rPr lang="it-IT" sz="2000" b="1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Century Gothic" pitchFamily="34" charset="0"/>
              </a:rPr>
              <a:t>Città metropolitana di CAGLIARI</a:t>
            </a:r>
            <a:endParaRPr lang="it-IT" sz="1600" dirty="0" smtClean="0">
              <a:latin typeface="Century Gothic" pitchFamily="34" charset="0"/>
            </a:endParaRPr>
          </a:p>
        </p:txBody>
      </p:sp>
      <p:pic>
        <p:nvPicPr>
          <p:cNvPr id="8" name="Immagine 7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92000" y="3960000"/>
            <a:ext cx="6461279" cy="2238676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2" name="Gruppo 6"/>
          <p:cNvGrpSpPr/>
          <p:nvPr/>
        </p:nvGrpSpPr>
        <p:grpSpPr>
          <a:xfrm>
            <a:off x="0" y="335053"/>
            <a:ext cx="1016000" cy="6522947"/>
            <a:chOff x="0" y="335053"/>
            <a:chExt cx="1016000" cy="6522947"/>
          </a:xfrm>
        </p:grpSpPr>
        <p:sp>
          <p:nvSpPr>
            <p:cNvPr id="10" name="Rettangolo 9"/>
            <p:cNvSpPr/>
            <p:nvPr/>
          </p:nvSpPr>
          <p:spPr>
            <a:xfrm>
              <a:off x="0" y="2051050"/>
              <a:ext cx="1016000" cy="4806950"/>
            </a:xfrm>
            <a:prstGeom prst="rect">
              <a:avLst/>
            </a:prstGeom>
            <a:gradFill flip="none" rotWithShape="1">
              <a:gsLst>
                <a:gs pos="0">
                  <a:schemeClr val="accent6">
                    <a:lumMod val="50000"/>
                    <a:shade val="30000"/>
                    <a:satMod val="115000"/>
                  </a:schemeClr>
                </a:gs>
                <a:gs pos="50000">
                  <a:schemeClr val="accent6">
                    <a:lumMod val="50000"/>
                    <a:shade val="67500"/>
                    <a:satMod val="115000"/>
                  </a:schemeClr>
                </a:gs>
                <a:gs pos="100000">
                  <a:schemeClr val="accent6">
                    <a:lumMod val="50000"/>
                    <a:shade val="100000"/>
                    <a:satMod val="115000"/>
                  </a:schemeClr>
                </a:gs>
              </a:gsLst>
              <a:lin ang="108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vert270" rtlCol="0" anchor="ctr"/>
            <a:lstStyle/>
            <a:p>
              <a:pPr algn="ctr"/>
              <a:r>
                <a:rPr lang="it-IT" sz="2000" dirty="0" smtClean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 Rounded MT Bold" pitchFamily="34" charset="0"/>
                  <a:cs typeface="Aharoni" pitchFamily="2" charset="-79"/>
                </a:rPr>
                <a:t>I CONFERENZA PROGRAMMATICA</a:t>
              </a:r>
            </a:p>
            <a:p>
              <a:pPr algn="ctr"/>
              <a:r>
                <a:rPr lang="it-IT" dirty="0" smtClean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 Rounded MT Bold" pitchFamily="34" charset="0"/>
                  <a:cs typeface="Aharoni" pitchFamily="2" charset="-79"/>
                </a:rPr>
                <a:t> </a:t>
              </a:r>
              <a:r>
                <a:rPr lang="it-IT" sz="1400" dirty="0" smtClean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 Rounded MT Bold" pitchFamily="34" charset="0"/>
                  <a:cs typeface="Aharoni" pitchFamily="2" charset="-79"/>
                </a:rPr>
                <a:t>delle </a:t>
              </a:r>
              <a:r>
                <a:rPr lang="it-IT" sz="2400" dirty="0" smtClean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 Rounded MT Bold" pitchFamily="34" charset="0"/>
                  <a:cs typeface="Aharoni" pitchFamily="2" charset="-79"/>
                </a:rPr>
                <a:t>Città </a:t>
              </a:r>
              <a:r>
                <a:rPr lang="it-IT" sz="1400" dirty="0" smtClean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 Rounded MT Bold" pitchFamily="34" charset="0"/>
                  <a:cs typeface="Aharoni" pitchFamily="2" charset="-79"/>
                </a:rPr>
                <a:t>del </a:t>
              </a:r>
              <a:r>
                <a:rPr lang="it-IT" sz="2400" dirty="0" smtClean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 Rounded MT Bold" pitchFamily="34" charset="0"/>
                  <a:cs typeface="Aharoni" pitchFamily="2" charset="-79"/>
                </a:rPr>
                <a:t>Mezzogiorno</a:t>
              </a:r>
              <a:endParaRPr lang="it-IT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Rounded MT Bold" pitchFamily="34" charset="0"/>
                <a:cs typeface="Aharoni" pitchFamily="2" charset="-79"/>
              </a:endParaRPr>
            </a:p>
          </p:txBody>
        </p:sp>
        <p:pic>
          <p:nvPicPr>
            <p:cNvPr id="11" name="Immagine 10" descr="index2.png"/>
            <p:cNvPicPr>
              <a:picLocks noChangeAspect="1"/>
            </p:cNvPicPr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286353" y="335053"/>
              <a:ext cx="590476" cy="869842"/>
            </a:xfrm>
            <a:prstGeom prst="rect">
              <a:avLst/>
            </a:prstGeom>
          </p:spPr>
        </p:pic>
        <p:pic>
          <p:nvPicPr>
            <p:cNvPr id="12" name="Immagine 11" descr="IFEL.jpg"/>
            <p:cNvPicPr>
              <a:picLocks noChangeAspect="1"/>
            </p:cNvPicPr>
            <p:nvPr/>
          </p:nvPicPr>
          <p:blipFill>
            <a:blip r:embed="rId4" cstate="print"/>
            <a:srcRect l="11211" r="11213"/>
            <a:stretch>
              <a:fillRect/>
            </a:stretch>
          </p:blipFill>
          <p:spPr>
            <a:xfrm>
              <a:off x="171450" y="1295400"/>
              <a:ext cx="826103" cy="557213"/>
            </a:xfrm>
            <a:prstGeom prst="rect">
              <a:avLst/>
            </a:prstGeom>
          </p:spPr>
        </p:pic>
      </p:grpSp>
      <p:sp>
        <p:nvSpPr>
          <p:cNvPr id="13" name="Segnaposto numero diapositiva 1"/>
          <p:cNvSpPr>
            <a:spLocks noGrp="1"/>
          </p:cNvSpPr>
          <p:nvPr>
            <p:ph type="sldNum" sz="quarter" idx="12"/>
          </p:nvPr>
        </p:nvSpPr>
        <p:spPr>
          <a:xfrm>
            <a:off x="8572500" y="50800"/>
            <a:ext cx="482600" cy="273050"/>
          </a:xfrm>
          <a:noFill/>
          <a:ln w="19050">
            <a:solidFill>
              <a:srgbClr val="993300"/>
            </a:solidFill>
            <a:miter lim="800000"/>
            <a:headEnd/>
            <a:tailEnd/>
          </a:ln>
        </p:spPr>
        <p:txBody>
          <a:bodyPr/>
          <a:lstStyle/>
          <a:p>
            <a:pPr algn="ctr"/>
            <a:fld id="{3D14C678-8F2A-4408-92AA-B5081F752091}" type="slidenum">
              <a:rPr lang="it-IT" sz="1050" b="1">
                <a:solidFill>
                  <a:srgbClr val="993300"/>
                </a:solidFill>
                <a:latin typeface="Arial Rounded MT Bold" pitchFamily="34" charset="0"/>
              </a:rPr>
              <a:pPr algn="ctr"/>
              <a:t>14</a:t>
            </a:fld>
            <a:endParaRPr lang="it-IT" b="1" dirty="0">
              <a:solidFill>
                <a:srgbClr val="993300"/>
              </a:solidFill>
              <a:latin typeface="Arial Rounded MT Bold" pitchFamily="34" charset="0"/>
            </a:endParaRPr>
          </a:p>
        </p:txBody>
      </p:sp>
      <p:pic>
        <p:nvPicPr>
          <p:cNvPr id="14" name="Immagine 13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71980" y="1080000"/>
            <a:ext cx="6551188" cy="255260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asellaDiTesto 7"/>
          <p:cNvSpPr txBox="1">
            <a:spLocks noChangeArrowheads="1"/>
          </p:cNvSpPr>
          <p:nvPr/>
        </p:nvSpPr>
        <p:spPr bwMode="auto">
          <a:xfrm>
            <a:off x="1714480" y="142852"/>
            <a:ext cx="5857916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just"/>
            <a:r>
              <a:rPr lang="it-IT" sz="2000" b="1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Century Gothic" pitchFamily="34" charset="0"/>
              </a:rPr>
              <a:t>Città metropolitana di CATANIA</a:t>
            </a:r>
            <a:endParaRPr lang="it-IT" sz="1600" dirty="0" smtClean="0">
              <a:latin typeface="Century Gothic" pitchFamily="34" charset="0"/>
            </a:endParaRPr>
          </a:p>
        </p:txBody>
      </p:sp>
      <p:pic>
        <p:nvPicPr>
          <p:cNvPr id="7" name="Immagine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92000" y="3960000"/>
            <a:ext cx="6461279" cy="2275251"/>
          </a:xfrm>
          <a:prstGeom prst="rect">
            <a:avLst/>
          </a:prstGeom>
          <a:noFill/>
          <a:ln>
            <a:noFill/>
          </a:ln>
        </p:spPr>
      </p:pic>
      <p:sp>
        <p:nvSpPr>
          <p:cNvPr id="8" name="CasellaDiTesto 7"/>
          <p:cNvSpPr txBox="1"/>
          <p:nvPr/>
        </p:nvSpPr>
        <p:spPr>
          <a:xfrm>
            <a:off x="7666993" y="6581001"/>
            <a:ext cx="1477007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sz="1200" i="1" dirty="0" smtClean="0"/>
              <a:t>Fonte: </a:t>
            </a:r>
            <a:r>
              <a:rPr lang="it-IT" sz="1200" i="1" dirty="0" err="1" smtClean="0"/>
              <a:t>Startcity</a:t>
            </a:r>
            <a:r>
              <a:rPr lang="it-IT" sz="1200" i="1" dirty="0" smtClean="0"/>
              <a:t> 2015</a:t>
            </a:r>
            <a:endParaRPr lang="it-IT" sz="1200" i="1" dirty="0"/>
          </a:p>
        </p:txBody>
      </p:sp>
      <p:grpSp>
        <p:nvGrpSpPr>
          <p:cNvPr id="2" name="Gruppo 8"/>
          <p:cNvGrpSpPr/>
          <p:nvPr/>
        </p:nvGrpSpPr>
        <p:grpSpPr>
          <a:xfrm>
            <a:off x="0" y="335053"/>
            <a:ext cx="1016000" cy="6522947"/>
            <a:chOff x="0" y="335053"/>
            <a:chExt cx="1016000" cy="6522947"/>
          </a:xfrm>
        </p:grpSpPr>
        <p:sp>
          <p:nvSpPr>
            <p:cNvPr id="11" name="Rettangolo 10"/>
            <p:cNvSpPr/>
            <p:nvPr/>
          </p:nvSpPr>
          <p:spPr>
            <a:xfrm>
              <a:off x="0" y="2051050"/>
              <a:ext cx="1016000" cy="4806950"/>
            </a:xfrm>
            <a:prstGeom prst="rect">
              <a:avLst/>
            </a:prstGeom>
            <a:gradFill flip="none" rotWithShape="1">
              <a:gsLst>
                <a:gs pos="0">
                  <a:schemeClr val="accent6">
                    <a:lumMod val="50000"/>
                    <a:shade val="30000"/>
                    <a:satMod val="115000"/>
                  </a:schemeClr>
                </a:gs>
                <a:gs pos="50000">
                  <a:schemeClr val="accent6">
                    <a:lumMod val="50000"/>
                    <a:shade val="67500"/>
                    <a:satMod val="115000"/>
                  </a:schemeClr>
                </a:gs>
                <a:gs pos="100000">
                  <a:schemeClr val="accent6">
                    <a:lumMod val="50000"/>
                    <a:shade val="100000"/>
                    <a:satMod val="115000"/>
                  </a:schemeClr>
                </a:gs>
              </a:gsLst>
              <a:lin ang="108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vert270" rtlCol="0" anchor="ctr"/>
            <a:lstStyle/>
            <a:p>
              <a:pPr algn="ctr"/>
              <a:r>
                <a:rPr lang="it-IT" sz="2000" dirty="0" smtClean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 Rounded MT Bold" pitchFamily="34" charset="0"/>
                  <a:cs typeface="Aharoni" pitchFamily="2" charset="-79"/>
                </a:rPr>
                <a:t>I CONFERENZA PROGRAMMATICA</a:t>
              </a:r>
            </a:p>
            <a:p>
              <a:pPr algn="ctr"/>
              <a:r>
                <a:rPr lang="it-IT" dirty="0" smtClean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 Rounded MT Bold" pitchFamily="34" charset="0"/>
                  <a:cs typeface="Aharoni" pitchFamily="2" charset="-79"/>
                </a:rPr>
                <a:t> </a:t>
              </a:r>
              <a:r>
                <a:rPr lang="it-IT" sz="1400" dirty="0" smtClean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 Rounded MT Bold" pitchFamily="34" charset="0"/>
                  <a:cs typeface="Aharoni" pitchFamily="2" charset="-79"/>
                </a:rPr>
                <a:t>delle </a:t>
              </a:r>
              <a:r>
                <a:rPr lang="it-IT" sz="2400" dirty="0" smtClean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 Rounded MT Bold" pitchFamily="34" charset="0"/>
                  <a:cs typeface="Aharoni" pitchFamily="2" charset="-79"/>
                </a:rPr>
                <a:t>Città </a:t>
              </a:r>
              <a:r>
                <a:rPr lang="it-IT" sz="1400" dirty="0" smtClean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 Rounded MT Bold" pitchFamily="34" charset="0"/>
                  <a:cs typeface="Aharoni" pitchFamily="2" charset="-79"/>
                </a:rPr>
                <a:t>del </a:t>
              </a:r>
              <a:r>
                <a:rPr lang="it-IT" sz="2400" dirty="0" smtClean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 Rounded MT Bold" pitchFamily="34" charset="0"/>
                  <a:cs typeface="Aharoni" pitchFamily="2" charset="-79"/>
                </a:rPr>
                <a:t>Mezzogiorno</a:t>
              </a:r>
              <a:endParaRPr lang="it-IT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Rounded MT Bold" pitchFamily="34" charset="0"/>
                <a:cs typeface="Aharoni" pitchFamily="2" charset="-79"/>
              </a:endParaRPr>
            </a:p>
          </p:txBody>
        </p:sp>
        <p:pic>
          <p:nvPicPr>
            <p:cNvPr id="12" name="Immagine 11" descr="index2.png"/>
            <p:cNvPicPr>
              <a:picLocks noChangeAspect="1"/>
            </p:cNvPicPr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286353" y="335053"/>
              <a:ext cx="590476" cy="869842"/>
            </a:xfrm>
            <a:prstGeom prst="rect">
              <a:avLst/>
            </a:prstGeom>
          </p:spPr>
        </p:pic>
        <p:pic>
          <p:nvPicPr>
            <p:cNvPr id="13" name="Immagine 12" descr="IFEL.jpg"/>
            <p:cNvPicPr>
              <a:picLocks noChangeAspect="1"/>
            </p:cNvPicPr>
            <p:nvPr/>
          </p:nvPicPr>
          <p:blipFill>
            <a:blip r:embed="rId4" cstate="print"/>
            <a:srcRect l="11211" r="11213"/>
            <a:stretch>
              <a:fillRect/>
            </a:stretch>
          </p:blipFill>
          <p:spPr>
            <a:xfrm>
              <a:off x="171450" y="1295400"/>
              <a:ext cx="826103" cy="557213"/>
            </a:xfrm>
            <a:prstGeom prst="rect">
              <a:avLst/>
            </a:prstGeom>
          </p:spPr>
        </p:pic>
      </p:grpSp>
      <p:sp>
        <p:nvSpPr>
          <p:cNvPr id="14" name="Segnaposto numero diapositiva 1"/>
          <p:cNvSpPr>
            <a:spLocks noGrp="1"/>
          </p:cNvSpPr>
          <p:nvPr>
            <p:ph type="sldNum" sz="quarter" idx="12"/>
          </p:nvPr>
        </p:nvSpPr>
        <p:spPr>
          <a:xfrm>
            <a:off x="8572500" y="50800"/>
            <a:ext cx="482600" cy="273050"/>
          </a:xfrm>
          <a:noFill/>
          <a:ln w="19050">
            <a:solidFill>
              <a:srgbClr val="993300"/>
            </a:solidFill>
            <a:miter lim="800000"/>
            <a:headEnd/>
            <a:tailEnd/>
          </a:ln>
        </p:spPr>
        <p:txBody>
          <a:bodyPr/>
          <a:lstStyle/>
          <a:p>
            <a:pPr algn="ctr"/>
            <a:fld id="{3D14C678-8F2A-4408-92AA-B5081F752091}" type="slidenum">
              <a:rPr lang="it-IT" sz="1050" b="1">
                <a:solidFill>
                  <a:srgbClr val="993300"/>
                </a:solidFill>
                <a:latin typeface="Arial Rounded MT Bold" pitchFamily="34" charset="0"/>
              </a:rPr>
              <a:pPr algn="ctr"/>
              <a:t>15</a:t>
            </a:fld>
            <a:endParaRPr lang="it-IT" b="1" dirty="0">
              <a:solidFill>
                <a:srgbClr val="993300"/>
              </a:solidFill>
              <a:latin typeface="Arial Rounded MT Bold" pitchFamily="34" charset="0"/>
            </a:endParaRPr>
          </a:p>
        </p:txBody>
      </p:sp>
      <p:pic>
        <p:nvPicPr>
          <p:cNvPr id="15" name="Immagine 14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71980" y="1080000"/>
            <a:ext cx="6525282" cy="253127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asellaDiTesto 7"/>
          <p:cNvSpPr txBox="1">
            <a:spLocks noChangeArrowheads="1"/>
          </p:cNvSpPr>
          <p:nvPr/>
        </p:nvSpPr>
        <p:spPr bwMode="auto">
          <a:xfrm>
            <a:off x="1714480" y="142852"/>
            <a:ext cx="5857916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just"/>
            <a:r>
              <a:rPr lang="it-IT" sz="2000" b="1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Century Gothic" pitchFamily="34" charset="0"/>
              </a:rPr>
              <a:t>Città metropolitana di MESSINA</a:t>
            </a:r>
            <a:endParaRPr lang="it-IT" sz="1600" dirty="0" smtClean="0">
              <a:latin typeface="Century Gothic" pitchFamily="34" charset="0"/>
            </a:endParaRPr>
          </a:p>
        </p:txBody>
      </p:sp>
      <p:pic>
        <p:nvPicPr>
          <p:cNvPr id="8" name="Immagine 7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92000" y="3960000"/>
            <a:ext cx="6461279" cy="2260011"/>
          </a:xfrm>
          <a:prstGeom prst="rect">
            <a:avLst/>
          </a:prstGeom>
          <a:noFill/>
          <a:ln>
            <a:noFill/>
          </a:ln>
        </p:spPr>
      </p:pic>
      <p:sp>
        <p:nvSpPr>
          <p:cNvPr id="7" name="CasellaDiTesto 6"/>
          <p:cNvSpPr txBox="1"/>
          <p:nvPr/>
        </p:nvSpPr>
        <p:spPr>
          <a:xfrm>
            <a:off x="7666993" y="6581001"/>
            <a:ext cx="1477007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sz="1200" i="1" dirty="0" smtClean="0"/>
              <a:t>Fonte: </a:t>
            </a:r>
            <a:r>
              <a:rPr lang="it-IT" sz="1200" i="1" dirty="0" err="1" smtClean="0"/>
              <a:t>Startcity</a:t>
            </a:r>
            <a:r>
              <a:rPr lang="it-IT" sz="1200" i="1" dirty="0" smtClean="0"/>
              <a:t> 2015</a:t>
            </a:r>
            <a:endParaRPr lang="it-IT" sz="1200" i="1" dirty="0"/>
          </a:p>
        </p:txBody>
      </p:sp>
      <p:grpSp>
        <p:nvGrpSpPr>
          <p:cNvPr id="2" name="Gruppo 9"/>
          <p:cNvGrpSpPr/>
          <p:nvPr/>
        </p:nvGrpSpPr>
        <p:grpSpPr>
          <a:xfrm>
            <a:off x="0" y="335053"/>
            <a:ext cx="1016000" cy="6522947"/>
            <a:chOff x="0" y="335053"/>
            <a:chExt cx="1016000" cy="6522947"/>
          </a:xfrm>
        </p:grpSpPr>
        <p:sp>
          <p:nvSpPr>
            <p:cNvPr id="11" name="Rettangolo 10"/>
            <p:cNvSpPr/>
            <p:nvPr/>
          </p:nvSpPr>
          <p:spPr>
            <a:xfrm>
              <a:off x="0" y="2051050"/>
              <a:ext cx="1016000" cy="4806950"/>
            </a:xfrm>
            <a:prstGeom prst="rect">
              <a:avLst/>
            </a:prstGeom>
            <a:gradFill flip="none" rotWithShape="1">
              <a:gsLst>
                <a:gs pos="0">
                  <a:schemeClr val="accent6">
                    <a:lumMod val="50000"/>
                    <a:shade val="30000"/>
                    <a:satMod val="115000"/>
                  </a:schemeClr>
                </a:gs>
                <a:gs pos="50000">
                  <a:schemeClr val="accent6">
                    <a:lumMod val="50000"/>
                    <a:shade val="67500"/>
                    <a:satMod val="115000"/>
                  </a:schemeClr>
                </a:gs>
                <a:gs pos="100000">
                  <a:schemeClr val="accent6">
                    <a:lumMod val="50000"/>
                    <a:shade val="100000"/>
                    <a:satMod val="115000"/>
                  </a:schemeClr>
                </a:gs>
              </a:gsLst>
              <a:lin ang="108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vert270" rtlCol="0" anchor="ctr"/>
            <a:lstStyle/>
            <a:p>
              <a:pPr algn="ctr"/>
              <a:r>
                <a:rPr lang="it-IT" sz="2000" dirty="0" smtClean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 Rounded MT Bold" pitchFamily="34" charset="0"/>
                  <a:cs typeface="Aharoni" pitchFamily="2" charset="-79"/>
                </a:rPr>
                <a:t>I CONFERENZA PROGRAMMATICA</a:t>
              </a:r>
            </a:p>
            <a:p>
              <a:pPr algn="ctr"/>
              <a:r>
                <a:rPr lang="it-IT" dirty="0" smtClean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 Rounded MT Bold" pitchFamily="34" charset="0"/>
                  <a:cs typeface="Aharoni" pitchFamily="2" charset="-79"/>
                </a:rPr>
                <a:t> </a:t>
              </a:r>
              <a:r>
                <a:rPr lang="it-IT" sz="1400" dirty="0" smtClean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 Rounded MT Bold" pitchFamily="34" charset="0"/>
                  <a:cs typeface="Aharoni" pitchFamily="2" charset="-79"/>
                </a:rPr>
                <a:t>delle </a:t>
              </a:r>
              <a:r>
                <a:rPr lang="it-IT" sz="2400" dirty="0" smtClean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 Rounded MT Bold" pitchFamily="34" charset="0"/>
                  <a:cs typeface="Aharoni" pitchFamily="2" charset="-79"/>
                </a:rPr>
                <a:t>Città </a:t>
              </a:r>
              <a:r>
                <a:rPr lang="it-IT" sz="1400" dirty="0" smtClean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 Rounded MT Bold" pitchFamily="34" charset="0"/>
                  <a:cs typeface="Aharoni" pitchFamily="2" charset="-79"/>
                </a:rPr>
                <a:t>del </a:t>
              </a:r>
              <a:r>
                <a:rPr lang="it-IT" sz="2400" dirty="0" smtClean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 Rounded MT Bold" pitchFamily="34" charset="0"/>
                  <a:cs typeface="Aharoni" pitchFamily="2" charset="-79"/>
                </a:rPr>
                <a:t>Mezzogiorno</a:t>
              </a:r>
              <a:endParaRPr lang="it-IT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Rounded MT Bold" pitchFamily="34" charset="0"/>
                <a:cs typeface="Aharoni" pitchFamily="2" charset="-79"/>
              </a:endParaRPr>
            </a:p>
          </p:txBody>
        </p:sp>
        <p:pic>
          <p:nvPicPr>
            <p:cNvPr id="12" name="Immagine 11" descr="index2.png"/>
            <p:cNvPicPr>
              <a:picLocks noChangeAspect="1"/>
            </p:cNvPicPr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286353" y="335053"/>
              <a:ext cx="590476" cy="869842"/>
            </a:xfrm>
            <a:prstGeom prst="rect">
              <a:avLst/>
            </a:prstGeom>
          </p:spPr>
        </p:pic>
        <p:pic>
          <p:nvPicPr>
            <p:cNvPr id="13" name="Immagine 12" descr="IFEL.jpg"/>
            <p:cNvPicPr>
              <a:picLocks noChangeAspect="1"/>
            </p:cNvPicPr>
            <p:nvPr/>
          </p:nvPicPr>
          <p:blipFill>
            <a:blip r:embed="rId4" cstate="print"/>
            <a:srcRect l="11211" r="11213"/>
            <a:stretch>
              <a:fillRect/>
            </a:stretch>
          </p:blipFill>
          <p:spPr>
            <a:xfrm>
              <a:off x="171450" y="1295400"/>
              <a:ext cx="826103" cy="557213"/>
            </a:xfrm>
            <a:prstGeom prst="rect">
              <a:avLst/>
            </a:prstGeom>
          </p:spPr>
        </p:pic>
      </p:grpSp>
      <p:sp>
        <p:nvSpPr>
          <p:cNvPr id="14" name="Segnaposto numero diapositiva 1"/>
          <p:cNvSpPr>
            <a:spLocks noGrp="1"/>
          </p:cNvSpPr>
          <p:nvPr>
            <p:ph type="sldNum" sz="quarter" idx="12"/>
          </p:nvPr>
        </p:nvSpPr>
        <p:spPr>
          <a:xfrm>
            <a:off x="8572500" y="50800"/>
            <a:ext cx="482600" cy="273050"/>
          </a:xfrm>
          <a:noFill/>
          <a:ln w="19050">
            <a:solidFill>
              <a:srgbClr val="993300"/>
            </a:solidFill>
            <a:miter lim="800000"/>
            <a:headEnd/>
            <a:tailEnd/>
          </a:ln>
        </p:spPr>
        <p:txBody>
          <a:bodyPr/>
          <a:lstStyle/>
          <a:p>
            <a:pPr algn="ctr"/>
            <a:fld id="{3D14C678-8F2A-4408-92AA-B5081F752091}" type="slidenum">
              <a:rPr lang="it-IT" sz="1050" b="1">
                <a:solidFill>
                  <a:srgbClr val="993300"/>
                </a:solidFill>
                <a:latin typeface="Arial Rounded MT Bold" pitchFamily="34" charset="0"/>
              </a:rPr>
              <a:pPr algn="ctr"/>
              <a:t>16</a:t>
            </a:fld>
            <a:endParaRPr lang="it-IT" b="1" dirty="0">
              <a:solidFill>
                <a:srgbClr val="993300"/>
              </a:solidFill>
              <a:latin typeface="Arial Rounded MT Bold" pitchFamily="34" charset="0"/>
            </a:endParaRPr>
          </a:p>
        </p:txBody>
      </p:sp>
      <p:pic>
        <p:nvPicPr>
          <p:cNvPr id="15" name="Immagine 14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71980" y="1080000"/>
            <a:ext cx="6650241" cy="255260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asellaDiTesto 7"/>
          <p:cNvSpPr txBox="1">
            <a:spLocks noChangeArrowheads="1"/>
          </p:cNvSpPr>
          <p:nvPr/>
        </p:nvSpPr>
        <p:spPr bwMode="auto">
          <a:xfrm>
            <a:off x="1714480" y="142852"/>
            <a:ext cx="5857916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just"/>
            <a:r>
              <a:rPr lang="it-IT" sz="2000" b="1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Century Gothic" pitchFamily="34" charset="0"/>
              </a:rPr>
              <a:t>Città metropolitana di NAPOLI</a:t>
            </a:r>
            <a:endParaRPr lang="it-IT" sz="1600" dirty="0" smtClean="0">
              <a:latin typeface="Century Gothic" pitchFamily="34" charset="0"/>
            </a:endParaRPr>
          </a:p>
        </p:txBody>
      </p:sp>
      <p:pic>
        <p:nvPicPr>
          <p:cNvPr id="7" name="Immagine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82750" y="3960000"/>
            <a:ext cx="6461279" cy="2235628"/>
          </a:xfrm>
          <a:prstGeom prst="rect">
            <a:avLst/>
          </a:prstGeom>
          <a:noFill/>
          <a:ln>
            <a:noFill/>
          </a:ln>
        </p:spPr>
      </p:pic>
      <p:sp>
        <p:nvSpPr>
          <p:cNvPr id="8" name="CasellaDiTesto 7"/>
          <p:cNvSpPr txBox="1"/>
          <p:nvPr/>
        </p:nvSpPr>
        <p:spPr>
          <a:xfrm>
            <a:off x="7666993" y="6581001"/>
            <a:ext cx="1477007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sz="1200" i="1" dirty="0" smtClean="0"/>
              <a:t>Fonte: </a:t>
            </a:r>
            <a:r>
              <a:rPr lang="it-IT" sz="1200" i="1" dirty="0" err="1" smtClean="0"/>
              <a:t>Startcity</a:t>
            </a:r>
            <a:r>
              <a:rPr lang="it-IT" sz="1200" i="1" dirty="0" smtClean="0"/>
              <a:t> 2015</a:t>
            </a:r>
            <a:endParaRPr lang="it-IT" sz="1200" i="1" dirty="0"/>
          </a:p>
        </p:txBody>
      </p:sp>
      <p:grpSp>
        <p:nvGrpSpPr>
          <p:cNvPr id="2" name="Gruppo 8"/>
          <p:cNvGrpSpPr/>
          <p:nvPr/>
        </p:nvGrpSpPr>
        <p:grpSpPr>
          <a:xfrm>
            <a:off x="0" y="335053"/>
            <a:ext cx="1016000" cy="6522947"/>
            <a:chOff x="0" y="335053"/>
            <a:chExt cx="1016000" cy="6522947"/>
          </a:xfrm>
        </p:grpSpPr>
        <p:sp>
          <p:nvSpPr>
            <p:cNvPr id="11" name="Rettangolo 10"/>
            <p:cNvSpPr/>
            <p:nvPr/>
          </p:nvSpPr>
          <p:spPr>
            <a:xfrm>
              <a:off x="0" y="2051050"/>
              <a:ext cx="1016000" cy="4806950"/>
            </a:xfrm>
            <a:prstGeom prst="rect">
              <a:avLst/>
            </a:prstGeom>
            <a:gradFill flip="none" rotWithShape="1">
              <a:gsLst>
                <a:gs pos="0">
                  <a:schemeClr val="accent6">
                    <a:lumMod val="50000"/>
                    <a:shade val="30000"/>
                    <a:satMod val="115000"/>
                  </a:schemeClr>
                </a:gs>
                <a:gs pos="50000">
                  <a:schemeClr val="accent6">
                    <a:lumMod val="50000"/>
                    <a:shade val="67500"/>
                    <a:satMod val="115000"/>
                  </a:schemeClr>
                </a:gs>
                <a:gs pos="100000">
                  <a:schemeClr val="accent6">
                    <a:lumMod val="50000"/>
                    <a:shade val="100000"/>
                    <a:satMod val="115000"/>
                  </a:schemeClr>
                </a:gs>
              </a:gsLst>
              <a:lin ang="108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vert270" rtlCol="0" anchor="ctr"/>
            <a:lstStyle/>
            <a:p>
              <a:pPr algn="ctr"/>
              <a:r>
                <a:rPr lang="it-IT" sz="2000" dirty="0" smtClean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 Rounded MT Bold" pitchFamily="34" charset="0"/>
                  <a:cs typeface="Aharoni" pitchFamily="2" charset="-79"/>
                </a:rPr>
                <a:t>I CONFERENZA PROGRAMMATICA</a:t>
              </a:r>
            </a:p>
            <a:p>
              <a:pPr algn="ctr"/>
              <a:r>
                <a:rPr lang="it-IT" dirty="0" smtClean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 Rounded MT Bold" pitchFamily="34" charset="0"/>
                  <a:cs typeface="Aharoni" pitchFamily="2" charset="-79"/>
                </a:rPr>
                <a:t> </a:t>
              </a:r>
              <a:r>
                <a:rPr lang="it-IT" sz="1400" dirty="0" smtClean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 Rounded MT Bold" pitchFamily="34" charset="0"/>
                  <a:cs typeface="Aharoni" pitchFamily="2" charset="-79"/>
                </a:rPr>
                <a:t>delle </a:t>
              </a:r>
              <a:r>
                <a:rPr lang="it-IT" sz="2400" dirty="0" smtClean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 Rounded MT Bold" pitchFamily="34" charset="0"/>
                  <a:cs typeface="Aharoni" pitchFamily="2" charset="-79"/>
                </a:rPr>
                <a:t>Città </a:t>
              </a:r>
              <a:r>
                <a:rPr lang="it-IT" sz="1400" dirty="0" smtClean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 Rounded MT Bold" pitchFamily="34" charset="0"/>
                  <a:cs typeface="Aharoni" pitchFamily="2" charset="-79"/>
                </a:rPr>
                <a:t>del </a:t>
              </a:r>
              <a:r>
                <a:rPr lang="it-IT" sz="2400" dirty="0" smtClean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 Rounded MT Bold" pitchFamily="34" charset="0"/>
                  <a:cs typeface="Aharoni" pitchFamily="2" charset="-79"/>
                </a:rPr>
                <a:t>Mezzogiorno</a:t>
              </a:r>
              <a:endParaRPr lang="it-IT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Rounded MT Bold" pitchFamily="34" charset="0"/>
                <a:cs typeface="Aharoni" pitchFamily="2" charset="-79"/>
              </a:endParaRPr>
            </a:p>
          </p:txBody>
        </p:sp>
        <p:pic>
          <p:nvPicPr>
            <p:cNvPr id="12" name="Immagine 11" descr="index2.png"/>
            <p:cNvPicPr>
              <a:picLocks noChangeAspect="1"/>
            </p:cNvPicPr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286353" y="335053"/>
              <a:ext cx="590476" cy="869842"/>
            </a:xfrm>
            <a:prstGeom prst="rect">
              <a:avLst/>
            </a:prstGeom>
          </p:spPr>
        </p:pic>
        <p:pic>
          <p:nvPicPr>
            <p:cNvPr id="13" name="Immagine 12" descr="IFEL.jpg"/>
            <p:cNvPicPr>
              <a:picLocks noChangeAspect="1"/>
            </p:cNvPicPr>
            <p:nvPr/>
          </p:nvPicPr>
          <p:blipFill>
            <a:blip r:embed="rId4" cstate="print"/>
            <a:srcRect l="11211" r="11213"/>
            <a:stretch>
              <a:fillRect/>
            </a:stretch>
          </p:blipFill>
          <p:spPr>
            <a:xfrm>
              <a:off x="171450" y="1295400"/>
              <a:ext cx="826103" cy="557213"/>
            </a:xfrm>
            <a:prstGeom prst="rect">
              <a:avLst/>
            </a:prstGeom>
          </p:spPr>
        </p:pic>
      </p:grpSp>
      <p:sp>
        <p:nvSpPr>
          <p:cNvPr id="14" name="Segnaposto numero diapositiva 1"/>
          <p:cNvSpPr>
            <a:spLocks noGrp="1"/>
          </p:cNvSpPr>
          <p:nvPr>
            <p:ph type="sldNum" sz="quarter" idx="12"/>
          </p:nvPr>
        </p:nvSpPr>
        <p:spPr>
          <a:xfrm>
            <a:off x="8572500" y="50800"/>
            <a:ext cx="482600" cy="273050"/>
          </a:xfrm>
          <a:noFill/>
          <a:ln w="19050">
            <a:solidFill>
              <a:srgbClr val="993300"/>
            </a:solidFill>
            <a:miter lim="800000"/>
            <a:headEnd/>
            <a:tailEnd/>
          </a:ln>
        </p:spPr>
        <p:txBody>
          <a:bodyPr/>
          <a:lstStyle/>
          <a:p>
            <a:pPr algn="ctr"/>
            <a:fld id="{3D14C678-8F2A-4408-92AA-B5081F752091}" type="slidenum">
              <a:rPr lang="it-IT" sz="1050" b="1">
                <a:solidFill>
                  <a:srgbClr val="993300"/>
                </a:solidFill>
                <a:latin typeface="Arial Rounded MT Bold" pitchFamily="34" charset="0"/>
              </a:rPr>
              <a:pPr algn="ctr"/>
              <a:t>17</a:t>
            </a:fld>
            <a:endParaRPr lang="it-IT" b="1" dirty="0">
              <a:solidFill>
                <a:srgbClr val="993300"/>
              </a:solidFill>
              <a:latin typeface="Arial Rounded MT Bold" pitchFamily="34" charset="0"/>
            </a:endParaRPr>
          </a:p>
        </p:txBody>
      </p:sp>
      <p:pic>
        <p:nvPicPr>
          <p:cNvPr id="15" name="Immagine 14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71980" y="1080000"/>
            <a:ext cx="6478042" cy="254194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asellaDiTesto 7"/>
          <p:cNvSpPr txBox="1">
            <a:spLocks noChangeArrowheads="1"/>
          </p:cNvSpPr>
          <p:nvPr/>
        </p:nvSpPr>
        <p:spPr bwMode="auto">
          <a:xfrm>
            <a:off x="1714480" y="142852"/>
            <a:ext cx="5857916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just"/>
            <a:r>
              <a:rPr lang="it-IT" sz="2000" b="1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Century Gothic" pitchFamily="34" charset="0"/>
              </a:rPr>
              <a:t>Città metropolitana di PALERMO</a:t>
            </a:r>
            <a:endParaRPr lang="it-IT" sz="1600" dirty="0" smtClean="0">
              <a:latin typeface="Century Gothic" pitchFamily="34" charset="0"/>
            </a:endParaRPr>
          </a:p>
        </p:txBody>
      </p:sp>
      <p:pic>
        <p:nvPicPr>
          <p:cNvPr id="8" name="Immagine 7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92000" y="3960000"/>
            <a:ext cx="6461279" cy="2275251"/>
          </a:xfrm>
          <a:prstGeom prst="rect">
            <a:avLst/>
          </a:prstGeom>
          <a:noFill/>
          <a:ln>
            <a:noFill/>
          </a:ln>
        </p:spPr>
      </p:pic>
      <p:sp>
        <p:nvSpPr>
          <p:cNvPr id="7" name="CasellaDiTesto 6"/>
          <p:cNvSpPr txBox="1"/>
          <p:nvPr/>
        </p:nvSpPr>
        <p:spPr>
          <a:xfrm>
            <a:off x="7666993" y="6581001"/>
            <a:ext cx="1477007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sz="1200" i="1" dirty="0" smtClean="0"/>
              <a:t>Fonte: </a:t>
            </a:r>
            <a:r>
              <a:rPr lang="it-IT" sz="1200" i="1" dirty="0" err="1" smtClean="0"/>
              <a:t>Startcity</a:t>
            </a:r>
            <a:r>
              <a:rPr lang="it-IT" sz="1200" i="1" dirty="0" smtClean="0"/>
              <a:t> 2015</a:t>
            </a:r>
            <a:endParaRPr lang="it-IT" sz="1200" i="1" dirty="0"/>
          </a:p>
        </p:txBody>
      </p:sp>
      <p:grpSp>
        <p:nvGrpSpPr>
          <p:cNvPr id="2" name="Gruppo 9"/>
          <p:cNvGrpSpPr/>
          <p:nvPr/>
        </p:nvGrpSpPr>
        <p:grpSpPr>
          <a:xfrm>
            <a:off x="0" y="335053"/>
            <a:ext cx="1016000" cy="6522947"/>
            <a:chOff x="0" y="335053"/>
            <a:chExt cx="1016000" cy="6522947"/>
          </a:xfrm>
        </p:grpSpPr>
        <p:sp>
          <p:nvSpPr>
            <p:cNvPr id="11" name="Rettangolo 10"/>
            <p:cNvSpPr/>
            <p:nvPr/>
          </p:nvSpPr>
          <p:spPr>
            <a:xfrm>
              <a:off x="0" y="2051050"/>
              <a:ext cx="1016000" cy="4806950"/>
            </a:xfrm>
            <a:prstGeom prst="rect">
              <a:avLst/>
            </a:prstGeom>
            <a:gradFill flip="none" rotWithShape="1">
              <a:gsLst>
                <a:gs pos="0">
                  <a:schemeClr val="accent6">
                    <a:lumMod val="50000"/>
                    <a:shade val="30000"/>
                    <a:satMod val="115000"/>
                  </a:schemeClr>
                </a:gs>
                <a:gs pos="50000">
                  <a:schemeClr val="accent6">
                    <a:lumMod val="50000"/>
                    <a:shade val="67500"/>
                    <a:satMod val="115000"/>
                  </a:schemeClr>
                </a:gs>
                <a:gs pos="100000">
                  <a:schemeClr val="accent6">
                    <a:lumMod val="50000"/>
                    <a:shade val="100000"/>
                    <a:satMod val="115000"/>
                  </a:schemeClr>
                </a:gs>
              </a:gsLst>
              <a:lin ang="108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vert270" rtlCol="0" anchor="ctr"/>
            <a:lstStyle/>
            <a:p>
              <a:pPr algn="ctr"/>
              <a:r>
                <a:rPr lang="it-IT" sz="2000" dirty="0" smtClean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 Rounded MT Bold" pitchFamily="34" charset="0"/>
                  <a:cs typeface="Aharoni" pitchFamily="2" charset="-79"/>
                </a:rPr>
                <a:t>I CONFERENZA PROGRAMMATICA</a:t>
              </a:r>
            </a:p>
            <a:p>
              <a:pPr algn="ctr"/>
              <a:r>
                <a:rPr lang="it-IT" dirty="0" smtClean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 Rounded MT Bold" pitchFamily="34" charset="0"/>
                  <a:cs typeface="Aharoni" pitchFamily="2" charset="-79"/>
                </a:rPr>
                <a:t> </a:t>
              </a:r>
              <a:r>
                <a:rPr lang="it-IT" sz="1400" dirty="0" smtClean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 Rounded MT Bold" pitchFamily="34" charset="0"/>
                  <a:cs typeface="Aharoni" pitchFamily="2" charset="-79"/>
                </a:rPr>
                <a:t>delle </a:t>
              </a:r>
              <a:r>
                <a:rPr lang="it-IT" sz="2400" dirty="0" smtClean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 Rounded MT Bold" pitchFamily="34" charset="0"/>
                  <a:cs typeface="Aharoni" pitchFamily="2" charset="-79"/>
                </a:rPr>
                <a:t>Città </a:t>
              </a:r>
              <a:r>
                <a:rPr lang="it-IT" sz="1400" dirty="0" smtClean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 Rounded MT Bold" pitchFamily="34" charset="0"/>
                  <a:cs typeface="Aharoni" pitchFamily="2" charset="-79"/>
                </a:rPr>
                <a:t>del </a:t>
              </a:r>
              <a:r>
                <a:rPr lang="it-IT" sz="2400" dirty="0" smtClean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 Rounded MT Bold" pitchFamily="34" charset="0"/>
                  <a:cs typeface="Aharoni" pitchFamily="2" charset="-79"/>
                </a:rPr>
                <a:t>Mezzogiorno</a:t>
              </a:r>
              <a:endParaRPr lang="it-IT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Rounded MT Bold" pitchFamily="34" charset="0"/>
                <a:cs typeface="Aharoni" pitchFamily="2" charset="-79"/>
              </a:endParaRPr>
            </a:p>
          </p:txBody>
        </p:sp>
        <p:pic>
          <p:nvPicPr>
            <p:cNvPr id="12" name="Immagine 11" descr="index2.png"/>
            <p:cNvPicPr>
              <a:picLocks noChangeAspect="1"/>
            </p:cNvPicPr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286353" y="335053"/>
              <a:ext cx="590476" cy="869842"/>
            </a:xfrm>
            <a:prstGeom prst="rect">
              <a:avLst/>
            </a:prstGeom>
          </p:spPr>
        </p:pic>
        <p:pic>
          <p:nvPicPr>
            <p:cNvPr id="13" name="Immagine 12" descr="IFEL.jpg"/>
            <p:cNvPicPr>
              <a:picLocks noChangeAspect="1"/>
            </p:cNvPicPr>
            <p:nvPr/>
          </p:nvPicPr>
          <p:blipFill>
            <a:blip r:embed="rId4" cstate="print"/>
            <a:srcRect l="11211" r="11213"/>
            <a:stretch>
              <a:fillRect/>
            </a:stretch>
          </p:blipFill>
          <p:spPr>
            <a:xfrm>
              <a:off x="171450" y="1295400"/>
              <a:ext cx="826103" cy="557213"/>
            </a:xfrm>
            <a:prstGeom prst="rect">
              <a:avLst/>
            </a:prstGeom>
          </p:spPr>
        </p:pic>
      </p:grpSp>
      <p:sp>
        <p:nvSpPr>
          <p:cNvPr id="14" name="Segnaposto numero diapositiva 1"/>
          <p:cNvSpPr>
            <a:spLocks noGrp="1"/>
          </p:cNvSpPr>
          <p:nvPr>
            <p:ph type="sldNum" sz="quarter" idx="12"/>
          </p:nvPr>
        </p:nvSpPr>
        <p:spPr>
          <a:xfrm>
            <a:off x="8572500" y="50800"/>
            <a:ext cx="482600" cy="273050"/>
          </a:xfrm>
          <a:noFill/>
          <a:ln w="19050">
            <a:solidFill>
              <a:srgbClr val="993300"/>
            </a:solidFill>
            <a:miter lim="800000"/>
            <a:headEnd/>
            <a:tailEnd/>
          </a:ln>
        </p:spPr>
        <p:txBody>
          <a:bodyPr/>
          <a:lstStyle/>
          <a:p>
            <a:pPr algn="ctr"/>
            <a:fld id="{3D14C678-8F2A-4408-92AA-B5081F752091}" type="slidenum">
              <a:rPr lang="it-IT" sz="1050" b="1">
                <a:solidFill>
                  <a:srgbClr val="993300"/>
                </a:solidFill>
                <a:latin typeface="Arial Rounded MT Bold" pitchFamily="34" charset="0"/>
              </a:rPr>
              <a:pPr algn="ctr"/>
              <a:t>18</a:t>
            </a:fld>
            <a:endParaRPr lang="it-IT" b="1" dirty="0">
              <a:solidFill>
                <a:srgbClr val="993300"/>
              </a:solidFill>
              <a:latin typeface="Arial Rounded MT Bold" pitchFamily="34" charset="0"/>
            </a:endParaRPr>
          </a:p>
        </p:txBody>
      </p:sp>
      <p:pic>
        <p:nvPicPr>
          <p:cNvPr id="15" name="Immagine 14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71980" y="1080000"/>
            <a:ext cx="6557284" cy="259223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asellaDiTesto 7"/>
          <p:cNvSpPr txBox="1">
            <a:spLocks noChangeArrowheads="1"/>
          </p:cNvSpPr>
          <p:nvPr/>
        </p:nvSpPr>
        <p:spPr bwMode="auto">
          <a:xfrm>
            <a:off x="1714480" y="142852"/>
            <a:ext cx="5857916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just"/>
            <a:r>
              <a:rPr lang="it-IT" sz="2000" b="1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Century Gothic" pitchFamily="34" charset="0"/>
              </a:rPr>
              <a:t>Città metropolitana di REGGIO CALABRIA</a:t>
            </a:r>
            <a:endParaRPr lang="it-IT" sz="1600" dirty="0" smtClean="0">
              <a:latin typeface="Century Gothic" pitchFamily="34" charset="0"/>
            </a:endParaRPr>
          </a:p>
        </p:txBody>
      </p:sp>
      <p:pic>
        <p:nvPicPr>
          <p:cNvPr id="7" name="Immagine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92000" y="3960000"/>
            <a:ext cx="6461279" cy="2214293"/>
          </a:xfrm>
          <a:prstGeom prst="rect">
            <a:avLst/>
          </a:prstGeom>
          <a:noFill/>
          <a:ln>
            <a:noFill/>
          </a:ln>
        </p:spPr>
      </p:pic>
      <p:sp>
        <p:nvSpPr>
          <p:cNvPr id="8" name="CasellaDiTesto 7"/>
          <p:cNvSpPr txBox="1"/>
          <p:nvPr/>
        </p:nvSpPr>
        <p:spPr>
          <a:xfrm>
            <a:off x="7666993" y="6581001"/>
            <a:ext cx="1477007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sz="1200" i="1" dirty="0" smtClean="0"/>
              <a:t>Fonte: </a:t>
            </a:r>
            <a:r>
              <a:rPr lang="it-IT" sz="1200" i="1" dirty="0" err="1" smtClean="0"/>
              <a:t>Startcity</a:t>
            </a:r>
            <a:r>
              <a:rPr lang="it-IT" sz="1200" i="1" dirty="0" smtClean="0"/>
              <a:t> 2015</a:t>
            </a:r>
            <a:endParaRPr lang="it-IT" sz="1200" i="1" dirty="0"/>
          </a:p>
        </p:txBody>
      </p:sp>
      <p:grpSp>
        <p:nvGrpSpPr>
          <p:cNvPr id="2" name="Gruppo 8"/>
          <p:cNvGrpSpPr/>
          <p:nvPr/>
        </p:nvGrpSpPr>
        <p:grpSpPr>
          <a:xfrm>
            <a:off x="0" y="335053"/>
            <a:ext cx="1016000" cy="6522947"/>
            <a:chOff x="0" y="335053"/>
            <a:chExt cx="1016000" cy="6522947"/>
          </a:xfrm>
        </p:grpSpPr>
        <p:sp>
          <p:nvSpPr>
            <p:cNvPr id="11" name="Rettangolo 10"/>
            <p:cNvSpPr/>
            <p:nvPr/>
          </p:nvSpPr>
          <p:spPr>
            <a:xfrm>
              <a:off x="0" y="2051050"/>
              <a:ext cx="1016000" cy="4806950"/>
            </a:xfrm>
            <a:prstGeom prst="rect">
              <a:avLst/>
            </a:prstGeom>
            <a:gradFill flip="none" rotWithShape="1">
              <a:gsLst>
                <a:gs pos="0">
                  <a:schemeClr val="accent6">
                    <a:lumMod val="50000"/>
                    <a:shade val="30000"/>
                    <a:satMod val="115000"/>
                  </a:schemeClr>
                </a:gs>
                <a:gs pos="50000">
                  <a:schemeClr val="accent6">
                    <a:lumMod val="50000"/>
                    <a:shade val="67500"/>
                    <a:satMod val="115000"/>
                  </a:schemeClr>
                </a:gs>
                <a:gs pos="100000">
                  <a:schemeClr val="accent6">
                    <a:lumMod val="50000"/>
                    <a:shade val="100000"/>
                    <a:satMod val="115000"/>
                  </a:schemeClr>
                </a:gs>
              </a:gsLst>
              <a:lin ang="108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vert270" rtlCol="0" anchor="ctr"/>
            <a:lstStyle/>
            <a:p>
              <a:pPr algn="ctr"/>
              <a:r>
                <a:rPr lang="it-IT" sz="2000" dirty="0" smtClean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 Rounded MT Bold" pitchFamily="34" charset="0"/>
                  <a:cs typeface="Aharoni" pitchFamily="2" charset="-79"/>
                </a:rPr>
                <a:t>I CONFERENZA PROGRAMMATICA</a:t>
              </a:r>
            </a:p>
            <a:p>
              <a:pPr algn="ctr"/>
              <a:r>
                <a:rPr lang="it-IT" dirty="0" smtClean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 Rounded MT Bold" pitchFamily="34" charset="0"/>
                  <a:cs typeface="Aharoni" pitchFamily="2" charset="-79"/>
                </a:rPr>
                <a:t> </a:t>
              </a:r>
              <a:r>
                <a:rPr lang="it-IT" sz="1400" dirty="0" smtClean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 Rounded MT Bold" pitchFamily="34" charset="0"/>
                  <a:cs typeface="Aharoni" pitchFamily="2" charset="-79"/>
                </a:rPr>
                <a:t>delle </a:t>
              </a:r>
              <a:r>
                <a:rPr lang="it-IT" sz="2400" dirty="0" smtClean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 Rounded MT Bold" pitchFamily="34" charset="0"/>
                  <a:cs typeface="Aharoni" pitchFamily="2" charset="-79"/>
                </a:rPr>
                <a:t>Città </a:t>
              </a:r>
              <a:r>
                <a:rPr lang="it-IT" sz="1400" dirty="0" smtClean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 Rounded MT Bold" pitchFamily="34" charset="0"/>
                  <a:cs typeface="Aharoni" pitchFamily="2" charset="-79"/>
                </a:rPr>
                <a:t>del </a:t>
              </a:r>
              <a:r>
                <a:rPr lang="it-IT" sz="2400" dirty="0" smtClean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 Rounded MT Bold" pitchFamily="34" charset="0"/>
                  <a:cs typeface="Aharoni" pitchFamily="2" charset="-79"/>
                </a:rPr>
                <a:t>Mezzogiorno</a:t>
              </a:r>
              <a:endParaRPr lang="it-IT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Rounded MT Bold" pitchFamily="34" charset="0"/>
                <a:cs typeface="Aharoni" pitchFamily="2" charset="-79"/>
              </a:endParaRPr>
            </a:p>
          </p:txBody>
        </p:sp>
        <p:pic>
          <p:nvPicPr>
            <p:cNvPr id="12" name="Immagine 11" descr="index2.png"/>
            <p:cNvPicPr>
              <a:picLocks noChangeAspect="1"/>
            </p:cNvPicPr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286353" y="335053"/>
              <a:ext cx="590476" cy="869842"/>
            </a:xfrm>
            <a:prstGeom prst="rect">
              <a:avLst/>
            </a:prstGeom>
          </p:spPr>
        </p:pic>
        <p:pic>
          <p:nvPicPr>
            <p:cNvPr id="13" name="Immagine 12" descr="IFEL.jpg"/>
            <p:cNvPicPr>
              <a:picLocks noChangeAspect="1"/>
            </p:cNvPicPr>
            <p:nvPr/>
          </p:nvPicPr>
          <p:blipFill>
            <a:blip r:embed="rId4" cstate="print"/>
            <a:srcRect l="11211" r="11213"/>
            <a:stretch>
              <a:fillRect/>
            </a:stretch>
          </p:blipFill>
          <p:spPr>
            <a:xfrm>
              <a:off x="171450" y="1295400"/>
              <a:ext cx="826103" cy="557213"/>
            </a:xfrm>
            <a:prstGeom prst="rect">
              <a:avLst/>
            </a:prstGeom>
          </p:spPr>
        </p:pic>
      </p:grpSp>
      <p:sp>
        <p:nvSpPr>
          <p:cNvPr id="14" name="Segnaposto numero diapositiva 1"/>
          <p:cNvSpPr>
            <a:spLocks noGrp="1"/>
          </p:cNvSpPr>
          <p:nvPr>
            <p:ph type="sldNum" sz="quarter" idx="12"/>
          </p:nvPr>
        </p:nvSpPr>
        <p:spPr>
          <a:xfrm>
            <a:off x="8572500" y="50800"/>
            <a:ext cx="482600" cy="273050"/>
          </a:xfrm>
          <a:noFill/>
          <a:ln w="19050">
            <a:solidFill>
              <a:srgbClr val="993300"/>
            </a:solidFill>
            <a:miter lim="800000"/>
            <a:headEnd/>
            <a:tailEnd/>
          </a:ln>
        </p:spPr>
        <p:txBody>
          <a:bodyPr/>
          <a:lstStyle/>
          <a:p>
            <a:pPr algn="ctr"/>
            <a:fld id="{3D14C678-8F2A-4408-92AA-B5081F752091}" type="slidenum">
              <a:rPr lang="it-IT" sz="1050" b="1">
                <a:solidFill>
                  <a:srgbClr val="993300"/>
                </a:solidFill>
                <a:latin typeface="Arial Rounded MT Bold" pitchFamily="34" charset="0"/>
              </a:rPr>
              <a:pPr algn="ctr"/>
              <a:t>19</a:t>
            </a:fld>
            <a:endParaRPr lang="it-IT" b="1" dirty="0">
              <a:solidFill>
                <a:srgbClr val="993300"/>
              </a:solidFill>
              <a:latin typeface="Arial Rounded MT Bold" pitchFamily="34" charset="0"/>
            </a:endParaRPr>
          </a:p>
        </p:txBody>
      </p:sp>
      <p:pic>
        <p:nvPicPr>
          <p:cNvPr id="15" name="Immagine 14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71980" y="1080000"/>
            <a:ext cx="6537473" cy="253127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>
            <a:spLocks noChangeArrowheads="1"/>
          </p:cNvSpPr>
          <p:nvPr/>
        </p:nvSpPr>
        <p:spPr bwMode="auto">
          <a:xfrm>
            <a:off x="1421650" y="2348880"/>
            <a:ext cx="6912768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endParaRPr lang="it-IT" sz="2800" b="1" dirty="0" smtClean="0">
              <a:solidFill>
                <a:schemeClr val="accent2"/>
              </a:solidFill>
              <a:latin typeface="Verdana" pitchFamily="34" charset="0"/>
            </a:endParaRPr>
          </a:p>
          <a:p>
            <a:pPr algn="ctr"/>
            <a:r>
              <a:rPr lang="it-IT" sz="2000" b="1" dirty="0" smtClean="0">
                <a:solidFill>
                  <a:schemeClr val="accent2"/>
                </a:solidFill>
                <a:latin typeface="Verdana" pitchFamily="34" charset="0"/>
              </a:rPr>
              <a:t>I patti per lo sviluppo delle città metropolitane</a:t>
            </a:r>
          </a:p>
        </p:txBody>
      </p:sp>
      <p:grpSp>
        <p:nvGrpSpPr>
          <p:cNvPr id="3" name="Gruppo 2"/>
          <p:cNvGrpSpPr/>
          <p:nvPr/>
        </p:nvGrpSpPr>
        <p:grpSpPr>
          <a:xfrm>
            <a:off x="0" y="335053"/>
            <a:ext cx="1016000" cy="6522947"/>
            <a:chOff x="0" y="335053"/>
            <a:chExt cx="1016000" cy="6522947"/>
          </a:xfrm>
        </p:grpSpPr>
        <p:sp>
          <p:nvSpPr>
            <p:cNvPr id="4" name="Rettangolo 3"/>
            <p:cNvSpPr/>
            <p:nvPr/>
          </p:nvSpPr>
          <p:spPr>
            <a:xfrm>
              <a:off x="0" y="2051050"/>
              <a:ext cx="1016000" cy="4806950"/>
            </a:xfrm>
            <a:prstGeom prst="rect">
              <a:avLst/>
            </a:prstGeom>
            <a:gradFill flip="none" rotWithShape="1">
              <a:gsLst>
                <a:gs pos="0">
                  <a:schemeClr val="accent6">
                    <a:lumMod val="50000"/>
                    <a:shade val="30000"/>
                    <a:satMod val="115000"/>
                  </a:schemeClr>
                </a:gs>
                <a:gs pos="50000">
                  <a:schemeClr val="accent6">
                    <a:lumMod val="50000"/>
                    <a:shade val="67500"/>
                    <a:satMod val="115000"/>
                  </a:schemeClr>
                </a:gs>
                <a:gs pos="100000">
                  <a:schemeClr val="accent6">
                    <a:lumMod val="50000"/>
                    <a:shade val="100000"/>
                    <a:satMod val="115000"/>
                  </a:schemeClr>
                </a:gs>
              </a:gsLst>
              <a:lin ang="108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vert270" rtlCol="0" anchor="ctr"/>
            <a:lstStyle/>
            <a:p>
              <a:pPr algn="ctr"/>
              <a:r>
                <a:rPr lang="it-IT" sz="2000" dirty="0" smtClean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 Rounded MT Bold" pitchFamily="34" charset="0"/>
                  <a:cs typeface="Aharoni" pitchFamily="2" charset="-79"/>
                </a:rPr>
                <a:t>I CONFERENZA PROGRAMMATICA</a:t>
              </a:r>
            </a:p>
            <a:p>
              <a:pPr algn="ctr"/>
              <a:r>
                <a:rPr lang="it-IT" dirty="0" smtClean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 Rounded MT Bold" pitchFamily="34" charset="0"/>
                  <a:cs typeface="Aharoni" pitchFamily="2" charset="-79"/>
                </a:rPr>
                <a:t> </a:t>
              </a:r>
              <a:r>
                <a:rPr lang="it-IT" sz="1400" dirty="0" smtClean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 Rounded MT Bold" pitchFamily="34" charset="0"/>
                  <a:cs typeface="Aharoni" pitchFamily="2" charset="-79"/>
                </a:rPr>
                <a:t>delle </a:t>
              </a:r>
              <a:r>
                <a:rPr lang="it-IT" sz="2400" dirty="0" smtClean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 Rounded MT Bold" pitchFamily="34" charset="0"/>
                  <a:cs typeface="Aharoni" pitchFamily="2" charset="-79"/>
                </a:rPr>
                <a:t>Città </a:t>
              </a:r>
              <a:r>
                <a:rPr lang="it-IT" sz="1400" dirty="0" smtClean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 Rounded MT Bold" pitchFamily="34" charset="0"/>
                  <a:cs typeface="Aharoni" pitchFamily="2" charset="-79"/>
                </a:rPr>
                <a:t>del </a:t>
              </a:r>
              <a:r>
                <a:rPr lang="it-IT" sz="2400" dirty="0" smtClean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 Rounded MT Bold" pitchFamily="34" charset="0"/>
                  <a:cs typeface="Aharoni" pitchFamily="2" charset="-79"/>
                </a:rPr>
                <a:t>Mezzogiorno</a:t>
              </a:r>
              <a:endParaRPr lang="it-IT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Rounded MT Bold" pitchFamily="34" charset="0"/>
                <a:cs typeface="Aharoni" pitchFamily="2" charset="-79"/>
              </a:endParaRPr>
            </a:p>
          </p:txBody>
        </p:sp>
        <p:pic>
          <p:nvPicPr>
            <p:cNvPr id="6" name="Immagine 5" descr="index2.png"/>
            <p:cNvPicPr>
              <a:picLocks noChangeAspect="1"/>
            </p:cNvPicPr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286353" y="335053"/>
              <a:ext cx="590476" cy="869842"/>
            </a:xfrm>
            <a:prstGeom prst="rect">
              <a:avLst/>
            </a:prstGeom>
          </p:spPr>
        </p:pic>
        <p:pic>
          <p:nvPicPr>
            <p:cNvPr id="7" name="Immagine 6" descr="IFEL.jpg"/>
            <p:cNvPicPr>
              <a:picLocks noChangeAspect="1"/>
            </p:cNvPicPr>
            <p:nvPr/>
          </p:nvPicPr>
          <p:blipFill>
            <a:blip r:embed="rId3" cstate="print"/>
            <a:srcRect l="11211" r="11213"/>
            <a:stretch>
              <a:fillRect/>
            </a:stretch>
          </p:blipFill>
          <p:spPr>
            <a:xfrm>
              <a:off x="171450" y="1295400"/>
              <a:ext cx="826103" cy="557213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asellaDiTesto 7"/>
          <p:cNvSpPr txBox="1">
            <a:spLocks noChangeArrowheads="1"/>
          </p:cNvSpPr>
          <p:nvPr/>
        </p:nvSpPr>
        <p:spPr bwMode="auto">
          <a:xfrm>
            <a:off x="1371600" y="406400"/>
            <a:ext cx="7467600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just"/>
            <a:r>
              <a:rPr lang="it-IT" sz="1600" b="1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Century Gothic" pitchFamily="34" charset="0"/>
              </a:rPr>
              <a:t>Risorse aggiuntive 2014-2020 per le città metropolitane del Mezzogiorno</a:t>
            </a:r>
            <a:endParaRPr lang="it-IT" sz="1200" dirty="0" smtClean="0">
              <a:latin typeface="Century Gothic" pitchFamily="34" charset="0"/>
            </a:endParaRPr>
          </a:p>
        </p:txBody>
      </p:sp>
      <p:sp>
        <p:nvSpPr>
          <p:cNvPr id="11" name="Rettangolo 10"/>
          <p:cNvSpPr/>
          <p:nvPr/>
        </p:nvSpPr>
        <p:spPr>
          <a:xfrm>
            <a:off x="1460500" y="1028700"/>
            <a:ext cx="7245350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it-IT" sz="1600" dirty="0" smtClean="0">
                <a:latin typeface="Calibri" pitchFamily="34" charset="0"/>
              </a:rPr>
              <a:t>Alle città metropolitane del mezzogiorno è destinato il 9,2% delle risorse assegnate alle corrispondenti regioni.</a:t>
            </a:r>
            <a:endParaRPr lang="it-IT" sz="1600" dirty="0">
              <a:latin typeface="Calibri" pitchFamily="34" charset="0"/>
            </a:endParaRPr>
          </a:p>
        </p:txBody>
      </p:sp>
      <p:sp>
        <p:nvSpPr>
          <p:cNvPr id="13" name="Rettangolo 7"/>
          <p:cNvSpPr>
            <a:spLocks noChangeArrowheads="1"/>
          </p:cNvSpPr>
          <p:nvPr/>
        </p:nvSpPr>
        <p:spPr bwMode="auto">
          <a:xfrm>
            <a:off x="2305050" y="6389985"/>
            <a:ext cx="6838950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it-IT" sz="1200" dirty="0" smtClean="0">
                <a:latin typeface="Calibri" pitchFamily="34" charset="0"/>
              </a:rPr>
              <a:t>Fonte: elaborazione  IFEL - Osservatorio politiche di coesione del Dipartimento fondi europei e investimenti territoriali su dati PO 2014-2020, Patti Sud, Graduatoria Bando Periferie, I e II riparto PAC</a:t>
            </a:r>
          </a:p>
        </p:txBody>
      </p:sp>
      <p:grpSp>
        <p:nvGrpSpPr>
          <p:cNvPr id="9" name="Gruppo 8"/>
          <p:cNvGrpSpPr/>
          <p:nvPr/>
        </p:nvGrpSpPr>
        <p:grpSpPr>
          <a:xfrm>
            <a:off x="0" y="335053"/>
            <a:ext cx="1016000" cy="6522947"/>
            <a:chOff x="0" y="335053"/>
            <a:chExt cx="1016000" cy="6522947"/>
          </a:xfrm>
        </p:grpSpPr>
        <p:sp>
          <p:nvSpPr>
            <p:cNvPr id="10" name="Rettangolo 9"/>
            <p:cNvSpPr/>
            <p:nvPr/>
          </p:nvSpPr>
          <p:spPr>
            <a:xfrm>
              <a:off x="0" y="2051050"/>
              <a:ext cx="1016000" cy="4806950"/>
            </a:xfrm>
            <a:prstGeom prst="rect">
              <a:avLst/>
            </a:prstGeom>
            <a:gradFill flip="none" rotWithShape="1">
              <a:gsLst>
                <a:gs pos="0">
                  <a:schemeClr val="accent6">
                    <a:lumMod val="50000"/>
                    <a:shade val="30000"/>
                    <a:satMod val="115000"/>
                  </a:schemeClr>
                </a:gs>
                <a:gs pos="50000">
                  <a:schemeClr val="accent6">
                    <a:lumMod val="50000"/>
                    <a:shade val="67500"/>
                    <a:satMod val="115000"/>
                  </a:schemeClr>
                </a:gs>
                <a:gs pos="100000">
                  <a:schemeClr val="accent6">
                    <a:lumMod val="50000"/>
                    <a:shade val="100000"/>
                    <a:satMod val="115000"/>
                  </a:schemeClr>
                </a:gs>
              </a:gsLst>
              <a:lin ang="108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vert270" rtlCol="0" anchor="ctr"/>
            <a:lstStyle/>
            <a:p>
              <a:pPr algn="ctr"/>
              <a:r>
                <a:rPr lang="it-IT" sz="2000" dirty="0" smtClean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 Rounded MT Bold" pitchFamily="34" charset="0"/>
                  <a:cs typeface="Aharoni" pitchFamily="2" charset="-79"/>
                </a:rPr>
                <a:t>I CONFERENZA PROGRAMMATICA</a:t>
              </a:r>
            </a:p>
            <a:p>
              <a:pPr algn="ctr"/>
              <a:r>
                <a:rPr lang="it-IT" dirty="0" smtClean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 Rounded MT Bold" pitchFamily="34" charset="0"/>
                  <a:cs typeface="Aharoni" pitchFamily="2" charset="-79"/>
                </a:rPr>
                <a:t> </a:t>
              </a:r>
              <a:r>
                <a:rPr lang="it-IT" sz="1400" dirty="0" smtClean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 Rounded MT Bold" pitchFamily="34" charset="0"/>
                  <a:cs typeface="Aharoni" pitchFamily="2" charset="-79"/>
                </a:rPr>
                <a:t>delle </a:t>
              </a:r>
              <a:r>
                <a:rPr lang="it-IT" sz="2400" dirty="0" smtClean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 Rounded MT Bold" pitchFamily="34" charset="0"/>
                  <a:cs typeface="Aharoni" pitchFamily="2" charset="-79"/>
                </a:rPr>
                <a:t>Città </a:t>
              </a:r>
              <a:r>
                <a:rPr lang="it-IT" sz="1400" dirty="0" smtClean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 Rounded MT Bold" pitchFamily="34" charset="0"/>
                  <a:cs typeface="Aharoni" pitchFamily="2" charset="-79"/>
                </a:rPr>
                <a:t>del </a:t>
              </a:r>
              <a:r>
                <a:rPr lang="it-IT" sz="2400" dirty="0" smtClean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 Rounded MT Bold" pitchFamily="34" charset="0"/>
                  <a:cs typeface="Aharoni" pitchFamily="2" charset="-79"/>
                </a:rPr>
                <a:t>Mezzogiorno</a:t>
              </a:r>
              <a:endParaRPr lang="it-IT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Rounded MT Bold" pitchFamily="34" charset="0"/>
                <a:cs typeface="Aharoni" pitchFamily="2" charset="-79"/>
              </a:endParaRPr>
            </a:p>
          </p:txBody>
        </p:sp>
        <p:pic>
          <p:nvPicPr>
            <p:cNvPr id="14" name="Immagine 13" descr="index2.png"/>
            <p:cNvPicPr>
              <a:picLocks noChangeAspect="1"/>
            </p:cNvPicPr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286353" y="335053"/>
              <a:ext cx="590476" cy="869842"/>
            </a:xfrm>
            <a:prstGeom prst="rect">
              <a:avLst/>
            </a:prstGeom>
          </p:spPr>
        </p:pic>
        <p:pic>
          <p:nvPicPr>
            <p:cNvPr id="15" name="Immagine 14" descr="IFEL.jpg"/>
            <p:cNvPicPr>
              <a:picLocks noChangeAspect="1"/>
            </p:cNvPicPr>
            <p:nvPr/>
          </p:nvPicPr>
          <p:blipFill>
            <a:blip r:embed="rId3" cstate="print"/>
            <a:srcRect l="11211" r="11213"/>
            <a:stretch>
              <a:fillRect/>
            </a:stretch>
          </p:blipFill>
          <p:spPr>
            <a:xfrm>
              <a:off x="171450" y="1295400"/>
              <a:ext cx="826103" cy="557213"/>
            </a:xfrm>
            <a:prstGeom prst="rect">
              <a:avLst/>
            </a:prstGeom>
          </p:spPr>
        </p:pic>
      </p:grpSp>
      <p:sp>
        <p:nvSpPr>
          <p:cNvPr id="16" name="Segnaposto numero diapositiva 1"/>
          <p:cNvSpPr>
            <a:spLocks noGrp="1"/>
          </p:cNvSpPr>
          <p:nvPr>
            <p:ph type="sldNum" sz="quarter" idx="12"/>
          </p:nvPr>
        </p:nvSpPr>
        <p:spPr>
          <a:xfrm>
            <a:off x="8572500" y="50800"/>
            <a:ext cx="482600" cy="273050"/>
          </a:xfrm>
          <a:noFill/>
          <a:ln w="19050">
            <a:solidFill>
              <a:srgbClr val="993300"/>
            </a:solidFill>
            <a:miter lim="800000"/>
            <a:headEnd/>
            <a:tailEnd/>
          </a:ln>
        </p:spPr>
        <p:txBody>
          <a:bodyPr/>
          <a:lstStyle/>
          <a:p>
            <a:pPr algn="ctr"/>
            <a:fld id="{3D14C678-8F2A-4408-92AA-B5081F752091}" type="slidenum">
              <a:rPr lang="it-IT" sz="1050" b="1">
                <a:solidFill>
                  <a:srgbClr val="993300"/>
                </a:solidFill>
                <a:latin typeface="Arial Rounded MT Bold" pitchFamily="34" charset="0"/>
              </a:rPr>
              <a:pPr algn="ctr"/>
              <a:t>21</a:t>
            </a:fld>
            <a:endParaRPr lang="it-IT" b="1" dirty="0">
              <a:solidFill>
                <a:srgbClr val="993300"/>
              </a:solidFill>
              <a:latin typeface="Arial Rounded MT Bold" pitchFamily="34" charset="0"/>
            </a:endParaRPr>
          </a:p>
        </p:txBody>
      </p:sp>
      <p:graphicFrame>
        <p:nvGraphicFramePr>
          <p:cNvPr id="12" name="Tabella 1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38647883"/>
              </p:ext>
            </p:extLst>
          </p:nvPr>
        </p:nvGraphicFramePr>
        <p:xfrm>
          <a:off x="1593850" y="2495550"/>
          <a:ext cx="7200900" cy="2588928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4178300"/>
                <a:gridCol w="977900"/>
                <a:gridCol w="1244600"/>
                <a:gridCol w="800100"/>
              </a:tblGrid>
              <a:tr h="338552">
                <a:tc rowSpan="2"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1200"/>
                        </a:spcAft>
                      </a:pPr>
                      <a:r>
                        <a:rPr lang="it-IT" sz="1200" dirty="0">
                          <a:effectLst/>
                          <a:latin typeface="+mj-lt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 </a:t>
                      </a:r>
                    </a:p>
                  </a:txBody>
                  <a:tcPr marL="6743" marR="6743" marT="6743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1200"/>
                        </a:spcAft>
                      </a:pPr>
                      <a:r>
                        <a:rPr lang="it-IT" sz="1200" dirty="0">
                          <a:effectLst/>
                          <a:latin typeface="+mj-lt"/>
                        </a:rPr>
                        <a:t>MLN EURO</a:t>
                      </a:r>
                      <a:endParaRPr lang="it-IT" sz="1200" dirty="0">
                        <a:effectLst/>
                        <a:latin typeface="+mj-lt"/>
                        <a:ea typeface="Calibri"/>
                        <a:cs typeface="Times New Roman"/>
                      </a:endParaRPr>
                    </a:p>
                  </a:txBody>
                  <a:tcPr marL="6743" marR="6743" marT="674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1200"/>
                        </a:spcAft>
                      </a:pPr>
                      <a:r>
                        <a:rPr lang="it-IT" sz="1200">
                          <a:effectLst/>
                          <a:latin typeface="+mj-lt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(b/a)</a:t>
                      </a:r>
                    </a:p>
                  </a:txBody>
                  <a:tcPr marL="6743" marR="6743" marT="674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</a:tr>
              <a:tr h="639348">
                <a:tc v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1200"/>
                        </a:spcAft>
                      </a:pPr>
                      <a:r>
                        <a:rPr lang="it-IT" sz="1200" dirty="0">
                          <a:effectLst/>
                          <a:latin typeface="+mj-lt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Totale 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1200"/>
                        </a:spcAft>
                      </a:pPr>
                      <a:r>
                        <a:rPr lang="it-IT" sz="1200" dirty="0">
                          <a:effectLst/>
                          <a:latin typeface="+mj-lt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(a)</a:t>
                      </a:r>
                    </a:p>
                  </a:txBody>
                  <a:tcPr marL="6743" marR="6743" marT="674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1200"/>
                        </a:spcAft>
                      </a:pPr>
                      <a:r>
                        <a:rPr lang="it-IT" sz="1200" dirty="0">
                          <a:effectLst/>
                          <a:latin typeface="+mj-lt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di cui Città </a:t>
                      </a:r>
                      <a:r>
                        <a:rPr lang="it-IT" sz="1200" dirty="0" smtClean="0">
                          <a:effectLst/>
                          <a:latin typeface="+mj-lt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metropolitane Mezzogiorno </a:t>
                      </a:r>
                      <a:r>
                        <a:rPr lang="it-IT" sz="1200" dirty="0">
                          <a:effectLst/>
                          <a:latin typeface="+mj-lt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(b)</a:t>
                      </a:r>
                    </a:p>
                  </a:txBody>
                  <a:tcPr marL="6743" marR="6743" marT="674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</a:tr>
              <a:tr h="261450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1200"/>
                        </a:spcAft>
                      </a:pPr>
                      <a:r>
                        <a:rPr lang="it-IT" sz="1200" dirty="0">
                          <a:effectLst/>
                          <a:latin typeface="+mj-lt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POR FESR-FSE 14-20 (</a:t>
                      </a:r>
                      <a:r>
                        <a:rPr lang="it-IT" sz="1200" dirty="0" err="1">
                          <a:effectLst/>
                          <a:latin typeface="+mj-lt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Puglia*</a:t>
                      </a:r>
                      <a:r>
                        <a:rPr lang="it-IT" sz="1200" dirty="0">
                          <a:effectLst/>
                          <a:latin typeface="+mj-lt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, Calabria, Campania, Sicilia, Sardegna)</a:t>
                      </a:r>
                    </a:p>
                  </a:txBody>
                  <a:tcPr marL="6743" marR="6743" marT="6743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1200"/>
                        </a:spcAft>
                      </a:pPr>
                      <a:r>
                        <a:rPr lang="it-IT" sz="1200" dirty="0">
                          <a:effectLst/>
                          <a:latin typeface="+mj-lt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21.037</a:t>
                      </a:r>
                    </a:p>
                  </a:txBody>
                  <a:tcPr marL="6743" marR="6743" marT="6743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1200"/>
                        </a:spcAft>
                      </a:pPr>
                      <a:r>
                        <a:rPr lang="it-IT" sz="1200" dirty="0">
                          <a:effectLst/>
                          <a:latin typeface="+mj-lt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440</a:t>
                      </a:r>
                    </a:p>
                  </a:txBody>
                  <a:tcPr marL="6743" marR="6743" marT="6743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1200"/>
                        </a:spcAft>
                      </a:pPr>
                      <a:r>
                        <a:rPr lang="it-IT" sz="1200" dirty="0">
                          <a:effectLst/>
                          <a:latin typeface="+mj-lt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2%</a:t>
                      </a:r>
                    </a:p>
                  </a:txBody>
                  <a:tcPr marL="6743" marR="6743" marT="6743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261450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1200"/>
                        </a:spcAft>
                      </a:pPr>
                      <a:r>
                        <a:rPr lang="it-IT" sz="1200" dirty="0">
                          <a:effectLst/>
                          <a:latin typeface="+mj-lt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PON METRO 14-20</a:t>
                      </a:r>
                    </a:p>
                  </a:txBody>
                  <a:tcPr marL="6743" marR="6743" marT="6743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1200"/>
                        </a:spcAft>
                      </a:pPr>
                      <a:r>
                        <a:rPr lang="it-IT" sz="1200" dirty="0">
                          <a:effectLst/>
                          <a:latin typeface="+mj-lt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893</a:t>
                      </a:r>
                    </a:p>
                  </a:txBody>
                  <a:tcPr marL="6743" marR="6743" marT="6743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1200"/>
                        </a:spcAft>
                      </a:pPr>
                      <a:r>
                        <a:rPr lang="it-IT" sz="1200" dirty="0">
                          <a:effectLst/>
                          <a:latin typeface="+mj-lt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604</a:t>
                      </a:r>
                    </a:p>
                  </a:txBody>
                  <a:tcPr marL="6743" marR="6743" marT="6743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1200"/>
                        </a:spcAft>
                      </a:pPr>
                      <a:r>
                        <a:rPr lang="it-IT" sz="1200" dirty="0">
                          <a:effectLst/>
                          <a:latin typeface="+mj-lt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68%</a:t>
                      </a:r>
                    </a:p>
                  </a:txBody>
                  <a:tcPr marL="6743" marR="6743" marT="6743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261450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1200"/>
                        </a:spcAft>
                      </a:pPr>
                      <a:r>
                        <a:rPr lang="it-IT" sz="1200">
                          <a:effectLst/>
                          <a:latin typeface="+mj-lt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BANDO PERIFERIE</a:t>
                      </a:r>
                    </a:p>
                  </a:txBody>
                  <a:tcPr marL="6743" marR="6743" marT="6743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1200"/>
                        </a:spcAft>
                      </a:pPr>
                      <a:r>
                        <a:rPr lang="it-IT" sz="1200" dirty="0">
                          <a:effectLst/>
                          <a:latin typeface="+mj-lt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2.100</a:t>
                      </a:r>
                    </a:p>
                  </a:txBody>
                  <a:tcPr marL="6743" marR="6743" marT="6743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1200"/>
                        </a:spcAft>
                      </a:pPr>
                      <a:r>
                        <a:rPr lang="it-IT" sz="1200" dirty="0">
                          <a:effectLst/>
                          <a:latin typeface="+mj-lt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345</a:t>
                      </a:r>
                    </a:p>
                  </a:txBody>
                  <a:tcPr marL="6743" marR="6743" marT="6743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1200"/>
                        </a:spcAft>
                      </a:pPr>
                      <a:r>
                        <a:rPr lang="it-IT" sz="1200" dirty="0">
                          <a:effectLst/>
                          <a:latin typeface="+mj-lt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16%</a:t>
                      </a:r>
                    </a:p>
                  </a:txBody>
                  <a:tcPr marL="6743" marR="6743" marT="6743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261450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1200"/>
                        </a:spcAft>
                      </a:pPr>
                      <a:r>
                        <a:rPr lang="it-IT" sz="1200">
                          <a:effectLst/>
                          <a:latin typeface="+mj-lt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PAC SERVIZI DI CURA</a:t>
                      </a:r>
                    </a:p>
                  </a:txBody>
                  <a:tcPr marL="6743" marR="6743" marT="6743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1200"/>
                        </a:spcAft>
                      </a:pPr>
                      <a:r>
                        <a:rPr lang="it-IT" sz="1200" dirty="0">
                          <a:effectLst/>
                          <a:latin typeface="+mj-lt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573</a:t>
                      </a:r>
                    </a:p>
                  </a:txBody>
                  <a:tcPr marL="6743" marR="6743" marT="6743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1200"/>
                        </a:spcAft>
                      </a:pPr>
                      <a:r>
                        <a:rPr lang="it-IT" sz="1200" dirty="0">
                          <a:effectLst/>
                          <a:latin typeface="+mj-lt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101</a:t>
                      </a:r>
                    </a:p>
                  </a:txBody>
                  <a:tcPr marL="6743" marR="6743" marT="6743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1200"/>
                        </a:spcAft>
                      </a:pPr>
                      <a:r>
                        <a:rPr lang="it-IT" sz="1200" dirty="0">
                          <a:effectLst/>
                          <a:latin typeface="+mj-lt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18%</a:t>
                      </a:r>
                    </a:p>
                  </a:txBody>
                  <a:tcPr marL="6743" marR="6743" marT="6743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261450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1200"/>
                        </a:spcAft>
                      </a:pPr>
                      <a:r>
                        <a:rPr lang="it-IT" sz="1200" dirty="0">
                          <a:effectLst/>
                          <a:latin typeface="+mj-lt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PATTI SUD FSC 14-20 (Puglia, Calabria, Campania, Sicilia, Sardegna)</a:t>
                      </a:r>
                    </a:p>
                  </a:txBody>
                  <a:tcPr marL="6743" marR="6743" marT="6743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1200"/>
                        </a:spcAft>
                      </a:pPr>
                      <a:r>
                        <a:rPr lang="it-IT" sz="1200" dirty="0">
                          <a:effectLst/>
                          <a:latin typeface="+mj-lt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11.713</a:t>
                      </a:r>
                    </a:p>
                  </a:txBody>
                  <a:tcPr marL="6743" marR="6743" marT="6743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1200"/>
                        </a:spcAft>
                      </a:pPr>
                      <a:r>
                        <a:rPr lang="it-IT" sz="1200" dirty="0">
                          <a:effectLst/>
                          <a:latin typeface="+mj-lt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1.835</a:t>
                      </a:r>
                    </a:p>
                  </a:txBody>
                  <a:tcPr marL="6743" marR="6743" marT="6743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1200"/>
                        </a:spcAft>
                      </a:pPr>
                      <a:r>
                        <a:rPr lang="it-IT" sz="1200" dirty="0">
                          <a:effectLst/>
                          <a:latin typeface="+mj-lt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16%</a:t>
                      </a:r>
                    </a:p>
                  </a:txBody>
                  <a:tcPr marL="6743" marR="6743" marT="6743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261450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1200"/>
                        </a:spcAft>
                      </a:pPr>
                      <a:r>
                        <a:rPr lang="it-IT" sz="1600" b="1" dirty="0">
                          <a:effectLst/>
                          <a:latin typeface="+mj-lt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 </a:t>
                      </a:r>
                      <a:r>
                        <a:rPr lang="it-IT" sz="1600" b="1" dirty="0" smtClean="0">
                          <a:effectLst/>
                          <a:latin typeface="+mj-lt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Totale</a:t>
                      </a:r>
                      <a:endParaRPr lang="it-IT" sz="1600" b="1" dirty="0">
                        <a:effectLst/>
                        <a:latin typeface="+mj-lt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6743" marR="6743" marT="6743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1200"/>
                        </a:spcAft>
                      </a:pPr>
                      <a:r>
                        <a:rPr lang="it-IT" sz="1600" b="1" dirty="0">
                          <a:effectLst/>
                          <a:latin typeface="+mj-lt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36.316</a:t>
                      </a:r>
                    </a:p>
                  </a:txBody>
                  <a:tcPr marL="6743" marR="6743" marT="6743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1200"/>
                        </a:spcAft>
                      </a:pPr>
                      <a:r>
                        <a:rPr lang="it-IT" sz="1600" b="1" dirty="0">
                          <a:effectLst/>
                          <a:latin typeface="+mj-lt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3.325</a:t>
                      </a:r>
                    </a:p>
                  </a:txBody>
                  <a:tcPr marL="6743" marR="6743" marT="6743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1200"/>
                        </a:spcAft>
                      </a:pPr>
                      <a:r>
                        <a:rPr lang="it-IT" sz="1600" b="1" dirty="0">
                          <a:effectLst/>
                          <a:latin typeface="+mj-lt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100%</a:t>
                      </a:r>
                    </a:p>
                  </a:txBody>
                  <a:tcPr marL="6743" marR="6743" marT="6743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90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17" name="Rettangolo 16"/>
          <p:cNvSpPr/>
          <p:nvPr/>
        </p:nvSpPr>
        <p:spPr>
          <a:xfrm>
            <a:off x="1593850" y="5562600"/>
            <a:ext cx="737870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it-IT" altLang="it-IT" sz="1200" i="1" dirty="0" smtClean="0">
                <a:latin typeface="+mj-lt"/>
              </a:rPr>
              <a:t>* </a:t>
            </a:r>
            <a:r>
              <a:rPr lang="it-IT" altLang="it-IT" sz="1200" i="1" dirty="0" smtClean="0">
                <a:latin typeface="+mj-lt"/>
                <a:ea typeface="Tahoma" panose="020B0604030504040204" pitchFamily="34" charset="0"/>
                <a:cs typeface="Tahoma" panose="020B0604030504040204" pitchFamily="34" charset="0"/>
              </a:rPr>
              <a:t>Non risulta ancora pubblicato l’ammontare delle risorse assegnate alla Città metropolitane di Bari a valere sull’Asse 12 “Sviluppo urbano sostenibile” del POR FESR Puglia 14-20. Tale Asse ha una dotazione finanziaria pari a 136 </a:t>
            </a:r>
            <a:r>
              <a:rPr lang="it-IT" altLang="it-IT" sz="1200" i="1" dirty="0" err="1" smtClean="0">
                <a:latin typeface="+mj-lt"/>
                <a:ea typeface="Tahoma" panose="020B0604030504040204" pitchFamily="34" charset="0"/>
                <a:cs typeface="Tahoma" panose="020B0604030504040204" pitchFamily="34" charset="0"/>
              </a:rPr>
              <a:t>mln</a:t>
            </a:r>
            <a:r>
              <a:rPr lang="it-IT" altLang="it-IT" sz="1200" i="1" dirty="0" smtClean="0">
                <a:latin typeface="+mj-lt"/>
                <a:ea typeface="Tahoma" panose="020B0604030504040204" pitchFamily="34" charset="0"/>
                <a:cs typeface="Tahoma" panose="020B0604030504040204" pitchFamily="34" charset="0"/>
              </a:rPr>
              <a:t> di euro.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asellaDiTesto 7"/>
          <p:cNvSpPr txBox="1">
            <a:spLocks noChangeArrowheads="1"/>
          </p:cNvSpPr>
          <p:nvPr/>
        </p:nvSpPr>
        <p:spPr bwMode="auto">
          <a:xfrm>
            <a:off x="1371600" y="406400"/>
            <a:ext cx="7467600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just"/>
            <a:r>
              <a:rPr lang="it-IT" sz="1600" b="1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Century Gothic" pitchFamily="34" charset="0"/>
              </a:rPr>
              <a:t>Risorse FSC 2014-2020 per i Patti per lo sviluppo delle 7 città metropolitane del Sud, per area di intervento</a:t>
            </a:r>
            <a:endParaRPr lang="it-IT" sz="1200" dirty="0" smtClean="0">
              <a:latin typeface="Century Gothic" pitchFamily="34" charset="0"/>
            </a:endParaRPr>
          </a:p>
        </p:txBody>
      </p:sp>
      <p:sp>
        <p:nvSpPr>
          <p:cNvPr id="11" name="Rettangolo 10"/>
          <p:cNvSpPr/>
          <p:nvPr/>
        </p:nvSpPr>
        <p:spPr>
          <a:xfrm>
            <a:off x="1193800" y="1028700"/>
            <a:ext cx="7512050" cy="15643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15000"/>
              </a:lnSpc>
            </a:pPr>
            <a:r>
              <a:rPr lang="it-IT" sz="1400" dirty="0" smtClean="0">
                <a:latin typeface="Calibri" pitchFamily="34" charset="0"/>
                <a:ea typeface="Calibri" pitchFamily="34" charset="0"/>
              </a:rPr>
              <a:t>Guardando alle sole risorse FSC a disposizione, i problemi più urgenti avvertiti dalle città metropolitane del Sud riguardano il </a:t>
            </a:r>
            <a:r>
              <a:rPr lang="it-IT" sz="1400" b="1" dirty="0" smtClean="0">
                <a:latin typeface="Calibri" pitchFamily="34" charset="0"/>
                <a:ea typeface="Calibri" pitchFamily="34" charset="0"/>
              </a:rPr>
              <a:t>gap infrastrutturale</a:t>
            </a:r>
            <a:r>
              <a:rPr lang="it-IT" sz="1400" dirty="0" smtClean="0">
                <a:latin typeface="Calibri" pitchFamily="34" charset="0"/>
                <a:ea typeface="Calibri" pitchFamily="34" charset="0"/>
              </a:rPr>
              <a:t>, che determina un differente accesso ai servizi di base (46% dei contributi, pari a circa 852 milioni di euro) e, in secondo luogo, la </a:t>
            </a:r>
            <a:r>
              <a:rPr lang="it-IT" sz="1400" b="1" dirty="0" smtClean="0">
                <a:latin typeface="Calibri" pitchFamily="34" charset="0"/>
                <a:ea typeface="Calibri" pitchFamily="34" charset="0"/>
              </a:rPr>
              <a:t>tutela ambientale </a:t>
            </a:r>
            <a:r>
              <a:rPr lang="it-IT" sz="1400" dirty="0" smtClean="0">
                <a:latin typeface="Calibri" pitchFamily="34" charset="0"/>
                <a:ea typeface="Calibri" pitchFamily="34" charset="0"/>
              </a:rPr>
              <a:t>unita alla </a:t>
            </a:r>
            <a:r>
              <a:rPr lang="it-IT" sz="1400" b="1" dirty="0" smtClean="0">
                <a:latin typeface="Calibri" pitchFamily="34" charset="0"/>
                <a:ea typeface="Calibri" pitchFamily="34" charset="0"/>
              </a:rPr>
              <a:t>messa in sicurezza del territorio</a:t>
            </a:r>
            <a:r>
              <a:rPr lang="it-IT" sz="1400" dirty="0" smtClean="0">
                <a:latin typeface="Calibri" pitchFamily="34" charset="0"/>
                <a:ea typeface="Calibri" pitchFamily="34" charset="0"/>
              </a:rPr>
              <a:t> (444 milioni di euro, il 24% delle risorse). Nei Patti compaiono anche progetti riguardanti il </a:t>
            </a:r>
            <a:r>
              <a:rPr lang="it-IT" sz="1400" b="1" dirty="0" smtClean="0">
                <a:latin typeface="Calibri" pitchFamily="34" charset="0"/>
                <a:ea typeface="Calibri" pitchFamily="34" charset="0"/>
              </a:rPr>
              <a:t>turismo, la cultura, l</a:t>
            </a:r>
            <a:r>
              <a:rPr lang="ja-JP" altLang="it-IT" sz="1400" b="1" dirty="0" smtClean="0">
                <a:latin typeface="Calibri" pitchFamily="34" charset="0"/>
                <a:ea typeface="Calibri" pitchFamily="34" charset="0"/>
              </a:rPr>
              <a:t>’</a:t>
            </a:r>
            <a:r>
              <a:rPr lang="it-IT" altLang="ja-JP" sz="1400" b="1" dirty="0" smtClean="0">
                <a:latin typeface="Calibri" pitchFamily="34" charset="0"/>
                <a:ea typeface="Calibri" pitchFamily="34" charset="0"/>
              </a:rPr>
              <a:t>inclusione sociale e la sicurezza </a:t>
            </a:r>
            <a:r>
              <a:rPr lang="it-IT" altLang="ja-JP" sz="1400" dirty="0" smtClean="0">
                <a:latin typeface="Calibri" pitchFamily="34" charset="0"/>
                <a:ea typeface="Calibri" pitchFamily="34" charset="0"/>
              </a:rPr>
              <a:t>(tema </a:t>
            </a:r>
            <a:r>
              <a:rPr lang="it-IT" altLang="ja-JP" sz="1400" dirty="0" err="1" smtClean="0">
                <a:latin typeface="Calibri" pitchFamily="34" charset="0"/>
                <a:ea typeface="Calibri" pitchFamily="34" charset="0"/>
              </a:rPr>
              <a:t>quest</a:t>
            </a:r>
            <a:r>
              <a:rPr lang="ja-JP" altLang="it-IT" sz="1400" dirty="0" smtClean="0">
                <a:latin typeface="Calibri" pitchFamily="34" charset="0"/>
                <a:ea typeface="Calibri" pitchFamily="34" charset="0"/>
              </a:rPr>
              <a:t>’</a:t>
            </a:r>
            <a:r>
              <a:rPr lang="it-IT" altLang="ja-JP" sz="1400" dirty="0" smtClean="0">
                <a:latin typeface="Calibri" pitchFamily="34" charset="0"/>
                <a:ea typeface="Calibri" pitchFamily="34" charset="0"/>
              </a:rPr>
              <a:t>ultimo affrontato mediante la realizzazione di impianti di videosorveglianza).</a:t>
            </a:r>
            <a:endParaRPr lang="it-IT" sz="1400" dirty="0">
              <a:latin typeface="Calibri" pitchFamily="34" charset="0"/>
              <a:ea typeface="Calibri" pitchFamily="34" charset="0"/>
            </a:endParaRPr>
          </a:p>
        </p:txBody>
      </p:sp>
      <p:sp>
        <p:nvSpPr>
          <p:cNvPr id="13" name="Rettangolo 7"/>
          <p:cNvSpPr>
            <a:spLocks noChangeArrowheads="1"/>
          </p:cNvSpPr>
          <p:nvPr/>
        </p:nvSpPr>
        <p:spPr bwMode="auto">
          <a:xfrm>
            <a:off x="1282700" y="6581001"/>
            <a:ext cx="7861300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r"/>
            <a:r>
              <a:rPr lang="it-IT" sz="1200" dirty="0" smtClean="0">
                <a:latin typeface="Calibri" pitchFamily="34" charset="0"/>
              </a:rPr>
              <a:t>Fonte: elaborazione </a:t>
            </a:r>
            <a:r>
              <a:rPr lang="it-IT" sz="1200" dirty="0" err="1" smtClean="0">
                <a:latin typeface="Calibri" pitchFamily="34" charset="0"/>
              </a:rPr>
              <a:t>IFEL-Dipartimento</a:t>
            </a:r>
            <a:r>
              <a:rPr lang="it-IT" sz="1200" dirty="0" smtClean="0">
                <a:latin typeface="Calibri" pitchFamily="34" charset="0"/>
              </a:rPr>
              <a:t> Studi Economia Territoriale su dati Patti per lo sviluppo, 2016</a:t>
            </a:r>
            <a:endParaRPr lang="it-IT" sz="1200" dirty="0">
              <a:latin typeface="Calibri" pitchFamily="34" charset="0"/>
            </a:endParaRPr>
          </a:p>
        </p:txBody>
      </p:sp>
      <p:pic>
        <p:nvPicPr>
          <p:cNvPr id="7" name="Immagine 5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638300" y="2626642"/>
            <a:ext cx="6280150" cy="37043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9" name="Gruppo 8"/>
          <p:cNvGrpSpPr/>
          <p:nvPr/>
        </p:nvGrpSpPr>
        <p:grpSpPr>
          <a:xfrm>
            <a:off x="0" y="335053"/>
            <a:ext cx="1016000" cy="6522947"/>
            <a:chOff x="0" y="335053"/>
            <a:chExt cx="1016000" cy="6522947"/>
          </a:xfrm>
        </p:grpSpPr>
        <p:sp>
          <p:nvSpPr>
            <p:cNvPr id="10" name="Rettangolo 9"/>
            <p:cNvSpPr/>
            <p:nvPr/>
          </p:nvSpPr>
          <p:spPr>
            <a:xfrm>
              <a:off x="0" y="2051050"/>
              <a:ext cx="1016000" cy="4806950"/>
            </a:xfrm>
            <a:prstGeom prst="rect">
              <a:avLst/>
            </a:prstGeom>
            <a:gradFill flip="none" rotWithShape="1">
              <a:gsLst>
                <a:gs pos="0">
                  <a:schemeClr val="accent6">
                    <a:lumMod val="50000"/>
                    <a:shade val="30000"/>
                    <a:satMod val="115000"/>
                  </a:schemeClr>
                </a:gs>
                <a:gs pos="50000">
                  <a:schemeClr val="accent6">
                    <a:lumMod val="50000"/>
                    <a:shade val="67500"/>
                    <a:satMod val="115000"/>
                  </a:schemeClr>
                </a:gs>
                <a:gs pos="100000">
                  <a:schemeClr val="accent6">
                    <a:lumMod val="50000"/>
                    <a:shade val="100000"/>
                    <a:satMod val="115000"/>
                  </a:schemeClr>
                </a:gs>
              </a:gsLst>
              <a:lin ang="108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vert270" rtlCol="0" anchor="ctr"/>
            <a:lstStyle/>
            <a:p>
              <a:pPr algn="ctr"/>
              <a:r>
                <a:rPr lang="it-IT" sz="2000" dirty="0" smtClean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 Rounded MT Bold" pitchFamily="34" charset="0"/>
                  <a:cs typeface="Aharoni" pitchFamily="2" charset="-79"/>
                </a:rPr>
                <a:t>I CONFERENZA PROGRAMMATICA</a:t>
              </a:r>
            </a:p>
            <a:p>
              <a:pPr algn="ctr"/>
              <a:r>
                <a:rPr lang="it-IT" dirty="0" smtClean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 Rounded MT Bold" pitchFamily="34" charset="0"/>
                  <a:cs typeface="Aharoni" pitchFamily="2" charset="-79"/>
                </a:rPr>
                <a:t> </a:t>
              </a:r>
              <a:r>
                <a:rPr lang="it-IT" sz="1400" dirty="0" smtClean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 Rounded MT Bold" pitchFamily="34" charset="0"/>
                  <a:cs typeface="Aharoni" pitchFamily="2" charset="-79"/>
                </a:rPr>
                <a:t>delle </a:t>
              </a:r>
              <a:r>
                <a:rPr lang="it-IT" sz="2400" dirty="0" smtClean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 Rounded MT Bold" pitchFamily="34" charset="0"/>
                  <a:cs typeface="Aharoni" pitchFamily="2" charset="-79"/>
                </a:rPr>
                <a:t>Città </a:t>
              </a:r>
              <a:r>
                <a:rPr lang="it-IT" sz="1400" dirty="0" smtClean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 Rounded MT Bold" pitchFamily="34" charset="0"/>
                  <a:cs typeface="Aharoni" pitchFamily="2" charset="-79"/>
                </a:rPr>
                <a:t>del </a:t>
              </a:r>
              <a:r>
                <a:rPr lang="it-IT" sz="2400" dirty="0" smtClean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 Rounded MT Bold" pitchFamily="34" charset="0"/>
                  <a:cs typeface="Aharoni" pitchFamily="2" charset="-79"/>
                </a:rPr>
                <a:t>Mezzogiorno</a:t>
              </a:r>
              <a:endParaRPr lang="it-IT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Rounded MT Bold" pitchFamily="34" charset="0"/>
                <a:cs typeface="Aharoni" pitchFamily="2" charset="-79"/>
              </a:endParaRPr>
            </a:p>
          </p:txBody>
        </p:sp>
        <p:pic>
          <p:nvPicPr>
            <p:cNvPr id="12" name="Immagine 11" descr="index2.png"/>
            <p:cNvPicPr>
              <a:picLocks noChangeAspect="1"/>
            </p:cNvPicPr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286353" y="335053"/>
              <a:ext cx="590476" cy="869842"/>
            </a:xfrm>
            <a:prstGeom prst="rect">
              <a:avLst/>
            </a:prstGeom>
          </p:spPr>
        </p:pic>
        <p:pic>
          <p:nvPicPr>
            <p:cNvPr id="14" name="Immagine 13" descr="IFEL.jpg"/>
            <p:cNvPicPr>
              <a:picLocks noChangeAspect="1"/>
            </p:cNvPicPr>
            <p:nvPr/>
          </p:nvPicPr>
          <p:blipFill>
            <a:blip r:embed="rId4" cstate="print"/>
            <a:srcRect l="11211" r="11213"/>
            <a:stretch>
              <a:fillRect/>
            </a:stretch>
          </p:blipFill>
          <p:spPr>
            <a:xfrm>
              <a:off x="171450" y="1295400"/>
              <a:ext cx="826103" cy="557213"/>
            </a:xfrm>
            <a:prstGeom prst="rect">
              <a:avLst/>
            </a:prstGeom>
          </p:spPr>
        </p:pic>
      </p:grpSp>
      <p:sp>
        <p:nvSpPr>
          <p:cNvPr id="15" name="Segnaposto numero diapositiva 1"/>
          <p:cNvSpPr>
            <a:spLocks noGrp="1"/>
          </p:cNvSpPr>
          <p:nvPr>
            <p:ph type="sldNum" sz="quarter" idx="12"/>
          </p:nvPr>
        </p:nvSpPr>
        <p:spPr>
          <a:xfrm>
            <a:off x="8572500" y="50800"/>
            <a:ext cx="482600" cy="273050"/>
          </a:xfrm>
          <a:noFill/>
          <a:ln w="19050">
            <a:solidFill>
              <a:srgbClr val="993300"/>
            </a:solidFill>
            <a:miter lim="800000"/>
            <a:headEnd/>
            <a:tailEnd/>
          </a:ln>
        </p:spPr>
        <p:txBody>
          <a:bodyPr/>
          <a:lstStyle/>
          <a:p>
            <a:pPr algn="ctr"/>
            <a:fld id="{3D14C678-8F2A-4408-92AA-B5081F752091}" type="slidenum">
              <a:rPr lang="it-IT" sz="1050" b="1">
                <a:solidFill>
                  <a:srgbClr val="993300"/>
                </a:solidFill>
                <a:latin typeface="Arial Rounded MT Bold" pitchFamily="34" charset="0"/>
              </a:rPr>
              <a:pPr algn="ctr"/>
              <a:t>22</a:t>
            </a:fld>
            <a:endParaRPr lang="it-IT" b="1" dirty="0">
              <a:solidFill>
                <a:srgbClr val="993300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1631</TotalTime>
  <Words>1532</Words>
  <Application>Microsoft Macintosh PowerPoint</Application>
  <PresentationFormat>Presentazione su schermo (4:3)</PresentationFormat>
  <Paragraphs>384</Paragraphs>
  <Slides>22</Slides>
  <Notes>0</Notes>
  <HiddenSlides>0</HiddenSlides>
  <MMClips>0</MMClips>
  <ScaleCrop>false</ScaleCrop>
  <HeadingPairs>
    <vt:vector size="6" baseType="variant">
      <vt:variant>
        <vt:lpstr>Caratteri utilizzati</vt:lpstr>
      </vt:variant>
      <vt:variant>
        <vt:i4>10</vt:i4>
      </vt:variant>
      <vt:variant>
        <vt:lpstr>Tema</vt:lpstr>
      </vt:variant>
      <vt:variant>
        <vt:i4>1</vt:i4>
      </vt:variant>
      <vt:variant>
        <vt:lpstr>Titoli diapositive</vt:lpstr>
      </vt:variant>
      <vt:variant>
        <vt:i4>22</vt:i4>
      </vt:variant>
    </vt:vector>
  </HeadingPairs>
  <TitlesOfParts>
    <vt:vector size="33" baseType="lpstr">
      <vt:lpstr>Aharoni</vt:lpstr>
      <vt:lpstr>Arial Narrow</vt:lpstr>
      <vt:lpstr>Arial Rounded MT Bold</vt:lpstr>
      <vt:lpstr>Calibri</vt:lpstr>
      <vt:lpstr>Century Gothic</vt:lpstr>
      <vt:lpstr>Tahoma</vt:lpstr>
      <vt:lpstr>Times New Roman</vt:lpstr>
      <vt:lpstr>Verdana</vt:lpstr>
      <vt:lpstr>ヒラギノ角ゴ Pro W3</vt:lpstr>
      <vt:lpstr>Arial</vt:lpstr>
      <vt:lpstr>Tema di Office</vt:lpstr>
      <vt:lpstr>Presentazione di PowerPoint</vt:lpstr>
      <vt:lpstr>Presentazione di PowerPoint</vt:lpstr>
      <vt:lpstr>Presentazione di PowerPoint</vt:lpstr>
      <vt:lpstr>Presentazione di PowerPoint</vt:lpstr>
      <vt:lpstr>Presentazione di PowerPoint</vt:lpstr>
      <vt:lpstr>Presentazione di PowerPoint</vt:lpstr>
      <vt:lpstr>Presentazione di PowerPoint</vt:lpstr>
      <vt:lpstr>Presentazione di PowerPoint</vt:lpstr>
      <vt:lpstr>Presentazione di PowerPoint</vt:lpstr>
      <vt:lpstr>Presentazione di PowerPoint</vt:lpstr>
      <vt:lpstr>Presentazione di PowerPoint</vt:lpstr>
      <vt:lpstr>Presentazione di PowerPoint</vt:lpstr>
      <vt:lpstr>Presentazione di PowerPoint</vt:lpstr>
      <vt:lpstr>Presentazione di PowerPoint</vt:lpstr>
      <vt:lpstr>Presentazione di PowerPoint</vt:lpstr>
      <vt:lpstr>Presentazione di PowerPoint</vt:lpstr>
      <vt:lpstr>Presentazione di PowerPoint</vt:lpstr>
      <vt:lpstr>Presentazione di PowerPoint</vt:lpstr>
      <vt:lpstr>Presentazione di PowerPoint</vt:lpstr>
      <vt:lpstr>Presentazione di PowerPoint</vt:lpstr>
      <vt:lpstr>Presentazione di PowerPoint</vt:lpstr>
      <vt:lpstr>Presentazione di PowerPoint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Diapositiva 1</dc:title>
  <dc:creator>Massimo La Nave</dc:creator>
  <cp:lastModifiedBy>Utente di Microsoft Office</cp:lastModifiedBy>
  <cp:revision>190</cp:revision>
  <dcterms:created xsi:type="dcterms:W3CDTF">2017-04-18T10:02:07Z</dcterms:created>
  <dcterms:modified xsi:type="dcterms:W3CDTF">2017-05-29T09:44:15Z</dcterms:modified>
</cp:coreProperties>
</file>