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1"/>
  </p:notesMasterIdLst>
  <p:handoutMasterIdLst>
    <p:handoutMasterId r:id="rId22"/>
  </p:handoutMasterIdLst>
  <p:sldIdLst>
    <p:sldId id="256" r:id="rId2"/>
    <p:sldId id="452" r:id="rId3"/>
    <p:sldId id="453" r:id="rId4"/>
    <p:sldId id="425" r:id="rId5"/>
    <p:sldId id="434" r:id="rId6"/>
    <p:sldId id="449" r:id="rId7"/>
    <p:sldId id="450" r:id="rId8"/>
    <p:sldId id="426" r:id="rId9"/>
    <p:sldId id="448" r:id="rId10"/>
    <p:sldId id="435" r:id="rId11"/>
    <p:sldId id="433" r:id="rId12"/>
    <p:sldId id="344" r:id="rId13"/>
    <p:sldId id="451" r:id="rId14"/>
    <p:sldId id="371" r:id="rId15"/>
    <p:sldId id="445" r:id="rId16"/>
    <p:sldId id="438" r:id="rId17"/>
    <p:sldId id="440" r:id="rId18"/>
    <p:sldId id="442" r:id="rId19"/>
    <p:sldId id="446" r:id="rId20"/>
  </p:sldIdLst>
  <p:sldSz cx="9144000" cy="6858000" type="screen4x3"/>
  <p:notesSz cx="6797675" cy="9856788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CC3300"/>
    <a:srgbClr val="861310"/>
    <a:srgbClr val="FFFFCC"/>
    <a:srgbClr val="FFCCFF"/>
    <a:srgbClr val="FF5050"/>
    <a:srgbClr val="99273A"/>
    <a:srgbClr val="0033CC"/>
    <a:srgbClr val="FF99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1" autoAdjust="0"/>
    <p:restoredTop sz="94675" autoAdjust="0"/>
  </p:normalViewPr>
  <p:slideViewPr>
    <p:cSldViewPr>
      <p:cViewPr>
        <p:scale>
          <a:sx n="70" d="100"/>
          <a:sy n="70" d="100"/>
        </p:scale>
        <p:origin x="-2820" y="-9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1899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10" y="-90"/>
      </p:cViewPr>
      <p:guideLst>
        <p:guide orient="horz" pos="310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5862" cy="492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165" tIns="47583" rIns="95165" bIns="47583" numCol="1" anchor="t" anchorCtr="0" compatLnSpc="1">
            <a:prstTxWarp prst="textNoShape">
              <a:avLst/>
            </a:prstTxWarp>
          </a:bodyPr>
          <a:lstStyle>
            <a:lvl1pPr defTabSz="951768">
              <a:defRPr sz="1200"/>
            </a:lvl1pPr>
          </a:lstStyle>
          <a:p>
            <a:endParaRPr lang="it-IT" altLang="it-IT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294" y="1"/>
            <a:ext cx="2945862" cy="492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165" tIns="47583" rIns="95165" bIns="47583" numCol="1" anchor="t" anchorCtr="0" compatLnSpc="1">
            <a:prstTxWarp prst="textNoShape">
              <a:avLst/>
            </a:prstTxWarp>
          </a:bodyPr>
          <a:lstStyle>
            <a:lvl1pPr algn="r" defTabSz="951768">
              <a:defRPr sz="1200"/>
            </a:lvl1pPr>
          </a:lstStyle>
          <a:p>
            <a:endParaRPr lang="it-IT" altLang="it-IT"/>
          </a:p>
        </p:txBody>
      </p:sp>
      <p:sp>
        <p:nvSpPr>
          <p:cNvPr id="450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62957"/>
            <a:ext cx="2945862" cy="492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165" tIns="47583" rIns="95165" bIns="47583" numCol="1" anchor="b" anchorCtr="0" compatLnSpc="1">
            <a:prstTxWarp prst="textNoShape">
              <a:avLst/>
            </a:prstTxWarp>
          </a:bodyPr>
          <a:lstStyle>
            <a:lvl1pPr defTabSz="951768">
              <a:defRPr sz="1200"/>
            </a:lvl1pPr>
          </a:lstStyle>
          <a:p>
            <a:endParaRPr lang="it-IT" altLang="it-IT"/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294" y="9362957"/>
            <a:ext cx="2945862" cy="492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165" tIns="47583" rIns="95165" bIns="47583" numCol="1" anchor="b" anchorCtr="0" compatLnSpc="1">
            <a:prstTxWarp prst="textNoShape">
              <a:avLst/>
            </a:prstTxWarp>
          </a:bodyPr>
          <a:lstStyle>
            <a:lvl1pPr algn="r" defTabSz="951768">
              <a:defRPr sz="1200"/>
            </a:lvl1pPr>
          </a:lstStyle>
          <a:p>
            <a:fld id="{C825105D-0E6F-4109-8C33-16FDF5C5C4C5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="" xmlns:p14="http://schemas.microsoft.com/office/powerpoint/2010/main" val="28147694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 bwMode="auto">
          <a:xfrm>
            <a:off x="0" y="1"/>
            <a:ext cx="2945862" cy="492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165" tIns="47583" rIns="95165" bIns="47583" numCol="1" anchor="t" anchorCtr="0" compatLnSpc="1">
            <a:prstTxWarp prst="textNoShape">
              <a:avLst/>
            </a:prstTxWarp>
          </a:bodyPr>
          <a:lstStyle>
            <a:lvl1pPr defTabSz="951768">
              <a:defRPr sz="1200"/>
            </a:lvl1pPr>
          </a:lstStyle>
          <a:p>
            <a:endParaRPr lang="en-US" alt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 bwMode="auto">
          <a:xfrm>
            <a:off x="3850294" y="1"/>
            <a:ext cx="2945862" cy="492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165" tIns="47583" rIns="95165" bIns="47583" numCol="1" anchor="t" anchorCtr="0" compatLnSpc="1">
            <a:prstTxWarp prst="textNoShape">
              <a:avLst/>
            </a:prstTxWarp>
          </a:bodyPr>
          <a:lstStyle>
            <a:lvl1pPr algn="r" defTabSz="951768">
              <a:defRPr sz="1200"/>
            </a:lvl1pPr>
          </a:lstStyle>
          <a:p>
            <a:fld id="{5B45A9C3-5E12-43D5-87FE-83B40BB467CB}" type="datetimeFigureOut">
              <a:rPr lang="en-US" altLang="it-IT"/>
              <a:pPr/>
              <a:t>11/17/2016</a:t>
            </a:fld>
            <a:endParaRPr lang="en-US" alt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33450" y="738188"/>
            <a:ext cx="4930775" cy="36972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7856" tIns="43928" rIns="87856" bIns="43928" rtlCol="0" anchor="ctr"/>
          <a:lstStyle/>
          <a:p>
            <a:pPr lvl="0"/>
            <a:endParaRPr lang="en-US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 bwMode="auto">
          <a:xfrm>
            <a:off x="679464" y="4681477"/>
            <a:ext cx="5438748" cy="4435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165" tIns="47583" rIns="95165" bIns="4758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  <a:endParaRPr lang="en-US" noProof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 bwMode="auto">
          <a:xfrm>
            <a:off x="0" y="9362957"/>
            <a:ext cx="2945862" cy="492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165" tIns="47583" rIns="95165" bIns="47583" numCol="1" anchor="b" anchorCtr="0" compatLnSpc="1">
            <a:prstTxWarp prst="textNoShape">
              <a:avLst/>
            </a:prstTxWarp>
          </a:bodyPr>
          <a:lstStyle>
            <a:lvl1pPr defTabSz="951768">
              <a:defRPr sz="1200"/>
            </a:lvl1pPr>
          </a:lstStyle>
          <a:p>
            <a:endParaRPr lang="en-US" alt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 bwMode="auto">
          <a:xfrm>
            <a:off x="3850294" y="9362957"/>
            <a:ext cx="2945862" cy="492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165" tIns="47583" rIns="95165" bIns="47583" numCol="1" anchor="b" anchorCtr="0" compatLnSpc="1">
            <a:prstTxWarp prst="textNoShape">
              <a:avLst/>
            </a:prstTxWarp>
          </a:bodyPr>
          <a:lstStyle>
            <a:lvl1pPr algn="r" defTabSz="951768">
              <a:defRPr sz="1200"/>
            </a:lvl1pPr>
          </a:lstStyle>
          <a:p>
            <a:fld id="{2654019C-0BE8-42B6-B197-40D80E6542B3}" type="slidenum">
              <a:rPr lang="en-US" altLang="it-IT"/>
              <a:pPr/>
              <a:t>‹N›</a:t>
            </a:fld>
            <a:endParaRPr lang="en-US" altLang="it-IT"/>
          </a:p>
        </p:txBody>
      </p:sp>
    </p:spTree>
    <p:extLst>
      <p:ext uri="{BB962C8B-B14F-4D97-AF65-F5344CB8AC3E}">
        <p14:creationId xmlns="" xmlns:p14="http://schemas.microsoft.com/office/powerpoint/2010/main" val="425675674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54019C-0BE8-42B6-B197-40D80E6542B3}" type="slidenum">
              <a:rPr lang="en-US" altLang="it-IT" smtClean="0"/>
              <a:pPr/>
              <a:t>6</a:t>
            </a:fld>
            <a:endParaRPr lang="en-US" alt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54019C-0BE8-42B6-B197-40D80E6542B3}" type="slidenum">
              <a:rPr lang="en-US" altLang="it-IT" smtClean="0"/>
              <a:pPr/>
              <a:t>7</a:t>
            </a:fld>
            <a:endParaRPr lang="en-US" alt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22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it-IT" altLang="en-US" noProof="0" smtClean="0"/>
              <a:t>Fare clic per modificare lo stile del titolo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it-IT" altLang="en-US" noProof="0" smtClean="0"/>
              <a:t>Fare clic per modificare lo stile del sottotitolo dello schema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3B5CAA-2FA3-444F-9E14-AB387E69B5CF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="" xmlns:p14="http://schemas.microsoft.com/office/powerpoint/2010/main" val="1330048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1C6C97-061D-4239-9400-14D080720F82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="" xmlns:p14="http://schemas.microsoft.com/office/powerpoint/2010/main" val="2579905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B99D8F-F564-46A1-8A5B-BF0977A954AC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="" xmlns:p14="http://schemas.microsoft.com/office/powerpoint/2010/main" val="2057710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135C0-0C78-415B-898E-2B36D47E8B32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="" xmlns:p14="http://schemas.microsoft.com/office/powerpoint/2010/main" val="3428972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D3C078-3A09-4A79-8C0F-D8B8B99980BF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="" xmlns:p14="http://schemas.microsoft.com/office/powerpoint/2010/main" val="152861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B4F710-4B46-4846-A13E-DA5041F10E8B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="" xmlns:p14="http://schemas.microsoft.com/office/powerpoint/2010/main" val="4069652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B3E431-81AE-41AF-81A8-39121E8ABF54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="" xmlns:p14="http://schemas.microsoft.com/office/powerpoint/2010/main" val="3105274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011E64-86D3-4952-AC43-BB4CEE2F9C07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="" xmlns:p14="http://schemas.microsoft.com/office/powerpoint/2010/main" val="4228255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D4833-948E-4D8C-84A4-49BD8049AF20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="" xmlns:p14="http://schemas.microsoft.com/office/powerpoint/2010/main" val="1437711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8655A1-4D8D-412D-9D43-69E5563DD8EA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="" xmlns:p14="http://schemas.microsoft.com/office/powerpoint/2010/main" val="2628018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D25C09-6802-4921-8526-8B40A67186DF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="" xmlns:p14="http://schemas.microsoft.com/office/powerpoint/2010/main" val="780324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en-US" smtClean="0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en-US" smtClean="0"/>
              <a:t>Fare clic per modificare gli stili del testo dello schema</a:t>
            </a:r>
          </a:p>
          <a:p>
            <a:pPr lvl="1"/>
            <a:r>
              <a:rPr lang="it-IT" altLang="en-US" smtClean="0"/>
              <a:t>Secondo livello</a:t>
            </a:r>
          </a:p>
          <a:p>
            <a:pPr lvl="2"/>
            <a:r>
              <a:rPr lang="it-IT" altLang="en-US" smtClean="0"/>
              <a:t>Terzo livello</a:t>
            </a:r>
          </a:p>
          <a:p>
            <a:pPr lvl="3"/>
            <a:r>
              <a:rPr lang="it-IT" altLang="en-US" smtClean="0"/>
              <a:t>Quarto livello</a:t>
            </a:r>
          </a:p>
          <a:p>
            <a:pPr lvl="4"/>
            <a:r>
              <a:rPr lang="it-IT" altLang="en-US" smtClean="0"/>
              <a:t>Quinto livello</a:t>
            </a:r>
          </a:p>
        </p:txBody>
      </p:sp>
      <p:sp>
        <p:nvSpPr>
          <p:cNvPr id="5120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5120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5120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pPr>
              <a:defRPr/>
            </a:pPr>
            <a:fld id="{8DD9DDDD-B6EC-476C-BF6C-04DF46401731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  <p:sp>
        <p:nvSpPr>
          <p:cNvPr id="51207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1208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  <a:cs typeface="+mn-cs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  <a:cs typeface="+mn-cs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  <a:cs typeface="+mn-cs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wmf"/><Relationship Id="rId5" Type="http://schemas.openxmlformats.org/officeDocument/2006/relationships/image" Target="../media/image5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71550" y="1989138"/>
            <a:ext cx="7623175" cy="1752600"/>
          </a:xfrm>
        </p:spPr>
        <p:txBody>
          <a:bodyPr/>
          <a:lstStyle/>
          <a:p>
            <a:pPr eaLnBrk="1" hangingPunct="1"/>
            <a:r>
              <a:rPr lang="it-IT" altLang="it-IT" sz="4000" b="1" dirty="0" smtClean="0"/>
              <a:t>“</a:t>
            </a:r>
            <a:r>
              <a:rPr lang="it-IT" altLang="it-IT" sz="3200" b="1" dirty="0" smtClean="0"/>
              <a:t>Rigeneriamo” i Comuni. </a:t>
            </a:r>
            <a:br>
              <a:rPr lang="it-IT" altLang="it-IT" sz="3200" b="1" dirty="0" smtClean="0"/>
            </a:br>
            <a:r>
              <a:rPr lang="it-IT" altLang="it-IT" sz="2800" b="1" dirty="0" smtClean="0"/>
              <a:t>Sblocchiamo il </a:t>
            </a:r>
            <a:r>
              <a:rPr lang="it-IT" altLang="it-IT" sz="2800" b="1" i="1" dirty="0" smtClean="0"/>
              <a:t>turn over </a:t>
            </a:r>
            <a:r>
              <a:rPr lang="it-IT" altLang="it-IT" sz="2800" b="1" dirty="0" smtClean="0"/>
              <a:t>per aprire ai giovani</a:t>
            </a:r>
            <a:r>
              <a:rPr lang="it-IT" altLang="it-IT" sz="3200" b="1" dirty="0" smtClean="0"/>
              <a:t/>
            </a:r>
            <a:br>
              <a:rPr lang="it-IT" altLang="it-IT" sz="3200" b="1" dirty="0" smtClean="0"/>
            </a:br>
            <a:endParaRPr lang="it-IT" altLang="it-IT" sz="3200" b="1" dirty="0" smtClean="0"/>
          </a:p>
        </p:txBody>
      </p:sp>
      <p:sp>
        <p:nvSpPr>
          <p:cNvPr id="1536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71600" y="4437112"/>
            <a:ext cx="7200800" cy="2016224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</a:pPr>
            <a:r>
              <a:rPr lang="it-IT" altLang="it-IT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Conferenza Stampa </a:t>
            </a:r>
          </a:p>
          <a:p>
            <a:pPr algn="ctr" eaLnBrk="1" hangingPunct="1">
              <a:lnSpc>
                <a:spcPct val="90000"/>
              </a:lnSpc>
            </a:pPr>
            <a:r>
              <a:rPr lang="it-IT" altLang="it-IT" b="1" u="sng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17 novembre 2016 </a:t>
            </a:r>
          </a:p>
          <a:p>
            <a:pPr algn="ctr" eaLnBrk="1" hangingPunct="1">
              <a:lnSpc>
                <a:spcPct val="90000"/>
              </a:lnSpc>
            </a:pPr>
            <a:endParaRPr lang="it-IT" altLang="it-IT" b="1" u="sng" dirty="0" smtClean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algn="ctr" eaLnBrk="1" hangingPunct="1">
              <a:lnSpc>
                <a:spcPct val="90000"/>
              </a:lnSpc>
            </a:pPr>
            <a:r>
              <a:rPr lang="it-IT" altLang="it-IT" b="1" dirty="0" smtClean="0">
                <a:solidFill>
                  <a:schemeClr val="tx2"/>
                </a:solidFill>
                <a:latin typeface="+mj-lt"/>
              </a:rPr>
              <a:t>Camera dei Deputati</a:t>
            </a:r>
          </a:p>
          <a:p>
            <a:pPr algn="ctr" eaLnBrk="1" hangingPunct="1">
              <a:lnSpc>
                <a:spcPct val="90000"/>
              </a:lnSpc>
            </a:pPr>
            <a:endParaRPr lang="it-IT" altLang="it-IT" b="1" u="sng" dirty="0" smtClean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5363" name="Picture 5" descr="logo anc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620713"/>
            <a:ext cx="841375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7"/>
          <p:cNvGrpSpPr>
            <a:grpSpLocks noChangeAspect="1"/>
          </p:cNvGrpSpPr>
          <p:nvPr/>
        </p:nvGrpSpPr>
        <p:grpSpPr>
          <a:xfrm>
            <a:off x="3643306" y="2214554"/>
            <a:ext cx="1252800" cy="1440000"/>
            <a:chOff x="3362591" y="50"/>
            <a:chExt cx="1059754" cy="121810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0" name="Esagono 29"/>
            <p:cNvSpPr/>
            <p:nvPr/>
          </p:nvSpPr>
          <p:spPr>
            <a:xfrm rot="5400000">
              <a:off x="3283414" y="79227"/>
              <a:ext cx="1218108" cy="1059754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Esagono 4"/>
            <p:cNvSpPr/>
            <p:nvPr/>
          </p:nvSpPr>
          <p:spPr>
            <a:xfrm>
              <a:off x="3527736" y="189872"/>
              <a:ext cx="729464" cy="83846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200" b="1" kern="1200" dirty="0" smtClean="0"/>
                <a:t>Vincoli di finanza pubblica</a:t>
              </a:r>
              <a:endParaRPr lang="en-US" sz="1200" b="1" kern="1200" dirty="0"/>
            </a:p>
          </p:txBody>
        </p:sp>
      </p:grpSp>
      <p:grpSp>
        <p:nvGrpSpPr>
          <p:cNvPr id="3" name="Gruppo 9"/>
          <p:cNvGrpSpPr>
            <a:grpSpLocks noChangeAspect="1"/>
          </p:cNvGrpSpPr>
          <p:nvPr/>
        </p:nvGrpSpPr>
        <p:grpSpPr>
          <a:xfrm>
            <a:off x="2857488" y="3703512"/>
            <a:ext cx="1252800" cy="1440000"/>
            <a:chOff x="2788131" y="1033980"/>
            <a:chExt cx="1059754" cy="121810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6" name="Esagono 25"/>
            <p:cNvSpPr/>
            <p:nvPr/>
          </p:nvSpPr>
          <p:spPr>
            <a:xfrm rot="5400000">
              <a:off x="2708954" y="1113157"/>
              <a:ext cx="1218108" cy="1059754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Esagono 8"/>
            <p:cNvSpPr/>
            <p:nvPr/>
          </p:nvSpPr>
          <p:spPr>
            <a:xfrm>
              <a:off x="2819420" y="1223802"/>
              <a:ext cx="1000132" cy="83846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200" b="1" kern="1200" dirty="0" smtClean="0"/>
                <a:t>Contenimento della spesa di personale</a:t>
              </a:r>
              <a:endParaRPr lang="en-US" sz="1200" b="1" kern="1200" dirty="0"/>
            </a:p>
          </p:txBody>
        </p:sp>
      </p:grpSp>
      <p:grpSp>
        <p:nvGrpSpPr>
          <p:cNvPr id="4" name="Gruppo 11"/>
          <p:cNvGrpSpPr>
            <a:grpSpLocks noChangeAspect="1"/>
          </p:cNvGrpSpPr>
          <p:nvPr/>
        </p:nvGrpSpPr>
        <p:grpSpPr>
          <a:xfrm>
            <a:off x="5176588" y="2214554"/>
            <a:ext cx="1252800" cy="1440000"/>
            <a:chOff x="3362591" y="2067911"/>
            <a:chExt cx="1059754" cy="121810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2" name="Esagono 21"/>
            <p:cNvSpPr/>
            <p:nvPr/>
          </p:nvSpPr>
          <p:spPr>
            <a:xfrm rot="5400000">
              <a:off x="3283414" y="2147088"/>
              <a:ext cx="1218108" cy="1059754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Esagono 12"/>
            <p:cNvSpPr/>
            <p:nvPr/>
          </p:nvSpPr>
          <p:spPr>
            <a:xfrm>
              <a:off x="3434029" y="2257733"/>
              <a:ext cx="928694" cy="83846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200" b="1" kern="1200" dirty="0" smtClean="0"/>
                <a:t>Blocco delle assunzioni</a:t>
              </a:r>
              <a:endParaRPr lang="en-US" sz="1200" b="1" kern="1200" dirty="0"/>
            </a:p>
          </p:txBody>
        </p:sp>
      </p:grpSp>
      <p:grpSp>
        <p:nvGrpSpPr>
          <p:cNvPr id="5" name="Gruppo 13"/>
          <p:cNvGrpSpPr>
            <a:grpSpLocks noChangeAspect="1"/>
          </p:cNvGrpSpPr>
          <p:nvPr/>
        </p:nvGrpSpPr>
        <p:grpSpPr>
          <a:xfrm>
            <a:off x="4533646" y="3703512"/>
            <a:ext cx="1252800" cy="1440000"/>
            <a:chOff x="2788131" y="3101841"/>
            <a:chExt cx="1059754" cy="121810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8" name="Esagono 17"/>
            <p:cNvSpPr/>
            <p:nvPr/>
          </p:nvSpPr>
          <p:spPr>
            <a:xfrm rot="5400000">
              <a:off x="2708954" y="3181018"/>
              <a:ext cx="1218108" cy="1059754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Esagono 16"/>
            <p:cNvSpPr/>
            <p:nvPr/>
          </p:nvSpPr>
          <p:spPr>
            <a:xfrm>
              <a:off x="2819420" y="3291663"/>
              <a:ext cx="1000132" cy="83846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200" b="1" kern="1200" dirty="0" smtClean="0"/>
                <a:t>Decentramento e “scarico” di funzioni sui Comuni</a:t>
              </a:r>
              <a:endParaRPr lang="en-US" sz="1200" b="1" kern="1200" dirty="0"/>
            </a:p>
          </p:txBody>
        </p:sp>
      </p:grpSp>
      <p:grpSp>
        <p:nvGrpSpPr>
          <p:cNvPr id="6" name="Gruppo 31"/>
          <p:cNvGrpSpPr>
            <a:grpSpLocks noChangeAspect="1"/>
          </p:cNvGrpSpPr>
          <p:nvPr/>
        </p:nvGrpSpPr>
        <p:grpSpPr>
          <a:xfrm>
            <a:off x="7072330" y="1142984"/>
            <a:ext cx="1566000" cy="1800000"/>
            <a:chOff x="3362591" y="50"/>
            <a:chExt cx="1059754" cy="1218108"/>
          </a:xfrm>
          <a:solidFill>
            <a:schemeClr val="accent5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3" name="Esagono 32"/>
            <p:cNvSpPr/>
            <p:nvPr/>
          </p:nvSpPr>
          <p:spPr>
            <a:xfrm rot="5400000">
              <a:off x="3283414" y="79227"/>
              <a:ext cx="1218108" cy="1059754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4" name="Esagono 4"/>
            <p:cNvSpPr/>
            <p:nvPr/>
          </p:nvSpPr>
          <p:spPr>
            <a:xfrm>
              <a:off x="3410935" y="338458"/>
              <a:ext cx="918535" cy="53178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lvl="0" algn="ctr"/>
              <a:r>
                <a:rPr lang="it-IT" sz="1200" b="1" u="sng" dirty="0" smtClean="0"/>
                <a:t>Eccessiva stratificazione normativa</a:t>
              </a:r>
              <a:endParaRPr lang="it-IT" sz="1200" u="sng" dirty="0"/>
            </a:p>
          </p:txBody>
        </p:sp>
      </p:grpSp>
      <p:grpSp>
        <p:nvGrpSpPr>
          <p:cNvPr id="7" name="Gruppo 34"/>
          <p:cNvGrpSpPr>
            <a:grpSpLocks noChangeAspect="1"/>
          </p:cNvGrpSpPr>
          <p:nvPr/>
        </p:nvGrpSpPr>
        <p:grpSpPr>
          <a:xfrm>
            <a:off x="785786" y="3786190"/>
            <a:ext cx="1566000" cy="1800000"/>
            <a:chOff x="3362591" y="50"/>
            <a:chExt cx="1059754" cy="1218108"/>
          </a:xfrm>
          <a:solidFill>
            <a:schemeClr val="accent5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6" name="Esagono 35"/>
            <p:cNvSpPr/>
            <p:nvPr/>
          </p:nvSpPr>
          <p:spPr>
            <a:xfrm rot="5400000">
              <a:off x="3283414" y="79227"/>
              <a:ext cx="1218108" cy="1059754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7" name="Esagono 4"/>
            <p:cNvSpPr/>
            <p:nvPr/>
          </p:nvSpPr>
          <p:spPr>
            <a:xfrm>
              <a:off x="3527736" y="238217"/>
              <a:ext cx="729464" cy="73822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lvl="0" algn="ctr"/>
              <a:r>
                <a:rPr lang="it-IT" sz="1100" dirty="0" smtClean="0"/>
                <a:t>Confusione delle  </a:t>
              </a:r>
              <a:r>
                <a:rPr lang="it-IT" sz="1100" b="1" u="sng" dirty="0" smtClean="0"/>
                <a:t>interpretazioni rese al livello centrale </a:t>
              </a:r>
              <a:r>
                <a:rPr lang="it-IT" sz="1100" dirty="0" smtClean="0"/>
                <a:t>e conseguenti correttivi normativi</a:t>
              </a:r>
              <a:endParaRPr lang="it-IT" sz="1100" dirty="0"/>
            </a:p>
          </p:txBody>
        </p:sp>
      </p:grpSp>
      <p:grpSp>
        <p:nvGrpSpPr>
          <p:cNvPr id="8" name="Gruppo 37"/>
          <p:cNvGrpSpPr>
            <a:grpSpLocks noChangeAspect="1"/>
          </p:cNvGrpSpPr>
          <p:nvPr/>
        </p:nvGrpSpPr>
        <p:grpSpPr>
          <a:xfrm>
            <a:off x="6572264" y="4000504"/>
            <a:ext cx="1566000" cy="1800000"/>
            <a:chOff x="3362591" y="50"/>
            <a:chExt cx="1059754" cy="1218108"/>
          </a:xfrm>
          <a:solidFill>
            <a:schemeClr val="accent5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9" name="Esagono 38"/>
            <p:cNvSpPr/>
            <p:nvPr/>
          </p:nvSpPr>
          <p:spPr>
            <a:xfrm rot="5400000">
              <a:off x="3283414" y="79227"/>
              <a:ext cx="1218108" cy="1059754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0" name="Esagono 4"/>
            <p:cNvSpPr/>
            <p:nvPr/>
          </p:nvSpPr>
          <p:spPr>
            <a:xfrm>
              <a:off x="3507623" y="228709"/>
              <a:ext cx="801735" cy="73822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lvl="0" algn="ctr"/>
              <a:r>
                <a:rPr lang="it-IT" sz="1200" dirty="0" smtClean="0"/>
                <a:t>Norme di coordinamento della finanza pubblica sulle </a:t>
              </a:r>
              <a:r>
                <a:rPr lang="it-IT" sz="1200" b="1" u="sng" dirty="0" smtClean="0"/>
                <a:t>regole </a:t>
              </a:r>
              <a:r>
                <a:rPr lang="it-IT" sz="1200" b="1" u="sng" dirty="0" err="1" smtClean="0"/>
                <a:t>ordinamentali</a:t>
              </a:r>
              <a:endParaRPr lang="it-IT" sz="1200" b="1" u="sng" dirty="0"/>
            </a:p>
          </p:txBody>
        </p:sp>
      </p:grpSp>
      <p:sp>
        <p:nvSpPr>
          <p:cNvPr id="41" name="Titolo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it-IT" sz="2800" b="1" dirty="0" smtClean="0"/>
              <a:t>Ostacoli al ricambio generazionale: troppi vincoli, troppe interpretazioni, troppi adempimenti</a:t>
            </a:r>
            <a:endParaRPr lang="it-IT" sz="2800" b="1" dirty="0"/>
          </a:p>
        </p:txBody>
      </p:sp>
      <p:pic>
        <p:nvPicPr>
          <p:cNvPr id="24" name="Picture 4" descr="logo%20anci%20dorat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0738" y="5949950"/>
            <a:ext cx="48418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9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1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3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5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8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0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2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ccia 18"/>
          <p:cNvSpPr/>
          <p:nvPr/>
        </p:nvSpPr>
        <p:spPr>
          <a:xfrm>
            <a:off x="0" y="1000108"/>
            <a:ext cx="4357686" cy="3929090"/>
          </a:xfrm>
          <a:prstGeom prst="teardrop">
            <a:avLst/>
          </a:prstGeom>
          <a:solidFill>
            <a:schemeClr val="accent3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2" cstate="print"/>
          <a:srcRect l="10883" t="2604" r="9825" b="3645"/>
          <a:stretch>
            <a:fillRect/>
          </a:stretch>
        </p:blipFill>
        <p:spPr bwMode="auto">
          <a:xfrm>
            <a:off x="4572000" y="3429000"/>
            <a:ext cx="3825524" cy="2700366"/>
          </a:xfrm>
          <a:prstGeom prst="rect">
            <a:avLst/>
          </a:prstGeom>
          <a:noFill/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3" cstate="print"/>
          <a:srcRect l="5200" t="3246" r="15071" b="2614"/>
          <a:stretch>
            <a:fillRect/>
          </a:stretch>
        </p:blipFill>
        <p:spPr bwMode="auto">
          <a:xfrm>
            <a:off x="4429124" y="638459"/>
            <a:ext cx="3833849" cy="2719103"/>
          </a:xfrm>
          <a:prstGeom prst="rect">
            <a:avLst/>
          </a:prstGeom>
          <a:noFill/>
        </p:spPr>
      </p:pic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558800"/>
          </a:xfrm>
        </p:spPr>
        <p:txBody>
          <a:bodyPr/>
          <a:lstStyle/>
          <a:p>
            <a:pPr eaLnBrk="1" hangingPunct="1"/>
            <a:r>
              <a:rPr lang="it-IT" altLang="it-IT" sz="2400" b="1" i="1" dirty="0" smtClean="0"/>
              <a:t>				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34975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None/>
            </a:pPr>
            <a:r>
              <a:rPr lang="it-IT" altLang="it-IT" sz="2000" dirty="0" smtClean="0"/>
              <a:t>	</a:t>
            </a:r>
          </a:p>
          <a:p>
            <a:pPr marL="342900" lvl="1" indent="0"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it-IT" altLang="it-IT" sz="16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it-IT" altLang="it-IT" sz="2000" dirty="0" smtClean="0"/>
          </a:p>
        </p:txBody>
      </p:sp>
      <p:pic>
        <p:nvPicPr>
          <p:cNvPr id="16387" name="Picture 4" descr="logo%20anci%20dorat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0738" y="5949950"/>
            <a:ext cx="48418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sellaDiTesto 9"/>
          <p:cNvSpPr txBox="1"/>
          <p:nvPr/>
        </p:nvSpPr>
        <p:spPr>
          <a:xfrm>
            <a:off x="680270" y="242808"/>
            <a:ext cx="73207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Il personale in servizio negli 8000 Comuni, anno 2014</a:t>
            </a:r>
            <a:endParaRPr lang="it-IT" sz="20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428596" y="5241209"/>
            <a:ext cx="44291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NB: I dati si riferiscono al 2014 (ultimi dati </a:t>
            </a:r>
            <a:r>
              <a:rPr lang="it-IT" sz="1200" dirty="0"/>
              <a:t>di Conto </a:t>
            </a:r>
            <a:r>
              <a:rPr lang="it-IT" sz="1200" dirty="0" smtClean="0"/>
              <a:t>annuale disponibili). Dal 2015 i Comuni hanno subito il blocco delle assunzioni, per cui </a:t>
            </a:r>
            <a:r>
              <a:rPr lang="it-IT" sz="1200" u="sng" dirty="0" smtClean="0"/>
              <a:t>non è stato possibile sostituire il personale cessato dal servizio nel biennio 2015-2016</a:t>
            </a:r>
            <a:r>
              <a:rPr lang="it-IT" sz="1200" dirty="0" smtClean="0"/>
              <a:t>. </a:t>
            </a:r>
            <a:endParaRPr lang="it-IT" sz="1200" dirty="0"/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34" y="6215082"/>
            <a:ext cx="7488956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riangolo isoscele 15"/>
          <p:cNvSpPr>
            <a:spLocks noChangeAspect="1"/>
          </p:cNvSpPr>
          <p:nvPr/>
        </p:nvSpPr>
        <p:spPr>
          <a:xfrm rot="16200000">
            <a:off x="4390570" y="3538992"/>
            <a:ext cx="77108" cy="428628"/>
          </a:xfrm>
          <a:prstGeom prst="triangle">
            <a:avLst/>
          </a:prstGeom>
          <a:gradFill>
            <a:gsLst>
              <a:gs pos="0">
                <a:srgbClr val="FFC000">
                  <a:alpha val="20000"/>
                </a:srgb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Triangolo isoscele 16"/>
          <p:cNvSpPr>
            <a:spLocks noChangeAspect="1"/>
          </p:cNvSpPr>
          <p:nvPr/>
        </p:nvSpPr>
        <p:spPr>
          <a:xfrm rot="16200000">
            <a:off x="4393405" y="1535893"/>
            <a:ext cx="71438" cy="428628"/>
          </a:xfrm>
          <a:prstGeom prst="triangle">
            <a:avLst/>
          </a:prstGeom>
          <a:gradFill>
            <a:gsLst>
              <a:gs pos="0">
                <a:schemeClr val="accent2">
                  <a:shade val="51000"/>
                  <a:satMod val="130000"/>
                  <a:alpha val="1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2" name="Immagine 21"/>
          <p:cNvPicPr/>
          <p:nvPr/>
        </p:nvPicPr>
        <p:blipFill>
          <a:blip r:embed="rId6" cstate="print"/>
          <a:srcRect l="24858" t="2508" r="24414" b="3135"/>
          <a:stretch>
            <a:fillRect/>
          </a:stretch>
        </p:blipFill>
        <p:spPr bwMode="auto">
          <a:xfrm>
            <a:off x="-71470" y="1694818"/>
            <a:ext cx="2700000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CasellaDiTesto 22"/>
          <p:cNvSpPr txBox="1"/>
          <p:nvPr/>
        </p:nvSpPr>
        <p:spPr>
          <a:xfrm>
            <a:off x="2500298" y="1928802"/>
            <a:ext cx="1857388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 smtClean="0">
                <a:solidFill>
                  <a:schemeClr val="accent6"/>
                </a:solidFill>
              </a:rPr>
              <a:t>DIRIGENTI</a:t>
            </a:r>
          </a:p>
          <a:p>
            <a:r>
              <a:rPr lang="it-IT" sz="1000" b="1" dirty="0" smtClean="0">
                <a:solidFill>
                  <a:schemeClr val="accent6"/>
                </a:solidFill>
              </a:rPr>
              <a:t>4.265</a:t>
            </a:r>
          </a:p>
          <a:p>
            <a:endParaRPr lang="it-IT" sz="1000" b="1" dirty="0" smtClean="0">
              <a:solidFill>
                <a:schemeClr val="accent6"/>
              </a:solidFill>
            </a:endParaRPr>
          </a:p>
          <a:p>
            <a:r>
              <a:rPr lang="it-IT" sz="1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SEGRETARI COMUNALI 3.245</a:t>
            </a:r>
          </a:p>
          <a:p>
            <a:endParaRPr lang="it-IT" sz="1000" b="1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r>
              <a:rPr lang="it-IT" sz="1000" b="1" dirty="0" smtClean="0">
                <a:solidFill>
                  <a:srgbClr val="0070C0"/>
                </a:solidFill>
              </a:rPr>
              <a:t>DIRETTORI GENERALI</a:t>
            </a:r>
          </a:p>
          <a:p>
            <a:r>
              <a:rPr lang="it-IT" sz="1000" b="1" dirty="0" smtClean="0">
                <a:solidFill>
                  <a:srgbClr val="0070C0"/>
                </a:solidFill>
              </a:rPr>
              <a:t>25</a:t>
            </a:r>
          </a:p>
          <a:p>
            <a:endParaRPr lang="it-IT" sz="1000" b="1" dirty="0" smtClean="0">
              <a:solidFill>
                <a:srgbClr val="0070C0"/>
              </a:solidFill>
            </a:endParaRPr>
          </a:p>
          <a:p>
            <a:r>
              <a:rPr lang="it-IT" sz="10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DIPENDENTI</a:t>
            </a:r>
          </a:p>
          <a:p>
            <a:r>
              <a:rPr lang="it-IT" sz="10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409.429</a:t>
            </a:r>
            <a:endParaRPr lang="it-IT" sz="10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78614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16" grpId="0" animBg="1"/>
      <p:bldP spid="17" grpId="0" animBg="1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558800"/>
          </a:xfrm>
        </p:spPr>
        <p:txBody>
          <a:bodyPr/>
          <a:lstStyle/>
          <a:p>
            <a:pPr eaLnBrk="1" hangingPunct="1"/>
            <a:r>
              <a:rPr lang="it-IT" altLang="it-IT" sz="2400" b="1" i="1" dirty="0" smtClean="0"/>
              <a:t>La riduzione del personale in servizio						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34975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None/>
            </a:pPr>
            <a:r>
              <a:rPr lang="it-IT" altLang="it-IT" sz="2000" dirty="0" smtClean="0"/>
              <a:t>	</a:t>
            </a:r>
          </a:p>
          <a:p>
            <a:pPr marL="342900" lvl="1" indent="0"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it-IT" altLang="it-IT" sz="16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it-IT" altLang="it-IT" sz="2000" dirty="0" smtClean="0"/>
          </a:p>
        </p:txBody>
      </p:sp>
      <p:pic>
        <p:nvPicPr>
          <p:cNvPr id="16387" name="Picture 4" descr="logo%20anci%20dorat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0738" y="5949950"/>
            <a:ext cx="48418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240" y="1052736"/>
            <a:ext cx="4336959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9" y="3496016"/>
            <a:ext cx="4378630" cy="2016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CasellaDiTesto 18"/>
          <p:cNvSpPr txBox="1"/>
          <p:nvPr/>
        </p:nvSpPr>
        <p:spPr>
          <a:xfrm>
            <a:off x="683569" y="744959"/>
            <a:ext cx="61453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it-IT" sz="1400" b="1" dirty="0" smtClean="0">
                <a:solidFill>
                  <a:prstClr val="black"/>
                </a:solidFill>
                <a:latin typeface="Calibri"/>
                <a:cs typeface="+mn-cs"/>
              </a:rPr>
              <a:t>Il personale in servizio delle amministrazioni comunali italiane, 2007-2014</a:t>
            </a:r>
            <a:endParaRPr lang="it-IT" sz="1400" b="1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718737" y="3188239"/>
            <a:ext cx="75256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it-IT" sz="1400" b="1" dirty="0" smtClean="0">
                <a:solidFill>
                  <a:prstClr val="black"/>
                </a:solidFill>
                <a:latin typeface="Calibri"/>
                <a:cs typeface="+mn-cs"/>
              </a:rPr>
              <a:t>Il personale in servizio delle amministrazioni comunali italiane, per 1.000 abitanti, 2007-2014</a:t>
            </a:r>
            <a:endParaRPr lang="it-IT" sz="1400" b="1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5508104" y="1412776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u="sng" dirty="0" smtClean="0">
                <a:solidFill>
                  <a:srgbClr val="FF0000"/>
                </a:solidFill>
              </a:rPr>
              <a:t>63.000 unità in meno</a:t>
            </a:r>
            <a:endParaRPr lang="it-IT" b="1" u="sng" dirty="0">
              <a:solidFill>
                <a:srgbClr val="FF0000"/>
              </a:solidFill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5568814" y="3932464"/>
            <a:ext cx="2520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rgbClr val="FF0000"/>
                </a:solidFill>
              </a:rPr>
              <a:t>Da 8 dipendenti per 1.000 abitanti a 6,8 dipendenti per 1.000 abitanti</a:t>
            </a:r>
            <a:endParaRPr lang="it-IT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09214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2400" b="1" i="1" dirty="0"/>
              <a:t>Quanto è </a:t>
            </a:r>
            <a:r>
              <a:rPr lang="it-IT" sz="2400" b="1" i="1" dirty="0" smtClean="0"/>
              <a:t>scesa </a:t>
            </a:r>
            <a:r>
              <a:rPr lang="it-IT" sz="2400" b="1" i="1" dirty="0"/>
              <a:t>la spesa di </a:t>
            </a:r>
            <a:r>
              <a:rPr lang="it-IT" sz="2400" b="1" i="1" dirty="0" smtClean="0"/>
              <a:t>personale dei Comuni</a:t>
            </a:r>
            <a:endParaRPr lang="it-IT" sz="2400" b="1" i="1" dirty="0"/>
          </a:p>
        </p:txBody>
      </p:sp>
      <p:sp>
        <p:nvSpPr>
          <p:cNvPr id="5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fld id="{83927D5F-EF90-4B0D-B496-5FB655BBB54A}" type="slidenum">
              <a:rPr lang="it-IT" altLang="it-IT" sz="1200"/>
              <a:pPr/>
              <a:t>5</a:t>
            </a:fld>
            <a:endParaRPr lang="it-IT" altLang="it-IT" sz="120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786" y="1618022"/>
            <a:ext cx="4320000" cy="259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ttangolo 6"/>
          <p:cNvSpPr/>
          <p:nvPr/>
        </p:nvSpPr>
        <p:spPr>
          <a:xfrm>
            <a:off x="2483768" y="4293918"/>
            <a:ext cx="2467342" cy="2526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4000"/>
              </a:lnSpc>
            </a:pPr>
            <a:r>
              <a:rPr lang="it-IT" sz="1000" i="1" dirty="0">
                <a:solidFill>
                  <a:srgbClr val="005E7D"/>
                </a:solidFill>
                <a:latin typeface="Arial Narrow" panose="020B0606020202030204" pitchFamily="34" charset="0"/>
              </a:rPr>
              <a:t>Fonte: elaborazioni IFEL su dati Ministero Interno</a:t>
            </a:r>
          </a:p>
        </p:txBody>
      </p:sp>
      <p:sp>
        <p:nvSpPr>
          <p:cNvPr id="8" name="Rettangolo 7"/>
          <p:cNvSpPr/>
          <p:nvPr/>
        </p:nvSpPr>
        <p:spPr>
          <a:xfrm>
            <a:off x="483348" y="1094802"/>
            <a:ext cx="79656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it-IT" sz="1400" b="1" i="1" dirty="0">
                <a:solidFill>
                  <a:srgbClr val="005E7D"/>
                </a:solidFill>
                <a:latin typeface="Arial Narrow" panose="020B0606020202030204" pitchFamily="34" charset="0"/>
              </a:rPr>
              <a:t>DINAMICA </a:t>
            </a:r>
            <a:r>
              <a:rPr lang="it-IT" sz="1400" b="1" i="1" dirty="0" smtClean="0">
                <a:solidFill>
                  <a:srgbClr val="005E7D"/>
                </a:solidFill>
                <a:latin typeface="Arial Narrow" panose="020B0606020202030204" pitchFamily="34" charset="0"/>
              </a:rPr>
              <a:t>DELLA SPESA CORRENTE COMUNALE CON DETTAGLIO SUL PERSONALE </a:t>
            </a:r>
          </a:p>
          <a:p>
            <a:pPr lvl="0" algn="ctr"/>
            <a:r>
              <a:rPr lang="it-IT" sz="1400" b="1" i="1" dirty="0" smtClean="0">
                <a:solidFill>
                  <a:srgbClr val="005E7D"/>
                </a:solidFill>
                <a:latin typeface="Arial Narrow" panose="020B0606020202030204" pitchFamily="34" charset="0"/>
              </a:rPr>
              <a:t>Impegni con indice </a:t>
            </a:r>
            <a:r>
              <a:rPr lang="it-IT" sz="1400" b="1" i="1" dirty="0">
                <a:solidFill>
                  <a:srgbClr val="005E7D"/>
                </a:solidFill>
                <a:latin typeface="Arial Narrow" panose="020B0606020202030204" pitchFamily="34" charset="0"/>
              </a:rPr>
              <a:t>2010 = 100</a:t>
            </a:r>
            <a:endParaRPr lang="it-IT" sz="1400" i="1" dirty="0">
              <a:solidFill>
                <a:srgbClr val="005E7D"/>
              </a:solidFill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807865" y="4631891"/>
            <a:ext cx="7608166" cy="105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180000" algn="just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it-IT" sz="1600" dirty="0" smtClean="0">
                <a:latin typeface="Arial Narrow" panose="020B0606020202030204" pitchFamily="34" charset="0"/>
              </a:rPr>
              <a:t>Dal 2010 al 2015 la spesa corrente dei Comuni scende del 4,1%</a:t>
            </a:r>
          </a:p>
          <a:p>
            <a:pPr marL="180000" indent="-180000" algn="just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it-IT" sz="1600" dirty="0" smtClean="0">
                <a:latin typeface="Arial Narrow" panose="020B0606020202030204" pitchFamily="34" charset="0"/>
              </a:rPr>
              <a:t>Nel periodo considerato la spesa per il personale si riduce di 2,2 mld. </a:t>
            </a:r>
            <a:r>
              <a:rPr lang="it-IT" sz="1600" dirty="0">
                <a:latin typeface="Arial Narrow" panose="020B0606020202030204" pitchFamily="34" charset="0"/>
              </a:rPr>
              <a:t>d</a:t>
            </a:r>
            <a:r>
              <a:rPr lang="it-IT" sz="1600" dirty="0" smtClean="0">
                <a:latin typeface="Arial Narrow" panose="020B0606020202030204" pitchFamily="34" charset="0"/>
              </a:rPr>
              <a:t>i euro (-13,5%), una restrizione sproporzionata rispetto alla dinamica del totale P.A. (-11 mld.; -6%)</a:t>
            </a:r>
          </a:p>
        </p:txBody>
      </p:sp>
      <p:pic>
        <p:nvPicPr>
          <p:cNvPr id="10" name="Picture 4" descr="logo%20anci%20dorat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0738" y="5949950"/>
            <a:ext cx="48418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442718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tangolo arrotondato 19"/>
          <p:cNvSpPr/>
          <p:nvPr/>
        </p:nvSpPr>
        <p:spPr>
          <a:xfrm>
            <a:off x="4716016" y="764704"/>
            <a:ext cx="4176464" cy="770384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200" b="1" dirty="0" smtClean="0"/>
              <a:t>Sostegno Inclusione Attiva</a:t>
            </a:r>
            <a:endParaRPr lang="it-IT" sz="2200" b="1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558800"/>
          </a:xfrm>
        </p:spPr>
        <p:txBody>
          <a:bodyPr/>
          <a:lstStyle/>
          <a:p>
            <a:pPr eaLnBrk="1" hangingPunct="1"/>
            <a:r>
              <a:rPr lang="it-IT" altLang="it-IT" sz="2400" b="1" i="1" dirty="0" smtClean="0"/>
              <a:t>Meno </a:t>
            </a:r>
            <a:r>
              <a:rPr lang="it-IT" altLang="it-IT" sz="2400" b="1" i="1" dirty="0" smtClean="0"/>
              <a:t> trasferimenti e personale, </a:t>
            </a:r>
            <a:r>
              <a:rPr lang="it-IT" altLang="it-IT" sz="2400" b="1" i="1" dirty="0" smtClean="0"/>
              <a:t>ma più compiti e funzioni				</a:t>
            </a:r>
          </a:p>
        </p:txBody>
      </p:sp>
      <p:pic>
        <p:nvPicPr>
          <p:cNvPr id="16387" name="Picture 4" descr="logo%20anci%20dorat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0738" y="5949950"/>
            <a:ext cx="48418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ttangolo arrotondato 6"/>
          <p:cNvSpPr/>
          <p:nvPr/>
        </p:nvSpPr>
        <p:spPr>
          <a:xfrm>
            <a:off x="4067944" y="2492896"/>
            <a:ext cx="4176464" cy="770384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200" b="1" dirty="0" smtClean="0"/>
              <a:t>Nuovo CAD</a:t>
            </a:r>
            <a:endParaRPr lang="it-IT" sz="2200" b="1" dirty="0"/>
          </a:p>
        </p:txBody>
      </p:sp>
      <p:sp>
        <p:nvSpPr>
          <p:cNvPr id="11" name="Rettangolo arrotondato 10"/>
          <p:cNvSpPr/>
          <p:nvPr/>
        </p:nvSpPr>
        <p:spPr>
          <a:xfrm>
            <a:off x="611560" y="3861048"/>
            <a:ext cx="4176464" cy="770384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200" b="1" dirty="0" smtClean="0"/>
              <a:t>Riordino delle Province</a:t>
            </a:r>
            <a:endParaRPr lang="it-IT" sz="2200" b="1" dirty="0"/>
          </a:p>
        </p:txBody>
      </p:sp>
      <p:sp>
        <p:nvSpPr>
          <p:cNvPr id="14" name="Rettangolo arrotondato 13"/>
          <p:cNvSpPr/>
          <p:nvPr/>
        </p:nvSpPr>
        <p:spPr>
          <a:xfrm>
            <a:off x="467544" y="1124744"/>
            <a:ext cx="4176464" cy="770384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200" b="1" dirty="0" smtClean="0"/>
              <a:t>Nuovi adempimenti anagrafici unioni civili</a:t>
            </a:r>
            <a:endParaRPr lang="it-IT" sz="2200" b="1" dirty="0"/>
          </a:p>
        </p:txBody>
      </p:sp>
      <p:sp>
        <p:nvSpPr>
          <p:cNvPr id="15" name="Rettangolo arrotondato 14"/>
          <p:cNvSpPr/>
          <p:nvPr/>
        </p:nvSpPr>
        <p:spPr>
          <a:xfrm>
            <a:off x="467544" y="4941168"/>
            <a:ext cx="4176464" cy="770384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/>
            <a:r>
              <a:rPr lang="it-IT" sz="2200" b="1" dirty="0" smtClean="0"/>
              <a:t>Divorzi e separazioni</a:t>
            </a:r>
          </a:p>
        </p:txBody>
      </p:sp>
      <p:sp>
        <p:nvSpPr>
          <p:cNvPr id="18" name="Rettangolo arrotondato 17"/>
          <p:cNvSpPr/>
          <p:nvPr/>
        </p:nvSpPr>
        <p:spPr>
          <a:xfrm>
            <a:off x="539552" y="2924944"/>
            <a:ext cx="4176464" cy="770384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200" b="1" dirty="0" smtClean="0"/>
              <a:t>Minori stranieri non accompagnati</a:t>
            </a:r>
            <a:endParaRPr lang="it-IT" sz="2200" b="1" dirty="0"/>
          </a:p>
        </p:txBody>
      </p:sp>
      <p:sp>
        <p:nvSpPr>
          <p:cNvPr id="9" name="Rettangolo arrotondato 8"/>
          <p:cNvSpPr/>
          <p:nvPr/>
        </p:nvSpPr>
        <p:spPr>
          <a:xfrm>
            <a:off x="611560" y="1988840"/>
            <a:ext cx="4176464" cy="770384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200" b="1" dirty="0" smtClean="0"/>
              <a:t>Codice dei contratti pubblici</a:t>
            </a:r>
          </a:p>
        </p:txBody>
      </p:sp>
      <p:sp>
        <p:nvSpPr>
          <p:cNvPr id="13" name="Rettangolo arrotondato 12"/>
          <p:cNvSpPr/>
          <p:nvPr/>
        </p:nvSpPr>
        <p:spPr>
          <a:xfrm>
            <a:off x="4427984" y="3212976"/>
            <a:ext cx="4176464" cy="770384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200" b="1" dirty="0" smtClean="0"/>
              <a:t>Ex competenze CCIAA in materia di attività produttive </a:t>
            </a:r>
            <a:endParaRPr lang="it-IT" sz="2200" b="1" dirty="0"/>
          </a:p>
        </p:txBody>
      </p:sp>
      <p:sp>
        <p:nvSpPr>
          <p:cNvPr id="17" name="Rettangolo arrotondato 16"/>
          <p:cNvSpPr/>
          <p:nvPr/>
        </p:nvSpPr>
        <p:spPr>
          <a:xfrm>
            <a:off x="4644008" y="4149080"/>
            <a:ext cx="4176464" cy="770384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200" b="1" dirty="0" smtClean="0"/>
              <a:t>Richiedenti asilo</a:t>
            </a:r>
            <a:endParaRPr lang="it-IT" sz="2200" b="1" dirty="0"/>
          </a:p>
        </p:txBody>
      </p:sp>
      <p:sp>
        <p:nvSpPr>
          <p:cNvPr id="19" name="Rettangolo arrotondato 18"/>
          <p:cNvSpPr/>
          <p:nvPr/>
        </p:nvSpPr>
        <p:spPr>
          <a:xfrm>
            <a:off x="4716016" y="5085184"/>
            <a:ext cx="4176464" cy="770384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200" b="1" dirty="0" smtClean="0"/>
              <a:t>Piano casa – morosità incolpevole</a:t>
            </a:r>
            <a:endParaRPr lang="it-IT" sz="2200" b="1" dirty="0"/>
          </a:p>
        </p:txBody>
      </p:sp>
      <p:sp>
        <p:nvSpPr>
          <p:cNvPr id="21" name="Rettangolo arrotondato 20"/>
          <p:cNvSpPr/>
          <p:nvPr/>
        </p:nvSpPr>
        <p:spPr>
          <a:xfrm>
            <a:off x="4788024" y="1700808"/>
            <a:ext cx="4176464" cy="770384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200" b="1" dirty="0" smtClean="0"/>
              <a:t>Casellario dell’assistenza</a:t>
            </a:r>
            <a:endParaRPr lang="it-IT" sz="2200" b="1" dirty="0"/>
          </a:p>
        </p:txBody>
      </p:sp>
    </p:spTree>
    <p:extLst>
      <p:ext uri="{BB962C8B-B14F-4D97-AF65-F5344CB8AC3E}">
        <p14:creationId xmlns="" xmlns:p14="http://schemas.microsoft.com/office/powerpoint/2010/main" val="895528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allAtOnce" animBg="1"/>
      <p:bldP spid="4098" grpId="0"/>
      <p:bldP spid="7" grpId="0" build="allAtOnce" animBg="1"/>
      <p:bldP spid="11" grpId="0" build="allAtOnce" animBg="1"/>
      <p:bldP spid="14" grpId="0" build="allAtOnce" animBg="1"/>
      <p:bldP spid="15" grpId="0" build="allAtOnce" animBg="1"/>
      <p:bldP spid="18" grpId="0" build="allAtOnce" animBg="1"/>
      <p:bldP spid="9" grpId="0" build="allAtOnce" animBg="1"/>
      <p:bldP spid="13" grpId="0" build="allAtOnce" animBg="1"/>
      <p:bldP spid="17" grpId="0" build="allAtOnce" animBg="1"/>
      <p:bldP spid="19" grpId="0" build="allAtOnce" animBg="1"/>
      <p:bldP spid="21" grpId="0" build="allAtOnce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arrotondato 10"/>
          <p:cNvSpPr/>
          <p:nvPr/>
        </p:nvSpPr>
        <p:spPr>
          <a:xfrm>
            <a:off x="179512" y="3356992"/>
            <a:ext cx="4320480" cy="698376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200" b="1" dirty="0" smtClean="0"/>
              <a:t>Questionari Corte dei Conti</a:t>
            </a:r>
            <a:endParaRPr lang="it-IT" sz="2200" b="1" dirty="0"/>
          </a:p>
        </p:txBody>
      </p:sp>
      <p:sp>
        <p:nvSpPr>
          <p:cNvPr id="8" name="Rettangolo arrotondato 7"/>
          <p:cNvSpPr/>
          <p:nvPr/>
        </p:nvSpPr>
        <p:spPr>
          <a:xfrm>
            <a:off x="395536" y="1772816"/>
            <a:ext cx="4320480" cy="698376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200" b="1" dirty="0" smtClean="0"/>
              <a:t>Nuovo accesso civico</a:t>
            </a:r>
            <a:endParaRPr lang="it-IT" sz="2200" b="1" dirty="0"/>
          </a:p>
        </p:txBody>
      </p:sp>
      <p:sp>
        <p:nvSpPr>
          <p:cNvPr id="9" name="Rettangolo arrotondato 8"/>
          <p:cNvSpPr/>
          <p:nvPr/>
        </p:nvSpPr>
        <p:spPr>
          <a:xfrm>
            <a:off x="4355976" y="1628800"/>
            <a:ext cx="4320480" cy="698376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/>
            <a:r>
              <a:rPr lang="it-IT" sz="2200" b="1" dirty="0" smtClean="0"/>
              <a:t>Piani anti corruzione</a:t>
            </a:r>
          </a:p>
        </p:txBody>
      </p:sp>
      <p:sp>
        <p:nvSpPr>
          <p:cNvPr id="20" name="Rettangolo arrotondato 19"/>
          <p:cNvSpPr/>
          <p:nvPr/>
        </p:nvSpPr>
        <p:spPr>
          <a:xfrm>
            <a:off x="4572000" y="908720"/>
            <a:ext cx="4320480" cy="698376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200" b="1" dirty="0" smtClean="0"/>
              <a:t>Monitoraggio concessioni edilizie in sanatoria</a:t>
            </a:r>
            <a:endParaRPr lang="it-IT" sz="2200" b="1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558800"/>
          </a:xfrm>
        </p:spPr>
        <p:txBody>
          <a:bodyPr/>
          <a:lstStyle/>
          <a:p>
            <a:pPr eaLnBrk="1" hangingPunct="1"/>
            <a:r>
              <a:rPr lang="it-IT" altLang="it-IT" sz="2400" b="1" i="1" dirty="0" smtClean="0"/>
              <a:t>Meno trasferimenti e personale, ma più adempimenti e oneri procedurali 				</a:t>
            </a:r>
          </a:p>
        </p:txBody>
      </p:sp>
      <p:pic>
        <p:nvPicPr>
          <p:cNvPr id="16387" name="Picture 4" descr="logo%20anci%20dorat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8675" y="5961738"/>
            <a:ext cx="476250" cy="70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ttangolo arrotondato 13"/>
          <p:cNvSpPr/>
          <p:nvPr/>
        </p:nvSpPr>
        <p:spPr>
          <a:xfrm>
            <a:off x="323528" y="1196752"/>
            <a:ext cx="4320480" cy="698376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200" b="1" dirty="0" smtClean="0"/>
              <a:t>Adempimenti IVA </a:t>
            </a:r>
          </a:p>
          <a:p>
            <a:pPr algn="ctr"/>
            <a:r>
              <a:rPr lang="it-IT" sz="2200" b="1" dirty="0" smtClean="0"/>
              <a:t>(</a:t>
            </a:r>
            <a:r>
              <a:rPr lang="it-IT" sz="2200" b="1" dirty="0" err="1" smtClean="0"/>
              <a:t>DL</a:t>
            </a:r>
            <a:r>
              <a:rPr lang="it-IT" sz="2200" b="1" dirty="0" smtClean="0"/>
              <a:t> 193/2016)</a:t>
            </a:r>
            <a:endParaRPr lang="it-IT" sz="2200" b="1" dirty="0"/>
          </a:p>
        </p:txBody>
      </p:sp>
      <p:sp>
        <p:nvSpPr>
          <p:cNvPr id="15" name="Rettangolo arrotondato 14"/>
          <p:cNvSpPr/>
          <p:nvPr/>
        </p:nvSpPr>
        <p:spPr>
          <a:xfrm>
            <a:off x="323528" y="4005064"/>
            <a:ext cx="4320480" cy="698376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/>
            <a:r>
              <a:rPr lang="it-IT" sz="2200" b="1" dirty="0" smtClean="0"/>
              <a:t>Monitoraggio auto blu</a:t>
            </a:r>
          </a:p>
        </p:txBody>
      </p:sp>
      <p:sp>
        <p:nvSpPr>
          <p:cNvPr id="18" name="Rettangolo arrotondato 17"/>
          <p:cNvSpPr/>
          <p:nvPr/>
        </p:nvSpPr>
        <p:spPr>
          <a:xfrm>
            <a:off x="179512" y="2564904"/>
            <a:ext cx="4320480" cy="698376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/>
            <a:r>
              <a:rPr lang="it-IT" sz="2200" b="1" dirty="0" smtClean="0"/>
              <a:t>Piano delle alienazioni</a:t>
            </a:r>
          </a:p>
        </p:txBody>
      </p:sp>
      <p:sp>
        <p:nvSpPr>
          <p:cNvPr id="13" name="Rettangolo arrotondato 12"/>
          <p:cNvSpPr/>
          <p:nvPr/>
        </p:nvSpPr>
        <p:spPr>
          <a:xfrm>
            <a:off x="4427984" y="3284984"/>
            <a:ext cx="4320480" cy="698376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200" b="1" dirty="0" smtClean="0"/>
              <a:t>Piano di informatizzazione delle procedure</a:t>
            </a:r>
            <a:endParaRPr lang="it-IT" sz="2200" b="1" dirty="0"/>
          </a:p>
        </p:txBody>
      </p:sp>
      <p:sp>
        <p:nvSpPr>
          <p:cNvPr id="17" name="Rettangolo arrotondato 16"/>
          <p:cNvSpPr/>
          <p:nvPr/>
        </p:nvSpPr>
        <p:spPr>
          <a:xfrm>
            <a:off x="4644008" y="4221088"/>
            <a:ext cx="4320480" cy="698376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200" b="1" dirty="0" smtClean="0"/>
              <a:t>Relazione al MEF su Conto Annuale</a:t>
            </a:r>
            <a:endParaRPr lang="it-IT" sz="2200" b="1" dirty="0"/>
          </a:p>
        </p:txBody>
      </p:sp>
      <p:sp>
        <p:nvSpPr>
          <p:cNvPr id="19" name="Rettangolo arrotondato 18"/>
          <p:cNvSpPr/>
          <p:nvPr/>
        </p:nvSpPr>
        <p:spPr>
          <a:xfrm>
            <a:off x="4572000" y="5085184"/>
            <a:ext cx="4320480" cy="698376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200" b="1" dirty="0" smtClean="0"/>
              <a:t>Adempimenti gestione del personale sito PERLAPA</a:t>
            </a:r>
            <a:endParaRPr lang="it-IT" sz="2200" b="1" dirty="0"/>
          </a:p>
        </p:txBody>
      </p:sp>
      <p:sp>
        <p:nvSpPr>
          <p:cNvPr id="21" name="Rettangolo arrotondato 20"/>
          <p:cNvSpPr/>
          <p:nvPr/>
        </p:nvSpPr>
        <p:spPr>
          <a:xfrm>
            <a:off x="395536" y="4653136"/>
            <a:ext cx="4320480" cy="698376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200" b="1" dirty="0" smtClean="0"/>
              <a:t>Comunicazione rispetto tempi di pagamento</a:t>
            </a:r>
            <a:endParaRPr lang="it-IT" sz="2200" b="1" dirty="0"/>
          </a:p>
        </p:txBody>
      </p:sp>
      <p:sp>
        <p:nvSpPr>
          <p:cNvPr id="7" name="Rettangolo arrotondato 6"/>
          <p:cNvSpPr/>
          <p:nvPr/>
        </p:nvSpPr>
        <p:spPr>
          <a:xfrm>
            <a:off x="4211960" y="2492896"/>
            <a:ext cx="4320480" cy="698376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200" b="1" dirty="0" smtClean="0"/>
              <a:t>Relazione di inizio e fine mandato</a:t>
            </a:r>
            <a:endParaRPr lang="it-IT" sz="2200" b="1" dirty="0"/>
          </a:p>
        </p:txBody>
      </p:sp>
      <p:sp>
        <p:nvSpPr>
          <p:cNvPr id="16" name="Rettangolo arrotondato 15"/>
          <p:cNvSpPr/>
          <p:nvPr/>
        </p:nvSpPr>
        <p:spPr>
          <a:xfrm>
            <a:off x="467544" y="5445224"/>
            <a:ext cx="4320480" cy="698376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200" b="1" dirty="0" smtClean="0"/>
              <a:t>Fabbisogni standard</a:t>
            </a:r>
            <a:endParaRPr lang="it-IT" sz="2200" b="1" dirty="0"/>
          </a:p>
        </p:txBody>
      </p:sp>
    </p:spTree>
    <p:extLst>
      <p:ext uri="{BB962C8B-B14F-4D97-AF65-F5344CB8AC3E}">
        <p14:creationId xmlns="" xmlns:p14="http://schemas.microsoft.com/office/powerpoint/2010/main" val="895528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allAtOnce" animBg="1"/>
      <p:bldP spid="8" grpId="0" build="allAtOnce" animBg="1"/>
      <p:bldP spid="9" grpId="0" build="allAtOnce" animBg="1"/>
      <p:bldP spid="20" grpId="0" build="allAtOnce" animBg="1"/>
      <p:bldP spid="4098" grpId="0"/>
      <p:bldP spid="14" grpId="0" build="allAtOnce" animBg="1"/>
      <p:bldP spid="15" grpId="0" build="allAtOnce" animBg="1"/>
      <p:bldP spid="18" grpId="0" build="allAtOnce" animBg="1"/>
      <p:bldP spid="13" grpId="0" build="allAtOnce" animBg="1"/>
      <p:bldP spid="17" grpId="0" build="allAtOnce" animBg="1"/>
      <p:bldP spid="19" grpId="0" build="allAtOnce" animBg="1"/>
      <p:bldP spid="21" grpId="0" build="allAtOnce" animBg="1"/>
      <p:bldP spid="7" grpId="0" build="allAtOnce" animBg="1"/>
      <p:bldP spid="16" grpId="0" build="allAtOnce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558800"/>
          </a:xfrm>
        </p:spPr>
        <p:txBody>
          <a:bodyPr/>
          <a:lstStyle/>
          <a:p>
            <a:pPr eaLnBrk="1" hangingPunct="1"/>
            <a:r>
              <a:rPr lang="it-IT" altLang="it-IT" sz="2400" b="1" i="1" dirty="0" smtClean="0"/>
              <a:t> Il  personale dei Comuni va rinnovato: dare spazio ai giovani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7424" y="1052736"/>
            <a:ext cx="8229600" cy="434975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None/>
            </a:pPr>
            <a:r>
              <a:rPr lang="it-IT" altLang="it-IT" sz="2000" dirty="0" smtClean="0"/>
              <a:t>	</a:t>
            </a:r>
          </a:p>
          <a:p>
            <a:pPr marL="342900" lvl="1" indent="0"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it-IT" altLang="it-IT" sz="16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it-IT" altLang="it-IT" sz="2000" dirty="0" smtClean="0"/>
          </a:p>
        </p:txBody>
      </p:sp>
      <p:pic>
        <p:nvPicPr>
          <p:cNvPr id="16387" name="Picture 4" descr="logo%20anci%20dorat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0738" y="5949950"/>
            <a:ext cx="48418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80728"/>
            <a:ext cx="7066936" cy="338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CasellaDiTesto 11"/>
          <p:cNvSpPr txBox="1"/>
          <p:nvPr/>
        </p:nvSpPr>
        <p:spPr>
          <a:xfrm>
            <a:off x="7556773" y="980728"/>
            <a:ext cx="1368152" cy="1440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</a:pPr>
            <a:r>
              <a:rPr lang="it-IT" sz="1400" b="1" dirty="0" smtClean="0">
                <a:solidFill>
                  <a:prstClr val="black"/>
                </a:solidFill>
                <a:latin typeface="Calibri"/>
                <a:cs typeface="+mn-cs"/>
              </a:rPr>
              <a:t>L’età dei </a:t>
            </a:r>
            <a:r>
              <a:rPr lang="it-IT" sz="1400" b="1" u="sng" dirty="0" smtClean="0">
                <a:solidFill>
                  <a:prstClr val="black"/>
                </a:solidFill>
                <a:latin typeface="Calibri"/>
                <a:cs typeface="+mn-cs"/>
              </a:rPr>
              <a:t>DIRIGENTI</a:t>
            </a:r>
            <a:r>
              <a:rPr lang="it-IT" sz="1400" b="1" dirty="0" smtClean="0">
                <a:solidFill>
                  <a:prstClr val="black"/>
                </a:solidFill>
                <a:latin typeface="Calibri"/>
                <a:cs typeface="+mn-cs"/>
              </a:rPr>
              <a:t> a tempo indeterminato, per genere, 2014</a:t>
            </a:r>
            <a:endParaRPr lang="it-IT" sz="1400" b="1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467544" y="4437112"/>
            <a:ext cx="64807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b="1" u="sng" dirty="0" smtClean="0">
                <a:solidFill>
                  <a:srgbClr val="FF0000"/>
                </a:solidFill>
              </a:rPr>
              <a:t>1 dirigente su 100 ha meno di 40 anni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b="1" u="sng" dirty="0" smtClean="0">
                <a:solidFill>
                  <a:srgbClr val="FF0000"/>
                </a:solidFill>
              </a:rPr>
              <a:t>75 dirigenti su 100 hanno più di 50 anni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b="1" u="sng" dirty="0" smtClean="0">
                <a:solidFill>
                  <a:srgbClr val="FF0000"/>
                </a:solidFill>
              </a:rPr>
              <a:t>24 dirigenti su 100 hanno più di 60 anni</a:t>
            </a:r>
            <a:endParaRPr lang="it-IT" b="1" u="sng" dirty="0">
              <a:solidFill>
                <a:srgbClr val="FF0000"/>
              </a:solidFill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467544" y="5373216"/>
            <a:ext cx="7632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rgbClr val="FF0000"/>
                </a:solidFill>
              </a:rPr>
              <a:t>Dati 2014 ad oggi la situazione si è ulteriormente aggravata a causa del blocco delle assunzioni nel 2015 e 2016</a:t>
            </a:r>
            <a:endParaRPr lang="it-IT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19730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558800"/>
          </a:xfrm>
        </p:spPr>
        <p:txBody>
          <a:bodyPr/>
          <a:lstStyle/>
          <a:p>
            <a:pPr eaLnBrk="1" hangingPunct="1"/>
            <a:r>
              <a:rPr lang="it-IT" altLang="it-IT" sz="2400" b="1" i="1" dirty="0" smtClean="0"/>
              <a:t> Il  personale dei Comuni </a:t>
            </a:r>
            <a:r>
              <a:rPr lang="it-IT" altLang="it-IT" sz="2400" b="1" i="1" dirty="0" smtClean="0"/>
              <a:t>va </a:t>
            </a:r>
            <a:r>
              <a:rPr lang="it-IT" altLang="it-IT" sz="2400" b="1" i="1" dirty="0" smtClean="0"/>
              <a:t>rinnovato: dare spazio ai giovani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7424" y="1052736"/>
            <a:ext cx="8229600" cy="434975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None/>
            </a:pPr>
            <a:r>
              <a:rPr lang="it-IT" altLang="it-IT" sz="2000" dirty="0" smtClean="0"/>
              <a:t>	</a:t>
            </a:r>
          </a:p>
          <a:p>
            <a:pPr marL="342900" lvl="1" indent="0"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it-IT" altLang="it-IT" sz="16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it-IT" altLang="it-IT" sz="2000" dirty="0" smtClean="0"/>
          </a:p>
        </p:txBody>
      </p:sp>
      <p:pic>
        <p:nvPicPr>
          <p:cNvPr id="16387" name="Picture 4" descr="logo%20anci%20dorat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0738" y="5949950"/>
            <a:ext cx="48418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sellaDiTesto 8"/>
          <p:cNvSpPr txBox="1"/>
          <p:nvPr/>
        </p:nvSpPr>
        <p:spPr>
          <a:xfrm>
            <a:off x="7008313" y="1219003"/>
            <a:ext cx="18722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</a:pPr>
            <a:r>
              <a:rPr lang="it-IT" sz="1400" b="1" dirty="0" smtClean="0">
                <a:solidFill>
                  <a:prstClr val="black"/>
                </a:solidFill>
                <a:latin typeface="Calibri"/>
                <a:cs typeface="+mn-cs"/>
              </a:rPr>
              <a:t>L’età dei </a:t>
            </a:r>
            <a:r>
              <a:rPr lang="it-IT" sz="1400" b="1" u="sng" dirty="0" smtClean="0">
                <a:solidFill>
                  <a:prstClr val="black"/>
                </a:solidFill>
                <a:latin typeface="Calibri"/>
                <a:cs typeface="+mn-cs"/>
              </a:rPr>
              <a:t>DIPENDENTI</a:t>
            </a:r>
            <a:r>
              <a:rPr lang="it-IT" sz="1400" b="1" dirty="0" smtClean="0">
                <a:solidFill>
                  <a:prstClr val="black"/>
                </a:solidFill>
                <a:latin typeface="Calibri"/>
                <a:cs typeface="+mn-cs"/>
              </a:rPr>
              <a:t> a tempo indeterminato, per genere, 2014</a:t>
            </a:r>
            <a:endParaRPr lang="it-IT" sz="1400" b="1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893" y="1206624"/>
            <a:ext cx="6515420" cy="3446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CasellaDiTesto 12"/>
          <p:cNvSpPr txBox="1"/>
          <p:nvPr/>
        </p:nvSpPr>
        <p:spPr>
          <a:xfrm>
            <a:off x="467544" y="4509120"/>
            <a:ext cx="68407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b="1" dirty="0" smtClean="0">
                <a:solidFill>
                  <a:srgbClr val="FF0000"/>
                </a:solidFill>
              </a:rPr>
              <a:t>10 dipendenti su 100 hanno meno di 40 anni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b="1" dirty="0" smtClean="0">
                <a:solidFill>
                  <a:srgbClr val="FF0000"/>
                </a:solidFill>
              </a:rPr>
              <a:t>60 dipendenti su 100 hanno più di 50 anni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467544" y="5373216"/>
            <a:ext cx="770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FF0000"/>
                </a:solidFill>
              </a:rPr>
              <a:t>Dati 2014: la situazione ad oggi si è aggravata a causa del blocco delle assunzioni nel 2015 e 2016</a:t>
            </a:r>
          </a:p>
        </p:txBody>
      </p:sp>
    </p:spTree>
    <p:extLst>
      <p:ext uri="{BB962C8B-B14F-4D97-AF65-F5344CB8AC3E}">
        <p14:creationId xmlns="" xmlns:p14="http://schemas.microsoft.com/office/powerpoint/2010/main" val="3231274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774923"/>
          </a:xfrm>
        </p:spPr>
        <p:txBody>
          <a:bodyPr/>
          <a:lstStyle/>
          <a:p>
            <a:r>
              <a:rPr lang="it-IT" altLang="it-IT" sz="2400" b="1" i="1" dirty="0"/>
              <a:t> Il  personale dei Comuni </a:t>
            </a:r>
            <a:r>
              <a:rPr lang="it-IT" altLang="it-IT" sz="2400" b="1" i="1" dirty="0" smtClean="0"/>
              <a:t>va rinnovato: </a:t>
            </a:r>
            <a:r>
              <a:rPr lang="it-IT" altLang="it-IT" sz="2400" b="1" i="1" dirty="0"/>
              <a:t>dare spazio ai giovani</a:t>
            </a:r>
            <a:endParaRPr lang="it-IT" sz="2400" b="1" i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4530725"/>
          </a:xfrm>
        </p:spPr>
        <p:txBody>
          <a:bodyPr/>
          <a:lstStyle/>
          <a:p>
            <a:r>
              <a:rPr lang="it-IT" sz="1800" dirty="0" smtClean="0"/>
              <a:t>La politica di protratta </a:t>
            </a:r>
            <a:r>
              <a:rPr lang="it-IT" sz="1800" b="1" dirty="0" smtClean="0"/>
              <a:t>limitazione al turn-over </a:t>
            </a:r>
            <a:r>
              <a:rPr lang="it-IT" sz="1800" dirty="0" smtClean="0"/>
              <a:t>ha prodotto gravi effetti nel breve periodo e ne produrrà di maggiori nel lungo periodo</a:t>
            </a:r>
            <a:r>
              <a:rPr lang="it-IT" sz="1800" dirty="0"/>
              <a:t>. </a:t>
            </a:r>
            <a:r>
              <a:rPr lang="it-IT" sz="1800" dirty="0" smtClean="0"/>
              <a:t>Con il </a:t>
            </a:r>
            <a:r>
              <a:rPr lang="it-IT" sz="1800" dirty="0"/>
              <a:t>25% di </a:t>
            </a:r>
            <a:r>
              <a:rPr lang="it-IT" sz="1800" dirty="0" smtClean="0"/>
              <a:t>ricambio</a:t>
            </a:r>
            <a:r>
              <a:rPr lang="it-IT" sz="1800" dirty="0"/>
              <a:t> </a:t>
            </a:r>
            <a:r>
              <a:rPr lang="it-IT" sz="1800" dirty="0" smtClean="0"/>
              <a:t>ed organici </a:t>
            </a:r>
            <a:r>
              <a:rPr lang="it-IT" sz="1800" dirty="0"/>
              <a:t>già </a:t>
            </a:r>
            <a:r>
              <a:rPr lang="it-IT" sz="1800" dirty="0" smtClean="0"/>
              <a:t>anziani:</a:t>
            </a:r>
          </a:p>
          <a:p>
            <a:pPr>
              <a:buFont typeface="+mj-lt"/>
              <a:buAutoNum type="arabicPeriod"/>
            </a:pPr>
            <a:r>
              <a:rPr lang="it-IT" sz="1800" dirty="0" smtClean="0"/>
              <a:t>Ulteriore incremento dell’età media;</a:t>
            </a:r>
          </a:p>
          <a:p>
            <a:pPr>
              <a:buFont typeface="+mj-lt"/>
              <a:buAutoNum type="arabicPeriod"/>
            </a:pPr>
            <a:r>
              <a:rPr lang="it-IT" sz="1800" dirty="0" smtClean="0"/>
              <a:t>Ulteriore riduzione del personale (più dipendenti cessano per pensionamento).</a:t>
            </a:r>
          </a:p>
          <a:p>
            <a:endParaRPr lang="it-IT" sz="1800" dirty="0"/>
          </a:p>
          <a:p>
            <a:r>
              <a:rPr lang="it-IT" sz="1800" dirty="0" smtClean="0"/>
              <a:t>Il </a:t>
            </a:r>
            <a:r>
              <a:rPr lang="it-IT" sz="1800" b="1" u="sng" dirty="0" smtClean="0"/>
              <a:t>costo</a:t>
            </a:r>
            <a:r>
              <a:rPr lang="it-IT" sz="1800" dirty="0" smtClean="0"/>
              <a:t> di un lavoratore giovane è inferiore rispetto a quello </a:t>
            </a:r>
            <a:r>
              <a:rPr lang="it-IT" sz="1800" dirty="0" smtClean="0"/>
              <a:t>di un </a:t>
            </a:r>
            <a:r>
              <a:rPr lang="it-IT" sz="1800" dirty="0" smtClean="0"/>
              <a:t>lavoratore </a:t>
            </a:r>
            <a:r>
              <a:rPr lang="it-IT" sz="1800" dirty="0" smtClean="0"/>
              <a:t>con più anzianità di servizio</a:t>
            </a:r>
          </a:p>
          <a:p>
            <a:pPr>
              <a:buNone/>
            </a:pPr>
            <a:endParaRPr lang="it-IT" sz="1800" dirty="0" smtClean="0"/>
          </a:p>
          <a:p>
            <a:r>
              <a:rPr lang="it-IT" sz="1800" dirty="0" smtClean="0"/>
              <a:t>Il </a:t>
            </a:r>
            <a:r>
              <a:rPr lang="it-IT" sz="1800" b="1" u="sng" dirty="0" smtClean="0"/>
              <a:t>valore</a:t>
            </a:r>
            <a:r>
              <a:rPr lang="it-IT" sz="1800" b="1" dirty="0" smtClean="0"/>
              <a:t> </a:t>
            </a:r>
            <a:r>
              <a:rPr lang="it-IT" sz="1800" dirty="0" smtClean="0"/>
              <a:t>di un lavoratore giovane è maggiore in termini di attitudine motivazionale e reazione all’innovazione</a:t>
            </a:r>
          </a:p>
          <a:p>
            <a:endParaRPr lang="it-IT" sz="1800" dirty="0"/>
          </a:p>
          <a:p>
            <a:pPr marL="0" indent="0">
              <a:buNone/>
            </a:pPr>
            <a:endParaRPr lang="it-IT" sz="2000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756646"/>
            <a:ext cx="1944216" cy="1215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9212" y="4756646"/>
            <a:ext cx="936104" cy="1214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reccia a destra con strisce 3"/>
          <p:cNvSpPr/>
          <p:nvPr/>
        </p:nvSpPr>
        <p:spPr>
          <a:xfrm>
            <a:off x="3707904" y="5200127"/>
            <a:ext cx="1872208" cy="328173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7" name="Picture 4" descr="logo%20anci%20dorat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0738" y="5949950"/>
            <a:ext cx="48418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425284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/>
          <p:cNvSpPr/>
          <p:nvPr/>
        </p:nvSpPr>
        <p:spPr>
          <a:xfrm>
            <a:off x="323528" y="908720"/>
            <a:ext cx="8496944" cy="2880320"/>
          </a:xfrm>
          <a:prstGeom prst="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it-IT" b="1" dirty="0" smtClean="0">
                <a:solidFill>
                  <a:schemeClr val="accent5">
                    <a:lumMod val="50000"/>
                  </a:schemeClr>
                </a:solidFill>
              </a:rPr>
              <a:t>D.L. n. 90/2014</a:t>
            </a:r>
            <a:endParaRPr lang="it-IT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558800"/>
          </a:xfrm>
        </p:spPr>
        <p:txBody>
          <a:bodyPr/>
          <a:lstStyle/>
          <a:p>
            <a:pPr eaLnBrk="1" hangingPunct="1"/>
            <a:r>
              <a:rPr lang="it-IT" altLang="it-IT" sz="2400" b="1" i="1" dirty="0"/>
              <a:t>La </a:t>
            </a:r>
            <a:r>
              <a:rPr lang="it-IT" altLang="it-IT" sz="2400" b="1" i="1" dirty="0" smtClean="0"/>
              <a:t> confusione normativa</a:t>
            </a:r>
            <a:r>
              <a:rPr lang="it-IT" altLang="it-IT" sz="2400" b="1" i="1" dirty="0"/>
              <a:t>: da giugno 2014 a giugno 2016 </a:t>
            </a:r>
            <a:r>
              <a:rPr lang="it-IT" altLang="it-IT" sz="2400" b="1" i="1" dirty="0" smtClean="0"/>
              <a:t>				</a:t>
            </a:r>
          </a:p>
        </p:txBody>
      </p:sp>
      <p:pic>
        <p:nvPicPr>
          <p:cNvPr id="16387" name="Picture 4" descr="logo%20anci%20dorat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0738" y="5949950"/>
            <a:ext cx="48418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sellaDiTesto 1"/>
          <p:cNvSpPr txBox="1"/>
          <p:nvPr/>
        </p:nvSpPr>
        <p:spPr>
          <a:xfrm>
            <a:off x="683568" y="908720"/>
            <a:ext cx="6984776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sz="1400" b="1" dirty="0" smtClean="0"/>
              <a:t> 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endParaRPr lang="it-IT" sz="1400" i="1" u="sng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endParaRPr lang="it-IT" sz="1400" i="1" dirty="0" smtClean="0"/>
          </a:p>
          <a:p>
            <a:pPr>
              <a:lnSpc>
                <a:spcPct val="150000"/>
              </a:lnSpc>
            </a:pPr>
            <a:endParaRPr lang="it-IT" sz="1400" b="1" dirty="0" smtClean="0"/>
          </a:p>
          <a:p>
            <a:pPr>
              <a:lnSpc>
                <a:spcPct val="150000"/>
              </a:lnSpc>
            </a:pPr>
            <a:endParaRPr lang="it-IT" sz="1400" b="1" dirty="0" smtClean="0"/>
          </a:p>
          <a:p>
            <a:pPr>
              <a:lnSpc>
                <a:spcPct val="150000"/>
              </a:lnSpc>
            </a:pPr>
            <a:endParaRPr lang="it-IT" sz="1400" b="1" dirty="0" smtClean="0"/>
          </a:p>
          <a:p>
            <a:pPr>
              <a:lnSpc>
                <a:spcPct val="150000"/>
              </a:lnSpc>
            </a:pPr>
            <a:endParaRPr lang="it-IT" sz="1400" b="1" dirty="0" smtClean="0"/>
          </a:p>
          <a:p>
            <a:pPr>
              <a:lnSpc>
                <a:spcPct val="150000"/>
              </a:lnSpc>
            </a:pPr>
            <a:endParaRPr lang="it-IT" sz="1400" b="1" dirty="0" smtClean="0"/>
          </a:p>
          <a:p>
            <a:pPr>
              <a:lnSpc>
                <a:spcPct val="150000"/>
              </a:lnSpc>
            </a:pPr>
            <a:endParaRPr lang="it-IT" sz="1400" b="1" dirty="0" smtClean="0"/>
          </a:p>
          <a:p>
            <a:pPr>
              <a:lnSpc>
                <a:spcPct val="150000"/>
              </a:lnSpc>
            </a:pPr>
            <a:endParaRPr lang="it-IT" sz="1400" b="1" dirty="0" smtClean="0"/>
          </a:p>
          <a:p>
            <a:pPr>
              <a:lnSpc>
                <a:spcPct val="150000"/>
              </a:lnSpc>
            </a:pPr>
            <a:r>
              <a:rPr lang="it-IT" sz="1400" b="1" dirty="0" smtClean="0"/>
              <a:t>L</a:t>
            </a:r>
            <a:r>
              <a:rPr lang="it-IT" sz="1400" b="1" dirty="0"/>
              <a:t>. n. </a:t>
            </a:r>
            <a:r>
              <a:rPr lang="it-IT" sz="1400" b="1" dirty="0" smtClean="0"/>
              <a:t>190/2014 (Legge di stabilità 2015)</a:t>
            </a:r>
            <a:endParaRPr lang="it-IT" sz="1400" b="1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it-IT" sz="1400" i="1" u="sng" dirty="0" smtClean="0"/>
              <a:t>Blocco delle assunzioni nel 2015 e 2016</a:t>
            </a:r>
            <a:r>
              <a:rPr lang="it-IT" sz="1400" i="1" dirty="0" smtClean="0"/>
              <a:t> e destinazione </a:t>
            </a:r>
            <a:r>
              <a:rPr lang="it-IT" sz="1400" i="1" dirty="0"/>
              <a:t>delle facoltà </a:t>
            </a:r>
            <a:r>
              <a:rPr lang="it-IT" sz="1400" i="1" dirty="0" err="1"/>
              <a:t>assunzionali</a:t>
            </a:r>
            <a:r>
              <a:rPr lang="it-IT" sz="1400" i="1" dirty="0"/>
              <a:t> </a:t>
            </a:r>
            <a:r>
              <a:rPr lang="it-IT" sz="1400" i="1" dirty="0" smtClean="0"/>
              <a:t>all’esclusivo assorbimento </a:t>
            </a:r>
            <a:r>
              <a:rPr lang="it-IT" sz="1400" i="1" dirty="0"/>
              <a:t>del personale soprannumerario di Città metropolitane e Province; salvaguardia per i soli vincitori di </a:t>
            </a:r>
            <a:r>
              <a:rPr lang="it-IT" sz="1400" i="1" dirty="0" smtClean="0"/>
              <a:t>concorsi </a:t>
            </a:r>
            <a:r>
              <a:rPr lang="it-IT" sz="1400" i="1" dirty="0"/>
              <a:t>già conclusi; rinvio delle procedure di stabilizzazione in atto</a:t>
            </a:r>
            <a:r>
              <a:rPr lang="it-IT" sz="1400" i="1" dirty="0" smtClean="0"/>
              <a:t>.</a:t>
            </a:r>
            <a:endParaRPr lang="it-IT" dirty="0"/>
          </a:p>
        </p:txBody>
      </p:sp>
      <p:sp>
        <p:nvSpPr>
          <p:cNvPr id="6" name="Rettangolo arrotondato 5"/>
          <p:cNvSpPr/>
          <p:nvPr/>
        </p:nvSpPr>
        <p:spPr>
          <a:xfrm>
            <a:off x="539551" y="1268760"/>
            <a:ext cx="2985407" cy="6367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 dirty="0" smtClean="0"/>
              <a:t>Ampliamento delle capacità </a:t>
            </a:r>
            <a:r>
              <a:rPr lang="it-IT" sz="1400" b="1" dirty="0" err="1" smtClean="0"/>
              <a:t>assunzionali</a:t>
            </a:r>
            <a:r>
              <a:rPr lang="it-IT" sz="1400" b="1" dirty="0" smtClean="0"/>
              <a:t> dei Comuni </a:t>
            </a:r>
            <a:endParaRPr lang="it-IT" sz="1400" b="1" dirty="0"/>
          </a:p>
        </p:txBody>
      </p:sp>
      <p:sp>
        <p:nvSpPr>
          <p:cNvPr id="7" name="Rettangolo arrotondato 6"/>
          <p:cNvSpPr/>
          <p:nvPr/>
        </p:nvSpPr>
        <p:spPr>
          <a:xfrm>
            <a:off x="539552" y="1988840"/>
            <a:ext cx="4104456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 dirty="0" smtClean="0"/>
              <a:t>Parametro fisso per il contenimento della spesa di personale  e abrogazione dell’obbligo di riduzione del rapporto tra spesa del personale e spese correnti </a:t>
            </a:r>
            <a:endParaRPr lang="it-IT" sz="1400" b="1" dirty="0"/>
          </a:p>
        </p:txBody>
      </p:sp>
      <p:sp>
        <p:nvSpPr>
          <p:cNvPr id="9" name="Rettangolo arrotondato 8"/>
          <p:cNvSpPr/>
          <p:nvPr/>
        </p:nvSpPr>
        <p:spPr>
          <a:xfrm>
            <a:off x="539552" y="3068960"/>
            <a:ext cx="2917557" cy="5836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00" b="1" u="sng" dirty="0" smtClean="0"/>
          </a:p>
          <a:p>
            <a:pPr algn="ctr"/>
            <a:r>
              <a:rPr lang="it-IT" sz="1400" b="1" dirty="0" smtClean="0"/>
              <a:t>Incremento del limite della spesa per lavoro flessibile</a:t>
            </a:r>
          </a:p>
          <a:p>
            <a:pPr algn="ctr"/>
            <a:endParaRPr lang="it-IT" sz="1400" b="1" dirty="0"/>
          </a:p>
        </p:txBody>
      </p:sp>
      <p:sp>
        <p:nvSpPr>
          <p:cNvPr id="10" name="Rettangolo arrotondato 9"/>
          <p:cNvSpPr/>
          <p:nvPr/>
        </p:nvSpPr>
        <p:spPr>
          <a:xfrm>
            <a:off x="4656665" y="1268760"/>
            <a:ext cx="3731759" cy="636702"/>
          </a:xfrm>
          <a:prstGeom prst="roundRect">
            <a:avLst/>
          </a:prstGeom>
          <a:solidFill>
            <a:srgbClr val="CC3300"/>
          </a:solidFill>
          <a:ln>
            <a:solidFill>
              <a:srgbClr val="8613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 u="sng" dirty="0" smtClean="0"/>
              <a:t>Bloccate da legge stabilità 2015 e </a:t>
            </a:r>
          </a:p>
          <a:p>
            <a:pPr algn="ctr"/>
            <a:r>
              <a:rPr lang="it-IT" sz="1400" b="1" u="sng" dirty="0" smtClean="0"/>
              <a:t>ridotte da legge stabilità 2016</a:t>
            </a:r>
            <a:endParaRPr lang="it-IT" sz="1400" b="1" dirty="0"/>
          </a:p>
        </p:txBody>
      </p:sp>
      <p:sp>
        <p:nvSpPr>
          <p:cNvPr id="11" name="Rettangolo arrotondato 10"/>
          <p:cNvSpPr/>
          <p:nvPr/>
        </p:nvSpPr>
        <p:spPr>
          <a:xfrm>
            <a:off x="5945818" y="1985050"/>
            <a:ext cx="2442606" cy="795878"/>
          </a:xfrm>
          <a:prstGeom prst="roundRect">
            <a:avLst/>
          </a:prstGeom>
          <a:solidFill>
            <a:srgbClr val="CC3300"/>
          </a:solidFill>
          <a:ln>
            <a:solidFill>
              <a:srgbClr val="8613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 u="sng" dirty="0" smtClean="0"/>
              <a:t>Messo in discussione da Corte dei Conti </a:t>
            </a:r>
            <a:endParaRPr lang="it-IT" sz="1400" b="1" dirty="0"/>
          </a:p>
        </p:txBody>
      </p:sp>
      <p:sp>
        <p:nvSpPr>
          <p:cNvPr id="12" name="Rettangolo arrotondato 11"/>
          <p:cNvSpPr/>
          <p:nvPr/>
        </p:nvSpPr>
        <p:spPr>
          <a:xfrm>
            <a:off x="6013669" y="2849146"/>
            <a:ext cx="2374755" cy="795878"/>
          </a:xfrm>
          <a:prstGeom prst="roundRect">
            <a:avLst/>
          </a:prstGeom>
          <a:solidFill>
            <a:srgbClr val="CC3300"/>
          </a:solidFill>
          <a:ln>
            <a:solidFill>
              <a:srgbClr val="8613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00" b="1" u="sng" dirty="0" smtClean="0"/>
          </a:p>
          <a:p>
            <a:pPr algn="ctr"/>
            <a:r>
              <a:rPr lang="it-IT" sz="1400" b="1" u="sng" dirty="0" smtClean="0"/>
              <a:t>Messo in discussione da Corte dei Conti</a:t>
            </a:r>
          </a:p>
          <a:p>
            <a:pPr algn="ctr"/>
            <a:endParaRPr lang="it-IT" sz="1400" b="1" dirty="0"/>
          </a:p>
        </p:txBody>
      </p:sp>
      <p:sp>
        <p:nvSpPr>
          <p:cNvPr id="15" name="Freccia a destra 14"/>
          <p:cNvSpPr/>
          <p:nvPr/>
        </p:nvSpPr>
        <p:spPr>
          <a:xfrm>
            <a:off x="4716016" y="2276872"/>
            <a:ext cx="1152128" cy="216024"/>
          </a:xfrm>
          <a:prstGeom prst="rightArrow">
            <a:avLst/>
          </a:prstGeom>
          <a:solidFill>
            <a:srgbClr val="CC3300"/>
          </a:solidFill>
          <a:ln>
            <a:solidFill>
              <a:srgbClr val="8613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Freccia a destra 16"/>
          <p:cNvSpPr/>
          <p:nvPr/>
        </p:nvSpPr>
        <p:spPr>
          <a:xfrm>
            <a:off x="3563888" y="1484784"/>
            <a:ext cx="1008112" cy="216024"/>
          </a:xfrm>
          <a:prstGeom prst="rightArrow">
            <a:avLst/>
          </a:prstGeom>
          <a:solidFill>
            <a:srgbClr val="CC3300"/>
          </a:solidFill>
          <a:ln>
            <a:solidFill>
              <a:srgbClr val="8613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Freccia a destra 17"/>
          <p:cNvSpPr/>
          <p:nvPr/>
        </p:nvSpPr>
        <p:spPr>
          <a:xfrm>
            <a:off x="3563888" y="3212976"/>
            <a:ext cx="2376264" cy="216024"/>
          </a:xfrm>
          <a:prstGeom prst="rightArrow">
            <a:avLst/>
          </a:prstGeom>
          <a:solidFill>
            <a:srgbClr val="CC3300"/>
          </a:solidFill>
          <a:ln>
            <a:solidFill>
              <a:srgbClr val="8613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1736901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558800"/>
          </a:xfrm>
        </p:spPr>
        <p:txBody>
          <a:bodyPr/>
          <a:lstStyle/>
          <a:p>
            <a:pPr eaLnBrk="1" hangingPunct="1"/>
            <a:r>
              <a:rPr lang="it-IT" altLang="it-IT" sz="2400" b="1" i="1" dirty="0" smtClean="0"/>
              <a:t>La confusione normativa: da giugno 2014 a giugno 2016</a:t>
            </a:r>
            <a:r>
              <a:rPr lang="it-IT" altLang="it-IT" sz="2400" b="1" i="1" dirty="0"/>
              <a:t>				</a:t>
            </a:r>
            <a:endParaRPr lang="it-IT" altLang="it-IT" sz="2400" b="1" i="1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34975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None/>
            </a:pPr>
            <a:r>
              <a:rPr lang="it-IT" altLang="it-IT" sz="2000" dirty="0" smtClean="0"/>
              <a:t>	</a:t>
            </a:r>
          </a:p>
          <a:p>
            <a:pPr marL="342900" lvl="1" indent="0"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it-IT" altLang="it-IT" sz="16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it-IT" altLang="it-IT" sz="2000" dirty="0" smtClean="0"/>
          </a:p>
        </p:txBody>
      </p:sp>
      <p:pic>
        <p:nvPicPr>
          <p:cNvPr id="16387" name="Picture 4" descr="logo%20anci%20dorat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0738" y="5949950"/>
            <a:ext cx="48418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sellaDiTesto 1"/>
          <p:cNvSpPr txBox="1"/>
          <p:nvPr/>
        </p:nvSpPr>
        <p:spPr>
          <a:xfrm>
            <a:off x="672574" y="836712"/>
            <a:ext cx="6984776" cy="5586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sz="1400" b="1" dirty="0" smtClean="0"/>
              <a:t>D.L</a:t>
            </a:r>
            <a:r>
              <a:rPr lang="it-IT" sz="1400" b="1" dirty="0"/>
              <a:t>. </a:t>
            </a:r>
            <a:r>
              <a:rPr lang="it-IT" sz="1400" b="1" dirty="0" smtClean="0"/>
              <a:t>n. 78/2015 (Decreto-legge Enti locali 2015): correttivi chiesti da ANCI</a:t>
            </a:r>
            <a:endParaRPr lang="it-IT" sz="1400" b="1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it-IT" sz="1400" i="1" dirty="0"/>
              <a:t>Possibilità di reclutare </a:t>
            </a:r>
            <a:r>
              <a:rPr lang="it-IT" sz="1400" i="1" u="sng" dirty="0"/>
              <a:t>figure «infungibili» nel settore </a:t>
            </a:r>
            <a:r>
              <a:rPr lang="it-IT" sz="1400" i="1" u="sng" dirty="0" smtClean="0"/>
              <a:t>educativo-scolastico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it-IT" sz="1400" i="1" dirty="0" smtClean="0"/>
              <a:t>Ripristino </a:t>
            </a:r>
            <a:r>
              <a:rPr lang="it-IT" sz="1400" i="1" dirty="0"/>
              <a:t>della facoltà di utilizzare i </a:t>
            </a:r>
            <a:r>
              <a:rPr lang="it-IT" sz="1400" i="1" u="sng" dirty="0" smtClean="0"/>
              <a:t>resti </a:t>
            </a:r>
            <a:r>
              <a:rPr lang="it-IT" sz="1400" i="1" u="sng" dirty="0" err="1"/>
              <a:t>assunzionali</a:t>
            </a:r>
            <a:r>
              <a:rPr lang="it-IT" sz="1400" i="1" u="sng" dirty="0"/>
              <a:t> </a:t>
            </a:r>
          </a:p>
          <a:p>
            <a:pPr>
              <a:lnSpc>
                <a:spcPct val="150000"/>
              </a:lnSpc>
            </a:pPr>
            <a:endParaRPr lang="it-IT" sz="1400" b="1" dirty="0" smtClean="0"/>
          </a:p>
          <a:p>
            <a:pPr>
              <a:lnSpc>
                <a:spcPct val="150000"/>
              </a:lnSpc>
            </a:pPr>
            <a:r>
              <a:rPr lang="it-IT" sz="1400" b="1" dirty="0" smtClean="0"/>
              <a:t>L</a:t>
            </a:r>
            <a:r>
              <a:rPr lang="it-IT" sz="1400" b="1" dirty="0"/>
              <a:t>. </a:t>
            </a:r>
            <a:r>
              <a:rPr lang="it-IT" sz="1400" b="1" dirty="0" smtClean="0"/>
              <a:t>n. 208/2015 (Legge di stabilità 2016)</a:t>
            </a:r>
            <a:endParaRPr lang="it-IT" sz="1400" b="1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it-IT" sz="1400" i="1" u="sng" dirty="0" smtClean="0"/>
              <a:t>Riduzione della capacità </a:t>
            </a:r>
            <a:r>
              <a:rPr lang="it-IT" sz="1400" i="1" u="sng" dirty="0" err="1" smtClean="0"/>
              <a:t>assunzionale</a:t>
            </a:r>
            <a:r>
              <a:rPr lang="it-IT" sz="1400" i="1" u="sng" dirty="0" smtClean="0"/>
              <a:t> dei Comuni al 25</a:t>
            </a:r>
            <a:r>
              <a:rPr lang="it-IT" sz="1400" i="1" u="sng" dirty="0"/>
              <a:t>% del personale </a:t>
            </a:r>
            <a:r>
              <a:rPr lang="it-IT" sz="1400" i="1" u="sng" dirty="0" smtClean="0"/>
              <a:t>cessato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it-IT" sz="1400" i="1" dirty="0" smtClean="0"/>
              <a:t>Divieto di procedere a copertura delle </a:t>
            </a:r>
            <a:r>
              <a:rPr lang="it-IT" sz="1400" i="1" u="sng" dirty="0" smtClean="0"/>
              <a:t>posizioni dirigenziali vacanti </a:t>
            </a:r>
            <a:r>
              <a:rPr lang="it-IT" sz="1400" i="1" dirty="0" smtClean="0"/>
              <a:t>al 15 ottobre 2015</a:t>
            </a:r>
          </a:p>
          <a:p>
            <a:pPr>
              <a:lnSpc>
                <a:spcPct val="150000"/>
              </a:lnSpc>
            </a:pPr>
            <a:endParaRPr lang="it-IT" sz="1400" b="1" dirty="0" smtClean="0"/>
          </a:p>
          <a:p>
            <a:pPr>
              <a:lnSpc>
                <a:spcPct val="150000"/>
              </a:lnSpc>
            </a:pPr>
            <a:r>
              <a:rPr lang="it-IT" sz="1400" b="1" dirty="0" smtClean="0"/>
              <a:t>D.L. n. 113/2016 (Decreto-legge Enti locali 2016): correttivi chiesti da ANCI</a:t>
            </a:r>
            <a:endParaRPr lang="it-IT" sz="1400" b="1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it-IT" sz="1400" i="1" dirty="0" smtClean="0"/>
              <a:t>Abrogazione </a:t>
            </a:r>
            <a:r>
              <a:rPr lang="it-IT" sz="1400" i="1" dirty="0"/>
              <a:t>obbligo contenimento incidenza della spesa di personale sul complesso delle spese </a:t>
            </a:r>
            <a:r>
              <a:rPr lang="it-IT" sz="1400" i="1" dirty="0" smtClean="0"/>
              <a:t>correnti</a:t>
            </a:r>
            <a:endParaRPr lang="it-IT" sz="1400" i="1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it-IT" sz="1400" i="1" dirty="0" smtClean="0"/>
              <a:t>Estensione turn-over al 75% nei </a:t>
            </a:r>
            <a:r>
              <a:rPr lang="it-IT" sz="1400" i="1" dirty="0"/>
              <a:t>Comuni con popolazione inferiore a </a:t>
            </a:r>
            <a:r>
              <a:rPr lang="it-IT" sz="1400" i="1" dirty="0" smtClean="0"/>
              <a:t>10.000 </a:t>
            </a:r>
            <a:r>
              <a:rPr lang="it-IT" sz="1400" i="1" dirty="0" smtClean="0"/>
              <a:t>abitanti</a:t>
            </a:r>
            <a:endParaRPr lang="it-IT" sz="1400" i="1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it-IT" sz="1400" i="1" dirty="0"/>
              <a:t>Programma straordinario di assunzioni nel settore educativo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endParaRPr lang="it-IT" sz="1400" i="1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endParaRPr lang="it-IT" sz="1400" i="1" dirty="0"/>
          </a:p>
        </p:txBody>
      </p:sp>
    </p:spTree>
    <p:extLst>
      <p:ext uri="{BB962C8B-B14F-4D97-AF65-F5344CB8AC3E}">
        <p14:creationId xmlns="" xmlns:p14="http://schemas.microsoft.com/office/powerpoint/2010/main" val="1499974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umetto 1 11"/>
          <p:cNvSpPr/>
          <p:nvPr/>
        </p:nvSpPr>
        <p:spPr>
          <a:xfrm>
            <a:off x="1115616" y="908720"/>
            <a:ext cx="1800200" cy="2016224"/>
          </a:xfrm>
          <a:prstGeom prst="wedgeRectCallout">
            <a:avLst>
              <a:gd name="adj1" fmla="val 4179"/>
              <a:gd name="adj2" fmla="val 153379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b="1" dirty="0" smtClean="0">
                <a:solidFill>
                  <a:schemeClr val="tx1"/>
                </a:solidFill>
              </a:rPr>
              <a:t>Corte dei Conti nel 2105 con interpretazione  della finanziaria del 2007 (!) reintroduce l’obbligo per i Comuni di ridurre l’incidenza della spesa di personale su quella corrente, contraddicendo abrogazione appena stabilita dal legislatore</a:t>
            </a:r>
            <a:endParaRPr lang="it-IT" sz="1000" b="1" dirty="0">
              <a:solidFill>
                <a:schemeClr val="tx1"/>
              </a:solidFill>
            </a:endParaRP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558800"/>
          </a:xfrm>
        </p:spPr>
        <p:txBody>
          <a:bodyPr/>
          <a:lstStyle/>
          <a:p>
            <a:pPr eaLnBrk="1" hangingPunct="1"/>
            <a:r>
              <a:rPr lang="it-IT" altLang="it-IT" sz="2400" b="1" i="1" dirty="0" smtClean="0"/>
              <a:t>La confusione normativa: un caso emblematico				</a:t>
            </a:r>
          </a:p>
        </p:txBody>
      </p:sp>
      <p:pic>
        <p:nvPicPr>
          <p:cNvPr id="16387" name="Picture 4" descr="logo%20anci%20dorat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0738" y="5949950"/>
            <a:ext cx="48418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Connettore 1 6"/>
          <p:cNvCxnSpPr/>
          <p:nvPr/>
        </p:nvCxnSpPr>
        <p:spPr>
          <a:xfrm>
            <a:off x="179512" y="5013176"/>
            <a:ext cx="835292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Fumetto 1 8"/>
          <p:cNvSpPr/>
          <p:nvPr/>
        </p:nvSpPr>
        <p:spPr>
          <a:xfrm>
            <a:off x="5004048" y="908720"/>
            <a:ext cx="1656184" cy="2016224"/>
          </a:xfrm>
          <a:prstGeom prst="wedgeRectCallout">
            <a:avLst>
              <a:gd name="adj1" fmla="val -54946"/>
              <a:gd name="adj2" fmla="val 15427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b="1" dirty="0" smtClean="0">
                <a:solidFill>
                  <a:schemeClr val="tx1"/>
                </a:solidFill>
              </a:rPr>
              <a:t>La Sezione delle Autonomie torna sull’argomento con la Deliberazione  n. 16/2016, non accogliendo le richieste delle Sezioni regionali e confermando l’interpretazione restrittiva</a:t>
            </a:r>
            <a:endParaRPr lang="it-IT" sz="1000" b="1" dirty="0">
              <a:solidFill>
                <a:schemeClr val="tx1"/>
              </a:solidFill>
            </a:endParaRPr>
          </a:p>
        </p:txBody>
      </p:sp>
      <p:sp>
        <p:nvSpPr>
          <p:cNvPr id="11" name="Fumetto 1 10"/>
          <p:cNvSpPr/>
          <p:nvPr/>
        </p:nvSpPr>
        <p:spPr>
          <a:xfrm>
            <a:off x="3059832" y="908720"/>
            <a:ext cx="1800200" cy="2016224"/>
          </a:xfrm>
          <a:prstGeom prst="wedgeRectCallout">
            <a:avLst>
              <a:gd name="adj1" fmla="val -97330"/>
              <a:gd name="adj2" fmla="val 15335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b="1" dirty="0" smtClean="0">
                <a:solidFill>
                  <a:schemeClr val="tx1"/>
                </a:solidFill>
              </a:rPr>
              <a:t>Conseguenza del nuovo vincolo creato “per via interpretativa” è che anche molti Comuni virtuosi sono fuori dai nuovi parametri e subiscono divieto assunzioni a qualsiasi titolo e tipologia, di concludere stabilizzazioni in atto, di stipulare contratti di servizio con soggetti privati</a:t>
            </a:r>
            <a:endParaRPr lang="it-IT" sz="1000" b="1" dirty="0">
              <a:solidFill>
                <a:schemeClr val="tx1"/>
              </a:solidFill>
            </a:endParaRPr>
          </a:p>
        </p:txBody>
      </p:sp>
      <p:sp>
        <p:nvSpPr>
          <p:cNvPr id="13" name="Fumetto 1 12"/>
          <p:cNvSpPr/>
          <p:nvPr/>
        </p:nvSpPr>
        <p:spPr>
          <a:xfrm>
            <a:off x="5868144" y="3068960"/>
            <a:ext cx="1872208" cy="1368152"/>
          </a:xfrm>
          <a:prstGeom prst="wedgeRectCallout">
            <a:avLst>
              <a:gd name="adj1" fmla="val -41803"/>
              <a:gd name="adj2" fmla="val 90346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b="1" dirty="0" smtClean="0">
                <a:solidFill>
                  <a:schemeClr val="tx1"/>
                </a:solidFill>
              </a:rPr>
              <a:t>L’ANCI si attiva scrivendo ai Ministri </a:t>
            </a:r>
            <a:r>
              <a:rPr lang="it-IT" sz="1000" b="1" dirty="0" err="1" smtClean="0">
                <a:solidFill>
                  <a:schemeClr val="tx1"/>
                </a:solidFill>
              </a:rPr>
              <a:t>Padoan</a:t>
            </a:r>
            <a:r>
              <a:rPr lang="it-IT" sz="1000" b="1" dirty="0" smtClean="0">
                <a:solidFill>
                  <a:schemeClr val="tx1"/>
                </a:solidFill>
              </a:rPr>
              <a:t>, Madia e Costa e alla Conferenza Unificata; </a:t>
            </a:r>
            <a:r>
              <a:rPr lang="it-IT" sz="1000" b="1" dirty="0" smtClean="0">
                <a:solidFill>
                  <a:schemeClr val="tx1"/>
                </a:solidFill>
              </a:rPr>
              <a:t> si avviano </a:t>
            </a:r>
            <a:r>
              <a:rPr lang="it-IT" sz="1000" b="1" dirty="0" smtClean="0">
                <a:solidFill>
                  <a:schemeClr val="tx1"/>
                </a:solidFill>
              </a:rPr>
              <a:t>tavoli tecnici </a:t>
            </a:r>
            <a:r>
              <a:rPr lang="it-IT" sz="1000" b="1" dirty="0" smtClean="0">
                <a:solidFill>
                  <a:schemeClr val="tx1"/>
                </a:solidFill>
              </a:rPr>
              <a:t>e  </a:t>
            </a:r>
            <a:r>
              <a:rPr lang="it-IT" sz="1000" b="1" dirty="0" smtClean="0">
                <a:solidFill>
                  <a:schemeClr val="tx1"/>
                </a:solidFill>
              </a:rPr>
              <a:t>politici di confronto </a:t>
            </a:r>
            <a:r>
              <a:rPr lang="it-IT" sz="1000" b="1" dirty="0" smtClean="0">
                <a:solidFill>
                  <a:schemeClr val="tx1"/>
                </a:solidFill>
              </a:rPr>
              <a:t>e vengono formulati emendamenti </a:t>
            </a:r>
            <a:r>
              <a:rPr lang="it-IT" sz="1000" b="1" dirty="0" smtClean="0">
                <a:solidFill>
                  <a:schemeClr val="tx1"/>
                </a:solidFill>
              </a:rPr>
              <a:t>per risolvere la questione</a:t>
            </a:r>
            <a:endParaRPr lang="it-IT" sz="1000" b="1" dirty="0">
              <a:solidFill>
                <a:schemeClr val="tx1"/>
              </a:solidFill>
            </a:endParaRPr>
          </a:p>
        </p:txBody>
      </p:sp>
      <p:sp>
        <p:nvSpPr>
          <p:cNvPr id="14" name="Fumetto 1 13"/>
          <p:cNvSpPr/>
          <p:nvPr/>
        </p:nvSpPr>
        <p:spPr>
          <a:xfrm>
            <a:off x="6804248" y="908720"/>
            <a:ext cx="1872208" cy="2016223"/>
          </a:xfrm>
          <a:prstGeom prst="wedgeRectCallout">
            <a:avLst>
              <a:gd name="adj1" fmla="val 1012"/>
              <a:gd name="adj2" fmla="val 15313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b="1" dirty="0" smtClean="0">
                <a:solidFill>
                  <a:schemeClr val="tx1"/>
                </a:solidFill>
              </a:rPr>
              <a:t>Il </a:t>
            </a:r>
            <a:r>
              <a:rPr lang="it-IT" sz="1000" b="1" dirty="0" err="1" smtClean="0">
                <a:solidFill>
                  <a:schemeClr val="tx1"/>
                </a:solidFill>
              </a:rPr>
              <a:t>DL</a:t>
            </a:r>
            <a:r>
              <a:rPr lang="it-IT" sz="1000" b="1" dirty="0" smtClean="0">
                <a:solidFill>
                  <a:schemeClr val="tx1"/>
                </a:solidFill>
              </a:rPr>
              <a:t> 113/2016 ripristina la situazione voluta dal legislatore con il </a:t>
            </a:r>
            <a:r>
              <a:rPr lang="it-IT" sz="1000" b="1" dirty="0" err="1" smtClean="0">
                <a:solidFill>
                  <a:schemeClr val="tx1"/>
                </a:solidFill>
              </a:rPr>
              <a:t>DL</a:t>
            </a:r>
            <a:r>
              <a:rPr lang="it-IT" sz="1000" b="1" dirty="0" smtClean="0">
                <a:solidFill>
                  <a:schemeClr val="tx1"/>
                </a:solidFill>
              </a:rPr>
              <a:t> 90/2014. </a:t>
            </a:r>
          </a:p>
          <a:p>
            <a:pPr algn="ctr"/>
            <a:r>
              <a:rPr lang="it-IT" sz="1000" b="1" dirty="0" smtClean="0">
                <a:solidFill>
                  <a:schemeClr val="tx1"/>
                </a:solidFill>
              </a:rPr>
              <a:t>Due anni di incertezze per tornare al punto di partenza</a:t>
            </a:r>
            <a:endParaRPr lang="it-IT" sz="1000" b="1" dirty="0">
              <a:solidFill>
                <a:schemeClr val="tx1"/>
              </a:solidFill>
            </a:endParaRPr>
          </a:p>
        </p:txBody>
      </p:sp>
      <p:sp>
        <p:nvSpPr>
          <p:cNvPr id="10" name="Fumetto 1 9"/>
          <p:cNvSpPr/>
          <p:nvPr/>
        </p:nvSpPr>
        <p:spPr>
          <a:xfrm>
            <a:off x="3347864" y="3068960"/>
            <a:ext cx="2304256" cy="1368152"/>
          </a:xfrm>
          <a:prstGeom prst="wedgeRectCallout">
            <a:avLst>
              <a:gd name="adj1" fmla="val -44918"/>
              <a:gd name="adj2" fmla="val 9145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b="1" dirty="0" smtClean="0">
                <a:solidFill>
                  <a:schemeClr val="tx1"/>
                </a:solidFill>
              </a:rPr>
              <a:t>Le Sezioni regionali di Corte Conti del Veneto e della Lombardia contestano l’interpretazione della Sezione delle Autonomie, evidenziandone gli effetti paradossali (sanzioni per i Comuni più virtuosi) e richiedono nuova pronuncia di chiarimento.</a:t>
            </a:r>
            <a:endParaRPr lang="it-IT" sz="1000" b="1" dirty="0">
              <a:solidFill>
                <a:schemeClr val="tx1"/>
              </a:solidFill>
            </a:endParaRPr>
          </a:p>
        </p:txBody>
      </p:sp>
      <p:sp>
        <p:nvSpPr>
          <p:cNvPr id="8" name="Fumetto 1 7"/>
          <p:cNvSpPr/>
          <p:nvPr/>
        </p:nvSpPr>
        <p:spPr>
          <a:xfrm>
            <a:off x="755576" y="3068960"/>
            <a:ext cx="2088232" cy="1250664"/>
          </a:xfrm>
          <a:prstGeom prst="wedgeRectCallout">
            <a:avLst>
              <a:gd name="adj1" fmla="val -57523"/>
              <a:gd name="adj2" fmla="val 103463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b="1" dirty="0" smtClean="0">
                <a:solidFill>
                  <a:schemeClr val="tx1"/>
                </a:solidFill>
              </a:rPr>
              <a:t>Il </a:t>
            </a:r>
            <a:r>
              <a:rPr lang="it-IT" sz="1000" b="1" dirty="0" err="1" smtClean="0">
                <a:solidFill>
                  <a:schemeClr val="tx1"/>
                </a:solidFill>
              </a:rPr>
              <a:t>DL</a:t>
            </a:r>
            <a:r>
              <a:rPr lang="it-IT" sz="1000" b="1" dirty="0" smtClean="0">
                <a:solidFill>
                  <a:schemeClr val="tx1"/>
                </a:solidFill>
              </a:rPr>
              <a:t> 90/2014, stabilisce un tetto di spesa fisso per ogni Comune (media triennio 2011-2013) e abroga obbligo di ridurre l’incidenza della spesa di personale sulla spesa corrente.</a:t>
            </a:r>
            <a:endParaRPr lang="it-IT" sz="1000" b="1" dirty="0">
              <a:solidFill>
                <a:schemeClr val="tx1"/>
              </a:solidFill>
            </a:endParaRPr>
          </a:p>
        </p:txBody>
      </p:sp>
      <p:sp>
        <p:nvSpPr>
          <p:cNvPr id="26" name="Freccia circolare in giù 25"/>
          <p:cNvSpPr/>
          <p:nvPr/>
        </p:nvSpPr>
        <p:spPr>
          <a:xfrm rot="10800000">
            <a:off x="395536" y="5301207"/>
            <a:ext cx="7272808" cy="792089"/>
          </a:xfrm>
          <a:prstGeom prst="curvedDownArrow">
            <a:avLst>
              <a:gd name="adj1" fmla="val 18679"/>
              <a:gd name="adj2" fmla="val 60695"/>
              <a:gd name="adj3" fmla="val 14581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8" name="CasellaDiTesto 27"/>
          <p:cNvSpPr txBox="1"/>
          <p:nvPr/>
        </p:nvSpPr>
        <p:spPr>
          <a:xfrm>
            <a:off x="4427984" y="5013176"/>
            <a:ext cx="9361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err="1" smtClean="0"/>
              <a:t>Mag</a:t>
            </a:r>
            <a:r>
              <a:rPr lang="it-IT" sz="1200" b="1" dirty="0" smtClean="0"/>
              <a:t> 2016</a:t>
            </a:r>
            <a:endParaRPr lang="it-IT" sz="1200" b="1" dirty="0"/>
          </a:p>
        </p:txBody>
      </p:sp>
      <p:sp>
        <p:nvSpPr>
          <p:cNvPr id="29" name="CasellaDiTesto 28"/>
          <p:cNvSpPr txBox="1"/>
          <p:nvPr/>
        </p:nvSpPr>
        <p:spPr>
          <a:xfrm>
            <a:off x="179512" y="5013176"/>
            <a:ext cx="1008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err="1" smtClean="0"/>
              <a:t>Giu</a:t>
            </a:r>
            <a:r>
              <a:rPr lang="it-IT" sz="1200" b="1" dirty="0" smtClean="0"/>
              <a:t> 2014</a:t>
            </a:r>
            <a:endParaRPr lang="it-IT" sz="1200" b="1" dirty="0"/>
          </a:p>
        </p:txBody>
      </p:sp>
      <p:sp>
        <p:nvSpPr>
          <p:cNvPr id="30" name="CasellaDiTesto 29"/>
          <p:cNvSpPr txBox="1"/>
          <p:nvPr/>
        </p:nvSpPr>
        <p:spPr>
          <a:xfrm>
            <a:off x="1835696" y="5013176"/>
            <a:ext cx="1008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smtClean="0"/>
              <a:t>Set 2015</a:t>
            </a:r>
            <a:endParaRPr lang="it-IT" sz="1200" b="1" dirty="0"/>
          </a:p>
        </p:txBody>
      </p:sp>
      <p:sp>
        <p:nvSpPr>
          <p:cNvPr id="32" name="CasellaDiTesto 31"/>
          <p:cNvSpPr txBox="1"/>
          <p:nvPr/>
        </p:nvSpPr>
        <p:spPr>
          <a:xfrm>
            <a:off x="3059832" y="5013176"/>
            <a:ext cx="1080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smtClean="0"/>
              <a:t>Mar 2016</a:t>
            </a:r>
          </a:p>
        </p:txBody>
      </p:sp>
      <p:sp>
        <p:nvSpPr>
          <p:cNvPr id="33" name="CasellaDiTesto 32"/>
          <p:cNvSpPr txBox="1"/>
          <p:nvPr/>
        </p:nvSpPr>
        <p:spPr>
          <a:xfrm>
            <a:off x="7164288" y="5013176"/>
            <a:ext cx="1080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err="1" smtClean="0"/>
              <a:t>Giu</a:t>
            </a:r>
            <a:r>
              <a:rPr lang="it-IT" sz="1200" b="1" dirty="0" smtClean="0"/>
              <a:t> 2016</a:t>
            </a:r>
            <a:endParaRPr lang="it-IT" sz="1200" b="1" dirty="0"/>
          </a:p>
        </p:txBody>
      </p:sp>
      <p:sp>
        <p:nvSpPr>
          <p:cNvPr id="34" name="CasellaDiTesto 33"/>
          <p:cNvSpPr txBox="1"/>
          <p:nvPr/>
        </p:nvSpPr>
        <p:spPr>
          <a:xfrm>
            <a:off x="5652120" y="5013176"/>
            <a:ext cx="1152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err="1" smtClean="0"/>
              <a:t>Mag</a:t>
            </a:r>
            <a:r>
              <a:rPr lang="it-IT" sz="1200" b="1" dirty="0" smtClean="0"/>
              <a:t> 2016</a:t>
            </a:r>
            <a:endParaRPr lang="it-IT" sz="1200" b="1" dirty="0"/>
          </a:p>
        </p:txBody>
      </p:sp>
    </p:spTree>
    <p:extLst>
      <p:ext uri="{BB962C8B-B14F-4D97-AF65-F5344CB8AC3E}">
        <p14:creationId xmlns="" xmlns:p14="http://schemas.microsoft.com/office/powerpoint/2010/main" val="575984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allAtOnce" animBg="1"/>
      <p:bldP spid="4098" grpId="0"/>
      <p:bldP spid="9" grpId="0" build="allAtOnce" animBg="1"/>
      <p:bldP spid="11" grpId="0" build="allAtOnce" animBg="1"/>
      <p:bldP spid="13" grpId="0" build="allAtOnce" animBg="1"/>
      <p:bldP spid="14" grpId="0" build="allAtOnce" animBg="1"/>
      <p:bldP spid="10" grpId="0" build="allAtOnce" animBg="1"/>
      <p:bldP spid="8" grpId="0" build="allAtOnce" animBg="1"/>
      <p:bldP spid="26" grpId="0" animBg="1"/>
      <p:bldP spid="28" grpId="0" build="allAtOnce"/>
      <p:bldP spid="29" grpId="0" build="allAtOnce"/>
      <p:bldP spid="30" grpId="0" build="allAtOnce"/>
      <p:bldP spid="32" grpId="0" build="allAtOnce"/>
      <p:bldP spid="33" grpId="0" build="allAtOnce"/>
      <p:bldP spid="34" grpId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558800"/>
          </a:xfrm>
        </p:spPr>
        <p:txBody>
          <a:bodyPr/>
          <a:lstStyle/>
          <a:p>
            <a:pPr eaLnBrk="1" hangingPunct="1"/>
            <a:r>
              <a:rPr lang="it-IT" altLang="it-IT" sz="2400" b="1" i="1" dirty="0" smtClean="0"/>
              <a:t>La corsa ad ostacoli per assumere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34975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None/>
            </a:pPr>
            <a:r>
              <a:rPr lang="it-IT" altLang="it-IT" sz="2000" dirty="0" smtClean="0"/>
              <a:t>	</a:t>
            </a:r>
          </a:p>
          <a:p>
            <a:pPr marL="342900" lvl="1" indent="0"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it-IT" altLang="it-IT" sz="16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it-IT" altLang="it-IT" sz="2000" dirty="0" smtClean="0"/>
          </a:p>
        </p:txBody>
      </p:sp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71309298"/>
              </p:ext>
            </p:extLst>
          </p:nvPr>
        </p:nvGraphicFramePr>
        <p:xfrm>
          <a:off x="539551" y="908720"/>
          <a:ext cx="8143279" cy="52403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159059"/>
                <a:gridCol w="1984220"/>
              </a:tblGrid>
              <a:tr h="1484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Condizioni per procedere ad assunzioni a qualsiasi titolo</a:t>
                      </a:r>
                      <a:endParaRPr lang="it-IT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78" marR="602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Norma</a:t>
                      </a:r>
                      <a:endParaRPr lang="it-IT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78" marR="60278" marT="0" marB="0"/>
                </a:tc>
              </a:tr>
              <a:tr h="1484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 </a:t>
                      </a:r>
                      <a:endParaRPr lang="it-IT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78" marR="602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 </a:t>
                      </a:r>
                      <a:endParaRPr lang="it-IT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78" marR="60278" marT="0" marB="0"/>
                </a:tc>
              </a:tr>
              <a:tr h="2406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 smtClean="0">
                          <a:effectLst/>
                        </a:rPr>
                        <a:t>1.</a:t>
                      </a:r>
                      <a:r>
                        <a:rPr lang="it-IT" sz="1000" baseline="0" dirty="0" smtClean="0">
                          <a:effectLst/>
                        </a:rPr>
                        <a:t> </a:t>
                      </a:r>
                      <a:r>
                        <a:rPr lang="it-IT" sz="1000" dirty="0" smtClean="0">
                          <a:effectLst/>
                        </a:rPr>
                        <a:t>Assenza </a:t>
                      </a:r>
                      <a:r>
                        <a:rPr lang="it-IT" sz="1000" dirty="0">
                          <a:effectLst/>
                        </a:rPr>
                        <a:t>dello stato di </a:t>
                      </a:r>
                      <a:r>
                        <a:rPr lang="it-IT" sz="1000" dirty="0" err="1">
                          <a:effectLst/>
                        </a:rPr>
                        <a:t>deficitarietà</a:t>
                      </a:r>
                      <a:r>
                        <a:rPr lang="it-IT" sz="1000" dirty="0">
                          <a:effectLst/>
                        </a:rPr>
                        <a:t> strutturale e di </a:t>
                      </a:r>
                      <a:r>
                        <a:rPr lang="it-IT" sz="1000" dirty="0" smtClean="0">
                          <a:effectLst/>
                        </a:rPr>
                        <a:t>dissesto</a:t>
                      </a:r>
                      <a:r>
                        <a:rPr lang="it-IT" sz="1000" baseline="0" dirty="0" smtClean="0">
                          <a:effectLst/>
                        </a:rPr>
                        <a:t> (le assunzioni negli Enti dissestati  sono sottoposte ad autorizzazione del Ministero dell’Interno)</a:t>
                      </a:r>
                      <a:endParaRPr lang="it-IT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78" marR="602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>
                          <a:effectLst/>
                        </a:rPr>
                        <a:t>Art. 243, comma 1, D.Lgs. 267/2000</a:t>
                      </a:r>
                      <a:endParaRPr lang="it-IT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78" marR="60278" marT="0" marB="0"/>
                </a:tc>
              </a:tr>
              <a:tr h="6017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 smtClean="0">
                          <a:effectLst/>
                        </a:rPr>
                        <a:t>2. Fino </a:t>
                      </a:r>
                      <a:r>
                        <a:rPr lang="it-IT" sz="1000" dirty="0">
                          <a:effectLst/>
                        </a:rPr>
                        <a:t>al 2016: rispetto del patto di stabilità interno nell’anno precedente o rilevato nell’anno precedente </a:t>
                      </a:r>
                      <a:r>
                        <a:rPr lang="it-IT" sz="1000" dirty="0" smtClean="0">
                          <a:effectLst/>
                        </a:rPr>
                        <a:t>(Comuni </a:t>
                      </a:r>
                      <a:r>
                        <a:rPr lang="it-IT" sz="1000" dirty="0">
                          <a:effectLst/>
                        </a:rPr>
                        <a:t>che nel 2015 erano soggetti al patto di stabilità interno</a:t>
                      </a:r>
                      <a:r>
                        <a:rPr lang="it-IT" sz="1000" dirty="0" smtClean="0">
                          <a:effectLst/>
                        </a:rPr>
                        <a:t>)</a:t>
                      </a:r>
                      <a:endParaRPr lang="it-IT" sz="1000" dirty="0">
                        <a:effectLst/>
                      </a:endParaRPr>
                    </a:p>
                  </a:txBody>
                  <a:tcPr marL="60278" marR="602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Art. 76, c. 4, D.L. 112/2008;</a:t>
                      </a:r>
                      <a:endParaRPr lang="it-IT" sz="10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Art. 31, comma 26 DL 183/2011</a:t>
                      </a:r>
                      <a:endParaRPr lang="it-IT" sz="10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it-IT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78" marR="60278" marT="0" marB="0"/>
                </a:tc>
              </a:tr>
              <a:tr h="3071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 smtClean="0">
                          <a:effectLst/>
                        </a:rPr>
                        <a:t>3. Dal </a:t>
                      </a:r>
                      <a:r>
                        <a:rPr lang="it-IT" sz="1000" dirty="0">
                          <a:effectLst/>
                        </a:rPr>
                        <a:t>2017: saldo non negativo, in termini di competenza, tra le entrate finali e le spese </a:t>
                      </a:r>
                      <a:r>
                        <a:rPr lang="it-IT" sz="1000" dirty="0" smtClean="0">
                          <a:effectLst/>
                        </a:rPr>
                        <a:t>finali (tutti i Comuni)</a:t>
                      </a:r>
                      <a:endParaRPr lang="it-IT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78" marR="602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>
                          <a:effectLst/>
                        </a:rPr>
                        <a:t>Art. 1, comma 723, lett. e), L. 208/2015</a:t>
                      </a:r>
                      <a:endParaRPr lang="it-IT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78" marR="60278" marT="0" marB="0"/>
                </a:tc>
              </a:tr>
              <a:tr h="6017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 smtClean="0">
                          <a:effectLst/>
                        </a:rPr>
                        <a:t>4. Rispetto </a:t>
                      </a:r>
                      <a:r>
                        <a:rPr lang="it-IT" sz="1000" dirty="0">
                          <a:effectLst/>
                        </a:rPr>
                        <a:t>del termine (anno precedente) per la trasmissione della certificazione del patto di stabilità/pareggio di bilancio</a:t>
                      </a:r>
                      <a:endParaRPr lang="it-IT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78" marR="602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Art. 31, comma 20 DL 183/2011;</a:t>
                      </a:r>
                      <a:endParaRPr lang="it-IT" sz="10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Art. 1, comma 720, L. 208/2015</a:t>
                      </a:r>
                      <a:endParaRPr lang="it-IT" sz="10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it-IT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78" marR="60278" marT="0" marB="0"/>
                </a:tc>
              </a:tr>
              <a:tr h="4813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 smtClean="0">
                          <a:effectLst/>
                        </a:rPr>
                        <a:t>5. Rispetto </a:t>
                      </a:r>
                      <a:r>
                        <a:rPr lang="it-IT" sz="1000" dirty="0">
                          <a:effectLst/>
                        </a:rPr>
                        <a:t>del tetto alla spesa di personale riferito alla media del triennio 2011-2013 (comuni che nel 2015 erano soggetti al patto di stabilità interno)</a:t>
                      </a:r>
                      <a:endParaRPr lang="it-IT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78" marR="602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effectLst/>
                        </a:rPr>
                        <a:t>Art. 1, commi da 557 a 557-quater, L. 296/2006</a:t>
                      </a:r>
                      <a:endParaRPr lang="it-IT" sz="10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effectLst/>
                        </a:rPr>
                        <a:t>Art. 1, comma 762, L. 208/2015</a:t>
                      </a:r>
                      <a:endParaRPr lang="it-IT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78" marR="60278" marT="0" marB="0"/>
                </a:tc>
              </a:tr>
              <a:tr h="5133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6. Rispetto </a:t>
                      </a:r>
                      <a:r>
                        <a:rPr lang="it-IT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dei termini previsti per l’approvazione dei bilanci di previsione, dei rendiconti e del bilancio consolidato e del termine di trenta giorni dalla loro approvazione per l’invio dei relativi dati alla banca dati delle amministrazioni </a:t>
                      </a:r>
                      <a:r>
                        <a:rPr lang="it-IT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pubbliche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Art. 9, comma 1-quinquies, D.L. 113/2016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813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7. Rispetto </a:t>
                      </a:r>
                      <a:r>
                        <a:rPr lang="it-IT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del tetto alla spesa di personale riferita all’anno 2008 (comuni che nel 2015 non erano soggetti al patto di stabilità interno)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Art. 1, comma 562, L. 296/2006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Art. 1, comma 762, L. 208/2015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813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8. Programmazione </a:t>
                      </a:r>
                      <a:r>
                        <a:rPr lang="it-IT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triennale del fabbisogno di personale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Art. 6, comma 6, D.Lgs. 165/2001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813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9. Ricognizione </a:t>
                      </a:r>
                      <a:r>
                        <a:rPr lang="it-IT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ANNUALE eccedenze di personale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art. 33, comma 2, D. </a:t>
                      </a:r>
                      <a:r>
                        <a:rPr lang="it-IT" sz="10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Lgs</a:t>
                      </a:r>
                      <a:r>
                        <a:rPr lang="it-IT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. 165/2001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813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 Adozione </a:t>
                      </a:r>
                      <a:r>
                        <a:rPr lang="it-IT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del piano triennale delle azioni positive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art. 48, comma 1, D. </a:t>
                      </a:r>
                      <a:r>
                        <a:rPr lang="it-IT" sz="10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Lgs</a:t>
                      </a:r>
                      <a:r>
                        <a:rPr lang="it-IT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. 198/2006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6" name="Picture 4" descr="logo%20anci%20dorat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0601" y="5934247"/>
            <a:ext cx="48418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116940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2400" b="1" dirty="0" smtClean="0"/>
              <a:t>I paradossi: </a:t>
            </a:r>
            <a:r>
              <a:rPr lang="it-IT" sz="2400" b="1" dirty="0"/>
              <a:t>oggi è </a:t>
            </a:r>
            <a:r>
              <a:rPr lang="it-IT" sz="2400" b="1" dirty="0" smtClean="0"/>
              <a:t>impossibile avere persone giuste al posto giusto</a:t>
            </a:r>
            <a:endParaRPr lang="it-IT" sz="2400" b="1" i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5184576"/>
          </a:xfrm>
        </p:spPr>
        <p:txBody>
          <a:bodyPr/>
          <a:lstStyle/>
          <a:p>
            <a:endParaRPr lang="it-IT" sz="1600" dirty="0" smtClean="0"/>
          </a:p>
          <a:p>
            <a:r>
              <a:rPr lang="it-IT" sz="1600" dirty="0" smtClean="0"/>
              <a:t>Gli effetti concreti del blocco del ricambio generazionale hanno determinato in molti casi situazioni di paralisi amministrativa</a:t>
            </a:r>
          </a:p>
          <a:p>
            <a:endParaRPr lang="it-IT" sz="1600" dirty="0" smtClean="0"/>
          </a:p>
          <a:p>
            <a:r>
              <a:rPr lang="it-IT" sz="1600" dirty="0" smtClean="0"/>
              <a:t>Molti comuni si trovano nell’impossibilità di procedere alla sostituzione di figure fondamentali, come il responsabile finanziario, il capo dell’ufficio tecnico (Edilizia, Lavori pubblici), il Comandante della Polizia municipale</a:t>
            </a:r>
          </a:p>
          <a:p>
            <a:endParaRPr lang="it-IT" sz="1600" dirty="0" smtClean="0"/>
          </a:p>
          <a:p>
            <a:endParaRPr lang="it-IT" sz="1600" dirty="0" smtClean="0"/>
          </a:p>
          <a:p>
            <a:r>
              <a:rPr lang="it-IT" sz="1600" dirty="0" smtClean="0"/>
              <a:t>La stretta sulle assunzioni e il congelamento dei posti dirigenziali vacanti ha obbligato ad attribuire ad interim tali funzioni a personale privo delle qualifiche professionali necessarie (ingegneri responsabili del settore finanziario, avvocati responsabili dell’ufficio tecnico, etc.)</a:t>
            </a:r>
          </a:p>
          <a:p>
            <a:endParaRPr lang="it-IT" sz="1600" dirty="0" smtClean="0"/>
          </a:p>
          <a:p>
            <a:r>
              <a:rPr lang="it-IT" sz="1600" dirty="0" smtClean="0"/>
              <a:t>Lavori a rischio vengono svolti  da personale in età avanzata (ad esempio, per la polizia municipale, i servizi di pattugliamento in moto) </a:t>
            </a:r>
          </a:p>
          <a:p>
            <a:pPr>
              <a:buNone/>
            </a:pPr>
            <a:endParaRPr lang="it-IT" sz="1600" dirty="0" smtClean="0"/>
          </a:p>
          <a:p>
            <a:pPr>
              <a:buNone/>
            </a:pPr>
            <a:endParaRPr lang="it-IT" sz="1600" dirty="0" smtClean="0"/>
          </a:p>
          <a:p>
            <a:pPr>
              <a:buNone/>
            </a:pPr>
            <a:endParaRPr lang="it-IT" sz="1600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424" y="5949280"/>
            <a:ext cx="4810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954713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558899"/>
          </a:xfrm>
        </p:spPr>
        <p:txBody>
          <a:bodyPr/>
          <a:lstStyle/>
          <a:p>
            <a:r>
              <a:rPr lang="it-IT" sz="2400" b="1" dirty="0"/>
              <a:t> Alcuni casi concreti: Ascoli </a:t>
            </a:r>
            <a:r>
              <a:rPr lang="it-IT" sz="2400" b="1" dirty="0" smtClean="0"/>
              <a:t>Piceno</a:t>
            </a:r>
            <a:endParaRPr lang="it-IT" sz="2400" b="1" i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424" y="5949280"/>
            <a:ext cx="4810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ttangolo arrotondato 4"/>
          <p:cNvSpPr/>
          <p:nvPr/>
        </p:nvSpPr>
        <p:spPr>
          <a:xfrm>
            <a:off x="755576" y="1340768"/>
            <a:ext cx="3888432" cy="504056"/>
          </a:xfrm>
          <a:prstGeom prst="roundRect">
            <a:avLst/>
          </a:prstGeom>
          <a:solidFill>
            <a:srgbClr val="CC3300"/>
          </a:solidFill>
          <a:ln>
            <a:solidFill>
              <a:srgbClr val="8613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/>
              <a:t>Quasi 50.000 abitanti</a:t>
            </a:r>
            <a:endParaRPr lang="it-IT" b="1" dirty="0"/>
          </a:p>
        </p:txBody>
      </p:sp>
      <p:sp>
        <p:nvSpPr>
          <p:cNvPr id="7" name="Rettangolo arrotondato 6"/>
          <p:cNvSpPr/>
          <p:nvPr/>
        </p:nvSpPr>
        <p:spPr>
          <a:xfrm>
            <a:off x="755576" y="3618021"/>
            <a:ext cx="8064896" cy="963107"/>
          </a:xfrm>
          <a:prstGeom prst="roundRect">
            <a:avLst/>
          </a:prstGeom>
          <a:solidFill>
            <a:srgbClr val="CC3300"/>
          </a:solidFill>
          <a:ln>
            <a:solidFill>
              <a:srgbClr val="8613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/>
              <a:t>Comune capofila dell’Ambito Territoriale Sociale XXII, che include anche diversi comuni del cratere sismico, con notevole aumento della domanda strutturale di</a:t>
            </a:r>
            <a:r>
              <a:rPr lang="it-IT" dirty="0" smtClean="0"/>
              <a:t> </a:t>
            </a:r>
            <a:r>
              <a:rPr lang="it-IT" b="1" u="sng" dirty="0" smtClean="0"/>
              <a:t>sostegno socio-assistenziale di tipo strutturale</a:t>
            </a:r>
            <a:endParaRPr lang="it-IT" b="1" dirty="0"/>
          </a:p>
        </p:txBody>
      </p:sp>
      <p:sp>
        <p:nvSpPr>
          <p:cNvPr id="8" name="Rettangolo arrotondato 7"/>
          <p:cNvSpPr/>
          <p:nvPr/>
        </p:nvSpPr>
        <p:spPr>
          <a:xfrm>
            <a:off x="755576" y="2384884"/>
            <a:ext cx="4824536" cy="756084"/>
          </a:xfrm>
          <a:prstGeom prst="roundRect">
            <a:avLst/>
          </a:prstGeom>
          <a:solidFill>
            <a:srgbClr val="CC3300"/>
          </a:solidFill>
          <a:ln>
            <a:solidFill>
              <a:srgbClr val="8613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bg1"/>
                </a:solidFill>
                <a:ea typeface="Times New Roman"/>
              </a:rPr>
              <a:t>Il 73% dei dipendenti ha più di 50 anni </a:t>
            </a:r>
          </a:p>
          <a:p>
            <a:pPr algn="ctr"/>
            <a:r>
              <a:rPr lang="it-IT" b="1" dirty="0" smtClean="0">
                <a:solidFill>
                  <a:schemeClr val="bg1"/>
                </a:solidFill>
                <a:ea typeface="Times New Roman"/>
              </a:rPr>
              <a:t>1/3 dei dipendenti è nella classe 55-59</a:t>
            </a:r>
            <a:endParaRPr lang="it-IT" b="1" dirty="0"/>
          </a:p>
        </p:txBody>
      </p:sp>
    </p:spTree>
    <p:extLst>
      <p:ext uri="{BB962C8B-B14F-4D97-AF65-F5344CB8AC3E}">
        <p14:creationId xmlns="" xmlns:p14="http://schemas.microsoft.com/office/powerpoint/2010/main" val="4120082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139825"/>
          </a:xfrm>
        </p:spPr>
        <p:txBody>
          <a:bodyPr/>
          <a:lstStyle/>
          <a:p>
            <a:r>
              <a:rPr lang="it-IT" sz="2400" dirty="0"/>
              <a:t> </a:t>
            </a:r>
            <a:r>
              <a:rPr lang="it-IT" sz="2400" b="1" dirty="0" smtClean="0"/>
              <a:t>Alcuni casi concreti: il Comune di </a:t>
            </a:r>
            <a:r>
              <a:rPr lang="it-IT" sz="2400" b="1" dirty="0"/>
              <a:t>Coriano (RN</a:t>
            </a:r>
            <a:r>
              <a:rPr lang="it-IT" sz="2400" b="1" dirty="0" smtClean="0"/>
              <a:t>)</a:t>
            </a:r>
            <a:endParaRPr lang="it-IT" sz="2400" b="1" i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424" y="6021288"/>
            <a:ext cx="4810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egnaposto contenuto 2"/>
          <p:cNvSpPr txBox="1">
            <a:spLocks/>
          </p:cNvSpPr>
          <p:nvPr/>
        </p:nvSpPr>
        <p:spPr bwMode="auto">
          <a:xfrm>
            <a:off x="467544" y="4797152"/>
            <a:ext cx="8136904" cy="12241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60000"/>
                <a:lumOff val="40000"/>
              </a:schemeClr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eaLnBrk="0" hangingPunct="0">
              <a:spcBef>
                <a:spcPct val="20000"/>
              </a:spcBef>
              <a:buClr>
                <a:schemeClr val="accent1"/>
              </a:buClr>
              <a:buSzPct val="65000"/>
            </a:pPr>
            <a:r>
              <a:rPr lang="it-IT" b="1" kern="0" dirty="0" smtClean="0">
                <a:latin typeface="+mn-lt"/>
                <a:cs typeface="+mn-cs"/>
              </a:rPr>
              <a:t>Non si possono pianificare turni per la polizia municipale, reperibilità per i servizi anagrafici e manutentivi, straordinari, produttività. </a:t>
            </a:r>
          </a:p>
          <a:p>
            <a:pPr lvl="0" algn="ctr" eaLnBrk="0" hangingPunct="0">
              <a:spcBef>
                <a:spcPct val="20000"/>
              </a:spcBef>
              <a:buClr>
                <a:schemeClr val="accent1"/>
              </a:buClr>
              <a:buSzPct val="65000"/>
            </a:pPr>
            <a:r>
              <a:rPr lang="it-IT" b="1" kern="0" noProof="0" dirty="0" smtClean="0">
                <a:latin typeface="+mn-lt"/>
                <a:cs typeface="+mn-cs"/>
              </a:rPr>
              <a:t>Ne c</a:t>
            </a:r>
            <a:r>
              <a:rPr kumimoji="0" lang="it-IT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onseguono disincentivi a mobilità in entrata e a</a:t>
            </a:r>
            <a:r>
              <a:rPr lang="it-IT" b="1" kern="0" noProof="0" dirty="0" smtClean="0">
                <a:latin typeface="+mn-lt"/>
                <a:cs typeface="+mn-cs"/>
              </a:rPr>
              <a:t>i </a:t>
            </a:r>
            <a:r>
              <a:rPr kumimoji="0" lang="it-IT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processi associativi con i Comuni limitrofi</a:t>
            </a:r>
            <a:endParaRPr kumimoji="0" lang="it-IT" sz="1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ttangolo arrotondato 5"/>
          <p:cNvSpPr/>
          <p:nvPr/>
        </p:nvSpPr>
        <p:spPr>
          <a:xfrm>
            <a:off x="539552" y="908720"/>
            <a:ext cx="3888432" cy="478853"/>
          </a:xfrm>
          <a:prstGeom prst="roundRect">
            <a:avLst/>
          </a:prstGeom>
          <a:solidFill>
            <a:srgbClr val="CC3300"/>
          </a:solidFill>
          <a:ln>
            <a:solidFill>
              <a:srgbClr val="8613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 dirty="0" smtClean="0"/>
              <a:t>Oltre 10.000 abitanti</a:t>
            </a:r>
            <a:endParaRPr lang="it-IT" sz="1600" b="1" dirty="0"/>
          </a:p>
        </p:txBody>
      </p:sp>
      <p:sp>
        <p:nvSpPr>
          <p:cNvPr id="7" name="Rettangolo arrotondato 6"/>
          <p:cNvSpPr/>
          <p:nvPr/>
        </p:nvSpPr>
        <p:spPr>
          <a:xfrm>
            <a:off x="539552" y="2492896"/>
            <a:ext cx="8064896" cy="1152128"/>
          </a:xfrm>
          <a:prstGeom prst="roundRect">
            <a:avLst/>
          </a:prstGeom>
          <a:solidFill>
            <a:srgbClr val="CC3300"/>
          </a:solidFill>
          <a:ln>
            <a:solidFill>
              <a:srgbClr val="8613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 dirty="0" smtClean="0"/>
              <a:t>Al Comune è stata contestata l’illegittima erogazione di risorse accessorie al personale nel periodo 1999-2010 che non è più possibile recuperare</a:t>
            </a:r>
          </a:p>
        </p:txBody>
      </p:sp>
      <p:sp>
        <p:nvSpPr>
          <p:cNvPr id="8" name="Rettangolo arrotondato 7"/>
          <p:cNvSpPr/>
          <p:nvPr/>
        </p:nvSpPr>
        <p:spPr>
          <a:xfrm>
            <a:off x="539552" y="1484784"/>
            <a:ext cx="7056784" cy="889299"/>
          </a:xfrm>
          <a:prstGeom prst="roundRect">
            <a:avLst/>
          </a:prstGeom>
          <a:solidFill>
            <a:srgbClr val="CC3300"/>
          </a:solidFill>
          <a:ln>
            <a:solidFill>
              <a:srgbClr val="8613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 dirty="0" smtClean="0">
                <a:solidFill>
                  <a:schemeClr val="bg1"/>
                </a:solidFill>
                <a:ea typeface="Times New Roman"/>
              </a:rPr>
              <a:t>51 dipendenti, 4 posizioni organizzative, età media = 50 anni</a:t>
            </a:r>
          </a:p>
          <a:p>
            <a:pPr algn="ctr"/>
            <a:r>
              <a:rPr lang="it-IT" sz="1600" b="1" dirty="0" smtClean="0">
                <a:solidFill>
                  <a:schemeClr val="bg1"/>
                </a:solidFill>
              </a:rPr>
              <a:t>Invecchiamento e contrazione degli organici</a:t>
            </a:r>
          </a:p>
          <a:p>
            <a:pPr algn="ctr"/>
            <a:r>
              <a:rPr lang="it-IT" sz="1600" b="1" dirty="0" smtClean="0">
                <a:solidFill>
                  <a:schemeClr val="bg1"/>
                </a:solidFill>
              </a:rPr>
              <a:t>Esigue risorse per formazione </a:t>
            </a:r>
            <a:endParaRPr lang="it-IT" sz="1600" b="1" dirty="0"/>
          </a:p>
        </p:txBody>
      </p:sp>
      <p:sp>
        <p:nvSpPr>
          <p:cNvPr id="9" name="Freccia in giù 8"/>
          <p:cNvSpPr/>
          <p:nvPr/>
        </p:nvSpPr>
        <p:spPr>
          <a:xfrm>
            <a:off x="4211960" y="3933056"/>
            <a:ext cx="720080" cy="792088"/>
          </a:xfrm>
          <a:prstGeom prst="downArrow">
            <a:avLst/>
          </a:prstGeom>
          <a:solidFill>
            <a:srgbClr val="CC3300"/>
          </a:solidFill>
          <a:ln>
            <a:solidFill>
              <a:srgbClr val="8613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532988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2400" dirty="0"/>
              <a:t> </a:t>
            </a:r>
            <a:r>
              <a:rPr lang="it-IT" sz="2400" b="1" dirty="0" smtClean="0"/>
              <a:t>Alcuni casi concreti: il Comune di Corato </a:t>
            </a:r>
            <a:r>
              <a:rPr lang="it-IT" sz="2400" b="1" dirty="0"/>
              <a:t>(BA)</a:t>
            </a:r>
            <a:endParaRPr lang="it-IT" sz="2400" b="1" i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423" y="5949280"/>
            <a:ext cx="4810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egnaposto contenuto 2"/>
          <p:cNvSpPr txBox="1">
            <a:spLocks/>
          </p:cNvSpPr>
          <p:nvPr/>
        </p:nvSpPr>
        <p:spPr bwMode="auto">
          <a:xfrm>
            <a:off x="467544" y="5229200"/>
            <a:ext cx="8064896" cy="6480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60000"/>
                <a:lumOff val="40000"/>
              </a:schemeClr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it-IT" b="1" kern="0" dirty="0" smtClean="0">
                <a:latin typeface="+mn-lt"/>
                <a:cs typeface="+mn-cs"/>
              </a:rPr>
              <a:t>Il settore finanziario è scoperto dal 2011 e il ruolo di Comandane PM è vacante da gennaio 2016</a:t>
            </a:r>
            <a:endParaRPr kumimoji="0" lang="it-IT" sz="1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ttangolo arrotondato 5"/>
          <p:cNvSpPr/>
          <p:nvPr/>
        </p:nvSpPr>
        <p:spPr>
          <a:xfrm>
            <a:off x="683568" y="836712"/>
            <a:ext cx="3888432" cy="504056"/>
          </a:xfrm>
          <a:prstGeom prst="roundRect">
            <a:avLst/>
          </a:prstGeom>
          <a:solidFill>
            <a:srgbClr val="CC3300"/>
          </a:solidFill>
          <a:ln>
            <a:solidFill>
              <a:srgbClr val="8613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/>
              <a:t>Quasi 50.000 abitanti</a:t>
            </a:r>
            <a:endParaRPr lang="it-IT" b="1" dirty="0"/>
          </a:p>
        </p:txBody>
      </p:sp>
      <p:sp>
        <p:nvSpPr>
          <p:cNvPr id="7" name="Rettangolo arrotondato 6"/>
          <p:cNvSpPr/>
          <p:nvPr/>
        </p:nvSpPr>
        <p:spPr>
          <a:xfrm>
            <a:off x="683568" y="2276872"/>
            <a:ext cx="8064896" cy="963107"/>
          </a:xfrm>
          <a:prstGeom prst="roundRect">
            <a:avLst/>
          </a:prstGeom>
          <a:solidFill>
            <a:srgbClr val="CC3300"/>
          </a:solidFill>
          <a:ln>
            <a:solidFill>
              <a:srgbClr val="8613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/>
              <a:t>I Comuni della Regione Puglia sono ancora soggetti al blocco delle assunzioni (che si protrae dal gennaio 2015) per la ricollocazione del personale provinciale</a:t>
            </a:r>
            <a:endParaRPr lang="it-IT" b="1" dirty="0"/>
          </a:p>
        </p:txBody>
      </p:sp>
      <p:sp>
        <p:nvSpPr>
          <p:cNvPr id="8" name="Rettangolo arrotondato 7"/>
          <p:cNvSpPr/>
          <p:nvPr/>
        </p:nvSpPr>
        <p:spPr>
          <a:xfrm>
            <a:off x="683568" y="1448780"/>
            <a:ext cx="7056784" cy="756084"/>
          </a:xfrm>
          <a:prstGeom prst="roundRect">
            <a:avLst/>
          </a:prstGeom>
          <a:solidFill>
            <a:srgbClr val="CC3300"/>
          </a:solidFill>
          <a:ln>
            <a:solidFill>
              <a:srgbClr val="8613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bg1"/>
                </a:solidFill>
                <a:ea typeface="Times New Roman"/>
              </a:rPr>
              <a:t>Il 64% dei dipendenti ha più di 55 anni</a:t>
            </a:r>
          </a:p>
          <a:p>
            <a:pPr algn="ctr"/>
            <a:r>
              <a:rPr lang="it-IT" b="1" dirty="0" smtClean="0">
                <a:solidFill>
                  <a:schemeClr val="bg1"/>
                </a:solidFill>
                <a:ea typeface="Times New Roman"/>
              </a:rPr>
              <a:t>5 posizioni dirigenziali: 1 a tempo </a:t>
            </a:r>
            <a:r>
              <a:rPr lang="it-IT" b="1" dirty="0" err="1" smtClean="0">
                <a:solidFill>
                  <a:schemeClr val="bg1"/>
                </a:solidFill>
                <a:ea typeface="Times New Roman"/>
              </a:rPr>
              <a:t>ind</a:t>
            </a:r>
            <a:r>
              <a:rPr lang="it-IT" b="1" dirty="0" smtClean="0">
                <a:solidFill>
                  <a:schemeClr val="bg1"/>
                </a:solidFill>
                <a:ea typeface="Times New Roman"/>
              </a:rPr>
              <a:t>., 2 tempo </a:t>
            </a:r>
            <a:r>
              <a:rPr lang="it-IT" b="1" dirty="0" err="1" smtClean="0">
                <a:solidFill>
                  <a:schemeClr val="bg1"/>
                </a:solidFill>
                <a:ea typeface="Times New Roman"/>
              </a:rPr>
              <a:t>det</a:t>
            </a:r>
            <a:r>
              <a:rPr lang="it-IT" b="1" dirty="0" smtClean="0">
                <a:solidFill>
                  <a:schemeClr val="bg1"/>
                </a:solidFill>
                <a:ea typeface="Times New Roman"/>
              </a:rPr>
              <a:t>., 2 vacanti</a:t>
            </a:r>
          </a:p>
        </p:txBody>
      </p:sp>
      <p:sp>
        <p:nvSpPr>
          <p:cNvPr id="9" name="Freccia in giù 8"/>
          <p:cNvSpPr/>
          <p:nvPr/>
        </p:nvSpPr>
        <p:spPr>
          <a:xfrm>
            <a:off x="4211960" y="4077072"/>
            <a:ext cx="720080" cy="1008112"/>
          </a:xfrm>
          <a:prstGeom prst="downArrow">
            <a:avLst/>
          </a:prstGeom>
          <a:solidFill>
            <a:srgbClr val="CC3300"/>
          </a:solidFill>
          <a:ln>
            <a:solidFill>
              <a:srgbClr val="8613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Rettangolo arrotondato 9"/>
          <p:cNvSpPr/>
          <p:nvPr/>
        </p:nvSpPr>
        <p:spPr>
          <a:xfrm>
            <a:off x="683568" y="3329989"/>
            <a:ext cx="8064896" cy="675075"/>
          </a:xfrm>
          <a:prstGeom prst="roundRect">
            <a:avLst/>
          </a:prstGeom>
          <a:solidFill>
            <a:srgbClr val="CC3300"/>
          </a:solidFill>
          <a:ln>
            <a:solidFill>
              <a:srgbClr val="8613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/>
              <a:t>Inoltre, la legge di stabilità impone: congelamento dei posti dirigenziali vacanti; riduzione della quota di turnover</a:t>
            </a:r>
            <a:endParaRPr lang="it-IT" b="1" dirty="0"/>
          </a:p>
        </p:txBody>
      </p:sp>
    </p:spTree>
    <p:extLst>
      <p:ext uri="{BB962C8B-B14F-4D97-AF65-F5344CB8AC3E}">
        <p14:creationId xmlns="" xmlns:p14="http://schemas.microsoft.com/office/powerpoint/2010/main" val="13295562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558800"/>
          </a:xfrm>
        </p:spPr>
        <p:txBody>
          <a:bodyPr/>
          <a:lstStyle/>
          <a:p>
            <a:pPr eaLnBrk="1" hangingPunct="1"/>
            <a:r>
              <a:rPr lang="it-IT" altLang="it-IT" sz="2400" b="1" i="1" dirty="0" smtClean="0"/>
              <a:t>Conclusioni</a:t>
            </a:r>
            <a:r>
              <a:rPr lang="it-IT" altLang="it-IT" sz="2400" b="1" i="1" dirty="0"/>
              <a:t>	</a:t>
            </a:r>
            <a:r>
              <a:rPr lang="it-IT" altLang="it-IT" sz="2400" b="1" i="1" dirty="0" smtClean="0"/>
              <a:t>					</a:t>
            </a:r>
            <a:r>
              <a:rPr lang="it-IT" altLang="it-IT" sz="2400" b="1" i="1" dirty="0"/>
              <a:t>			</a:t>
            </a:r>
            <a:endParaRPr lang="it-IT" altLang="it-IT" sz="2400" b="1" i="1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34975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None/>
            </a:pPr>
            <a:r>
              <a:rPr lang="it-IT" altLang="it-IT" sz="2000" dirty="0" smtClean="0"/>
              <a:t>	</a:t>
            </a:r>
          </a:p>
          <a:p>
            <a:pPr marL="342900" lvl="1" indent="0"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it-IT" altLang="it-IT" sz="16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it-IT" altLang="it-IT" sz="2000" dirty="0" smtClean="0"/>
          </a:p>
        </p:txBody>
      </p:sp>
      <p:pic>
        <p:nvPicPr>
          <p:cNvPr id="16387" name="Picture 4" descr="logo%20anci%20dorat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0738" y="5949950"/>
            <a:ext cx="48418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sellaDiTesto 1"/>
          <p:cNvSpPr txBox="1"/>
          <p:nvPr/>
        </p:nvSpPr>
        <p:spPr>
          <a:xfrm>
            <a:off x="683568" y="908720"/>
            <a:ext cx="6984776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sz="1400" b="1" dirty="0"/>
              <a:t>L’ANCI si è fatta promotrice di soluzioni </a:t>
            </a:r>
            <a:r>
              <a:rPr lang="it-IT" sz="1400" b="1" dirty="0" smtClean="0"/>
              <a:t>strutturali che garantiscano</a:t>
            </a:r>
            <a:r>
              <a:rPr lang="it-IT" sz="1400" b="1" dirty="0"/>
              <a:t>, nel pieno rispetto dei vincoli di finanza pubblica, l’autonomia dei Sindaci nel determinare e attuare le politiche di servizio per i propri cittadini.</a:t>
            </a:r>
          </a:p>
          <a:p>
            <a:pPr>
              <a:lnSpc>
                <a:spcPct val="150000"/>
              </a:lnSpc>
            </a:pPr>
            <a:r>
              <a:rPr lang="it-IT" sz="1400" dirty="0" smtClean="0"/>
              <a:t>Le questioni più urgenti da risolvere: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it-IT" sz="1400" i="1" dirty="0"/>
              <a:t>Superamento dei pesanti vincoli </a:t>
            </a:r>
            <a:r>
              <a:rPr lang="it-IT" sz="1400" i="1" dirty="0" smtClean="0"/>
              <a:t>al reclutamento imposti dalla </a:t>
            </a:r>
            <a:r>
              <a:rPr lang="it-IT" sz="1400" i="1" dirty="0"/>
              <a:t>legge di stabilità </a:t>
            </a:r>
            <a:r>
              <a:rPr lang="it-IT" sz="1400" i="1" dirty="0" smtClean="0"/>
              <a:t>2016: consentire almeno il  75% del turn-over a tutti i comuni che rispettano il rapporto medio dipendenti/popolazione definito dal Ministero dell’interno per gli Enti in dissesto. </a:t>
            </a:r>
            <a:r>
              <a:rPr lang="it-IT" sz="1400" i="1" u="sng" dirty="0" smtClean="0"/>
              <a:t>Tale soluzione non incrementa di un centesimo la spesa di personale dei Comun</a:t>
            </a:r>
            <a:r>
              <a:rPr lang="it-IT" sz="1400" i="1" dirty="0" smtClean="0"/>
              <a:t>i;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it-IT" sz="1400" i="1" dirty="0"/>
              <a:t>Semplificazione del quadro normativo </a:t>
            </a:r>
            <a:r>
              <a:rPr lang="it-IT" sz="1400" i="1" dirty="0" smtClean="0"/>
              <a:t>dei </a:t>
            </a:r>
            <a:r>
              <a:rPr lang="it-IT" sz="1400" i="1" dirty="0"/>
              <a:t>fondi per la </a:t>
            </a:r>
            <a:r>
              <a:rPr lang="it-IT" sz="1400" i="1" u="sng" dirty="0"/>
              <a:t>contrattazione decentrata e </a:t>
            </a:r>
            <a:r>
              <a:rPr lang="it-IT" sz="1400" i="1" u="sng" dirty="0" smtClean="0"/>
              <a:t>degli </a:t>
            </a:r>
            <a:r>
              <a:rPr lang="it-IT" sz="1400" i="1" u="sng" dirty="0"/>
              <a:t>istituti del salario accessorio del </a:t>
            </a:r>
            <a:r>
              <a:rPr lang="it-IT" sz="1400" i="1" u="sng" dirty="0" smtClean="0"/>
              <a:t>personale nonché delle procedure dei controlli  </a:t>
            </a:r>
            <a:r>
              <a:rPr lang="it-IT" sz="1400" i="1" u="sng" smtClean="0"/>
              <a:t>del MEF;</a:t>
            </a:r>
            <a:endParaRPr lang="it-IT" sz="1400" i="1" u="sng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it-IT" sz="1400" i="1" dirty="0"/>
              <a:t>Semplificazione degli </a:t>
            </a:r>
            <a:r>
              <a:rPr lang="it-IT" sz="1400" i="1" u="sng" dirty="0"/>
              <a:t>oneri di comunicazione e meri adempimenti procedurali </a:t>
            </a:r>
            <a:r>
              <a:rPr lang="it-IT" sz="1400" i="1" dirty="0"/>
              <a:t>che assorbono le attività degli </a:t>
            </a:r>
            <a:r>
              <a:rPr lang="it-IT" sz="1400" i="1" dirty="0" smtClean="0"/>
              <a:t>uffici ( esempi: questionario  dei costi del personale da inviare alla Corte dei Conti e – sempre sul personale –  analoga compilazione del Conto Annuale per la Ragioneria Generale dello Sato )</a:t>
            </a:r>
            <a:endParaRPr lang="it-IT" sz="1400" i="1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endParaRPr lang="it-IT" sz="1400" dirty="0" smtClean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359497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build="p"/>
    </p:bldLst>
  </p:timing>
</p:sld>
</file>

<file path=ppt/theme/theme1.xml><?xml version="1.0" encoding="utf-8"?>
<a:theme xmlns:a="http://schemas.openxmlformats.org/drawingml/2006/main" name="Bordi">
  <a:themeElements>
    <a:clrScheme name="Bordi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Bordi">
      <a:majorFont>
        <a:latin typeface="Garamond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ordi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rdi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rdi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rdi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rdi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rdi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rdi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rdi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rdi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14414</TotalTime>
  <Words>2020</Words>
  <Application>Microsoft Office PowerPoint</Application>
  <PresentationFormat>Presentazione su schermo (4:3)</PresentationFormat>
  <Paragraphs>213</Paragraphs>
  <Slides>19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0" baseType="lpstr">
      <vt:lpstr>Bordi</vt:lpstr>
      <vt:lpstr>“Rigeneriamo” i Comuni.  Sblocchiamo il turn over per aprire ai giovani </vt:lpstr>
      <vt:lpstr>Ostacoli al ricambio generazionale: troppi vincoli, troppe interpretazioni, troppi adempimenti</vt:lpstr>
      <vt:lpstr>    </vt:lpstr>
      <vt:lpstr>La riduzione del personale in servizio      </vt:lpstr>
      <vt:lpstr>Quanto è scesa la spesa di personale dei Comuni</vt:lpstr>
      <vt:lpstr>Meno  trasferimenti e personale, ma più compiti e funzioni    </vt:lpstr>
      <vt:lpstr>Meno trasferimenti e personale, ma più adempimenti e oneri procedurali     </vt:lpstr>
      <vt:lpstr> Il  personale dei Comuni va rinnovato: dare spazio ai giovani</vt:lpstr>
      <vt:lpstr> Il  personale dei Comuni va rinnovato: dare spazio ai giovani</vt:lpstr>
      <vt:lpstr> Il  personale dei Comuni va rinnovato: dare spazio ai giovani</vt:lpstr>
      <vt:lpstr>La  confusione normativa: da giugno 2014 a giugno 2016     </vt:lpstr>
      <vt:lpstr>La confusione normativa: da giugno 2014 a giugno 2016    </vt:lpstr>
      <vt:lpstr>La confusione normativa: un caso emblematico    </vt:lpstr>
      <vt:lpstr>La corsa ad ostacoli per assumere</vt:lpstr>
      <vt:lpstr>I paradossi: oggi è impossibile avere persone giuste al posto giusto</vt:lpstr>
      <vt:lpstr> Alcuni casi concreti: Ascoli Piceno</vt:lpstr>
      <vt:lpstr> Alcuni casi concreti: il Comune di Coriano (RN)</vt:lpstr>
      <vt:lpstr> Alcuni casi concreti: il Comune di Corato (BA)</vt:lpstr>
      <vt:lpstr>Conclusioni      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nuova normativa sui servizi pubblici locali</dc:title>
  <dc:creator>a.dibari</dc:creator>
  <cp:lastModifiedBy>sd</cp:lastModifiedBy>
  <cp:revision>681</cp:revision>
  <cp:lastPrinted>2016-11-16T14:30:07Z</cp:lastPrinted>
  <dcterms:created xsi:type="dcterms:W3CDTF">2010-08-30T13:34:32Z</dcterms:created>
  <dcterms:modified xsi:type="dcterms:W3CDTF">2016-11-17T10:31:09Z</dcterms:modified>
</cp:coreProperties>
</file>