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1" r:id="rId12"/>
    <p:sldId id="269" r:id="rId13"/>
    <p:sldId id="268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4" d="100"/>
          <a:sy n="74" d="100"/>
        </p:scale>
        <p:origin x="-21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contenuto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mtClean="0"/>
              <a:t>Fare clic per modificare gli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titolo con 2 im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‹N›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uto, sopra e sot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sopra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magini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magini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magini con didascalia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62F1D00-BD13-4404-86B0-79703945A0A7}" type="slidenum">
              <a:rPr lang="en-US" smtClean="0"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17521" y="4629149"/>
            <a:ext cx="8521679" cy="933450"/>
          </a:xfrm>
        </p:spPr>
        <p:txBody>
          <a:bodyPr>
            <a:noAutofit/>
          </a:bodyPr>
          <a:lstStyle/>
          <a:p>
            <a:pPr algn="ctr"/>
            <a:r>
              <a:rPr lang="it-IT" sz="2000" i="1" dirty="0"/>
              <a:t>I modelli individuati dall’art. 33, comma 3-bis dal codice dei contratti pubblici per favorire la razionalizzazione degli acquisti, il ruolo dei soggetti aggregatori, l’accordo tra Comuni non capoluogo e i profili derogatori</a:t>
            </a:r>
            <a:r>
              <a:rPr lang="it-IT" sz="2000" dirty="0"/>
              <a:t> 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17521" y="5562599"/>
            <a:ext cx="8521679" cy="1008379"/>
          </a:xfrm>
        </p:spPr>
        <p:txBody>
          <a:bodyPr>
            <a:normAutofit/>
          </a:bodyPr>
          <a:lstStyle/>
          <a:p>
            <a:pPr algn="ctr"/>
            <a:endParaRPr lang="it-IT" sz="1800" dirty="0" smtClean="0"/>
          </a:p>
          <a:p>
            <a:pPr algn="ctr"/>
            <a:r>
              <a:rPr lang="it-IT" sz="1800" dirty="0" smtClean="0"/>
              <a:t>Centrali di committenza e soggetti aggregatori: criticità ed opportunità.</a:t>
            </a:r>
          </a:p>
          <a:p>
            <a:pPr algn="ctr"/>
            <a:r>
              <a:rPr lang="it-IT" sz="1800" dirty="0" smtClean="0"/>
              <a:t>Assemblea nazionale ANCI - Milano – 7 novembre 2014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89588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Quadro di sistema per la razionalizzazione degli acquisti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 smtClean="0"/>
              <a:t>Macro-razionalizzazione </a:t>
            </a:r>
            <a:r>
              <a:rPr lang="it-IT" dirty="0" err="1" smtClean="0"/>
              <a:t>acqusti</a:t>
            </a:r>
            <a:r>
              <a:rPr lang="it-IT" dirty="0" smtClean="0"/>
              <a:t> beni e servizi </a:t>
            </a:r>
            <a:r>
              <a:rPr lang="it-IT" dirty="0" err="1" smtClean="0"/>
              <a:t>ttraverso</a:t>
            </a:r>
            <a:r>
              <a:rPr lang="it-IT" dirty="0" smtClean="0"/>
              <a:t> l’individuazione dei “soggetti aggregatori” (art. 9, commi 1, 2 e 3 </a:t>
            </a:r>
            <a:r>
              <a:rPr lang="it-IT" dirty="0" err="1" smtClean="0"/>
              <a:t>d.l.</a:t>
            </a:r>
            <a:r>
              <a:rPr lang="it-IT" dirty="0" smtClean="0"/>
              <a:t> n. 47/2014 </a:t>
            </a:r>
            <a:r>
              <a:rPr lang="it-IT" dirty="0" err="1" smtClean="0"/>
              <a:t>conv</a:t>
            </a:r>
            <a:r>
              <a:rPr lang="it-IT" dirty="0" smtClean="0"/>
              <a:t>. in l. n. 89/2014).</a:t>
            </a:r>
          </a:p>
          <a:p>
            <a:pPr algn="just"/>
            <a:r>
              <a:rPr lang="it-IT" dirty="0" smtClean="0"/>
              <a:t>Impulso alla razionalizzazione degli acquisti dei Comuni (non capoluogo), mediante individuazione di quattro modelli organizzativi (art. 33, comma 3-bis del Codice dei contratti, nella nuova formulazione introdotta dalla legge n. 89/2014).</a:t>
            </a:r>
          </a:p>
          <a:p>
            <a:pPr algn="just"/>
            <a:r>
              <a:rPr lang="it-IT" dirty="0" smtClean="0"/>
              <a:t>Maggior trasparenza rispetto ad appalti complessi, anche di lavori.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5531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Soggetti aggregatori/1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it-IT" dirty="0" smtClean="0"/>
              <a:t>Individuati in un numero definito (35)</a:t>
            </a:r>
          </a:p>
          <a:p>
            <a:pPr algn="just"/>
            <a:r>
              <a:rPr lang="it-IT" dirty="0" smtClean="0"/>
              <a:t>Specificati nel DPCM (in fase di pubblicazione), quali:</a:t>
            </a:r>
          </a:p>
          <a:p>
            <a:pPr algn="just">
              <a:buFont typeface="Wingdings" charset="0"/>
              <a:buChar char="Ø"/>
            </a:pPr>
            <a:r>
              <a:rPr lang="it-IT" dirty="0" err="1" smtClean="0"/>
              <a:t>Consip</a:t>
            </a:r>
            <a:endParaRPr lang="it-IT" dirty="0" smtClean="0"/>
          </a:p>
          <a:p>
            <a:pPr algn="just">
              <a:buFont typeface="Wingdings" charset="0"/>
              <a:buChar char="Ø"/>
            </a:pPr>
            <a:r>
              <a:rPr lang="it-IT" dirty="0" smtClean="0"/>
              <a:t>Centrali di committenza regionali e PPAA (comunque);</a:t>
            </a:r>
          </a:p>
          <a:p>
            <a:pPr algn="just">
              <a:buFont typeface="Wingdings" charset="0"/>
              <a:buChar char="Ø"/>
            </a:pPr>
            <a:r>
              <a:rPr lang="it-IT" dirty="0" smtClean="0"/>
              <a:t>Città metropolitane e Province (se raggiungono parametri)</a:t>
            </a:r>
          </a:p>
          <a:p>
            <a:pPr algn="just">
              <a:buFont typeface="Wingdings" charset="0"/>
              <a:buChar char="Ø"/>
            </a:pPr>
            <a:r>
              <a:rPr lang="it-IT" dirty="0" smtClean="0"/>
              <a:t>Unioni di Comuni, associazioni, consorzi e “accordi” ex art. 33, comma 3-bis (se raggiungono parametri).</a:t>
            </a:r>
          </a:p>
          <a:p>
            <a:pPr algn="just">
              <a:buFont typeface="Wingdings" charset="0"/>
              <a:buChar char="Ø"/>
            </a:pPr>
            <a:r>
              <a:rPr lang="it-IT" dirty="0" smtClean="0"/>
              <a:t>Focalizzazione dell’attività sugli acquisti di beni e servizi.</a:t>
            </a:r>
          </a:p>
          <a:p>
            <a:pPr algn="just">
              <a:buFont typeface="Wingdings" charset="0"/>
              <a:buChar char="Ø"/>
            </a:pPr>
            <a:r>
              <a:rPr lang="it-IT" dirty="0" smtClean="0"/>
              <a:t>Modello da rendere coerente con gli artt. 37 e 38 della Direttiva 24/2014/UE (appalti congiunti e Centrali di committenza).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0726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Sviluppo sistema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it-IT" dirty="0" smtClean="0"/>
              <a:t>Il sistema dei soggetti aggregatori non esclude il sistema dei modelli di organizzazione degli acquisti dei Comuni non capoluogo definito dall’art. 33, comma 3-bis del Codice, ma si integra con lo stesso.</a:t>
            </a:r>
          </a:p>
          <a:p>
            <a:pPr algn="just"/>
            <a:r>
              <a:rPr lang="it-IT" dirty="0" smtClean="0"/>
              <a:t>La finalizzazione è la razionalizzazione del numero </a:t>
            </a:r>
            <a:r>
              <a:rPr lang="it-IT" dirty="0" err="1" smtClean="0"/>
              <a:t>delel</a:t>
            </a:r>
            <a:r>
              <a:rPr lang="it-IT" dirty="0" smtClean="0"/>
              <a:t> stazioni appaltanti, secondo un modello già diffuso in alcuni contesti (gare aggregate </a:t>
            </a:r>
            <a:r>
              <a:rPr lang="it-IT" dirty="0" err="1" smtClean="0"/>
              <a:t>delel</a:t>
            </a:r>
            <a:r>
              <a:rPr lang="it-IT" dirty="0" smtClean="0"/>
              <a:t> ASL/AO).</a:t>
            </a:r>
          </a:p>
          <a:p>
            <a:pPr algn="just"/>
            <a:r>
              <a:rPr lang="it-IT" dirty="0" smtClean="0"/>
              <a:t>Il quadro di razionalizzazione è compensato rispetto alle possibili “compressioni di mercato” (es. in caso di gare che aggreghino fabbisogni di più enti/comuni) dai principi comunitari e dall’obbligo di gestire le gare per lotti funzionali (se esistente possibilità e vantaggio economico).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9859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Modelli organizzazione acquisizioni lavori, servizi, beni/1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 smtClean="0"/>
              <a:t>Quadro di riferimento: art. 33, comma 3-bis d.lgs. n. 163/2006 come riformulato dall’art. 9, comma 4  del </a:t>
            </a:r>
            <a:r>
              <a:rPr lang="it-IT" dirty="0" err="1" smtClean="0"/>
              <a:t>d.l.</a:t>
            </a:r>
            <a:r>
              <a:rPr lang="it-IT" dirty="0" smtClean="0"/>
              <a:t> n. 66/2014 </a:t>
            </a:r>
            <a:r>
              <a:rPr lang="it-IT" dirty="0" err="1" smtClean="0"/>
              <a:t>conv</a:t>
            </a:r>
            <a:r>
              <a:rPr lang="it-IT" dirty="0" smtClean="0"/>
              <a:t>. in l. n. 89/2014 e dall’art. 23-ter del </a:t>
            </a:r>
            <a:r>
              <a:rPr lang="it-IT" dirty="0" err="1" smtClean="0"/>
              <a:t>d.l.</a:t>
            </a:r>
            <a:r>
              <a:rPr lang="it-IT" dirty="0" smtClean="0"/>
              <a:t> n. 90/014 </a:t>
            </a:r>
            <a:r>
              <a:rPr lang="it-IT" dirty="0" err="1" smtClean="0"/>
              <a:t>conv</a:t>
            </a:r>
            <a:r>
              <a:rPr lang="it-IT" dirty="0" smtClean="0"/>
              <a:t>. in </a:t>
            </a:r>
            <a:r>
              <a:rPr lang="it-IT" dirty="0" err="1" smtClean="0"/>
              <a:t>l.n</a:t>
            </a:r>
            <a:r>
              <a:rPr lang="it-IT" dirty="0" smtClean="0"/>
              <a:t>. 114/2014.</a:t>
            </a:r>
          </a:p>
          <a:p>
            <a:pPr algn="just"/>
            <a:r>
              <a:rPr lang="it-IT" dirty="0" smtClean="0"/>
              <a:t>Disposizione inserita nel dato normativo del Codice dei contratti che disciplina le centrali di committenza.</a:t>
            </a:r>
          </a:p>
          <a:p>
            <a:pPr algn="just"/>
            <a:r>
              <a:rPr lang="it-IT" dirty="0" smtClean="0"/>
              <a:t>Correlazione con artt. 37 (appalti congiunti) e 38 (Centrali di Committenza) della direttiva 24/2014/UE (appalti settori ordinari) – Necessaria modulazione dei modelli nel rispetto del quadro comunitario (elemento da sviluppare in sede di recepimento della direttiva nell’ordinamento nazionale).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3329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Modelli organizzazione acquisizioni lavori, servizi, beni/2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it-IT" dirty="0" smtClean="0"/>
              <a:t>Ambito </a:t>
            </a:r>
            <a:r>
              <a:rPr lang="it-IT" dirty="0" err="1" smtClean="0"/>
              <a:t>applicatvo</a:t>
            </a:r>
            <a:r>
              <a:rPr lang="it-IT" dirty="0" smtClean="0"/>
              <a:t> comma 3-bis art. 33 del Codice: Comuni non capoluogo di Provincia.</a:t>
            </a:r>
          </a:p>
          <a:p>
            <a:pPr algn="just"/>
            <a:r>
              <a:rPr lang="it-IT" dirty="0" smtClean="0"/>
              <a:t>Soggetti esclusi da applicazione: Comuni capoluogo di provincia, Aziende speciali, Società partecipate.</a:t>
            </a:r>
          </a:p>
          <a:p>
            <a:pPr algn="just"/>
            <a:r>
              <a:rPr lang="it-IT" dirty="0" smtClean="0"/>
              <a:t>Deroga all’utilizzo dei modelli organizzativi previsti </a:t>
            </a:r>
            <a:r>
              <a:rPr lang="it-IT" dirty="0" err="1" smtClean="0"/>
              <a:t>dalal</a:t>
            </a:r>
            <a:r>
              <a:rPr lang="it-IT" dirty="0" smtClean="0"/>
              <a:t> norma (per i Comuni non capoluogo): acquisto di servizi e beni mediante mercato elettronico e strumenti </a:t>
            </a:r>
            <a:r>
              <a:rPr lang="it-IT" dirty="0" err="1" smtClean="0"/>
              <a:t>elettronci</a:t>
            </a:r>
            <a:r>
              <a:rPr lang="it-IT" dirty="0" smtClean="0"/>
              <a:t> (piattaforme: es. SINTEL o START) messe a disposizione da centrali di committenza regionali (senza limite di soglia).</a:t>
            </a:r>
          </a:p>
          <a:p>
            <a:pPr algn="just"/>
            <a:r>
              <a:rPr lang="it-IT" dirty="0" smtClean="0"/>
              <a:t>Vincolo: ANAC concederà CIG solo a soggetti che acquisiranno nel rispetto della norma.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7563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Modelli organizzazione acquisizioni lavori, servizi, beni/3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 smtClean="0"/>
              <a:t>Operatività temporale dell’obbligo di utilizzo dei modelli organizzativi: dal 1° gennaio 2015 per le acquisizioni di beni e servizi, dal 1° luglio 2015 per le acquisizioni di lavori.</a:t>
            </a:r>
          </a:p>
          <a:p>
            <a:pPr algn="just"/>
            <a:r>
              <a:rPr lang="it-IT" dirty="0" smtClean="0"/>
              <a:t>Deroghe specifiche: </a:t>
            </a:r>
          </a:p>
          <a:p>
            <a:pPr algn="just">
              <a:buFont typeface="Wingdings" charset="0"/>
              <a:buChar char="Ø"/>
            </a:pPr>
            <a:r>
              <a:rPr lang="it-IT" dirty="0" smtClean="0"/>
              <a:t>Per Comuni delle aree interessate dal sisma 2009 (L’Aquila) e dal sisma 2012 (Emilia).</a:t>
            </a:r>
          </a:p>
          <a:p>
            <a:pPr algn="just">
              <a:buFont typeface="Wingdings" charset="0"/>
              <a:buChar char="Ø"/>
            </a:pPr>
            <a:r>
              <a:rPr lang="it-IT" dirty="0" err="1" smtClean="0"/>
              <a:t>Disposzione</a:t>
            </a:r>
            <a:r>
              <a:rPr lang="it-IT" dirty="0" smtClean="0"/>
              <a:t> non si applica per i Comuni risultanti da fusione per i primi tre anni successivi alla fusione.</a:t>
            </a:r>
          </a:p>
          <a:p>
            <a:pPr marL="0" indent="0">
              <a:buNone/>
            </a:pPr>
            <a:r>
              <a:rPr lang="it-IT" dirty="0" smtClean="0"/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5952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Modelli organizzazione acquisizioni lavori, servizi, beni/4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it-IT" dirty="0" smtClean="0"/>
              <a:t>I Comuni non capoluogo con popolazione superiore ai 10.000 abitanti dal 1° gennaio (beni e servizi) e dal 1° luglio  (lavori) possono comunque procedere autonomamente all’acquisizione di beni, servizi e lavori di valore inferiore ai 40.000 euro.</a:t>
            </a:r>
          </a:p>
          <a:p>
            <a:pPr algn="just"/>
            <a:r>
              <a:rPr lang="it-IT" dirty="0"/>
              <a:t> Comuni non capoluogo con popolazione </a:t>
            </a:r>
            <a:r>
              <a:rPr lang="it-IT" dirty="0" smtClean="0"/>
              <a:t>inferiore </a:t>
            </a:r>
            <a:r>
              <a:rPr lang="it-IT" dirty="0"/>
              <a:t>ai 10.000 abitanti dal 1° gennaio (beni e servizi) e dal 1° luglio  (lavori) </a:t>
            </a:r>
            <a:r>
              <a:rPr lang="it-IT" dirty="0" smtClean="0"/>
              <a:t>devono procedere all’acquisizione </a:t>
            </a:r>
            <a:r>
              <a:rPr lang="it-IT" dirty="0"/>
              <a:t>di beni, servizi e lavori di valore inferiore ai 40.000 </a:t>
            </a:r>
            <a:r>
              <a:rPr lang="it-IT" dirty="0" smtClean="0"/>
              <a:t>euro attraverso i modelli organizzativi individuati in base al comma 3-bis dell’art. 33 del Codice.</a:t>
            </a:r>
          </a:p>
          <a:p>
            <a:pPr algn="just"/>
            <a:r>
              <a:rPr lang="it-IT" dirty="0" smtClean="0"/>
              <a:t>I Comuni non capoluogo con popolazione inferiore ai 10.000 abitanti possono comunque acquisire autonomamente beni e servizi di valore inferiore ai 40.000 euro mediante MEPA e piattaforme telematiche (vincolo vale per acquisizioni mediante procedure tradizionali e non incide su deroga generale alla norma per uso strumenti informatici di acquisto).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7281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Modelli organizzazione acquisizioni lavori, servizi, beni/5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 smtClean="0"/>
              <a:t>Modelli organizzativi per l’acquisizione di lavori, servizi e beni configurati dal comma 3-bis dell’art. 33 del Codice dei contratti pubblici per i Comuni non capoluogo:</a:t>
            </a:r>
          </a:p>
          <a:p>
            <a:pPr algn="just">
              <a:buFont typeface="Wingdings" charset="0"/>
              <a:buChar char="Ø"/>
            </a:pPr>
            <a:r>
              <a:rPr lang="it-IT" dirty="0" smtClean="0"/>
              <a:t>Unione dei Comuni, quando esistente;</a:t>
            </a:r>
          </a:p>
          <a:p>
            <a:pPr algn="just">
              <a:buFont typeface="Wingdings" charset="0"/>
              <a:buChar char="Ø"/>
            </a:pPr>
            <a:r>
              <a:rPr lang="it-IT" dirty="0" smtClean="0"/>
              <a:t>Ricorso ai soggetti aggregatori;</a:t>
            </a:r>
          </a:p>
          <a:p>
            <a:pPr algn="just">
              <a:buFont typeface="Wingdings" charset="0"/>
              <a:buChar char="Ø"/>
            </a:pPr>
            <a:r>
              <a:rPr lang="it-IT" dirty="0" smtClean="0"/>
              <a:t>Ricorso alla Stazione Unica Appaltante presso la Provincia;</a:t>
            </a:r>
          </a:p>
          <a:p>
            <a:pPr algn="just">
              <a:buFont typeface="Wingdings" charset="0"/>
              <a:buChar char="Ø"/>
            </a:pPr>
            <a:r>
              <a:rPr lang="it-IT" dirty="0" smtClean="0"/>
              <a:t>Definizione di un accordo (“accordo consortile”) con altri Comuni non capoluogo.</a:t>
            </a:r>
          </a:p>
        </p:txBody>
      </p:sp>
    </p:spTree>
    <p:extLst>
      <p:ext uri="{BB962C8B-B14F-4D97-AF65-F5344CB8AC3E}">
        <p14:creationId xmlns:p14="http://schemas.microsoft.com/office/powerpoint/2010/main" val="296933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Modelli organizzazione acquisizioni lavori, servizi, beni/6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 smtClean="0"/>
              <a:t>L’utilizzo dei modelli organizzativi di acquisizione è </a:t>
            </a:r>
            <a:r>
              <a:rPr lang="it-IT" dirty="0" err="1" smtClean="0"/>
              <a:t>flessibilizzabile</a:t>
            </a:r>
            <a:r>
              <a:rPr lang="it-IT" dirty="0" smtClean="0"/>
              <a:t>: si pensi all’obbligo di utilizzo delle convenzioni </a:t>
            </a:r>
            <a:r>
              <a:rPr lang="it-IT" dirty="0" err="1" smtClean="0"/>
              <a:t>Consip</a:t>
            </a:r>
            <a:r>
              <a:rPr lang="it-IT" dirty="0" smtClean="0"/>
              <a:t> o </a:t>
            </a:r>
            <a:r>
              <a:rPr lang="it-IT" dirty="0" err="1" smtClean="0"/>
              <a:t>delel</a:t>
            </a:r>
            <a:r>
              <a:rPr lang="it-IT" dirty="0" smtClean="0"/>
              <a:t> Centrali di committenza regionali per l’acquisto di alcune tipologie di beni/servizi (es. forniture energia, carburanti, telefonia, ecc.) previsto dall’art. 1, comma 7 del </a:t>
            </a:r>
            <a:r>
              <a:rPr lang="it-IT" dirty="0" err="1" smtClean="0"/>
              <a:t>d.l.</a:t>
            </a:r>
            <a:r>
              <a:rPr lang="it-IT" dirty="0" smtClean="0"/>
              <a:t> n. 95/20132 </a:t>
            </a:r>
            <a:r>
              <a:rPr lang="it-IT" dirty="0" err="1" smtClean="0"/>
              <a:t>conv</a:t>
            </a:r>
            <a:r>
              <a:rPr lang="it-IT" dirty="0" smtClean="0"/>
              <a:t>. in l. n. 135/2012 che deve essere assolto anche quando il Comune si avvalga dell’Unione o aderisca alla SUA o definisca un accordo con altri Comuni.</a:t>
            </a:r>
          </a:p>
          <a:p>
            <a:pPr algn="just"/>
            <a:r>
              <a:rPr lang="it-IT" dirty="0" smtClean="0"/>
              <a:t>Per le SUA devono essere considerate anche le Stazioni Uniche Appaltanti organizzate da Ministero Interno e MIT in alcuni contesti territoriali.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4264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Modelli organizzazione acquisizioni lavori, servizi, beni</a:t>
            </a:r>
            <a:r>
              <a:rPr lang="it-IT" dirty="0" smtClean="0"/>
              <a:t>/7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 smtClean="0"/>
              <a:t>L’Unione dei Comuni è modello che </a:t>
            </a:r>
            <a:r>
              <a:rPr lang="it-IT" dirty="0" err="1" smtClean="0"/>
              <a:t>consernte</a:t>
            </a:r>
            <a:r>
              <a:rPr lang="it-IT" dirty="0" smtClean="0"/>
              <a:t> di ottimizzare il raccordo tra i processi di acquisto e l’esercizio delle funzioni in forma associata (dovendo considerare anche i processi relativi alla gestione delle funzioni fondamentali).</a:t>
            </a:r>
          </a:p>
          <a:p>
            <a:pPr algn="just"/>
            <a:r>
              <a:rPr lang="it-IT" dirty="0" smtClean="0"/>
              <a:t>La regolamentazione della “funzione acquisti” deve essere strutturata con specifica convenzione (se non già attiva).</a:t>
            </a:r>
          </a:p>
          <a:p>
            <a:pPr algn="just"/>
            <a:r>
              <a:rPr lang="it-IT" dirty="0" smtClean="0"/>
              <a:t>L’Unione può svolgere anche la funzione di soggetto collettore dei fabbisogni e programmatore su area vasta.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9106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Modelli organizzazione acquisizioni lavori, servizi, beni</a:t>
            </a:r>
            <a:r>
              <a:rPr lang="it-IT" dirty="0" smtClean="0"/>
              <a:t>/8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 smtClean="0"/>
              <a:t>Il ricorso alla SUA della Provincia si configura come attuazione delle previsioni contenute nella legge n. 56/2014.</a:t>
            </a:r>
          </a:p>
          <a:p>
            <a:pPr algn="just"/>
            <a:r>
              <a:rPr lang="it-IT" dirty="0" smtClean="0"/>
              <a:t> Il rapporto con la SUA deve essere formalizzato mediante strumento pattizio (convenzione di adesione).</a:t>
            </a:r>
          </a:p>
          <a:p>
            <a:pPr algn="just"/>
            <a:r>
              <a:rPr lang="it-IT" dirty="0" smtClean="0"/>
              <a:t>Nel quadro di raccordo devono essere specificati accuratamente i processi di competenza del Comune aderente e della SUA.</a:t>
            </a:r>
          </a:p>
          <a:p>
            <a:pPr algn="just"/>
            <a:r>
              <a:rPr lang="it-IT" dirty="0" smtClean="0"/>
              <a:t>Problema critico è quello relativo all’individuazione del RUP (problemi determinati da SIMOG e AVCPASS).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5158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Modelli organizzazione acquisizioni lavori, servizi, beni</a:t>
            </a:r>
            <a:r>
              <a:rPr lang="it-IT" dirty="0" smtClean="0"/>
              <a:t>/9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it-IT" dirty="0" smtClean="0"/>
              <a:t>Il ricorso ai soggetti aggregatori ha già esperienze consolidate, configuranti gli stessi come gestori di gare complesse per soddisfare bisogni di più enti locali (v. </a:t>
            </a:r>
            <a:r>
              <a:rPr lang="it-IT" dirty="0" err="1" smtClean="0"/>
              <a:t>Intercent</a:t>
            </a:r>
            <a:r>
              <a:rPr lang="it-IT" dirty="0" smtClean="0"/>
              <a:t>-ER per Comuni colpiti dal sisma 2012).</a:t>
            </a:r>
          </a:p>
          <a:p>
            <a:pPr algn="just"/>
            <a:r>
              <a:rPr lang="it-IT" dirty="0" smtClean="0"/>
              <a:t>L’adesione alle convenzioni-quadro stipulate dai soggetti aggregatori è di competenza dirigenziale.</a:t>
            </a:r>
          </a:p>
          <a:p>
            <a:pPr algn="just"/>
            <a:r>
              <a:rPr lang="it-IT" dirty="0" smtClean="0"/>
              <a:t>Il ricorso ai soggetti aggregatori per acquisti complessi e appalti rilevanti dovrebbe comunque seguire un protocollo omogeneo per i vari enti.</a:t>
            </a:r>
          </a:p>
          <a:p>
            <a:pPr algn="just"/>
            <a:r>
              <a:rPr lang="it-IT" dirty="0" smtClean="0"/>
              <a:t>Possibili criticità per alcune tipologie di appalti (particolarmente i lavori), posta la specializzazione “storica” dei soggetti aggregatori su beni e servizi,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9319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Modelli organizzazione acquisizioni lavori, servizi, beni</a:t>
            </a:r>
            <a:r>
              <a:rPr lang="it-IT" dirty="0" smtClean="0"/>
              <a:t>/10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 smtClean="0"/>
              <a:t>L’accordo “consortile” tra Comuni non capoluogo deve essere inteso come atto pattizio configurabile nel modello della convenzione per la gestione associata ex art. 30 del d.lgs. N. 267/2000.</a:t>
            </a:r>
          </a:p>
          <a:p>
            <a:pPr algn="just"/>
            <a:r>
              <a:rPr lang="it-IT" dirty="0" smtClean="0"/>
              <a:t>Un accordo finalizzato </a:t>
            </a:r>
            <a:r>
              <a:rPr lang="it-IT" dirty="0" err="1" smtClean="0"/>
              <a:t>alal</a:t>
            </a:r>
            <a:r>
              <a:rPr lang="it-IT" dirty="0" smtClean="0"/>
              <a:t> costituzione di un consorzio specificamente dedicato alla gestione degli appalti confliggerebbe con il divieto di adesione a più di una </a:t>
            </a:r>
            <a:r>
              <a:rPr lang="it-IT" dirty="0" err="1" smtClean="0"/>
              <a:t>delel</a:t>
            </a:r>
            <a:r>
              <a:rPr lang="it-IT" dirty="0" smtClean="0"/>
              <a:t> forme previste dagli artt. 31, 32 e 33 del </a:t>
            </a:r>
            <a:r>
              <a:rPr lang="it-IT" dirty="0" err="1" smtClean="0"/>
              <a:t>Tuel</a:t>
            </a:r>
            <a:r>
              <a:rPr lang="it-IT" dirty="0" smtClean="0"/>
              <a:t>, previsto dall’art. 2, comma 28 della legge n. 244/2007 (divieto derogabile solo per le forme di gestione consortile dei servizi sociali).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4888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Modelli organizzazione acquisizioni lavori, servizi, beni</a:t>
            </a:r>
            <a:r>
              <a:rPr lang="it-IT" dirty="0" smtClean="0"/>
              <a:t>/11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/>
              <a:t>L’accordo – convenzione tra Comuni deve definire il modello ottimale tra:</a:t>
            </a:r>
          </a:p>
          <a:p>
            <a:pPr algn="just">
              <a:buFont typeface="Wingdings" charset="0"/>
              <a:buChar char="Ø"/>
            </a:pPr>
            <a:r>
              <a:rPr lang="it-IT" dirty="0"/>
              <a:t>Un ufficio comune</a:t>
            </a:r>
          </a:p>
          <a:p>
            <a:pPr algn="just">
              <a:buFont typeface="Wingdings" charset="0"/>
              <a:buChar char="Ø"/>
            </a:pPr>
            <a:r>
              <a:rPr lang="it-IT" dirty="0"/>
              <a:t>La scelta di un ente capofila</a:t>
            </a:r>
          </a:p>
          <a:p>
            <a:pPr algn="just">
              <a:buFont typeface="Wingdings" charset="2"/>
              <a:buChar char="q"/>
            </a:pPr>
            <a:r>
              <a:rPr lang="it-IT" dirty="0"/>
              <a:t>L’ufficio Comune si configura, operativamente, come “centrale di committenza”.</a:t>
            </a:r>
          </a:p>
          <a:p>
            <a:pPr algn="just">
              <a:buFont typeface="Wingdings" charset="2"/>
              <a:buChar char="q"/>
            </a:pPr>
            <a:r>
              <a:rPr lang="it-IT" dirty="0"/>
              <a:t>L’accordo deve definire dettagliatamente i processi di competenza di ciascun Comune aderente e dell’Ufficio Comune</a:t>
            </a:r>
            <a:r>
              <a:rPr lang="it-IT" dirty="0" smtClean="0"/>
              <a:t>.</a:t>
            </a:r>
          </a:p>
          <a:p>
            <a:pPr algn="just">
              <a:buFont typeface="Wingdings" charset="2"/>
              <a:buChar char="q"/>
            </a:pP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2239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Modelli organizzazione acquisizioni lavori, servizi, beni</a:t>
            </a:r>
            <a:r>
              <a:rPr lang="it-IT" dirty="0" smtClean="0"/>
              <a:t>/12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it-IT" dirty="0" smtClean="0"/>
              <a:t>L’accordo deve regolare la disponibilità delle risorse umane dei vari Comuni aderenti in rapporto alle attività dell’Ufficio Comune – Centrale di committenza (disponibilità pro-quota di dipendenti che operano nell’</a:t>
            </a:r>
            <a:r>
              <a:rPr lang="it-IT" dirty="0" err="1" smtClean="0"/>
              <a:t>ambto</a:t>
            </a:r>
            <a:r>
              <a:rPr lang="it-IT" dirty="0" smtClean="0"/>
              <a:t> dell’organizzazione).</a:t>
            </a:r>
          </a:p>
          <a:p>
            <a:pPr algn="just"/>
            <a:r>
              <a:rPr lang="it-IT" dirty="0" smtClean="0"/>
              <a:t>L’accordo deve precisare il ruolo del Responsabile del Procedimento / RUP (medesime criticità SUA), che può comunque essere individuato nel RUP/</a:t>
            </a:r>
            <a:r>
              <a:rPr lang="it-IT" dirty="0" err="1" smtClean="0"/>
              <a:t>RdP</a:t>
            </a:r>
            <a:r>
              <a:rPr lang="it-IT" dirty="0" smtClean="0"/>
              <a:t> dell’ente “promotore” dell’appalto.</a:t>
            </a:r>
          </a:p>
          <a:p>
            <a:pPr algn="just"/>
            <a:r>
              <a:rPr lang="it-IT" dirty="0" smtClean="0"/>
              <a:t>L’accordo può prevedere che i dipendenti/</a:t>
            </a:r>
            <a:r>
              <a:rPr lang="it-IT" dirty="0" err="1" smtClean="0"/>
              <a:t>funzonai</a:t>
            </a:r>
            <a:r>
              <a:rPr lang="it-IT" dirty="0" smtClean="0"/>
              <a:t> dei singoli enti aderenti, individuati come RUP/</a:t>
            </a:r>
            <a:r>
              <a:rPr lang="it-IT" dirty="0" err="1" smtClean="0"/>
              <a:t>RdP</a:t>
            </a:r>
            <a:r>
              <a:rPr lang="it-IT" dirty="0" smtClean="0"/>
              <a:t> posano procedere ad acquisti (es. affidamenti diretti) in nome e per conto dell’Ufficio Comune – Centrale di committenza.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9212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Modelli organizzazione acquisizioni lavori, servizi, beni</a:t>
            </a:r>
            <a:r>
              <a:rPr lang="it-IT" dirty="0" smtClean="0"/>
              <a:t>/13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t-IT" dirty="0" smtClean="0"/>
              <a:t>Dall’accordo discendono:</a:t>
            </a:r>
          </a:p>
          <a:p>
            <a:pPr algn="just">
              <a:buFont typeface="Wingdings" charset="0"/>
              <a:buChar char="Ø"/>
            </a:pPr>
            <a:r>
              <a:rPr lang="it-IT" dirty="0" smtClean="0"/>
              <a:t>Un regolamento/protocollo operativo per la </a:t>
            </a:r>
            <a:r>
              <a:rPr lang="it-IT" dirty="0" err="1" smtClean="0"/>
              <a:t>definizionedei</a:t>
            </a:r>
            <a:r>
              <a:rPr lang="it-IT" dirty="0" smtClean="0"/>
              <a:t> rapporti tra singoli Comuni e Ufficio Comune-CC</a:t>
            </a:r>
          </a:p>
          <a:p>
            <a:pPr algn="just">
              <a:buFont typeface="Wingdings" charset="0"/>
              <a:buChar char="Ø"/>
            </a:pPr>
            <a:r>
              <a:rPr lang="it-IT" dirty="0" smtClean="0"/>
              <a:t>Una serie di atti di organizzazione (individuazione risorse umane afferenti all’Ufficio Comune – CC;  nomina responsabile Ufficio-Comune, ecc.);</a:t>
            </a:r>
          </a:p>
          <a:p>
            <a:pPr algn="just">
              <a:buFont typeface="Wingdings" charset="0"/>
              <a:buChar char="Ø"/>
            </a:pPr>
            <a:r>
              <a:rPr lang="it-IT" dirty="0" smtClean="0"/>
              <a:t> Adeguamento del raccordo informatico (per fabbisogni e per controllo attività contrattuale).</a:t>
            </a:r>
          </a:p>
          <a:p>
            <a:pPr algn="just">
              <a:buFont typeface="Wingdings" charset="0"/>
              <a:buChar char="Ø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6375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ntaggi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Vantaggio.thmx</Template>
  <TotalTime>128</TotalTime>
  <Words>1608</Words>
  <Application>Microsoft Office PowerPoint</Application>
  <PresentationFormat>Presentazione su schermo (4:3)</PresentationFormat>
  <Paragraphs>81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8" baseType="lpstr">
      <vt:lpstr>Vantaggio</vt:lpstr>
      <vt:lpstr>I modelli individuati dall’art. 33, comma 3-bis dal codice dei contratti pubblici per favorire la razionalizzazione degli acquisti, il ruolo dei soggetti aggregatori, l’accordo tra Comuni non capoluogo e i profili derogatori </vt:lpstr>
      <vt:lpstr>Quadro di sistema per la razionalizzazione degli acquisti</vt:lpstr>
      <vt:lpstr>Soggetti aggregatori/1</vt:lpstr>
      <vt:lpstr>Sviluppo sistema</vt:lpstr>
      <vt:lpstr>Modelli organizzazione acquisizioni lavori, servizi, beni/1</vt:lpstr>
      <vt:lpstr>Modelli organizzazione acquisizioni lavori, servizi, beni/2</vt:lpstr>
      <vt:lpstr>Modelli organizzazione acquisizioni lavori, servizi, beni/3</vt:lpstr>
      <vt:lpstr>Modelli organizzazione acquisizioni lavori, servizi, beni/4</vt:lpstr>
      <vt:lpstr>Modelli organizzazione acquisizioni lavori, servizi, beni/5</vt:lpstr>
      <vt:lpstr>Modelli organizzazione acquisizioni lavori, servizi, beni/6</vt:lpstr>
      <vt:lpstr>Modelli organizzazione acquisizioni lavori, servizi, beni/7</vt:lpstr>
      <vt:lpstr>Modelli organizzazione acquisizioni lavori, servizi, beni/8</vt:lpstr>
      <vt:lpstr>Modelli organizzazione acquisizioni lavori, servizi, beni/9</vt:lpstr>
      <vt:lpstr>Modelli organizzazione acquisizioni lavori, servizi, beni/10</vt:lpstr>
      <vt:lpstr>Modelli organizzazione acquisizioni lavori, servizi, beni/11</vt:lpstr>
      <vt:lpstr>Modelli organizzazione acquisizioni lavori, servizi, beni/12</vt:lpstr>
      <vt:lpstr>Modelli organizzazione acquisizioni lavori, servizi, beni/13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modelli individuati dall’art. 33, comma 3-bis dal codice dei contratti pubblici per favorire la razionalizzazione degli acquisti, il ruolo dei soggetti aggregatori, l’accordo tra Comuni non capoluogo e i profili derogatori</dc:title>
  <dc:creator>Alberto Barbiero</dc:creator>
  <cp:lastModifiedBy>Guglielmina Olivieri</cp:lastModifiedBy>
  <cp:revision>12</cp:revision>
  <dcterms:created xsi:type="dcterms:W3CDTF">2014-11-07T06:43:35Z</dcterms:created>
  <dcterms:modified xsi:type="dcterms:W3CDTF">2014-11-10T09:42:08Z</dcterms:modified>
</cp:coreProperties>
</file>