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314" r:id="rId3"/>
    <p:sldId id="317" r:id="rId4"/>
    <p:sldId id="318" r:id="rId5"/>
    <p:sldId id="320" r:id="rId6"/>
    <p:sldId id="319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5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071" userDrawn="1">
          <p15:clr>
            <a:srgbClr val="A4A3A4"/>
          </p15:clr>
        </p15:guide>
        <p15:guide id="4" pos="1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B50A1"/>
    <a:srgbClr val="FDB813"/>
    <a:srgbClr val="6679BB"/>
    <a:srgbClr val="22ABAD"/>
    <a:srgbClr val="1D4593"/>
    <a:srgbClr val="ABD037"/>
    <a:srgbClr val="FFE600"/>
    <a:srgbClr val="174190"/>
    <a:srgbClr val="1F497D"/>
    <a:srgbClr val="DCDDD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29" autoAdjust="0"/>
    <p:restoredTop sz="94434" autoAdjust="0"/>
  </p:normalViewPr>
  <p:slideViewPr>
    <p:cSldViewPr>
      <p:cViewPr varScale="1">
        <p:scale>
          <a:sx n="113" d="100"/>
          <a:sy n="113" d="100"/>
        </p:scale>
        <p:origin x="-1734" y="-96"/>
      </p:cViewPr>
      <p:guideLst>
        <p:guide orient="horz" pos="2205"/>
        <p:guide orient="horz" pos="1071"/>
        <p:guide pos="2880"/>
        <p:guide pos="1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768F7D-8384-4467-9591-41DBDD90C928}" type="datetimeFigureOut">
              <a:rPr lang="it-IT" smtClean="0"/>
              <a:pPr/>
              <a:t>11/12/2017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0755C-3686-45FE-862E-EDEE1ADBA5E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129175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E90E4-E60C-4B03-8E40-1978825FF385}" type="datetime1">
              <a:rPr lang="it-IT" smtClean="0"/>
              <a:pPr/>
              <a:t>11/12/2017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889C-7AAC-4EE6-8B69-8DE68B052080}" type="datetime1">
              <a:rPr lang="it-IT" smtClean="0"/>
              <a:pPr/>
              <a:t>11/12/2017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7EF0-CD69-4A52-BD77-7822FA1989AC}" type="datetime1">
              <a:rPr lang="it-IT" smtClean="0"/>
              <a:pPr/>
              <a:t>11/12/2017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84DC-AC42-4782-AA3F-23FE95B73F87}" type="datetime1">
              <a:rPr lang="it-IT" smtClean="0"/>
              <a:pPr/>
              <a:t>11/12/2017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42173-531D-4DBF-9BAA-15DE96C85502}" type="datetime1">
              <a:rPr lang="it-IT" smtClean="0"/>
              <a:pPr/>
              <a:t>11/12/2017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:\CdPilotaggio\Documentazione Generale\Loghi\logo_dfp_COLOR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4651" y="170117"/>
            <a:ext cx="1233401" cy="38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706D4-868F-4453-8F60-5B4A7FA9D85A}" type="datetime1">
              <a:rPr lang="it-IT" smtClean="0"/>
              <a:pPr/>
              <a:t>11/12/2017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41067-5A8F-4113-9EF4-2520D1A5D75E}" type="datetime1">
              <a:rPr lang="it-IT" smtClean="0"/>
              <a:pPr/>
              <a:t>11/12/2017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96F9-ED64-43B1-A8A9-B47C313B9FB9}" type="datetime1">
              <a:rPr lang="it-IT" smtClean="0"/>
              <a:pPr/>
              <a:t>11/12/2017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588FD-2375-4237-999F-878AE8DFBDC2}" type="datetime1">
              <a:rPr lang="it-IT" smtClean="0"/>
              <a:pPr/>
              <a:t>11/12/2017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EF5C-1EE8-4DEC-8C51-030A3D7F5514}" type="datetime1">
              <a:rPr lang="it-IT" smtClean="0"/>
              <a:pPr/>
              <a:t>11/12/2017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AA9DA-D959-4958-8212-8884DA239014}" type="datetime1">
              <a:rPr lang="it-IT" smtClean="0"/>
              <a:pPr/>
              <a:t>11/12/2017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magine 54"/>
          <p:cNvPicPr>
            <a:picLocks noChangeAspect="1"/>
          </p:cNvPicPr>
          <p:nvPr userDrawn="1"/>
        </p:nvPicPr>
        <p:blipFill rotWithShape="1">
          <a:blip r:embed="rId2" cstate="print"/>
          <a:srcRect l="14686" t="15306" r="10630" b="11054"/>
          <a:stretch/>
        </p:blipFill>
        <p:spPr>
          <a:xfrm>
            <a:off x="0" y="98474"/>
            <a:ext cx="9144000" cy="6758890"/>
          </a:xfrm>
          <a:prstGeom prst="rect">
            <a:avLst/>
          </a:prstGeom>
        </p:spPr>
      </p:pic>
      <p:sp>
        <p:nvSpPr>
          <p:cNvPr id="65" name="Titolo 64"/>
          <p:cNvSpPr>
            <a:spLocks noGrp="1"/>
          </p:cNvSpPr>
          <p:nvPr>
            <p:ph type="title" hasCustomPrompt="1"/>
          </p:nvPr>
        </p:nvSpPr>
        <p:spPr>
          <a:xfrm>
            <a:off x="628650" y="2304819"/>
            <a:ext cx="7886700" cy="58521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it-IT" sz="3000" b="1" i="0" u="none" strike="noStrike" kern="1200" cap="none" spc="0" normalizeH="0" baseline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Spazio per inserimento titolo</a:t>
            </a:r>
            <a:endParaRPr lang="it-IT" dirty="0"/>
          </a:p>
        </p:txBody>
      </p:sp>
      <p:sp>
        <p:nvSpPr>
          <p:cNvPr id="72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1608068" y="3822593"/>
            <a:ext cx="5927864" cy="46381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="1" i="1">
                <a:solidFill>
                  <a:srgbClr val="25406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it-IT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Spazio per eventuale sottotitolo</a:t>
            </a:r>
          </a:p>
        </p:txBody>
      </p:sp>
    </p:spTree>
    <p:extLst>
      <p:ext uri="{BB962C8B-B14F-4D97-AF65-F5344CB8AC3E}">
        <p14:creationId xmlns:p14="http://schemas.microsoft.com/office/powerpoint/2010/main" xmlns="" val="178518901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magine 28"/>
          <p:cNvPicPr>
            <a:picLocks noChangeAspect="1"/>
          </p:cNvPicPr>
          <p:nvPr userDrawn="1"/>
        </p:nvPicPr>
        <p:blipFill rotWithShape="1">
          <a:blip r:embed="rId2" cstate="print"/>
          <a:srcRect l="16765" t="14322" r="12591" b="14714"/>
          <a:stretch/>
        </p:blipFill>
        <p:spPr>
          <a:xfrm>
            <a:off x="0" y="0"/>
            <a:ext cx="9107298" cy="6858000"/>
          </a:xfrm>
          <a:prstGeom prst="rect">
            <a:avLst/>
          </a:prstGeom>
        </p:spPr>
      </p:pic>
      <p:sp>
        <p:nvSpPr>
          <p:cNvPr id="48" name="Rettangolo arrotondato 47"/>
          <p:cNvSpPr/>
          <p:nvPr userDrawn="1"/>
        </p:nvSpPr>
        <p:spPr>
          <a:xfrm>
            <a:off x="1293352" y="292670"/>
            <a:ext cx="6537051" cy="6063308"/>
          </a:xfrm>
          <a:prstGeom prst="roundRect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" name="Immagine 9" descr="stellone+agenzia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4731" y="144379"/>
            <a:ext cx="1692950" cy="668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Rettangolo 32"/>
          <p:cNvSpPr/>
          <p:nvPr userDrawn="1"/>
        </p:nvSpPr>
        <p:spPr>
          <a:xfrm>
            <a:off x="255895" y="0"/>
            <a:ext cx="1136177" cy="1050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4" name="Immagine 33" descr="ogo-UE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500" y="136134"/>
            <a:ext cx="928852" cy="72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Segnaposto numero diapositiva 29"/>
          <p:cNvSpPr>
            <a:spLocks noGrp="1"/>
          </p:cNvSpPr>
          <p:nvPr>
            <p:ph type="sldNum" sz="quarter" idx="12"/>
          </p:nvPr>
        </p:nvSpPr>
        <p:spPr bwMode="auto">
          <a:xfrm>
            <a:off x="7417481" y="6470067"/>
            <a:ext cx="1600200" cy="27384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70A8125A-4979-4AB0-86B4-7AC67DB352EF}" type="slidenum">
              <a:rPr lang="it-IT" altLang="it-IT" sz="1600" smtClean="0">
                <a:cs typeface="Arial" charset="0"/>
              </a:rPr>
              <a:pPr/>
              <a:t>‹N›</a:t>
            </a:fld>
            <a:endParaRPr lang="it-IT" altLang="it-IT" sz="1600" dirty="0" smtClean="0">
              <a:cs typeface="Arial" charset="0"/>
            </a:endParaRPr>
          </a:p>
        </p:txBody>
      </p:sp>
      <p:sp>
        <p:nvSpPr>
          <p:cNvPr id="38" name="Rettangolo 14"/>
          <p:cNvSpPr>
            <a:spLocks noChangeArrowheads="1"/>
          </p:cNvSpPr>
          <p:nvPr userDrawn="1"/>
        </p:nvSpPr>
        <p:spPr bwMode="auto">
          <a:xfrm>
            <a:off x="187308" y="4840874"/>
            <a:ext cx="119249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it-IT" altLang="it-IT" sz="1500" dirty="0" smtClean="0">
                <a:solidFill>
                  <a:schemeClr val="bg1"/>
                </a:solidFill>
                <a:latin typeface="Calibri" pitchFamily="34" charset="0"/>
              </a:rPr>
              <a:t>Luogo e data </a:t>
            </a:r>
            <a:endParaRPr lang="it-IT" altLang="it-IT" sz="15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2" name="Segnaposto contenuto 41"/>
          <p:cNvSpPr>
            <a:spLocks noGrp="1"/>
          </p:cNvSpPr>
          <p:nvPr>
            <p:ph sz="quarter" idx="13"/>
          </p:nvPr>
        </p:nvSpPr>
        <p:spPr>
          <a:xfrm>
            <a:off x="266132" y="1130206"/>
            <a:ext cx="8618561" cy="4943048"/>
          </a:xfrm>
          <a:prstGeom prst="rect">
            <a:avLst/>
          </a:prstGeom>
        </p:spPr>
        <p:txBody>
          <a:bodyPr>
            <a:normAutofit/>
          </a:bodyPr>
          <a:lstStyle>
            <a:lvl1pPr algn="just">
              <a:lnSpc>
                <a:spcPct val="100000"/>
              </a:lnSpc>
              <a:defRPr sz="20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just">
              <a:lnSpc>
                <a:spcPct val="100000"/>
              </a:lnSpc>
              <a:defRPr sz="20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just">
              <a:lnSpc>
                <a:spcPct val="100000"/>
              </a:lnSpc>
              <a:defRPr sz="18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just">
              <a:lnSpc>
                <a:spcPct val="100000"/>
              </a:lnSpc>
              <a:defRPr sz="16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just">
              <a:lnSpc>
                <a:spcPct val="100000"/>
              </a:lnSpc>
              <a:defRPr sz="16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it-IT" dirty="0" smtClean="0"/>
              <a:t>Modifica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7" name="Titolo 46"/>
          <p:cNvSpPr>
            <a:spLocks noGrp="1"/>
          </p:cNvSpPr>
          <p:nvPr>
            <p:ph type="title" hasCustomPrompt="1"/>
          </p:nvPr>
        </p:nvSpPr>
        <p:spPr>
          <a:xfrm>
            <a:off x="266131" y="450376"/>
            <a:ext cx="8618561" cy="506800"/>
          </a:xfrm>
          <a:prstGeom prst="rect">
            <a:avLst/>
          </a:prstGeom>
        </p:spPr>
        <p:txBody>
          <a:bodyPr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3399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it-IT" dirty="0" smtClean="0"/>
              <a:t>Titolo slide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00629251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1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magine 54"/>
          <p:cNvPicPr>
            <a:picLocks noChangeAspect="1"/>
          </p:cNvPicPr>
          <p:nvPr userDrawn="1"/>
        </p:nvPicPr>
        <p:blipFill rotWithShape="1">
          <a:blip r:embed="rId2" cstate="print"/>
          <a:srcRect l="14686" t="15459" r="10630" b="11054"/>
          <a:stretch/>
        </p:blipFill>
        <p:spPr>
          <a:xfrm>
            <a:off x="0" y="112542"/>
            <a:ext cx="9144000" cy="6744822"/>
          </a:xfrm>
          <a:prstGeom prst="rect">
            <a:avLst/>
          </a:prstGeom>
        </p:spPr>
      </p:pic>
      <p:sp>
        <p:nvSpPr>
          <p:cNvPr id="3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1608069" y="2579428"/>
            <a:ext cx="5927864" cy="4638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b="1" i="1">
                <a:solidFill>
                  <a:srgbClr val="254061"/>
                </a:solidFill>
              </a:defRPr>
            </a:lvl1pPr>
          </a:lstStyle>
          <a:p>
            <a:pPr lvl="0"/>
            <a:r>
              <a:rPr lang="it-IT" dirty="0" smtClean="0"/>
              <a:t>Chiusura – riferimenti relatori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96454741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 l="-1000" t="2000" r="-5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AE851-52B5-4720-A196-8A7D7AF82E49}" type="datetime1">
              <a:rPr lang="it-IT" smtClean="0"/>
              <a:pPr/>
              <a:t>11/12/2017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902896" y="62373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DB51E-3A56-49AB-B77D-6D61DF6424E3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3.xml"/><Relationship Id="rId7" Type="http://schemas.openxmlformats.org/officeDocument/2006/relationships/image" Target="../media/image1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19.png"/><Relationship Id="rId4" Type="http://schemas.openxmlformats.org/officeDocument/2006/relationships/tags" Target="../tags/tag4.xml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o 2"/>
          <p:cNvGrpSpPr/>
          <p:nvPr/>
        </p:nvGrpSpPr>
        <p:grpSpPr>
          <a:xfrm>
            <a:off x="3698168" y="116632"/>
            <a:ext cx="2313992" cy="576064"/>
            <a:chOff x="3698168" y="116632"/>
            <a:chExt cx="2313992" cy="576064"/>
          </a:xfrm>
        </p:grpSpPr>
        <p:sp>
          <p:nvSpPr>
            <p:cNvPr id="2" name="Rettangolo 1"/>
            <p:cNvSpPr/>
            <p:nvPr/>
          </p:nvSpPr>
          <p:spPr>
            <a:xfrm>
              <a:off x="3995936" y="116632"/>
              <a:ext cx="201622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5" name="Picture 2" descr="R:\CdPilotaggio\Documentazione Generale\Loghi\logo_dfp_COLOR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8168" y="296847"/>
              <a:ext cx="1233401" cy="382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Titolo 8"/>
          <p:cNvSpPr>
            <a:spLocks noGrp="1"/>
          </p:cNvSpPr>
          <p:nvPr>
            <p:ph type="title"/>
          </p:nvPr>
        </p:nvSpPr>
        <p:spPr>
          <a:xfrm>
            <a:off x="395536" y="1801332"/>
            <a:ext cx="8229600" cy="2347748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chemeClr val="tx2"/>
                </a:solidFill>
                <a:ea typeface="Verdana" panose="020B0604030504040204" pitchFamily="34" charset="0"/>
                <a:cs typeface="Arial" panose="020B0604020202020204" pitchFamily="34" charset="0"/>
              </a:rPr>
              <a:t>L’INTERVENTO </a:t>
            </a:r>
            <a:br>
              <a:rPr lang="it-IT" b="1" dirty="0" smtClean="0">
                <a:solidFill>
                  <a:schemeClr val="tx2"/>
                </a:solidFill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it-IT" b="1" dirty="0" smtClean="0">
                <a:solidFill>
                  <a:schemeClr val="tx2"/>
                </a:solidFill>
                <a:ea typeface="Verdana" panose="020B0604030504040204" pitchFamily="34" charset="0"/>
                <a:cs typeface="Arial" panose="020B0604020202020204" pitchFamily="34" charset="0"/>
              </a:rPr>
              <a:t>“</a:t>
            </a:r>
            <a:r>
              <a:rPr lang="it-IT" b="1" i="1" dirty="0" smtClean="0">
                <a:solidFill>
                  <a:schemeClr val="tx2"/>
                </a:solidFill>
                <a:ea typeface="Verdana" panose="020B0604030504040204" pitchFamily="34" charset="0"/>
                <a:cs typeface="Arial" panose="020B0604020202020204" pitchFamily="34" charset="0"/>
              </a:rPr>
              <a:t>ANPR </a:t>
            </a:r>
            <a:r>
              <a:rPr lang="it-IT" b="1" i="1" dirty="0">
                <a:solidFill>
                  <a:schemeClr val="tx2"/>
                </a:solidFill>
                <a:ea typeface="Verdana" panose="020B0604030504040204" pitchFamily="34" charset="0"/>
                <a:cs typeface="Arial" panose="020B0604020202020204" pitchFamily="34" charset="0"/>
              </a:rPr>
              <a:t>– SUPPORTO AI COMUNI PER IL SUBENTRO</a:t>
            </a:r>
            <a:r>
              <a:rPr lang="it-IT" b="1" dirty="0">
                <a:solidFill>
                  <a:schemeClr val="tx2"/>
                </a:solidFill>
                <a:ea typeface="Verdana" panose="020B0604030504040204" pitchFamily="34" charset="0"/>
                <a:cs typeface="Arial" panose="020B0604020202020204" pitchFamily="34" charset="0"/>
              </a:rPr>
              <a:t>” </a:t>
            </a:r>
          </a:p>
        </p:txBody>
      </p:sp>
      <p:sp>
        <p:nvSpPr>
          <p:cNvPr id="7" name="Rettangolo 6"/>
          <p:cNvSpPr/>
          <p:nvPr/>
        </p:nvSpPr>
        <p:spPr>
          <a:xfrm>
            <a:off x="6876256" y="6195271"/>
            <a:ext cx="2160240" cy="643257"/>
          </a:xfrm>
          <a:prstGeom prst="rect">
            <a:avLst/>
          </a:prstGeom>
          <a:solidFill>
            <a:srgbClr val="0B50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198203" y="4787860"/>
            <a:ext cx="4536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Dipartimento della funzione pubblica</a:t>
            </a:r>
            <a:endParaRPr lang="it-IT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6161997" y="6390620"/>
            <a:ext cx="30044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>
                <a:solidFill>
                  <a:schemeClr val="bg1"/>
                </a:solidFill>
              </a:rPr>
              <a:t>http://www.funzionepubblica.gov.it</a:t>
            </a:r>
            <a:r>
              <a:rPr lang="it-IT" sz="1400" b="1" i="1" dirty="0" smtClean="0">
                <a:solidFill>
                  <a:schemeClr val="bg1"/>
                </a:solidFill>
              </a:rPr>
              <a:t>/</a:t>
            </a:r>
            <a:endParaRPr lang="it-IT" sz="1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3"/>
          <p:cNvSpPr>
            <a:spLocks noChangeArrowheads="1"/>
          </p:cNvSpPr>
          <p:nvPr/>
        </p:nvSpPr>
        <p:spPr bwMode="auto">
          <a:xfrm>
            <a:off x="1396618" y="4928181"/>
            <a:ext cx="7747382" cy="1251637"/>
          </a:xfrm>
          <a:prstGeom prst="rect">
            <a:avLst/>
          </a:prstGeom>
          <a:solidFill>
            <a:srgbClr val="F1F1F1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36000" tIns="36000" rIns="36000" bIns="36000"/>
          <a:lstStyle/>
          <a:p>
            <a:pPr>
              <a:defRPr/>
            </a:pPr>
            <a:endParaRPr lang="da-DK" sz="1000" kern="0" dirty="0">
              <a:solidFill>
                <a:srgbClr val="646464"/>
              </a:solidFill>
            </a:endParaRPr>
          </a:p>
          <a:p>
            <a:pPr>
              <a:defRPr/>
            </a:pPr>
            <a:endParaRPr lang="da-DK" sz="1000" kern="0" dirty="0">
              <a:solidFill>
                <a:srgbClr val="646464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>
                <a:latin typeface="+mj-lt"/>
              </a:rPr>
              <a:pPr/>
              <a:t>2</a:t>
            </a:fld>
            <a:endParaRPr lang="it-IT" dirty="0">
              <a:latin typeface="+mj-lt"/>
            </a:endParaRPr>
          </a:p>
        </p:txBody>
      </p:sp>
      <p:grpSp>
        <p:nvGrpSpPr>
          <p:cNvPr id="4" name="Gruppo 3"/>
          <p:cNvGrpSpPr>
            <a:grpSpLocks noChangeAspect="1"/>
          </p:cNvGrpSpPr>
          <p:nvPr/>
        </p:nvGrpSpPr>
        <p:grpSpPr>
          <a:xfrm>
            <a:off x="199544" y="836712"/>
            <a:ext cx="5668600" cy="860075"/>
            <a:chOff x="311727" y="1397911"/>
            <a:chExt cx="3250234" cy="493145"/>
          </a:xfrm>
        </p:grpSpPr>
        <p:sp>
          <p:nvSpPr>
            <p:cNvPr id="16" name="CasellaDiTesto 15"/>
            <p:cNvSpPr txBox="1"/>
            <p:nvPr/>
          </p:nvSpPr>
          <p:spPr>
            <a:xfrm>
              <a:off x="755266" y="1540213"/>
              <a:ext cx="2806695" cy="237221"/>
            </a:xfrm>
            <a:prstGeom prst="roundRect">
              <a:avLst>
                <a:gd name="adj" fmla="val 7300"/>
              </a:avLst>
            </a:prstGeom>
            <a:solidFill>
              <a:srgbClr val="22ABAD"/>
            </a:solidFill>
            <a:ln w="19050">
              <a:noFill/>
            </a:ln>
          </p:spPr>
          <p:txBody>
            <a:bodyPr wrap="square" lIns="36000" tIns="0" rIns="0" bIns="0" rtlCol="0" anchor="ctr">
              <a:noAutofit/>
            </a:bodyPr>
            <a:lstStyle/>
            <a:p>
              <a:pPr lvl="0" algn="ctr"/>
              <a:r>
                <a:rPr kumimoji="0" lang="it-IT" sz="24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COME SI INQUADRA L’INTERVENTO?</a:t>
              </a:r>
              <a:endParaRPr kumimoji="0" lang="it-IT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7" name="Halbbogen 122"/>
            <p:cNvSpPr/>
            <p:nvPr/>
          </p:nvSpPr>
          <p:spPr bwMode="gray">
            <a:xfrm flipH="1">
              <a:off x="311727" y="1397911"/>
              <a:ext cx="493146" cy="493145"/>
            </a:xfrm>
            <a:prstGeom prst="blockArc">
              <a:avLst>
                <a:gd name="adj1" fmla="val 21293684"/>
                <a:gd name="adj2" fmla="val 16199507"/>
                <a:gd name="adj3" fmla="val 12492"/>
              </a:avLst>
            </a:prstGeom>
            <a:solidFill>
              <a:srgbClr val="22ABAD"/>
            </a:solidFill>
            <a:ln w="76200">
              <a:noFill/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18" name="Immagine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34411" y="1518759"/>
              <a:ext cx="235029" cy="235029"/>
            </a:xfrm>
            <a:prstGeom prst="rect">
              <a:avLst/>
            </a:prstGeom>
          </p:spPr>
        </p:pic>
      </p:grpSp>
      <p:sp>
        <p:nvSpPr>
          <p:cNvPr id="50" name="CasellaDiTesto 49"/>
          <p:cNvSpPr txBox="1"/>
          <p:nvPr/>
        </p:nvSpPr>
        <p:spPr>
          <a:xfrm>
            <a:off x="823416" y="1697191"/>
            <a:ext cx="74209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>
                <a:latin typeface="+mj-lt"/>
                <a:cs typeface="Arial" panose="020B0604020202020204" pitchFamily="34" charset="0"/>
              </a:rPr>
              <a:t>In coerenza con il </a:t>
            </a:r>
            <a:r>
              <a:rPr lang="it-IT" sz="1600" b="1" dirty="0" smtClean="0">
                <a:solidFill>
                  <a:srgbClr val="22ABAD"/>
                </a:solidFill>
                <a:latin typeface="+mj-lt"/>
                <a:cs typeface="Arial" panose="020B0604020202020204" pitchFamily="34" charset="0"/>
              </a:rPr>
              <a:t>quadro strategico </a:t>
            </a:r>
            <a:r>
              <a:rPr lang="it-IT" sz="1600" dirty="0" smtClean="0">
                <a:latin typeface="+mj-lt"/>
                <a:cs typeface="Arial" panose="020B0604020202020204" pitchFamily="34" charset="0"/>
              </a:rPr>
              <a:t>delineato da  </a:t>
            </a:r>
            <a:endParaRPr lang="it-IT" sz="16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CasellaDiTesto 95"/>
          <p:cNvSpPr txBox="1"/>
          <p:nvPr/>
        </p:nvSpPr>
        <p:spPr>
          <a:xfrm>
            <a:off x="208942" y="3064187"/>
            <a:ext cx="839550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1600" dirty="0" smtClean="0">
                <a:latin typeface="+mj-lt"/>
                <a:cs typeface="Arial" panose="020B0604020202020204" pitchFamily="34" charset="0"/>
              </a:rPr>
              <a:t>Il</a:t>
            </a:r>
            <a:r>
              <a:rPr lang="it-IT" sz="1600" b="1" dirty="0" smtClean="0">
                <a:solidFill>
                  <a:srgbClr val="22ABAD"/>
                </a:solidFill>
                <a:latin typeface="+mj-lt"/>
                <a:cs typeface="Arial" panose="020B0604020202020204" pitchFamily="34" charset="0"/>
              </a:rPr>
              <a:t> Dipartimento della funzione pubblica</a:t>
            </a:r>
            <a:r>
              <a:rPr lang="it-IT" sz="1600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dirty="0" smtClean="0">
                <a:latin typeface="+mj-lt"/>
                <a:cs typeface="Arial" panose="020B0604020202020204" pitchFamily="34" charset="0"/>
              </a:rPr>
              <a:t>-</a:t>
            </a:r>
            <a:r>
              <a:rPr lang="it-IT" sz="1600" b="1" dirty="0" smtClean="0">
                <a:solidFill>
                  <a:srgbClr val="22ABAD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it-IT" sz="1600" dirty="0" smtClean="0">
                <a:latin typeface="+mj-lt"/>
                <a:cs typeface="Arial" panose="020B0604020202020204" pitchFamily="34" charset="0"/>
              </a:rPr>
              <a:t>Organismo Intermedio del PON </a:t>
            </a:r>
            <a:r>
              <a:rPr lang="it-IT" sz="1600" i="1" dirty="0" err="1" smtClean="0">
                <a:latin typeface="+mj-lt"/>
                <a:cs typeface="Arial" panose="020B0604020202020204" pitchFamily="34" charset="0"/>
              </a:rPr>
              <a:t>Governance</a:t>
            </a:r>
            <a:r>
              <a:rPr lang="it-IT" sz="1600" i="1" dirty="0" smtClean="0">
                <a:latin typeface="+mj-lt"/>
                <a:cs typeface="Arial" panose="020B0604020202020204" pitchFamily="34" charset="0"/>
              </a:rPr>
              <a:t> – </a:t>
            </a:r>
            <a:r>
              <a:rPr lang="it-IT" sz="1600" dirty="0" smtClean="0">
                <a:latin typeface="+mj-lt"/>
                <a:cs typeface="Arial" panose="020B0604020202020204" pitchFamily="34" charset="0"/>
              </a:rPr>
              <a:t>d’intesa con 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Commissario Straordinario per l'attuazione dell'Agenda 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Digitale, </a:t>
            </a:r>
            <a:r>
              <a:rPr lang="it-IT" sz="1600" dirty="0" smtClean="0">
                <a:latin typeface="+mj-lt"/>
                <a:cs typeface="Arial" panose="020B0604020202020204" pitchFamily="34" charset="0"/>
              </a:rPr>
              <a:t>ha definito un intervento 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rivolto ai Comuni per </a:t>
            </a:r>
            <a:r>
              <a:rPr lang="it-IT" sz="1600" b="1" dirty="0" smtClean="0">
                <a:solidFill>
                  <a:srgbClr val="22ABA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promuovere e accelerare il processo di subentro </a:t>
            </a:r>
            <a:br>
              <a:rPr lang="it-IT" sz="1600" b="1" dirty="0" smtClean="0">
                <a:solidFill>
                  <a:srgbClr val="22ABA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delle anagrafi locali nell’unica base dati nazionale. </a:t>
            </a:r>
          </a:p>
          <a:p>
            <a:pPr algn="ctr"/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L’intervento offre ai beneficiari una leva 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incentivante" per favorire l’</a:t>
            </a:r>
            <a:r>
              <a:rPr lang="it-IT" sz="1600" b="1" dirty="0" smtClean="0">
                <a:solidFill>
                  <a:srgbClr val="22ABA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entrata </a:t>
            </a:r>
            <a:r>
              <a:rPr lang="it-IT" sz="1600" b="1" dirty="0">
                <a:solidFill>
                  <a:srgbClr val="22ABA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regime della </a:t>
            </a:r>
            <a:r>
              <a:rPr lang="it-IT" sz="1600" b="1" dirty="0" smtClean="0">
                <a:solidFill>
                  <a:srgbClr val="22ABA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piattaforma dell’Anagrafe </a:t>
            </a:r>
            <a:r>
              <a:rPr lang="it-IT" sz="1600" b="1" dirty="0">
                <a:solidFill>
                  <a:srgbClr val="22ABA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Nazionale della Popolazione Residente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endParaRPr lang="it-IT" sz="16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6" name="CasellaDiTesto 45"/>
          <p:cNvSpPr txBox="1"/>
          <p:nvPr/>
        </p:nvSpPr>
        <p:spPr>
          <a:xfrm>
            <a:off x="964571" y="4904259"/>
            <a:ext cx="6624735" cy="364397"/>
          </a:xfrm>
          <a:prstGeom prst="roundRect">
            <a:avLst/>
          </a:prstGeom>
          <a:solidFill>
            <a:srgbClr val="22ABAD"/>
          </a:solidFill>
          <a:ln w="19050">
            <a:noFill/>
          </a:ln>
        </p:spPr>
        <p:txBody>
          <a:bodyPr wrap="square" lIns="36000" tIns="0" rIns="0" bIns="0" rtlCol="0" anchor="ctr">
            <a:noAutofit/>
          </a:bodyPr>
          <a:lstStyle>
            <a:defPPr>
              <a:defRPr lang="it-IT"/>
            </a:defPPr>
            <a:lvl1pPr lvl="0" algn="ctr">
              <a:defRPr kumimoji="0" sz="2400" b="1" i="1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it-IT" sz="1600" dirty="0" smtClean="0"/>
              <a:t>AVVISO PUBBLICO PER LA PRESENTAZIONE DELLE RICHIESTE DI CONTRIBUTO</a:t>
            </a:r>
            <a:endParaRPr lang="it-IT" sz="1600" dirty="0"/>
          </a:p>
        </p:txBody>
      </p:sp>
      <p:grpSp>
        <p:nvGrpSpPr>
          <p:cNvPr id="71" name="Gruppo 70"/>
          <p:cNvGrpSpPr/>
          <p:nvPr/>
        </p:nvGrpSpPr>
        <p:grpSpPr>
          <a:xfrm>
            <a:off x="328239" y="2132856"/>
            <a:ext cx="8388649" cy="835920"/>
            <a:chOff x="328239" y="2128950"/>
            <a:chExt cx="8388649" cy="835920"/>
          </a:xfrm>
        </p:grpSpPr>
        <p:sp>
          <p:nvSpPr>
            <p:cNvPr id="58" name="Rettangolo arrotondato 57"/>
            <p:cNvSpPr/>
            <p:nvPr/>
          </p:nvSpPr>
          <p:spPr>
            <a:xfrm rot="20907670">
              <a:off x="328239" y="2128950"/>
              <a:ext cx="477028" cy="608454"/>
            </a:xfrm>
            <a:prstGeom prst="round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3" name="Rettangolo arrotondato 62"/>
            <p:cNvSpPr/>
            <p:nvPr/>
          </p:nvSpPr>
          <p:spPr>
            <a:xfrm rot="20907670">
              <a:off x="2768482" y="2175032"/>
              <a:ext cx="476985" cy="608399"/>
            </a:xfrm>
            <a:prstGeom prst="round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 l="-8000" r="-8000"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64" name="Gruppo 63"/>
            <p:cNvGrpSpPr/>
            <p:nvPr/>
          </p:nvGrpSpPr>
          <p:grpSpPr>
            <a:xfrm rot="20907670">
              <a:off x="5709550" y="2170736"/>
              <a:ext cx="586914" cy="632655"/>
              <a:chOff x="5075951" y="2369646"/>
              <a:chExt cx="586914" cy="632655"/>
            </a:xfrm>
          </p:grpSpPr>
          <p:sp>
            <p:nvSpPr>
              <p:cNvPr id="67" name="Rettangolo arrotondato 66"/>
              <p:cNvSpPr/>
              <p:nvPr/>
            </p:nvSpPr>
            <p:spPr>
              <a:xfrm>
                <a:off x="5075951" y="2369646"/>
                <a:ext cx="504161" cy="632655"/>
              </a:xfrm>
              <a:prstGeom prst="roundRect">
                <a:avLst/>
              </a:prstGeom>
              <a:blipFill rotWithShape="1">
                <a:blip r:embed="rId5" cstate="print"/>
                <a:srcRect/>
                <a:stretch>
                  <a:fillRect t="-5000" r="1618" b="-5000"/>
                </a:stretch>
              </a:blip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68" name="Rettangolo 67"/>
              <p:cNvSpPr/>
              <p:nvPr/>
            </p:nvSpPr>
            <p:spPr>
              <a:xfrm>
                <a:off x="5527908" y="2385001"/>
                <a:ext cx="134957" cy="1220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2000">
                  <a:latin typeface="+mj-lt"/>
                </a:endParaRPr>
              </a:p>
            </p:txBody>
          </p:sp>
        </p:grpSp>
        <p:sp>
          <p:nvSpPr>
            <p:cNvPr id="8" name="Rettangolo 7"/>
            <p:cNvSpPr/>
            <p:nvPr/>
          </p:nvSpPr>
          <p:spPr>
            <a:xfrm>
              <a:off x="714028" y="2133873"/>
              <a:ext cx="202476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30000"/>
                </a:spcBef>
                <a:spcAft>
                  <a:spcPct val="0"/>
                </a:spcAft>
                <a:defRPr/>
              </a:pPr>
              <a:r>
                <a:rPr lang="it-IT" sz="1600" b="1" i="1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LA STRATEGIA PER LA CRESCITA DIGITALE 2014-2020</a:t>
              </a:r>
            </a:p>
          </p:txBody>
        </p:sp>
        <p:sp>
          <p:nvSpPr>
            <p:cNvPr id="9" name="Rettangolo 8"/>
            <p:cNvSpPr/>
            <p:nvPr/>
          </p:nvSpPr>
          <p:spPr>
            <a:xfrm>
              <a:off x="3172272" y="2133873"/>
              <a:ext cx="250202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30000"/>
                </a:spcBef>
                <a:spcAft>
                  <a:spcPct val="0"/>
                </a:spcAft>
                <a:defRPr/>
              </a:pPr>
              <a:r>
                <a:rPr lang="it-IT" sz="1600" b="1" i="1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 PIANO TRIENNALE PER L’INFORMATICA NELLA PA 2017-2019</a:t>
              </a:r>
            </a:p>
          </p:txBody>
        </p:sp>
        <p:sp>
          <p:nvSpPr>
            <p:cNvPr id="10" name="Rettangolo 9"/>
            <p:cNvSpPr/>
            <p:nvPr/>
          </p:nvSpPr>
          <p:spPr>
            <a:xfrm>
              <a:off x="5868144" y="2133873"/>
              <a:ext cx="284874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30000"/>
                </a:spcBef>
                <a:spcAft>
                  <a:spcPct val="0"/>
                </a:spcAft>
                <a:defRPr/>
              </a:pPr>
              <a:r>
                <a:rPr lang="it-IT" sz="1600" b="1" i="1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 PON GOVERNANCE E </a:t>
              </a:r>
              <a:r>
                <a:rPr lang="it-IT" sz="1600" b="1" i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CAPACITÀ ISTITUZIONALE </a:t>
              </a:r>
              <a:r>
                <a:rPr lang="it-IT" sz="1600" b="1" i="1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2014-2020</a:t>
              </a:r>
            </a:p>
          </p:txBody>
        </p:sp>
      </p:grpSp>
      <p:pic>
        <p:nvPicPr>
          <p:cNvPr id="19" name="Immagine 1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90089">
            <a:off x="8259931" y="5196379"/>
            <a:ext cx="589258" cy="589258"/>
          </a:xfrm>
          <a:prstGeom prst="rect">
            <a:avLst/>
          </a:prstGeom>
        </p:spPr>
      </p:pic>
      <p:sp>
        <p:nvSpPr>
          <p:cNvPr id="70" name="Rettangolo 69"/>
          <p:cNvSpPr/>
          <p:nvPr/>
        </p:nvSpPr>
        <p:spPr>
          <a:xfrm>
            <a:off x="1685924" y="5305028"/>
            <a:ext cx="63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20AAA7"/>
              </a:buClr>
              <a:buSzPct val="80000"/>
              <a:buFont typeface="Wingdings" panose="05000000000000000000" pitchFamily="2" charset="2"/>
              <a:buChar char="§"/>
              <a:tabLst>
                <a:tab pos="361950" algn="l"/>
              </a:tabLst>
            </a:pP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ubblicato 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lang="it-IT" sz="1600" b="1" dirty="0">
                <a:solidFill>
                  <a:srgbClr val="22ABA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dicembre </a:t>
            </a:r>
            <a:r>
              <a:rPr lang="it-IT" sz="1600" b="1" dirty="0" smtClean="0">
                <a:solidFill>
                  <a:srgbClr val="22ABA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2017 </a:t>
            </a:r>
          </a:p>
          <a:p>
            <a:pPr marL="285750" indent="-285750" algn="just">
              <a:buClr>
                <a:srgbClr val="20AAA7"/>
              </a:buClr>
              <a:buSzPct val="80000"/>
              <a:buFont typeface="Wingdings" panose="05000000000000000000" pitchFamily="2" charset="2"/>
              <a:buChar char="§"/>
              <a:tabLst>
                <a:tab pos="361950" algn="l"/>
              </a:tabLst>
            </a:pP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otazione 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 risorse pari a </a:t>
            </a:r>
            <a:r>
              <a:rPr lang="it-IT" sz="1600" b="1" dirty="0">
                <a:solidFill>
                  <a:srgbClr val="22ABA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14.415.000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b="1" dirty="0">
                <a:solidFill>
                  <a:srgbClr val="22ABA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</a:t>
            </a:r>
            <a:endParaRPr lang="it-IT" sz="1600" b="1" dirty="0" smtClean="0">
              <a:solidFill>
                <a:srgbClr val="22ABA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Clr>
                <a:srgbClr val="20AAA7"/>
              </a:buClr>
              <a:buSzPct val="80000"/>
              <a:buFont typeface="Wingdings" panose="05000000000000000000" pitchFamily="2" charset="2"/>
              <a:buChar char="§"/>
              <a:tabLst>
                <a:tab pos="361950" algn="l"/>
              </a:tabLst>
            </a:pPr>
            <a:r>
              <a:rPr lang="it-IT" sz="1600" b="1" dirty="0" smtClean="0">
                <a:solidFill>
                  <a:srgbClr val="22ABA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 1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it-IT" sz="1600" b="1" dirty="0" smtClean="0">
                <a:solidFill>
                  <a:srgbClr val="22ABA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FSE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1.3 - Azione 1.3.1 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</a:t>
            </a:r>
            <a:r>
              <a:rPr lang="it-IT" sz="1600" b="1" dirty="0" smtClean="0">
                <a:solidFill>
                  <a:srgbClr val="22ABA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PON </a:t>
            </a:r>
            <a:r>
              <a:rPr lang="it-IT" sz="1600" b="1" i="1" dirty="0" err="1" smtClean="0">
                <a:solidFill>
                  <a:srgbClr val="22ABA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Governance</a:t>
            </a:r>
            <a:endParaRPr lang="it-IT" sz="1600" b="1" dirty="0">
              <a:solidFill>
                <a:srgbClr val="22ABA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Rettangolo 78"/>
          <p:cNvSpPr/>
          <p:nvPr/>
        </p:nvSpPr>
        <p:spPr>
          <a:xfrm>
            <a:off x="6948264" y="6649266"/>
            <a:ext cx="2160240" cy="178597"/>
          </a:xfrm>
          <a:prstGeom prst="rect">
            <a:avLst/>
          </a:prstGeom>
          <a:solidFill>
            <a:srgbClr val="0B50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60923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/>
              <a:pPr/>
              <a:t>3</a:t>
            </a:fld>
            <a:endParaRPr lang="it-IT"/>
          </a:p>
        </p:txBody>
      </p:sp>
      <p:grpSp>
        <p:nvGrpSpPr>
          <p:cNvPr id="2" name="Gruppo 1"/>
          <p:cNvGrpSpPr>
            <a:grpSpLocks noChangeAspect="1"/>
          </p:cNvGrpSpPr>
          <p:nvPr/>
        </p:nvGrpSpPr>
        <p:grpSpPr>
          <a:xfrm>
            <a:off x="195010" y="839813"/>
            <a:ext cx="2902374" cy="860400"/>
            <a:chOff x="311727" y="4697440"/>
            <a:chExt cx="1663521" cy="493145"/>
          </a:xfrm>
        </p:grpSpPr>
        <p:sp>
          <p:nvSpPr>
            <p:cNvPr id="7" name="CasellaDiTesto 6"/>
            <p:cNvSpPr txBox="1"/>
            <p:nvPr/>
          </p:nvSpPr>
          <p:spPr>
            <a:xfrm>
              <a:off x="755266" y="4839742"/>
              <a:ext cx="1219982" cy="237221"/>
            </a:xfrm>
            <a:prstGeom prst="roundRect">
              <a:avLst>
                <a:gd name="adj" fmla="val 7300"/>
              </a:avLst>
            </a:prstGeom>
            <a:solidFill>
              <a:srgbClr val="6C76B4"/>
            </a:solidFill>
            <a:ln w="19050"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lvl="0" algn="ctr">
                <a:lnSpc>
                  <a:spcPct val="114000"/>
                </a:lnSpc>
              </a:pPr>
              <a:r>
                <a:rPr lang="it-IT" sz="2000" b="1" i="1" kern="0" dirty="0">
                  <a:solidFill>
                    <a:srgbClr val="FFFFFF"/>
                  </a:solidFill>
                  <a:latin typeface="+mj-lt"/>
                  <a:cs typeface="Arial" panose="020B0604020202020204" pitchFamily="34" charset="0"/>
                </a:rPr>
                <a:t>A CHI SI RIVOLGE?</a:t>
              </a:r>
            </a:p>
          </p:txBody>
        </p:sp>
        <p:sp>
          <p:nvSpPr>
            <p:cNvPr id="8" name="Halbbogen 122"/>
            <p:cNvSpPr/>
            <p:nvPr/>
          </p:nvSpPr>
          <p:spPr bwMode="gray">
            <a:xfrm flipH="1">
              <a:off x="311727" y="4697440"/>
              <a:ext cx="493146" cy="493145"/>
            </a:xfrm>
            <a:prstGeom prst="blockArc">
              <a:avLst>
                <a:gd name="adj1" fmla="val 21293684"/>
                <a:gd name="adj2" fmla="val 16199507"/>
                <a:gd name="adj3" fmla="val 12492"/>
              </a:avLst>
            </a:prstGeom>
            <a:solidFill>
              <a:srgbClr val="6C76B4"/>
            </a:solidFill>
            <a:ln w="76200">
              <a:noFill/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2819" y="4784097"/>
              <a:ext cx="270961" cy="270961"/>
            </a:xfrm>
            <a:prstGeom prst="rect">
              <a:avLst/>
            </a:prstGeom>
          </p:spPr>
        </p:pic>
      </p:grpSp>
      <p:sp>
        <p:nvSpPr>
          <p:cNvPr id="10" name="Rettangolo 9"/>
          <p:cNvSpPr/>
          <p:nvPr/>
        </p:nvSpPr>
        <p:spPr>
          <a:xfrm>
            <a:off x="164238" y="1980569"/>
            <a:ext cx="5453974" cy="1969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it-IT" dirty="0" smtClean="0"/>
              <a:t>L’intervento è rivolto a </a:t>
            </a:r>
            <a:r>
              <a:rPr lang="it-IT" b="1" u="sng" dirty="0">
                <a:solidFill>
                  <a:srgbClr val="6C76B4"/>
                </a:solidFill>
              </a:rPr>
              <a:t>tutti i Comuni italiani </a:t>
            </a:r>
            <a:r>
              <a:rPr lang="it-IT" b="1" dirty="0">
                <a:solidFill>
                  <a:srgbClr val="6C76B4"/>
                </a:solidFill>
              </a:rPr>
              <a:t>che completeranno la migrazione </a:t>
            </a:r>
            <a:r>
              <a:rPr lang="it-IT" b="1" dirty="0" smtClean="0">
                <a:solidFill>
                  <a:srgbClr val="6C76B4"/>
                </a:solidFill>
              </a:rPr>
              <a:t>nell’ANPR </a:t>
            </a:r>
            <a:br>
              <a:rPr lang="it-IT" b="1" dirty="0" smtClean="0">
                <a:solidFill>
                  <a:srgbClr val="6C76B4"/>
                </a:solidFill>
              </a:rPr>
            </a:br>
            <a:r>
              <a:rPr lang="it-IT" dirty="0" smtClean="0"/>
              <a:t>(</a:t>
            </a:r>
            <a:r>
              <a:rPr lang="it-IT" dirty="0"/>
              <a:t>ossia riceveranno via PEC la notifica di avvenuto subentro dal Ministero dell’Interno)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nel </a:t>
            </a:r>
            <a:r>
              <a:rPr lang="it-IT" dirty="0"/>
              <a:t>periodo compreso</a:t>
            </a:r>
            <a:r>
              <a:rPr lang="it-IT" b="1" dirty="0"/>
              <a:t> </a:t>
            </a: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b="1" u="sng" dirty="0" smtClean="0">
                <a:solidFill>
                  <a:srgbClr val="6C76B4"/>
                </a:solidFill>
              </a:rPr>
              <a:t>tra  </a:t>
            </a:r>
            <a:r>
              <a:rPr lang="it-IT" b="1" u="sng" dirty="0">
                <a:solidFill>
                  <a:srgbClr val="6C76B4"/>
                </a:solidFill>
              </a:rPr>
              <a:t>il 6 dicembre 2017 e il 31 dicembre 2018</a:t>
            </a:r>
            <a:r>
              <a:rPr lang="it-IT" dirty="0"/>
              <a:t>. </a:t>
            </a:r>
          </a:p>
        </p:txBody>
      </p:sp>
      <p:sp>
        <p:nvSpPr>
          <p:cNvPr id="126" name="Rettangolo 125"/>
          <p:cNvSpPr/>
          <p:nvPr/>
        </p:nvSpPr>
        <p:spPr>
          <a:xfrm>
            <a:off x="875250" y="4725144"/>
            <a:ext cx="7246227" cy="1706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it-IT" u="sng" dirty="0" smtClean="0"/>
              <a:t>Sono esclusi dal finanziamento i </a:t>
            </a:r>
            <a:r>
              <a:rPr lang="it-IT" u="sng" dirty="0"/>
              <a:t>Comuni che </a:t>
            </a:r>
            <a:r>
              <a:rPr lang="it-IT" u="sng" dirty="0" smtClean="0"/>
              <a:t>hanno già </a:t>
            </a:r>
            <a:r>
              <a:rPr lang="it-IT" u="sng" dirty="0"/>
              <a:t>realizzato </a:t>
            </a:r>
            <a:r>
              <a:rPr lang="it-IT" u="sng" dirty="0" smtClean="0"/>
              <a:t/>
            </a:r>
            <a:br>
              <a:rPr lang="it-IT" u="sng" dirty="0" smtClean="0"/>
            </a:br>
            <a:r>
              <a:rPr lang="it-IT" u="sng" dirty="0" smtClean="0"/>
              <a:t>il </a:t>
            </a:r>
            <a:r>
              <a:rPr lang="it-IT" u="sng" dirty="0"/>
              <a:t>subentro alla data del 5 dicembre </a:t>
            </a:r>
            <a:r>
              <a:rPr lang="it-IT" u="sng" dirty="0" smtClean="0"/>
              <a:t>2017</a:t>
            </a:r>
            <a:r>
              <a:rPr lang="it-IT" dirty="0" smtClean="0"/>
              <a:t>.(*)</a:t>
            </a:r>
          </a:p>
          <a:p>
            <a:pPr algn="just">
              <a:lnSpc>
                <a:spcPct val="114000"/>
              </a:lnSpc>
            </a:pPr>
            <a:endParaRPr lang="it-IT" sz="1400" i="1" dirty="0"/>
          </a:p>
          <a:p>
            <a:pPr algn="just">
              <a:lnSpc>
                <a:spcPct val="114000"/>
              </a:lnSpc>
            </a:pPr>
            <a:endParaRPr lang="it-IT" sz="1400" i="1" dirty="0" smtClean="0"/>
          </a:p>
          <a:p>
            <a:pPr algn="just">
              <a:lnSpc>
                <a:spcPct val="114000"/>
              </a:lnSpc>
            </a:pPr>
            <a:r>
              <a:rPr lang="it-IT" sz="1400" dirty="0" smtClean="0"/>
              <a:t>(*)</a:t>
            </a:r>
            <a:r>
              <a:rPr lang="it-IT" sz="1400" i="1" dirty="0" smtClean="0"/>
              <a:t> i Regolamenti </a:t>
            </a:r>
            <a:r>
              <a:rPr lang="it-IT" sz="1400" i="1" dirty="0"/>
              <a:t>comunitari </a:t>
            </a:r>
            <a:r>
              <a:rPr lang="it-IT" sz="1400" i="1" dirty="0" smtClean="0"/>
              <a:t>(cfr. Reg</a:t>
            </a:r>
            <a:r>
              <a:rPr lang="it-IT" sz="1400" i="1" dirty="0"/>
              <a:t>. UE </a:t>
            </a:r>
            <a:r>
              <a:rPr lang="it-IT" sz="1400" i="1" dirty="0" smtClean="0"/>
              <a:t>n.966/2012, art. 130 </a:t>
            </a:r>
            <a:r>
              <a:rPr lang="it-IT" sz="1400" i="1" dirty="0"/>
              <a:t>e </a:t>
            </a:r>
            <a:r>
              <a:rPr lang="it-IT" sz="1400" i="1" dirty="0" smtClean="0"/>
              <a:t>n.1303/2013, art. 65) escludono </a:t>
            </a:r>
            <a:br>
              <a:rPr lang="it-IT" sz="1400" i="1" dirty="0" smtClean="0"/>
            </a:br>
            <a:r>
              <a:rPr lang="it-IT" sz="1400" i="1" dirty="0" smtClean="0"/>
              <a:t>     la </a:t>
            </a:r>
            <a:r>
              <a:rPr lang="it-IT" sz="1400" i="1" dirty="0"/>
              <a:t>possibilità di sovvenzioni retroattive per azioni già concluse.</a:t>
            </a:r>
          </a:p>
        </p:txBody>
      </p:sp>
      <p:grpSp>
        <p:nvGrpSpPr>
          <p:cNvPr id="141" name="Gruppo 140"/>
          <p:cNvGrpSpPr/>
          <p:nvPr/>
        </p:nvGrpSpPr>
        <p:grpSpPr>
          <a:xfrm>
            <a:off x="5669012" y="1106680"/>
            <a:ext cx="2449513" cy="3466185"/>
            <a:chOff x="5669012" y="1106680"/>
            <a:chExt cx="2449513" cy="3466185"/>
          </a:xfrm>
        </p:grpSpPr>
        <p:grpSp>
          <p:nvGrpSpPr>
            <p:cNvPr id="138" name="Gruppo 137"/>
            <p:cNvGrpSpPr/>
            <p:nvPr/>
          </p:nvGrpSpPr>
          <p:grpSpPr>
            <a:xfrm>
              <a:off x="5669012" y="1106680"/>
              <a:ext cx="2449513" cy="3466185"/>
              <a:chOff x="5580112" y="1106680"/>
              <a:chExt cx="2449513" cy="3466185"/>
            </a:xfrm>
          </p:grpSpPr>
          <p:sp>
            <p:nvSpPr>
              <p:cNvPr id="12" name="Freeform 16"/>
              <p:cNvSpPr>
                <a:spLocks/>
              </p:cNvSpPr>
              <p:nvPr/>
            </p:nvSpPr>
            <p:spPr bwMode="auto">
              <a:xfrm>
                <a:off x="5580112" y="1186482"/>
                <a:ext cx="2449513" cy="2909888"/>
              </a:xfrm>
              <a:custGeom>
                <a:avLst/>
                <a:gdLst>
                  <a:gd name="T0" fmla="*/ 595 w 1672"/>
                  <a:gd name="T1" fmla="*/ 940 h 1833"/>
                  <a:gd name="T2" fmla="*/ 530 w 1672"/>
                  <a:gd name="T3" fmla="*/ 847 h 1833"/>
                  <a:gd name="T4" fmla="*/ 502 w 1672"/>
                  <a:gd name="T5" fmla="*/ 772 h 1833"/>
                  <a:gd name="T6" fmla="*/ 279 w 1672"/>
                  <a:gd name="T7" fmla="*/ 521 h 1833"/>
                  <a:gd name="T8" fmla="*/ 158 w 1672"/>
                  <a:gd name="T9" fmla="*/ 623 h 1833"/>
                  <a:gd name="T10" fmla="*/ 19 w 1672"/>
                  <a:gd name="T11" fmla="*/ 540 h 1833"/>
                  <a:gd name="T12" fmla="*/ 46 w 1672"/>
                  <a:gd name="T13" fmla="*/ 409 h 1833"/>
                  <a:gd name="T14" fmla="*/ 28 w 1672"/>
                  <a:gd name="T15" fmla="*/ 354 h 1833"/>
                  <a:gd name="T16" fmla="*/ 28 w 1672"/>
                  <a:gd name="T17" fmla="*/ 233 h 1833"/>
                  <a:gd name="T18" fmla="*/ 139 w 1672"/>
                  <a:gd name="T19" fmla="*/ 195 h 1833"/>
                  <a:gd name="T20" fmla="*/ 223 w 1672"/>
                  <a:gd name="T21" fmla="*/ 140 h 1833"/>
                  <a:gd name="T22" fmla="*/ 260 w 1672"/>
                  <a:gd name="T23" fmla="*/ 130 h 1833"/>
                  <a:gd name="T24" fmla="*/ 297 w 1672"/>
                  <a:gd name="T25" fmla="*/ 186 h 1833"/>
                  <a:gd name="T26" fmla="*/ 353 w 1672"/>
                  <a:gd name="T27" fmla="*/ 167 h 1833"/>
                  <a:gd name="T28" fmla="*/ 455 w 1672"/>
                  <a:gd name="T29" fmla="*/ 140 h 1833"/>
                  <a:gd name="T30" fmla="*/ 474 w 1672"/>
                  <a:gd name="T31" fmla="*/ 121 h 1833"/>
                  <a:gd name="T32" fmla="*/ 530 w 1672"/>
                  <a:gd name="T33" fmla="*/ 121 h 1833"/>
                  <a:gd name="T34" fmla="*/ 585 w 1672"/>
                  <a:gd name="T35" fmla="*/ 65 h 1833"/>
                  <a:gd name="T36" fmla="*/ 743 w 1672"/>
                  <a:gd name="T37" fmla="*/ 0 h 1833"/>
                  <a:gd name="T38" fmla="*/ 780 w 1672"/>
                  <a:gd name="T39" fmla="*/ 93 h 1833"/>
                  <a:gd name="T40" fmla="*/ 911 w 1672"/>
                  <a:gd name="T41" fmla="*/ 112 h 1833"/>
                  <a:gd name="T42" fmla="*/ 929 w 1672"/>
                  <a:gd name="T43" fmla="*/ 233 h 1833"/>
                  <a:gd name="T44" fmla="*/ 920 w 1672"/>
                  <a:gd name="T45" fmla="*/ 288 h 1833"/>
                  <a:gd name="T46" fmla="*/ 808 w 1672"/>
                  <a:gd name="T47" fmla="*/ 326 h 1833"/>
                  <a:gd name="T48" fmla="*/ 734 w 1672"/>
                  <a:gd name="T49" fmla="*/ 381 h 1833"/>
                  <a:gd name="T50" fmla="*/ 762 w 1672"/>
                  <a:gd name="T51" fmla="*/ 456 h 1833"/>
                  <a:gd name="T52" fmla="*/ 706 w 1672"/>
                  <a:gd name="T53" fmla="*/ 493 h 1833"/>
                  <a:gd name="T54" fmla="*/ 790 w 1672"/>
                  <a:gd name="T55" fmla="*/ 623 h 1833"/>
                  <a:gd name="T56" fmla="*/ 957 w 1672"/>
                  <a:gd name="T57" fmla="*/ 800 h 1833"/>
                  <a:gd name="T58" fmla="*/ 1115 w 1672"/>
                  <a:gd name="T59" fmla="*/ 1033 h 1833"/>
                  <a:gd name="T60" fmla="*/ 1291 w 1672"/>
                  <a:gd name="T61" fmla="*/ 1033 h 1833"/>
                  <a:gd name="T62" fmla="*/ 1347 w 1672"/>
                  <a:gd name="T63" fmla="*/ 1163 h 1833"/>
                  <a:gd name="T64" fmla="*/ 1645 w 1672"/>
                  <a:gd name="T65" fmla="*/ 1321 h 1833"/>
                  <a:gd name="T66" fmla="*/ 1589 w 1672"/>
                  <a:gd name="T67" fmla="*/ 1405 h 1833"/>
                  <a:gd name="T68" fmla="*/ 1505 w 1672"/>
                  <a:gd name="T69" fmla="*/ 1340 h 1833"/>
                  <a:gd name="T70" fmla="*/ 1366 w 1672"/>
                  <a:gd name="T71" fmla="*/ 1442 h 1833"/>
                  <a:gd name="T72" fmla="*/ 1468 w 1672"/>
                  <a:gd name="T73" fmla="*/ 1591 h 1833"/>
                  <a:gd name="T74" fmla="*/ 1384 w 1672"/>
                  <a:gd name="T75" fmla="*/ 1665 h 1833"/>
                  <a:gd name="T76" fmla="*/ 1366 w 1672"/>
                  <a:gd name="T77" fmla="*/ 1740 h 1833"/>
                  <a:gd name="T78" fmla="*/ 1329 w 1672"/>
                  <a:gd name="T79" fmla="*/ 1824 h 1833"/>
                  <a:gd name="T80" fmla="*/ 1282 w 1672"/>
                  <a:gd name="T81" fmla="*/ 1749 h 1833"/>
                  <a:gd name="T82" fmla="*/ 1310 w 1672"/>
                  <a:gd name="T83" fmla="*/ 1675 h 1833"/>
                  <a:gd name="T84" fmla="*/ 1310 w 1672"/>
                  <a:gd name="T85" fmla="*/ 1572 h 1833"/>
                  <a:gd name="T86" fmla="*/ 1180 w 1672"/>
                  <a:gd name="T87" fmla="*/ 1414 h 1833"/>
                  <a:gd name="T88" fmla="*/ 1096 w 1672"/>
                  <a:gd name="T89" fmla="*/ 1312 h 1833"/>
                  <a:gd name="T90" fmla="*/ 994 w 1672"/>
                  <a:gd name="T91" fmla="*/ 1265 h 1833"/>
                  <a:gd name="T92" fmla="*/ 892 w 1672"/>
                  <a:gd name="T93" fmla="*/ 1163 h 1833"/>
                  <a:gd name="T94" fmla="*/ 753 w 1672"/>
                  <a:gd name="T95" fmla="*/ 1098 h 183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1672" h="1833">
                    <a:moveTo>
                      <a:pt x="669" y="1014"/>
                    </a:moveTo>
                    <a:lnTo>
                      <a:pt x="669" y="996"/>
                    </a:lnTo>
                    <a:lnTo>
                      <a:pt x="660" y="977"/>
                    </a:lnTo>
                    <a:lnTo>
                      <a:pt x="595" y="940"/>
                    </a:lnTo>
                    <a:lnTo>
                      <a:pt x="595" y="949"/>
                    </a:lnTo>
                    <a:lnTo>
                      <a:pt x="576" y="940"/>
                    </a:lnTo>
                    <a:lnTo>
                      <a:pt x="576" y="893"/>
                    </a:lnTo>
                    <a:lnTo>
                      <a:pt x="530" y="847"/>
                    </a:lnTo>
                    <a:lnTo>
                      <a:pt x="530" y="837"/>
                    </a:lnTo>
                    <a:lnTo>
                      <a:pt x="511" y="819"/>
                    </a:lnTo>
                    <a:lnTo>
                      <a:pt x="502" y="819"/>
                    </a:lnTo>
                    <a:lnTo>
                      <a:pt x="502" y="772"/>
                    </a:lnTo>
                    <a:lnTo>
                      <a:pt x="483" y="726"/>
                    </a:lnTo>
                    <a:lnTo>
                      <a:pt x="474" y="642"/>
                    </a:lnTo>
                    <a:lnTo>
                      <a:pt x="409" y="586"/>
                    </a:lnTo>
                    <a:lnTo>
                      <a:pt x="279" y="521"/>
                    </a:lnTo>
                    <a:lnTo>
                      <a:pt x="260" y="512"/>
                    </a:lnTo>
                    <a:lnTo>
                      <a:pt x="204" y="549"/>
                    </a:lnTo>
                    <a:lnTo>
                      <a:pt x="186" y="595"/>
                    </a:lnTo>
                    <a:lnTo>
                      <a:pt x="158" y="623"/>
                    </a:lnTo>
                    <a:lnTo>
                      <a:pt x="93" y="623"/>
                    </a:lnTo>
                    <a:lnTo>
                      <a:pt x="111" y="558"/>
                    </a:lnTo>
                    <a:lnTo>
                      <a:pt x="46" y="558"/>
                    </a:lnTo>
                    <a:lnTo>
                      <a:pt x="19" y="540"/>
                    </a:lnTo>
                    <a:lnTo>
                      <a:pt x="0" y="502"/>
                    </a:lnTo>
                    <a:lnTo>
                      <a:pt x="9" y="475"/>
                    </a:lnTo>
                    <a:lnTo>
                      <a:pt x="28" y="447"/>
                    </a:lnTo>
                    <a:lnTo>
                      <a:pt x="46" y="409"/>
                    </a:lnTo>
                    <a:lnTo>
                      <a:pt x="0" y="381"/>
                    </a:lnTo>
                    <a:lnTo>
                      <a:pt x="0" y="354"/>
                    </a:lnTo>
                    <a:lnTo>
                      <a:pt x="19" y="354"/>
                    </a:lnTo>
                    <a:lnTo>
                      <a:pt x="28" y="354"/>
                    </a:lnTo>
                    <a:lnTo>
                      <a:pt x="56" y="335"/>
                    </a:lnTo>
                    <a:lnTo>
                      <a:pt x="65" y="298"/>
                    </a:lnTo>
                    <a:lnTo>
                      <a:pt x="56" y="261"/>
                    </a:lnTo>
                    <a:lnTo>
                      <a:pt x="28" y="233"/>
                    </a:lnTo>
                    <a:lnTo>
                      <a:pt x="56" y="195"/>
                    </a:lnTo>
                    <a:lnTo>
                      <a:pt x="93" y="214"/>
                    </a:lnTo>
                    <a:lnTo>
                      <a:pt x="111" y="214"/>
                    </a:lnTo>
                    <a:lnTo>
                      <a:pt x="139" y="195"/>
                    </a:lnTo>
                    <a:lnTo>
                      <a:pt x="158" y="205"/>
                    </a:lnTo>
                    <a:lnTo>
                      <a:pt x="223" y="167"/>
                    </a:lnTo>
                    <a:lnTo>
                      <a:pt x="195" y="140"/>
                    </a:lnTo>
                    <a:lnTo>
                      <a:pt x="223" y="140"/>
                    </a:lnTo>
                    <a:lnTo>
                      <a:pt x="232" y="121"/>
                    </a:lnTo>
                    <a:lnTo>
                      <a:pt x="242" y="112"/>
                    </a:lnTo>
                    <a:lnTo>
                      <a:pt x="260" y="112"/>
                    </a:lnTo>
                    <a:lnTo>
                      <a:pt x="260" y="130"/>
                    </a:lnTo>
                    <a:lnTo>
                      <a:pt x="242" y="149"/>
                    </a:lnTo>
                    <a:lnTo>
                      <a:pt x="279" y="177"/>
                    </a:lnTo>
                    <a:lnTo>
                      <a:pt x="307" y="167"/>
                    </a:lnTo>
                    <a:lnTo>
                      <a:pt x="297" y="186"/>
                    </a:lnTo>
                    <a:lnTo>
                      <a:pt x="325" y="233"/>
                    </a:lnTo>
                    <a:lnTo>
                      <a:pt x="334" y="233"/>
                    </a:lnTo>
                    <a:lnTo>
                      <a:pt x="325" y="186"/>
                    </a:lnTo>
                    <a:lnTo>
                      <a:pt x="353" y="167"/>
                    </a:lnTo>
                    <a:lnTo>
                      <a:pt x="372" y="112"/>
                    </a:lnTo>
                    <a:lnTo>
                      <a:pt x="390" y="121"/>
                    </a:lnTo>
                    <a:lnTo>
                      <a:pt x="400" y="167"/>
                    </a:lnTo>
                    <a:lnTo>
                      <a:pt x="455" y="140"/>
                    </a:lnTo>
                    <a:lnTo>
                      <a:pt x="446" y="158"/>
                    </a:lnTo>
                    <a:lnTo>
                      <a:pt x="483" y="167"/>
                    </a:lnTo>
                    <a:lnTo>
                      <a:pt x="492" y="121"/>
                    </a:lnTo>
                    <a:lnTo>
                      <a:pt x="474" y="121"/>
                    </a:lnTo>
                    <a:lnTo>
                      <a:pt x="474" y="102"/>
                    </a:lnTo>
                    <a:lnTo>
                      <a:pt x="492" y="93"/>
                    </a:lnTo>
                    <a:lnTo>
                      <a:pt x="511" y="121"/>
                    </a:lnTo>
                    <a:lnTo>
                      <a:pt x="530" y="121"/>
                    </a:lnTo>
                    <a:lnTo>
                      <a:pt x="520" y="74"/>
                    </a:lnTo>
                    <a:lnTo>
                      <a:pt x="530" y="56"/>
                    </a:lnTo>
                    <a:lnTo>
                      <a:pt x="548" y="56"/>
                    </a:lnTo>
                    <a:lnTo>
                      <a:pt x="585" y="65"/>
                    </a:lnTo>
                    <a:lnTo>
                      <a:pt x="613" y="37"/>
                    </a:lnTo>
                    <a:lnTo>
                      <a:pt x="641" y="19"/>
                    </a:lnTo>
                    <a:lnTo>
                      <a:pt x="715" y="28"/>
                    </a:lnTo>
                    <a:lnTo>
                      <a:pt x="743" y="0"/>
                    </a:lnTo>
                    <a:lnTo>
                      <a:pt x="762" y="0"/>
                    </a:lnTo>
                    <a:lnTo>
                      <a:pt x="762" y="19"/>
                    </a:lnTo>
                    <a:lnTo>
                      <a:pt x="753" y="28"/>
                    </a:lnTo>
                    <a:lnTo>
                      <a:pt x="780" y="93"/>
                    </a:lnTo>
                    <a:lnTo>
                      <a:pt x="827" y="93"/>
                    </a:lnTo>
                    <a:lnTo>
                      <a:pt x="864" y="112"/>
                    </a:lnTo>
                    <a:lnTo>
                      <a:pt x="892" y="121"/>
                    </a:lnTo>
                    <a:lnTo>
                      <a:pt x="911" y="112"/>
                    </a:lnTo>
                    <a:lnTo>
                      <a:pt x="938" y="121"/>
                    </a:lnTo>
                    <a:lnTo>
                      <a:pt x="901" y="177"/>
                    </a:lnTo>
                    <a:lnTo>
                      <a:pt x="948" y="195"/>
                    </a:lnTo>
                    <a:lnTo>
                      <a:pt x="929" y="233"/>
                    </a:lnTo>
                    <a:lnTo>
                      <a:pt x="994" y="270"/>
                    </a:lnTo>
                    <a:lnTo>
                      <a:pt x="994" y="279"/>
                    </a:lnTo>
                    <a:lnTo>
                      <a:pt x="929" y="261"/>
                    </a:lnTo>
                    <a:lnTo>
                      <a:pt x="920" y="288"/>
                    </a:lnTo>
                    <a:lnTo>
                      <a:pt x="864" y="261"/>
                    </a:lnTo>
                    <a:lnTo>
                      <a:pt x="873" y="298"/>
                    </a:lnTo>
                    <a:lnTo>
                      <a:pt x="827" y="298"/>
                    </a:lnTo>
                    <a:lnTo>
                      <a:pt x="808" y="326"/>
                    </a:lnTo>
                    <a:lnTo>
                      <a:pt x="780" y="335"/>
                    </a:lnTo>
                    <a:lnTo>
                      <a:pt x="771" y="316"/>
                    </a:lnTo>
                    <a:lnTo>
                      <a:pt x="734" y="372"/>
                    </a:lnTo>
                    <a:lnTo>
                      <a:pt x="734" y="381"/>
                    </a:lnTo>
                    <a:lnTo>
                      <a:pt x="743" y="372"/>
                    </a:lnTo>
                    <a:lnTo>
                      <a:pt x="762" y="381"/>
                    </a:lnTo>
                    <a:lnTo>
                      <a:pt x="780" y="456"/>
                    </a:lnTo>
                    <a:lnTo>
                      <a:pt x="762" y="456"/>
                    </a:lnTo>
                    <a:lnTo>
                      <a:pt x="753" y="465"/>
                    </a:lnTo>
                    <a:lnTo>
                      <a:pt x="725" y="456"/>
                    </a:lnTo>
                    <a:lnTo>
                      <a:pt x="706" y="465"/>
                    </a:lnTo>
                    <a:lnTo>
                      <a:pt x="706" y="493"/>
                    </a:lnTo>
                    <a:lnTo>
                      <a:pt x="725" y="512"/>
                    </a:lnTo>
                    <a:lnTo>
                      <a:pt x="743" y="512"/>
                    </a:lnTo>
                    <a:lnTo>
                      <a:pt x="762" y="558"/>
                    </a:lnTo>
                    <a:lnTo>
                      <a:pt x="790" y="623"/>
                    </a:lnTo>
                    <a:lnTo>
                      <a:pt x="827" y="642"/>
                    </a:lnTo>
                    <a:lnTo>
                      <a:pt x="948" y="754"/>
                    </a:lnTo>
                    <a:lnTo>
                      <a:pt x="985" y="754"/>
                    </a:lnTo>
                    <a:lnTo>
                      <a:pt x="957" y="800"/>
                    </a:lnTo>
                    <a:lnTo>
                      <a:pt x="976" y="865"/>
                    </a:lnTo>
                    <a:lnTo>
                      <a:pt x="1013" y="921"/>
                    </a:lnTo>
                    <a:lnTo>
                      <a:pt x="1050" y="968"/>
                    </a:lnTo>
                    <a:lnTo>
                      <a:pt x="1115" y="1033"/>
                    </a:lnTo>
                    <a:lnTo>
                      <a:pt x="1152" y="1051"/>
                    </a:lnTo>
                    <a:lnTo>
                      <a:pt x="1208" y="1051"/>
                    </a:lnTo>
                    <a:lnTo>
                      <a:pt x="1264" y="1033"/>
                    </a:lnTo>
                    <a:lnTo>
                      <a:pt x="1291" y="1033"/>
                    </a:lnTo>
                    <a:lnTo>
                      <a:pt x="1310" y="1051"/>
                    </a:lnTo>
                    <a:lnTo>
                      <a:pt x="1310" y="1079"/>
                    </a:lnTo>
                    <a:lnTo>
                      <a:pt x="1264" y="1126"/>
                    </a:lnTo>
                    <a:lnTo>
                      <a:pt x="1347" y="1163"/>
                    </a:lnTo>
                    <a:lnTo>
                      <a:pt x="1477" y="1219"/>
                    </a:lnTo>
                    <a:lnTo>
                      <a:pt x="1589" y="1275"/>
                    </a:lnTo>
                    <a:lnTo>
                      <a:pt x="1607" y="1303"/>
                    </a:lnTo>
                    <a:lnTo>
                      <a:pt x="1645" y="1321"/>
                    </a:lnTo>
                    <a:lnTo>
                      <a:pt x="1672" y="1368"/>
                    </a:lnTo>
                    <a:lnTo>
                      <a:pt x="1654" y="1405"/>
                    </a:lnTo>
                    <a:lnTo>
                      <a:pt x="1654" y="1442"/>
                    </a:lnTo>
                    <a:lnTo>
                      <a:pt x="1589" y="1405"/>
                    </a:lnTo>
                    <a:lnTo>
                      <a:pt x="1561" y="1349"/>
                    </a:lnTo>
                    <a:lnTo>
                      <a:pt x="1542" y="1349"/>
                    </a:lnTo>
                    <a:lnTo>
                      <a:pt x="1524" y="1358"/>
                    </a:lnTo>
                    <a:lnTo>
                      <a:pt x="1505" y="1340"/>
                    </a:lnTo>
                    <a:lnTo>
                      <a:pt x="1487" y="1340"/>
                    </a:lnTo>
                    <a:lnTo>
                      <a:pt x="1468" y="1321"/>
                    </a:lnTo>
                    <a:lnTo>
                      <a:pt x="1422" y="1330"/>
                    </a:lnTo>
                    <a:lnTo>
                      <a:pt x="1366" y="1442"/>
                    </a:lnTo>
                    <a:lnTo>
                      <a:pt x="1366" y="1461"/>
                    </a:lnTo>
                    <a:lnTo>
                      <a:pt x="1366" y="1479"/>
                    </a:lnTo>
                    <a:lnTo>
                      <a:pt x="1459" y="1526"/>
                    </a:lnTo>
                    <a:lnTo>
                      <a:pt x="1468" y="1591"/>
                    </a:lnTo>
                    <a:lnTo>
                      <a:pt x="1477" y="1619"/>
                    </a:lnTo>
                    <a:lnTo>
                      <a:pt x="1459" y="1628"/>
                    </a:lnTo>
                    <a:lnTo>
                      <a:pt x="1403" y="1647"/>
                    </a:lnTo>
                    <a:lnTo>
                      <a:pt x="1384" y="1665"/>
                    </a:lnTo>
                    <a:lnTo>
                      <a:pt x="1384" y="1693"/>
                    </a:lnTo>
                    <a:lnTo>
                      <a:pt x="1384" y="1712"/>
                    </a:lnTo>
                    <a:lnTo>
                      <a:pt x="1384" y="1731"/>
                    </a:lnTo>
                    <a:lnTo>
                      <a:pt x="1366" y="1740"/>
                    </a:lnTo>
                    <a:lnTo>
                      <a:pt x="1347" y="1758"/>
                    </a:lnTo>
                    <a:lnTo>
                      <a:pt x="1347" y="1777"/>
                    </a:lnTo>
                    <a:lnTo>
                      <a:pt x="1329" y="1777"/>
                    </a:lnTo>
                    <a:lnTo>
                      <a:pt x="1329" y="1824"/>
                    </a:lnTo>
                    <a:lnTo>
                      <a:pt x="1264" y="1833"/>
                    </a:lnTo>
                    <a:lnTo>
                      <a:pt x="1245" y="1796"/>
                    </a:lnTo>
                    <a:lnTo>
                      <a:pt x="1245" y="1777"/>
                    </a:lnTo>
                    <a:lnTo>
                      <a:pt x="1282" y="1749"/>
                    </a:lnTo>
                    <a:lnTo>
                      <a:pt x="1282" y="1712"/>
                    </a:lnTo>
                    <a:lnTo>
                      <a:pt x="1264" y="1693"/>
                    </a:lnTo>
                    <a:lnTo>
                      <a:pt x="1282" y="1675"/>
                    </a:lnTo>
                    <a:lnTo>
                      <a:pt x="1310" y="1675"/>
                    </a:lnTo>
                    <a:lnTo>
                      <a:pt x="1329" y="1665"/>
                    </a:lnTo>
                    <a:lnTo>
                      <a:pt x="1329" y="1628"/>
                    </a:lnTo>
                    <a:lnTo>
                      <a:pt x="1310" y="1582"/>
                    </a:lnTo>
                    <a:lnTo>
                      <a:pt x="1310" y="1572"/>
                    </a:lnTo>
                    <a:lnTo>
                      <a:pt x="1254" y="1461"/>
                    </a:lnTo>
                    <a:lnTo>
                      <a:pt x="1254" y="1424"/>
                    </a:lnTo>
                    <a:lnTo>
                      <a:pt x="1236" y="1405"/>
                    </a:lnTo>
                    <a:lnTo>
                      <a:pt x="1180" y="1414"/>
                    </a:lnTo>
                    <a:lnTo>
                      <a:pt x="1143" y="1377"/>
                    </a:lnTo>
                    <a:lnTo>
                      <a:pt x="1115" y="1358"/>
                    </a:lnTo>
                    <a:lnTo>
                      <a:pt x="1124" y="1330"/>
                    </a:lnTo>
                    <a:lnTo>
                      <a:pt x="1096" y="1312"/>
                    </a:lnTo>
                    <a:lnTo>
                      <a:pt x="1078" y="1293"/>
                    </a:lnTo>
                    <a:lnTo>
                      <a:pt x="1041" y="1312"/>
                    </a:lnTo>
                    <a:lnTo>
                      <a:pt x="1050" y="1275"/>
                    </a:lnTo>
                    <a:lnTo>
                      <a:pt x="994" y="1265"/>
                    </a:lnTo>
                    <a:lnTo>
                      <a:pt x="976" y="1219"/>
                    </a:lnTo>
                    <a:lnTo>
                      <a:pt x="948" y="1191"/>
                    </a:lnTo>
                    <a:lnTo>
                      <a:pt x="948" y="1200"/>
                    </a:lnTo>
                    <a:lnTo>
                      <a:pt x="892" y="1163"/>
                    </a:lnTo>
                    <a:lnTo>
                      <a:pt x="836" y="1172"/>
                    </a:lnTo>
                    <a:lnTo>
                      <a:pt x="836" y="1154"/>
                    </a:lnTo>
                    <a:lnTo>
                      <a:pt x="799" y="1126"/>
                    </a:lnTo>
                    <a:lnTo>
                      <a:pt x="753" y="1098"/>
                    </a:lnTo>
                    <a:lnTo>
                      <a:pt x="715" y="1051"/>
                    </a:lnTo>
                    <a:lnTo>
                      <a:pt x="669" y="1014"/>
                    </a:lnTo>
                    <a:close/>
                  </a:path>
                </a:pathLst>
              </a:custGeom>
              <a:solidFill>
                <a:srgbClr val="6679B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Freeform 17"/>
              <p:cNvSpPr>
                <a:spLocks/>
              </p:cNvSpPr>
              <p:nvPr/>
            </p:nvSpPr>
            <p:spPr bwMode="auto">
              <a:xfrm>
                <a:off x="5580112" y="1186482"/>
                <a:ext cx="2449513" cy="2909888"/>
              </a:xfrm>
              <a:custGeom>
                <a:avLst/>
                <a:gdLst>
                  <a:gd name="T0" fmla="*/ 595 w 1672"/>
                  <a:gd name="T1" fmla="*/ 940 h 1833"/>
                  <a:gd name="T2" fmla="*/ 530 w 1672"/>
                  <a:gd name="T3" fmla="*/ 847 h 1833"/>
                  <a:gd name="T4" fmla="*/ 502 w 1672"/>
                  <a:gd name="T5" fmla="*/ 772 h 1833"/>
                  <a:gd name="T6" fmla="*/ 279 w 1672"/>
                  <a:gd name="T7" fmla="*/ 521 h 1833"/>
                  <a:gd name="T8" fmla="*/ 158 w 1672"/>
                  <a:gd name="T9" fmla="*/ 623 h 1833"/>
                  <a:gd name="T10" fmla="*/ 19 w 1672"/>
                  <a:gd name="T11" fmla="*/ 540 h 1833"/>
                  <a:gd name="T12" fmla="*/ 46 w 1672"/>
                  <a:gd name="T13" fmla="*/ 409 h 1833"/>
                  <a:gd name="T14" fmla="*/ 28 w 1672"/>
                  <a:gd name="T15" fmla="*/ 354 h 1833"/>
                  <a:gd name="T16" fmla="*/ 28 w 1672"/>
                  <a:gd name="T17" fmla="*/ 233 h 1833"/>
                  <a:gd name="T18" fmla="*/ 139 w 1672"/>
                  <a:gd name="T19" fmla="*/ 195 h 1833"/>
                  <a:gd name="T20" fmla="*/ 223 w 1672"/>
                  <a:gd name="T21" fmla="*/ 140 h 1833"/>
                  <a:gd name="T22" fmla="*/ 260 w 1672"/>
                  <a:gd name="T23" fmla="*/ 130 h 1833"/>
                  <a:gd name="T24" fmla="*/ 297 w 1672"/>
                  <a:gd name="T25" fmla="*/ 186 h 1833"/>
                  <a:gd name="T26" fmla="*/ 353 w 1672"/>
                  <a:gd name="T27" fmla="*/ 167 h 1833"/>
                  <a:gd name="T28" fmla="*/ 455 w 1672"/>
                  <a:gd name="T29" fmla="*/ 140 h 1833"/>
                  <a:gd name="T30" fmla="*/ 474 w 1672"/>
                  <a:gd name="T31" fmla="*/ 121 h 1833"/>
                  <a:gd name="T32" fmla="*/ 530 w 1672"/>
                  <a:gd name="T33" fmla="*/ 121 h 1833"/>
                  <a:gd name="T34" fmla="*/ 585 w 1672"/>
                  <a:gd name="T35" fmla="*/ 65 h 1833"/>
                  <a:gd name="T36" fmla="*/ 743 w 1672"/>
                  <a:gd name="T37" fmla="*/ 0 h 1833"/>
                  <a:gd name="T38" fmla="*/ 780 w 1672"/>
                  <a:gd name="T39" fmla="*/ 93 h 1833"/>
                  <a:gd name="T40" fmla="*/ 911 w 1672"/>
                  <a:gd name="T41" fmla="*/ 112 h 1833"/>
                  <a:gd name="T42" fmla="*/ 929 w 1672"/>
                  <a:gd name="T43" fmla="*/ 233 h 1833"/>
                  <a:gd name="T44" fmla="*/ 920 w 1672"/>
                  <a:gd name="T45" fmla="*/ 288 h 1833"/>
                  <a:gd name="T46" fmla="*/ 808 w 1672"/>
                  <a:gd name="T47" fmla="*/ 326 h 1833"/>
                  <a:gd name="T48" fmla="*/ 734 w 1672"/>
                  <a:gd name="T49" fmla="*/ 381 h 1833"/>
                  <a:gd name="T50" fmla="*/ 762 w 1672"/>
                  <a:gd name="T51" fmla="*/ 456 h 1833"/>
                  <a:gd name="T52" fmla="*/ 706 w 1672"/>
                  <a:gd name="T53" fmla="*/ 493 h 1833"/>
                  <a:gd name="T54" fmla="*/ 790 w 1672"/>
                  <a:gd name="T55" fmla="*/ 623 h 1833"/>
                  <a:gd name="T56" fmla="*/ 957 w 1672"/>
                  <a:gd name="T57" fmla="*/ 800 h 1833"/>
                  <a:gd name="T58" fmla="*/ 1115 w 1672"/>
                  <a:gd name="T59" fmla="*/ 1033 h 1833"/>
                  <a:gd name="T60" fmla="*/ 1291 w 1672"/>
                  <a:gd name="T61" fmla="*/ 1033 h 1833"/>
                  <a:gd name="T62" fmla="*/ 1347 w 1672"/>
                  <a:gd name="T63" fmla="*/ 1163 h 1833"/>
                  <a:gd name="T64" fmla="*/ 1645 w 1672"/>
                  <a:gd name="T65" fmla="*/ 1321 h 1833"/>
                  <a:gd name="T66" fmla="*/ 1589 w 1672"/>
                  <a:gd name="T67" fmla="*/ 1405 h 1833"/>
                  <a:gd name="T68" fmla="*/ 1505 w 1672"/>
                  <a:gd name="T69" fmla="*/ 1340 h 1833"/>
                  <a:gd name="T70" fmla="*/ 1366 w 1672"/>
                  <a:gd name="T71" fmla="*/ 1442 h 1833"/>
                  <a:gd name="T72" fmla="*/ 1468 w 1672"/>
                  <a:gd name="T73" fmla="*/ 1591 h 1833"/>
                  <a:gd name="T74" fmla="*/ 1384 w 1672"/>
                  <a:gd name="T75" fmla="*/ 1665 h 1833"/>
                  <a:gd name="T76" fmla="*/ 1366 w 1672"/>
                  <a:gd name="T77" fmla="*/ 1740 h 1833"/>
                  <a:gd name="T78" fmla="*/ 1329 w 1672"/>
                  <a:gd name="T79" fmla="*/ 1824 h 1833"/>
                  <a:gd name="T80" fmla="*/ 1282 w 1672"/>
                  <a:gd name="T81" fmla="*/ 1749 h 1833"/>
                  <a:gd name="T82" fmla="*/ 1310 w 1672"/>
                  <a:gd name="T83" fmla="*/ 1675 h 1833"/>
                  <a:gd name="T84" fmla="*/ 1310 w 1672"/>
                  <a:gd name="T85" fmla="*/ 1572 h 1833"/>
                  <a:gd name="T86" fmla="*/ 1180 w 1672"/>
                  <a:gd name="T87" fmla="*/ 1414 h 1833"/>
                  <a:gd name="T88" fmla="*/ 1096 w 1672"/>
                  <a:gd name="T89" fmla="*/ 1312 h 1833"/>
                  <a:gd name="T90" fmla="*/ 994 w 1672"/>
                  <a:gd name="T91" fmla="*/ 1265 h 1833"/>
                  <a:gd name="T92" fmla="*/ 892 w 1672"/>
                  <a:gd name="T93" fmla="*/ 1163 h 1833"/>
                  <a:gd name="T94" fmla="*/ 753 w 1672"/>
                  <a:gd name="T95" fmla="*/ 1098 h 183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1672" h="1833">
                    <a:moveTo>
                      <a:pt x="669" y="1014"/>
                    </a:moveTo>
                    <a:lnTo>
                      <a:pt x="669" y="996"/>
                    </a:lnTo>
                    <a:lnTo>
                      <a:pt x="660" y="977"/>
                    </a:lnTo>
                    <a:lnTo>
                      <a:pt x="595" y="940"/>
                    </a:lnTo>
                    <a:lnTo>
                      <a:pt x="595" y="949"/>
                    </a:lnTo>
                    <a:lnTo>
                      <a:pt x="576" y="940"/>
                    </a:lnTo>
                    <a:lnTo>
                      <a:pt x="576" y="893"/>
                    </a:lnTo>
                    <a:lnTo>
                      <a:pt x="530" y="847"/>
                    </a:lnTo>
                    <a:lnTo>
                      <a:pt x="530" y="837"/>
                    </a:lnTo>
                    <a:lnTo>
                      <a:pt x="511" y="819"/>
                    </a:lnTo>
                    <a:lnTo>
                      <a:pt x="502" y="819"/>
                    </a:lnTo>
                    <a:lnTo>
                      <a:pt x="502" y="772"/>
                    </a:lnTo>
                    <a:lnTo>
                      <a:pt x="483" y="726"/>
                    </a:lnTo>
                    <a:lnTo>
                      <a:pt x="474" y="642"/>
                    </a:lnTo>
                    <a:lnTo>
                      <a:pt x="409" y="586"/>
                    </a:lnTo>
                    <a:lnTo>
                      <a:pt x="279" y="521"/>
                    </a:lnTo>
                    <a:lnTo>
                      <a:pt x="260" y="512"/>
                    </a:lnTo>
                    <a:lnTo>
                      <a:pt x="204" y="549"/>
                    </a:lnTo>
                    <a:lnTo>
                      <a:pt x="186" y="595"/>
                    </a:lnTo>
                    <a:lnTo>
                      <a:pt x="158" y="623"/>
                    </a:lnTo>
                    <a:lnTo>
                      <a:pt x="93" y="623"/>
                    </a:lnTo>
                    <a:lnTo>
                      <a:pt x="111" y="558"/>
                    </a:lnTo>
                    <a:lnTo>
                      <a:pt x="46" y="558"/>
                    </a:lnTo>
                    <a:lnTo>
                      <a:pt x="19" y="540"/>
                    </a:lnTo>
                    <a:lnTo>
                      <a:pt x="0" y="502"/>
                    </a:lnTo>
                    <a:lnTo>
                      <a:pt x="9" y="475"/>
                    </a:lnTo>
                    <a:lnTo>
                      <a:pt x="28" y="447"/>
                    </a:lnTo>
                    <a:lnTo>
                      <a:pt x="46" y="409"/>
                    </a:lnTo>
                    <a:lnTo>
                      <a:pt x="0" y="381"/>
                    </a:lnTo>
                    <a:lnTo>
                      <a:pt x="0" y="354"/>
                    </a:lnTo>
                    <a:lnTo>
                      <a:pt x="19" y="354"/>
                    </a:lnTo>
                    <a:lnTo>
                      <a:pt x="28" y="354"/>
                    </a:lnTo>
                    <a:lnTo>
                      <a:pt x="56" y="335"/>
                    </a:lnTo>
                    <a:lnTo>
                      <a:pt x="65" y="298"/>
                    </a:lnTo>
                    <a:lnTo>
                      <a:pt x="56" y="261"/>
                    </a:lnTo>
                    <a:lnTo>
                      <a:pt x="28" y="233"/>
                    </a:lnTo>
                    <a:lnTo>
                      <a:pt x="56" y="195"/>
                    </a:lnTo>
                    <a:lnTo>
                      <a:pt x="93" y="214"/>
                    </a:lnTo>
                    <a:lnTo>
                      <a:pt x="111" y="214"/>
                    </a:lnTo>
                    <a:lnTo>
                      <a:pt x="139" y="195"/>
                    </a:lnTo>
                    <a:lnTo>
                      <a:pt x="158" y="205"/>
                    </a:lnTo>
                    <a:lnTo>
                      <a:pt x="223" y="167"/>
                    </a:lnTo>
                    <a:lnTo>
                      <a:pt x="195" y="140"/>
                    </a:lnTo>
                    <a:lnTo>
                      <a:pt x="223" y="140"/>
                    </a:lnTo>
                    <a:lnTo>
                      <a:pt x="232" y="121"/>
                    </a:lnTo>
                    <a:lnTo>
                      <a:pt x="242" y="112"/>
                    </a:lnTo>
                    <a:lnTo>
                      <a:pt x="260" y="112"/>
                    </a:lnTo>
                    <a:lnTo>
                      <a:pt x="260" y="130"/>
                    </a:lnTo>
                    <a:lnTo>
                      <a:pt x="242" y="149"/>
                    </a:lnTo>
                    <a:lnTo>
                      <a:pt x="279" y="177"/>
                    </a:lnTo>
                    <a:lnTo>
                      <a:pt x="307" y="167"/>
                    </a:lnTo>
                    <a:lnTo>
                      <a:pt x="297" y="186"/>
                    </a:lnTo>
                    <a:lnTo>
                      <a:pt x="325" y="233"/>
                    </a:lnTo>
                    <a:lnTo>
                      <a:pt x="334" y="233"/>
                    </a:lnTo>
                    <a:lnTo>
                      <a:pt x="325" y="186"/>
                    </a:lnTo>
                    <a:lnTo>
                      <a:pt x="353" y="167"/>
                    </a:lnTo>
                    <a:lnTo>
                      <a:pt x="372" y="112"/>
                    </a:lnTo>
                    <a:lnTo>
                      <a:pt x="390" y="121"/>
                    </a:lnTo>
                    <a:lnTo>
                      <a:pt x="400" y="167"/>
                    </a:lnTo>
                    <a:lnTo>
                      <a:pt x="455" y="140"/>
                    </a:lnTo>
                    <a:lnTo>
                      <a:pt x="446" y="158"/>
                    </a:lnTo>
                    <a:lnTo>
                      <a:pt x="483" y="167"/>
                    </a:lnTo>
                    <a:lnTo>
                      <a:pt x="492" y="121"/>
                    </a:lnTo>
                    <a:lnTo>
                      <a:pt x="474" y="121"/>
                    </a:lnTo>
                    <a:lnTo>
                      <a:pt x="474" y="102"/>
                    </a:lnTo>
                    <a:lnTo>
                      <a:pt x="492" y="93"/>
                    </a:lnTo>
                    <a:lnTo>
                      <a:pt x="511" y="121"/>
                    </a:lnTo>
                    <a:lnTo>
                      <a:pt x="530" y="121"/>
                    </a:lnTo>
                    <a:lnTo>
                      <a:pt x="520" y="74"/>
                    </a:lnTo>
                    <a:lnTo>
                      <a:pt x="530" y="56"/>
                    </a:lnTo>
                    <a:lnTo>
                      <a:pt x="548" y="56"/>
                    </a:lnTo>
                    <a:lnTo>
                      <a:pt x="585" y="65"/>
                    </a:lnTo>
                    <a:lnTo>
                      <a:pt x="613" y="37"/>
                    </a:lnTo>
                    <a:lnTo>
                      <a:pt x="641" y="19"/>
                    </a:lnTo>
                    <a:lnTo>
                      <a:pt x="715" y="28"/>
                    </a:lnTo>
                    <a:lnTo>
                      <a:pt x="743" y="0"/>
                    </a:lnTo>
                    <a:lnTo>
                      <a:pt x="762" y="0"/>
                    </a:lnTo>
                    <a:lnTo>
                      <a:pt x="762" y="19"/>
                    </a:lnTo>
                    <a:lnTo>
                      <a:pt x="753" y="28"/>
                    </a:lnTo>
                    <a:lnTo>
                      <a:pt x="780" y="93"/>
                    </a:lnTo>
                    <a:lnTo>
                      <a:pt x="827" y="93"/>
                    </a:lnTo>
                    <a:lnTo>
                      <a:pt x="864" y="112"/>
                    </a:lnTo>
                    <a:lnTo>
                      <a:pt x="892" y="121"/>
                    </a:lnTo>
                    <a:lnTo>
                      <a:pt x="911" y="112"/>
                    </a:lnTo>
                    <a:lnTo>
                      <a:pt x="938" y="121"/>
                    </a:lnTo>
                    <a:lnTo>
                      <a:pt x="901" y="177"/>
                    </a:lnTo>
                    <a:lnTo>
                      <a:pt x="948" y="195"/>
                    </a:lnTo>
                    <a:lnTo>
                      <a:pt x="929" y="233"/>
                    </a:lnTo>
                    <a:lnTo>
                      <a:pt x="994" y="270"/>
                    </a:lnTo>
                    <a:lnTo>
                      <a:pt x="994" y="279"/>
                    </a:lnTo>
                    <a:lnTo>
                      <a:pt x="929" y="261"/>
                    </a:lnTo>
                    <a:lnTo>
                      <a:pt x="920" y="288"/>
                    </a:lnTo>
                    <a:lnTo>
                      <a:pt x="864" y="261"/>
                    </a:lnTo>
                    <a:lnTo>
                      <a:pt x="873" y="298"/>
                    </a:lnTo>
                    <a:lnTo>
                      <a:pt x="827" y="298"/>
                    </a:lnTo>
                    <a:lnTo>
                      <a:pt x="808" y="326"/>
                    </a:lnTo>
                    <a:lnTo>
                      <a:pt x="780" y="335"/>
                    </a:lnTo>
                    <a:lnTo>
                      <a:pt x="771" y="316"/>
                    </a:lnTo>
                    <a:lnTo>
                      <a:pt x="734" y="372"/>
                    </a:lnTo>
                    <a:lnTo>
                      <a:pt x="734" y="381"/>
                    </a:lnTo>
                    <a:lnTo>
                      <a:pt x="743" y="372"/>
                    </a:lnTo>
                    <a:lnTo>
                      <a:pt x="762" y="381"/>
                    </a:lnTo>
                    <a:lnTo>
                      <a:pt x="780" y="456"/>
                    </a:lnTo>
                    <a:lnTo>
                      <a:pt x="762" y="456"/>
                    </a:lnTo>
                    <a:lnTo>
                      <a:pt x="753" y="465"/>
                    </a:lnTo>
                    <a:lnTo>
                      <a:pt x="725" y="456"/>
                    </a:lnTo>
                    <a:lnTo>
                      <a:pt x="706" y="465"/>
                    </a:lnTo>
                    <a:lnTo>
                      <a:pt x="706" y="493"/>
                    </a:lnTo>
                    <a:lnTo>
                      <a:pt x="725" y="512"/>
                    </a:lnTo>
                    <a:lnTo>
                      <a:pt x="743" y="512"/>
                    </a:lnTo>
                    <a:lnTo>
                      <a:pt x="762" y="558"/>
                    </a:lnTo>
                    <a:lnTo>
                      <a:pt x="790" y="623"/>
                    </a:lnTo>
                    <a:lnTo>
                      <a:pt x="827" y="642"/>
                    </a:lnTo>
                    <a:lnTo>
                      <a:pt x="948" y="754"/>
                    </a:lnTo>
                    <a:lnTo>
                      <a:pt x="985" y="754"/>
                    </a:lnTo>
                    <a:lnTo>
                      <a:pt x="957" y="800"/>
                    </a:lnTo>
                    <a:lnTo>
                      <a:pt x="976" y="865"/>
                    </a:lnTo>
                    <a:lnTo>
                      <a:pt x="1013" y="921"/>
                    </a:lnTo>
                    <a:lnTo>
                      <a:pt x="1050" y="968"/>
                    </a:lnTo>
                    <a:lnTo>
                      <a:pt x="1115" y="1033"/>
                    </a:lnTo>
                    <a:lnTo>
                      <a:pt x="1152" y="1051"/>
                    </a:lnTo>
                    <a:lnTo>
                      <a:pt x="1208" y="1051"/>
                    </a:lnTo>
                    <a:lnTo>
                      <a:pt x="1264" y="1033"/>
                    </a:lnTo>
                    <a:lnTo>
                      <a:pt x="1291" y="1033"/>
                    </a:lnTo>
                    <a:lnTo>
                      <a:pt x="1310" y="1051"/>
                    </a:lnTo>
                    <a:lnTo>
                      <a:pt x="1310" y="1079"/>
                    </a:lnTo>
                    <a:lnTo>
                      <a:pt x="1264" y="1126"/>
                    </a:lnTo>
                    <a:lnTo>
                      <a:pt x="1347" y="1163"/>
                    </a:lnTo>
                    <a:lnTo>
                      <a:pt x="1477" y="1219"/>
                    </a:lnTo>
                    <a:lnTo>
                      <a:pt x="1589" y="1275"/>
                    </a:lnTo>
                    <a:lnTo>
                      <a:pt x="1607" y="1303"/>
                    </a:lnTo>
                    <a:lnTo>
                      <a:pt x="1645" y="1321"/>
                    </a:lnTo>
                    <a:lnTo>
                      <a:pt x="1672" y="1368"/>
                    </a:lnTo>
                    <a:lnTo>
                      <a:pt x="1654" y="1405"/>
                    </a:lnTo>
                    <a:lnTo>
                      <a:pt x="1654" y="1442"/>
                    </a:lnTo>
                    <a:lnTo>
                      <a:pt x="1589" y="1405"/>
                    </a:lnTo>
                    <a:lnTo>
                      <a:pt x="1561" y="1349"/>
                    </a:lnTo>
                    <a:lnTo>
                      <a:pt x="1542" y="1349"/>
                    </a:lnTo>
                    <a:lnTo>
                      <a:pt x="1524" y="1358"/>
                    </a:lnTo>
                    <a:lnTo>
                      <a:pt x="1505" y="1340"/>
                    </a:lnTo>
                    <a:lnTo>
                      <a:pt x="1487" y="1340"/>
                    </a:lnTo>
                    <a:lnTo>
                      <a:pt x="1468" y="1321"/>
                    </a:lnTo>
                    <a:lnTo>
                      <a:pt x="1422" y="1330"/>
                    </a:lnTo>
                    <a:lnTo>
                      <a:pt x="1366" y="1442"/>
                    </a:lnTo>
                    <a:lnTo>
                      <a:pt x="1366" y="1461"/>
                    </a:lnTo>
                    <a:lnTo>
                      <a:pt x="1366" y="1479"/>
                    </a:lnTo>
                    <a:lnTo>
                      <a:pt x="1459" y="1526"/>
                    </a:lnTo>
                    <a:lnTo>
                      <a:pt x="1468" y="1591"/>
                    </a:lnTo>
                    <a:lnTo>
                      <a:pt x="1477" y="1619"/>
                    </a:lnTo>
                    <a:lnTo>
                      <a:pt x="1459" y="1628"/>
                    </a:lnTo>
                    <a:lnTo>
                      <a:pt x="1403" y="1647"/>
                    </a:lnTo>
                    <a:lnTo>
                      <a:pt x="1384" y="1665"/>
                    </a:lnTo>
                    <a:lnTo>
                      <a:pt x="1384" y="1693"/>
                    </a:lnTo>
                    <a:lnTo>
                      <a:pt x="1384" y="1712"/>
                    </a:lnTo>
                    <a:lnTo>
                      <a:pt x="1384" y="1731"/>
                    </a:lnTo>
                    <a:lnTo>
                      <a:pt x="1366" y="1740"/>
                    </a:lnTo>
                    <a:lnTo>
                      <a:pt x="1347" y="1758"/>
                    </a:lnTo>
                    <a:lnTo>
                      <a:pt x="1347" y="1777"/>
                    </a:lnTo>
                    <a:lnTo>
                      <a:pt x="1329" y="1777"/>
                    </a:lnTo>
                    <a:lnTo>
                      <a:pt x="1329" y="1824"/>
                    </a:lnTo>
                    <a:lnTo>
                      <a:pt x="1264" y="1833"/>
                    </a:lnTo>
                    <a:lnTo>
                      <a:pt x="1245" y="1796"/>
                    </a:lnTo>
                    <a:lnTo>
                      <a:pt x="1245" y="1777"/>
                    </a:lnTo>
                    <a:lnTo>
                      <a:pt x="1282" y="1749"/>
                    </a:lnTo>
                    <a:lnTo>
                      <a:pt x="1282" y="1712"/>
                    </a:lnTo>
                    <a:lnTo>
                      <a:pt x="1264" y="1693"/>
                    </a:lnTo>
                    <a:lnTo>
                      <a:pt x="1282" y="1675"/>
                    </a:lnTo>
                    <a:lnTo>
                      <a:pt x="1310" y="1675"/>
                    </a:lnTo>
                    <a:lnTo>
                      <a:pt x="1329" y="1665"/>
                    </a:lnTo>
                    <a:lnTo>
                      <a:pt x="1329" y="1628"/>
                    </a:lnTo>
                    <a:lnTo>
                      <a:pt x="1310" y="1582"/>
                    </a:lnTo>
                    <a:lnTo>
                      <a:pt x="1310" y="1572"/>
                    </a:lnTo>
                    <a:lnTo>
                      <a:pt x="1254" y="1461"/>
                    </a:lnTo>
                    <a:lnTo>
                      <a:pt x="1254" y="1424"/>
                    </a:lnTo>
                    <a:lnTo>
                      <a:pt x="1236" y="1405"/>
                    </a:lnTo>
                    <a:lnTo>
                      <a:pt x="1180" y="1414"/>
                    </a:lnTo>
                    <a:lnTo>
                      <a:pt x="1143" y="1377"/>
                    </a:lnTo>
                    <a:lnTo>
                      <a:pt x="1115" y="1358"/>
                    </a:lnTo>
                    <a:lnTo>
                      <a:pt x="1124" y="1330"/>
                    </a:lnTo>
                    <a:lnTo>
                      <a:pt x="1096" y="1312"/>
                    </a:lnTo>
                    <a:lnTo>
                      <a:pt x="1078" y="1293"/>
                    </a:lnTo>
                    <a:lnTo>
                      <a:pt x="1041" y="1312"/>
                    </a:lnTo>
                    <a:lnTo>
                      <a:pt x="1050" y="1275"/>
                    </a:lnTo>
                    <a:lnTo>
                      <a:pt x="994" y="1265"/>
                    </a:lnTo>
                    <a:lnTo>
                      <a:pt x="976" y="1219"/>
                    </a:lnTo>
                    <a:lnTo>
                      <a:pt x="948" y="1191"/>
                    </a:lnTo>
                    <a:lnTo>
                      <a:pt x="948" y="1200"/>
                    </a:lnTo>
                    <a:lnTo>
                      <a:pt x="892" y="1163"/>
                    </a:lnTo>
                    <a:lnTo>
                      <a:pt x="836" y="1172"/>
                    </a:lnTo>
                    <a:lnTo>
                      <a:pt x="836" y="1154"/>
                    </a:lnTo>
                    <a:lnTo>
                      <a:pt x="799" y="1126"/>
                    </a:lnTo>
                    <a:lnTo>
                      <a:pt x="753" y="1098"/>
                    </a:lnTo>
                    <a:lnTo>
                      <a:pt x="715" y="1051"/>
                    </a:lnTo>
                    <a:lnTo>
                      <a:pt x="669" y="1014"/>
                    </a:lnTo>
                  </a:path>
                </a:pathLst>
              </a:custGeom>
              <a:solidFill>
                <a:srgbClr val="6679BB"/>
              </a:solidFill>
              <a:ln w="14288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Freeform 18"/>
              <p:cNvSpPr>
                <a:spLocks/>
              </p:cNvSpPr>
              <p:nvPr/>
            </p:nvSpPr>
            <p:spPr bwMode="auto">
              <a:xfrm>
                <a:off x="6220326" y="2515220"/>
                <a:ext cx="80576" cy="44450"/>
              </a:xfrm>
              <a:custGeom>
                <a:avLst/>
                <a:gdLst>
                  <a:gd name="T0" fmla="*/ 55 w 55"/>
                  <a:gd name="T1" fmla="*/ 10 h 28"/>
                  <a:gd name="T2" fmla="*/ 46 w 55"/>
                  <a:gd name="T3" fmla="*/ 0 h 28"/>
                  <a:gd name="T4" fmla="*/ 37 w 55"/>
                  <a:gd name="T5" fmla="*/ 0 h 28"/>
                  <a:gd name="T6" fmla="*/ 28 w 55"/>
                  <a:gd name="T7" fmla="*/ 10 h 28"/>
                  <a:gd name="T8" fmla="*/ 9 w 55"/>
                  <a:gd name="T9" fmla="*/ 10 h 28"/>
                  <a:gd name="T10" fmla="*/ 0 w 55"/>
                  <a:gd name="T11" fmla="*/ 10 h 28"/>
                  <a:gd name="T12" fmla="*/ 0 w 55"/>
                  <a:gd name="T13" fmla="*/ 19 h 28"/>
                  <a:gd name="T14" fmla="*/ 9 w 55"/>
                  <a:gd name="T15" fmla="*/ 28 h 28"/>
                  <a:gd name="T16" fmla="*/ 46 w 55"/>
                  <a:gd name="T17" fmla="*/ 28 h 28"/>
                  <a:gd name="T18" fmla="*/ 55 w 55"/>
                  <a:gd name="T19" fmla="*/ 28 h 28"/>
                  <a:gd name="T20" fmla="*/ 55 w 55"/>
                  <a:gd name="T21" fmla="*/ 19 h 28"/>
                  <a:gd name="T22" fmla="*/ 55 w 55"/>
                  <a:gd name="T23" fmla="*/ 10 h 2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5" h="28">
                    <a:moveTo>
                      <a:pt x="55" y="10"/>
                    </a:moveTo>
                    <a:lnTo>
                      <a:pt x="46" y="0"/>
                    </a:lnTo>
                    <a:lnTo>
                      <a:pt x="37" y="0"/>
                    </a:lnTo>
                    <a:lnTo>
                      <a:pt x="28" y="1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0" y="19"/>
                    </a:lnTo>
                    <a:lnTo>
                      <a:pt x="9" y="28"/>
                    </a:lnTo>
                    <a:lnTo>
                      <a:pt x="46" y="28"/>
                    </a:lnTo>
                    <a:lnTo>
                      <a:pt x="55" y="28"/>
                    </a:lnTo>
                    <a:lnTo>
                      <a:pt x="55" y="19"/>
                    </a:lnTo>
                    <a:lnTo>
                      <a:pt x="55" y="10"/>
                    </a:lnTo>
                    <a:close/>
                  </a:path>
                </a:pathLst>
              </a:custGeom>
              <a:solidFill>
                <a:srgbClr val="6679B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9"/>
              <p:cNvSpPr>
                <a:spLocks/>
              </p:cNvSpPr>
              <p:nvPr/>
            </p:nvSpPr>
            <p:spPr bwMode="auto">
              <a:xfrm>
                <a:off x="6220326" y="2515220"/>
                <a:ext cx="80576" cy="44450"/>
              </a:xfrm>
              <a:custGeom>
                <a:avLst/>
                <a:gdLst>
                  <a:gd name="T0" fmla="*/ 55 w 55"/>
                  <a:gd name="T1" fmla="*/ 10 h 28"/>
                  <a:gd name="T2" fmla="*/ 46 w 55"/>
                  <a:gd name="T3" fmla="*/ 0 h 28"/>
                  <a:gd name="T4" fmla="*/ 37 w 55"/>
                  <a:gd name="T5" fmla="*/ 0 h 28"/>
                  <a:gd name="T6" fmla="*/ 28 w 55"/>
                  <a:gd name="T7" fmla="*/ 10 h 28"/>
                  <a:gd name="T8" fmla="*/ 9 w 55"/>
                  <a:gd name="T9" fmla="*/ 10 h 28"/>
                  <a:gd name="T10" fmla="*/ 0 w 55"/>
                  <a:gd name="T11" fmla="*/ 10 h 28"/>
                  <a:gd name="T12" fmla="*/ 0 w 55"/>
                  <a:gd name="T13" fmla="*/ 19 h 28"/>
                  <a:gd name="T14" fmla="*/ 9 w 55"/>
                  <a:gd name="T15" fmla="*/ 28 h 28"/>
                  <a:gd name="T16" fmla="*/ 46 w 55"/>
                  <a:gd name="T17" fmla="*/ 28 h 28"/>
                  <a:gd name="T18" fmla="*/ 55 w 55"/>
                  <a:gd name="T19" fmla="*/ 28 h 28"/>
                  <a:gd name="T20" fmla="*/ 55 w 55"/>
                  <a:gd name="T21" fmla="*/ 19 h 28"/>
                  <a:gd name="T22" fmla="*/ 55 w 55"/>
                  <a:gd name="T23" fmla="*/ 10 h 2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5" h="28">
                    <a:moveTo>
                      <a:pt x="55" y="10"/>
                    </a:moveTo>
                    <a:lnTo>
                      <a:pt x="46" y="0"/>
                    </a:lnTo>
                    <a:lnTo>
                      <a:pt x="37" y="0"/>
                    </a:lnTo>
                    <a:lnTo>
                      <a:pt x="28" y="1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0" y="19"/>
                    </a:lnTo>
                    <a:lnTo>
                      <a:pt x="9" y="28"/>
                    </a:lnTo>
                    <a:lnTo>
                      <a:pt x="46" y="28"/>
                    </a:lnTo>
                    <a:lnTo>
                      <a:pt x="55" y="28"/>
                    </a:lnTo>
                    <a:lnTo>
                      <a:pt x="55" y="19"/>
                    </a:lnTo>
                    <a:lnTo>
                      <a:pt x="55" y="10"/>
                    </a:lnTo>
                  </a:path>
                </a:pathLst>
              </a:custGeom>
              <a:solidFill>
                <a:srgbClr val="6679BB"/>
              </a:solidFill>
              <a:ln w="14288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Freeform 20"/>
              <p:cNvSpPr>
                <a:spLocks/>
              </p:cNvSpPr>
              <p:nvPr/>
            </p:nvSpPr>
            <p:spPr bwMode="auto">
              <a:xfrm>
                <a:off x="5742729" y="3091482"/>
                <a:ext cx="367720" cy="782638"/>
              </a:xfrm>
              <a:custGeom>
                <a:avLst/>
                <a:gdLst>
                  <a:gd name="T0" fmla="*/ 149 w 251"/>
                  <a:gd name="T1" fmla="*/ 0 h 493"/>
                  <a:gd name="T2" fmla="*/ 84 w 251"/>
                  <a:gd name="T3" fmla="*/ 65 h 493"/>
                  <a:gd name="T4" fmla="*/ 28 w 251"/>
                  <a:gd name="T5" fmla="*/ 75 h 493"/>
                  <a:gd name="T6" fmla="*/ 0 w 251"/>
                  <a:gd name="T7" fmla="*/ 75 h 493"/>
                  <a:gd name="T8" fmla="*/ 0 w 251"/>
                  <a:gd name="T9" fmla="*/ 121 h 493"/>
                  <a:gd name="T10" fmla="*/ 19 w 251"/>
                  <a:gd name="T11" fmla="*/ 140 h 493"/>
                  <a:gd name="T12" fmla="*/ 38 w 251"/>
                  <a:gd name="T13" fmla="*/ 168 h 493"/>
                  <a:gd name="T14" fmla="*/ 47 w 251"/>
                  <a:gd name="T15" fmla="*/ 196 h 493"/>
                  <a:gd name="T16" fmla="*/ 38 w 251"/>
                  <a:gd name="T17" fmla="*/ 214 h 493"/>
                  <a:gd name="T18" fmla="*/ 47 w 251"/>
                  <a:gd name="T19" fmla="*/ 242 h 493"/>
                  <a:gd name="T20" fmla="*/ 28 w 251"/>
                  <a:gd name="T21" fmla="*/ 251 h 493"/>
                  <a:gd name="T22" fmla="*/ 47 w 251"/>
                  <a:gd name="T23" fmla="*/ 279 h 493"/>
                  <a:gd name="T24" fmla="*/ 38 w 251"/>
                  <a:gd name="T25" fmla="*/ 307 h 493"/>
                  <a:gd name="T26" fmla="*/ 28 w 251"/>
                  <a:gd name="T27" fmla="*/ 382 h 493"/>
                  <a:gd name="T28" fmla="*/ 38 w 251"/>
                  <a:gd name="T29" fmla="*/ 400 h 493"/>
                  <a:gd name="T30" fmla="*/ 47 w 251"/>
                  <a:gd name="T31" fmla="*/ 447 h 493"/>
                  <a:gd name="T32" fmla="*/ 75 w 251"/>
                  <a:gd name="T33" fmla="*/ 475 h 493"/>
                  <a:gd name="T34" fmla="*/ 84 w 251"/>
                  <a:gd name="T35" fmla="*/ 475 h 493"/>
                  <a:gd name="T36" fmla="*/ 112 w 251"/>
                  <a:gd name="T37" fmla="*/ 484 h 493"/>
                  <a:gd name="T38" fmla="*/ 140 w 251"/>
                  <a:gd name="T39" fmla="*/ 465 h 493"/>
                  <a:gd name="T40" fmla="*/ 149 w 251"/>
                  <a:gd name="T41" fmla="*/ 437 h 493"/>
                  <a:gd name="T42" fmla="*/ 186 w 251"/>
                  <a:gd name="T43" fmla="*/ 428 h 493"/>
                  <a:gd name="T44" fmla="*/ 214 w 251"/>
                  <a:gd name="T45" fmla="*/ 447 h 493"/>
                  <a:gd name="T46" fmla="*/ 214 w 251"/>
                  <a:gd name="T47" fmla="*/ 428 h 493"/>
                  <a:gd name="T48" fmla="*/ 233 w 251"/>
                  <a:gd name="T49" fmla="*/ 298 h 493"/>
                  <a:gd name="T50" fmla="*/ 233 w 251"/>
                  <a:gd name="T51" fmla="*/ 270 h 493"/>
                  <a:gd name="T52" fmla="*/ 223 w 251"/>
                  <a:gd name="T53" fmla="*/ 233 h 493"/>
                  <a:gd name="T54" fmla="*/ 242 w 251"/>
                  <a:gd name="T55" fmla="*/ 196 h 493"/>
                  <a:gd name="T56" fmla="*/ 242 w 251"/>
                  <a:gd name="T57" fmla="*/ 130 h 493"/>
                  <a:gd name="T58" fmla="*/ 233 w 251"/>
                  <a:gd name="T59" fmla="*/ 56 h 493"/>
                  <a:gd name="T60" fmla="*/ 233 w 251"/>
                  <a:gd name="T61" fmla="*/ 47 h 493"/>
                  <a:gd name="T62" fmla="*/ 214 w 251"/>
                  <a:gd name="T63" fmla="*/ 28 h 493"/>
                  <a:gd name="T64" fmla="*/ 186 w 251"/>
                  <a:gd name="T65" fmla="*/ 10 h 493"/>
                  <a:gd name="T66" fmla="*/ 168 w 251"/>
                  <a:gd name="T67" fmla="*/ 0 h 49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51" h="493">
                    <a:moveTo>
                      <a:pt x="168" y="0"/>
                    </a:moveTo>
                    <a:lnTo>
                      <a:pt x="149" y="0"/>
                    </a:lnTo>
                    <a:lnTo>
                      <a:pt x="112" y="47"/>
                    </a:lnTo>
                    <a:lnTo>
                      <a:pt x="84" y="65"/>
                    </a:lnTo>
                    <a:lnTo>
                      <a:pt x="56" y="75"/>
                    </a:lnTo>
                    <a:lnTo>
                      <a:pt x="28" y="75"/>
                    </a:lnTo>
                    <a:lnTo>
                      <a:pt x="0" y="65"/>
                    </a:lnTo>
                    <a:lnTo>
                      <a:pt x="0" y="75"/>
                    </a:lnTo>
                    <a:lnTo>
                      <a:pt x="0" y="112"/>
                    </a:lnTo>
                    <a:lnTo>
                      <a:pt x="0" y="121"/>
                    </a:lnTo>
                    <a:lnTo>
                      <a:pt x="0" y="130"/>
                    </a:lnTo>
                    <a:lnTo>
                      <a:pt x="19" y="140"/>
                    </a:lnTo>
                    <a:lnTo>
                      <a:pt x="28" y="130"/>
                    </a:lnTo>
                    <a:lnTo>
                      <a:pt x="38" y="168"/>
                    </a:lnTo>
                    <a:lnTo>
                      <a:pt x="28" y="186"/>
                    </a:lnTo>
                    <a:lnTo>
                      <a:pt x="47" y="196"/>
                    </a:lnTo>
                    <a:lnTo>
                      <a:pt x="47" y="205"/>
                    </a:lnTo>
                    <a:lnTo>
                      <a:pt x="38" y="214"/>
                    </a:lnTo>
                    <a:lnTo>
                      <a:pt x="47" y="233"/>
                    </a:lnTo>
                    <a:lnTo>
                      <a:pt x="47" y="242"/>
                    </a:lnTo>
                    <a:lnTo>
                      <a:pt x="47" y="251"/>
                    </a:lnTo>
                    <a:lnTo>
                      <a:pt x="28" y="251"/>
                    </a:lnTo>
                    <a:lnTo>
                      <a:pt x="38" y="289"/>
                    </a:lnTo>
                    <a:lnTo>
                      <a:pt x="47" y="279"/>
                    </a:lnTo>
                    <a:lnTo>
                      <a:pt x="47" y="317"/>
                    </a:lnTo>
                    <a:lnTo>
                      <a:pt x="38" y="307"/>
                    </a:lnTo>
                    <a:lnTo>
                      <a:pt x="38" y="363"/>
                    </a:lnTo>
                    <a:lnTo>
                      <a:pt x="28" y="382"/>
                    </a:lnTo>
                    <a:lnTo>
                      <a:pt x="28" y="400"/>
                    </a:lnTo>
                    <a:lnTo>
                      <a:pt x="38" y="400"/>
                    </a:lnTo>
                    <a:lnTo>
                      <a:pt x="28" y="419"/>
                    </a:lnTo>
                    <a:lnTo>
                      <a:pt x="47" y="447"/>
                    </a:lnTo>
                    <a:lnTo>
                      <a:pt x="56" y="456"/>
                    </a:lnTo>
                    <a:lnTo>
                      <a:pt x="75" y="475"/>
                    </a:lnTo>
                    <a:lnTo>
                      <a:pt x="75" y="493"/>
                    </a:lnTo>
                    <a:lnTo>
                      <a:pt x="84" y="475"/>
                    </a:lnTo>
                    <a:lnTo>
                      <a:pt x="93" y="475"/>
                    </a:lnTo>
                    <a:lnTo>
                      <a:pt x="112" y="484"/>
                    </a:lnTo>
                    <a:lnTo>
                      <a:pt x="131" y="484"/>
                    </a:lnTo>
                    <a:lnTo>
                      <a:pt x="140" y="465"/>
                    </a:lnTo>
                    <a:lnTo>
                      <a:pt x="140" y="447"/>
                    </a:lnTo>
                    <a:lnTo>
                      <a:pt x="149" y="437"/>
                    </a:lnTo>
                    <a:lnTo>
                      <a:pt x="168" y="428"/>
                    </a:lnTo>
                    <a:lnTo>
                      <a:pt x="186" y="428"/>
                    </a:lnTo>
                    <a:lnTo>
                      <a:pt x="196" y="447"/>
                    </a:lnTo>
                    <a:lnTo>
                      <a:pt x="214" y="447"/>
                    </a:lnTo>
                    <a:lnTo>
                      <a:pt x="214" y="437"/>
                    </a:lnTo>
                    <a:lnTo>
                      <a:pt x="214" y="428"/>
                    </a:lnTo>
                    <a:lnTo>
                      <a:pt x="233" y="317"/>
                    </a:lnTo>
                    <a:lnTo>
                      <a:pt x="233" y="298"/>
                    </a:lnTo>
                    <a:lnTo>
                      <a:pt x="233" y="279"/>
                    </a:lnTo>
                    <a:lnTo>
                      <a:pt x="233" y="270"/>
                    </a:lnTo>
                    <a:lnTo>
                      <a:pt x="233" y="251"/>
                    </a:lnTo>
                    <a:lnTo>
                      <a:pt x="223" y="233"/>
                    </a:lnTo>
                    <a:lnTo>
                      <a:pt x="233" y="205"/>
                    </a:lnTo>
                    <a:lnTo>
                      <a:pt x="242" y="196"/>
                    </a:lnTo>
                    <a:lnTo>
                      <a:pt x="251" y="168"/>
                    </a:lnTo>
                    <a:lnTo>
                      <a:pt x="242" y="130"/>
                    </a:lnTo>
                    <a:lnTo>
                      <a:pt x="233" y="84"/>
                    </a:lnTo>
                    <a:lnTo>
                      <a:pt x="233" y="56"/>
                    </a:lnTo>
                    <a:lnTo>
                      <a:pt x="214" y="56"/>
                    </a:lnTo>
                    <a:lnTo>
                      <a:pt x="233" y="47"/>
                    </a:lnTo>
                    <a:lnTo>
                      <a:pt x="233" y="28"/>
                    </a:lnTo>
                    <a:lnTo>
                      <a:pt x="214" y="28"/>
                    </a:lnTo>
                    <a:lnTo>
                      <a:pt x="214" y="19"/>
                    </a:lnTo>
                    <a:lnTo>
                      <a:pt x="186" y="10"/>
                    </a:lnTo>
                    <a:lnTo>
                      <a:pt x="168" y="10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6679B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21"/>
              <p:cNvSpPr>
                <a:spLocks/>
              </p:cNvSpPr>
              <p:nvPr/>
            </p:nvSpPr>
            <p:spPr bwMode="auto">
              <a:xfrm>
                <a:off x="5742729" y="3091482"/>
                <a:ext cx="367720" cy="782638"/>
              </a:xfrm>
              <a:custGeom>
                <a:avLst/>
                <a:gdLst>
                  <a:gd name="T0" fmla="*/ 149 w 251"/>
                  <a:gd name="T1" fmla="*/ 0 h 493"/>
                  <a:gd name="T2" fmla="*/ 84 w 251"/>
                  <a:gd name="T3" fmla="*/ 65 h 493"/>
                  <a:gd name="T4" fmla="*/ 28 w 251"/>
                  <a:gd name="T5" fmla="*/ 75 h 493"/>
                  <a:gd name="T6" fmla="*/ 0 w 251"/>
                  <a:gd name="T7" fmla="*/ 75 h 493"/>
                  <a:gd name="T8" fmla="*/ 0 w 251"/>
                  <a:gd name="T9" fmla="*/ 121 h 493"/>
                  <a:gd name="T10" fmla="*/ 19 w 251"/>
                  <a:gd name="T11" fmla="*/ 140 h 493"/>
                  <a:gd name="T12" fmla="*/ 38 w 251"/>
                  <a:gd name="T13" fmla="*/ 168 h 493"/>
                  <a:gd name="T14" fmla="*/ 47 w 251"/>
                  <a:gd name="T15" fmla="*/ 196 h 493"/>
                  <a:gd name="T16" fmla="*/ 38 w 251"/>
                  <a:gd name="T17" fmla="*/ 214 h 493"/>
                  <a:gd name="T18" fmla="*/ 47 w 251"/>
                  <a:gd name="T19" fmla="*/ 242 h 493"/>
                  <a:gd name="T20" fmla="*/ 28 w 251"/>
                  <a:gd name="T21" fmla="*/ 251 h 493"/>
                  <a:gd name="T22" fmla="*/ 47 w 251"/>
                  <a:gd name="T23" fmla="*/ 279 h 493"/>
                  <a:gd name="T24" fmla="*/ 38 w 251"/>
                  <a:gd name="T25" fmla="*/ 307 h 493"/>
                  <a:gd name="T26" fmla="*/ 28 w 251"/>
                  <a:gd name="T27" fmla="*/ 382 h 493"/>
                  <a:gd name="T28" fmla="*/ 38 w 251"/>
                  <a:gd name="T29" fmla="*/ 400 h 493"/>
                  <a:gd name="T30" fmla="*/ 47 w 251"/>
                  <a:gd name="T31" fmla="*/ 447 h 493"/>
                  <a:gd name="T32" fmla="*/ 75 w 251"/>
                  <a:gd name="T33" fmla="*/ 475 h 493"/>
                  <a:gd name="T34" fmla="*/ 84 w 251"/>
                  <a:gd name="T35" fmla="*/ 475 h 493"/>
                  <a:gd name="T36" fmla="*/ 112 w 251"/>
                  <a:gd name="T37" fmla="*/ 484 h 493"/>
                  <a:gd name="T38" fmla="*/ 140 w 251"/>
                  <a:gd name="T39" fmla="*/ 465 h 493"/>
                  <a:gd name="T40" fmla="*/ 149 w 251"/>
                  <a:gd name="T41" fmla="*/ 437 h 493"/>
                  <a:gd name="T42" fmla="*/ 186 w 251"/>
                  <a:gd name="T43" fmla="*/ 428 h 493"/>
                  <a:gd name="T44" fmla="*/ 214 w 251"/>
                  <a:gd name="T45" fmla="*/ 447 h 493"/>
                  <a:gd name="T46" fmla="*/ 214 w 251"/>
                  <a:gd name="T47" fmla="*/ 428 h 493"/>
                  <a:gd name="T48" fmla="*/ 233 w 251"/>
                  <a:gd name="T49" fmla="*/ 298 h 493"/>
                  <a:gd name="T50" fmla="*/ 233 w 251"/>
                  <a:gd name="T51" fmla="*/ 270 h 493"/>
                  <a:gd name="T52" fmla="*/ 223 w 251"/>
                  <a:gd name="T53" fmla="*/ 233 h 493"/>
                  <a:gd name="T54" fmla="*/ 242 w 251"/>
                  <a:gd name="T55" fmla="*/ 196 h 493"/>
                  <a:gd name="T56" fmla="*/ 242 w 251"/>
                  <a:gd name="T57" fmla="*/ 130 h 493"/>
                  <a:gd name="T58" fmla="*/ 233 w 251"/>
                  <a:gd name="T59" fmla="*/ 56 h 493"/>
                  <a:gd name="T60" fmla="*/ 233 w 251"/>
                  <a:gd name="T61" fmla="*/ 47 h 493"/>
                  <a:gd name="T62" fmla="*/ 214 w 251"/>
                  <a:gd name="T63" fmla="*/ 28 h 493"/>
                  <a:gd name="T64" fmla="*/ 186 w 251"/>
                  <a:gd name="T65" fmla="*/ 10 h 493"/>
                  <a:gd name="T66" fmla="*/ 168 w 251"/>
                  <a:gd name="T67" fmla="*/ 0 h 49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51" h="493">
                    <a:moveTo>
                      <a:pt x="168" y="0"/>
                    </a:moveTo>
                    <a:lnTo>
                      <a:pt x="149" y="0"/>
                    </a:lnTo>
                    <a:lnTo>
                      <a:pt x="112" y="47"/>
                    </a:lnTo>
                    <a:lnTo>
                      <a:pt x="84" y="65"/>
                    </a:lnTo>
                    <a:lnTo>
                      <a:pt x="56" y="75"/>
                    </a:lnTo>
                    <a:lnTo>
                      <a:pt x="28" y="75"/>
                    </a:lnTo>
                    <a:lnTo>
                      <a:pt x="0" y="65"/>
                    </a:lnTo>
                    <a:lnTo>
                      <a:pt x="0" y="75"/>
                    </a:lnTo>
                    <a:lnTo>
                      <a:pt x="0" y="112"/>
                    </a:lnTo>
                    <a:lnTo>
                      <a:pt x="0" y="121"/>
                    </a:lnTo>
                    <a:lnTo>
                      <a:pt x="0" y="130"/>
                    </a:lnTo>
                    <a:lnTo>
                      <a:pt x="19" y="140"/>
                    </a:lnTo>
                    <a:lnTo>
                      <a:pt x="28" y="130"/>
                    </a:lnTo>
                    <a:lnTo>
                      <a:pt x="38" y="168"/>
                    </a:lnTo>
                    <a:lnTo>
                      <a:pt x="28" y="186"/>
                    </a:lnTo>
                    <a:lnTo>
                      <a:pt x="47" y="196"/>
                    </a:lnTo>
                    <a:lnTo>
                      <a:pt x="47" y="205"/>
                    </a:lnTo>
                    <a:lnTo>
                      <a:pt x="38" y="214"/>
                    </a:lnTo>
                    <a:lnTo>
                      <a:pt x="47" y="233"/>
                    </a:lnTo>
                    <a:lnTo>
                      <a:pt x="47" y="242"/>
                    </a:lnTo>
                    <a:lnTo>
                      <a:pt x="47" y="251"/>
                    </a:lnTo>
                    <a:lnTo>
                      <a:pt x="28" y="251"/>
                    </a:lnTo>
                    <a:lnTo>
                      <a:pt x="38" y="289"/>
                    </a:lnTo>
                    <a:lnTo>
                      <a:pt x="47" y="279"/>
                    </a:lnTo>
                    <a:lnTo>
                      <a:pt x="47" y="317"/>
                    </a:lnTo>
                    <a:lnTo>
                      <a:pt x="38" y="307"/>
                    </a:lnTo>
                    <a:lnTo>
                      <a:pt x="38" y="363"/>
                    </a:lnTo>
                    <a:lnTo>
                      <a:pt x="28" y="382"/>
                    </a:lnTo>
                    <a:lnTo>
                      <a:pt x="28" y="400"/>
                    </a:lnTo>
                    <a:lnTo>
                      <a:pt x="38" y="400"/>
                    </a:lnTo>
                    <a:lnTo>
                      <a:pt x="28" y="419"/>
                    </a:lnTo>
                    <a:lnTo>
                      <a:pt x="47" y="447"/>
                    </a:lnTo>
                    <a:lnTo>
                      <a:pt x="56" y="456"/>
                    </a:lnTo>
                    <a:lnTo>
                      <a:pt x="75" y="475"/>
                    </a:lnTo>
                    <a:lnTo>
                      <a:pt x="75" y="493"/>
                    </a:lnTo>
                    <a:lnTo>
                      <a:pt x="84" y="475"/>
                    </a:lnTo>
                    <a:lnTo>
                      <a:pt x="93" y="475"/>
                    </a:lnTo>
                    <a:lnTo>
                      <a:pt x="112" y="484"/>
                    </a:lnTo>
                    <a:lnTo>
                      <a:pt x="131" y="484"/>
                    </a:lnTo>
                    <a:lnTo>
                      <a:pt x="140" y="465"/>
                    </a:lnTo>
                    <a:lnTo>
                      <a:pt x="140" y="447"/>
                    </a:lnTo>
                    <a:lnTo>
                      <a:pt x="149" y="437"/>
                    </a:lnTo>
                    <a:lnTo>
                      <a:pt x="168" y="428"/>
                    </a:lnTo>
                    <a:lnTo>
                      <a:pt x="186" y="428"/>
                    </a:lnTo>
                    <a:lnTo>
                      <a:pt x="196" y="447"/>
                    </a:lnTo>
                    <a:lnTo>
                      <a:pt x="214" y="447"/>
                    </a:lnTo>
                    <a:lnTo>
                      <a:pt x="214" y="437"/>
                    </a:lnTo>
                    <a:lnTo>
                      <a:pt x="214" y="428"/>
                    </a:lnTo>
                    <a:lnTo>
                      <a:pt x="233" y="317"/>
                    </a:lnTo>
                    <a:lnTo>
                      <a:pt x="233" y="298"/>
                    </a:lnTo>
                    <a:lnTo>
                      <a:pt x="233" y="279"/>
                    </a:lnTo>
                    <a:lnTo>
                      <a:pt x="233" y="270"/>
                    </a:lnTo>
                    <a:lnTo>
                      <a:pt x="233" y="251"/>
                    </a:lnTo>
                    <a:lnTo>
                      <a:pt x="223" y="233"/>
                    </a:lnTo>
                    <a:lnTo>
                      <a:pt x="233" y="205"/>
                    </a:lnTo>
                    <a:lnTo>
                      <a:pt x="242" y="196"/>
                    </a:lnTo>
                    <a:lnTo>
                      <a:pt x="251" y="168"/>
                    </a:lnTo>
                    <a:lnTo>
                      <a:pt x="242" y="130"/>
                    </a:lnTo>
                    <a:lnTo>
                      <a:pt x="233" y="84"/>
                    </a:lnTo>
                    <a:lnTo>
                      <a:pt x="233" y="56"/>
                    </a:lnTo>
                    <a:lnTo>
                      <a:pt x="214" y="56"/>
                    </a:lnTo>
                    <a:lnTo>
                      <a:pt x="233" y="47"/>
                    </a:lnTo>
                    <a:lnTo>
                      <a:pt x="233" y="28"/>
                    </a:lnTo>
                    <a:lnTo>
                      <a:pt x="214" y="28"/>
                    </a:lnTo>
                    <a:lnTo>
                      <a:pt x="214" y="19"/>
                    </a:lnTo>
                    <a:lnTo>
                      <a:pt x="186" y="10"/>
                    </a:lnTo>
                    <a:lnTo>
                      <a:pt x="168" y="10"/>
                    </a:lnTo>
                    <a:lnTo>
                      <a:pt x="168" y="0"/>
                    </a:lnTo>
                  </a:path>
                </a:pathLst>
              </a:custGeom>
              <a:solidFill>
                <a:srgbClr val="6679BB"/>
              </a:solidFill>
              <a:ln w="14288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Freeform 22"/>
              <p:cNvSpPr>
                <a:spLocks/>
              </p:cNvSpPr>
              <p:nvPr/>
            </p:nvSpPr>
            <p:spPr bwMode="auto">
              <a:xfrm>
                <a:off x="6696457" y="3977307"/>
                <a:ext cx="694419" cy="531813"/>
              </a:xfrm>
              <a:custGeom>
                <a:avLst/>
                <a:gdLst>
                  <a:gd name="T0" fmla="*/ 0 w 474"/>
                  <a:gd name="T1" fmla="*/ 38 h 335"/>
                  <a:gd name="T2" fmla="*/ 37 w 474"/>
                  <a:gd name="T3" fmla="*/ 19 h 335"/>
                  <a:gd name="T4" fmla="*/ 46 w 474"/>
                  <a:gd name="T5" fmla="*/ 47 h 335"/>
                  <a:gd name="T6" fmla="*/ 84 w 474"/>
                  <a:gd name="T7" fmla="*/ 47 h 335"/>
                  <a:gd name="T8" fmla="*/ 93 w 474"/>
                  <a:gd name="T9" fmla="*/ 19 h 335"/>
                  <a:gd name="T10" fmla="*/ 130 w 474"/>
                  <a:gd name="T11" fmla="*/ 19 h 335"/>
                  <a:gd name="T12" fmla="*/ 139 w 474"/>
                  <a:gd name="T13" fmla="*/ 28 h 335"/>
                  <a:gd name="T14" fmla="*/ 149 w 474"/>
                  <a:gd name="T15" fmla="*/ 38 h 335"/>
                  <a:gd name="T16" fmla="*/ 176 w 474"/>
                  <a:gd name="T17" fmla="*/ 38 h 335"/>
                  <a:gd name="T18" fmla="*/ 186 w 474"/>
                  <a:gd name="T19" fmla="*/ 66 h 335"/>
                  <a:gd name="T20" fmla="*/ 204 w 474"/>
                  <a:gd name="T21" fmla="*/ 66 h 335"/>
                  <a:gd name="T22" fmla="*/ 241 w 474"/>
                  <a:gd name="T23" fmla="*/ 47 h 335"/>
                  <a:gd name="T24" fmla="*/ 297 w 474"/>
                  <a:gd name="T25" fmla="*/ 56 h 335"/>
                  <a:gd name="T26" fmla="*/ 334 w 474"/>
                  <a:gd name="T27" fmla="*/ 47 h 335"/>
                  <a:gd name="T28" fmla="*/ 362 w 474"/>
                  <a:gd name="T29" fmla="*/ 19 h 335"/>
                  <a:gd name="T30" fmla="*/ 381 w 474"/>
                  <a:gd name="T31" fmla="*/ 38 h 335"/>
                  <a:gd name="T32" fmla="*/ 399 w 474"/>
                  <a:gd name="T33" fmla="*/ 28 h 335"/>
                  <a:gd name="T34" fmla="*/ 437 w 474"/>
                  <a:gd name="T35" fmla="*/ 19 h 335"/>
                  <a:gd name="T36" fmla="*/ 455 w 474"/>
                  <a:gd name="T37" fmla="*/ 10 h 335"/>
                  <a:gd name="T38" fmla="*/ 474 w 474"/>
                  <a:gd name="T39" fmla="*/ 10 h 335"/>
                  <a:gd name="T40" fmla="*/ 446 w 474"/>
                  <a:gd name="T41" fmla="*/ 66 h 335"/>
                  <a:gd name="T42" fmla="*/ 418 w 474"/>
                  <a:gd name="T43" fmla="*/ 131 h 335"/>
                  <a:gd name="T44" fmla="*/ 427 w 474"/>
                  <a:gd name="T45" fmla="*/ 168 h 335"/>
                  <a:gd name="T46" fmla="*/ 418 w 474"/>
                  <a:gd name="T47" fmla="*/ 214 h 335"/>
                  <a:gd name="T48" fmla="*/ 427 w 474"/>
                  <a:gd name="T49" fmla="*/ 252 h 335"/>
                  <a:gd name="T50" fmla="*/ 437 w 474"/>
                  <a:gd name="T51" fmla="*/ 280 h 335"/>
                  <a:gd name="T52" fmla="*/ 399 w 474"/>
                  <a:gd name="T53" fmla="*/ 307 h 335"/>
                  <a:gd name="T54" fmla="*/ 399 w 474"/>
                  <a:gd name="T55" fmla="*/ 335 h 335"/>
                  <a:gd name="T56" fmla="*/ 372 w 474"/>
                  <a:gd name="T57" fmla="*/ 326 h 335"/>
                  <a:gd name="T58" fmla="*/ 344 w 474"/>
                  <a:gd name="T59" fmla="*/ 307 h 335"/>
                  <a:gd name="T60" fmla="*/ 297 w 474"/>
                  <a:gd name="T61" fmla="*/ 298 h 335"/>
                  <a:gd name="T62" fmla="*/ 288 w 474"/>
                  <a:gd name="T63" fmla="*/ 261 h 335"/>
                  <a:gd name="T64" fmla="*/ 251 w 474"/>
                  <a:gd name="T65" fmla="*/ 242 h 335"/>
                  <a:gd name="T66" fmla="*/ 186 w 474"/>
                  <a:gd name="T67" fmla="*/ 233 h 335"/>
                  <a:gd name="T68" fmla="*/ 167 w 474"/>
                  <a:gd name="T69" fmla="*/ 205 h 335"/>
                  <a:gd name="T70" fmla="*/ 130 w 474"/>
                  <a:gd name="T71" fmla="*/ 196 h 335"/>
                  <a:gd name="T72" fmla="*/ 102 w 474"/>
                  <a:gd name="T73" fmla="*/ 159 h 335"/>
                  <a:gd name="T74" fmla="*/ 65 w 474"/>
                  <a:gd name="T75" fmla="*/ 159 h 335"/>
                  <a:gd name="T76" fmla="*/ 18 w 474"/>
                  <a:gd name="T77" fmla="*/ 149 h 335"/>
                  <a:gd name="T78" fmla="*/ 0 w 474"/>
                  <a:gd name="T79" fmla="*/ 103 h 335"/>
                  <a:gd name="T80" fmla="*/ 0 w 474"/>
                  <a:gd name="T81" fmla="*/ 56 h 33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474" h="335">
                    <a:moveTo>
                      <a:pt x="0" y="56"/>
                    </a:moveTo>
                    <a:lnTo>
                      <a:pt x="0" y="38"/>
                    </a:lnTo>
                    <a:lnTo>
                      <a:pt x="18" y="28"/>
                    </a:lnTo>
                    <a:lnTo>
                      <a:pt x="37" y="19"/>
                    </a:lnTo>
                    <a:lnTo>
                      <a:pt x="46" y="38"/>
                    </a:lnTo>
                    <a:lnTo>
                      <a:pt x="46" y="47"/>
                    </a:lnTo>
                    <a:lnTo>
                      <a:pt x="65" y="47"/>
                    </a:lnTo>
                    <a:lnTo>
                      <a:pt x="84" y="47"/>
                    </a:lnTo>
                    <a:lnTo>
                      <a:pt x="84" y="28"/>
                    </a:lnTo>
                    <a:lnTo>
                      <a:pt x="93" y="19"/>
                    </a:lnTo>
                    <a:lnTo>
                      <a:pt x="111" y="19"/>
                    </a:lnTo>
                    <a:lnTo>
                      <a:pt x="130" y="19"/>
                    </a:lnTo>
                    <a:lnTo>
                      <a:pt x="139" y="19"/>
                    </a:lnTo>
                    <a:lnTo>
                      <a:pt x="139" y="28"/>
                    </a:lnTo>
                    <a:lnTo>
                      <a:pt x="139" y="38"/>
                    </a:lnTo>
                    <a:lnTo>
                      <a:pt x="149" y="38"/>
                    </a:lnTo>
                    <a:lnTo>
                      <a:pt x="167" y="38"/>
                    </a:lnTo>
                    <a:lnTo>
                      <a:pt x="176" y="38"/>
                    </a:lnTo>
                    <a:lnTo>
                      <a:pt x="186" y="47"/>
                    </a:lnTo>
                    <a:lnTo>
                      <a:pt x="186" y="66"/>
                    </a:lnTo>
                    <a:lnTo>
                      <a:pt x="195" y="66"/>
                    </a:lnTo>
                    <a:lnTo>
                      <a:pt x="204" y="66"/>
                    </a:lnTo>
                    <a:lnTo>
                      <a:pt x="223" y="47"/>
                    </a:lnTo>
                    <a:lnTo>
                      <a:pt x="241" y="47"/>
                    </a:lnTo>
                    <a:lnTo>
                      <a:pt x="279" y="56"/>
                    </a:lnTo>
                    <a:lnTo>
                      <a:pt x="297" y="56"/>
                    </a:lnTo>
                    <a:lnTo>
                      <a:pt x="316" y="38"/>
                    </a:lnTo>
                    <a:lnTo>
                      <a:pt x="334" y="47"/>
                    </a:lnTo>
                    <a:lnTo>
                      <a:pt x="353" y="28"/>
                    </a:lnTo>
                    <a:lnTo>
                      <a:pt x="362" y="19"/>
                    </a:lnTo>
                    <a:lnTo>
                      <a:pt x="372" y="19"/>
                    </a:lnTo>
                    <a:lnTo>
                      <a:pt x="381" y="38"/>
                    </a:lnTo>
                    <a:lnTo>
                      <a:pt x="390" y="38"/>
                    </a:lnTo>
                    <a:lnTo>
                      <a:pt x="399" y="28"/>
                    </a:lnTo>
                    <a:lnTo>
                      <a:pt x="409" y="38"/>
                    </a:lnTo>
                    <a:lnTo>
                      <a:pt x="437" y="19"/>
                    </a:lnTo>
                    <a:lnTo>
                      <a:pt x="437" y="10"/>
                    </a:lnTo>
                    <a:lnTo>
                      <a:pt x="455" y="10"/>
                    </a:lnTo>
                    <a:lnTo>
                      <a:pt x="464" y="0"/>
                    </a:lnTo>
                    <a:lnTo>
                      <a:pt x="474" y="10"/>
                    </a:lnTo>
                    <a:lnTo>
                      <a:pt x="464" y="38"/>
                    </a:lnTo>
                    <a:lnTo>
                      <a:pt x="446" y="66"/>
                    </a:lnTo>
                    <a:lnTo>
                      <a:pt x="418" y="103"/>
                    </a:lnTo>
                    <a:lnTo>
                      <a:pt x="418" y="131"/>
                    </a:lnTo>
                    <a:lnTo>
                      <a:pt x="427" y="140"/>
                    </a:lnTo>
                    <a:lnTo>
                      <a:pt x="427" y="168"/>
                    </a:lnTo>
                    <a:lnTo>
                      <a:pt x="418" y="196"/>
                    </a:lnTo>
                    <a:lnTo>
                      <a:pt x="418" y="214"/>
                    </a:lnTo>
                    <a:lnTo>
                      <a:pt x="427" y="224"/>
                    </a:lnTo>
                    <a:lnTo>
                      <a:pt x="427" y="252"/>
                    </a:lnTo>
                    <a:lnTo>
                      <a:pt x="437" y="270"/>
                    </a:lnTo>
                    <a:lnTo>
                      <a:pt x="437" y="280"/>
                    </a:lnTo>
                    <a:lnTo>
                      <a:pt x="409" y="289"/>
                    </a:lnTo>
                    <a:lnTo>
                      <a:pt x="399" y="307"/>
                    </a:lnTo>
                    <a:lnTo>
                      <a:pt x="399" y="326"/>
                    </a:lnTo>
                    <a:lnTo>
                      <a:pt x="399" y="335"/>
                    </a:lnTo>
                    <a:lnTo>
                      <a:pt x="381" y="335"/>
                    </a:lnTo>
                    <a:lnTo>
                      <a:pt x="372" y="326"/>
                    </a:lnTo>
                    <a:lnTo>
                      <a:pt x="372" y="317"/>
                    </a:lnTo>
                    <a:lnTo>
                      <a:pt x="344" y="307"/>
                    </a:lnTo>
                    <a:lnTo>
                      <a:pt x="316" y="307"/>
                    </a:lnTo>
                    <a:lnTo>
                      <a:pt x="297" y="298"/>
                    </a:lnTo>
                    <a:lnTo>
                      <a:pt x="288" y="280"/>
                    </a:lnTo>
                    <a:lnTo>
                      <a:pt x="288" y="261"/>
                    </a:lnTo>
                    <a:lnTo>
                      <a:pt x="279" y="252"/>
                    </a:lnTo>
                    <a:lnTo>
                      <a:pt x="251" y="242"/>
                    </a:lnTo>
                    <a:lnTo>
                      <a:pt x="204" y="242"/>
                    </a:lnTo>
                    <a:lnTo>
                      <a:pt x="186" y="233"/>
                    </a:lnTo>
                    <a:lnTo>
                      <a:pt x="176" y="224"/>
                    </a:lnTo>
                    <a:lnTo>
                      <a:pt x="167" y="205"/>
                    </a:lnTo>
                    <a:lnTo>
                      <a:pt x="158" y="196"/>
                    </a:lnTo>
                    <a:lnTo>
                      <a:pt x="130" y="196"/>
                    </a:lnTo>
                    <a:lnTo>
                      <a:pt x="111" y="187"/>
                    </a:lnTo>
                    <a:lnTo>
                      <a:pt x="102" y="159"/>
                    </a:lnTo>
                    <a:lnTo>
                      <a:pt x="84" y="149"/>
                    </a:lnTo>
                    <a:lnTo>
                      <a:pt x="65" y="159"/>
                    </a:lnTo>
                    <a:lnTo>
                      <a:pt x="46" y="140"/>
                    </a:lnTo>
                    <a:lnTo>
                      <a:pt x="18" y="149"/>
                    </a:lnTo>
                    <a:lnTo>
                      <a:pt x="9" y="140"/>
                    </a:lnTo>
                    <a:lnTo>
                      <a:pt x="0" y="103"/>
                    </a:lnTo>
                    <a:lnTo>
                      <a:pt x="0" y="6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6679B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23"/>
              <p:cNvSpPr>
                <a:spLocks/>
              </p:cNvSpPr>
              <p:nvPr/>
            </p:nvSpPr>
            <p:spPr bwMode="auto">
              <a:xfrm>
                <a:off x="6696457" y="3977307"/>
                <a:ext cx="694419" cy="531813"/>
              </a:xfrm>
              <a:custGeom>
                <a:avLst/>
                <a:gdLst>
                  <a:gd name="T0" fmla="*/ 0 w 474"/>
                  <a:gd name="T1" fmla="*/ 38 h 335"/>
                  <a:gd name="T2" fmla="*/ 37 w 474"/>
                  <a:gd name="T3" fmla="*/ 19 h 335"/>
                  <a:gd name="T4" fmla="*/ 46 w 474"/>
                  <a:gd name="T5" fmla="*/ 47 h 335"/>
                  <a:gd name="T6" fmla="*/ 84 w 474"/>
                  <a:gd name="T7" fmla="*/ 47 h 335"/>
                  <a:gd name="T8" fmla="*/ 93 w 474"/>
                  <a:gd name="T9" fmla="*/ 19 h 335"/>
                  <a:gd name="T10" fmla="*/ 130 w 474"/>
                  <a:gd name="T11" fmla="*/ 19 h 335"/>
                  <a:gd name="T12" fmla="*/ 139 w 474"/>
                  <a:gd name="T13" fmla="*/ 28 h 335"/>
                  <a:gd name="T14" fmla="*/ 149 w 474"/>
                  <a:gd name="T15" fmla="*/ 38 h 335"/>
                  <a:gd name="T16" fmla="*/ 176 w 474"/>
                  <a:gd name="T17" fmla="*/ 38 h 335"/>
                  <a:gd name="T18" fmla="*/ 186 w 474"/>
                  <a:gd name="T19" fmla="*/ 66 h 335"/>
                  <a:gd name="T20" fmla="*/ 204 w 474"/>
                  <a:gd name="T21" fmla="*/ 66 h 335"/>
                  <a:gd name="T22" fmla="*/ 241 w 474"/>
                  <a:gd name="T23" fmla="*/ 47 h 335"/>
                  <a:gd name="T24" fmla="*/ 297 w 474"/>
                  <a:gd name="T25" fmla="*/ 56 h 335"/>
                  <a:gd name="T26" fmla="*/ 334 w 474"/>
                  <a:gd name="T27" fmla="*/ 47 h 335"/>
                  <a:gd name="T28" fmla="*/ 362 w 474"/>
                  <a:gd name="T29" fmla="*/ 19 h 335"/>
                  <a:gd name="T30" fmla="*/ 381 w 474"/>
                  <a:gd name="T31" fmla="*/ 38 h 335"/>
                  <a:gd name="T32" fmla="*/ 399 w 474"/>
                  <a:gd name="T33" fmla="*/ 28 h 335"/>
                  <a:gd name="T34" fmla="*/ 437 w 474"/>
                  <a:gd name="T35" fmla="*/ 19 h 335"/>
                  <a:gd name="T36" fmla="*/ 455 w 474"/>
                  <a:gd name="T37" fmla="*/ 10 h 335"/>
                  <a:gd name="T38" fmla="*/ 474 w 474"/>
                  <a:gd name="T39" fmla="*/ 10 h 335"/>
                  <a:gd name="T40" fmla="*/ 446 w 474"/>
                  <a:gd name="T41" fmla="*/ 66 h 335"/>
                  <a:gd name="T42" fmla="*/ 418 w 474"/>
                  <a:gd name="T43" fmla="*/ 131 h 335"/>
                  <a:gd name="T44" fmla="*/ 427 w 474"/>
                  <a:gd name="T45" fmla="*/ 168 h 335"/>
                  <a:gd name="T46" fmla="*/ 418 w 474"/>
                  <a:gd name="T47" fmla="*/ 214 h 335"/>
                  <a:gd name="T48" fmla="*/ 427 w 474"/>
                  <a:gd name="T49" fmla="*/ 252 h 335"/>
                  <a:gd name="T50" fmla="*/ 437 w 474"/>
                  <a:gd name="T51" fmla="*/ 280 h 335"/>
                  <a:gd name="T52" fmla="*/ 399 w 474"/>
                  <a:gd name="T53" fmla="*/ 307 h 335"/>
                  <a:gd name="T54" fmla="*/ 399 w 474"/>
                  <a:gd name="T55" fmla="*/ 335 h 335"/>
                  <a:gd name="T56" fmla="*/ 372 w 474"/>
                  <a:gd name="T57" fmla="*/ 326 h 335"/>
                  <a:gd name="T58" fmla="*/ 344 w 474"/>
                  <a:gd name="T59" fmla="*/ 307 h 335"/>
                  <a:gd name="T60" fmla="*/ 297 w 474"/>
                  <a:gd name="T61" fmla="*/ 298 h 335"/>
                  <a:gd name="T62" fmla="*/ 288 w 474"/>
                  <a:gd name="T63" fmla="*/ 261 h 335"/>
                  <a:gd name="T64" fmla="*/ 251 w 474"/>
                  <a:gd name="T65" fmla="*/ 242 h 335"/>
                  <a:gd name="T66" fmla="*/ 186 w 474"/>
                  <a:gd name="T67" fmla="*/ 233 h 335"/>
                  <a:gd name="T68" fmla="*/ 167 w 474"/>
                  <a:gd name="T69" fmla="*/ 205 h 335"/>
                  <a:gd name="T70" fmla="*/ 130 w 474"/>
                  <a:gd name="T71" fmla="*/ 196 h 335"/>
                  <a:gd name="T72" fmla="*/ 102 w 474"/>
                  <a:gd name="T73" fmla="*/ 159 h 335"/>
                  <a:gd name="T74" fmla="*/ 65 w 474"/>
                  <a:gd name="T75" fmla="*/ 159 h 335"/>
                  <a:gd name="T76" fmla="*/ 18 w 474"/>
                  <a:gd name="T77" fmla="*/ 149 h 335"/>
                  <a:gd name="T78" fmla="*/ 0 w 474"/>
                  <a:gd name="T79" fmla="*/ 103 h 335"/>
                  <a:gd name="T80" fmla="*/ 0 w 474"/>
                  <a:gd name="T81" fmla="*/ 56 h 33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474" h="335">
                    <a:moveTo>
                      <a:pt x="0" y="56"/>
                    </a:moveTo>
                    <a:lnTo>
                      <a:pt x="0" y="38"/>
                    </a:lnTo>
                    <a:lnTo>
                      <a:pt x="18" y="28"/>
                    </a:lnTo>
                    <a:lnTo>
                      <a:pt x="37" y="19"/>
                    </a:lnTo>
                    <a:lnTo>
                      <a:pt x="46" y="38"/>
                    </a:lnTo>
                    <a:lnTo>
                      <a:pt x="46" y="47"/>
                    </a:lnTo>
                    <a:lnTo>
                      <a:pt x="65" y="47"/>
                    </a:lnTo>
                    <a:lnTo>
                      <a:pt x="84" y="47"/>
                    </a:lnTo>
                    <a:lnTo>
                      <a:pt x="84" y="28"/>
                    </a:lnTo>
                    <a:lnTo>
                      <a:pt x="93" y="19"/>
                    </a:lnTo>
                    <a:lnTo>
                      <a:pt x="111" y="19"/>
                    </a:lnTo>
                    <a:lnTo>
                      <a:pt x="130" y="19"/>
                    </a:lnTo>
                    <a:lnTo>
                      <a:pt x="139" y="19"/>
                    </a:lnTo>
                    <a:lnTo>
                      <a:pt x="139" y="28"/>
                    </a:lnTo>
                    <a:lnTo>
                      <a:pt x="139" y="38"/>
                    </a:lnTo>
                    <a:lnTo>
                      <a:pt x="149" y="38"/>
                    </a:lnTo>
                    <a:lnTo>
                      <a:pt x="167" y="38"/>
                    </a:lnTo>
                    <a:lnTo>
                      <a:pt x="176" y="38"/>
                    </a:lnTo>
                    <a:lnTo>
                      <a:pt x="186" y="47"/>
                    </a:lnTo>
                    <a:lnTo>
                      <a:pt x="186" y="66"/>
                    </a:lnTo>
                    <a:lnTo>
                      <a:pt x="195" y="66"/>
                    </a:lnTo>
                    <a:lnTo>
                      <a:pt x="204" y="66"/>
                    </a:lnTo>
                    <a:lnTo>
                      <a:pt x="223" y="47"/>
                    </a:lnTo>
                    <a:lnTo>
                      <a:pt x="241" y="47"/>
                    </a:lnTo>
                    <a:lnTo>
                      <a:pt x="279" y="56"/>
                    </a:lnTo>
                    <a:lnTo>
                      <a:pt x="297" y="56"/>
                    </a:lnTo>
                    <a:lnTo>
                      <a:pt x="316" y="38"/>
                    </a:lnTo>
                    <a:lnTo>
                      <a:pt x="334" y="47"/>
                    </a:lnTo>
                    <a:lnTo>
                      <a:pt x="353" y="28"/>
                    </a:lnTo>
                    <a:lnTo>
                      <a:pt x="362" y="19"/>
                    </a:lnTo>
                    <a:lnTo>
                      <a:pt x="372" y="19"/>
                    </a:lnTo>
                    <a:lnTo>
                      <a:pt x="381" y="38"/>
                    </a:lnTo>
                    <a:lnTo>
                      <a:pt x="390" y="38"/>
                    </a:lnTo>
                    <a:lnTo>
                      <a:pt x="399" y="28"/>
                    </a:lnTo>
                    <a:lnTo>
                      <a:pt x="409" y="38"/>
                    </a:lnTo>
                    <a:lnTo>
                      <a:pt x="437" y="19"/>
                    </a:lnTo>
                    <a:lnTo>
                      <a:pt x="437" y="10"/>
                    </a:lnTo>
                    <a:lnTo>
                      <a:pt x="455" y="10"/>
                    </a:lnTo>
                    <a:lnTo>
                      <a:pt x="464" y="0"/>
                    </a:lnTo>
                    <a:lnTo>
                      <a:pt x="474" y="10"/>
                    </a:lnTo>
                    <a:lnTo>
                      <a:pt x="464" y="38"/>
                    </a:lnTo>
                    <a:lnTo>
                      <a:pt x="446" y="66"/>
                    </a:lnTo>
                    <a:lnTo>
                      <a:pt x="418" y="103"/>
                    </a:lnTo>
                    <a:lnTo>
                      <a:pt x="418" y="131"/>
                    </a:lnTo>
                    <a:lnTo>
                      <a:pt x="427" y="140"/>
                    </a:lnTo>
                    <a:lnTo>
                      <a:pt x="427" y="168"/>
                    </a:lnTo>
                    <a:lnTo>
                      <a:pt x="418" y="196"/>
                    </a:lnTo>
                    <a:lnTo>
                      <a:pt x="418" y="214"/>
                    </a:lnTo>
                    <a:lnTo>
                      <a:pt x="427" y="224"/>
                    </a:lnTo>
                    <a:lnTo>
                      <a:pt x="427" y="252"/>
                    </a:lnTo>
                    <a:lnTo>
                      <a:pt x="437" y="270"/>
                    </a:lnTo>
                    <a:lnTo>
                      <a:pt x="437" y="280"/>
                    </a:lnTo>
                    <a:lnTo>
                      <a:pt x="409" y="289"/>
                    </a:lnTo>
                    <a:lnTo>
                      <a:pt x="399" y="307"/>
                    </a:lnTo>
                    <a:lnTo>
                      <a:pt x="399" y="326"/>
                    </a:lnTo>
                    <a:lnTo>
                      <a:pt x="399" y="335"/>
                    </a:lnTo>
                    <a:lnTo>
                      <a:pt x="381" y="335"/>
                    </a:lnTo>
                    <a:lnTo>
                      <a:pt x="372" y="326"/>
                    </a:lnTo>
                    <a:lnTo>
                      <a:pt x="372" y="317"/>
                    </a:lnTo>
                    <a:lnTo>
                      <a:pt x="344" y="307"/>
                    </a:lnTo>
                    <a:lnTo>
                      <a:pt x="316" y="307"/>
                    </a:lnTo>
                    <a:lnTo>
                      <a:pt x="297" y="298"/>
                    </a:lnTo>
                    <a:lnTo>
                      <a:pt x="288" y="280"/>
                    </a:lnTo>
                    <a:lnTo>
                      <a:pt x="288" y="261"/>
                    </a:lnTo>
                    <a:lnTo>
                      <a:pt x="279" y="252"/>
                    </a:lnTo>
                    <a:lnTo>
                      <a:pt x="251" y="242"/>
                    </a:lnTo>
                    <a:lnTo>
                      <a:pt x="204" y="242"/>
                    </a:lnTo>
                    <a:lnTo>
                      <a:pt x="186" y="233"/>
                    </a:lnTo>
                    <a:lnTo>
                      <a:pt x="176" y="224"/>
                    </a:lnTo>
                    <a:lnTo>
                      <a:pt x="167" y="205"/>
                    </a:lnTo>
                    <a:lnTo>
                      <a:pt x="158" y="196"/>
                    </a:lnTo>
                    <a:lnTo>
                      <a:pt x="130" y="196"/>
                    </a:lnTo>
                    <a:lnTo>
                      <a:pt x="111" y="187"/>
                    </a:lnTo>
                    <a:lnTo>
                      <a:pt x="102" y="159"/>
                    </a:lnTo>
                    <a:lnTo>
                      <a:pt x="84" y="149"/>
                    </a:lnTo>
                    <a:lnTo>
                      <a:pt x="65" y="159"/>
                    </a:lnTo>
                    <a:lnTo>
                      <a:pt x="46" y="140"/>
                    </a:lnTo>
                    <a:lnTo>
                      <a:pt x="18" y="149"/>
                    </a:lnTo>
                    <a:lnTo>
                      <a:pt x="9" y="140"/>
                    </a:lnTo>
                    <a:lnTo>
                      <a:pt x="0" y="103"/>
                    </a:lnTo>
                    <a:lnTo>
                      <a:pt x="0" y="66"/>
                    </a:lnTo>
                    <a:lnTo>
                      <a:pt x="0" y="56"/>
                    </a:lnTo>
                  </a:path>
                </a:pathLst>
              </a:custGeom>
              <a:solidFill>
                <a:srgbClr val="6679BB"/>
              </a:solidFill>
              <a:ln w="14288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1692"/>
              <p:cNvSpPr>
                <a:spLocks noChangeAspect="1" noEditPoints="1"/>
              </p:cNvSpPr>
              <p:nvPr/>
            </p:nvSpPr>
            <p:spPr bwMode="auto">
              <a:xfrm>
                <a:off x="6074243" y="1663319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3" name="Freeform 1692"/>
              <p:cNvSpPr>
                <a:spLocks noChangeAspect="1" noEditPoints="1"/>
              </p:cNvSpPr>
              <p:nvPr/>
            </p:nvSpPr>
            <p:spPr bwMode="auto">
              <a:xfrm>
                <a:off x="6226643" y="1815719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4" name="Freeform 1692"/>
              <p:cNvSpPr>
                <a:spLocks noChangeAspect="1" noEditPoints="1"/>
              </p:cNvSpPr>
              <p:nvPr/>
            </p:nvSpPr>
            <p:spPr bwMode="auto">
              <a:xfrm>
                <a:off x="6379043" y="1968119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5" name="Freeform 1692"/>
              <p:cNvSpPr>
                <a:spLocks noChangeAspect="1" noEditPoints="1"/>
              </p:cNvSpPr>
              <p:nvPr/>
            </p:nvSpPr>
            <p:spPr bwMode="auto">
              <a:xfrm>
                <a:off x="6531443" y="2120519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6" name="Freeform 1692"/>
              <p:cNvSpPr>
                <a:spLocks noChangeAspect="1" noEditPoints="1"/>
              </p:cNvSpPr>
              <p:nvPr/>
            </p:nvSpPr>
            <p:spPr bwMode="auto">
              <a:xfrm>
                <a:off x="6683843" y="2272919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7" name="Freeform 1692"/>
              <p:cNvSpPr>
                <a:spLocks noChangeAspect="1" noEditPoints="1"/>
              </p:cNvSpPr>
              <p:nvPr/>
            </p:nvSpPr>
            <p:spPr bwMode="auto">
              <a:xfrm>
                <a:off x="6836243" y="2425319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8" name="Freeform 1692"/>
              <p:cNvSpPr>
                <a:spLocks noChangeAspect="1" noEditPoints="1"/>
              </p:cNvSpPr>
              <p:nvPr/>
            </p:nvSpPr>
            <p:spPr bwMode="auto">
              <a:xfrm>
                <a:off x="6988643" y="2577719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9" name="Freeform 1692"/>
              <p:cNvSpPr>
                <a:spLocks noChangeAspect="1" noEditPoints="1"/>
              </p:cNvSpPr>
              <p:nvPr/>
            </p:nvSpPr>
            <p:spPr bwMode="auto">
              <a:xfrm>
                <a:off x="7141043" y="2730119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0" name="Freeform 1692"/>
              <p:cNvSpPr>
                <a:spLocks noChangeAspect="1" noEditPoints="1"/>
              </p:cNvSpPr>
              <p:nvPr/>
            </p:nvSpPr>
            <p:spPr bwMode="auto">
              <a:xfrm>
                <a:off x="7293443" y="2882519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1" name="Freeform 1692"/>
              <p:cNvSpPr>
                <a:spLocks noChangeAspect="1" noEditPoints="1"/>
              </p:cNvSpPr>
              <p:nvPr/>
            </p:nvSpPr>
            <p:spPr bwMode="auto">
              <a:xfrm>
                <a:off x="6245738" y="1518288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2" name="Freeform 1692"/>
              <p:cNvSpPr>
                <a:spLocks noChangeAspect="1" noEditPoints="1"/>
              </p:cNvSpPr>
              <p:nvPr/>
            </p:nvSpPr>
            <p:spPr bwMode="auto">
              <a:xfrm>
                <a:off x="6398138" y="1670688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3" name="Freeform 1692"/>
              <p:cNvSpPr>
                <a:spLocks noChangeAspect="1" noEditPoints="1"/>
              </p:cNvSpPr>
              <p:nvPr/>
            </p:nvSpPr>
            <p:spPr bwMode="auto">
              <a:xfrm>
                <a:off x="6550538" y="1823088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4" name="Freeform 1692"/>
              <p:cNvSpPr>
                <a:spLocks noChangeAspect="1" noEditPoints="1"/>
              </p:cNvSpPr>
              <p:nvPr/>
            </p:nvSpPr>
            <p:spPr bwMode="auto">
              <a:xfrm>
                <a:off x="6670943" y="1412776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5" name="Freeform 1692"/>
              <p:cNvSpPr>
                <a:spLocks noChangeAspect="1" noEditPoints="1"/>
              </p:cNvSpPr>
              <p:nvPr/>
            </p:nvSpPr>
            <p:spPr bwMode="auto">
              <a:xfrm>
                <a:off x="6580028" y="1598173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6" name="Freeform 1692"/>
              <p:cNvSpPr>
                <a:spLocks noChangeAspect="1" noEditPoints="1"/>
              </p:cNvSpPr>
              <p:nvPr/>
            </p:nvSpPr>
            <p:spPr bwMode="auto">
              <a:xfrm>
                <a:off x="5931390" y="1535938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7" name="Freeform 1692"/>
              <p:cNvSpPr>
                <a:spLocks noChangeAspect="1" noEditPoints="1"/>
              </p:cNvSpPr>
              <p:nvPr/>
            </p:nvSpPr>
            <p:spPr bwMode="auto">
              <a:xfrm>
                <a:off x="5815287" y="3552580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8" name="Freeform 1692"/>
              <p:cNvSpPr>
                <a:spLocks noChangeAspect="1" noEditPoints="1"/>
              </p:cNvSpPr>
              <p:nvPr/>
            </p:nvSpPr>
            <p:spPr bwMode="auto">
              <a:xfrm>
                <a:off x="5720813" y="1485928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9" name="Freeform 1692"/>
              <p:cNvSpPr>
                <a:spLocks noChangeAspect="1" noEditPoints="1"/>
              </p:cNvSpPr>
              <p:nvPr/>
            </p:nvSpPr>
            <p:spPr bwMode="auto">
              <a:xfrm>
                <a:off x="5670732" y="1702056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0" name="Freeform 1692"/>
              <p:cNvSpPr>
                <a:spLocks noChangeAspect="1" noEditPoints="1"/>
              </p:cNvSpPr>
              <p:nvPr/>
            </p:nvSpPr>
            <p:spPr bwMode="auto">
              <a:xfrm>
                <a:off x="5823132" y="1854456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1" name="Freeform 1692"/>
              <p:cNvSpPr>
                <a:spLocks noChangeAspect="1" noEditPoints="1"/>
              </p:cNvSpPr>
              <p:nvPr/>
            </p:nvSpPr>
            <p:spPr bwMode="auto">
              <a:xfrm>
                <a:off x="6435976" y="2313330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2" name="Freeform 1692"/>
              <p:cNvSpPr>
                <a:spLocks noChangeAspect="1" noEditPoints="1"/>
              </p:cNvSpPr>
              <p:nvPr/>
            </p:nvSpPr>
            <p:spPr bwMode="auto">
              <a:xfrm>
                <a:off x="6588376" y="2465730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3" name="Freeform 1692"/>
              <p:cNvSpPr>
                <a:spLocks noChangeAspect="1" noEditPoints="1"/>
              </p:cNvSpPr>
              <p:nvPr/>
            </p:nvSpPr>
            <p:spPr bwMode="auto">
              <a:xfrm>
                <a:off x="6740776" y="2618130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4" name="Freeform 1692"/>
              <p:cNvSpPr>
                <a:spLocks noChangeAspect="1" noEditPoints="1"/>
              </p:cNvSpPr>
              <p:nvPr/>
            </p:nvSpPr>
            <p:spPr bwMode="auto">
              <a:xfrm>
                <a:off x="6893176" y="2770530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5" name="Freeform 1692"/>
              <p:cNvSpPr>
                <a:spLocks noChangeAspect="1" noEditPoints="1"/>
              </p:cNvSpPr>
              <p:nvPr/>
            </p:nvSpPr>
            <p:spPr bwMode="auto">
              <a:xfrm>
                <a:off x="5796136" y="3307112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6" name="Freeform 1692"/>
              <p:cNvSpPr>
                <a:spLocks noChangeAspect="1" noEditPoints="1"/>
              </p:cNvSpPr>
              <p:nvPr/>
            </p:nvSpPr>
            <p:spPr bwMode="auto">
              <a:xfrm>
                <a:off x="5940152" y="3451128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7" name="Freeform 1692"/>
              <p:cNvSpPr>
                <a:spLocks noChangeAspect="1" noEditPoints="1"/>
              </p:cNvSpPr>
              <p:nvPr/>
            </p:nvSpPr>
            <p:spPr bwMode="auto">
              <a:xfrm>
                <a:off x="7492028" y="3247651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8" name="Freeform 1692"/>
              <p:cNvSpPr>
                <a:spLocks noChangeAspect="1" noEditPoints="1"/>
              </p:cNvSpPr>
              <p:nvPr/>
            </p:nvSpPr>
            <p:spPr bwMode="auto">
              <a:xfrm>
                <a:off x="5940152" y="3182634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9" name="Freeform 1692"/>
              <p:cNvSpPr>
                <a:spLocks noChangeAspect="1" noEditPoints="1"/>
              </p:cNvSpPr>
              <p:nvPr/>
            </p:nvSpPr>
            <p:spPr bwMode="auto">
              <a:xfrm>
                <a:off x="7521518" y="3022736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0" name="Freeform 1692"/>
              <p:cNvSpPr>
                <a:spLocks noChangeAspect="1" noEditPoints="1"/>
              </p:cNvSpPr>
              <p:nvPr/>
            </p:nvSpPr>
            <p:spPr bwMode="auto">
              <a:xfrm>
                <a:off x="6022871" y="1724054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1" name="Freeform 1692"/>
              <p:cNvSpPr>
                <a:spLocks noChangeAspect="1" noEditPoints="1"/>
              </p:cNvSpPr>
              <p:nvPr/>
            </p:nvSpPr>
            <p:spPr bwMode="auto">
              <a:xfrm>
                <a:off x="6101063" y="1876454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2" name="Freeform 1692"/>
              <p:cNvSpPr>
                <a:spLocks noChangeAspect="1" noEditPoints="1"/>
              </p:cNvSpPr>
              <p:nvPr/>
            </p:nvSpPr>
            <p:spPr bwMode="auto">
              <a:xfrm>
                <a:off x="6917217" y="4074169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3" name="Freeform 1692"/>
              <p:cNvSpPr>
                <a:spLocks noChangeAspect="1" noEditPoints="1"/>
              </p:cNvSpPr>
              <p:nvPr/>
            </p:nvSpPr>
            <p:spPr bwMode="auto">
              <a:xfrm>
                <a:off x="7069617" y="4226569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4" name="Freeform 1692"/>
              <p:cNvSpPr>
                <a:spLocks noChangeAspect="1" noEditPoints="1"/>
              </p:cNvSpPr>
              <p:nvPr/>
            </p:nvSpPr>
            <p:spPr bwMode="auto">
              <a:xfrm>
                <a:off x="7222017" y="4378969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8" name="Freeform 1692"/>
              <p:cNvSpPr>
                <a:spLocks noChangeAspect="1" noEditPoints="1"/>
              </p:cNvSpPr>
              <p:nvPr/>
            </p:nvSpPr>
            <p:spPr bwMode="auto">
              <a:xfrm>
                <a:off x="7088712" y="3929138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9" name="Freeform 1692"/>
              <p:cNvSpPr>
                <a:spLocks noChangeAspect="1" noEditPoints="1"/>
              </p:cNvSpPr>
              <p:nvPr/>
            </p:nvSpPr>
            <p:spPr bwMode="auto">
              <a:xfrm>
                <a:off x="7241112" y="4081538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2" name="Freeform 1692"/>
              <p:cNvSpPr>
                <a:spLocks noChangeAspect="1" noEditPoints="1"/>
              </p:cNvSpPr>
              <p:nvPr/>
            </p:nvSpPr>
            <p:spPr bwMode="auto">
              <a:xfrm>
                <a:off x="6774364" y="3946788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5" name="Freeform 1692"/>
              <p:cNvSpPr>
                <a:spLocks noChangeAspect="1" noEditPoints="1"/>
              </p:cNvSpPr>
              <p:nvPr/>
            </p:nvSpPr>
            <p:spPr bwMode="auto">
              <a:xfrm>
                <a:off x="6445871" y="2137582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6" name="Freeform 1692"/>
              <p:cNvSpPr>
                <a:spLocks noChangeAspect="1" noEditPoints="1"/>
              </p:cNvSpPr>
              <p:nvPr/>
            </p:nvSpPr>
            <p:spPr bwMode="auto">
              <a:xfrm>
                <a:off x="6598271" y="2289982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7" name="Freeform 1692"/>
              <p:cNvSpPr>
                <a:spLocks noChangeAspect="1" noEditPoints="1"/>
              </p:cNvSpPr>
              <p:nvPr/>
            </p:nvSpPr>
            <p:spPr bwMode="auto">
              <a:xfrm>
                <a:off x="6750671" y="2442382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0" name="Freeform 1692"/>
              <p:cNvSpPr>
                <a:spLocks noChangeAspect="1" noEditPoints="1"/>
              </p:cNvSpPr>
              <p:nvPr/>
            </p:nvSpPr>
            <p:spPr bwMode="auto">
              <a:xfrm>
                <a:off x="6464966" y="1840151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1" name="Freeform 1692"/>
              <p:cNvSpPr>
                <a:spLocks noChangeAspect="1" noEditPoints="1"/>
              </p:cNvSpPr>
              <p:nvPr/>
            </p:nvSpPr>
            <p:spPr bwMode="auto">
              <a:xfrm>
                <a:off x="6494456" y="1615236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3" name="Freeform 1692"/>
              <p:cNvSpPr>
                <a:spLocks noChangeAspect="1" noEditPoints="1"/>
              </p:cNvSpPr>
              <p:nvPr/>
            </p:nvSpPr>
            <p:spPr bwMode="auto">
              <a:xfrm>
                <a:off x="6350404" y="2330393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4" name="Freeform 1692"/>
              <p:cNvSpPr>
                <a:spLocks noChangeAspect="1" noEditPoints="1"/>
              </p:cNvSpPr>
              <p:nvPr/>
            </p:nvSpPr>
            <p:spPr bwMode="auto">
              <a:xfrm>
                <a:off x="6502804" y="2482793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5" name="Freeform 1692"/>
              <p:cNvSpPr>
                <a:spLocks noChangeAspect="1" noEditPoints="1"/>
              </p:cNvSpPr>
              <p:nvPr/>
            </p:nvSpPr>
            <p:spPr bwMode="auto">
              <a:xfrm>
                <a:off x="6791637" y="4134904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6" name="Freeform 1692"/>
              <p:cNvSpPr>
                <a:spLocks noChangeAspect="1" noEditPoints="1"/>
              </p:cNvSpPr>
              <p:nvPr/>
            </p:nvSpPr>
            <p:spPr bwMode="auto">
              <a:xfrm>
                <a:off x="6944037" y="4287304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8" name="Freeform 1692"/>
              <p:cNvSpPr>
                <a:spLocks noChangeAspect="1" noEditPoints="1"/>
              </p:cNvSpPr>
              <p:nvPr/>
            </p:nvSpPr>
            <p:spPr bwMode="auto">
              <a:xfrm>
                <a:off x="6505014" y="1106680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9" name="Freeform 1692"/>
              <p:cNvSpPr>
                <a:spLocks noChangeAspect="1" noEditPoints="1"/>
              </p:cNvSpPr>
              <p:nvPr/>
            </p:nvSpPr>
            <p:spPr bwMode="auto">
              <a:xfrm>
                <a:off x="6657414" y="1259080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0" name="Freeform 1692"/>
              <p:cNvSpPr>
                <a:spLocks noChangeAspect="1" noEditPoints="1"/>
              </p:cNvSpPr>
              <p:nvPr/>
            </p:nvSpPr>
            <p:spPr bwMode="auto">
              <a:xfrm>
                <a:off x="6809814" y="1411480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3" name="Freeform 1692"/>
              <p:cNvSpPr>
                <a:spLocks noChangeAspect="1" noEditPoints="1"/>
              </p:cNvSpPr>
              <p:nvPr/>
            </p:nvSpPr>
            <p:spPr bwMode="auto">
              <a:xfrm>
                <a:off x="6409547" y="1299491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4" name="Freeform 1692"/>
              <p:cNvSpPr>
                <a:spLocks noChangeAspect="1" noEditPoints="1"/>
              </p:cNvSpPr>
              <p:nvPr/>
            </p:nvSpPr>
            <p:spPr bwMode="auto">
              <a:xfrm>
                <a:off x="6561947" y="1451891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6" name="Freeform 1692"/>
              <p:cNvSpPr>
                <a:spLocks noChangeAspect="1" noEditPoints="1"/>
              </p:cNvSpPr>
              <p:nvPr/>
            </p:nvSpPr>
            <p:spPr bwMode="auto">
              <a:xfrm>
                <a:off x="7006538" y="2900051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7" name="Freeform 1692"/>
              <p:cNvSpPr>
                <a:spLocks noChangeAspect="1" noEditPoints="1"/>
              </p:cNvSpPr>
              <p:nvPr/>
            </p:nvSpPr>
            <p:spPr bwMode="auto">
              <a:xfrm>
                <a:off x="7158938" y="3052451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8" name="Freeform 1692"/>
              <p:cNvSpPr>
                <a:spLocks noChangeAspect="1" noEditPoints="1"/>
              </p:cNvSpPr>
              <p:nvPr/>
            </p:nvSpPr>
            <p:spPr bwMode="auto">
              <a:xfrm>
                <a:off x="7311338" y="3204851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82" name="Freeform 1692"/>
              <p:cNvSpPr>
                <a:spLocks noChangeAspect="1" noEditPoints="1"/>
              </p:cNvSpPr>
              <p:nvPr/>
            </p:nvSpPr>
            <p:spPr bwMode="auto">
              <a:xfrm>
                <a:off x="6671107" y="2697013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83" name="Freeform 1692"/>
              <p:cNvSpPr>
                <a:spLocks noChangeAspect="1" noEditPoints="1"/>
              </p:cNvSpPr>
              <p:nvPr/>
            </p:nvSpPr>
            <p:spPr bwMode="auto">
              <a:xfrm>
                <a:off x="6823507" y="2849413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84" name="Freeform 1692"/>
              <p:cNvSpPr>
                <a:spLocks noChangeAspect="1" noEditPoints="1"/>
              </p:cNvSpPr>
              <p:nvPr/>
            </p:nvSpPr>
            <p:spPr bwMode="auto">
              <a:xfrm>
                <a:off x="6975907" y="3001813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91" name="Freeform 1692"/>
              <p:cNvSpPr>
                <a:spLocks noChangeAspect="1" noEditPoints="1"/>
              </p:cNvSpPr>
              <p:nvPr/>
            </p:nvSpPr>
            <p:spPr bwMode="auto">
              <a:xfrm>
                <a:off x="6655757" y="1988932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92" name="Freeform 1692"/>
              <p:cNvSpPr>
                <a:spLocks noChangeAspect="1" noEditPoints="1"/>
              </p:cNvSpPr>
              <p:nvPr/>
            </p:nvSpPr>
            <p:spPr bwMode="auto">
              <a:xfrm>
                <a:off x="6808157" y="2141332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94" name="Freeform 1692"/>
              <p:cNvSpPr>
                <a:spLocks noChangeAspect="1" noEditPoints="1"/>
              </p:cNvSpPr>
              <p:nvPr/>
            </p:nvSpPr>
            <p:spPr bwMode="auto">
              <a:xfrm>
                <a:off x="6200612" y="1970716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95" name="Freeform 1692"/>
              <p:cNvSpPr>
                <a:spLocks noChangeAspect="1" noEditPoints="1"/>
              </p:cNvSpPr>
              <p:nvPr/>
            </p:nvSpPr>
            <p:spPr bwMode="auto">
              <a:xfrm>
                <a:off x="6353012" y="2123116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96" name="Freeform 1692"/>
              <p:cNvSpPr>
                <a:spLocks noChangeAspect="1" noEditPoints="1"/>
              </p:cNvSpPr>
              <p:nvPr/>
            </p:nvSpPr>
            <p:spPr bwMode="auto">
              <a:xfrm>
                <a:off x="6505412" y="2275516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98" name="Freeform 1692"/>
              <p:cNvSpPr>
                <a:spLocks noChangeAspect="1" noEditPoints="1"/>
              </p:cNvSpPr>
              <p:nvPr/>
            </p:nvSpPr>
            <p:spPr bwMode="auto">
              <a:xfrm>
                <a:off x="6257545" y="2315927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00" name="Freeform 1692"/>
              <p:cNvSpPr>
                <a:spLocks noChangeAspect="1" noEditPoints="1"/>
              </p:cNvSpPr>
              <p:nvPr/>
            </p:nvSpPr>
            <p:spPr bwMode="auto">
              <a:xfrm>
                <a:off x="7518271" y="3492543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01" name="Freeform 1692"/>
              <p:cNvSpPr>
                <a:spLocks noChangeAspect="1" noEditPoints="1"/>
              </p:cNvSpPr>
              <p:nvPr/>
            </p:nvSpPr>
            <p:spPr bwMode="auto">
              <a:xfrm>
                <a:off x="7769726" y="3026414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03" name="Freeform 1692"/>
              <p:cNvSpPr>
                <a:spLocks noChangeAspect="1" noEditPoints="1"/>
              </p:cNvSpPr>
              <p:nvPr/>
            </p:nvSpPr>
            <p:spPr bwMode="auto">
              <a:xfrm>
                <a:off x="7422804" y="3685354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04" name="Freeform 1692"/>
              <p:cNvSpPr>
                <a:spLocks noChangeAspect="1" noEditPoints="1"/>
              </p:cNvSpPr>
              <p:nvPr/>
            </p:nvSpPr>
            <p:spPr bwMode="auto">
              <a:xfrm>
                <a:off x="7380312" y="3883176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05" name="Freeform 1692"/>
              <p:cNvSpPr>
                <a:spLocks noChangeAspect="1" noEditPoints="1"/>
              </p:cNvSpPr>
              <p:nvPr/>
            </p:nvSpPr>
            <p:spPr bwMode="auto">
              <a:xfrm>
                <a:off x="7882553" y="3194209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07" name="Freeform 1692"/>
              <p:cNvSpPr>
                <a:spLocks noChangeAspect="1" noEditPoints="1"/>
              </p:cNvSpPr>
              <p:nvPr/>
            </p:nvSpPr>
            <p:spPr bwMode="auto">
              <a:xfrm>
                <a:off x="5762507" y="3182634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08" name="Freeform 1692"/>
              <p:cNvSpPr>
                <a:spLocks noChangeAspect="1" noEditPoints="1"/>
              </p:cNvSpPr>
              <p:nvPr/>
            </p:nvSpPr>
            <p:spPr bwMode="auto">
              <a:xfrm>
                <a:off x="5914907" y="3335034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10" name="Freeform 1692"/>
              <p:cNvSpPr>
                <a:spLocks noChangeAspect="1" noEditPoints="1"/>
              </p:cNvSpPr>
              <p:nvPr/>
            </p:nvSpPr>
            <p:spPr bwMode="auto">
              <a:xfrm>
                <a:off x="5950863" y="3645024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12" name="Freeform 1692"/>
              <p:cNvSpPr>
                <a:spLocks noChangeAspect="1" noEditPoints="1"/>
              </p:cNvSpPr>
              <p:nvPr/>
            </p:nvSpPr>
            <p:spPr bwMode="auto">
              <a:xfrm>
                <a:off x="7011904" y="2757996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13" name="Freeform 1692"/>
              <p:cNvSpPr>
                <a:spLocks noChangeAspect="1" noEditPoints="1"/>
              </p:cNvSpPr>
              <p:nvPr/>
            </p:nvSpPr>
            <p:spPr bwMode="auto">
              <a:xfrm>
                <a:off x="7164304" y="2910396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14" name="Freeform 1692"/>
              <p:cNvSpPr>
                <a:spLocks noChangeAspect="1" noEditPoints="1"/>
              </p:cNvSpPr>
              <p:nvPr/>
            </p:nvSpPr>
            <p:spPr bwMode="auto">
              <a:xfrm>
                <a:off x="7316704" y="3062796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15" name="Freeform 1692"/>
              <p:cNvSpPr>
                <a:spLocks noChangeAspect="1" noEditPoints="1"/>
              </p:cNvSpPr>
              <p:nvPr/>
            </p:nvSpPr>
            <p:spPr bwMode="auto">
              <a:xfrm>
                <a:off x="7068837" y="3103207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16" name="Freeform 1692"/>
              <p:cNvSpPr>
                <a:spLocks noChangeAspect="1" noEditPoints="1"/>
              </p:cNvSpPr>
              <p:nvPr/>
            </p:nvSpPr>
            <p:spPr bwMode="auto">
              <a:xfrm>
                <a:off x="7672373" y="3043309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17" name="Freeform 1692"/>
              <p:cNvSpPr>
                <a:spLocks noChangeAspect="1" noEditPoints="1"/>
              </p:cNvSpPr>
              <p:nvPr/>
            </p:nvSpPr>
            <p:spPr bwMode="auto">
              <a:xfrm>
                <a:off x="6090123" y="1311478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19" name="Freeform 1692"/>
              <p:cNvSpPr>
                <a:spLocks noChangeAspect="1" noEditPoints="1"/>
              </p:cNvSpPr>
              <p:nvPr/>
            </p:nvSpPr>
            <p:spPr bwMode="auto">
              <a:xfrm>
                <a:off x="7598601" y="3633842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21" name="Freeform 1692"/>
              <p:cNvSpPr>
                <a:spLocks noChangeAspect="1" noEditPoints="1"/>
              </p:cNvSpPr>
              <p:nvPr/>
            </p:nvSpPr>
            <p:spPr bwMode="auto">
              <a:xfrm>
                <a:off x="7389542" y="2698641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22" name="Freeform 1692"/>
              <p:cNvSpPr>
                <a:spLocks noChangeAspect="1" noEditPoints="1"/>
              </p:cNvSpPr>
              <p:nvPr/>
            </p:nvSpPr>
            <p:spPr bwMode="auto">
              <a:xfrm>
                <a:off x="7383862" y="2939468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23" name="Freeform 1692"/>
              <p:cNvSpPr>
                <a:spLocks noChangeAspect="1" noEditPoints="1"/>
              </p:cNvSpPr>
              <p:nvPr/>
            </p:nvSpPr>
            <p:spPr bwMode="auto">
              <a:xfrm>
                <a:off x="7335030" y="3427713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28" name="Freeform 1692"/>
              <p:cNvSpPr>
                <a:spLocks noChangeAspect="1" noEditPoints="1"/>
              </p:cNvSpPr>
              <p:nvPr/>
            </p:nvSpPr>
            <p:spPr bwMode="auto">
              <a:xfrm>
                <a:off x="5883232" y="1462561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29" name="Freeform 1692"/>
              <p:cNvSpPr>
                <a:spLocks noChangeAspect="1" noEditPoints="1"/>
              </p:cNvSpPr>
              <p:nvPr/>
            </p:nvSpPr>
            <p:spPr bwMode="auto">
              <a:xfrm>
                <a:off x="6094879" y="1484784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30" name="Freeform 1692"/>
              <p:cNvSpPr>
                <a:spLocks noChangeAspect="1" noEditPoints="1"/>
              </p:cNvSpPr>
              <p:nvPr/>
            </p:nvSpPr>
            <p:spPr bwMode="auto">
              <a:xfrm>
                <a:off x="6188032" y="1767361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31" name="Freeform 1692"/>
              <p:cNvSpPr>
                <a:spLocks noChangeAspect="1" noEditPoints="1"/>
              </p:cNvSpPr>
              <p:nvPr/>
            </p:nvSpPr>
            <p:spPr bwMode="auto">
              <a:xfrm>
                <a:off x="5787765" y="1655372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32" name="Freeform 1692"/>
              <p:cNvSpPr>
                <a:spLocks noChangeAspect="1" noEditPoints="1"/>
              </p:cNvSpPr>
              <p:nvPr/>
            </p:nvSpPr>
            <p:spPr bwMode="auto">
              <a:xfrm>
                <a:off x="5940165" y="1807772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35" name="Freeform 1692"/>
              <p:cNvSpPr>
                <a:spLocks noChangeAspect="1" noEditPoints="1"/>
              </p:cNvSpPr>
              <p:nvPr/>
            </p:nvSpPr>
            <p:spPr bwMode="auto">
              <a:xfrm>
                <a:off x="6246161" y="1315515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36" name="Freeform 1692"/>
              <p:cNvSpPr>
                <a:spLocks noChangeAspect="1" noEditPoints="1"/>
              </p:cNvSpPr>
              <p:nvPr/>
            </p:nvSpPr>
            <p:spPr bwMode="auto">
              <a:xfrm>
                <a:off x="6398561" y="1467915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37" name="Freeform 1692"/>
              <p:cNvSpPr>
                <a:spLocks noChangeAspect="1" noEditPoints="1"/>
              </p:cNvSpPr>
              <p:nvPr/>
            </p:nvSpPr>
            <p:spPr bwMode="auto">
              <a:xfrm>
                <a:off x="6270206" y="1624785"/>
                <a:ext cx="133305" cy="193896"/>
              </a:xfrm>
              <a:custGeom>
                <a:avLst/>
                <a:gdLst>
                  <a:gd name="T0" fmla="*/ 2147483647 w 250"/>
                  <a:gd name="T1" fmla="*/ 2147483647 h 364"/>
                  <a:gd name="T2" fmla="*/ 2147483647 w 250"/>
                  <a:gd name="T3" fmla="*/ 2147483647 h 364"/>
                  <a:gd name="T4" fmla="*/ 2147483647 w 250"/>
                  <a:gd name="T5" fmla="*/ 2147483647 h 364"/>
                  <a:gd name="T6" fmla="*/ 2147483647 w 250"/>
                  <a:gd name="T7" fmla="*/ 2147483647 h 364"/>
                  <a:gd name="T8" fmla="*/ 2147483647 w 250"/>
                  <a:gd name="T9" fmla="*/ 2147483647 h 364"/>
                  <a:gd name="T10" fmla="*/ 2147483647 w 250"/>
                  <a:gd name="T11" fmla="*/ 2147483647 h 364"/>
                  <a:gd name="T12" fmla="*/ 2147483647 w 250"/>
                  <a:gd name="T13" fmla="*/ 2147483647 h 364"/>
                  <a:gd name="T14" fmla="*/ 2147483647 w 250"/>
                  <a:gd name="T15" fmla="*/ 2147483647 h 364"/>
                  <a:gd name="T16" fmla="*/ 2147483647 w 250"/>
                  <a:gd name="T17" fmla="*/ 2147483647 h 364"/>
                  <a:gd name="T18" fmla="*/ 2147483647 w 250"/>
                  <a:gd name="T19" fmla="*/ 2147483647 h 364"/>
                  <a:gd name="T20" fmla="*/ 2147483647 w 250"/>
                  <a:gd name="T21" fmla="*/ 2147483647 h 364"/>
                  <a:gd name="T22" fmla="*/ 2147483647 w 250"/>
                  <a:gd name="T23" fmla="*/ 2147483647 h 364"/>
                  <a:gd name="T24" fmla="*/ 2147483647 w 250"/>
                  <a:gd name="T25" fmla="*/ 2147483647 h 364"/>
                  <a:gd name="T26" fmla="*/ 2147483647 w 250"/>
                  <a:gd name="T27" fmla="*/ 2147483647 h 364"/>
                  <a:gd name="T28" fmla="*/ 2147483647 w 250"/>
                  <a:gd name="T29" fmla="*/ 2147483647 h 364"/>
                  <a:gd name="T30" fmla="*/ 2147483647 w 250"/>
                  <a:gd name="T31" fmla="*/ 2147483647 h 364"/>
                  <a:gd name="T32" fmla="*/ 2147483647 w 250"/>
                  <a:gd name="T33" fmla="*/ 2147483647 h 364"/>
                  <a:gd name="T34" fmla="*/ 2147483647 w 250"/>
                  <a:gd name="T35" fmla="*/ 2147483647 h 364"/>
                  <a:gd name="T36" fmla="*/ 2147483647 w 250"/>
                  <a:gd name="T37" fmla="*/ 2147483647 h 364"/>
                  <a:gd name="T38" fmla="*/ 2147483647 w 250"/>
                  <a:gd name="T39" fmla="*/ 2147483647 h 364"/>
                  <a:gd name="T40" fmla="*/ 2147483647 w 250"/>
                  <a:gd name="T41" fmla="*/ 2147483647 h 364"/>
                  <a:gd name="T42" fmla="*/ 2147483647 w 250"/>
                  <a:gd name="T43" fmla="*/ 2147483647 h 364"/>
                  <a:gd name="T44" fmla="*/ 2147483647 w 250"/>
                  <a:gd name="T45" fmla="*/ 2147483647 h 364"/>
                  <a:gd name="T46" fmla="*/ 2147483647 w 250"/>
                  <a:gd name="T47" fmla="*/ 2147483647 h 364"/>
                  <a:gd name="T48" fmla="*/ 2147483647 w 250"/>
                  <a:gd name="T49" fmla="*/ 2147483647 h 364"/>
                  <a:gd name="T50" fmla="*/ 2147483647 w 250"/>
                  <a:gd name="T51" fmla="*/ 0 h 364"/>
                  <a:gd name="T52" fmla="*/ 2147483647 w 250"/>
                  <a:gd name="T53" fmla="*/ 2147483647 h 364"/>
                  <a:gd name="T54" fmla="*/ 2147483647 w 250"/>
                  <a:gd name="T55" fmla="*/ 2147483647 h 364"/>
                  <a:gd name="T56" fmla="*/ 2147483647 w 250"/>
                  <a:gd name="T57" fmla="*/ 2147483647 h 364"/>
                  <a:gd name="T58" fmla="*/ 2147483647 w 250"/>
                  <a:gd name="T59" fmla="*/ 2147483647 h 364"/>
                  <a:gd name="T60" fmla="*/ 2147483647 w 250"/>
                  <a:gd name="T61" fmla="*/ 2147483647 h 364"/>
                  <a:gd name="T62" fmla="*/ 2147483647 w 250"/>
                  <a:gd name="T63" fmla="*/ 2147483647 h 364"/>
                  <a:gd name="T64" fmla="*/ 2147483647 w 250"/>
                  <a:gd name="T65" fmla="*/ 2147483647 h 364"/>
                  <a:gd name="T66" fmla="*/ 2147483647 w 250"/>
                  <a:gd name="T67" fmla="*/ 2147483647 h 364"/>
                  <a:gd name="T68" fmla="*/ 2147483647 w 250"/>
                  <a:gd name="T69" fmla="*/ 2147483647 h 364"/>
                  <a:gd name="T70" fmla="*/ 2147483647 w 250"/>
                  <a:gd name="T71" fmla="*/ 2147483647 h 364"/>
                  <a:gd name="T72" fmla="*/ 2147483647 w 250"/>
                  <a:gd name="T73" fmla="*/ 2147483647 h 364"/>
                  <a:gd name="T74" fmla="*/ 2147483647 w 250"/>
                  <a:gd name="T75" fmla="*/ 2147483647 h 364"/>
                  <a:gd name="T76" fmla="*/ 2147483647 w 250"/>
                  <a:gd name="T77" fmla="*/ 2147483647 h 364"/>
                  <a:gd name="T78" fmla="*/ 2147483647 w 250"/>
                  <a:gd name="T79" fmla="*/ 2147483647 h 364"/>
                  <a:gd name="T80" fmla="*/ 2147483647 w 250"/>
                  <a:gd name="T81" fmla="*/ 2147483647 h 364"/>
                  <a:gd name="T82" fmla="*/ 2147483647 w 250"/>
                  <a:gd name="T83" fmla="*/ 2147483647 h 364"/>
                  <a:gd name="T84" fmla="*/ 0 w 250"/>
                  <a:gd name="T85" fmla="*/ 2147483647 h 364"/>
                  <a:gd name="T86" fmla="*/ 2147483647 w 250"/>
                  <a:gd name="T87" fmla="*/ 2147483647 h 364"/>
                  <a:gd name="T88" fmla="*/ 2147483647 w 250"/>
                  <a:gd name="T89" fmla="*/ 2147483647 h 364"/>
                  <a:gd name="T90" fmla="*/ 2147483647 w 250"/>
                  <a:gd name="T91" fmla="*/ 2147483647 h 364"/>
                  <a:gd name="T92" fmla="*/ 2147483647 w 250"/>
                  <a:gd name="T93" fmla="*/ 2147483647 h 364"/>
                  <a:gd name="T94" fmla="*/ 2147483647 w 250"/>
                  <a:gd name="T95" fmla="*/ 2147483647 h 364"/>
                  <a:gd name="T96" fmla="*/ 2147483647 w 250"/>
                  <a:gd name="T97" fmla="*/ 2147483647 h 364"/>
                  <a:gd name="T98" fmla="*/ 2147483647 w 250"/>
                  <a:gd name="T99" fmla="*/ 0 h 36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50" h="364">
                    <a:moveTo>
                      <a:pt x="125" y="35"/>
                    </a:moveTo>
                    <a:lnTo>
                      <a:pt x="101" y="39"/>
                    </a:lnTo>
                    <a:lnTo>
                      <a:pt x="79" y="47"/>
                    </a:lnTo>
                    <a:lnTo>
                      <a:pt x="61" y="60"/>
                    </a:lnTo>
                    <a:lnTo>
                      <a:pt x="47" y="78"/>
                    </a:lnTo>
                    <a:lnTo>
                      <a:pt x="37" y="98"/>
                    </a:lnTo>
                    <a:lnTo>
                      <a:pt x="35" y="122"/>
                    </a:lnTo>
                    <a:lnTo>
                      <a:pt x="37" y="144"/>
                    </a:lnTo>
                    <a:lnTo>
                      <a:pt x="47" y="165"/>
                    </a:lnTo>
                    <a:lnTo>
                      <a:pt x="61" y="182"/>
                    </a:lnTo>
                    <a:lnTo>
                      <a:pt x="79" y="196"/>
                    </a:lnTo>
                    <a:lnTo>
                      <a:pt x="101" y="204"/>
                    </a:lnTo>
                    <a:lnTo>
                      <a:pt x="125" y="207"/>
                    </a:lnTo>
                    <a:lnTo>
                      <a:pt x="150" y="204"/>
                    </a:lnTo>
                    <a:lnTo>
                      <a:pt x="171" y="196"/>
                    </a:lnTo>
                    <a:lnTo>
                      <a:pt x="189" y="182"/>
                    </a:lnTo>
                    <a:lnTo>
                      <a:pt x="204" y="165"/>
                    </a:lnTo>
                    <a:lnTo>
                      <a:pt x="213" y="144"/>
                    </a:lnTo>
                    <a:lnTo>
                      <a:pt x="217" y="122"/>
                    </a:lnTo>
                    <a:lnTo>
                      <a:pt x="213" y="98"/>
                    </a:lnTo>
                    <a:lnTo>
                      <a:pt x="204" y="78"/>
                    </a:lnTo>
                    <a:lnTo>
                      <a:pt x="189" y="60"/>
                    </a:lnTo>
                    <a:lnTo>
                      <a:pt x="171" y="47"/>
                    </a:lnTo>
                    <a:lnTo>
                      <a:pt x="150" y="39"/>
                    </a:lnTo>
                    <a:lnTo>
                      <a:pt x="125" y="35"/>
                    </a:lnTo>
                    <a:close/>
                    <a:moveTo>
                      <a:pt x="125" y="0"/>
                    </a:moveTo>
                    <a:lnTo>
                      <a:pt x="153" y="4"/>
                    </a:lnTo>
                    <a:lnTo>
                      <a:pt x="181" y="13"/>
                    </a:lnTo>
                    <a:lnTo>
                      <a:pt x="204" y="27"/>
                    </a:lnTo>
                    <a:lnTo>
                      <a:pt x="223" y="46"/>
                    </a:lnTo>
                    <a:lnTo>
                      <a:pt x="238" y="68"/>
                    </a:lnTo>
                    <a:lnTo>
                      <a:pt x="248" y="93"/>
                    </a:lnTo>
                    <a:lnTo>
                      <a:pt x="250" y="122"/>
                    </a:lnTo>
                    <a:lnTo>
                      <a:pt x="249" y="145"/>
                    </a:lnTo>
                    <a:lnTo>
                      <a:pt x="241" y="166"/>
                    </a:lnTo>
                    <a:lnTo>
                      <a:pt x="230" y="186"/>
                    </a:lnTo>
                    <a:lnTo>
                      <a:pt x="215" y="204"/>
                    </a:lnTo>
                    <a:lnTo>
                      <a:pt x="125" y="364"/>
                    </a:lnTo>
                    <a:lnTo>
                      <a:pt x="35" y="204"/>
                    </a:lnTo>
                    <a:lnTo>
                      <a:pt x="20" y="186"/>
                    </a:lnTo>
                    <a:lnTo>
                      <a:pt x="10" y="166"/>
                    </a:lnTo>
                    <a:lnTo>
                      <a:pt x="2" y="145"/>
                    </a:lnTo>
                    <a:lnTo>
                      <a:pt x="0" y="122"/>
                    </a:lnTo>
                    <a:lnTo>
                      <a:pt x="4" y="93"/>
                    </a:lnTo>
                    <a:lnTo>
                      <a:pt x="12" y="68"/>
                    </a:lnTo>
                    <a:lnTo>
                      <a:pt x="27" y="46"/>
                    </a:lnTo>
                    <a:lnTo>
                      <a:pt x="47" y="27"/>
                    </a:lnTo>
                    <a:lnTo>
                      <a:pt x="70" y="13"/>
                    </a:lnTo>
                    <a:lnTo>
                      <a:pt x="96" y="4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1600">
                  <a:solidFill>
                    <a:srgbClr val="646464"/>
                  </a:solidFill>
                </a:endParaRPr>
              </a:p>
            </p:txBody>
          </p:sp>
        </p:grpSp>
        <p:sp>
          <p:nvSpPr>
            <p:cNvPr id="139" name="Freeform 1692"/>
            <p:cNvSpPr>
              <a:spLocks noChangeAspect="1" noEditPoints="1"/>
            </p:cNvSpPr>
            <p:nvPr/>
          </p:nvSpPr>
          <p:spPr bwMode="auto">
            <a:xfrm>
              <a:off x="6272803" y="2374280"/>
              <a:ext cx="133305" cy="193896"/>
            </a:xfrm>
            <a:custGeom>
              <a:avLst/>
              <a:gdLst>
                <a:gd name="T0" fmla="*/ 2147483647 w 250"/>
                <a:gd name="T1" fmla="*/ 2147483647 h 364"/>
                <a:gd name="T2" fmla="*/ 2147483647 w 250"/>
                <a:gd name="T3" fmla="*/ 2147483647 h 364"/>
                <a:gd name="T4" fmla="*/ 2147483647 w 250"/>
                <a:gd name="T5" fmla="*/ 2147483647 h 364"/>
                <a:gd name="T6" fmla="*/ 2147483647 w 250"/>
                <a:gd name="T7" fmla="*/ 2147483647 h 364"/>
                <a:gd name="T8" fmla="*/ 2147483647 w 250"/>
                <a:gd name="T9" fmla="*/ 2147483647 h 364"/>
                <a:gd name="T10" fmla="*/ 2147483647 w 250"/>
                <a:gd name="T11" fmla="*/ 2147483647 h 364"/>
                <a:gd name="T12" fmla="*/ 2147483647 w 250"/>
                <a:gd name="T13" fmla="*/ 2147483647 h 364"/>
                <a:gd name="T14" fmla="*/ 2147483647 w 250"/>
                <a:gd name="T15" fmla="*/ 2147483647 h 364"/>
                <a:gd name="T16" fmla="*/ 2147483647 w 250"/>
                <a:gd name="T17" fmla="*/ 2147483647 h 364"/>
                <a:gd name="T18" fmla="*/ 2147483647 w 250"/>
                <a:gd name="T19" fmla="*/ 2147483647 h 364"/>
                <a:gd name="T20" fmla="*/ 2147483647 w 250"/>
                <a:gd name="T21" fmla="*/ 2147483647 h 364"/>
                <a:gd name="T22" fmla="*/ 2147483647 w 250"/>
                <a:gd name="T23" fmla="*/ 2147483647 h 364"/>
                <a:gd name="T24" fmla="*/ 2147483647 w 250"/>
                <a:gd name="T25" fmla="*/ 2147483647 h 364"/>
                <a:gd name="T26" fmla="*/ 2147483647 w 250"/>
                <a:gd name="T27" fmla="*/ 2147483647 h 364"/>
                <a:gd name="T28" fmla="*/ 2147483647 w 250"/>
                <a:gd name="T29" fmla="*/ 2147483647 h 364"/>
                <a:gd name="T30" fmla="*/ 2147483647 w 250"/>
                <a:gd name="T31" fmla="*/ 2147483647 h 364"/>
                <a:gd name="T32" fmla="*/ 2147483647 w 250"/>
                <a:gd name="T33" fmla="*/ 2147483647 h 364"/>
                <a:gd name="T34" fmla="*/ 2147483647 w 250"/>
                <a:gd name="T35" fmla="*/ 2147483647 h 364"/>
                <a:gd name="T36" fmla="*/ 2147483647 w 250"/>
                <a:gd name="T37" fmla="*/ 2147483647 h 364"/>
                <a:gd name="T38" fmla="*/ 2147483647 w 250"/>
                <a:gd name="T39" fmla="*/ 2147483647 h 364"/>
                <a:gd name="T40" fmla="*/ 2147483647 w 250"/>
                <a:gd name="T41" fmla="*/ 2147483647 h 364"/>
                <a:gd name="T42" fmla="*/ 2147483647 w 250"/>
                <a:gd name="T43" fmla="*/ 2147483647 h 364"/>
                <a:gd name="T44" fmla="*/ 2147483647 w 250"/>
                <a:gd name="T45" fmla="*/ 2147483647 h 364"/>
                <a:gd name="T46" fmla="*/ 2147483647 w 250"/>
                <a:gd name="T47" fmla="*/ 2147483647 h 364"/>
                <a:gd name="T48" fmla="*/ 2147483647 w 250"/>
                <a:gd name="T49" fmla="*/ 2147483647 h 364"/>
                <a:gd name="T50" fmla="*/ 2147483647 w 250"/>
                <a:gd name="T51" fmla="*/ 0 h 364"/>
                <a:gd name="T52" fmla="*/ 2147483647 w 250"/>
                <a:gd name="T53" fmla="*/ 2147483647 h 364"/>
                <a:gd name="T54" fmla="*/ 2147483647 w 250"/>
                <a:gd name="T55" fmla="*/ 2147483647 h 364"/>
                <a:gd name="T56" fmla="*/ 2147483647 w 250"/>
                <a:gd name="T57" fmla="*/ 2147483647 h 364"/>
                <a:gd name="T58" fmla="*/ 2147483647 w 250"/>
                <a:gd name="T59" fmla="*/ 2147483647 h 364"/>
                <a:gd name="T60" fmla="*/ 2147483647 w 250"/>
                <a:gd name="T61" fmla="*/ 2147483647 h 364"/>
                <a:gd name="T62" fmla="*/ 2147483647 w 250"/>
                <a:gd name="T63" fmla="*/ 2147483647 h 364"/>
                <a:gd name="T64" fmla="*/ 2147483647 w 250"/>
                <a:gd name="T65" fmla="*/ 2147483647 h 364"/>
                <a:gd name="T66" fmla="*/ 2147483647 w 250"/>
                <a:gd name="T67" fmla="*/ 2147483647 h 364"/>
                <a:gd name="T68" fmla="*/ 2147483647 w 250"/>
                <a:gd name="T69" fmla="*/ 2147483647 h 364"/>
                <a:gd name="T70" fmla="*/ 2147483647 w 250"/>
                <a:gd name="T71" fmla="*/ 2147483647 h 364"/>
                <a:gd name="T72" fmla="*/ 2147483647 w 250"/>
                <a:gd name="T73" fmla="*/ 2147483647 h 364"/>
                <a:gd name="T74" fmla="*/ 2147483647 w 250"/>
                <a:gd name="T75" fmla="*/ 2147483647 h 364"/>
                <a:gd name="T76" fmla="*/ 2147483647 w 250"/>
                <a:gd name="T77" fmla="*/ 2147483647 h 364"/>
                <a:gd name="T78" fmla="*/ 2147483647 w 250"/>
                <a:gd name="T79" fmla="*/ 2147483647 h 364"/>
                <a:gd name="T80" fmla="*/ 2147483647 w 250"/>
                <a:gd name="T81" fmla="*/ 2147483647 h 364"/>
                <a:gd name="T82" fmla="*/ 2147483647 w 250"/>
                <a:gd name="T83" fmla="*/ 2147483647 h 364"/>
                <a:gd name="T84" fmla="*/ 0 w 250"/>
                <a:gd name="T85" fmla="*/ 2147483647 h 364"/>
                <a:gd name="T86" fmla="*/ 2147483647 w 250"/>
                <a:gd name="T87" fmla="*/ 2147483647 h 364"/>
                <a:gd name="T88" fmla="*/ 2147483647 w 250"/>
                <a:gd name="T89" fmla="*/ 2147483647 h 364"/>
                <a:gd name="T90" fmla="*/ 2147483647 w 250"/>
                <a:gd name="T91" fmla="*/ 2147483647 h 364"/>
                <a:gd name="T92" fmla="*/ 2147483647 w 250"/>
                <a:gd name="T93" fmla="*/ 2147483647 h 364"/>
                <a:gd name="T94" fmla="*/ 2147483647 w 250"/>
                <a:gd name="T95" fmla="*/ 2147483647 h 364"/>
                <a:gd name="T96" fmla="*/ 2147483647 w 250"/>
                <a:gd name="T97" fmla="*/ 2147483647 h 364"/>
                <a:gd name="T98" fmla="*/ 2147483647 w 250"/>
                <a:gd name="T99" fmla="*/ 0 h 3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50" h="364">
                  <a:moveTo>
                    <a:pt x="125" y="35"/>
                  </a:moveTo>
                  <a:lnTo>
                    <a:pt x="101" y="39"/>
                  </a:lnTo>
                  <a:lnTo>
                    <a:pt x="79" y="47"/>
                  </a:lnTo>
                  <a:lnTo>
                    <a:pt x="61" y="60"/>
                  </a:lnTo>
                  <a:lnTo>
                    <a:pt x="47" y="78"/>
                  </a:lnTo>
                  <a:lnTo>
                    <a:pt x="37" y="98"/>
                  </a:lnTo>
                  <a:lnTo>
                    <a:pt x="35" y="122"/>
                  </a:lnTo>
                  <a:lnTo>
                    <a:pt x="37" y="144"/>
                  </a:lnTo>
                  <a:lnTo>
                    <a:pt x="47" y="165"/>
                  </a:lnTo>
                  <a:lnTo>
                    <a:pt x="61" y="182"/>
                  </a:lnTo>
                  <a:lnTo>
                    <a:pt x="79" y="196"/>
                  </a:lnTo>
                  <a:lnTo>
                    <a:pt x="101" y="204"/>
                  </a:lnTo>
                  <a:lnTo>
                    <a:pt x="125" y="207"/>
                  </a:lnTo>
                  <a:lnTo>
                    <a:pt x="150" y="204"/>
                  </a:lnTo>
                  <a:lnTo>
                    <a:pt x="171" y="196"/>
                  </a:lnTo>
                  <a:lnTo>
                    <a:pt x="189" y="182"/>
                  </a:lnTo>
                  <a:lnTo>
                    <a:pt x="204" y="165"/>
                  </a:lnTo>
                  <a:lnTo>
                    <a:pt x="213" y="144"/>
                  </a:lnTo>
                  <a:lnTo>
                    <a:pt x="217" y="122"/>
                  </a:lnTo>
                  <a:lnTo>
                    <a:pt x="213" y="98"/>
                  </a:lnTo>
                  <a:lnTo>
                    <a:pt x="204" y="78"/>
                  </a:lnTo>
                  <a:lnTo>
                    <a:pt x="189" y="60"/>
                  </a:lnTo>
                  <a:lnTo>
                    <a:pt x="171" y="47"/>
                  </a:lnTo>
                  <a:lnTo>
                    <a:pt x="150" y="39"/>
                  </a:lnTo>
                  <a:lnTo>
                    <a:pt x="125" y="35"/>
                  </a:lnTo>
                  <a:close/>
                  <a:moveTo>
                    <a:pt x="125" y="0"/>
                  </a:moveTo>
                  <a:lnTo>
                    <a:pt x="153" y="4"/>
                  </a:lnTo>
                  <a:lnTo>
                    <a:pt x="181" y="13"/>
                  </a:lnTo>
                  <a:lnTo>
                    <a:pt x="204" y="27"/>
                  </a:lnTo>
                  <a:lnTo>
                    <a:pt x="223" y="46"/>
                  </a:lnTo>
                  <a:lnTo>
                    <a:pt x="238" y="68"/>
                  </a:lnTo>
                  <a:lnTo>
                    <a:pt x="248" y="93"/>
                  </a:lnTo>
                  <a:lnTo>
                    <a:pt x="250" y="122"/>
                  </a:lnTo>
                  <a:lnTo>
                    <a:pt x="249" y="145"/>
                  </a:lnTo>
                  <a:lnTo>
                    <a:pt x="241" y="166"/>
                  </a:lnTo>
                  <a:lnTo>
                    <a:pt x="230" y="186"/>
                  </a:lnTo>
                  <a:lnTo>
                    <a:pt x="215" y="204"/>
                  </a:lnTo>
                  <a:lnTo>
                    <a:pt x="125" y="364"/>
                  </a:lnTo>
                  <a:lnTo>
                    <a:pt x="35" y="204"/>
                  </a:lnTo>
                  <a:lnTo>
                    <a:pt x="20" y="186"/>
                  </a:lnTo>
                  <a:lnTo>
                    <a:pt x="10" y="166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4" y="93"/>
                  </a:lnTo>
                  <a:lnTo>
                    <a:pt x="12" y="68"/>
                  </a:lnTo>
                  <a:lnTo>
                    <a:pt x="27" y="46"/>
                  </a:lnTo>
                  <a:lnTo>
                    <a:pt x="47" y="27"/>
                  </a:lnTo>
                  <a:lnTo>
                    <a:pt x="70" y="13"/>
                  </a:lnTo>
                  <a:lnTo>
                    <a:pt x="96" y="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1600">
                <a:solidFill>
                  <a:srgbClr val="646464"/>
                </a:solidFill>
              </a:endParaRPr>
            </a:p>
          </p:txBody>
        </p:sp>
      </p:grpSp>
      <p:pic>
        <p:nvPicPr>
          <p:cNvPr id="140" name="Immagine 1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329953">
            <a:off x="768738" y="2962115"/>
            <a:ext cx="400244" cy="400244"/>
          </a:xfrm>
          <a:prstGeom prst="rect">
            <a:avLst/>
          </a:prstGeom>
        </p:spPr>
      </p:pic>
      <p:sp>
        <p:nvSpPr>
          <p:cNvPr id="111" name="Rettangolo 110"/>
          <p:cNvSpPr/>
          <p:nvPr/>
        </p:nvSpPr>
        <p:spPr>
          <a:xfrm>
            <a:off x="6948264" y="6649266"/>
            <a:ext cx="2160240" cy="178597"/>
          </a:xfrm>
          <a:prstGeom prst="rect">
            <a:avLst/>
          </a:prstGeom>
          <a:solidFill>
            <a:srgbClr val="0B50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3718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/>
              <a:pPr/>
              <a:t>4</a:t>
            </a:fld>
            <a:endParaRPr lang="it-IT"/>
          </a:p>
        </p:txBody>
      </p:sp>
      <p:grpSp>
        <p:nvGrpSpPr>
          <p:cNvPr id="7" name="Gruppo 6"/>
          <p:cNvGrpSpPr>
            <a:grpSpLocks noChangeAspect="1"/>
          </p:cNvGrpSpPr>
          <p:nvPr/>
        </p:nvGrpSpPr>
        <p:grpSpPr>
          <a:xfrm>
            <a:off x="194886" y="839813"/>
            <a:ext cx="4737153" cy="860400"/>
            <a:chOff x="324427" y="4079674"/>
            <a:chExt cx="2715141" cy="493145"/>
          </a:xfrm>
        </p:grpSpPr>
        <p:grpSp>
          <p:nvGrpSpPr>
            <p:cNvPr id="8" name="Gruppo 7"/>
            <p:cNvGrpSpPr>
              <a:grpSpLocks noChangeAspect="1"/>
            </p:cNvGrpSpPr>
            <p:nvPr/>
          </p:nvGrpSpPr>
          <p:grpSpPr>
            <a:xfrm>
              <a:off x="324427" y="4079674"/>
              <a:ext cx="2715141" cy="493145"/>
              <a:chOff x="1004478" y="3044358"/>
              <a:chExt cx="5820149" cy="1057101"/>
            </a:xfrm>
          </p:grpSpPr>
          <p:sp>
            <p:nvSpPr>
              <p:cNvPr id="10" name="CasellaDiTesto 9"/>
              <p:cNvSpPr txBox="1"/>
              <p:nvPr/>
            </p:nvSpPr>
            <p:spPr>
              <a:xfrm>
                <a:off x="1955243" y="3349395"/>
                <a:ext cx="4869384" cy="508504"/>
              </a:xfrm>
              <a:prstGeom prst="roundRect">
                <a:avLst>
                  <a:gd name="adj" fmla="val 7300"/>
                </a:avLst>
              </a:prstGeom>
              <a:solidFill>
                <a:srgbClr val="B3CB04"/>
              </a:solidFill>
              <a:ln w="19050">
                <a:noFill/>
              </a:ln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it-IT" sz="1600" b="1" i="1" kern="0" dirty="0" smtClean="0">
                    <a:solidFill>
                      <a:srgbClr val="FFFF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it-IT" sz="2000" b="1" i="1" kern="0" dirty="0">
                    <a:solidFill>
                      <a:srgbClr val="FFFFFF"/>
                    </a:solidFill>
                    <a:latin typeface="+mj-lt"/>
                    <a:cs typeface="Arial" panose="020B0604020202020204" pitchFamily="34" charset="0"/>
                  </a:rPr>
                  <a:t>COME SI ACCEDE AL CONTRIBUTO?</a:t>
                </a:r>
              </a:p>
            </p:txBody>
          </p:sp>
          <p:sp>
            <p:nvSpPr>
              <p:cNvPr id="11" name="Halbbogen 122"/>
              <p:cNvSpPr/>
              <p:nvPr/>
            </p:nvSpPr>
            <p:spPr bwMode="gray">
              <a:xfrm flipH="1">
                <a:off x="1004478" y="3044358"/>
                <a:ext cx="1057103" cy="1057101"/>
              </a:xfrm>
              <a:prstGeom prst="blockArc">
                <a:avLst>
                  <a:gd name="adj1" fmla="val 21293684"/>
                  <a:gd name="adj2" fmla="val 16199507"/>
                  <a:gd name="adj3" fmla="val 12492"/>
                </a:avLst>
              </a:prstGeom>
              <a:solidFill>
                <a:srgbClr val="B3CB04"/>
              </a:solidFill>
              <a:ln w="76200">
                <a:noFill/>
                <a:round/>
                <a:headEnd/>
                <a:tailE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14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3758" y="4200411"/>
              <a:ext cx="246329" cy="246329"/>
            </a:xfrm>
            <a:prstGeom prst="rect">
              <a:avLst/>
            </a:prstGeom>
          </p:spPr>
        </p:pic>
      </p:grpSp>
      <p:sp>
        <p:nvSpPr>
          <p:cNvPr id="59" name="Rettangolo 58"/>
          <p:cNvSpPr/>
          <p:nvPr/>
        </p:nvSpPr>
        <p:spPr>
          <a:xfrm>
            <a:off x="934661" y="6028545"/>
            <a:ext cx="7301073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it-IT" sz="1200" i="1" dirty="0" smtClean="0"/>
              <a:t>Indicazioni più puntuali in merito alle modalità di accesso al contributo e presentazione della richiesta saranno fornite nelle istruzione operative di prossima pubblicazione sul sito istituzionale del DFP. </a:t>
            </a:r>
            <a:endParaRPr lang="it-IT" sz="1200" i="1" dirty="0"/>
          </a:p>
        </p:txBody>
      </p:sp>
      <p:pic>
        <p:nvPicPr>
          <p:cNvPr id="60" name="Immagine 5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820884">
            <a:off x="738719" y="6036989"/>
            <a:ext cx="436385" cy="436385"/>
          </a:xfrm>
          <a:prstGeom prst="rect">
            <a:avLst/>
          </a:prstGeom>
        </p:spPr>
      </p:pic>
      <p:sp>
        <p:nvSpPr>
          <p:cNvPr id="62" name="Rettangolo 61"/>
          <p:cNvSpPr/>
          <p:nvPr/>
        </p:nvSpPr>
        <p:spPr>
          <a:xfrm>
            <a:off x="179388" y="1682588"/>
            <a:ext cx="8713091" cy="653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it-IT" sz="1600" dirty="0" smtClean="0"/>
              <a:t>La richiesta di accesso al contributo da parte dei Comuni potrà avvenire solo in seguito al </a:t>
            </a:r>
            <a:r>
              <a:rPr lang="it-IT" sz="1600" b="1" dirty="0" smtClean="0">
                <a:solidFill>
                  <a:srgbClr val="ABD037"/>
                </a:solidFill>
              </a:rPr>
              <a:t>conseguimento del risultato atteso</a:t>
            </a:r>
            <a:r>
              <a:rPr lang="it-IT" sz="1600" dirty="0" smtClean="0"/>
              <a:t>, ovvero del </a:t>
            </a:r>
            <a:r>
              <a:rPr lang="it-IT" sz="1600" b="1" dirty="0" smtClean="0">
                <a:solidFill>
                  <a:srgbClr val="ABD037"/>
                </a:solidFill>
              </a:rPr>
              <a:t>subentro nell’ANPR</a:t>
            </a:r>
            <a:r>
              <a:rPr lang="it-IT" sz="1600" dirty="0" smtClean="0"/>
              <a:t>. </a:t>
            </a:r>
            <a:endParaRPr lang="it-IT" sz="1600" dirty="0"/>
          </a:p>
        </p:txBody>
      </p:sp>
      <p:grpSp>
        <p:nvGrpSpPr>
          <p:cNvPr id="113" name="Gruppo 112"/>
          <p:cNvGrpSpPr/>
          <p:nvPr/>
        </p:nvGrpSpPr>
        <p:grpSpPr>
          <a:xfrm>
            <a:off x="382089" y="2460151"/>
            <a:ext cx="8120927" cy="3394069"/>
            <a:chOff x="436899" y="2460151"/>
            <a:chExt cx="8120927" cy="3394069"/>
          </a:xfrm>
        </p:grpSpPr>
        <p:sp>
          <p:nvSpPr>
            <p:cNvPr id="64" name="Rectangle 38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5400000">
              <a:off x="4190570" y="122888"/>
              <a:ext cx="204160" cy="7061230"/>
            </a:xfrm>
            <a:prstGeom prst="roundRect">
              <a:avLst>
                <a:gd name="adj" fmla="val 10529"/>
              </a:avLst>
            </a:prstGeom>
            <a:solidFill>
              <a:srgbClr val="ABD037"/>
            </a:solidFill>
            <a:ln w="1270" algn="ctr">
              <a:noFill/>
              <a:miter lim="800000"/>
              <a:headEnd/>
              <a:tailEnd/>
            </a:ln>
            <a:extLst/>
          </p:spPr>
          <p:txBody>
            <a:bodyPr vert="vert270" lIns="0" tIns="0" rIns="0" bIns="0" anchor="ctr"/>
            <a:lstStyle/>
            <a:p>
              <a:pPr algn="ctr" defTabSz="799541" fontAlgn="base">
                <a:spcBef>
                  <a:spcPct val="0"/>
                </a:spcBef>
                <a:spcAft>
                  <a:spcPct val="0"/>
                </a:spcAft>
              </a:pPr>
              <a:endParaRPr lang="en-US" altLang="it-IT" sz="1050" b="1" kern="0" dirty="0">
                <a:solidFill>
                  <a:schemeClr val="bg1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65" name="Rectangle 38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rot="5400000">
              <a:off x="4741875" y="1489270"/>
              <a:ext cx="204160" cy="5958621"/>
            </a:xfrm>
            <a:prstGeom prst="roundRect">
              <a:avLst>
                <a:gd name="adj" fmla="val 10529"/>
              </a:avLst>
            </a:prstGeom>
            <a:solidFill>
              <a:srgbClr val="22ABAD"/>
            </a:solidFill>
            <a:ln w="1270" algn="ctr">
              <a:noFill/>
              <a:miter lim="800000"/>
              <a:headEnd/>
              <a:tailEnd/>
            </a:ln>
            <a:extLst/>
          </p:spPr>
          <p:txBody>
            <a:bodyPr vert="vert270" lIns="0" tIns="0" rIns="0" bIns="0" anchor="ctr"/>
            <a:lstStyle/>
            <a:p>
              <a:pPr algn="ctr" defTabSz="799541" fontAlgn="base">
                <a:spcBef>
                  <a:spcPct val="0"/>
                </a:spcBef>
                <a:spcAft>
                  <a:spcPct val="0"/>
                </a:spcAft>
              </a:pPr>
              <a:endParaRPr lang="en-US" altLang="it-IT" sz="1050" b="1" kern="0" dirty="0">
                <a:solidFill>
                  <a:schemeClr val="bg1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66" name="Rechteck 49"/>
            <p:cNvSpPr/>
            <p:nvPr/>
          </p:nvSpPr>
          <p:spPr bwMode="auto">
            <a:xfrm>
              <a:off x="771843" y="2460151"/>
              <a:ext cx="514800" cy="259706"/>
            </a:xfrm>
            <a:prstGeom prst="roundRect">
              <a:avLst>
                <a:gd name="adj" fmla="val 6560"/>
              </a:avLst>
            </a:prstGeom>
            <a:solidFill>
              <a:srgbClr val="0B50A1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2017</a:t>
              </a:r>
              <a:endParaRPr kumimoji="0" lang="en-US" sz="1400" b="1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72" name="Rechteck 43"/>
            <p:cNvSpPr/>
            <p:nvPr/>
          </p:nvSpPr>
          <p:spPr bwMode="auto">
            <a:xfrm>
              <a:off x="771843" y="2778014"/>
              <a:ext cx="514800" cy="2228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50" b="1" kern="0" noProof="1" smtClean="0">
                  <a:solidFill>
                    <a:srgbClr val="000000"/>
                  </a:solidFill>
                  <a:latin typeface="+mj-lt"/>
                </a:rPr>
                <a:t>dic</a:t>
              </a:r>
              <a:endParaRPr kumimoji="0" lang="en-US" sz="105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3" name="Rechteck 48"/>
            <p:cNvSpPr/>
            <p:nvPr/>
          </p:nvSpPr>
          <p:spPr bwMode="auto">
            <a:xfrm>
              <a:off x="4577265" y="2778014"/>
              <a:ext cx="514800" cy="2228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50" b="1" kern="0" noProof="1" smtClean="0">
                  <a:solidFill>
                    <a:srgbClr val="000000"/>
                  </a:solidFill>
                  <a:latin typeface="+mj-lt"/>
                </a:rPr>
                <a:t>lug</a:t>
              </a:r>
              <a:endParaRPr kumimoji="0" lang="en-US" sz="105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4" name="Rechteck 49"/>
            <p:cNvSpPr/>
            <p:nvPr/>
          </p:nvSpPr>
          <p:spPr bwMode="auto">
            <a:xfrm>
              <a:off x="5129093" y="2778014"/>
              <a:ext cx="514800" cy="2228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50" b="1" kern="0" noProof="1" smtClean="0">
                  <a:solidFill>
                    <a:srgbClr val="000000"/>
                  </a:solidFill>
                  <a:latin typeface="+mj-lt"/>
                </a:rPr>
                <a:t>ago</a:t>
              </a:r>
              <a:endParaRPr kumimoji="0" lang="en-US" sz="105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5" name="Rechteck 43"/>
            <p:cNvSpPr/>
            <p:nvPr/>
          </p:nvSpPr>
          <p:spPr bwMode="auto">
            <a:xfrm>
              <a:off x="5666952" y="2778014"/>
              <a:ext cx="514800" cy="2228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50" b="1" kern="0" noProof="1" smtClean="0">
                  <a:solidFill>
                    <a:srgbClr val="000000"/>
                  </a:solidFill>
                  <a:latin typeface="+mj-lt"/>
                </a:rPr>
                <a:t>sett</a:t>
              </a:r>
              <a:endParaRPr kumimoji="0" lang="en-US" sz="105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6" name="Rechteck 48"/>
            <p:cNvSpPr/>
            <p:nvPr/>
          </p:nvSpPr>
          <p:spPr bwMode="auto">
            <a:xfrm>
              <a:off x="6218780" y="2778014"/>
              <a:ext cx="514800" cy="2228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ott</a:t>
              </a:r>
            </a:p>
          </p:txBody>
        </p:sp>
        <p:sp>
          <p:nvSpPr>
            <p:cNvPr id="77" name="Rechteck 49"/>
            <p:cNvSpPr/>
            <p:nvPr/>
          </p:nvSpPr>
          <p:spPr bwMode="auto">
            <a:xfrm>
              <a:off x="6756638" y="2778014"/>
              <a:ext cx="514800" cy="2228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nov</a:t>
              </a:r>
            </a:p>
          </p:txBody>
        </p:sp>
        <p:sp>
          <p:nvSpPr>
            <p:cNvPr id="78" name="Rechteck 43"/>
            <p:cNvSpPr/>
            <p:nvPr/>
          </p:nvSpPr>
          <p:spPr bwMode="auto">
            <a:xfrm>
              <a:off x="7308465" y="2778014"/>
              <a:ext cx="514800" cy="2228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50" b="1" kern="0" noProof="1" smtClean="0">
                  <a:solidFill>
                    <a:srgbClr val="000000"/>
                  </a:solidFill>
                  <a:latin typeface="+mj-lt"/>
                </a:rPr>
                <a:t>dic</a:t>
              </a:r>
              <a:endParaRPr kumimoji="0" lang="en-US" sz="105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9" name="Rechteck 48"/>
            <p:cNvSpPr/>
            <p:nvPr/>
          </p:nvSpPr>
          <p:spPr bwMode="auto">
            <a:xfrm>
              <a:off x="1327064" y="2778014"/>
              <a:ext cx="514800" cy="2228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50" b="1" kern="0" noProof="1" smtClean="0">
                  <a:solidFill>
                    <a:srgbClr val="000000"/>
                  </a:solidFill>
                  <a:latin typeface="+mj-lt"/>
                </a:rPr>
                <a:t>gen</a:t>
              </a:r>
              <a:endParaRPr kumimoji="0" lang="en-US" sz="105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80" name="Rechteck 49"/>
            <p:cNvSpPr/>
            <p:nvPr/>
          </p:nvSpPr>
          <p:spPr bwMode="auto">
            <a:xfrm>
              <a:off x="1864645" y="2778014"/>
              <a:ext cx="514800" cy="2228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50" b="1" kern="0" noProof="1" smtClean="0">
                  <a:solidFill>
                    <a:srgbClr val="000000"/>
                  </a:solidFill>
                  <a:latin typeface="+mj-lt"/>
                </a:rPr>
                <a:t>feb</a:t>
              </a:r>
              <a:endParaRPr kumimoji="0" lang="en-US" sz="105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81" name="Rechteck 43"/>
            <p:cNvSpPr/>
            <p:nvPr/>
          </p:nvSpPr>
          <p:spPr bwMode="auto">
            <a:xfrm>
              <a:off x="2397892" y="2778014"/>
              <a:ext cx="514800" cy="2228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50" b="1" kern="0" noProof="1" smtClean="0">
                  <a:solidFill>
                    <a:srgbClr val="000000"/>
                  </a:solidFill>
                  <a:latin typeface="+mj-lt"/>
                </a:rPr>
                <a:t>mar</a:t>
              </a:r>
              <a:endParaRPr kumimoji="0" lang="en-US" sz="105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82" name="Rechteck 48"/>
            <p:cNvSpPr/>
            <p:nvPr/>
          </p:nvSpPr>
          <p:spPr bwMode="auto">
            <a:xfrm>
              <a:off x="2949721" y="2778014"/>
              <a:ext cx="514800" cy="2228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apr</a:t>
              </a:r>
            </a:p>
          </p:txBody>
        </p:sp>
        <p:sp>
          <p:nvSpPr>
            <p:cNvPr id="83" name="Rechteck 49"/>
            <p:cNvSpPr/>
            <p:nvPr/>
          </p:nvSpPr>
          <p:spPr bwMode="auto">
            <a:xfrm>
              <a:off x="3487579" y="2778014"/>
              <a:ext cx="514800" cy="2228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mag</a:t>
              </a:r>
            </a:p>
          </p:txBody>
        </p:sp>
        <p:sp>
          <p:nvSpPr>
            <p:cNvPr id="84" name="Rechteck 43"/>
            <p:cNvSpPr/>
            <p:nvPr/>
          </p:nvSpPr>
          <p:spPr bwMode="auto">
            <a:xfrm>
              <a:off x="4039407" y="2778014"/>
              <a:ext cx="514800" cy="2228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50" b="1" kern="0" noProof="1" smtClean="0">
                  <a:solidFill>
                    <a:srgbClr val="000000"/>
                  </a:solidFill>
                  <a:latin typeface="+mj-lt"/>
                </a:rPr>
                <a:t>giu</a:t>
              </a:r>
              <a:endParaRPr kumimoji="0" lang="en-US" sz="1050" b="1" i="0" u="none" strike="noStrike" kern="0" cap="none" spc="0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85" name="Rechteck 43"/>
            <p:cNvSpPr/>
            <p:nvPr/>
          </p:nvSpPr>
          <p:spPr bwMode="auto">
            <a:xfrm>
              <a:off x="1341580" y="2460151"/>
              <a:ext cx="6481685" cy="259706"/>
            </a:xfrm>
            <a:prstGeom prst="roundRect">
              <a:avLst>
                <a:gd name="adj" fmla="val 6561"/>
              </a:avLst>
            </a:prstGeom>
            <a:solidFill>
              <a:srgbClr val="0B50A1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sz="1400" b="1" kern="0" noProof="1">
                  <a:solidFill>
                    <a:schemeClr val="bg1"/>
                  </a:solidFill>
                  <a:latin typeface="+mj-lt"/>
                  <a:cs typeface="Times New Roman" panose="02020603050405020304" pitchFamily="18" charset="0"/>
                </a:rPr>
                <a:t>2018</a:t>
              </a:r>
            </a:p>
          </p:txBody>
        </p:sp>
        <p:sp>
          <p:nvSpPr>
            <p:cNvPr id="87" name="Rettangolo 86"/>
            <p:cNvSpPr/>
            <p:nvPr/>
          </p:nvSpPr>
          <p:spPr>
            <a:xfrm>
              <a:off x="701836" y="3252186"/>
              <a:ext cx="4573046" cy="337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it-IT" sz="14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 Comuni completano il processo di subentro nell’ANPR</a:t>
              </a:r>
              <a:endParaRPr lang="it-IT" sz="1400" b="1" i="1" u="sng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88" name="Straight Arrow Connector 250"/>
            <p:cNvCxnSpPr/>
            <p:nvPr/>
          </p:nvCxnSpPr>
          <p:spPr>
            <a:xfrm flipV="1">
              <a:off x="803279" y="3635522"/>
              <a:ext cx="7009200" cy="6034"/>
            </a:xfrm>
            <a:prstGeom prst="straightConnector1">
              <a:avLst/>
            </a:prstGeom>
            <a:noFill/>
            <a:ln w="34925" cap="flat" cmpd="sng" algn="ctr">
              <a:solidFill>
                <a:schemeClr val="bg1"/>
              </a:solidFill>
              <a:prstDash val="solid"/>
              <a:headEnd type="diamond" w="med" len="med"/>
              <a:tailEnd type="triangle" w="med" len="med"/>
            </a:ln>
            <a:effectLst/>
          </p:spPr>
        </p:cxnSp>
        <p:cxnSp>
          <p:nvCxnSpPr>
            <p:cNvPr id="90" name="Straight Arrow Connector 250"/>
            <p:cNvCxnSpPr/>
            <p:nvPr/>
          </p:nvCxnSpPr>
          <p:spPr>
            <a:xfrm flipV="1">
              <a:off x="1920074" y="4456106"/>
              <a:ext cx="5904000" cy="6034"/>
            </a:xfrm>
            <a:prstGeom prst="straightConnector1">
              <a:avLst/>
            </a:prstGeom>
            <a:noFill/>
            <a:ln w="34925" cap="flat" cmpd="sng" algn="ctr">
              <a:solidFill>
                <a:schemeClr val="bg1"/>
              </a:solidFill>
              <a:prstDash val="solid"/>
              <a:headEnd type="diamond" w="med" len="med"/>
              <a:tailEnd type="triangle" w="med" len="med"/>
            </a:ln>
            <a:effectLst/>
          </p:spPr>
        </p:cxnSp>
        <p:sp>
          <p:nvSpPr>
            <p:cNvPr id="92" name="Rettangolo 91"/>
            <p:cNvSpPr/>
            <p:nvPr/>
          </p:nvSpPr>
          <p:spPr>
            <a:xfrm>
              <a:off x="1716134" y="4053475"/>
              <a:ext cx="6311879" cy="337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it-IT" sz="14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 Comuni presentano la richiesta online di contributo inviando il format predefinito</a:t>
              </a:r>
              <a:endParaRPr lang="it-IT" sz="1400" b="1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" name="Rettangolo 95"/>
            <p:cNvSpPr/>
            <p:nvPr/>
          </p:nvSpPr>
          <p:spPr>
            <a:xfrm>
              <a:off x="1507880" y="3039992"/>
              <a:ext cx="5432106" cy="290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it-IT" sz="1200" b="1" i="1" dirty="0" smtClean="0">
                  <a:solidFill>
                    <a:srgbClr val="1D4593"/>
                  </a:solidFill>
                </a:rPr>
                <a:t>Dal 6 dicembre 2017 al 31 dicembre 2018</a:t>
              </a:r>
              <a:endParaRPr lang="it-IT" sz="1200" b="1" i="1" u="sng" dirty="0">
                <a:solidFill>
                  <a:srgbClr val="1D4593"/>
                </a:solidFill>
              </a:endParaRPr>
            </a:p>
          </p:txBody>
        </p:sp>
        <p:sp>
          <p:nvSpPr>
            <p:cNvPr id="97" name="Rettangolo 96"/>
            <p:cNvSpPr/>
            <p:nvPr/>
          </p:nvSpPr>
          <p:spPr>
            <a:xfrm>
              <a:off x="2156020" y="3789040"/>
              <a:ext cx="5432106" cy="290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it-IT" sz="1200" b="1" i="1" dirty="0">
                  <a:solidFill>
                    <a:srgbClr val="1D4593"/>
                  </a:solidFill>
                </a:rPr>
                <a:t>Dal 1° febbraio 2018 al 31 dicembre 2018</a:t>
              </a:r>
            </a:p>
          </p:txBody>
        </p:sp>
        <p:sp>
          <p:nvSpPr>
            <p:cNvPr id="98" name="Rectangle 38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 rot="5400000">
              <a:off x="5110498" y="1983908"/>
              <a:ext cx="204160" cy="6113116"/>
            </a:xfrm>
            <a:prstGeom prst="roundRect">
              <a:avLst>
                <a:gd name="adj" fmla="val 10529"/>
              </a:avLst>
            </a:prstGeom>
            <a:solidFill>
              <a:srgbClr val="6679BB"/>
            </a:solidFill>
            <a:ln w="1270" algn="ctr">
              <a:noFill/>
              <a:miter lim="800000"/>
              <a:headEnd/>
              <a:tailEnd/>
            </a:ln>
            <a:extLst/>
          </p:spPr>
          <p:txBody>
            <a:bodyPr vert="vert270" lIns="0" tIns="0" rIns="0" bIns="0" anchor="ctr"/>
            <a:lstStyle/>
            <a:p>
              <a:pPr algn="ctr" defTabSz="799541" fontAlgn="base">
                <a:spcBef>
                  <a:spcPct val="0"/>
                </a:spcBef>
                <a:spcAft>
                  <a:spcPct val="0"/>
                </a:spcAft>
              </a:pPr>
              <a:endParaRPr lang="en-US" altLang="it-IT" sz="1050" b="1" kern="0" dirty="0">
                <a:solidFill>
                  <a:schemeClr val="bg1"/>
                </a:solidFill>
                <a:latin typeface="+mj-lt"/>
                <a:cs typeface="Arial" charset="0"/>
              </a:endParaRPr>
            </a:p>
          </p:txBody>
        </p:sp>
        <p:cxnSp>
          <p:nvCxnSpPr>
            <p:cNvPr id="99" name="Straight Arrow Connector 250"/>
            <p:cNvCxnSpPr/>
            <p:nvPr/>
          </p:nvCxnSpPr>
          <p:spPr>
            <a:xfrm flipV="1">
              <a:off x="2221136" y="5027991"/>
              <a:ext cx="6048000" cy="6034"/>
            </a:xfrm>
            <a:prstGeom prst="straightConnector1">
              <a:avLst/>
            </a:prstGeom>
            <a:noFill/>
            <a:ln w="34925" cap="flat" cmpd="sng" algn="ctr">
              <a:solidFill>
                <a:schemeClr val="bg1"/>
              </a:solidFill>
              <a:prstDash val="solid"/>
              <a:headEnd type="diamond" w="med" len="med"/>
              <a:tailEnd type="triangle" w="med" len="med"/>
            </a:ln>
            <a:effectLst/>
          </p:spPr>
        </p:cxnSp>
        <p:sp>
          <p:nvSpPr>
            <p:cNvPr id="100" name="Rettangolo 99"/>
            <p:cNvSpPr/>
            <p:nvPr/>
          </p:nvSpPr>
          <p:spPr>
            <a:xfrm>
              <a:off x="1209273" y="4600751"/>
              <a:ext cx="7348553" cy="337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it-IT" sz="1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 DFP con cadenza periodica prenderà in carico le richieste </a:t>
              </a:r>
              <a:r>
                <a:rPr lang="it-IT" sz="14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pervenute e procederà alle verifiche</a:t>
              </a:r>
              <a:endParaRPr lang="it-IT" sz="1400" b="1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" name="Rectangle 38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 rot="5400000">
              <a:off x="5314354" y="2606348"/>
              <a:ext cx="204160" cy="6037083"/>
            </a:xfrm>
            <a:prstGeom prst="roundRect">
              <a:avLst>
                <a:gd name="adj" fmla="val 10529"/>
              </a:avLst>
            </a:prstGeom>
            <a:solidFill>
              <a:srgbClr val="FDB813"/>
            </a:solidFill>
            <a:ln w="1270" algn="ctr">
              <a:noFill/>
              <a:miter lim="800000"/>
              <a:headEnd/>
              <a:tailEnd/>
            </a:ln>
            <a:extLst/>
          </p:spPr>
          <p:txBody>
            <a:bodyPr vert="vert270" lIns="0" tIns="0" rIns="0" bIns="0" anchor="ctr"/>
            <a:lstStyle/>
            <a:p>
              <a:pPr algn="ctr" defTabSz="799541" fontAlgn="base">
                <a:spcBef>
                  <a:spcPct val="0"/>
                </a:spcBef>
                <a:spcAft>
                  <a:spcPct val="0"/>
                </a:spcAft>
              </a:pPr>
              <a:endParaRPr lang="en-US" altLang="it-IT" sz="1050" b="1" kern="0" dirty="0">
                <a:solidFill>
                  <a:schemeClr val="bg1"/>
                </a:solidFill>
                <a:latin typeface="+mj-lt"/>
                <a:cs typeface="Arial" charset="0"/>
              </a:endParaRPr>
            </a:p>
          </p:txBody>
        </p:sp>
        <p:cxnSp>
          <p:nvCxnSpPr>
            <p:cNvPr id="102" name="Straight Arrow Connector 250"/>
            <p:cNvCxnSpPr/>
            <p:nvPr/>
          </p:nvCxnSpPr>
          <p:spPr>
            <a:xfrm flipV="1">
              <a:off x="2458976" y="5612415"/>
              <a:ext cx="5976000" cy="6034"/>
            </a:xfrm>
            <a:prstGeom prst="straightConnector1">
              <a:avLst/>
            </a:prstGeom>
            <a:noFill/>
            <a:ln w="34925" cap="flat" cmpd="sng" algn="ctr">
              <a:solidFill>
                <a:schemeClr val="bg1"/>
              </a:solidFill>
              <a:prstDash val="solid"/>
              <a:headEnd type="diamond" w="med" len="med"/>
              <a:tailEnd type="triangle" w="med" len="med"/>
            </a:ln>
            <a:effectLst/>
          </p:spPr>
        </p:cxnSp>
        <p:sp>
          <p:nvSpPr>
            <p:cNvPr id="103" name="Rettangolo 102"/>
            <p:cNvSpPr/>
            <p:nvPr/>
          </p:nvSpPr>
          <p:spPr>
            <a:xfrm>
              <a:off x="1124281" y="5228613"/>
              <a:ext cx="7348553" cy="3239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it-IT" sz="1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 esito positivo del controllo, il DFP autorizzerà il trasferimento delle risorse ai Comuni</a:t>
              </a:r>
            </a:p>
          </p:txBody>
        </p:sp>
        <p:pic>
          <p:nvPicPr>
            <p:cNvPr id="104" name="Immagine 10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387286" y="4208123"/>
              <a:ext cx="396714" cy="396714"/>
            </a:xfrm>
            <a:prstGeom prst="rect">
              <a:avLst/>
            </a:prstGeom>
          </p:spPr>
        </p:pic>
        <p:pic>
          <p:nvPicPr>
            <p:cNvPr id="105" name="Immagine 10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36899" y="3463904"/>
              <a:ext cx="325136" cy="325136"/>
            </a:xfrm>
            <a:prstGeom prst="rect">
              <a:avLst/>
            </a:prstGeom>
          </p:spPr>
        </p:pic>
        <p:pic>
          <p:nvPicPr>
            <p:cNvPr id="106" name="Immagine 10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716134" y="4885504"/>
              <a:ext cx="325136" cy="325136"/>
            </a:xfrm>
            <a:prstGeom prst="rect">
              <a:avLst/>
            </a:prstGeom>
          </p:spPr>
        </p:pic>
        <p:pic>
          <p:nvPicPr>
            <p:cNvPr id="111" name="Immagine 11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531407">
              <a:off x="2019731" y="5529652"/>
              <a:ext cx="324568" cy="324568"/>
            </a:xfrm>
            <a:prstGeom prst="rect">
              <a:avLst/>
            </a:prstGeom>
          </p:spPr>
        </p:pic>
      </p:grpSp>
      <p:sp>
        <p:nvSpPr>
          <p:cNvPr id="46" name="Rettangolo 45"/>
          <p:cNvSpPr/>
          <p:nvPr/>
        </p:nvSpPr>
        <p:spPr>
          <a:xfrm>
            <a:off x="6948264" y="6649266"/>
            <a:ext cx="2160240" cy="178597"/>
          </a:xfrm>
          <a:prstGeom prst="rect">
            <a:avLst/>
          </a:prstGeom>
          <a:solidFill>
            <a:srgbClr val="0B50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64810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/>
              <a:pPr/>
              <a:t>5</a:t>
            </a:fld>
            <a:endParaRPr lang="it-IT"/>
          </a:p>
        </p:txBody>
      </p:sp>
      <p:grpSp>
        <p:nvGrpSpPr>
          <p:cNvPr id="4" name="Gruppo 3"/>
          <p:cNvGrpSpPr/>
          <p:nvPr/>
        </p:nvGrpSpPr>
        <p:grpSpPr>
          <a:xfrm>
            <a:off x="194886" y="839813"/>
            <a:ext cx="5169202" cy="860400"/>
            <a:chOff x="194886" y="839813"/>
            <a:chExt cx="5169202" cy="860400"/>
          </a:xfrm>
        </p:grpSpPr>
        <p:grpSp>
          <p:nvGrpSpPr>
            <p:cNvPr id="8" name="Gruppo 7"/>
            <p:cNvGrpSpPr>
              <a:grpSpLocks noChangeAspect="1"/>
            </p:cNvGrpSpPr>
            <p:nvPr/>
          </p:nvGrpSpPr>
          <p:grpSpPr>
            <a:xfrm>
              <a:off x="194886" y="839813"/>
              <a:ext cx="5169202" cy="860400"/>
              <a:chOff x="1004478" y="3044358"/>
              <a:chExt cx="6350972" cy="1057101"/>
            </a:xfrm>
          </p:grpSpPr>
          <p:sp>
            <p:nvSpPr>
              <p:cNvPr id="10" name="CasellaDiTesto 9"/>
              <p:cNvSpPr txBox="1"/>
              <p:nvPr/>
            </p:nvSpPr>
            <p:spPr>
              <a:xfrm>
                <a:off x="1955241" y="3349395"/>
                <a:ext cx="5400209" cy="508504"/>
              </a:xfrm>
              <a:prstGeom prst="roundRect">
                <a:avLst>
                  <a:gd name="adj" fmla="val 7300"/>
                </a:avLst>
              </a:prstGeom>
              <a:solidFill>
                <a:srgbClr val="0B50A1"/>
              </a:solidFill>
              <a:ln w="19050">
                <a:noFill/>
              </a:ln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it-IT" sz="1600" b="1" i="1" kern="0" dirty="0" smtClean="0">
                    <a:solidFill>
                      <a:srgbClr val="FFFF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it-IT" sz="2000" b="1" i="1" kern="0" dirty="0" smtClean="0">
                    <a:solidFill>
                      <a:srgbClr val="FFFFFF"/>
                    </a:solidFill>
                    <a:latin typeface="+mj-lt"/>
                    <a:cs typeface="Arial" panose="020B0604020202020204" pitchFamily="34" charset="0"/>
                  </a:rPr>
                  <a:t>QUAL È L’ENTITÀ DEL CONTRIBUTO?</a:t>
                </a:r>
                <a:endParaRPr lang="it-IT" sz="2000" b="1" i="1" kern="0" dirty="0">
                  <a:solidFill>
                    <a:srgbClr val="FFFFFF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1" name="Halbbogen 122"/>
              <p:cNvSpPr/>
              <p:nvPr/>
            </p:nvSpPr>
            <p:spPr bwMode="gray">
              <a:xfrm flipH="1">
                <a:off x="1004478" y="3044358"/>
                <a:ext cx="1057103" cy="1057101"/>
              </a:xfrm>
              <a:prstGeom prst="blockArc">
                <a:avLst>
                  <a:gd name="adj1" fmla="val 21293684"/>
                  <a:gd name="adj2" fmla="val 16199507"/>
                  <a:gd name="adj3" fmla="val 12492"/>
                </a:avLst>
              </a:prstGeom>
              <a:solidFill>
                <a:srgbClr val="0B50A1"/>
              </a:solidFill>
              <a:ln w="76200">
                <a:noFill/>
                <a:round/>
                <a:headEnd/>
                <a:tailE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14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2" name="Immagin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531407">
              <a:off x="409086" y="1049141"/>
              <a:ext cx="432000" cy="432000"/>
            </a:xfrm>
            <a:prstGeom prst="rect">
              <a:avLst/>
            </a:prstGeom>
          </p:spPr>
        </p:pic>
      </p:grpSp>
      <p:grpSp>
        <p:nvGrpSpPr>
          <p:cNvPr id="9" name="Gruppo 8"/>
          <p:cNvGrpSpPr/>
          <p:nvPr/>
        </p:nvGrpSpPr>
        <p:grpSpPr>
          <a:xfrm>
            <a:off x="815371" y="3068960"/>
            <a:ext cx="7285021" cy="3115345"/>
            <a:chOff x="575293" y="4861074"/>
            <a:chExt cx="4975767" cy="2340605"/>
          </a:xfrm>
        </p:grpSpPr>
        <p:sp>
          <p:nvSpPr>
            <p:cNvPr id="12" name="Rounded Rectangle 3"/>
            <p:cNvSpPr/>
            <p:nvPr/>
          </p:nvSpPr>
          <p:spPr>
            <a:xfrm>
              <a:off x="675734" y="4861074"/>
              <a:ext cx="3391354" cy="254273"/>
            </a:xfrm>
            <a:prstGeom prst="roundRect">
              <a:avLst>
                <a:gd name="adj" fmla="val 9175"/>
              </a:avLst>
            </a:prstGeom>
            <a:solidFill>
              <a:srgbClr val="0B51A1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CLASSI DEMOGRAFICHE</a:t>
              </a:r>
            </a:p>
          </p:txBody>
        </p:sp>
        <p:sp>
          <p:nvSpPr>
            <p:cNvPr id="13" name="Rounded Rectangle 6"/>
            <p:cNvSpPr/>
            <p:nvPr/>
          </p:nvSpPr>
          <p:spPr>
            <a:xfrm>
              <a:off x="871861" y="5505036"/>
              <a:ext cx="3176264" cy="279700"/>
            </a:xfrm>
            <a:prstGeom prst="roundRect">
              <a:avLst/>
            </a:prstGeom>
            <a:solidFill>
              <a:srgbClr val="F0F0F0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 anchorCtr="0"/>
            <a:lstStyle/>
            <a:p>
              <a:pPr lvl="0" fontAlgn="ctr"/>
              <a:r>
                <a:rPr lang="it-IT" sz="1300" b="1" kern="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Comuni con numero di residenti compreso tra 1.001 e 5.000</a:t>
              </a:r>
            </a:p>
          </p:txBody>
        </p:sp>
        <p:sp>
          <p:nvSpPr>
            <p:cNvPr id="14" name="Rounded Rectangle 7"/>
            <p:cNvSpPr/>
            <p:nvPr/>
          </p:nvSpPr>
          <p:spPr>
            <a:xfrm>
              <a:off x="871861" y="5847607"/>
              <a:ext cx="3176264" cy="279700"/>
            </a:xfrm>
            <a:prstGeom prst="roundRect">
              <a:avLst/>
            </a:prstGeom>
            <a:solidFill>
              <a:srgbClr val="F0F0F0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 anchorCtr="0"/>
            <a:lstStyle/>
            <a:p>
              <a:pPr lvl="0" fontAlgn="ctr"/>
              <a:r>
                <a:rPr lang="it-IT" sz="1300" b="1" kern="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Comuni con numero di residenti compreso tra 5.001 e 10.000</a:t>
              </a:r>
            </a:p>
          </p:txBody>
        </p:sp>
        <p:sp>
          <p:nvSpPr>
            <p:cNvPr id="15" name="Rounded Rectangle 8"/>
            <p:cNvSpPr/>
            <p:nvPr/>
          </p:nvSpPr>
          <p:spPr>
            <a:xfrm>
              <a:off x="871861" y="6188912"/>
              <a:ext cx="3176264" cy="279700"/>
            </a:xfrm>
            <a:prstGeom prst="roundRect">
              <a:avLst/>
            </a:prstGeom>
            <a:solidFill>
              <a:srgbClr val="F0F0F0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 anchorCtr="0"/>
            <a:lstStyle/>
            <a:p>
              <a:pPr lvl="0" fontAlgn="ctr"/>
              <a:r>
                <a:rPr lang="it-IT" sz="1300" b="1" kern="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Comuni con numero di residenti compreso tra 10.001 e 50.000</a:t>
              </a:r>
            </a:p>
          </p:txBody>
        </p:sp>
        <p:sp>
          <p:nvSpPr>
            <p:cNvPr id="16" name="Rounded Rectangle 5"/>
            <p:cNvSpPr/>
            <p:nvPr/>
          </p:nvSpPr>
          <p:spPr>
            <a:xfrm>
              <a:off x="871861" y="5176760"/>
              <a:ext cx="3176264" cy="279700"/>
            </a:xfrm>
            <a:prstGeom prst="roundRect">
              <a:avLst/>
            </a:prstGeom>
            <a:solidFill>
              <a:srgbClr val="F0F0F0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 anchorCtr="0"/>
            <a:lstStyle/>
            <a:p>
              <a:pPr lvl="0" fontAlgn="ctr"/>
              <a:r>
                <a:rPr lang="it-IT" sz="1300" b="1" kern="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Comuni con numero di residenti ≤ 1.000</a:t>
              </a:r>
            </a:p>
          </p:txBody>
        </p:sp>
        <p:sp>
          <p:nvSpPr>
            <p:cNvPr id="17" name="Ellipse 41"/>
            <p:cNvSpPr/>
            <p:nvPr/>
          </p:nvSpPr>
          <p:spPr bwMode="gray">
            <a:xfrm rot="16200000">
              <a:off x="675733" y="5202318"/>
              <a:ext cx="216000" cy="216000"/>
            </a:xfrm>
            <a:prstGeom prst="ellipse">
              <a:avLst/>
            </a:prstGeom>
            <a:solidFill>
              <a:srgbClr val="23ABAD"/>
            </a:solidFill>
            <a:ln w="571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vert="vert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1</a:t>
              </a:r>
            </a:p>
          </p:txBody>
        </p:sp>
        <p:sp>
          <p:nvSpPr>
            <p:cNvPr id="18" name="Ellipse 41"/>
            <p:cNvSpPr/>
            <p:nvPr/>
          </p:nvSpPr>
          <p:spPr bwMode="gray">
            <a:xfrm rot="16200000">
              <a:off x="675733" y="5534127"/>
              <a:ext cx="216000" cy="216000"/>
            </a:xfrm>
            <a:prstGeom prst="ellipse">
              <a:avLst/>
            </a:prstGeom>
            <a:solidFill>
              <a:srgbClr val="6679BA"/>
            </a:solidFill>
            <a:ln w="571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vert="vert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2</a:t>
              </a:r>
            </a:p>
          </p:txBody>
        </p:sp>
        <p:sp>
          <p:nvSpPr>
            <p:cNvPr id="19" name="Ellipse 41"/>
            <p:cNvSpPr/>
            <p:nvPr/>
          </p:nvSpPr>
          <p:spPr bwMode="gray">
            <a:xfrm rot="16200000">
              <a:off x="675733" y="5876698"/>
              <a:ext cx="216000" cy="216000"/>
            </a:xfrm>
            <a:prstGeom prst="ellipse">
              <a:avLst/>
            </a:prstGeom>
            <a:solidFill>
              <a:srgbClr val="FEB811"/>
            </a:solidFill>
            <a:ln w="571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vert="vert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3</a:t>
              </a:r>
            </a:p>
          </p:txBody>
        </p:sp>
        <p:sp>
          <p:nvSpPr>
            <p:cNvPr id="20" name="Ellipse 41"/>
            <p:cNvSpPr/>
            <p:nvPr/>
          </p:nvSpPr>
          <p:spPr bwMode="gray">
            <a:xfrm rot="16200000">
              <a:off x="675733" y="6218003"/>
              <a:ext cx="216000" cy="216000"/>
            </a:xfrm>
            <a:prstGeom prst="ellipse">
              <a:avLst/>
            </a:prstGeom>
            <a:solidFill>
              <a:srgbClr val="ACD037"/>
            </a:solidFill>
            <a:ln w="571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vert="vert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4</a:t>
              </a:r>
            </a:p>
          </p:txBody>
        </p:sp>
        <p:sp>
          <p:nvSpPr>
            <p:cNvPr id="21" name="Rounded Rectangle 22"/>
            <p:cNvSpPr/>
            <p:nvPr/>
          </p:nvSpPr>
          <p:spPr>
            <a:xfrm>
              <a:off x="4263725" y="5189474"/>
              <a:ext cx="1146935" cy="254273"/>
            </a:xfrm>
            <a:prstGeom prst="roundRect">
              <a:avLst/>
            </a:prstGeom>
            <a:solidFill>
              <a:srgbClr val="23ABAD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36000" rtlCol="0" anchor="ctr" anchorCtr="0"/>
            <a:lstStyle/>
            <a:p>
              <a:pPr lvl="0" algn="ctr"/>
              <a:r>
                <a:rPr lang="it-IT" sz="1300" b="1" kern="0" dirty="0">
                  <a:solidFill>
                    <a:srgbClr val="FFFFFF"/>
                  </a:solidFill>
                </a:rPr>
                <a:t>Euro 1.000,00</a:t>
              </a:r>
            </a:p>
          </p:txBody>
        </p:sp>
        <p:sp>
          <p:nvSpPr>
            <p:cNvPr id="22" name="Rounded Rectangle 23"/>
            <p:cNvSpPr/>
            <p:nvPr/>
          </p:nvSpPr>
          <p:spPr>
            <a:xfrm>
              <a:off x="4263725" y="5517750"/>
              <a:ext cx="1146772" cy="254273"/>
            </a:xfrm>
            <a:prstGeom prst="roundRect">
              <a:avLst/>
            </a:prstGeom>
            <a:solidFill>
              <a:srgbClr val="6679BA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36000" rtlCol="0" anchor="ctr" anchorCtr="0"/>
            <a:lstStyle/>
            <a:p>
              <a:pPr lvl="0" algn="ctr"/>
              <a:r>
                <a:rPr lang="it-IT" sz="1300" b="1" kern="0" dirty="0">
                  <a:solidFill>
                    <a:srgbClr val="FFFFFF"/>
                  </a:solidFill>
                </a:rPr>
                <a:t>Euro 1.500,00</a:t>
              </a:r>
            </a:p>
          </p:txBody>
        </p:sp>
        <p:sp>
          <p:nvSpPr>
            <p:cNvPr id="23" name="Rounded Rectangle 24"/>
            <p:cNvSpPr/>
            <p:nvPr/>
          </p:nvSpPr>
          <p:spPr>
            <a:xfrm>
              <a:off x="4263725" y="5860321"/>
              <a:ext cx="1146772" cy="254273"/>
            </a:xfrm>
            <a:prstGeom prst="roundRect">
              <a:avLst/>
            </a:prstGeom>
            <a:solidFill>
              <a:srgbClr val="FEB811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36000" rtlCol="0" anchor="ctr" anchorCtr="0"/>
            <a:lstStyle/>
            <a:p>
              <a:pPr lvl="0" algn="ctr" fontAlgn="ctr"/>
              <a:r>
                <a:rPr lang="it-IT" sz="1300" b="1" kern="0" dirty="0">
                  <a:solidFill>
                    <a:srgbClr val="FFFFFF"/>
                  </a:solidFill>
                </a:rPr>
                <a:t>Euro 2.000,00</a:t>
              </a:r>
            </a:p>
          </p:txBody>
        </p:sp>
        <p:sp>
          <p:nvSpPr>
            <p:cNvPr id="24" name="Rounded Rectangle 25"/>
            <p:cNvSpPr/>
            <p:nvPr/>
          </p:nvSpPr>
          <p:spPr>
            <a:xfrm>
              <a:off x="4263725" y="6201626"/>
              <a:ext cx="1146772" cy="254273"/>
            </a:xfrm>
            <a:prstGeom prst="roundRect">
              <a:avLst/>
            </a:prstGeom>
            <a:solidFill>
              <a:srgbClr val="ACD037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36000" rtlCol="0" anchor="ctr" anchorCtr="0"/>
            <a:lstStyle/>
            <a:p>
              <a:pPr lvl="0" algn="ctr" fontAlgn="ctr"/>
              <a:r>
                <a:rPr lang="it-IT" sz="1300" b="1" kern="0" dirty="0">
                  <a:solidFill>
                    <a:srgbClr val="FFFFFF"/>
                  </a:solidFill>
                </a:rPr>
                <a:t>Euro 3.400,00</a:t>
              </a:r>
            </a:p>
          </p:txBody>
        </p:sp>
        <p:sp>
          <p:nvSpPr>
            <p:cNvPr id="25" name="Rounded Rectangle 8"/>
            <p:cNvSpPr/>
            <p:nvPr/>
          </p:nvSpPr>
          <p:spPr>
            <a:xfrm>
              <a:off x="871861" y="6506028"/>
              <a:ext cx="3176264" cy="279700"/>
            </a:xfrm>
            <a:prstGeom prst="roundRect">
              <a:avLst/>
            </a:prstGeom>
            <a:solidFill>
              <a:srgbClr val="F0F0F0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 anchorCtr="0"/>
            <a:lstStyle/>
            <a:p>
              <a:pPr>
                <a:lnSpc>
                  <a:spcPct val="107000"/>
                </a:lnSpc>
                <a:spcBef>
                  <a:spcPts val="480"/>
                </a:spcBef>
                <a:spcAft>
                  <a:spcPts val="480"/>
                </a:spcAft>
              </a:pPr>
              <a:r>
                <a:rPr lang="it-IT" sz="1300" b="1" kern="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Comuni con numero di residenti ≥ 50.001 </a:t>
              </a:r>
            </a:p>
          </p:txBody>
        </p:sp>
        <p:sp>
          <p:nvSpPr>
            <p:cNvPr id="26" name="Ellipse 41"/>
            <p:cNvSpPr/>
            <p:nvPr/>
          </p:nvSpPr>
          <p:spPr bwMode="gray">
            <a:xfrm rot="16200000">
              <a:off x="675733" y="6535119"/>
              <a:ext cx="216000" cy="216000"/>
            </a:xfrm>
            <a:prstGeom prst="ellipse">
              <a:avLst/>
            </a:prstGeom>
            <a:solidFill>
              <a:srgbClr val="0B51A1"/>
            </a:solidFill>
            <a:ln w="571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vert="vert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300" b="1" kern="0" dirty="0">
                  <a:solidFill>
                    <a:srgbClr val="FFFFFF"/>
                  </a:solidFill>
                </a:rPr>
                <a:t>5</a:t>
              </a:r>
              <a:endPara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ounded Rectangle 25"/>
            <p:cNvSpPr/>
            <p:nvPr/>
          </p:nvSpPr>
          <p:spPr>
            <a:xfrm>
              <a:off x="4263725" y="6518742"/>
              <a:ext cx="1146772" cy="254273"/>
            </a:xfrm>
            <a:prstGeom prst="roundRect">
              <a:avLst/>
            </a:prstGeom>
            <a:solidFill>
              <a:srgbClr val="0B51A1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lIns="36000" rtlCol="0" anchor="ctr" anchorCtr="0"/>
            <a:lstStyle/>
            <a:p>
              <a:pPr lvl="0" algn="ctr" fontAlgn="ctr"/>
              <a:r>
                <a:rPr lang="it-IT" sz="1300" b="1" kern="0" dirty="0">
                  <a:solidFill>
                    <a:srgbClr val="FFFFFF"/>
                  </a:solidFill>
                </a:rPr>
                <a:t>Euro 7.000,00</a:t>
              </a:r>
            </a:p>
          </p:txBody>
        </p:sp>
        <p:sp>
          <p:nvSpPr>
            <p:cNvPr id="28" name="Rounded Rectangle 17"/>
            <p:cNvSpPr/>
            <p:nvPr/>
          </p:nvSpPr>
          <p:spPr>
            <a:xfrm>
              <a:off x="4111610" y="4861074"/>
              <a:ext cx="1417240" cy="254273"/>
            </a:xfrm>
            <a:prstGeom prst="roundRect">
              <a:avLst>
                <a:gd name="adj" fmla="val 9175"/>
              </a:avLst>
            </a:prstGeom>
            <a:solidFill>
              <a:srgbClr val="0B51A1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none" lIns="0" tIns="0" rIns="0" bIns="0" rtlCol="0" anchor="ctr" anchorCtr="0"/>
            <a:lstStyle/>
            <a:p>
              <a:pPr marL="720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CONTRIBUTO PER COMUNE</a:t>
              </a:r>
            </a:p>
          </p:txBody>
        </p:sp>
        <p:sp>
          <p:nvSpPr>
            <p:cNvPr id="29" name="Rettangolo 28"/>
            <p:cNvSpPr/>
            <p:nvPr/>
          </p:nvSpPr>
          <p:spPr>
            <a:xfrm>
              <a:off x="575293" y="6854823"/>
              <a:ext cx="4975767" cy="3468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sz="1200" i="1" dirty="0" smtClean="0"/>
                <a:t>N.B. L’appartenenza di ciascun Comune alla classe demografica è definita sulla base del Censimento sulla popolazione residente </a:t>
              </a:r>
              <a:r>
                <a:rPr lang="it-IT" sz="1200" i="1" dirty="0"/>
                <a:t>ISTAT </a:t>
              </a:r>
              <a:r>
                <a:rPr lang="it-IT" sz="1200" i="1" dirty="0" smtClean="0"/>
                <a:t>2011</a:t>
              </a:r>
              <a:endParaRPr lang="it-IT" sz="1200" i="1" dirty="0"/>
            </a:p>
          </p:txBody>
        </p:sp>
      </p:grpSp>
      <p:sp>
        <p:nvSpPr>
          <p:cNvPr id="5" name="Rettangolo 4"/>
          <p:cNvSpPr/>
          <p:nvPr/>
        </p:nvSpPr>
        <p:spPr>
          <a:xfrm>
            <a:off x="378405" y="1846441"/>
            <a:ext cx="8543814" cy="934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lang="it-IT" sz="1600" b="1" dirty="0" smtClean="0">
                <a:solidFill>
                  <a:srgbClr val="0B50A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valore del contributo</a:t>
            </a:r>
            <a:r>
              <a:rPr lang="it-IT" sz="1600" dirty="0" smtClean="0">
                <a:solidFill>
                  <a:srgbClr val="0B50A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 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stato 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modulato in funzione della </a:t>
            </a:r>
            <a:r>
              <a:rPr lang="it-IT" sz="1600" b="1" dirty="0" smtClean="0">
                <a:solidFill>
                  <a:srgbClr val="0B50A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dimensione demografica del Comune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prevedendo </a:t>
            </a:r>
            <a:r>
              <a:rPr lang="it-IT" sz="1600" b="1" dirty="0" smtClean="0">
                <a:solidFill>
                  <a:srgbClr val="0B50A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classi 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distinte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ciascuna delle quali è stato associato </a:t>
            </a:r>
            <a:b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uno </a:t>
            </a:r>
            <a:r>
              <a:rPr lang="it-IT" sz="1600" b="1" dirty="0" smtClean="0">
                <a:solidFill>
                  <a:srgbClr val="0B50A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specifico importo riconoscibile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6948264" y="6649266"/>
            <a:ext cx="2160240" cy="178597"/>
          </a:xfrm>
          <a:prstGeom prst="rect">
            <a:avLst/>
          </a:prstGeom>
          <a:solidFill>
            <a:srgbClr val="0B50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01004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0" y="5130520"/>
            <a:ext cx="9144000" cy="1465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51E-3A56-49AB-B77D-6D61DF6424E3}" type="slidenum">
              <a:rPr lang="it-IT" smtClean="0"/>
              <a:pPr/>
              <a:t>6</a:t>
            </a:fld>
            <a:endParaRPr lang="it-IT"/>
          </a:p>
        </p:txBody>
      </p:sp>
      <p:grpSp>
        <p:nvGrpSpPr>
          <p:cNvPr id="10" name="Gruppo 9"/>
          <p:cNvGrpSpPr>
            <a:grpSpLocks noChangeAspect="1"/>
          </p:cNvGrpSpPr>
          <p:nvPr/>
        </p:nvGrpSpPr>
        <p:grpSpPr>
          <a:xfrm>
            <a:off x="179388" y="840408"/>
            <a:ext cx="5976788" cy="860400"/>
            <a:chOff x="311728" y="1510445"/>
            <a:chExt cx="3425643" cy="493145"/>
          </a:xfrm>
        </p:grpSpPr>
        <p:grpSp>
          <p:nvGrpSpPr>
            <p:cNvPr id="11" name="Gruppo 10"/>
            <p:cNvGrpSpPr/>
            <p:nvPr/>
          </p:nvGrpSpPr>
          <p:grpSpPr>
            <a:xfrm>
              <a:off x="311728" y="1510445"/>
              <a:ext cx="3425643" cy="493145"/>
              <a:chOff x="298861" y="1643751"/>
              <a:chExt cx="3425643" cy="493145"/>
            </a:xfrm>
          </p:grpSpPr>
          <p:sp>
            <p:nvSpPr>
              <p:cNvPr id="13" name="CasellaDiTesto 12"/>
              <p:cNvSpPr txBox="1"/>
              <p:nvPr/>
            </p:nvSpPr>
            <p:spPr>
              <a:xfrm>
                <a:off x="746850" y="1782237"/>
                <a:ext cx="2977654" cy="237221"/>
              </a:xfrm>
              <a:prstGeom prst="roundRect">
                <a:avLst>
                  <a:gd name="adj" fmla="val 7300"/>
                </a:avLst>
              </a:prstGeom>
              <a:solidFill>
                <a:srgbClr val="F8BA09"/>
              </a:solidFill>
              <a:ln w="19050">
                <a:noFill/>
              </a:ln>
            </p:spPr>
            <p:txBody>
              <a:bodyPr wrap="square" lIns="0" tIns="0" rIns="0" bIns="0" rtlCol="0" anchor="ctr">
                <a:noAutofit/>
              </a:bodyPr>
              <a:lstStyle/>
              <a:p>
                <a:pPr lvl="0" algn="ctr"/>
                <a:r>
                  <a:rPr lang="it-IT" sz="2000" b="1" i="1" kern="0" dirty="0" smtClean="0">
                    <a:solidFill>
                      <a:srgbClr val="FFFF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COME È STATO QUANTIFICATO IL CONTRIBUTO?</a:t>
                </a:r>
                <a:endParaRPr kumimoji="0" lang="it-IT" sz="20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Halbbogen 122"/>
              <p:cNvSpPr/>
              <p:nvPr/>
            </p:nvSpPr>
            <p:spPr bwMode="gray">
              <a:xfrm flipH="1">
                <a:off x="298861" y="1643751"/>
                <a:ext cx="493146" cy="493145"/>
              </a:xfrm>
              <a:prstGeom prst="blockArc">
                <a:avLst>
                  <a:gd name="adj1" fmla="val 21293684"/>
                  <a:gd name="adj2" fmla="val 16199507"/>
                  <a:gd name="adj3" fmla="val 12492"/>
                </a:avLst>
              </a:prstGeom>
              <a:solidFill>
                <a:srgbClr val="F8BA09"/>
              </a:solidFill>
              <a:ln w="76200">
                <a:noFill/>
                <a:round/>
                <a:headEnd/>
                <a:tailE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12" name="Immagine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10120" y="1626662"/>
              <a:ext cx="270961" cy="270961"/>
            </a:xfrm>
            <a:prstGeom prst="rect">
              <a:avLst/>
            </a:prstGeom>
          </p:spPr>
        </p:pic>
      </p:grp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56895">
            <a:off x="8435959" y="5294732"/>
            <a:ext cx="580827" cy="580827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122238" y="5157192"/>
            <a:ext cx="8212691" cy="1355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22325">
              <a:lnSpc>
                <a:spcPct val="114000"/>
              </a:lnSpc>
            </a:pPr>
            <a:r>
              <a:rPr lang="it-IT" sz="1200" i="1" baseline="30000" dirty="0" smtClean="0"/>
              <a:t> </a:t>
            </a:r>
            <a:r>
              <a:rPr lang="it-IT" sz="1200" i="1" dirty="0" smtClean="0"/>
              <a:t>I Regolamenti </a:t>
            </a:r>
            <a:r>
              <a:rPr lang="it-IT" sz="1200" i="1" dirty="0"/>
              <a:t>comunitari (Reg. UE n.1303/2013 e n. 1304/2013) prevedono che: </a:t>
            </a:r>
            <a:endParaRPr lang="it-IT" sz="1200" i="1" dirty="0" smtClean="0"/>
          </a:p>
          <a:p>
            <a:pPr marL="363538" indent="-188913" algn="just" defTabSz="822325">
              <a:lnSpc>
                <a:spcPct val="114000"/>
              </a:lnSpc>
              <a:buClr>
                <a:srgbClr val="FFC000"/>
              </a:buClr>
              <a:buSzPct val="80000"/>
              <a:buFont typeface="Wingdings" panose="05000000000000000000" pitchFamily="2" charset="2"/>
              <a:buChar char="§"/>
            </a:pPr>
            <a:r>
              <a:rPr lang="it-IT" sz="1200" i="1" dirty="0" smtClean="0"/>
              <a:t>per </a:t>
            </a:r>
            <a:r>
              <a:rPr lang="it-IT" sz="1200" i="1" dirty="0"/>
              <a:t>i contributi pubblici di importo non superiore a € 50.000 sia </a:t>
            </a:r>
            <a:r>
              <a:rPr lang="it-IT" sz="1200" b="1" i="1" dirty="0">
                <a:solidFill>
                  <a:srgbClr val="FFC000"/>
                </a:solidFill>
              </a:rPr>
              <a:t>obbligatorio ricorrere a opzioni </a:t>
            </a:r>
            <a:r>
              <a:rPr lang="it-IT" sz="1200" b="1" i="1" dirty="0" smtClean="0">
                <a:solidFill>
                  <a:srgbClr val="FFC000"/>
                </a:solidFill>
              </a:rPr>
              <a:t>semplificate dei </a:t>
            </a:r>
            <a:r>
              <a:rPr lang="it-IT" sz="1200" b="1" i="1" dirty="0">
                <a:solidFill>
                  <a:srgbClr val="FFC000"/>
                </a:solidFill>
              </a:rPr>
              <a:t>costi </a:t>
            </a:r>
            <a:r>
              <a:rPr lang="it-IT" sz="1200" i="1" dirty="0"/>
              <a:t>(ossia a modalità di rimborso alternative ai "costi reali" che prevedono attività di raccolta, </a:t>
            </a:r>
            <a:r>
              <a:rPr lang="it-IT" sz="1200" i="1" dirty="0" smtClean="0"/>
              <a:t>rendicontazione </a:t>
            </a:r>
            <a:r>
              <a:rPr lang="it-IT" sz="1200" i="1" dirty="0"/>
              <a:t>e verifica puntuale dell’intera documentazione comprovante la spesa sostenuta); </a:t>
            </a:r>
            <a:endParaRPr lang="it-IT" sz="1200" i="1" dirty="0" smtClean="0"/>
          </a:p>
          <a:p>
            <a:pPr marL="363538" indent="-188913" algn="just" defTabSz="822325">
              <a:lnSpc>
                <a:spcPct val="114000"/>
              </a:lnSpc>
              <a:buClr>
                <a:srgbClr val="FFC000"/>
              </a:buClr>
              <a:buSzPct val="80000"/>
              <a:buFont typeface="Wingdings" panose="05000000000000000000" pitchFamily="2" charset="2"/>
              <a:buChar char="§"/>
            </a:pPr>
            <a:r>
              <a:rPr lang="it-IT" sz="1200" i="1" dirty="0" smtClean="0"/>
              <a:t>le </a:t>
            </a:r>
            <a:r>
              <a:rPr lang="it-IT" sz="1200" i="1" dirty="0"/>
              <a:t>opzioni di costo semplificato (tabelle standard di costi unitari, somme forfettarie o finanziamenti a </a:t>
            </a:r>
            <a:r>
              <a:rPr lang="it-IT" sz="1200" i="1" dirty="0" smtClean="0"/>
              <a:t>tasso forfettario</a:t>
            </a:r>
            <a:r>
              <a:rPr lang="it-IT" sz="1200" i="1" dirty="0"/>
              <a:t>) siano determinate secondo un </a:t>
            </a:r>
            <a:r>
              <a:rPr lang="it-IT" sz="1200" b="1" i="1" dirty="0">
                <a:solidFill>
                  <a:srgbClr val="FFC000"/>
                </a:solidFill>
              </a:rPr>
              <a:t>metodo di calcolo documentato e basato su dati statistici </a:t>
            </a:r>
            <a:r>
              <a:rPr lang="it-IT" sz="1200" b="1" i="1" dirty="0" smtClean="0">
                <a:solidFill>
                  <a:srgbClr val="FFC000"/>
                </a:solidFill>
              </a:rPr>
              <a:t>e informazioni </a:t>
            </a:r>
            <a:r>
              <a:rPr lang="it-IT" sz="1200" b="1" i="1" dirty="0">
                <a:solidFill>
                  <a:srgbClr val="FFC000"/>
                </a:solidFill>
              </a:rPr>
              <a:t>oggettive e verificabili</a:t>
            </a:r>
            <a:r>
              <a:rPr lang="it-IT" sz="1200" i="1" dirty="0"/>
              <a:t>.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176363" y="1687361"/>
            <a:ext cx="8716117" cy="1495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it-IT" sz="1600" dirty="0" smtClean="0"/>
              <a:t>Tenendo conto delle caratteristiche specifiche dell’intervento "</a:t>
            </a:r>
            <a:r>
              <a:rPr lang="it-IT" sz="1600" i="1" dirty="0" smtClean="0"/>
              <a:t>ANPR - Supporto ai Comuni per il subentro</a:t>
            </a:r>
            <a:r>
              <a:rPr lang="it-IT" sz="1600" dirty="0" smtClean="0"/>
              <a:t>", e ottenuta l’autorizzazione dell’Autorità </a:t>
            </a:r>
            <a:r>
              <a:rPr lang="it-IT" sz="1600" dirty="0"/>
              <a:t>di Gestione del 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PON </a:t>
            </a:r>
            <a:r>
              <a:rPr lang="it-IT" sz="1600" i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Governance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it-IT" sz="1600" dirty="0" smtClean="0"/>
              <a:t> l’Organismo Intermedio (DFP) ha applicato l’opzione di semplificazione delle </a:t>
            </a:r>
            <a:r>
              <a:rPr lang="it-IT" sz="1600" b="1" u="sng" dirty="0">
                <a:solidFill>
                  <a:srgbClr val="FFC000"/>
                </a:solidFill>
              </a:rPr>
              <a:t>somme </a:t>
            </a:r>
            <a:r>
              <a:rPr lang="it-IT" sz="1600" b="1" u="sng" dirty="0" smtClean="0">
                <a:solidFill>
                  <a:srgbClr val="FFC000"/>
                </a:solidFill>
              </a:rPr>
              <a:t>forfettarie</a:t>
            </a:r>
            <a:r>
              <a:rPr lang="it-IT" sz="1600" dirty="0"/>
              <a:t>,</a:t>
            </a:r>
            <a:r>
              <a:rPr lang="it-IT" sz="1600" dirty="0" smtClean="0"/>
              <a:t> determinate attraverso un’ampia e approfondita </a:t>
            </a:r>
            <a:r>
              <a:rPr lang="it-IT" sz="1600" b="1" u="sng" dirty="0" smtClean="0">
                <a:solidFill>
                  <a:srgbClr val="FFC000"/>
                </a:solidFill>
              </a:rPr>
              <a:t>attività </a:t>
            </a:r>
            <a:r>
              <a:rPr lang="it-IT" sz="1600" b="1" u="sng" dirty="0">
                <a:solidFill>
                  <a:srgbClr val="FFC000"/>
                </a:solidFill>
              </a:rPr>
              <a:t>di ricostruzione, analisi e verifica d</a:t>
            </a:r>
            <a:r>
              <a:rPr lang="it-IT" sz="1600" b="1" u="sng" dirty="0" smtClean="0">
                <a:solidFill>
                  <a:srgbClr val="FFC000"/>
                </a:solidFill>
              </a:rPr>
              <a:t>el quadro dei </a:t>
            </a:r>
            <a:r>
              <a:rPr lang="it-IT" sz="1600" b="1" u="sng" dirty="0">
                <a:solidFill>
                  <a:srgbClr val="FFC000"/>
                </a:solidFill>
              </a:rPr>
              <a:t>costi complessivamente sostenuti dai Comuni</a:t>
            </a:r>
            <a:r>
              <a:rPr lang="it-IT" sz="1600" dirty="0" smtClean="0"/>
              <a:t> nel processo di migrazione. 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319850" y="3323430"/>
            <a:ext cx="2358621" cy="307655"/>
          </a:xfrm>
          <a:prstGeom prst="roundRect">
            <a:avLst>
              <a:gd name="adj" fmla="val 7300"/>
            </a:avLst>
          </a:prstGeom>
          <a:solidFill>
            <a:srgbClr val="0B50A1"/>
          </a:solidFill>
          <a:ln w="19050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lvl="0" algn="ctr"/>
            <a:r>
              <a:rPr lang="it-IT" b="1" kern="0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L’INDAGINE CONDOTTA</a:t>
            </a:r>
            <a:endParaRPr kumimoji="0" lang="it-IT" b="1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5192" y="3276524"/>
            <a:ext cx="360649" cy="360649"/>
          </a:xfrm>
          <a:prstGeom prst="rect">
            <a:avLst/>
          </a:prstGeom>
        </p:spPr>
      </p:pic>
      <p:grpSp>
        <p:nvGrpSpPr>
          <p:cNvPr id="32" name="Gruppo 31"/>
          <p:cNvGrpSpPr/>
          <p:nvPr/>
        </p:nvGrpSpPr>
        <p:grpSpPr>
          <a:xfrm>
            <a:off x="200073" y="3775593"/>
            <a:ext cx="8587935" cy="738664"/>
            <a:chOff x="200073" y="3663886"/>
            <a:chExt cx="8587935" cy="738664"/>
          </a:xfrm>
        </p:grpSpPr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1470" y="3743177"/>
              <a:ext cx="388814" cy="388814"/>
            </a:xfrm>
            <a:prstGeom prst="rect">
              <a:avLst/>
            </a:prstGeom>
          </p:spPr>
        </p:pic>
        <p:sp>
          <p:nvSpPr>
            <p:cNvPr id="25" name="Ellipse 41"/>
            <p:cNvSpPr/>
            <p:nvPr/>
          </p:nvSpPr>
          <p:spPr bwMode="gray">
            <a:xfrm rot="16200000">
              <a:off x="200073" y="3674526"/>
              <a:ext cx="324000" cy="324000"/>
            </a:xfrm>
            <a:prstGeom prst="ellipse">
              <a:avLst/>
            </a:prstGeom>
            <a:solidFill>
              <a:srgbClr val="FEB811"/>
            </a:solidFill>
            <a:ln w="571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vert="vert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1</a:t>
              </a:r>
            </a:p>
          </p:txBody>
        </p:sp>
        <p:sp>
          <p:nvSpPr>
            <p:cNvPr id="26" name="Rettangolo 25"/>
            <p:cNvSpPr/>
            <p:nvPr/>
          </p:nvSpPr>
          <p:spPr>
            <a:xfrm>
              <a:off x="896889" y="3663886"/>
              <a:ext cx="7891119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400" dirty="0" smtClean="0"/>
                <a:t>Ricognizione esplorativa delle </a:t>
              </a:r>
              <a:r>
                <a:rPr lang="it-IT" sz="1400" dirty="0"/>
                <a:t>sezioni di «</a:t>
              </a:r>
              <a:r>
                <a:rPr lang="it-IT" sz="1400" i="1" dirty="0"/>
                <a:t>Amministrazione trasparente</a:t>
              </a:r>
              <a:r>
                <a:rPr lang="it-IT" sz="1400" dirty="0"/>
                <a:t>» dei siti istituzionali degli </a:t>
              </a:r>
              <a:r>
                <a:rPr lang="it-IT" sz="1400" dirty="0" smtClean="0"/>
                <a:t>enti finalizzata ad acquisire dati in merito agli affidamenti effettuati ai fornitori esterni dei servizi di supporto </a:t>
              </a:r>
              <a:br>
                <a:rPr lang="it-IT" sz="1400" dirty="0" smtClean="0"/>
              </a:br>
              <a:r>
                <a:rPr lang="it-IT" sz="1400" dirty="0" smtClean="0"/>
                <a:t>al subentro nell’ANPR.</a:t>
              </a:r>
              <a:endParaRPr lang="it-IT" sz="1400" dirty="0"/>
            </a:p>
          </p:txBody>
        </p:sp>
      </p:grpSp>
      <p:sp>
        <p:nvSpPr>
          <p:cNvPr id="29" name="Rettangolo 28"/>
          <p:cNvSpPr/>
          <p:nvPr/>
        </p:nvSpPr>
        <p:spPr>
          <a:xfrm>
            <a:off x="3027456" y="3332553"/>
            <a:ext cx="35132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Campione </a:t>
            </a:r>
            <a:r>
              <a:rPr lang="it-IT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rappresentativo di </a:t>
            </a:r>
            <a:r>
              <a:rPr lang="it-IT" sz="1600" b="1" i="1" dirty="0">
                <a:solidFill>
                  <a:srgbClr val="FDB813"/>
                </a:solidFill>
              </a:rPr>
              <a:t>50</a:t>
            </a:r>
            <a:r>
              <a:rPr lang="it-IT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600" b="1" i="1" dirty="0">
                <a:solidFill>
                  <a:srgbClr val="FDB813"/>
                </a:solidFill>
              </a:rPr>
              <a:t>Comuni</a:t>
            </a:r>
          </a:p>
        </p:txBody>
      </p:sp>
      <p:grpSp>
        <p:nvGrpSpPr>
          <p:cNvPr id="31" name="Gruppo 30"/>
          <p:cNvGrpSpPr/>
          <p:nvPr/>
        </p:nvGrpSpPr>
        <p:grpSpPr>
          <a:xfrm>
            <a:off x="200073" y="4479756"/>
            <a:ext cx="8223757" cy="523874"/>
            <a:chOff x="200073" y="4473152"/>
            <a:chExt cx="8223757" cy="523874"/>
          </a:xfrm>
        </p:grpSpPr>
        <p:pic>
          <p:nvPicPr>
            <p:cNvPr id="30" name="Immagin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189" y="4523056"/>
              <a:ext cx="425725" cy="425725"/>
            </a:xfrm>
            <a:prstGeom prst="rect">
              <a:avLst/>
            </a:prstGeom>
          </p:spPr>
        </p:pic>
        <p:sp>
          <p:nvSpPr>
            <p:cNvPr id="27" name="Ellipse 41"/>
            <p:cNvSpPr/>
            <p:nvPr/>
          </p:nvSpPr>
          <p:spPr bwMode="gray">
            <a:xfrm rot="16200000">
              <a:off x="200073" y="4473152"/>
              <a:ext cx="324000" cy="324000"/>
            </a:xfrm>
            <a:prstGeom prst="ellipse">
              <a:avLst/>
            </a:prstGeom>
            <a:solidFill>
              <a:srgbClr val="FEB811"/>
            </a:solidFill>
            <a:ln w="571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vert="vert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300" b="1" kern="0" dirty="0">
                  <a:solidFill>
                    <a:srgbClr val="FFFFFF"/>
                  </a:solidFill>
                </a:rPr>
                <a:t>2</a:t>
              </a:r>
              <a:endPara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Rettangolo 27"/>
            <p:cNvSpPr/>
            <p:nvPr/>
          </p:nvSpPr>
          <p:spPr>
            <a:xfrm>
              <a:off x="884190" y="4473806"/>
              <a:ext cx="753964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400" dirty="0" smtClean="0"/>
                <a:t>Rilevazione diretta mediante la somministrazione di interviste ai Comuni volta a rafforzare il </a:t>
              </a:r>
              <a:r>
                <a:rPr lang="it-IT" sz="1400" i="1" dirty="0" smtClean="0"/>
                <a:t>set </a:t>
              </a:r>
              <a:r>
                <a:rPr lang="it-IT" sz="1400" dirty="0" smtClean="0"/>
                <a:t>informativo con ulteriori elementi di natura quali-quantitativa.</a:t>
              </a:r>
              <a:endParaRPr lang="it-IT" sz="1400" dirty="0"/>
            </a:p>
          </p:txBody>
        </p:sp>
      </p:grpSp>
      <p:sp>
        <p:nvSpPr>
          <p:cNvPr id="24" name="Rettangolo 23"/>
          <p:cNvSpPr/>
          <p:nvPr/>
        </p:nvSpPr>
        <p:spPr>
          <a:xfrm>
            <a:off x="6948264" y="6649266"/>
            <a:ext cx="2160240" cy="178597"/>
          </a:xfrm>
          <a:prstGeom prst="rect">
            <a:avLst/>
          </a:prstGeom>
          <a:solidFill>
            <a:srgbClr val="0B50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9537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EIfITgHkkqtjIk3pUYJN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EIfITgHkkqtjIk3pUYJN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EIfITgHkkqtjIk3pUYJN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EIfITgHkkqtjIk3pUYJNg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4011</TotalTime>
  <Words>647</Words>
  <Application>Microsoft Office PowerPoint</Application>
  <PresentationFormat>Presentazione su schermo (4:3)</PresentationFormat>
  <Paragraphs>80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L’INTERVENTO  “ANPR – SUPPORTO AI COMUNI PER IL SUBENTRO” </vt:lpstr>
      <vt:lpstr>Diapositiva 2</vt:lpstr>
      <vt:lpstr>Diapositiva 3</vt:lpstr>
      <vt:lpstr>Diapositiva 4</vt:lpstr>
      <vt:lpstr>Diapositiva 5</vt:lpstr>
      <vt:lpstr>Diapositiva 6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AdG PON GOV</dc:creator>
  <cp:lastModifiedBy>pmarconi</cp:lastModifiedBy>
  <cp:revision>223</cp:revision>
  <dcterms:created xsi:type="dcterms:W3CDTF">2017-01-24T09:13:37Z</dcterms:created>
  <dcterms:modified xsi:type="dcterms:W3CDTF">2017-12-11T12:38:21Z</dcterms:modified>
</cp:coreProperties>
</file>