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1.xml" ContentType="application/vnd.openxmlformats-officedocument.drawingml.chart+xml"/>
  <Override PartName="/ppt/notesSlides/notesSlide27.xml" ContentType="application/vnd.openxmlformats-officedocument.presentationml.notesSlide+xml"/>
  <Override PartName="/ppt/charts/chart22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30.xml" ContentType="application/vnd.openxmlformats-officedocument.presentationml.notesSlide+xml"/>
  <Override PartName="/ppt/charts/chart25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26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84" r:id="rId2"/>
  </p:sldMasterIdLst>
  <p:notesMasterIdLst>
    <p:notesMasterId r:id="rId38"/>
  </p:notesMasterIdLst>
  <p:sldIdLst>
    <p:sldId id="422" r:id="rId3"/>
    <p:sldId id="446" r:id="rId4"/>
    <p:sldId id="542" r:id="rId5"/>
    <p:sldId id="543" r:id="rId6"/>
    <p:sldId id="544" r:id="rId7"/>
    <p:sldId id="546" r:id="rId8"/>
    <p:sldId id="547" r:id="rId9"/>
    <p:sldId id="447" r:id="rId10"/>
    <p:sldId id="581" r:id="rId11"/>
    <p:sldId id="449" r:id="rId12"/>
    <p:sldId id="582" r:id="rId13"/>
    <p:sldId id="427" r:id="rId14"/>
    <p:sldId id="426" r:id="rId15"/>
    <p:sldId id="566" r:id="rId16"/>
    <p:sldId id="489" r:id="rId17"/>
    <p:sldId id="576" r:id="rId18"/>
    <p:sldId id="586" r:id="rId19"/>
    <p:sldId id="587" r:id="rId20"/>
    <p:sldId id="443" r:id="rId21"/>
    <p:sldId id="560" r:id="rId22"/>
    <p:sldId id="561" r:id="rId23"/>
    <p:sldId id="577" r:id="rId24"/>
    <p:sldId id="578" r:id="rId25"/>
    <p:sldId id="511" r:id="rId26"/>
    <p:sldId id="585" r:id="rId27"/>
    <p:sldId id="514" r:id="rId28"/>
    <p:sldId id="515" r:id="rId29"/>
    <p:sldId id="522" r:id="rId30"/>
    <p:sldId id="528" r:id="rId31"/>
    <p:sldId id="523" r:id="rId32"/>
    <p:sldId id="524" r:id="rId33"/>
    <p:sldId id="525" r:id="rId34"/>
    <p:sldId id="537" r:id="rId35"/>
    <p:sldId id="548" r:id="rId36"/>
    <p:sldId id="418" r:id="rId37"/>
  </p:sldIdLst>
  <p:sldSz cx="9906000" cy="6858000" type="A4"/>
  <p:notesSz cx="9979025" cy="683418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66"/>
    <a:srgbClr val="D09A2D"/>
    <a:srgbClr val="F5910F"/>
    <a:srgbClr val="E4E4E4"/>
    <a:srgbClr val="F26B0F"/>
    <a:srgbClr val="C1B7AF"/>
    <a:srgbClr val="F1960F"/>
    <a:srgbClr val="000000"/>
    <a:srgbClr val="C00000"/>
    <a:srgbClr val="F3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6" autoAdjust="0"/>
    <p:restoredTop sz="99534" autoAdjust="0"/>
  </p:normalViewPr>
  <p:slideViewPr>
    <p:cSldViewPr snapToGrid="0">
      <p:cViewPr>
        <p:scale>
          <a:sx n="100" d="100"/>
          <a:sy n="100" d="100"/>
        </p:scale>
        <p:origin x="-544" y="-232"/>
      </p:cViewPr>
      <p:guideLst>
        <p:guide orient="horz"/>
        <p:guide pos="6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Foglio_di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Foglio_di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418974930641827"/>
          <c:y val="0.0664564551080933"/>
          <c:w val="0.931643045196402"/>
          <c:h val="0.7405185986328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nsodd</c:v>
                </c:pt>
              </c:strCache>
            </c:strRef>
          </c:tx>
          <c:spPr>
            <a:ln w="88900" cap="rnd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circle"/>
            <c:size val="14"/>
            <c:spPr>
              <a:solidFill>
                <a:schemeClr val="bg1"/>
              </a:solidFill>
              <a:ln>
                <a:solidFill>
                  <a:srgbClr val="D09A2D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marker>
          <c:dLbls>
            <c:txPr>
              <a:bodyPr/>
              <a:lstStyle/>
              <a:p>
                <a:pPr>
                  <a:defRPr sz="1300" b="0" i="0">
                    <a:latin typeface="Century Gothic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28.0</c:v>
                </c:pt>
                <c:pt idx="1">
                  <c:v>30.0</c:v>
                </c:pt>
                <c:pt idx="2">
                  <c:v>35.0</c:v>
                </c:pt>
                <c:pt idx="3">
                  <c:v>45.0</c:v>
                </c:pt>
                <c:pt idx="4">
                  <c:v>47.0</c:v>
                </c:pt>
                <c:pt idx="5">
                  <c:v>50.0</c:v>
                </c:pt>
                <c:pt idx="6">
                  <c:v>50.0</c:v>
                </c:pt>
                <c:pt idx="7">
                  <c:v>51.0</c:v>
                </c:pt>
                <c:pt idx="8">
                  <c:v>58.0</c:v>
                </c:pt>
                <c:pt idx="9">
                  <c:v>59.0</c:v>
                </c:pt>
                <c:pt idx="10">
                  <c:v>58.0</c:v>
                </c:pt>
                <c:pt idx="11">
                  <c:v>50.0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4441384"/>
        <c:axId val="-2132247784"/>
      </c:lineChart>
      <c:catAx>
        <c:axId val="2124441384"/>
        <c:scaling>
          <c:orientation val="minMax"/>
        </c:scaling>
        <c:delete val="0"/>
        <c:axPos val="b"/>
        <c:numFmt formatCode="@" sourceLinked="1"/>
        <c:majorTickMark val="none"/>
        <c:minorTickMark val="out"/>
        <c:tickLblPos val="nextTo"/>
        <c:spPr>
          <a:ln w="9675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lang="en-US" sz="1200" b="0" i="0" u="none" strike="noStrike" baseline="0">
                <a:solidFill>
                  <a:srgbClr val="000000"/>
                </a:solidFill>
                <a:latin typeface="Century Gothic"/>
                <a:ea typeface="Arial"/>
                <a:cs typeface="Century Gothic"/>
              </a:defRPr>
            </a:pPr>
            <a:endParaRPr lang="it-IT"/>
          </a:p>
        </c:txPr>
        <c:crossAx val="-2132247784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-2132247784"/>
        <c:scaling>
          <c:orientation val="minMax"/>
          <c:max val="80.0"/>
          <c:min val="20.0"/>
        </c:scaling>
        <c:delete val="1"/>
        <c:axPos val="l"/>
        <c:numFmt formatCode="0" sourceLinked="0"/>
        <c:majorTickMark val="out"/>
        <c:minorTickMark val="none"/>
        <c:tickLblPos val="none"/>
        <c:crossAx val="2124441384"/>
        <c:crosses val="autoZero"/>
        <c:crossBetween val="between"/>
        <c:majorUnit val="2.0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solidFill>
        <a:srgbClr val="7F7F7F"/>
      </a:solidFill>
    </a:ln>
  </c:spPr>
  <c:txPr>
    <a:bodyPr/>
    <a:lstStyle/>
    <a:p>
      <a:pPr>
        <a:defRPr sz="91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418974930641827"/>
          <c:y val="0.0664564551080933"/>
          <c:w val="0.931643045196402"/>
          <c:h val="0.7405185986328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migliora</c:v>
                </c:pt>
              </c:strCache>
            </c:strRef>
          </c:tx>
          <c:spPr>
            <a:ln w="88900" cap="rnd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circle"/>
            <c:size val="14"/>
            <c:spPr>
              <a:solidFill>
                <a:schemeClr val="bg1"/>
              </a:solidFill>
              <a:ln>
                <a:solidFill>
                  <a:srgbClr val="D09A2D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marker>
          <c:dLbls>
            <c:txPr>
              <a:bodyPr/>
              <a:lstStyle/>
              <a:p>
                <a:pPr>
                  <a:defRPr sz="1300" b="0" i="0">
                    <a:latin typeface="Century Gothic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47.0</c:v>
                </c:pt>
                <c:pt idx="1">
                  <c:v>48.0</c:v>
                </c:pt>
                <c:pt idx="2">
                  <c:v>43.0</c:v>
                </c:pt>
                <c:pt idx="3" formatCode="0">
                  <c:v>20.0</c:v>
                </c:pt>
                <c:pt idx="4" formatCode="0">
                  <c:v>17.0</c:v>
                </c:pt>
                <c:pt idx="5" formatCode="0">
                  <c:v>14.0</c:v>
                </c:pt>
                <c:pt idx="6" formatCode="0">
                  <c:v>14.0</c:v>
                </c:pt>
                <c:pt idx="7" formatCode="0">
                  <c:v>8.3</c:v>
                </c:pt>
                <c:pt idx="8" formatCode="0">
                  <c:v>9.0</c:v>
                </c:pt>
                <c:pt idx="9" formatCode="0">
                  <c:v>11.0</c:v>
                </c:pt>
                <c:pt idx="10" formatCode="0">
                  <c:v>12.0</c:v>
                </c:pt>
                <c:pt idx="11" formatCode="0">
                  <c:v>15.0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6758952"/>
        <c:axId val="2116838280"/>
      </c:lineChart>
      <c:catAx>
        <c:axId val="2116758952"/>
        <c:scaling>
          <c:orientation val="minMax"/>
        </c:scaling>
        <c:delete val="0"/>
        <c:axPos val="b"/>
        <c:numFmt formatCode="@" sourceLinked="1"/>
        <c:majorTickMark val="none"/>
        <c:minorTickMark val="out"/>
        <c:tickLblPos val="nextTo"/>
        <c:spPr>
          <a:ln w="9675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lang="en-US" sz="1200" b="0" i="0" u="none" strike="noStrike" baseline="0">
                <a:solidFill>
                  <a:srgbClr val="000000"/>
                </a:solidFill>
                <a:latin typeface="Century Gothic"/>
                <a:ea typeface="Arial"/>
                <a:cs typeface="Century Gothic"/>
              </a:defRPr>
            </a:pPr>
            <a:endParaRPr lang="it-IT"/>
          </a:p>
        </c:txPr>
        <c:crossAx val="2116838280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2116838280"/>
        <c:scaling>
          <c:orientation val="minMax"/>
          <c:max val="60.0"/>
          <c:min val="0.0"/>
        </c:scaling>
        <c:delete val="1"/>
        <c:axPos val="l"/>
        <c:numFmt formatCode="0" sourceLinked="0"/>
        <c:majorTickMark val="out"/>
        <c:minorTickMark val="none"/>
        <c:tickLblPos val="none"/>
        <c:crossAx val="2116758952"/>
        <c:crosses val="autoZero"/>
        <c:crossBetween val="between"/>
        <c:majorUnit val="2.0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solidFill>
        <a:srgbClr val="7F7F7F"/>
      </a:solidFill>
    </a:ln>
  </c:spPr>
  <c:txPr>
    <a:bodyPr/>
    <a:lstStyle/>
    <a:p>
      <a:pPr>
        <a:defRPr sz="91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694439357871"/>
          <c:y val="0.111244019138756"/>
          <c:w val="0.510305560642129"/>
          <c:h val="0.885167464114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6"/>
                <c:pt idx="0">
                  <c:v>agiatamente </c:v>
                </c:pt>
                <c:pt idx="1">
                  <c:v>con tranquillità </c:v>
                </c:pt>
                <c:pt idx="2">
                  <c:v>avverto difficoltà </c:v>
                </c:pt>
                <c:pt idx="3">
                  <c:v>arrivo a fine mese con molte difficoltà </c:v>
                </c:pt>
                <c:pt idx="4">
                  <c:v>mi sento povero e non arrivo mai a fine mese </c:v>
                </c:pt>
                <c:pt idx="5">
                  <c:v>non sa</c:v>
                </c:pt>
              </c:strCache>
            </c:strRef>
          </c:cat>
          <c:val>
            <c:numRef>
              <c:f>Foglio1!$B$2:$B$7</c:f>
              <c:numCache>
                <c:formatCode>0</c:formatCode>
                <c:ptCount val="6"/>
                <c:pt idx="0">
                  <c:v>1.7</c:v>
                </c:pt>
                <c:pt idx="1">
                  <c:v>29.7</c:v>
                </c:pt>
                <c:pt idx="2">
                  <c:v>40.6</c:v>
                </c:pt>
                <c:pt idx="3">
                  <c:v>17.4</c:v>
                </c:pt>
                <c:pt idx="4">
                  <c:v>9.0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7467736"/>
        <c:axId val="-2137464360"/>
      </c:barChart>
      <c:catAx>
        <c:axId val="-21374677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7464360"/>
        <c:crosses val="autoZero"/>
        <c:auto val="1"/>
        <c:lblAlgn val="ctr"/>
        <c:lblOffset val="100"/>
        <c:noMultiLvlLbl val="0"/>
      </c:catAx>
      <c:valAx>
        <c:axId val="-2137464360"/>
        <c:scaling>
          <c:orientation val="minMax"/>
          <c:max val="60.0"/>
        </c:scaling>
        <c:delete val="1"/>
        <c:axPos val="t"/>
        <c:numFmt formatCode="0" sourceLinked="1"/>
        <c:majorTickMark val="out"/>
        <c:minorTickMark val="none"/>
        <c:tickLblPos val="none"/>
        <c:crossAx val="-2137467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FFCC66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solidFill>
                <a:srgbClr val="C1B7AF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solidFill>
                <a:srgbClr val="E4E4E4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dLbl>
              <c:idx val="3"/>
              <c:layout>
                <c:manualLayout>
                  <c:x val="0.111639680603305"/>
                  <c:y val="0.1075661851323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latin typeface="Century Gothic"/>
                    <a:cs typeface="Century Gothic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Foglio1!$A$2:$A$6</c:f>
              <c:strCache>
                <c:ptCount val="5"/>
                <c:pt idx="0">
                  <c:v>molta </c:v>
                </c:pt>
                <c:pt idx="1">
                  <c:v>abbastanza </c:v>
                </c:pt>
                <c:pt idx="2">
                  <c:v>poca </c:v>
                </c:pt>
                <c:pt idx="3">
                  <c:v>nessuna </c:v>
                </c:pt>
                <c:pt idx="4">
                  <c:v>non sa </c:v>
                </c:pt>
              </c:strCache>
            </c:strRef>
          </c:cat>
          <c:val>
            <c:numRef>
              <c:f>Foglio1!$B$2:$B$6</c:f>
              <c:numCache>
                <c:formatCode>0</c:formatCode>
                <c:ptCount val="5"/>
                <c:pt idx="0">
                  <c:v>22.5</c:v>
                </c:pt>
                <c:pt idx="1">
                  <c:v>37.7</c:v>
                </c:pt>
                <c:pt idx="2">
                  <c:v>22.8</c:v>
                </c:pt>
                <c:pt idx="3">
                  <c:v>10.8</c:v>
                </c:pt>
                <c:pt idx="4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3598529500395"/>
          <c:y val="0.111244019138756"/>
          <c:w val="0.426401470499605"/>
          <c:h val="0.885167464114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si, solo rispetto a spese superflue </c:v>
                </c:pt>
                <c:pt idx="1">
                  <c:v>si, anche rispetto a beni necessari (cibo, abbigliamento, servizi) </c:v>
                </c:pt>
                <c:pt idx="2">
                  <c:v>no </c:v>
                </c:pt>
                <c:pt idx="3">
                  <c:v>non sa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32.5</c:v>
                </c:pt>
                <c:pt idx="1">
                  <c:v>47.9</c:v>
                </c:pt>
                <c:pt idx="2">
                  <c:v>16.2</c:v>
                </c:pt>
                <c:pt idx="3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4208104"/>
        <c:axId val="-2134204840"/>
      </c:barChart>
      <c:catAx>
        <c:axId val="-213420810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4204840"/>
        <c:crosses val="autoZero"/>
        <c:auto val="1"/>
        <c:lblAlgn val="ctr"/>
        <c:lblOffset val="100"/>
        <c:noMultiLvlLbl val="0"/>
      </c:catAx>
      <c:valAx>
        <c:axId val="-2134204840"/>
        <c:scaling>
          <c:orientation val="minMax"/>
          <c:max val="60.0"/>
        </c:scaling>
        <c:delete val="1"/>
        <c:axPos val="t"/>
        <c:numFmt formatCode="0" sourceLinked="1"/>
        <c:majorTickMark val="out"/>
        <c:minorTickMark val="none"/>
        <c:tickLblPos val="none"/>
        <c:crossAx val="-2134208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694439357871"/>
          <c:y val="0.111244019138756"/>
          <c:w val="0.510305560642129"/>
          <c:h val="0.885167464114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6"/>
                <c:pt idx="0">
                  <c:v>alto</c:v>
                </c:pt>
                <c:pt idx="1">
                  <c:v>medio-alto</c:v>
                </c:pt>
                <c:pt idx="2">
                  <c:v>medio</c:v>
                </c:pt>
                <c:pt idx="3">
                  <c:v>medio-basso</c:v>
                </c:pt>
                <c:pt idx="4">
                  <c:v>basso</c:v>
                </c:pt>
                <c:pt idx="5">
                  <c:v>non sa</c:v>
                </c:pt>
              </c:strCache>
            </c:strRef>
          </c:cat>
          <c:val>
            <c:numRef>
              <c:f>Foglio1!$B$2:$B$7</c:f>
              <c:numCache>
                <c:formatCode>0</c:formatCode>
                <c:ptCount val="6"/>
                <c:pt idx="0">
                  <c:v>0.5</c:v>
                </c:pt>
                <c:pt idx="1">
                  <c:v>5.8</c:v>
                </c:pt>
                <c:pt idx="2">
                  <c:v>41.9</c:v>
                </c:pt>
                <c:pt idx="3">
                  <c:v>37.5</c:v>
                </c:pt>
                <c:pt idx="4">
                  <c:v>11.9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7617624"/>
        <c:axId val="-2137614248"/>
      </c:barChart>
      <c:catAx>
        <c:axId val="-213761762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7614248"/>
        <c:crosses val="autoZero"/>
        <c:auto val="1"/>
        <c:lblAlgn val="ctr"/>
        <c:lblOffset val="100"/>
        <c:noMultiLvlLbl val="0"/>
      </c:catAx>
      <c:valAx>
        <c:axId val="-2137614248"/>
        <c:scaling>
          <c:orientation val="minMax"/>
          <c:max val="60.0"/>
        </c:scaling>
        <c:delete val="1"/>
        <c:axPos val="t"/>
        <c:numFmt formatCode="0" sourceLinked="1"/>
        <c:majorTickMark val="out"/>
        <c:minorTickMark val="none"/>
        <c:tickLblPos val="none"/>
        <c:crossAx val="-2137617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07816711590296"/>
          <c:y val="0.0475718458953129"/>
          <c:w val="0.971698113207547"/>
          <c:h val="0.703062718515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32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decisa ripresa</c:v>
                </c:pt>
                <c:pt idx="1">
                  <c:v>leggera e precaria ripresa</c:v>
                </c:pt>
                <c:pt idx="2">
                  <c:v>stabilizzazione delle attuali condizioni</c:v>
                </c:pt>
                <c:pt idx="3">
                  <c:v>ulteriore aggravarsi della crisi </c:v>
                </c:pt>
                <c:pt idx="4">
                  <c:v>non sa</c:v>
                </c:pt>
              </c:strCache>
            </c:strRef>
          </c:cat>
          <c:val>
            <c:numRef>
              <c:f>Foglio1!$B$2:$B$6</c:f>
              <c:numCache>
                <c:formatCode>0</c:formatCode>
                <c:ptCount val="5"/>
                <c:pt idx="0">
                  <c:v>5.9</c:v>
                </c:pt>
                <c:pt idx="1">
                  <c:v>43.0</c:v>
                </c:pt>
                <c:pt idx="2">
                  <c:v>24.7</c:v>
                </c:pt>
                <c:pt idx="3">
                  <c:v>22.8</c:v>
                </c:pt>
                <c:pt idx="4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115786600"/>
        <c:axId val="2115331192"/>
      </c:barChart>
      <c:catAx>
        <c:axId val="21157866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>
                <a:latin typeface="Century Gothic"/>
                <a:cs typeface="Century Gothic"/>
              </a:defRPr>
            </a:pPr>
            <a:endParaRPr lang="it-IT"/>
          </a:p>
        </c:txPr>
        <c:crossAx val="2115331192"/>
        <c:crosses val="autoZero"/>
        <c:auto val="1"/>
        <c:lblAlgn val="ctr"/>
        <c:lblOffset val="100"/>
        <c:noMultiLvlLbl val="0"/>
      </c:catAx>
      <c:valAx>
        <c:axId val="2115331192"/>
        <c:scaling>
          <c:orientation val="minMax"/>
          <c:max val="70.0"/>
        </c:scaling>
        <c:delete val="1"/>
        <c:axPos val="l"/>
        <c:numFmt formatCode="0" sourceLinked="1"/>
        <c:majorTickMark val="out"/>
        <c:minorTickMark val="none"/>
        <c:tickLblPos val="none"/>
        <c:crossAx val="2115786600"/>
        <c:crosses val="autoZero"/>
        <c:crossBetween val="between"/>
      </c:valAx>
      <c:spPr>
        <a:solidFill>
          <a:srgbClr val="D09A2D">
            <a:alpha val="25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5385058575"/>
          <c:y val="0.22528004024067"/>
          <c:w val="0.873846317990739"/>
          <c:h val="0.74124359147981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imprese</c:v>
                </c:pt>
                <c:pt idx="1">
                  <c:v>Comune</c:v>
                </c:pt>
                <c:pt idx="2">
                  <c:v>Stato</c:v>
                </c:pt>
                <c:pt idx="3">
                  <c:v>Regione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44.7</c:v>
                </c:pt>
                <c:pt idx="1">
                  <c:v>19.0</c:v>
                </c:pt>
                <c:pt idx="2">
                  <c:v>28.9</c:v>
                </c:pt>
                <c:pt idx="3">
                  <c:v>16.0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imprese</c:v>
                </c:pt>
                <c:pt idx="1">
                  <c:v>Comune</c:v>
                </c:pt>
                <c:pt idx="2">
                  <c:v>Stato</c:v>
                </c:pt>
                <c:pt idx="3">
                  <c:v>Regione</c:v>
                </c:pt>
              </c:strCache>
            </c:strRef>
          </c:cat>
          <c:val>
            <c:numRef>
              <c:f>Foglio1!$C$2:$C$5</c:f>
              <c:numCache>
                <c:formatCode>0</c:formatCode>
                <c:ptCount val="4"/>
                <c:pt idx="0">
                  <c:v>37.2</c:v>
                </c:pt>
                <c:pt idx="1">
                  <c:v>44.9</c:v>
                </c:pt>
                <c:pt idx="2">
                  <c:v>32.3</c:v>
                </c:pt>
                <c:pt idx="3">
                  <c:v>43.3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imprese</c:v>
                </c:pt>
                <c:pt idx="1">
                  <c:v>Comune</c:v>
                </c:pt>
                <c:pt idx="2">
                  <c:v>Stato</c:v>
                </c:pt>
                <c:pt idx="3">
                  <c:v>Regione</c:v>
                </c:pt>
              </c:strCache>
            </c:strRef>
          </c:cat>
          <c:val>
            <c:numRef>
              <c:f>Foglio1!$D$2:$D$5</c:f>
              <c:numCache>
                <c:formatCode>0</c:formatCode>
                <c:ptCount val="4"/>
                <c:pt idx="0">
                  <c:v>10.7</c:v>
                </c:pt>
                <c:pt idx="1">
                  <c:v>23.3</c:v>
                </c:pt>
                <c:pt idx="2">
                  <c:v>23.5</c:v>
                </c:pt>
                <c:pt idx="3">
                  <c:v>24.4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imprese</c:v>
                </c:pt>
                <c:pt idx="1">
                  <c:v>Comune</c:v>
                </c:pt>
                <c:pt idx="2">
                  <c:v>Stato</c:v>
                </c:pt>
                <c:pt idx="3">
                  <c:v>Regione</c:v>
                </c:pt>
              </c:strCache>
            </c:strRef>
          </c:cat>
          <c:val>
            <c:numRef>
              <c:f>Foglio1!$E$2:$E$5</c:f>
              <c:numCache>
                <c:formatCode>0</c:formatCode>
                <c:ptCount val="4"/>
                <c:pt idx="0">
                  <c:v>3.9</c:v>
                </c:pt>
                <c:pt idx="1">
                  <c:v>8.1</c:v>
                </c:pt>
                <c:pt idx="2">
                  <c:v>11.4</c:v>
                </c:pt>
                <c:pt idx="3">
                  <c:v>11.8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imprese</c:v>
                </c:pt>
                <c:pt idx="1">
                  <c:v>Comune</c:v>
                </c:pt>
                <c:pt idx="2">
                  <c:v>Stato</c:v>
                </c:pt>
                <c:pt idx="3">
                  <c:v>Regione</c:v>
                </c:pt>
              </c:strCache>
            </c:strRef>
          </c:cat>
          <c:val>
            <c:numRef>
              <c:f>Foglio1!$F$2:$F$5</c:f>
              <c:numCache>
                <c:formatCode>0</c:formatCode>
                <c:ptCount val="4"/>
                <c:pt idx="0">
                  <c:v>3.4</c:v>
                </c:pt>
                <c:pt idx="1">
                  <c:v>4.7</c:v>
                </c:pt>
                <c:pt idx="2">
                  <c:v>4.0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131954520"/>
        <c:axId val="-2131951192"/>
      </c:barChart>
      <c:catAx>
        <c:axId val="-213195452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1951192"/>
        <c:crosses val="autoZero"/>
        <c:auto val="1"/>
        <c:lblAlgn val="ctr"/>
        <c:lblOffset val="100"/>
        <c:noMultiLvlLbl val="0"/>
      </c:catAx>
      <c:valAx>
        <c:axId val="-213195119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-2131954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0360476281928174"/>
          <c:y val="0.015351692696875"/>
          <c:w val="0.980206772933871"/>
          <c:h val="0.0566221409723036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33333333333333"/>
          <c:y val="0.146666327478322"/>
          <c:w val="0.990857007874015"/>
          <c:h val="0.609737688541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senso civico</c:v>
                </c:pt>
                <c:pt idx="1">
                  <c:v>spinta all'innovazione</c:v>
                </c:pt>
                <c:pt idx="2">
                  <c:v>meritocrazia</c:v>
                </c:pt>
                <c:pt idx="3">
                  <c:v>difesa delle tradizioni</c:v>
                </c:pt>
                <c:pt idx="4">
                  <c:v>tolleranza</c:v>
                </c:pt>
                <c:pt idx="5">
                  <c:v>accoglienza</c:v>
                </c:pt>
                <c:pt idx="6">
                  <c:v>individualismo</c:v>
                </c:pt>
                <c:pt idx="7">
                  <c:v>non sa, non risponde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57.0</c:v>
                </c:pt>
                <c:pt idx="1">
                  <c:v>34.0</c:v>
                </c:pt>
                <c:pt idx="2">
                  <c:v>32.0</c:v>
                </c:pt>
                <c:pt idx="3">
                  <c:v>23.0</c:v>
                </c:pt>
                <c:pt idx="4">
                  <c:v>13.0</c:v>
                </c:pt>
                <c:pt idx="5">
                  <c:v>12.0</c:v>
                </c:pt>
                <c:pt idx="6">
                  <c:v>4.0</c:v>
                </c:pt>
                <c:pt idx="7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2565528"/>
        <c:axId val="-2132568872"/>
      </c:barChart>
      <c:catAx>
        <c:axId val="-21325655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/>
          <a:lstStyle/>
          <a:p>
            <a:pPr>
              <a:defRPr sz="1200">
                <a:latin typeface="Century Gothic"/>
                <a:cs typeface="Century Gothic"/>
              </a:defRPr>
            </a:pPr>
            <a:endParaRPr lang="it-IT"/>
          </a:p>
        </c:txPr>
        <c:crossAx val="-2132568872"/>
        <c:crosses val="autoZero"/>
        <c:auto val="1"/>
        <c:lblAlgn val="ctr"/>
        <c:lblOffset val="100"/>
        <c:noMultiLvlLbl val="0"/>
      </c:catAx>
      <c:valAx>
        <c:axId val="-2132568872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132565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4336917562724"/>
          <c:y val="0.0"/>
          <c:w val="0.939068100358423"/>
          <c:h val="1.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servizi efficienti</c:v>
                </c:pt>
                <c:pt idx="1">
                  <c:v>sicurezza </c:v>
                </c:pt>
                <c:pt idx="2">
                  <c:v>senso civico</c:v>
                </c:pt>
                <c:pt idx="3">
                  <c:v>sviluppo</c:v>
                </c:pt>
                <c:pt idx="4">
                  <c:v>partecipazione dei cittadini alle scelte per la città</c:v>
                </c:pt>
                <c:pt idx="5">
                  <c:v>opportunità d'incontro tra i cittadini</c:v>
                </c:pt>
                <c:pt idx="6">
                  <c:v>inclusione degli stranieri</c:v>
                </c:pt>
                <c:pt idx="7">
                  <c:v>non sa, non risponde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-49.0</c:v>
                </c:pt>
                <c:pt idx="1">
                  <c:v>-47.0</c:v>
                </c:pt>
                <c:pt idx="2">
                  <c:v>-39.0</c:v>
                </c:pt>
                <c:pt idx="3">
                  <c:v>-16.0</c:v>
                </c:pt>
                <c:pt idx="4">
                  <c:v>-15.0</c:v>
                </c:pt>
                <c:pt idx="5">
                  <c:v>-7.0</c:v>
                </c:pt>
                <c:pt idx="6">
                  <c:v>-6.0</c:v>
                </c:pt>
                <c:pt idx="7">
                  <c:v>-4.0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2616952"/>
        <c:axId val="-2132629464"/>
      </c:barChart>
      <c:catAx>
        <c:axId val="-2132616952"/>
        <c:scaling>
          <c:orientation val="maxMin"/>
        </c:scaling>
        <c:delete val="1"/>
        <c:axPos val="l"/>
        <c:majorTickMark val="none"/>
        <c:minorTickMark val="none"/>
        <c:tickLblPos val="none"/>
        <c:crossAx val="-2132629464"/>
        <c:crosses val="autoZero"/>
        <c:auto val="1"/>
        <c:lblAlgn val="ctr"/>
        <c:lblOffset val="100"/>
        <c:noMultiLvlLbl val="0"/>
      </c:catAx>
      <c:valAx>
        <c:axId val="-2132629464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-2132616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4336917562724"/>
          <c:y val="0.0"/>
          <c:w val="0.939068100358423"/>
          <c:h val="1.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C1B7AF"/>
            </a:solidFill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servizi efficienti</c:v>
                </c:pt>
                <c:pt idx="1">
                  <c:v>sicurezza </c:v>
                </c:pt>
                <c:pt idx="2">
                  <c:v>senso civico</c:v>
                </c:pt>
                <c:pt idx="3">
                  <c:v>sviluppo</c:v>
                </c:pt>
                <c:pt idx="4">
                  <c:v>partecipazione dei cittadini alle scelte per la città</c:v>
                </c:pt>
                <c:pt idx="5">
                  <c:v>opportunità d'incontro tra i cittadini</c:v>
                </c:pt>
                <c:pt idx="6">
                  <c:v>inclusione degli stranieri</c:v>
                </c:pt>
                <c:pt idx="7">
                  <c:v>non sa, non risponde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28.0</c:v>
                </c:pt>
                <c:pt idx="1">
                  <c:v>53.0</c:v>
                </c:pt>
                <c:pt idx="2">
                  <c:v>29.0</c:v>
                </c:pt>
                <c:pt idx="3">
                  <c:v>26.0</c:v>
                </c:pt>
                <c:pt idx="4">
                  <c:v>35.0</c:v>
                </c:pt>
                <c:pt idx="5">
                  <c:v>16.0</c:v>
                </c:pt>
                <c:pt idx="7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4224280"/>
        <c:axId val="-2134237080"/>
      </c:barChart>
      <c:catAx>
        <c:axId val="-2134224280"/>
        <c:scaling>
          <c:orientation val="maxMin"/>
        </c:scaling>
        <c:delete val="1"/>
        <c:axPos val="l"/>
        <c:majorTickMark val="none"/>
        <c:minorTickMark val="none"/>
        <c:tickLblPos val="none"/>
        <c:crossAx val="-2134237080"/>
        <c:crosses val="autoZero"/>
        <c:auto val="1"/>
        <c:lblAlgn val="ctr"/>
        <c:lblOffset val="100"/>
        <c:noMultiLvlLbl val="0"/>
      </c:catAx>
      <c:valAx>
        <c:axId val="-213423708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-2134224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694439357871"/>
          <c:y val="0.111244019138756"/>
          <c:w val="0.510305560642129"/>
          <c:h val="0.885167464114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10"/>
            <c:invertIfNegative val="0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Foglio1!$A$2:$A$12</c:f>
              <c:strCache>
                <c:ptCount val="11"/>
                <c:pt idx="0">
                  <c:v>infrastrutture viarie</c:v>
                </c:pt>
                <c:pt idx="1">
                  <c:v>trasporto pubblico</c:v>
                </c:pt>
                <c:pt idx="2">
                  <c:v>pulizia della città</c:v>
                </c:pt>
                <c:pt idx="3">
                  <c:v>servizi per gli anziani</c:v>
                </c:pt>
                <c:pt idx="4">
                  <c:v>spazi per i giovani</c:v>
                </c:pt>
                <c:pt idx="5">
                  <c:v>ambiente e verde pubblico</c:v>
                </c:pt>
                <c:pt idx="6">
                  <c:v>servizi per i bambini</c:v>
                </c:pt>
                <c:pt idx="7">
                  <c:v>nuove case</c:v>
                </c:pt>
                <c:pt idx="8">
                  <c:v>servizi per gli immigrati</c:v>
                </c:pt>
                <c:pt idx="9">
                  <c:v>nessuno di questi </c:v>
                </c:pt>
                <c:pt idx="10">
                  <c:v>non sa/non risponde</c:v>
                </c:pt>
              </c:strCache>
            </c:strRef>
          </c:cat>
          <c:val>
            <c:numRef>
              <c:f>Foglio1!$B$2:$B$12</c:f>
              <c:numCache>
                <c:formatCode>0</c:formatCode>
                <c:ptCount val="11"/>
                <c:pt idx="0">
                  <c:v>23.0</c:v>
                </c:pt>
                <c:pt idx="1">
                  <c:v>16.5</c:v>
                </c:pt>
                <c:pt idx="2">
                  <c:v>15.0</c:v>
                </c:pt>
                <c:pt idx="3">
                  <c:v>8.6</c:v>
                </c:pt>
                <c:pt idx="4">
                  <c:v>8.1</c:v>
                </c:pt>
                <c:pt idx="5">
                  <c:v>7.9</c:v>
                </c:pt>
                <c:pt idx="6">
                  <c:v>5.3</c:v>
                </c:pt>
                <c:pt idx="7">
                  <c:v>4.7</c:v>
                </c:pt>
                <c:pt idx="8">
                  <c:v>1.5</c:v>
                </c:pt>
                <c:pt idx="9">
                  <c:v>4.1</c:v>
                </c:pt>
                <c:pt idx="10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2791544"/>
        <c:axId val="-2132794888"/>
      </c:barChart>
      <c:catAx>
        <c:axId val="-213279154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2794888"/>
        <c:crosses val="autoZero"/>
        <c:auto val="1"/>
        <c:lblAlgn val="ctr"/>
        <c:lblOffset val="100"/>
        <c:noMultiLvlLbl val="0"/>
      </c:catAx>
      <c:valAx>
        <c:axId val="-2132794888"/>
        <c:scaling>
          <c:orientation val="minMax"/>
          <c:max val="40.0"/>
        </c:scaling>
        <c:delete val="1"/>
        <c:axPos val="t"/>
        <c:numFmt formatCode="0" sourceLinked="1"/>
        <c:majorTickMark val="out"/>
        <c:minorTickMark val="none"/>
        <c:tickLblPos val="none"/>
        <c:crossAx val="-2132791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C1B7AF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pattFill prst="lgCheck">
                <a:fgClr>
                  <a:schemeClr val="bg1">
                    <a:lumMod val="75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dLbl>
              <c:idx val="3"/>
              <c:layout>
                <c:manualLayout>
                  <c:x val="0.153893144471072"/>
                  <c:y val="0.064259065256327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latin typeface="Century Gothic"/>
                    <a:cs typeface="Century Gothic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Foglio1!$A$2:$A$4</c:f>
              <c:strCache>
                <c:ptCount val="3"/>
                <c:pt idx="0">
                  <c:v>penalizzato eccessivamente i comuni con i tagli</c:v>
                </c:pt>
                <c:pt idx="1">
                  <c:v>ha fatto bene a tagliare ai comuni perchè sprecano troppe risorse</c:v>
                </c:pt>
                <c:pt idx="2">
                  <c:v>non sa, non risponde</c:v>
                </c:pt>
              </c:strCache>
            </c:strRef>
          </c:cat>
          <c:val>
            <c:numRef>
              <c:f>Foglio1!$B$2:$B$4</c:f>
              <c:numCache>
                <c:formatCode>0</c:formatCode>
                <c:ptCount val="3"/>
                <c:pt idx="0">
                  <c:v>61.3</c:v>
                </c:pt>
                <c:pt idx="1">
                  <c:v>25.8</c:v>
                </c:pt>
                <c:pt idx="2">
                  <c:v>12.8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il Comune</c:v>
                </c:pt>
                <c:pt idx="1">
                  <c:v>lo Stato</c:v>
                </c:pt>
                <c:pt idx="2">
                  <c:v>la Regione</c:v>
                </c:pt>
                <c:pt idx="3">
                  <c:v>il quartiere/municipio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18.4</c:v>
                </c:pt>
                <c:pt idx="1">
                  <c:v>17.5</c:v>
                </c:pt>
                <c:pt idx="2">
                  <c:v>12.6</c:v>
                </c:pt>
                <c:pt idx="3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il Comune</c:v>
                </c:pt>
                <c:pt idx="1">
                  <c:v>lo Stato</c:v>
                </c:pt>
                <c:pt idx="2">
                  <c:v>la Regione</c:v>
                </c:pt>
                <c:pt idx="3">
                  <c:v>il quartiere/municipio</c:v>
                </c:pt>
              </c:strCache>
            </c:strRef>
          </c:cat>
          <c:val>
            <c:numRef>
              <c:f>Foglio1!$C$2:$C$5</c:f>
              <c:numCache>
                <c:formatCode>0</c:formatCode>
                <c:ptCount val="4"/>
                <c:pt idx="0">
                  <c:v>38.2</c:v>
                </c:pt>
                <c:pt idx="1">
                  <c:v>34.7</c:v>
                </c:pt>
                <c:pt idx="2">
                  <c:v>36.2</c:v>
                </c:pt>
                <c:pt idx="3">
                  <c:v>33.8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il Comune</c:v>
                </c:pt>
                <c:pt idx="1">
                  <c:v>lo Stato</c:v>
                </c:pt>
                <c:pt idx="2">
                  <c:v>la Regione</c:v>
                </c:pt>
                <c:pt idx="3">
                  <c:v>il quartiere/municipio</c:v>
                </c:pt>
              </c:strCache>
            </c:strRef>
          </c:cat>
          <c:val>
            <c:numRef>
              <c:f>Foglio1!$D$2:$D$5</c:f>
              <c:numCache>
                <c:formatCode>0</c:formatCode>
                <c:ptCount val="4"/>
                <c:pt idx="0">
                  <c:v>27.5</c:v>
                </c:pt>
                <c:pt idx="1">
                  <c:v>28.3</c:v>
                </c:pt>
                <c:pt idx="2">
                  <c:v>32.3</c:v>
                </c:pt>
                <c:pt idx="3">
                  <c:v>31.3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il Comune</c:v>
                </c:pt>
                <c:pt idx="1">
                  <c:v>lo Stato</c:v>
                </c:pt>
                <c:pt idx="2">
                  <c:v>la Regione</c:v>
                </c:pt>
                <c:pt idx="3">
                  <c:v>il quartiere/municipio</c:v>
                </c:pt>
              </c:strCache>
            </c:strRef>
          </c:cat>
          <c:val>
            <c:numRef>
              <c:f>Foglio1!$E$2:$E$5</c:f>
              <c:numCache>
                <c:formatCode>0</c:formatCode>
                <c:ptCount val="4"/>
                <c:pt idx="0">
                  <c:v>10.8</c:v>
                </c:pt>
                <c:pt idx="1">
                  <c:v>14.2</c:v>
                </c:pt>
                <c:pt idx="2">
                  <c:v>13.6</c:v>
                </c:pt>
                <c:pt idx="3">
                  <c:v>16.1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il Comune</c:v>
                </c:pt>
                <c:pt idx="1">
                  <c:v>lo Stato</c:v>
                </c:pt>
                <c:pt idx="2">
                  <c:v>la Regione</c:v>
                </c:pt>
                <c:pt idx="3">
                  <c:v>il quartiere/municipio</c:v>
                </c:pt>
              </c:strCache>
            </c:strRef>
          </c:cat>
          <c:val>
            <c:numRef>
              <c:f>Foglio1!$F$2:$F$5</c:f>
              <c:numCache>
                <c:formatCode>0</c:formatCode>
                <c:ptCount val="4"/>
                <c:pt idx="0">
                  <c:v>5.1</c:v>
                </c:pt>
                <c:pt idx="1">
                  <c:v>5.3</c:v>
                </c:pt>
                <c:pt idx="2">
                  <c:v>5.3</c:v>
                </c:pt>
                <c:pt idx="3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81603144"/>
        <c:axId val="2081606408"/>
      </c:barChart>
      <c:catAx>
        <c:axId val="208160314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081606408"/>
        <c:crosses val="autoZero"/>
        <c:auto val="1"/>
        <c:lblAlgn val="ctr"/>
        <c:lblOffset val="100"/>
        <c:noMultiLvlLbl val="0"/>
      </c:catAx>
      <c:valAx>
        <c:axId val="2081606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816031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3116957941233"/>
          <c:y val="0.0230769213297304"/>
          <c:w val="0.776883042058767"/>
          <c:h val="0.0643474618164358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08625336927224"/>
          <c:y val="0.0267591633161135"/>
          <c:w val="0.971698113207547"/>
          <c:h val="0.6102976190197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28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6"/>
                <c:pt idx="0">
                  <c:v>Stato</c:v>
                </c:pt>
                <c:pt idx="1">
                  <c:v>Comune</c:v>
                </c:pt>
                <c:pt idx="2">
                  <c:v>Regione</c:v>
                </c:pt>
                <c:pt idx="3">
                  <c:v>Camera di Commercio (CCIAA)</c:v>
                </c:pt>
                <c:pt idx="4">
                  <c:v>ASL</c:v>
                </c:pt>
                <c:pt idx="5">
                  <c:v>non sa/non risponde</c:v>
                </c:pt>
              </c:strCache>
            </c:strRef>
          </c:cat>
          <c:val>
            <c:numRef>
              <c:f>Foglio1!$B$2:$B$7</c:f>
              <c:numCache>
                <c:formatCode>0</c:formatCode>
                <c:ptCount val="6"/>
                <c:pt idx="0">
                  <c:v>5.7</c:v>
                </c:pt>
                <c:pt idx="1">
                  <c:v>34.6</c:v>
                </c:pt>
                <c:pt idx="2">
                  <c:v>13.2</c:v>
                </c:pt>
                <c:pt idx="3">
                  <c:v>5.9</c:v>
                </c:pt>
                <c:pt idx="4">
                  <c:v>3.1</c:v>
                </c:pt>
                <c:pt idx="5">
                  <c:v>37.0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81712568"/>
        <c:axId val="2081715944"/>
      </c:barChart>
      <c:catAx>
        <c:axId val="20817125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>
                <a:latin typeface="Century Gothic"/>
                <a:cs typeface="Century Gothic"/>
              </a:defRPr>
            </a:pPr>
            <a:endParaRPr lang="it-IT"/>
          </a:p>
        </c:txPr>
        <c:crossAx val="2081715944"/>
        <c:crosses val="autoZero"/>
        <c:auto val="1"/>
        <c:lblAlgn val="ctr"/>
        <c:lblOffset val="100"/>
        <c:noMultiLvlLbl val="0"/>
      </c:catAx>
      <c:valAx>
        <c:axId val="2081715944"/>
        <c:scaling>
          <c:orientation val="minMax"/>
          <c:max val="60.0"/>
        </c:scaling>
        <c:delete val="1"/>
        <c:axPos val="l"/>
        <c:numFmt formatCode="0" sourceLinked="1"/>
        <c:majorTickMark val="out"/>
        <c:minorTickMark val="none"/>
        <c:tickLblPos val="none"/>
        <c:crossAx val="2081712568"/>
        <c:crosses val="autoZero"/>
        <c:crossBetween val="between"/>
      </c:valAx>
      <c:spPr>
        <a:solidFill>
          <a:srgbClr val="D09A2D">
            <a:alpha val="34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Foglio1!$B$2:$B$8</c:f>
              <c:numCache>
                <c:formatCode>0</c:formatCode>
                <c:ptCount val="7"/>
                <c:pt idx="0">
                  <c:v>9.0</c:v>
                </c:pt>
                <c:pt idx="1">
                  <c:v>6.9</c:v>
                </c:pt>
                <c:pt idx="2">
                  <c:v>4.0</c:v>
                </c:pt>
                <c:pt idx="3">
                  <c:v>1.5</c:v>
                </c:pt>
                <c:pt idx="4">
                  <c:v>2.5</c:v>
                </c:pt>
                <c:pt idx="5">
                  <c:v>2.1</c:v>
                </c:pt>
                <c:pt idx="6">
                  <c:v>2.9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Foglio1!$C$2:$C$8</c:f>
              <c:numCache>
                <c:formatCode>0</c:formatCode>
                <c:ptCount val="7"/>
                <c:pt idx="0">
                  <c:v>31.7</c:v>
                </c:pt>
                <c:pt idx="1">
                  <c:v>24.7</c:v>
                </c:pt>
                <c:pt idx="2">
                  <c:v>25.4</c:v>
                </c:pt>
                <c:pt idx="3">
                  <c:v>20.2</c:v>
                </c:pt>
                <c:pt idx="4">
                  <c:v>15.6</c:v>
                </c:pt>
                <c:pt idx="5">
                  <c:v>14.6</c:v>
                </c:pt>
                <c:pt idx="6">
                  <c:v>9.700000000000001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Foglio1!$D$2:$D$8</c:f>
              <c:numCache>
                <c:formatCode>0</c:formatCode>
                <c:ptCount val="7"/>
                <c:pt idx="0">
                  <c:v>32.9</c:v>
                </c:pt>
                <c:pt idx="1">
                  <c:v>35.6</c:v>
                </c:pt>
                <c:pt idx="2">
                  <c:v>35.7</c:v>
                </c:pt>
                <c:pt idx="3">
                  <c:v>39.6</c:v>
                </c:pt>
                <c:pt idx="4">
                  <c:v>33.5</c:v>
                </c:pt>
                <c:pt idx="5">
                  <c:v>35.0</c:v>
                </c:pt>
                <c:pt idx="6">
                  <c:v>35.4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Foglio1!$E$2:$E$8</c:f>
              <c:numCache>
                <c:formatCode>0</c:formatCode>
                <c:ptCount val="7"/>
                <c:pt idx="0">
                  <c:v>22.1</c:v>
                </c:pt>
                <c:pt idx="1">
                  <c:v>28.2</c:v>
                </c:pt>
                <c:pt idx="2">
                  <c:v>23.5</c:v>
                </c:pt>
                <c:pt idx="3">
                  <c:v>26.6</c:v>
                </c:pt>
                <c:pt idx="4">
                  <c:v>44.9</c:v>
                </c:pt>
                <c:pt idx="5">
                  <c:v>40.4</c:v>
                </c:pt>
                <c:pt idx="6">
                  <c:v>48.5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Foglio1!$F$2:$F$8</c:f>
              <c:numCache>
                <c:formatCode>0</c:formatCode>
                <c:ptCount val="7"/>
                <c:pt idx="0">
                  <c:v>4.3</c:v>
                </c:pt>
                <c:pt idx="1">
                  <c:v>4.0</c:v>
                </c:pt>
                <c:pt idx="2">
                  <c:v>11.4</c:v>
                </c:pt>
                <c:pt idx="3">
                  <c:v>11.0</c:v>
                </c:pt>
                <c:pt idx="4">
                  <c:v>2.0</c:v>
                </c:pt>
                <c:pt idx="5">
                  <c:v>7.8</c:v>
                </c:pt>
                <c:pt idx="6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81836552"/>
        <c:axId val="2081839816"/>
      </c:barChart>
      <c:catAx>
        <c:axId val="20818365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081839816"/>
        <c:crosses val="autoZero"/>
        <c:auto val="1"/>
        <c:lblAlgn val="ctr"/>
        <c:lblOffset val="100"/>
        <c:noMultiLvlLbl val="0"/>
      </c:catAx>
      <c:valAx>
        <c:axId val="208183981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818365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0766980346968824"/>
          <c:y val="0.0230769213297304"/>
          <c:w val="0.992330196530312"/>
          <c:h val="0.0643474618164358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dei rappresentanti degli artigiani</c:v>
                </c:pt>
                <c:pt idx="2">
                  <c:v>dei rappresentanti degli imprenditori</c:v>
                </c:pt>
                <c:pt idx="3">
                  <c:v>dei rappresentanti dei commercianti</c:v>
                </c:pt>
                <c:pt idx="4">
                  <c:v>del presidente della Regione</c:v>
                </c:pt>
                <c:pt idx="5">
                  <c:v>dei rappresentanti degli agricoltori</c:v>
                </c:pt>
                <c:pt idx="6">
                  <c:v>del prefetto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Foglio1!$B$2:$B$10</c:f>
              <c:numCache>
                <c:formatCode>0</c:formatCode>
                <c:ptCount val="9"/>
                <c:pt idx="0">
                  <c:v>23.9</c:v>
                </c:pt>
                <c:pt idx="1">
                  <c:v>13.2</c:v>
                </c:pt>
                <c:pt idx="2">
                  <c:v>14.1</c:v>
                </c:pt>
                <c:pt idx="3">
                  <c:v>11.5</c:v>
                </c:pt>
                <c:pt idx="4">
                  <c:v>16.3</c:v>
                </c:pt>
                <c:pt idx="5">
                  <c:v>11.0</c:v>
                </c:pt>
                <c:pt idx="6">
                  <c:v>10.1</c:v>
                </c:pt>
                <c:pt idx="7">
                  <c:v>7.5</c:v>
                </c:pt>
                <c:pt idx="8">
                  <c:v>7.4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dei rappresentanti degli artigiani</c:v>
                </c:pt>
                <c:pt idx="2">
                  <c:v>dei rappresentanti degli imprenditori</c:v>
                </c:pt>
                <c:pt idx="3">
                  <c:v>dei rappresentanti dei commercianti</c:v>
                </c:pt>
                <c:pt idx="4">
                  <c:v>del presidente della Regione</c:v>
                </c:pt>
                <c:pt idx="5">
                  <c:v>dei rappresentanti degli agricoltori</c:v>
                </c:pt>
                <c:pt idx="6">
                  <c:v>del prefetto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Foglio1!$C$2:$C$10</c:f>
              <c:numCache>
                <c:formatCode>0</c:formatCode>
                <c:ptCount val="9"/>
                <c:pt idx="0">
                  <c:v>40.5</c:v>
                </c:pt>
                <c:pt idx="1">
                  <c:v>43.2</c:v>
                </c:pt>
                <c:pt idx="2">
                  <c:v>41.3</c:v>
                </c:pt>
                <c:pt idx="3">
                  <c:v>43.2</c:v>
                </c:pt>
                <c:pt idx="4">
                  <c:v>36.5</c:v>
                </c:pt>
                <c:pt idx="5">
                  <c:v>37.8</c:v>
                </c:pt>
                <c:pt idx="6">
                  <c:v>31.3</c:v>
                </c:pt>
                <c:pt idx="7">
                  <c:v>32.9</c:v>
                </c:pt>
                <c:pt idx="8">
                  <c:v>23.1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dei rappresentanti degli artigiani</c:v>
                </c:pt>
                <c:pt idx="2">
                  <c:v>dei rappresentanti degli imprenditori</c:v>
                </c:pt>
                <c:pt idx="3">
                  <c:v>dei rappresentanti dei commercianti</c:v>
                </c:pt>
                <c:pt idx="4">
                  <c:v>del presidente della Regione</c:v>
                </c:pt>
                <c:pt idx="5">
                  <c:v>dei rappresentanti degli agricoltori</c:v>
                </c:pt>
                <c:pt idx="6">
                  <c:v>del prefetto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Foglio1!$D$2:$D$10</c:f>
              <c:numCache>
                <c:formatCode>0</c:formatCode>
                <c:ptCount val="9"/>
                <c:pt idx="0">
                  <c:v>20.7</c:v>
                </c:pt>
                <c:pt idx="1">
                  <c:v>26.7</c:v>
                </c:pt>
                <c:pt idx="2">
                  <c:v>27.0</c:v>
                </c:pt>
                <c:pt idx="3">
                  <c:v>28.2</c:v>
                </c:pt>
                <c:pt idx="4">
                  <c:v>26.9</c:v>
                </c:pt>
                <c:pt idx="5">
                  <c:v>32.0</c:v>
                </c:pt>
                <c:pt idx="6">
                  <c:v>32.7</c:v>
                </c:pt>
                <c:pt idx="7">
                  <c:v>35.2</c:v>
                </c:pt>
                <c:pt idx="8">
                  <c:v>33.9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dei rappresentanti degli artigiani</c:v>
                </c:pt>
                <c:pt idx="2">
                  <c:v>dei rappresentanti degli imprenditori</c:v>
                </c:pt>
                <c:pt idx="3">
                  <c:v>dei rappresentanti dei commercianti</c:v>
                </c:pt>
                <c:pt idx="4">
                  <c:v>del presidente della Regione</c:v>
                </c:pt>
                <c:pt idx="5">
                  <c:v>dei rappresentanti degli agricoltori</c:v>
                </c:pt>
                <c:pt idx="6">
                  <c:v>del prefetto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Foglio1!$E$2:$E$10</c:f>
              <c:numCache>
                <c:formatCode>0</c:formatCode>
                <c:ptCount val="9"/>
                <c:pt idx="0">
                  <c:v>8.6</c:v>
                </c:pt>
                <c:pt idx="1">
                  <c:v>8.700000000000001</c:v>
                </c:pt>
                <c:pt idx="2">
                  <c:v>9.1</c:v>
                </c:pt>
                <c:pt idx="3">
                  <c:v>8.8</c:v>
                </c:pt>
                <c:pt idx="4">
                  <c:v>12.7</c:v>
                </c:pt>
                <c:pt idx="5">
                  <c:v>10.6</c:v>
                </c:pt>
                <c:pt idx="6">
                  <c:v>16.0</c:v>
                </c:pt>
                <c:pt idx="7">
                  <c:v>13.9</c:v>
                </c:pt>
                <c:pt idx="8">
                  <c:v>28.3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dei rappresentanti degli artigiani</c:v>
                </c:pt>
                <c:pt idx="2">
                  <c:v>dei rappresentanti degli imprenditori</c:v>
                </c:pt>
                <c:pt idx="3">
                  <c:v>dei rappresentanti dei commercianti</c:v>
                </c:pt>
                <c:pt idx="4">
                  <c:v>del presidente della Regione</c:v>
                </c:pt>
                <c:pt idx="5">
                  <c:v>dei rappresentanti degli agricoltori</c:v>
                </c:pt>
                <c:pt idx="6">
                  <c:v>del prefetto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Foglio1!$F$2:$F$10</c:f>
              <c:numCache>
                <c:formatCode>0</c:formatCode>
                <c:ptCount val="9"/>
                <c:pt idx="0">
                  <c:v>5.0</c:v>
                </c:pt>
                <c:pt idx="1">
                  <c:v>8.200000000000001</c:v>
                </c:pt>
                <c:pt idx="2">
                  <c:v>8.6</c:v>
                </c:pt>
                <c:pt idx="3">
                  <c:v>8.3</c:v>
                </c:pt>
                <c:pt idx="4">
                  <c:v>7.0</c:v>
                </c:pt>
                <c:pt idx="5">
                  <c:v>8.0</c:v>
                </c:pt>
                <c:pt idx="6">
                  <c:v>9.8</c:v>
                </c:pt>
                <c:pt idx="7">
                  <c:v>10.4</c:v>
                </c:pt>
                <c:pt idx="8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70258072"/>
        <c:axId val="2070201816"/>
      </c:barChart>
      <c:catAx>
        <c:axId val="207025807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070201816"/>
        <c:crosses val="autoZero"/>
        <c:auto val="1"/>
        <c:lblAlgn val="ctr"/>
        <c:lblOffset val="100"/>
        <c:noMultiLvlLbl val="0"/>
      </c:catAx>
      <c:valAx>
        <c:axId val="207020181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702580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307050338219918"/>
          <c:y val="0.0230769213297304"/>
          <c:w val="0.955744830676653"/>
          <c:h val="0.0643474618164358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del presidente della Regione</c:v>
                </c:pt>
                <c:pt idx="2">
                  <c:v>dei rappresentanti degli imprenditori</c:v>
                </c:pt>
                <c:pt idx="3">
                  <c:v>dei rappresentanti degli artigiani</c:v>
                </c:pt>
                <c:pt idx="4">
                  <c:v>dei rappresentanti dei commercianti</c:v>
                </c:pt>
                <c:pt idx="5">
                  <c:v>del prefetto</c:v>
                </c:pt>
                <c:pt idx="6">
                  <c:v>dei rappresentanti degli agricoltori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Foglio1!$B$2:$B$10</c:f>
              <c:numCache>
                <c:formatCode>0</c:formatCode>
                <c:ptCount val="9"/>
                <c:pt idx="0">
                  <c:v>27.1</c:v>
                </c:pt>
                <c:pt idx="1">
                  <c:v>16.6</c:v>
                </c:pt>
                <c:pt idx="2">
                  <c:v>8.6</c:v>
                </c:pt>
                <c:pt idx="3">
                  <c:v>9.3</c:v>
                </c:pt>
                <c:pt idx="4">
                  <c:v>8.6</c:v>
                </c:pt>
                <c:pt idx="5">
                  <c:v>12.1</c:v>
                </c:pt>
                <c:pt idx="6">
                  <c:v>8.8</c:v>
                </c:pt>
                <c:pt idx="7">
                  <c:v>7.2</c:v>
                </c:pt>
                <c:pt idx="8">
                  <c:v>6.4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del presidente della Regione</c:v>
                </c:pt>
                <c:pt idx="2">
                  <c:v>dei rappresentanti degli imprenditori</c:v>
                </c:pt>
                <c:pt idx="3">
                  <c:v>dei rappresentanti degli artigiani</c:v>
                </c:pt>
                <c:pt idx="4">
                  <c:v>dei rappresentanti dei commercianti</c:v>
                </c:pt>
                <c:pt idx="5">
                  <c:v>del prefetto</c:v>
                </c:pt>
                <c:pt idx="6">
                  <c:v>dei rappresentanti degli agricoltori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Foglio1!$C$2:$C$10</c:f>
              <c:numCache>
                <c:formatCode>0</c:formatCode>
                <c:ptCount val="9"/>
                <c:pt idx="0">
                  <c:v>41.1</c:v>
                </c:pt>
                <c:pt idx="1">
                  <c:v>37.0</c:v>
                </c:pt>
                <c:pt idx="2">
                  <c:v>39.3</c:v>
                </c:pt>
                <c:pt idx="3">
                  <c:v>37.0</c:v>
                </c:pt>
                <c:pt idx="4">
                  <c:v>37.2</c:v>
                </c:pt>
                <c:pt idx="5">
                  <c:v>33.4</c:v>
                </c:pt>
                <c:pt idx="6">
                  <c:v>33.6</c:v>
                </c:pt>
                <c:pt idx="7">
                  <c:v>30.2</c:v>
                </c:pt>
                <c:pt idx="8">
                  <c:v>25.6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del presidente della Regione</c:v>
                </c:pt>
                <c:pt idx="2">
                  <c:v>dei rappresentanti degli imprenditori</c:v>
                </c:pt>
                <c:pt idx="3">
                  <c:v>dei rappresentanti degli artigiani</c:v>
                </c:pt>
                <c:pt idx="4">
                  <c:v>dei rappresentanti dei commercianti</c:v>
                </c:pt>
                <c:pt idx="5">
                  <c:v>del prefetto</c:v>
                </c:pt>
                <c:pt idx="6">
                  <c:v>dei rappresentanti degli agricoltori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Foglio1!$D$2:$D$10</c:f>
              <c:numCache>
                <c:formatCode>0</c:formatCode>
                <c:ptCount val="9"/>
                <c:pt idx="0">
                  <c:v>16.4</c:v>
                </c:pt>
                <c:pt idx="1">
                  <c:v>25.1</c:v>
                </c:pt>
                <c:pt idx="2">
                  <c:v>31.5</c:v>
                </c:pt>
                <c:pt idx="3">
                  <c:v>33.1</c:v>
                </c:pt>
                <c:pt idx="4">
                  <c:v>34.2</c:v>
                </c:pt>
                <c:pt idx="5">
                  <c:v>29.8</c:v>
                </c:pt>
                <c:pt idx="6">
                  <c:v>35.3</c:v>
                </c:pt>
                <c:pt idx="7">
                  <c:v>36.2</c:v>
                </c:pt>
                <c:pt idx="8">
                  <c:v>35.2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del presidente della Regione</c:v>
                </c:pt>
                <c:pt idx="2">
                  <c:v>dei rappresentanti degli imprenditori</c:v>
                </c:pt>
                <c:pt idx="3">
                  <c:v>dei rappresentanti degli artigiani</c:v>
                </c:pt>
                <c:pt idx="4">
                  <c:v>dei rappresentanti dei commercianti</c:v>
                </c:pt>
                <c:pt idx="5">
                  <c:v>del prefetto</c:v>
                </c:pt>
                <c:pt idx="6">
                  <c:v>dei rappresentanti degli agricoltori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Foglio1!$E$2:$E$10</c:f>
              <c:numCache>
                <c:formatCode>0</c:formatCode>
                <c:ptCount val="9"/>
                <c:pt idx="0">
                  <c:v>8.700000000000001</c:v>
                </c:pt>
                <c:pt idx="1">
                  <c:v>13.0</c:v>
                </c:pt>
                <c:pt idx="2">
                  <c:v>12.2</c:v>
                </c:pt>
                <c:pt idx="3">
                  <c:v>11.5</c:v>
                </c:pt>
                <c:pt idx="4">
                  <c:v>11.1</c:v>
                </c:pt>
                <c:pt idx="5">
                  <c:v>15.7</c:v>
                </c:pt>
                <c:pt idx="6">
                  <c:v>13.2</c:v>
                </c:pt>
                <c:pt idx="7">
                  <c:v>16.7</c:v>
                </c:pt>
                <c:pt idx="8">
                  <c:v>24.7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del sindaco</c:v>
                </c:pt>
                <c:pt idx="1">
                  <c:v>del presidente della Regione</c:v>
                </c:pt>
                <c:pt idx="2">
                  <c:v>dei rappresentanti degli imprenditori</c:v>
                </c:pt>
                <c:pt idx="3">
                  <c:v>dei rappresentanti degli artigiani</c:v>
                </c:pt>
                <c:pt idx="4">
                  <c:v>dei rappresentanti dei commercianti</c:v>
                </c:pt>
                <c:pt idx="5">
                  <c:v>del prefetto</c:v>
                </c:pt>
                <c:pt idx="6">
                  <c:v>dei rappresentanti degli agricoltori</c:v>
                </c:pt>
                <c:pt idx="7">
                  <c:v>del presidente della Camera di Commercio</c:v>
                </c:pt>
                <c:pt idx="8">
                  <c:v>dei sindacati</c:v>
                </c:pt>
              </c:strCache>
            </c:strRef>
          </c:cat>
          <c:val>
            <c:numRef>
              <c:f>Foglio1!$F$2:$F$10</c:f>
              <c:numCache>
                <c:formatCode>0</c:formatCode>
                <c:ptCount val="9"/>
                <c:pt idx="0">
                  <c:v>6.7</c:v>
                </c:pt>
                <c:pt idx="1">
                  <c:v>8.3</c:v>
                </c:pt>
                <c:pt idx="2">
                  <c:v>8.4</c:v>
                </c:pt>
                <c:pt idx="3">
                  <c:v>9.0</c:v>
                </c:pt>
                <c:pt idx="4">
                  <c:v>8.8</c:v>
                </c:pt>
                <c:pt idx="5">
                  <c:v>9.0</c:v>
                </c:pt>
                <c:pt idx="6">
                  <c:v>9.1</c:v>
                </c:pt>
                <c:pt idx="7">
                  <c:v>9.700000000000001</c:v>
                </c:pt>
                <c:pt idx="8">
                  <c:v>8.200000000000001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70849400"/>
        <c:axId val="2070852664"/>
      </c:barChart>
      <c:catAx>
        <c:axId val="207084940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070852664"/>
        <c:crosses val="autoZero"/>
        <c:auto val="1"/>
        <c:lblAlgn val="ctr"/>
        <c:lblOffset val="100"/>
        <c:noMultiLvlLbl val="0"/>
      </c:catAx>
      <c:valAx>
        <c:axId val="2070852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708494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0360476281928174"/>
          <c:y val="0.0230769213297304"/>
          <c:w val="0.978851759383736"/>
          <c:h val="0.0643474618164358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la tutela ambientale</c:v>
                </c:pt>
                <c:pt idx="1">
                  <c:v>la qualità della vita</c:v>
                </c:pt>
                <c:pt idx="2">
                  <c:v>la sicurezza</c:v>
                </c:pt>
                <c:pt idx="3">
                  <c:v>l'accrescimento culturale</c:v>
                </c:pt>
                <c:pt idx="4">
                  <c:v>l'inclusione sociale e la lotta alla povertà</c:v>
                </c:pt>
                <c:pt idx="5">
                  <c:v>il sostegno ai giovani</c:v>
                </c:pt>
                <c:pt idx="6">
                  <c:v>lo sviluppo economico</c:v>
                </c:pt>
                <c:pt idx="7">
                  <c:v>la formazione e l'istruzione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20.4</c:v>
                </c:pt>
                <c:pt idx="1">
                  <c:v>19.8</c:v>
                </c:pt>
                <c:pt idx="2">
                  <c:v>17.9</c:v>
                </c:pt>
                <c:pt idx="3">
                  <c:v>14.6</c:v>
                </c:pt>
                <c:pt idx="4">
                  <c:v>15.1</c:v>
                </c:pt>
                <c:pt idx="5">
                  <c:v>13.5</c:v>
                </c:pt>
                <c:pt idx="6">
                  <c:v>14.7</c:v>
                </c:pt>
                <c:pt idx="7">
                  <c:v>12.8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la tutela ambientale</c:v>
                </c:pt>
                <c:pt idx="1">
                  <c:v>la qualità della vita</c:v>
                </c:pt>
                <c:pt idx="2">
                  <c:v>la sicurezza</c:v>
                </c:pt>
                <c:pt idx="3">
                  <c:v>l'accrescimento culturale</c:v>
                </c:pt>
                <c:pt idx="4">
                  <c:v>l'inclusione sociale e la lotta alla povertà</c:v>
                </c:pt>
                <c:pt idx="5">
                  <c:v>il sostegno ai giovani</c:v>
                </c:pt>
                <c:pt idx="6">
                  <c:v>lo sviluppo economico</c:v>
                </c:pt>
                <c:pt idx="7">
                  <c:v>la formazione e l'istruzione</c:v>
                </c:pt>
              </c:strCache>
            </c:strRef>
          </c:cat>
          <c:val>
            <c:numRef>
              <c:f>Foglio1!$C$2:$C$9</c:f>
              <c:numCache>
                <c:formatCode>0</c:formatCode>
                <c:ptCount val="8"/>
                <c:pt idx="0">
                  <c:v>39.6</c:v>
                </c:pt>
                <c:pt idx="1">
                  <c:v>38.2</c:v>
                </c:pt>
                <c:pt idx="2">
                  <c:v>37.8</c:v>
                </c:pt>
                <c:pt idx="3">
                  <c:v>40.3</c:v>
                </c:pt>
                <c:pt idx="4">
                  <c:v>39.2</c:v>
                </c:pt>
                <c:pt idx="5">
                  <c:v>40.0</c:v>
                </c:pt>
                <c:pt idx="6">
                  <c:v>36.0</c:v>
                </c:pt>
                <c:pt idx="7">
                  <c:v>36.2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la tutela ambientale</c:v>
                </c:pt>
                <c:pt idx="1">
                  <c:v>la qualità della vita</c:v>
                </c:pt>
                <c:pt idx="2">
                  <c:v>la sicurezza</c:v>
                </c:pt>
                <c:pt idx="3">
                  <c:v>l'accrescimento culturale</c:v>
                </c:pt>
                <c:pt idx="4">
                  <c:v>l'inclusione sociale e la lotta alla povertà</c:v>
                </c:pt>
                <c:pt idx="5">
                  <c:v>il sostegno ai giovani</c:v>
                </c:pt>
                <c:pt idx="6">
                  <c:v>lo sviluppo economico</c:v>
                </c:pt>
                <c:pt idx="7">
                  <c:v>la formazione e l'istruzione</c:v>
                </c:pt>
              </c:strCache>
            </c:strRef>
          </c:cat>
          <c:val>
            <c:numRef>
              <c:f>Foglio1!$D$2:$D$9</c:f>
              <c:numCache>
                <c:formatCode>0</c:formatCode>
                <c:ptCount val="8"/>
                <c:pt idx="0">
                  <c:v>23.5</c:v>
                </c:pt>
                <c:pt idx="1">
                  <c:v>24.3</c:v>
                </c:pt>
                <c:pt idx="2">
                  <c:v>26.9</c:v>
                </c:pt>
                <c:pt idx="3">
                  <c:v>26.2</c:v>
                </c:pt>
                <c:pt idx="4">
                  <c:v>27.5</c:v>
                </c:pt>
                <c:pt idx="5">
                  <c:v>28.4</c:v>
                </c:pt>
                <c:pt idx="6">
                  <c:v>31.5</c:v>
                </c:pt>
                <c:pt idx="7">
                  <c:v>31.5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la tutela ambientale</c:v>
                </c:pt>
                <c:pt idx="1">
                  <c:v>la qualità della vita</c:v>
                </c:pt>
                <c:pt idx="2">
                  <c:v>la sicurezza</c:v>
                </c:pt>
                <c:pt idx="3">
                  <c:v>l'accrescimento culturale</c:v>
                </c:pt>
                <c:pt idx="4">
                  <c:v>l'inclusione sociale e la lotta alla povertà</c:v>
                </c:pt>
                <c:pt idx="5">
                  <c:v>il sostegno ai giovani</c:v>
                </c:pt>
                <c:pt idx="6">
                  <c:v>lo sviluppo economico</c:v>
                </c:pt>
                <c:pt idx="7">
                  <c:v>la formazione e l'istruzione</c:v>
                </c:pt>
              </c:strCache>
            </c:strRef>
          </c:cat>
          <c:val>
            <c:numRef>
              <c:f>Foglio1!$E$2:$E$9</c:f>
              <c:numCache>
                <c:formatCode>0</c:formatCode>
                <c:ptCount val="8"/>
                <c:pt idx="0">
                  <c:v>9.200000000000001</c:v>
                </c:pt>
                <c:pt idx="1">
                  <c:v>10.5</c:v>
                </c:pt>
                <c:pt idx="2">
                  <c:v>9.8</c:v>
                </c:pt>
                <c:pt idx="3">
                  <c:v>11.1</c:v>
                </c:pt>
                <c:pt idx="4">
                  <c:v>10.8</c:v>
                </c:pt>
                <c:pt idx="5">
                  <c:v>10.3</c:v>
                </c:pt>
                <c:pt idx="6">
                  <c:v>10.2</c:v>
                </c:pt>
                <c:pt idx="7">
                  <c:v>11.7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la tutela ambientale</c:v>
                </c:pt>
                <c:pt idx="1">
                  <c:v>la qualità della vita</c:v>
                </c:pt>
                <c:pt idx="2">
                  <c:v>la sicurezza</c:v>
                </c:pt>
                <c:pt idx="3">
                  <c:v>l'accrescimento culturale</c:v>
                </c:pt>
                <c:pt idx="4">
                  <c:v>l'inclusione sociale e la lotta alla povertà</c:v>
                </c:pt>
                <c:pt idx="5">
                  <c:v>il sostegno ai giovani</c:v>
                </c:pt>
                <c:pt idx="6">
                  <c:v>lo sviluppo economico</c:v>
                </c:pt>
                <c:pt idx="7">
                  <c:v>la formazione e l'istruzione</c:v>
                </c:pt>
              </c:strCache>
            </c:strRef>
          </c:cat>
          <c:val>
            <c:numRef>
              <c:f>Foglio1!$F$2:$F$9</c:f>
              <c:numCache>
                <c:formatCode>0</c:formatCode>
                <c:ptCount val="8"/>
                <c:pt idx="0">
                  <c:v>7.2</c:v>
                </c:pt>
                <c:pt idx="1">
                  <c:v>7.2</c:v>
                </c:pt>
                <c:pt idx="2">
                  <c:v>7.0</c:v>
                </c:pt>
                <c:pt idx="3">
                  <c:v>7.9</c:v>
                </c:pt>
                <c:pt idx="4">
                  <c:v>7.4</c:v>
                </c:pt>
                <c:pt idx="5">
                  <c:v>7.7</c:v>
                </c:pt>
                <c:pt idx="6">
                  <c:v>7.0</c:v>
                </c:pt>
                <c:pt idx="7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134699752"/>
        <c:axId val="-2134696488"/>
      </c:barChart>
      <c:catAx>
        <c:axId val="-21346997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4696488"/>
        <c:crosses val="autoZero"/>
        <c:auto val="1"/>
        <c:lblAlgn val="ctr"/>
        <c:lblOffset val="100"/>
        <c:noMultiLvlLbl val="0"/>
      </c:catAx>
      <c:valAx>
        <c:axId val="-213469648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-2134699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0766980346968824"/>
          <c:y val="0.0230769213297304"/>
          <c:w val="0.992330196530312"/>
          <c:h val="0.0624706692913386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maggiori poteri rispetto agli attuali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della qualità della vita del comune</c:v>
                </c:pt>
                <c:pt idx="1">
                  <c:v>della tutela ambientale</c:v>
                </c:pt>
                <c:pt idx="2">
                  <c:v>dello sviluppo economico del comune</c:v>
                </c:pt>
                <c:pt idx="3">
                  <c:v>dell'inclusione sociale e la lotta alla povertà</c:v>
                </c:pt>
                <c:pt idx="4">
                  <c:v>della sicurezza</c:v>
                </c:pt>
                <c:pt idx="5">
                  <c:v>del sostegno ai giovani</c:v>
                </c:pt>
                <c:pt idx="6">
                  <c:v>dell'accrescimento culturale</c:v>
                </c:pt>
                <c:pt idx="7">
                  <c:v>della formazione e dell'istruzione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56.4</c:v>
                </c:pt>
                <c:pt idx="1">
                  <c:v>54.2</c:v>
                </c:pt>
                <c:pt idx="2">
                  <c:v>53.8</c:v>
                </c:pt>
                <c:pt idx="3">
                  <c:v>53.5</c:v>
                </c:pt>
                <c:pt idx="4">
                  <c:v>52.9</c:v>
                </c:pt>
                <c:pt idx="5">
                  <c:v>51.0</c:v>
                </c:pt>
                <c:pt idx="6">
                  <c:v>45.4</c:v>
                </c:pt>
                <c:pt idx="7">
                  <c:v>42.1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minori poteri rispetto agli attuali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della qualità della vita del comune</c:v>
                </c:pt>
                <c:pt idx="1">
                  <c:v>della tutela ambientale</c:v>
                </c:pt>
                <c:pt idx="2">
                  <c:v>dello sviluppo economico del comune</c:v>
                </c:pt>
                <c:pt idx="3">
                  <c:v>dell'inclusione sociale e la lotta alla povertà</c:v>
                </c:pt>
                <c:pt idx="4">
                  <c:v>della sicurezza</c:v>
                </c:pt>
                <c:pt idx="5">
                  <c:v>del sostegno ai giovani</c:v>
                </c:pt>
                <c:pt idx="6">
                  <c:v>dell'accrescimento culturale</c:v>
                </c:pt>
                <c:pt idx="7">
                  <c:v>della formazione e dell'istruzione</c:v>
                </c:pt>
              </c:strCache>
            </c:strRef>
          </c:cat>
          <c:val>
            <c:numRef>
              <c:f>Foglio1!$C$2:$C$9</c:f>
              <c:numCache>
                <c:formatCode>0</c:formatCode>
                <c:ptCount val="8"/>
                <c:pt idx="0">
                  <c:v>15.2</c:v>
                </c:pt>
                <c:pt idx="1">
                  <c:v>15.1</c:v>
                </c:pt>
                <c:pt idx="2">
                  <c:v>15.8</c:v>
                </c:pt>
                <c:pt idx="3">
                  <c:v>15.7</c:v>
                </c:pt>
                <c:pt idx="4">
                  <c:v>15.7</c:v>
                </c:pt>
                <c:pt idx="5">
                  <c:v>15.4</c:v>
                </c:pt>
                <c:pt idx="6">
                  <c:v>17.0</c:v>
                </c:pt>
                <c:pt idx="7">
                  <c:v>18.1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va bene così com'è oggi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della qualità della vita del comune</c:v>
                </c:pt>
                <c:pt idx="1">
                  <c:v>della tutela ambientale</c:v>
                </c:pt>
                <c:pt idx="2">
                  <c:v>dello sviluppo economico del comune</c:v>
                </c:pt>
                <c:pt idx="3">
                  <c:v>dell'inclusione sociale e la lotta alla povertà</c:v>
                </c:pt>
                <c:pt idx="4">
                  <c:v>della sicurezza</c:v>
                </c:pt>
                <c:pt idx="5">
                  <c:v>del sostegno ai giovani</c:v>
                </c:pt>
                <c:pt idx="6">
                  <c:v>dell'accrescimento culturale</c:v>
                </c:pt>
                <c:pt idx="7">
                  <c:v>della formazione e dell'istruzione</c:v>
                </c:pt>
              </c:strCache>
            </c:strRef>
          </c:cat>
          <c:val>
            <c:numRef>
              <c:f>Foglio1!$D$2:$D$9</c:f>
              <c:numCache>
                <c:formatCode>0</c:formatCode>
                <c:ptCount val="8"/>
                <c:pt idx="0">
                  <c:v>15.4</c:v>
                </c:pt>
                <c:pt idx="1">
                  <c:v>17.7</c:v>
                </c:pt>
                <c:pt idx="2">
                  <c:v>16.9</c:v>
                </c:pt>
                <c:pt idx="3">
                  <c:v>17.4</c:v>
                </c:pt>
                <c:pt idx="4">
                  <c:v>18.4</c:v>
                </c:pt>
                <c:pt idx="5">
                  <c:v>20.1</c:v>
                </c:pt>
                <c:pt idx="6">
                  <c:v>23.7</c:v>
                </c:pt>
                <c:pt idx="7">
                  <c:v>26.1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non sa</c:v>
                </c:pt>
              </c:strCache>
            </c:strRef>
          </c:tx>
          <c:spPr>
            <a:pattFill prst="lgCheck">
              <a:fgClr>
                <a:srgbClr val="E4E4E4"/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della qualità della vita del comune</c:v>
                </c:pt>
                <c:pt idx="1">
                  <c:v>della tutela ambientale</c:v>
                </c:pt>
                <c:pt idx="2">
                  <c:v>dello sviluppo economico del comune</c:v>
                </c:pt>
                <c:pt idx="3">
                  <c:v>dell'inclusione sociale e la lotta alla povertà</c:v>
                </c:pt>
                <c:pt idx="4">
                  <c:v>della sicurezza</c:v>
                </c:pt>
                <c:pt idx="5">
                  <c:v>del sostegno ai giovani</c:v>
                </c:pt>
                <c:pt idx="6">
                  <c:v>dell'accrescimento culturale</c:v>
                </c:pt>
                <c:pt idx="7">
                  <c:v>della formazione e dell'istruzione</c:v>
                </c:pt>
              </c:strCache>
            </c:strRef>
          </c:cat>
          <c:val>
            <c:numRef>
              <c:f>Foglio1!$E$2:$E$9</c:f>
              <c:numCache>
                <c:formatCode>0</c:formatCode>
                <c:ptCount val="8"/>
                <c:pt idx="0">
                  <c:v>14.0</c:v>
                </c:pt>
                <c:pt idx="1">
                  <c:v>13.0</c:v>
                </c:pt>
                <c:pt idx="2">
                  <c:v>13.0</c:v>
                </c:pt>
                <c:pt idx="3">
                  <c:v>13.4</c:v>
                </c:pt>
                <c:pt idx="4">
                  <c:v>12.9</c:v>
                </c:pt>
                <c:pt idx="5">
                  <c:v>13.6</c:v>
                </c:pt>
                <c:pt idx="6">
                  <c:v>13.9</c:v>
                </c:pt>
                <c:pt idx="7">
                  <c:v>13.8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70324056"/>
        <c:axId val="2070327464"/>
      </c:barChart>
      <c:catAx>
        <c:axId val="207032405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070327464"/>
        <c:crosses val="autoZero"/>
        <c:auto val="1"/>
        <c:lblAlgn val="ctr"/>
        <c:lblOffset val="100"/>
        <c:noMultiLvlLbl val="0"/>
      </c:catAx>
      <c:valAx>
        <c:axId val="20703274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703240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0766980346968824"/>
          <c:y val="0.0230769213297304"/>
          <c:w val="0.992330196530312"/>
          <c:h val="0.0624706692913386"/>
        </c:manualLayout>
      </c:layout>
      <c:overlay val="0"/>
      <c:spPr>
        <a:ln>
          <a:solidFill>
            <a:srgbClr val="000000"/>
          </a:solidFill>
        </a:ln>
      </c:spPr>
      <c:txPr>
        <a:bodyPr/>
        <a:lstStyle/>
        <a:p>
          <a:pPr>
            <a:defRPr sz="12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08625336927224"/>
          <c:y val="0.0862239706852546"/>
          <c:w val="0.971698113207547"/>
          <c:h val="0.690575108968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28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che si candidano esclusivamente sulla base delle loro competenze</c:v>
                </c:pt>
                <c:pt idx="1">
                  <c:v>provenienti dall'ambito della gente comune</c:v>
                </c:pt>
                <c:pt idx="2">
                  <c:v>indicati dalle scelte di partito</c:v>
                </c:pt>
                <c:pt idx="3">
                  <c:v>non sa 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40.2</c:v>
                </c:pt>
                <c:pt idx="1">
                  <c:v>39.1</c:v>
                </c:pt>
                <c:pt idx="2">
                  <c:v>7.5</c:v>
                </c:pt>
                <c:pt idx="3">
                  <c:v>13.2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136436312"/>
        <c:axId val="-2136432936"/>
      </c:barChart>
      <c:catAx>
        <c:axId val="-2136436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6432936"/>
        <c:crosses val="autoZero"/>
        <c:auto val="1"/>
        <c:lblAlgn val="ctr"/>
        <c:lblOffset val="100"/>
        <c:noMultiLvlLbl val="0"/>
      </c:catAx>
      <c:valAx>
        <c:axId val="-2136432936"/>
        <c:scaling>
          <c:orientation val="minMax"/>
          <c:max val="70.0"/>
        </c:scaling>
        <c:delete val="1"/>
        <c:axPos val="l"/>
        <c:numFmt formatCode="0" sourceLinked="1"/>
        <c:majorTickMark val="out"/>
        <c:minorTickMark val="none"/>
        <c:tickLblPos val="none"/>
        <c:crossAx val="-2136436312"/>
        <c:crosses val="autoZero"/>
        <c:crossBetween val="between"/>
      </c:valAx>
      <c:spPr>
        <a:solidFill>
          <a:srgbClr val="D09A2D">
            <a:alpha val="25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FFCC66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solidFill>
                <a:srgbClr val="C1B7AF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solidFill>
                <a:srgbClr val="E4E4E4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dLbl>
              <c:idx val="0"/>
              <c:layout>
                <c:manualLayout>
                  <c:x val="-0.120575764297069"/>
                  <c:y val="0.09531744063488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5019962293446"/>
                  <c:y val="0.13906224812449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596236738013382"/>
                  <c:y val="0.086384152768305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latin typeface="Century Gothic"/>
                    <a:cs typeface="Century Gothic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Foglio1!$A$2:$A$6</c:f>
              <c:strCache>
                <c:ptCount val="5"/>
                <c:pt idx="0">
                  <c:v>molto</c:v>
                </c:pt>
                <c:pt idx="1">
                  <c:v>abbastanza</c:v>
                </c:pt>
                <c:pt idx="2">
                  <c:v>poco</c:v>
                </c:pt>
                <c:pt idx="3">
                  <c:v>per niente</c:v>
                </c:pt>
                <c:pt idx="4">
                  <c:v>non sa</c:v>
                </c:pt>
              </c:strCache>
            </c:strRef>
          </c:cat>
          <c:val>
            <c:numRef>
              <c:f>Foglio1!$B$2:$B$6</c:f>
              <c:numCache>
                <c:formatCode>0</c:formatCode>
                <c:ptCount val="5"/>
                <c:pt idx="0">
                  <c:v>12.2</c:v>
                </c:pt>
                <c:pt idx="1">
                  <c:v>32.6</c:v>
                </c:pt>
                <c:pt idx="2">
                  <c:v>36.3</c:v>
                </c:pt>
                <c:pt idx="3">
                  <c:v>12.7</c:v>
                </c:pt>
                <c:pt idx="4">
                  <c:v>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08625336927224"/>
          <c:y val="0.0624380477375982"/>
          <c:w val="0.979784366576819"/>
          <c:h val="0.7411201952318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28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6"/>
                <c:pt idx="0">
                  <c:v>18-24 anni</c:v>
                </c:pt>
                <c:pt idx="1">
                  <c:v>25-34 anni</c:v>
                </c:pt>
                <c:pt idx="2">
                  <c:v>35-44 anni</c:v>
                </c:pt>
                <c:pt idx="3">
                  <c:v>45-54 anni</c:v>
                </c:pt>
                <c:pt idx="4">
                  <c:v>55-64 anni</c:v>
                </c:pt>
                <c:pt idx="5">
                  <c:v>oltre 64 anni</c:v>
                </c:pt>
              </c:strCache>
            </c:strRef>
          </c:cat>
          <c:val>
            <c:numRef>
              <c:f>Foglio1!$B$2:$B$7</c:f>
              <c:numCache>
                <c:formatCode>0</c:formatCode>
                <c:ptCount val="6"/>
                <c:pt idx="0">
                  <c:v>8.6</c:v>
                </c:pt>
                <c:pt idx="1">
                  <c:v>14.3</c:v>
                </c:pt>
                <c:pt idx="2">
                  <c:v>18.9</c:v>
                </c:pt>
                <c:pt idx="3">
                  <c:v>18.1</c:v>
                </c:pt>
                <c:pt idx="4">
                  <c:v>15.0</c:v>
                </c:pt>
                <c:pt idx="5">
                  <c:v>25.1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136648776"/>
        <c:axId val="-2136645400"/>
      </c:barChart>
      <c:catAx>
        <c:axId val="-21366487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 sz="1600">
                <a:latin typeface="Century Gothic"/>
                <a:cs typeface="Century Gothic"/>
              </a:defRPr>
            </a:pPr>
            <a:endParaRPr lang="it-IT"/>
          </a:p>
        </c:txPr>
        <c:crossAx val="-2136645400"/>
        <c:crosses val="autoZero"/>
        <c:auto val="1"/>
        <c:lblAlgn val="ctr"/>
        <c:lblOffset val="100"/>
        <c:noMultiLvlLbl val="0"/>
      </c:catAx>
      <c:valAx>
        <c:axId val="-2136645400"/>
        <c:scaling>
          <c:orientation val="minMax"/>
          <c:max val="50.0"/>
        </c:scaling>
        <c:delete val="1"/>
        <c:axPos val="l"/>
        <c:numFmt formatCode="0" sourceLinked="1"/>
        <c:majorTickMark val="out"/>
        <c:minorTickMark val="none"/>
        <c:tickLblPos val="none"/>
        <c:crossAx val="-2136648776"/>
        <c:crosses val="autoZero"/>
        <c:crossBetween val="between"/>
      </c:valAx>
      <c:spPr>
        <a:solidFill>
          <a:srgbClr val="D09A2D">
            <a:alpha val="30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08625336927224"/>
          <c:y val="0.0624380477375982"/>
          <c:w val="0.979784366576819"/>
          <c:h val="0.7411201952318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28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uomini</c:v>
                </c:pt>
                <c:pt idx="1">
                  <c:v>donne</c:v>
                </c:pt>
              </c:strCache>
            </c:strRef>
          </c:cat>
          <c:val>
            <c:numRef>
              <c:f>Foglio1!$B$2:$B$3</c:f>
              <c:numCache>
                <c:formatCode>0</c:formatCode>
                <c:ptCount val="2"/>
                <c:pt idx="0">
                  <c:v>48.0</c:v>
                </c:pt>
                <c:pt idx="1">
                  <c:v>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134683320"/>
        <c:axId val="-2134679944"/>
      </c:barChart>
      <c:catAx>
        <c:axId val="-21346833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 sz="1600">
                <a:latin typeface="Century Gothic"/>
                <a:cs typeface="Century Gothic"/>
              </a:defRPr>
            </a:pPr>
            <a:endParaRPr lang="it-IT"/>
          </a:p>
        </c:txPr>
        <c:crossAx val="-2134679944"/>
        <c:crosses val="autoZero"/>
        <c:auto val="1"/>
        <c:lblAlgn val="ctr"/>
        <c:lblOffset val="100"/>
        <c:noMultiLvlLbl val="0"/>
      </c:catAx>
      <c:valAx>
        <c:axId val="-2134679944"/>
        <c:scaling>
          <c:orientation val="minMax"/>
          <c:max val="70.0"/>
          <c:min val="0.0"/>
        </c:scaling>
        <c:delete val="1"/>
        <c:axPos val="l"/>
        <c:numFmt formatCode="0" sourceLinked="1"/>
        <c:majorTickMark val="out"/>
        <c:minorTickMark val="none"/>
        <c:tickLblPos val="none"/>
        <c:crossAx val="-2134683320"/>
        <c:crosses val="autoZero"/>
        <c:crossBetween val="between"/>
      </c:valAx>
      <c:spPr>
        <a:solidFill>
          <a:srgbClr val="D09A2D">
            <a:alpha val="30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694439357871"/>
          <c:y val="0.111244019138756"/>
          <c:w val="0.510305560642129"/>
          <c:h val="0.885167464114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effectLst/>
          </c:spPr>
          <c:invertIfNegative val="0"/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Foglio1!$A$2:$A$12</c:f>
              <c:strCache>
                <c:ptCount val="11"/>
                <c:pt idx="0">
                  <c:v>elementare / privo di titolo</c:v>
                </c:pt>
                <c:pt idx="1">
                  <c:v>media inferiore</c:v>
                </c:pt>
                <c:pt idx="2">
                  <c:v>superiori in corso</c:v>
                </c:pt>
                <c:pt idx="3">
                  <c:v>diploma di istituto professionale (3 anni)</c:v>
                </c:pt>
                <c:pt idx="4">
                  <c:v>diploma di maturità (5 anni)</c:v>
                </c:pt>
                <c:pt idx="5">
                  <c:v>università in corso / nessuna laurea conseguita</c:v>
                </c:pt>
                <c:pt idx="6">
                  <c:v>diploma universitario / laurea breve</c:v>
                </c:pt>
                <c:pt idx="7">
                  <c:v>laurea triennale di I livello</c:v>
                </c:pt>
                <c:pt idx="8">
                  <c:v>laurea specialistica di II livello o laurea 4-5 anni</c:v>
                </c:pt>
                <c:pt idx="9">
                  <c:v>master / scuola di specializzazione post laurea</c:v>
                </c:pt>
                <c:pt idx="10">
                  <c:v>dottorato di ricerca</c:v>
                </c:pt>
              </c:strCache>
            </c:strRef>
          </c:cat>
          <c:val>
            <c:numRef>
              <c:f>Foglio1!$B$2:$B$12</c:f>
              <c:numCache>
                <c:formatCode>0</c:formatCode>
                <c:ptCount val="11"/>
                <c:pt idx="0">
                  <c:v>4.0</c:v>
                </c:pt>
                <c:pt idx="1">
                  <c:v>22.2</c:v>
                </c:pt>
                <c:pt idx="2">
                  <c:v>1.1</c:v>
                </c:pt>
                <c:pt idx="3">
                  <c:v>12.3</c:v>
                </c:pt>
                <c:pt idx="4">
                  <c:v>33.9</c:v>
                </c:pt>
                <c:pt idx="5">
                  <c:v>8.6</c:v>
                </c:pt>
                <c:pt idx="6">
                  <c:v>3.0</c:v>
                </c:pt>
                <c:pt idx="7">
                  <c:v>2.6</c:v>
                </c:pt>
                <c:pt idx="8">
                  <c:v>8.3</c:v>
                </c:pt>
                <c:pt idx="9">
                  <c:v>3.2</c:v>
                </c:pt>
                <c:pt idx="10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5551752"/>
        <c:axId val="2125554920"/>
      </c:barChart>
      <c:catAx>
        <c:axId val="212555175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2125554920"/>
        <c:crosses val="autoZero"/>
        <c:auto val="1"/>
        <c:lblAlgn val="ctr"/>
        <c:lblOffset val="100"/>
        <c:noMultiLvlLbl val="0"/>
      </c:catAx>
      <c:valAx>
        <c:axId val="2125554920"/>
        <c:scaling>
          <c:orientation val="minMax"/>
          <c:max val="60.0"/>
        </c:scaling>
        <c:delete val="1"/>
        <c:axPos val="t"/>
        <c:numFmt formatCode="0" sourceLinked="1"/>
        <c:majorTickMark val="out"/>
        <c:minorTickMark val="none"/>
        <c:tickLblPos val="none"/>
        <c:crossAx val="2125551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08625336927224"/>
          <c:y val="0.124876095475196"/>
          <c:w val="0.982479784366577"/>
          <c:h val="0.723280753021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2800">
                    <a:latin typeface="Century Gothic"/>
                    <a:cs typeface="Century Gothic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6"/>
                <c:pt idx="0">
                  <c:v>una, io</c:v>
                </c:pt>
                <c:pt idx="1">
                  <c:v>due</c:v>
                </c:pt>
                <c:pt idx="2">
                  <c:v>tre</c:v>
                </c:pt>
                <c:pt idx="3">
                  <c:v>quattro</c:v>
                </c:pt>
                <c:pt idx="4">
                  <c:v>cinque</c:v>
                </c:pt>
                <c:pt idx="5">
                  <c:v>più di cinque</c:v>
                </c:pt>
              </c:strCache>
            </c:strRef>
          </c:cat>
          <c:val>
            <c:numRef>
              <c:f>Foglio1!$B$2:$B$7</c:f>
              <c:numCache>
                <c:formatCode>0</c:formatCode>
                <c:ptCount val="6"/>
                <c:pt idx="0">
                  <c:v>23.6</c:v>
                </c:pt>
                <c:pt idx="1">
                  <c:v>39.0</c:v>
                </c:pt>
                <c:pt idx="2">
                  <c:v>24.4</c:v>
                </c:pt>
                <c:pt idx="3">
                  <c:v>10.7</c:v>
                </c:pt>
                <c:pt idx="4">
                  <c:v>1.9</c:v>
                </c:pt>
                <c:pt idx="5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136963160"/>
        <c:axId val="-2136959784"/>
      </c:barChart>
      <c:catAx>
        <c:axId val="-21369631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-2136959784"/>
        <c:crosses val="autoZero"/>
        <c:auto val="1"/>
        <c:lblAlgn val="ctr"/>
        <c:lblOffset val="100"/>
        <c:noMultiLvlLbl val="0"/>
      </c:catAx>
      <c:valAx>
        <c:axId val="-2136959784"/>
        <c:scaling>
          <c:orientation val="minMax"/>
          <c:max val="60.0"/>
        </c:scaling>
        <c:delete val="1"/>
        <c:axPos val="l"/>
        <c:numFmt formatCode="0" sourceLinked="1"/>
        <c:majorTickMark val="out"/>
        <c:minorTickMark val="none"/>
        <c:tickLblPos val="none"/>
        <c:crossAx val="-2136963160"/>
        <c:crosses val="autoZero"/>
        <c:crossBetween val="between"/>
      </c:valAx>
      <c:spPr>
        <a:solidFill>
          <a:srgbClr val="D09A2D">
            <a:alpha val="25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54782" y="0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8488" y="512763"/>
            <a:ext cx="3702050" cy="2562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30537" y="3246240"/>
            <a:ext cx="7317952" cy="307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92479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54782" y="6492479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99FEF2-0717-AE4F-86C1-F8E3B056CA0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56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3812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2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4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5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6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7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8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9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077257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10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11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12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14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15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16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17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18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19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20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21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22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24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25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26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27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28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29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30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31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32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34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23B310-626B-4149-90AB-0ACAB0687820}" type="slidenum">
              <a:rPr lang="it-IT"/>
              <a:pPr/>
              <a:t>35</a:t>
            </a:fld>
            <a:endParaRPr lang="it-IT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a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4"/>
          <p:cNvSpPr>
            <a:spLocks noGrp="1"/>
          </p:cNvSpPr>
          <p:nvPr>
            <p:ph type="title"/>
          </p:nvPr>
        </p:nvSpPr>
        <p:spPr>
          <a:xfrm>
            <a:off x="203200" y="158850"/>
            <a:ext cx="8956926" cy="324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9" name="Text Box 4"/>
          <p:cNvSpPr txBox="1">
            <a:spLocks noChangeArrowheads="1"/>
          </p:cNvSpPr>
          <p:nvPr userDrawn="1"/>
        </p:nvSpPr>
        <p:spPr bwMode="auto">
          <a:xfrm>
            <a:off x="9402335" y="6498767"/>
            <a:ext cx="4021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5EED9141-7D0C-EC46-9EA4-862D3FE9B763}" type="slidenum">
              <a:rPr lang="it-IT" sz="10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ea typeface="Helvetica" charset="0"/>
                <a:cs typeface="Century Gothic"/>
              </a:rPr>
              <a:pPr algn="ctr">
                <a:spcBef>
                  <a:spcPct val="50000"/>
                </a:spcBef>
                <a:defRPr/>
              </a:pPr>
              <a:t>‹n.›</a:t>
            </a:fld>
            <a:endParaRPr lang="it-IT" sz="10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entury Gothic"/>
              <a:ea typeface="Helvetica" charset="0"/>
              <a:cs typeface="Century Gothic"/>
            </a:endParaRPr>
          </a:p>
        </p:txBody>
      </p:sp>
      <p:sp>
        <p:nvSpPr>
          <p:cNvPr id="22" name="CasellaDiTesto 10"/>
          <p:cNvSpPr txBox="1">
            <a:spLocks noChangeArrowheads="1"/>
          </p:cNvSpPr>
          <p:nvPr userDrawn="1"/>
        </p:nvSpPr>
        <p:spPr bwMode="auto">
          <a:xfrm>
            <a:off x="7750175" y="6529544"/>
            <a:ext cx="1714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SWG</a:t>
            </a:r>
            <a:r>
              <a:rPr lang="it-IT" sz="600" cap="all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 </a:t>
            </a: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tutti </a:t>
            </a:r>
            <a:r>
              <a:rPr lang="it-IT" sz="6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i diritti riservati</a:t>
            </a:r>
          </a:p>
        </p:txBody>
      </p:sp>
      <p:pic>
        <p:nvPicPr>
          <p:cNvPr id="6" name="Immagine 5" descr="SWG_trasparen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8" y="6459877"/>
            <a:ext cx="274933" cy="324000"/>
          </a:xfrm>
          <a:prstGeom prst="rect">
            <a:avLst/>
          </a:prstGeom>
        </p:spPr>
      </p:pic>
      <p:pic>
        <p:nvPicPr>
          <p:cNvPr id="7" name="Immagine 6" descr="ANCI LOGO GIALL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245" y="197216"/>
            <a:ext cx="487055" cy="7199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68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Diaposita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1 9"/>
          <p:cNvCxnSpPr/>
          <p:nvPr userDrawn="1"/>
        </p:nvCxnSpPr>
        <p:spPr>
          <a:xfrm>
            <a:off x="139700" y="651855"/>
            <a:ext cx="8823325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olo 4"/>
          <p:cNvSpPr>
            <a:spLocks noGrp="1"/>
          </p:cNvSpPr>
          <p:nvPr>
            <p:ph type="title"/>
          </p:nvPr>
        </p:nvSpPr>
        <p:spPr>
          <a:xfrm>
            <a:off x="293314" y="133450"/>
            <a:ext cx="7873763" cy="3999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4" name="CasellaDiTesto 13"/>
          <p:cNvSpPr txBox="1"/>
          <p:nvPr userDrawn="1"/>
        </p:nvSpPr>
        <p:spPr>
          <a:xfrm>
            <a:off x="655027" y="1155078"/>
            <a:ext cx="275199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it-IT" sz="1600" dirty="0">
              <a:solidFill>
                <a:srgbClr val="004080"/>
              </a:solidFill>
            </a:endParaRPr>
          </a:p>
        </p:txBody>
      </p:sp>
      <p:sp>
        <p:nvSpPr>
          <p:cNvPr id="15" name="Titolo 4"/>
          <p:cNvSpPr txBox="1">
            <a:spLocks/>
          </p:cNvSpPr>
          <p:nvPr userDrawn="1"/>
        </p:nvSpPr>
        <p:spPr bwMode="auto">
          <a:xfrm>
            <a:off x="498463" y="936000"/>
            <a:ext cx="7957039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1" i="0" u="none" strike="noStrike" kern="0" cap="none" spc="0" normalizeH="0" baseline="0" noProof="0" dirty="0">
              <a:ln>
                <a:noFill/>
              </a:ln>
              <a:solidFill>
                <a:srgbClr val="004080"/>
              </a:solidFill>
              <a:effectLst/>
              <a:uLnTx/>
              <a:uFillTx/>
              <a:latin typeface="Century Gothic"/>
              <a:ea typeface="+mj-ea"/>
              <a:cs typeface="Century Gothic"/>
            </a:endParaRPr>
          </a:p>
        </p:txBody>
      </p:sp>
      <p:cxnSp>
        <p:nvCxnSpPr>
          <p:cNvPr id="18" name="Connettore 1 17"/>
          <p:cNvCxnSpPr>
            <a:cxnSpLocks noChangeShapeType="1"/>
          </p:cNvCxnSpPr>
          <p:nvPr userDrawn="1"/>
        </p:nvCxnSpPr>
        <p:spPr bwMode="auto">
          <a:xfrm rot="5400000">
            <a:off x="7017781" y="6634404"/>
            <a:ext cx="216000" cy="0"/>
          </a:xfrm>
          <a:prstGeom prst="line">
            <a:avLst/>
          </a:prstGeom>
          <a:noFill/>
          <a:ln w="2540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CasellaDiTesto 10"/>
          <p:cNvSpPr txBox="1">
            <a:spLocks noChangeArrowheads="1"/>
          </p:cNvSpPr>
          <p:nvPr userDrawn="1"/>
        </p:nvSpPr>
        <p:spPr bwMode="auto">
          <a:xfrm>
            <a:off x="6680200" y="6557739"/>
            <a:ext cx="159629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it-IT" sz="6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Century Gothic" charset="0"/>
                <a:cs typeface="Calibri"/>
              </a:rPr>
              <a:t>SWG</a:t>
            </a:r>
            <a:r>
              <a:rPr lang="it-IT" sz="600" cap="all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Century Gothic" charset="0"/>
                <a:cs typeface="Calibri"/>
              </a:rPr>
              <a:t>®</a:t>
            </a:r>
            <a:r>
              <a:rPr lang="it-IT" sz="6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Century Gothic" charset="0"/>
                <a:cs typeface="Calibri"/>
              </a:rPr>
              <a:t>   tutti i diritti riservati</a:t>
            </a:r>
          </a:p>
        </p:txBody>
      </p:sp>
      <p:cxnSp>
        <p:nvCxnSpPr>
          <p:cNvPr id="20" name="Connettore 1 19"/>
          <p:cNvCxnSpPr/>
          <p:nvPr userDrawn="1"/>
        </p:nvCxnSpPr>
        <p:spPr>
          <a:xfrm flipV="1">
            <a:off x="2" y="586019"/>
            <a:ext cx="8886825" cy="9909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4"/>
          <p:cNvSpPr txBox="1">
            <a:spLocks noChangeArrowheads="1"/>
          </p:cNvSpPr>
          <p:nvPr userDrawn="1"/>
        </p:nvSpPr>
        <p:spPr bwMode="auto">
          <a:xfrm>
            <a:off x="8192479" y="6419241"/>
            <a:ext cx="59006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5EED9141-7D0C-EC46-9EA4-862D3FE9B763}" type="slidenum">
              <a:rPr lang="it-IT" sz="15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entury Gothic"/>
                <a:ea typeface="Helvetica" charset="0"/>
                <a:cs typeface="Century Gothic"/>
              </a:rPr>
              <a:pPr algn="ctr">
                <a:spcBef>
                  <a:spcPct val="50000"/>
                </a:spcBef>
                <a:defRPr/>
              </a:pPr>
              <a:t>‹n.›</a:t>
            </a:fld>
            <a:endParaRPr lang="it-IT" sz="15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entury Gothic"/>
              <a:ea typeface="Helvetica" charset="0"/>
              <a:cs typeface="Century Gothic"/>
            </a:endParaRPr>
          </a:p>
        </p:txBody>
      </p:sp>
      <p:cxnSp>
        <p:nvCxnSpPr>
          <p:cNvPr id="22" name="Connettore 1 21"/>
          <p:cNvCxnSpPr>
            <a:cxnSpLocks noChangeShapeType="1"/>
          </p:cNvCxnSpPr>
          <p:nvPr userDrawn="1"/>
        </p:nvCxnSpPr>
        <p:spPr bwMode="auto">
          <a:xfrm rot="5400000">
            <a:off x="8155899" y="6634404"/>
            <a:ext cx="216000" cy="0"/>
          </a:xfrm>
          <a:prstGeom prst="line">
            <a:avLst/>
          </a:prstGeom>
          <a:noFill/>
          <a:ln w="2540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Ovale 23"/>
          <p:cNvSpPr/>
          <p:nvPr userDrawn="1"/>
        </p:nvSpPr>
        <p:spPr>
          <a:xfrm>
            <a:off x="8935338" y="76200"/>
            <a:ext cx="869063" cy="863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morning" dir="t"/>
          </a:scene3d>
          <a:sp3d prstMaterial="clear">
            <a:bevelT w="508000" h="508000"/>
            <a:bevelB w="508000" h="508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logo swg4coloriAPP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4434" y="6550088"/>
            <a:ext cx="703828" cy="18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5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a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4"/>
          <p:cNvSpPr>
            <a:spLocks noGrp="1"/>
          </p:cNvSpPr>
          <p:nvPr>
            <p:ph type="title"/>
          </p:nvPr>
        </p:nvSpPr>
        <p:spPr>
          <a:xfrm>
            <a:off x="203200" y="158850"/>
            <a:ext cx="8956926" cy="324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9" name="Text Box 4"/>
          <p:cNvSpPr txBox="1">
            <a:spLocks noChangeArrowheads="1"/>
          </p:cNvSpPr>
          <p:nvPr userDrawn="1"/>
        </p:nvSpPr>
        <p:spPr bwMode="auto">
          <a:xfrm>
            <a:off x="9402335" y="6498767"/>
            <a:ext cx="4021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5EED9141-7D0C-EC46-9EA4-862D3FE9B763}" type="slidenum">
              <a:rPr lang="it-IT" sz="10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ea typeface="Helvetica" charset="0"/>
                <a:cs typeface="Century Gothic"/>
              </a:rPr>
              <a:pPr algn="ctr">
                <a:spcBef>
                  <a:spcPct val="50000"/>
                </a:spcBef>
                <a:defRPr/>
              </a:pPr>
              <a:t>‹n.›</a:t>
            </a:fld>
            <a:endParaRPr lang="it-IT" sz="10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entury Gothic"/>
              <a:ea typeface="Helvetica" charset="0"/>
              <a:cs typeface="Century Gothic"/>
            </a:endParaRPr>
          </a:p>
        </p:txBody>
      </p:sp>
      <p:sp>
        <p:nvSpPr>
          <p:cNvPr id="22" name="CasellaDiTesto 10"/>
          <p:cNvSpPr txBox="1">
            <a:spLocks noChangeArrowheads="1"/>
          </p:cNvSpPr>
          <p:nvPr userDrawn="1"/>
        </p:nvSpPr>
        <p:spPr bwMode="auto">
          <a:xfrm>
            <a:off x="7750175" y="6529544"/>
            <a:ext cx="1714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SWG</a:t>
            </a:r>
            <a:r>
              <a:rPr lang="it-IT" sz="600" cap="all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 </a:t>
            </a: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tutti </a:t>
            </a:r>
            <a:r>
              <a:rPr lang="it-IT" sz="6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i diritti riservati</a:t>
            </a:r>
          </a:p>
        </p:txBody>
      </p:sp>
      <p:pic>
        <p:nvPicPr>
          <p:cNvPr id="6" name="Immagine 5" descr="SWG_trasparen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8" y="6459877"/>
            <a:ext cx="274933" cy="324000"/>
          </a:xfrm>
          <a:prstGeom prst="rect">
            <a:avLst/>
          </a:prstGeom>
        </p:spPr>
      </p:pic>
      <p:pic>
        <p:nvPicPr>
          <p:cNvPr id="7" name="Immagine 6" descr="ANCI LOGO GIALL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245" y="197216"/>
            <a:ext cx="487055" cy="7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7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4" name="Connettore 1 10"/>
          <p:cNvCxnSpPr>
            <a:cxnSpLocks noChangeShapeType="1"/>
          </p:cNvCxnSpPr>
          <p:nvPr userDrawn="1"/>
        </p:nvCxnSpPr>
        <p:spPr bwMode="auto">
          <a:xfrm>
            <a:off x="0" y="546101"/>
            <a:ext cx="9906000" cy="0"/>
          </a:xfrm>
          <a:prstGeom prst="line">
            <a:avLst/>
          </a:prstGeom>
          <a:noFill/>
          <a:ln w="3175">
            <a:solidFill>
              <a:srgbClr val="D09A2D"/>
            </a:solidFill>
            <a:round/>
            <a:headEnd/>
            <a:tailEnd/>
          </a:ln>
        </p:spPr>
      </p:cxnSp>
      <p:cxnSp>
        <p:nvCxnSpPr>
          <p:cNvPr id="6" name="Connettore 1 10"/>
          <p:cNvCxnSpPr>
            <a:cxnSpLocks noChangeShapeType="1"/>
          </p:cNvCxnSpPr>
          <p:nvPr userDrawn="1"/>
        </p:nvCxnSpPr>
        <p:spPr bwMode="auto">
          <a:xfrm>
            <a:off x="0" y="6388101"/>
            <a:ext cx="9906000" cy="0"/>
          </a:xfrm>
          <a:prstGeom prst="line">
            <a:avLst/>
          </a:prstGeom>
          <a:noFill/>
          <a:ln w="3175">
            <a:solidFill>
              <a:srgbClr val="D09A2D"/>
            </a:solidFill>
            <a:round/>
            <a:headEnd/>
            <a:tailE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7" r:id="rId2"/>
    <p:sldLayoutId id="2147483699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00000"/>
          </a:solidFill>
          <a:latin typeface="Century Gothic"/>
          <a:ea typeface="+mj-ea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0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8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4" Type="http://schemas.openxmlformats.org/officeDocument/2006/relationships/chart" Target="../charts/chart2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chart" Target="../charts/char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chart" Target="../charts/char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Connettore 1 60"/>
          <p:cNvCxnSpPr/>
          <p:nvPr/>
        </p:nvCxnSpPr>
        <p:spPr>
          <a:xfrm>
            <a:off x="6502400" y="0"/>
            <a:ext cx="0" cy="2794000"/>
          </a:xfrm>
          <a:prstGeom prst="line">
            <a:avLst/>
          </a:prstGeom>
          <a:ln w="3175" cmpd="sng">
            <a:solidFill>
              <a:srgbClr val="C1B7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ttangolo 55"/>
          <p:cNvSpPr/>
          <p:nvPr/>
        </p:nvSpPr>
        <p:spPr>
          <a:xfrm>
            <a:off x="0" y="2159000"/>
            <a:ext cx="9906000" cy="52322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algn="r"/>
            <a:r>
              <a:rPr lang="it-IT" sz="14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4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4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pPr algn="r"/>
            <a:r>
              <a:rPr lang="it-IT" sz="1400" b="1" i="1" dirty="0" smtClean="0">
                <a:latin typeface="Century Gothic"/>
                <a:cs typeface="Century Gothic"/>
              </a:rPr>
              <a:t>L’ITALIA </a:t>
            </a:r>
            <a:r>
              <a:rPr lang="it-IT" sz="1400" b="1" i="1" dirty="0">
                <a:latin typeface="Century Gothic"/>
                <a:cs typeface="Century Gothic"/>
              </a:rPr>
              <a:t>che Crede, che Ama, che Lotta</a:t>
            </a:r>
            <a:r>
              <a:rPr lang="it-IT" sz="1400" b="1" i="1" dirty="0" smtClean="0">
                <a:latin typeface="Century Gothic"/>
                <a:cs typeface="Century Gothic"/>
              </a:rPr>
              <a:t>,</a:t>
            </a:r>
            <a:r>
              <a:rPr lang="it-IT" sz="1400" dirty="0">
                <a:latin typeface="Century Gothic"/>
                <a:cs typeface="Century Gothic"/>
              </a:rPr>
              <a:t> </a:t>
            </a:r>
            <a:r>
              <a:rPr lang="it-IT" sz="1400" b="1" i="1" dirty="0" smtClean="0">
                <a:latin typeface="Century Gothic"/>
                <a:cs typeface="Century Gothic"/>
              </a:rPr>
              <a:t>l’ITALIA </a:t>
            </a:r>
            <a:r>
              <a:rPr lang="it-IT" sz="1400" b="1" i="1" dirty="0">
                <a:latin typeface="Century Gothic"/>
                <a:cs typeface="Century Gothic"/>
              </a:rPr>
              <a:t>che Vince</a:t>
            </a:r>
            <a:r>
              <a:rPr lang="it-IT" sz="1400" dirty="0">
                <a:latin typeface="Century Gothic"/>
                <a:cs typeface="Century Gothic"/>
              </a:rPr>
              <a:t> </a:t>
            </a:r>
            <a:endParaRPr lang="it-IT" sz="14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2760124"/>
            <a:ext cx="9906000" cy="1964275"/>
          </a:xfrm>
          <a:prstGeom prst="rect">
            <a:avLst/>
          </a:prstGeom>
          <a:solidFill>
            <a:srgbClr val="D09A2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Ovale 54"/>
          <p:cNvSpPr/>
          <p:nvPr/>
        </p:nvSpPr>
        <p:spPr>
          <a:xfrm>
            <a:off x="140955" y="381620"/>
            <a:ext cx="4368800" cy="58039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Ovale 38"/>
          <p:cNvSpPr>
            <a:spLocks noChangeAspect="1"/>
          </p:cNvSpPr>
          <p:nvPr/>
        </p:nvSpPr>
        <p:spPr>
          <a:xfrm rot="19380045">
            <a:off x="538291" y="923740"/>
            <a:ext cx="3574128" cy="4719660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/>
          <p:cNvGrpSpPr>
            <a:grpSpLocks noChangeAspect="1"/>
          </p:cNvGrpSpPr>
          <p:nvPr/>
        </p:nvGrpSpPr>
        <p:grpSpPr>
          <a:xfrm>
            <a:off x="842967" y="1429261"/>
            <a:ext cx="3073415" cy="3707992"/>
            <a:chOff x="538163" y="1378458"/>
            <a:chExt cx="3466171" cy="4181841"/>
          </a:xfrm>
        </p:grpSpPr>
        <p:grpSp>
          <p:nvGrpSpPr>
            <p:cNvPr id="47" name="Gruppo 46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igura a mano libera 47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49" name="Figura a mano libera 48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0" name="Figura a mano libera 49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3808413" y="2846564"/>
            <a:ext cx="6096000" cy="124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lnSpc>
                <a:spcPts val="4240"/>
              </a:lnSpc>
            </a:pPr>
            <a:r>
              <a:rPr lang="it-IT" sz="42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L’Italia </a:t>
            </a:r>
            <a:r>
              <a:rPr lang="it-IT" sz="4200" b="1" cap="small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che</a:t>
            </a:r>
            <a:r>
              <a:rPr lang="it-IT" sz="42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…</a:t>
            </a:r>
            <a:br>
              <a:rPr lang="it-IT" sz="42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</a:br>
            <a:r>
              <a:rPr lang="it-IT" sz="42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vuole </a:t>
            </a:r>
            <a:r>
              <a:rPr lang="it-IT" sz="4200" b="1" cap="small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essere </a:t>
            </a:r>
            <a:r>
              <a:rPr lang="it-IT" sz="42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migliore</a:t>
            </a:r>
            <a:r>
              <a:rPr lang="it-IT" sz="42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endParaRPr lang="it-IT" sz="4200" dirty="0">
              <a:ln>
                <a:solidFill>
                  <a:srgbClr val="000000"/>
                </a:solidFill>
              </a:ln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auto">
          <a:xfrm>
            <a:off x="1" y="6412068"/>
            <a:ext cx="9905999" cy="307777"/>
          </a:xfrm>
          <a:prstGeom prst="rect">
            <a:avLst/>
          </a:prstGeom>
          <a:solidFill>
            <a:srgbClr val="E4E4E4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it-IT" sz="1400" b="1" cap="all" dirty="0" smtClean="0">
                <a:solidFill>
                  <a:srgbClr val="262626"/>
                </a:solidFill>
                <a:latin typeface="Century Gothic"/>
                <a:cs typeface="Century Gothic"/>
              </a:rPr>
              <a:t>Enzo risso </a:t>
            </a:r>
            <a:r>
              <a:rPr lang="it-IT" sz="1000" b="1" cap="all" dirty="0" smtClean="0">
                <a:solidFill>
                  <a:srgbClr val="262626"/>
                </a:solidFill>
                <a:latin typeface="Century Gothic"/>
                <a:cs typeface="Century Gothic"/>
              </a:rPr>
              <a:t>direttore scientifico di SWG</a:t>
            </a:r>
            <a:r>
              <a:rPr lang="it-IT" sz="1400" b="1" cap="all" dirty="0" smtClean="0">
                <a:solidFill>
                  <a:srgbClr val="262626"/>
                </a:solidFill>
                <a:latin typeface="Century Gothic"/>
                <a:cs typeface="Century Gothic"/>
              </a:rPr>
              <a:t>.          29 ottobre 2015 | </a:t>
            </a:r>
            <a:r>
              <a:rPr lang="it-IT" sz="1400" b="1" dirty="0" smtClean="0">
                <a:latin typeface="Century Gothic"/>
                <a:cs typeface="Century Gothic"/>
              </a:rPr>
              <a:t>TORINO</a:t>
            </a:r>
            <a:r>
              <a:rPr lang="it-IT" sz="1400" b="1" dirty="0">
                <a:latin typeface="Century Gothic"/>
                <a:cs typeface="Century Gothic"/>
              </a:rPr>
              <a:t>, POLO FIERISTICO LINGOTTO </a:t>
            </a:r>
            <a:r>
              <a:rPr lang="it-IT" sz="1400" b="1" dirty="0" smtClean="0">
                <a:latin typeface="Century Gothic"/>
                <a:cs typeface="Century Gothic"/>
              </a:rPr>
              <a:t>FIERE</a:t>
            </a:r>
            <a:endParaRPr lang="it-IT" sz="1400" dirty="0">
              <a:latin typeface="Century Gothic"/>
              <a:cs typeface="Century Gothic"/>
            </a:endParaRPr>
          </a:p>
        </p:txBody>
      </p:sp>
      <p:sp>
        <p:nvSpPr>
          <p:cNvPr id="79" name="Ovale 78"/>
          <p:cNvSpPr/>
          <p:nvPr/>
        </p:nvSpPr>
        <p:spPr>
          <a:xfrm>
            <a:off x="6191250" y="730647"/>
            <a:ext cx="622300" cy="622300"/>
          </a:xfrm>
          <a:prstGeom prst="ellipse">
            <a:avLst/>
          </a:prstGeom>
          <a:solidFill>
            <a:srgbClr val="C1B7AF"/>
          </a:solidFill>
          <a:ln>
            <a:solidFill>
              <a:srgbClr val="C1B7AF"/>
            </a:solidFill>
          </a:ln>
          <a:scene3d>
            <a:camera prst="orthographicFront"/>
            <a:lightRig rig="threePt" dir="t"/>
          </a:scene3d>
          <a:sp3d>
            <a:bevelT w="254000"/>
            <a:bevelB w="254000" h="254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Text Box 22"/>
          <p:cNvSpPr txBox="1">
            <a:spLocks noChangeArrowheads="1"/>
          </p:cNvSpPr>
          <p:nvPr/>
        </p:nvSpPr>
        <p:spPr bwMode="auto">
          <a:xfrm>
            <a:off x="6108701" y="857131"/>
            <a:ext cx="787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ts val="2160"/>
              </a:lnSpc>
              <a:spcBef>
                <a:spcPts val="0"/>
              </a:spcBef>
              <a:defRPr/>
            </a:pPr>
            <a:r>
              <a:rPr lang="it-IT" sz="1800" b="1" dirty="0" smtClean="0">
                <a:solidFill>
                  <a:srgbClr val="262626"/>
                </a:solidFill>
                <a:latin typeface="+mn-lt"/>
                <a:cs typeface="Century Schoolbook"/>
              </a:rPr>
              <a:t>PER</a:t>
            </a:r>
          </a:p>
        </p:txBody>
      </p:sp>
      <p:pic>
        <p:nvPicPr>
          <p:cNvPr id="45" name="Immagine 44" descr="SWG_trasparen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029" y="347990"/>
            <a:ext cx="1177471" cy="1387615"/>
          </a:xfrm>
          <a:prstGeom prst="rect">
            <a:avLst/>
          </a:prstGeom>
        </p:spPr>
      </p:pic>
      <p:pic>
        <p:nvPicPr>
          <p:cNvPr id="51" name="Immagine 50" descr="ANCI LOGO GIALL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079" y="282956"/>
            <a:ext cx="1026668" cy="1517683"/>
          </a:xfrm>
          <a:prstGeom prst="rect">
            <a:avLst/>
          </a:prstGeom>
        </p:spPr>
      </p:pic>
      <p:sp>
        <p:nvSpPr>
          <p:cNvPr id="54" name="Rettangolo 53"/>
          <p:cNvSpPr/>
          <p:nvPr/>
        </p:nvSpPr>
        <p:spPr>
          <a:xfrm>
            <a:off x="6987151" y="672465"/>
            <a:ext cx="16488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>
                <a:latin typeface="Century Gothic"/>
                <a:cs typeface="Century Gothic"/>
              </a:rPr>
              <a:t>ASSOCIAZIONE</a:t>
            </a:r>
            <a:br>
              <a:rPr lang="it-IT" sz="1400" b="1" dirty="0" smtClean="0">
                <a:latin typeface="Century Gothic"/>
                <a:cs typeface="Century Gothic"/>
              </a:rPr>
            </a:br>
            <a:r>
              <a:rPr lang="it-IT" sz="1400" b="1" dirty="0" smtClean="0">
                <a:latin typeface="Century Gothic"/>
                <a:cs typeface="Century Gothic"/>
              </a:rPr>
              <a:t>NAZIONALE</a:t>
            </a:r>
            <a:br>
              <a:rPr lang="it-IT" sz="1400" b="1" dirty="0" smtClean="0">
                <a:latin typeface="Century Gothic"/>
                <a:cs typeface="Century Gothic"/>
              </a:rPr>
            </a:br>
            <a:r>
              <a:rPr lang="it-IT" sz="1400" b="1" dirty="0" smtClean="0">
                <a:latin typeface="Century Gothic"/>
                <a:cs typeface="Century Gothic"/>
              </a:rPr>
              <a:t>DEI COMUNI</a:t>
            </a:r>
            <a:endParaRPr lang="it-IT" sz="14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4826000" y="4037168"/>
            <a:ext cx="5079999" cy="71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500"/>
              </a:spcBef>
              <a:defRPr/>
            </a:pP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INDAGINE </a:t>
            </a:r>
            <a:r>
              <a:rPr lang="it-IT" sz="1800" b="1" cap="all" dirty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campionaria</a:t>
            </a:r>
          </a:p>
          <a:p>
            <a:pPr>
              <a:spcBef>
                <a:spcPts val="500"/>
              </a:spcBef>
              <a:defRPr/>
            </a:pP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SULL’OPINIONE PUBBLICA ITALIANA</a:t>
            </a:r>
            <a:endParaRPr lang="it-IT" sz="18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4073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40011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0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0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</a:t>
            </a:r>
            <a:r>
              <a:rPr lang="it-IT" sz="1000" b="1" i="1" dirty="0" smtClean="0">
                <a:latin typeface="Century Gothic"/>
                <a:cs typeface="Century Gothic"/>
              </a:rPr>
              <a:t>Crede</a:t>
            </a:r>
            <a:r>
              <a:rPr lang="it-IT" sz="1000" b="1" i="1" dirty="0">
                <a:latin typeface="Century Gothic"/>
                <a:cs typeface="Century Gothic"/>
              </a:rPr>
              <a:t>, che </a:t>
            </a:r>
            <a:r>
              <a:rPr lang="it-IT" sz="1000" b="1" i="1" dirty="0" smtClean="0">
                <a:latin typeface="Century Gothic"/>
                <a:cs typeface="Century Gothic"/>
              </a:rPr>
              <a:t>Ama</a:t>
            </a:r>
            <a:r>
              <a:rPr lang="it-IT" sz="1000" b="1" i="1" dirty="0">
                <a:latin typeface="Century Gothic"/>
                <a:cs typeface="Century Gothic"/>
              </a:rPr>
              <a:t>, che </a:t>
            </a:r>
            <a:r>
              <a:rPr lang="it-IT" sz="1000" b="1" i="1" dirty="0" smtClean="0">
                <a:latin typeface="Century Gothic"/>
                <a:cs typeface="Century Gothic"/>
              </a:rPr>
              <a:t>Lotta,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</a:t>
            </a:r>
            <a:r>
              <a:rPr lang="it-IT" sz="1000" b="1" i="1" dirty="0" smtClean="0">
                <a:latin typeface="Century Gothic"/>
                <a:cs typeface="Century Gothic"/>
              </a:rPr>
              <a:t>Vince</a:t>
            </a:r>
            <a:r>
              <a:rPr lang="it-IT" sz="1000" dirty="0" smtClean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PARTE I: il presente in cui navighiamo</a:t>
            </a:r>
            <a:endParaRPr lang="it-IT" sz="3600" b="1" cap="all" dirty="0">
              <a:solidFill>
                <a:srgbClr val="FFFFFF"/>
              </a:solidFill>
              <a:latin typeface="+mj-lt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29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I segnali di ripresa si iniziano a vedere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984951"/>
              </p:ext>
            </p:extLst>
          </p:nvPr>
        </p:nvGraphicFramePr>
        <p:xfrm>
          <a:off x="165584" y="699521"/>
          <a:ext cx="8843226" cy="2665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317500" y="723900"/>
            <a:ext cx="43757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b="1" i="1" dirty="0" smtClean="0">
                <a:latin typeface="Century Gothic"/>
                <a:cs typeface="Century Gothic"/>
              </a:rPr>
              <a:t>% insoddisfatti della propria situazione economica</a:t>
            </a:r>
            <a:endParaRPr lang="it-IT" sz="1400" b="1" i="1" dirty="0">
              <a:latin typeface="Century Gothic"/>
              <a:cs typeface="Century Gothic"/>
            </a:endParaRP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30079"/>
              </p:ext>
            </p:extLst>
          </p:nvPr>
        </p:nvGraphicFramePr>
        <p:xfrm>
          <a:off x="178284" y="3543300"/>
          <a:ext cx="8843226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CasellaDiTesto 17"/>
          <p:cNvSpPr txBox="1"/>
          <p:nvPr/>
        </p:nvSpPr>
        <p:spPr>
          <a:xfrm>
            <a:off x="279400" y="3568700"/>
            <a:ext cx="641658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b="1" i="1" dirty="0" smtClean="0">
                <a:latin typeface="Century Gothic"/>
                <a:cs typeface="Century Gothic"/>
              </a:rPr>
              <a:t>% di quanti prevedono un miglioramento della propria situazione in futuro</a:t>
            </a:r>
            <a:endParaRPr lang="it-IT" sz="1400" b="1" i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2801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Oltre un quarto in situazione di povertà relativa</a:t>
            </a:r>
            <a:endParaRPr lang="it-IT" sz="28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Il Suo reddito Le consente di vivere...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4168702480"/>
              </p:ext>
            </p:extLst>
          </p:nvPr>
        </p:nvGraphicFramePr>
        <p:xfrm>
          <a:off x="703101" y="508000"/>
          <a:ext cx="81915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ttore 1 14"/>
          <p:cNvCxnSpPr/>
          <p:nvPr/>
        </p:nvCxnSpPr>
        <p:spPr bwMode="auto">
          <a:xfrm>
            <a:off x="0" y="18764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0" y="26543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0" y="343217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0" y="42100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0" y="49879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CasellaDiTesto 1"/>
          <p:cNvSpPr txBox="1"/>
          <p:nvPr/>
        </p:nvSpPr>
        <p:spPr>
          <a:xfrm>
            <a:off x="6667500" y="3911600"/>
            <a:ext cx="1282700" cy="738664"/>
          </a:xfrm>
          <a:prstGeom prst="rect">
            <a:avLst/>
          </a:prstGeom>
          <a:solidFill>
            <a:srgbClr val="F1960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bg1"/>
                </a:solidFill>
              </a:rPr>
              <a:t>26%</a:t>
            </a:r>
          </a:p>
        </p:txBody>
      </p:sp>
    </p:spTree>
    <p:extLst>
      <p:ext uri="{BB962C8B-B14F-4D97-AF65-F5344CB8AC3E}">
        <p14:creationId xmlns:p14="http://schemas.microsoft.com/office/powerpoint/2010/main" val="369156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entesi quadra chiusa 14"/>
          <p:cNvSpPr/>
          <p:nvPr/>
        </p:nvSpPr>
        <p:spPr bwMode="auto">
          <a:xfrm flipH="1">
            <a:off x="1803400" y="2247900"/>
            <a:ext cx="2921000" cy="2057400"/>
          </a:xfrm>
          <a:prstGeom prst="rightBracket">
            <a:avLst/>
          </a:prstGeom>
          <a:noFill/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Parentesi quadra chiusa 1"/>
          <p:cNvSpPr/>
          <p:nvPr/>
        </p:nvSpPr>
        <p:spPr bwMode="auto">
          <a:xfrm>
            <a:off x="7162800" y="1701800"/>
            <a:ext cx="1346200" cy="3721100"/>
          </a:xfrm>
          <a:prstGeom prst="rightBracket">
            <a:avLst/>
          </a:prstGeom>
          <a:noFill/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Ancora diffuso il timore di perdere il lavoro</a:t>
            </a:r>
            <a:endParaRPr lang="it-IT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8011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Quanta paura ha che lei o qualcuno della sua famiglia possa perdere il posto di lavoro?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3834007621"/>
              </p:ext>
            </p:extLst>
          </p:nvPr>
        </p:nvGraphicFramePr>
        <p:xfrm>
          <a:off x="2540000" y="2171700"/>
          <a:ext cx="5410200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olo 4"/>
          <p:cNvSpPr txBox="1">
            <a:spLocks/>
          </p:cNvSpPr>
          <p:nvPr/>
        </p:nvSpPr>
        <p:spPr bwMode="auto">
          <a:xfrm>
            <a:off x="1930400" y="3205340"/>
            <a:ext cx="1902689" cy="401460"/>
          </a:xfrm>
          <a:prstGeom prst="rect">
            <a:avLst/>
          </a:prstGeom>
          <a:solidFill>
            <a:srgbClr val="C1B7A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poco</a:t>
            </a:r>
          </a:p>
        </p:txBody>
      </p:sp>
      <p:sp>
        <p:nvSpPr>
          <p:cNvPr id="10" name="Titolo 4"/>
          <p:cNvSpPr txBox="1">
            <a:spLocks/>
          </p:cNvSpPr>
          <p:nvPr/>
        </p:nvSpPr>
        <p:spPr bwMode="auto">
          <a:xfrm>
            <a:off x="5842000" y="2209800"/>
            <a:ext cx="1320800" cy="419100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molto</a:t>
            </a: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2286001" y="2540000"/>
            <a:ext cx="1701800" cy="419100"/>
          </a:xfrm>
          <a:prstGeom prst="rect">
            <a:avLst/>
          </a:prstGeom>
          <a:solidFill>
            <a:srgbClr val="E4E4E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nessuna</a:t>
            </a:r>
          </a:p>
        </p:txBody>
      </p:sp>
      <p:sp>
        <p:nvSpPr>
          <p:cNvPr id="9" name="Titolo 4"/>
          <p:cNvSpPr txBox="1">
            <a:spLocks/>
          </p:cNvSpPr>
          <p:nvPr/>
        </p:nvSpPr>
        <p:spPr bwMode="auto">
          <a:xfrm>
            <a:off x="4483101" y="1968500"/>
            <a:ext cx="863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non sa</a:t>
            </a:r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5803900" y="4013200"/>
            <a:ext cx="1638300" cy="55880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abbastanza</a:t>
            </a:r>
          </a:p>
        </p:txBody>
      </p:sp>
      <p:sp>
        <p:nvSpPr>
          <p:cNvPr id="4" name="Ovale 3"/>
          <p:cNvSpPr/>
          <p:nvPr/>
        </p:nvSpPr>
        <p:spPr bwMode="auto">
          <a:xfrm>
            <a:off x="8178800" y="2908300"/>
            <a:ext cx="1257300" cy="1308100"/>
          </a:xfrm>
          <a:prstGeom prst="ellipse">
            <a:avLst/>
          </a:prstGeom>
          <a:gradFill flip="none" rotWithShape="1">
            <a:gsLst>
              <a:gs pos="0">
                <a:srgbClr val="D09A2D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itolo 4"/>
          <p:cNvSpPr txBox="1">
            <a:spLocks/>
          </p:cNvSpPr>
          <p:nvPr/>
        </p:nvSpPr>
        <p:spPr bwMode="auto">
          <a:xfrm>
            <a:off x="8331200" y="33560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</a:rPr>
              <a:t>61</a:t>
            </a:r>
            <a:r>
              <a:rPr lang="it-IT" sz="1400" b="1" dirty="0" smtClean="0">
                <a:solidFill>
                  <a:srgbClr val="000000"/>
                </a:solidFill>
              </a:rPr>
              <a:t>%</a:t>
            </a:r>
          </a:p>
        </p:txBody>
      </p:sp>
      <p:sp>
        <p:nvSpPr>
          <p:cNvPr id="16" name="Ovale 15"/>
          <p:cNvSpPr/>
          <p:nvPr/>
        </p:nvSpPr>
        <p:spPr bwMode="auto">
          <a:xfrm>
            <a:off x="698500" y="2628900"/>
            <a:ext cx="1257300" cy="13081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itolo 4"/>
          <p:cNvSpPr txBox="1">
            <a:spLocks/>
          </p:cNvSpPr>
          <p:nvPr/>
        </p:nvSpPr>
        <p:spPr bwMode="auto">
          <a:xfrm>
            <a:off x="850900" y="30766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</a:rPr>
              <a:t>34</a:t>
            </a:r>
            <a:r>
              <a:rPr lang="it-IT" sz="1400" b="1" dirty="0" smtClean="0">
                <a:solidFill>
                  <a:srgbClr val="000000"/>
                </a:solidFill>
              </a:rPr>
              <a:t>%</a:t>
            </a:r>
          </a:p>
        </p:txBody>
      </p:sp>
      <p:sp>
        <p:nvSpPr>
          <p:cNvPr id="18" name="Ovale 17"/>
          <p:cNvSpPr/>
          <p:nvPr/>
        </p:nvSpPr>
        <p:spPr bwMode="auto">
          <a:xfrm>
            <a:off x="1377950" y="1589916"/>
            <a:ext cx="914400" cy="797683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itolo 4"/>
          <p:cNvSpPr txBox="1">
            <a:spLocks/>
          </p:cNvSpPr>
          <p:nvPr/>
        </p:nvSpPr>
        <p:spPr bwMode="auto">
          <a:xfrm>
            <a:off x="1358900" y="1802573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3600" b="1" dirty="0" smtClean="0">
                <a:solidFill>
                  <a:schemeClr val="tx1"/>
                </a:solidFill>
              </a:rPr>
              <a:t>41</a:t>
            </a:r>
            <a:r>
              <a:rPr lang="it-IT" sz="14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0" name="Freccia angolare in su 19"/>
          <p:cNvSpPr/>
          <p:nvPr/>
        </p:nvSpPr>
        <p:spPr bwMode="auto">
          <a:xfrm>
            <a:off x="1371600" y="2253858"/>
            <a:ext cx="584200" cy="535061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Titolo 4"/>
          <p:cNvSpPr txBox="1">
            <a:spLocks/>
          </p:cNvSpPr>
          <p:nvPr/>
        </p:nvSpPr>
        <p:spPr bwMode="auto">
          <a:xfrm>
            <a:off x="939800" y="1033974"/>
            <a:ext cx="1803400" cy="515426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400" b="1" dirty="0" smtClean="0">
                <a:solidFill>
                  <a:srgbClr val="FF6600"/>
                </a:solidFill>
              </a:rPr>
              <a:t>RESIDENTI</a:t>
            </a:r>
            <a:br>
              <a:rPr lang="it-IT" sz="1400" b="1" dirty="0" smtClean="0">
                <a:solidFill>
                  <a:srgbClr val="FF6600"/>
                </a:solidFill>
              </a:rPr>
            </a:br>
            <a:r>
              <a:rPr lang="it-IT" sz="1400" b="1" dirty="0" smtClean="0">
                <a:solidFill>
                  <a:srgbClr val="FF6600"/>
                </a:solidFill>
              </a:rPr>
              <a:t>AL NORD EST</a:t>
            </a:r>
          </a:p>
        </p:txBody>
      </p:sp>
      <p:sp>
        <p:nvSpPr>
          <p:cNvPr id="22" name="Ovale 21"/>
          <p:cNvSpPr>
            <a:spLocks noChangeAspect="1"/>
          </p:cNvSpPr>
          <p:nvPr/>
        </p:nvSpPr>
        <p:spPr bwMode="auto">
          <a:xfrm>
            <a:off x="8795152" y="1865859"/>
            <a:ext cx="660279" cy="575999"/>
          </a:xfrm>
          <a:prstGeom prst="ellipse">
            <a:avLst/>
          </a:prstGeom>
          <a:solidFill>
            <a:srgbClr val="D09A2D"/>
          </a:soli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Titolo 4"/>
          <p:cNvSpPr txBox="1">
            <a:spLocks/>
          </p:cNvSpPr>
          <p:nvPr/>
        </p:nvSpPr>
        <p:spPr bwMode="auto">
          <a:xfrm>
            <a:off x="8649041" y="19582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-2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4" name="Titolo 4"/>
          <p:cNvSpPr txBox="1">
            <a:spLocks/>
          </p:cNvSpPr>
          <p:nvPr/>
        </p:nvSpPr>
        <p:spPr bwMode="auto">
          <a:xfrm>
            <a:off x="8775700" y="1404120"/>
            <a:ext cx="787400" cy="33578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D09A2D"/>
                </a:solidFill>
              </a:rPr>
              <a:t>Rispetto a maggio 2015</a:t>
            </a:r>
          </a:p>
        </p:txBody>
      </p:sp>
      <p:sp>
        <p:nvSpPr>
          <p:cNvPr id="25" name="Freccia giù 24"/>
          <p:cNvSpPr/>
          <p:nvPr/>
        </p:nvSpPr>
        <p:spPr bwMode="auto">
          <a:xfrm rot="12092402">
            <a:off x="8879697" y="2453361"/>
            <a:ext cx="317158" cy="432967"/>
          </a:xfrm>
          <a:prstGeom prst="downArrow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397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Il cambiamento di stile di vita dovuto alla crisi</a:t>
            </a:r>
            <a:endParaRPr lang="it-IT" sz="28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Nell'ultimo anno la crisi economica ha modificato in qualche modo i suoi consumi costringendola a dover fare delle rinunce?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4291170936"/>
              </p:ext>
            </p:extLst>
          </p:nvPr>
        </p:nvGraphicFramePr>
        <p:xfrm>
          <a:off x="-12699" y="1028700"/>
          <a:ext cx="7416799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ttore 1 14"/>
          <p:cNvCxnSpPr/>
          <p:nvPr/>
        </p:nvCxnSpPr>
        <p:spPr bwMode="auto">
          <a:xfrm>
            <a:off x="-17300" y="27908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-17300" y="396557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-17300" y="51403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Ovale 13"/>
          <p:cNvSpPr>
            <a:spLocks noChangeAspect="1"/>
          </p:cNvSpPr>
          <p:nvPr/>
        </p:nvSpPr>
        <p:spPr bwMode="auto">
          <a:xfrm>
            <a:off x="6394852" y="21960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itolo 4"/>
          <p:cNvSpPr txBox="1">
            <a:spLocks/>
          </p:cNvSpPr>
          <p:nvPr/>
        </p:nvSpPr>
        <p:spPr bwMode="auto">
          <a:xfrm>
            <a:off x="6248741" y="23138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39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Titolo 4"/>
          <p:cNvSpPr txBox="1">
            <a:spLocks/>
          </p:cNvSpPr>
          <p:nvPr/>
        </p:nvSpPr>
        <p:spPr bwMode="auto">
          <a:xfrm>
            <a:off x="7137400" y="2267720"/>
            <a:ext cx="1251291" cy="432676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NORD OVEST</a:t>
            </a:r>
          </a:p>
        </p:txBody>
      </p:sp>
      <p:sp>
        <p:nvSpPr>
          <p:cNvPr id="18" name="Freccia giù 17"/>
          <p:cNvSpPr/>
          <p:nvPr/>
        </p:nvSpPr>
        <p:spPr bwMode="auto">
          <a:xfrm rot="16200000">
            <a:off x="5880441" y="2255459"/>
            <a:ext cx="419100" cy="508000"/>
          </a:xfrm>
          <a:prstGeom prst="down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e 19"/>
          <p:cNvSpPr>
            <a:spLocks noChangeAspect="1"/>
          </p:cNvSpPr>
          <p:nvPr/>
        </p:nvSpPr>
        <p:spPr bwMode="auto">
          <a:xfrm>
            <a:off x="7245752" y="33898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Titolo 4"/>
          <p:cNvSpPr txBox="1">
            <a:spLocks/>
          </p:cNvSpPr>
          <p:nvPr/>
        </p:nvSpPr>
        <p:spPr bwMode="auto">
          <a:xfrm>
            <a:off x="7099641" y="35076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61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2" name="Titolo 4"/>
          <p:cNvSpPr txBox="1">
            <a:spLocks/>
          </p:cNvSpPr>
          <p:nvPr/>
        </p:nvSpPr>
        <p:spPr bwMode="auto">
          <a:xfrm>
            <a:off x="7988300" y="3461520"/>
            <a:ext cx="1251291" cy="432676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SUD</a:t>
            </a:r>
          </a:p>
        </p:txBody>
      </p:sp>
      <p:sp>
        <p:nvSpPr>
          <p:cNvPr id="23" name="Freccia giù 22"/>
          <p:cNvSpPr/>
          <p:nvPr/>
        </p:nvSpPr>
        <p:spPr bwMode="auto">
          <a:xfrm rot="16200000">
            <a:off x="6731341" y="3449259"/>
            <a:ext cx="419100" cy="508000"/>
          </a:xfrm>
          <a:prstGeom prst="down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Ovale 23"/>
          <p:cNvSpPr>
            <a:spLocks noChangeAspect="1"/>
          </p:cNvSpPr>
          <p:nvPr/>
        </p:nvSpPr>
        <p:spPr bwMode="auto">
          <a:xfrm>
            <a:off x="5569352" y="45455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5" name="Titolo 4"/>
          <p:cNvSpPr txBox="1">
            <a:spLocks/>
          </p:cNvSpPr>
          <p:nvPr/>
        </p:nvSpPr>
        <p:spPr bwMode="auto">
          <a:xfrm>
            <a:off x="5423241" y="46633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23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6" name="Titolo 4"/>
          <p:cNvSpPr txBox="1">
            <a:spLocks/>
          </p:cNvSpPr>
          <p:nvPr/>
        </p:nvSpPr>
        <p:spPr bwMode="auto">
          <a:xfrm>
            <a:off x="6311900" y="4617220"/>
            <a:ext cx="1251291" cy="432676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NORD EST</a:t>
            </a:r>
          </a:p>
        </p:txBody>
      </p:sp>
      <p:sp>
        <p:nvSpPr>
          <p:cNvPr id="27" name="Freccia giù 26"/>
          <p:cNvSpPr/>
          <p:nvPr/>
        </p:nvSpPr>
        <p:spPr bwMode="auto">
          <a:xfrm rot="16200000">
            <a:off x="5054941" y="4604959"/>
            <a:ext cx="419100" cy="508000"/>
          </a:xfrm>
          <a:prstGeom prst="down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503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L’imponente processo di de-</a:t>
            </a:r>
            <a:r>
              <a:rPr lang="it-IT" dirty="0" err="1" smtClean="0"/>
              <a:t>cetomedizzazione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2039256447"/>
              </p:ext>
            </p:extLst>
          </p:nvPr>
        </p:nvGraphicFramePr>
        <p:xfrm>
          <a:off x="546101" y="571500"/>
          <a:ext cx="81915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ttore 1 14"/>
          <p:cNvCxnSpPr/>
          <p:nvPr/>
        </p:nvCxnSpPr>
        <p:spPr bwMode="auto">
          <a:xfrm>
            <a:off x="-17300" y="19399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-17300" y="27178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-17300" y="349567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-17300" y="42735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-17300" y="50514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 Rispetto alla </a:t>
            </a:r>
            <a:r>
              <a:rPr lang="it-IT" sz="1400" i="1" dirty="0" smtClean="0">
                <a:solidFill>
                  <a:srgbClr val="000000"/>
                </a:solidFill>
              </a:rPr>
              <a:t>situazione </a:t>
            </a:r>
            <a:r>
              <a:rPr lang="it-IT" sz="1400" i="1" dirty="0">
                <a:solidFill>
                  <a:srgbClr val="000000"/>
                </a:solidFill>
              </a:rPr>
              <a:t>socio economica della </a:t>
            </a:r>
            <a:r>
              <a:rPr lang="it-IT" sz="1400" i="1" dirty="0" smtClean="0">
                <a:solidFill>
                  <a:srgbClr val="000000"/>
                </a:solidFill>
              </a:rPr>
              <a:t>città in cui vive, </a:t>
            </a:r>
            <a:r>
              <a:rPr lang="it-IT" sz="1400" i="1" dirty="0">
                <a:solidFill>
                  <a:srgbClr val="000000"/>
                </a:solidFill>
              </a:rPr>
              <a:t>si sente </a:t>
            </a:r>
            <a:r>
              <a:rPr lang="it-IT" sz="1400" i="1" dirty="0" smtClean="0">
                <a:solidFill>
                  <a:srgbClr val="000000"/>
                </a:solidFill>
              </a:rPr>
              <a:t>di appartenere </a:t>
            </a:r>
            <a:r>
              <a:rPr lang="it-IT" sz="1400" i="1" dirty="0">
                <a:solidFill>
                  <a:srgbClr val="000000"/>
                </a:solidFill>
              </a:rPr>
              <a:t>al ceto...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16" name="Ovale 15"/>
          <p:cNvSpPr>
            <a:spLocks noChangeAspect="1"/>
          </p:cNvSpPr>
          <p:nvPr/>
        </p:nvSpPr>
        <p:spPr bwMode="auto">
          <a:xfrm>
            <a:off x="8388752" y="2831058"/>
            <a:ext cx="660279" cy="575999"/>
          </a:xfrm>
          <a:prstGeom prst="ellipse">
            <a:avLst/>
          </a:prstGeom>
          <a:solidFill>
            <a:srgbClr val="D09A2D"/>
          </a:soli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itolo 4"/>
          <p:cNvSpPr txBox="1">
            <a:spLocks/>
          </p:cNvSpPr>
          <p:nvPr/>
        </p:nvSpPr>
        <p:spPr bwMode="auto">
          <a:xfrm>
            <a:off x="8242641" y="2923407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+3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8" name="Titolo 4"/>
          <p:cNvSpPr txBox="1">
            <a:spLocks/>
          </p:cNvSpPr>
          <p:nvPr/>
        </p:nvSpPr>
        <p:spPr bwMode="auto">
          <a:xfrm>
            <a:off x="9118600" y="2966219"/>
            <a:ext cx="787400" cy="33578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D09A2D"/>
                </a:solidFill>
              </a:rPr>
              <a:t>Rispetto a gennaio 2014</a:t>
            </a:r>
          </a:p>
        </p:txBody>
      </p:sp>
      <p:sp>
        <p:nvSpPr>
          <p:cNvPr id="19" name="Freccia giù 18"/>
          <p:cNvSpPr/>
          <p:nvPr/>
        </p:nvSpPr>
        <p:spPr bwMode="auto">
          <a:xfrm rot="16200000">
            <a:off x="7952596" y="2923260"/>
            <a:ext cx="317158" cy="432967"/>
          </a:xfrm>
          <a:prstGeom prst="downArrow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Ovale 1"/>
          <p:cNvSpPr/>
          <p:nvPr/>
        </p:nvSpPr>
        <p:spPr bwMode="auto">
          <a:xfrm>
            <a:off x="101600" y="927100"/>
            <a:ext cx="2159000" cy="2108200"/>
          </a:xfrm>
          <a:prstGeom prst="ellipse">
            <a:avLst/>
          </a:prstGeom>
          <a:solidFill>
            <a:srgbClr val="D09A2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Ceto medio nel 2002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4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70%</a:t>
            </a:r>
            <a:endParaRPr kumimoji="0" lang="it-IT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Freccia angolare in su 3"/>
          <p:cNvSpPr/>
          <p:nvPr/>
        </p:nvSpPr>
        <p:spPr bwMode="auto">
          <a:xfrm rot="5400000">
            <a:off x="2241550" y="1746250"/>
            <a:ext cx="400050" cy="2660650"/>
          </a:xfrm>
          <a:prstGeom prst="bentUpArrow">
            <a:avLst/>
          </a:prstGeom>
          <a:solidFill>
            <a:srgbClr val="F36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184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Un futuro ancora instabile e incerto</a:t>
            </a:r>
            <a:endParaRPr lang="it-IT" sz="28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79375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Secondo </a:t>
            </a:r>
            <a:r>
              <a:rPr lang="it-IT" sz="1400" i="1" dirty="0" smtClean="0">
                <a:solidFill>
                  <a:srgbClr val="000000"/>
                </a:solidFill>
              </a:rPr>
              <a:t>lei</a:t>
            </a:r>
            <a:r>
              <a:rPr lang="it-IT" sz="1400" i="1" dirty="0">
                <a:solidFill>
                  <a:srgbClr val="000000"/>
                </a:solidFill>
              </a:rPr>
              <a:t>, nell'immediato futuro, per l'Italia si prospetta un periodo </a:t>
            </a:r>
            <a:r>
              <a:rPr lang="it-IT" sz="1400" i="1" dirty="0" smtClean="0">
                <a:solidFill>
                  <a:srgbClr val="000000"/>
                </a:solidFill>
              </a:rPr>
              <a:t>di: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1526410375"/>
              </p:ext>
            </p:extLst>
          </p:nvPr>
        </p:nvGraphicFramePr>
        <p:xfrm>
          <a:off x="279400" y="1507067"/>
          <a:ext cx="9423400" cy="427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uppo 6"/>
          <p:cNvGrpSpPr>
            <a:grpSpLocks noChangeAspect="1"/>
          </p:cNvGrpSpPr>
          <p:nvPr/>
        </p:nvGrpSpPr>
        <p:grpSpPr>
          <a:xfrm>
            <a:off x="7251701" y="939782"/>
            <a:ext cx="2082800" cy="2512842"/>
            <a:chOff x="538163" y="1378458"/>
            <a:chExt cx="3466171" cy="4181841"/>
          </a:xfrm>
        </p:grpSpPr>
        <p:grpSp>
          <p:nvGrpSpPr>
            <p:cNvPr id="8" name="Gruppo 7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Figura a mano libera 32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34" name="Figura a mano libera 33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35" name="Figura a mano libera 34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36" name="Ovale 35"/>
          <p:cNvSpPr/>
          <p:nvPr/>
        </p:nvSpPr>
        <p:spPr bwMode="auto">
          <a:xfrm>
            <a:off x="5708650" y="2120900"/>
            <a:ext cx="914400" cy="825500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Titolo 4"/>
          <p:cNvSpPr txBox="1">
            <a:spLocks/>
          </p:cNvSpPr>
          <p:nvPr/>
        </p:nvSpPr>
        <p:spPr bwMode="auto">
          <a:xfrm>
            <a:off x="5664200" y="2349499"/>
            <a:ext cx="1003300" cy="352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3600" b="1" dirty="0" smtClean="0">
                <a:solidFill>
                  <a:schemeClr val="tx1"/>
                </a:solidFill>
              </a:rPr>
              <a:t>28</a:t>
            </a:r>
            <a:r>
              <a:rPr lang="it-IT" sz="14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38" name="Titolo 4"/>
          <p:cNvSpPr txBox="1">
            <a:spLocks/>
          </p:cNvSpPr>
          <p:nvPr/>
        </p:nvSpPr>
        <p:spPr bwMode="auto">
          <a:xfrm>
            <a:off x="5283200" y="1549400"/>
            <a:ext cx="1816100" cy="5334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400" b="1" dirty="0" smtClean="0">
                <a:solidFill>
                  <a:srgbClr val="FF6600"/>
                </a:solidFill>
              </a:rPr>
              <a:t>RESIDENTI</a:t>
            </a:r>
            <a:br>
              <a:rPr lang="it-IT" sz="1400" b="1" dirty="0" smtClean="0">
                <a:solidFill>
                  <a:srgbClr val="FF6600"/>
                </a:solidFill>
              </a:rPr>
            </a:br>
            <a:r>
              <a:rPr lang="it-IT" sz="1400" b="1" dirty="0" smtClean="0">
                <a:solidFill>
                  <a:srgbClr val="FF6600"/>
                </a:solidFill>
              </a:rPr>
              <a:t>NEI PICCOLI CENTRI</a:t>
            </a:r>
          </a:p>
        </p:txBody>
      </p:sp>
      <p:sp>
        <p:nvSpPr>
          <p:cNvPr id="39" name="Freccia angolare in su 38"/>
          <p:cNvSpPr/>
          <p:nvPr/>
        </p:nvSpPr>
        <p:spPr bwMode="auto">
          <a:xfrm flipH="1">
            <a:off x="6026150" y="3022600"/>
            <a:ext cx="533400" cy="55372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68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t-IT" dirty="0" smtClean="0">
                <a:latin typeface="Century Gothic" pitchFamily="34" charset="0"/>
                <a:cs typeface="Century Gothic" pitchFamily="34" charset="0"/>
              </a:rPr>
              <a:t>Di che cosa ha bisogno il paese per ripartire</a:t>
            </a:r>
            <a:endParaRPr lang="it-IT" sz="2800" b="0" dirty="0" smtClean="0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292101" y="668856"/>
            <a:ext cx="85725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it-IT" sz="1600" i="1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Quando Lei </a:t>
            </a:r>
            <a:r>
              <a:rPr lang="it-IT" sz="1600" i="1" dirty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pensa al futuro di questo </a:t>
            </a:r>
            <a:r>
              <a:rPr lang="it-IT" sz="1600" i="1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Paese</a:t>
            </a:r>
            <a:r>
              <a:rPr lang="it-IT" sz="1600" i="1" dirty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, secondo lei </a:t>
            </a:r>
            <a:r>
              <a:rPr lang="it-IT" sz="1600" i="1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c’è più </a:t>
            </a:r>
            <a:r>
              <a:rPr lang="it-IT" sz="1600" i="1" dirty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bisogno </a:t>
            </a:r>
            <a:r>
              <a:rPr lang="it-IT" sz="1600" i="1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di:</a:t>
            </a:r>
            <a:endParaRPr lang="it-IT" sz="1600" i="1" dirty="0">
              <a:solidFill>
                <a:srgbClr val="000000"/>
              </a:solidFill>
              <a:latin typeface="Century Gothic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94017" y="1227668"/>
            <a:ext cx="2356908" cy="2772833"/>
          </a:xfrm>
          <a:prstGeom prst="rect">
            <a:avLst/>
          </a:prstGeom>
          <a:solidFill>
            <a:srgbClr val="F5910F">
              <a:alpha val="25000"/>
            </a:srgbClr>
          </a:solidFill>
          <a:ln>
            <a:solidFill>
              <a:srgbClr val="404040"/>
            </a:solidFill>
          </a:ln>
        </p:spPr>
        <p:style>
          <a:lnRef idx="1">
            <a:scrgbClr r="0" g="0" b="0"/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tangolo 4"/>
          <p:cNvSpPr/>
          <p:nvPr/>
        </p:nvSpPr>
        <p:spPr>
          <a:xfrm>
            <a:off x="511864" y="1338581"/>
            <a:ext cx="2121217" cy="162052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40404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igura a mano libera 6"/>
          <p:cNvSpPr/>
          <p:nvPr/>
        </p:nvSpPr>
        <p:spPr>
          <a:xfrm>
            <a:off x="511864" y="3418228"/>
            <a:ext cx="212121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ONESTÀ</a:t>
            </a:r>
            <a:endParaRPr lang="it-IT" sz="20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9" name="Figura a mano libera 8"/>
          <p:cNvSpPr/>
          <p:nvPr/>
        </p:nvSpPr>
        <p:spPr>
          <a:xfrm>
            <a:off x="511864" y="2971802"/>
            <a:ext cx="2121217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latin typeface="Century Gothic"/>
                <a:cs typeface="Century Gothic"/>
              </a:rPr>
              <a:t>51</a:t>
            </a:r>
            <a:r>
              <a:rPr lang="it-IT" sz="1400" b="1" kern="1200" dirty="0" smtClean="0">
                <a:latin typeface="Century Gothic"/>
                <a:cs typeface="Century Gothic"/>
              </a:rPr>
              <a:t>%</a:t>
            </a:r>
            <a:endParaRPr lang="it-IT" sz="1400" b="1" kern="1200" dirty="0">
              <a:latin typeface="Century Gothic"/>
              <a:cs typeface="Century Gothic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641195" y="1227668"/>
            <a:ext cx="2356908" cy="2772833"/>
          </a:xfrm>
          <a:prstGeom prst="rect">
            <a:avLst/>
          </a:prstGeom>
          <a:solidFill>
            <a:srgbClr val="F5910F">
              <a:alpha val="25000"/>
            </a:srgbClr>
          </a:solidFill>
          <a:ln>
            <a:solidFill>
              <a:srgbClr val="404040"/>
            </a:solidFill>
          </a:ln>
        </p:spPr>
        <p:style>
          <a:lnRef idx="1">
            <a:scrgbClr r="0" g="0" b="0"/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igura a mano libera 11"/>
          <p:cNvSpPr/>
          <p:nvPr/>
        </p:nvSpPr>
        <p:spPr>
          <a:xfrm>
            <a:off x="3759042" y="3336338"/>
            <a:ext cx="2121217" cy="566896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GIUSTIZIA SOCIALE</a:t>
            </a:r>
            <a:endParaRPr lang="it-IT" sz="20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3" name="Figura a mano libera 12"/>
          <p:cNvSpPr/>
          <p:nvPr/>
        </p:nvSpPr>
        <p:spPr>
          <a:xfrm>
            <a:off x="3759042" y="2876266"/>
            <a:ext cx="2121217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latin typeface="Century Gothic"/>
                <a:cs typeface="Century Gothic"/>
              </a:rPr>
              <a:t>33</a:t>
            </a:r>
            <a:r>
              <a:rPr lang="it-IT" sz="1400" b="1" kern="1200" dirty="0" smtClean="0">
                <a:latin typeface="Century Gothic"/>
                <a:cs typeface="Century Gothic"/>
              </a:rPr>
              <a:t>%</a:t>
            </a:r>
            <a:endParaRPr lang="it-IT" sz="1400" b="1" kern="1200" dirty="0">
              <a:latin typeface="Century Gothic"/>
              <a:cs typeface="Century Gothic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888374" y="1227668"/>
            <a:ext cx="2356908" cy="2772833"/>
          </a:xfrm>
          <a:prstGeom prst="rect">
            <a:avLst/>
          </a:prstGeom>
          <a:solidFill>
            <a:srgbClr val="F5910F">
              <a:alpha val="25000"/>
            </a:srgbClr>
          </a:solidFill>
          <a:ln>
            <a:solidFill>
              <a:srgbClr val="404040"/>
            </a:solidFill>
          </a:ln>
        </p:spPr>
        <p:style>
          <a:lnRef idx="1">
            <a:scrgbClr r="0" g="0" b="0"/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tangolo 14"/>
          <p:cNvSpPr/>
          <p:nvPr/>
        </p:nvSpPr>
        <p:spPr>
          <a:xfrm>
            <a:off x="7006220" y="1338581"/>
            <a:ext cx="2121217" cy="162052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40404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igura a mano libera 15"/>
          <p:cNvSpPr/>
          <p:nvPr/>
        </p:nvSpPr>
        <p:spPr>
          <a:xfrm>
            <a:off x="7006220" y="3418228"/>
            <a:ext cx="212121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EQUITÀ</a:t>
            </a:r>
            <a:endParaRPr lang="it-IT" sz="20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7" name="Figura a mano libera 16"/>
          <p:cNvSpPr/>
          <p:nvPr/>
        </p:nvSpPr>
        <p:spPr>
          <a:xfrm>
            <a:off x="7006220" y="2971802"/>
            <a:ext cx="2121217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latin typeface="Century Gothic"/>
                <a:cs typeface="Century Gothic"/>
              </a:rPr>
              <a:t>27</a:t>
            </a:r>
            <a:r>
              <a:rPr lang="it-IT" sz="1400" b="1" kern="1200" dirty="0" smtClean="0">
                <a:latin typeface="Century Gothic"/>
                <a:cs typeface="Century Gothic"/>
              </a:rPr>
              <a:t>%</a:t>
            </a:r>
            <a:endParaRPr lang="it-IT" sz="1400" b="1" kern="1200" dirty="0">
              <a:latin typeface="Century Gothic"/>
              <a:cs typeface="Century Gothic"/>
            </a:endParaRPr>
          </a:p>
        </p:txBody>
      </p:sp>
      <p:sp>
        <p:nvSpPr>
          <p:cNvPr id="20" name="Figura a mano libera 19"/>
          <p:cNvSpPr/>
          <p:nvPr/>
        </p:nvSpPr>
        <p:spPr>
          <a:xfrm>
            <a:off x="384864" y="4253773"/>
            <a:ext cx="212121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8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MERITO</a:t>
            </a:r>
            <a:endParaRPr lang="it-IT" sz="18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1" name="Figura a mano libera 20"/>
          <p:cNvSpPr/>
          <p:nvPr/>
        </p:nvSpPr>
        <p:spPr>
          <a:xfrm>
            <a:off x="3636064" y="4253773"/>
            <a:ext cx="212121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8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INNOVAZIONE</a:t>
            </a:r>
            <a:endParaRPr lang="it-IT" sz="18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2" name="Figura a mano libera 21"/>
          <p:cNvSpPr/>
          <p:nvPr/>
        </p:nvSpPr>
        <p:spPr>
          <a:xfrm>
            <a:off x="6887263" y="4253773"/>
            <a:ext cx="212121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5910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8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TUTELA DEI DIRITTI</a:t>
            </a:r>
            <a:endParaRPr lang="it-IT" sz="18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3" name="Figura a mano libera 22"/>
          <p:cNvSpPr/>
          <p:nvPr/>
        </p:nvSpPr>
        <p:spPr>
          <a:xfrm>
            <a:off x="2489200" y="42662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24</a:t>
            </a:r>
            <a:r>
              <a:rPr lang="it-IT" sz="1400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4" name="Figura a mano libera 23"/>
          <p:cNvSpPr/>
          <p:nvPr/>
        </p:nvSpPr>
        <p:spPr>
          <a:xfrm>
            <a:off x="5689600" y="42662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22</a:t>
            </a:r>
            <a:r>
              <a:rPr lang="it-IT" sz="1400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5" name="Figura a mano libera 24"/>
          <p:cNvSpPr/>
          <p:nvPr/>
        </p:nvSpPr>
        <p:spPr>
          <a:xfrm>
            <a:off x="8978900" y="42662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21</a:t>
            </a:r>
            <a:r>
              <a:rPr lang="it-IT" sz="1400" b="1" kern="1200" dirty="0" smtClean="0">
                <a:solidFill>
                  <a:srgbClr val="FF0000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28" name="Figura a mano libera 27"/>
          <p:cNvSpPr/>
          <p:nvPr/>
        </p:nvSpPr>
        <p:spPr>
          <a:xfrm>
            <a:off x="473764" y="5053873"/>
            <a:ext cx="163443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F666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OPPORTUNITÀ</a:t>
            </a:r>
            <a:endParaRPr lang="it-IT" sz="14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9" name="Figura a mano libera 28"/>
          <p:cNvSpPr/>
          <p:nvPr/>
        </p:nvSpPr>
        <p:spPr>
          <a:xfrm>
            <a:off x="2108201" y="50663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19</a:t>
            </a:r>
            <a:r>
              <a:rPr lang="it-IT" sz="1400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6666"/>
              </a:solidFill>
              <a:latin typeface="Century Gothic"/>
              <a:cs typeface="Century Gothic"/>
            </a:endParaRPr>
          </a:p>
        </p:txBody>
      </p:sp>
      <p:sp>
        <p:nvSpPr>
          <p:cNvPr id="30" name="Figura a mano libera 29"/>
          <p:cNvSpPr/>
          <p:nvPr/>
        </p:nvSpPr>
        <p:spPr>
          <a:xfrm>
            <a:off x="2823264" y="5053873"/>
            <a:ext cx="163443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F666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RICAMBIO</a:t>
            </a:r>
            <a:endParaRPr lang="it-IT" sz="14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31" name="Figura a mano libera 30"/>
          <p:cNvSpPr/>
          <p:nvPr/>
        </p:nvSpPr>
        <p:spPr>
          <a:xfrm>
            <a:off x="4457701" y="50663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19</a:t>
            </a:r>
            <a:r>
              <a:rPr lang="it-IT" sz="1400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6666"/>
              </a:solidFill>
              <a:latin typeface="Century Gothic"/>
              <a:cs typeface="Century Gothic"/>
            </a:endParaRPr>
          </a:p>
        </p:txBody>
      </p:sp>
      <p:sp>
        <p:nvSpPr>
          <p:cNvPr id="32" name="Figura a mano libera 31"/>
          <p:cNvSpPr/>
          <p:nvPr/>
        </p:nvSpPr>
        <p:spPr>
          <a:xfrm>
            <a:off x="5121964" y="5053873"/>
            <a:ext cx="163443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F666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SICUREZZA</a:t>
            </a:r>
            <a:endParaRPr lang="it-IT" sz="14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33" name="Figura a mano libera 32"/>
          <p:cNvSpPr/>
          <p:nvPr/>
        </p:nvSpPr>
        <p:spPr>
          <a:xfrm>
            <a:off x="6756401" y="50663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16</a:t>
            </a:r>
            <a:r>
              <a:rPr lang="it-IT" sz="1400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6666"/>
              </a:solidFill>
              <a:latin typeface="Century Gothic"/>
              <a:cs typeface="Century Gothic"/>
            </a:endParaRPr>
          </a:p>
        </p:txBody>
      </p:sp>
      <p:sp>
        <p:nvSpPr>
          <p:cNvPr id="34" name="Figura a mano libera 33"/>
          <p:cNvSpPr/>
          <p:nvPr/>
        </p:nvSpPr>
        <p:spPr>
          <a:xfrm>
            <a:off x="7395264" y="5053873"/>
            <a:ext cx="1634437" cy="471359"/>
          </a:xfrm>
          <a:custGeom>
            <a:avLst/>
            <a:gdLst>
              <a:gd name="connsiteX0" fmla="*/ 0 w 2121217"/>
              <a:gd name="connsiteY0" fmla="*/ 0 h 471359"/>
              <a:gd name="connsiteX1" fmla="*/ 2121217 w 2121217"/>
              <a:gd name="connsiteY1" fmla="*/ 0 h 471359"/>
              <a:gd name="connsiteX2" fmla="*/ 2121217 w 2121217"/>
              <a:gd name="connsiteY2" fmla="*/ 471359 h 471359"/>
              <a:gd name="connsiteX3" fmla="*/ 0 w 2121217"/>
              <a:gd name="connsiteY3" fmla="*/ 471359 h 471359"/>
              <a:gd name="connsiteX4" fmla="*/ 0 w 2121217"/>
              <a:gd name="connsiteY4" fmla="*/ 0 h 47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471359">
                <a:moveTo>
                  <a:pt x="0" y="0"/>
                </a:moveTo>
                <a:lnTo>
                  <a:pt x="2121217" y="0"/>
                </a:lnTo>
                <a:lnTo>
                  <a:pt x="2121217" y="471359"/>
                </a:lnTo>
                <a:lnTo>
                  <a:pt x="0" y="471359"/>
                </a:lnTo>
                <a:lnTo>
                  <a:pt x="0" y="0"/>
                </a:lnTo>
                <a:close/>
              </a:path>
            </a:pathLst>
          </a:custGeom>
          <a:solidFill>
            <a:srgbClr val="FF666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400" kern="1200" dirty="0" smtClean="0">
                <a:solidFill>
                  <a:schemeClr val="bg1"/>
                </a:solidFill>
                <a:latin typeface="Century Gothic"/>
                <a:cs typeface="Century Gothic"/>
              </a:rPr>
              <a:t>VOGLIA </a:t>
            </a:r>
            <a:r>
              <a:rPr lang="it-IT" sz="1400" dirty="0" smtClean="0">
                <a:solidFill>
                  <a:schemeClr val="bg1"/>
                </a:solidFill>
                <a:latin typeface="Century Gothic"/>
                <a:cs typeface="Century Gothic"/>
              </a:rPr>
              <a:t>DI FARE</a:t>
            </a:r>
            <a:endParaRPr lang="it-IT" sz="1400" kern="1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35" name="Figura a mano libera 34"/>
          <p:cNvSpPr/>
          <p:nvPr/>
        </p:nvSpPr>
        <p:spPr>
          <a:xfrm>
            <a:off x="9029701" y="5066340"/>
            <a:ext cx="673100" cy="446425"/>
          </a:xfrm>
          <a:custGeom>
            <a:avLst/>
            <a:gdLst>
              <a:gd name="connsiteX0" fmla="*/ 0 w 2121217"/>
              <a:gd name="connsiteY0" fmla="*/ 0 h 277305"/>
              <a:gd name="connsiteX1" fmla="*/ 2121217 w 2121217"/>
              <a:gd name="connsiteY1" fmla="*/ 0 h 277305"/>
              <a:gd name="connsiteX2" fmla="*/ 2121217 w 2121217"/>
              <a:gd name="connsiteY2" fmla="*/ 277305 h 277305"/>
              <a:gd name="connsiteX3" fmla="*/ 0 w 2121217"/>
              <a:gd name="connsiteY3" fmla="*/ 277305 h 277305"/>
              <a:gd name="connsiteX4" fmla="*/ 0 w 2121217"/>
              <a:gd name="connsiteY4" fmla="*/ 0 h 27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1217" h="277305">
                <a:moveTo>
                  <a:pt x="0" y="0"/>
                </a:moveTo>
                <a:lnTo>
                  <a:pt x="2121217" y="0"/>
                </a:lnTo>
                <a:lnTo>
                  <a:pt x="2121217" y="277305"/>
                </a:lnTo>
                <a:lnTo>
                  <a:pt x="0" y="2773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14</a:t>
            </a:r>
            <a:r>
              <a:rPr lang="it-IT" sz="1400" b="1" kern="1200" dirty="0" smtClean="0">
                <a:solidFill>
                  <a:srgbClr val="FF6666"/>
                </a:solidFill>
                <a:latin typeface="Century Gothic"/>
                <a:cs typeface="Century Gothic"/>
              </a:rPr>
              <a:t>%</a:t>
            </a:r>
            <a:endParaRPr lang="it-IT" sz="1400" b="1" kern="1200" dirty="0">
              <a:solidFill>
                <a:srgbClr val="FF6666"/>
              </a:solidFill>
              <a:latin typeface="Century Gothic"/>
              <a:cs typeface="Century Gothic"/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190500" y="1117600"/>
            <a:ext cx="9525000" cy="2971800"/>
          </a:xfrm>
          <a:prstGeom prst="rect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Rettangolo 35"/>
          <p:cNvSpPr/>
          <p:nvPr/>
        </p:nvSpPr>
        <p:spPr bwMode="auto">
          <a:xfrm>
            <a:off x="190500" y="4152900"/>
            <a:ext cx="9525000" cy="6731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Rettangolo 36"/>
          <p:cNvSpPr/>
          <p:nvPr/>
        </p:nvSpPr>
        <p:spPr bwMode="auto">
          <a:xfrm>
            <a:off x="190500" y="4953000"/>
            <a:ext cx="9525000" cy="673100"/>
          </a:xfrm>
          <a:prstGeom prst="rect">
            <a:avLst/>
          </a:prstGeom>
          <a:noFill/>
          <a:ln w="28575" cap="flat" cmpd="sng" algn="ctr">
            <a:solidFill>
              <a:srgbClr val="FF66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Rettangolo 37"/>
          <p:cNvSpPr/>
          <p:nvPr/>
        </p:nvSpPr>
        <p:spPr bwMode="auto">
          <a:xfrm>
            <a:off x="190500" y="5753100"/>
            <a:ext cx="9525000" cy="6731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203200" y="5910116"/>
            <a:ext cx="94869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it-IT" sz="1600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BENESSERE: 8%, DINAMISMO:5%, ARMONIA:3%, FORZA:2%, CARRIERA: 1%, FURBIZIA:1%</a:t>
            </a:r>
            <a:endParaRPr lang="it-IT" sz="1600" dirty="0">
              <a:solidFill>
                <a:srgbClr val="000000"/>
              </a:solidFill>
              <a:latin typeface="Century Gothic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355601" y="6484223"/>
            <a:ext cx="3213100" cy="27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it-IT" sz="1100" i="1" dirty="0" smtClean="0">
                <a:solidFill>
                  <a:srgbClr val="000000"/>
                </a:solidFill>
                <a:latin typeface="Century Gothic" pitchFamily="34" charset="0"/>
                <a:ea typeface="Times New Roman" pitchFamily="18" charset="0"/>
                <a:cs typeface="Arial" charset="0"/>
              </a:rPr>
              <a:t>Valori espressi in %. </a:t>
            </a:r>
            <a:endParaRPr lang="it-IT" sz="1100" i="1" dirty="0">
              <a:solidFill>
                <a:srgbClr val="000000"/>
              </a:solidFill>
              <a:latin typeface="Century Gothic" pitchFamily="34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675" y="1543300"/>
            <a:ext cx="2227054" cy="1264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magine 4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4758"/>
          <a:stretch/>
        </p:blipFill>
        <p:spPr>
          <a:xfrm>
            <a:off x="9083674" y="271586"/>
            <a:ext cx="596902" cy="477715"/>
          </a:xfrm>
          <a:prstGeom prst="rect">
            <a:avLst/>
          </a:prstGeom>
          <a:solidFill>
            <a:srgbClr val="C0504D"/>
          </a:solidFill>
        </p:spPr>
      </p:pic>
    </p:spTree>
    <p:extLst>
      <p:ext uri="{BB962C8B-B14F-4D97-AF65-F5344CB8AC3E}">
        <p14:creationId xmlns:p14="http://schemas.microsoft.com/office/powerpoint/2010/main" val="68351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38100" y="158850"/>
            <a:ext cx="9160126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500" dirty="0" smtClean="0"/>
              <a:t>Per uscire dalla crisi: investire sulle imprese e comuni</a:t>
            </a:r>
            <a:endParaRPr lang="it-IT" sz="25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Secondo </a:t>
            </a:r>
            <a:r>
              <a:rPr lang="it-IT" sz="1400" i="1" dirty="0" smtClean="0">
                <a:solidFill>
                  <a:srgbClr val="000000"/>
                </a:solidFill>
              </a:rPr>
              <a:t>lei</a:t>
            </a:r>
            <a:r>
              <a:rPr lang="it-IT" sz="1400" i="1" dirty="0">
                <a:solidFill>
                  <a:srgbClr val="000000"/>
                </a:solidFill>
              </a:rPr>
              <a:t>, su quale </a:t>
            </a:r>
            <a:r>
              <a:rPr lang="it-IT" sz="1400" i="1" dirty="0" smtClean="0">
                <a:solidFill>
                  <a:srgbClr val="000000"/>
                </a:solidFill>
              </a:rPr>
              <a:t>soggetto </a:t>
            </a:r>
            <a:r>
              <a:rPr lang="it-IT" sz="1400" i="1" dirty="0">
                <a:solidFill>
                  <a:srgbClr val="000000"/>
                </a:solidFill>
              </a:rPr>
              <a:t>si dovrebbero concentrare gli investimenti per uscire dalla </a:t>
            </a:r>
            <a:r>
              <a:rPr lang="it-IT" sz="1400" i="1" dirty="0" smtClean="0">
                <a:solidFill>
                  <a:srgbClr val="000000"/>
                </a:solidFill>
              </a:rPr>
              <a:t>crisi?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3352498384"/>
              </p:ext>
            </p:extLst>
          </p:nvPr>
        </p:nvGraphicFramePr>
        <p:xfrm>
          <a:off x="317500" y="990600"/>
          <a:ext cx="9372600" cy="516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uppo 3"/>
          <p:cNvGrpSpPr/>
          <p:nvPr/>
        </p:nvGrpSpPr>
        <p:grpSpPr>
          <a:xfrm>
            <a:off x="4533900" y="2286000"/>
            <a:ext cx="1003300" cy="825500"/>
            <a:chOff x="4533900" y="1905000"/>
            <a:chExt cx="1003300" cy="825500"/>
          </a:xfrm>
        </p:grpSpPr>
        <p:sp>
          <p:nvSpPr>
            <p:cNvPr id="7" name="Ovale 6"/>
            <p:cNvSpPr/>
            <p:nvPr/>
          </p:nvSpPr>
          <p:spPr bwMode="auto">
            <a:xfrm>
              <a:off x="4552950" y="1905000"/>
              <a:ext cx="914400" cy="8255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" name="Titolo 4"/>
            <p:cNvSpPr txBox="1">
              <a:spLocks/>
            </p:cNvSpPr>
            <p:nvPr/>
          </p:nvSpPr>
          <p:spPr bwMode="auto">
            <a:xfrm>
              <a:off x="4533900" y="21114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3600" b="1" dirty="0" smtClean="0">
                  <a:solidFill>
                    <a:srgbClr val="000000"/>
                  </a:solidFill>
                </a:rPr>
                <a:t>82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2374900" y="3213100"/>
            <a:ext cx="1003300" cy="825500"/>
            <a:chOff x="4533900" y="1905000"/>
            <a:chExt cx="1003300" cy="825500"/>
          </a:xfrm>
        </p:grpSpPr>
        <p:sp>
          <p:nvSpPr>
            <p:cNvPr id="10" name="Ovale 9"/>
            <p:cNvSpPr/>
            <p:nvPr/>
          </p:nvSpPr>
          <p:spPr bwMode="auto">
            <a:xfrm>
              <a:off x="4552950" y="1905000"/>
              <a:ext cx="914400" cy="8255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1" name="Titolo 4"/>
            <p:cNvSpPr txBox="1">
              <a:spLocks/>
            </p:cNvSpPr>
            <p:nvPr/>
          </p:nvSpPr>
          <p:spPr bwMode="auto">
            <a:xfrm>
              <a:off x="4533900" y="21114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3600" b="1" dirty="0" smtClean="0">
                  <a:solidFill>
                    <a:srgbClr val="000000"/>
                  </a:solidFill>
                </a:rPr>
                <a:t>64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3225800" y="4165600"/>
            <a:ext cx="1003300" cy="825500"/>
            <a:chOff x="4533900" y="1905000"/>
            <a:chExt cx="1003300" cy="825500"/>
          </a:xfrm>
        </p:grpSpPr>
        <p:sp>
          <p:nvSpPr>
            <p:cNvPr id="13" name="Ovale 12"/>
            <p:cNvSpPr/>
            <p:nvPr/>
          </p:nvSpPr>
          <p:spPr bwMode="auto">
            <a:xfrm>
              <a:off x="4552950" y="1905000"/>
              <a:ext cx="914400" cy="8255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Titolo 4"/>
            <p:cNvSpPr txBox="1">
              <a:spLocks/>
            </p:cNvSpPr>
            <p:nvPr/>
          </p:nvSpPr>
          <p:spPr bwMode="auto">
            <a:xfrm>
              <a:off x="4533900" y="21114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3600" b="1" dirty="0" smtClean="0">
                  <a:solidFill>
                    <a:srgbClr val="000000"/>
                  </a:solidFill>
                </a:rPr>
                <a:t>61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2197100" y="5067300"/>
            <a:ext cx="1003300" cy="825500"/>
            <a:chOff x="4533900" y="1905000"/>
            <a:chExt cx="1003300" cy="825500"/>
          </a:xfrm>
        </p:grpSpPr>
        <p:sp>
          <p:nvSpPr>
            <p:cNvPr id="16" name="Ovale 15"/>
            <p:cNvSpPr/>
            <p:nvPr/>
          </p:nvSpPr>
          <p:spPr bwMode="auto">
            <a:xfrm>
              <a:off x="4552950" y="1905000"/>
              <a:ext cx="914400" cy="8255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Titolo 4"/>
            <p:cNvSpPr txBox="1">
              <a:spLocks/>
            </p:cNvSpPr>
            <p:nvPr/>
          </p:nvSpPr>
          <p:spPr bwMode="auto">
            <a:xfrm>
              <a:off x="4533900" y="21114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3600" b="1" dirty="0" smtClean="0">
                  <a:solidFill>
                    <a:srgbClr val="000000"/>
                  </a:solidFill>
                </a:rPr>
                <a:t>59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27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40011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0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0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Crede, che Ama, che Lotta</a:t>
            </a:r>
            <a:r>
              <a:rPr lang="it-IT" sz="1000" b="1" i="1" dirty="0" smtClean="0">
                <a:latin typeface="Century Gothic"/>
                <a:cs typeface="Century Gothic"/>
              </a:rPr>
              <a:t>,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Vince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PARTE </a:t>
            </a:r>
            <a:r>
              <a:rPr lang="it-IT" sz="3600" b="1" cap="all" dirty="0" err="1" smtClean="0">
                <a:solidFill>
                  <a:srgbClr val="FFFFFF"/>
                </a:solidFill>
                <a:latin typeface="+mj-lt"/>
                <a:cs typeface="Century Gothic"/>
              </a:rPr>
              <a:t>Ii</a:t>
            </a: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: la città e il comune </a:t>
            </a:r>
            <a:endParaRPr lang="it-IT" sz="3600" b="1" cap="all" dirty="0">
              <a:solidFill>
                <a:srgbClr val="FFFFFF"/>
              </a:solidFill>
              <a:latin typeface="+mj-lt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5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La città da vivere: più senso civico e innovazione</a:t>
            </a:r>
            <a:endParaRPr lang="it-IT" sz="28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514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Q</a:t>
            </a:r>
            <a:r>
              <a:rPr lang="it-IT" sz="1400" i="1" dirty="0" smtClean="0">
                <a:solidFill>
                  <a:srgbClr val="000000"/>
                </a:solidFill>
              </a:rPr>
              <a:t>uale </a:t>
            </a:r>
            <a:r>
              <a:rPr lang="it-IT" sz="1400" i="1" dirty="0">
                <a:solidFill>
                  <a:srgbClr val="000000"/>
                </a:solidFill>
              </a:rPr>
              <a:t>delle cose </a:t>
            </a:r>
            <a:r>
              <a:rPr lang="it-IT" sz="1400" i="1" dirty="0" smtClean="0">
                <a:solidFill>
                  <a:srgbClr val="000000"/>
                </a:solidFill>
              </a:rPr>
              <a:t>elencate </a:t>
            </a:r>
            <a:r>
              <a:rPr lang="it-IT" sz="1400" i="1" dirty="0">
                <a:solidFill>
                  <a:srgbClr val="000000"/>
                </a:solidFill>
              </a:rPr>
              <a:t>dovrebbe caratterizzare prioritariamente la sua città</a:t>
            </a:r>
            <a:r>
              <a:rPr lang="it-IT" sz="1400" i="1" dirty="0" smtClean="0">
                <a:solidFill>
                  <a:srgbClr val="000000"/>
                </a:solidFill>
              </a:rPr>
              <a:t>?</a:t>
            </a:r>
            <a:br>
              <a:rPr lang="it-IT" sz="1400" i="1" dirty="0" smtClean="0">
                <a:solidFill>
                  <a:srgbClr val="000000"/>
                </a:solidFill>
              </a:rPr>
            </a:br>
            <a:r>
              <a:rPr lang="it-IT" sz="1400" i="1" dirty="0" smtClean="0">
                <a:solidFill>
                  <a:srgbClr val="000000"/>
                </a:solidFill>
              </a:rPr>
              <a:t>(</a:t>
            </a:r>
            <a:r>
              <a:rPr lang="it-IT" sz="1400" i="1" dirty="0">
                <a:solidFill>
                  <a:srgbClr val="000000"/>
                </a:solidFill>
              </a:rPr>
              <a:t>possibili 2 risposte)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Somma delle risposte consentite.</a:t>
            </a: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14859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ttangolo 19"/>
          <p:cNvSpPr/>
          <p:nvPr/>
        </p:nvSpPr>
        <p:spPr bwMode="auto">
          <a:xfrm>
            <a:off x="254000" y="1460500"/>
            <a:ext cx="9537700" cy="4114800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1" name="Connettore 1 20"/>
          <p:cNvCxnSpPr/>
          <p:nvPr/>
        </p:nvCxnSpPr>
        <p:spPr bwMode="auto">
          <a:xfrm>
            <a:off x="26670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nettore 1 21"/>
          <p:cNvCxnSpPr/>
          <p:nvPr/>
        </p:nvCxnSpPr>
        <p:spPr bwMode="auto">
          <a:xfrm>
            <a:off x="38481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Connettore 1 22"/>
          <p:cNvCxnSpPr/>
          <p:nvPr/>
        </p:nvCxnSpPr>
        <p:spPr bwMode="auto">
          <a:xfrm>
            <a:off x="50292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Connettore 1 23"/>
          <p:cNvCxnSpPr/>
          <p:nvPr/>
        </p:nvCxnSpPr>
        <p:spPr bwMode="auto">
          <a:xfrm>
            <a:off x="62103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Connettore 1 24"/>
          <p:cNvCxnSpPr/>
          <p:nvPr/>
        </p:nvCxnSpPr>
        <p:spPr bwMode="auto">
          <a:xfrm>
            <a:off x="73914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Connettore 1 25"/>
          <p:cNvCxnSpPr/>
          <p:nvPr/>
        </p:nvCxnSpPr>
        <p:spPr bwMode="auto">
          <a:xfrm>
            <a:off x="8572500" y="1485901"/>
            <a:ext cx="0" cy="4103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4158238588"/>
              </p:ext>
            </p:extLst>
          </p:nvPr>
        </p:nvGraphicFramePr>
        <p:xfrm>
          <a:off x="254000" y="1481666"/>
          <a:ext cx="9525000" cy="460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74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2710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300" dirty="0" smtClean="0"/>
              <a:t>Cresce l’importanza della qualità dei servizi e del senso civico </a:t>
            </a:r>
            <a:endParaRPr lang="it-IT" sz="23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Tra le cose elencate quale secondo lei incide maggiormente sulla qualità della vita dei cittadini</a:t>
            </a:r>
            <a:r>
              <a:rPr lang="it-IT" sz="1400" i="1" dirty="0" smtClean="0">
                <a:solidFill>
                  <a:srgbClr val="000000"/>
                </a:solidFill>
              </a:rPr>
              <a:t>?</a:t>
            </a:r>
            <a:br>
              <a:rPr lang="it-IT" sz="1400" i="1" dirty="0" smtClean="0">
                <a:solidFill>
                  <a:srgbClr val="000000"/>
                </a:solidFill>
              </a:rPr>
            </a:br>
            <a:r>
              <a:rPr lang="it-IT" sz="1400" i="1" dirty="0" smtClean="0">
                <a:solidFill>
                  <a:srgbClr val="000000"/>
                </a:solidFill>
              </a:rPr>
              <a:t>(</a:t>
            </a:r>
            <a:r>
              <a:rPr lang="it-IT" sz="1400" i="1" dirty="0">
                <a:solidFill>
                  <a:srgbClr val="000000"/>
                </a:solidFill>
              </a:rPr>
              <a:t>2 risposte possibili)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Somma delle risposte consentite.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3466803230"/>
              </p:ext>
            </p:extLst>
          </p:nvPr>
        </p:nvGraphicFramePr>
        <p:xfrm>
          <a:off x="533400" y="1358900"/>
          <a:ext cx="2921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093077"/>
              </p:ext>
            </p:extLst>
          </p:nvPr>
        </p:nvGraphicFramePr>
        <p:xfrm>
          <a:off x="3365500" y="1371602"/>
          <a:ext cx="3276600" cy="5003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6600"/>
              </a:tblGrid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servizi efficienti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sicurezza 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senso civico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sviluppo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partecipazione dei cittadini alle scelte per la città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opportunità d'incontro tra i cittadini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inclusione degli stranieri</a:t>
                      </a:r>
                    </a:p>
                  </a:txBody>
                  <a:tcPr marL="12700" marR="12700" marT="12700" marB="0" anchor="ctr"/>
                </a:tc>
              </a:tr>
              <a:tr h="62547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non sa, non risponde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2704984410"/>
              </p:ext>
            </p:extLst>
          </p:nvPr>
        </p:nvGraphicFramePr>
        <p:xfrm>
          <a:off x="6577013" y="1358900"/>
          <a:ext cx="2921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Connettore 1 8"/>
          <p:cNvCxnSpPr/>
          <p:nvPr/>
        </p:nvCxnSpPr>
        <p:spPr bwMode="auto">
          <a:xfrm>
            <a:off x="-18887" y="19812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ttore 1 9"/>
          <p:cNvCxnSpPr/>
          <p:nvPr/>
        </p:nvCxnSpPr>
        <p:spPr bwMode="auto">
          <a:xfrm>
            <a:off x="-18887" y="26098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-18887" y="32385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-18887" y="38671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-18887" y="44958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-18887" y="51244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ttore 1 14"/>
          <p:cNvCxnSpPr/>
          <p:nvPr/>
        </p:nvCxnSpPr>
        <p:spPr bwMode="auto">
          <a:xfrm>
            <a:off x="-18887" y="57531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itolo 4"/>
          <p:cNvSpPr txBox="1">
            <a:spLocks/>
          </p:cNvSpPr>
          <p:nvPr/>
        </p:nvSpPr>
        <p:spPr bwMode="auto">
          <a:xfrm>
            <a:off x="114300" y="1104900"/>
            <a:ext cx="3187700" cy="304800"/>
          </a:xfrm>
          <a:prstGeom prst="rect">
            <a:avLst/>
          </a:prstGeom>
          <a:noFill/>
          <a:ln>
            <a:solidFill>
              <a:srgbClr val="D09A2D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000" b="1" dirty="0" smtClean="0">
                <a:solidFill>
                  <a:srgbClr val="000000"/>
                </a:solidFill>
              </a:rPr>
              <a:t>2015</a:t>
            </a:r>
          </a:p>
        </p:txBody>
      </p:sp>
      <p:sp>
        <p:nvSpPr>
          <p:cNvPr id="17" name="Titolo 4"/>
          <p:cNvSpPr txBox="1">
            <a:spLocks/>
          </p:cNvSpPr>
          <p:nvPr/>
        </p:nvSpPr>
        <p:spPr bwMode="auto">
          <a:xfrm>
            <a:off x="6615113" y="1104900"/>
            <a:ext cx="3187700" cy="304800"/>
          </a:xfrm>
          <a:prstGeom prst="rect">
            <a:avLst/>
          </a:prstGeom>
          <a:noFill/>
          <a:ln>
            <a:solidFill>
              <a:srgbClr val="C1B7AF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000" b="1" dirty="0" smtClean="0">
                <a:solidFill>
                  <a:srgbClr val="000000"/>
                </a:solidFill>
              </a:rPr>
              <a:t>2004</a:t>
            </a:r>
          </a:p>
        </p:txBody>
      </p:sp>
      <p:sp>
        <p:nvSpPr>
          <p:cNvPr id="18" name="Titolo 4"/>
          <p:cNvSpPr txBox="1">
            <a:spLocks/>
          </p:cNvSpPr>
          <p:nvPr/>
        </p:nvSpPr>
        <p:spPr bwMode="auto">
          <a:xfrm>
            <a:off x="647700" y="14415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49</a:t>
            </a:r>
          </a:p>
        </p:txBody>
      </p:sp>
      <p:sp>
        <p:nvSpPr>
          <p:cNvPr id="19" name="Titolo 4"/>
          <p:cNvSpPr txBox="1">
            <a:spLocks/>
          </p:cNvSpPr>
          <p:nvPr/>
        </p:nvSpPr>
        <p:spPr bwMode="auto">
          <a:xfrm>
            <a:off x="749300" y="21019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47</a:t>
            </a:r>
          </a:p>
        </p:txBody>
      </p:sp>
      <p:sp>
        <p:nvSpPr>
          <p:cNvPr id="20" name="Titolo 4"/>
          <p:cNvSpPr txBox="1">
            <a:spLocks/>
          </p:cNvSpPr>
          <p:nvPr/>
        </p:nvSpPr>
        <p:spPr bwMode="auto">
          <a:xfrm>
            <a:off x="1092200" y="27242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39</a:t>
            </a:r>
          </a:p>
        </p:txBody>
      </p:sp>
      <p:sp>
        <p:nvSpPr>
          <p:cNvPr id="21" name="Titolo 4"/>
          <p:cNvSpPr txBox="1">
            <a:spLocks/>
          </p:cNvSpPr>
          <p:nvPr/>
        </p:nvSpPr>
        <p:spPr bwMode="auto">
          <a:xfrm>
            <a:off x="2146300" y="33592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16</a:t>
            </a:r>
          </a:p>
        </p:txBody>
      </p:sp>
      <p:sp>
        <p:nvSpPr>
          <p:cNvPr id="22" name="Titolo 4"/>
          <p:cNvSpPr txBox="1">
            <a:spLocks/>
          </p:cNvSpPr>
          <p:nvPr/>
        </p:nvSpPr>
        <p:spPr bwMode="auto">
          <a:xfrm>
            <a:off x="2197100" y="39815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15</a:t>
            </a:r>
          </a:p>
        </p:txBody>
      </p:sp>
      <p:sp>
        <p:nvSpPr>
          <p:cNvPr id="23" name="Titolo 4"/>
          <p:cNvSpPr txBox="1">
            <a:spLocks/>
          </p:cNvSpPr>
          <p:nvPr/>
        </p:nvSpPr>
        <p:spPr bwMode="auto">
          <a:xfrm>
            <a:off x="2578100" y="45911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24" name="Titolo 4"/>
          <p:cNvSpPr txBox="1">
            <a:spLocks/>
          </p:cNvSpPr>
          <p:nvPr/>
        </p:nvSpPr>
        <p:spPr bwMode="auto">
          <a:xfrm>
            <a:off x="2667000" y="52388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5" name="Titolo 4"/>
          <p:cNvSpPr txBox="1">
            <a:spLocks/>
          </p:cNvSpPr>
          <p:nvPr/>
        </p:nvSpPr>
        <p:spPr bwMode="auto">
          <a:xfrm>
            <a:off x="2705100" y="5873850"/>
            <a:ext cx="4318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07852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311938"/>
              </p:ext>
            </p:extLst>
          </p:nvPr>
        </p:nvGraphicFramePr>
        <p:xfrm>
          <a:off x="8775700" y="1291166"/>
          <a:ext cx="711200" cy="3870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/>
              </a:tblGrid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+14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rgbClr val="D09A2D"/>
                          </a:solidFill>
                        </a:rPr>
                        <a:t>+5</a:t>
                      </a:r>
                      <a:endParaRPr lang="it-IT" b="1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rgbClr val="D09A2D"/>
                          </a:solidFill>
                        </a:rPr>
                        <a:t>+6</a:t>
                      </a:r>
                      <a:endParaRPr lang="it-IT" b="1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-11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-8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-2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744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-9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9746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-2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33682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D09A2D"/>
                          </a:solidFill>
                        </a:rPr>
                        <a:t>-1</a:t>
                      </a:r>
                      <a:endParaRPr lang="it-IT" dirty="0">
                        <a:solidFill>
                          <a:srgbClr val="D09A2D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200" dirty="0"/>
              <a:t>I</a:t>
            </a:r>
            <a:r>
              <a:rPr lang="it-IT" sz="2200" dirty="0" smtClean="0"/>
              <a:t>nvestimenti prioritari: infrastrutture, trasporti e pulizia delle città</a:t>
            </a:r>
            <a:endParaRPr lang="it-IT" sz="22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Qual è secondo lei, tra i seguenti, l'ambito su cui il suo comune deve investire prioritariamente?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Dati riportati a 100. 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1707917414"/>
              </p:ext>
            </p:extLst>
          </p:nvPr>
        </p:nvGraphicFramePr>
        <p:xfrm>
          <a:off x="685801" y="711200"/>
          <a:ext cx="81915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onnettore 1 8"/>
          <p:cNvCxnSpPr/>
          <p:nvPr/>
        </p:nvCxnSpPr>
        <p:spPr bwMode="auto">
          <a:xfrm>
            <a:off x="-18887" y="17399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ttore 1 17"/>
          <p:cNvCxnSpPr/>
          <p:nvPr/>
        </p:nvCxnSpPr>
        <p:spPr bwMode="auto">
          <a:xfrm>
            <a:off x="-18887" y="21653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ttore 1 9"/>
          <p:cNvCxnSpPr/>
          <p:nvPr/>
        </p:nvCxnSpPr>
        <p:spPr bwMode="auto">
          <a:xfrm>
            <a:off x="-18887" y="25908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-18887" y="34417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ttore 1 14"/>
          <p:cNvCxnSpPr/>
          <p:nvPr/>
        </p:nvCxnSpPr>
        <p:spPr bwMode="auto">
          <a:xfrm>
            <a:off x="-18887" y="30162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-18887" y="38671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-18887" y="47180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-18887" y="42926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ttore 1 15"/>
          <p:cNvCxnSpPr/>
          <p:nvPr/>
        </p:nvCxnSpPr>
        <p:spPr bwMode="auto">
          <a:xfrm>
            <a:off x="-18887" y="51435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ttore 1 16"/>
          <p:cNvCxnSpPr/>
          <p:nvPr/>
        </p:nvCxnSpPr>
        <p:spPr bwMode="auto">
          <a:xfrm>
            <a:off x="-18887" y="55689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Ovale 18"/>
          <p:cNvSpPr>
            <a:spLocks noChangeAspect="1"/>
          </p:cNvSpPr>
          <p:nvPr/>
        </p:nvSpPr>
        <p:spPr bwMode="auto">
          <a:xfrm>
            <a:off x="1149751" y="11927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Titolo 4"/>
          <p:cNvSpPr txBox="1">
            <a:spLocks/>
          </p:cNvSpPr>
          <p:nvPr/>
        </p:nvSpPr>
        <p:spPr bwMode="auto">
          <a:xfrm>
            <a:off x="1003640" y="13105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28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1" name="Titolo 4"/>
          <p:cNvSpPr txBox="1">
            <a:spLocks/>
          </p:cNvSpPr>
          <p:nvPr/>
        </p:nvSpPr>
        <p:spPr bwMode="auto">
          <a:xfrm>
            <a:off x="1854200" y="1251720"/>
            <a:ext cx="939800" cy="38658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SUD</a:t>
            </a:r>
          </a:p>
        </p:txBody>
      </p:sp>
      <p:sp>
        <p:nvSpPr>
          <p:cNvPr id="23" name="Ovale 22"/>
          <p:cNvSpPr>
            <a:spLocks noChangeAspect="1"/>
          </p:cNvSpPr>
          <p:nvPr/>
        </p:nvSpPr>
        <p:spPr bwMode="auto">
          <a:xfrm>
            <a:off x="489351" y="16245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Titolo 4"/>
          <p:cNvSpPr txBox="1">
            <a:spLocks/>
          </p:cNvSpPr>
          <p:nvPr/>
        </p:nvSpPr>
        <p:spPr bwMode="auto">
          <a:xfrm>
            <a:off x="343240" y="17169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26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5" name="Titolo 4"/>
          <p:cNvSpPr txBox="1">
            <a:spLocks/>
          </p:cNvSpPr>
          <p:nvPr/>
        </p:nvSpPr>
        <p:spPr bwMode="auto">
          <a:xfrm>
            <a:off x="1181100" y="1739900"/>
            <a:ext cx="1612900" cy="3810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NEI GRANDI CENTRI</a:t>
            </a:r>
          </a:p>
        </p:txBody>
      </p:sp>
      <p:sp>
        <p:nvSpPr>
          <p:cNvPr id="27" name="Ovale 26"/>
          <p:cNvSpPr>
            <a:spLocks noChangeAspect="1"/>
          </p:cNvSpPr>
          <p:nvPr/>
        </p:nvSpPr>
        <p:spPr bwMode="auto">
          <a:xfrm>
            <a:off x="311551" y="21452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8" name="Titolo 4"/>
          <p:cNvSpPr txBox="1">
            <a:spLocks/>
          </p:cNvSpPr>
          <p:nvPr/>
        </p:nvSpPr>
        <p:spPr bwMode="auto">
          <a:xfrm>
            <a:off x="152400" y="22503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20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29" name="Titolo 4"/>
          <p:cNvSpPr txBox="1">
            <a:spLocks/>
          </p:cNvSpPr>
          <p:nvPr/>
        </p:nvSpPr>
        <p:spPr bwMode="auto">
          <a:xfrm>
            <a:off x="1003300" y="2197100"/>
            <a:ext cx="1612900" cy="3810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CENTRO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8394700" y="1028700"/>
            <a:ext cx="137808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i="1" dirty="0" smtClean="0">
                <a:solidFill>
                  <a:srgbClr val="D09A2D"/>
                </a:solidFill>
                <a:latin typeface="Century Gothic"/>
                <a:cs typeface="Century Gothic"/>
              </a:rPr>
              <a:t>Rispetto al 2004</a:t>
            </a:r>
            <a:endParaRPr lang="it-IT" sz="1400" i="1" dirty="0">
              <a:solidFill>
                <a:srgbClr val="D09A2D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43608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40011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0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0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Crede, che Ama, che Lotta</a:t>
            </a:r>
            <a:r>
              <a:rPr lang="it-IT" sz="1000" b="1" i="1" dirty="0" smtClean="0">
                <a:latin typeface="Century Gothic"/>
                <a:cs typeface="Century Gothic"/>
              </a:rPr>
              <a:t>,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Vince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entury Gothic"/>
                <a:cs typeface="Century Gothic"/>
              </a:rPr>
              <a:t>PARTE III: </a:t>
            </a:r>
            <a:r>
              <a:rPr lang="it-IT" sz="3600" b="1" cap="all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l’italia</a:t>
            </a:r>
            <a:r>
              <a:rPr lang="it-IT" sz="3600" b="1" cap="all" dirty="0" smtClean="0">
                <a:solidFill>
                  <a:srgbClr val="FFFFFF"/>
                </a:solidFill>
                <a:latin typeface="Century Gothic"/>
                <a:cs typeface="Century Gothic"/>
              </a:rPr>
              <a:t> è con i sindaci</a:t>
            </a:r>
            <a:endParaRPr lang="it-IT" sz="3600" b="1" cap="all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0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ccia angolare in su 17"/>
          <p:cNvSpPr/>
          <p:nvPr/>
        </p:nvSpPr>
        <p:spPr bwMode="auto">
          <a:xfrm rot="5400000">
            <a:off x="6064594" y="5295902"/>
            <a:ext cx="888996" cy="50800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50800" y="158850"/>
            <a:ext cx="94996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200" dirty="0" smtClean="0"/>
              <a:t>Il Governo ha penalizzato troppo i Comuni</a:t>
            </a:r>
            <a:endParaRPr lang="it-IT" sz="22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56261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Secondo lei, il Governo in questi anni </a:t>
            </a:r>
            <a:r>
              <a:rPr lang="it-IT" sz="1400" i="1" dirty="0" smtClean="0">
                <a:solidFill>
                  <a:srgbClr val="000000"/>
                </a:solidFill>
              </a:rPr>
              <a:t>ha: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274219"/>
              </p:ext>
            </p:extLst>
          </p:nvPr>
        </p:nvGraphicFramePr>
        <p:xfrm>
          <a:off x="2400300" y="1879600"/>
          <a:ext cx="5410200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olo 4"/>
          <p:cNvSpPr txBox="1">
            <a:spLocks/>
          </p:cNvSpPr>
          <p:nvPr/>
        </p:nvSpPr>
        <p:spPr bwMode="auto">
          <a:xfrm>
            <a:off x="1231900" y="2405240"/>
            <a:ext cx="2486889" cy="1138060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fatto bene</a:t>
            </a:r>
            <a:br>
              <a:rPr lang="it-IT" sz="1800" dirty="0" smtClean="0">
                <a:solidFill>
                  <a:srgbClr val="000000"/>
                </a:solidFill>
              </a:rPr>
            </a:br>
            <a:r>
              <a:rPr lang="it-IT" sz="1800" dirty="0" smtClean="0">
                <a:solidFill>
                  <a:srgbClr val="000000"/>
                </a:solidFill>
              </a:rPr>
              <a:t>a </a:t>
            </a:r>
            <a:r>
              <a:rPr lang="it-IT" sz="1800" dirty="0">
                <a:solidFill>
                  <a:srgbClr val="000000"/>
                </a:solidFill>
              </a:rPr>
              <a:t>tagliare ai comuni </a:t>
            </a:r>
            <a:r>
              <a:rPr lang="it-IT" sz="1800" dirty="0" smtClean="0">
                <a:solidFill>
                  <a:srgbClr val="000000"/>
                </a:solidFill>
              </a:rPr>
              <a:t>perché </a:t>
            </a:r>
            <a:r>
              <a:rPr lang="it-IT" sz="1800" dirty="0">
                <a:solidFill>
                  <a:srgbClr val="000000"/>
                </a:solidFill>
              </a:rPr>
              <a:t>sprecano troppe risorse</a:t>
            </a:r>
            <a:endParaRPr lang="it-IT" sz="1800" dirty="0" smtClean="0">
              <a:solidFill>
                <a:srgbClr val="000000"/>
              </a:solidFill>
            </a:endParaRPr>
          </a:p>
        </p:txBody>
      </p:sp>
      <p:sp>
        <p:nvSpPr>
          <p:cNvPr id="10" name="Titolo 4"/>
          <p:cNvSpPr txBox="1">
            <a:spLocks/>
          </p:cNvSpPr>
          <p:nvPr/>
        </p:nvSpPr>
        <p:spPr bwMode="auto">
          <a:xfrm>
            <a:off x="6007100" y="3421988"/>
            <a:ext cx="2895600" cy="934112"/>
          </a:xfrm>
          <a:prstGeom prst="rect">
            <a:avLst/>
          </a:prstGeom>
          <a:solidFill>
            <a:srgbClr val="C1B7A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</a:rPr>
              <a:t>penalizzato </a:t>
            </a:r>
            <a:r>
              <a:rPr lang="it-IT" sz="1800" dirty="0" smtClean="0">
                <a:solidFill>
                  <a:srgbClr val="000000"/>
                </a:solidFill>
              </a:rPr>
              <a:t>eccessivamente</a:t>
            </a:r>
            <a:br>
              <a:rPr lang="it-IT" sz="1800" dirty="0" smtClean="0">
                <a:solidFill>
                  <a:srgbClr val="000000"/>
                </a:solidFill>
              </a:rPr>
            </a:br>
            <a:r>
              <a:rPr lang="it-IT" sz="1800" dirty="0" smtClean="0">
                <a:solidFill>
                  <a:srgbClr val="000000"/>
                </a:solidFill>
              </a:rPr>
              <a:t>i </a:t>
            </a:r>
            <a:r>
              <a:rPr lang="it-IT" sz="1800" dirty="0">
                <a:solidFill>
                  <a:srgbClr val="000000"/>
                </a:solidFill>
              </a:rPr>
              <a:t>comuni con i tagli</a:t>
            </a:r>
            <a:endParaRPr lang="it-IT" sz="1800" dirty="0" smtClean="0">
              <a:solidFill>
                <a:srgbClr val="000000"/>
              </a:solidFill>
            </a:endParaRP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3771901" y="1638301"/>
            <a:ext cx="825500" cy="5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non sa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 bwMode="auto">
          <a:xfrm>
            <a:off x="6731401" y="47868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6559890" y="49046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70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3" name="Titolo 4"/>
          <p:cNvSpPr txBox="1">
            <a:spLocks/>
          </p:cNvSpPr>
          <p:nvPr/>
        </p:nvSpPr>
        <p:spPr bwMode="auto">
          <a:xfrm>
            <a:off x="7391400" y="4800600"/>
            <a:ext cx="1612900" cy="5207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NORD EST</a:t>
            </a:r>
          </a:p>
        </p:txBody>
      </p:sp>
      <p:sp>
        <p:nvSpPr>
          <p:cNvPr id="15" name="Ovale 14"/>
          <p:cNvSpPr>
            <a:spLocks noChangeAspect="1"/>
          </p:cNvSpPr>
          <p:nvPr/>
        </p:nvSpPr>
        <p:spPr bwMode="auto">
          <a:xfrm>
            <a:off x="6731401" y="55234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Freccia angolare in su 13"/>
          <p:cNvSpPr/>
          <p:nvPr/>
        </p:nvSpPr>
        <p:spPr bwMode="auto">
          <a:xfrm rot="5400000">
            <a:off x="5968738" y="4515457"/>
            <a:ext cx="1080707" cy="50800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itolo 4"/>
          <p:cNvSpPr txBox="1">
            <a:spLocks/>
          </p:cNvSpPr>
          <p:nvPr/>
        </p:nvSpPr>
        <p:spPr bwMode="auto">
          <a:xfrm>
            <a:off x="6559890" y="56412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66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Titolo 4"/>
          <p:cNvSpPr txBox="1">
            <a:spLocks/>
          </p:cNvSpPr>
          <p:nvPr/>
        </p:nvSpPr>
        <p:spPr bwMode="auto">
          <a:xfrm>
            <a:off x="7391400" y="5537200"/>
            <a:ext cx="1612900" cy="5207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NEI PICCOLI CENTRI</a:t>
            </a:r>
          </a:p>
        </p:txBody>
      </p:sp>
    </p:spTree>
    <p:extLst>
      <p:ext uri="{BB962C8B-B14F-4D97-AF65-F5344CB8AC3E}">
        <p14:creationId xmlns:p14="http://schemas.microsoft.com/office/powerpoint/2010/main" val="339141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Comune è l’ente più “vicino”</a:t>
            </a:r>
            <a:endParaRPr lang="it-IT" b="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8011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 smtClean="0">
                <a:solidFill>
                  <a:srgbClr val="000000"/>
                </a:solidFill>
              </a:rPr>
              <a:t>Quanto Lei </a:t>
            </a:r>
            <a:r>
              <a:rPr lang="it-IT" sz="1400" i="1" dirty="0">
                <a:solidFill>
                  <a:srgbClr val="000000"/>
                </a:solidFill>
              </a:rPr>
              <a:t>si riconosce in un senso di identità comune e di appartenenza rispetto </a:t>
            </a:r>
            <a:r>
              <a:rPr lang="it-IT" sz="1400" i="1" dirty="0" smtClean="0">
                <a:solidFill>
                  <a:srgbClr val="000000"/>
                </a:solidFill>
              </a:rPr>
              <a:t>a: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14" name="Grafico 13"/>
          <p:cNvGraphicFramePr/>
          <p:nvPr>
            <p:extLst>
              <p:ext uri="{D42A27DB-BD31-4B8C-83A1-F6EECF244321}">
                <p14:modId xmlns:p14="http://schemas.microsoft.com/office/powerpoint/2010/main" val="3474664527"/>
              </p:ext>
            </p:extLst>
          </p:nvPr>
        </p:nvGraphicFramePr>
        <p:xfrm>
          <a:off x="317500" y="1227666"/>
          <a:ext cx="9372600" cy="493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3340100" y="1968501"/>
            <a:ext cx="1003300" cy="681499"/>
            <a:chOff x="7264400" y="1689101"/>
            <a:chExt cx="1003300" cy="681499"/>
          </a:xfrm>
        </p:grpSpPr>
        <p:sp>
          <p:nvSpPr>
            <p:cNvPr id="16" name="Ovale 15"/>
            <p:cNvSpPr>
              <a:spLocks noChangeAspect="1"/>
            </p:cNvSpPr>
            <p:nvPr/>
          </p:nvSpPr>
          <p:spPr bwMode="auto">
            <a:xfrm>
              <a:off x="7346952" y="1689101"/>
              <a:ext cx="754891" cy="681499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Titolo 4"/>
            <p:cNvSpPr txBox="1">
              <a:spLocks/>
            </p:cNvSpPr>
            <p:nvPr/>
          </p:nvSpPr>
          <p:spPr bwMode="auto">
            <a:xfrm>
              <a:off x="7264400" y="18235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b="1" dirty="0" smtClean="0">
                  <a:solidFill>
                    <a:srgbClr val="000000"/>
                  </a:solidFill>
                </a:rPr>
                <a:t>56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3225800" y="2997201"/>
            <a:ext cx="1003300" cy="681499"/>
            <a:chOff x="7264400" y="1689101"/>
            <a:chExt cx="1003300" cy="681499"/>
          </a:xfrm>
        </p:grpSpPr>
        <p:sp>
          <p:nvSpPr>
            <p:cNvPr id="28" name="Ovale 27"/>
            <p:cNvSpPr>
              <a:spLocks noChangeAspect="1"/>
            </p:cNvSpPr>
            <p:nvPr/>
          </p:nvSpPr>
          <p:spPr bwMode="auto">
            <a:xfrm>
              <a:off x="7346952" y="1689101"/>
              <a:ext cx="754891" cy="681499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9" name="Titolo 4"/>
            <p:cNvSpPr txBox="1">
              <a:spLocks/>
            </p:cNvSpPr>
            <p:nvPr/>
          </p:nvSpPr>
          <p:spPr bwMode="auto">
            <a:xfrm>
              <a:off x="7264400" y="18235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b="1" dirty="0" smtClean="0">
                  <a:solidFill>
                    <a:srgbClr val="000000"/>
                  </a:solidFill>
                </a:rPr>
                <a:t>53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2959100" y="4089401"/>
            <a:ext cx="1003300" cy="681499"/>
            <a:chOff x="7264400" y="1689101"/>
            <a:chExt cx="1003300" cy="681499"/>
          </a:xfrm>
        </p:grpSpPr>
        <p:sp>
          <p:nvSpPr>
            <p:cNvPr id="31" name="Ovale 30"/>
            <p:cNvSpPr>
              <a:spLocks noChangeAspect="1"/>
            </p:cNvSpPr>
            <p:nvPr/>
          </p:nvSpPr>
          <p:spPr bwMode="auto">
            <a:xfrm>
              <a:off x="7346952" y="1689101"/>
              <a:ext cx="754891" cy="681499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2" name="Titolo 4"/>
            <p:cNvSpPr txBox="1">
              <a:spLocks/>
            </p:cNvSpPr>
            <p:nvPr/>
          </p:nvSpPr>
          <p:spPr bwMode="auto">
            <a:xfrm>
              <a:off x="7264400" y="18235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b="1" dirty="0" smtClean="0">
                  <a:solidFill>
                    <a:srgbClr val="000000"/>
                  </a:solidFill>
                </a:rPr>
                <a:t>49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3" name="Gruppo 32"/>
          <p:cNvGrpSpPr/>
          <p:nvPr/>
        </p:nvGrpSpPr>
        <p:grpSpPr>
          <a:xfrm>
            <a:off x="2895600" y="5118101"/>
            <a:ext cx="1003300" cy="681499"/>
            <a:chOff x="7264400" y="1689101"/>
            <a:chExt cx="1003300" cy="681499"/>
          </a:xfrm>
        </p:grpSpPr>
        <p:sp>
          <p:nvSpPr>
            <p:cNvPr id="34" name="Ovale 33"/>
            <p:cNvSpPr>
              <a:spLocks noChangeAspect="1"/>
            </p:cNvSpPr>
            <p:nvPr/>
          </p:nvSpPr>
          <p:spPr bwMode="auto">
            <a:xfrm>
              <a:off x="7346952" y="1689101"/>
              <a:ext cx="754891" cy="681499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5" name="Titolo 4"/>
            <p:cNvSpPr txBox="1">
              <a:spLocks/>
            </p:cNvSpPr>
            <p:nvPr/>
          </p:nvSpPr>
          <p:spPr bwMode="auto">
            <a:xfrm>
              <a:off x="7264400" y="1823525"/>
              <a:ext cx="10033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b="1" dirty="0" smtClean="0">
                  <a:solidFill>
                    <a:srgbClr val="000000"/>
                  </a:solidFill>
                </a:rPr>
                <a:t>47</a:t>
              </a:r>
              <a:r>
                <a:rPr lang="it-IT" sz="14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418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it-IT" dirty="0" smtClean="0">
                <a:solidFill>
                  <a:srgbClr val="7F7F7F"/>
                </a:solidFill>
              </a:rPr>
              <a:t>Il Comune è l’ente pubblico più virtuoso</a:t>
            </a:r>
            <a:endParaRPr lang="it-IT" sz="2800" b="0" dirty="0" smtClean="0">
              <a:solidFill>
                <a:srgbClr val="7F7F7F"/>
              </a:solidFill>
            </a:endParaRPr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79375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Secondo lei, quali fra i seguenti organi amministrativi gestiscono meglio le </a:t>
            </a:r>
            <a:r>
              <a:rPr lang="it-IT" sz="1400" i="1" dirty="0" smtClean="0">
                <a:solidFill>
                  <a:srgbClr val="000000"/>
                </a:solidFill>
              </a:rPr>
              <a:t>risorse: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3087314871"/>
              </p:ext>
            </p:extLst>
          </p:nvPr>
        </p:nvGraphicFramePr>
        <p:xfrm>
          <a:off x="254000" y="1227667"/>
          <a:ext cx="9423400" cy="427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reccia angolare in su 6"/>
          <p:cNvSpPr/>
          <p:nvPr/>
        </p:nvSpPr>
        <p:spPr bwMode="auto">
          <a:xfrm rot="5400000">
            <a:off x="2203794" y="4686302"/>
            <a:ext cx="888996" cy="50800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e 7"/>
          <p:cNvSpPr>
            <a:spLocks noChangeAspect="1"/>
          </p:cNvSpPr>
          <p:nvPr/>
        </p:nvSpPr>
        <p:spPr bwMode="auto">
          <a:xfrm>
            <a:off x="2870601" y="4913859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itolo 4"/>
          <p:cNvSpPr txBox="1">
            <a:spLocks/>
          </p:cNvSpPr>
          <p:nvPr/>
        </p:nvSpPr>
        <p:spPr bwMode="auto">
          <a:xfrm>
            <a:off x="2699090" y="5031608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44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0" name="Titolo 4"/>
          <p:cNvSpPr txBox="1">
            <a:spLocks/>
          </p:cNvSpPr>
          <p:nvPr/>
        </p:nvSpPr>
        <p:spPr bwMode="auto">
          <a:xfrm>
            <a:off x="3530600" y="4927600"/>
            <a:ext cx="1612900" cy="5207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NEI PICCOLI CENTRI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0058400" y="2197100"/>
            <a:ext cx="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it-IT" sz="1600" dirty="0">
              <a:solidFill>
                <a:srgbClr val="004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9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dirty="0" smtClean="0"/>
              <a:t>La fiducia? Nel sindaco</a:t>
            </a:r>
            <a:endParaRPr lang="it-IT" sz="26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 Indichi quanta fiducia ha nelle seguenti </a:t>
            </a:r>
            <a:r>
              <a:rPr lang="it-IT" sz="1400" i="1" dirty="0" smtClean="0">
                <a:solidFill>
                  <a:srgbClr val="000000"/>
                </a:solidFill>
              </a:rPr>
              <a:t>istituzioni: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Somma delle risposte consentite.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3847707491"/>
              </p:ext>
            </p:extLst>
          </p:nvPr>
        </p:nvGraphicFramePr>
        <p:xfrm>
          <a:off x="317500" y="1227666"/>
          <a:ext cx="9372600" cy="493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uppo 6"/>
          <p:cNvGrpSpPr/>
          <p:nvPr/>
        </p:nvGrpSpPr>
        <p:grpSpPr>
          <a:xfrm>
            <a:off x="6127753" y="1828802"/>
            <a:ext cx="552448" cy="498738"/>
            <a:chOff x="5797553" y="1498602"/>
            <a:chExt cx="552448" cy="498738"/>
          </a:xfrm>
        </p:grpSpPr>
        <p:sp>
          <p:nvSpPr>
            <p:cNvPr id="8" name="Ovale 7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41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5657853" y="2434169"/>
            <a:ext cx="552448" cy="498738"/>
            <a:chOff x="5797553" y="1498602"/>
            <a:chExt cx="552448" cy="498738"/>
          </a:xfrm>
        </p:grpSpPr>
        <p:sp>
          <p:nvSpPr>
            <p:cNvPr id="11" name="Ovale 10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32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5530853" y="3039536"/>
            <a:ext cx="552448" cy="498738"/>
            <a:chOff x="5797553" y="1498602"/>
            <a:chExt cx="552448" cy="498738"/>
          </a:xfrm>
        </p:grpSpPr>
        <p:sp>
          <p:nvSpPr>
            <p:cNvPr id="17" name="Ovale 16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29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5149853" y="3644903"/>
            <a:ext cx="552448" cy="498738"/>
            <a:chOff x="5797553" y="1498602"/>
            <a:chExt cx="552448" cy="498738"/>
          </a:xfrm>
        </p:grpSpPr>
        <p:sp>
          <p:nvSpPr>
            <p:cNvPr id="20" name="Ovale 19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22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5099053" y="4250270"/>
            <a:ext cx="552448" cy="498738"/>
            <a:chOff x="5797553" y="1498602"/>
            <a:chExt cx="552448" cy="498738"/>
          </a:xfrm>
        </p:grpSpPr>
        <p:sp>
          <p:nvSpPr>
            <p:cNvPr id="23" name="Ovale 22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4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19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5048253" y="4855637"/>
            <a:ext cx="552448" cy="498738"/>
            <a:chOff x="5797553" y="1498602"/>
            <a:chExt cx="552448" cy="498738"/>
          </a:xfrm>
        </p:grpSpPr>
        <p:sp>
          <p:nvSpPr>
            <p:cNvPr id="29" name="Ovale 28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0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17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4895853" y="5461002"/>
            <a:ext cx="552448" cy="498738"/>
            <a:chOff x="5797553" y="1498602"/>
            <a:chExt cx="552448" cy="498738"/>
          </a:xfrm>
        </p:grpSpPr>
        <p:sp>
          <p:nvSpPr>
            <p:cNvPr id="32" name="Ovale 31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3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13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sp>
        <p:nvSpPr>
          <p:cNvPr id="4" name="CasellaDiTesto 3"/>
          <p:cNvSpPr txBox="1"/>
          <p:nvPr/>
        </p:nvSpPr>
        <p:spPr>
          <a:xfrm>
            <a:off x="5308600" y="609600"/>
            <a:ext cx="28829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600" dirty="0" smtClean="0">
                <a:solidFill>
                  <a:srgbClr val="004080"/>
                </a:solidFill>
              </a:rPr>
              <a:t>Solo palla somma molto più abbastanza</a:t>
            </a:r>
            <a:endParaRPr lang="it-IT" sz="1600" dirty="0">
              <a:solidFill>
                <a:srgbClr val="004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46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dirty="0" smtClean="0"/>
              <a:t>Lo sviluppo locale? Il sindaco protagonista</a:t>
            </a:r>
            <a:endParaRPr lang="it-IT" sz="26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Pensando alla sua città di residenza quanto è importante per lo </a:t>
            </a:r>
            <a:r>
              <a:rPr lang="it-IT" sz="1400" i="1" dirty="0" smtClean="0">
                <a:solidFill>
                  <a:srgbClr val="000000"/>
                </a:solidFill>
              </a:rPr>
              <a:t>SVILUPPO ECONOMICO il ruolo: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Somma delle risposte consentite.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1521992534"/>
              </p:ext>
            </p:extLst>
          </p:nvPr>
        </p:nvGraphicFramePr>
        <p:xfrm>
          <a:off x="317500" y="990600"/>
          <a:ext cx="9372600" cy="516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uppo 3"/>
          <p:cNvGrpSpPr/>
          <p:nvPr/>
        </p:nvGrpSpPr>
        <p:grpSpPr>
          <a:xfrm>
            <a:off x="5797553" y="1498602"/>
            <a:ext cx="552448" cy="498738"/>
            <a:chOff x="5797553" y="1498602"/>
            <a:chExt cx="552448" cy="498738"/>
          </a:xfrm>
        </p:grpSpPr>
        <p:sp>
          <p:nvSpPr>
            <p:cNvPr id="8" name="Ovale 7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65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5429253" y="2070102"/>
            <a:ext cx="552448" cy="498738"/>
            <a:chOff x="5797553" y="1498602"/>
            <a:chExt cx="552448" cy="498738"/>
          </a:xfrm>
        </p:grpSpPr>
        <p:sp>
          <p:nvSpPr>
            <p:cNvPr id="11" name="Ovale 10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56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5441953" y="2603502"/>
            <a:ext cx="552448" cy="498738"/>
            <a:chOff x="5797553" y="1498602"/>
            <a:chExt cx="552448" cy="498738"/>
          </a:xfrm>
        </p:grpSpPr>
        <p:sp>
          <p:nvSpPr>
            <p:cNvPr id="14" name="Ovale 13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55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5200653" y="3048002"/>
            <a:ext cx="552448" cy="498738"/>
            <a:chOff x="5797553" y="1498602"/>
            <a:chExt cx="552448" cy="498738"/>
          </a:xfrm>
        </p:grpSpPr>
        <p:sp>
          <p:nvSpPr>
            <p:cNvPr id="17" name="Ovale 16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55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5276853" y="3530602"/>
            <a:ext cx="552448" cy="498738"/>
            <a:chOff x="5797553" y="1498602"/>
            <a:chExt cx="552448" cy="498738"/>
          </a:xfrm>
        </p:grpSpPr>
        <p:sp>
          <p:nvSpPr>
            <p:cNvPr id="20" name="Ovale 19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53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5124453" y="4051302"/>
            <a:ext cx="552448" cy="498738"/>
            <a:chOff x="5797553" y="1498602"/>
            <a:chExt cx="552448" cy="498738"/>
          </a:xfrm>
        </p:grpSpPr>
        <p:sp>
          <p:nvSpPr>
            <p:cNvPr id="23" name="Ovale 22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4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49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4959353" y="4521202"/>
            <a:ext cx="552448" cy="498738"/>
            <a:chOff x="5797553" y="1498602"/>
            <a:chExt cx="552448" cy="498738"/>
          </a:xfrm>
        </p:grpSpPr>
        <p:sp>
          <p:nvSpPr>
            <p:cNvPr id="26" name="Ovale 25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7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41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4870453" y="5016502"/>
            <a:ext cx="552448" cy="498738"/>
            <a:chOff x="5797553" y="1498602"/>
            <a:chExt cx="552448" cy="498738"/>
          </a:xfrm>
        </p:grpSpPr>
        <p:sp>
          <p:nvSpPr>
            <p:cNvPr id="29" name="Ovale 28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0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41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4629153" y="5537202"/>
            <a:ext cx="552448" cy="498738"/>
            <a:chOff x="5797553" y="1498602"/>
            <a:chExt cx="552448" cy="498738"/>
          </a:xfrm>
        </p:grpSpPr>
        <p:sp>
          <p:nvSpPr>
            <p:cNvPr id="32" name="Ovale 31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3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30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10312400" y="3721100"/>
            <a:ext cx="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it-IT" sz="1600" dirty="0">
              <a:solidFill>
                <a:srgbClr val="004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5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/>
              <a:t>L</a:t>
            </a:r>
            <a:r>
              <a:rPr lang="it-IT" dirty="0" smtClean="0"/>
              <a:t>o sviluppo sociale? In testa il sindaco</a:t>
            </a:r>
            <a:endParaRPr lang="it-IT" sz="28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Pensando alla sua città di residenza quanto è importante per lo </a:t>
            </a:r>
            <a:r>
              <a:rPr lang="it-IT" sz="1400" i="1" dirty="0" smtClean="0">
                <a:solidFill>
                  <a:srgbClr val="000000"/>
                </a:solidFill>
              </a:rPr>
              <a:t>SVILUPPO SOCIALE il ruolo: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Somma delle risposte consentite.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253520281"/>
              </p:ext>
            </p:extLst>
          </p:nvPr>
        </p:nvGraphicFramePr>
        <p:xfrm>
          <a:off x="850900" y="1227666"/>
          <a:ext cx="8839200" cy="493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uppo 6"/>
          <p:cNvGrpSpPr/>
          <p:nvPr/>
        </p:nvGrpSpPr>
        <p:grpSpPr>
          <a:xfrm>
            <a:off x="5911853" y="1765302"/>
            <a:ext cx="552448" cy="498738"/>
            <a:chOff x="5797553" y="1498602"/>
            <a:chExt cx="552448" cy="498738"/>
          </a:xfrm>
        </p:grpSpPr>
        <p:sp>
          <p:nvSpPr>
            <p:cNvPr id="8" name="Ovale 7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68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5543553" y="2247902"/>
            <a:ext cx="552448" cy="498738"/>
            <a:chOff x="5797553" y="1498602"/>
            <a:chExt cx="552448" cy="498738"/>
          </a:xfrm>
        </p:grpSpPr>
        <p:sp>
          <p:nvSpPr>
            <p:cNvPr id="11" name="Ovale 10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54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5251453" y="2705102"/>
            <a:ext cx="552448" cy="498738"/>
            <a:chOff x="5797553" y="1498602"/>
            <a:chExt cx="552448" cy="498738"/>
          </a:xfrm>
        </p:grpSpPr>
        <p:sp>
          <p:nvSpPr>
            <p:cNvPr id="14" name="Ovale 13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48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5289553" y="3187702"/>
            <a:ext cx="552448" cy="498738"/>
            <a:chOff x="5797553" y="1498602"/>
            <a:chExt cx="552448" cy="498738"/>
          </a:xfrm>
        </p:grpSpPr>
        <p:sp>
          <p:nvSpPr>
            <p:cNvPr id="17" name="Ovale 16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46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5276853" y="3657602"/>
            <a:ext cx="552448" cy="498738"/>
            <a:chOff x="5797553" y="1498602"/>
            <a:chExt cx="552448" cy="498738"/>
          </a:xfrm>
        </p:grpSpPr>
        <p:sp>
          <p:nvSpPr>
            <p:cNvPr id="20" name="Ovale 19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46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5441953" y="4114802"/>
            <a:ext cx="552448" cy="498738"/>
            <a:chOff x="5797553" y="1498602"/>
            <a:chExt cx="552448" cy="498738"/>
          </a:xfrm>
        </p:grpSpPr>
        <p:sp>
          <p:nvSpPr>
            <p:cNvPr id="23" name="Ovale 22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4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45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5302253" y="4584702"/>
            <a:ext cx="552448" cy="498738"/>
            <a:chOff x="5797553" y="1498602"/>
            <a:chExt cx="552448" cy="498738"/>
          </a:xfrm>
        </p:grpSpPr>
        <p:sp>
          <p:nvSpPr>
            <p:cNvPr id="26" name="Ovale 25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7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43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5213353" y="5092702"/>
            <a:ext cx="552448" cy="498738"/>
            <a:chOff x="5797553" y="1498602"/>
            <a:chExt cx="552448" cy="498738"/>
          </a:xfrm>
        </p:grpSpPr>
        <p:sp>
          <p:nvSpPr>
            <p:cNvPr id="29" name="Ovale 28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0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37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5149853" y="5562602"/>
            <a:ext cx="476247" cy="495298"/>
            <a:chOff x="5797553" y="1498602"/>
            <a:chExt cx="552448" cy="498738"/>
          </a:xfrm>
        </p:grpSpPr>
        <p:sp>
          <p:nvSpPr>
            <p:cNvPr id="32" name="Ovale 31"/>
            <p:cNvSpPr>
              <a:spLocks noChangeAspect="1"/>
            </p:cNvSpPr>
            <p:nvPr/>
          </p:nvSpPr>
          <p:spPr bwMode="auto">
            <a:xfrm>
              <a:off x="5797553" y="1498602"/>
              <a:ext cx="552448" cy="498738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3" name="Titolo 4"/>
            <p:cNvSpPr txBox="1">
              <a:spLocks/>
            </p:cNvSpPr>
            <p:nvPr/>
          </p:nvSpPr>
          <p:spPr bwMode="auto">
            <a:xfrm>
              <a:off x="5857877" y="1541646"/>
              <a:ext cx="431800" cy="41265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1800" b="1" dirty="0" smtClean="0">
                  <a:solidFill>
                    <a:srgbClr val="000000"/>
                  </a:solidFill>
                </a:rPr>
                <a:t>32</a:t>
              </a:r>
              <a:r>
                <a:rPr lang="it-IT" sz="11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395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dirty="0" smtClean="0"/>
              <a:t>Il ruolo chiave del sindaco dall’ambiente ai giovani </a:t>
            </a:r>
            <a:endParaRPr lang="it-IT" sz="24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8519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Pensi ora al ruolo del sindaco. Secondo lei, quanto è rilevante nella realtà del suo comune il ruolo del </a:t>
            </a:r>
            <a:r>
              <a:rPr lang="it-IT" sz="1400" i="1" dirty="0" smtClean="0">
                <a:solidFill>
                  <a:srgbClr val="000000"/>
                </a:solidFill>
              </a:rPr>
              <a:t>sindaco </a:t>
            </a:r>
            <a:r>
              <a:rPr lang="it-IT" sz="1400" i="1" dirty="0">
                <a:solidFill>
                  <a:srgbClr val="000000"/>
                </a:solidFill>
              </a:rPr>
              <a:t>riguardo </a:t>
            </a:r>
            <a:r>
              <a:rPr lang="it-IT" sz="1400" i="1" dirty="0" smtClean="0">
                <a:solidFill>
                  <a:srgbClr val="000000"/>
                </a:solidFill>
              </a:rPr>
              <a:t>a: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2233816082"/>
              </p:ext>
            </p:extLst>
          </p:nvPr>
        </p:nvGraphicFramePr>
        <p:xfrm>
          <a:off x="317500" y="1130300"/>
          <a:ext cx="93726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uppo 3"/>
          <p:cNvGrpSpPr/>
          <p:nvPr/>
        </p:nvGrpSpPr>
        <p:grpSpPr>
          <a:xfrm>
            <a:off x="4908550" y="1727200"/>
            <a:ext cx="565150" cy="495300"/>
            <a:chOff x="4908550" y="1739900"/>
            <a:chExt cx="565150" cy="495300"/>
          </a:xfrm>
        </p:grpSpPr>
        <p:sp>
          <p:nvSpPr>
            <p:cNvPr id="7" name="Ovale 6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60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4870450" y="2298700"/>
            <a:ext cx="565150" cy="495300"/>
            <a:chOff x="4908550" y="1739900"/>
            <a:chExt cx="565150" cy="495300"/>
          </a:xfrm>
        </p:grpSpPr>
        <p:sp>
          <p:nvSpPr>
            <p:cNvPr id="16" name="Ovale 15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58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4819650" y="2832100"/>
            <a:ext cx="565150" cy="495300"/>
            <a:chOff x="4908550" y="1739900"/>
            <a:chExt cx="565150" cy="495300"/>
          </a:xfrm>
        </p:grpSpPr>
        <p:sp>
          <p:nvSpPr>
            <p:cNvPr id="19" name="Ovale 18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0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56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1" name="Gruppo 20"/>
          <p:cNvGrpSpPr/>
          <p:nvPr/>
        </p:nvGrpSpPr>
        <p:grpSpPr>
          <a:xfrm>
            <a:off x="4654550" y="3352800"/>
            <a:ext cx="565150" cy="495300"/>
            <a:chOff x="4908550" y="1739900"/>
            <a:chExt cx="565150" cy="495300"/>
          </a:xfrm>
        </p:grpSpPr>
        <p:sp>
          <p:nvSpPr>
            <p:cNvPr id="22" name="Ovale 21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3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55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4" name="Gruppo 23"/>
          <p:cNvGrpSpPr/>
          <p:nvPr/>
        </p:nvGrpSpPr>
        <p:grpSpPr>
          <a:xfrm>
            <a:off x="4629150" y="3886200"/>
            <a:ext cx="565150" cy="495300"/>
            <a:chOff x="4908550" y="1739900"/>
            <a:chExt cx="565150" cy="495300"/>
          </a:xfrm>
        </p:grpSpPr>
        <p:sp>
          <p:nvSpPr>
            <p:cNvPr id="25" name="Ovale 24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6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54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4552950" y="4432300"/>
            <a:ext cx="565150" cy="495300"/>
            <a:chOff x="4908550" y="1739900"/>
            <a:chExt cx="565150" cy="495300"/>
          </a:xfrm>
        </p:grpSpPr>
        <p:sp>
          <p:nvSpPr>
            <p:cNvPr id="28" name="Ovale 27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9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54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4654550" y="4978400"/>
            <a:ext cx="565150" cy="495300"/>
            <a:chOff x="4908550" y="1739900"/>
            <a:chExt cx="565150" cy="495300"/>
          </a:xfrm>
        </p:grpSpPr>
        <p:sp>
          <p:nvSpPr>
            <p:cNvPr id="31" name="Ovale 30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2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51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  <p:grpSp>
        <p:nvGrpSpPr>
          <p:cNvPr id="33" name="Gruppo 32"/>
          <p:cNvGrpSpPr/>
          <p:nvPr/>
        </p:nvGrpSpPr>
        <p:grpSpPr>
          <a:xfrm>
            <a:off x="4565650" y="5524500"/>
            <a:ext cx="565150" cy="495300"/>
            <a:chOff x="4908550" y="1739900"/>
            <a:chExt cx="565150" cy="495300"/>
          </a:xfrm>
        </p:grpSpPr>
        <p:sp>
          <p:nvSpPr>
            <p:cNvPr id="34" name="Ovale 33"/>
            <p:cNvSpPr/>
            <p:nvPr/>
          </p:nvSpPr>
          <p:spPr bwMode="auto">
            <a:xfrm>
              <a:off x="4930775" y="1739900"/>
              <a:ext cx="520700" cy="495300"/>
            </a:xfrm>
            <a:prstGeom prst="ellipse">
              <a:avLst/>
            </a:prstGeom>
            <a:gradFill flip="none" rotWithShape="1">
              <a:gsLst>
                <a:gs pos="0">
                  <a:srgbClr val="D09A2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 algn="ctr">
              <a:solidFill>
                <a:srgbClr val="D09A2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5" name="Titolo 4"/>
            <p:cNvSpPr txBox="1">
              <a:spLocks/>
            </p:cNvSpPr>
            <p:nvPr/>
          </p:nvSpPr>
          <p:spPr bwMode="auto">
            <a:xfrm>
              <a:off x="4908550" y="1782788"/>
              <a:ext cx="565150" cy="409525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0">
                  <a:solidFill>
                    <a:schemeClr val="bg2">
                      <a:lumMod val="75000"/>
                    </a:schemeClr>
                  </a:solidFill>
                  <a:latin typeface="Century Gothic"/>
                  <a:ea typeface="+mj-ea"/>
                  <a:cs typeface="Century Gothic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Century Gothic" charset="0"/>
                  <a:ea typeface="ヒラギノ角ゴ Pro W3" charset="-128"/>
                  <a:cs typeface="ヒラギノ角ゴ Pro W3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ヒラギノ角ゴ Pro W3" charset="-128"/>
                  <a:cs typeface="ヒラギノ角ゴ Pro W3" charset="-128"/>
                </a:defRPr>
              </a:lvl9pPr>
            </a:lstStyle>
            <a:p>
              <a:pPr algn="ctr"/>
              <a:r>
                <a:rPr lang="it-IT" sz="2000" b="1" dirty="0" smtClean="0">
                  <a:solidFill>
                    <a:srgbClr val="000000"/>
                  </a:solidFill>
                </a:rPr>
                <a:t>49</a:t>
              </a:r>
              <a:r>
                <a:rPr lang="it-IT" sz="1000" b="1" dirty="0" smtClean="0">
                  <a:solidFill>
                    <a:srgbClr val="000000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14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dirty="0" smtClean="0"/>
              <a:t>In un mondo in crisi di fiducia: più poteri ai sindaci</a:t>
            </a:r>
            <a:endParaRPr lang="it-IT" sz="24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8519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 smtClean="0">
                <a:solidFill>
                  <a:srgbClr val="000000"/>
                </a:solidFill>
              </a:rPr>
              <a:t>E </a:t>
            </a:r>
            <a:r>
              <a:rPr lang="it-IT" sz="1400" i="1" dirty="0">
                <a:solidFill>
                  <a:srgbClr val="000000"/>
                </a:solidFill>
              </a:rPr>
              <a:t>lei pensa che il sindaco del suo comune, rispetto alle attuali competenze dovrebbe avere maggiori o minori poteri </a:t>
            </a:r>
            <a:r>
              <a:rPr lang="it-IT" sz="1400" i="1" dirty="0" smtClean="0">
                <a:solidFill>
                  <a:srgbClr val="000000"/>
                </a:solidFill>
              </a:rPr>
              <a:t>nell'ambito: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3104782889"/>
              </p:ext>
            </p:extLst>
          </p:nvPr>
        </p:nvGraphicFramePr>
        <p:xfrm>
          <a:off x="317500" y="1130300"/>
          <a:ext cx="93726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954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40011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0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0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Crede, che Ama, che Lotta</a:t>
            </a:r>
            <a:r>
              <a:rPr lang="it-IT" sz="1000" b="1" i="1" dirty="0" smtClean="0">
                <a:latin typeface="Century Gothic"/>
                <a:cs typeface="Century Gothic"/>
              </a:rPr>
              <a:t>,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Vince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entury Gothic"/>
                <a:cs typeface="Century Gothic"/>
              </a:rPr>
              <a:t>PARTE IV: alla ricerca dei migliori</a:t>
            </a:r>
            <a:endParaRPr lang="it-IT" sz="3600" b="1" cap="all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3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dirty="0" smtClean="0"/>
              <a:t>Il ritratto del sindaco ideale</a:t>
            </a:r>
            <a:endParaRPr lang="it-IT" sz="24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49"/>
            <a:ext cx="9042400" cy="7158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 smtClean="0">
                <a:solidFill>
                  <a:srgbClr val="000000"/>
                </a:solidFill>
              </a:rPr>
              <a:t>Dovrebbe </a:t>
            </a:r>
            <a:r>
              <a:rPr lang="it-IT" sz="1400" i="1" dirty="0">
                <a:solidFill>
                  <a:srgbClr val="000000"/>
                </a:solidFill>
              </a:rPr>
              <a:t>dirmi quanto ciascuna di queste caratteristiche </a:t>
            </a:r>
            <a:r>
              <a:rPr lang="it-IT" sz="1400" i="1" dirty="0" smtClean="0">
                <a:solidFill>
                  <a:srgbClr val="000000"/>
                </a:solidFill>
              </a:rPr>
              <a:t>è desiderabile </a:t>
            </a:r>
            <a:r>
              <a:rPr lang="it-IT" sz="1400" i="1" dirty="0">
                <a:solidFill>
                  <a:srgbClr val="000000"/>
                </a:solidFill>
              </a:rPr>
              <a:t>per lei nel momento in cui sceglie di votare per il sindaco della sua città</a:t>
            </a:r>
            <a:r>
              <a:rPr lang="it-IT" sz="1400" i="1" dirty="0" smtClean="0">
                <a:solidFill>
                  <a:srgbClr val="000000"/>
                </a:solidFill>
              </a:rPr>
              <a:t>. </a:t>
            </a:r>
            <a:r>
              <a:rPr lang="it-IT" sz="1400" b="1" i="1" dirty="0" smtClean="0">
                <a:solidFill>
                  <a:srgbClr val="000000"/>
                </a:solidFill>
              </a:rPr>
              <a:t>(ASSOLUTAMENTE ESSENZIALE + MOLTO DESIDERABILE)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898957"/>
              </p:ext>
            </p:extLst>
          </p:nvPr>
        </p:nvGraphicFramePr>
        <p:xfrm>
          <a:off x="279401" y="1926167"/>
          <a:ext cx="8877300" cy="2697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94664"/>
                <a:gridCol w="1241318"/>
                <a:gridCol w="1241318"/>
              </a:tblGrid>
              <a:tr h="448164">
                <a:tc>
                  <a:txBody>
                    <a:bodyPr/>
                    <a:lstStyle/>
                    <a:p>
                      <a:endParaRPr lang="it-IT" dirty="0"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entury Gothic"/>
                          <a:cs typeface="Century Gothic"/>
                        </a:rPr>
                        <a:t>2015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>
                          <a:latin typeface="Century Gothic"/>
                          <a:cs typeface="Century Gothic"/>
                        </a:rPr>
                        <a:t>DIFF.</a:t>
                      </a:r>
                      <a:r>
                        <a:rPr lang="it-IT" sz="1200" b="1" baseline="0" dirty="0" smtClean="0">
                          <a:latin typeface="Century Gothic"/>
                          <a:cs typeface="Century Gothic"/>
                        </a:rPr>
                        <a:t> CON 2002</a:t>
                      </a:r>
                      <a:endParaRPr lang="it-IT" sz="1200" b="1" dirty="0">
                        <a:latin typeface="Century Gothic"/>
                        <a:cs typeface="Century Gothic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sappia ascoltare oltre che parlare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76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FF0000"/>
                          </a:solidFill>
                          <a:latin typeface="Century Gothic"/>
                          <a:cs typeface="Century Gothic"/>
                        </a:rPr>
                        <a:t>-9</a:t>
                      </a:r>
                      <a:endParaRPr lang="it-IT" sz="1500" b="1" dirty="0">
                        <a:solidFill>
                          <a:srgbClr val="FF0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sappia progettare il futuro della sua città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76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008000"/>
                          </a:solidFill>
                          <a:latin typeface="Century Gothic"/>
                          <a:cs typeface="Century Gothic"/>
                        </a:rPr>
                        <a:t>+7</a:t>
                      </a:r>
                      <a:endParaRPr lang="it-IT" sz="1500" b="1" dirty="0">
                        <a:solidFill>
                          <a:srgbClr val="008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interpreti al meglio i valori della città e del territorio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72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FF0000"/>
                          </a:solidFill>
                          <a:latin typeface="Century Gothic"/>
                          <a:cs typeface="Century Gothic"/>
                        </a:rPr>
                        <a:t>-1</a:t>
                      </a:r>
                      <a:endParaRPr lang="it-IT" sz="1500" b="1" dirty="0">
                        <a:solidFill>
                          <a:srgbClr val="FF0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abbia un grande team di esperti alle spalle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70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008000"/>
                          </a:solidFill>
                          <a:latin typeface="Century Gothic"/>
                          <a:cs typeface="Century Gothic"/>
                        </a:rPr>
                        <a:t>+3</a:t>
                      </a:r>
                      <a:endParaRPr lang="it-IT" sz="1500" b="1" dirty="0">
                        <a:solidFill>
                          <a:srgbClr val="008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sia espressione della società civile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66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FF0000"/>
                          </a:solidFill>
                          <a:latin typeface="Century Gothic"/>
                          <a:cs typeface="Century Gothic"/>
                        </a:rPr>
                        <a:t>-2</a:t>
                      </a:r>
                      <a:endParaRPr lang="it-IT" sz="1500" b="1" dirty="0">
                        <a:solidFill>
                          <a:srgbClr val="FF0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punti molto sull'innovazione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66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solidFill>
                            <a:srgbClr val="008000"/>
                          </a:solidFill>
                          <a:latin typeface="Century Gothic"/>
                          <a:cs typeface="Century Gothic"/>
                        </a:rPr>
                        <a:t>+39</a:t>
                      </a:r>
                      <a:endParaRPr lang="it-IT" sz="1500" b="1" dirty="0">
                        <a:solidFill>
                          <a:srgbClr val="008000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  <a:tr h="3082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che chieda il contributo e la partecipazione di tutti i cittadini per migliorare la città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cs typeface="Century Gothic"/>
                        </a:rPr>
                        <a:t>65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 smtClean="0">
                          <a:latin typeface="Century Gothic"/>
                          <a:cs typeface="Century Gothic"/>
                        </a:rPr>
                        <a:t>=</a:t>
                      </a:r>
                      <a:endParaRPr lang="it-IT" sz="1500" b="1" dirty="0">
                        <a:latin typeface="Century Gothic"/>
                        <a:cs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B7A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544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500" dirty="0" smtClean="0"/>
              <a:t>Il Sindaco ideale: competente ed espressione della città</a:t>
            </a:r>
            <a:endParaRPr lang="it-IT" sz="25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496300" cy="59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 Lei ritiene che i sindaci migliori siano </a:t>
            </a:r>
            <a:r>
              <a:rPr lang="it-IT" sz="1400" i="1" dirty="0" smtClean="0">
                <a:solidFill>
                  <a:srgbClr val="000000"/>
                </a:solidFill>
              </a:rPr>
              <a:t>quelli: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2330274028"/>
              </p:ext>
            </p:extLst>
          </p:nvPr>
        </p:nvGraphicFramePr>
        <p:xfrm>
          <a:off x="254000" y="1049867"/>
          <a:ext cx="9423400" cy="427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vale 7"/>
          <p:cNvSpPr>
            <a:spLocks noChangeAspect="1"/>
          </p:cNvSpPr>
          <p:nvPr/>
        </p:nvSpPr>
        <p:spPr bwMode="auto">
          <a:xfrm>
            <a:off x="3594501" y="5078960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itolo 4"/>
          <p:cNvSpPr txBox="1">
            <a:spLocks/>
          </p:cNvSpPr>
          <p:nvPr/>
        </p:nvSpPr>
        <p:spPr bwMode="auto">
          <a:xfrm>
            <a:off x="3422990" y="5171309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45</a:t>
            </a:r>
            <a:r>
              <a:rPr lang="it-IT" sz="1100" b="1" dirty="0" smtClean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0" name="Titolo 4"/>
          <p:cNvSpPr txBox="1">
            <a:spLocks/>
          </p:cNvSpPr>
          <p:nvPr/>
        </p:nvSpPr>
        <p:spPr bwMode="auto">
          <a:xfrm>
            <a:off x="3136900" y="5715001"/>
            <a:ext cx="16129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AL SUD</a:t>
            </a:r>
          </a:p>
        </p:txBody>
      </p:sp>
      <p:sp>
        <p:nvSpPr>
          <p:cNvPr id="11" name="Freccia angolare in su 10"/>
          <p:cNvSpPr/>
          <p:nvPr/>
        </p:nvSpPr>
        <p:spPr bwMode="auto">
          <a:xfrm rot="5400000">
            <a:off x="3022942" y="4984755"/>
            <a:ext cx="596899" cy="50800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e 11"/>
          <p:cNvSpPr>
            <a:spLocks noChangeAspect="1"/>
          </p:cNvSpPr>
          <p:nvPr/>
        </p:nvSpPr>
        <p:spPr bwMode="auto">
          <a:xfrm>
            <a:off x="5817001" y="5053560"/>
            <a:ext cx="660279" cy="575999"/>
          </a:xfrm>
          <a:prstGeom prst="ellipse">
            <a:avLst/>
          </a:prstGeom>
          <a:gradFill flip="none" rotWithShape="1">
            <a:gsLst>
              <a:gs pos="0">
                <a:srgbClr val="F3610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F361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itolo 4"/>
          <p:cNvSpPr txBox="1">
            <a:spLocks/>
          </p:cNvSpPr>
          <p:nvPr/>
        </p:nvSpPr>
        <p:spPr bwMode="auto">
          <a:xfrm>
            <a:off x="5645490" y="5171309"/>
            <a:ext cx="1003300" cy="34050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12</a:t>
            </a:r>
            <a:endParaRPr lang="it-IT" sz="1100" b="1" dirty="0" smtClean="0">
              <a:solidFill>
                <a:schemeClr val="tx1"/>
              </a:solidFill>
            </a:endParaRPr>
          </a:p>
        </p:txBody>
      </p:sp>
      <p:sp>
        <p:nvSpPr>
          <p:cNvPr id="14" name="Titolo 4"/>
          <p:cNvSpPr txBox="1">
            <a:spLocks/>
          </p:cNvSpPr>
          <p:nvPr/>
        </p:nvSpPr>
        <p:spPr bwMode="auto">
          <a:xfrm>
            <a:off x="5359400" y="5715001"/>
            <a:ext cx="16129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361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200" b="1" dirty="0" smtClean="0">
                <a:solidFill>
                  <a:srgbClr val="FF6600"/>
                </a:solidFill>
              </a:rPr>
              <a:t>RESIDENTI</a:t>
            </a:r>
            <a:br>
              <a:rPr lang="it-IT" sz="1200" b="1" dirty="0" smtClean="0">
                <a:solidFill>
                  <a:srgbClr val="FF6600"/>
                </a:solidFill>
              </a:rPr>
            </a:br>
            <a:r>
              <a:rPr lang="it-IT" sz="1200" b="1" dirty="0" smtClean="0">
                <a:solidFill>
                  <a:srgbClr val="FF6600"/>
                </a:solidFill>
              </a:rPr>
              <a:t>NELLE ISOLE</a:t>
            </a:r>
          </a:p>
        </p:txBody>
      </p:sp>
      <p:sp>
        <p:nvSpPr>
          <p:cNvPr id="15" name="Freccia angolare in su 14"/>
          <p:cNvSpPr/>
          <p:nvPr/>
        </p:nvSpPr>
        <p:spPr bwMode="auto">
          <a:xfrm rot="5400000">
            <a:off x="5245442" y="4946655"/>
            <a:ext cx="596899" cy="508000"/>
          </a:xfrm>
          <a:prstGeom prst="bentUpArrow">
            <a:avLst/>
          </a:prstGeom>
          <a:solidFill>
            <a:srgbClr val="F361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5282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dirty="0" smtClean="0"/>
              <a:t>Più ruolo per i Sindaci in ambito nazionale</a:t>
            </a:r>
            <a:endParaRPr lang="it-IT" sz="26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382000" cy="526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Lei pensa che i sindaci abbiano un ruolo molto, poco o per niente importante nella politica nazionale e nelle decisioni del Governo</a:t>
            </a:r>
            <a:r>
              <a:rPr lang="it-IT" sz="1400" i="1" dirty="0" smtClean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3741340689"/>
              </p:ext>
            </p:extLst>
          </p:nvPr>
        </p:nvGraphicFramePr>
        <p:xfrm>
          <a:off x="1968500" y="2095500"/>
          <a:ext cx="5410200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olo 4"/>
          <p:cNvSpPr txBox="1">
            <a:spLocks/>
          </p:cNvSpPr>
          <p:nvPr/>
        </p:nvSpPr>
        <p:spPr bwMode="auto">
          <a:xfrm>
            <a:off x="5410200" y="2413002"/>
            <a:ext cx="1619999" cy="395998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molto</a:t>
            </a:r>
          </a:p>
        </p:txBody>
      </p:sp>
      <p:sp>
        <p:nvSpPr>
          <p:cNvPr id="9" name="Titolo 4"/>
          <p:cNvSpPr txBox="1">
            <a:spLocks/>
          </p:cNvSpPr>
          <p:nvPr/>
        </p:nvSpPr>
        <p:spPr bwMode="auto">
          <a:xfrm>
            <a:off x="2946400" y="2006601"/>
            <a:ext cx="1619999" cy="395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</a:rPr>
              <a:t>n</a:t>
            </a:r>
            <a:r>
              <a:rPr lang="it-IT" sz="1800" dirty="0" smtClean="0">
                <a:solidFill>
                  <a:srgbClr val="000000"/>
                </a:solidFill>
              </a:rPr>
              <a:t>on sa</a:t>
            </a:r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6210300" y="3098801"/>
            <a:ext cx="1619999" cy="395998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abbastanza</a:t>
            </a:r>
          </a:p>
        </p:txBody>
      </p:sp>
      <p:sp>
        <p:nvSpPr>
          <p:cNvPr id="14" name="Titolo 4"/>
          <p:cNvSpPr txBox="1">
            <a:spLocks/>
          </p:cNvSpPr>
          <p:nvPr/>
        </p:nvSpPr>
        <p:spPr bwMode="auto">
          <a:xfrm>
            <a:off x="1917700" y="3403601"/>
            <a:ext cx="1619999" cy="395998"/>
          </a:xfrm>
          <a:prstGeom prst="rect">
            <a:avLst/>
          </a:prstGeom>
          <a:solidFill>
            <a:srgbClr val="C1B7A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poco</a:t>
            </a:r>
          </a:p>
        </p:txBody>
      </p:sp>
      <p:sp>
        <p:nvSpPr>
          <p:cNvPr id="15" name="Titolo 4"/>
          <p:cNvSpPr txBox="1">
            <a:spLocks/>
          </p:cNvSpPr>
          <p:nvPr/>
        </p:nvSpPr>
        <p:spPr bwMode="auto">
          <a:xfrm>
            <a:off x="2032000" y="2603501"/>
            <a:ext cx="1619999" cy="395998"/>
          </a:xfrm>
          <a:prstGeom prst="rect">
            <a:avLst/>
          </a:prstGeom>
          <a:solidFill>
            <a:srgbClr val="E4E4E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</a:rPr>
              <a:t>per niente</a:t>
            </a:r>
          </a:p>
        </p:txBody>
      </p:sp>
      <p:sp>
        <p:nvSpPr>
          <p:cNvPr id="21" name="Parentesi quadra chiusa 20"/>
          <p:cNvSpPr/>
          <p:nvPr/>
        </p:nvSpPr>
        <p:spPr bwMode="auto">
          <a:xfrm>
            <a:off x="7035800" y="1549400"/>
            <a:ext cx="1346200" cy="3721100"/>
          </a:xfrm>
          <a:prstGeom prst="rightBracket">
            <a:avLst/>
          </a:prstGeom>
          <a:noFill/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8051800" y="2755900"/>
            <a:ext cx="1257300" cy="1308100"/>
          </a:xfrm>
          <a:prstGeom prst="ellipse">
            <a:avLst/>
          </a:prstGeom>
          <a:gradFill flip="none" rotWithShape="1">
            <a:gsLst>
              <a:gs pos="0">
                <a:srgbClr val="D09A2D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Titolo 4"/>
          <p:cNvSpPr txBox="1">
            <a:spLocks/>
          </p:cNvSpPr>
          <p:nvPr/>
        </p:nvSpPr>
        <p:spPr bwMode="auto">
          <a:xfrm>
            <a:off x="8204200" y="32036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</a:rPr>
              <a:t>45</a:t>
            </a:r>
            <a:r>
              <a:rPr lang="it-IT" sz="1400" b="1" dirty="0" smtClean="0">
                <a:solidFill>
                  <a:srgbClr val="000000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794268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40011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b="1" dirty="0">
                <a:solidFill>
                  <a:srgbClr val="D09A2D"/>
                </a:solidFill>
                <a:latin typeface="Century Gothic"/>
                <a:cs typeface="Century Gothic"/>
              </a:rPr>
              <a:t>XXXII ASSEMBLEA </a:t>
            </a:r>
            <a:r>
              <a:rPr lang="it-IT" sz="1000" b="1" dirty="0" smtClean="0">
                <a:solidFill>
                  <a:srgbClr val="D09A2D"/>
                </a:solidFill>
                <a:latin typeface="Century Gothic"/>
                <a:cs typeface="Century Gothic"/>
              </a:rPr>
              <a:t>ANNUALE</a:t>
            </a:r>
            <a:r>
              <a:rPr lang="it-IT" sz="1000" dirty="0" smtClean="0">
                <a:solidFill>
                  <a:srgbClr val="D09A2D"/>
                </a:solidFill>
                <a:latin typeface="Century Gothic"/>
                <a:cs typeface="Century Gothic"/>
              </a:rPr>
              <a:t>:</a:t>
            </a:r>
          </a:p>
          <a:p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Crede, che Ama, che Lotta</a:t>
            </a:r>
            <a:r>
              <a:rPr lang="it-IT" sz="1000" b="1" i="1" dirty="0" smtClean="0">
                <a:latin typeface="Century Gothic"/>
                <a:cs typeface="Century Gothic"/>
              </a:rPr>
              <a:t>,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r>
              <a:rPr lang="it-IT" sz="1000" b="1" i="1" dirty="0" smtClean="0">
                <a:latin typeface="Century Gothic"/>
                <a:cs typeface="Century Gothic"/>
              </a:rPr>
              <a:t>l’ITALIA </a:t>
            </a:r>
            <a:r>
              <a:rPr lang="it-IT" sz="1000" b="1" i="1" dirty="0">
                <a:latin typeface="Century Gothic"/>
                <a:cs typeface="Century Gothic"/>
              </a:rPr>
              <a:t>che Vince</a:t>
            </a:r>
            <a:r>
              <a:rPr lang="it-IT" sz="1000" dirty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3036686"/>
            <a:ext cx="6553201" cy="624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entury Gothic"/>
                <a:cs typeface="Century Gothic"/>
              </a:rPr>
              <a:t>PROFILO</a:t>
            </a:r>
            <a:r>
              <a:rPr lang="it-IT" sz="3600" b="1" cap="all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it-IT" sz="3600" b="1" cap="all" dirty="0" smtClean="0">
                <a:solidFill>
                  <a:srgbClr val="FFFFFF"/>
                </a:solidFill>
                <a:latin typeface="Century Gothic"/>
                <a:cs typeface="Century Gothic"/>
              </a:rPr>
              <a:t>DEL CAMPIONE</a:t>
            </a:r>
            <a:endParaRPr lang="it-IT" sz="3600" b="1" cap="all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58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Composizione del campione per sesso e età</a:t>
            </a:r>
            <a:endParaRPr lang="it-IT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304800" y="2559150"/>
            <a:ext cx="8496300" cy="59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 smtClean="0">
                <a:solidFill>
                  <a:srgbClr val="000000"/>
                </a:solidFill>
              </a:rPr>
              <a:t>Classe di età: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4127529163"/>
              </p:ext>
            </p:extLst>
          </p:nvPr>
        </p:nvGraphicFramePr>
        <p:xfrm>
          <a:off x="190500" y="2451099"/>
          <a:ext cx="9423400" cy="378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234399160"/>
              </p:ext>
            </p:extLst>
          </p:nvPr>
        </p:nvGraphicFramePr>
        <p:xfrm>
          <a:off x="190500" y="761999"/>
          <a:ext cx="7073900" cy="177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olo 4"/>
          <p:cNvSpPr txBox="1">
            <a:spLocks/>
          </p:cNvSpPr>
          <p:nvPr/>
        </p:nvSpPr>
        <p:spPr bwMode="auto">
          <a:xfrm>
            <a:off x="304800" y="717650"/>
            <a:ext cx="8496300" cy="59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G</a:t>
            </a:r>
            <a:r>
              <a:rPr lang="it-IT" sz="1400" i="1" dirty="0" smtClean="0">
                <a:solidFill>
                  <a:srgbClr val="000000"/>
                </a:solidFill>
              </a:rPr>
              <a:t>enere</a:t>
            </a:r>
          </a:p>
        </p:txBody>
      </p:sp>
    </p:spTree>
    <p:extLst>
      <p:ext uri="{BB962C8B-B14F-4D97-AF65-F5344CB8AC3E}">
        <p14:creationId xmlns:p14="http://schemas.microsoft.com/office/powerpoint/2010/main" val="137579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Il titolo di studio</a:t>
            </a:r>
            <a:endParaRPr lang="it-IT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 smtClean="0">
                <a:solidFill>
                  <a:srgbClr val="000000"/>
                </a:solidFill>
              </a:rPr>
              <a:t>Qual è il suo titolo di studio?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540821675"/>
              </p:ext>
            </p:extLst>
          </p:nvPr>
        </p:nvGraphicFramePr>
        <p:xfrm>
          <a:off x="330200" y="723900"/>
          <a:ext cx="9029699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onnettore 1 8"/>
          <p:cNvCxnSpPr/>
          <p:nvPr/>
        </p:nvCxnSpPr>
        <p:spPr bwMode="auto">
          <a:xfrm>
            <a:off x="-4600" y="17399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-4600" y="21653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ttore 1 16"/>
          <p:cNvCxnSpPr/>
          <p:nvPr/>
        </p:nvCxnSpPr>
        <p:spPr bwMode="auto">
          <a:xfrm>
            <a:off x="-4600" y="25908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ttore 1 9"/>
          <p:cNvCxnSpPr/>
          <p:nvPr/>
        </p:nvCxnSpPr>
        <p:spPr bwMode="auto">
          <a:xfrm>
            <a:off x="-4600" y="30162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-4600" y="34417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-4600" y="38671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-4600" y="42926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ttore 1 14"/>
          <p:cNvCxnSpPr/>
          <p:nvPr/>
        </p:nvCxnSpPr>
        <p:spPr bwMode="auto">
          <a:xfrm>
            <a:off x="-4600" y="47180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ttore 1 15"/>
          <p:cNvCxnSpPr/>
          <p:nvPr/>
        </p:nvCxnSpPr>
        <p:spPr bwMode="auto">
          <a:xfrm>
            <a:off x="-4600" y="515620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ttore 1 17"/>
          <p:cNvCxnSpPr/>
          <p:nvPr/>
        </p:nvCxnSpPr>
        <p:spPr bwMode="auto">
          <a:xfrm>
            <a:off x="-4600" y="558165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19271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dirty="0" smtClean="0"/>
              <a:t>La condizione professionale</a:t>
            </a:r>
            <a:endParaRPr lang="it-IT" sz="2600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6614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Indichi la s</a:t>
            </a:r>
            <a:r>
              <a:rPr lang="it-IT" sz="1400" i="1" dirty="0" smtClean="0">
                <a:solidFill>
                  <a:srgbClr val="000000"/>
                </a:solidFill>
              </a:rPr>
              <a:t>ua </a:t>
            </a:r>
            <a:r>
              <a:rPr lang="it-IT" sz="1400" i="1" dirty="0">
                <a:solidFill>
                  <a:srgbClr val="000000"/>
                </a:solidFill>
              </a:rPr>
              <a:t>attuale professione o condizione </a:t>
            </a:r>
            <a:r>
              <a:rPr lang="it-IT" sz="1400" i="1" dirty="0" smtClean="0">
                <a:solidFill>
                  <a:srgbClr val="000000"/>
                </a:solidFill>
              </a:rPr>
              <a:t>professionale:</a:t>
            </a: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84518"/>
              </p:ext>
            </p:extLst>
          </p:nvPr>
        </p:nvGraphicFramePr>
        <p:xfrm>
          <a:off x="761999" y="1087966"/>
          <a:ext cx="7848601" cy="498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2720"/>
                <a:gridCol w="1275881"/>
              </a:tblGrid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imprenditore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artigiano/familiare coadiuvante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commerciante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altro lavoratore autonomo/agente di commercio/rappresentante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libero professionista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dirigente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docente/insegnante di scuola superiore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insegnante di scuola media, elementare e materna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quadro/direttivo/tecnico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impiegato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altro lavoratore dipendente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operaio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studente/scolaro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 cerca di prima occupazione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casalinga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ritirato dal lavoro/pensionato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disoccupato (ex-occupato)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altro (non occupato)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preferisco non rispondere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  <a:tr h="24913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imprenditore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9A2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67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La composizione del nucleo famigliare</a:t>
            </a:r>
            <a:endParaRPr lang="it-IT" b="0" dirty="0" smtClean="0"/>
          </a:p>
        </p:txBody>
      </p:sp>
      <p:sp>
        <p:nvSpPr>
          <p:cNvPr id="3" name="Titolo 4"/>
          <p:cNvSpPr txBox="1">
            <a:spLocks/>
          </p:cNvSpPr>
          <p:nvPr/>
        </p:nvSpPr>
        <p:spPr bwMode="auto">
          <a:xfrm>
            <a:off x="203200" y="577950"/>
            <a:ext cx="8496300" cy="59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400" i="1" dirty="0">
                <a:solidFill>
                  <a:srgbClr val="000000"/>
                </a:solidFill>
              </a:rPr>
              <a:t>Escluso/a </a:t>
            </a:r>
            <a:r>
              <a:rPr lang="it-IT" sz="1400" i="1" dirty="0" smtClean="0">
                <a:solidFill>
                  <a:srgbClr val="000000"/>
                </a:solidFill>
              </a:rPr>
              <a:t>lei</a:t>
            </a:r>
            <a:r>
              <a:rPr lang="it-IT" sz="1400" i="1" dirty="0">
                <a:solidFill>
                  <a:srgbClr val="000000"/>
                </a:solidFill>
              </a:rPr>
              <a:t>, quante altre persone vivono nel suo nucleo famigliare?</a:t>
            </a:r>
            <a:endParaRPr lang="it-IT" sz="1400" i="1" dirty="0" smtClean="0">
              <a:solidFill>
                <a:srgbClr val="000000"/>
              </a:solidFill>
            </a:endParaRPr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graphicFrame>
        <p:nvGraphicFramePr>
          <p:cNvPr id="2" name="Grafico 1"/>
          <p:cNvGraphicFramePr/>
          <p:nvPr>
            <p:extLst>
              <p:ext uri="{D42A27DB-BD31-4B8C-83A1-F6EECF244321}">
                <p14:modId xmlns:p14="http://schemas.microsoft.com/office/powerpoint/2010/main" val="968788446"/>
              </p:ext>
            </p:extLst>
          </p:nvPr>
        </p:nvGraphicFramePr>
        <p:xfrm>
          <a:off x="254000" y="1227667"/>
          <a:ext cx="9423400" cy="427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4029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NOTA METODOLOGICA</a:t>
            </a:r>
            <a:endParaRPr lang="it-IT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55601" y="842835"/>
            <a:ext cx="8813800" cy="30469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latin typeface="Century Gothic"/>
                <a:cs typeface="Century Gothic"/>
              </a:rPr>
              <a:t>L’indagine quantitativa è stata condotta mediante una rilevazione con </a:t>
            </a:r>
            <a:r>
              <a:rPr lang="it-IT" sz="1600" dirty="0" smtClean="0">
                <a:latin typeface="Century Gothic"/>
                <a:cs typeface="Century Gothic"/>
              </a:rPr>
              <a:t>metodo </a:t>
            </a:r>
            <a:r>
              <a:rPr lang="it-IT" sz="1600" dirty="0">
                <a:latin typeface="Century Gothic"/>
                <a:cs typeface="Century Gothic"/>
              </a:rPr>
              <a:t>CAWI (Computer </a:t>
            </a:r>
            <a:r>
              <a:rPr lang="it-IT" sz="1600" dirty="0" err="1">
                <a:latin typeface="Century Gothic"/>
                <a:cs typeface="Century Gothic"/>
              </a:rPr>
              <a:t>Assisted</a:t>
            </a:r>
            <a:r>
              <a:rPr lang="it-IT" sz="1600" dirty="0">
                <a:latin typeface="Century Gothic"/>
                <a:cs typeface="Century Gothic"/>
              </a:rPr>
              <a:t> Web </a:t>
            </a:r>
            <a:r>
              <a:rPr lang="it-IT" sz="1600" dirty="0" err="1">
                <a:latin typeface="Century Gothic"/>
                <a:cs typeface="Century Gothic"/>
              </a:rPr>
              <a:t>Interview</a:t>
            </a:r>
            <a:r>
              <a:rPr lang="it-IT" sz="1600" dirty="0">
                <a:latin typeface="Century Gothic"/>
                <a:cs typeface="Century Gothic"/>
              </a:rPr>
              <a:t>), all’interno di un campione di 3</a:t>
            </a:r>
            <a:r>
              <a:rPr lang="it-IT" sz="1600" dirty="0" smtClean="0">
                <a:latin typeface="Century Gothic"/>
                <a:cs typeface="Century Gothic"/>
              </a:rPr>
              <a:t>.000 </a:t>
            </a:r>
            <a:r>
              <a:rPr lang="it-IT" sz="1600" dirty="0">
                <a:latin typeface="Century Gothic"/>
                <a:cs typeface="Century Gothic"/>
              </a:rPr>
              <a:t>soggetti maggiorenni residenti in Italia.</a:t>
            </a:r>
          </a:p>
          <a:p>
            <a:pPr algn="just"/>
            <a:endParaRPr lang="it-IT" sz="1600" dirty="0">
              <a:latin typeface="Century Gothic"/>
              <a:cs typeface="Century Gothic"/>
            </a:endParaRPr>
          </a:p>
          <a:p>
            <a:pPr algn="just"/>
            <a:r>
              <a:rPr lang="it-IT" sz="1600" dirty="0">
                <a:latin typeface="Century Gothic"/>
                <a:cs typeface="Century Gothic"/>
              </a:rPr>
              <a:t>Le interviste sono state somministrate tra il </a:t>
            </a:r>
            <a:r>
              <a:rPr lang="it-IT" sz="1600" dirty="0" smtClean="0">
                <a:latin typeface="Century Gothic"/>
                <a:cs typeface="Century Gothic"/>
              </a:rPr>
              <a:t>12 </a:t>
            </a:r>
            <a:r>
              <a:rPr lang="it-IT" sz="1600" dirty="0">
                <a:latin typeface="Century Gothic"/>
                <a:cs typeface="Century Gothic"/>
              </a:rPr>
              <a:t>e il </a:t>
            </a:r>
            <a:r>
              <a:rPr lang="it-IT" sz="1600" dirty="0" smtClean="0">
                <a:latin typeface="Century Gothic"/>
                <a:cs typeface="Century Gothic"/>
              </a:rPr>
              <a:t>16 </a:t>
            </a:r>
            <a:r>
              <a:rPr lang="it-IT" sz="1600" dirty="0">
                <a:latin typeface="Century Gothic"/>
                <a:cs typeface="Century Gothic"/>
              </a:rPr>
              <a:t>ottobre 2015.</a:t>
            </a:r>
          </a:p>
          <a:p>
            <a:pPr algn="just"/>
            <a:endParaRPr lang="it-IT" sz="1600" dirty="0">
              <a:latin typeface="Century Gothic"/>
              <a:cs typeface="Century Gothic"/>
            </a:endParaRPr>
          </a:p>
          <a:p>
            <a:pPr algn="just"/>
            <a:r>
              <a:rPr lang="it-IT" sz="1600" dirty="0">
                <a:latin typeface="Century Gothic"/>
                <a:cs typeface="Century Gothic"/>
              </a:rPr>
              <a:t>I metodi utilizzati per l'individuazione delle unità finali sono di tipo casuale, come per i campioni probabilistici. Tutti i parametri sono uniformati ai più recenti dati forniti dall'ISTAT. I dati sono stati ponderati al fine di garantire la rappresentatività rispetto ai parametri di zona, sesso, </a:t>
            </a:r>
            <a:r>
              <a:rPr lang="it-IT" sz="1600" dirty="0" smtClean="0">
                <a:latin typeface="Century Gothic"/>
                <a:cs typeface="Century Gothic"/>
              </a:rPr>
              <a:t>età, </a:t>
            </a:r>
            <a:r>
              <a:rPr lang="it-IT" sz="1600" dirty="0">
                <a:latin typeface="Century Gothic"/>
                <a:cs typeface="Century Gothic"/>
              </a:rPr>
              <a:t>livello scolare e partito votato alle ultime elezioni. Il margine d’errore statistico dei dati riportati è dl </a:t>
            </a:r>
            <a:r>
              <a:rPr lang="it-IT" sz="1600" dirty="0" smtClean="0">
                <a:latin typeface="Century Gothic"/>
                <a:cs typeface="Century Gothic"/>
              </a:rPr>
              <a:t>1,8% </a:t>
            </a:r>
            <a:r>
              <a:rPr lang="it-IT" sz="1600" dirty="0">
                <a:latin typeface="Century Gothic"/>
                <a:cs typeface="Century Gothic"/>
              </a:rPr>
              <a:t>a un intervallo di confidenza del 95%</a:t>
            </a:r>
            <a:r>
              <a:rPr lang="it-IT" sz="1600" dirty="0" smtClean="0">
                <a:latin typeface="Century Gothic"/>
                <a:cs typeface="Century Gothic"/>
              </a:rPr>
              <a:t>.</a:t>
            </a:r>
            <a:endParaRPr lang="it-IT" sz="1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4064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I TRENDS</a:t>
            </a:r>
            <a:endParaRPr lang="it-IT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</a:rPr>
              <a:t>Valori espressi in %.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55600" y="842835"/>
            <a:ext cx="8936119" cy="47158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2080"/>
              </a:lnSpc>
            </a:pPr>
            <a:r>
              <a:rPr lang="it-IT" sz="1600" b="1" dirty="0" err="1" smtClean="0">
                <a:latin typeface="Century Gothic"/>
                <a:cs typeface="Century Gothic"/>
              </a:rPr>
              <a:t>Trends</a:t>
            </a:r>
            <a:r>
              <a:rPr lang="it-IT" sz="1600" b="1" baseline="-25000" dirty="0" err="1" smtClean="0">
                <a:latin typeface="Century Gothic"/>
                <a:cs typeface="Century Gothic"/>
              </a:rPr>
              <a:t>wg</a:t>
            </a:r>
            <a:r>
              <a:rPr lang="it-IT" sz="1600" dirty="0" smtClean="0">
                <a:latin typeface="Century Gothic"/>
                <a:cs typeface="Century Gothic"/>
              </a:rPr>
              <a:t> è il modello esclusivo di analisi e interpretazione degli orientamenti valoriali utilizzato da SWG, che, a partire da singole variabili, costruisce indici sintetici in grado di rilevare la propensione dei soggetti rispetto a ciascuno dei nuclei tematici trattati.</a:t>
            </a:r>
          </a:p>
          <a:p>
            <a:pPr algn="just">
              <a:lnSpc>
                <a:spcPts val="2080"/>
              </a:lnSpc>
            </a:pPr>
            <a:endParaRPr lang="it-IT" sz="1600" b="1" dirty="0" smtClean="0">
              <a:latin typeface="Century Gothic"/>
              <a:cs typeface="Century Gothic"/>
            </a:endParaRPr>
          </a:p>
          <a:p>
            <a:pPr algn="just">
              <a:lnSpc>
                <a:spcPts val="2080"/>
              </a:lnSpc>
            </a:pPr>
            <a:r>
              <a:rPr lang="it-IT" sz="1600" b="1" dirty="0" err="1" smtClean="0">
                <a:latin typeface="Century Gothic"/>
                <a:cs typeface="Century Gothic"/>
              </a:rPr>
              <a:t>Trends</a:t>
            </a:r>
            <a:r>
              <a:rPr lang="it-IT" sz="1600" b="1" baseline="-25000" dirty="0" err="1" smtClean="0">
                <a:latin typeface="Century Gothic"/>
                <a:cs typeface="Century Gothic"/>
              </a:rPr>
              <a:t>wg</a:t>
            </a:r>
            <a:r>
              <a:rPr lang="it-IT" sz="1600" dirty="0" smtClean="0">
                <a:latin typeface="Century Gothic"/>
                <a:cs typeface="Century Gothic"/>
              </a:rPr>
              <a:t> consente di:</a:t>
            </a:r>
          </a:p>
          <a:p>
            <a:pPr algn="just">
              <a:lnSpc>
                <a:spcPts val="2080"/>
              </a:lnSpc>
            </a:pPr>
            <a:endParaRPr lang="it-IT" sz="1600" dirty="0">
              <a:latin typeface="Century Gothic"/>
              <a:cs typeface="Century Gothic"/>
            </a:endParaRPr>
          </a:p>
          <a:p>
            <a:pPr marL="741600" indent="-273050" algn="just">
              <a:lnSpc>
                <a:spcPts val="1800"/>
              </a:lnSpc>
              <a:spcAft>
                <a:spcPts val="300"/>
              </a:spcAft>
              <a:buBlip>
                <a:blip r:embed="rId3"/>
              </a:buBlip>
            </a:pPr>
            <a:r>
              <a:rPr lang="it-IT" sz="1600" dirty="0" smtClean="0">
                <a:latin typeface="Century Gothic"/>
                <a:cs typeface="Century Gothic"/>
              </a:rPr>
              <a:t>cogliere l’interazione tra società e programmazione politico-economico-amministrativa, la percezione delle problematiche e i tratti d’identità dei segmenti monitorati, individuando costanti e mutamenti;</a:t>
            </a:r>
          </a:p>
          <a:p>
            <a:pPr marL="741600" indent="-273050" algn="just">
              <a:lnSpc>
                <a:spcPts val="1800"/>
              </a:lnSpc>
              <a:spcAft>
                <a:spcPts val="300"/>
              </a:spcAft>
              <a:buBlip>
                <a:blip r:embed="rId3"/>
              </a:buBlip>
            </a:pPr>
            <a:r>
              <a:rPr lang="it-IT" sz="1600" dirty="0" smtClean="0">
                <a:latin typeface="Century Gothic"/>
                <a:cs typeface="Century Gothic"/>
              </a:rPr>
              <a:t>enucleare, evidenziare ed analizzare valori e atteggiamenti dell’opinione pubblica (o particolari segmenti della stessa) al fine di indirizzare o verificare la proposta politico-amministrativa anche attraverso una verifica puntuale del clima e del contesto valoriale di riferimento.</a:t>
            </a:r>
          </a:p>
          <a:p>
            <a:pPr marL="173038" lvl="0" indent="-173038" algn="just">
              <a:lnSpc>
                <a:spcPts val="2080"/>
              </a:lnSpc>
              <a:buClr>
                <a:srgbClr val="FF6600"/>
              </a:buClr>
              <a:buFont typeface="Wingdings" charset="2"/>
              <a:buChar char="§"/>
            </a:pPr>
            <a:endParaRPr lang="it-IT" sz="1600" dirty="0" smtClean="0">
              <a:latin typeface="Century Gothic"/>
              <a:cs typeface="Century Gothic"/>
            </a:endParaRPr>
          </a:p>
          <a:p>
            <a:pPr algn="just">
              <a:lnSpc>
                <a:spcPts val="2080"/>
              </a:lnSpc>
            </a:pPr>
            <a:r>
              <a:rPr lang="it-IT" sz="1600" b="1" dirty="0" err="1" smtClean="0">
                <a:latin typeface="Century Gothic"/>
                <a:cs typeface="Century Gothic"/>
              </a:rPr>
              <a:t>Trends</a:t>
            </a:r>
            <a:r>
              <a:rPr lang="it-IT" sz="1600" b="1" baseline="-25000" dirty="0" err="1" smtClean="0">
                <a:latin typeface="Century Gothic"/>
                <a:cs typeface="Century Gothic"/>
              </a:rPr>
              <a:t>wg</a:t>
            </a:r>
            <a:r>
              <a:rPr lang="it-IT" sz="1600" dirty="0" smtClean="0">
                <a:latin typeface="Century Gothic"/>
                <a:cs typeface="Century Gothic"/>
              </a:rPr>
              <a:t> è, quindi, uno strumento complesso, predittivo, che ha valenza diagnostica e generativa, che consente di comprendere quali siano le dinamiche che regolano il contesto nazionale e locale e stimola la creazione di idee guida per l’analisi degli scenari, la strategia e la comunicazione. </a:t>
            </a:r>
          </a:p>
        </p:txBody>
      </p:sp>
    </p:spTree>
    <p:extLst>
      <p:ext uri="{BB962C8B-B14F-4D97-AF65-F5344CB8AC3E}">
        <p14:creationId xmlns:p14="http://schemas.microsoft.com/office/powerpoint/2010/main" val="3319654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33400" y="3915880"/>
            <a:ext cx="8712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 smtClean="0">
                <a:latin typeface="Century Gothic"/>
                <a:cs typeface="Century Gothic"/>
              </a:rPr>
              <a:t>SWG S.p.A. ha </a:t>
            </a:r>
            <a:r>
              <a:rPr lang="it-IT" sz="1200" dirty="0">
                <a:latin typeface="Century Gothic"/>
                <a:cs typeface="Century Gothic"/>
              </a:rPr>
              <a:t>scelto di certificarsi nel </a:t>
            </a:r>
            <a:r>
              <a:rPr lang="it-IT" sz="1200" dirty="0" smtClean="0">
                <a:latin typeface="Century Gothic"/>
                <a:cs typeface="Century Gothic"/>
              </a:rPr>
              <a:t>1999. È </a:t>
            </a:r>
            <a:r>
              <a:rPr lang="it-IT" sz="1200" dirty="0">
                <a:latin typeface="Century Gothic"/>
                <a:cs typeface="Century Gothic"/>
              </a:rPr>
              <a:t>stata tra le prime società del settore a </a:t>
            </a:r>
            <a:r>
              <a:rPr lang="it-IT" sz="1200" dirty="0" smtClean="0">
                <a:latin typeface="Century Gothic"/>
                <a:cs typeface="Century Gothic"/>
              </a:rPr>
              <a:t>farlo, </a:t>
            </a:r>
            <a:r>
              <a:rPr lang="it-IT" sz="1200" dirty="0">
                <a:latin typeface="Century Gothic"/>
                <a:cs typeface="Century Gothic"/>
              </a:rPr>
              <a:t>cogliendo quella che sarebbe stata la linea adottata dall’associazione internazionale della categoria</a:t>
            </a:r>
            <a:r>
              <a:rPr lang="it-IT" sz="1200" dirty="0" smtClean="0">
                <a:latin typeface="Century Gothic"/>
                <a:cs typeface="Century Gothic"/>
              </a:rPr>
              <a:t>. La </a:t>
            </a:r>
            <a:r>
              <a:rPr lang="it-IT" sz="1200" dirty="0">
                <a:latin typeface="Century Gothic"/>
                <a:cs typeface="Century Gothic"/>
              </a:rPr>
              <a:t>certificazione UNI EN ISO 9001:2008 ricomprende tutta l’attività di </a:t>
            </a:r>
            <a:r>
              <a:rPr lang="it-IT" sz="1200" dirty="0" smtClean="0">
                <a:latin typeface="Century Gothic"/>
                <a:cs typeface="Century Gothic"/>
              </a:rPr>
              <a:t>ricerca, </a:t>
            </a:r>
            <a:r>
              <a:rPr lang="it-IT" sz="1200" dirty="0">
                <a:latin typeface="Century Gothic"/>
                <a:cs typeface="Century Gothic"/>
              </a:rPr>
              <a:t>anche quella più recente legata al mondo Internet</a:t>
            </a:r>
            <a:r>
              <a:rPr lang="it-IT" sz="1200" dirty="0" smtClean="0">
                <a:latin typeface="Century Gothic"/>
                <a:cs typeface="Century Gothic"/>
              </a:rPr>
              <a:t>.</a:t>
            </a:r>
          </a:p>
          <a:p>
            <a:pPr algn="just"/>
            <a:r>
              <a:rPr lang="it-IT" sz="1200" dirty="0" smtClean="0">
                <a:latin typeface="Century Gothic"/>
                <a:cs typeface="Century Gothic"/>
              </a:rPr>
              <a:t>La </a:t>
            </a:r>
            <a:r>
              <a:rPr lang="it-IT" sz="1200" dirty="0">
                <a:latin typeface="Century Gothic"/>
                <a:cs typeface="Century Gothic"/>
              </a:rPr>
              <a:t>società è </a:t>
            </a:r>
            <a:r>
              <a:rPr lang="it-IT" sz="1200" dirty="0" smtClean="0">
                <a:latin typeface="Century Gothic"/>
                <a:cs typeface="Century Gothic"/>
              </a:rPr>
              <a:t>membro di </a:t>
            </a:r>
            <a:r>
              <a:rPr lang="it-IT" sz="1200" dirty="0">
                <a:latin typeface="Century Gothic"/>
                <a:cs typeface="Century Gothic"/>
              </a:rPr>
              <a:t>due organizzazioni di categoria: ESOMAR e </a:t>
            </a:r>
            <a:r>
              <a:rPr lang="it-IT" sz="1200" dirty="0" smtClean="0">
                <a:latin typeface="Century Gothic"/>
                <a:cs typeface="Century Gothic"/>
              </a:rPr>
              <a:t>ASSIRM. ESOMAR </a:t>
            </a:r>
            <a:r>
              <a:rPr lang="it-IT" sz="1200" dirty="0">
                <a:latin typeface="Century Gothic"/>
                <a:cs typeface="Century Gothic"/>
              </a:rPr>
              <a:t>è l’associazione internazionale della ricerca di mercato e di opinione; svolge un’intensa attività formativa, normativa, regolamentare e rappresentativa della categoria con le istanze pubbliche e private (Unione europea, Stati, associazioni imprenditoriali)</a:t>
            </a:r>
            <a:r>
              <a:rPr lang="it-IT" sz="1200" dirty="0" smtClean="0">
                <a:latin typeface="Century Gothic"/>
                <a:cs typeface="Century Gothic"/>
              </a:rPr>
              <a:t>. ASSIRM </a:t>
            </a:r>
            <a:r>
              <a:rPr lang="it-IT" sz="1200" dirty="0">
                <a:latin typeface="Century Gothic"/>
                <a:cs typeface="Century Gothic"/>
              </a:rPr>
              <a:t>è l’omologa associazione italiana; svolge un’intensa attività legata ai problemi e alle necessità delle società di ricerca, con particolare attenzione al tema della </a:t>
            </a:r>
            <a:r>
              <a:rPr lang="it-IT" sz="1200" dirty="0" smtClean="0">
                <a:latin typeface="Century Gothic"/>
                <a:cs typeface="Century Gothic"/>
              </a:rPr>
              <a:t>qualità.</a:t>
            </a:r>
            <a:br>
              <a:rPr lang="it-IT" sz="1200" dirty="0" smtClean="0">
                <a:latin typeface="Century Gothic"/>
                <a:cs typeface="Century Gothic"/>
              </a:rPr>
            </a:br>
            <a:r>
              <a:rPr lang="it-IT" sz="1200" dirty="0" smtClean="0">
                <a:latin typeface="Century Gothic"/>
                <a:cs typeface="Century Gothic"/>
              </a:rPr>
              <a:t>È </a:t>
            </a:r>
            <a:r>
              <a:rPr lang="it-IT" sz="1200" dirty="0">
                <a:latin typeface="Century Gothic"/>
                <a:cs typeface="Century Gothic"/>
              </a:rPr>
              <a:t>interlocutore della Pubblica </a:t>
            </a:r>
            <a:r>
              <a:rPr lang="it-IT" sz="1200" dirty="0" smtClean="0">
                <a:latin typeface="Century Gothic"/>
                <a:cs typeface="Century Gothic"/>
              </a:rPr>
              <a:t>Amministrazione </a:t>
            </a:r>
            <a:r>
              <a:rPr lang="it-IT" sz="1200" dirty="0">
                <a:latin typeface="Century Gothic"/>
                <a:cs typeface="Century Gothic"/>
              </a:rPr>
              <a:t>e del mondo delle imprese private per i diversi aspetti dell’espletamento del lavoro di ricerca. </a:t>
            </a:r>
            <a:endParaRPr lang="it-IT" sz="1200" dirty="0" smtClean="0">
              <a:latin typeface="Century Gothic"/>
              <a:cs typeface="Century Gothic"/>
            </a:endParaRPr>
          </a:p>
          <a:p>
            <a:pPr algn="just"/>
            <a:r>
              <a:rPr lang="it-IT" sz="1200" dirty="0" smtClean="0">
                <a:latin typeface="Century Gothic"/>
                <a:cs typeface="Century Gothic"/>
              </a:rPr>
              <a:t>SWG </a:t>
            </a:r>
            <a:r>
              <a:rPr lang="it-IT" sz="1200" dirty="0">
                <a:latin typeface="Century Gothic"/>
                <a:cs typeface="Century Gothic"/>
              </a:rPr>
              <a:t>fa, inoltre, parte di un network internazionale di società di ricerca indipendenti </a:t>
            </a:r>
            <a:r>
              <a:rPr lang="it-IT" sz="1200" dirty="0" smtClean="0">
                <a:latin typeface="Century Gothic"/>
                <a:cs typeface="Century Gothic"/>
              </a:rPr>
              <a:t>INTERSEARCH - </a:t>
            </a:r>
            <a:r>
              <a:rPr lang="it-IT" sz="1200" dirty="0">
                <a:latin typeface="Century Gothic"/>
                <a:cs typeface="Century Gothic"/>
              </a:rPr>
              <a:t>che non fanno parte di gruppi multinazionali; la partecipazione a questa rete consente uno scambio di esperienze e conoscenze e una possibilità di compiere lavori a carattere internazionale.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2306638" y="1391918"/>
            <a:ext cx="544036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it-IT" sz="1100" b="1" dirty="0" err="1">
                <a:solidFill>
                  <a:srgbClr val="F26B0F"/>
                </a:solidFill>
                <a:latin typeface="Century Gothic"/>
                <a:cs typeface="Century Gothic"/>
              </a:rPr>
              <a:t>www.swg.it</a:t>
            </a:r>
            <a:r>
              <a:rPr lang="it-IT" sz="1100" b="1" dirty="0">
                <a:solidFill>
                  <a:srgbClr val="F26B0F"/>
                </a:solidFill>
                <a:latin typeface="Century Gothic"/>
                <a:cs typeface="Century Gothic"/>
              </a:rPr>
              <a:t>  |  </a:t>
            </a:r>
            <a:r>
              <a:rPr lang="it-IT" sz="1100" b="1" dirty="0" err="1">
                <a:solidFill>
                  <a:srgbClr val="F26B0F"/>
                </a:solidFill>
                <a:latin typeface="Century Gothic"/>
                <a:cs typeface="Century Gothic"/>
              </a:rPr>
              <a:t>info@swg.it</a:t>
            </a:r>
            <a:r>
              <a:rPr lang="it-IT" sz="1100" b="1" dirty="0">
                <a:solidFill>
                  <a:srgbClr val="F26B0F"/>
                </a:solidFill>
                <a:latin typeface="Century Gothic"/>
                <a:cs typeface="Century Gothic"/>
              </a:rPr>
              <a:t>  | </a:t>
            </a:r>
            <a:r>
              <a:rPr lang="it-IT" sz="1100" b="1" dirty="0" err="1">
                <a:solidFill>
                  <a:srgbClr val="F26B0F"/>
                </a:solidFill>
                <a:latin typeface="Century Gothic"/>
                <a:cs typeface="Century Gothic"/>
              </a:rPr>
              <a:t>pec</a:t>
            </a:r>
            <a:r>
              <a:rPr lang="it-IT" sz="1100" b="1" dirty="0">
                <a:solidFill>
                  <a:srgbClr val="F26B0F"/>
                </a:solidFill>
                <a:latin typeface="Century Gothic"/>
                <a:cs typeface="Century Gothic"/>
              </a:rPr>
              <a:t>: </a:t>
            </a:r>
            <a:r>
              <a:rPr lang="it-IT" sz="1100" b="1" dirty="0" err="1">
                <a:solidFill>
                  <a:srgbClr val="F26B0F"/>
                </a:solidFill>
                <a:latin typeface="Century Gothic"/>
                <a:cs typeface="Century Gothic"/>
              </a:rPr>
              <a:t>info@pec.swg.it</a:t>
            </a:r>
            <a:endParaRPr lang="it-IT" sz="1100" b="1" dirty="0">
              <a:solidFill>
                <a:srgbClr val="F26B0F"/>
              </a:solidFill>
              <a:latin typeface="Century Gothic"/>
              <a:cs typeface="Century Gothic"/>
            </a:endParaRPr>
          </a:p>
          <a:p>
            <a:r>
              <a:rPr lang="it-IT" sz="1100" dirty="0" smtClean="0">
                <a:latin typeface="Century Gothic"/>
                <a:cs typeface="Century Gothic"/>
              </a:rPr>
              <a:t>Trieste</a:t>
            </a:r>
            <a:r>
              <a:rPr lang="it-IT" sz="1100" dirty="0">
                <a:latin typeface="Century Gothic"/>
                <a:cs typeface="Century Gothic"/>
              </a:rPr>
              <a:t>, via S. Francesco 24, 34133 – t +39.040.362525 – </a:t>
            </a:r>
            <a:r>
              <a:rPr lang="it-IT" sz="1100" dirty="0" err="1">
                <a:latin typeface="Century Gothic"/>
                <a:cs typeface="Century Gothic"/>
              </a:rPr>
              <a:t>f</a:t>
            </a:r>
            <a:r>
              <a:rPr lang="it-IT" sz="1100" dirty="0">
                <a:latin typeface="Century Gothic"/>
                <a:cs typeface="Century Gothic"/>
              </a:rPr>
              <a:t> +39.040.635050</a:t>
            </a:r>
            <a:endParaRPr lang="it-IT" sz="1100" b="1" dirty="0">
              <a:latin typeface="Century Gothic"/>
              <a:cs typeface="Century Gothic"/>
            </a:endParaRPr>
          </a:p>
          <a:p>
            <a:r>
              <a:rPr lang="it-IT" sz="1100" dirty="0">
                <a:latin typeface="Century Gothic"/>
                <a:cs typeface="Century Gothic"/>
              </a:rPr>
              <a:t>Milano, </a:t>
            </a:r>
            <a:r>
              <a:rPr lang="it-IT" sz="1100" dirty="0" smtClean="0">
                <a:latin typeface="Century Gothic"/>
                <a:cs typeface="Century Gothic"/>
              </a:rPr>
              <a:t>via G. </a:t>
            </a:r>
            <a:r>
              <a:rPr lang="it-IT" sz="1100" dirty="0">
                <a:latin typeface="Century Gothic"/>
                <a:cs typeface="Century Gothic"/>
              </a:rPr>
              <a:t>Bugatti 7/A </a:t>
            </a:r>
            <a:r>
              <a:rPr lang="it-IT" sz="1100" dirty="0" smtClean="0">
                <a:latin typeface="Century Gothic"/>
                <a:cs typeface="Century Gothic"/>
              </a:rPr>
              <a:t>20144 </a:t>
            </a:r>
            <a:r>
              <a:rPr lang="it-IT" sz="1100" dirty="0">
                <a:latin typeface="Century Gothic"/>
                <a:cs typeface="Century Gothic"/>
              </a:rPr>
              <a:t>– t +39.02.43911320 – </a:t>
            </a:r>
            <a:r>
              <a:rPr lang="it-IT" sz="1100" dirty="0" err="1">
                <a:latin typeface="Century Gothic"/>
                <a:cs typeface="Century Gothic"/>
              </a:rPr>
              <a:t>f</a:t>
            </a:r>
            <a:r>
              <a:rPr lang="it-IT" sz="1100" dirty="0">
                <a:latin typeface="Century Gothic"/>
                <a:cs typeface="Century Gothic"/>
              </a:rPr>
              <a:t> +39.040.635050</a:t>
            </a:r>
          </a:p>
        </p:txBody>
      </p:sp>
      <p:pic>
        <p:nvPicPr>
          <p:cNvPr id="9" name="Immagine 8" descr="SWG_trasparen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960776"/>
            <a:ext cx="1240972" cy="1462448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0" y="3403600"/>
            <a:ext cx="9906000" cy="0"/>
          </a:xfrm>
          <a:prstGeom prst="line">
            <a:avLst/>
          </a:prstGeom>
          <a:ln>
            <a:solidFill>
              <a:srgbClr val="F26B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2032000" y="3"/>
            <a:ext cx="0" cy="3383995"/>
          </a:xfrm>
          <a:prstGeom prst="line">
            <a:avLst/>
          </a:prstGeom>
          <a:ln>
            <a:solidFill>
              <a:srgbClr val="F26B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85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>
            <a:solidFill>
              <a:srgbClr val="004080"/>
            </a:solidFill>
          </a:defRPr>
        </a:defPPr>
      </a:lstStyle>
    </a:tx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11673</TotalTime>
  <Words>1929</Words>
  <Application>Microsoft Macintosh PowerPoint</Application>
  <PresentationFormat>A4 (21x29,7 cm)</PresentationFormat>
  <Paragraphs>368</Paragraphs>
  <Slides>35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35</vt:i4>
      </vt:variant>
    </vt:vector>
  </HeadingPairs>
  <TitlesOfParts>
    <vt:vector size="37" baseType="lpstr">
      <vt:lpstr>Presentazione vuota</vt:lpstr>
      <vt:lpstr>Struttura personalizzata</vt:lpstr>
      <vt:lpstr>Presentazione di PowerPoint</vt:lpstr>
      <vt:lpstr>Presentazione di PowerPoint</vt:lpstr>
      <vt:lpstr>I segnali di ripresa si iniziano a vedere</vt:lpstr>
      <vt:lpstr>Oltre un quarto in situazione di povertà relativa</vt:lpstr>
      <vt:lpstr>Ancora diffuso il timore di perdere il lavoro</vt:lpstr>
      <vt:lpstr>Il cambiamento di stile di vita dovuto alla crisi</vt:lpstr>
      <vt:lpstr>L’imponente processo di de-cetomedizzazione</vt:lpstr>
      <vt:lpstr>Un futuro ancora instabile e incerto</vt:lpstr>
      <vt:lpstr>Di che cosa ha bisogno il paese per ripartire</vt:lpstr>
      <vt:lpstr>Per uscire dalla crisi: investire sulle imprese e comuni</vt:lpstr>
      <vt:lpstr>Presentazione di PowerPoint</vt:lpstr>
      <vt:lpstr>La città da vivere: più senso civico e innovazione</vt:lpstr>
      <vt:lpstr>Cresce l’importanza della qualità dei servizi e del senso civico </vt:lpstr>
      <vt:lpstr>Investimenti prioritari: infrastrutture, trasporti e pulizia delle città</vt:lpstr>
      <vt:lpstr>Presentazione di PowerPoint</vt:lpstr>
      <vt:lpstr>Il Governo ha penalizzato troppo i Comuni</vt:lpstr>
      <vt:lpstr>Il Comune è l’ente più “vicino”</vt:lpstr>
      <vt:lpstr>Il Comune è l’ente pubblico più virtuoso</vt:lpstr>
      <vt:lpstr>La fiducia? Nel sindaco</vt:lpstr>
      <vt:lpstr>Lo sviluppo locale? Il sindaco protagonista</vt:lpstr>
      <vt:lpstr>Lo sviluppo sociale? In testa il sindaco</vt:lpstr>
      <vt:lpstr>Il ruolo chiave del sindaco dall’ambiente ai giovani </vt:lpstr>
      <vt:lpstr>In un mondo in crisi di fiducia: più poteri ai sindaci</vt:lpstr>
      <vt:lpstr>Presentazione di PowerPoint</vt:lpstr>
      <vt:lpstr>Il ritratto del sindaco ideale</vt:lpstr>
      <vt:lpstr>Il Sindaco ideale: competente ed espressione della città</vt:lpstr>
      <vt:lpstr>Più ruolo per i Sindaci in ambito nazionale</vt:lpstr>
      <vt:lpstr>Presentazione di PowerPoint</vt:lpstr>
      <vt:lpstr>Composizione del campione per sesso e età</vt:lpstr>
      <vt:lpstr>Il titolo di studio</vt:lpstr>
      <vt:lpstr>La condizione professionale</vt:lpstr>
      <vt:lpstr>La composizione del nucleo famigliare</vt:lpstr>
      <vt:lpstr>NOTA METODOLOGICA</vt:lpstr>
      <vt:lpstr>I TRENDS</vt:lpstr>
      <vt:lpstr>Presentazione di PowerPoint</vt:lpstr>
    </vt:vector>
  </TitlesOfParts>
  <Company>swg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swg</dc:creator>
  <cp:lastModifiedBy>I6 I6</cp:lastModifiedBy>
  <cp:revision>1426</cp:revision>
  <cp:lastPrinted>2014-05-06T11:15:58Z</cp:lastPrinted>
  <dcterms:created xsi:type="dcterms:W3CDTF">2011-06-20T10:40:32Z</dcterms:created>
  <dcterms:modified xsi:type="dcterms:W3CDTF">2015-10-27T05:36:29Z</dcterms:modified>
</cp:coreProperties>
</file>