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6" r:id="rId1"/>
  </p:sldMasterIdLst>
  <p:notesMasterIdLst>
    <p:notesMasterId r:id="rId35"/>
  </p:notesMasterIdLst>
  <p:handoutMasterIdLst>
    <p:handoutMasterId r:id="rId36"/>
  </p:handoutMasterIdLst>
  <p:sldIdLst>
    <p:sldId id="256" r:id="rId2"/>
    <p:sldId id="264" r:id="rId3"/>
    <p:sldId id="263" r:id="rId4"/>
    <p:sldId id="258" r:id="rId5"/>
    <p:sldId id="262" r:id="rId6"/>
    <p:sldId id="259" r:id="rId7"/>
    <p:sldId id="261"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66" r:id="rId34"/>
  </p:sldIdLst>
  <p:sldSz cx="9144000" cy="6858000" type="screen4x3"/>
  <p:notesSz cx="6858000" cy="9144000"/>
  <p:defaultTextStyle>
    <a:defPPr>
      <a:defRPr lang="it-IT"/>
    </a:defPPr>
    <a:lvl1pPr algn="l" defTabSz="457200" rtl="0" fontAlgn="base">
      <a:spcBef>
        <a:spcPct val="0"/>
      </a:spcBef>
      <a:spcAft>
        <a:spcPct val="0"/>
      </a:spcAft>
      <a:defRPr kern="1200">
        <a:solidFill>
          <a:schemeClr val="tx1"/>
        </a:solidFill>
        <a:latin typeface="Calibri" pitchFamily="34" charset="0"/>
        <a:ea typeface="+mn-ea"/>
        <a:cs typeface="Arial" charset="0"/>
      </a:defRPr>
    </a:lvl1pPr>
    <a:lvl2pPr marL="457200" algn="l" defTabSz="457200" rtl="0" fontAlgn="base">
      <a:spcBef>
        <a:spcPct val="0"/>
      </a:spcBef>
      <a:spcAft>
        <a:spcPct val="0"/>
      </a:spcAft>
      <a:defRPr kern="1200">
        <a:solidFill>
          <a:schemeClr val="tx1"/>
        </a:solidFill>
        <a:latin typeface="Calibri" pitchFamily="34" charset="0"/>
        <a:ea typeface="+mn-ea"/>
        <a:cs typeface="Arial" charset="0"/>
      </a:defRPr>
    </a:lvl2pPr>
    <a:lvl3pPr marL="914400" algn="l" defTabSz="457200" rtl="0" fontAlgn="base">
      <a:spcBef>
        <a:spcPct val="0"/>
      </a:spcBef>
      <a:spcAft>
        <a:spcPct val="0"/>
      </a:spcAft>
      <a:defRPr kern="1200">
        <a:solidFill>
          <a:schemeClr val="tx1"/>
        </a:solidFill>
        <a:latin typeface="Calibri" pitchFamily="34" charset="0"/>
        <a:ea typeface="+mn-ea"/>
        <a:cs typeface="Arial" charset="0"/>
      </a:defRPr>
    </a:lvl3pPr>
    <a:lvl4pPr marL="1371600" algn="l" defTabSz="457200" rtl="0" fontAlgn="base">
      <a:spcBef>
        <a:spcPct val="0"/>
      </a:spcBef>
      <a:spcAft>
        <a:spcPct val="0"/>
      </a:spcAft>
      <a:defRPr kern="1200">
        <a:solidFill>
          <a:schemeClr val="tx1"/>
        </a:solidFill>
        <a:latin typeface="Calibri" pitchFamily="34" charset="0"/>
        <a:ea typeface="+mn-ea"/>
        <a:cs typeface="Arial" charset="0"/>
      </a:defRPr>
    </a:lvl4pPr>
    <a:lvl5pPr marL="1828800" algn="l" defTabSz="457200"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15:clr>
            <a:srgbClr val="A4A3A4"/>
          </p15:clr>
        </p15:guide>
        <p15:guide id="4" pos="57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FF"/>
    <a:srgbClr val="33CCFF"/>
    <a:srgbClr val="004B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323" autoAdjust="0"/>
  </p:normalViewPr>
  <p:slideViewPr>
    <p:cSldViewPr snapToGrid="0" snapToObjects="1">
      <p:cViewPr>
        <p:scale>
          <a:sx n="98" d="100"/>
          <a:sy n="98" d="100"/>
        </p:scale>
        <p:origin x="-90" y="-72"/>
      </p:cViewPr>
      <p:guideLst>
        <p:guide orient="horz" pos="2160"/>
        <p:guide orient="horz"/>
        <p:guide pos="2880"/>
        <p:guide pos="575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536E5D6D-C52B-483B-A74D-FC1D77E21A16}" type="datetimeFigureOut">
              <a:rPr lang="it-IT"/>
              <a:pPr>
                <a:defRPr/>
              </a:pPr>
              <a:t>25/05/2015</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F3AA7C5-8194-4B07-9198-14D96510F3ED}" type="slidenum">
              <a:rPr lang="it-IT"/>
              <a:pPr>
                <a:defRPr/>
              </a:pPr>
              <a:t>‹N›</a:t>
            </a:fld>
            <a:endParaRPr lang="it-IT"/>
          </a:p>
        </p:txBody>
      </p:sp>
    </p:spTree>
    <p:extLst>
      <p:ext uri="{BB962C8B-B14F-4D97-AF65-F5344CB8AC3E}">
        <p14:creationId xmlns:p14="http://schemas.microsoft.com/office/powerpoint/2010/main" val="9585092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B863F4D4-FDCB-4EB0-874B-5E9DCCC9B0E1}" type="datetimeFigureOut">
              <a:rPr lang="it-IT"/>
              <a:pPr>
                <a:defRPr/>
              </a:pPr>
              <a:t>25/05/2015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F756ECDD-15FB-4EA9-9878-DA261E6658DE}" type="slidenum">
              <a:rPr lang="it-IT"/>
              <a:pPr>
                <a:defRPr/>
              </a:pPr>
              <a:t>‹N›</a:t>
            </a:fld>
            <a:endParaRPr lang="it-IT"/>
          </a:p>
        </p:txBody>
      </p:sp>
    </p:spTree>
    <p:extLst>
      <p:ext uri="{BB962C8B-B14F-4D97-AF65-F5344CB8AC3E}">
        <p14:creationId xmlns:p14="http://schemas.microsoft.com/office/powerpoint/2010/main" val="3382560645"/>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F756ECDD-15FB-4EA9-9878-DA261E6658DE}" type="slidenum">
              <a:rPr lang="it-IT" smtClean="0"/>
              <a:pPr>
                <a:defRPr/>
              </a:pPr>
              <a:t>33</a:t>
            </a:fld>
            <a:endParaRPr lang="it-IT"/>
          </a:p>
        </p:txBody>
      </p:sp>
    </p:spTree>
    <p:extLst>
      <p:ext uri="{BB962C8B-B14F-4D97-AF65-F5344CB8AC3E}">
        <p14:creationId xmlns:p14="http://schemas.microsoft.com/office/powerpoint/2010/main" val="1986167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8" name="Segnaposto titolo 1"/>
          <p:cNvSpPr>
            <a:spLocks noGrp="1"/>
          </p:cNvSpPr>
          <p:nvPr>
            <p:ph type="title"/>
          </p:nvPr>
        </p:nvSpPr>
        <p:spPr>
          <a:xfrm>
            <a:off x="1559623" y="2182951"/>
            <a:ext cx="5544784" cy="1034104"/>
          </a:xfrm>
          <a:prstGeom prst="rect">
            <a:avLst/>
          </a:prstGeom>
        </p:spPr>
        <p:txBody>
          <a:bodyPr rtlCol="0">
            <a:normAutofit/>
          </a:bodyPr>
          <a:lstStyle>
            <a:lvl1pPr>
              <a:defRPr>
                <a:solidFill>
                  <a:schemeClr val="bg1"/>
                </a:solidFill>
              </a:defRPr>
            </a:lvl1pPr>
          </a:lstStyle>
          <a:p>
            <a:r>
              <a:rPr lang="it-IT" smtClean="0"/>
              <a:t>Fare clic per modificare lo stile del titolo</a:t>
            </a:r>
            <a:endParaRPr lang="it-IT" dirty="0"/>
          </a:p>
        </p:txBody>
      </p:sp>
      <p:sp>
        <p:nvSpPr>
          <p:cNvPr id="9" name="Segnaposto testo 2"/>
          <p:cNvSpPr>
            <a:spLocks noGrp="1"/>
          </p:cNvSpPr>
          <p:nvPr>
            <p:ph idx="1"/>
          </p:nvPr>
        </p:nvSpPr>
        <p:spPr>
          <a:xfrm>
            <a:off x="1559622" y="3378231"/>
            <a:ext cx="5544785" cy="1160460"/>
          </a:xfrm>
          <a:prstGeom prst="rect">
            <a:avLst/>
          </a:prstGeom>
        </p:spPr>
        <p:txBody>
          <a:bodyPr rtlCol="0">
            <a:normAutofit/>
          </a:bodyPr>
          <a:lstStyle>
            <a:lvl1pPr>
              <a:defRPr>
                <a:solidFill>
                  <a:srgbClr val="FFFFFF"/>
                </a:solidFill>
              </a:defRPr>
            </a:lvl1pPr>
          </a:lstStyle>
          <a:p>
            <a:pPr lvl="0"/>
            <a:r>
              <a:rPr lang="it-IT" smtClean="0"/>
              <a:t>Fare clic per modificare stili del testo dello schema</a:t>
            </a:r>
          </a:p>
          <a:p>
            <a:pPr lvl="1"/>
            <a:r>
              <a:rPr lang="it-IT" smtClean="0"/>
              <a:t>Secondo livello</a:t>
            </a:r>
          </a:p>
        </p:txBody>
      </p:sp>
      <p:sp>
        <p:nvSpPr>
          <p:cNvPr id="11" name="Segnaposto testo 2"/>
          <p:cNvSpPr>
            <a:spLocks noGrp="1"/>
          </p:cNvSpPr>
          <p:nvPr>
            <p:ph idx="13"/>
          </p:nvPr>
        </p:nvSpPr>
        <p:spPr>
          <a:xfrm>
            <a:off x="1559622" y="4757890"/>
            <a:ext cx="5544785" cy="1160460"/>
          </a:xfrm>
          <a:prstGeom prst="rect">
            <a:avLst/>
          </a:prstGeom>
        </p:spPr>
        <p:txBody>
          <a:bodyPr rtlCol="0">
            <a:normAutofit/>
          </a:bodyPr>
          <a:lstStyle>
            <a:lvl1pPr>
              <a:defRPr sz="1800" baseline="0">
                <a:solidFill>
                  <a:srgbClr val="FFFFFF"/>
                </a:solidFill>
              </a:defRPr>
            </a:lvl1pPr>
          </a:lstStyle>
          <a:p>
            <a:pPr lvl="0"/>
            <a:r>
              <a:rPr lang="it-IT" smtClean="0"/>
              <a:t>Fare clic per modificare stili del testo dello schema</a:t>
            </a:r>
          </a:p>
          <a:p>
            <a:pPr lvl="1"/>
            <a:r>
              <a:rPr lang="it-IT" smtClean="0"/>
              <a:t>Secondo livello</a:t>
            </a:r>
          </a:p>
        </p:txBody>
      </p:sp>
      <p:sp>
        <p:nvSpPr>
          <p:cNvPr id="5" name="Segnaposto data 3"/>
          <p:cNvSpPr>
            <a:spLocks noGrp="1"/>
          </p:cNvSpPr>
          <p:nvPr>
            <p:ph type="dt" sz="half" idx="14"/>
          </p:nvPr>
        </p:nvSpPr>
        <p:spPr/>
        <p:txBody>
          <a:bodyPr/>
          <a:lstStyle>
            <a:lvl1pPr>
              <a:defRPr/>
            </a:lvl1pPr>
          </a:lstStyle>
          <a:p>
            <a:pPr>
              <a:defRPr/>
            </a:pPr>
            <a:fld id="{1A6390C6-6B33-4C7C-8B3C-4898B932F9A9}" type="datetime1">
              <a:rPr lang="it-IT"/>
              <a:pPr>
                <a:defRPr/>
              </a:pPr>
              <a:t>25/05/2015</a:t>
            </a:fld>
            <a:endParaRPr lang="it-IT" dirty="0"/>
          </a:p>
        </p:txBody>
      </p:sp>
      <p:sp>
        <p:nvSpPr>
          <p:cNvPr id="6" name="Segnaposto piè di pagina 4"/>
          <p:cNvSpPr>
            <a:spLocks noGrp="1"/>
          </p:cNvSpPr>
          <p:nvPr>
            <p:ph type="ftr" sz="quarter" idx="15"/>
          </p:nvPr>
        </p:nvSpPr>
        <p:spPr/>
        <p:txBody>
          <a:bodyPr/>
          <a:lstStyle>
            <a:lvl1pPr>
              <a:defRPr/>
            </a:lvl1pPr>
          </a:lstStyle>
          <a:p>
            <a:pPr>
              <a:defRPr/>
            </a:pPr>
            <a:endParaRPr lang="it-IT"/>
          </a:p>
        </p:txBody>
      </p:sp>
      <p:sp>
        <p:nvSpPr>
          <p:cNvPr id="7" name="Segnaposto numero diapositiva 5"/>
          <p:cNvSpPr>
            <a:spLocks noGrp="1"/>
          </p:cNvSpPr>
          <p:nvPr>
            <p:ph type="sldNum" sz="quarter" idx="16"/>
          </p:nvPr>
        </p:nvSpPr>
        <p:spPr/>
        <p:txBody>
          <a:bodyPr/>
          <a:lstStyle>
            <a:lvl1pPr>
              <a:defRPr/>
            </a:lvl1pPr>
          </a:lstStyle>
          <a:p>
            <a:pPr>
              <a:defRPr/>
            </a:pPr>
            <a:fld id="{89D0EDFF-8AAE-4561-9DDE-56F64A8364BF}" type="slidenum">
              <a:rPr lang="it-IT"/>
              <a:pPr>
                <a:defRPr/>
              </a:pPr>
              <a:t>‹N›</a:t>
            </a:fld>
            <a:endParaRPr lang="it-IT" dirty="0"/>
          </a:p>
        </p:txBody>
      </p:sp>
    </p:spTree>
    <p:extLst>
      <p:ext uri="{BB962C8B-B14F-4D97-AF65-F5344CB8AC3E}">
        <p14:creationId xmlns:p14="http://schemas.microsoft.com/office/powerpoint/2010/main" val="2132210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6" name="Segnaposto titolo 1"/>
          <p:cNvSpPr>
            <a:spLocks noGrp="1"/>
          </p:cNvSpPr>
          <p:nvPr>
            <p:ph type="title"/>
          </p:nvPr>
        </p:nvSpPr>
        <p:spPr>
          <a:xfrm>
            <a:off x="1559623" y="2182951"/>
            <a:ext cx="5544784" cy="1034104"/>
          </a:xfrm>
          <a:prstGeom prst="rect">
            <a:avLst/>
          </a:prstGeom>
        </p:spPr>
        <p:txBody>
          <a:bodyPr rtlCol="0">
            <a:normAutofit/>
          </a:bodyPr>
          <a:lstStyle/>
          <a:p>
            <a:r>
              <a:rPr lang="it-IT" smtClean="0"/>
              <a:t>Fare clic per modificare lo stile del titolo</a:t>
            </a:r>
            <a:endParaRPr lang="it-IT" dirty="0"/>
          </a:p>
        </p:txBody>
      </p:sp>
      <p:sp>
        <p:nvSpPr>
          <p:cNvPr id="7" name="Segnaposto testo 2"/>
          <p:cNvSpPr>
            <a:spLocks noGrp="1"/>
          </p:cNvSpPr>
          <p:nvPr>
            <p:ph idx="1"/>
          </p:nvPr>
        </p:nvSpPr>
        <p:spPr>
          <a:xfrm>
            <a:off x="1559622" y="3378231"/>
            <a:ext cx="5544785" cy="1160460"/>
          </a:xfrm>
          <a:prstGeom prst="rect">
            <a:avLst/>
          </a:prstGeom>
        </p:spPr>
        <p:txBody>
          <a:bodyPr rtlCol="0">
            <a:normAutofit/>
          </a:bodyPr>
          <a:lstStyle>
            <a:lvl1pPr>
              <a:defRPr sz="2500">
                <a:latin typeface="Arial"/>
                <a:cs typeface="Arial"/>
              </a:defRPr>
            </a:lvl1pPr>
          </a:lstStyle>
          <a:p>
            <a:pPr lvl="0"/>
            <a:r>
              <a:rPr lang="it-IT" smtClean="0"/>
              <a:t>Fare clic per modificare stili del testo dello schema</a:t>
            </a:r>
          </a:p>
          <a:p>
            <a:pPr lvl="1"/>
            <a:r>
              <a:rPr lang="it-IT" smtClean="0"/>
              <a:t>Secondo livello</a:t>
            </a:r>
          </a:p>
        </p:txBody>
      </p:sp>
      <p:sp>
        <p:nvSpPr>
          <p:cNvPr id="4" name="Segnaposto data 3"/>
          <p:cNvSpPr>
            <a:spLocks noGrp="1"/>
          </p:cNvSpPr>
          <p:nvPr>
            <p:ph type="dt" sz="half" idx="10"/>
          </p:nvPr>
        </p:nvSpPr>
        <p:spPr/>
        <p:txBody>
          <a:bodyPr/>
          <a:lstStyle>
            <a:lvl1pPr>
              <a:defRPr/>
            </a:lvl1pPr>
          </a:lstStyle>
          <a:p>
            <a:pPr>
              <a:defRPr/>
            </a:pPr>
            <a:fld id="{8C9D2827-03C9-4FC1-AAAD-D1F95E74BF35}" type="datetime1">
              <a:rPr lang="it-IT"/>
              <a:pPr>
                <a:defRPr/>
              </a:pPr>
              <a:t>25/05/2015</a:t>
            </a:fld>
            <a:endParaRPr lang="it-IT" dirty="0"/>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8" name="Segnaposto numero diapositiva 5"/>
          <p:cNvSpPr>
            <a:spLocks noGrp="1"/>
          </p:cNvSpPr>
          <p:nvPr>
            <p:ph type="sldNum" sz="quarter" idx="12"/>
          </p:nvPr>
        </p:nvSpPr>
        <p:spPr/>
        <p:txBody>
          <a:bodyPr/>
          <a:lstStyle>
            <a:lvl1pPr>
              <a:defRPr/>
            </a:lvl1pPr>
          </a:lstStyle>
          <a:p>
            <a:pPr>
              <a:defRPr/>
            </a:pPr>
            <a:fld id="{3D5D3D66-9AE8-45C4-A7D6-348F29721240}" type="slidenum">
              <a:rPr lang="it-IT"/>
              <a:pPr>
                <a:defRPr/>
              </a:pPr>
              <a:t>‹N›</a:t>
            </a:fld>
            <a:endParaRPr lang="it-IT" dirty="0"/>
          </a:p>
        </p:txBody>
      </p:sp>
    </p:spTree>
    <p:extLst>
      <p:ext uri="{BB962C8B-B14F-4D97-AF65-F5344CB8AC3E}">
        <p14:creationId xmlns:p14="http://schemas.microsoft.com/office/powerpoint/2010/main" val="397328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1399676" y="1600200"/>
            <a:ext cx="7166474" cy="4331043"/>
          </a:xfrm>
        </p:spPr>
        <p:txBody>
          <a:bodyPr>
            <a:normAutofit/>
          </a:bodyPr>
          <a:lstStyle>
            <a:lvl1pPr>
              <a:lnSpc>
                <a:spcPts val="2300"/>
              </a:lnSpc>
              <a:defRPr sz="1600">
                <a:solidFill>
                  <a:schemeClr val="tx1"/>
                </a:solidFill>
                <a:latin typeface="Arial"/>
                <a:cs typeface="Arial"/>
              </a:defRPr>
            </a:lvl1pPr>
            <a:lvl2pPr>
              <a:lnSpc>
                <a:spcPts val="2300"/>
              </a:lnSpc>
              <a:defRPr sz="1600">
                <a:solidFill>
                  <a:schemeClr val="tx1"/>
                </a:solidFill>
                <a:latin typeface="Arial"/>
                <a:cs typeface="Arial"/>
              </a:defRPr>
            </a:lvl2pPr>
            <a:lvl3pPr>
              <a:lnSpc>
                <a:spcPts val="2300"/>
              </a:lnSpc>
              <a:defRPr sz="1600">
                <a:solidFill>
                  <a:schemeClr val="tx1"/>
                </a:solidFill>
                <a:latin typeface="Arial"/>
                <a:cs typeface="Arial"/>
              </a:defRPr>
            </a:lvl3pPr>
            <a:lvl4pPr>
              <a:lnSpc>
                <a:spcPts val="2300"/>
              </a:lnSpc>
              <a:defRPr sz="1600">
                <a:solidFill>
                  <a:schemeClr val="tx1"/>
                </a:solidFill>
                <a:latin typeface="Arial"/>
                <a:cs typeface="Arial"/>
              </a:defRPr>
            </a:lvl4pPr>
            <a:lvl5pPr>
              <a:lnSpc>
                <a:spcPts val="2300"/>
              </a:lnSpc>
              <a:defRPr sz="1600">
                <a:solidFill>
                  <a:schemeClr val="tx1"/>
                </a:solidFill>
                <a:latin typeface="Arial"/>
                <a:cs typeface="Arial"/>
              </a:defRPr>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dirty="0"/>
          </a:p>
        </p:txBody>
      </p:sp>
      <p:sp>
        <p:nvSpPr>
          <p:cNvPr id="9" name="Titolo 1"/>
          <p:cNvSpPr>
            <a:spLocks noGrp="1"/>
          </p:cNvSpPr>
          <p:nvPr>
            <p:ph type="title"/>
          </p:nvPr>
        </p:nvSpPr>
        <p:spPr>
          <a:xfrm>
            <a:off x="1399676" y="591466"/>
            <a:ext cx="7166474" cy="877155"/>
          </a:xfrm>
        </p:spPr>
        <p:txBody>
          <a:bodyPr>
            <a:normAutofit/>
          </a:bodyPr>
          <a:lstStyle>
            <a:lvl1pPr algn="l">
              <a:lnSpc>
                <a:spcPts val="3100"/>
              </a:lnSpc>
              <a:defRPr sz="3000" b="1">
                <a:latin typeface="Arial"/>
                <a:cs typeface="Arial"/>
              </a:defRPr>
            </a:lvl1pPr>
          </a:lstStyle>
          <a:p>
            <a:r>
              <a:rPr lang="it-IT" smtClean="0"/>
              <a:t>Fare clic per modificare lo stile del titolo</a:t>
            </a:r>
            <a:endParaRPr lang="it-IT" dirty="0"/>
          </a:p>
        </p:txBody>
      </p:sp>
      <p:sp>
        <p:nvSpPr>
          <p:cNvPr id="4" name="Segnaposto data 3"/>
          <p:cNvSpPr>
            <a:spLocks noGrp="1"/>
          </p:cNvSpPr>
          <p:nvPr>
            <p:ph type="dt" sz="half" idx="10"/>
          </p:nvPr>
        </p:nvSpPr>
        <p:spPr/>
        <p:txBody>
          <a:bodyPr/>
          <a:lstStyle>
            <a:lvl1pPr>
              <a:defRPr/>
            </a:lvl1pPr>
          </a:lstStyle>
          <a:p>
            <a:pPr>
              <a:defRPr/>
            </a:pPr>
            <a:fld id="{F67A0FB7-E814-4702-AC9C-30B986B3A923}" type="datetime1">
              <a:rPr lang="it-IT"/>
              <a:pPr>
                <a:defRPr/>
              </a:pPr>
              <a:t>25/05/2015</a:t>
            </a:fld>
            <a:endParaRPr lang="it-IT" dirty="0"/>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35BE631C-0D5D-4147-AD7C-8182914B31FA}" type="slidenum">
              <a:rPr lang="it-IT"/>
              <a:pPr>
                <a:defRPr/>
              </a:pPr>
              <a:t>‹N›</a:t>
            </a:fld>
            <a:endParaRPr lang="it-IT" dirty="0"/>
          </a:p>
        </p:txBody>
      </p:sp>
    </p:spTree>
    <p:extLst>
      <p:ext uri="{BB962C8B-B14F-4D97-AF65-F5344CB8AC3E}">
        <p14:creationId xmlns:p14="http://schemas.microsoft.com/office/powerpoint/2010/main" val="3391595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to 2">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399676" y="1600201"/>
            <a:ext cx="3432777" cy="4332288"/>
          </a:xfrm>
        </p:spPr>
        <p:txBody>
          <a:bodyPr>
            <a:normAutofit/>
          </a:bodyPr>
          <a:lstStyle>
            <a:lvl1pPr>
              <a:lnSpc>
                <a:spcPts val="2300"/>
              </a:lnSpc>
              <a:defRPr sz="1600">
                <a:solidFill>
                  <a:srgbClr val="000000"/>
                </a:solidFill>
                <a:latin typeface="Arial"/>
                <a:cs typeface="Arial"/>
              </a:defRPr>
            </a:lvl1pPr>
            <a:lvl2pPr>
              <a:lnSpc>
                <a:spcPts val="2300"/>
              </a:lnSpc>
              <a:defRPr sz="1600">
                <a:solidFill>
                  <a:srgbClr val="000000"/>
                </a:solidFill>
                <a:latin typeface="Arial"/>
                <a:cs typeface="Arial"/>
              </a:defRPr>
            </a:lvl2pPr>
            <a:lvl3pPr>
              <a:lnSpc>
                <a:spcPts val="2300"/>
              </a:lnSpc>
              <a:defRPr sz="1600">
                <a:solidFill>
                  <a:srgbClr val="000000"/>
                </a:solidFill>
                <a:latin typeface="Arial"/>
                <a:cs typeface="Arial"/>
              </a:defRPr>
            </a:lvl3pPr>
            <a:lvl4pPr>
              <a:lnSpc>
                <a:spcPts val="2300"/>
              </a:lnSpc>
              <a:defRPr sz="1600">
                <a:solidFill>
                  <a:srgbClr val="000000"/>
                </a:solidFill>
                <a:latin typeface="Arial"/>
                <a:cs typeface="Arial"/>
              </a:defRPr>
            </a:lvl4pPr>
            <a:lvl5pPr>
              <a:lnSpc>
                <a:spcPts val="2300"/>
              </a:lnSpc>
              <a:defRPr sz="1600">
                <a:solidFill>
                  <a:srgbClr val="000000"/>
                </a:solidFill>
                <a:latin typeface="Arial"/>
                <a:cs typeface="Arial"/>
              </a:defRPr>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dirty="0"/>
          </a:p>
        </p:txBody>
      </p:sp>
      <p:sp>
        <p:nvSpPr>
          <p:cNvPr id="4" name="Segnaposto contenuto 3"/>
          <p:cNvSpPr>
            <a:spLocks noGrp="1"/>
          </p:cNvSpPr>
          <p:nvPr>
            <p:ph sz="half" idx="2"/>
          </p:nvPr>
        </p:nvSpPr>
        <p:spPr>
          <a:xfrm>
            <a:off x="5115673" y="1600200"/>
            <a:ext cx="3450477" cy="4332289"/>
          </a:xfrm>
        </p:spPr>
        <p:txBody>
          <a:bodyPr>
            <a:normAutofit/>
          </a:bodyPr>
          <a:lstStyle>
            <a:lvl1pPr>
              <a:lnSpc>
                <a:spcPts val="2300"/>
              </a:lnSpc>
              <a:defRPr sz="1600">
                <a:solidFill>
                  <a:srgbClr val="000000"/>
                </a:solidFill>
                <a:latin typeface="Arial"/>
                <a:cs typeface="Arial"/>
              </a:defRPr>
            </a:lvl1pPr>
            <a:lvl2pPr>
              <a:lnSpc>
                <a:spcPts val="2300"/>
              </a:lnSpc>
              <a:defRPr sz="1600">
                <a:solidFill>
                  <a:srgbClr val="000000"/>
                </a:solidFill>
                <a:latin typeface="Arial"/>
                <a:cs typeface="Arial"/>
              </a:defRPr>
            </a:lvl2pPr>
            <a:lvl3pPr>
              <a:lnSpc>
                <a:spcPts val="2300"/>
              </a:lnSpc>
              <a:defRPr sz="1600">
                <a:solidFill>
                  <a:srgbClr val="000000"/>
                </a:solidFill>
                <a:latin typeface="Arial"/>
                <a:cs typeface="Arial"/>
              </a:defRPr>
            </a:lvl3pPr>
            <a:lvl4pPr>
              <a:lnSpc>
                <a:spcPts val="2300"/>
              </a:lnSpc>
              <a:defRPr sz="1600">
                <a:solidFill>
                  <a:srgbClr val="000000"/>
                </a:solidFill>
                <a:latin typeface="Arial"/>
                <a:cs typeface="Arial"/>
              </a:defRPr>
            </a:lvl4pPr>
            <a:lvl5pPr>
              <a:lnSpc>
                <a:spcPts val="2300"/>
              </a:lnSpc>
              <a:defRPr sz="1600">
                <a:solidFill>
                  <a:srgbClr val="000000"/>
                </a:solidFill>
                <a:latin typeface="Arial"/>
                <a:cs typeface="Arial"/>
              </a:defRPr>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dirty="0"/>
          </a:p>
        </p:txBody>
      </p:sp>
      <p:sp>
        <p:nvSpPr>
          <p:cNvPr id="8" name="Titolo 1"/>
          <p:cNvSpPr>
            <a:spLocks noGrp="1"/>
          </p:cNvSpPr>
          <p:nvPr>
            <p:ph type="title"/>
          </p:nvPr>
        </p:nvSpPr>
        <p:spPr>
          <a:xfrm>
            <a:off x="1399676" y="591466"/>
            <a:ext cx="7166474" cy="877155"/>
          </a:xfrm>
        </p:spPr>
        <p:txBody>
          <a:bodyPr>
            <a:normAutofit/>
          </a:bodyPr>
          <a:lstStyle>
            <a:lvl1pPr algn="l">
              <a:lnSpc>
                <a:spcPts val="3100"/>
              </a:lnSpc>
              <a:defRPr sz="3000" b="1">
                <a:latin typeface="Arial"/>
                <a:cs typeface="Arial"/>
              </a:defRPr>
            </a:lvl1pPr>
          </a:lstStyle>
          <a:p>
            <a:r>
              <a:rPr lang="it-IT" smtClean="0"/>
              <a:t>Fare clic per modificare lo stile del titolo</a:t>
            </a:r>
            <a:endParaRPr lang="it-IT" dirty="0"/>
          </a:p>
        </p:txBody>
      </p:sp>
      <p:sp>
        <p:nvSpPr>
          <p:cNvPr id="5" name="Segnaposto data 3"/>
          <p:cNvSpPr>
            <a:spLocks noGrp="1"/>
          </p:cNvSpPr>
          <p:nvPr>
            <p:ph type="dt" sz="half" idx="10"/>
          </p:nvPr>
        </p:nvSpPr>
        <p:spPr/>
        <p:txBody>
          <a:bodyPr/>
          <a:lstStyle>
            <a:lvl1pPr>
              <a:defRPr/>
            </a:lvl1pPr>
          </a:lstStyle>
          <a:p>
            <a:pPr>
              <a:defRPr/>
            </a:pPr>
            <a:fld id="{0CE368B9-A632-4BDF-9947-BE9043EBEFA8}" type="datetime1">
              <a:rPr lang="it-IT"/>
              <a:pPr>
                <a:defRPr/>
              </a:pPr>
              <a:t>25/05/2015</a:t>
            </a:fld>
            <a:endParaRPr lang="it-IT" dirty="0"/>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1554BB87-D286-447C-909F-6DCCA9CC0EEF}" type="slidenum">
              <a:rPr lang="it-IT"/>
              <a:pPr>
                <a:defRPr/>
              </a:pPr>
              <a:t>‹N›</a:t>
            </a:fld>
            <a:endParaRPr lang="it-IT" dirty="0"/>
          </a:p>
        </p:txBody>
      </p:sp>
    </p:spTree>
    <p:extLst>
      <p:ext uri="{BB962C8B-B14F-4D97-AF65-F5344CB8AC3E}">
        <p14:creationId xmlns:p14="http://schemas.microsoft.com/office/powerpoint/2010/main" val="1848611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1399676" y="1535113"/>
            <a:ext cx="3432778" cy="639762"/>
          </a:xfrm>
        </p:spPr>
        <p:txBody>
          <a:bodyPr>
            <a:normAutofit/>
          </a:bodyPr>
          <a:lstStyle>
            <a:lvl1pPr marL="0" indent="0">
              <a:lnSpc>
                <a:spcPts val="2300"/>
              </a:lnSpc>
              <a:buNone/>
              <a:defRPr sz="16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5" name="Segnaposto testo 4"/>
          <p:cNvSpPr>
            <a:spLocks noGrp="1"/>
          </p:cNvSpPr>
          <p:nvPr>
            <p:ph type="body" sz="quarter" idx="3"/>
          </p:nvPr>
        </p:nvSpPr>
        <p:spPr>
          <a:xfrm>
            <a:off x="5115673" y="1535113"/>
            <a:ext cx="3450477" cy="639762"/>
          </a:xfrm>
        </p:spPr>
        <p:txBody>
          <a:bodyPr>
            <a:normAutofit/>
          </a:bodyPr>
          <a:lstStyle>
            <a:lvl1pPr marL="0" indent="0">
              <a:lnSpc>
                <a:spcPts val="2300"/>
              </a:lnSpc>
              <a:buNone/>
              <a:defRPr sz="16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10" name="Titolo 1"/>
          <p:cNvSpPr>
            <a:spLocks noGrp="1"/>
          </p:cNvSpPr>
          <p:nvPr>
            <p:ph type="title"/>
          </p:nvPr>
        </p:nvSpPr>
        <p:spPr>
          <a:xfrm>
            <a:off x="1399676" y="591466"/>
            <a:ext cx="7166474" cy="877155"/>
          </a:xfrm>
        </p:spPr>
        <p:txBody>
          <a:bodyPr>
            <a:normAutofit/>
          </a:bodyPr>
          <a:lstStyle>
            <a:lvl1pPr algn="l">
              <a:lnSpc>
                <a:spcPts val="3100"/>
              </a:lnSpc>
              <a:defRPr sz="3000" b="1">
                <a:latin typeface="Arial"/>
                <a:cs typeface="Arial"/>
              </a:defRPr>
            </a:lvl1pPr>
          </a:lstStyle>
          <a:p>
            <a:r>
              <a:rPr lang="it-IT" smtClean="0"/>
              <a:t>Fare clic per modificare lo stile del titolo</a:t>
            </a:r>
            <a:endParaRPr lang="it-IT" dirty="0"/>
          </a:p>
        </p:txBody>
      </p:sp>
      <p:sp>
        <p:nvSpPr>
          <p:cNvPr id="11" name="Segnaposto contenuto 2"/>
          <p:cNvSpPr>
            <a:spLocks noGrp="1"/>
          </p:cNvSpPr>
          <p:nvPr>
            <p:ph sz="half" idx="13"/>
          </p:nvPr>
        </p:nvSpPr>
        <p:spPr>
          <a:xfrm>
            <a:off x="1399676" y="2352271"/>
            <a:ext cx="3432777" cy="3580217"/>
          </a:xfrm>
        </p:spPr>
        <p:txBody>
          <a:bodyPr>
            <a:normAutofit/>
          </a:bodyPr>
          <a:lstStyle>
            <a:lvl1pPr>
              <a:lnSpc>
                <a:spcPts val="2300"/>
              </a:lnSpc>
              <a:defRPr sz="1600">
                <a:solidFill>
                  <a:srgbClr val="000000"/>
                </a:solidFill>
                <a:latin typeface="Arial"/>
                <a:cs typeface="Arial"/>
              </a:defRPr>
            </a:lvl1pPr>
            <a:lvl2pPr>
              <a:lnSpc>
                <a:spcPts val="2300"/>
              </a:lnSpc>
              <a:defRPr sz="1600">
                <a:solidFill>
                  <a:srgbClr val="000000"/>
                </a:solidFill>
                <a:latin typeface="Arial"/>
                <a:cs typeface="Arial"/>
              </a:defRPr>
            </a:lvl2pPr>
            <a:lvl3pPr>
              <a:lnSpc>
                <a:spcPts val="2300"/>
              </a:lnSpc>
              <a:defRPr sz="1600">
                <a:solidFill>
                  <a:srgbClr val="000000"/>
                </a:solidFill>
                <a:latin typeface="Arial"/>
                <a:cs typeface="Arial"/>
              </a:defRPr>
            </a:lvl3pPr>
            <a:lvl4pPr>
              <a:lnSpc>
                <a:spcPts val="2300"/>
              </a:lnSpc>
              <a:defRPr sz="1600">
                <a:solidFill>
                  <a:srgbClr val="000000"/>
                </a:solidFill>
                <a:latin typeface="Arial"/>
                <a:cs typeface="Arial"/>
              </a:defRPr>
            </a:lvl4pPr>
            <a:lvl5pPr>
              <a:lnSpc>
                <a:spcPts val="2300"/>
              </a:lnSpc>
              <a:defRPr sz="1600">
                <a:solidFill>
                  <a:srgbClr val="000000"/>
                </a:solidFill>
                <a:latin typeface="Arial"/>
                <a:cs typeface="Arial"/>
              </a:defRPr>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dirty="0"/>
          </a:p>
        </p:txBody>
      </p:sp>
      <p:sp>
        <p:nvSpPr>
          <p:cNvPr id="12" name="Segnaposto contenuto 3"/>
          <p:cNvSpPr>
            <a:spLocks noGrp="1"/>
          </p:cNvSpPr>
          <p:nvPr>
            <p:ph sz="half" idx="2"/>
          </p:nvPr>
        </p:nvSpPr>
        <p:spPr>
          <a:xfrm>
            <a:off x="5115673" y="2352271"/>
            <a:ext cx="3450477" cy="3571878"/>
          </a:xfrm>
        </p:spPr>
        <p:txBody>
          <a:bodyPr>
            <a:normAutofit/>
          </a:bodyPr>
          <a:lstStyle>
            <a:lvl1pPr>
              <a:lnSpc>
                <a:spcPts val="2300"/>
              </a:lnSpc>
              <a:defRPr sz="1600">
                <a:solidFill>
                  <a:srgbClr val="000000"/>
                </a:solidFill>
                <a:latin typeface="Arial"/>
                <a:cs typeface="Arial"/>
              </a:defRPr>
            </a:lvl1pPr>
            <a:lvl2pPr>
              <a:lnSpc>
                <a:spcPts val="2300"/>
              </a:lnSpc>
              <a:defRPr sz="1600">
                <a:solidFill>
                  <a:srgbClr val="000000"/>
                </a:solidFill>
                <a:latin typeface="Arial"/>
                <a:cs typeface="Arial"/>
              </a:defRPr>
            </a:lvl2pPr>
            <a:lvl3pPr>
              <a:lnSpc>
                <a:spcPts val="2300"/>
              </a:lnSpc>
              <a:defRPr sz="1600">
                <a:solidFill>
                  <a:srgbClr val="000000"/>
                </a:solidFill>
                <a:latin typeface="Arial"/>
                <a:cs typeface="Arial"/>
              </a:defRPr>
            </a:lvl3pPr>
            <a:lvl4pPr>
              <a:lnSpc>
                <a:spcPts val="2300"/>
              </a:lnSpc>
              <a:defRPr sz="1600">
                <a:solidFill>
                  <a:srgbClr val="000000"/>
                </a:solidFill>
                <a:latin typeface="Arial"/>
                <a:cs typeface="Arial"/>
              </a:defRPr>
            </a:lvl4pPr>
            <a:lvl5pPr>
              <a:lnSpc>
                <a:spcPts val="2300"/>
              </a:lnSpc>
              <a:defRPr sz="1600">
                <a:solidFill>
                  <a:srgbClr val="000000"/>
                </a:solidFill>
                <a:latin typeface="Arial"/>
                <a:cs typeface="Arial"/>
              </a:defRPr>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dirty="0"/>
          </a:p>
        </p:txBody>
      </p:sp>
      <p:sp>
        <p:nvSpPr>
          <p:cNvPr id="7" name="Segnaposto data 3"/>
          <p:cNvSpPr>
            <a:spLocks noGrp="1"/>
          </p:cNvSpPr>
          <p:nvPr>
            <p:ph type="dt" sz="half" idx="14"/>
          </p:nvPr>
        </p:nvSpPr>
        <p:spPr/>
        <p:txBody>
          <a:bodyPr/>
          <a:lstStyle>
            <a:lvl1pPr>
              <a:defRPr/>
            </a:lvl1pPr>
          </a:lstStyle>
          <a:p>
            <a:pPr>
              <a:defRPr/>
            </a:pPr>
            <a:fld id="{CE2B3DD2-D699-4E77-8C1D-280AD7185713}" type="datetime1">
              <a:rPr lang="it-IT"/>
              <a:pPr>
                <a:defRPr/>
              </a:pPr>
              <a:t>25/05/2015</a:t>
            </a:fld>
            <a:endParaRPr lang="it-IT" dirty="0"/>
          </a:p>
        </p:txBody>
      </p:sp>
      <p:sp>
        <p:nvSpPr>
          <p:cNvPr id="8" name="Segnaposto piè di pagina 4"/>
          <p:cNvSpPr>
            <a:spLocks noGrp="1"/>
          </p:cNvSpPr>
          <p:nvPr>
            <p:ph type="ftr" sz="quarter" idx="15"/>
          </p:nvPr>
        </p:nvSpPr>
        <p:spPr/>
        <p:txBody>
          <a:bodyPr/>
          <a:lstStyle>
            <a:lvl1pPr>
              <a:defRPr/>
            </a:lvl1pPr>
          </a:lstStyle>
          <a:p>
            <a:pPr>
              <a:defRPr/>
            </a:pPr>
            <a:endParaRPr lang="it-IT"/>
          </a:p>
        </p:txBody>
      </p:sp>
      <p:sp>
        <p:nvSpPr>
          <p:cNvPr id="9" name="Segnaposto numero diapositiva 5"/>
          <p:cNvSpPr>
            <a:spLocks noGrp="1"/>
          </p:cNvSpPr>
          <p:nvPr>
            <p:ph type="sldNum" sz="quarter" idx="16"/>
          </p:nvPr>
        </p:nvSpPr>
        <p:spPr/>
        <p:txBody>
          <a:bodyPr/>
          <a:lstStyle>
            <a:lvl1pPr>
              <a:defRPr/>
            </a:lvl1pPr>
          </a:lstStyle>
          <a:p>
            <a:pPr>
              <a:defRPr/>
            </a:pPr>
            <a:fld id="{5332370F-03B0-4A69-8BFA-F8E40484B799}" type="slidenum">
              <a:rPr lang="it-IT"/>
              <a:pPr>
                <a:defRPr/>
              </a:pPr>
              <a:t>‹N›</a:t>
            </a:fld>
            <a:endParaRPr lang="it-IT" dirty="0"/>
          </a:p>
        </p:txBody>
      </p:sp>
    </p:spTree>
    <p:extLst>
      <p:ext uri="{BB962C8B-B14F-4D97-AF65-F5344CB8AC3E}">
        <p14:creationId xmlns:p14="http://schemas.microsoft.com/office/powerpoint/2010/main" val="2332322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6" name="Titolo 1"/>
          <p:cNvSpPr>
            <a:spLocks noGrp="1"/>
          </p:cNvSpPr>
          <p:nvPr>
            <p:ph type="title"/>
          </p:nvPr>
        </p:nvSpPr>
        <p:spPr>
          <a:xfrm>
            <a:off x="1399676" y="591466"/>
            <a:ext cx="7166474" cy="877155"/>
          </a:xfrm>
        </p:spPr>
        <p:txBody>
          <a:bodyPr>
            <a:normAutofit/>
          </a:bodyPr>
          <a:lstStyle>
            <a:lvl1pPr algn="l">
              <a:lnSpc>
                <a:spcPts val="3100"/>
              </a:lnSpc>
              <a:defRPr sz="3000" b="1">
                <a:latin typeface="Arial"/>
                <a:cs typeface="Arial"/>
              </a:defRPr>
            </a:lvl1pPr>
          </a:lstStyle>
          <a:p>
            <a:r>
              <a:rPr lang="it-IT" smtClean="0"/>
              <a:t>Fare clic per modificare lo stile del titolo</a:t>
            </a:r>
            <a:endParaRPr lang="it-IT" dirty="0"/>
          </a:p>
        </p:txBody>
      </p:sp>
      <p:sp>
        <p:nvSpPr>
          <p:cNvPr id="3" name="Segnaposto data 3"/>
          <p:cNvSpPr>
            <a:spLocks noGrp="1"/>
          </p:cNvSpPr>
          <p:nvPr>
            <p:ph type="dt" sz="half" idx="10"/>
          </p:nvPr>
        </p:nvSpPr>
        <p:spPr/>
        <p:txBody>
          <a:bodyPr/>
          <a:lstStyle>
            <a:lvl1pPr>
              <a:defRPr/>
            </a:lvl1pPr>
          </a:lstStyle>
          <a:p>
            <a:pPr>
              <a:defRPr/>
            </a:pPr>
            <a:fld id="{1FDCE6B8-E499-4A69-B7C0-9A85BC503042}" type="datetime1">
              <a:rPr lang="it-IT"/>
              <a:pPr>
                <a:defRPr/>
              </a:pPr>
              <a:t>25/05/2015</a:t>
            </a:fld>
            <a:endParaRPr lang="it-IT" dirty="0"/>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5583C67E-A566-473C-9242-77C8E4ED32CF}" type="slidenum">
              <a:rPr lang="it-IT"/>
              <a:pPr>
                <a:defRPr/>
              </a:pPr>
              <a:t>‹N›</a:t>
            </a:fld>
            <a:endParaRPr lang="it-IT" dirty="0"/>
          </a:p>
        </p:txBody>
      </p:sp>
    </p:spTree>
    <p:extLst>
      <p:ext uri="{BB962C8B-B14F-4D97-AF65-F5344CB8AC3E}">
        <p14:creationId xmlns:p14="http://schemas.microsoft.com/office/powerpoint/2010/main" val="4052985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85185700-7E92-45CE-BD44-3C444A8EA6BF}" type="datetime1">
              <a:rPr lang="it-IT"/>
              <a:pPr>
                <a:defRPr/>
              </a:pPr>
              <a:t>25/05/2015</a:t>
            </a:fld>
            <a:endParaRPr lang="it-IT" dirty="0"/>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5AB82780-F682-49DC-AD25-55DE5DA4D992}" type="slidenum">
              <a:rPr lang="it-IT"/>
              <a:pPr>
                <a:defRPr/>
              </a:pPr>
              <a:t>‹N›</a:t>
            </a:fld>
            <a:endParaRPr lang="it-IT" dirty="0"/>
          </a:p>
        </p:txBody>
      </p:sp>
    </p:spTree>
    <p:extLst>
      <p:ext uri="{BB962C8B-B14F-4D97-AF65-F5344CB8AC3E}">
        <p14:creationId xmlns:p14="http://schemas.microsoft.com/office/powerpoint/2010/main" val="515272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392238" y="4800600"/>
            <a:ext cx="7173912" cy="566738"/>
          </a:xfrm>
        </p:spPr>
        <p:txBody>
          <a:bodyPr>
            <a:normAutofit/>
          </a:bodyPr>
          <a:lstStyle>
            <a:lvl1pPr algn="l">
              <a:defRPr sz="1600" b="1">
                <a:latin typeface="Arial"/>
                <a:cs typeface="Arial"/>
              </a:defRPr>
            </a:lvl1pPr>
          </a:lstStyle>
          <a:p>
            <a:r>
              <a:rPr lang="it-IT" smtClean="0"/>
              <a:t>Fare clic per modificare lo stile del titolo</a:t>
            </a:r>
            <a:endParaRPr lang="it-IT" dirty="0"/>
          </a:p>
        </p:txBody>
      </p:sp>
      <p:sp>
        <p:nvSpPr>
          <p:cNvPr id="3" name="Segnaposto immagine 2"/>
          <p:cNvSpPr>
            <a:spLocks noGrp="1"/>
          </p:cNvSpPr>
          <p:nvPr>
            <p:ph type="pic" idx="1"/>
          </p:nvPr>
        </p:nvSpPr>
        <p:spPr>
          <a:xfrm>
            <a:off x="1392238" y="612775"/>
            <a:ext cx="7173912"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endParaRPr lang="it-IT" noProof="0" dirty="0"/>
          </a:p>
        </p:txBody>
      </p:sp>
      <p:sp>
        <p:nvSpPr>
          <p:cNvPr id="4" name="Segnaposto testo 3"/>
          <p:cNvSpPr>
            <a:spLocks noGrp="1"/>
          </p:cNvSpPr>
          <p:nvPr>
            <p:ph type="body" sz="half" idx="2"/>
          </p:nvPr>
        </p:nvSpPr>
        <p:spPr>
          <a:xfrm>
            <a:off x="1392238" y="5367338"/>
            <a:ext cx="7173912" cy="613569"/>
          </a:xfrm>
        </p:spPr>
        <p:txBody>
          <a:bodyPr>
            <a:normAutofit/>
          </a:bodyPr>
          <a:lstStyle>
            <a:lvl1pPr marL="0" indent="0">
              <a:lnSpc>
                <a:spcPts val="2300"/>
              </a:lnSpc>
              <a:buNone/>
              <a:defRPr sz="16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22B5D6B2-88D9-40CA-B98D-5939641992D2}" type="datetime1">
              <a:rPr lang="it-IT"/>
              <a:pPr>
                <a:defRPr/>
              </a:pPr>
              <a:t>25/05/2015</a:t>
            </a:fld>
            <a:endParaRPr lang="it-IT" dirty="0"/>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85B0324F-2DBA-4B44-B030-0F6CA1107646}" type="slidenum">
              <a:rPr lang="it-IT"/>
              <a:pPr>
                <a:defRPr/>
              </a:pPr>
              <a:t>‹N›</a:t>
            </a:fld>
            <a:endParaRPr lang="it-IT" dirty="0"/>
          </a:p>
        </p:txBody>
      </p:sp>
    </p:spTree>
    <p:extLst>
      <p:ext uri="{BB962C8B-B14F-4D97-AF65-F5344CB8AC3E}">
        <p14:creationId xmlns:p14="http://schemas.microsoft.com/office/powerpoint/2010/main" val="625076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1649413" y="2182813"/>
            <a:ext cx="5545137"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smtClean="0"/>
              <a:t>Titolo giornata formativa</a:t>
            </a:r>
          </a:p>
        </p:txBody>
      </p:sp>
      <p:sp>
        <p:nvSpPr>
          <p:cNvPr id="1027" name="Segnaposto testo 2"/>
          <p:cNvSpPr>
            <a:spLocks noGrp="1"/>
          </p:cNvSpPr>
          <p:nvPr>
            <p:ph type="body" idx="1"/>
          </p:nvPr>
        </p:nvSpPr>
        <p:spPr bwMode="auto">
          <a:xfrm>
            <a:off x="1649413" y="3378200"/>
            <a:ext cx="5545137"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smtClean="0"/>
              <a:t>Sottotitolo giornata formativa</a:t>
            </a:r>
          </a:p>
        </p:txBody>
      </p:sp>
      <p:sp>
        <p:nvSpPr>
          <p:cNvPr id="4" name="Segnaposto data 3"/>
          <p:cNvSpPr>
            <a:spLocks noGrp="1"/>
          </p:cNvSpPr>
          <p:nvPr>
            <p:ph type="dt" sz="half" idx="2"/>
          </p:nvPr>
        </p:nvSpPr>
        <p:spPr>
          <a:xfrm>
            <a:off x="7002463" y="6356350"/>
            <a:ext cx="941387"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A3DC8C7E-4BC5-4FA0-936C-65666054161B}" type="datetime1">
              <a:rPr lang="it-IT"/>
              <a:pPr>
                <a:defRPr/>
              </a:pPr>
              <a:t>25/05/2015</a:t>
            </a:fld>
            <a:endParaRPr lang="it-IT" dirty="0"/>
          </a:p>
        </p:txBody>
      </p:sp>
      <p:sp>
        <p:nvSpPr>
          <p:cNvPr id="5" name="Segnaposto piè di pagina 4"/>
          <p:cNvSpPr>
            <a:spLocks noGrp="1"/>
          </p:cNvSpPr>
          <p:nvPr>
            <p:ph type="ftr" sz="quarter" idx="3"/>
          </p:nvPr>
        </p:nvSpPr>
        <p:spPr>
          <a:xfrm>
            <a:off x="5427663" y="6356350"/>
            <a:ext cx="1354137"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3979863" y="6356350"/>
            <a:ext cx="1184275" cy="365125"/>
          </a:xfrm>
          <a:prstGeom prst="rect">
            <a:avLst/>
          </a:prstGeom>
        </p:spPr>
        <p:txBody>
          <a:bodyPr vert="horz" lIns="91440" tIns="45720" rIns="91440" bIns="45720" rtlCol="0" anchor="ctr"/>
          <a:lstStyle>
            <a:lvl1pPr algn="ctr" fontAlgn="auto">
              <a:spcBef>
                <a:spcPts val="0"/>
              </a:spcBef>
              <a:spcAft>
                <a:spcPts val="0"/>
              </a:spcAft>
              <a:defRPr sz="900" smtClean="0">
                <a:solidFill>
                  <a:schemeClr val="tx1">
                    <a:tint val="75000"/>
                  </a:schemeClr>
                </a:solidFill>
                <a:latin typeface="Arial"/>
                <a:cs typeface="Arial"/>
              </a:defRPr>
            </a:lvl1pPr>
          </a:lstStyle>
          <a:p>
            <a:pPr>
              <a:defRPr/>
            </a:pPr>
            <a:fld id="{0C42A9F5-5904-48C0-8F94-D23E9A7EEF6C}" type="slidenum">
              <a:rPr lang="it-IT"/>
              <a:pPr>
                <a:defRPr/>
              </a:pPr>
              <a:t>‹N›</a:t>
            </a:fld>
            <a:endParaRPr lang="it-IT"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p:hf hdr="0" ftr="0" dt="0"/>
  <p:txStyles>
    <p:titleStyle>
      <a:lvl1pPr algn="l" defTabSz="457200" rtl="0" eaLnBrk="1" fontAlgn="base" hangingPunct="1">
        <a:spcBef>
          <a:spcPct val="0"/>
        </a:spcBef>
        <a:spcAft>
          <a:spcPct val="0"/>
        </a:spcAft>
        <a:defRPr sz="3000" kern="1200">
          <a:solidFill>
            <a:srgbClr val="004B6B"/>
          </a:solidFill>
          <a:latin typeface="Arial Black"/>
          <a:ea typeface="Arial Black" pitchFamily="34" charset="0"/>
          <a:cs typeface="Arial Black"/>
        </a:defRPr>
      </a:lvl1pPr>
      <a:lvl2pPr algn="l" defTabSz="457200" rtl="0" eaLnBrk="1" fontAlgn="base" hangingPunct="1">
        <a:spcBef>
          <a:spcPct val="0"/>
        </a:spcBef>
        <a:spcAft>
          <a:spcPct val="0"/>
        </a:spcAft>
        <a:defRPr sz="3000">
          <a:solidFill>
            <a:srgbClr val="004B6B"/>
          </a:solidFill>
          <a:latin typeface="Arial Black" pitchFamily="34" charset="0"/>
          <a:ea typeface="Arial Black" pitchFamily="34" charset="0"/>
          <a:cs typeface="Arial Black" pitchFamily="34" charset="0"/>
        </a:defRPr>
      </a:lvl2pPr>
      <a:lvl3pPr algn="l" defTabSz="457200" rtl="0" eaLnBrk="1" fontAlgn="base" hangingPunct="1">
        <a:spcBef>
          <a:spcPct val="0"/>
        </a:spcBef>
        <a:spcAft>
          <a:spcPct val="0"/>
        </a:spcAft>
        <a:defRPr sz="3000">
          <a:solidFill>
            <a:srgbClr val="004B6B"/>
          </a:solidFill>
          <a:latin typeface="Arial Black" pitchFamily="34" charset="0"/>
          <a:ea typeface="Arial Black" pitchFamily="34" charset="0"/>
          <a:cs typeface="Arial Black" pitchFamily="34" charset="0"/>
        </a:defRPr>
      </a:lvl3pPr>
      <a:lvl4pPr algn="l" defTabSz="457200" rtl="0" eaLnBrk="1" fontAlgn="base" hangingPunct="1">
        <a:spcBef>
          <a:spcPct val="0"/>
        </a:spcBef>
        <a:spcAft>
          <a:spcPct val="0"/>
        </a:spcAft>
        <a:defRPr sz="3000">
          <a:solidFill>
            <a:srgbClr val="004B6B"/>
          </a:solidFill>
          <a:latin typeface="Arial Black" pitchFamily="34" charset="0"/>
          <a:ea typeface="Arial Black" pitchFamily="34" charset="0"/>
          <a:cs typeface="Arial Black" pitchFamily="34" charset="0"/>
        </a:defRPr>
      </a:lvl4pPr>
      <a:lvl5pPr algn="l" defTabSz="457200" rtl="0" eaLnBrk="1" fontAlgn="base" hangingPunct="1">
        <a:spcBef>
          <a:spcPct val="0"/>
        </a:spcBef>
        <a:spcAft>
          <a:spcPct val="0"/>
        </a:spcAft>
        <a:defRPr sz="3000">
          <a:solidFill>
            <a:srgbClr val="004B6B"/>
          </a:solidFill>
          <a:latin typeface="Arial Black" pitchFamily="34" charset="0"/>
          <a:ea typeface="Arial Black" pitchFamily="34" charset="0"/>
          <a:cs typeface="Arial Black" pitchFamily="34" charset="0"/>
        </a:defRPr>
      </a:lvl5pPr>
      <a:lvl6pPr marL="457200" algn="l" defTabSz="457200" rtl="0" eaLnBrk="1" fontAlgn="base" hangingPunct="1">
        <a:spcBef>
          <a:spcPct val="0"/>
        </a:spcBef>
        <a:spcAft>
          <a:spcPct val="0"/>
        </a:spcAft>
        <a:defRPr sz="3000">
          <a:solidFill>
            <a:srgbClr val="004B6B"/>
          </a:solidFill>
          <a:latin typeface="Arial Black" pitchFamily="34" charset="0"/>
          <a:ea typeface="Arial Black" pitchFamily="34" charset="0"/>
          <a:cs typeface="Arial Black" pitchFamily="34" charset="0"/>
        </a:defRPr>
      </a:lvl6pPr>
      <a:lvl7pPr marL="914400" algn="l" defTabSz="457200" rtl="0" eaLnBrk="1" fontAlgn="base" hangingPunct="1">
        <a:spcBef>
          <a:spcPct val="0"/>
        </a:spcBef>
        <a:spcAft>
          <a:spcPct val="0"/>
        </a:spcAft>
        <a:defRPr sz="3000">
          <a:solidFill>
            <a:srgbClr val="004B6B"/>
          </a:solidFill>
          <a:latin typeface="Arial Black" pitchFamily="34" charset="0"/>
          <a:ea typeface="Arial Black" pitchFamily="34" charset="0"/>
          <a:cs typeface="Arial Black" pitchFamily="34" charset="0"/>
        </a:defRPr>
      </a:lvl7pPr>
      <a:lvl8pPr marL="1371600" algn="l" defTabSz="457200" rtl="0" eaLnBrk="1" fontAlgn="base" hangingPunct="1">
        <a:spcBef>
          <a:spcPct val="0"/>
        </a:spcBef>
        <a:spcAft>
          <a:spcPct val="0"/>
        </a:spcAft>
        <a:defRPr sz="3000">
          <a:solidFill>
            <a:srgbClr val="004B6B"/>
          </a:solidFill>
          <a:latin typeface="Arial Black" pitchFamily="34" charset="0"/>
          <a:ea typeface="Arial Black" pitchFamily="34" charset="0"/>
          <a:cs typeface="Arial Black" pitchFamily="34" charset="0"/>
        </a:defRPr>
      </a:lvl8pPr>
      <a:lvl9pPr marL="1828800" algn="l" defTabSz="457200" rtl="0" eaLnBrk="1" fontAlgn="base" hangingPunct="1">
        <a:spcBef>
          <a:spcPct val="0"/>
        </a:spcBef>
        <a:spcAft>
          <a:spcPct val="0"/>
        </a:spcAft>
        <a:defRPr sz="3000">
          <a:solidFill>
            <a:srgbClr val="004B6B"/>
          </a:solidFill>
          <a:latin typeface="Arial Black" pitchFamily="34" charset="0"/>
          <a:ea typeface="Arial Black" pitchFamily="34" charset="0"/>
          <a:cs typeface="Arial Black" pitchFamily="34" charset="0"/>
        </a:defRPr>
      </a:lvl9pPr>
    </p:titleStyle>
    <p:bodyStyle>
      <a:lvl1pPr algn="l" defTabSz="457200" rtl="0" eaLnBrk="1" fontAlgn="base" hangingPunct="1">
        <a:spcBef>
          <a:spcPct val="20000"/>
        </a:spcBef>
        <a:spcAft>
          <a:spcPct val="0"/>
        </a:spcAft>
        <a:buFont typeface="Arial" charset="0"/>
        <a:defRPr sz="2500" kern="1200">
          <a:solidFill>
            <a:srgbClr val="004B6B"/>
          </a:solidFill>
          <a:latin typeface="Arial"/>
          <a:ea typeface="+mn-ea"/>
          <a:cs typeface="Arial"/>
        </a:defRPr>
      </a:lvl1pPr>
      <a:lvl2pPr marL="457200" algn="l" defTabSz="457200" rtl="0" eaLnBrk="1" fontAlgn="base" hangingPunct="1">
        <a:spcBef>
          <a:spcPct val="20000"/>
        </a:spcBef>
        <a:spcAft>
          <a:spcPct val="0"/>
        </a:spcAft>
        <a:buFont typeface="Arial" charset="0"/>
        <a:defRPr sz="2800" kern="1200">
          <a:solidFill>
            <a:schemeClr val="tx1"/>
          </a:solidFill>
          <a:latin typeface="+mn-lt"/>
          <a:ea typeface="+mn-ea"/>
          <a:cs typeface="Arial" charset="0"/>
        </a:defRPr>
      </a:lvl2pPr>
      <a:lvl3pPr marL="914400" algn="l" defTabSz="457200" rtl="0" eaLnBrk="1" fontAlgn="base" hangingPunct="1">
        <a:spcBef>
          <a:spcPct val="20000"/>
        </a:spcBef>
        <a:spcAft>
          <a:spcPct val="0"/>
        </a:spcAft>
        <a:buFont typeface="Arial" charset="0"/>
        <a:defRPr sz="2400" kern="1200">
          <a:solidFill>
            <a:schemeClr val="tx1"/>
          </a:solidFill>
          <a:latin typeface="+mn-lt"/>
          <a:ea typeface="+mn-ea"/>
          <a:cs typeface="Arial" charset="0"/>
        </a:defRPr>
      </a:lvl3pPr>
      <a:lvl4pPr marL="1371600" algn="l" defTabSz="457200" rtl="0" eaLnBrk="1" fontAlgn="base" hangingPunct="1">
        <a:spcBef>
          <a:spcPct val="20000"/>
        </a:spcBef>
        <a:spcAft>
          <a:spcPct val="0"/>
        </a:spcAft>
        <a:buFont typeface="Arial" charset="0"/>
        <a:defRPr sz="2000" kern="1200">
          <a:solidFill>
            <a:schemeClr val="tx1"/>
          </a:solidFill>
          <a:latin typeface="+mn-lt"/>
          <a:ea typeface="+mn-ea"/>
          <a:cs typeface="Arial" charset="0"/>
        </a:defRPr>
      </a:lvl4pPr>
      <a:lvl5pPr marL="1828800" algn="l" defTabSz="457200" rtl="0" eaLnBrk="1" fontAlgn="base" hangingPunct="1">
        <a:spcBef>
          <a:spcPct val="20000"/>
        </a:spcBef>
        <a:spcAft>
          <a:spcPct val="0"/>
        </a:spcAft>
        <a:buFont typeface="Arial" charset="0"/>
        <a:defRPr sz="2000" kern="1200">
          <a:solidFill>
            <a:schemeClr val="tx1"/>
          </a:solidFill>
          <a:latin typeface="+mn-lt"/>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hyperlink" Target="Presentazione%20gare2.ppt"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2009%20convenzione%20appalti%20lavori%20FIRMATA.DOC" TargetMode="External"/><Relationship Id="rId2" Type="http://schemas.openxmlformats.org/officeDocument/2006/relationships/hyperlink" Target="2009%20convenzione%20appalti%20fornit.servizi%20FIRMATA.DOC" TargetMode="External"/><Relationship Id="rId1" Type="http://schemas.openxmlformats.org/officeDocument/2006/relationships/slideLayout" Target="../slideLayouts/slideLayout3.xml"/><Relationship Id="rId6" Type="http://schemas.openxmlformats.org/officeDocument/2006/relationships/hyperlink" Target="REGOLAMENTO.doc" TargetMode="External"/><Relationship Id="rId5" Type="http://schemas.openxmlformats.org/officeDocument/2006/relationships/hyperlink" Target="schema%20servizio_esploso-2.doc" TargetMode="External"/><Relationship Id="rId4" Type="http://schemas.openxmlformats.org/officeDocument/2006/relationships/hyperlink" Target="DELIBERA.pdf"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resentazione_STRUTTURA_2014-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051" name="Titolo 7"/>
          <p:cNvSpPr>
            <a:spLocks noGrp="1"/>
          </p:cNvSpPr>
          <p:nvPr>
            <p:ph type="title"/>
          </p:nvPr>
        </p:nvSpPr>
        <p:spPr>
          <a:xfrm>
            <a:off x="1481138" y="2182813"/>
            <a:ext cx="5545137" cy="3275012"/>
          </a:xfrm>
        </p:spPr>
        <p:txBody>
          <a:bodyPr>
            <a:normAutofit/>
          </a:bodyPr>
          <a:lstStyle/>
          <a:p>
            <a:r>
              <a:rPr lang="it-IT" sz="2000" b="1" dirty="0" smtClean="0"/>
              <a:t>Le Stazioni appaltanti associate </a:t>
            </a:r>
            <a:r>
              <a:rPr lang="it-IT" sz="3600" b="1" dirty="0" smtClean="0">
                <a:latin typeface="Arial Narrow" panose="020B0606020202030204" pitchFamily="34" charset="0"/>
                <a:cs typeface="Arial Black" pitchFamily="34" charset="0"/>
              </a:rPr>
              <a:t/>
            </a:r>
            <a:br>
              <a:rPr lang="it-IT" sz="3600" b="1" dirty="0" smtClean="0">
                <a:latin typeface="Arial Narrow" panose="020B0606020202030204" pitchFamily="34" charset="0"/>
                <a:cs typeface="Arial Black" pitchFamily="34" charset="0"/>
              </a:rPr>
            </a:br>
            <a:r>
              <a:rPr lang="it-IT" dirty="0" smtClean="0">
                <a:latin typeface="Arial Black" pitchFamily="34" charset="0"/>
                <a:cs typeface="Arial Black" pitchFamily="34" charset="0"/>
              </a:rPr>
              <a:t/>
            </a:r>
            <a:br>
              <a:rPr lang="it-IT" dirty="0" smtClean="0">
                <a:latin typeface="Arial Black" pitchFamily="34" charset="0"/>
                <a:cs typeface="Arial Black" pitchFamily="34" charset="0"/>
              </a:rPr>
            </a:br>
            <a:r>
              <a:rPr lang="it-IT" sz="1600" b="1" dirty="0" smtClean="0"/>
              <a:t>modelli e relazione con  il processo di riordino</a:t>
            </a:r>
            <a:br>
              <a:rPr lang="it-IT" sz="1600" b="1" dirty="0" smtClean="0"/>
            </a:br>
            <a:r>
              <a:rPr lang="it-IT" sz="1600" b="1" dirty="0" smtClean="0"/>
              <a:t> territoriale in Emilia Romagna </a:t>
            </a:r>
            <a:r>
              <a:rPr lang="it-IT" sz="2500" dirty="0" smtClean="0">
                <a:latin typeface="Arial" charset="0"/>
                <a:cs typeface="Arial" charset="0"/>
              </a:rPr>
              <a:t/>
            </a:r>
            <a:br>
              <a:rPr lang="it-IT" sz="2500" dirty="0" smtClean="0">
                <a:latin typeface="Arial" charset="0"/>
                <a:cs typeface="Arial" charset="0"/>
              </a:rPr>
            </a:br>
            <a:r>
              <a:rPr lang="it-IT" sz="2500" dirty="0" smtClean="0">
                <a:latin typeface="Arial" charset="0"/>
                <a:cs typeface="Arial" charset="0"/>
              </a:rPr>
              <a:t/>
            </a:r>
            <a:br>
              <a:rPr lang="it-IT" sz="2500" dirty="0" smtClean="0">
                <a:latin typeface="Arial" charset="0"/>
                <a:cs typeface="Arial" charset="0"/>
              </a:rPr>
            </a:br>
            <a:r>
              <a:rPr lang="it-IT" sz="1600" b="1" dirty="0" smtClean="0">
                <a:latin typeface="Arial" charset="0"/>
                <a:cs typeface="Arial" charset="0"/>
              </a:rPr>
              <a:t>25/05/2015</a:t>
            </a:r>
            <a:r>
              <a:rPr lang="it-IT" sz="1600" dirty="0" smtClean="0">
                <a:latin typeface="Arial" charset="0"/>
                <a:cs typeface="Arial" charset="0"/>
              </a:rPr>
              <a:t/>
            </a:r>
            <a:br>
              <a:rPr lang="it-IT" sz="1600" dirty="0" smtClean="0">
                <a:latin typeface="Arial" charset="0"/>
                <a:cs typeface="Arial" charset="0"/>
              </a:rPr>
            </a:br>
            <a:r>
              <a:rPr lang="it-IT" sz="1600" dirty="0" smtClean="0">
                <a:latin typeface="Arial" charset="0"/>
                <a:cs typeface="Arial" charset="0"/>
              </a:rPr>
              <a:t>dott. Stefano SOLA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egnaposto contenuto 6"/>
          <p:cNvSpPr>
            <a:spLocks noGrp="1"/>
          </p:cNvSpPr>
          <p:nvPr>
            <p:ph idx="1"/>
          </p:nvPr>
        </p:nvSpPr>
        <p:spPr>
          <a:xfrm>
            <a:off x="933451" y="1600200"/>
            <a:ext cx="7632700" cy="4330700"/>
          </a:xfrm>
        </p:spPr>
        <p:txBody>
          <a:bodyPr>
            <a:normAutofit fontScale="92500" lnSpcReduction="10000"/>
          </a:bodyPr>
          <a:lstStyle/>
          <a:p>
            <a:pPr>
              <a:lnSpc>
                <a:spcPct val="80000"/>
              </a:lnSpc>
            </a:pPr>
            <a:r>
              <a:rPr lang="it-IT" sz="2800" dirty="0" smtClean="0">
                <a:latin typeface="Times New Roman" pitchFamily="18" charset="0"/>
              </a:rPr>
              <a:t>a. Processo di riordino territoriale in Emilia Romagna;</a:t>
            </a:r>
          </a:p>
          <a:p>
            <a:pPr>
              <a:lnSpc>
                <a:spcPct val="80000"/>
              </a:lnSpc>
            </a:pPr>
            <a:endParaRPr lang="it-IT" sz="2800" dirty="0" smtClean="0">
              <a:latin typeface="Times New Roman" pitchFamily="18" charset="0"/>
            </a:endParaRPr>
          </a:p>
          <a:p>
            <a:pPr>
              <a:lnSpc>
                <a:spcPct val="80000"/>
              </a:lnSpc>
            </a:pPr>
            <a:r>
              <a:rPr lang="it-IT" sz="2800" dirty="0" smtClean="0">
                <a:latin typeface="Times New Roman" pitchFamily="18" charset="0"/>
              </a:rPr>
              <a:t>b. Stazioni appaltanti associate;</a:t>
            </a:r>
          </a:p>
          <a:p>
            <a:pPr>
              <a:lnSpc>
                <a:spcPct val="80000"/>
              </a:lnSpc>
            </a:pPr>
            <a:endParaRPr lang="it-IT" sz="2800" dirty="0" smtClean="0">
              <a:latin typeface="Times New Roman" pitchFamily="18" charset="0"/>
            </a:endParaRPr>
          </a:p>
          <a:p>
            <a:pPr>
              <a:lnSpc>
                <a:spcPct val="80000"/>
              </a:lnSpc>
            </a:pPr>
            <a:r>
              <a:rPr lang="it-IT" sz="2800" dirty="0" smtClean="0">
                <a:latin typeface="Times New Roman" pitchFamily="18" charset="0"/>
              </a:rPr>
              <a:t>c. Relazioni Comuni – Unione;</a:t>
            </a:r>
          </a:p>
          <a:p>
            <a:pPr>
              <a:lnSpc>
                <a:spcPct val="80000"/>
              </a:lnSpc>
            </a:pPr>
            <a:endParaRPr lang="it-IT" sz="2800" dirty="0" smtClean="0">
              <a:latin typeface="Times New Roman" pitchFamily="18" charset="0"/>
            </a:endParaRPr>
          </a:p>
          <a:p>
            <a:pPr>
              <a:lnSpc>
                <a:spcPct val="80000"/>
              </a:lnSpc>
            </a:pPr>
            <a:r>
              <a:rPr lang="it-IT" sz="2800" dirty="0" smtClean="0">
                <a:latin typeface="Times New Roman" pitchFamily="18" charset="0"/>
              </a:rPr>
              <a:t>d. Relazione </a:t>
            </a:r>
            <a:r>
              <a:rPr lang="it-IT" sz="2800" dirty="0" err="1" smtClean="0">
                <a:latin typeface="Times New Roman" pitchFamily="18" charset="0"/>
              </a:rPr>
              <a:t>UU.TT</a:t>
            </a:r>
            <a:r>
              <a:rPr lang="it-IT" sz="2800" dirty="0" smtClean="0">
                <a:latin typeface="Times New Roman" pitchFamily="18" charset="0"/>
              </a:rPr>
              <a:t> / Stazione Appaltante;</a:t>
            </a:r>
          </a:p>
          <a:p>
            <a:pPr>
              <a:lnSpc>
                <a:spcPct val="80000"/>
              </a:lnSpc>
            </a:pPr>
            <a:endParaRPr lang="it-IT" sz="2800" dirty="0" smtClean="0">
              <a:latin typeface="Times New Roman" pitchFamily="18" charset="0"/>
            </a:endParaRPr>
          </a:p>
          <a:p>
            <a:pPr>
              <a:lnSpc>
                <a:spcPct val="80000"/>
              </a:lnSpc>
            </a:pPr>
            <a:r>
              <a:rPr lang="it-IT" sz="2800" dirty="0" smtClean="0">
                <a:latin typeface="Times New Roman" pitchFamily="18" charset="0"/>
              </a:rPr>
              <a:t>e. Ciclo progettuale.</a:t>
            </a:r>
          </a:p>
          <a:p>
            <a:pPr marL="457200" indent="-457200">
              <a:lnSpc>
                <a:spcPct val="150000"/>
              </a:lnSpc>
            </a:pPr>
            <a:r>
              <a:rPr lang="it-IT" sz="2000" b="1" dirty="0" smtClean="0">
                <a:latin typeface="Arial" charset="0"/>
                <a:cs typeface="Arial" charset="0"/>
              </a:rPr>
              <a:t/>
            </a:r>
            <a:br>
              <a:rPr lang="it-IT" sz="2000" b="1" dirty="0" smtClean="0">
                <a:latin typeface="Arial" charset="0"/>
                <a:cs typeface="Arial" charset="0"/>
              </a:rPr>
            </a:br>
            <a:endParaRPr lang="it-IT" sz="2000" b="1" dirty="0" smtClean="0">
              <a:latin typeface="Arial" charset="0"/>
              <a:cs typeface="Arial" charset="0"/>
            </a:endParaRPr>
          </a:p>
        </p:txBody>
      </p:sp>
      <p:sp>
        <p:nvSpPr>
          <p:cNvPr id="3076" name="Titolo 5"/>
          <p:cNvSpPr>
            <a:spLocks noGrp="1"/>
          </p:cNvSpPr>
          <p:nvPr>
            <p:ph type="title"/>
          </p:nvPr>
        </p:nvSpPr>
        <p:spPr>
          <a:xfrm>
            <a:off x="1400175" y="592138"/>
            <a:ext cx="7165975" cy="876300"/>
          </a:xfrm>
        </p:spPr>
        <p:txBody>
          <a:bodyPr>
            <a:normAutofit/>
          </a:bodyPr>
          <a:lstStyle/>
          <a:p>
            <a:r>
              <a:rPr lang="it-IT" sz="3600" dirty="0" smtClean="0">
                <a:latin typeface="Arial" charset="0"/>
                <a:cs typeface="Arial" charset="0"/>
              </a:rPr>
              <a:t>Agenda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magine 1" descr="Presentazione_STRUTTURA-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olo 2"/>
          <p:cNvSpPr>
            <a:spLocks noGrp="1"/>
          </p:cNvSpPr>
          <p:nvPr>
            <p:ph type="title"/>
          </p:nvPr>
        </p:nvSpPr>
        <p:spPr>
          <a:xfrm>
            <a:off x="1558925" y="2182813"/>
            <a:ext cx="5545138" cy="2268537"/>
          </a:xfrm>
        </p:spPr>
        <p:txBody>
          <a:bodyPr>
            <a:normAutofit fontScale="90000"/>
          </a:bodyPr>
          <a:lstStyle/>
          <a:p>
            <a:pPr algn="ctr"/>
            <a:r>
              <a:rPr lang="it-IT" sz="3600" dirty="0" smtClean="0">
                <a:solidFill>
                  <a:schemeClr val="tx1"/>
                </a:solidFill>
                <a:latin typeface="Times New Roman" pitchFamily="18" charset="0"/>
                <a:cs typeface="Arial Black" pitchFamily="34" charset="0"/>
              </a:rPr>
              <a:t>CENTRALE UNICA </a:t>
            </a:r>
            <a:r>
              <a:rPr lang="it-IT" sz="3600" dirty="0" err="1" smtClean="0">
                <a:solidFill>
                  <a:schemeClr val="tx1"/>
                </a:solidFill>
                <a:latin typeface="Times New Roman" pitchFamily="18" charset="0"/>
                <a:cs typeface="Arial Black" pitchFamily="34" charset="0"/>
              </a:rPr>
              <a:t>DI</a:t>
            </a:r>
            <a:r>
              <a:rPr lang="it-IT" sz="3600" dirty="0" smtClean="0">
                <a:solidFill>
                  <a:schemeClr val="tx1"/>
                </a:solidFill>
                <a:latin typeface="Times New Roman" pitchFamily="18" charset="0"/>
                <a:cs typeface="Arial Black" pitchFamily="34" charset="0"/>
              </a:rPr>
              <a:t> COMMITTENZA</a:t>
            </a:r>
            <a:r>
              <a:rPr lang="it-IT" sz="3600" dirty="0" smtClean="0">
                <a:solidFill>
                  <a:srgbClr val="0000FF"/>
                </a:solidFill>
                <a:latin typeface="Arial Black" pitchFamily="34" charset="0"/>
                <a:cs typeface="Arial Black" pitchFamily="34" charset="0"/>
              </a:rPr>
              <a:t/>
            </a:r>
            <a:br>
              <a:rPr lang="it-IT" sz="3600" dirty="0" smtClean="0">
                <a:solidFill>
                  <a:srgbClr val="0000FF"/>
                </a:solidFill>
                <a:latin typeface="Arial Black" pitchFamily="34" charset="0"/>
                <a:cs typeface="Arial Black" pitchFamily="34" charset="0"/>
              </a:rPr>
            </a:br>
            <a:r>
              <a:rPr lang="it-IT" sz="3600" dirty="0" smtClean="0">
                <a:latin typeface="Arial Black" pitchFamily="34" charset="0"/>
                <a:cs typeface="Arial Black" pitchFamily="34" charset="0"/>
              </a:rPr>
              <a:t/>
            </a:r>
            <a:br>
              <a:rPr lang="it-IT" sz="3600" dirty="0" smtClean="0">
                <a:latin typeface="Arial Black" pitchFamily="34" charset="0"/>
                <a:cs typeface="Arial Black" pitchFamily="34" charset="0"/>
              </a:rPr>
            </a:br>
            <a:r>
              <a:rPr lang="it-IT" sz="2600" dirty="0" smtClean="0">
                <a:solidFill>
                  <a:schemeClr val="tx1">
                    <a:lumMod val="95000"/>
                    <a:lumOff val="5000"/>
                  </a:schemeClr>
                </a:solidFill>
                <a:latin typeface="Arial" charset="0"/>
                <a:cs typeface="Arial" charset="0"/>
              </a:rPr>
              <a:t>Esperienza dell’Unione comuni del </a:t>
            </a:r>
            <a:r>
              <a:rPr lang="it-IT" sz="2600" dirty="0" err="1" smtClean="0">
                <a:solidFill>
                  <a:schemeClr val="tx1">
                    <a:lumMod val="95000"/>
                    <a:lumOff val="5000"/>
                  </a:schemeClr>
                </a:solidFill>
                <a:latin typeface="Arial" charset="0"/>
                <a:cs typeface="Arial" charset="0"/>
              </a:rPr>
              <a:t>Sorbara</a:t>
            </a:r>
            <a:endParaRPr lang="it-IT" sz="2600" dirty="0" smtClean="0">
              <a:solidFill>
                <a:schemeClr val="tx1">
                  <a:lumMod val="95000"/>
                  <a:lumOff val="5000"/>
                </a:schemeClr>
              </a:solidFill>
              <a:latin typeface="Arial" charset="0"/>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pPr>
              <a:defRPr/>
            </a:pPr>
            <a:fld id="{918FCE71-A3A9-4457-A4E0-668054DD79DB}" type="slidenum">
              <a:rPr lang="it-IT"/>
              <a:pPr>
                <a:defRPr/>
              </a:pPr>
              <a:t>4</a:t>
            </a:fld>
            <a:endParaRPr lang="it-IT" dirty="0"/>
          </a:p>
        </p:txBody>
      </p:sp>
      <p:sp>
        <p:nvSpPr>
          <p:cNvPr id="5124" name="Titolo 5"/>
          <p:cNvSpPr>
            <a:spLocks noGrp="1"/>
          </p:cNvSpPr>
          <p:nvPr>
            <p:ph type="title"/>
          </p:nvPr>
        </p:nvSpPr>
        <p:spPr>
          <a:xfrm>
            <a:off x="1400175" y="592138"/>
            <a:ext cx="7165975" cy="876300"/>
          </a:xfrm>
        </p:spPr>
        <p:txBody>
          <a:bodyPr>
            <a:normAutofit/>
          </a:bodyPr>
          <a:lstStyle/>
          <a:p>
            <a:r>
              <a:rPr lang="it-IT" sz="3600" dirty="0" smtClean="0"/>
              <a:t>L'Unione di comuni</a:t>
            </a:r>
          </a:p>
        </p:txBody>
      </p:sp>
      <p:sp>
        <p:nvSpPr>
          <p:cNvPr id="3" name="Segnaposto contenuto 2"/>
          <p:cNvSpPr>
            <a:spLocks noGrp="1"/>
          </p:cNvSpPr>
          <p:nvPr>
            <p:ph idx="1"/>
          </p:nvPr>
        </p:nvSpPr>
        <p:spPr>
          <a:xfrm>
            <a:off x="1285376" y="1468438"/>
            <a:ext cx="7166474" cy="4331043"/>
          </a:xfrm>
        </p:spPr>
        <p:txBody>
          <a:bodyPr>
            <a:noAutofit/>
          </a:bodyPr>
          <a:lstStyle/>
          <a:p>
            <a:pPr algn="just"/>
            <a:endParaRPr lang="it-IT" sz="2400" dirty="0" smtClean="0"/>
          </a:p>
          <a:p>
            <a:pPr algn="just"/>
            <a:r>
              <a:rPr lang="it-IT" sz="2400" dirty="0" smtClean="0"/>
              <a:t>è un ente locale autonomo, con organi politici di riferimento e proprie risorse (umane, strumentali e finanziarie), in grado quindi di dare più rappresentanza all'area vasta e di erogare servizi con una maggiore qualità. </a:t>
            </a:r>
          </a:p>
          <a:p>
            <a:pPr algn="just"/>
            <a:r>
              <a:rPr lang="it-IT" sz="2400" dirty="0" smtClean="0"/>
              <a:t>E’dotata di personalità giuridica, vale a dire di capacità giuridica, di capacità processuale e di autonomia patrimoniale e ad essa sono direttamente imputabili gli atti e le responsabilità derivanti dalla gestione delle funzioni individuate dallo statuto.</a:t>
            </a:r>
          </a:p>
          <a:p>
            <a:pPr algn="just"/>
            <a:endParaRPr lang="it-IT" sz="2400" dirty="0" smtClean="0"/>
          </a:p>
          <a:p>
            <a:pPr algn="just"/>
            <a:r>
              <a:rPr lang="it-IT" sz="2400" dirty="0" smtClean="0"/>
              <a:t>L’Unione di comuni è disciplinata dall’art. 32 del </a:t>
            </a:r>
            <a:r>
              <a:rPr lang="it-IT" sz="2400" dirty="0" err="1" smtClean="0"/>
              <a:t>Dlgs</a:t>
            </a:r>
            <a:r>
              <a:rPr lang="it-IT" sz="2400" dirty="0" smtClean="0"/>
              <a:t> 267/2000.</a:t>
            </a:r>
            <a:endParaRPr lang="it-IT" altLang="it-IT" sz="2400" dirty="0">
              <a:latin typeface="Arial" panose="020B0604020202020204" pitchFamily="34" charset="0"/>
              <a:ea typeface="Verdan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p:cNvSpPr>
            <a:spLocks noGrp="1"/>
          </p:cNvSpPr>
          <p:nvPr>
            <p:ph idx="1"/>
          </p:nvPr>
        </p:nvSpPr>
        <p:spPr>
          <a:xfrm>
            <a:off x="838200" y="1143000"/>
            <a:ext cx="7924800" cy="4331043"/>
          </a:xfrm>
        </p:spPr>
        <p:txBody>
          <a:bodyPr>
            <a:noAutofit/>
          </a:bodyPr>
          <a:lstStyle/>
          <a:p>
            <a:pPr algn="just">
              <a:lnSpc>
                <a:spcPct val="120000"/>
              </a:lnSpc>
              <a:spcBef>
                <a:spcPts val="0"/>
              </a:spcBef>
            </a:pPr>
            <a:r>
              <a:rPr lang="it-IT" sz="900" b="1" dirty="0" smtClean="0"/>
              <a:t>DECRETO LEGISLATIVO 267/2000 TESTO UNICO DELLE LEGGI SULL’ORDINAMENTO DEGLI ENTI LOCALI</a:t>
            </a:r>
          </a:p>
          <a:p>
            <a:pPr algn="just">
              <a:lnSpc>
                <a:spcPct val="120000"/>
              </a:lnSpc>
              <a:spcBef>
                <a:spcPts val="0"/>
              </a:spcBef>
            </a:pPr>
            <a:r>
              <a:rPr lang="it-IT" sz="900" b="1" dirty="0" smtClean="0"/>
              <a:t>Art. 32. Unioni di comuni</a:t>
            </a:r>
          </a:p>
          <a:p>
            <a:pPr algn="just">
              <a:lnSpc>
                <a:spcPct val="120000"/>
              </a:lnSpc>
              <a:spcBef>
                <a:spcPts val="0"/>
              </a:spcBef>
            </a:pPr>
            <a:r>
              <a:rPr lang="it-IT" sz="900" dirty="0" smtClean="0"/>
              <a:t>1. L’unione di comuni è </a:t>
            </a:r>
            <a:r>
              <a:rPr lang="it-IT" sz="900" b="1" dirty="0" smtClean="0"/>
              <a:t>l’ente locale costituito da due o più comuni</a:t>
            </a:r>
            <a:r>
              <a:rPr lang="it-IT" sz="900" dirty="0" smtClean="0"/>
              <a:t>, di norma contermini,</a:t>
            </a:r>
            <a:r>
              <a:rPr lang="it-IT" sz="900" b="1" dirty="0" smtClean="0"/>
              <a:t> finalizzato all’esercizio associato di funzioni e servizi</a:t>
            </a:r>
            <a:r>
              <a:rPr lang="it-IT" sz="900" dirty="0" smtClean="0"/>
              <a:t>. ….</a:t>
            </a:r>
          </a:p>
          <a:p>
            <a:pPr algn="just">
              <a:lnSpc>
                <a:spcPct val="120000"/>
              </a:lnSpc>
              <a:spcBef>
                <a:spcPts val="0"/>
              </a:spcBef>
            </a:pPr>
            <a:r>
              <a:rPr lang="it-IT" sz="900" dirty="0" smtClean="0"/>
              <a:t>2. Ogni comune può far parte di una sola unione di comuni. Le unioni di comuni possono stipulare apposite </a:t>
            </a:r>
            <a:r>
              <a:rPr lang="it-IT" sz="900" b="1" dirty="0" smtClean="0"/>
              <a:t>convenzioni</a:t>
            </a:r>
            <a:r>
              <a:rPr lang="it-IT" sz="900" dirty="0" smtClean="0"/>
              <a:t> tra loro o con singoli comuni.</a:t>
            </a:r>
          </a:p>
          <a:p>
            <a:pPr algn="just">
              <a:lnSpc>
                <a:spcPct val="120000"/>
              </a:lnSpc>
              <a:spcBef>
                <a:spcPts val="0"/>
              </a:spcBef>
            </a:pPr>
            <a:r>
              <a:rPr lang="it-IT" sz="900" dirty="0" smtClean="0"/>
              <a:t>3. Gli </a:t>
            </a:r>
            <a:r>
              <a:rPr lang="it-IT" sz="900" b="1" dirty="0" smtClean="0"/>
              <a:t>organi</a:t>
            </a:r>
            <a:r>
              <a:rPr lang="it-IT" sz="900" dirty="0" smtClean="0"/>
              <a:t> dell’unione, presidente, giunta e consiglio, sono formati, senza nuovi o maggiori oneri per la finanza pubblica, da amministratori in carica dei comuni associati e a essi non possono essere attribuite retribuzioni, gettoni e indennità o emolumenti in qualsiasi forma percepiti. Il presidente è scelto tra i sindaci dei comuni associati e la giunta tra i componenti dell’esecutivo dei comuni associati. Il consiglio è composto da un numero di consiglieri definito nello statuto, eletti dai singoli consigli dei comuni associati tra i propri componenti, garantendo la rappresentanza delle minoranze e assicurando la rappresentanza di ogni comune.</a:t>
            </a:r>
          </a:p>
          <a:p>
            <a:pPr algn="just">
              <a:lnSpc>
                <a:spcPct val="120000"/>
              </a:lnSpc>
              <a:spcBef>
                <a:spcPts val="0"/>
              </a:spcBef>
            </a:pPr>
            <a:r>
              <a:rPr lang="it-IT" sz="900" dirty="0" smtClean="0"/>
              <a:t>4. L'unione </a:t>
            </a:r>
            <a:r>
              <a:rPr lang="it-IT" sz="900" b="1" dirty="0" smtClean="0"/>
              <a:t>ha potestà statutaria e regolamentare e ad essa si applicano</a:t>
            </a:r>
            <a:r>
              <a:rPr lang="it-IT" sz="900" dirty="0" smtClean="0"/>
              <a:t>, in quanto compatibili e non derogati con le disposizioni della legge recante disposizioni sulle città metropolitane, sulle province, sulle unioni e fusioni di comuni, </a:t>
            </a:r>
            <a:r>
              <a:rPr lang="it-IT" sz="900" b="1" dirty="0" smtClean="0"/>
              <a:t>i principi previsti per l'ordinamento dei comuni</a:t>
            </a:r>
            <a:r>
              <a:rPr lang="it-IT" sz="900" dirty="0" smtClean="0"/>
              <a:t>, con particolare riguardo allo status degli amministratori, all'ordinamento finanziario e contabile, al personale e all'organizzazione. Lo statuto dell'unione stabilisce le modalità di funzionamento degli organi e ne disciplina i rapporti. In fase di prima istituzione lo statuto dell'unione è approvato dai consigli dei comuni partecipanti e le successive modifiche sono approvate dal consiglio dell'unione.</a:t>
            </a:r>
          </a:p>
          <a:p>
            <a:pPr algn="just">
              <a:lnSpc>
                <a:spcPct val="120000"/>
              </a:lnSpc>
              <a:spcBef>
                <a:spcPts val="0"/>
              </a:spcBef>
            </a:pPr>
            <a:r>
              <a:rPr lang="it-IT" sz="900" dirty="0" smtClean="0"/>
              <a:t>5. </a:t>
            </a:r>
            <a:r>
              <a:rPr lang="it-IT" sz="900" b="1" dirty="0" smtClean="0"/>
              <a:t>All’unione sono conferite dai comuni partecipanti le risorse umane e strumentali necessarie all’esercizio delle funzioni loro attribuite</a:t>
            </a:r>
            <a:r>
              <a:rPr lang="it-IT" sz="900" dirty="0" smtClean="0"/>
              <a:t>. Fermi restando i vincoli previsti dalla normativa vigente in materia di personale, la spesa sostenuta per il personale dell’Unione non può comportare, in sede di prima applicazione, il superamento della somma delle spese di personale sostenute precedentemente dai singoli comuni partecipanti. A regime, attraverso specifiche misure di razionalizzazione organizzativa e una rigorosa programmazione dei fabbisogni, devono essere assicurati </a:t>
            </a:r>
            <a:r>
              <a:rPr lang="it-IT" sz="900" b="1" dirty="0" smtClean="0"/>
              <a:t>progressivi risparmi di spesa in materia di personale.</a:t>
            </a:r>
          </a:p>
          <a:p>
            <a:pPr algn="just">
              <a:lnSpc>
                <a:spcPct val="120000"/>
              </a:lnSpc>
              <a:spcBef>
                <a:spcPts val="0"/>
              </a:spcBef>
            </a:pPr>
            <a:r>
              <a:rPr lang="it-IT" sz="900" dirty="0" smtClean="0"/>
              <a:t>5-bis. Previa apposita convenzione, i sindaci dei comuni facenti parte dell'Unione possono delegare le funzioni di ufficiale dello stato civile e di anagrafe a personale idoneo dell'Unione stessa, o dei singoli comuni associati, fermo restando quanto previsto dall'articolo 1, comma 3, e dall'articolo 4, comma 2, del </a:t>
            </a:r>
            <a:r>
              <a:rPr lang="it-IT" sz="900" dirty="0" err="1" smtClean="0"/>
              <a:t>d.P.R.</a:t>
            </a:r>
            <a:r>
              <a:rPr lang="it-IT" sz="900" dirty="0" smtClean="0"/>
              <a:t> 3 novembre 2000, n. 396, recante regolamento per la revisione e la semplificazione dell'ordinamento dello stato civile, a norma dell'articolo 2, comma 12, della legge 15 maggio 1997, n. 127.</a:t>
            </a:r>
          </a:p>
          <a:p>
            <a:pPr algn="just">
              <a:lnSpc>
                <a:spcPct val="120000"/>
              </a:lnSpc>
              <a:spcBef>
                <a:spcPts val="0"/>
              </a:spcBef>
            </a:pPr>
            <a:r>
              <a:rPr lang="it-IT" sz="900" dirty="0" smtClean="0"/>
              <a:t>5-ter. Il presidente dell'unione di comuni si avvale del segretario di un comune facente parte dell'unione, senza che ciò comporti l'erogazione di ulteriori indennità e, comunque, senza nuovi o maggiori oneri per la finanza pubblica. Sono fatti salvi gli incarichi per le funzioni di segretario già affidati ai dipendenti delle unioni o dei comuni anche ai sensi del comma 557 dell'articolo 1 della legge 30 dicembre 2004, n. 311. Ai segretari delle unioni di comuni si applicano le disposizioni dell'articolo 8 della legge 23 marzo 1981, n. 93, e successive modificazioni.</a:t>
            </a:r>
          </a:p>
          <a:p>
            <a:pPr algn="just">
              <a:lnSpc>
                <a:spcPct val="120000"/>
              </a:lnSpc>
              <a:spcBef>
                <a:spcPts val="0"/>
              </a:spcBef>
            </a:pPr>
            <a:r>
              <a:rPr lang="it-IT" sz="900" dirty="0" smtClean="0"/>
              <a:t>6. </a:t>
            </a:r>
            <a:r>
              <a:rPr lang="it-IT" sz="900" b="1" dirty="0" smtClean="0"/>
              <a:t>L’atto costitutivo e lo statuto dell’unione sono approvati dai consigli dei comuni partecipanti con le procedure e con la maggioranza richieste per le modifiche statutarie. Lo statuto individua le funzioni svolte dall’unione e le corrispondenti risorse.</a:t>
            </a:r>
          </a:p>
          <a:p>
            <a:pPr algn="just">
              <a:lnSpc>
                <a:spcPct val="120000"/>
              </a:lnSpc>
              <a:spcBef>
                <a:spcPts val="0"/>
              </a:spcBef>
            </a:pPr>
            <a:r>
              <a:rPr lang="it-IT" sz="900" dirty="0" smtClean="0"/>
              <a:t>7. Alle unioni competono gli introiti derivanti dalle tasse, dalle tariffe e dai contributi sui servizi ad esse affidati.</a:t>
            </a:r>
          </a:p>
          <a:p>
            <a:pPr algn="just">
              <a:lnSpc>
                <a:spcPct val="120000"/>
              </a:lnSpc>
              <a:spcBef>
                <a:spcPts val="0"/>
              </a:spcBef>
            </a:pPr>
            <a:r>
              <a:rPr lang="it-IT" sz="900" dirty="0" smtClean="0"/>
              <a:t>8. Gli statuti delle unioni sono inviati al Ministero dell’interno per le finalità di cui all’articolo 6, commi 5 e 6.</a:t>
            </a:r>
          </a:p>
          <a:p>
            <a:pPr>
              <a:lnSpc>
                <a:spcPct val="120000"/>
              </a:lnSpc>
              <a:spcBef>
                <a:spcPts val="0"/>
              </a:spcBef>
            </a:pPr>
            <a:endParaRPr lang="it-IT" sz="900" dirty="0"/>
          </a:p>
        </p:txBody>
      </p:sp>
      <p:sp>
        <p:nvSpPr>
          <p:cNvPr id="6148" name="Titolo 3"/>
          <p:cNvSpPr>
            <a:spLocks noGrp="1"/>
          </p:cNvSpPr>
          <p:nvPr>
            <p:ph type="title"/>
          </p:nvPr>
        </p:nvSpPr>
        <p:spPr/>
        <p:txBody>
          <a:bodyPr>
            <a:normAutofit/>
          </a:bodyPr>
          <a:lstStyle/>
          <a:p>
            <a:r>
              <a:rPr lang="it-IT" sz="3600" dirty="0" smtClean="0"/>
              <a:t>L'Unione di comuni</a:t>
            </a:r>
            <a:endParaRPr lang="it-IT" sz="3600" dirty="0" smtClean="0">
              <a:latin typeface="Arial" charset="0"/>
              <a:cs typeface="Arial" charset="0"/>
            </a:endParaRPr>
          </a:p>
        </p:txBody>
      </p:sp>
      <p:sp>
        <p:nvSpPr>
          <p:cNvPr id="3" name="Segnaposto numero diapositiva 2"/>
          <p:cNvSpPr>
            <a:spLocks noGrp="1"/>
          </p:cNvSpPr>
          <p:nvPr>
            <p:ph type="sldNum" sz="quarter" idx="12"/>
          </p:nvPr>
        </p:nvSpPr>
        <p:spPr/>
        <p:txBody>
          <a:bodyPr/>
          <a:lstStyle/>
          <a:p>
            <a:pPr>
              <a:defRPr/>
            </a:pPr>
            <a:fld id="{93FFCF0F-C81F-48D8-AD2F-5E1D56E213CE}" type="slidenum">
              <a:rPr lang="it-IT"/>
              <a:pPr>
                <a:defRPr/>
              </a:pPr>
              <a:t>5</a:t>
            </a:fld>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p:txBody>
          <a:bodyPr/>
          <a:lstStyle/>
          <a:p>
            <a:pPr>
              <a:defRPr/>
            </a:pPr>
            <a:fld id="{9D3D3E74-4D2F-40B6-A3DD-2B22025135B6}" type="slidenum">
              <a:rPr lang="it-IT"/>
              <a:pPr>
                <a:defRPr/>
              </a:pPr>
              <a:t>6</a:t>
            </a:fld>
            <a:endParaRPr lang="it-IT" dirty="0"/>
          </a:p>
        </p:txBody>
      </p:sp>
      <p:sp>
        <p:nvSpPr>
          <p:cNvPr id="7173" name="Titolo 4"/>
          <p:cNvSpPr>
            <a:spLocks noGrp="1"/>
          </p:cNvSpPr>
          <p:nvPr>
            <p:ph type="title"/>
          </p:nvPr>
        </p:nvSpPr>
        <p:spPr>
          <a:xfrm>
            <a:off x="1400175" y="592138"/>
            <a:ext cx="7165975" cy="876300"/>
          </a:xfrm>
        </p:spPr>
        <p:txBody>
          <a:bodyPr>
            <a:normAutofit/>
          </a:bodyPr>
          <a:lstStyle/>
          <a:p>
            <a:r>
              <a:rPr lang="it-IT" sz="3600" dirty="0" smtClean="0"/>
              <a:t>L'Unione di comuni</a:t>
            </a:r>
            <a:endParaRPr lang="it-IT" sz="3600" dirty="0" smtClean="0">
              <a:latin typeface="Arial" charset="0"/>
              <a:cs typeface="Arial" charset="0"/>
            </a:endParaRPr>
          </a:p>
        </p:txBody>
      </p:sp>
      <p:sp>
        <p:nvSpPr>
          <p:cNvPr id="11" name="Segnaposto contenuto 10"/>
          <p:cNvSpPr>
            <a:spLocks noGrp="1"/>
          </p:cNvSpPr>
          <p:nvPr>
            <p:ph sz="half" idx="13"/>
          </p:nvPr>
        </p:nvSpPr>
        <p:spPr>
          <a:xfrm>
            <a:off x="1399676" y="1468439"/>
            <a:ext cx="6858499" cy="4464050"/>
          </a:xfrm>
        </p:spPr>
        <p:txBody>
          <a:bodyPr>
            <a:normAutofit fontScale="85000" lnSpcReduction="10000"/>
          </a:bodyPr>
          <a:lstStyle/>
          <a:p>
            <a:pPr algn="ctr"/>
            <a:r>
              <a:rPr lang="it-IT" b="1" dirty="0" smtClean="0"/>
              <a:t>Organi.</a:t>
            </a:r>
            <a:r>
              <a:rPr lang="it-IT" dirty="0" smtClean="0"/>
              <a:t> </a:t>
            </a:r>
          </a:p>
          <a:p>
            <a:pPr algn="ctr"/>
            <a:endParaRPr lang="it-IT" sz="1200" dirty="0" smtClean="0"/>
          </a:p>
          <a:p>
            <a:pPr algn="just"/>
            <a:r>
              <a:rPr lang="it-IT" dirty="0" smtClean="0"/>
              <a:t>Organi: Presidente, Giunta, Consiglio.</a:t>
            </a:r>
          </a:p>
          <a:p>
            <a:pPr algn="just"/>
            <a:r>
              <a:rPr lang="it-IT" dirty="0" smtClean="0"/>
              <a:t>Formazione (senza nuovi o maggiori oneri per la finanza pubblica): amministratori in carica dei comuni associati. </a:t>
            </a:r>
          </a:p>
          <a:p>
            <a:pPr algn="just"/>
            <a:endParaRPr lang="it-IT" b="1" dirty="0" smtClean="0"/>
          </a:p>
          <a:p>
            <a:pPr algn="just"/>
            <a:r>
              <a:rPr lang="it-IT" b="1" dirty="0" smtClean="0"/>
              <a:t>Presidente</a:t>
            </a:r>
            <a:r>
              <a:rPr lang="it-IT" dirty="0" smtClean="0"/>
              <a:t>: è scelto tra i sindaci dei comuni associati. </a:t>
            </a:r>
          </a:p>
          <a:p>
            <a:pPr algn="just"/>
            <a:endParaRPr lang="it-IT" b="1" dirty="0" smtClean="0"/>
          </a:p>
          <a:p>
            <a:pPr algn="just"/>
            <a:r>
              <a:rPr lang="it-IT" b="1" dirty="0" smtClean="0"/>
              <a:t>Giunta</a:t>
            </a:r>
            <a:r>
              <a:rPr lang="it-IT" dirty="0" smtClean="0"/>
              <a:t>: è scelta tra i componenti dell’esecutivo dei comuni associati. </a:t>
            </a:r>
          </a:p>
          <a:p>
            <a:pPr algn="just"/>
            <a:endParaRPr lang="it-IT" b="1" dirty="0" smtClean="0"/>
          </a:p>
          <a:p>
            <a:pPr algn="just"/>
            <a:r>
              <a:rPr lang="it-IT" b="1" dirty="0" smtClean="0"/>
              <a:t>Consiglio</a:t>
            </a:r>
            <a:r>
              <a:rPr lang="it-IT" dirty="0" smtClean="0"/>
              <a:t>: è composto da un numero di consiglieri definito nello Statuto, eletti dai singoli consigli dei comuni associati tra i propri componenti, garantendo la rappresentanza delle minoranze e assicurando la rappresentanza di ogni comune.</a:t>
            </a:r>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a:spLocks noGrp="1"/>
          </p:cNvSpPr>
          <p:nvPr>
            <p:ph idx="1"/>
          </p:nvPr>
        </p:nvSpPr>
        <p:spPr/>
        <p:txBody>
          <a:bodyPr>
            <a:normAutofit fontScale="85000" lnSpcReduction="10000"/>
          </a:bodyPr>
          <a:lstStyle/>
          <a:p>
            <a:pPr algn="ctr"/>
            <a:r>
              <a:rPr lang="it-IT" b="1" dirty="0" smtClean="0"/>
              <a:t>Competenze degli organi.</a:t>
            </a:r>
            <a:r>
              <a:rPr lang="it-IT" dirty="0" smtClean="0">
                <a:latin typeface="Arial" charset="0"/>
              </a:rPr>
              <a:t> </a:t>
            </a:r>
          </a:p>
          <a:p>
            <a:pPr algn="ctr"/>
            <a:endParaRPr lang="it-IT" dirty="0" smtClean="0"/>
          </a:p>
          <a:p>
            <a:pPr algn="just"/>
            <a:r>
              <a:rPr lang="it-IT" b="1" dirty="0" smtClean="0"/>
              <a:t>Presidente dell’Unione</a:t>
            </a:r>
            <a:r>
              <a:rPr lang="it-IT" dirty="0" smtClean="0"/>
              <a:t>: è il legale rappresentante dell’Unione, svolge le funzioni attribuite dalla legge al Sindaco, in quanto compatibili con lo Statuto. Sovrintende all’espletamento delle funzioni attribuite all’Unione ed assicura l’unità di indirizzo politico-amministrativo dell’Ente, promuovendo e coordinando l’attività dei componenti la Giunta.</a:t>
            </a:r>
          </a:p>
          <a:p>
            <a:pPr algn="just"/>
            <a:endParaRPr lang="it-IT" dirty="0" smtClean="0"/>
          </a:p>
          <a:p>
            <a:pPr algn="just"/>
            <a:r>
              <a:rPr lang="it-IT" b="1" dirty="0" smtClean="0"/>
              <a:t>Giunta</a:t>
            </a:r>
            <a:r>
              <a:rPr lang="it-IT" dirty="0" smtClean="0">
                <a:latin typeface="Arial" charset="0"/>
              </a:rPr>
              <a:t>: </a:t>
            </a:r>
            <a:r>
              <a:rPr lang="it-IT" dirty="0" smtClean="0"/>
              <a:t>collabora con il Presidente nell’amministrazione dell’Unione.</a:t>
            </a:r>
          </a:p>
          <a:p>
            <a:pPr algn="just"/>
            <a:r>
              <a:rPr lang="it-IT" dirty="0" smtClean="0"/>
              <a:t>Il Presidente affida ai componenti della Giunta il compito di sovrintendere ad un particolare settore di amministrazione o a specifici progetti.</a:t>
            </a:r>
          </a:p>
          <a:p>
            <a:pPr algn="just"/>
            <a:r>
              <a:rPr lang="it-IT" dirty="0" smtClean="0"/>
              <a:t>La Giunta adotta collegialmente gli atti a rilevanza esterna che non siano dalla legge o dal presente statuto direttamente attribuiti alla competenza del Consiglio, del Presidente ovvero dei dipendenti ai quali siano state attribuite le funzioni di direzione.</a:t>
            </a:r>
          </a:p>
          <a:p>
            <a:endParaRPr lang="it-IT" dirty="0"/>
          </a:p>
        </p:txBody>
      </p:sp>
      <p:sp>
        <p:nvSpPr>
          <p:cNvPr id="9221" name="Titolo 4"/>
          <p:cNvSpPr>
            <a:spLocks noGrp="1"/>
          </p:cNvSpPr>
          <p:nvPr>
            <p:ph type="title"/>
          </p:nvPr>
        </p:nvSpPr>
        <p:spPr/>
        <p:txBody>
          <a:bodyPr>
            <a:noAutofit/>
          </a:bodyPr>
          <a:lstStyle/>
          <a:p>
            <a:r>
              <a:rPr lang="it-IT" sz="3600" dirty="0" smtClean="0"/>
              <a:t>L'Unione di comuni</a:t>
            </a:r>
            <a:endParaRPr lang="it-IT" sz="3600" dirty="0" smtClean="0">
              <a:latin typeface="Arial" charset="0"/>
              <a:cs typeface="Arial" charset="0"/>
            </a:endParaRPr>
          </a:p>
        </p:txBody>
      </p:sp>
      <p:sp>
        <p:nvSpPr>
          <p:cNvPr id="4" name="Segnaposto numero diapositiva 3"/>
          <p:cNvSpPr>
            <a:spLocks noGrp="1"/>
          </p:cNvSpPr>
          <p:nvPr>
            <p:ph type="sldNum" sz="quarter" idx="12"/>
          </p:nvPr>
        </p:nvSpPr>
        <p:spPr/>
        <p:txBody>
          <a:bodyPr/>
          <a:lstStyle/>
          <a:p>
            <a:pPr>
              <a:defRPr/>
            </a:pPr>
            <a:fld id="{05169301-7AAA-42E9-ADA0-1C58CF1862F9}" type="slidenum">
              <a:rPr lang="it-IT"/>
              <a:pPr>
                <a:defRPr/>
              </a:pPr>
              <a:t>7</a:t>
            </a:fld>
            <a:endParaRPr lang="it-IT"/>
          </a:p>
        </p:txBody>
      </p:sp>
      <p:sp>
        <p:nvSpPr>
          <p:cNvPr id="7" name="Segnaposto contenuto 2"/>
          <p:cNvSpPr txBox="1">
            <a:spLocks/>
          </p:cNvSpPr>
          <p:nvPr/>
        </p:nvSpPr>
        <p:spPr bwMode="auto">
          <a:xfrm>
            <a:off x="1399676" y="1809750"/>
            <a:ext cx="7166474" cy="433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457200" rtl="0" eaLnBrk="1" fontAlgn="base" hangingPunct="1">
              <a:lnSpc>
                <a:spcPts val="2300"/>
              </a:lnSpc>
              <a:spcBef>
                <a:spcPct val="20000"/>
              </a:spcBef>
              <a:spcAft>
                <a:spcPct val="0"/>
              </a:spcAft>
              <a:buFont typeface="Arial" charset="0"/>
              <a:defRPr sz="1600" kern="1200">
                <a:solidFill>
                  <a:srgbClr val="000000"/>
                </a:solidFill>
                <a:latin typeface="Arial"/>
                <a:ea typeface="+mn-ea"/>
                <a:cs typeface="Arial"/>
              </a:defRPr>
            </a:lvl1pPr>
            <a:lvl2pPr marL="457200" algn="l" defTabSz="457200" rtl="0" eaLnBrk="1" fontAlgn="base" hangingPunct="1">
              <a:lnSpc>
                <a:spcPts val="2300"/>
              </a:lnSpc>
              <a:spcBef>
                <a:spcPct val="20000"/>
              </a:spcBef>
              <a:spcAft>
                <a:spcPct val="0"/>
              </a:spcAft>
              <a:buFont typeface="Arial" charset="0"/>
              <a:defRPr sz="1600" kern="1200">
                <a:solidFill>
                  <a:srgbClr val="000000"/>
                </a:solidFill>
                <a:latin typeface="Arial"/>
                <a:ea typeface="+mn-ea"/>
                <a:cs typeface="Arial"/>
              </a:defRPr>
            </a:lvl2pPr>
            <a:lvl3pPr marL="914400" algn="l" defTabSz="457200" rtl="0" eaLnBrk="1" fontAlgn="base" hangingPunct="1">
              <a:lnSpc>
                <a:spcPts val="2300"/>
              </a:lnSpc>
              <a:spcBef>
                <a:spcPct val="20000"/>
              </a:spcBef>
              <a:spcAft>
                <a:spcPct val="0"/>
              </a:spcAft>
              <a:buFont typeface="Arial" charset="0"/>
              <a:defRPr sz="1600" kern="1200">
                <a:solidFill>
                  <a:srgbClr val="000000"/>
                </a:solidFill>
                <a:latin typeface="Arial"/>
                <a:ea typeface="+mn-ea"/>
                <a:cs typeface="Arial"/>
              </a:defRPr>
            </a:lvl3pPr>
            <a:lvl4pPr marL="1371600" algn="l" defTabSz="457200" rtl="0" eaLnBrk="1" fontAlgn="base" hangingPunct="1">
              <a:lnSpc>
                <a:spcPts val="2300"/>
              </a:lnSpc>
              <a:spcBef>
                <a:spcPct val="20000"/>
              </a:spcBef>
              <a:spcAft>
                <a:spcPct val="0"/>
              </a:spcAft>
              <a:buFont typeface="Arial" charset="0"/>
              <a:defRPr sz="1600" kern="1200">
                <a:solidFill>
                  <a:srgbClr val="000000"/>
                </a:solidFill>
                <a:latin typeface="Arial"/>
                <a:ea typeface="+mn-ea"/>
                <a:cs typeface="Arial"/>
              </a:defRPr>
            </a:lvl4pPr>
            <a:lvl5pPr marL="1828800" algn="l" defTabSz="457200" rtl="0" eaLnBrk="1" fontAlgn="base" hangingPunct="1">
              <a:lnSpc>
                <a:spcPts val="2300"/>
              </a:lnSpc>
              <a:spcBef>
                <a:spcPct val="20000"/>
              </a:spcBef>
              <a:spcAft>
                <a:spcPct val="0"/>
              </a:spcAft>
              <a:buFont typeface="Arial" charset="0"/>
              <a:defRPr sz="1600" kern="1200">
                <a:solidFill>
                  <a:srgbClr val="000000"/>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endParaRPr lang="it-IT" altLang="it-IT" sz="3000" dirty="0" smtClean="0">
              <a:solidFill>
                <a:srgbClr val="003366"/>
              </a:solidFill>
              <a:latin typeface="Arial" panose="020B0604020202020204" pitchFamily="34" charset="0"/>
              <a:ea typeface="Verdana" panose="020B0604030504040204" pitchFamily="34" charset="0"/>
              <a:cs typeface="Arial" panose="020B0604020202020204" pitchFamily="34" charset="0"/>
            </a:endParaRPr>
          </a:p>
          <a:p>
            <a:pPr marL="457200" indent="-457200">
              <a:buFont typeface="Arial" panose="020B0604020202020204" pitchFamily="34" charset="0"/>
              <a:buChar char="•"/>
            </a:pPr>
            <a:endParaRPr lang="it-IT" altLang="it-IT" sz="3000" dirty="0">
              <a:solidFill>
                <a:srgbClr val="003366"/>
              </a:solidFill>
              <a:latin typeface="Arial" panose="020B0604020202020204" pitchFamily="34" charset="0"/>
              <a:ea typeface="Verdan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normAutofit fontScale="85000" lnSpcReduction="20000"/>
          </a:bodyPr>
          <a:lstStyle/>
          <a:p>
            <a:pPr algn="ctr"/>
            <a:r>
              <a:rPr lang="it-IT" b="1" dirty="0" smtClean="0"/>
              <a:t>Competenze degli organi</a:t>
            </a:r>
            <a:endParaRPr lang="it-IT" dirty="0" smtClean="0"/>
          </a:p>
          <a:p>
            <a:pPr algn="just"/>
            <a:endParaRPr lang="it-IT" dirty="0" smtClean="0"/>
          </a:p>
          <a:p>
            <a:pPr algn="just">
              <a:lnSpc>
                <a:spcPct val="120000"/>
              </a:lnSpc>
              <a:spcBef>
                <a:spcPts val="0"/>
              </a:spcBef>
            </a:pPr>
            <a:r>
              <a:rPr lang="it-IT" b="1" dirty="0" smtClean="0"/>
              <a:t>Consiglio</a:t>
            </a:r>
            <a:r>
              <a:rPr lang="it-IT" dirty="0" smtClean="0"/>
              <a:t>: determina l’indirizzo politico-amministrativo dell’Unione e ne controlla l’attuazione, adottando gli atti fondamentali attribuiti dalla legge alla competenza del Consiglio comunale e non incompatibili con il presente statuto.</a:t>
            </a:r>
          </a:p>
          <a:p>
            <a:pPr algn="just">
              <a:lnSpc>
                <a:spcPct val="120000"/>
              </a:lnSpc>
              <a:spcBef>
                <a:spcPts val="0"/>
              </a:spcBef>
            </a:pPr>
            <a:r>
              <a:rPr lang="it-IT" dirty="0" smtClean="0"/>
              <a:t>Il programma amministrativo recante gli indirizzi generali di governo dell’Ente, presentato dal Presidente al Consiglio costituisce il principale atto di riferimento sul quale il Consiglio esercita le proprie funzioni di indirizzo e controllo sull’azione politico - amministrativa dell’Ente.</a:t>
            </a:r>
          </a:p>
          <a:p>
            <a:pPr algn="just">
              <a:lnSpc>
                <a:spcPct val="120000"/>
              </a:lnSpc>
              <a:spcBef>
                <a:spcPts val="0"/>
              </a:spcBef>
            </a:pPr>
            <a:endParaRPr lang="it-IT" dirty="0" smtClean="0"/>
          </a:p>
          <a:p>
            <a:pPr algn="just">
              <a:lnSpc>
                <a:spcPct val="120000"/>
              </a:lnSpc>
              <a:spcBef>
                <a:spcPts val="0"/>
              </a:spcBef>
            </a:pPr>
            <a:r>
              <a:rPr lang="it-IT" dirty="0" smtClean="0"/>
              <a:t>Il Presidente e la Giunta relazionano periodicamente al Consiglio sull’andamento della gestione in relazione agli obiettivi stabiliti nel documento di cui al precedente comma.</a:t>
            </a:r>
          </a:p>
          <a:p>
            <a:pPr algn="just">
              <a:lnSpc>
                <a:spcPct val="120000"/>
              </a:lnSpc>
              <a:spcBef>
                <a:spcPts val="0"/>
              </a:spcBef>
            </a:pPr>
            <a:r>
              <a:rPr lang="it-IT" dirty="0" smtClean="0"/>
              <a:t>Il Consiglio disciplina, con propri regolamenti adottati su proposta della Giunta, lo svolgimento delle funzioni a esso affidate e i rapporti, anche finanziari, tra questo e i comuni associati.</a:t>
            </a:r>
          </a:p>
          <a:p>
            <a:pPr algn="just">
              <a:lnSpc>
                <a:spcPct val="120000"/>
              </a:lnSpc>
              <a:spcBef>
                <a:spcPts val="0"/>
              </a:spcBef>
            </a:pPr>
            <a:r>
              <a:rPr lang="it-IT" dirty="0" smtClean="0"/>
              <a:t>Il Consiglio nomina i rappresentanti dell’Unione negli enti, aziende, istituzioni, società nelle quali questa subentra ai comuni.</a:t>
            </a:r>
          </a:p>
          <a:p>
            <a:pPr algn="just">
              <a:lnSpc>
                <a:spcPct val="120000"/>
              </a:lnSpc>
              <a:spcBef>
                <a:spcPts val="0"/>
              </a:spcBef>
            </a:pPr>
            <a:r>
              <a:rPr lang="it-IT" dirty="0" smtClean="0"/>
              <a:t>Il Consiglio  non può delegare le proprie funzioni  ad altri organi dell’Unione.</a:t>
            </a:r>
          </a:p>
          <a:p>
            <a:endParaRPr lang="it-IT" dirty="0"/>
          </a:p>
        </p:txBody>
      </p:sp>
      <p:sp>
        <p:nvSpPr>
          <p:cNvPr id="3" name="Titolo 2"/>
          <p:cNvSpPr>
            <a:spLocks noGrp="1"/>
          </p:cNvSpPr>
          <p:nvPr>
            <p:ph type="title"/>
          </p:nvPr>
        </p:nvSpPr>
        <p:spPr/>
        <p:txBody>
          <a:bodyPr/>
          <a:lstStyle/>
          <a:p>
            <a:r>
              <a:rPr lang="it-IT" sz="3200" dirty="0" smtClean="0"/>
              <a:t>L'Unione di comuni</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8</a:t>
            </a:fld>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914400" y="1600200"/>
            <a:ext cx="7651750" cy="4331043"/>
          </a:xfrm>
        </p:spPr>
        <p:txBody>
          <a:bodyPr>
            <a:normAutofit fontScale="85000" lnSpcReduction="20000"/>
          </a:bodyPr>
          <a:lstStyle/>
          <a:p>
            <a:pPr algn="just">
              <a:lnSpc>
                <a:spcPct val="120000"/>
              </a:lnSpc>
              <a:spcBef>
                <a:spcPts val="0"/>
              </a:spcBef>
            </a:pPr>
            <a:r>
              <a:rPr lang="it-IT" dirty="0" smtClean="0"/>
              <a:t>Sul quadro delineato è intervenuta la Regione Emilia Romagna che ha approvato un programma di riordino territoriale che definisce gli ambiti ottimali ed omogenei per area geografica.</a:t>
            </a:r>
          </a:p>
          <a:p>
            <a:pPr algn="just">
              <a:lnSpc>
                <a:spcPct val="120000"/>
              </a:lnSpc>
              <a:spcBef>
                <a:spcPts val="0"/>
              </a:spcBef>
            </a:pPr>
            <a:endParaRPr lang="it-IT" dirty="0" smtClean="0"/>
          </a:p>
          <a:p>
            <a:pPr algn="just">
              <a:lnSpc>
                <a:spcPct val="120000"/>
              </a:lnSpc>
              <a:spcBef>
                <a:spcPts val="0"/>
              </a:spcBef>
            </a:pPr>
            <a:r>
              <a:rPr lang="it-IT" dirty="0" smtClean="0"/>
              <a:t>Il Programma di riordino territoriale è lo strumento con il quale la Regione Emilia - Romagna, in attuazione della legislazione regionale in materia di forme associative tra i Comuni, definisce criteri ed obiettivi per sostenere ed incentivare operativamente l'esercizio associato delle funzioni e dei servizi in capo ai Comuni. </a:t>
            </a:r>
          </a:p>
          <a:p>
            <a:pPr algn="just">
              <a:lnSpc>
                <a:spcPct val="120000"/>
              </a:lnSpc>
              <a:spcBef>
                <a:spcPts val="0"/>
              </a:spcBef>
            </a:pPr>
            <a:r>
              <a:rPr lang="it-IT" dirty="0" smtClean="0"/>
              <a:t>L’ “ambito territoriale ottimale” è l’area territoriale che la Regione ritiene adeguata per l’esercizio in forma associata sia delle funzioni fondamentali dei Comuni, sia delle ulteriori funzioni conferite ai Comuni dalla Legge regionale (art 7 Legge regionale n. 21 del 2012).</a:t>
            </a:r>
          </a:p>
          <a:p>
            <a:pPr algn="just">
              <a:lnSpc>
                <a:spcPct val="120000"/>
              </a:lnSpc>
              <a:spcBef>
                <a:spcPts val="0"/>
              </a:spcBef>
            </a:pPr>
            <a:endParaRPr lang="it-IT" dirty="0" smtClean="0"/>
          </a:p>
          <a:p>
            <a:pPr algn="just">
              <a:lnSpc>
                <a:spcPct val="120000"/>
              </a:lnSpc>
              <a:spcBef>
                <a:spcPts val="0"/>
              </a:spcBef>
            </a:pPr>
            <a:r>
              <a:rPr lang="it-IT" dirty="0" smtClean="0"/>
              <a:t>All’interno di ciascun ambito può essere istituita una sola Unione di Comuni; se l’ambito ricomprende l’intero territorio di una Unione esistente, i Comuni facenti parte dell’Unione possono conferire le funzioni all’Unione ovvero stipulare una convenzione con gli altri comuni per una o più funzioni fondamentali. </a:t>
            </a:r>
          </a:p>
          <a:p>
            <a:pPr algn="just">
              <a:lnSpc>
                <a:spcPct val="120000"/>
              </a:lnSpc>
              <a:spcBef>
                <a:spcPts val="0"/>
              </a:spcBef>
            </a:pPr>
            <a:r>
              <a:rPr lang="it-IT" dirty="0" smtClean="0"/>
              <a:t>Allo stesso fine, i Comuni non aderenti all’Unione possono aderire all’Unione già istituita, convenzionarsi con essa o stipulare una convenzione tra tutti i Comuni obbligati per una o più funzioni fondamentali.</a:t>
            </a:r>
            <a:endParaRPr lang="it-IT" dirty="0" smtClean="0">
              <a:latin typeface="Arial" charset="0"/>
            </a:endParaRPr>
          </a:p>
          <a:p>
            <a:endParaRPr lang="it-IT" dirty="0"/>
          </a:p>
        </p:txBody>
      </p:sp>
      <p:sp>
        <p:nvSpPr>
          <p:cNvPr id="3" name="Titolo 2"/>
          <p:cNvSpPr>
            <a:spLocks noGrp="1"/>
          </p:cNvSpPr>
          <p:nvPr>
            <p:ph type="title"/>
          </p:nvPr>
        </p:nvSpPr>
        <p:spPr/>
        <p:txBody>
          <a:bodyPr>
            <a:normAutofit fontScale="90000"/>
          </a:bodyPr>
          <a:lstStyle/>
          <a:p>
            <a:pPr algn="ctr"/>
            <a:r>
              <a:rPr lang="it-IT" sz="2000" dirty="0" smtClean="0">
                <a:latin typeface="Arial" pitchFamily="34" charset="0"/>
                <a:cs typeface="Arial" pitchFamily="34" charset="0"/>
              </a:rPr>
              <a:t>Legge Regionale di riordino territoriale</a:t>
            </a:r>
            <a:br>
              <a:rPr lang="it-IT" sz="2000" dirty="0" smtClean="0">
                <a:latin typeface="Arial" pitchFamily="34" charset="0"/>
                <a:cs typeface="Arial" pitchFamily="34" charset="0"/>
              </a:rPr>
            </a:br>
            <a:r>
              <a:rPr lang="it-IT" sz="2000" dirty="0" err="1" smtClean="0">
                <a:latin typeface="Arial" pitchFamily="34" charset="0"/>
                <a:cs typeface="Arial" pitchFamily="34" charset="0"/>
              </a:rPr>
              <a:t>L.R.</a:t>
            </a:r>
            <a:r>
              <a:rPr lang="it-IT" sz="2000" dirty="0" smtClean="0">
                <a:latin typeface="Arial" pitchFamily="34" charset="0"/>
                <a:cs typeface="Arial" pitchFamily="34" charset="0"/>
              </a:rPr>
              <a:t> 21/2012 come modificata e integrata dalla </a:t>
            </a:r>
            <a:r>
              <a:rPr lang="it-IT" sz="2000" dirty="0" err="1" smtClean="0">
                <a:latin typeface="Arial" pitchFamily="34" charset="0"/>
                <a:cs typeface="Arial" pitchFamily="34" charset="0"/>
              </a:rPr>
              <a:t>L.R.</a:t>
            </a:r>
            <a:r>
              <a:rPr lang="it-IT" sz="2000" dirty="0" smtClean="0">
                <a:latin typeface="Arial" pitchFamily="34" charset="0"/>
                <a:cs typeface="Arial" pitchFamily="34" charset="0"/>
              </a:rPr>
              <a:t> 9/2013.</a:t>
            </a:r>
            <a:r>
              <a:rPr lang="it-IT" sz="6000" dirty="0" smtClean="0">
                <a:latin typeface="Times New Roman" pitchFamily="18" charset="0"/>
              </a:rPr>
              <a:t/>
            </a:r>
            <a:br>
              <a:rPr lang="it-IT" sz="6000" dirty="0" smtClean="0">
                <a:latin typeface="Times New Roman" pitchFamily="18" charset="0"/>
              </a:rPr>
            </a:b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9</a:t>
            </a:fld>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009650" y="1468622"/>
            <a:ext cx="3305175" cy="4560704"/>
          </a:xfrm>
        </p:spPr>
        <p:txBody>
          <a:bodyPr>
            <a:normAutofit/>
          </a:bodyPr>
          <a:lstStyle/>
          <a:p>
            <a:pPr algn="just">
              <a:lnSpc>
                <a:spcPct val="90000"/>
              </a:lnSpc>
            </a:pPr>
            <a:r>
              <a:rPr lang="it-IT" sz="1800" dirty="0" smtClean="0">
                <a:latin typeface="Arial" pitchFamily="34" charset="0"/>
                <a:cs typeface="Arial" pitchFamily="34" charset="0"/>
              </a:rPr>
              <a:t>La Regione ha individuato come ambito territoriale ottimale il territorio del Distretto socio sanitario 7.</a:t>
            </a:r>
          </a:p>
          <a:p>
            <a:pPr algn="just">
              <a:lnSpc>
                <a:spcPct val="90000"/>
              </a:lnSpc>
            </a:pPr>
            <a:endParaRPr lang="it-IT" sz="1800" dirty="0" smtClean="0">
              <a:latin typeface="Arial" pitchFamily="34" charset="0"/>
              <a:cs typeface="Arial" pitchFamily="34" charset="0"/>
            </a:endParaRPr>
          </a:p>
          <a:p>
            <a:pPr algn="just">
              <a:lnSpc>
                <a:spcPct val="90000"/>
              </a:lnSpc>
            </a:pPr>
            <a:r>
              <a:rPr lang="it-IT" sz="1800" dirty="0" smtClean="0">
                <a:latin typeface="Arial" pitchFamily="34" charset="0"/>
                <a:cs typeface="Arial" pitchFamily="34" charset="0"/>
              </a:rPr>
              <a:t> La Giunta regionale in data 17.02.2014 ha accolto le domande di differimento al 1° gennaio 2015 della gestione associata delle funzioni di cui all’art. 7, </a:t>
            </a:r>
            <a:r>
              <a:rPr lang="it-IT" sz="1800" dirty="0" err="1" smtClean="0">
                <a:latin typeface="Arial" pitchFamily="34" charset="0"/>
                <a:cs typeface="Arial" pitchFamily="34" charset="0"/>
              </a:rPr>
              <a:t>co</a:t>
            </a:r>
            <a:r>
              <a:rPr lang="it-IT" sz="1800" dirty="0" smtClean="0">
                <a:latin typeface="Arial" pitchFamily="34" charset="0"/>
                <a:cs typeface="Arial" pitchFamily="34" charset="0"/>
              </a:rPr>
              <a:t>. 3, primo periodo della </a:t>
            </a:r>
            <a:r>
              <a:rPr lang="it-IT" sz="1800" dirty="0" smtClean="0"/>
              <a:t>legge 7 aprile 2014, n. 56</a:t>
            </a:r>
            <a:endParaRPr lang="it-IT" sz="1800" dirty="0" smtClean="0">
              <a:latin typeface="Arial" pitchFamily="34" charset="0"/>
              <a:cs typeface="Arial" pitchFamily="34" charset="0"/>
            </a:endParaRPr>
          </a:p>
          <a:p>
            <a:endParaRPr lang="it-IT" dirty="0"/>
          </a:p>
        </p:txBody>
      </p:sp>
      <p:sp>
        <p:nvSpPr>
          <p:cNvPr id="3" name="Titolo 2"/>
          <p:cNvSpPr>
            <a:spLocks noGrp="1"/>
          </p:cNvSpPr>
          <p:nvPr>
            <p:ph type="title"/>
          </p:nvPr>
        </p:nvSpPr>
        <p:spPr/>
        <p:txBody>
          <a:bodyPr>
            <a:normAutofit fontScale="90000"/>
          </a:bodyPr>
          <a:lstStyle/>
          <a:p>
            <a:r>
              <a:rPr lang="it-IT" sz="3200" dirty="0" smtClean="0">
                <a:latin typeface="Arial" pitchFamily="34" charset="0"/>
                <a:cs typeface="Arial" pitchFamily="34" charset="0"/>
              </a:rPr>
              <a:t>Legge Regionale di riordino territoriale</a:t>
            </a:r>
            <a:endParaRPr lang="it-IT" dirty="0">
              <a:latin typeface="Arial" pitchFamily="34" charset="0"/>
              <a:cs typeface="Arial" pitchFamily="34" charset="0"/>
            </a:endParaRPr>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10</a:t>
            </a:fld>
            <a:endParaRPr lang="it-IT" dirty="0"/>
          </a:p>
        </p:txBody>
      </p:sp>
      <p:graphicFrame>
        <p:nvGraphicFramePr>
          <p:cNvPr id="1026" name="Object 4"/>
          <p:cNvGraphicFramePr>
            <a:graphicFrameLocks noChangeAspect="1"/>
          </p:cNvGraphicFramePr>
          <p:nvPr/>
        </p:nvGraphicFramePr>
        <p:xfrm>
          <a:off x="4972050" y="1355725"/>
          <a:ext cx="3429000" cy="4673600"/>
        </p:xfrm>
        <a:graphic>
          <a:graphicData uri="http://schemas.openxmlformats.org/presentationml/2006/ole">
            <mc:AlternateContent xmlns:mc="http://schemas.openxmlformats.org/markup-compatibility/2006">
              <mc:Choice xmlns:v="urn:schemas-microsoft-com:vml" Requires="v">
                <p:oleObj spid="_x0000_s1027" name="Acrobat Document" r:id="rId3" imgW="5668166" imgH="8019048" progId="AcroExch.Document.11">
                  <p:embed/>
                </p:oleObj>
              </mc:Choice>
              <mc:Fallback>
                <p:oleObj name="Acrobat Document" r:id="rId3" imgW="5668166" imgH="8019048" progId="AcroExch.Document.11">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050" y="1355725"/>
                        <a:ext cx="3429000" cy="467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162050" y="1600200"/>
            <a:ext cx="7404100" cy="4331043"/>
          </a:xfrm>
        </p:spPr>
        <p:txBody>
          <a:bodyPr>
            <a:normAutofit fontScale="92500" lnSpcReduction="20000"/>
          </a:bodyPr>
          <a:lstStyle/>
          <a:p>
            <a:pPr algn="just">
              <a:lnSpc>
                <a:spcPct val="120000"/>
              </a:lnSpc>
              <a:spcBef>
                <a:spcPts val="0"/>
              </a:spcBef>
            </a:pPr>
            <a:r>
              <a:rPr lang="it-IT" dirty="0" smtClean="0"/>
              <a:t>La Regione ha individuato ambiti territoriali ottimali il territorio dei Distretti socio sanitari. I Comuni sono tenuti, entro il 1 gennaio 2015, a gestire in forma associata tra loro: </a:t>
            </a:r>
          </a:p>
          <a:p>
            <a:pPr algn="just">
              <a:lnSpc>
                <a:spcPct val="120000"/>
              </a:lnSpc>
              <a:spcBef>
                <a:spcPts val="0"/>
              </a:spcBef>
            </a:pPr>
            <a:r>
              <a:rPr lang="it-IT" dirty="0" smtClean="0"/>
              <a:t>- tutti i sistemi informatici e le tecnologie dell’informazione</a:t>
            </a:r>
          </a:p>
          <a:p>
            <a:pPr algn="just">
              <a:lnSpc>
                <a:spcPct val="120000"/>
              </a:lnSpc>
              <a:spcBef>
                <a:spcPts val="0"/>
              </a:spcBef>
            </a:pPr>
            <a:r>
              <a:rPr lang="it-IT" dirty="0" smtClean="0"/>
              <a:t>e almeno tre fra le seguenti funzioni: </a:t>
            </a:r>
          </a:p>
          <a:p>
            <a:pPr algn="just">
              <a:lnSpc>
                <a:spcPct val="120000"/>
              </a:lnSpc>
              <a:spcBef>
                <a:spcPts val="0"/>
              </a:spcBef>
            </a:pPr>
            <a:r>
              <a:rPr lang="it-IT" dirty="0" smtClean="0"/>
              <a:t>- pianificazione urbanistica, </a:t>
            </a:r>
          </a:p>
          <a:p>
            <a:pPr algn="just">
              <a:lnSpc>
                <a:spcPct val="120000"/>
              </a:lnSpc>
              <a:spcBef>
                <a:spcPts val="0"/>
              </a:spcBef>
            </a:pPr>
            <a:r>
              <a:rPr lang="it-IT" dirty="0" smtClean="0"/>
              <a:t>- protezione civile, </a:t>
            </a:r>
          </a:p>
          <a:p>
            <a:pPr algn="just">
              <a:lnSpc>
                <a:spcPct val="120000"/>
              </a:lnSpc>
              <a:spcBef>
                <a:spcPts val="0"/>
              </a:spcBef>
            </a:pPr>
            <a:r>
              <a:rPr lang="it-IT" dirty="0" smtClean="0"/>
              <a:t>- servizi sociali, </a:t>
            </a:r>
          </a:p>
          <a:p>
            <a:pPr algn="just">
              <a:lnSpc>
                <a:spcPct val="120000"/>
              </a:lnSpc>
              <a:spcBef>
                <a:spcPts val="0"/>
              </a:spcBef>
            </a:pPr>
            <a:r>
              <a:rPr lang="it-IT" dirty="0" smtClean="0"/>
              <a:t>- polizia municipale, </a:t>
            </a:r>
          </a:p>
          <a:p>
            <a:pPr algn="just">
              <a:lnSpc>
                <a:spcPct val="120000"/>
              </a:lnSpc>
              <a:spcBef>
                <a:spcPts val="0"/>
              </a:spcBef>
            </a:pPr>
            <a:r>
              <a:rPr lang="it-IT" dirty="0" smtClean="0"/>
              <a:t>- gestione del personale, </a:t>
            </a:r>
          </a:p>
          <a:p>
            <a:pPr algn="just">
              <a:lnSpc>
                <a:spcPct val="120000"/>
              </a:lnSpc>
              <a:spcBef>
                <a:spcPts val="0"/>
              </a:spcBef>
            </a:pPr>
            <a:r>
              <a:rPr lang="it-IT" dirty="0" smtClean="0"/>
              <a:t>- gestione dei tributi, </a:t>
            </a:r>
          </a:p>
          <a:p>
            <a:pPr algn="just">
              <a:lnSpc>
                <a:spcPct val="120000"/>
              </a:lnSpc>
              <a:spcBef>
                <a:spcPts val="0"/>
              </a:spcBef>
              <a:buFontTx/>
              <a:buChar char="-"/>
            </a:pPr>
            <a:r>
              <a:rPr lang="it-IT" dirty="0" smtClean="0"/>
              <a:t>SUAP. </a:t>
            </a:r>
          </a:p>
          <a:p>
            <a:pPr algn="just">
              <a:lnSpc>
                <a:spcPct val="120000"/>
              </a:lnSpc>
              <a:spcBef>
                <a:spcPts val="0"/>
              </a:spcBef>
            </a:pPr>
            <a:endParaRPr lang="it-IT" dirty="0" smtClean="0"/>
          </a:p>
          <a:p>
            <a:pPr algn="just">
              <a:lnSpc>
                <a:spcPct val="120000"/>
              </a:lnSpc>
              <a:spcBef>
                <a:spcPts val="0"/>
              </a:spcBef>
            </a:pPr>
            <a:r>
              <a:rPr lang="it-IT" dirty="0" smtClean="0"/>
              <a:t>A solo titolo esemplificativo, l’Unione Comuni del </a:t>
            </a:r>
            <a:r>
              <a:rPr lang="it-IT" dirty="0" err="1" smtClean="0"/>
              <a:t>Sorbara</a:t>
            </a:r>
            <a:r>
              <a:rPr lang="it-IT" dirty="0" smtClean="0"/>
              <a:t>, Unione ove svolgo la mia attività eroga in forma associata sovra comunale i seguenti servizi:</a:t>
            </a:r>
          </a:p>
          <a:p>
            <a:pPr algn="just">
              <a:lnSpc>
                <a:spcPct val="120000"/>
              </a:lnSpc>
              <a:spcBef>
                <a:spcPts val="0"/>
              </a:spcBef>
            </a:pPr>
            <a:r>
              <a:rPr lang="it-IT" b="1" dirty="0" smtClean="0"/>
              <a:t>Sistemi informatici e  personale</a:t>
            </a:r>
            <a:r>
              <a:rPr lang="it-IT" dirty="0" smtClean="0"/>
              <a:t> sono già servizi dell’Unione per i quattro comuni.</a:t>
            </a:r>
          </a:p>
          <a:p>
            <a:pPr algn="just">
              <a:lnSpc>
                <a:spcPct val="120000"/>
              </a:lnSpc>
              <a:spcBef>
                <a:spcPts val="0"/>
              </a:spcBef>
            </a:pPr>
            <a:r>
              <a:rPr lang="it-IT" b="1" dirty="0" smtClean="0"/>
              <a:t>Servizi sociali e </a:t>
            </a:r>
            <a:r>
              <a:rPr lang="it-IT" b="1" dirty="0" err="1" smtClean="0"/>
              <a:t>Suap</a:t>
            </a:r>
            <a:r>
              <a:rPr lang="it-IT" dirty="0" smtClean="0"/>
              <a:t> sono servizi dell’Unione e declinati in forma associata distrettuale, per cui sono in essere anche convenzioni con gli altri enti del Distretto 7. </a:t>
            </a:r>
          </a:p>
          <a:p>
            <a:endParaRPr lang="it-IT" dirty="0"/>
          </a:p>
        </p:txBody>
      </p:sp>
      <p:sp>
        <p:nvSpPr>
          <p:cNvPr id="3" name="Titolo 2"/>
          <p:cNvSpPr>
            <a:spLocks noGrp="1"/>
          </p:cNvSpPr>
          <p:nvPr>
            <p:ph type="title"/>
          </p:nvPr>
        </p:nvSpPr>
        <p:spPr/>
        <p:txBody>
          <a:bodyPr/>
          <a:lstStyle/>
          <a:p>
            <a:r>
              <a:rPr lang="it-IT" sz="3200" dirty="0" smtClean="0">
                <a:latin typeface="Times New Roman" pitchFamily="18" charset="0"/>
              </a:rPr>
              <a:t>Legge Regionale di riordino territoriale</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11</a:t>
            </a:fld>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066800" y="1866900"/>
            <a:ext cx="7499350" cy="4064343"/>
          </a:xfrm>
        </p:spPr>
        <p:txBody>
          <a:bodyPr/>
          <a:lstStyle/>
          <a:p>
            <a:pPr algn="just"/>
            <a:r>
              <a:rPr lang="it-IT" dirty="0" smtClean="0">
                <a:latin typeface="Times New Roman" pitchFamily="18" charset="0"/>
              </a:rPr>
              <a:t>Inoltre, per poter dare piena attuazione a quanto stabilito dalla Legge Regionale e dispiegare le funzioni a livello distrettuale, è necessario prevedere il trasferimento delle funzioni e gestione dei servizi, dai comuni all’Unione.</a:t>
            </a:r>
          </a:p>
          <a:p>
            <a:pPr algn="just"/>
            <a:r>
              <a:rPr lang="it-IT" dirty="0" smtClean="0">
                <a:latin typeface="Times New Roman" pitchFamily="18" charset="0"/>
              </a:rPr>
              <a:t>Tale trasferimento può avvenire con due modalità differenti, ciascuna delle quali con elementi di opportunità e di criticità.</a:t>
            </a:r>
          </a:p>
          <a:p>
            <a:endParaRPr lang="it-IT" dirty="0" smtClean="0">
              <a:latin typeface="Times New Roman" pitchFamily="18" charset="0"/>
            </a:endParaRPr>
          </a:p>
          <a:p>
            <a:pPr algn="just"/>
            <a:r>
              <a:rPr lang="it-IT" dirty="0" smtClean="0">
                <a:latin typeface="Times New Roman" pitchFamily="18" charset="0"/>
              </a:rPr>
              <a:t>1) Gestione dei servizi tramite convenzione;</a:t>
            </a:r>
          </a:p>
          <a:p>
            <a:pPr algn="just"/>
            <a:r>
              <a:rPr lang="it-IT" dirty="0" smtClean="0">
                <a:latin typeface="Times New Roman" pitchFamily="18" charset="0"/>
              </a:rPr>
              <a:t>2) Allargamento dell’Unione Comuni  agli enti del Distretto che non hanno aderito ad alcuna Unione;</a:t>
            </a:r>
            <a:endParaRPr lang="it-IT" dirty="0"/>
          </a:p>
        </p:txBody>
      </p:sp>
      <p:sp>
        <p:nvSpPr>
          <p:cNvPr id="3" name="Titolo 2"/>
          <p:cNvSpPr>
            <a:spLocks noGrp="1"/>
          </p:cNvSpPr>
          <p:nvPr>
            <p:ph type="title"/>
          </p:nvPr>
        </p:nvSpPr>
        <p:spPr/>
        <p:txBody>
          <a:bodyPr/>
          <a:lstStyle/>
          <a:p>
            <a:r>
              <a:rPr lang="it-IT" sz="2800" dirty="0" smtClean="0">
                <a:latin typeface="Times New Roman" pitchFamily="18" charset="0"/>
              </a:rPr>
              <a:t>Legge Regionale di riordino territoriale</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12</a:t>
            </a:fld>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133475" y="1600200"/>
            <a:ext cx="7432675" cy="4331043"/>
          </a:xfrm>
        </p:spPr>
        <p:txBody>
          <a:bodyPr>
            <a:normAutofit fontScale="40000" lnSpcReduction="20000"/>
          </a:bodyPr>
          <a:lstStyle/>
          <a:p>
            <a:pPr algn="just">
              <a:lnSpc>
                <a:spcPct val="120000"/>
              </a:lnSpc>
              <a:spcBef>
                <a:spcPts val="0"/>
              </a:spcBef>
            </a:pPr>
            <a:r>
              <a:rPr lang="it-IT" sz="3100" dirty="0" smtClean="0"/>
              <a:t>1) Gestione dei servizi tramite </a:t>
            </a:r>
            <a:r>
              <a:rPr lang="it-IT" sz="3100" b="1" dirty="0" smtClean="0"/>
              <a:t>convenzione</a:t>
            </a:r>
            <a:r>
              <a:rPr lang="it-IT" sz="3100" dirty="0" smtClean="0"/>
              <a:t>:</a:t>
            </a:r>
          </a:p>
          <a:p>
            <a:pPr algn="just">
              <a:lnSpc>
                <a:spcPct val="120000"/>
              </a:lnSpc>
              <a:spcBef>
                <a:spcPts val="0"/>
              </a:spcBef>
            </a:pPr>
            <a:r>
              <a:rPr lang="it-IT" sz="3100" dirty="0" smtClean="0"/>
              <a:t>L'esercizio associato … può essere attuato mediante stipulazione di una </a:t>
            </a:r>
            <a:r>
              <a:rPr lang="it-IT" sz="3100" b="1" dirty="0" smtClean="0"/>
              <a:t>convenzione</a:t>
            </a:r>
            <a:r>
              <a:rPr lang="it-IT" sz="3100" dirty="0" smtClean="0"/>
              <a:t> che preveda la costituzione di uffici comuni operanti con personale distaccato dagli enti partecipanti o la delega di funzioni e sevizi, da parte degli enti partecipanti all'accordo, a favore di uno di essi che opera in luogo e per conto degli enti deleganti. (</a:t>
            </a:r>
            <a:r>
              <a:rPr lang="it-IT" sz="3100" dirty="0" err="1" smtClean="0"/>
              <a:t>L.R.</a:t>
            </a:r>
            <a:r>
              <a:rPr lang="it-IT" sz="3100" dirty="0" smtClean="0"/>
              <a:t> n. 21/2012  Art. 21) </a:t>
            </a:r>
          </a:p>
          <a:p>
            <a:pPr algn="just">
              <a:lnSpc>
                <a:spcPct val="120000"/>
              </a:lnSpc>
              <a:spcBef>
                <a:spcPts val="0"/>
              </a:spcBef>
            </a:pPr>
            <a:r>
              <a:rPr lang="it-IT" sz="3100" dirty="0" smtClean="0"/>
              <a:t>Tuttavia:</a:t>
            </a:r>
          </a:p>
          <a:p>
            <a:pPr algn="just">
              <a:lnSpc>
                <a:spcPct val="120000"/>
              </a:lnSpc>
              <a:spcBef>
                <a:spcPts val="0"/>
              </a:spcBef>
            </a:pPr>
            <a:r>
              <a:rPr lang="it-IT" sz="3100" dirty="0" smtClean="0"/>
              <a:t>Le </a:t>
            </a:r>
            <a:r>
              <a:rPr lang="it-IT" sz="3100" b="1" dirty="0" smtClean="0"/>
              <a:t>Unioni</a:t>
            </a:r>
            <a:r>
              <a:rPr lang="it-IT" sz="3100" dirty="0" smtClean="0"/>
              <a:t> di Comuni </a:t>
            </a:r>
            <a:r>
              <a:rPr lang="it-IT" sz="3100" b="1" dirty="0" smtClean="0"/>
              <a:t>possono stipulare convenzioni</a:t>
            </a:r>
            <a:r>
              <a:rPr lang="it-IT" sz="3100" dirty="0" smtClean="0"/>
              <a:t> tra loro, o con Comuni singoli o associati esterni all'Unione stessa, </a:t>
            </a:r>
            <a:r>
              <a:rPr lang="it-IT" sz="3100" b="1" dirty="0" smtClean="0"/>
              <a:t>a condizione che ente capofila e responsabile dell'esercizio associato sia l'Unione</a:t>
            </a:r>
            <a:r>
              <a:rPr lang="it-IT" sz="3100" dirty="0" smtClean="0"/>
              <a:t> o una delle Unioni.</a:t>
            </a:r>
          </a:p>
          <a:p>
            <a:pPr algn="just">
              <a:lnSpc>
                <a:spcPct val="120000"/>
              </a:lnSpc>
              <a:spcBef>
                <a:spcPts val="0"/>
              </a:spcBef>
            </a:pPr>
            <a:r>
              <a:rPr lang="it-IT" sz="3100" dirty="0" smtClean="0"/>
              <a:t>(</a:t>
            </a:r>
            <a:r>
              <a:rPr lang="it-IT" sz="3100" dirty="0" err="1" smtClean="0"/>
              <a:t>L.R.</a:t>
            </a:r>
            <a:r>
              <a:rPr lang="it-IT" sz="3100" dirty="0" smtClean="0"/>
              <a:t> n. 21/2012  Art. 19) </a:t>
            </a:r>
          </a:p>
          <a:p>
            <a:pPr algn="just">
              <a:lnSpc>
                <a:spcPct val="120000"/>
              </a:lnSpc>
              <a:spcBef>
                <a:spcPts val="0"/>
              </a:spcBef>
            </a:pPr>
            <a:endParaRPr lang="it-IT" sz="3100" dirty="0" smtClean="0"/>
          </a:p>
          <a:p>
            <a:pPr algn="just">
              <a:lnSpc>
                <a:spcPct val="120000"/>
              </a:lnSpc>
              <a:spcBef>
                <a:spcPts val="0"/>
              </a:spcBef>
            </a:pPr>
            <a:r>
              <a:rPr lang="it-IT" sz="3100" dirty="0" smtClean="0"/>
              <a:t>Se l'ambito ricomprende l'intero territorio di una Unione, i </a:t>
            </a:r>
            <a:r>
              <a:rPr lang="it-IT" sz="3100" b="1" dirty="0" smtClean="0"/>
              <a:t>Comuni facenti parte dell'Unione, possono</a:t>
            </a:r>
            <a:r>
              <a:rPr lang="it-IT" sz="3100" dirty="0" smtClean="0"/>
              <a:t>:</a:t>
            </a:r>
          </a:p>
          <a:p>
            <a:pPr algn="just">
              <a:lnSpc>
                <a:spcPct val="120000"/>
              </a:lnSpc>
              <a:spcBef>
                <a:spcPts val="0"/>
              </a:spcBef>
              <a:buFontTx/>
              <a:buChar char="-"/>
            </a:pPr>
            <a:r>
              <a:rPr lang="it-IT" sz="3100" b="1" dirty="0" smtClean="0"/>
              <a:t> conferire le funzioni</a:t>
            </a:r>
            <a:r>
              <a:rPr lang="it-IT" sz="3100" dirty="0" smtClean="0"/>
              <a:t> all'Unione medesima, </a:t>
            </a:r>
          </a:p>
          <a:p>
            <a:pPr algn="just">
              <a:lnSpc>
                <a:spcPct val="120000"/>
              </a:lnSpc>
              <a:spcBef>
                <a:spcPts val="0"/>
              </a:spcBef>
              <a:buFontTx/>
              <a:buChar char="-"/>
            </a:pPr>
            <a:r>
              <a:rPr lang="it-IT" sz="3100" b="1" dirty="0" smtClean="0"/>
              <a:t> ovvero stipulare una convenzione con gli altri Comuni per una o più funzioni</a:t>
            </a:r>
            <a:r>
              <a:rPr lang="it-IT" sz="3100" dirty="0" smtClean="0"/>
              <a:t> fondamentali. </a:t>
            </a:r>
          </a:p>
          <a:p>
            <a:pPr algn="just">
              <a:lnSpc>
                <a:spcPct val="120000"/>
              </a:lnSpc>
              <a:spcBef>
                <a:spcPts val="0"/>
              </a:spcBef>
            </a:pPr>
            <a:r>
              <a:rPr lang="it-IT" sz="3100" dirty="0" smtClean="0"/>
              <a:t>Allo stesso fine </a:t>
            </a:r>
            <a:r>
              <a:rPr lang="it-IT" sz="3100" b="1" dirty="0" smtClean="0"/>
              <a:t>i Comuni non aderenti</a:t>
            </a:r>
            <a:r>
              <a:rPr lang="it-IT" sz="3100" dirty="0" smtClean="0"/>
              <a:t> all'Unione </a:t>
            </a:r>
            <a:r>
              <a:rPr lang="it-IT" sz="3100" b="1" dirty="0" smtClean="0"/>
              <a:t>possono</a:t>
            </a:r>
            <a:r>
              <a:rPr lang="it-IT" sz="3100" dirty="0" smtClean="0"/>
              <a:t>:</a:t>
            </a:r>
          </a:p>
          <a:p>
            <a:pPr algn="just">
              <a:lnSpc>
                <a:spcPct val="120000"/>
              </a:lnSpc>
              <a:spcBef>
                <a:spcPts val="0"/>
              </a:spcBef>
              <a:buFontTx/>
              <a:buChar char="-"/>
            </a:pPr>
            <a:r>
              <a:rPr lang="it-IT" sz="3100" b="1" dirty="0" smtClean="0"/>
              <a:t> aderire all'Unione</a:t>
            </a:r>
            <a:r>
              <a:rPr lang="it-IT" sz="3100" dirty="0" smtClean="0"/>
              <a:t> già istituita, </a:t>
            </a:r>
          </a:p>
          <a:p>
            <a:pPr algn="just">
              <a:lnSpc>
                <a:spcPct val="120000"/>
              </a:lnSpc>
              <a:spcBef>
                <a:spcPts val="0"/>
              </a:spcBef>
              <a:buFontTx/>
              <a:buChar char="-"/>
            </a:pPr>
            <a:r>
              <a:rPr lang="it-IT" sz="3100" b="1" dirty="0" smtClean="0"/>
              <a:t> convenzionarsi</a:t>
            </a:r>
            <a:r>
              <a:rPr lang="it-IT" sz="3100" dirty="0" smtClean="0"/>
              <a:t> con essa </a:t>
            </a:r>
          </a:p>
          <a:p>
            <a:pPr algn="just">
              <a:lnSpc>
                <a:spcPct val="120000"/>
              </a:lnSpc>
              <a:spcBef>
                <a:spcPts val="0"/>
              </a:spcBef>
              <a:buFontTx/>
              <a:buChar char="-"/>
            </a:pPr>
            <a:r>
              <a:rPr lang="it-IT" sz="3100" dirty="0" smtClean="0"/>
              <a:t> o, per funzioni non conferite dai Comuni aderenti all'Unione, stipulare una convenzione tra tutti i Comuni obbligati per una o più funzioni fondamentali. </a:t>
            </a:r>
          </a:p>
          <a:p>
            <a:pPr algn="just">
              <a:lnSpc>
                <a:spcPct val="120000"/>
              </a:lnSpc>
              <a:spcBef>
                <a:spcPts val="0"/>
              </a:spcBef>
            </a:pPr>
            <a:r>
              <a:rPr lang="it-IT" sz="3100" dirty="0" smtClean="0"/>
              <a:t>(</a:t>
            </a:r>
            <a:r>
              <a:rPr lang="it-IT" sz="3100" dirty="0" err="1" smtClean="0"/>
              <a:t>L.R.</a:t>
            </a:r>
            <a:r>
              <a:rPr lang="it-IT" sz="3100" dirty="0" smtClean="0"/>
              <a:t> n. 21/2012  Art. 7) </a:t>
            </a:r>
          </a:p>
          <a:p>
            <a:endParaRPr lang="it-IT" dirty="0"/>
          </a:p>
        </p:txBody>
      </p:sp>
      <p:sp>
        <p:nvSpPr>
          <p:cNvPr id="3" name="Titolo 2"/>
          <p:cNvSpPr>
            <a:spLocks noGrp="1"/>
          </p:cNvSpPr>
          <p:nvPr>
            <p:ph type="title"/>
          </p:nvPr>
        </p:nvSpPr>
        <p:spPr/>
        <p:txBody>
          <a:bodyPr/>
          <a:lstStyle/>
          <a:p>
            <a:r>
              <a:rPr lang="it-IT" sz="3200" dirty="0" smtClean="0">
                <a:latin typeface="Times New Roman" pitchFamily="18" charset="0"/>
              </a:rPr>
              <a:t>Le ipotesi possibili</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13</a:t>
            </a:fld>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162050" y="1600200"/>
            <a:ext cx="7404100" cy="4331043"/>
          </a:xfrm>
        </p:spPr>
        <p:txBody>
          <a:bodyPr>
            <a:normAutofit fontScale="70000" lnSpcReduction="20000"/>
          </a:bodyPr>
          <a:lstStyle/>
          <a:p>
            <a:pPr algn="just">
              <a:lnSpc>
                <a:spcPct val="120000"/>
              </a:lnSpc>
              <a:spcBef>
                <a:spcPts val="0"/>
              </a:spcBef>
            </a:pPr>
            <a:r>
              <a:rPr lang="it-IT" dirty="0" smtClean="0"/>
              <a:t>1) Gestione dei servizi tramite </a:t>
            </a:r>
            <a:r>
              <a:rPr lang="it-IT" b="1" dirty="0" smtClean="0"/>
              <a:t>convenzione</a:t>
            </a:r>
            <a:r>
              <a:rPr lang="it-IT" dirty="0" smtClean="0"/>
              <a:t>:</a:t>
            </a:r>
          </a:p>
          <a:p>
            <a:pPr algn="just">
              <a:lnSpc>
                <a:spcPct val="120000"/>
              </a:lnSpc>
              <a:spcBef>
                <a:spcPts val="0"/>
              </a:spcBef>
            </a:pPr>
            <a:endParaRPr lang="it-IT" dirty="0" smtClean="0"/>
          </a:p>
          <a:p>
            <a:pPr algn="just">
              <a:lnSpc>
                <a:spcPct val="120000"/>
              </a:lnSpc>
              <a:spcBef>
                <a:spcPts val="0"/>
              </a:spcBef>
            </a:pPr>
            <a:r>
              <a:rPr lang="it-IT" dirty="0" smtClean="0"/>
              <a:t>Elementi a favore      </a:t>
            </a:r>
          </a:p>
          <a:p>
            <a:pPr algn="just">
              <a:lnSpc>
                <a:spcPct val="120000"/>
              </a:lnSpc>
              <a:spcBef>
                <a:spcPts val="0"/>
              </a:spcBef>
            </a:pPr>
            <a:r>
              <a:rPr lang="it-IT" dirty="0" smtClean="0"/>
              <a:t>La convenzione stabilisce le funzioni e i servizi oggetto dell'esercizio associato, le modalità di svolgimento degli stessi, la durata, le modalità di consultazione degli enti contraenti, i rapporti finanziari, i reciproci obblighi e garanzie, l'ente che assume la responsabilità dell'esercizio associato e presso il quale, a seguito della costituzione dell'ufficio comune o per effetto della delega, è operante la struttura amministrativa competente all'esercizio delle funzioni e dei servizi.</a:t>
            </a:r>
          </a:p>
          <a:p>
            <a:pPr algn="just">
              <a:lnSpc>
                <a:spcPct val="120000"/>
              </a:lnSpc>
              <a:spcBef>
                <a:spcPts val="0"/>
              </a:spcBef>
            </a:pPr>
            <a:r>
              <a:rPr lang="it-IT" dirty="0" smtClean="0"/>
              <a:t>La convenzione è uno strumento tecnico flessibile, con il contenuto che le parti vogliono attribuirgli.</a:t>
            </a:r>
          </a:p>
          <a:p>
            <a:pPr algn="just">
              <a:lnSpc>
                <a:spcPct val="120000"/>
              </a:lnSpc>
              <a:spcBef>
                <a:spcPts val="0"/>
              </a:spcBef>
            </a:pPr>
            <a:r>
              <a:rPr lang="it-IT" dirty="0" smtClean="0"/>
              <a:t>Non presuppone obbligatoriamente l’ingresso di tutti i comuni all’interno dell’Unione.</a:t>
            </a:r>
          </a:p>
          <a:p>
            <a:pPr algn="just">
              <a:lnSpc>
                <a:spcPct val="120000"/>
              </a:lnSpc>
              <a:spcBef>
                <a:spcPts val="0"/>
              </a:spcBef>
            </a:pPr>
            <a:endParaRPr lang="it-IT" dirty="0" smtClean="0"/>
          </a:p>
          <a:p>
            <a:pPr algn="just">
              <a:lnSpc>
                <a:spcPct val="120000"/>
              </a:lnSpc>
              <a:spcBef>
                <a:spcPts val="0"/>
              </a:spcBef>
            </a:pPr>
            <a:endParaRPr lang="it-IT" dirty="0" smtClean="0"/>
          </a:p>
          <a:p>
            <a:pPr algn="just">
              <a:lnSpc>
                <a:spcPct val="120000"/>
              </a:lnSpc>
              <a:spcBef>
                <a:spcPts val="0"/>
              </a:spcBef>
            </a:pPr>
            <a:r>
              <a:rPr lang="it-IT" dirty="0" smtClean="0"/>
              <a:t>Elementi a sfavore</a:t>
            </a:r>
          </a:p>
          <a:p>
            <a:pPr algn="just">
              <a:lnSpc>
                <a:spcPct val="120000"/>
              </a:lnSpc>
              <a:spcBef>
                <a:spcPts val="0"/>
              </a:spcBef>
            </a:pPr>
            <a:r>
              <a:rPr lang="it-IT" dirty="0" smtClean="0"/>
              <a:t>La convenzione è uno strumento tecnico. Gli enti restano separati e l’eventuale elemento di raccordo è la conferenza dei Sindaci. In particolare l’organo di programmazione controllo (Consiglio) non ha competenze dirette per intervenire sull’erogazione dei servizi che vengano svolti in forma associata sovra comunale tramite convenzione.</a:t>
            </a:r>
          </a:p>
          <a:p>
            <a:pPr algn="just">
              <a:lnSpc>
                <a:spcPct val="120000"/>
              </a:lnSpc>
              <a:spcBef>
                <a:spcPts val="0"/>
              </a:spcBef>
            </a:pPr>
            <a:r>
              <a:rPr lang="it-IT" dirty="0" smtClean="0"/>
              <a:t>Si pensi ad esempio alle esperienze fino ad oggi maturate nell’ambito delle convenzioni per i servizi sociali o del SUAP ed alle difficoltà di poter definire nell’ambito della programmazione consigliare linee di indirizzo unitarie per tutti gli enti del distretto.</a:t>
            </a:r>
          </a:p>
          <a:p>
            <a:pPr algn="just">
              <a:lnSpc>
                <a:spcPct val="120000"/>
              </a:lnSpc>
              <a:spcBef>
                <a:spcPts val="0"/>
              </a:spcBef>
            </a:pPr>
            <a:r>
              <a:rPr lang="it-IT" dirty="0" smtClean="0"/>
              <a:t>Inoltre scopo del Programma di riordino territoriale è valorizzare le forme associative tra i Comuni, cioè le Unioni e sostenerli finanziariamente per il raggiungimento di livelli dimensionali ed organizzativi che consentano la erogazione di servizi di qualità, contenendone i costi attraverso una maggiore efficienza organizzativa ed economicità di gestione.</a:t>
            </a:r>
          </a:p>
          <a:p>
            <a:pPr>
              <a:lnSpc>
                <a:spcPct val="120000"/>
              </a:lnSpc>
              <a:spcBef>
                <a:spcPts val="0"/>
              </a:spcBef>
            </a:pPr>
            <a:endParaRPr lang="it-IT" dirty="0"/>
          </a:p>
        </p:txBody>
      </p:sp>
      <p:sp>
        <p:nvSpPr>
          <p:cNvPr id="3" name="Titolo 2"/>
          <p:cNvSpPr>
            <a:spLocks noGrp="1"/>
          </p:cNvSpPr>
          <p:nvPr>
            <p:ph type="title"/>
          </p:nvPr>
        </p:nvSpPr>
        <p:spPr/>
        <p:txBody>
          <a:bodyPr/>
          <a:lstStyle/>
          <a:p>
            <a:r>
              <a:rPr lang="it-IT" sz="3200" dirty="0" smtClean="0">
                <a:latin typeface="Times New Roman" pitchFamily="18" charset="0"/>
              </a:rPr>
              <a:t>Le ipotesi possibili</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14</a:t>
            </a:fld>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normAutofit fontScale="70000" lnSpcReduction="20000"/>
          </a:bodyPr>
          <a:lstStyle/>
          <a:p>
            <a:pPr algn="just">
              <a:lnSpc>
                <a:spcPct val="120000"/>
              </a:lnSpc>
              <a:spcBef>
                <a:spcPts val="0"/>
              </a:spcBef>
            </a:pPr>
            <a:r>
              <a:rPr lang="it-IT" sz="1800" dirty="0" smtClean="0"/>
              <a:t>2) Allargamento dell’Unione ai Comuni  che non hanno inizialmente aderito all’Unione.</a:t>
            </a:r>
          </a:p>
          <a:p>
            <a:pPr algn="just">
              <a:lnSpc>
                <a:spcPct val="120000"/>
              </a:lnSpc>
              <a:spcBef>
                <a:spcPts val="0"/>
              </a:spcBef>
            </a:pPr>
            <a:endParaRPr lang="it-IT" sz="1800" dirty="0" smtClean="0"/>
          </a:p>
          <a:p>
            <a:pPr algn="just">
              <a:lnSpc>
                <a:spcPct val="120000"/>
              </a:lnSpc>
              <a:spcBef>
                <a:spcPts val="0"/>
              </a:spcBef>
            </a:pPr>
            <a:r>
              <a:rPr lang="it-IT" sz="1800" dirty="0" smtClean="0"/>
              <a:t>Elementi a favore</a:t>
            </a:r>
          </a:p>
          <a:p>
            <a:pPr algn="just">
              <a:lnSpc>
                <a:spcPct val="120000"/>
              </a:lnSpc>
              <a:spcBef>
                <a:spcPts val="0"/>
              </a:spcBef>
            </a:pPr>
            <a:r>
              <a:rPr lang="it-IT" sz="1800" dirty="0" smtClean="0"/>
              <a:t>L’Unione è un ente autonomo dotato dei propri organi politici ed amministrativi. L’impulso all’attività amministrativa è dato da Presidente e Giunta, che sono espressione degli enti aderenti.</a:t>
            </a:r>
          </a:p>
          <a:p>
            <a:pPr algn="just">
              <a:lnSpc>
                <a:spcPct val="120000"/>
              </a:lnSpc>
              <a:spcBef>
                <a:spcPts val="0"/>
              </a:spcBef>
            </a:pPr>
            <a:r>
              <a:rPr lang="it-IT" sz="1800" dirty="0" smtClean="0"/>
              <a:t>Il Consiglio dell’Unione è l’espressione dei consigli dei Comuni aderenti.</a:t>
            </a:r>
          </a:p>
          <a:p>
            <a:pPr algn="just">
              <a:lnSpc>
                <a:spcPct val="120000"/>
              </a:lnSpc>
              <a:spcBef>
                <a:spcPts val="0"/>
              </a:spcBef>
            </a:pPr>
            <a:r>
              <a:rPr lang="it-IT" sz="1800" dirty="0" smtClean="0"/>
              <a:t>La capacità di programmazione e controllo è massima, poiché tutti gli enti aderenti all’Unione partecipano alla definizione del bilancio ed alla politica di sviluppo dei servizi e prendono parte altresì alle attività di controllo della gestione.</a:t>
            </a:r>
          </a:p>
          <a:p>
            <a:pPr>
              <a:lnSpc>
                <a:spcPct val="120000"/>
              </a:lnSpc>
              <a:spcBef>
                <a:spcPts val="0"/>
              </a:spcBef>
            </a:pPr>
            <a:endParaRPr lang="it-IT" sz="1800" dirty="0" smtClean="0"/>
          </a:p>
          <a:p>
            <a:pPr>
              <a:lnSpc>
                <a:spcPct val="120000"/>
              </a:lnSpc>
              <a:spcBef>
                <a:spcPts val="0"/>
              </a:spcBef>
            </a:pPr>
            <a:r>
              <a:rPr lang="it-IT" sz="1800" dirty="0" smtClean="0"/>
              <a:t>Elementi a sfavore</a:t>
            </a:r>
          </a:p>
          <a:p>
            <a:pPr>
              <a:lnSpc>
                <a:spcPct val="120000"/>
              </a:lnSpc>
              <a:spcBef>
                <a:spcPts val="0"/>
              </a:spcBef>
            </a:pPr>
            <a:r>
              <a:rPr lang="it-IT" sz="1800" dirty="0" smtClean="0"/>
              <a:t>Non esistono a priori elementi a sfavore all’ipotesi individuata, che risulta essere, da un</a:t>
            </a:r>
          </a:p>
          <a:p>
            <a:pPr>
              <a:lnSpc>
                <a:spcPct val="120000"/>
              </a:lnSpc>
              <a:spcBef>
                <a:spcPts val="0"/>
              </a:spcBef>
            </a:pPr>
            <a:r>
              <a:rPr lang="it-IT" sz="1800" dirty="0" smtClean="0"/>
              <a:t>punto di vista concettuale, l’approdo ottimale per un dimensionamento dei servizi di area vasta.</a:t>
            </a:r>
          </a:p>
          <a:p>
            <a:pPr>
              <a:lnSpc>
                <a:spcPct val="120000"/>
              </a:lnSpc>
              <a:spcBef>
                <a:spcPts val="0"/>
              </a:spcBef>
            </a:pPr>
            <a:r>
              <a:rPr lang="it-IT" sz="1800" dirty="0" smtClean="0"/>
              <a:t>Occorre tuttavia porre la massima attenzione nella definizione dello Statuto e della </a:t>
            </a:r>
            <a:r>
              <a:rPr lang="it-IT" sz="1800" dirty="0" err="1" smtClean="0"/>
              <a:t>governance</a:t>
            </a:r>
            <a:r>
              <a:rPr lang="it-IT" sz="1800" dirty="0" smtClean="0"/>
              <a:t> in esso contenuta, in modo da poter definire una rappresentanza effettiva degli enti anche di più ridotte dimensioni.</a:t>
            </a:r>
          </a:p>
          <a:p>
            <a:pPr>
              <a:lnSpc>
                <a:spcPct val="120000"/>
              </a:lnSpc>
              <a:spcBef>
                <a:spcPts val="0"/>
              </a:spcBef>
            </a:pPr>
            <a:r>
              <a:rPr lang="it-IT" sz="1800" dirty="0" smtClean="0"/>
              <a:t>Ad esempio uno Statuto che preveda che il Consiglio dell’Unione sia l’espressione di un egual numero di consiglieri per ciascun Comune rappresenta certamente una garanzia di partecipazione al processo di decisione cui si faceva riferimento in precedenza.</a:t>
            </a:r>
          </a:p>
          <a:p>
            <a:pPr>
              <a:lnSpc>
                <a:spcPct val="120000"/>
              </a:lnSpc>
              <a:spcBef>
                <a:spcPts val="0"/>
              </a:spcBef>
            </a:pPr>
            <a:endParaRPr lang="it-IT" dirty="0"/>
          </a:p>
        </p:txBody>
      </p:sp>
      <p:sp>
        <p:nvSpPr>
          <p:cNvPr id="3" name="Titolo 2"/>
          <p:cNvSpPr>
            <a:spLocks noGrp="1"/>
          </p:cNvSpPr>
          <p:nvPr>
            <p:ph type="title"/>
          </p:nvPr>
        </p:nvSpPr>
        <p:spPr/>
        <p:txBody>
          <a:bodyPr/>
          <a:lstStyle/>
          <a:p>
            <a:r>
              <a:rPr lang="it-IT" sz="3200" dirty="0" smtClean="0">
                <a:latin typeface="Times New Roman" pitchFamily="18" charset="0"/>
              </a:rPr>
              <a:t>Le ipotesi possibili</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15</a:t>
            </a:fld>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pPr marL="357188" indent="-357188" algn="just">
              <a:buFont typeface="+mj-lt"/>
              <a:buAutoNum type="arabicPeriod"/>
            </a:pPr>
            <a:r>
              <a:rPr lang="it-IT" dirty="0" smtClean="0">
                <a:latin typeface="Times New Roman" pitchFamily="18" charset="0"/>
                <a:cs typeface="Times New Roman" pitchFamily="18" charset="0"/>
              </a:rPr>
              <a:t>Direttiva CE del Parlamento europeo e del Consiglio 31 marzo 2004 n. 18 che coordina le procedure di aggiudicazione degli appalti pubblici di lavori, di forniture e di servizi. </a:t>
            </a:r>
          </a:p>
          <a:p>
            <a:pPr marL="357188" indent="-357188" algn="just">
              <a:buFont typeface="+mj-lt"/>
              <a:buAutoNum type="arabicPeriod"/>
            </a:pPr>
            <a:r>
              <a:rPr lang="it-IT" dirty="0" smtClean="0">
                <a:latin typeface="Times New Roman" pitchFamily="18" charset="0"/>
                <a:cs typeface="Times New Roman" pitchFamily="18" charset="0"/>
              </a:rPr>
              <a:t>Decreto Legislativo 12 aprile 2006 n. 163: Codice dei contratti pubblici di lavori, servizi e forniture. </a:t>
            </a:r>
          </a:p>
          <a:p>
            <a:pPr marL="342900" indent="-342900" algn="just">
              <a:buFont typeface="+mj-lt"/>
              <a:buAutoNum type="arabicPeriod"/>
            </a:pPr>
            <a:r>
              <a:rPr lang="it-IT" dirty="0" smtClean="0">
                <a:latin typeface="Times New Roman" pitchFamily="18" charset="0"/>
                <a:cs typeface="Times New Roman" pitchFamily="18" charset="0"/>
              </a:rPr>
              <a:t>Decreto del Presidente della Repubblica del 5 ottobre 2010 n. 207: Regolamento di esecuzione e attuazione del decreto legislativo 12 aprile 2006, n. 163, recante “ Codice dei contratti pubblici relativi a lavori, servizi e forniture in attuazione delle Direttive 2004/17/CE e 2004/18/CE ”</a:t>
            </a:r>
          </a:p>
          <a:p>
            <a:pPr marL="357188" indent="-357188" algn="just">
              <a:buFont typeface="+mj-lt"/>
              <a:buAutoNum type="arabicPeriod"/>
            </a:pPr>
            <a:r>
              <a:rPr lang="it-IT" dirty="0" smtClean="0">
                <a:latin typeface="Times New Roman" pitchFamily="18" charset="0"/>
                <a:cs typeface="Times New Roman" pitchFamily="18" charset="0"/>
              </a:rPr>
              <a:t>Regolamento comunale dei contratti</a:t>
            </a:r>
          </a:p>
          <a:p>
            <a:pPr marL="357188" indent="-357188" algn="just">
              <a:buFont typeface="+mj-lt"/>
              <a:buAutoNum type="arabicPeriod"/>
            </a:pPr>
            <a:r>
              <a:rPr lang="it-IT" dirty="0" smtClean="0">
                <a:latin typeface="Times New Roman" pitchFamily="18" charset="0"/>
                <a:cs typeface="Times New Roman" pitchFamily="18" charset="0"/>
              </a:rPr>
              <a:t>Regolamento per la fornitura di beni e servizi in economia</a:t>
            </a:r>
          </a:p>
          <a:p>
            <a:pPr marL="357188" indent="-357188" algn="just">
              <a:buFont typeface="+mj-lt"/>
              <a:buAutoNum type="arabicPeriod"/>
            </a:pPr>
            <a:r>
              <a:rPr lang="it-IT" dirty="0" smtClean="0">
                <a:latin typeface="Times New Roman" pitchFamily="18" charset="0"/>
                <a:cs typeface="Times New Roman" pitchFamily="18" charset="0"/>
              </a:rPr>
              <a:t>Singole convenzioni istituite</a:t>
            </a:r>
          </a:p>
          <a:p>
            <a:endParaRPr lang="it-IT" dirty="0"/>
          </a:p>
        </p:txBody>
      </p:sp>
      <p:sp>
        <p:nvSpPr>
          <p:cNvPr id="3" name="Titolo 2"/>
          <p:cNvSpPr>
            <a:spLocks noGrp="1"/>
          </p:cNvSpPr>
          <p:nvPr>
            <p:ph type="title"/>
          </p:nvPr>
        </p:nvSpPr>
        <p:spPr/>
        <p:txBody>
          <a:bodyPr>
            <a:normAutofit fontScale="90000"/>
          </a:bodyPr>
          <a:lstStyle/>
          <a:p>
            <a:pPr algn="ctr"/>
            <a:r>
              <a:rPr lang="it-IT" sz="3200" dirty="0" smtClean="0">
                <a:latin typeface="Times New Roman" pitchFamily="18" charset="0"/>
                <a:cs typeface="Times New Roman" pitchFamily="18" charset="0"/>
              </a:rPr>
              <a:t>Le stazioni appaltanti associate:</a:t>
            </a:r>
            <a:r>
              <a:rPr lang="it-IT" sz="3200" i="1" dirty="0" smtClean="0">
                <a:latin typeface="Times New Roman" pitchFamily="18" charset="0"/>
              </a:rPr>
              <a:t> </a:t>
            </a:r>
            <a:br>
              <a:rPr lang="it-IT" sz="3200" i="1" dirty="0" smtClean="0">
                <a:latin typeface="Times New Roman" pitchFamily="18" charset="0"/>
              </a:rPr>
            </a:br>
            <a:r>
              <a:rPr lang="it-IT" sz="3200" dirty="0" smtClean="0">
                <a:latin typeface="Times New Roman" pitchFamily="18" charset="0"/>
              </a:rPr>
              <a:t>Fonti</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16</a:t>
            </a:fld>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pPr algn="just"/>
            <a:r>
              <a:rPr lang="it-IT" dirty="0" smtClean="0">
                <a:solidFill>
                  <a:schemeClr val="tx1">
                    <a:lumMod val="95000"/>
                    <a:lumOff val="5000"/>
                  </a:schemeClr>
                </a:solidFill>
                <a:latin typeface="Arial" pitchFamily="34" charset="0"/>
                <a:cs typeface="Arial" pitchFamily="34" charset="0"/>
              </a:rPr>
              <a:t>La locuzione stazione appaltante, ai sensi della normativa vigente in materia, indica una pubblica amministrazione aggiudicatrice o un altro soggetto di diritto, che affida appalti pubblici di lavori, forniture o servizi oppure concessioni di lavori pubblici o di servizi.</a:t>
            </a:r>
          </a:p>
          <a:p>
            <a:pPr algn="just"/>
            <a:endParaRPr lang="it-IT" dirty="0" smtClean="0">
              <a:solidFill>
                <a:schemeClr val="tx1">
                  <a:lumMod val="95000"/>
                  <a:lumOff val="5000"/>
                </a:schemeClr>
              </a:solidFill>
              <a:latin typeface="Arial" pitchFamily="34" charset="0"/>
              <a:cs typeface="Arial" pitchFamily="34" charset="0"/>
            </a:endParaRPr>
          </a:p>
          <a:p>
            <a:pPr algn="just"/>
            <a:r>
              <a:rPr lang="it-IT" dirty="0" smtClean="0">
                <a:solidFill>
                  <a:schemeClr val="tx1">
                    <a:lumMod val="95000"/>
                    <a:lumOff val="5000"/>
                  </a:schemeClr>
                </a:solidFill>
                <a:latin typeface="Arial" pitchFamily="34" charset="0"/>
                <a:cs typeface="Arial" pitchFamily="34" charset="0"/>
              </a:rPr>
              <a:t>Le attività oggetto di appalto sono sottoposte alla disciplina del </a:t>
            </a:r>
            <a:r>
              <a:rPr lang="it-IT" dirty="0" err="1" smtClean="0">
                <a:solidFill>
                  <a:schemeClr val="tx1">
                    <a:lumMod val="95000"/>
                    <a:lumOff val="5000"/>
                  </a:schemeClr>
                </a:solidFill>
                <a:latin typeface="Arial" pitchFamily="34" charset="0"/>
                <a:cs typeface="Arial" pitchFamily="34" charset="0"/>
              </a:rPr>
              <a:t>d.lgs</a:t>
            </a:r>
            <a:r>
              <a:rPr lang="it-IT" dirty="0" smtClean="0">
                <a:solidFill>
                  <a:schemeClr val="tx1">
                    <a:lumMod val="95000"/>
                    <a:lumOff val="5000"/>
                  </a:schemeClr>
                </a:solidFill>
                <a:latin typeface="Arial" pitchFamily="34" charset="0"/>
                <a:cs typeface="Arial" pitchFamily="34" charset="0"/>
              </a:rPr>
              <a:t>.. 12 aprile 2006, n. 163 (</a:t>
            </a:r>
            <a:r>
              <a:rPr lang="it-IT" u="sng" dirty="0" smtClean="0">
                <a:solidFill>
                  <a:schemeClr val="tx1">
                    <a:lumMod val="95000"/>
                    <a:lumOff val="5000"/>
                  </a:schemeClr>
                </a:solidFill>
                <a:latin typeface="Arial" pitchFamily="34" charset="0"/>
                <a:cs typeface="Arial" pitchFamily="34" charset="0"/>
              </a:rPr>
              <a:t>Codice dei contratti pubblici</a:t>
            </a:r>
            <a:r>
              <a:rPr lang="it-IT" dirty="0" smtClean="0">
                <a:solidFill>
                  <a:schemeClr val="tx1">
                    <a:lumMod val="95000"/>
                    <a:lumOff val="5000"/>
                  </a:schemeClr>
                </a:solidFill>
                <a:latin typeface="Arial" pitchFamily="34" charset="0"/>
                <a:cs typeface="Arial" pitchFamily="34" charset="0"/>
              </a:rPr>
              <a:t>), ai sensi dell'art. 32 dello stesso. La definizione è contenuta nell'art. 3, comma 33, del </a:t>
            </a:r>
            <a:r>
              <a:rPr lang="it-IT" dirty="0" err="1" smtClean="0">
                <a:solidFill>
                  <a:schemeClr val="tx1">
                    <a:lumMod val="95000"/>
                    <a:lumOff val="5000"/>
                  </a:schemeClr>
                </a:solidFill>
                <a:latin typeface="Arial" pitchFamily="34" charset="0"/>
                <a:cs typeface="Arial" pitchFamily="34" charset="0"/>
              </a:rPr>
              <a:t>D.Lgs.</a:t>
            </a:r>
            <a:r>
              <a:rPr lang="it-IT" dirty="0" smtClean="0">
                <a:solidFill>
                  <a:schemeClr val="tx1">
                    <a:lumMod val="95000"/>
                    <a:lumOff val="5000"/>
                  </a:schemeClr>
                </a:solidFill>
                <a:latin typeface="Arial" pitchFamily="34" charset="0"/>
                <a:cs typeface="Arial" pitchFamily="34" charset="0"/>
              </a:rPr>
              <a:t> 163/2006.</a:t>
            </a:r>
          </a:p>
          <a:p>
            <a:endParaRPr lang="it-IT" dirty="0"/>
          </a:p>
        </p:txBody>
      </p:sp>
      <p:sp>
        <p:nvSpPr>
          <p:cNvPr id="3" name="Titolo 2"/>
          <p:cNvSpPr>
            <a:spLocks noGrp="1"/>
          </p:cNvSpPr>
          <p:nvPr>
            <p:ph type="title"/>
          </p:nvPr>
        </p:nvSpPr>
        <p:spPr/>
        <p:txBody>
          <a:bodyPr/>
          <a:lstStyle/>
          <a:p>
            <a:pPr algn="ctr"/>
            <a:r>
              <a:rPr lang="it-IT" sz="3200" dirty="0" smtClean="0">
                <a:latin typeface="Arial" pitchFamily="34" charset="0"/>
                <a:cs typeface="Arial" pitchFamily="34" charset="0"/>
              </a:rPr>
              <a:t>Stazione Appaltante</a:t>
            </a:r>
            <a:endParaRPr lang="it-IT" dirty="0">
              <a:latin typeface="Arial" pitchFamily="34" charset="0"/>
              <a:cs typeface="Arial" pitchFamily="34" charset="0"/>
            </a:endParaRPr>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17</a:t>
            </a:fld>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normAutofit fontScale="92500" lnSpcReduction="20000"/>
          </a:bodyPr>
          <a:lstStyle/>
          <a:p>
            <a:pPr algn="just">
              <a:lnSpc>
                <a:spcPct val="120000"/>
              </a:lnSpc>
              <a:spcBef>
                <a:spcPts val="0"/>
              </a:spcBef>
            </a:pPr>
            <a:r>
              <a:rPr lang="it-IT" dirty="0" smtClean="0">
                <a:latin typeface="Arial" pitchFamily="34" charset="0"/>
                <a:cs typeface="Arial" pitchFamily="34" charset="0"/>
              </a:rPr>
              <a:t>Ai sensi dell’art. 3, comma 34, del </a:t>
            </a:r>
            <a:r>
              <a:rPr lang="it-IT" dirty="0" err="1" smtClean="0">
                <a:latin typeface="Arial" pitchFamily="34" charset="0"/>
                <a:cs typeface="Arial" pitchFamily="34" charset="0"/>
              </a:rPr>
              <a:t>D.lgs.n.</a:t>
            </a:r>
            <a:r>
              <a:rPr lang="it-IT" dirty="0" smtClean="0">
                <a:latin typeface="Arial" pitchFamily="34" charset="0"/>
                <a:cs typeface="Arial" pitchFamily="34" charset="0"/>
              </a:rPr>
              <a:t> 163/06 (Codice dei contratti pubblici), </a:t>
            </a:r>
            <a:r>
              <a:rPr lang="it-IT" b="1" dirty="0" smtClean="0">
                <a:latin typeface="Arial" pitchFamily="34" charset="0"/>
                <a:cs typeface="Arial" pitchFamily="34" charset="0"/>
              </a:rPr>
              <a:t>la centrale di committenza è un’amministrazione aggiudicatrice </a:t>
            </a:r>
            <a:r>
              <a:rPr lang="it-IT" dirty="0" smtClean="0">
                <a:latin typeface="Arial" pitchFamily="34" charset="0"/>
                <a:cs typeface="Arial" pitchFamily="34" charset="0"/>
              </a:rPr>
              <a:t>che:</a:t>
            </a:r>
          </a:p>
          <a:p>
            <a:pPr algn="just">
              <a:lnSpc>
                <a:spcPct val="120000"/>
              </a:lnSpc>
              <a:spcBef>
                <a:spcPts val="0"/>
              </a:spcBef>
            </a:pPr>
            <a:r>
              <a:rPr lang="it-IT" dirty="0" smtClean="0">
                <a:latin typeface="Arial" pitchFamily="34" charset="0"/>
                <a:cs typeface="Arial" pitchFamily="34" charset="0"/>
              </a:rPr>
              <a:t>acquista forniture o servizi destinati ad amministrazioni aggiudicatrici o altri enti aggiudicatori;</a:t>
            </a:r>
          </a:p>
          <a:p>
            <a:pPr algn="just">
              <a:lnSpc>
                <a:spcPct val="120000"/>
              </a:lnSpc>
              <a:spcBef>
                <a:spcPts val="0"/>
              </a:spcBef>
            </a:pPr>
            <a:r>
              <a:rPr lang="it-IT" dirty="0" smtClean="0">
                <a:latin typeface="Arial" pitchFamily="34" charset="0"/>
                <a:cs typeface="Arial" pitchFamily="34" charset="0"/>
              </a:rPr>
              <a:t>aggiudica appalti pubblici o conclude accordi quadro di lavori, forniture o servizi destinati ad amministrazioni aggiudicatrici o altri enti aggiudicatori.</a:t>
            </a:r>
          </a:p>
          <a:p>
            <a:pPr algn="just">
              <a:lnSpc>
                <a:spcPct val="120000"/>
              </a:lnSpc>
              <a:spcBef>
                <a:spcPts val="0"/>
              </a:spcBef>
            </a:pPr>
            <a:endParaRPr lang="it-IT" dirty="0" smtClean="0">
              <a:latin typeface="Arial" pitchFamily="34" charset="0"/>
              <a:cs typeface="Arial" pitchFamily="34" charset="0"/>
            </a:endParaRPr>
          </a:p>
          <a:p>
            <a:pPr algn="just">
              <a:lnSpc>
                <a:spcPct val="120000"/>
              </a:lnSpc>
              <a:spcBef>
                <a:spcPts val="0"/>
              </a:spcBef>
            </a:pPr>
            <a:r>
              <a:rPr lang="it-IT" dirty="0" smtClean="0">
                <a:latin typeface="Arial" pitchFamily="34" charset="0"/>
                <a:cs typeface="Arial" pitchFamily="34" charset="0"/>
              </a:rPr>
              <a:t>La centrale di committenza a livello nazionale è rappresentata da </a:t>
            </a:r>
            <a:r>
              <a:rPr lang="it-IT" b="1" dirty="0" err="1" smtClean="0">
                <a:latin typeface="Arial" pitchFamily="34" charset="0"/>
                <a:cs typeface="Arial" pitchFamily="34" charset="0"/>
              </a:rPr>
              <a:t>Consip</a:t>
            </a:r>
            <a:r>
              <a:rPr lang="it-IT" b="1" dirty="0" smtClean="0">
                <a:latin typeface="Arial" pitchFamily="34" charset="0"/>
                <a:cs typeface="Arial" pitchFamily="34" charset="0"/>
              </a:rPr>
              <a:t> s.p.a.</a:t>
            </a:r>
          </a:p>
          <a:p>
            <a:pPr algn="just">
              <a:lnSpc>
                <a:spcPct val="120000"/>
              </a:lnSpc>
              <a:spcBef>
                <a:spcPts val="0"/>
              </a:spcBef>
            </a:pPr>
            <a:endParaRPr lang="it-IT" dirty="0" smtClean="0">
              <a:latin typeface="Arial" pitchFamily="34" charset="0"/>
              <a:cs typeface="Arial" pitchFamily="34" charset="0"/>
            </a:endParaRPr>
          </a:p>
          <a:p>
            <a:pPr algn="just">
              <a:lnSpc>
                <a:spcPct val="120000"/>
              </a:lnSpc>
              <a:spcBef>
                <a:spcPts val="0"/>
              </a:spcBef>
            </a:pPr>
            <a:r>
              <a:rPr lang="it-IT" dirty="0" smtClean="0">
                <a:latin typeface="Arial" pitchFamily="34" charset="0"/>
                <a:cs typeface="Arial" pitchFamily="34" charset="0"/>
              </a:rPr>
              <a:t>La legge finanziaria 2007 ha poi previsto l’istituzione di </a:t>
            </a:r>
            <a:r>
              <a:rPr lang="it-IT" b="1" dirty="0" smtClean="0">
                <a:latin typeface="Arial" pitchFamily="34" charset="0"/>
                <a:cs typeface="Arial" pitchFamily="34" charset="0"/>
              </a:rPr>
              <a:t>centrali di committenza regionali</a:t>
            </a:r>
            <a:r>
              <a:rPr lang="it-IT" dirty="0" smtClean="0">
                <a:latin typeface="Arial" pitchFamily="34" charset="0"/>
                <a:cs typeface="Arial" pitchFamily="34" charset="0"/>
              </a:rPr>
              <a:t> che, unitamente a </a:t>
            </a:r>
            <a:r>
              <a:rPr lang="it-IT" dirty="0" err="1" smtClean="0">
                <a:latin typeface="Arial" pitchFamily="34" charset="0"/>
                <a:cs typeface="Arial" pitchFamily="34" charset="0"/>
              </a:rPr>
              <a:t>Consip</a:t>
            </a:r>
            <a:r>
              <a:rPr lang="it-IT" dirty="0" smtClean="0">
                <a:latin typeface="Arial" pitchFamily="34" charset="0"/>
                <a:cs typeface="Arial" pitchFamily="34" charset="0"/>
              </a:rPr>
              <a:t> s.p.a., costituiscono un</a:t>
            </a:r>
            <a:r>
              <a:rPr lang="it-IT" i="1" dirty="0" smtClean="0">
                <a:latin typeface="Arial" pitchFamily="34" charset="0"/>
                <a:cs typeface="Arial" pitchFamily="34" charset="0"/>
              </a:rPr>
              <a:t> "sistema a rete" </a:t>
            </a:r>
            <a:r>
              <a:rPr lang="it-IT" dirty="0" smtClean="0">
                <a:latin typeface="Arial" pitchFamily="34" charset="0"/>
                <a:cs typeface="Arial" pitchFamily="34" charset="0"/>
              </a:rPr>
              <a:t>per il perseguimento dei piani di razionalizzazione della spesa pubblica e per la realizzazione di sinergie nell’utilizzo di strumenti informatici per l’acquisto di beni e servizi (art. 1, comma 457, Legge n. 296/2006).</a:t>
            </a:r>
          </a:p>
          <a:p>
            <a:pPr algn="just">
              <a:lnSpc>
                <a:spcPct val="120000"/>
              </a:lnSpc>
              <a:spcBef>
                <a:spcPts val="0"/>
              </a:spcBef>
            </a:pPr>
            <a:r>
              <a:rPr lang="it-IT" dirty="0" smtClean="0">
                <a:latin typeface="Arial" pitchFamily="34" charset="0"/>
                <a:cs typeface="Arial" pitchFamily="34" charset="0"/>
              </a:rPr>
              <a:t>In via generale, le stazioni appaltanti e gli enti aggiudicatori possono acquisire lavori, servizi e forniture facendo ricorso a centrali di committenza, anche associandosi o consorziandosi (art. 33, comma 1, del Codice).</a:t>
            </a:r>
          </a:p>
          <a:p>
            <a:endParaRPr lang="it-IT" dirty="0"/>
          </a:p>
        </p:txBody>
      </p:sp>
      <p:sp>
        <p:nvSpPr>
          <p:cNvPr id="3" name="Titolo 2"/>
          <p:cNvSpPr>
            <a:spLocks noGrp="1"/>
          </p:cNvSpPr>
          <p:nvPr>
            <p:ph type="title"/>
          </p:nvPr>
        </p:nvSpPr>
        <p:spPr/>
        <p:txBody>
          <a:bodyPr/>
          <a:lstStyle/>
          <a:p>
            <a:pPr algn="ctr"/>
            <a:r>
              <a:rPr lang="it-IT" sz="2800" dirty="0" smtClean="0">
                <a:latin typeface="Arial" pitchFamily="34" charset="0"/>
                <a:cs typeface="Arial" pitchFamily="34" charset="0"/>
              </a:rPr>
              <a:t>Centrale Di Committenza</a:t>
            </a:r>
            <a:endParaRPr lang="it-IT" dirty="0">
              <a:latin typeface="Arial" pitchFamily="34" charset="0"/>
              <a:cs typeface="Arial" pitchFamily="34" charset="0"/>
            </a:endParaRPr>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18</a:t>
            </a:fld>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pPr algn="just">
              <a:lnSpc>
                <a:spcPct val="100000"/>
              </a:lnSpc>
              <a:spcBef>
                <a:spcPts val="0"/>
              </a:spcBef>
            </a:pPr>
            <a:r>
              <a:rPr lang="it-IT" dirty="0" smtClean="0">
                <a:latin typeface="Arial" pitchFamily="34" charset="0"/>
                <a:cs typeface="Arial" pitchFamily="34" charset="0"/>
              </a:rPr>
              <a:t>Le amministrazioni pubbliche non possono delegare alle centrali di committenza le funzioni di stazioni appaltanti di lavori pubblici, potendo tuttavia affidare tali funzioni ai</a:t>
            </a:r>
            <a:r>
              <a:rPr lang="it-IT" b="1" dirty="0" smtClean="0">
                <a:latin typeface="Arial" pitchFamily="34" charset="0"/>
                <a:cs typeface="Arial" pitchFamily="34" charset="0"/>
              </a:rPr>
              <a:t> Provveditorati interregionali per le opere pubbliche</a:t>
            </a:r>
            <a:r>
              <a:rPr lang="it-IT" dirty="0" smtClean="0">
                <a:latin typeface="Arial" pitchFamily="34" charset="0"/>
                <a:cs typeface="Arial" pitchFamily="34" charset="0"/>
              </a:rPr>
              <a:t> (già Servizi Integrati Infrastrutture e Trasporti - SIIT) o alle amministrazioni provinciali (art. 33, comma 3, del Codice).</a:t>
            </a:r>
          </a:p>
          <a:p>
            <a:pPr algn="just">
              <a:lnSpc>
                <a:spcPct val="100000"/>
              </a:lnSpc>
              <a:spcBef>
                <a:spcPts val="0"/>
              </a:spcBef>
            </a:pPr>
            <a:endParaRPr lang="it-IT" dirty="0" smtClean="0">
              <a:latin typeface="Arial" pitchFamily="34" charset="0"/>
              <a:cs typeface="Arial" pitchFamily="34" charset="0"/>
            </a:endParaRPr>
          </a:p>
          <a:p>
            <a:pPr algn="just">
              <a:lnSpc>
                <a:spcPct val="100000"/>
              </a:lnSpc>
              <a:spcBef>
                <a:spcPts val="0"/>
              </a:spcBef>
            </a:pPr>
            <a:r>
              <a:rPr lang="it-IT" dirty="0" smtClean="0">
                <a:latin typeface="Arial" pitchFamily="34" charset="0"/>
                <a:cs typeface="Arial" pitchFamily="34" charset="0"/>
              </a:rPr>
              <a:t>Il comma 3-bis dell’art. 33 del Codice, aggiunto dall’art. 23, comma 4, del D.L. n. 201/2011 e </a:t>
            </a:r>
            <a:r>
              <a:rPr lang="it-IT" dirty="0" err="1" smtClean="0">
                <a:latin typeface="Arial" pitchFamily="34" charset="0"/>
                <a:cs typeface="Arial" pitchFamily="34" charset="0"/>
              </a:rPr>
              <a:t>s.m.i.</a:t>
            </a:r>
            <a:r>
              <a:rPr lang="it-IT" dirty="0" smtClean="0">
                <a:latin typeface="Arial" pitchFamily="34" charset="0"/>
                <a:cs typeface="Arial" pitchFamily="34" charset="0"/>
              </a:rPr>
              <a:t>, ha invece reso obbligatorio il ricorso alle centrali uniche di committenza per i </a:t>
            </a:r>
            <a:r>
              <a:rPr lang="it-IT" b="1" dirty="0" smtClean="0">
                <a:latin typeface="Arial" pitchFamily="34" charset="0"/>
                <a:cs typeface="Arial" pitchFamily="34" charset="0"/>
              </a:rPr>
              <a:t>Comuni fino a 5.000 abitanti</a:t>
            </a:r>
            <a:r>
              <a:rPr lang="it-IT" dirty="0" smtClean="0">
                <a:latin typeface="Arial" pitchFamily="34" charset="0"/>
                <a:cs typeface="Arial" pitchFamily="34" charset="0"/>
              </a:rPr>
              <a:t> (c.d. Comuni minori) per l’acquisizione di lavori, servizi e forniture, concentrando le gestioni delle procedure di acquisto:</a:t>
            </a:r>
          </a:p>
          <a:p>
            <a:pPr algn="just">
              <a:lnSpc>
                <a:spcPct val="100000"/>
              </a:lnSpc>
              <a:spcBef>
                <a:spcPts val="0"/>
              </a:spcBef>
            </a:pPr>
            <a:r>
              <a:rPr lang="it-IT" dirty="0" smtClean="0">
                <a:latin typeface="Arial" pitchFamily="34" charset="0"/>
                <a:cs typeface="Arial" pitchFamily="34" charset="0"/>
              </a:rPr>
              <a:t>nell’ambito delle </a:t>
            </a:r>
            <a:r>
              <a:rPr lang="it-IT" b="1" dirty="0" smtClean="0">
                <a:latin typeface="Arial" pitchFamily="34" charset="0"/>
                <a:cs typeface="Arial" pitchFamily="34" charset="0"/>
              </a:rPr>
              <a:t>Unioni di comuni</a:t>
            </a:r>
            <a:r>
              <a:rPr lang="it-IT" dirty="0" smtClean="0">
                <a:latin typeface="Arial" pitchFamily="34" charset="0"/>
                <a:cs typeface="Arial" pitchFamily="34" charset="0"/>
              </a:rPr>
              <a:t> di cui all’art. 32 del TUEL, ove esistenti, ovvero</a:t>
            </a:r>
          </a:p>
          <a:p>
            <a:pPr algn="just">
              <a:lnSpc>
                <a:spcPct val="100000"/>
              </a:lnSpc>
              <a:spcBef>
                <a:spcPts val="0"/>
              </a:spcBef>
            </a:pPr>
            <a:r>
              <a:rPr lang="it-IT" dirty="0" smtClean="0">
                <a:latin typeface="Arial" pitchFamily="34" charset="0"/>
                <a:cs typeface="Arial" pitchFamily="34" charset="0"/>
              </a:rPr>
              <a:t>costituendo un apposito </a:t>
            </a:r>
            <a:r>
              <a:rPr lang="it-IT" b="1" dirty="0" smtClean="0">
                <a:latin typeface="Arial" pitchFamily="34" charset="0"/>
                <a:cs typeface="Arial" pitchFamily="34" charset="0"/>
              </a:rPr>
              <a:t>accordo consortile</a:t>
            </a:r>
            <a:r>
              <a:rPr lang="it-IT" dirty="0" smtClean="0">
                <a:latin typeface="Arial" pitchFamily="34" charset="0"/>
                <a:cs typeface="Arial" pitchFamily="34" charset="0"/>
              </a:rPr>
              <a:t> tra comuni non facenti capo ad unioni.</a:t>
            </a:r>
          </a:p>
          <a:p>
            <a:endParaRPr lang="it-IT" dirty="0"/>
          </a:p>
        </p:txBody>
      </p:sp>
      <p:sp>
        <p:nvSpPr>
          <p:cNvPr id="3" name="Titolo 2"/>
          <p:cNvSpPr>
            <a:spLocks noGrp="1"/>
          </p:cNvSpPr>
          <p:nvPr>
            <p:ph type="title"/>
          </p:nvPr>
        </p:nvSpPr>
        <p:spPr/>
        <p:txBody>
          <a:bodyPr>
            <a:normAutofit/>
          </a:bodyPr>
          <a:lstStyle/>
          <a:p>
            <a:pPr algn="ctr"/>
            <a:r>
              <a:rPr lang="it-IT" sz="2800" dirty="0" smtClean="0">
                <a:latin typeface="Arial" pitchFamily="34" charset="0"/>
                <a:cs typeface="Arial" pitchFamily="34" charset="0"/>
              </a:rPr>
              <a:t>Centrale Di Committenza</a:t>
            </a:r>
            <a:endParaRPr lang="it-IT" sz="2800"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19</a:t>
            </a:fld>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399676" y="1600201"/>
            <a:ext cx="7166474" cy="4134678"/>
          </a:xfrm>
        </p:spPr>
        <p:txBody>
          <a:bodyPr/>
          <a:lstStyle/>
          <a:p>
            <a:pPr algn="just">
              <a:lnSpc>
                <a:spcPct val="100000"/>
              </a:lnSpc>
              <a:spcBef>
                <a:spcPts val="0"/>
              </a:spcBef>
            </a:pPr>
            <a:r>
              <a:rPr lang="it-IT" sz="1800" dirty="0" smtClean="0">
                <a:latin typeface="Arial" pitchFamily="34" charset="0"/>
                <a:cs typeface="Arial" pitchFamily="34" charset="0"/>
              </a:rPr>
              <a:t>In alternativa all’obbligo di ricorso a centrali di committenza, gli stessi Comuni possono effettuare i propri acquisti attraverso gli </a:t>
            </a:r>
            <a:r>
              <a:rPr lang="it-IT" sz="1800" b="1" dirty="0" smtClean="0">
                <a:latin typeface="Arial" pitchFamily="34" charset="0"/>
                <a:cs typeface="Arial" pitchFamily="34" charset="0"/>
              </a:rPr>
              <a:t>strumenti elettronici di acquisto gestiti da altre centrali di committenza</a:t>
            </a:r>
            <a:r>
              <a:rPr lang="it-IT" sz="1800" dirty="0" smtClean="0">
                <a:latin typeface="Arial" pitchFamily="34" charset="0"/>
                <a:cs typeface="Arial" pitchFamily="34" charset="0"/>
              </a:rPr>
              <a:t> di riferimento, ivi comprese le convenzioni </a:t>
            </a:r>
            <a:r>
              <a:rPr lang="it-IT" sz="1800" dirty="0" err="1" smtClean="0">
                <a:latin typeface="Arial" pitchFamily="34" charset="0"/>
                <a:cs typeface="Arial" pitchFamily="34" charset="0"/>
              </a:rPr>
              <a:t>Consip</a:t>
            </a:r>
            <a:r>
              <a:rPr lang="it-IT" sz="1800" dirty="0" smtClean="0">
                <a:latin typeface="Arial" pitchFamily="34" charset="0"/>
                <a:cs typeface="Arial" pitchFamily="34" charset="0"/>
              </a:rPr>
              <a:t> ed il </a:t>
            </a:r>
            <a:r>
              <a:rPr lang="it-IT" sz="1800" dirty="0" err="1" smtClean="0">
                <a:latin typeface="Arial" pitchFamily="34" charset="0"/>
                <a:cs typeface="Arial" pitchFamily="34" charset="0"/>
              </a:rPr>
              <a:t>MePA</a:t>
            </a:r>
            <a:r>
              <a:rPr lang="it-IT" sz="1800" dirty="0" smtClean="0">
                <a:latin typeface="Arial" pitchFamily="34" charset="0"/>
                <a:cs typeface="Arial" pitchFamily="34" charset="0"/>
              </a:rPr>
              <a:t>.</a:t>
            </a:r>
          </a:p>
          <a:p>
            <a:pPr algn="just">
              <a:lnSpc>
                <a:spcPct val="100000"/>
              </a:lnSpc>
              <a:spcBef>
                <a:spcPts val="0"/>
              </a:spcBef>
            </a:pPr>
            <a:endParaRPr lang="it-IT" sz="1800" dirty="0" smtClean="0">
              <a:latin typeface="Arial" pitchFamily="34" charset="0"/>
              <a:cs typeface="Arial" pitchFamily="34" charset="0"/>
            </a:endParaRPr>
          </a:p>
          <a:p>
            <a:pPr algn="just">
              <a:lnSpc>
                <a:spcPct val="100000"/>
              </a:lnSpc>
              <a:spcBef>
                <a:spcPts val="0"/>
              </a:spcBef>
            </a:pPr>
            <a:r>
              <a:rPr lang="it-IT" sz="1800" dirty="0" smtClean="0">
                <a:latin typeface="Arial" pitchFamily="34" charset="0"/>
                <a:cs typeface="Arial" pitchFamily="34" charset="0"/>
              </a:rPr>
              <a:t>In ogni caso, l’obbligo dei Comuni minori di ricorso a centrali di committenza non sussiste per i lavori o gli acquisti in economia d’importo inferiore a 40.000 euro ed oggetto di affidamento diretto da parte del RUP ai sensi dell’art. 125 commi 8 e 11 del Codice.</a:t>
            </a:r>
          </a:p>
          <a:p>
            <a:endParaRPr lang="it-IT" dirty="0"/>
          </a:p>
        </p:txBody>
      </p:sp>
      <p:sp>
        <p:nvSpPr>
          <p:cNvPr id="3" name="Titolo 2"/>
          <p:cNvSpPr>
            <a:spLocks noGrp="1"/>
          </p:cNvSpPr>
          <p:nvPr>
            <p:ph type="title"/>
          </p:nvPr>
        </p:nvSpPr>
        <p:spPr/>
        <p:txBody>
          <a:bodyPr>
            <a:normAutofit/>
          </a:bodyPr>
          <a:lstStyle/>
          <a:p>
            <a:pPr algn="ctr"/>
            <a:r>
              <a:rPr lang="it-IT" sz="2800" dirty="0" smtClean="0">
                <a:latin typeface="Arial" pitchFamily="34" charset="0"/>
                <a:cs typeface="Arial" pitchFamily="34" charset="0"/>
              </a:rPr>
              <a:t>Centrale Di Committenza</a:t>
            </a:r>
            <a:endParaRPr lang="it-IT" sz="2800"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20</a:t>
            </a:fld>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033670" y="1600200"/>
            <a:ext cx="7532480" cy="4331043"/>
          </a:xfrm>
        </p:spPr>
        <p:txBody>
          <a:bodyPr/>
          <a:lstStyle/>
          <a:p>
            <a:pPr algn="just"/>
            <a:r>
              <a:rPr lang="it-IT" sz="2400" i="1" dirty="0" smtClean="0">
                <a:latin typeface="Arial" pitchFamily="34" charset="0"/>
                <a:cs typeface="Arial" pitchFamily="34" charset="0"/>
              </a:rPr>
              <a:t>L'«accordo quadro» è un accordo concluso tra una o più stazioni appaltanti e uno o più operatori economici e il cui scopo è quello di stabilire le clausole relative agli appalti da aggiudicare durante un dato periodo, in particolare per quanto riguarda i prezzi e, se del caso, le quantità previste.</a:t>
            </a:r>
          </a:p>
          <a:p>
            <a:pPr algn="just"/>
            <a:endParaRPr lang="it-IT" sz="2400" dirty="0" smtClean="0">
              <a:latin typeface="Arial" pitchFamily="34" charset="0"/>
              <a:cs typeface="Arial" pitchFamily="34" charset="0"/>
            </a:endParaRPr>
          </a:p>
          <a:p>
            <a:pPr algn="just"/>
            <a:r>
              <a:rPr lang="it-IT" sz="2400" dirty="0" smtClean="0">
                <a:latin typeface="Arial" pitchFamily="34" charset="0"/>
                <a:cs typeface="Arial" pitchFamily="34" charset="0"/>
              </a:rPr>
              <a:t>Inoltre, l’articolo 59 del </a:t>
            </a:r>
            <a:r>
              <a:rPr lang="it-IT" sz="2400" dirty="0" err="1" smtClean="0">
                <a:latin typeface="Arial" pitchFamily="34" charset="0"/>
                <a:cs typeface="Arial" pitchFamily="34" charset="0"/>
              </a:rPr>
              <a:t>dlgs</a:t>
            </a:r>
            <a:r>
              <a:rPr lang="it-IT" sz="2400" dirty="0" smtClean="0">
                <a:latin typeface="Arial" pitchFamily="34" charset="0"/>
                <a:cs typeface="Arial" pitchFamily="34" charset="0"/>
              </a:rPr>
              <a:t> 163 (codice dei contratti pubblici) riportato di seguito è intermante dedicato all'accordo quadro</a:t>
            </a:r>
          </a:p>
          <a:p>
            <a:endParaRPr lang="it-IT" dirty="0"/>
          </a:p>
        </p:txBody>
      </p:sp>
      <p:sp>
        <p:nvSpPr>
          <p:cNvPr id="3" name="Titolo 2"/>
          <p:cNvSpPr>
            <a:spLocks noGrp="1"/>
          </p:cNvSpPr>
          <p:nvPr>
            <p:ph type="title"/>
          </p:nvPr>
        </p:nvSpPr>
        <p:spPr/>
        <p:txBody>
          <a:bodyPr/>
          <a:lstStyle/>
          <a:p>
            <a:pPr algn="ctr"/>
            <a:r>
              <a:rPr lang="it-IT" sz="3200" dirty="0" smtClean="0">
                <a:latin typeface="Arial" pitchFamily="34" charset="0"/>
                <a:cs typeface="Arial" pitchFamily="34" charset="0"/>
              </a:rPr>
              <a:t>Accordo Quadro</a:t>
            </a:r>
            <a:endParaRPr lang="it-IT" dirty="0">
              <a:latin typeface="Arial" pitchFamily="34" charset="0"/>
              <a:cs typeface="Arial" pitchFamily="34" charset="0"/>
            </a:endParaRPr>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21</a:t>
            </a:fld>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pPr marL="342900" indent="-342900" algn="just">
              <a:buAutoNum type="arabicPeriod"/>
            </a:pPr>
            <a:r>
              <a:rPr lang="it-IT" sz="1800" dirty="0" smtClean="0">
                <a:latin typeface="Arial" pitchFamily="34" charset="0"/>
                <a:cs typeface="Arial" pitchFamily="34" charset="0"/>
              </a:rPr>
              <a:t>Le stazioni appaltanti possono concludere accordi quadro. Per i lavori, gli accordi quadro sono ammessi esclusivamente in relazione ai lavori di manutenzione. Gli accordi quadro non sono ammessi per la progettazione e per gli altri servizi di natura intellettuale.</a:t>
            </a:r>
          </a:p>
          <a:p>
            <a:pPr marL="342900" indent="-342900" algn="just"/>
            <a:endParaRPr lang="it-IT" sz="1800" dirty="0" smtClean="0">
              <a:latin typeface="Arial" pitchFamily="34" charset="0"/>
              <a:cs typeface="Arial" pitchFamily="34" charset="0"/>
            </a:endParaRPr>
          </a:p>
          <a:p>
            <a:pPr algn="just">
              <a:tabLst>
                <a:tab pos="357188" algn="l"/>
                <a:tab pos="447675" algn="l"/>
              </a:tabLst>
            </a:pPr>
            <a:r>
              <a:rPr lang="it-IT" sz="1800" dirty="0" smtClean="0">
                <a:latin typeface="Arial" pitchFamily="34" charset="0"/>
                <a:cs typeface="Arial" pitchFamily="34" charset="0"/>
              </a:rPr>
              <a:t>2. Ai fini della conclusione di un accordo quadro, le stazioni 	appaltanti seguono le regole di procedura previste dalla 	presente parte in tutte le fasi fino all'aggiudicazione degli appalti 	basati su tale accordo quadro. Le parti dell'accordo quadro sono 	scelte applicando i criteri di aggiudicazione definiti ai sensi degli 	articoli 81 e seguenti.</a:t>
            </a:r>
          </a:p>
          <a:p>
            <a:endParaRPr lang="it-IT" dirty="0"/>
          </a:p>
        </p:txBody>
      </p:sp>
      <p:sp>
        <p:nvSpPr>
          <p:cNvPr id="3" name="Titolo 2"/>
          <p:cNvSpPr>
            <a:spLocks noGrp="1"/>
          </p:cNvSpPr>
          <p:nvPr>
            <p:ph type="title"/>
          </p:nvPr>
        </p:nvSpPr>
        <p:spPr/>
        <p:txBody>
          <a:bodyPr>
            <a:normAutofit fontScale="90000"/>
          </a:bodyPr>
          <a:lstStyle/>
          <a:p>
            <a:pPr algn="ctr"/>
            <a:r>
              <a:rPr lang="it-IT" sz="3200" dirty="0" smtClean="0">
                <a:latin typeface="Arial" pitchFamily="34" charset="0"/>
                <a:cs typeface="Arial" pitchFamily="34" charset="0"/>
              </a:rPr>
              <a:t>Art. 59. Accordi quadro</a:t>
            </a:r>
            <a:br>
              <a:rPr lang="it-IT" sz="3200" dirty="0" smtClean="0">
                <a:latin typeface="Arial" pitchFamily="34" charset="0"/>
                <a:cs typeface="Arial" pitchFamily="34" charset="0"/>
              </a:rPr>
            </a:br>
            <a:r>
              <a:rPr lang="it-IT" sz="3200" dirty="0" smtClean="0">
                <a:latin typeface="Arial" pitchFamily="34" charset="0"/>
                <a:cs typeface="Arial" pitchFamily="34" charset="0"/>
              </a:rPr>
              <a:t>(art. 32, dir. 2004/18)</a:t>
            </a:r>
            <a:endParaRPr lang="it-IT" dirty="0">
              <a:latin typeface="Arial" pitchFamily="34" charset="0"/>
              <a:cs typeface="Arial" pitchFamily="34" charset="0"/>
            </a:endParaRPr>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22</a:t>
            </a:fld>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normAutofit/>
          </a:bodyPr>
          <a:lstStyle/>
          <a:p>
            <a:pPr algn="just">
              <a:lnSpc>
                <a:spcPct val="100000"/>
              </a:lnSpc>
              <a:spcBef>
                <a:spcPts val="0"/>
              </a:spcBef>
            </a:pPr>
            <a:r>
              <a:rPr lang="it-IT" dirty="0" smtClean="0">
                <a:latin typeface="Arial" pitchFamily="34" charset="0"/>
                <a:cs typeface="Arial" pitchFamily="34" charset="0"/>
              </a:rPr>
              <a:t>3. Gli appalti basati su un accordo quadro sono aggiudicati secondo le procedure previste ai commi 4 e 5. Tali procedure sono applicabili solo tra le stazioni appaltanti e gli operatori economici inizialmente parti dell'accordo quadro. In sede di aggiudicazione degli appalti pubblici basati su un accordo quadro le parti non possono in nessun caso apportare modifiche sostanziali alle condizioni fissate in tale accordo quadro, in particolare nel caso di cui al comma 4.</a:t>
            </a:r>
          </a:p>
          <a:p>
            <a:pPr algn="just">
              <a:lnSpc>
                <a:spcPct val="100000"/>
              </a:lnSpc>
              <a:spcBef>
                <a:spcPts val="0"/>
              </a:spcBef>
            </a:pPr>
            <a:r>
              <a:rPr lang="it-IT" dirty="0" smtClean="0">
                <a:latin typeface="Arial" pitchFamily="34" charset="0"/>
                <a:cs typeface="Arial" pitchFamily="34" charset="0"/>
              </a:rPr>
              <a:t>4. Quando un accordo quadro è concluso con un solo operatore economico, gli appalti basati su tale accordo quadro sono aggiudicati entro i limiti delle condizioni fissate nell'accordo quadro. Per l'aggiudicazione di tali appalti, le stazioni appaltanti possono consultare per iscritto l'operatore parte dell'accordo quadro, chiedendogli di completare, se necessario, la sua offerta.</a:t>
            </a:r>
          </a:p>
          <a:p>
            <a:pPr algn="just">
              <a:lnSpc>
                <a:spcPct val="100000"/>
              </a:lnSpc>
              <a:spcBef>
                <a:spcPts val="0"/>
              </a:spcBef>
            </a:pPr>
            <a:r>
              <a:rPr lang="it-IT" dirty="0" smtClean="0">
                <a:latin typeface="Arial" pitchFamily="34" charset="0"/>
                <a:cs typeface="Arial" pitchFamily="34" charset="0"/>
              </a:rPr>
              <a:t>5. Quando un accordo quadro è concluso con più operatori economici, il numero di questi deve essere almeno pari a tre, purché vi sia un numero sufficiente di operatori economici che soddisfano i criteri di selezione, ovvero di offerte accettabili corrispondenti ai criteri di aggiudicazione.</a:t>
            </a:r>
          </a:p>
          <a:p>
            <a:endParaRPr lang="it-IT" dirty="0"/>
          </a:p>
        </p:txBody>
      </p:sp>
      <p:sp>
        <p:nvSpPr>
          <p:cNvPr id="3" name="Titolo 2"/>
          <p:cNvSpPr>
            <a:spLocks noGrp="1"/>
          </p:cNvSpPr>
          <p:nvPr>
            <p:ph type="title"/>
          </p:nvPr>
        </p:nvSpPr>
        <p:spPr/>
        <p:txBody>
          <a:bodyPr/>
          <a:lstStyle/>
          <a:p>
            <a:pPr algn="ctr"/>
            <a:r>
              <a:rPr lang="it-IT" sz="2800" dirty="0" smtClean="0">
                <a:latin typeface="Arial" pitchFamily="34" charset="0"/>
                <a:cs typeface="Arial" pitchFamily="34" charset="0"/>
              </a:rPr>
              <a:t>Art. 59. Accordi quadro</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23</a:t>
            </a:fld>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pPr algn="just">
              <a:lnSpc>
                <a:spcPct val="100000"/>
              </a:lnSpc>
              <a:spcBef>
                <a:spcPts val="0"/>
              </a:spcBef>
            </a:pPr>
            <a:r>
              <a:rPr lang="it-IT" dirty="0" smtClean="0">
                <a:latin typeface="Arial" pitchFamily="34" charset="0"/>
                <a:cs typeface="Arial" pitchFamily="34" charset="0"/>
              </a:rPr>
              <a:t>6. Gli appalti basati su accordi quadro conclusi con più operatori economici possono essere aggiudicati mediante applicazione delle condizioni stabilite nell'accordo quadro senza nuovo confronto competitivo.</a:t>
            </a:r>
          </a:p>
          <a:p>
            <a:pPr algn="just">
              <a:lnSpc>
                <a:spcPct val="100000"/>
              </a:lnSpc>
              <a:spcBef>
                <a:spcPts val="0"/>
              </a:spcBef>
            </a:pPr>
            <a:endParaRPr lang="it-IT" dirty="0" smtClean="0">
              <a:latin typeface="Arial" pitchFamily="34" charset="0"/>
              <a:cs typeface="Arial" pitchFamily="34" charset="0"/>
            </a:endParaRPr>
          </a:p>
          <a:p>
            <a:pPr algn="just">
              <a:lnSpc>
                <a:spcPct val="100000"/>
              </a:lnSpc>
              <a:spcBef>
                <a:spcPts val="0"/>
              </a:spcBef>
            </a:pPr>
            <a:r>
              <a:rPr lang="it-IT" dirty="0" smtClean="0">
                <a:latin typeface="Arial" pitchFamily="34" charset="0"/>
                <a:cs typeface="Arial" pitchFamily="34" charset="0"/>
              </a:rPr>
              <a:t>7. Per il caso di cui al comma 6, l'aggiudicazione dell'accordo quadro contiene l'ordine di priorità, privilegiando il criterio della rotazione, per la scelta dell'operatore economico cui affidare il singolo appalto.</a:t>
            </a:r>
          </a:p>
          <a:p>
            <a:pPr algn="just">
              <a:lnSpc>
                <a:spcPct val="100000"/>
              </a:lnSpc>
              <a:spcBef>
                <a:spcPts val="0"/>
              </a:spcBef>
            </a:pPr>
            <a:endParaRPr lang="it-IT" dirty="0" smtClean="0">
              <a:latin typeface="Arial" pitchFamily="34" charset="0"/>
              <a:cs typeface="Arial" pitchFamily="34" charset="0"/>
            </a:endParaRPr>
          </a:p>
          <a:p>
            <a:pPr algn="just">
              <a:lnSpc>
                <a:spcPct val="100000"/>
              </a:lnSpc>
              <a:spcBef>
                <a:spcPts val="0"/>
              </a:spcBef>
            </a:pPr>
            <a:r>
              <a:rPr lang="it-IT" dirty="0" smtClean="0">
                <a:latin typeface="Arial" pitchFamily="34" charset="0"/>
                <a:cs typeface="Arial" pitchFamily="34" charset="0"/>
              </a:rPr>
              <a:t>8. Gli appalti basati su accordi quadro conclusi con più operatori economici, qualora l'accordo quadro non fissi tutte le condizioni, possono essere affidati solo dopo aver rilanciato il confronto competitivo fra le parti in base alle medesime condizioni, se necessario precisandole, e, se del caso, ad altre condizioni indicate nel capitolato d'oneri dell'accordo quadro, secondo la seguente procedura:</a:t>
            </a:r>
          </a:p>
          <a:p>
            <a:endParaRPr lang="it-IT" dirty="0"/>
          </a:p>
        </p:txBody>
      </p:sp>
      <p:sp>
        <p:nvSpPr>
          <p:cNvPr id="3" name="Titolo 2"/>
          <p:cNvSpPr>
            <a:spLocks noGrp="1"/>
          </p:cNvSpPr>
          <p:nvPr>
            <p:ph type="title"/>
          </p:nvPr>
        </p:nvSpPr>
        <p:spPr/>
        <p:txBody>
          <a:bodyPr/>
          <a:lstStyle/>
          <a:p>
            <a:pPr algn="ctr"/>
            <a:r>
              <a:rPr lang="it-IT" sz="3200" dirty="0" smtClean="0">
                <a:latin typeface="Arial" pitchFamily="34" charset="0"/>
                <a:cs typeface="Arial" pitchFamily="34" charset="0"/>
              </a:rPr>
              <a:t>Art. 59. Accordi quadro</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24</a:t>
            </a:fld>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pPr marL="342900" indent="-342900" algn="just">
              <a:lnSpc>
                <a:spcPct val="100000"/>
              </a:lnSpc>
              <a:spcBef>
                <a:spcPts val="0"/>
              </a:spcBef>
              <a:buAutoNum type="alphaLcParenR"/>
            </a:pPr>
            <a:r>
              <a:rPr lang="it-IT" dirty="0" smtClean="0">
                <a:latin typeface="Arial" pitchFamily="34" charset="0"/>
                <a:cs typeface="Arial" pitchFamily="34" charset="0"/>
              </a:rPr>
              <a:t>per ogni appalto da aggiudicare le stazioni appaltanti consultano per iscritto gli operatori economici che sono in grado di realizzare l'oggetto dell'appalto;</a:t>
            </a:r>
          </a:p>
          <a:p>
            <a:pPr marL="342900" indent="-342900" algn="just">
              <a:lnSpc>
                <a:spcPct val="100000"/>
              </a:lnSpc>
              <a:spcBef>
                <a:spcPts val="0"/>
              </a:spcBef>
              <a:buAutoNum type="alphaLcParenR"/>
            </a:pPr>
            <a:endParaRPr lang="it-IT" dirty="0" smtClean="0">
              <a:latin typeface="Arial" pitchFamily="34" charset="0"/>
              <a:cs typeface="Arial" pitchFamily="34" charset="0"/>
            </a:endParaRPr>
          </a:p>
          <a:p>
            <a:pPr algn="just">
              <a:lnSpc>
                <a:spcPct val="100000"/>
              </a:lnSpc>
              <a:spcBef>
                <a:spcPts val="0"/>
              </a:spcBef>
              <a:tabLst>
                <a:tab pos="268288" algn="l"/>
              </a:tabLst>
            </a:pPr>
            <a:r>
              <a:rPr lang="it-IT" dirty="0" smtClean="0">
                <a:latin typeface="Arial" pitchFamily="34" charset="0"/>
                <a:cs typeface="Arial" pitchFamily="34" charset="0"/>
              </a:rPr>
              <a:t>b) le stazioni appaltanti fissano un termine sufficiente per presentare le 	offerte relative a ciascun appalto specifico tenendo conto di elementi 	quali la complessità dell'oggetto dell'appalto e il tempo necessario per la 	trasmissione delle offerte;</a:t>
            </a:r>
          </a:p>
          <a:p>
            <a:pPr algn="just">
              <a:lnSpc>
                <a:spcPct val="100000"/>
              </a:lnSpc>
              <a:spcBef>
                <a:spcPts val="0"/>
              </a:spcBef>
            </a:pPr>
            <a:endParaRPr lang="it-IT" dirty="0" smtClean="0">
              <a:latin typeface="Arial" pitchFamily="34" charset="0"/>
              <a:cs typeface="Arial" pitchFamily="34" charset="0"/>
            </a:endParaRPr>
          </a:p>
          <a:p>
            <a:pPr algn="just">
              <a:lnSpc>
                <a:spcPct val="100000"/>
              </a:lnSpc>
              <a:spcBef>
                <a:spcPts val="0"/>
              </a:spcBef>
              <a:tabLst>
                <a:tab pos="268288" algn="l"/>
              </a:tabLst>
            </a:pPr>
            <a:r>
              <a:rPr lang="it-IT" dirty="0" smtClean="0">
                <a:latin typeface="Arial" pitchFamily="34" charset="0"/>
                <a:cs typeface="Arial" pitchFamily="34" charset="0"/>
              </a:rPr>
              <a:t>c) le offerte sono presentate per iscritto e il loro contenuto deve rimanere 	segreto fino alla scadenza del termine previsto per la loro presentazione;</a:t>
            </a:r>
          </a:p>
          <a:p>
            <a:pPr algn="just">
              <a:lnSpc>
                <a:spcPct val="100000"/>
              </a:lnSpc>
              <a:spcBef>
                <a:spcPts val="0"/>
              </a:spcBef>
            </a:pPr>
            <a:endParaRPr lang="it-IT" dirty="0" smtClean="0">
              <a:latin typeface="Arial" pitchFamily="34" charset="0"/>
              <a:cs typeface="Arial" pitchFamily="34" charset="0"/>
            </a:endParaRPr>
          </a:p>
          <a:p>
            <a:pPr algn="just">
              <a:lnSpc>
                <a:spcPct val="100000"/>
              </a:lnSpc>
              <a:spcBef>
                <a:spcPts val="0"/>
              </a:spcBef>
              <a:tabLst>
                <a:tab pos="268288" algn="l"/>
              </a:tabLst>
            </a:pPr>
            <a:r>
              <a:rPr lang="it-IT" dirty="0" smtClean="0">
                <a:latin typeface="Arial" pitchFamily="34" charset="0"/>
                <a:cs typeface="Arial" pitchFamily="34" charset="0"/>
              </a:rPr>
              <a:t>d) le stazioni appaltanti aggiudicano ogni appalto all'offerente che ha </a:t>
            </a:r>
            <a:r>
              <a:rPr lang="it-IT" dirty="0" err="1" smtClean="0">
                <a:latin typeface="Arial" pitchFamily="34" charset="0"/>
                <a:cs typeface="Arial" pitchFamily="34" charset="0"/>
              </a:rPr>
              <a:t>pr</a:t>
            </a:r>
            <a:r>
              <a:rPr lang="it-IT" dirty="0" smtClean="0">
                <a:latin typeface="Arial" pitchFamily="34" charset="0"/>
                <a:cs typeface="Arial" pitchFamily="34" charset="0"/>
              </a:rPr>
              <a:t>	esentato l'offerta migliore sulla base dei criteri di aggiudicazione fissati nel 	capitolato d'oneri dell'accordo quadro.</a:t>
            </a:r>
          </a:p>
          <a:p>
            <a:endParaRPr lang="it-IT" dirty="0"/>
          </a:p>
        </p:txBody>
      </p:sp>
      <p:sp>
        <p:nvSpPr>
          <p:cNvPr id="3" name="Titolo 2"/>
          <p:cNvSpPr>
            <a:spLocks noGrp="1"/>
          </p:cNvSpPr>
          <p:nvPr>
            <p:ph type="title"/>
          </p:nvPr>
        </p:nvSpPr>
        <p:spPr/>
        <p:txBody>
          <a:bodyPr/>
          <a:lstStyle/>
          <a:p>
            <a:pPr algn="ctr"/>
            <a:r>
              <a:rPr lang="it-IT" sz="2800" dirty="0" smtClean="0">
                <a:latin typeface="Arial" pitchFamily="34" charset="0"/>
                <a:cs typeface="Arial" pitchFamily="34" charset="0"/>
              </a:rPr>
              <a:t>Art. 59. Accordi quadro</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25</a:t>
            </a:fld>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pPr algn="just">
              <a:lnSpc>
                <a:spcPct val="100000"/>
              </a:lnSpc>
              <a:spcBef>
                <a:spcPts val="0"/>
              </a:spcBef>
            </a:pPr>
            <a:r>
              <a:rPr lang="it-IT" sz="1800" dirty="0" smtClean="0">
                <a:latin typeface="Arial" pitchFamily="34" charset="0"/>
                <a:cs typeface="Arial" pitchFamily="34" charset="0"/>
              </a:rPr>
              <a:t>9. La durata di un accordo quadro non può superare i quattro anni, salvo in casi eccezionali debitamente motivati, in particolare, dall'oggetto dell'accordo quadro. </a:t>
            </a:r>
          </a:p>
          <a:p>
            <a:pPr algn="just">
              <a:lnSpc>
                <a:spcPct val="100000"/>
              </a:lnSpc>
              <a:spcBef>
                <a:spcPts val="0"/>
              </a:spcBef>
            </a:pPr>
            <a:endParaRPr lang="it-IT" sz="1800" dirty="0" smtClean="0">
              <a:latin typeface="Arial" pitchFamily="34" charset="0"/>
              <a:cs typeface="Arial" pitchFamily="34" charset="0"/>
            </a:endParaRPr>
          </a:p>
          <a:p>
            <a:pPr algn="just">
              <a:lnSpc>
                <a:spcPct val="100000"/>
              </a:lnSpc>
              <a:spcBef>
                <a:spcPts val="0"/>
              </a:spcBef>
            </a:pPr>
            <a:r>
              <a:rPr lang="it-IT" sz="1800" dirty="0" smtClean="0">
                <a:latin typeface="Arial" pitchFamily="34" charset="0"/>
                <a:cs typeface="Arial" pitchFamily="34" charset="0"/>
              </a:rPr>
              <a:t>10. Le stazioni appaltanti non possono ricorrere agli accordi quadro in modo abusivo o in modo da ostacolare , limitare o distorcere la concorrenza.</a:t>
            </a:r>
          </a:p>
          <a:p>
            <a:pPr marL="447675" indent="-447675" algn="just">
              <a:lnSpc>
                <a:spcPct val="100000"/>
              </a:lnSpc>
              <a:spcBef>
                <a:spcPts val="0"/>
              </a:spcBef>
              <a:tabLst>
                <a:tab pos="447675" algn="l"/>
              </a:tabLst>
            </a:pPr>
            <a:endParaRPr lang="it-IT" sz="1800" dirty="0" smtClean="0">
              <a:latin typeface="Arial" pitchFamily="34" charset="0"/>
              <a:cs typeface="Arial" pitchFamily="34" charset="0"/>
            </a:endParaRPr>
          </a:p>
          <a:p>
            <a:pPr algn="just" defTabSz="179388">
              <a:lnSpc>
                <a:spcPct val="100000"/>
              </a:lnSpc>
              <a:spcBef>
                <a:spcPts val="0"/>
              </a:spcBef>
            </a:pPr>
            <a:r>
              <a:rPr lang="it-IT" sz="1800" dirty="0" smtClean="0">
                <a:latin typeface="Arial" pitchFamily="34" charset="0"/>
                <a:cs typeface="Arial" pitchFamily="34" charset="0"/>
              </a:rPr>
              <a:t>Anche per i settori speciali vi è la possibilità dell'Accordo quadro come disciplinato dall'articolo 222 del Codice dei contratti</a:t>
            </a:r>
          </a:p>
          <a:p>
            <a:endParaRPr lang="it-IT" dirty="0"/>
          </a:p>
        </p:txBody>
      </p:sp>
      <p:sp>
        <p:nvSpPr>
          <p:cNvPr id="3" name="Titolo 2"/>
          <p:cNvSpPr>
            <a:spLocks noGrp="1"/>
          </p:cNvSpPr>
          <p:nvPr>
            <p:ph type="title"/>
          </p:nvPr>
        </p:nvSpPr>
        <p:spPr/>
        <p:txBody>
          <a:bodyPr/>
          <a:lstStyle/>
          <a:p>
            <a:pPr algn="ctr"/>
            <a:r>
              <a:rPr lang="it-IT" sz="3200" dirty="0" smtClean="0">
                <a:latin typeface="Arial" pitchFamily="34" charset="0"/>
                <a:cs typeface="Arial" pitchFamily="34" charset="0"/>
              </a:rPr>
              <a:t>Art. 59. Accordi quadro</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26</a:t>
            </a:fld>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idx="1"/>
          </p:nvPr>
        </p:nvSpPr>
        <p:spPr>
          <a:xfrm>
            <a:off x="675861" y="1468622"/>
            <a:ext cx="7890289" cy="4887728"/>
          </a:xfrm>
        </p:spPr>
        <p:txBody>
          <a:bodyPr>
            <a:normAutofit fontScale="47500" lnSpcReduction="20000"/>
          </a:bodyPr>
          <a:lstStyle/>
          <a:p>
            <a:pPr algn="just">
              <a:lnSpc>
                <a:spcPct val="120000"/>
              </a:lnSpc>
              <a:spcBef>
                <a:spcPts val="0"/>
              </a:spcBef>
              <a:buFontTx/>
              <a:buNone/>
            </a:pPr>
            <a:r>
              <a:rPr lang="it-IT" sz="2500" dirty="0" smtClean="0">
                <a:latin typeface="Arial" pitchFamily="34" charset="0"/>
                <a:cs typeface="Arial" pitchFamily="34" charset="0"/>
              </a:rPr>
              <a:t>Le disposizioni contenute nel </a:t>
            </a:r>
            <a:r>
              <a:rPr lang="it-IT" sz="2500" dirty="0" err="1" smtClean="0">
                <a:latin typeface="Arial" pitchFamily="34" charset="0"/>
                <a:cs typeface="Arial" pitchFamily="34" charset="0"/>
              </a:rPr>
              <a:t>d.lgs</a:t>
            </a:r>
            <a:r>
              <a:rPr lang="it-IT" sz="2500" dirty="0" smtClean="0">
                <a:latin typeface="Arial" pitchFamily="34" charset="0"/>
                <a:cs typeface="Arial" pitchFamily="34" charset="0"/>
              </a:rPr>
              <a:t> 163/2006, che delle centrali di committenza all’articolo 3, comma 34, danno una definizione molto precisa: “</a:t>
            </a:r>
            <a:r>
              <a:rPr lang="it-IT" sz="2500" i="1" dirty="0" smtClean="0">
                <a:latin typeface="Arial" pitchFamily="34" charset="0"/>
                <a:cs typeface="Arial" pitchFamily="34" charset="0"/>
              </a:rPr>
              <a:t>La «centrale di committenza» è un’amministrazione aggiudicatrice che:</a:t>
            </a:r>
          </a:p>
          <a:p>
            <a:pPr algn="just">
              <a:lnSpc>
                <a:spcPct val="120000"/>
              </a:lnSpc>
              <a:spcBef>
                <a:spcPts val="0"/>
              </a:spcBef>
              <a:buFontTx/>
              <a:buNone/>
            </a:pPr>
            <a:endParaRPr lang="it-IT" sz="2500" i="1" dirty="0" smtClean="0">
              <a:latin typeface="Arial" pitchFamily="34" charset="0"/>
              <a:cs typeface="Arial" pitchFamily="34" charset="0"/>
            </a:endParaRPr>
          </a:p>
          <a:p>
            <a:pPr algn="just">
              <a:lnSpc>
                <a:spcPct val="120000"/>
              </a:lnSpc>
              <a:spcBef>
                <a:spcPts val="0"/>
              </a:spcBef>
              <a:buFontTx/>
              <a:buNone/>
            </a:pPr>
            <a:r>
              <a:rPr lang="it-IT" sz="2500" i="1" dirty="0" smtClean="0">
                <a:latin typeface="Arial" pitchFamily="34" charset="0"/>
                <a:cs typeface="Arial" pitchFamily="34" charset="0"/>
              </a:rPr>
              <a:t>- acquista forniture o servizi destinati ad amministrazioni aggiudicatrici o altri enti aggiudicatori, </a:t>
            </a:r>
          </a:p>
          <a:p>
            <a:pPr algn="just">
              <a:lnSpc>
                <a:spcPct val="120000"/>
              </a:lnSpc>
              <a:spcBef>
                <a:spcPts val="0"/>
              </a:spcBef>
              <a:buFontTx/>
              <a:buNone/>
            </a:pPr>
            <a:r>
              <a:rPr lang="it-IT" sz="2500" i="1" dirty="0" smtClean="0">
                <a:latin typeface="Arial" pitchFamily="34" charset="0"/>
                <a:cs typeface="Arial" pitchFamily="34" charset="0"/>
              </a:rPr>
              <a:t>o </a:t>
            </a:r>
          </a:p>
          <a:p>
            <a:pPr algn="just">
              <a:lnSpc>
                <a:spcPct val="120000"/>
              </a:lnSpc>
              <a:spcBef>
                <a:spcPts val="0"/>
              </a:spcBef>
              <a:buFontTx/>
              <a:buChar char="-"/>
            </a:pPr>
            <a:r>
              <a:rPr lang="it-IT" sz="2500" i="1" dirty="0" smtClean="0">
                <a:latin typeface="Arial" pitchFamily="34" charset="0"/>
                <a:cs typeface="Arial" pitchFamily="34" charset="0"/>
              </a:rPr>
              <a:t>aggiudica appalti pubblici o conclude accordi quadro di lavori, forniture o servizi destinati ad amministrazioni aggiudicatrici o altri enti aggiudicatori</a:t>
            </a:r>
            <a:r>
              <a:rPr lang="it-IT" sz="2500" dirty="0" smtClean="0">
                <a:latin typeface="Arial" pitchFamily="34" charset="0"/>
                <a:cs typeface="Arial" pitchFamily="34" charset="0"/>
              </a:rPr>
              <a:t>”.</a:t>
            </a:r>
          </a:p>
          <a:p>
            <a:pPr algn="just">
              <a:lnSpc>
                <a:spcPct val="120000"/>
              </a:lnSpc>
              <a:spcBef>
                <a:spcPts val="0"/>
              </a:spcBef>
              <a:buFontTx/>
              <a:buChar char="-"/>
            </a:pPr>
            <a:endParaRPr lang="it-IT" sz="2500" dirty="0" smtClean="0">
              <a:latin typeface="Arial" pitchFamily="34" charset="0"/>
              <a:cs typeface="Arial" pitchFamily="34" charset="0"/>
            </a:endParaRPr>
          </a:p>
          <a:p>
            <a:pPr algn="just">
              <a:lnSpc>
                <a:spcPct val="120000"/>
              </a:lnSpc>
              <a:spcBef>
                <a:spcPts val="0"/>
              </a:spcBef>
              <a:buFontTx/>
              <a:buNone/>
            </a:pPr>
            <a:r>
              <a:rPr lang="it-IT" sz="2500" dirty="0" smtClean="0">
                <a:latin typeface="Arial" pitchFamily="34" charset="0"/>
                <a:cs typeface="Arial" pitchFamily="34" charset="0"/>
              </a:rPr>
              <a:t>Le indicazioni della norma appena citata sono molto precise:</a:t>
            </a:r>
          </a:p>
          <a:p>
            <a:pPr algn="just">
              <a:lnSpc>
                <a:spcPct val="120000"/>
              </a:lnSpc>
              <a:spcBef>
                <a:spcPts val="0"/>
              </a:spcBef>
              <a:buFontTx/>
              <a:buNone/>
            </a:pPr>
            <a:r>
              <a:rPr lang="it-IT" sz="2500" dirty="0" smtClean="0">
                <a:latin typeface="Arial" pitchFamily="34" charset="0"/>
                <a:cs typeface="Arial" pitchFamily="34" charset="0"/>
              </a:rPr>
              <a:t>1) la centrale di committenza è un’amministrazione aggiudicatrice; si deve trattare, pertanto, necessariamente di uno dei soggetti qualificati come tali sempre dal </a:t>
            </a:r>
            <a:r>
              <a:rPr lang="it-IT" sz="2500" dirty="0" err="1" smtClean="0">
                <a:latin typeface="Arial" pitchFamily="34" charset="0"/>
                <a:cs typeface="Arial" pitchFamily="34" charset="0"/>
              </a:rPr>
              <a:t>d.lgs</a:t>
            </a:r>
            <a:r>
              <a:rPr lang="it-IT" sz="2500" dirty="0" smtClean="0">
                <a:latin typeface="Arial" pitchFamily="34" charset="0"/>
                <a:cs typeface="Arial" pitchFamily="34" charset="0"/>
              </a:rPr>
              <a:t> 163/2006; non sono ammissibili soggetti di diritto pubblico o privato (associazioni, fondazioni e altro), che si costituiscano apposta per lo scopo;</a:t>
            </a:r>
          </a:p>
          <a:p>
            <a:pPr algn="just">
              <a:lnSpc>
                <a:spcPct val="120000"/>
              </a:lnSpc>
              <a:spcBef>
                <a:spcPts val="0"/>
              </a:spcBef>
              <a:buFontTx/>
              <a:buNone/>
            </a:pPr>
            <a:endParaRPr lang="it-IT" sz="2500" dirty="0" smtClean="0">
              <a:latin typeface="Arial" pitchFamily="34" charset="0"/>
              <a:cs typeface="Arial" pitchFamily="34" charset="0"/>
            </a:endParaRPr>
          </a:p>
          <a:p>
            <a:pPr algn="just">
              <a:lnSpc>
                <a:spcPct val="120000"/>
              </a:lnSpc>
              <a:spcBef>
                <a:spcPts val="0"/>
              </a:spcBef>
              <a:buFontTx/>
              <a:buNone/>
            </a:pPr>
            <a:r>
              <a:rPr lang="it-IT" sz="2500" dirty="0" smtClean="0">
                <a:latin typeface="Arial" pitchFamily="34" charset="0"/>
                <a:cs typeface="Arial" pitchFamily="34" charset="0"/>
              </a:rPr>
              <a:t>2) una prima opzione di attività delle </a:t>
            </a:r>
            <a:r>
              <a:rPr lang="it-IT" sz="2500" dirty="0" err="1" smtClean="0">
                <a:latin typeface="Arial" pitchFamily="34" charset="0"/>
                <a:cs typeface="Arial" pitchFamily="34" charset="0"/>
              </a:rPr>
              <a:t>Cdc</a:t>
            </a:r>
            <a:r>
              <a:rPr lang="it-IT" sz="2500" dirty="0" smtClean="0">
                <a:latin typeface="Arial" pitchFamily="34" charset="0"/>
                <a:cs typeface="Arial" pitchFamily="34" charset="0"/>
              </a:rPr>
              <a:t> è acquistare forniture o servizi (dunque, non appalti di lavori), a beneficio di altre amministrazioni aggiudicatici;</a:t>
            </a:r>
          </a:p>
          <a:p>
            <a:pPr algn="just">
              <a:lnSpc>
                <a:spcPct val="120000"/>
              </a:lnSpc>
              <a:spcBef>
                <a:spcPts val="0"/>
              </a:spcBef>
              <a:buFontTx/>
              <a:buNone/>
            </a:pPr>
            <a:endParaRPr lang="it-IT" sz="2500" dirty="0" smtClean="0">
              <a:latin typeface="Arial" pitchFamily="34" charset="0"/>
              <a:cs typeface="Arial" pitchFamily="34" charset="0"/>
            </a:endParaRPr>
          </a:p>
          <a:p>
            <a:pPr algn="just">
              <a:lnSpc>
                <a:spcPct val="120000"/>
              </a:lnSpc>
              <a:spcBef>
                <a:spcPts val="0"/>
              </a:spcBef>
              <a:buFontTx/>
              <a:buNone/>
            </a:pPr>
            <a:r>
              <a:rPr lang="it-IT" sz="2500" dirty="0" smtClean="0">
                <a:latin typeface="Arial" pitchFamily="34" charset="0"/>
                <a:cs typeface="Arial" pitchFamily="34" charset="0"/>
              </a:rPr>
              <a:t>3) una seconda opzione consiste nell’operare a servizio di altre amministrazioni o limitandosi a gestire la procedure di gara per loro conto; oppure realizzando accordi quadro, in questo caso estesi a lavori, servizi e forniture, a beneficio di altre amministrazioni.</a:t>
            </a:r>
          </a:p>
          <a:p>
            <a:pPr algn="just">
              <a:lnSpc>
                <a:spcPct val="120000"/>
              </a:lnSpc>
              <a:spcBef>
                <a:spcPts val="0"/>
              </a:spcBef>
              <a:buFontTx/>
              <a:buNone/>
            </a:pPr>
            <a:endParaRPr lang="it-IT" sz="2500" dirty="0" smtClean="0">
              <a:latin typeface="Arial" pitchFamily="34" charset="0"/>
              <a:cs typeface="Arial" pitchFamily="34" charset="0"/>
            </a:endParaRPr>
          </a:p>
          <a:p>
            <a:pPr algn="just">
              <a:lnSpc>
                <a:spcPct val="120000"/>
              </a:lnSpc>
              <a:spcBef>
                <a:spcPts val="0"/>
              </a:spcBef>
              <a:buFontTx/>
              <a:buNone/>
            </a:pPr>
            <a:r>
              <a:rPr lang="it-IT" sz="2500" dirty="0" smtClean="0">
                <a:latin typeface="Arial" pitchFamily="34" charset="0"/>
                <a:cs typeface="Arial" pitchFamily="34" charset="0"/>
              </a:rPr>
              <a:t>Possiamo affermare, allora, che esistono tre tipologie di </a:t>
            </a:r>
            <a:r>
              <a:rPr lang="it-IT" sz="2500" dirty="0" err="1" smtClean="0">
                <a:latin typeface="Arial" pitchFamily="34" charset="0"/>
                <a:cs typeface="Arial" pitchFamily="34" charset="0"/>
              </a:rPr>
              <a:t>Cdc</a:t>
            </a:r>
            <a:r>
              <a:rPr lang="it-IT" sz="2500" dirty="0" smtClean="0">
                <a:latin typeface="Arial" pitchFamily="34" charset="0"/>
                <a:cs typeface="Arial" pitchFamily="34" charset="0"/>
              </a:rPr>
              <a:t>:</a:t>
            </a:r>
          </a:p>
          <a:p>
            <a:pPr algn="just">
              <a:lnSpc>
                <a:spcPct val="120000"/>
              </a:lnSpc>
              <a:spcBef>
                <a:spcPts val="0"/>
              </a:spcBef>
              <a:buFontTx/>
              <a:buNone/>
            </a:pPr>
            <a:r>
              <a:rPr lang="it-IT" sz="2500" dirty="0" smtClean="0">
                <a:latin typeface="Arial" pitchFamily="34" charset="0"/>
                <a:cs typeface="Arial" pitchFamily="34" charset="0"/>
              </a:rPr>
              <a:t>a) la </a:t>
            </a:r>
            <a:r>
              <a:rPr lang="it-IT" sz="2500" dirty="0" err="1" smtClean="0">
                <a:latin typeface="Arial" pitchFamily="34" charset="0"/>
                <a:cs typeface="Arial" pitchFamily="34" charset="0"/>
              </a:rPr>
              <a:t>Cdc</a:t>
            </a:r>
            <a:r>
              <a:rPr lang="it-IT" sz="2500" dirty="0" smtClean="0">
                <a:latin typeface="Arial" pitchFamily="34" charset="0"/>
                <a:cs typeface="Arial" pitchFamily="34" charset="0"/>
              </a:rPr>
              <a:t> come “centrale di acquisti”, che gestisce appalti di forniture o servizi, stipulando contratti a beneficio di amministrazioni terze, le quali vi aderiscono per ordinare beni e servizi alle condizioni fissate dalla </a:t>
            </a:r>
            <a:r>
              <a:rPr lang="it-IT" sz="2500" dirty="0" err="1" smtClean="0">
                <a:latin typeface="Arial" pitchFamily="34" charset="0"/>
                <a:cs typeface="Arial" pitchFamily="34" charset="0"/>
              </a:rPr>
              <a:t>Cdc</a:t>
            </a:r>
            <a:r>
              <a:rPr lang="it-IT" sz="2500" dirty="0" smtClean="0">
                <a:latin typeface="Arial" pitchFamily="34" charset="0"/>
                <a:cs typeface="Arial" pitchFamily="34" charset="0"/>
              </a:rPr>
              <a:t>;</a:t>
            </a:r>
          </a:p>
          <a:p>
            <a:pPr algn="just">
              <a:lnSpc>
                <a:spcPct val="120000"/>
              </a:lnSpc>
              <a:spcBef>
                <a:spcPts val="0"/>
              </a:spcBef>
              <a:buFontTx/>
              <a:buNone/>
            </a:pPr>
            <a:r>
              <a:rPr lang="it-IT" sz="2500" dirty="0" smtClean="0">
                <a:latin typeface="Arial" pitchFamily="34" charset="0"/>
                <a:cs typeface="Arial" pitchFamily="34" charset="0"/>
              </a:rPr>
              <a:t>b) la </a:t>
            </a:r>
            <a:r>
              <a:rPr lang="it-IT" sz="2500" dirty="0" err="1" smtClean="0">
                <a:latin typeface="Arial" pitchFamily="34" charset="0"/>
                <a:cs typeface="Arial" pitchFamily="34" charset="0"/>
              </a:rPr>
              <a:t>Cdc</a:t>
            </a:r>
            <a:r>
              <a:rPr lang="it-IT" sz="2500" dirty="0" smtClean="0">
                <a:latin typeface="Arial" pitchFamily="34" charset="0"/>
                <a:cs typeface="Arial" pitchFamily="34" charset="0"/>
              </a:rPr>
              <a:t> come “gestore di procedure di gara”, che gestisce le procedure di gara e giunge all’aggiudicazione provvisoria di prestazioni, per conto di amministrazioni che le affidano queste funzioni;</a:t>
            </a:r>
          </a:p>
          <a:p>
            <a:pPr algn="just">
              <a:lnSpc>
                <a:spcPct val="120000"/>
              </a:lnSpc>
              <a:spcBef>
                <a:spcPts val="0"/>
              </a:spcBef>
              <a:buFontTx/>
              <a:buNone/>
            </a:pPr>
            <a:r>
              <a:rPr lang="it-IT" sz="2500" dirty="0" smtClean="0">
                <a:latin typeface="Arial" pitchFamily="34" charset="0"/>
                <a:cs typeface="Arial" pitchFamily="34" charset="0"/>
              </a:rPr>
              <a:t>c) la </a:t>
            </a:r>
            <a:r>
              <a:rPr lang="it-IT" sz="2500" dirty="0" err="1" smtClean="0">
                <a:latin typeface="Arial" pitchFamily="34" charset="0"/>
                <a:cs typeface="Arial" pitchFamily="34" charset="0"/>
              </a:rPr>
              <a:t>Cdc</a:t>
            </a:r>
            <a:r>
              <a:rPr lang="it-IT" sz="2500" dirty="0" smtClean="0">
                <a:latin typeface="Arial" pitchFamily="34" charset="0"/>
                <a:cs typeface="Arial" pitchFamily="34" charset="0"/>
              </a:rPr>
              <a:t> come “gestore di accordi quadro”, conclusi sempre a beneficio di amministrazioni terze.</a:t>
            </a:r>
          </a:p>
          <a:p>
            <a:endParaRPr lang="it-IT" dirty="0"/>
          </a:p>
        </p:txBody>
      </p:sp>
      <p:sp>
        <p:nvSpPr>
          <p:cNvPr id="2" name="Titolo 1"/>
          <p:cNvSpPr>
            <a:spLocks noGrp="1"/>
          </p:cNvSpPr>
          <p:nvPr>
            <p:ph type="title"/>
          </p:nvPr>
        </p:nvSpPr>
        <p:spPr/>
        <p:txBody>
          <a:bodyPr/>
          <a:lstStyle/>
          <a:p>
            <a:pPr algn="ctr"/>
            <a:r>
              <a:rPr lang="it-IT" sz="2800" dirty="0" smtClean="0">
                <a:latin typeface="Times New Roman" pitchFamily="18" charset="0"/>
              </a:rPr>
              <a:t>Le relazioni tra comune e Unione</a:t>
            </a:r>
            <a:endParaRPr lang="it-IT" dirty="0"/>
          </a:p>
        </p:txBody>
      </p:sp>
      <p:sp>
        <p:nvSpPr>
          <p:cNvPr id="3" name="Segnaposto numero diapositiva 2"/>
          <p:cNvSpPr>
            <a:spLocks noGrp="1"/>
          </p:cNvSpPr>
          <p:nvPr>
            <p:ph type="sldNum" sz="quarter" idx="12"/>
          </p:nvPr>
        </p:nvSpPr>
        <p:spPr/>
        <p:txBody>
          <a:bodyPr/>
          <a:lstStyle/>
          <a:p>
            <a:pPr>
              <a:defRPr/>
            </a:pPr>
            <a:fld id="{5583C67E-A566-473C-9242-77C8E4ED32CF}" type="slidenum">
              <a:rPr lang="it-IT" smtClean="0"/>
              <a:pPr>
                <a:defRPr/>
              </a:pPr>
              <a:t>27</a:t>
            </a:fld>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normAutofit fontScale="70000" lnSpcReduction="20000"/>
          </a:bodyPr>
          <a:lstStyle/>
          <a:p>
            <a:pPr>
              <a:lnSpc>
                <a:spcPct val="90000"/>
              </a:lnSpc>
              <a:buFontTx/>
              <a:buNone/>
            </a:pPr>
            <a:r>
              <a:rPr lang="it-IT" sz="1800" b="1" i="1" dirty="0" smtClean="0">
                <a:latin typeface="Arial" pitchFamily="34" charset="0"/>
                <a:cs typeface="Arial" pitchFamily="34" charset="0"/>
              </a:rPr>
              <a:t>ESEMPIO 1</a:t>
            </a:r>
            <a:r>
              <a:rPr lang="it-IT" sz="1800" dirty="0" smtClean="0">
                <a:latin typeface="Arial" pitchFamily="34" charset="0"/>
                <a:cs typeface="Arial" pitchFamily="34" charset="0"/>
              </a:rPr>
              <a:t>: </a:t>
            </a:r>
            <a:r>
              <a:rPr lang="it-IT" sz="1800" i="1" dirty="0" smtClean="0">
                <a:latin typeface="Arial" pitchFamily="34" charset="0"/>
                <a:cs typeface="Arial" pitchFamily="34" charset="0"/>
              </a:rPr>
              <a:t>Servizio unico appalti</a:t>
            </a:r>
          </a:p>
          <a:p>
            <a:pPr>
              <a:lnSpc>
                <a:spcPct val="90000"/>
              </a:lnSpc>
              <a:buFontTx/>
              <a:buNone/>
            </a:pPr>
            <a:r>
              <a:rPr lang="it-IT" sz="1800" b="1" dirty="0" smtClean="0">
                <a:latin typeface="Arial" pitchFamily="34" charset="0"/>
                <a:cs typeface="Arial" pitchFamily="34" charset="0"/>
              </a:rPr>
              <a:t>AMMINISTRAZIONE PROCEDENTE</a:t>
            </a:r>
          </a:p>
          <a:p>
            <a:pPr>
              <a:lnSpc>
                <a:spcPct val="90000"/>
              </a:lnSpc>
              <a:buFontTx/>
              <a:buNone/>
            </a:pPr>
            <a:r>
              <a:rPr lang="it-IT" sz="1800" dirty="0" smtClean="0">
                <a:latin typeface="Arial" pitchFamily="34" charset="0"/>
                <a:cs typeface="Arial" pitchFamily="34" charset="0"/>
              </a:rPr>
              <a:t>Predispone gli atti di:</a:t>
            </a:r>
          </a:p>
          <a:p>
            <a:pPr>
              <a:lnSpc>
                <a:spcPct val="90000"/>
              </a:lnSpc>
              <a:buFontTx/>
              <a:buNone/>
            </a:pPr>
            <a:r>
              <a:rPr lang="it-IT" sz="1800" dirty="0" smtClean="0">
                <a:latin typeface="Arial" pitchFamily="34" charset="0"/>
                <a:cs typeface="Arial" pitchFamily="34" charset="0"/>
              </a:rPr>
              <a:t>Programma EEFF              Bilancio di Previsione</a:t>
            </a:r>
          </a:p>
          <a:p>
            <a:pPr>
              <a:lnSpc>
                <a:spcPct val="90000"/>
              </a:lnSpc>
              <a:buFontTx/>
              <a:buNone/>
            </a:pPr>
            <a:r>
              <a:rPr lang="it-IT" sz="1800" dirty="0" smtClean="0">
                <a:latin typeface="Arial" pitchFamily="34" charset="0"/>
                <a:cs typeface="Arial" pitchFamily="34" charset="0"/>
              </a:rPr>
              <a:t>		                       PEG individua le necessità di fornitura e servizi e i soggetti “abilitati alla spesa”</a:t>
            </a:r>
          </a:p>
          <a:p>
            <a:pPr>
              <a:lnSpc>
                <a:spcPct val="90000"/>
              </a:lnSpc>
              <a:buFontTx/>
              <a:buNone/>
            </a:pPr>
            <a:r>
              <a:rPr lang="it-IT" sz="1800" dirty="0" smtClean="0">
                <a:latin typeface="Arial" pitchFamily="34" charset="0"/>
                <a:cs typeface="Arial" pitchFamily="34" charset="0"/>
              </a:rPr>
              <a:t>Programma LLPP</a:t>
            </a:r>
          </a:p>
          <a:p>
            <a:pPr>
              <a:lnSpc>
                <a:spcPct val="90000"/>
              </a:lnSpc>
              <a:buFontTx/>
              <a:buNone/>
            </a:pPr>
            <a:r>
              <a:rPr lang="it-IT" sz="1800" dirty="0" smtClean="0">
                <a:latin typeface="Arial" pitchFamily="34" charset="0"/>
                <a:cs typeface="Arial" pitchFamily="34" charset="0"/>
              </a:rPr>
              <a:t>Individua il RUP il quale:  Adotta la determina a contrarre</a:t>
            </a:r>
          </a:p>
          <a:p>
            <a:pPr>
              <a:lnSpc>
                <a:spcPct val="90000"/>
              </a:lnSpc>
              <a:buFontTx/>
              <a:buNone/>
            </a:pPr>
            <a:r>
              <a:rPr lang="it-IT" sz="1800" dirty="0" smtClean="0">
                <a:latin typeface="Arial" pitchFamily="34" charset="0"/>
                <a:cs typeface="Arial" pitchFamily="34" charset="0"/>
              </a:rPr>
              <a:t>		                    Prende il CIG</a:t>
            </a:r>
          </a:p>
          <a:p>
            <a:pPr>
              <a:lnSpc>
                <a:spcPct val="90000"/>
              </a:lnSpc>
              <a:buFontTx/>
              <a:buNone/>
            </a:pPr>
            <a:r>
              <a:rPr lang="it-IT" sz="1800" dirty="0" smtClean="0">
                <a:latin typeface="Arial" pitchFamily="34" charset="0"/>
                <a:cs typeface="Arial" pitchFamily="34" charset="0"/>
              </a:rPr>
              <a:t>		                    Predispone e adotta il Capitolato in collaborazione con il Servizio Appalti</a:t>
            </a:r>
          </a:p>
          <a:p>
            <a:pPr>
              <a:lnSpc>
                <a:spcPct val="90000"/>
              </a:lnSpc>
              <a:buFontTx/>
              <a:buNone/>
            </a:pPr>
            <a:r>
              <a:rPr lang="it-IT" sz="1800" dirty="0" smtClean="0">
                <a:latin typeface="Arial" pitchFamily="34" charset="0"/>
                <a:cs typeface="Arial" pitchFamily="34" charset="0"/>
              </a:rPr>
              <a:t>		                    Invia il capitolato all’Unione per la gestione della procedura di gara</a:t>
            </a:r>
          </a:p>
          <a:p>
            <a:pPr>
              <a:lnSpc>
                <a:spcPct val="90000"/>
              </a:lnSpc>
              <a:buFontTx/>
              <a:buNone/>
            </a:pPr>
            <a:r>
              <a:rPr lang="it-IT" sz="1800" b="1" dirty="0" smtClean="0">
                <a:latin typeface="Arial" pitchFamily="34" charset="0"/>
                <a:cs typeface="Arial" pitchFamily="34" charset="0"/>
              </a:rPr>
              <a:t>SERVIZIO UNICO APPALTI</a:t>
            </a:r>
          </a:p>
          <a:p>
            <a:pPr>
              <a:lnSpc>
                <a:spcPct val="90000"/>
              </a:lnSpc>
              <a:buFontTx/>
              <a:buNone/>
            </a:pPr>
            <a:r>
              <a:rPr lang="it-IT" sz="1800" dirty="0" smtClean="0">
                <a:latin typeface="Arial" pitchFamily="34" charset="0"/>
                <a:cs typeface="Arial" pitchFamily="34" charset="0"/>
              </a:rPr>
              <a:t>Svolge le funzioni di RUP di gara</a:t>
            </a:r>
          </a:p>
          <a:p>
            <a:pPr>
              <a:lnSpc>
                <a:spcPct val="90000"/>
              </a:lnSpc>
              <a:buFontTx/>
              <a:buNone/>
            </a:pPr>
            <a:r>
              <a:rPr lang="it-IT" sz="1800" dirty="0" smtClean="0">
                <a:latin typeface="Arial" pitchFamily="34" charset="0"/>
                <a:cs typeface="Arial" pitchFamily="34" charset="0"/>
              </a:rPr>
              <a:t>Predispone il Bando di gara e la Lettera d’invito</a:t>
            </a:r>
          </a:p>
          <a:p>
            <a:pPr>
              <a:lnSpc>
                <a:spcPct val="90000"/>
              </a:lnSpc>
              <a:buFontTx/>
              <a:buNone/>
            </a:pPr>
            <a:r>
              <a:rPr lang="it-IT" sz="1800" dirty="0" smtClean="0">
                <a:latin typeface="Arial" pitchFamily="34" charset="0"/>
                <a:cs typeface="Arial" pitchFamily="34" charset="0"/>
              </a:rPr>
              <a:t>Gestione adempimenti correlati</a:t>
            </a:r>
          </a:p>
          <a:p>
            <a:pPr>
              <a:lnSpc>
                <a:spcPct val="90000"/>
              </a:lnSpc>
              <a:buFontTx/>
              <a:buNone/>
            </a:pPr>
            <a:r>
              <a:rPr lang="it-IT" sz="1800" dirty="0" smtClean="0">
                <a:latin typeface="Arial" pitchFamily="34" charset="0"/>
                <a:cs typeface="Arial" pitchFamily="34" charset="0"/>
              </a:rPr>
              <a:t>Gestione Seggio di gara</a:t>
            </a:r>
          </a:p>
          <a:p>
            <a:pPr>
              <a:lnSpc>
                <a:spcPct val="90000"/>
              </a:lnSpc>
              <a:buFontTx/>
              <a:buNone/>
            </a:pPr>
            <a:r>
              <a:rPr lang="it-IT" sz="1800" dirty="0" smtClean="0">
                <a:latin typeface="Arial" pitchFamily="34" charset="0"/>
                <a:cs typeface="Arial" pitchFamily="34" charset="0"/>
              </a:rPr>
              <a:t>Predispone Verbale di gara</a:t>
            </a:r>
          </a:p>
          <a:p>
            <a:pPr>
              <a:lnSpc>
                <a:spcPct val="90000"/>
              </a:lnSpc>
              <a:buFontTx/>
              <a:buNone/>
            </a:pPr>
            <a:r>
              <a:rPr lang="it-IT" sz="1800" dirty="0" smtClean="0">
                <a:latin typeface="Arial" pitchFamily="34" charset="0"/>
                <a:cs typeface="Arial" pitchFamily="34" charset="0"/>
              </a:rPr>
              <a:t>Invia gli atti al RUP per l’aggiudicazione definitiva</a:t>
            </a:r>
          </a:p>
          <a:p>
            <a:pPr>
              <a:lnSpc>
                <a:spcPct val="90000"/>
              </a:lnSpc>
              <a:buFontTx/>
              <a:buNone/>
            </a:pPr>
            <a:r>
              <a:rPr lang="it-IT" sz="1800" b="1" dirty="0" smtClean="0">
                <a:latin typeface="Arial" pitchFamily="34" charset="0"/>
                <a:cs typeface="Arial" pitchFamily="34" charset="0"/>
              </a:rPr>
              <a:t>AMMINISTRAZIONE PROCEDENTE</a:t>
            </a:r>
          </a:p>
          <a:p>
            <a:pPr>
              <a:lnSpc>
                <a:spcPct val="90000"/>
              </a:lnSpc>
              <a:buFontTx/>
              <a:buNone/>
            </a:pPr>
            <a:r>
              <a:rPr lang="it-IT" sz="1800" dirty="0" smtClean="0">
                <a:latin typeface="Arial" pitchFamily="34" charset="0"/>
                <a:cs typeface="Arial" pitchFamily="34" charset="0"/>
              </a:rPr>
              <a:t>Determina di aggiudicazione</a:t>
            </a:r>
          </a:p>
          <a:p>
            <a:pPr>
              <a:lnSpc>
                <a:spcPct val="90000"/>
              </a:lnSpc>
              <a:buFontTx/>
              <a:buNone/>
            </a:pPr>
            <a:r>
              <a:rPr lang="it-IT" sz="1800" dirty="0" smtClean="0">
                <a:latin typeface="Arial" pitchFamily="34" charset="0"/>
                <a:cs typeface="Arial" pitchFamily="34" charset="0"/>
              </a:rPr>
              <a:t>Verifica dei requisiti</a:t>
            </a:r>
          </a:p>
          <a:p>
            <a:pPr>
              <a:lnSpc>
                <a:spcPct val="90000"/>
              </a:lnSpc>
              <a:buFontTx/>
              <a:buNone/>
            </a:pPr>
            <a:r>
              <a:rPr lang="it-IT" sz="1800" dirty="0" smtClean="0">
                <a:latin typeface="Arial" pitchFamily="34" charset="0"/>
                <a:cs typeface="Arial" pitchFamily="34" charset="0"/>
              </a:rPr>
              <a:t>Contratto</a:t>
            </a:r>
          </a:p>
          <a:p>
            <a:endParaRPr lang="it-IT" dirty="0"/>
          </a:p>
        </p:txBody>
      </p:sp>
      <p:sp>
        <p:nvSpPr>
          <p:cNvPr id="3" name="Titolo 2"/>
          <p:cNvSpPr>
            <a:spLocks noGrp="1"/>
          </p:cNvSpPr>
          <p:nvPr>
            <p:ph type="title"/>
          </p:nvPr>
        </p:nvSpPr>
        <p:spPr/>
        <p:txBody>
          <a:bodyPr>
            <a:normAutofit fontScale="90000"/>
          </a:bodyPr>
          <a:lstStyle/>
          <a:p>
            <a:pPr algn="ctr"/>
            <a:r>
              <a:rPr lang="it-IT" sz="3200" dirty="0" smtClean="0">
                <a:latin typeface="Arial" pitchFamily="34" charset="0"/>
                <a:cs typeface="Arial" pitchFamily="34" charset="0"/>
              </a:rPr>
              <a:t>L’esperienza dell’Unione del </a:t>
            </a:r>
            <a:r>
              <a:rPr lang="it-IT" sz="3200" dirty="0" err="1" smtClean="0">
                <a:latin typeface="Arial" pitchFamily="34" charset="0"/>
                <a:cs typeface="Arial" pitchFamily="34" charset="0"/>
              </a:rPr>
              <a:t>Sorbara</a:t>
            </a:r>
            <a:r>
              <a:rPr lang="it-IT" sz="3200" dirty="0" smtClean="0">
                <a:latin typeface="Arial" pitchFamily="34" charset="0"/>
                <a:cs typeface="Arial" pitchFamily="34" charset="0"/>
              </a:rPr>
              <a:t/>
            </a:r>
            <a:br>
              <a:rPr lang="it-IT" sz="3200" dirty="0" smtClean="0">
                <a:latin typeface="Arial" pitchFamily="34" charset="0"/>
                <a:cs typeface="Arial" pitchFamily="34" charset="0"/>
              </a:rPr>
            </a:br>
            <a:r>
              <a:rPr lang="it-IT" sz="3200" i="1" dirty="0" smtClean="0">
                <a:latin typeface="Arial" pitchFamily="34" charset="0"/>
                <a:cs typeface="Arial" pitchFamily="34" charset="0"/>
              </a:rPr>
              <a:t>Tre esempi di gestione</a:t>
            </a:r>
            <a:r>
              <a:rPr lang="it-IT" sz="3600" dirty="0" smtClean="0">
                <a:latin typeface="Arial" pitchFamily="34" charset="0"/>
                <a:cs typeface="Arial" pitchFamily="34" charset="0"/>
              </a:rPr>
              <a:t> </a:t>
            </a:r>
            <a:endParaRPr lang="it-IT" dirty="0">
              <a:latin typeface="Arial" pitchFamily="34" charset="0"/>
              <a:cs typeface="Arial" pitchFamily="34" charset="0"/>
            </a:endParaRPr>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28</a:t>
            </a:fld>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normAutofit fontScale="77500" lnSpcReduction="20000"/>
          </a:bodyPr>
          <a:lstStyle/>
          <a:p>
            <a:pPr>
              <a:buFontTx/>
              <a:buNone/>
            </a:pPr>
            <a:r>
              <a:rPr lang="it-IT" b="1" i="1" dirty="0" smtClean="0">
                <a:latin typeface="Arial" pitchFamily="34" charset="0"/>
                <a:cs typeface="Arial" pitchFamily="34" charset="0"/>
              </a:rPr>
              <a:t>ESEMPIO 2: </a:t>
            </a:r>
            <a:r>
              <a:rPr lang="it-IT" i="1" dirty="0" smtClean="0">
                <a:latin typeface="Arial" pitchFamily="34" charset="0"/>
                <a:cs typeface="Arial" pitchFamily="34" charset="0"/>
              </a:rPr>
              <a:t>Acquisto direttamente in Unione con Fondi trasferiti</a:t>
            </a:r>
          </a:p>
          <a:p>
            <a:pPr>
              <a:buFontTx/>
              <a:buNone/>
            </a:pPr>
            <a:endParaRPr lang="it-IT" i="1" dirty="0" smtClean="0">
              <a:latin typeface="Arial" pitchFamily="34" charset="0"/>
              <a:cs typeface="Arial" pitchFamily="34" charset="0"/>
            </a:endParaRPr>
          </a:p>
          <a:p>
            <a:pPr algn="ctr">
              <a:buFontTx/>
              <a:buNone/>
            </a:pPr>
            <a:r>
              <a:rPr lang="it-IT" dirty="0" smtClean="0">
                <a:latin typeface="Arial" pitchFamily="34" charset="0"/>
                <a:cs typeface="Arial" pitchFamily="34" charset="0"/>
              </a:rPr>
              <a:t>L’Unione svolge il ruolo di Stazione Appaltante e provvede a Forniture e Servizi per gli Enti aderenti.</a:t>
            </a:r>
          </a:p>
          <a:p>
            <a:pPr algn="ctr">
              <a:buFontTx/>
              <a:buNone/>
            </a:pPr>
            <a:r>
              <a:rPr lang="it-IT" dirty="0" smtClean="0">
                <a:latin typeface="Arial" pitchFamily="34" charset="0"/>
                <a:cs typeface="Arial" pitchFamily="34" charset="0"/>
              </a:rPr>
              <a:t>I Fondi sono stanziati all’interno del Bilancio dell’Unione dagli Enti aderenti</a:t>
            </a:r>
          </a:p>
          <a:p>
            <a:pPr algn="ctr">
              <a:buFontTx/>
              <a:buNone/>
            </a:pPr>
            <a:r>
              <a:rPr lang="it-IT" dirty="0" smtClean="0">
                <a:latin typeface="Arial" pitchFamily="34" charset="0"/>
                <a:cs typeface="Arial" pitchFamily="34" charset="0"/>
              </a:rPr>
              <a:t>L’Unione acquista direttamente per tutti i Comuni aderenti</a:t>
            </a:r>
          </a:p>
          <a:p>
            <a:pPr algn="ctr">
              <a:buFontTx/>
              <a:buNone/>
            </a:pPr>
            <a:endParaRPr lang="it-IT" dirty="0" smtClean="0">
              <a:latin typeface="Arial" pitchFamily="34" charset="0"/>
              <a:cs typeface="Arial" pitchFamily="34" charset="0"/>
            </a:endParaRPr>
          </a:p>
          <a:p>
            <a:pPr algn="ctr">
              <a:buFontTx/>
              <a:buNone/>
            </a:pPr>
            <a:r>
              <a:rPr lang="it-IT" b="1" dirty="0" smtClean="0">
                <a:latin typeface="Arial" pitchFamily="34" charset="0"/>
                <a:cs typeface="Arial" pitchFamily="34" charset="0"/>
              </a:rPr>
              <a:t>Inoltre, l’Unione può procedere alla Redazione di bandi di manutenzione programmata per i fabbisogni dei singoli Comuni</a:t>
            </a:r>
          </a:p>
          <a:p>
            <a:pPr>
              <a:buFontTx/>
              <a:buNone/>
            </a:pPr>
            <a:endParaRPr lang="it-IT" b="1" dirty="0" smtClean="0">
              <a:latin typeface="Arial" pitchFamily="34" charset="0"/>
              <a:cs typeface="Arial" pitchFamily="34" charset="0"/>
            </a:endParaRPr>
          </a:p>
          <a:p>
            <a:pPr>
              <a:buFontTx/>
              <a:buNone/>
            </a:pPr>
            <a:r>
              <a:rPr lang="it-IT" dirty="0" smtClean="0">
                <a:latin typeface="Arial" pitchFamily="34" charset="0"/>
                <a:cs typeface="Arial" pitchFamily="34" charset="0"/>
              </a:rPr>
              <a:t>Capitolato unico dell’Unione per disciplinare: il Verde, le opere del fabbro, le opere del falegname ecc.</a:t>
            </a:r>
          </a:p>
          <a:p>
            <a:pPr>
              <a:buFontTx/>
              <a:buNone/>
            </a:pPr>
            <a:r>
              <a:rPr lang="it-IT" dirty="0" smtClean="0">
                <a:latin typeface="Arial" pitchFamily="34" charset="0"/>
                <a:cs typeface="Arial" pitchFamily="34" charset="0"/>
              </a:rPr>
              <a:t>Unica gara</a:t>
            </a:r>
          </a:p>
          <a:p>
            <a:pPr>
              <a:buFontTx/>
              <a:buNone/>
            </a:pPr>
            <a:r>
              <a:rPr lang="it-IT" dirty="0" smtClean="0">
                <a:latin typeface="Arial" pitchFamily="34" charset="0"/>
                <a:cs typeface="Arial" pitchFamily="34" charset="0"/>
              </a:rPr>
              <a:t>Unica aggiudicazione</a:t>
            </a:r>
          </a:p>
          <a:p>
            <a:endParaRPr lang="it-IT" dirty="0"/>
          </a:p>
        </p:txBody>
      </p:sp>
      <p:sp>
        <p:nvSpPr>
          <p:cNvPr id="3" name="Titolo 2"/>
          <p:cNvSpPr>
            <a:spLocks noGrp="1"/>
          </p:cNvSpPr>
          <p:nvPr>
            <p:ph type="title"/>
          </p:nvPr>
        </p:nvSpPr>
        <p:spPr/>
        <p:txBody>
          <a:bodyPr>
            <a:normAutofit fontScale="90000"/>
          </a:bodyPr>
          <a:lstStyle/>
          <a:p>
            <a:pPr algn="ctr"/>
            <a:r>
              <a:rPr lang="it-IT" sz="2800" dirty="0" smtClean="0">
                <a:latin typeface="Arial" pitchFamily="34" charset="0"/>
                <a:cs typeface="Arial" pitchFamily="34" charset="0"/>
              </a:rPr>
              <a:t>L’esperienza dell’Unione del </a:t>
            </a:r>
            <a:r>
              <a:rPr lang="it-IT" sz="2800" dirty="0" err="1" smtClean="0">
                <a:latin typeface="Arial" pitchFamily="34" charset="0"/>
                <a:cs typeface="Arial" pitchFamily="34" charset="0"/>
              </a:rPr>
              <a:t>Sorbara</a:t>
            </a:r>
            <a:r>
              <a:rPr lang="it-IT" sz="2800" dirty="0" smtClean="0">
                <a:latin typeface="Arial" pitchFamily="34" charset="0"/>
                <a:cs typeface="Arial" pitchFamily="34" charset="0"/>
              </a:rPr>
              <a:t/>
            </a:r>
            <a:br>
              <a:rPr lang="it-IT" sz="2800" dirty="0" smtClean="0">
                <a:latin typeface="Arial" pitchFamily="34" charset="0"/>
                <a:cs typeface="Arial" pitchFamily="34" charset="0"/>
              </a:rPr>
            </a:br>
            <a:r>
              <a:rPr lang="it-IT" sz="2800" i="1" dirty="0" smtClean="0">
                <a:latin typeface="Arial" pitchFamily="34" charset="0"/>
                <a:cs typeface="Arial" pitchFamily="34" charset="0"/>
              </a:rPr>
              <a:t>Tre esempi di gestione</a:t>
            </a:r>
            <a:r>
              <a:rPr lang="it-IT" sz="3200" dirty="0" smtClean="0">
                <a:latin typeface="Arial" pitchFamily="34" charset="0"/>
                <a:cs typeface="Arial" pitchFamily="34" charset="0"/>
              </a:rPr>
              <a:t> </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29</a:t>
            </a:fld>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053548" y="1600200"/>
            <a:ext cx="7512602" cy="4621696"/>
          </a:xfrm>
          <a:effectLst/>
        </p:spPr>
        <p:txBody>
          <a:bodyPr>
            <a:normAutofit fontScale="70000" lnSpcReduction="20000"/>
          </a:bodyPr>
          <a:lstStyle/>
          <a:p>
            <a:pPr>
              <a:buFontTx/>
              <a:buNone/>
            </a:pPr>
            <a:r>
              <a:rPr lang="it-IT" sz="1700" b="1" i="1" dirty="0" smtClean="0">
                <a:latin typeface="Arial" pitchFamily="34" charset="0"/>
                <a:cs typeface="Arial" pitchFamily="34" charset="0"/>
              </a:rPr>
              <a:t>ESEMPIO 3</a:t>
            </a:r>
            <a:r>
              <a:rPr lang="it-IT" sz="1700" dirty="0" smtClean="0">
                <a:latin typeface="Arial" pitchFamily="34" charset="0"/>
                <a:cs typeface="Arial" pitchFamily="34" charset="0"/>
              </a:rPr>
              <a:t>: </a:t>
            </a:r>
            <a:r>
              <a:rPr lang="it-IT" sz="1700" i="1" dirty="0" smtClean="0">
                <a:latin typeface="Arial" pitchFamily="34" charset="0"/>
                <a:cs typeface="Arial" pitchFamily="34" charset="0"/>
              </a:rPr>
              <a:t>Gara con obbligazione in Unione </a:t>
            </a:r>
            <a:endParaRPr lang="it-IT" sz="1700" i="1" dirty="0" smtClean="0">
              <a:solidFill>
                <a:srgbClr val="FF0000"/>
              </a:solidFill>
              <a:latin typeface="Arial" pitchFamily="34" charset="0"/>
              <a:cs typeface="Arial" pitchFamily="34" charset="0"/>
            </a:endParaRPr>
          </a:p>
          <a:p>
            <a:pPr>
              <a:buFontTx/>
              <a:buNone/>
            </a:pPr>
            <a:endParaRPr lang="it-IT" sz="1700" i="1" dirty="0" smtClean="0">
              <a:latin typeface="Arial" pitchFamily="34" charset="0"/>
              <a:cs typeface="Arial" pitchFamily="34" charset="0"/>
            </a:endParaRPr>
          </a:p>
          <a:p>
            <a:pPr algn="ctr">
              <a:buFontTx/>
              <a:buNone/>
            </a:pPr>
            <a:r>
              <a:rPr lang="it-IT" sz="1700" i="1" dirty="0" smtClean="0">
                <a:latin typeface="Arial" pitchFamily="34" charset="0"/>
                <a:cs typeface="Arial" pitchFamily="34" charset="0"/>
              </a:rPr>
              <a:t>Gara con obbligazione in Unione che acquista per conto delle Amministrazioni aderenti (Accordo quadro)</a:t>
            </a:r>
          </a:p>
          <a:p>
            <a:pPr algn="ctr">
              <a:buFontTx/>
              <a:buNone/>
            </a:pPr>
            <a:endParaRPr lang="it-IT" sz="1700" i="1" dirty="0" smtClean="0">
              <a:latin typeface="Arial" pitchFamily="34" charset="0"/>
              <a:cs typeface="Arial" pitchFamily="34" charset="0"/>
            </a:endParaRPr>
          </a:p>
          <a:p>
            <a:pPr algn="ctr">
              <a:buFontTx/>
              <a:buNone/>
            </a:pPr>
            <a:r>
              <a:rPr lang="it-IT" sz="1700" i="1" dirty="0" smtClean="0">
                <a:latin typeface="Arial" pitchFamily="34" charset="0"/>
                <a:cs typeface="Arial" pitchFamily="34" charset="0"/>
              </a:rPr>
              <a:t>Fondi contenuti nel PEG delle singole amministrazioni</a:t>
            </a:r>
          </a:p>
          <a:p>
            <a:pPr algn="ctr">
              <a:buFontTx/>
              <a:buNone/>
            </a:pPr>
            <a:endParaRPr lang="it-IT" sz="1700" i="1" dirty="0" smtClean="0">
              <a:latin typeface="Arial" pitchFamily="34" charset="0"/>
              <a:cs typeface="Arial" pitchFamily="34" charset="0"/>
            </a:endParaRPr>
          </a:p>
          <a:p>
            <a:pPr algn="ctr">
              <a:buFontTx/>
              <a:buNone/>
            </a:pPr>
            <a:r>
              <a:rPr lang="it-IT" sz="1700" i="1" dirty="0" err="1" smtClean="0">
                <a:latin typeface="Arial" pitchFamily="34" charset="0"/>
                <a:cs typeface="Arial" pitchFamily="34" charset="0"/>
              </a:rPr>
              <a:t>Rup</a:t>
            </a:r>
            <a:r>
              <a:rPr lang="it-IT" sz="1700" i="1" dirty="0" smtClean="0">
                <a:latin typeface="Arial" pitchFamily="34" charset="0"/>
                <a:cs typeface="Arial" pitchFamily="34" charset="0"/>
              </a:rPr>
              <a:t> in Unione il quale:</a:t>
            </a:r>
          </a:p>
          <a:p>
            <a:pPr algn="ctr">
              <a:buFontTx/>
              <a:buNone/>
            </a:pPr>
            <a:r>
              <a:rPr lang="it-IT" sz="1700" i="1" dirty="0" smtClean="0">
                <a:latin typeface="Arial" pitchFamily="34" charset="0"/>
                <a:cs typeface="Arial" pitchFamily="34" charset="0"/>
              </a:rPr>
              <a:t>Segue l’intera procedura di gara ed individua l’aggiudicatario (Accordo quadro)</a:t>
            </a:r>
          </a:p>
          <a:p>
            <a:pPr algn="ctr">
              <a:buFontTx/>
              <a:buNone/>
            </a:pPr>
            <a:endParaRPr lang="it-IT" sz="1700" i="1" dirty="0" smtClean="0">
              <a:latin typeface="Arial" pitchFamily="34" charset="0"/>
              <a:cs typeface="Arial" pitchFamily="34" charset="0"/>
            </a:endParaRPr>
          </a:p>
          <a:p>
            <a:pPr algn="ctr">
              <a:buFontTx/>
              <a:buNone/>
            </a:pPr>
            <a:r>
              <a:rPr lang="it-IT" sz="1700" i="1" dirty="0" smtClean="0">
                <a:latin typeface="Arial" pitchFamily="34" charset="0"/>
                <a:cs typeface="Arial" pitchFamily="34" charset="0"/>
              </a:rPr>
              <a:t>Gli Enti di conseguenza concluderanno dei singoli contratti attuativi.</a:t>
            </a:r>
          </a:p>
          <a:p>
            <a:pPr>
              <a:buFontTx/>
              <a:buNone/>
            </a:pPr>
            <a:endParaRPr lang="it-IT" sz="1700" dirty="0" smtClean="0">
              <a:latin typeface="Arial" pitchFamily="34" charset="0"/>
              <a:cs typeface="Arial" pitchFamily="34" charset="0"/>
            </a:endParaRPr>
          </a:p>
          <a:p>
            <a:pPr>
              <a:buFontTx/>
              <a:buNone/>
            </a:pPr>
            <a:endParaRPr lang="it-IT" sz="1700" dirty="0" smtClean="0">
              <a:latin typeface="Arial" pitchFamily="34" charset="0"/>
              <a:cs typeface="Arial" pitchFamily="34" charset="0"/>
            </a:endParaRPr>
          </a:p>
          <a:p>
            <a:pPr>
              <a:buFontTx/>
              <a:buNone/>
            </a:pPr>
            <a:r>
              <a:rPr lang="it-IT" sz="1700" dirty="0" smtClean="0">
                <a:ln>
                  <a:solidFill>
                    <a:srgbClr val="0000FF"/>
                  </a:solidFill>
                </a:ln>
                <a:solidFill>
                  <a:srgbClr val="0000FF"/>
                </a:solidFill>
                <a:latin typeface="Arial" pitchFamily="34" charset="0"/>
                <a:cs typeface="Arial" pitchFamily="34" charset="0"/>
                <a:hlinkClick r:id="rId2" action="ppaction://hlinkpres?slideindex=1&amp;slidetitle="/>
              </a:rPr>
              <a:t>Flusso documentale</a:t>
            </a:r>
            <a:endParaRPr lang="it-IT" sz="1700" dirty="0" smtClean="0">
              <a:ln>
                <a:solidFill>
                  <a:srgbClr val="0000FF"/>
                </a:solidFill>
              </a:ln>
              <a:solidFill>
                <a:srgbClr val="0000FF"/>
              </a:solidFill>
              <a:latin typeface="Arial" pitchFamily="34" charset="0"/>
              <a:cs typeface="Arial" pitchFamily="34" charset="0"/>
            </a:endParaRPr>
          </a:p>
          <a:p>
            <a:endParaRPr lang="it-IT" dirty="0"/>
          </a:p>
        </p:txBody>
      </p:sp>
      <p:sp>
        <p:nvSpPr>
          <p:cNvPr id="3" name="Titolo 2"/>
          <p:cNvSpPr>
            <a:spLocks noGrp="1"/>
          </p:cNvSpPr>
          <p:nvPr>
            <p:ph type="title"/>
          </p:nvPr>
        </p:nvSpPr>
        <p:spPr/>
        <p:txBody>
          <a:bodyPr>
            <a:normAutofit fontScale="90000"/>
          </a:bodyPr>
          <a:lstStyle/>
          <a:p>
            <a:pPr algn="ctr"/>
            <a:r>
              <a:rPr lang="it-IT" sz="3200" dirty="0" smtClean="0">
                <a:latin typeface="Arial" pitchFamily="34" charset="0"/>
                <a:cs typeface="Arial" pitchFamily="34" charset="0"/>
              </a:rPr>
              <a:t>L’esperienza dell’Unione del </a:t>
            </a:r>
            <a:r>
              <a:rPr lang="it-IT" sz="3200" dirty="0" err="1" smtClean="0">
                <a:latin typeface="Arial" pitchFamily="34" charset="0"/>
                <a:cs typeface="Arial" pitchFamily="34" charset="0"/>
              </a:rPr>
              <a:t>Sorbara</a:t>
            </a:r>
            <a:r>
              <a:rPr lang="it-IT" sz="3200" dirty="0" smtClean="0">
                <a:latin typeface="Arial" pitchFamily="34" charset="0"/>
                <a:cs typeface="Arial" pitchFamily="34" charset="0"/>
              </a:rPr>
              <a:t/>
            </a:r>
            <a:br>
              <a:rPr lang="it-IT" sz="3200" dirty="0" smtClean="0">
                <a:latin typeface="Arial" pitchFamily="34" charset="0"/>
                <a:cs typeface="Arial" pitchFamily="34" charset="0"/>
              </a:rPr>
            </a:br>
            <a:r>
              <a:rPr lang="it-IT" sz="3200" i="1" dirty="0" smtClean="0">
                <a:latin typeface="Arial" pitchFamily="34" charset="0"/>
                <a:cs typeface="Arial" pitchFamily="34" charset="0"/>
              </a:rPr>
              <a:t>Tre esempi di gestione</a:t>
            </a:r>
            <a:r>
              <a:rPr lang="it-IT" sz="3600" dirty="0" smtClean="0">
                <a:latin typeface="Arial" pitchFamily="34" charset="0"/>
                <a:cs typeface="Arial" pitchFamily="34" charset="0"/>
              </a:rPr>
              <a:t> </a:t>
            </a:r>
            <a:endParaRPr lang="it-IT" dirty="0"/>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30</a:t>
            </a:fld>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pPr>
              <a:buFontTx/>
              <a:buNone/>
            </a:pPr>
            <a:r>
              <a:rPr lang="it-IT" sz="1800" dirty="0" smtClean="0">
                <a:latin typeface="Arial" pitchFamily="34" charset="0"/>
                <a:cs typeface="Arial" pitchFamily="34" charset="0"/>
              </a:rPr>
              <a:t>CONVENZIONE APPALTI </a:t>
            </a:r>
            <a:r>
              <a:rPr lang="it-IT" sz="1800" dirty="0" err="1" smtClean="0">
                <a:latin typeface="Arial" pitchFamily="34" charset="0"/>
                <a:cs typeface="Arial" pitchFamily="34" charset="0"/>
              </a:rPr>
              <a:t>DI</a:t>
            </a:r>
            <a:r>
              <a:rPr lang="it-IT" sz="1800" dirty="0" smtClean="0">
                <a:latin typeface="Arial" pitchFamily="34" charset="0"/>
                <a:cs typeface="Arial" pitchFamily="34" charset="0"/>
              </a:rPr>
              <a:t> LAVORI, SERVIZI E FORNITURE</a:t>
            </a:r>
          </a:p>
          <a:p>
            <a:pPr>
              <a:buFontTx/>
              <a:buNone/>
            </a:pPr>
            <a:r>
              <a:rPr lang="it-IT" dirty="0" smtClean="0">
                <a:ln w="3175">
                  <a:solidFill>
                    <a:srgbClr val="0000FF"/>
                  </a:solidFill>
                </a:ln>
                <a:solidFill>
                  <a:srgbClr val="0000FF">
                    <a:alpha val="0"/>
                  </a:srgbClr>
                </a:solidFill>
                <a:latin typeface="Arial" pitchFamily="34" charset="0"/>
                <a:cs typeface="Arial" pitchFamily="34" charset="0"/>
                <a:hlinkClick r:id="rId2" action="ppaction://hlinkfile"/>
              </a:rPr>
              <a:t>2009 convenzione appalti </a:t>
            </a:r>
            <a:r>
              <a:rPr lang="it-IT" dirty="0" err="1" smtClean="0">
                <a:ln w="3175">
                  <a:solidFill>
                    <a:srgbClr val="0000FF"/>
                  </a:solidFill>
                </a:ln>
                <a:solidFill>
                  <a:srgbClr val="0000FF">
                    <a:alpha val="0"/>
                  </a:srgbClr>
                </a:solidFill>
                <a:latin typeface="Arial" pitchFamily="34" charset="0"/>
                <a:cs typeface="Arial" pitchFamily="34" charset="0"/>
                <a:hlinkClick r:id="rId2" action="ppaction://hlinkfile"/>
              </a:rPr>
              <a:t>fornit.servizi</a:t>
            </a:r>
            <a:r>
              <a:rPr lang="it-IT" dirty="0" smtClean="0">
                <a:ln w="3175">
                  <a:solidFill>
                    <a:srgbClr val="0000FF"/>
                  </a:solidFill>
                </a:ln>
                <a:solidFill>
                  <a:srgbClr val="0000FF">
                    <a:alpha val="0"/>
                  </a:srgbClr>
                </a:solidFill>
                <a:latin typeface="Arial" pitchFamily="34" charset="0"/>
                <a:cs typeface="Arial" pitchFamily="34" charset="0"/>
                <a:hlinkClick r:id="rId2" action="ppaction://hlinkfile"/>
              </a:rPr>
              <a:t> </a:t>
            </a:r>
            <a:r>
              <a:rPr lang="it-IT" dirty="0" err="1" smtClean="0">
                <a:ln w="3175">
                  <a:solidFill>
                    <a:srgbClr val="0000FF"/>
                  </a:solidFill>
                </a:ln>
                <a:solidFill>
                  <a:srgbClr val="0000FF">
                    <a:alpha val="0"/>
                  </a:srgbClr>
                </a:solidFill>
                <a:latin typeface="Arial" pitchFamily="34" charset="0"/>
                <a:cs typeface="Arial" pitchFamily="34" charset="0"/>
                <a:hlinkClick r:id="rId2" action="ppaction://hlinkfile"/>
              </a:rPr>
              <a:t>FIRMATA.DOC</a:t>
            </a:r>
            <a:endParaRPr lang="it-IT" dirty="0" smtClean="0">
              <a:ln w="3175">
                <a:solidFill>
                  <a:srgbClr val="0000FF"/>
                </a:solidFill>
              </a:ln>
              <a:solidFill>
                <a:srgbClr val="0000FF">
                  <a:alpha val="0"/>
                </a:srgbClr>
              </a:solidFill>
              <a:latin typeface="Arial" pitchFamily="34" charset="0"/>
              <a:cs typeface="Arial" pitchFamily="34" charset="0"/>
            </a:endParaRPr>
          </a:p>
          <a:p>
            <a:pPr>
              <a:buFontTx/>
              <a:buNone/>
            </a:pPr>
            <a:r>
              <a:rPr lang="it-IT" dirty="0" smtClean="0">
                <a:ln w="3175">
                  <a:solidFill>
                    <a:srgbClr val="0000FF"/>
                  </a:solidFill>
                </a:ln>
                <a:solidFill>
                  <a:srgbClr val="0000FF">
                    <a:alpha val="0"/>
                  </a:srgbClr>
                </a:solidFill>
                <a:latin typeface="Arial" pitchFamily="34" charset="0"/>
                <a:cs typeface="Arial" pitchFamily="34" charset="0"/>
                <a:hlinkClick r:id="rId3" action="ppaction://hlinkfile"/>
              </a:rPr>
              <a:t>2009 convenzione appalti lavori </a:t>
            </a:r>
            <a:r>
              <a:rPr lang="it-IT" dirty="0" err="1" smtClean="0">
                <a:ln w="3175">
                  <a:solidFill>
                    <a:srgbClr val="0000FF"/>
                  </a:solidFill>
                </a:ln>
                <a:solidFill>
                  <a:srgbClr val="0000FF">
                    <a:alpha val="0"/>
                  </a:srgbClr>
                </a:solidFill>
                <a:latin typeface="Arial" pitchFamily="34" charset="0"/>
                <a:cs typeface="Arial" pitchFamily="34" charset="0"/>
                <a:hlinkClick r:id="rId3" action="ppaction://hlinkfile"/>
              </a:rPr>
              <a:t>FIRMATA.DOC</a:t>
            </a:r>
            <a:endParaRPr lang="it-IT" dirty="0" smtClean="0">
              <a:ln w="3175">
                <a:solidFill>
                  <a:srgbClr val="0000FF"/>
                </a:solidFill>
              </a:ln>
              <a:solidFill>
                <a:srgbClr val="0000FF">
                  <a:alpha val="0"/>
                </a:srgbClr>
              </a:solidFill>
              <a:latin typeface="Arial" pitchFamily="34" charset="0"/>
              <a:cs typeface="Arial" pitchFamily="34" charset="0"/>
              <a:hlinkClick r:id="rId2" action="ppaction://hlinkfile"/>
            </a:endParaRPr>
          </a:p>
          <a:p>
            <a:pPr>
              <a:buFontTx/>
              <a:buNone/>
            </a:pPr>
            <a:r>
              <a:rPr lang="it-IT" dirty="0" smtClean="0">
                <a:ln w="3175">
                  <a:solidFill>
                    <a:srgbClr val="0000FF"/>
                  </a:solidFill>
                </a:ln>
                <a:solidFill>
                  <a:srgbClr val="0000FF">
                    <a:alpha val="0"/>
                  </a:srgbClr>
                </a:solidFill>
                <a:latin typeface="Arial" pitchFamily="34" charset="0"/>
                <a:cs typeface="Arial" pitchFamily="34" charset="0"/>
                <a:hlinkClick r:id="rId4" action="ppaction://hlinkfile"/>
              </a:rPr>
              <a:t>DELIBERA.pdf</a:t>
            </a:r>
            <a:endParaRPr lang="it-IT" dirty="0" smtClean="0">
              <a:ln w="3175">
                <a:solidFill>
                  <a:srgbClr val="0000FF"/>
                </a:solidFill>
              </a:ln>
              <a:solidFill>
                <a:srgbClr val="0000FF">
                  <a:alpha val="0"/>
                </a:srgbClr>
              </a:solidFill>
              <a:latin typeface="Arial" pitchFamily="34" charset="0"/>
              <a:cs typeface="Arial" pitchFamily="34" charset="0"/>
            </a:endParaRPr>
          </a:p>
          <a:p>
            <a:pPr>
              <a:buFontTx/>
              <a:buNone/>
            </a:pPr>
            <a:r>
              <a:rPr lang="it-IT" dirty="0" smtClean="0">
                <a:ln w="3175">
                  <a:solidFill>
                    <a:srgbClr val="0000FF"/>
                  </a:solidFill>
                </a:ln>
                <a:solidFill>
                  <a:srgbClr val="0000FF">
                    <a:alpha val="0"/>
                  </a:srgbClr>
                </a:solidFill>
                <a:latin typeface="Arial" pitchFamily="34" charset="0"/>
                <a:cs typeface="Arial" pitchFamily="34" charset="0"/>
                <a:hlinkClick r:id="rId5" action="ppaction://hlinkfile"/>
              </a:rPr>
              <a:t>schema servizio_esploso-2.doc</a:t>
            </a:r>
            <a:endParaRPr lang="it-IT" dirty="0" smtClean="0">
              <a:ln w="3175">
                <a:solidFill>
                  <a:srgbClr val="0000FF"/>
                </a:solidFill>
              </a:ln>
              <a:solidFill>
                <a:srgbClr val="0000FF">
                  <a:alpha val="0"/>
                </a:srgbClr>
              </a:solidFill>
              <a:latin typeface="Arial" pitchFamily="34" charset="0"/>
              <a:cs typeface="Arial" pitchFamily="34" charset="0"/>
            </a:endParaRPr>
          </a:p>
          <a:p>
            <a:pPr>
              <a:buFontTx/>
              <a:buNone/>
            </a:pPr>
            <a:endParaRPr lang="it-IT" dirty="0" smtClean="0">
              <a:latin typeface="Arial" pitchFamily="34" charset="0"/>
              <a:cs typeface="Arial" pitchFamily="34" charset="0"/>
            </a:endParaRPr>
          </a:p>
          <a:p>
            <a:pPr>
              <a:buFontTx/>
              <a:buNone/>
            </a:pPr>
            <a:r>
              <a:rPr lang="it-IT" dirty="0" smtClean="0">
                <a:latin typeface="Arial" pitchFamily="34" charset="0"/>
                <a:cs typeface="Arial" pitchFamily="34" charset="0"/>
              </a:rPr>
              <a:t>MODIFICA REGOLAMENTO SUL FUNZIONAMENTO DEGLI UFFICI E DEI SERVIZI</a:t>
            </a:r>
          </a:p>
          <a:p>
            <a:pPr>
              <a:buFontTx/>
              <a:buNone/>
            </a:pPr>
            <a:r>
              <a:rPr lang="it-IT" dirty="0" smtClean="0">
                <a:ln>
                  <a:solidFill>
                    <a:srgbClr val="0000FF"/>
                  </a:solidFill>
                </a:ln>
                <a:latin typeface="Arial" pitchFamily="34" charset="0"/>
                <a:cs typeface="Arial" pitchFamily="34" charset="0"/>
                <a:hlinkClick r:id="rId6" action="ppaction://hlinkfile"/>
              </a:rPr>
              <a:t>REGOLAMENTO.doc</a:t>
            </a:r>
            <a:endParaRPr lang="it-IT" dirty="0" smtClean="0">
              <a:ln>
                <a:solidFill>
                  <a:srgbClr val="0000FF"/>
                </a:solidFill>
              </a:ln>
              <a:latin typeface="Arial" pitchFamily="34" charset="0"/>
              <a:cs typeface="Arial" pitchFamily="34" charset="0"/>
            </a:endParaRPr>
          </a:p>
          <a:p>
            <a:endParaRPr lang="it-IT" dirty="0"/>
          </a:p>
        </p:txBody>
      </p:sp>
      <p:sp>
        <p:nvSpPr>
          <p:cNvPr id="3" name="Titolo 2"/>
          <p:cNvSpPr>
            <a:spLocks noGrp="1"/>
          </p:cNvSpPr>
          <p:nvPr>
            <p:ph type="title"/>
          </p:nvPr>
        </p:nvSpPr>
        <p:spPr/>
        <p:txBody>
          <a:bodyPr>
            <a:normAutofit fontScale="90000"/>
          </a:bodyPr>
          <a:lstStyle/>
          <a:p>
            <a:pPr algn="ctr"/>
            <a:r>
              <a:rPr lang="it-IT" sz="3200" dirty="0" smtClean="0">
                <a:latin typeface="Arial" pitchFamily="34" charset="0"/>
                <a:cs typeface="Arial" pitchFamily="34" charset="0"/>
              </a:rPr>
              <a:t>L’esperienza dell’Unione del </a:t>
            </a:r>
            <a:r>
              <a:rPr lang="it-IT" sz="3200" dirty="0" err="1" smtClean="0">
                <a:latin typeface="Arial" pitchFamily="34" charset="0"/>
                <a:cs typeface="Arial" pitchFamily="34" charset="0"/>
              </a:rPr>
              <a:t>Sorbara</a:t>
            </a:r>
            <a:endParaRPr lang="it-IT" dirty="0">
              <a:latin typeface="Arial" pitchFamily="34" charset="0"/>
              <a:cs typeface="Arial" pitchFamily="34" charset="0"/>
            </a:endParaRPr>
          </a:p>
        </p:txBody>
      </p:sp>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31</a:t>
            </a:fld>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a:defRPr/>
            </a:pPr>
            <a:fld id="{35BE631C-0D5D-4147-AD7C-8182914B31FA}" type="slidenum">
              <a:rPr lang="it-IT" smtClean="0"/>
              <a:pPr>
                <a:defRPr/>
              </a:pPr>
              <a:t>32</a:t>
            </a:fld>
            <a:endParaRPr lang="it-IT" dirty="0"/>
          </a:p>
        </p:txBody>
      </p:sp>
      <p:pic>
        <p:nvPicPr>
          <p:cNvPr id="5" name="Picture 4" descr="flusso procedimentale"/>
          <p:cNvPicPr>
            <a:picLocks noGrp="1" noChangeAspect="1" noChangeArrowheads="1"/>
          </p:cNvPicPr>
          <p:nvPr>
            <p:ph idx="1"/>
          </p:nvPr>
        </p:nvPicPr>
        <p:blipFill>
          <a:blip r:embed="rId2"/>
          <a:srcRect t="12090" b="11111"/>
          <a:stretch>
            <a:fillRect/>
          </a:stretch>
        </p:blipFill>
        <p:spPr bwMode="auto">
          <a:xfrm>
            <a:off x="2097156" y="797585"/>
            <a:ext cx="5118328" cy="5558765"/>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resentazione_STRUTTURA_2014-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olo 7"/>
          <p:cNvSpPr>
            <a:spLocks noGrp="1"/>
          </p:cNvSpPr>
          <p:nvPr>
            <p:ph type="title"/>
          </p:nvPr>
        </p:nvSpPr>
        <p:spPr>
          <a:xfrm>
            <a:off x="1481138" y="2182813"/>
            <a:ext cx="5545137" cy="2025650"/>
          </a:xfrm>
        </p:spPr>
        <p:txBody>
          <a:bodyPr>
            <a:normAutofit fontScale="90000"/>
          </a:bodyPr>
          <a:lstStyle/>
          <a:p>
            <a:pPr algn="ctr" fontAlgn="auto">
              <a:spcAft>
                <a:spcPts val="0"/>
              </a:spcAft>
              <a:defRPr/>
            </a:pPr>
            <a:r>
              <a:rPr lang="it-IT" dirty="0" smtClean="0">
                <a:ea typeface="+mj-ea"/>
              </a:rPr>
              <a:t>Grazie per l’attenzione</a:t>
            </a:r>
            <a:br>
              <a:rPr lang="it-IT" dirty="0" smtClean="0">
                <a:ea typeface="+mj-ea"/>
              </a:rPr>
            </a:br>
            <a:r>
              <a:rPr lang="it-IT" dirty="0" smtClean="0">
                <a:ea typeface="+mj-ea"/>
              </a:rPr>
              <a:t/>
            </a:r>
            <a:br>
              <a:rPr lang="it-IT" dirty="0" smtClean="0">
                <a:ea typeface="+mj-ea"/>
              </a:rPr>
            </a:br>
            <a:r>
              <a:rPr lang="it-IT" sz="1600" b="1" dirty="0" smtClean="0">
                <a:latin typeface="Arial"/>
                <a:ea typeface="+mj-ea"/>
                <a:cs typeface="Arial"/>
              </a:rPr>
              <a:t>Dr. Stefano SOLA</a:t>
            </a:r>
            <a:br>
              <a:rPr lang="it-IT" sz="1600" b="1" dirty="0" smtClean="0">
                <a:latin typeface="Arial"/>
                <a:ea typeface="+mj-ea"/>
                <a:cs typeface="Arial"/>
              </a:rPr>
            </a:br>
            <a:r>
              <a:rPr lang="it-IT" sz="1600" b="1" dirty="0" smtClean="0">
                <a:latin typeface="Arial"/>
                <a:ea typeface="+mj-ea"/>
                <a:cs typeface="Arial"/>
              </a:rPr>
              <a:t>Responsabile dell’Area organizzazione e Affari generali dell’Unione comuni del </a:t>
            </a:r>
            <a:r>
              <a:rPr lang="it-IT" sz="1600" b="1" dirty="0" err="1" smtClean="0">
                <a:latin typeface="Arial"/>
                <a:ea typeface="+mj-ea"/>
                <a:cs typeface="Arial"/>
              </a:rPr>
              <a:t>Sorbara</a:t>
            </a:r>
            <a:r>
              <a:rPr lang="it-IT" sz="1600" b="1" dirty="0" smtClean="0">
                <a:latin typeface="Arial"/>
                <a:ea typeface="+mj-ea"/>
                <a:cs typeface="Arial"/>
              </a:rPr>
              <a:t/>
            </a:r>
            <a:br>
              <a:rPr lang="it-IT" sz="1600" b="1" dirty="0" smtClean="0">
                <a:latin typeface="Arial"/>
                <a:ea typeface="+mj-ea"/>
                <a:cs typeface="Arial"/>
              </a:rPr>
            </a:br>
            <a:r>
              <a:rPr lang="it-IT" sz="1600" b="1" dirty="0" smtClean="0">
                <a:latin typeface="Arial"/>
                <a:ea typeface="+mj-ea"/>
                <a:cs typeface="Arial"/>
              </a:rPr>
              <a:t>e-mail </a:t>
            </a:r>
            <a:r>
              <a:rPr lang="it-IT" sz="1600" dirty="0" smtClean="0">
                <a:latin typeface="Arial"/>
                <a:ea typeface="+mj-ea"/>
                <a:cs typeface="Arial"/>
              </a:rPr>
              <a:t> </a:t>
            </a:r>
            <a:r>
              <a:rPr lang="it-IT" sz="1600" i="1" dirty="0" smtClean="0">
                <a:latin typeface="Arial"/>
                <a:ea typeface="+mj-ea"/>
                <a:cs typeface="Arial"/>
              </a:rPr>
              <a:t>sola.s@comune.nonantola.mo.it</a:t>
            </a:r>
            <a:br>
              <a:rPr lang="it-IT" sz="1600" i="1" dirty="0" smtClean="0">
                <a:latin typeface="Arial"/>
                <a:ea typeface="+mj-ea"/>
                <a:cs typeface="Arial"/>
              </a:rPr>
            </a:br>
            <a:r>
              <a:rPr lang="it-IT" sz="1600" i="1" dirty="0" smtClean="0">
                <a:latin typeface="Arial"/>
                <a:ea typeface="+mj-ea"/>
                <a:cs typeface="Arial"/>
              </a:rPr>
              <a:t/>
            </a:r>
            <a:br>
              <a:rPr lang="it-IT" sz="1600" i="1" dirty="0" smtClean="0">
                <a:latin typeface="Arial"/>
                <a:ea typeface="+mj-ea"/>
                <a:cs typeface="Arial"/>
              </a:rPr>
            </a:br>
            <a:endParaRPr lang="it-IT" sz="1600" i="1" dirty="0">
              <a:latin typeface="Arial"/>
              <a:ea typeface="+mj-ea"/>
              <a:cs typeface="Arial"/>
            </a:endParaRPr>
          </a:p>
        </p:txBody>
      </p:sp>
      <p:sp>
        <p:nvSpPr>
          <p:cNvPr id="3" name="CasellaDiTesto 2"/>
          <p:cNvSpPr txBox="1"/>
          <p:nvPr/>
        </p:nvSpPr>
        <p:spPr>
          <a:xfrm>
            <a:off x="1028450" y="4721985"/>
            <a:ext cx="6472238" cy="646331"/>
          </a:xfrm>
          <a:prstGeom prst="rect">
            <a:avLst/>
          </a:prstGeom>
          <a:noFill/>
        </p:spPr>
        <p:txBody>
          <a:bodyPr>
            <a:spAutoFit/>
          </a:bodyPr>
          <a:lstStyle/>
          <a:p>
            <a:pPr algn="ctr" fontAlgn="auto">
              <a:spcBef>
                <a:spcPts val="0"/>
              </a:spcBef>
              <a:spcAft>
                <a:spcPts val="0"/>
              </a:spcAft>
              <a:defRPr/>
            </a:pPr>
            <a:r>
              <a:rPr lang="it-IT" sz="1400" dirty="0">
                <a:solidFill>
                  <a:schemeClr val="bg1"/>
                </a:solidFill>
                <a:latin typeface="Arial Black"/>
                <a:ea typeface="+mj-ea"/>
                <a:cs typeface="Arial Black"/>
              </a:rPr>
              <a:t>I</a:t>
            </a:r>
            <a:r>
              <a:rPr lang="it-IT" sz="1400" dirty="0" smtClean="0">
                <a:solidFill>
                  <a:schemeClr val="bg1"/>
                </a:solidFill>
                <a:latin typeface="Arial Black"/>
                <a:ea typeface="+mj-ea"/>
                <a:cs typeface="Arial Black"/>
              </a:rPr>
              <a:t> </a:t>
            </a:r>
            <a:r>
              <a:rPr lang="it-IT" sz="1400" dirty="0">
                <a:solidFill>
                  <a:schemeClr val="bg1"/>
                </a:solidFill>
                <a:latin typeface="Arial Black"/>
                <a:ea typeface="+mj-ea"/>
                <a:cs typeface="Arial Black"/>
              </a:rPr>
              <a:t>materiali </a:t>
            </a:r>
            <a:r>
              <a:rPr lang="it-IT" sz="1400" dirty="0" smtClean="0">
                <a:solidFill>
                  <a:schemeClr val="bg1"/>
                </a:solidFill>
                <a:latin typeface="Arial Black"/>
                <a:ea typeface="+mj-ea"/>
                <a:cs typeface="Arial Black"/>
              </a:rPr>
              <a:t> saranno disponibili su</a:t>
            </a:r>
            <a:r>
              <a:rPr lang="it-IT" sz="1400" dirty="0">
                <a:solidFill>
                  <a:schemeClr val="bg1"/>
                </a:solidFill>
                <a:latin typeface="Arial Black"/>
                <a:ea typeface="+mj-ea"/>
                <a:cs typeface="Arial Black"/>
              </a:rPr>
              <a:t>:</a:t>
            </a:r>
            <a:r>
              <a:rPr lang="it-IT" dirty="0">
                <a:solidFill>
                  <a:schemeClr val="bg1"/>
                </a:solidFill>
                <a:latin typeface="Arial Black"/>
                <a:ea typeface="+mj-ea"/>
                <a:cs typeface="Arial Black"/>
              </a:rPr>
              <a:t>  </a:t>
            </a:r>
            <a:endParaRPr lang="it-IT" b="1" dirty="0">
              <a:solidFill>
                <a:schemeClr val="bg1"/>
              </a:solidFill>
              <a:latin typeface="+mn-lt"/>
              <a:cs typeface="+mn-cs"/>
            </a:endParaRPr>
          </a:p>
          <a:p>
            <a:pPr algn="ctr" fontAlgn="auto">
              <a:spcBef>
                <a:spcPts val="0"/>
              </a:spcBef>
              <a:spcAft>
                <a:spcPts val="0"/>
              </a:spcAft>
              <a:defRPr/>
            </a:pPr>
            <a:r>
              <a:rPr lang="it-IT" b="1" dirty="0" err="1" smtClean="0">
                <a:solidFill>
                  <a:schemeClr val="bg1"/>
                </a:solidFill>
                <a:latin typeface="+mn-lt"/>
                <a:cs typeface="+mn-cs"/>
              </a:rPr>
              <a:t>www.fondazioneifel.it</a:t>
            </a:r>
            <a:r>
              <a:rPr lang="it-IT" b="1" dirty="0" smtClean="0">
                <a:solidFill>
                  <a:schemeClr val="bg1"/>
                </a:solidFill>
                <a:latin typeface="+mn-lt"/>
                <a:cs typeface="+mn-cs"/>
              </a:rPr>
              <a:t>/formazione</a:t>
            </a:r>
            <a:endParaRPr lang="it-IT" b="1" dirty="0">
              <a:solidFill>
                <a:schemeClr val="bg1"/>
              </a:solidFill>
              <a:latin typeface="+mn-lt"/>
              <a:cs typeface="+mn-cs"/>
            </a:endParaRPr>
          </a:p>
        </p:txBody>
      </p:sp>
      <p:pic>
        <p:nvPicPr>
          <p:cNvPr id="10245" name="Immagin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25071" y="5667929"/>
            <a:ext cx="676462" cy="67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Immagin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51510" y="5806136"/>
            <a:ext cx="430866" cy="430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magin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229476" y="5847552"/>
            <a:ext cx="563282" cy="395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ttangolo 15"/>
          <p:cNvSpPr>
            <a:spLocks noChangeArrowheads="1"/>
          </p:cNvSpPr>
          <p:nvPr/>
        </p:nvSpPr>
        <p:spPr bwMode="auto">
          <a:xfrm>
            <a:off x="2441875" y="6379320"/>
            <a:ext cx="125606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it-IT" sz="1100" b="1" dirty="0" smtClean="0">
                <a:solidFill>
                  <a:schemeClr val="bg1"/>
                </a:solidFill>
              </a:rPr>
              <a:t>@</a:t>
            </a:r>
            <a:r>
              <a:rPr lang="it-IT" sz="1100" b="1" dirty="0" err="1" smtClean="0">
                <a:solidFill>
                  <a:schemeClr val="bg1"/>
                </a:solidFill>
              </a:rPr>
              <a:t>Formazioneifel</a:t>
            </a:r>
            <a:endParaRPr lang="it-IT" sz="1100" b="1" dirty="0">
              <a:solidFill>
                <a:schemeClr val="bg1"/>
              </a:solidFill>
            </a:endParaRPr>
          </a:p>
        </p:txBody>
      </p:sp>
      <p:sp>
        <p:nvSpPr>
          <p:cNvPr id="12" name="Rettangolo 15"/>
          <p:cNvSpPr>
            <a:spLocks noChangeArrowheads="1"/>
          </p:cNvSpPr>
          <p:nvPr/>
        </p:nvSpPr>
        <p:spPr bwMode="auto">
          <a:xfrm>
            <a:off x="3645644" y="6379320"/>
            <a:ext cx="125606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it-IT" sz="1100" b="1" dirty="0" err="1" smtClean="0">
                <a:solidFill>
                  <a:schemeClr val="bg1"/>
                </a:solidFill>
              </a:rPr>
              <a:t>Facebook</a:t>
            </a:r>
            <a:endParaRPr lang="it-IT" sz="1100" b="1" dirty="0">
              <a:solidFill>
                <a:schemeClr val="bg1"/>
              </a:solidFill>
            </a:endParaRPr>
          </a:p>
        </p:txBody>
      </p:sp>
      <p:sp>
        <p:nvSpPr>
          <p:cNvPr id="13" name="Rettangolo 15"/>
          <p:cNvSpPr>
            <a:spLocks noChangeArrowheads="1"/>
          </p:cNvSpPr>
          <p:nvPr/>
        </p:nvSpPr>
        <p:spPr bwMode="auto">
          <a:xfrm>
            <a:off x="4878339" y="6379320"/>
            <a:ext cx="125606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it-IT" sz="1100" b="1" dirty="0" err="1">
                <a:solidFill>
                  <a:schemeClr val="bg1"/>
                </a:solidFill>
              </a:rPr>
              <a:t>Y</a:t>
            </a:r>
            <a:r>
              <a:rPr lang="it-IT" sz="1100" b="1" dirty="0" err="1" smtClean="0">
                <a:solidFill>
                  <a:schemeClr val="bg1"/>
                </a:solidFill>
              </a:rPr>
              <a:t>outube</a:t>
            </a:r>
            <a:endParaRPr lang="it-IT" sz="1100" b="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resentazione_NEUTRA_2014">
  <a:themeElements>
    <a:clrScheme name="Personalizzato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2F2F2"/>
      </a:hlink>
      <a:folHlink>
        <a:srgbClr val="C6D9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Presentazione_NEUTRA_2014</Template>
  <TotalTime>279</TotalTime>
  <Words>3514</Words>
  <Application>Microsoft Office PowerPoint</Application>
  <PresentationFormat>Presentazione su schermo (4:3)</PresentationFormat>
  <Paragraphs>308</Paragraphs>
  <Slides>33</Slides>
  <Notes>1</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33</vt:i4>
      </vt:variant>
    </vt:vector>
  </HeadingPairs>
  <TitlesOfParts>
    <vt:vector size="35" baseType="lpstr">
      <vt:lpstr>Presentazione_NEUTRA_2014</vt:lpstr>
      <vt:lpstr>Acrobat Document</vt:lpstr>
      <vt:lpstr>Le Stazioni appaltanti associate   modelli e relazione con  il processo di riordino  territoriale in Emilia Romagna   25/05/2015 dott. Stefano SOLA</vt:lpstr>
      <vt:lpstr>Agenda</vt:lpstr>
      <vt:lpstr>CENTRALE UNICA DI COMMITTENZA  Esperienza dell’Unione comuni del Sorbara</vt:lpstr>
      <vt:lpstr>L'Unione di comuni</vt:lpstr>
      <vt:lpstr>L'Unione di comuni</vt:lpstr>
      <vt:lpstr>L'Unione di comuni</vt:lpstr>
      <vt:lpstr>L'Unione di comuni</vt:lpstr>
      <vt:lpstr>L'Unione di comuni</vt:lpstr>
      <vt:lpstr>Legge Regionale di riordino territoriale L.R. 21/2012 come modificata e integrata dalla L.R. 9/2013. </vt:lpstr>
      <vt:lpstr>Legge Regionale di riordino territoriale</vt:lpstr>
      <vt:lpstr>Legge Regionale di riordino territoriale</vt:lpstr>
      <vt:lpstr>Legge Regionale di riordino territoriale</vt:lpstr>
      <vt:lpstr>Le ipotesi possibili</vt:lpstr>
      <vt:lpstr>Le ipotesi possibili</vt:lpstr>
      <vt:lpstr>Le ipotesi possibili</vt:lpstr>
      <vt:lpstr>Le stazioni appaltanti associate:  Fonti</vt:lpstr>
      <vt:lpstr>Stazione Appaltante</vt:lpstr>
      <vt:lpstr>Centrale Di Committenza</vt:lpstr>
      <vt:lpstr>Centrale Di Committenza</vt:lpstr>
      <vt:lpstr>Centrale Di Committenza</vt:lpstr>
      <vt:lpstr>Accordo Quadro</vt:lpstr>
      <vt:lpstr>Art. 59. Accordi quadro (art. 32, dir. 2004/18)</vt:lpstr>
      <vt:lpstr>Art. 59. Accordi quadro</vt:lpstr>
      <vt:lpstr>Art. 59. Accordi quadro</vt:lpstr>
      <vt:lpstr>Art. 59. Accordi quadro</vt:lpstr>
      <vt:lpstr>Art. 59. Accordi quadro</vt:lpstr>
      <vt:lpstr>Le relazioni tra comune e Unione</vt:lpstr>
      <vt:lpstr>L’esperienza dell’Unione del Sorbara Tre esempi di gestione </vt:lpstr>
      <vt:lpstr>L’esperienza dell’Unione del Sorbara Tre esempi di gestione </vt:lpstr>
      <vt:lpstr>L’esperienza dell’Unione del Sorbara Tre esempi di gestione </vt:lpstr>
      <vt:lpstr>L’esperienza dell’Unione del Sorbara</vt:lpstr>
      <vt:lpstr>Presentazione standard di PowerPoint</vt:lpstr>
      <vt:lpstr>Grazie per l’attenzione  Dr. Stefano SOLA Responsabile dell’Area organizzazione e Affari generali dell’Unione comuni del Sorbara e-mail  sola.s@comune.nonantola.mo.it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 giornata formativa  Sottotitolo  Data Nome e Cognome Docente</dc:title>
  <dc:creator>IFEL_GUEST</dc:creator>
  <cp:lastModifiedBy>Guglielmina Olivieri</cp:lastModifiedBy>
  <cp:revision>44</cp:revision>
  <dcterms:created xsi:type="dcterms:W3CDTF">2014-10-02T17:23:16Z</dcterms:created>
  <dcterms:modified xsi:type="dcterms:W3CDTF">2015-05-25T15:51:37Z</dcterms:modified>
</cp:coreProperties>
</file>