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96" r:id="rId1"/>
  </p:sldMasterIdLst>
  <p:notesMasterIdLst>
    <p:notesMasterId r:id="rId16"/>
  </p:notesMasterIdLst>
  <p:handoutMasterIdLst>
    <p:handoutMasterId r:id="rId17"/>
  </p:handoutMasterIdLst>
  <p:sldIdLst>
    <p:sldId id="256" r:id="rId2"/>
    <p:sldId id="264" r:id="rId3"/>
    <p:sldId id="263" r:id="rId4"/>
    <p:sldId id="258" r:id="rId5"/>
    <p:sldId id="262" r:id="rId6"/>
    <p:sldId id="259" r:id="rId7"/>
    <p:sldId id="261" r:id="rId8"/>
    <p:sldId id="269" r:id="rId9"/>
    <p:sldId id="270" r:id="rId10"/>
    <p:sldId id="271" r:id="rId11"/>
    <p:sldId id="272" r:id="rId12"/>
    <p:sldId id="273" r:id="rId13"/>
    <p:sldId id="274" r:id="rId14"/>
    <p:sldId id="266" r:id="rId15"/>
  </p:sldIdLst>
  <p:sldSz cx="9144000" cy="6858000" type="screen4x3"/>
  <p:notesSz cx="6797675" cy="9926638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>
          <p15:clr>
            <a:srgbClr val="A4A3A4"/>
          </p15:clr>
        </p15:guide>
        <p15:guide id="4" pos="575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4B6B"/>
    <a:srgbClr val="3399FF"/>
    <a:srgbClr val="00FF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86323" autoAdjust="0"/>
  </p:normalViewPr>
  <p:slideViewPr>
    <p:cSldViewPr snapToGrid="0" snapToObjects="1">
      <p:cViewPr>
        <p:scale>
          <a:sx n="98" d="100"/>
          <a:sy n="98" d="100"/>
        </p:scale>
        <p:origin x="-90" y="-72"/>
      </p:cViewPr>
      <p:guideLst>
        <p:guide orient="horz" pos="2160"/>
        <p:guide orient="horz"/>
        <p:guide pos="2880"/>
        <p:guide pos="575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36E5D6D-C52B-483B-A74D-FC1D77E21A16}" type="datetimeFigureOut">
              <a:rPr lang="it-IT"/>
              <a:pPr>
                <a:defRPr/>
              </a:pPr>
              <a:t>25/05/2015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F3AA7C5-8194-4B07-9198-14D96510F3E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850928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863F4D4-FDCB-4EB0-874B-5E9DCCC9B0E1}" type="datetimeFigureOut">
              <a:rPr lang="it-IT"/>
              <a:pPr>
                <a:defRPr/>
              </a:pPr>
              <a:t>25/05/2015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756ECDD-15FB-4EA9-9878-DA261E6658D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256064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56ECDD-15FB-4EA9-9878-DA261E6658DE}" type="slidenum">
              <a:rPr lang="it-IT" smtClean="0"/>
              <a:pPr>
                <a:defRPr/>
              </a:pPr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49363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56ECDD-15FB-4EA9-9878-DA261E6658DE}" type="slidenum">
              <a:rPr lang="it-IT" smtClean="0"/>
              <a:pPr>
                <a:defRPr/>
              </a:pPr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07530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56ECDD-15FB-4EA9-9878-DA261E6658DE}" type="slidenum">
              <a:rPr lang="it-IT" smtClean="0"/>
              <a:pPr>
                <a:defRPr/>
              </a:pPr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3674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56ECDD-15FB-4EA9-9878-DA261E6658DE}" type="slidenum">
              <a:rPr lang="it-IT" smtClean="0"/>
              <a:pPr>
                <a:defRPr/>
              </a:pPr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06663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56ECDD-15FB-4EA9-9878-DA261E6658DE}" type="slidenum">
              <a:rPr lang="it-IT" smtClean="0"/>
              <a:pPr>
                <a:defRPr/>
              </a:pPr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7551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56ECDD-15FB-4EA9-9878-DA261E6658DE}" type="slidenum">
              <a:rPr lang="it-IT" smtClean="0"/>
              <a:pPr>
                <a:defRPr/>
              </a:pPr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6167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titolo 1"/>
          <p:cNvSpPr>
            <a:spLocks noGrp="1"/>
          </p:cNvSpPr>
          <p:nvPr>
            <p:ph type="title"/>
          </p:nvPr>
        </p:nvSpPr>
        <p:spPr>
          <a:xfrm>
            <a:off x="1559623" y="2182951"/>
            <a:ext cx="5544784" cy="1034104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9" name="Segnaposto testo 2"/>
          <p:cNvSpPr>
            <a:spLocks noGrp="1"/>
          </p:cNvSpPr>
          <p:nvPr>
            <p:ph idx="1"/>
          </p:nvPr>
        </p:nvSpPr>
        <p:spPr>
          <a:xfrm>
            <a:off x="1559622" y="3378231"/>
            <a:ext cx="5544785" cy="116046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</p:txBody>
      </p:sp>
      <p:sp>
        <p:nvSpPr>
          <p:cNvPr id="11" name="Segnaposto testo 2"/>
          <p:cNvSpPr>
            <a:spLocks noGrp="1"/>
          </p:cNvSpPr>
          <p:nvPr>
            <p:ph idx="13"/>
          </p:nvPr>
        </p:nvSpPr>
        <p:spPr>
          <a:xfrm>
            <a:off x="1559622" y="4757890"/>
            <a:ext cx="5544785" cy="116046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18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6390C6-6B33-4C7C-8B3C-4898B932F9A9}" type="datetime1">
              <a:rPr lang="it-IT"/>
              <a:pPr>
                <a:defRPr/>
              </a:pPr>
              <a:t>25/05/2015</a:t>
            </a:fld>
            <a:endParaRPr lang="it-IT" dirty="0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D0EDFF-8AAE-4561-9DDE-56F64A8364BF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32210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itolo 1"/>
          <p:cNvSpPr>
            <a:spLocks noGrp="1"/>
          </p:cNvSpPr>
          <p:nvPr>
            <p:ph type="title"/>
          </p:nvPr>
        </p:nvSpPr>
        <p:spPr>
          <a:xfrm>
            <a:off x="1559623" y="2182951"/>
            <a:ext cx="5544784" cy="1034104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7" name="Segnaposto testo 2"/>
          <p:cNvSpPr>
            <a:spLocks noGrp="1"/>
          </p:cNvSpPr>
          <p:nvPr>
            <p:ph idx="1"/>
          </p:nvPr>
        </p:nvSpPr>
        <p:spPr>
          <a:xfrm>
            <a:off x="1559622" y="3378231"/>
            <a:ext cx="5544785" cy="116046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2500">
                <a:latin typeface="Arial"/>
                <a:cs typeface="Arial"/>
              </a:defRPr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D2827-03C9-4FC1-AAAD-D1F95E74BF35}" type="datetime1">
              <a:rPr lang="it-IT"/>
              <a:pPr>
                <a:defRPr/>
              </a:pPr>
              <a:t>25/05/2015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D3D66-9AE8-45C4-A7D6-348F29721240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7328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399676" y="1600200"/>
            <a:ext cx="7166474" cy="4331043"/>
          </a:xfrm>
        </p:spPr>
        <p:txBody>
          <a:bodyPr>
            <a:normAutofit/>
          </a:bodyPr>
          <a:lstStyle>
            <a:lvl1pPr>
              <a:lnSpc>
                <a:spcPts val="2300"/>
              </a:lnSpc>
              <a:defRPr sz="1600">
                <a:solidFill>
                  <a:schemeClr val="tx1"/>
                </a:solidFill>
                <a:latin typeface="Arial"/>
                <a:cs typeface="Arial"/>
              </a:defRPr>
            </a:lvl1pPr>
            <a:lvl2pPr>
              <a:lnSpc>
                <a:spcPts val="2300"/>
              </a:lnSpc>
              <a:defRPr sz="1600">
                <a:solidFill>
                  <a:schemeClr val="tx1"/>
                </a:solidFill>
                <a:latin typeface="Arial"/>
                <a:cs typeface="Arial"/>
              </a:defRPr>
            </a:lvl2pPr>
            <a:lvl3pPr>
              <a:lnSpc>
                <a:spcPts val="2300"/>
              </a:lnSpc>
              <a:defRPr sz="160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lnSpc>
                <a:spcPts val="2300"/>
              </a:lnSpc>
              <a:defRPr sz="160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lnSpc>
                <a:spcPts val="2300"/>
              </a:lnSpc>
              <a:defRPr sz="160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 dirty="0"/>
          </a:p>
        </p:txBody>
      </p:sp>
      <p:sp>
        <p:nvSpPr>
          <p:cNvPr id="9" name="Titolo 1"/>
          <p:cNvSpPr>
            <a:spLocks noGrp="1"/>
          </p:cNvSpPr>
          <p:nvPr>
            <p:ph type="title"/>
          </p:nvPr>
        </p:nvSpPr>
        <p:spPr>
          <a:xfrm>
            <a:off x="1399676" y="591466"/>
            <a:ext cx="7166474" cy="877155"/>
          </a:xfrm>
        </p:spPr>
        <p:txBody>
          <a:bodyPr>
            <a:normAutofit/>
          </a:bodyPr>
          <a:lstStyle>
            <a:lvl1pPr algn="l">
              <a:lnSpc>
                <a:spcPts val="3100"/>
              </a:lnSpc>
              <a:defRPr sz="3000" b="1">
                <a:latin typeface="Arial"/>
                <a:cs typeface="Arial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A0FB7-E814-4702-AC9C-30B986B3A923}" type="datetime1">
              <a:rPr lang="it-IT"/>
              <a:pPr>
                <a:defRPr/>
              </a:pPr>
              <a:t>25/05/2015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BE631C-0D5D-4147-AD7C-8182914B31FA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91595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399676" y="1600201"/>
            <a:ext cx="3432777" cy="4332288"/>
          </a:xfrm>
        </p:spPr>
        <p:txBody>
          <a:bodyPr>
            <a:normAutofit/>
          </a:bodyPr>
          <a:lstStyle>
            <a:lvl1pPr>
              <a:lnSpc>
                <a:spcPts val="2300"/>
              </a:lnSpc>
              <a:defRPr sz="1600">
                <a:solidFill>
                  <a:srgbClr val="000000"/>
                </a:solidFill>
                <a:latin typeface="Arial"/>
                <a:cs typeface="Arial"/>
              </a:defRPr>
            </a:lvl1pPr>
            <a:lvl2pPr>
              <a:lnSpc>
                <a:spcPts val="2300"/>
              </a:lnSpc>
              <a:defRPr sz="1600">
                <a:solidFill>
                  <a:srgbClr val="000000"/>
                </a:solidFill>
                <a:latin typeface="Arial"/>
                <a:cs typeface="Arial"/>
              </a:defRPr>
            </a:lvl2pPr>
            <a:lvl3pPr>
              <a:lnSpc>
                <a:spcPts val="2300"/>
              </a:lnSpc>
              <a:defRPr sz="1600">
                <a:solidFill>
                  <a:srgbClr val="000000"/>
                </a:solidFill>
                <a:latin typeface="Arial"/>
                <a:cs typeface="Arial"/>
              </a:defRPr>
            </a:lvl3pPr>
            <a:lvl4pPr>
              <a:lnSpc>
                <a:spcPts val="2300"/>
              </a:lnSpc>
              <a:defRPr sz="1600">
                <a:solidFill>
                  <a:srgbClr val="000000"/>
                </a:solidFill>
                <a:latin typeface="Arial"/>
                <a:cs typeface="Arial"/>
              </a:defRPr>
            </a:lvl4pPr>
            <a:lvl5pPr>
              <a:lnSpc>
                <a:spcPts val="2300"/>
              </a:lnSpc>
              <a:defRPr sz="1600">
                <a:solidFill>
                  <a:srgbClr val="000000"/>
                </a:solidFill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115673" y="1600200"/>
            <a:ext cx="3450477" cy="4332289"/>
          </a:xfrm>
        </p:spPr>
        <p:txBody>
          <a:bodyPr>
            <a:normAutofit/>
          </a:bodyPr>
          <a:lstStyle>
            <a:lvl1pPr>
              <a:lnSpc>
                <a:spcPts val="2300"/>
              </a:lnSpc>
              <a:defRPr sz="1600">
                <a:solidFill>
                  <a:srgbClr val="000000"/>
                </a:solidFill>
                <a:latin typeface="Arial"/>
                <a:cs typeface="Arial"/>
              </a:defRPr>
            </a:lvl1pPr>
            <a:lvl2pPr>
              <a:lnSpc>
                <a:spcPts val="2300"/>
              </a:lnSpc>
              <a:defRPr sz="1600">
                <a:solidFill>
                  <a:srgbClr val="000000"/>
                </a:solidFill>
                <a:latin typeface="Arial"/>
                <a:cs typeface="Arial"/>
              </a:defRPr>
            </a:lvl2pPr>
            <a:lvl3pPr>
              <a:lnSpc>
                <a:spcPts val="2300"/>
              </a:lnSpc>
              <a:defRPr sz="1600">
                <a:solidFill>
                  <a:srgbClr val="000000"/>
                </a:solidFill>
                <a:latin typeface="Arial"/>
                <a:cs typeface="Arial"/>
              </a:defRPr>
            </a:lvl3pPr>
            <a:lvl4pPr>
              <a:lnSpc>
                <a:spcPts val="2300"/>
              </a:lnSpc>
              <a:defRPr sz="1600">
                <a:solidFill>
                  <a:srgbClr val="000000"/>
                </a:solidFill>
                <a:latin typeface="Arial"/>
                <a:cs typeface="Arial"/>
              </a:defRPr>
            </a:lvl4pPr>
            <a:lvl5pPr>
              <a:lnSpc>
                <a:spcPts val="2300"/>
              </a:lnSpc>
              <a:defRPr sz="1600">
                <a:solidFill>
                  <a:srgbClr val="000000"/>
                </a:solidFill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 dirty="0"/>
          </a:p>
        </p:txBody>
      </p:sp>
      <p:sp>
        <p:nvSpPr>
          <p:cNvPr id="8" name="Titolo 1"/>
          <p:cNvSpPr>
            <a:spLocks noGrp="1"/>
          </p:cNvSpPr>
          <p:nvPr>
            <p:ph type="title"/>
          </p:nvPr>
        </p:nvSpPr>
        <p:spPr>
          <a:xfrm>
            <a:off x="1399676" y="591466"/>
            <a:ext cx="7166474" cy="877155"/>
          </a:xfrm>
        </p:spPr>
        <p:txBody>
          <a:bodyPr>
            <a:normAutofit/>
          </a:bodyPr>
          <a:lstStyle>
            <a:lvl1pPr algn="l">
              <a:lnSpc>
                <a:spcPts val="3100"/>
              </a:lnSpc>
              <a:defRPr sz="3000" b="1">
                <a:latin typeface="Arial"/>
                <a:cs typeface="Arial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E368B9-A632-4BDF-9947-BE9043EBEFA8}" type="datetime1">
              <a:rPr lang="it-IT"/>
              <a:pPr>
                <a:defRPr/>
              </a:pPr>
              <a:t>25/05/2015</a:t>
            </a:fld>
            <a:endParaRPr lang="it-IT" dirty="0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54BB87-D286-447C-909F-6DCCA9CC0EEF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48611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399676" y="1535113"/>
            <a:ext cx="3432778" cy="639762"/>
          </a:xfrm>
        </p:spPr>
        <p:txBody>
          <a:bodyPr>
            <a:normAutofit/>
          </a:bodyPr>
          <a:lstStyle>
            <a:lvl1pPr marL="0" indent="0">
              <a:lnSpc>
                <a:spcPts val="2300"/>
              </a:lnSpc>
              <a:buNone/>
              <a:defRPr sz="16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115673" y="1535113"/>
            <a:ext cx="3450477" cy="639762"/>
          </a:xfrm>
        </p:spPr>
        <p:txBody>
          <a:bodyPr>
            <a:normAutofit/>
          </a:bodyPr>
          <a:lstStyle>
            <a:lvl1pPr marL="0" indent="0">
              <a:lnSpc>
                <a:spcPts val="2300"/>
              </a:lnSpc>
              <a:buNone/>
              <a:defRPr sz="16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0" name="Titolo 1"/>
          <p:cNvSpPr>
            <a:spLocks noGrp="1"/>
          </p:cNvSpPr>
          <p:nvPr>
            <p:ph type="title"/>
          </p:nvPr>
        </p:nvSpPr>
        <p:spPr>
          <a:xfrm>
            <a:off x="1399676" y="591466"/>
            <a:ext cx="7166474" cy="877155"/>
          </a:xfrm>
        </p:spPr>
        <p:txBody>
          <a:bodyPr>
            <a:normAutofit/>
          </a:bodyPr>
          <a:lstStyle>
            <a:lvl1pPr algn="l">
              <a:lnSpc>
                <a:spcPts val="3100"/>
              </a:lnSpc>
              <a:defRPr sz="3000" b="1">
                <a:latin typeface="Arial"/>
                <a:cs typeface="Arial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11" name="Segnaposto contenuto 2"/>
          <p:cNvSpPr>
            <a:spLocks noGrp="1"/>
          </p:cNvSpPr>
          <p:nvPr>
            <p:ph sz="half" idx="13"/>
          </p:nvPr>
        </p:nvSpPr>
        <p:spPr>
          <a:xfrm>
            <a:off x="1399676" y="2352271"/>
            <a:ext cx="3432777" cy="3580217"/>
          </a:xfrm>
        </p:spPr>
        <p:txBody>
          <a:bodyPr>
            <a:normAutofit/>
          </a:bodyPr>
          <a:lstStyle>
            <a:lvl1pPr>
              <a:lnSpc>
                <a:spcPts val="2300"/>
              </a:lnSpc>
              <a:defRPr sz="1600">
                <a:solidFill>
                  <a:srgbClr val="000000"/>
                </a:solidFill>
                <a:latin typeface="Arial"/>
                <a:cs typeface="Arial"/>
              </a:defRPr>
            </a:lvl1pPr>
            <a:lvl2pPr>
              <a:lnSpc>
                <a:spcPts val="2300"/>
              </a:lnSpc>
              <a:defRPr sz="1600">
                <a:solidFill>
                  <a:srgbClr val="000000"/>
                </a:solidFill>
                <a:latin typeface="Arial"/>
                <a:cs typeface="Arial"/>
              </a:defRPr>
            </a:lvl2pPr>
            <a:lvl3pPr>
              <a:lnSpc>
                <a:spcPts val="2300"/>
              </a:lnSpc>
              <a:defRPr sz="1600">
                <a:solidFill>
                  <a:srgbClr val="000000"/>
                </a:solidFill>
                <a:latin typeface="Arial"/>
                <a:cs typeface="Arial"/>
              </a:defRPr>
            </a:lvl3pPr>
            <a:lvl4pPr>
              <a:lnSpc>
                <a:spcPts val="2300"/>
              </a:lnSpc>
              <a:defRPr sz="1600">
                <a:solidFill>
                  <a:srgbClr val="000000"/>
                </a:solidFill>
                <a:latin typeface="Arial"/>
                <a:cs typeface="Arial"/>
              </a:defRPr>
            </a:lvl4pPr>
            <a:lvl5pPr>
              <a:lnSpc>
                <a:spcPts val="2300"/>
              </a:lnSpc>
              <a:defRPr sz="1600">
                <a:solidFill>
                  <a:srgbClr val="000000"/>
                </a:solidFill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 dirty="0"/>
          </a:p>
        </p:txBody>
      </p:sp>
      <p:sp>
        <p:nvSpPr>
          <p:cNvPr id="12" name="Segnaposto contenuto 3"/>
          <p:cNvSpPr>
            <a:spLocks noGrp="1"/>
          </p:cNvSpPr>
          <p:nvPr>
            <p:ph sz="half" idx="2"/>
          </p:nvPr>
        </p:nvSpPr>
        <p:spPr>
          <a:xfrm>
            <a:off x="5115673" y="2352271"/>
            <a:ext cx="3450477" cy="3571878"/>
          </a:xfrm>
        </p:spPr>
        <p:txBody>
          <a:bodyPr>
            <a:normAutofit/>
          </a:bodyPr>
          <a:lstStyle>
            <a:lvl1pPr>
              <a:lnSpc>
                <a:spcPts val="2300"/>
              </a:lnSpc>
              <a:defRPr sz="1600">
                <a:solidFill>
                  <a:srgbClr val="000000"/>
                </a:solidFill>
                <a:latin typeface="Arial"/>
                <a:cs typeface="Arial"/>
              </a:defRPr>
            </a:lvl1pPr>
            <a:lvl2pPr>
              <a:lnSpc>
                <a:spcPts val="2300"/>
              </a:lnSpc>
              <a:defRPr sz="1600">
                <a:solidFill>
                  <a:srgbClr val="000000"/>
                </a:solidFill>
                <a:latin typeface="Arial"/>
                <a:cs typeface="Arial"/>
              </a:defRPr>
            </a:lvl2pPr>
            <a:lvl3pPr>
              <a:lnSpc>
                <a:spcPts val="2300"/>
              </a:lnSpc>
              <a:defRPr sz="1600">
                <a:solidFill>
                  <a:srgbClr val="000000"/>
                </a:solidFill>
                <a:latin typeface="Arial"/>
                <a:cs typeface="Arial"/>
              </a:defRPr>
            </a:lvl3pPr>
            <a:lvl4pPr>
              <a:lnSpc>
                <a:spcPts val="2300"/>
              </a:lnSpc>
              <a:defRPr sz="1600">
                <a:solidFill>
                  <a:srgbClr val="000000"/>
                </a:solidFill>
                <a:latin typeface="Arial"/>
                <a:cs typeface="Arial"/>
              </a:defRPr>
            </a:lvl4pPr>
            <a:lvl5pPr>
              <a:lnSpc>
                <a:spcPts val="2300"/>
              </a:lnSpc>
              <a:defRPr sz="1600">
                <a:solidFill>
                  <a:srgbClr val="000000"/>
                </a:solidFill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 dirty="0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2B3DD2-D699-4E77-8C1D-280AD7185713}" type="datetime1">
              <a:rPr lang="it-IT"/>
              <a:pPr>
                <a:defRPr/>
              </a:pPr>
              <a:t>25/05/2015</a:t>
            </a:fld>
            <a:endParaRPr lang="it-IT" dirty="0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32370F-03B0-4A69-8BFA-F8E40484B799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32322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title"/>
          </p:nvPr>
        </p:nvSpPr>
        <p:spPr>
          <a:xfrm>
            <a:off x="1399676" y="591466"/>
            <a:ext cx="7166474" cy="877155"/>
          </a:xfrm>
        </p:spPr>
        <p:txBody>
          <a:bodyPr>
            <a:normAutofit/>
          </a:bodyPr>
          <a:lstStyle>
            <a:lvl1pPr algn="l">
              <a:lnSpc>
                <a:spcPts val="3100"/>
              </a:lnSpc>
              <a:defRPr sz="3000" b="1">
                <a:latin typeface="Arial"/>
                <a:cs typeface="Arial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CE6B8-E499-4A69-B7C0-9A85BC503042}" type="datetime1">
              <a:rPr lang="it-IT"/>
              <a:pPr>
                <a:defRPr/>
              </a:pPr>
              <a:t>25/05/2015</a:t>
            </a:fld>
            <a:endParaRPr lang="it-IT" dirty="0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83C67E-A566-473C-9242-77C8E4ED32CF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52985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85700-7E92-45CE-BD44-3C444A8EA6BF}" type="datetime1">
              <a:rPr lang="it-IT"/>
              <a:pPr>
                <a:defRPr/>
              </a:pPr>
              <a:t>25/05/2015</a:t>
            </a:fld>
            <a:endParaRPr lang="it-IT" dirty="0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82780-F682-49DC-AD25-55DE5DA4D992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15272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92238" y="4800600"/>
            <a:ext cx="7173912" cy="566738"/>
          </a:xfrm>
        </p:spPr>
        <p:txBody>
          <a:bodyPr>
            <a:normAutofit/>
          </a:bodyPr>
          <a:lstStyle>
            <a:lvl1pPr algn="l">
              <a:defRPr sz="1600" b="1">
                <a:latin typeface="Arial"/>
                <a:cs typeface="Arial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392238" y="612775"/>
            <a:ext cx="7173912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it-IT" noProof="0" smtClean="0"/>
              <a:t>Fare clic sull'icona per inserire un'immagine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392238" y="5367338"/>
            <a:ext cx="7173912" cy="613569"/>
          </a:xfrm>
        </p:spPr>
        <p:txBody>
          <a:bodyPr>
            <a:normAutofit/>
          </a:bodyPr>
          <a:lstStyle>
            <a:lvl1pPr marL="0" indent="0">
              <a:lnSpc>
                <a:spcPts val="2300"/>
              </a:lnSpc>
              <a:buNone/>
              <a:defRPr sz="160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B5D6B2-88D9-40CA-B98D-5939641992D2}" type="datetime1">
              <a:rPr lang="it-IT"/>
              <a:pPr>
                <a:defRPr/>
              </a:pPr>
              <a:t>25/05/2015</a:t>
            </a:fld>
            <a:endParaRPr lang="it-IT" dirty="0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0324F-2DBA-4B44-B030-0F6CA1107646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25076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0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1649413" y="2182813"/>
            <a:ext cx="5545137" cy="103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Titolo giornata formativa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1649413" y="3378200"/>
            <a:ext cx="5545137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Sottotitolo giornata formativa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7002463" y="6356350"/>
            <a:ext cx="9413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3DC8C7E-4BC5-4FA0-936C-65666054161B}" type="datetime1">
              <a:rPr lang="it-IT"/>
              <a:pPr>
                <a:defRPr/>
              </a:pPr>
              <a:t>25/05/2015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5427663" y="6356350"/>
            <a:ext cx="13541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3979863" y="6356350"/>
            <a:ext cx="1184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0C42A9F5-5904-48C0-8F94-D23E9A7EEF6C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</p:sldLayoutIdLst>
  <p:hf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000" kern="1200">
          <a:solidFill>
            <a:srgbClr val="004B6B"/>
          </a:solidFill>
          <a:latin typeface="Arial Black"/>
          <a:ea typeface="Arial Black" pitchFamily="34" charset="0"/>
          <a:cs typeface="Arial Black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rgbClr val="004B6B"/>
          </a:solidFill>
          <a:latin typeface="Arial Black" pitchFamily="34" charset="0"/>
          <a:ea typeface="Arial Black" pitchFamily="34" charset="0"/>
          <a:cs typeface="Arial Black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rgbClr val="004B6B"/>
          </a:solidFill>
          <a:latin typeface="Arial Black" pitchFamily="34" charset="0"/>
          <a:ea typeface="Arial Black" pitchFamily="34" charset="0"/>
          <a:cs typeface="Arial Black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rgbClr val="004B6B"/>
          </a:solidFill>
          <a:latin typeface="Arial Black" pitchFamily="34" charset="0"/>
          <a:ea typeface="Arial Black" pitchFamily="34" charset="0"/>
          <a:cs typeface="Arial Black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rgbClr val="004B6B"/>
          </a:solidFill>
          <a:latin typeface="Arial Black" pitchFamily="34" charset="0"/>
          <a:ea typeface="Arial Black" pitchFamily="34" charset="0"/>
          <a:cs typeface="Arial Black" pitchFamily="34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rgbClr val="004B6B"/>
          </a:solidFill>
          <a:latin typeface="Arial Black" pitchFamily="34" charset="0"/>
          <a:ea typeface="Arial Black" pitchFamily="34" charset="0"/>
          <a:cs typeface="Arial Black" pitchFamily="34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rgbClr val="004B6B"/>
          </a:solidFill>
          <a:latin typeface="Arial Black" pitchFamily="34" charset="0"/>
          <a:ea typeface="Arial Black" pitchFamily="34" charset="0"/>
          <a:cs typeface="Arial Black" pitchFamily="34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rgbClr val="004B6B"/>
          </a:solidFill>
          <a:latin typeface="Arial Black" pitchFamily="34" charset="0"/>
          <a:ea typeface="Arial Black" pitchFamily="34" charset="0"/>
          <a:cs typeface="Arial Black" pitchFamily="34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rgbClr val="004B6B"/>
          </a:solidFill>
          <a:latin typeface="Arial Black" pitchFamily="34" charset="0"/>
          <a:ea typeface="Arial Black" pitchFamily="34" charset="0"/>
          <a:cs typeface="Arial Black" pitchFamily="34" charset="0"/>
        </a:defRPr>
      </a:lvl9pPr>
    </p:titleStyle>
    <p:bodyStyle>
      <a:lvl1pPr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defRPr sz="2500" kern="1200">
          <a:solidFill>
            <a:srgbClr val="004B6B"/>
          </a:solidFill>
          <a:latin typeface="Arial"/>
          <a:ea typeface="+mn-ea"/>
          <a:cs typeface="Arial"/>
        </a:defRPr>
      </a:lvl1pPr>
      <a:lvl2pPr marL="4572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9144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371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18288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10" Type="http://schemas.openxmlformats.org/officeDocument/2006/relationships/image" Target="../media/image8.png"/><Relationship Id="rId4" Type="http://schemas.openxmlformats.org/officeDocument/2006/relationships/image" Target="../media/image4.png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resentazione_STRUTTURA_2014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51" name="Titolo 7"/>
          <p:cNvSpPr>
            <a:spLocks noGrp="1"/>
          </p:cNvSpPr>
          <p:nvPr>
            <p:ph type="title"/>
          </p:nvPr>
        </p:nvSpPr>
        <p:spPr>
          <a:xfrm>
            <a:off x="885826" y="2182812"/>
            <a:ext cx="6553200" cy="3722687"/>
          </a:xfrm>
        </p:spPr>
        <p:txBody>
          <a:bodyPr>
            <a:normAutofit/>
          </a:bodyPr>
          <a:lstStyle/>
          <a:p>
            <a:pPr algn="ctr"/>
            <a:r>
              <a:rPr lang="it-IT" sz="2200" b="1" dirty="0" smtClean="0">
                <a:latin typeface="Arial Narrow" panose="020B0606020202030204" pitchFamily="34" charset="0"/>
                <a:cs typeface="Arial Black" pitchFamily="34" charset="0"/>
              </a:rPr>
              <a:t>CENTRALE UNICA DI COMMITTENZA</a:t>
            </a:r>
            <a:br>
              <a:rPr lang="it-IT" sz="2200" b="1" dirty="0" smtClean="0">
                <a:latin typeface="Arial Narrow" panose="020B0606020202030204" pitchFamily="34" charset="0"/>
                <a:cs typeface="Arial Black" pitchFamily="34" charset="0"/>
              </a:rPr>
            </a:br>
            <a:r>
              <a:rPr lang="it-IT" sz="2200" b="1" dirty="0">
                <a:latin typeface="Arial Narrow" panose="020B0606020202030204" pitchFamily="34" charset="0"/>
                <a:cs typeface="Arial Black" pitchFamily="34" charset="0"/>
              </a:rPr>
              <a:t/>
            </a:r>
            <a:br>
              <a:rPr lang="it-IT" sz="2200" b="1" dirty="0">
                <a:latin typeface="Arial Narrow" panose="020B0606020202030204" pitchFamily="34" charset="0"/>
                <a:cs typeface="Arial Black" pitchFamily="34" charset="0"/>
              </a:rPr>
            </a:br>
            <a:r>
              <a:rPr lang="it-IT" sz="2000" b="1" dirty="0" smtClean="0">
                <a:latin typeface="Arial Narrow" panose="020B0606020202030204" pitchFamily="34" charset="0"/>
                <a:cs typeface="Arial Black" pitchFamily="34" charset="0"/>
              </a:rPr>
              <a:t/>
            </a:r>
            <a:br>
              <a:rPr lang="it-IT" sz="2000" b="1" dirty="0" smtClean="0">
                <a:latin typeface="Arial Narrow" panose="020B0606020202030204" pitchFamily="34" charset="0"/>
                <a:cs typeface="Arial Black" pitchFamily="34" charset="0"/>
              </a:rPr>
            </a:br>
            <a:r>
              <a:rPr lang="it-IT" sz="2000" b="1" dirty="0">
                <a:latin typeface="Arial Narrow" panose="020B0606020202030204" pitchFamily="34" charset="0"/>
                <a:cs typeface="Arial Black" pitchFamily="34" charset="0"/>
              </a:rPr>
              <a:t/>
            </a:r>
            <a:br>
              <a:rPr lang="it-IT" sz="2000" b="1" dirty="0">
                <a:latin typeface="Arial Narrow" panose="020B0606020202030204" pitchFamily="34" charset="0"/>
                <a:cs typeface="Arial Black" pitchFamily="34" charset="0"/>
              </a:rPr>
            </a:br>
            <a:r>
              <a:rPr lang="it-IT" sz="2400" b="1" dirty="0" smtClean="0">
                <a:latin typeface="Arial" charset="0"/>
                <a:cs typeface="Arial" charset="0"/>
              </a:rPr>
              <a:t>ESPERIENZA DI UNA ASSOCIAZIONE CONSORTILE DI COMUNI </a:t>
            </a:r>
            <a:br>
              <a:rPr lang="it-IT" sz="2400" b="1" dirty="0" smtClean="0">
                <a:latin typeface="Arial" charset="0"/>
                <a:cs typeface="Arial" charset="0"/>
              </a:rPr>
            </a:br>
            <a:r>
              <a:rPr lang="it-IT" sz="2500" dirty="0" smtClean="0">
                <a:latin typeface="Arial" charset="0"/>
                <a:cs typeface="Arial" charset="0"/>
              </a:rPr>
              <a:t/>
            </a:r>
            <a:br>
              <a:rPr lang="it-IT" sz="2500" dirty="0" smtClean="0">
                <a:latin typeface="Arial" charset="0"/>
                <a:cs typeface="Arial" charset="0"/>
              </a:rPr>
            </a:br>
            <a:r>
              <a:rPr lang="it-IT" sz="1600" b="1" dirty="0" smtClean="0">
                <a:latin typeface="Arial" charset="0"/>
                <a:cs typeface="Arial" charset="0"/>
              </a:rPr>
              <a:t>Data : 25 maggio 2015</a:t>
            </a:r>
            <a:r>
              <a:rPr lang="it-IT" sz="1600" dirty="0" smtClean="0">
                <a:latin typeface="Arial" charset="0"/>
                <a:cs typeface="Arial" charset="0"/>
              </a:rPr>
              <a:t/>
            </a:r>
            <a:br>
              <a:rPr lang="it-IT" sz="1600" dirty="0" smtClean="0">
                <a:latin typeface="Arial" charset="0"/>
                <a:cs typeface="Arial" charset="0"/>
              </a:rPr>
            </a:br>
            <a:r>
              <a:rPr lang="it-IT" sz="1600" dirty="0" smtClean="0">
                <a:latin typeface="Arial" charset="0"/>
                <a:cs typeface="Arial" charset="0"/>
              </a:rPr>
              <a:t>Luciana Mellano </a:t>
            </a:r>
            <a:br>
              <a:rPr lang="it-IT" sz="1600" dirty="0" smtClean="0">
                <a:latin typeface="Arial" charset="0"/>
                <a:cs typeface="Arial" charset="0"/>
              </a:rPr>
            </a:br>
            <a:endParaRPr lang="it-IT" sz="1600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egnaposto contenuto 6"/>
          <p:cNvSpPr>
            <a:spLocks noGrp="1"/>
          </p:cNvSpPr>
          <p:nvPr>
            <p:ph idx="1"/>
          </p:nvPr>
        </p:nvSpPr>
        <p:spPr>
          <a:xfrm>
            <a:off x="1085851" y="1600200"/>
            <a:ext cx="7480300" cy="43307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it-IT" sz="1400" dirty="0" smtClean="0">
                <a:latin typeface="Arial" charset="0"/>
                <a:cs typeface="Arial" charset="0"/>
              </a:rPr>
              <a:t>	</a:t>
            </a:r>
            <a:endParaRPr lang="it-IT" sz="1400" b="1" dirty="0" smtClean="0">
              <a:latin typeface="Arial" charset="0"/>
              <a:cs typeface="Arial" charset="0"/>
            </a:endParaRPr>
          </a:p>
        </p:txBody>
      </p:sp>
      <p:sp>
        <p:nvSpPr>
          <p:cNvPr id="3076" name="Titolo 5"/>
          <p:cNvSpPr>
            <a:spLocks noGrp="1"/>
          </p:cNvSpPr>
          <p:nvPr>
            <p:ph type="title"/>
          </p:nvPr>
        </p:nvSpPr>
        <p:spPr>
          <a:xfrm>
            <a:off x="1384300" y="474760"/>
            <a:ext cx="7165975" cy="993678"/>
          </a:xfrm>
        </p:spPr>
        <p:txBody>
          <a:bodyPr>
            <a:normAutofit fontScale="90000"/>
          </a:bodyPr>
          <a:lstStyle/>
          <a:p>
            <a:r>
              <a:rPr lang="it-IT" sz="3600" dirty="0" smtClean="0">
                <a:latin typeface="Arial" charset="0"/>
                <a:cs typeface="Arial" charset="0"/>
              </a:rPr>
              <a:t/>
            </a:r>
            <a:br>
              <a:rPr lang="it-IT" sz="3600" dirty="0" smtClean="0">
                <a:latin typeface="Arial" charset="0"/>
                <a:cs typeface="Arial" charset="0"/>
              </a:rPr>
            </a:br>
            <a:r>
              <a:rPr lang="it-IT" sz="3600" dirty="0">
                <a:latin typeface="Arial" charset="0"/>
                <a:cs typeface="Arial" charset="0"/>
              </a:rPr>
              <a:t/>
            </a:r>
            <a:br>
              <a:rPr lang="it-IT" sz="3600" dirty="0">
                <a:latin typeface="Arial" charset="0"/>
                <a:cs typeface="Arial" charset="0"/>
              </a:rPr>
            </a:br>
            <a:r>
              <a:rPr lang="it-IT" sz="3600" dirty="0" smtClean="0">
                <a:latin typeface="Arial" charset="0"/>
                <a:cs typeface="Arial" charset="0"/>
              </a:rPr>
              <a:t/>
            </a:r>
            <a:br>
              <a:rPr lang="it-IT" sz="3600" dirty="0" smtClean="0">
                <a:latin typeface="Arial" charset="0"/>
                <a:cs typeface="Arial" charset="0"/>
              </a:rPr>
            </a:br>
            <a:r>
              <a:rPr lang="it-IT" sz="1100" dirty="0">
                <a:latin typeface="Arial" charset="0"/>
                <a:cs typeface="Arial" charset="0"/>
              </a:rPr>
              <a:t/>
            </a:r>
            <a:br>
              <a:rPr lang="it-IT" sz="1100" dirty="0">
                <a:latin typeface="Arial" charset="0"/>
                <a:cs typeface="Arial" charset="0"/>
              </a:rPr>
            </a:br>
            <a:endParaRPr lang="it-IT" sz="1100" dirty="0" smtClean="0">
              <a:latin typeface="Arial" charset="0"/>
              <a:cs typeface="Arial" charset="0"/>
            </a:endParaRPr>
          </a:p>
        </p:txBody>
      </p:sp>
      <p:pic>
        <p:nvPicPr>
          <p:cNvPr id="4" name="Immagine 1" descr="Stemma comunale Comune di Felett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175" y="567268"/>
            <a:ext cx="744734" cy="940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magine 1" descr="http://upload.wikimedia.org/wikipedia/it/d/de/Foglizzo-Stemma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289" y="575165"/>
            <a:ext cx="728872" cy="932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marchio"/>
          <p:cNvPicPr>
            <a:picLocks noChangeAspect="1" noChangeArrowheads="1"/>
          </p:cNvPicPr>
          <p:nvPr/>
        </p:nvPicPr>
        <p:blipFill>
          <a:blip r:embed="rId6" cstate="print">
            <a:lum bright="-6000" contras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3201" y="129833"/>
            <a:ext cx="1129961" cy="1338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magine 1" descr="http://upload.wikimedia.org/wikipedia/it/4/4e/Lusigli%C3%A8-Stemma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0230" y="551754"/>
            <a:ext cx="706841" cy="916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Ogget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544180"/>
              </p:ext>
            </p:extLst>
          </p:nvPr>
        </p:nvGraphicFramePr>
        <p:xfrm>
          <a:off x="6514042" y="541100"/>
          <a:ext cx="695589" cy="9379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Immagine bitmap" r:id="rId8" imgW="990738" imgH="1390844" progId="Paint.Picture">
                  <p:embed/>
                </p:oleObj>
              </mc:Choice>
              <mc:Fallback>
                <p:oleObj name="Immagine bitmap" r:id="rId8" imgW="990738" imgH="1390844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4042" y="541100"/>
                        <a:ext cx="695589" cy="93799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Immagine 8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3325" y="551753"/>
            <a:ext cx="682899" cy="875533"/>
          </a:xfrm>
          <a:prstGeom prst="rect">
            <a:avLst/>
          </a:prstGeom>
          <a:noFill/>
        </p:spPr>
      </p:pic>
      <p:pic>
        <p:nvPicPr>
          <p:cNvPr id="10" name="Immagine 9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8503" y="567268"/>
            <a:ext cx="682899" cy="875533"/>
          </a:xfrm>
          <a:prstGeom prst="rect">
            <a:avLst/>
          </a:prstGeom>
          <a:noFill/>
        </p:spPr>
      </p:pic>
      <p:sp>
        <p:nvSpPr>
          <p:cNvPr id="2" name="Rettangolo 1"/>
          <p:cNvSpPr/>
          <p:nvPr/>
        </p:nvSpPr>
        <p:spPr>
          <a:xfrm>
            <a:off x="1085850" y="1720840"/>
            <a:ext cx="74803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dirty="0" smtClean="0">
              <a:solidFill>
                <a:srgbClr val="002060"/>
              </a:solidFill>
            </a:endParaRPr>
          </a:p>
          <a:p>
            <a:endParaRPr lang="it-IT" dirty="0" smtClean="0">
              <a:solidFill>
                <a:srgbClr val="002060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1209675" y="2436421"/>
            <a:ext cx="7115175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200" b="1" dirty="0">
                <a:solidFill>
                  <a:srgbClr val="FF0000"/>
                </a:solidFill>
                <a:latin typeface="Arial Narrow" panose="020B0606020202030204" pitchFamily="34" charset="0"/>
              </a:rPr>
              <a:t>CENTRALE UNICA DI COMMITTENZA </a:t>
            </a:r>
            <a:r>
              <a:rPr lang="it-IT" sz="3200" b="1" dirty="0">
                <a:latin typeface="Arial Narrow" panose="020B0606020202030204" pitchFamily="34" charset="0"/>
              </a:rPr>
              <a:t/>
            </a:r>
            <a:br>
              <a:rPr lang="it-IT" sz="3200" b="1" dirty="0">
                <a:latin typeface="Arial Narrow" panose="020B0606020202030204" pitchFamily="34" charset="0"/>
              </a:rPr>
            </a:br>
            <a:r>
              <a:rPr lang="it-IT" sz="3200" b="1" dirty="0">
                <a:latin typeface="Arial Narrow" panose="020B0606020202030204" pitchFamily="34" charset="0"/>
              </a:rPr>
              <a:t/>
            </a:r>
            <a:br>
              <a:rPr lang="it-IT" sz="3200" b="1" dirty="0">
                <a:latin typeface="Arial Narrow" panose="020B0606020202030204" pitchFamily="34" charset="0"/>
              </a:rPr>
            </a:br>
            <a:r>
              <a:rPr lang="it-IT" sz="2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Comuni </a:t>
            </a:r>
            <a:r>
              <a:rPr lang="it-IT" sz="2400" dirty="0">
                <a:solidFill>
                  <a:srgbClr val="002060"/>
                </a:solidFill>
                <a:latin typeface="Arial Narrow" panose="020B0606020202030204" pitchFamily="34" charset="0"/>
              </a:rPr>
              <a:t>di </a:t>
            </a:r>
            <a:endParaRPr lang="it-IT" sz="2400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algn="ctr"/>
            <a:endParaRPr lang="it-IT" sz="2400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algn="ctr"/>
            <a:r>
              <a:rPr lang="it-IT" sz="2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LOMBARDORE </a:t>
            </a:r>
            <a:r>
              <a:rPr lang="it-IT" sz="2400" b="1" dirty="0">
                <a:solidFill>
                  <a:srgbClr val="002060"/>
                </a:solidFill>
                <a:latin typeface="Arial Narrow" panose="020B0606020202030204" pitchFamily="34" charset="0"/>
              </a:rPr>
              <a:t>– FELETTO – FOGLIZZO – SCARMAGNO </a:t>
            </a:r>
            <a:endParaRPr lang="it-IT" sz="2400" b="1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algn="ctr"/>
            <a:r>
              <a:rPr lang="it-IT" sz="2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  <a:r>
              <a:rPr lang="it-IT" sz="2400" b="1" dirty="0">
                <a:solidFill>
                  <a:srgbClr val="002060"/>
                </a:solidFill>
                <a:latin typeface="Arial Narrow" panose="020B0606020202030204" pitchFamily="34" charset="0"/>
              </a:rPr>
              <a:t>LUSIGLIE’ – SAN PONSO </a:t>
            </a:r>
            <a:r>
              <a:rPr lang="it-IT" b="1" dirty="0">
                <a:solidFill>
                  <a:srgbClr val="002060"/>
                </a:solidFill>
                <a:latin typeface="Arial Narrow" panose="020B0606020202030204" pitchFamily="34" charset="0"/>
              </a:rPr>
              <a:t/>
            </a:r>
            <a:br>
              <a:rPr lang="it-IT" b="1" dirty="0">
                <a:solidFill>
                  <a:srgbClr val="002060"/>
                </a:solidFill>
                <a:latin typeface="Arial Narrow" panose="020B0606020202030204" pitchFamily="34" charset="0"/>
              </a:rPr>
            </a:br>
            <a:r>
              <a:rPr lang="it-IT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(</a:t>
            </a:r>
            <a:r>
              <a:rPr lang="it-IT" sz="16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Provincia </a:t>
            </a:r>
            <a:r>
              <a:rPr lang="it-IT" sz="1600" dirty="0">
                <a:solidFill>
                  <a:srgbClr val="002060"/>
                </a:solidFill>
                <a:latin typeface="Arial Narrow" panose="020B0606020202030204" pitchFamily="34" charset="0"/>
              </a:rPr>
              <a:t>di </a:t>
            </a:r>
            <a:r>
              <a:rPr lang="it-IT" sz="16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Torino)</a:t>
            </a:r>
            <a:r>
              <a:rPr lang="it-IT" sz="1600" dirty="0">
                <a:solidFill>
                  <a:srgbClr val="002060"/>
                </a:solidFill>
                <a:latin typeface="Arial Narrow" panose="020B0606020202030204" pitchFamily="34" charset="0"/>
              </a:rPr>
              <a:t/>
            </a:r>
            <a:br>
              <a:rPr lang="it-IT" sz="1600" dirty="0">
                <a:solidFill>
                  <a:srgbClr val="002060"/>
                </a:solidFill>
                <a:latin typeface="Arial Narrow" panose="020B0606020202030204" pitchFamily="34" charset="0"/>
              </a:rPr>
            </a:br>
            <a:endParaRPr lang="it-IT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1276349" y="1976468"/>
            <a:ext cx="7077075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La Centrale Unica di Committenza 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nasce ad aprile 2013 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come accordo consortile 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tra 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i comuni di Lombardore – Foglizzo – Feletto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, in 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alternativa all’unione dei 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comuni; </a:t>
            </a:r>
            <a:endParaRPr lang="it-IT" sz="14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algn="just"/>
            <a:endParaRPr lang="it-IT" sz="14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La Centrale Unica di Committenza si avvale 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degli UFFICI COMUNALI preposti senza 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avviare un nuovo organismo autonomo; </a:t>
            </a:r>
          </a:p>
          <a:p>
            <a:pPr algn="just"/>
            <a:endParaRPr lang="it-IT" sz="14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Operativa dal giugno 2013 ; </a:t>
            </a:r>
          </a:p>
          <a:p>
            <a:pPr algn="just"/>
            <a:endParaRPr lang="it-IT" sz="14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Nel 2014 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Ingresso dei Comuni 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di Scarmagno e Lusigliè; </a:t>
            </a:r>
          </a:p>
          <a:p>
            <a:pPr algn="just"/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Nel 2015 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Ingresso del Comune 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di San Ponso ; </a:t>
            </a:r>
          </a:p>
        </p:txBody>
      </p:sp>
      <p:sp>
        <p:nvSpPr>
          <p:cNvPr id="5" name="Rettangolo 4"/>
          <p:cNvSpPr/>
          <p:nvPr/>
        </p:nvSpPr>
        <p:spPr>
          <a:xfrm>
            <a:off x="1794329" y="644009"/>
            <a:ext cx="53017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 smtClean="0">
                <a:solidFill>
                  <a:srgbClr val="0000FF"/>
                </a:solidFill>
                <a:latin typeface="Arial Narrow" panose="020B0606020202030204" pitchFamily="34" charset="0"/>
              </a:rPr>
              <a:t>Presentazione</a:t>
            </a:r>
            <a:endParaRPr lang="it-IT" sz="2000" b="1" dirty="0">
              <a:solidFill>
                <a:srgbClr val="0000FF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8FCE71-A3A9-4457-A4E0-668054DD79DB}" type="slidenum">
              <a:rPr lang="it-IT"/>
              <a:pPr>
                <a:defRPr/>
              </a:pPr>
              <a:t>4</a:t>
            </a:fld>
            <a:endParaRPr lang="it-IT" dirty="0"/>
          </a:p>
        </p:txBody>
      </p:sp>
      <p:sp>
        <p:nvSpPr>
          <p:cNvPr id="5124" name="Titolo 5"/>
          <p:cNvSpPr>
            <a:spLocks noGrp="1"/>
          </p:cNvSpPr>
          <p:nvPr>
            <p:ph type="title"/>
          </p:nvPr>
        </p:nvSpPr>
        <p:spPr>
          <a:xfrm>
            <a:off x="1400175" y="592138"/>
            <a:ext cx="7165975" cy="541337"/>
          </a:xfrm>
        </p:spPr>
        <p:txBody>
          <a:bodyPr>
            <a:normAutofit fontScale="90000"/>
          </a:bodyPr>
          <a:lstStyle/>
          <a:p>
            <a:r>
              <a:rPr lang="it-IT" sz="4000" dirty="0"/>
              <a:t>  </a:t>
            </a:r>
            <a:r>
              <a:rPr lang="it-IT" sz="2200" dirty="0" smtClean="0">
                <a:solidFill>
                  <a:srgbClr val="0000FF"/>
                </a:solidFill>
                <a:latin typeface="Arial Narrow" panose="020B0606020202030204" pitchFamily="34" charset="0"/>
              </a:rPr>
              <a:t>Cartografia Provincia di TORINO </a:t>
            </a:r>
            <a:r>
              <a:rPr lang="it-IT" sz="4000" dirty="0">
                <a:solidFill>
                  <a:srgbClr val="0000FF"/>
                </a:solidFill>
                <a:latin typeface="Arial Narrow" panose="020B0606020202030204" pitchFamily="34" charset="0"/>
              </a:rPr>
              <a:t/>
            </a:r>
            <a:br>
              <a:rPr lang="it-IT" sz="4000" dirty="0">
                <a:solidFill>
                  <a:srgbClr val="0000FF"/>
                </a:solidFill>
                <a:latin typeface="Arial Narrow" panose="020B0606020202030204" pitchFamily="34" charset="0"/>
              </a:rPr>
            </a:br>
            <a:r>
              <a:rPr lang="it-IT" sz="4000" dirty="0">
                <a:solidFill>
                  <a:srgbClr val="0000FF"/>
                </a:solidFill>
                <a:latin typeface="Arial Narrow" panose="020B0606020202030204" pitchFamily="34" charset="0"/>
              </a:rPr>
              <a:t/>
            </a:r>
            <a:br>
              <a:rPr lang="it-IT" sz="4000" dirty="0">
                <a:solidFill>
                  <a:srgbClr val="0000FF"/>
                </a:solidFill>
                <a:latin typeface="Arial Narrow" panose="020B0606020202030204" pitchFamily="34" charset="0"/>
              </a:rPr>
            </a:br>
            <a:endParaRPr lang="it-IT" sz="3600" dirty="0" smtClean="0">
              <a:solidFill>
                <a:srgbClr val="0000FF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90126" y="1434627"/>
            <a:ext cx="7166474" cy="4921723"/>
          </a:xfrm>
        </p:spPr>
        <p:txBody>
          <a:bodyPr>
            <a:noAutofit/>
          </a:bodyPr>
          <a:lstStyle/>
          <a:p>
            <a:endParaRPr lang="it-IT" altLang="it-IT" sz="30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endParaRPr lang="it-IT" altLang="it-IT" sz="3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endParaRPr lang="it-IT" altLang="it-IT" sz="30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endParaRPr lang="it-IT" altLang="it-IT" sz="3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678" y="1346759"/>
            <a:ext cx="7489370" cy="47084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FFCF0F-C81F-48D8-AD2F-5E1D56E213CE}" type="slidenum">
              <a:rPr lang="it-IT"/>
              <a:pPr>
                <a:defRPr/>
              </a:pPr>
              <a:t>5</a:t>
            </a:fld>
            <a:endParaRPr lang="it-IT" dirty="0"/>
          </a:p>
        </p:txBody>
      </p:sp>
      <p:sp>
        <p:nvSpPr>
          <p:cNvPr id="6148" name="Titolo 3"/>
          <p:cNvSpPr>
            <a:spLocks noGrp="1"/>
          </p:cNvSpPr>
          <p:nvPr>
            <p:ph type="title"/>
          </p:nvPr>
        </p:nvSpPr>
        <p:spPr>
          <a:xfrm>
            <a:off x="1400176" y="592138"/>
            <a:ext cx="3333750" cy="388937"/>
          </a:xfrm>
        </p:spPr>
        <p:txBody>
          <a:bodyPr>
            <a:normAutofit fontScale="90000"/>
          </a:bodyPr>
          <a:lstStyle/>
          <a:p>
            <a:r>
              <a:rPr lang="it-IT" sz="2200" dirty="0" smtClean="0">
                <a:solidFill>
                  <a:srgbClr val="0000FF"/>
                </a:solidFill>
                <a:latin typeface="Arial Narrow" panose="020B0606020202030204" pitchFamily="34" charset="0"/>
                <a:cs typeface="Arial" charset="0"/>
              </a:rPr>
              <a:t>Comuni della CUC 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971550" y="1211291"/>
            <a:ext cx="32099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002060"/>
                </a:solidFill>
                <a:latin typeface="Arial Narrow" panose="020B0606020202030204" pitchFamily="34" charset="0"/>
              </a:rPr>
              <a:t>Comune Capofila : </a:t>
            </a:r>
            <a:r>
              <a:rPr lang="it-IT" sz="16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LOMBARDORE </a:t>
            </a:r>
            <a:endParaRPr lang="it-IT" sz="16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r>
              <a:rPr lang="it-IT" sz="1600" b="1" dirty="0">
                <a:solidFill>
                  <a:srgbClr val="002060"/>
                </a:solidFill>
                <a:latin typeface="Arial Narrow" panose="020B0606020202030204" pitchFamily="34" charset="0"/>
              </a:rPr>
              <a:t>Totale popolazione : </a:t>
            </a:r>
            <a:r>
              <a:rPr lang="it-IT" sz="1600" b="1" dirty="0">
                <a:solidFill>
                  <a:srgbClr val="FF0000"/>
                </a:solidFill>
                <a:latin typeface="Arial Narrow" panose="020B0606020202030204" pitchFamily="34" charset="0"/>
              </a:rPr>
              <a:t>8.152 </a:t>
            </a:r>
            <a:r>
              <a:rPr lang="it-IT" sz="16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Abitanti  </a:t>
            </a:r>
            <a:endParaRPr lang="it-IT" sz="16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r>
              <a:rPr lang="it-IT" sz="1600" b="1" dirty="0">
                <a:solidFill>
                  <a:srgbClr val="002060"/>
                </a:solidFill>
                <a:latin typeface="Arial Narrow" panose="020B0606020202030204" pitchFamily="34" charset="0"/>
              </a:rPr>
              <a:t>Totale superficie : </a:t>
            </a:r>
            <a:r>
              <a:rPr lang="it-IT" sz="1600" b="1" dirty="0">
                <a:solidFill>
                  <a:srgbClr val="FF0000"/>
                </a:solidFill>
                <a:latin typeface="Arial Narrow" panose="020B0606020202030204" pitchFamily="34" charset="0"/>
              </a:rPr>
              <a:t>51,61 </a:t>
            </a:r>
            <a:r>
              <a:rPr lang="it-IT" sz="16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Kmq</a:t>
            </a:r>
            <a:endParaRPr lang="it-IT" sz="16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16" name="Gruppo 15"/>
          <p:cNvGrpSpPr/>
          <p:nvPr/>
        </p:nvGrpSpPr>
        <p:grpSpPr>
          <a:xfrm>
            <a:off x="633452" y="2554675"/>
            <a:ext cx="2614573" cy="2224193"/>
            <a:chOff x="7014005" y="1168310"/>
            <a:chExt cx="3019349" cy="2561416"/>
          </a:xfrm>
        </p:grpSpPr>
        <p:sp>
          <p:nvSpPr>
            <p:cNvPr id="17" name="Esagono 16"/>
            <p:cNvSpPr/>
            <p:nvPr/>
          </p:nvSpPr>
          <p:spPr>
            <a:xfrm rot="5400000">
              <a:off x="7242972" y="939343"/>
              <a:ext cx="2561416" cy="3019349"/>
            </a:xfrm>
            <a:prstGeom prst="hexagon">
              <a:avLst>
                <a:gd name="adj" fmla="val 25000"/>
                <a:gd name="vf" fmla="val 115470"/>
              </a:avLst>
            </a:prstGeom>
            <a:gradFill flip="none" rotWithShape="1">
              <a:gsLst>
                <a:gs pos="0">
                  <a:srgbClr val="CCCCFF"/>
                </a:gs>
                <a:gs pos="73432">
                  <a:schemeClr val="accent3">
                    <a:lumMod val="40000"/>
                    <a:lumOff val="60000"/>
                  </a:schemeClr>
                </a:gs>
                <a:gs pos="37000">
                  <a:schemeClr val="accent1">
                    <a:lumMod val="45000"/>
                    <a:lumOff val="55000"/>
                  </a:schemeClr>
                </a:gs>
                <a:gs pos="83000">
                  <a:schemeClr val="accent4">
                    <a:lumMod val="40000"/>
                    <a:lumOff val="6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27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Esagono 4"/>
            <p:cNvSpPr/>
            <p:nvPr/>
          </p:nvSpPr>
          <p:spPr>
            <a:xfrm>
              <a:off x="7517231" y="1595212"/>
              <a:ext cx="2012899" cy="17076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2400" kern="1200" dirty="0" smtClean="0">
                  <a:solidFill>
                    <a:srgbClr val="002060"/>
                  </a:solidFill>
                  <a:latin typeface="Arial Narrow" panose="020B0606020202030204" pitchFamily="34" charset="0"/>
                </a:rPr>
                <a:t>FOGLIZZO </a:t>
              </a:r>
            </a:p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400" kern="1200" dirty="0" smtClean="0">
                  <a:solidFill>
                    <a:srgbClr val="002060"/>
                  </a:solidFill>
                  <a:latin typeface="Arial Narrow" panose="020B0606020202030204" pitchFamily="34" charset="0"/>
                </a:rPr>
                <a:t>Superficie Km. </a:t>
              </a:r>
              <a:r>
                <a:rPr lang="it-IT" sz="1400" b="1" kern="1200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15,69</a:t>
              </a:r>
              <a:r>
                <a:rPr lang="it-IT" sz="1400" kern="1200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/>
              </a:r>
              <a:br>
                <a:rPr lang="it-IT" sz="1400" kern="1200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</a:br>
              <a:r>
                <a:rPr lang="it-IT" sz="1400" kern="1200" dirty="0" smtClean="0">
                  <a:solidFill>
                    <a:srgbClr val="002060"/>
                  </a:solidFill>
                  <a:latin typeface="Arial Narrow" panose="020B0606020202030204" pitchFamily="34" charset="0"/>
                </a:rPr>
                <a:t>Abitanti </a:t>
              </a:r>
              <a:r>
                <a:rPr lang="it-IT" sz="1800" b="1" kern="1200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2393</a:t>
              </a:r>
              <a:r>
                <a:rPr lang="it-IT" sz="1800" kern="1200" dirty="0" smtClean="0">
                  <a:solidFill>
                    <a:srgbClr val="002060"/>
                  </a:solidFill>
                  <a:latin typeface="Arial Narrow" panose="020B0606020202030204" pitchFamily="34" charset="0"/>
                </a:rPr>
                <a:t>  </a:t>
              </a:r>
              <a:endParaRPr lang="it-IT" sz="1800" kern="1200" dirty="0">
                <a:latin typeface="Arial Narrow" panose="020B0606020202030204" pitchFamily="34" charset="0"/>
              </a:endParaRPr>
            </a:p>
          </p:txBody>
        </p:sp>
      </p:grpSp>
      <p:grpSp>
        <p:nvGrpSpPr>
          <p:cNvPr id="19" name="Gruppo 18"/>
          <p:cNvGrpSpPr/>
          <p:nvPr/>
        </p:nvGrpSpPr>
        <p:grpSpPr>
          <a:xfrm>
            <a:off x="4759447" y="261123"/>
            <a:ext cx="2908175" cy="2293552"/>
            <a:chOff x="3646168" y="461213"/>
            <a:chExt cx="3217168" cy="2542019"/>
          </a:xfrm>
        </p:grpSpPr>
        <p:sp>
          <p:nvSpPr>
            <p:cNvPr id="20" name="Esagono 19"/>
            <p:cNvSpPr/>
            <p:nvPr/>
          </p:nvSpPr>
          <p:spPr>
            <a:xfrm rot="5400000">
              <a:off x="3983742" y="123639"/>
              <a:ext cx="2542019" cy="3217168"/>
            </a:xfrm>
            <a:prstGeom prst="hexagon">
              <a:avLst>
                <a:gd name="adj" fmla="val 25000"/>
                <a:gd name="vf" fmla="val 115470"/>
              </a:avLst>
            </a:prstGeom>
            <a:gradFill rotWithShape="0">
              <a:gsLst>
                <a:gs pos="0">
                  <a:srgbClr val="CCCCFF"/>
                </a:gs>
                <a:gs pos="20360">
                  <a:srgbClr val="CCCCFF"/>
                </a:gs>
                <a:gs pos="11514">
                  <a:srgbClr val="C4D6F4"/>
                </a:gs>
                <a:gs pos="38000">
                  <a:schemeClr val="accent3">
                    <a:lumMod val="40000"/>
                    <a:lumOff val="60000"/>
                  </a:schemeClr>
                </a:gs>
                <a:gs pos="83000">
                  <a:schemeClr val="accent3">
                    <a:lumMod val="40000"/>
                    <a:lumOff val="60000"/>
                  </a:schemeClr>
                </a:gs>
                <a:gs pos="100000">
                  <a:srgbClr val="CCCCFF"/>
                </a:gs>
              </a:gsLst>
              <a:lin ang="5400000" scaled="1"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Esagono 4"/>
            <p:cNvSpPr/>
            <p:nvPr/>
          </p:nvSpPr>
          <p:spPr>
            <a:xfrm>
              <a:off x="4182363" y="884883"/>
              <a:ext cx="2144778" cy="16946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2400" kern="1200" dirty="0" smtClean="0">
                  <a:solidFill>
                    <a:srgbClr val="002060"/>
                  </a:solidFill>
                  <a:latin typeface="Arial Narrow" panose="020B0606020202030204" pitchFamily="34" charset="0"/>
                </a:rPr>
                <a:t>LOMBARDORE </a:t>
              </a:r>
            </a:p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400" kern="1200" dirty="0" smtClean="0">
                  <a:solidFill>
                    <a:srgbClr val="002060"/>
                  </a:solidFill>
                  <a:latin typeface="Arial Narrow" panose="020B0606020202030204" pitchFamily="34" charset="0"/>
                </a:rPr>
                <a:t>Superficie Km. </a:t>
              </a:r>
              <a:r>
                <a:rPr lang="it-IT" sz="1400" b="1" kern="1200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12,48</a:t>
              </a:r>
              <a:r>
                <a:rPr lang="it-IT" sz="1400" kern="1200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 </a:t>
              </a:r>
              <a:br>
                <a:rPr lang="it-IT" sz="1400" kern="1200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</a:br>
              <a:r>
                <a:rPr lang="it-IT" sz="1400" kern="1200" dirty="0" smtClean="0">
                  <a:solidFill>
                    <a:srgbClr val="002060"/>
                  </a:solidFill>
                  <a:latin typeface="Arial Narrow" panose="020B0606020202030204" pitchFamily="34" charset="0"/>
                </a:rPr>
                <a:t>Abitanti </a:t>
              </a:r>
              <a:r>
                <a:rPr lang="it-IT" sz="1400" b="1" kern="1200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1742</a:t>
              </a:r>
              <a:r>
                <a:rPr lang="it-IT" sz="1400" kern="1200" dirty="0" smtClean="0">
                  <a:solidFill>
                    <a:srgbClr val="002060"/>
                  </a:solidFill>
                  <a:latin typeface="Arial Narrow" panose="020B0606020202030204" pitchFamily="34" charset="0"/>
                </a:rPr>
                <a:t>  </a:t>
              </a:r>
              <a:endParaRPr lang="it-IT" sz="1400" kern="1200" dirty="0">
                <a:solidFill>
                  <a:srgbClr val="002060"/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22" name="Gruppo 21"/>
          <p:cNvGrpSpPr/>
          <p:nvPr/>
        </p:nvGrpSpPr>
        <p:grpSpPr>
          <a:xfrm>
            <a:off x="6276974" y="2554675"/>
            <a:ext cx="2708948" cy="2224192"/>
            <a:chOff x="167238" y="2694234"/>
            <a:chExt cx="3112844" cy="2224191"/>
          </a:xfrm>
        </p:grpSpPr>
        <p:sp>
          <p:nvSpPr>
            <p:cNvPr id="23" name="Esagono 22"/>
            <p:cNvSpPr/>
            <p:nvPr/>
          </p:nvSpPr>
          <p:spPr>
            <a:xfrm rot="5400000">
              <a:off x="611564" y="2249908"/>
              <a:ext cx="2224191" cy="3112844"/>
            </a:xfrm>
            <a:prstGeom prst="hexagon">
              <a:avLst>
                <a:gd name="adj" fmla="val 25000"/>
                <a:gd name="vf" fmla="val 115470"/>
              </a:avLst>
            </a:prstGeom>
            <a:gradFill flip="none" rotWithShape="1">
              <a:gsLst>
                <a:gs pos="0">
                  <a:srgbClr val="CCCCFF"/>
                </a:gs>
                <a:gs pos="37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60184">
                  <a:schemeClr val="accent3">
                    <a:lumMod val="40000"/>
                    <a:lumOff val="60000"/>
                  </a:schemeClr>
                </a:gs>
                <a:gs pos="100000">
                  <a:srgbClr val="CCCCFF"/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Esagono 4"/>
            <p:cNvSpPr/>
            <p:nvPr/>
          </p:nvSpPr>
          <p:spPr>
            <a:xfrm>
              <a:off x="686045" y="3064934"/>
              <a:ext cx="2075230" cy="14827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2400" kern="1200" dirty="0" smtClean="0">
                  <a:solidFill>
                    <a:srgbClr val="002060"/>
                  </a:solidFill>
                  <a:latin typeface="Arial Narrow" panose="020B0606020202030204" pitchFamily="34" charset="0"/>
                </a:rPr>
                <a:t>FELETTO</a:t>
              </a:r>
            </a:p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400" kern="1200" dirty="0" smtClean="0">
                  <a:solidFill>
                    <a:srgbClr val="002060"/>
                  </a:solidFill>
                  <a:latin typeface="Arial Narrow" panose="020B0606020202030204" pitchFamily="34" charset="0"/>
                </a:rPr>
                <a:t>Superficie Km. </a:t>
              </a:r>
              <a:r>
                <a:rPr lang="it-IT" sz="1400" b="1" kern="1200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7,97</a:t>
              </a:r>
            </a:p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400" kern="1200" dirty="0" smtClean="0">
                  <a:solidFill>
                    <a:srgbClr val="002060"/>
                  </a:solidFill>
                  <a:latin typeface="Arial Narrow" panose="020B0606020202030204" pitchFamily="34" charset="0"/>
                </a:rPr>
                <a:t>Abitanti </a:t>
              </a:r>
              <a:r>
                <a:rPr lang="it-IT" sz="1400" b="1" kern="1200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2324</a:t>
              </a:r>
              <a:endParaRPr lang="it-IT" sz="1400" kern="1200" dirty="0">
                <a:latin typeface="Arial Narrow" panose="020B0606020202030204" pitchFamily="34" charset="0"/>
              </a:endParaRPr>
            </a:p>
          </p:txBody>
        </p:sp>
      </p:grpSp>
      <p:grpSp>
        <p:nvGrpSpPr>
          <p:cNvPr id="25" name="Gruppo 24"/>
          <p:cNvGrpSpPr/>
          <p:nvPr/>
        </p:nvGrpSpPr>
        <p:grpSpPr>
          <a:xfrm>
            <a:off x="1236663" y="4899158"/>
            <a:ext cx="2743200" cy="1787108"/>
            <a:chOff x="3846123" y="3381347"/>
            <a:chExt cx="3098072" cy="1983988"/>
          </a:xfrm>
        </p:grpSpPr>
        <p:sp>
          <p:nvSpPr>
            <p:cNvPr id="26" name="Esagono 25"/>
            <p:cNvSpPr/>
            <p:nvPr/>
          </p:nvSpPr>
          <p:spPr>
            <a:xfrm rot="5400000">
              <a:off x="4403165" y="2824305"/>
              <a:ext cx="1983988" cy="3098072"/>
            </a:xfrm>
            <a:prstGeom prst="hexagon">
              <a:avLst>
                <a:gd name="adj" fmla="val 25000"/>
                <a:gd name="vf" fmla="val 115470"/>
              </a:avLst>
            </a:prstGeom>
            <a:gradFill flip="none" rotWithShape="1">
              <a:gsLst>
                <a:gs pos="0">
                  <a:srgbClr val="CCCCFF"/>
                </a:gs>
                <a:gs pos="37000">
                  <a:schemeClr val="accent1">
                    <a:lumMod val="45000"/>
                    <a:lumOff val="55000"/>
                  </a:schemeClr>
                </a:gs>
                <a:gs pos="83000">
                  <a:schemeClr val="accent3">
                    <a:lumMod val="40000"/>
                    <a:lumOff val="60000"/>
                  </a:schemeClr>
                </a:gs>
                <a:gs pos="62852">
                  <a:schemeClr val="accent3">
                    <a:lumMod val="40000"/>
                    <a:lumOff val="6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62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Esagono 4"/>
            <p:cNvSpPr/>
            <p:nvPr/>
          </p:nvSpPr>
          <p:spPr>
            <a:xfrm>
              <a:off x="4352637" y="3762622"/>
              <a:ext cx="2164046" cy="13315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2400" b="0" kern="1200" dirty="0" smtClean="0">
                  <a:solidFill>
                    <a:srgbClr val="002060"/>
                  </a:solidFill>
                  <a:latin typeface="Arial Narrow" panose="020B0606020202030204" pitchFamily="34" charset="0"/>
                </a:rPr>
                <a:t>SCARMAGNO </a:t>
              </a:r>
            </a:p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200" kern="1200" dirty="0" smtClean="0">
                  <a:solidFill>
                    <a:srgbClr val="002060"/>
                  </a:solidFill>
                  <a:latin typeface="Arial Narrow" panose="020B0606020202030204" pitchFamily="34" charset="0"/>
                </a:rPr>
                <a:t>Superficie Km. </a:t>
              </a:r>
              <a:r>
                <a:rPr lang="it-IT" sz="1400" b="1" kern="1200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7,96</a:t>
              </a:r>
              <a:r>
                <a:rPr lang="it-IT" sz="1200" b="1" kern="1200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 </a:t>
              </a:r>
            </a:p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200" kern="1200" dirty="0" smtClean="0">
                  <a:solidFill>
                    <a:srgbClr val="002060"/>
                  </a:solidFill>
                  <a:latin typeface="Arial Narrow" panose="020B0606020202030204" pitchFamily="34" charset="0"/>
                </a:rPr>
                <a:t>Abitanti </a:t>
              </a:r>
              <a:r>
                <a:rPr lang="it-IT" sz="1400" b="1" kern="1200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835</a:t>
              </a:r>
              <a:endParaRPr lang="it-IT" sz="1400" kern="1200" dirty="0" smtClean="0">
                <a:latin typeface="Arial Narrow" panose="020B0606020202030204" pitchFamily="34" charset="0"/>
              </a:endParaRPr>
            </a:p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IT" sz="1200" kern="1200" dirty="0"/>
            </a:p>
          </p:txBody>
        </p:sp>
      </p:grpSp>
      <p:grpSp>
        <p:nvGrpSpPr>
          <p:cNvPr id="28" name="Gruppo 27"/>
          <p:cNvGrpSpPr/>
          <p:nvPr/>
        </p:nvGrpSpPr>
        <p:grpSpPr>
          <a:xfrm>
            <a:off x="3699516" y="2917824"/>
            <a:ext cx="2185244" cy="1517604"/>
            <a:chOff x="2012140" y="4739102"/>
            <a:chExt cx="2255938" cy="1460879"/>
          </a:xfrm>
        </p:grpSpPr>
        <p:sp>
          <p:nvSpPr>
            <p:cNvPr id="29" name="Esagono 28"/>
            <p:cNvSpPr/>
            <p:nvPr/>
          </p:nvSpPr>
          <p:spPr>
            <a:xfrm rot="5400000">
              <a:off x="2409669" y="4341573"/>
              <a:ext cx="1460879" cy="2255938"/>
            </a:xfrm>
            <a:prstGeom prst="hexagon">
              <a:avLst>
                <a:gd name="adj" fmla="val 25000"/>
                <a:gd name="vf" fmla="val 115470"/>
              </a:avLst>
            </a:prstGeom>
            <a:gradFill flip="none" rotWithShape="1">
              <a:gsLst>
                <a:gs pos="69016">
                  <a:schemeClr val="accent3">
                    <a:lumMod val="40000"/>
                    <a:lumOff val="60000"/>
                  </a:schemeClr>
                </a:gs>
                <a:gs pos="0">
                  <a:srgbClr val="CCCCFF"/>
                </a:gs>
                <a:gs pos="37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rgbClr val="CCCCFF"/>
                </a:gs>
              </a:gsLst>
              <a:lin ang="189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Esagono 4"/>
            <p:cNvSpPr/>
            <p:nvPr/>
          </p:nvSpPr>
          <p:spPr>
            <a:xfrm>
              <a:off x="2388130" y="4982582"/>
              <a:ext cx="1503958" cy="9739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2400" b="0" kern="1200" dirty="0" smtClean="0">
                  <a:solidFill>
                    <a:srgbClr val="002060"/>
                  </a:solidFill>
                  <a:latin typeface="Arial Narrow" panose="020B0606020202030204" pitchFamily="34" charset="0"/>
                </a:rPr>
                <a:t>LUSIGLIE’</a:t>
              </a:r>
            </a:p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200" kern="1200" dirty="0" smtClean="0">
                  <a:solidFill>
                    <a:srgbClr val="002060"/>
                  </a:solidFill>
                  <a:latin typeface="Arial Narrow" panose="020B0606020202030204" pitchFamily="34" charset="0"/>
                </a:rPr>
                <a:t>Superficie Km. </a:t>
              </a:r>
              <a:r>
                <a:rPr lang="it-IT" sz="1400" b="1" kern="1200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5,11</a:t>
              </a:r>
              <a:r>
                <a:rPr lang="it-IT" sz="1400" kern="1200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/>
              </a:r>
              <a:br>
                <a:rPr lang="it-IT" sz="1400" kern="1200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</a:br>
              <a:r>
                <a:rPr lang="it-IT" sz="1200" kern="1200" dirty="0" smtClean="0">
                  <a:solidFill>
                    <a:srgbClr val="002060"/>
                  </a:solidFill>
                  <a:latin typeface="Arial Narrow" panose="020B0606020202030204" pitchFamily="34" charset="0"/>
                </a:rPr>
                <a:t>Abitanti </a:t>
              </a:r>
              <a:r>
                <a:rPr lang="it-IT" sz="1400" b="1" kern="1200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581</a:t>
              </a:r>
              <a:r>
                <a:rPr lang="it-IT" sz="1400" kern="1200" dirty="0" smtClean="0">
                  <a:solidFill>
                    <a:srgbClr val="002060"/>
                  </a:solidFill>
                  <a:latin typeface="Arial Narrow" panose="020B0606020202030204" pitchFamily="34" charset="0"/>
                </a:rPr>
                <a:t> </a:t>
              </a:r>
              <a:r>
                <a:rPr lang="it-IT" sz="1200" kern="1200" dirty="0" smtClean="0">
                  <a:solidFill>
                    <a:srgbClr val="002060"/>
                  </a:solidFill>
                  <a:latin typeface="Arial Narrow" panose="020B0606020202030204" pitchFamily="34" charset="0"/>
                </a:rPr>
                <a:t> </a:t>
              </a:r>
              <a:r>
                <a:rPr lang="it-IT" sz="1200" kern="1200" dirty="0" smtClean="0">
                  <a:latin typeface="Arial Narrow" panose="020B0606020202030204" pitchFamily="34" charset="0"/>
                </a:rPr>
                <a:t> </a:t>
              </a:r>
              <a:endParaRPr lang="it-IT" sz="1200" kern="1200" dirty="0">
                <a:latin typeface="Arial Narrow" panose="020B0606020202030204" pitchFamily="34" charset="0"/>
              </a:endParaRPr>
            </a:p>
          </p:txBody>
        </p:sp>
      </p:grpSp>
      <p:grpSp>
        <p:nvGrpSpPr>
          <p:cNvPr id="32" name="Gruppo 31"/>
          <p:cNvGrpSpPr/>
          <p:nvPr/>
        </p:nvGrpSpPr>
        <p:grpSpPr>
          <a:xfrm>
            <a:off x="4911671" y="4551933"/>
            <a:ext cx="2271255" cy="1890101"/>
            <a:chOff x="7482242" y="4309879"/>
            <a:chExt cx="2443718" cy="1890101"/>
          </a:xfrm>
        </p:grpSpPr>
        <p:sp>
          <p:nvSpPr>
            <p:cNvPr id="33" name="Esagono 32"/>
            <p:cNvSpPr/>
            <p:nvPr/>
          </p:nvSpPr>
          <p:spPr>
            <a:xfrm rot="5400000">
              <a:off x="7759050" y="4033071"/>
              <a:ext cx="1890101" cy="2443718"/>
            </a:xfrm>
            <a:prstGeom prst="hexagon">
              <a:avLst>
                <a:gd name="adj" fmla="val 25000"/>
                <a:gd name="vf" fmla="val 115470"/>
              </a:avLst>
            </a:prstGeom>
            <a:gradFill flip="none" rotWithShape="1">
              <a:gsLst>
                <a:gs pos="0">
                  <a:srgbClr val="CCCCFF"/>
                </a:gs>
                <a:gs pos="37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62852">
                  <a:schemeClr val="accent3">
                    <a:lumMod val="40000"/>
                    <a:lumOff val="6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08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4" name="Esagono 4"/>
            <p:cNvSpPr/>
            <p:nvPr/>
          </p:nvSpPr>
          <p:spPr>
            <a:xfrm>
              <a:off x="7889528" y="4624896"/>
              <a:ext cx="1629146" cy="12600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2400" kern="1200" dirty="0" smtClean="0">
                  <a:solidFill>
                    <a:srgbClr val="002060"/>
                  </a:solidFill>
                  <a:latin typeface="Arial Narrow" panose="020B0606020202030204" pitchFamily="34" charset="0"/>
                </a:rPr>
                <a:t>SAN PONSO</a:t>
              </a:r>
            </a:p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200" kern="1200" dirty="0" smtClean="0">
                  <a:solidFill>
                    <a:srgbClr val="002060"/>
                  </a:solidFill>
                  <a:latin typeface="Arial Narrow" panose="020B0606020202030204" pitchFamily="34" charset="0"/>
                </a:rPr>
                <a:t>Superficie Km. </a:t>
              </a:r>
              <a:r>
                <a:rPr lang="it-IT" sz="1400" b="1" kern="1200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2,20</a:t>
              </a:r>
              <a:r>
                <a:rPr lang="it-IT" sz="1200" kern="1200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/>
              </a:r>
              <a:br>
                <a:rPr lang="it-IT" sz="1200" kern="1200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</a:br>
              <a:r>
                <a:rPr lang="it-IT" sz="1200" kern="1200" dirty="0" smtClean="0">
                  <a:solidFill>
                    <a:srgbClr val="002060"/>
                  </a:solidFill>
                  <a:latin typeface="Arial Narrow" panose="020B0606020202030204" pitchFamily="34" charset="0"/>
                </a:rPr>
                <a:t>Abitanti </a:t>
              </a:r>
              <a:r>
                <a:rPr lang="it-IT" sz="1400" b="1" kern="1200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277</a:t>
              </a:r>
              <a:r>
                <a:rPr lang="it-IT" sz="1200" kern="1200" dirty="0" smtClean="0">
                  <a:solidFill>
                    <a:srgbClr val="002060"/>
                  </a:solidFill>
                  <a:latin typeface="Arial Narrow" panose="020B0606020202030204" pitchFamily="34" charset="0"/>
                </a:rPr>
                <a:t> </a:t>
              </a:r>
              <a:endParaRPr lang="it-IT" sz="1200" kern="1200" dirty="0">
                <a:solidFill>
                  <a:srgbClr val="002060"/>
                </a:solidFill>
                <a:latin typeface="Arial Narrow" panose="020B060602020203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egnaposto testo 5"/>
          <p:cNvSpPr>
            <a:spLocks noGrp="1"/>
          </p:cNvSpPr>
          <p:nvPr>
            <p:ph type="body" idx="1"/>
          </p:nvPr>
        </p:nvSpPr>
        <p:spPr>
          <a:xfrm>
            <a:off x="1952625" y="1030288"/>
            <a:ext cx="6267450" cy="639762"/>
          </a:xfrm>
        </p:spPr>
        <p:txBody>
          <a:bodyPr>
            <a:noAutofit/>
          </a:bodyPr>
          <a:lstStyle/>
          <a:p>
            <a:pPr algn="ctr"/>
            <a:r>
              <a:rPr lang="it-IT" sz="1400" dirty="0">
                <a:solidFill>
                  <a:srgbClr val="FF0000"/>
                </a:solidFill>
              </a:rPr>
              <a:t>ATTIVITA’ CENTRALE DI COMMITTENZA </a:t>
            </a:r>
            <a:br>
              <a:rPr lang="it-IT" sz="1400" dirty="0">
                <a:solidFill>
                  <a:srgbClr val="FF0000"/>
                </a:solidFill>
              </a:rPr>
            </a:br>
            <a:r>
              <a:rPr lang="it-IT" sz="1400" dirty="0">
                <a:solidFill>
                  <a:srgbClr val="FF0000"/>
                </a:solidFill>
              </a:rPr>
              <a:t>Ai sensi dell’art. 33 comma 3 bis Codice degli Appalti </a:t>
            </a:r>
            <a:endParaRPr lang="it-IT" sz="1400" dirty="0" smtClean="0">
              <a:latin typeface="Arial" charset="0"/>
              <a:cs typeface="Arial" charset="0"/>
            </a:endParaRP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D3D3E74-4D2F-40B6-A3DD-2B22025135B6}" type="slidenum">
              <a:rPr lang="it-IT"/>
              <a:pPr>
                <a:defRPr/>
              </a:pPr>
              <a:t>6</a:t>
            </a:fld>
            <a:endParaRPr lang="it-IT" dirty="0"/>
          </a:p>
        </p:txBody>
      </p:sp>
      <p:sp>
        <p:nvSpPr>
          <p:cNvPr id="7173" name="Titolo 4"/>
          <p:cNvSpPr>
            <a:spLocks noGrp="1"/>
          </p:cNvSpPr>
          <p:nvPr>
            <p:ph type="title"/>
          </p:nvPr>
        </p:nvSpPr>
        <p:spPr>
          <a:xfrm>
            <a:off x="1400175" y="592138"/>
            <a:ext cx="7165975" cy="876300"/>
          </a:xfrm>
        </p:spPr>
        <p:txBody>
          <a:bodyPr>
            <a:normAutofit/>
          </a:bodyPr>
          <a:lstStyle/>
          <a:p>
            <a:r>
              <a:rPr lang="it-IT" sz="2000" dirty="0" smtClean="0">
                <a:solidFill>
                  <a:srgbClr val="0000FF"/>
                </a:solidFill>
                <a:latin typeface="Arial Narrow" panose="020B0606020202030204" pitchFamily="34" charset="0"/>
                <a:cs typeface="Arial" charset="0"/>
              </a:rPr>
              <a:t>Descrizione </a:t>
            </a:r>
          </a:p>
        </p:txBody>
      </p:sp>
      <p:sp>
        <p:nvSpPr>
          <p:cNvPr id="7174" name="Segnaposto contenuto 8"/>
          <p:cNvSpPr>
            <a:spLocks noGrp="1"/>
          </p:cNvSpPr>
          <p:nvPr>
            <p:ph sz="half" idx="13"/>
          </p:nvPr>
        </p:nvSpPr>
        <p:spPr>
          <a:xfrm>
            <a:off x="581026" y="1670051"/>
            <a:ext cx="8277224" cy="488315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it-IT" sz="1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L’ATTIVITA’ 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nasce nel 2013 tra 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i Comuni di Lombardore – Foglizzo - Feletto 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con finalità istituzionale di gestione delle 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procedure di appalto (aperte, negoziate 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). Sono esclusi gli 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affidamenti in economia da eseguire nel  rispetto delle procedure previste dai regolamenti dei singoli comuni in convenzione. </a:t>
            </a:r>
            <a:endParaRPr lang="it-IT" sz="1400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algn="just">
              <a:lnSpc>
                <a:spcPct val="100000"/>
              </a:lnSpc>
            </a:pPr>
            <a:endParaRPr lang="it-IT" sz="1400" b="1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it-IT" sz="1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NEL  2014  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è 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stata modificata ed integrata la convenzione 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con l’ingresso 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dei Comuni di Scarmagno e Foglizzo 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. </a:t>
            </a:r>
            <a:endParaRPr lang="it-IT" sz="14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algn="just">
              <a:lnSpc>
                <a:spcPct val="100000"/>
              </a:lnSpc>
            </a:pPr>
            <a:endParaRPr lang="it-IT" sz="1400" b="1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it-IT" sz="1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NEL 2015  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la 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convenzione è stata integrata 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con 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le modifiche normative introdotte dalle Leggi 98/2014 (conversione DL 66/14)  e 114/2014 (conversione DL 90/14) e secondo le indicazioni contenute nello schema tipo di convenzione disposto 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dall’ANCI . Si registra  l’ingresso 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del Comune di San Ponso 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. </a:t>
            </a:r>
            <a:endParaRPr lang="it-IT" sz="14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algn="just">
              <a:lnSpc>
                <a:spcPct val="100000"/>
              </a:lnSpc>
            </a:pPr>
            <a:endParaRPr lang="it-IT" sz="1400" b="1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it-IT" sz="1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E’ STATO 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predisposto un 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regolamento 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per ″ lavori 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, le forniture e servizi in 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economia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 ″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uniformato e unico per tutti i comuni facenti parte della Centrale di Committenza . </a:t>
            </a:r>
          </a:p>
          <a:p>
            <a:pPr algn="just">
              <a:lnSpc>
                <a:spcPct val="100000"/>
              </a:lnSpc>
            </a:pPr>
            <a:endParaRPr lang="it-IT" sz="1400" b="1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it-IT" sz="1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APPROVATO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il 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suddetto regolamento si provvederà ad istituire  un unico albo fornitori per tutti i comuni facenti parte della Centrale di Committenza . </a:t>
            </a:r>
          </a:p>
          <a:p>
            <a:pPr algn="just"/>
            <a:endParaRPr lang="it-IT" sz="1400" dirty="0" smtClean="0">
              <a:latin typeface="Arial Narrow" panose="020B0606020202030204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169301-7AAA-42E9-ADA0-1C58CF1862F9}" type="slidenum">
              <a:rPr lang="it-IT"/>
              <a:pPr>
                <a:defRPr/>
              </a:pPr>
              <a:t>7</a:t>
            </a:fld>
            <a:endParaRPr lang="it-IT"/>
          </a:p>
        </p:txBody>
      </p:sp>
      <p:sp>
        <p:nvSpPr>
          <p:cNvPr id="9221" name="Titolo 4"/>
          <p:cNvSpPr>
            <a:spLocks noGrp="1"/>
          </p:cNvSpPr>
          <p:nvPr>
            <p:ph type="title"/>
          </p:nvPr>
        </p:nvSpPr>
        <p:spPr>
          <a:xfrm>
            <a:off x="1400176" y="592138"/>
            <a:ext cx="6991350" cy="557212"/>
          </a:xfrm>
        </p:spPr>
        <p:txBody>
          <a:bodyPr>
            <a:noAutofit/>
          </a:bodyPr>
          <a:lstStyle/>
          <a:p>
            <a:r>
              <a:rPr lang="it-IT" sz="2000" dirty="0" smtClean="0">
                <a:solidFill>
                  <a:srgbClr val="0000FF"/>
                </a:solidFill>
                <a:latin typeface="Arial Narrow" panose="020B0606020202030204" pitchFamily="34" charset="0"/>
                <a:cs typeface="Arial" charset="0"/>
              </a:rPr>
              <a:t>Atti emessi dalla CUC </a:t>
            </a:r>
          </a:p>
        </p:txBody>
      </p:sp>
      <p:sp>
        <p:nvSpPr>
          <p:cNvPr id="6" name="Rettangolo 5"/>
          <p:cNvSpPr/>
          <p:nvPr/>
        </p:nvSpPr>
        <p:spPr>
          <a:xfrm>
            <a:off x="914401" y="1409254"/>
            <a:ext cx="7962899" cy="497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u="sng" dirty="0">
                <a:solidFill>
                  <a:srgbClr val="FF0000"/>
                </a:solidFill>
                <a:latin typeface="Arial Narrow" panose="020B0606020202030204" pitchFamily="34" charset="0"/>
              </a:rPr>
              <a:t>ANNO </a:t>
            </a:r>
            <a:r>
              <a:rPr lang="it-IT" b="1" u="sng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2013</a:t>
            </a:r>
          </a:p>
          <a:p>
            <a:pPr algn="ctr"/>
            <a:endParaRPr lang="it-IT" b="1" u="sng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Appalto per il Servizio Tesoreria dei comuni di Feletto e Foglizzo ; 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Emissione di n.   4  Determinazioni della CUC ;  </a:t>
            </a:r>
            <a:endParaRPr lang="it-IT" sz="1400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buFontTx/>
              <a:buChar char="-"/>
            </a:pPr>
            <a:endParaRPr lang="it-IT" sz="14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algn="ctr"/>
            <a:r>
              <a:rPr lang="it-IT" b="1" u="sng" dirty="0">
                <a:solidFill>
                  <a:srgbClr val="FF0000"/>
                </a:solidFill>
                <a:latin typeface="Arial Narrow" panose="020B0606020202030204" pitchFamily="34" charset="0"/>
              </a:rPr>
              <a:t>ANNO 2014 </a:t>
            </a:r>
            <a:endParaRPr lang="it-IT" b="1" u="sng" dirty="0" smtClean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just"/>
            <a:endParaRPr lang="it-IT" sz="1400" b="1" u="sng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Appalto per il Servizio Mensa dei 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Comuni 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di Lombardore , Feletto e Foglizzo ; 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Appalto lavori Palestra del  Comune 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di 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Feletto €. 110.136,09; 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Appalto lavori Scuola del  Comune 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di 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Foglizzo  €. 186.239,44; 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Appalto lavori Realizzazione Rotatoria nel  Comune 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di 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Lombardore €. 86.588,63; 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Emissione di n.   20 Determinazioni della CUC ;  </a:t>
            </a:r>
            <a:endParaRPr lang="it-IT" sz="1400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buFontTx/>
              <a:buChar char="-"/>
            </a:pPr>
            <a:endParaRPr lang="it-IT" sz="14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algn="ctr"/>
            <a:r>
              <a:rPr lang="it-IT" b="1" u="sng" dirty="0">
                <a:solidFill>
                  <a:srgbClr val="FF0000"/>
                </a:solidFill>
                <a:latin typeface="Arial Narrow" panose="020B0606020202030204" pitchFamily="34" charset="0"/>
              </a:rPr>
              <a:t>ANNO 2015 (gennaio - maggio</a:t>
            </a:r>
            <a:r>
              <a:rPr lang="it-IT" b="1" u="sng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)</a:t>
            </a:r>
          </a:p>
          <a:p>
            <a:pPr algn="just"/>
            <a:endParaRPr lang="it-IT" sz="1400" b="1" u="sng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Appalto lavori area mercatale del 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Comune 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di Foglizzo € 49.623,38; 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Emissione di n.   9 Determinazioni della CUC ;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2000" dirty="0" smtClean="0">
                <a:solidFill>
                  <a:srgbClr val="0000FF"/>
                </a:solidFill>
                <a:latin typeface="Arial Narrow" panose="020B0606020202030204" pitchFamily="34" charset="0"/>
              </a:rPr>
              <a:t>Procedura Accreditamento CUC</a:t>
            </a:r>
            <a:endParaRPr lang="it-IT" sz="2000" dirty="0">
              <a:solidFill>
                <a:srgbClr val="0000FF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83C67E-A566-473C-9242-77C8E4ED32CF}" type="slidenum">
              <a:rPr lang="it-IT" smtClean="0"/>
              <a:pPr>
                <a:defRPr/>
              </a:pPr>
              <a:t>8</a:t>
            </a:fld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914401" y="2036445"/>
            <a:ext cx="7867650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Lombardore 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quale comune capofila ha provveduto all’iscrizione 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della CUC all’ANAC con 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la seguente denominazione : </a:t>
            </a:r>
            <a:endParaRPr lang="it-IT" sz="1400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it-IT" sz="14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algn="ctr"/>
            <a:r>
              <a:rPr lang="it-IT" sz="1400" b="1" dirty="0">
                <a:solidFill>
                  <a:srgbClr val="FF0000"/>
                </a:solidFill>
                <a:latin typeface="Arial Narrow" panose="020B0606020202030204" pitchFamily="34" charset="0"/>
              </a:rPr>
              <a:t>ASSOCIAZIONE CONSORTILE TRA I COMUNI DI LOMBARDORE FELETTO FOGLIZZO </a:t>
            </a:r>
            <a:endParaRPr lang="it-IT" sz="1400" b="1" dirty="0" smtClean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ctr"/>
            <a:r>
              <a:rPr lang="it-IT" sz="14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LUSIGLIE</a:t>
            </a:r>
            <a:r>
              <a:rPr lang="it-IT" sz="1400" b="1" dirty="0">
                <a:solidFill>
                  <a:srgbClr val="FF0000"/>
                </a:solidFill>
                <a:latin typeface="Arial Narrow" panose="020B0606020202030204" pitchFamily="34" charset="0"/>
              </a:rPr>
              <a:t>’ E SCARMAGNO </a:t>
            </a:r>
            <a:endParaRPr lang="it-IT" sz="1400" dirty="0" smtClean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just"/>
            <a:endParaRPr lang="it-IT" sz="14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E’ stato rilasciato un codice AUSA da parte dell’ANAC. </a:t>
            </a:r>
            <a:endParaRPr lang="it-IT" sz="1400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it-IT" sz="14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Dopo tale iscrizione è stato creato il profilo RASA – Responsabile Anagrafe Stazione Appaltante. </a:t>
            </a:r>
            <a:endParaRPr lang="it-IT" sz="1400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it-IT" sz="14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Successivamente accedendo alla sezione AUSA del sito ANAC sono stati creati per la suddetta CUC i centri di costo dei singoli comuni. </a:t>
            </a:r>
            <a:endParaRPr lang="it-IT" sz="1400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it-IT" sz="14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Creati i centri di costo dal RASA , sono stati abilitati i funzionari dei singoli comuni nell’ambito della 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CUC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. La dichiarazione 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sostitutiva, per abilitazione funzionari,  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da inviare all’ANAC è stata sottoscritta del Sindaco del Comune 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Capofila. </a:t>
            </a:r>
          </a:p>
          <a:p>
            <a:pPr algn="just">
              <a:lnSpc>
                <a:spcPct val="150000"/>
              </a:lnSpc>
            </a:pPr>
            <a:endParaRPr lang="it-IT" sz="14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4596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99676" y="591467"/>
            <a:ext cx="7087099" cy="684884"/>
          </a:xfrm>
        </p:spPr>
        <p:txBody>
          <a:bodyPr>
            <a:normAutofit/>
          </a:bodyPr>
          <a:lstStyle/>
          <a:p>
            <a:r>
              <a:rPr lang="it-IT" sz="2000" dirty="0" smtClean="0">
                <a:solidFill>
                  <a:srgbClr val="0000FF"/>
                </a:solidFill>
                <a:latin typeface="Arial Narrow" panose="020B0606020202030204" pitchFamily="34" charset="0"/>
              </a:rPr>
              <a:t>Criteri utilizzati per Accreditamento </a:t>
            </a:r>
            <a:endParaRPr lang="it-IT" sz="2000" dirty="0">
              <a:solidFill>
                <a:srgbClr val="0000FF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83C67E-A566-473C-9242-77C8E4ED32CF}" type="slidenum">
              <a:rPr lang="it-IT" smtClean="0"/>
              <a:pPr>
                <a:defRPr/>
              </a:pPr>
              <a:t>9</a:t>
            </a:fld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1114424" y="1582341"/>
            <a:ext cx="7458075" cy="3216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endParaRPr lang="it-IT" sz="1400" b="1" u="sng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it-IT" sz="1400" b="1" u="sng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E’ STATO 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creato 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un UFFICIO COMUNE come struttura organizzativa operante quale Centrale Unica di Committenza. </a:t>
            </a:r>
            <a:endParaRPr lang="it-IT" sz="1400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algn="just">
              <a:lnSpc>
                <a:spcPct val="150000"/>
              </a:lnSpc>
            </a:pPr>
            <a:endParaRPr lang="it-IT" sz="14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it-IT" sz="1400" b="1" u="sng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FANNO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 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parte dell’ 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UFFICIO COMUNE i singoli funzionari 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dei 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comuni 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costituenti la CUC che hanno competenza sui 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rispettivi PEG. 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Gli stessi sono stati abilitati 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all’ANAC 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con un nuovo 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profilo. </a:t>
            </a:r>
          </a:p>
          <a:p>
            <a:pPr algn="just">
              <a:lnSpc>
                <a:spcPct val="150000"/>
              </a:lnSpc>
            </a:pPr>
            <a:endParaRPr lang="it-IT" sz="14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it-IT" sz="1400" b="1" u="sng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LA </a:t>
            </a:r>
            <a:r>
              <a:rPr lang="it-IT" sz="1400" b="1" u="sng" dirty="0">
                <a:solidFill>
                  <a:srgbClr val="002060"/>
                </a:solidFill>
                <a:latin typeface="Arial Narrow" panose="020B0606020202030204" pitchFamily="34" charset="0"/>
              </a:rPr>
              <a:t>CUC</a:t>
            </a:r>
            <a:r>
              <a:rPr lang="it-IT" sz="1400" b="1" dirty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quale associazione di comuni non è dotata di unico centro di costo ed il RASA non ha operatività sui capitoli di bilancio dei singoli comuni . </a:t>
            </a:r>
          </a:p>
          <a:p>
            <a:endParaRPr lang="it-IT" sz="14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62903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000" dirty="0" smtClean="0">
                <a:solidFill>
                  <a:srgbClr val="0000FF"/>
                </a:solidFill>
                <a:latin typeface="Arial Narrow" panose="020B0606020202030204" pitchFamily="34" charset="0"/>
              </a:rPr>
              <a:t>Come opera attualmente la CUC </a:t>
            </a:r>
            <a:endParaRPr lang="it-IT" sz="2000" dirty="0">
              <a:solidFill>
                <a:srgbClr val="0000FF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83C67E-A566-473C-9242-77C8E4ED32CF}" type="slidenum">
              <a:rPr lang="it-IT" smtClean="0"/>
              <a:pPr>
                <a:defRPr/>
              </a:pPr>
              <a:t>10</a:t>
            </a:fld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714374" y="1474222"/>
            <a:ext cx="8181975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it-IT" b="1" u="sng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ACQUISIZIONE DI BENI E SERVIZI MEDIANTE SPESE ECONOMALI : </a:t>
            </a:r>
          </a:p>
          <a:p>
            <a:pPr marL="0" indent="0" algn="ctr">
              <a:buNone/>
            </a:pPr>
            <a:endParaRPr lang="it-IT" b="1" u="sng" dirty="0" smtClean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Relazione diretta tra ordinante e il fornitore/prestatore – nessun documento contrattuale ma solo documento fiscale connesso all’acquisto . Spese previste dall’AVCP con determinazione 4/2011 p.to 8. </a:t>
            </a:r>
          </a:p>
          <a:p>
            <a:pPr algn="just"/>
            <a:endParaRPr lang="it-IT" sz="1400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it-IT" b="1" u="sng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ACQUISIZIONE </a:t>
            </a:r>
            <a:r>
              <a:rPr lang="it-IT" b="1" u="sng" dirty="0">
                <a:solidFill>
                  <a:srgbClr val="FF0000"/>
                </a:solidFill>
                <a:latin typeface="Arial Narrow" panose="020B0606020202030204" pitchFamily="34" charset="0"/>
              </a:rPr>
              <a:t>DI LAVORI E SERVIZI E FORNITURE DI VALORE INFERIORE A €. 40.000</a:t>
            </a:r>
            <a:r>
              <a:rPr lang="it-IT" sz="1400" b="1" u="sng" dirty="0">
                <a:solidFill>
                  <a:srgbClr val="FF0000"/>
                </a:solidFill>
                <a:latin typeface="Arial Narrow" panose="020B0606020202030204" pitchFamily="34" charset="0"/>
              </a:rPr>
              <a:t>: </a:t>
            </a:r>
            <a:endParaRPr lang="it-IT" sz="1400" b="1" u="sng" dirty="0" smtClean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just"/>
            <a:endParaRPr lang="it-IT" sz="1400" b="1" u="sng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Ricorso 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al mercato elettronico della P.A. , Convenzioni </a:t>
            </a:r>
            <a:r>
              <a:rPr lang="it-IT" sz="1400" dirty="0" err="1">
                <a:solidFill>
                  <a:srgbClr val="002060"/>
                </a:solidFill>
                <a:latin typeface="Arial Narrow" panose="020B0606020202030204" pitchFamily="34" charset="0"/>
              </a:rPr>
              <a:t>Consip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 e delle altre Centrali di Committenza 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Regionali (es. SCR Piemonte )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Procedure tradizionali previsti dai regolamenti vigenti nei singoli comuni per lavori, servizi e forniture in economia con atti emessi dai RUP dei singoli comuni .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Nelle 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more dell’attivazione del sistema informatizzato gestione atti della CUC , gli atti adottati dai RUP dei singoli comuni facenti parte dell’UFFICIO COMUNE vengono inviati al RASA tramite PEC. </a:t>
            </a:r>
            <a:endParaRPr lang="it-IT" sz="1400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algn="just"/>
            <a:endParaRPr lang="it-IT" sz="1400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it-IT" b="1" u="sng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APPALTI </a:t>
            </a:r>
            <a:r>
              <a:rPr lang="it-IT" b="1" u="sng" dirty="0">
                <a:solidFill>
                  <a:srgbClr val="FF0000"/>
                </a:solidFill>
                <a:latin typeface="Arial Narrow" panose="020B0606020202030204" pitchFamily="34" charset="0"/>
              </a:rPr>
              <a:t>DI LAVORI E SERVIZI </a:t>
            </a:r>
            <a:endParaRPr lang="it-IT" b="1" u="sng" dirty="0" smtClean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endParaRPr lang="it-IT" sz="1400" b="1" u="sng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Emissione di determina a contrarre da parte del singolo Comune facente parte della CUC.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Trasmissione della determina alla CUC 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Esecuzione da parte della CUC,  tramite il proprio responsabile, dell’intera procedura di gara sino all’aggiudicazione definitiva (determina emessa dalla CUC) .  </a:t>
            </a:r>
            <a:endParaRPr lang="it-IT" sz="14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93308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000" dirty="0" smtClean="0">
                <a:solidFill>
                  <a:srgbClr val="0000FF"/>
                </a:solidFill>
                <a:latin typeface="Arial Narrow" panose="020B0606020202030204" pitchFamily="34" charset="0"/>
              </a:rPr>
              <a:t>Come opererà la CUC dal 1 settembre 2015</a:t>
            </a:r>
            <a:endParaRPr lang="it-IT" sz="2000" dirty="0">
              <a:solidFill>
                <a:srgbClr val="0000FF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83C67E-A566-473C-9242-77C8E4ED32CF}" type="slidenum">
              <a:rPr lang="it-IT" smtClean="0"/>
              <a:pPr>
                <a:defRPr/>
              </a:pPr>
              <a:t>11</a:t>
            </a:fld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619124" y="1688944"/>
            <a:ext cx="8124825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it-IT" b="1" u="sng" dirty="0">
                <a:solidFill>
                  <a:srgbClr val="FF0000"/>
                </a:solidFill>
                <a:latin typeface="Arial Narrow" panose="020B0606020202030204" pitchFamily="34" charset="0"/>
              </a:rPr>
              <a:t>ACQUISIZIONE DI BENI E SERVIZI MEDIANTE SPESE ECONOMALI : </a:t>
            </a:r>
            <a:endParaRPr lang="it-IT" b="1" u="sng" dirty="0" smtClean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endParaRPr lang="it-IT" b="1" u="sng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Relazione diretta tra ordinante e il fornitore/prestatore – nessun documento contrattuale ma solo documento fiscale connesso acquisto . Spese previste dall’AVCP con determinazione 4/2011 p.to 8. </a:t>
            </a:r>
            <a:endParaRPr lang="it-IT" sz="1400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algn="just"/>
            <a:endParaRPr lang="it-IT" sz="14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it-IT" b="1" u="sng" dirty="0">
                <a:solidFill>
                  <a:srgbClr val="FF0000"/>
                </a:solidFill>
                <a:latin typeface="Arial Narrow" panose="020B0606020202030204" pitchFamily="34" charset="0"/>
              </a:rPr>
              <a:t>ACQUISIZIONE DI LAVORI E SERVIZI E FORNITURE DI VALORE INFERIORE A €. 40.000: </a:t>
            </a:r>
            <a:endParaRPr lang="it-IT" b="1" u="sng" dirty="0" smtClean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just"/>
            <a:endParaRPr lang="it-IT" sz="1400" b="1" u="sng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Ricorso al mercato elettronico della P.A. , Convenzioni </a:t>
            </a:r>
            <a:r>
              <a:rPr lang="it-IT" sz="1400" dirty="0" err="1" smtClean="0">
                <a:solidFill>
                  <a:srgbClr val="002060"/>
                </a:solidFill>
                <a:latin typeface="Arial Narrow" panose="020B0606020202030204" pitchFamily="34" charset="0"/>
              </a:rPr>
              <a:t>Consip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e delle altre Centrali di Committenza Regionali (es. SCR Piemonte )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Attivazione del sistema informatizzato ″ gestione atti della CUC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 ″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(unica numerazione buoni e </a:t>
            </a:r>
            <a:r>
              <a:rPr lang="it-IT" sz="1400" dirty="0" err="1" smtClean="0">
                <a:solidFill>
                  <a:srgbClr val="002060"/>
                </a:solidFill>
                <a:latin typeface="Arial Narrow" panose="020B0606020202030204" pitchFamily="34" charset="0"/>
              </a:rPr>
              <a:t>determine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), gli atti sottoscritti dai singoli RUP facenti parte dell’ UFFICIO COMUNE vengono imputati sui singoli bilanci comunali, con unico atto emesso dalla Centrale di Committenza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it-IT" sz="14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it-IT" b="1" u="sng" dirty="0">
                <a:solidFill>
                  <a:srgbClr val="FF0000"/>
                </a:solidFill>
                <a:latin typeface="Arial Narrow" panose="020B0606020202030204" pitchFamily="34" charset="0"/>
              </a:rPr>
              <a:t>APPALTI DI LAVORI E SERVIZI </a:t>
            </a:r>
            <a:endParaRPr lang="it-IT" b="1" u="sng" dirty="0" smtClean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endParaRPr lang="it-IT" sz="1400" b="1" u="sng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Emissione di determina a contrarre da parte del singolo Comune facente parte della CUC.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Trasmissione della determina alla CUC 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Esecuzione da parte della CUC,  tramite il proprio responsabile, dell’intera procedura di gara sino all’aggiudicazione definitiva (determina emessa dalla CUC) .  </a:t>
            </a:r>
          </a:p>
        </p:txBody>
      </p:sp>
    </p:spTree>
    <p:extLst>
      <p:ext uri="{BB962C8B-B14F-4D97-AF65-F5344CB8AC3E}">
        <p14:creationId xmlns:p14="http://schemas.microsoft.com/office/powerpoint/2010/main" val="32267937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2000" dirty="0" smtClean="0">
                <a:solidFill>
                  <a:srgbClr val="0000FF"/>
                </a:solidFill>
                <a:latin typeface="Arial Narrow" panose="020B0606020202030204" pitchFamily="34" charset="0"/>
              </a:rPr>
              <a:t>Servizi della CUC </a:t>
            </a:r>
            <a:br>
              <a:rPr lang="it-IT" sz="2000" dirty="0" smtClean="0">
                <a:solidFill>
                  <a:srgbClr val="0000FF"/>
                </a:solidFill>
                <a:latin typeface="Arial Narrow" panose="020B0606020202030204" pitchFamily="34" charset="0"/>
              </a:rPr>
            </a:br>
            <a:endParaRPr lang="it-IT" sz="2000" dirty="0">
              <a:solidFill>
                <a:srgbClr val="0000FF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83C67E-A566-473C-9242-77C8E4ED32CF}" type="slidenum">
              <a:rPr lang="it-IT" smtClean="0"/>
              <a:pPr>
                <a:defRPr/>
              </a:pPr>
              <a:t>12</a:t>
            </a:fld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1000125" y="1664464"/>
            <a:ext cx="7153275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1400" b="1" u="sng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SUPPORTO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 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del RASA agli uffici dei singoli comuni facenti parte della CUC per la gestione delle acquisizioni . </a:t>
            </a:r>
            <a:endParaRPr lang="it-IT" sz="1400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>
              <a:lnSpc>
                <a:spcPct val="150000"/>
              </a:lnSpc>
            </a:pPr>
            <a:endParaRPr lang="it-IT" sz="14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1400" b="1" u="sng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PREDISPOSIZIONE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 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atti di gara . </a:t>
            </a:r>
            <a:endParaRPr lang="it-IT" sz="1400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>
              <a:lnSpc>
                <a:spcPct val="150000"/>
              </a:lnSpc>
            </a:pPr>
            <a:endParaRPr lang="it-IT" sz="14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1400" b="1" u="sng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GESTIONE 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procedure di gara (commissioni , AVCPASS, ecc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.).</a:t>
            </a:r>
          </a:p>
          <a:p>
            <a:pPr>
              <a:lnSpc>
                <a:spcPct val="150000"/>
              </a:lnSpc>
            </a:pPr>
            <a:endParaRPr lang="it-IT" sz="14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1400" b="1" u="sng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VERIFICHE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 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e controlli nell’ambito delle procedure di gara. </a:t>
            </a:r>
            <a:endParaRPr lang="it-IT" sz="1400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>
              <a:lnSpc>
                <a:spcPct val="150000"/>
              </a:lnSpc>
            </a:pPr>
            <a:endParaRPr lang="it-IT" sz="14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1400" b="1" u="sng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REALIZZAZIONE 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economie 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di scala fornendo servizi in forma associata. </a:t>
            </a:r>
            <a:endParaRPr lang="it-IT" sz="1400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it-IT" sz="14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1400" b="1" u="sng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FORMAZIONE 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e predisposizione   link della CUC sul sito del Comune capofila e collegamento ai siti degli altri comuni. </a:t>
            </a:r>
            <a:endParaRPr lang="it-IT" sz="14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5283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000" dirty="0" smtClean="0">
                <a:solidFill>
                  <a:srgbClr val="0000FF"/>
                </a:solidFill>
                <a:latin typeface="Arial Narrow" panose="020B0606020202030204" pitchFamily="34" charset="0"/>
              </a:rPr>
              <a:t>Criticità riscontrate </a:t>
            </a:r>
            <a:endParaRPr lang="it-IT" sz="2000" dirty="0">
              <a:solidFill>
                <a:srgbClr val="0000FF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83C67E-A566-473C-9242-77C8E4ED32CF}" type="slidenum">
              <a:rPr lang="it-IT" smtClean="0"/>
              <a:pPr>
                <a:defRPr/>
              </a:pPr>
              <a:t>13</a:t>
            </a:fld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1323974" y="1068500"/>
            <a:ext cx="7096125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endParaRPr lang="it-IT" dirty="0" smtClean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it-IT" dirty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it-IT" dirty="0" smtClean="0">
              <a:solidFill>
                <a:srgbClr val="002060"/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Difficoltà 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nella predisposizione degli atti per la costituzione della CUC per il susseguirsi delle modifiche normative 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nonché coordinamento 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e stesura di atti di competenza del vari consigli comunali. </a:t>
            </a:r>
            <a:endParaRPr lang="it-IT" sz="1400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it-IT" sz="14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Gestione di tutti gli adempimenti, procedure tempistiche di accreditamento (ANAC , AUSA, ecc.) . </a:t>
            </a:r>
            <a:endParaRPr lang="it-IT" sz="1400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algn="just">
              <a:lnSpc>
                <a:spcPct val="150000"/>
              </a:lnSpc>
            </a:pPr>
            <a:endParaRPr lang="it-IT" sz="14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Predisposizione 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atti di gara 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e gestione delle relative procedure (AVCPASS, Commissioni, Verifiche 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)</a:t>
            </a:r>
          </a:p>
          <a:p>
            <a:pPr algn="just">
              <a:lnSpc>
                <a:spcPct val="150000"/>
              </a:lnSpc>
            </a:pPr>
            <a:endParaRPr lang="it-IT" sz="14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Gestione delle necessità 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ed 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urgenze dei singoli comuni . </a:t>
            </a:r>
            <a:endParaRPr lang="it-IT" sz="1400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algn="just">
              <a:lnSpc>
                <a:spcPct val="150000"/>
              </a:lnSpc>
            </a:pPr>
            <a:endParaRPr lang="it-IT" sz="14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Difficoltà nel conciliare la programmazione </a:t>
            </a:r>
            <a:r>
              <a:rPr lang="it-IT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opere e </a:t>
            </a:r>
            <a:r>
              <a:rPr lang="it-IT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gestione economica (bilanci, finanziamenti e contribuzioni, ecc.)  con tempistiche di tutti i singoli comuni. </a:t>
            </a:r>
          </a:p>
        </p:txBody>
      </p:sp>
    </p:spTree>
    <p:extLst>
      <p:ext uri="{BB962C8B-B14F-4D97-AF65-F5344CB8AC3E}">
        <p14:creationId xmlns:p14="http://schemas.microsoft.com/office/powerpoint/2010/main" val="1589286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resentazione_STRUTTURA_2014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1481138" y="2182813"/>
            <a:ext cx="5545137" cy="2025650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it-IT" dirty="0" smtClean="0">
                <a:ea typeface="+mj-ea"/>
              </a:rPr>
              <a:t>Grazie per l’attenzione</a:t>
            </a:r>
            <a:br>
              <a:rPr lang="it-IT" dirty="0" smtClean="0">
                <a:ea typeface="+mj-ea"/>
              </a:rPr>
            </a:br>
            <a:r>
              <a:rPr lang="it-IT" dirty="0" smtClean="0">
                <a:ea typeface="+mj-ea"/>
              </a:rPr>
              <a:t/>
            </a:r>
            <a:br>
              <a:rPr lang="it-IT" dirty="0" smtClean="0">
                <a:ea typeface="+mj-ea"/>
              </a:rPr>
            </a:br>
            <a:r>
              <a:rPr lang="it-IT" sz="1600" b="1" dirty="0" smtClean="0">
                <a:latin typeface="Arial"/>
                <a:ea typeface="+mj-ea"/>
                <a:cs typeface="Arial"/>
              </a:rPr>
              <a:t>Luciana MELLANO </a:t>
            </a:r>
            <a:br>
              <a:rPr lang="it-IT" sz="1600" b="1" dirty="0" smtClean="0">
                <a:latin typeface="Arial"/>
                <a:ea typeface="+mj-ea"/>
                <a:cs typeface="Arial"/>
              </a:rPr>
            </a:br>
            <a:r>
              <a:rPr lang="it-IT" sz="1600" b="1" dirty="0" smtClean="0">
                <a:latin typeface="Arial"/>
                <a:ea typeface="+mj-ea"/>
                <a:cs typeface="Arial"/>
              </a:rPr>
              <a:t>Responsabile Area Tecnica e Rasa CUC </a:t>
            </a:r>
            <a:br>
              <a:rPr lang="it-IT" sz="1600" b="1" dirty="0" smtClean="0">
                <a:latin typeface="Arial"/>
                <a:ea typeface="+mj-ea"/>
                <a:cs typeface="Arial"/>
              </a:rPr>
            </a:br>
            <a:r>
              <a:rPr lang="it-IT" sz="1600" b="1" dirty="0" smtClean="0">
                <a:latin typeface="Arial"/>
                <a:ea typeface="+mj-ea"/>
                <a:cs typeface="Arial"/>
              </a:rPr>
              <a:t>e-mail </a:t>
            </a:r>
            <a:r>
              <a:rPr lang="it-IT" sz="1600" dirty="0" smtClean="0">
                <a:latin typeface="Arial"/>
                <a:ea typeface="+mj-ea"/>
                <a:cs typeface="Arial"/>
              </a:rPr>
              <a:t> </a:t>
            </a:r>
            <a:r>
              <a:rPr lang="it-IT" sz="1600" i="1" dirty="0" smtClean="0">
                <a:latin typeface="Arial"/>
                <a:ea typeface="+mj-ea"/>
                <a:cs typeface="Arial"/>
              </a:rPr>
              <a:t>(ut@comune.lombardore.to.it)</a:t>
            </a:r>
            <a:br>
              <a:rPr lang="it-IT" sz="1600" i="1" dirty="0" smtClean="0">
                <a:latin typeface="Arial"/>
                <a:ea typeface="+mj-ea"/>
                <a:cs typeface="Arial"/>
              </a:rPr>
            </a:br>
            <a:endParaRPr lang="it-IT" sz="1600" i="1" dirty="0">
              <a:latin typeface="Arial"/>
              <a:ea typeface="+mj-ea"/>
              <a:cs typeface="Arial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028450" y="4721985"/>
            <a:ext cx="647223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bg1"/>
                </a:solidFill>
                <a:latin typeface="Arial Black"/>
                <a:ea typeface="+mj-ea"/>
                <a:cs typeface="Arial Black"/>
              </a:rPr>
              <a:t>I</a:t>
            </a:r>
            <a:r>
              <a:rPr lang="it-IT" sz="1400" dirty="0" smtClean="0">
                <a:solidFill>
                  <a:schemeClr val="bg1"/>
                </a:solidFill>
                <a:latin typeface="Arial Black"/>
                <a:ea typeface="+mj-ea"/>
                <a:cs typeface="Arial Black"/>
              </a:rPr>
              <a:t> </a:t>
            </a:r>
            <a:r>
              <a:rPr lang="it-IT" sz="1400" dirty="0">
                <a:solidFill>
                  <a:schemeClr val="bg1"/>
                </a:solidFill>
                <a:latin typeface="Arial Black"/>
                <a:ea typeface="+mj-ea"/>
                <a:cs typeface="Arial Black"/>
              </a:rPr>
              <a:t>materiali </a:t>
            </a:r>
            <a:r>
              <a:rPr lang="it-IT" sz="1400" dirty="0" smtClean="0">
                <a:solidFill>
                  <a:schemeClr val="bg1"/>
                </a:solidFill>
                <a:latin typeface="Arial Black"/>
                <a:ea typeface="+mj-ea"/>
                <a:cs typeface="Arial Black"/>
              </a:rPr>
              <a:t> saranno disponibili su</a:t>
            </a:r>
            <a:r>
              <a:rPr lang="it-IT" sz="1400" dirty="0">
                <a:solidFill>
                  <a:schemeClr val="bg1"/>
                </a:solidFill>
                <a:latin typeface="Arial Black"/>
                <a:ea typeface="+mj-ea"/>
                <a:cs typeface="Arial Black"/>
              </a:rPr>
              <a:t>:</a:t>
            </a:r>
            <a:r>
              <a:rPr lang="it-IT" dirty="0">
                <a:solidFill>
                  <a:schemeClr val="bg1"/>
                </a:solidFill>
                <a:latin typeface="Arial Black"/>
                <a:ea typeface="+mj-ea"/>
                <a:cs typeface="Arial Black"/>
              </a:rPr>
              <a:t>  </a:t>
            </a:r>
            <a:endParaRPr lang="it-IT" b="1" dirty="0">
              <a:solidFill>
                <a:schemeClr val="bg1"/>
              </a:solidFill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 err="1" smtClean="0">
                <a:solidFill>
                  <a:schemeClr val="bg1"/>
                </a:solidFill>
                <a:latin typeface="+mn-lt"/>
                <a:cs typeface="+mn-cs"/>
              </a:rPr>
              <a:t>www.fondazioneifel.it</a:t>
            </a:r>
            <a:r>
              <a:rPr lang="it-IT" b="1" dirty="0" smtClean="0">
                <a:solidFill>
                  <a:schemeClr val="bg1"/>
                </a:solidFill>
                <a:latin typeface="+mn-lt"/>
                <a:cs typeface="+mn-cs"/>
              </a:rPr>
              <a:t>/formazione</a:t>
            </a:r>
            <a:endParaRPr lang="it-IT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245" name="Immagin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5071" y="5667929"/>
            <a:ext cx="676462" cy="67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Immagin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510" y="5806136"/>
            <a:ext cx="430866" cy="430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Immagin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476" y="5847552"/>
            <a:ext cx="563282" cy="395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ttangolo 15"/>
          <p:cNvSpPr>
            <a:spLocks noChangeArrowheads="1"/>
          </p:cNvSpPr>
          <p:nvPr/>
        </p:nvSpPr>
        <p:spPr bwMode="auto">
          <a:xfrm>
            <a:off x="2441875" y="6379320"/>
            <a:ext cx="125606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it-IT" sz="1100" b="1" dirty="0" smtClean="0">
                <a:solidFill>
                  <a:schemeClr val="bg1"/>
                </a:solidFill>
              </a:rPr>
              <a:t>@</a:t>
            </a:r>
            <a:r>
              <a:rPr lang="it-IT" sz="1100" b="1" dirty="0" err="1" smtClean="0">
                <a:solidFill>
                  <a:schemeClr val="bg1"/>
                </a:solidFill>
              </a:rPr>
              <a:t>Formazioneifel</a:t>
            </a:r>
            <a:endParaRPr lang="it-IT" sz="1100" b="1" dirty="0">
              <a:solidFill>
                <a:schemeClr val="bg1"/>
              </a:solidFill>
            </a:endParaRPr>
          </a:p>
        </p:txBody>
      </p:sp>
      <p:sp>
        <p:nvSpPr>
          <p:cNvPr id="12" name="Rettangolo 15"/>
          <p:cNvSpPr>
            <a:spLocks noChangeArrowheads="1"/>
          </p:cNvSpPr>
          <p:nvPr/>
        </p:nvSpPr>
        <p:spPr bwMode="auto">
          <a:xfrm>
            <a:off x="3645644" y="6379320"/>
            <a:ext cx="125606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it-IT" sz="1100" b="1" dirty="0" err="1" smtClean="0">
                <a:solidFill>
                  <a:schemeClr val="bg1"/>
                </a:solidFill>
              </a:rPr>
              <a:t>Facebook</a:t>
            </a:r>
            <a:endParaRPr lang="it-IT" sz="1100" b="1" dirty="0">
              <a:solidFill>
                <a:schemeClr val="bg1"/>
              </a:solidFill>
            </a:endParaRPr>
          </a:p>
        </p:txBody>
      </p:sp>
      <p:sp>
        <p:nvSpPr>
          <p:cNvPr id="13" name="Rettangolo 15"/>
          <p:cNvSpPr>
            <a:spLocks noChangeArrowheads="1"/>
          </p:cNvSpPr>
          <p:nvPr/>
        </p:nvSpPr>
        <p:spPr bwMode="auto">
          <a:xfrm>
            <a:off x="4878339" y="6379320"/>
            <a:ext cx="125606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it-IT" sz="1100" b="1" dirty="0" err="1">
                <a:solidFill>
                  <a:schemeClr val="bg1"/>
                </a:solidFill>
              </a:rPr>
              <a:t>Y</a:t>
            </a:r>
            <a:r>
              <a:rPr lang="it-IT" sz="1100" b="1" dirty="0" err="1" smtClean="0">
                <a:solidFill>
                  <a:schemeClr val="bg1"/>
                </a:solidFill>
              </a:rPr>
              <a:t>outube</a:t>
            </a:r>
            <a:endParaRPr lang="it-IT" sz="11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zione_NEUTRA_2014">
  <a:themeElements>
    <a:clrScheme name="Personalizzato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2F2F2"/>
      </a:hlink>
      <a:folHlink>
        <a:srgbClr val="C6D9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Presentazione_NEUTRA_2014</Template>
  <TotalTime>466</TotalTime>
  <Words>1196</Words>
  <Application>Microsoft Office PowerPoint</Application>
  <PresentationFormat>Presentazione su schermo (4:3)</PresentationFormat>
  <Paragraphs>165</Paragraphs>
  <Slides>14</Slides>
  <Notes>6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6" baseType="lpstr">
      <vt:lpstr>Presentazione_NEUTRA_2014</vt:lpstr>
      <vt:lpstr>Immagine bitmap</vt:lpstr>
      <vt:lpstr>CENTRALE UNICA DI COMMITTENZA    ESPERIENZA DI UNA ASSOCIAZIONE CONSORTILE DI COMUNI   Data : 25 maggio 2015 Luciana Mellano  </vt:lpstr>
      <vt:lpstr>    </vt:lpstr>
      <vt:lpstr>Presentazione standard di PowerPoint</vt:lpstr>
      <vt:lpstr>  Cartografia Provincia di TORINO   </vt:lpstr>
      <vt:lpstr>Comuni della CUC </vt:lpstr>
      <vt:lpstr>Descrizione </vt:lpstr>
      <vt:lpstr>Atti emessi dalla CUC </vt:lpstr>
      <vt:lpstr>Procedura Accreditamento CUC</vt:lpstr>
      <vt:lpstr>Criteri utilizzati per Accreditamento </vt:lpstr>
      <vt:lpstr>Come opera attualmente la CUC </vt:lpstr>
      <vt:lpstr>Come opererà la CUC dal 1 settembre 2015</vt:lpstr>
      <vt:lpstr>Servizi della CUC  </vt:lpstr>
      <vt:lpstr>Criticità riscontrate </vt:lpstr>
      <vt:lpstr>Grazie per l’attenzione  Luciana MELLANO  Responsabile Area Tecnica e Rasa CUC  e-mail  (ut@comune.lombardore.to.it)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Titolo giornata formativa  Sottotitolo  Data Nome e Cognome Docente</dc:title>
  <dc:creator>IFEL_GUEST</dc:creator>
  <cp:lastModifiedBy>Guglielmina Olivieri</cp:lastModifiedBy>
  <cp:revision>45</cp:revision>
  <cp:lastPrinted>2015-05-22T08:20:53Z</cp:lastPrinted>
  <dcterms:created xsi:type="dcterms:W3CDTF">2014-10-02T17:23:16Z</dcterms:created>
  <dcterms:modified xsi:type="dcterms:W3CDTF">2015-05-25T15:50:20Z</dcterms:modified>
</cp:coreProperties>
</file>