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0" r:id="rId2"/>
    <p:sldId id="283" r:id="rId3"/>
    <p:sldId id="300" r:id="rId4"/>
    <p:sldId id="284" r:id="rId5"/>
    <p:sldId id="302" r:id="rId6"/>
    <p:sldId id="309" r:id="rId7"/>
    <p:sldId id="305" r:id="rId8"/>
    <p:sldId id="308" r:id="rId9"/>
    <p:sldId id="303" r:id="rId10"/>
    <p:sldId id="306" r:id="rId11"/>
    <p:sldId id="307" r:id="rId12"/>
    <p:sldId id="286" r:id="rId13"/>
    <p:sldId id="285" r:id="rId14"/>
    <p:sldId id="304" r:id="rId15"/>
    <p:sldId id="287" r:id="rId16"/>
    <p:sldId id="288" r:id="rId17"/>
    <p:sldId id="289" r:id="rId18"/>
    <p:sldId id="290" r:id="rId19"/>
    <p:sldId id="292" r:id="rId20"/>
    <p:sldId id="291" r:id="rId21"/>
    <p:sldId id="296" r:id="rId22"/>
    <p:sldId id="301"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2"/>
    <p:restoredTop sz="97231" autoAdjust="0"/>
  </p:normalViewPr>
  <p:slideViewPr>
    <p:cSldViewPr>
      <p:cViewPr>
        <p:scale>
          <a:sx n="70" d="100"/>
          <a:sy n="70" d="100"/>
        </p:scale>
        <p:origin x="-142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anave.CITTALIA\Documents\Attivit&#224;\Giovani%20amministratori%202016\DB%20assessori%20comuni%20capoluog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esta.CITTALIA\AppData\Local\Temp\grafico%20piramid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anave.CITTALIA\Documents\Attivit&#224;\Giovani%20amministratori%202016\DB%20Giovani%20201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anave.CITTALIA\Documents\Attivit&#224;\Giovani%20amministratori%202016\DB%20Giovani%20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Testa.CITTALIA\AppData\Local\Temp\grafico%20piramid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Lanave.CITTALIA\Documents\Attivit&#224;\Giovani%20amministratori%202016\DB%20Giovani%20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Testa.CITTALIA\AppData\Local\Temp\grafico%20piramid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it-IT"/>
  <c:chart>
    <c:autoTitleDeleted val="1"/>
    <c:plotArea>
      <c:layout/>
      <c:pieChart>
        <c:varyColors val="1"/>
        <c:ser>
          <c:idx val="0"/>
          <c:order val="0"/>
          <c:tx>
            <c:strRef>
              <c:f>Foglio2!$O$8</c:f>
              <c:strCache>
                <c:ptCount val="1"/>
                <c:pt idx="0">
                  <c:v>numero</c:v>
                </c:pt>
              </c:strCache>
            </c:strRef>
          </c:tx>
          <c:dLbls>
            <c:dLbl>
              <c:idx val="0"/>
              <c:layout>
                <c:manualLayout>
                  <c:x val="1.8368707349053905E-2"/>
                  <c:y val="6.4996610449998604E-2"/>
                </c:manualLayout>
              </c:layout>
              <c:spPr/>
              <c:txPr>
                <a:bodyPr/>
                <a:lstStyle/>
                <a:p>
                  <a:pPr>
                    <a:defRPr sz="1400" b="1">
                      <a:latin typeface="Century Gothic" pitchFamily="34" charset="0"/>
                    </a:defRPr>
                  </a:pPr>
                  <a:endParaRPr lang="it-IT"/>
                </a:p>
              </c:txPr>
              <c:showCatName val="1"/>
              <c:showPercent val="1"/>
              <c:extLst>
                <c:ext xmlns:c15="http://schemas.microsoft.com/office/drawing/2012/chart" uri="{CE6537A1-D6FC-4f65-9D91-7224C49458BB}">
                  <c15:layout/>
                </c:ext>
              </c:extLst>
            </c:dLbl>
            <c:dLbl>
              <c:idx val="1"/>
              <c:layout>
                <c:manualLayout>
                  <c:x val="1.3922344033859602E-2"/>
                  <c:y val="1.7231917512311303E-3"/>
                </c:manualLayout>
              </c:layout>
              <c:showCatName val="1"/>
              <c:showPercent val="1"/>
              <c:extLst>
                <c:ext xmlns:c15="http://schemas.microsoft.com/office/drawing/2012/chart" uri="{CE6537A1-D6FC-4f65-9D91-7224C49458BB}">
                  <c15:layout/>
                </c:ext>
              </c:extLst>
            </c:dLbl>
            <c:dLbl>
              <c:idx val="2"/>
              <c:layout>
                <c:manualLayout>
                  <c:x val="-4.4360125842546019E-2"/>
                  <c:y val="-8.0455322730172321E-2"/>
                </c:manualLayout>
              </c:layout>
              <c:showCatName val="1"/>
              <c:showPercent val="1"/>
              <c:extLst>
                <c:ext xmlns:c15="http://schemas.microsoft.com/office/drawing/2012/chart" uri="{CE6537A1-D6FC-4f65-9D91-7224C49458BB}">
                  <c15:layout/>
                </c:ext>
              </c:extLst>
            </c:dLbl>
            <c:dLbl>
              <c:idx val="3"/>
              <c:layout>
                <c:manualLayout>
                  <c:x val="-2.3543287350254804E-2"/>
                  <c:y val="0.10057438209481"/>
                </c:manualLayout>
              </c:layout>
              <c:showCatName val="1"/>
              <c:showPercent val="1"/>
              <c:extLst>
                <c:ext xmlns:c15="http://schemas.microsoft.com/office/drawing/2012/chart" uri="{CE6537A1-D6FC-4f65-9D91-7224C49458BB}">
                  <c15:layout/>
                </c:ext>
              </c:extLst>
            </c:dLbl>
            <c:dLbl>
              <c:idx val="4"/>
              <c:layout>
                <c:manualLayout>
                  <c:x val="-0.10087075305844001"/>
                  <c:y val="7.2178546308164005E-4"/>
                </c:manualLayout>
              </c:layout>
              <c:showCatName val="1"/>
              <c:showPercent val="1"/>
              <c:extLst>
                <c:ext xmlns:c15="http://schemas.microsoft.com/office/drawing/2012/chart" uri="{CE6537A1-D6FC-4f65-9D91-7224C49458BB}">
                  <c15:layout/>
                </c:ext>
              </c:extLst>
            </c:dLbl>
            <c:spPr>
              <a:noFill/>
              <a:ln>
                <a:noFill/>
              </a:ln>
              <a:effectLst/>
            </c:spPr>
            <c:txPr>
              <a:bodyPr/>
              <a:lstStyle/>
              <a:p>
                <a:pPr>
                  <a:defRPr sz="1400">
                    <a:latin typeface="Century Gothic" pitchFamily="34" charset="0"/>
                  </a:defRPr>
                </a:pPr>
                <a:endParaRPr lang="it-IT"/>
              </a:p>
            </c:txPr>
            <c:showCatName val="1"/>
            <c:showPercent val="1"/>
            <c:showLeaderLines val="1"/>
            <c:extLst>
              <c:ext xmlns:c15="http://schemas.microsoft.com/office/drawing/2012/chart" uri="{CE6537A1-D6FC-4f65-9D91-7224C49458BB}"/>
            </c:extLst>
          </c:dLbls>
          <c:cat>
            <c:strRef>
              <c:f>Foglio2!$N$9:$N$13</c:f>
              <c:strCache>
                <c:ptCount val="5"/>
                <c:pt idx="0">
                  <c:v>fino a 35 anni</c:v>
                </c:pt>
                <c:pt idx="1">
                  <c:v>da 36 a 45 anni</c:v>
                </c:pt>
                <c:pt idx="2">
                  <c:v>da 46 a 55 anni</c:v>
                </c:pt>
                <c:pt idx="3">
                  <c:v>da 56 a 65 anni</c:v>
                </c:pt>
                <c:pt idx="4">
                  <c:v>oltre 65 anni</c:v>
                </c:pt>
              </c:strCache>
            </c:strRef>
          </c:cat>
          <c:val>
            <c:numRef>
              <c:f>Foglio2!$O$9:$O$13</c:f>
              <c:numCache>
                <c:formatCode>General</c:formatCode>
                <c:ptCount val="5"/>
                <c:pt idx="0">
                  <c:v>23550</c:v>
                </c:pt>
                <c:pt idx="1">
                  <c:v>28521</c:v>
                </c:pt>
                <c:pt idx="2">
                  <c:v>27942</c:v>
                </c:pt>
                <c:pt idx="3">
                  <c:v>19870</c:v>
                </c:pt>
                <c:pt idx="4">
                  <c:v>7303</c:v>
                </c:pt>
              </c:numCache>
            </c:numRef>
          </c:val>
        </c:ser>
        <c:dLbls>
          <c:showCatName val="1"/>
          <c:showPercent val="1"/>
        </c:dLbls>
        <c:firstSliceAng val="0"/>
      </c:pieChart>
    </c:plotArea>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it-IT"/>
  <c:chart>
    <c:plotArea>
      <c:layout/>
      <c:barChart>
        <c:barDir val="col"/>
        <c:grouping val="clustered"/>
        <c:ser>
          <c:idx val="0"/>
          <c:order val="0"/>
          <c:dLbls>
            <c:numFmt formatCode="0.0%" sourceLinked="0"/>
            <c:showVal val="1"/>
          </c:dLbls>
          <c:cat>
            <c:strRef>
              <c:f>Foglio4!$E$59:$E$65</c:f>
              <c:strCache>
                <c:ptCount val="7"/>
                <c:pt idx="0">
                  <c:v>0 - 1.999</c:v>
                </c:pt>
                <c:pt idx="1">
                  <c:v>2.000 - 4.999</c:v>
                </c:pt>
                <c:pt idx="2">
                  <c:v>5.000 - 9.999</c:v>
                </c:pt>
                <c:pt idx="3">
                  <c:v>10.000 - 19.999</c:v>
                </c:pt>
                <c:pt idx="4">
                  <c:v>20.000 - 59.999</c:v>
                </c:pt>
                <c:pt idx="5">
                  <c:v>60.000 - 249.999</c:v>
                </c:pt>
                <c:pt idx="6">
                  <c:v>&gt;= 250.000</c:v>
                </c:pt>
              </c:strCache>
            </c:strRef>
          </c:cat>
          <c:val>
            <c:numRef>
              <c:f>Foglio4!$F$59:$F$65</c:f>
              <c:numCache>
                <c:formatCode>0%</c:formatCode>
                <c:ptCount val="7"/>
                <c:pt idx="0">
                  <c:v>0.38365180467091298</c:v>
                </c:pt>
                <c:pt idx="1">
                  <c:v>0.25673036093418261</c:v>
                </c:pt>
                <c:pt idx="2">
                  <c:v>0.14602972399150743</c:v>
                </c:pt>
                <c:pt idx="3">
                  <c:v>0.10925690021231423</c:v>
                </c:pt>
                <c:pt idx="4">
                  <c:v>8.0127388535031846E-2</c:v>
                </c:pt>
                <c:pt idx="5">
                  <c:v>2.1273885350318471E-2</c:v>
                </c:pt>
                <c:pt idx="6">
                  <c:v>2.9299363057324842E-3</c:v>
                </c:pt>
              </c:numCache>
            </c:numRef>
          </c:val>
        </c:ser>
        <c:gapWidth val="100"/>
        <c:axId val="135262976"/>
        <c:axId val="148672512"/>
      </c:barChart>
      <c:catAx>
        <c:axId val="135262976"/>
        <c:scaling>
          <c:orientation val="minMax"/>
        </c:scaling>
        <c:axPos val="b"/>
        <c:tickLblPos val="nextTo"/>
        <c:crossAx val="148672512"/>
        <c:crosses val="autoZero"/>
        <c:auto val="1"/>
        <c:lblAlgn val="ctr"/>
        <c:lblOffset val="100"/>
      </c:catAx>
      <c:valAx>
        <c:axId val="148672512"/>
        <c:scaling>
          <c:orientation val="minMax"/>
        </c:scaling>
        <c:axPos val="l"/>
        <c:numFmt formatCode="0%" sourceLinked="1"/>
        <c:tickLblPos val="nextTo"/>
        <c:crossAx val="135262976"/>
        <c:crosses val="autoZero"/>
        <c:crossBetween val="between"/>
      </c:valAx>
    </c:plotArea>
    <c:plotVisOnly val="1"/>
  </c:chart>
  <c:txPr>
    <a:bodyPr/>
    <a:lstStyle/>
    <a:p>
      <a:pPr>
        <a:defRPr sz="1200">
          <a:latin typeface="Century Gothic" pitchFamily="34" charset="0"/>
        </a:defRPr>
      </a:pPr>
      <a:endParaRPr lang="it-IT"/>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it-IT"/>
  <c:chart>
    <c:title>
      <c:layout/>
    </c:title>
    <c:plotArea>
      <c:layout/>
      <c:lineChart>
        <c:grouping val="standard"/>
        <c:ser>
          <c:idx val="2"/>
          <c:order val="0"/>
          <c:tx>
            <c:strRef>
              <c:f>Foglio1!$E$2</c:f>
              <c:strCache>
                <c:ptCount val="1"/>
                <c:pt idx="0">
                  <c:v>% giovani sindaci</c:v>
                </c:pt>
              </c:strCache>
            </c:strRef>
          </c:tx>
          <c:spPr>
            <a:ln w="41275">
              <a:solidFill>
                <a:srgbClr val="FF0000"/>
              </a:solidFill>
            </a:ln>
          </c:spPr>
          <c:marker>
            <c:symbol val="none"/>
          </c:marker>
          <c:dLbls>
            <c:dLbl>
              <c:idx val="0"/>
              <c:layout/>
              <c:dLblPos val="t"/>
              <c:showVal val="1"/>
              <c:extLst>
                <c:ext xmlns:c15="http://schemas.microsoft.com/office/drawing/2012/chart" uri="{CE6537A1-D6FC-4f65-9D91-7224C49458BB}">
                  <c15:layout/>
                </c:ext>
              </c:extLst>
            </c:dLbl>
            <c:dLbl>
              <c:idx val="15"/>
              <c:layout/>
              <c:dLblPos val="t"/>
              <c:showVal val="1"/>
              <c:extLst>
                <c:ext xmlns:c15="http://schemas.microsoft.com/office/drawing/2012/chart" uri="{CE6537A1-D6FC-4f65-9D91-7224C49458BB}">
                  <c15:layout/>
                </c:ext>
              </c:extLst>
            </c:dLbl>
            <c:delete val="1"/>
            <c:spPr>
              <a:noFill/>
              <a:ln>
                <a:noFill/>
              </a:ln>
              <a:effectLst/>
            </c:spPr>
            <c:txPr>
              <a:bodyPr/>
              <a:lstStyle/>
              <a:p>
                <a:pPr>
                  <a:defRPr sz="1200" b="1">
                    <a:latin typeface="Century Gothic" pitchFamily="34" charset="0"/>
                  </a:defRPr>
                </a:pPr>
                <a:endParaRPr lang="it-IT"/>
              </a:p>
            </c:txPr>
            <c:dLblPos val="t"/>
            <c:extLst>
              <c:ext xmlns:c15="http://schemas.microsoft.com/office/drawing/2012/chart" uri="{CE6537A1-D6FC-4f65-9D91-7224C49458BB}">
                <c15:showLeaderLines val="0"/>
              </c:ext>
            </c:extLst>
          </c:dLbls>
          <c:cat>
            <c:numRef>
              <c:f>Foglio1!$B$17:$B$32</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Foglio1!$E$17:$E$32</c:f>
              <c:numCache>
                <c:formatCode>0.0%</c:formatCode>
                <c:ptCount val="16"/>
                <c:pt idx="0">
                  <c:v>6.9964574898785506E-2</c:v>
                </c:pt>
                <c:pt idx="1">
                  <c:v>6.5373472729562898E-2</c:v>
                </c:pt>
                <c:pt idx="2">
                  <c:v>5.4990583804143206E-2</c:v>
                </c:pt>
                <c:pt idx="3">
                  <c:v>4.4104637937571217E-2</c:v>
                </c:pt>
                <c:pt idx="4">
                  <c:v>7.6971371170266201E-2</c:v>
                </c:pt>
                <c:pt idx="5">
                  <c:v>7.0796460176991219E-2</c:v>
                </c:pt>
                <c:pt idx="6">
                  <c:v>6.3602015113350091E-2</c:v>
                </c:pt>
                <c:pt idx="7">
                  <c:v>5.5576559546313804E-2</c:v>
                </c:pt>
                <c:pt idx="8">
                  <c:v>4.608991310918021E-2</c:v>
                </c:pt>
                <c:pt idx="9">
                  <c:v>6.4689689689689703E-2</c:v>
                </c:pt>
                <c:pt idx="10">
                  <c:v>5.8110156644770115E-2</c:v>
                </c:pt>
                <c:pt idx="11">
                  <c:v>5.4195575337086001E-2</c:v>
                </c:pt>
                <c:pt idx="12">
                  <c:v>5.1140108079609808E-2</c:v>
                </c:pt>
                <c:pt idx="13">
                  <c:v>4.6765906995125797E-2</c:v>
                </c:pt>
                <c:pt idx="14">
                  <c:v>6.9755600814664004E-2</c:v>
                </c:pt>
                <c:pt idx="15">
                  <c:v>6.5846784524724589E-2</c:v>
                </c:pt>
              </c:numCache>
            </c:numRef>
          </c:val>
          <c:smooth val="1"/>
        </c:ser>
        <c:dLbls/>
        <c:marker val="1"/>
        <c:axId val="178848896"/>
        <c:axId val="178850432"/>
      </c:lineChart>
      <c:catAx>
        <c:axId val="178848896"/>
        <c:scaling>
          <c:orientation val="minMax"/>
        </c:scaling>
        <c:axPos val="b"/>
        <c:numFmt formatCode="General" sourceLinked="1"/>
        <c:tickLblPos val="nextTo"/>
        <c:txPr>
          <a:bodyPr/>
          <a:lstStyle/>
          <a:p>
            <a:pPr>
              <a:defRPr>
                <a:latin typeface="Century Gothic" pitchFamily="34" charset="0"/>
              </a:defRPr>
            </a:pPr>
            <a:endParaRPr lang="it-IT"/>
          </a:p>
        </c:txPr>
        <c:crossAx val="178850432"/>
        <c:crosses val="autoZero"/>
        <c:auto val="1"/>
        <c:lblAlgn val="ctr"/>
        <c:lblOffset val="100"/>
      </c:catAx>
      <c:valAx>
        <c:axId val="178850432"/>
        <c:scaling>
          <c:orientation val="minMax"/>
        </c:scaling>
        <c:axPos val="l"/>
        <c:numFmt formatCode="0.0%" sourceLinked="1"/>
        <c:tickLblPos val="nextTo"/>
        <c:txPr>
          <a:bodyPr/>
          <a:lstStyle/>
          <a:p>
            <a:pPr>
              <a:defRPr>
                <a:latin typeface="Century Gothic" pitchFamily="34" charset="0"/>
              </a:defRPr>
            </a:pPr>
            <a:endParaRPr lang="it-IT"/>
          </a:p>
        </c:txPr>
        <c:crossAx val="178848896"/>
        <c:crosses val="autoZero"/>
        <c:crossBetween val="between"/>
      </c:valAx>
    </c:plotArea>
    <c:legend>
      <c:legendPos val="b"/>
      <c:layout/>
      <c:txPr>
        <a:bodyPr/>
        <a:lstStyle/>
        <a:p>
          <a:pPr>
            <a:defRPr sz="1050" b="1">
              <a:latin typeface="Century Gothic" pitchFamily="34" charset="0"/>
            </a:defRPr>
          </a:pPr>
          <a:endParaRPr lang="it-IT"/>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it-IT"/>
  <c:chart>
    <c:title>
      <c:layout/>
    </c:title>
    <c:plotArea>
      <c:layout/>
      <c:lineChart>
        <c:grouping val="standard"/>
        <c:ser>
          <c:idx val="2"/>
          <c:order val="0"/>
          <c:tx>
            <c:strRef>
              <c:f>Foglio1!$N$2</c:f>
              <c:strCache>
                <c:ptCount val="1"/>
                <c:pt idx="0">
                  <c:v>% giovani assessori</c:v>
                </c:pt>
              </c:strCache>
            </c:strRef>
          </c:tx>
          <c:spPr>
            <a:ln w="38100">
              <a:solidFill>
                <a:schemeClr val="tx2">
                  <a:lumMod val="60000"/>
                  <a:lumOff val="40000"/>
                </a:schemeClr>
              </a:solidFill>
            </a:ln>
          </c:spPr>
          <c:marker>
            <c:symbol val="none"/>
          </c:marker>
          <c:dLbls>
            <c:dLbl>
              <c:idx val="0"/>
              <c:layout/>
              <c:spPr/>
              <c:txPr>
                <a:bodyPr/>
                <a:lstStyle/>
                <a:p>
                  <a:pPr>
                    <a:defRPr sz="1200" b="1">
                      <a:latin typeface="Century Gothic" pitchFamily="34" charset="0"/>
                    </a:defRPr>
                  </a:pPr>
                  <a:endParaRPr lang="it-IT"/>
                </a:p>
              </c:txPr>
              <c:dLblPos val="t"/>
              <c:showVal val="1"/>
              <c:extLst>
                <c:ext xmlns:c15="http://schemas.microsoft.com/office/drawing/2012/chart" uri="{CE6537A1-D6FC-4f65-9D91-7224C49458BB}">
                  <c15:layout/>
                </c:ext>
              </c:extLst>
            </c:dLbl>
            <c:dLbl>
              <c:idx val="15"/>
              <c:layout/>
              <c:dLblPos val="t"/>
              <c:showVal val="1"/>
              <c:extLst>
                <c:ext xmlns:c15="http://schemas.microsoft.com/office/drawing/2012/chart" uri="{CE6537A1-D6FC-4f65-9D91-7224C49458BB}">
                  <c15:layout/>
                </c:ext>
              </c:extLst>
            </c:dLbl>
            <c:delete val="1"/>
            <c:spPr>
              <a:noFill/>
              <a:ln>
                <a:noFill/>
              </a:ln>
              <a:effectLst/>
            </c:spPr>
            <c:txPr>
              <a:bodyPr/>
              <a:lstStyle/>
              <a:p>
                <a:pPr>
                  <a:defRPr sz="1100" b="1">
                    <a:latin typeface="Century Gothic" pitchFamily="34" charset="0"/>
                  </a:defRPr>
                </a:pPr>
                <a:endParaRPr lang="it-IT"/>
              </a:p>
            </c:txPr>
            <c:dLblPos val="t"/>
            <c:extLst>
              <c:ext xmlns:c15="http://schemas.microsoft.com/office/drawing/2012/chart" uri="{CE6537A1-D6FC-4f65-9D91-7224C49458BB}">
                <c15:showLeaderLines val="0"/>
              </c:ext>
            </c:extLst>
          </c:dLbls>
          <c:cat>
            <c:numRef>
              <c:f>Foglio1!$B$17:$B$32</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Foglio1!$N$17:$N$32</c:f>
              <c:numCache>
                <c:formatCode>0.0%</c:formatCode>
                <c:ptCount val="16"/>
                <c:pt idx="0">
                  <c:v>0.21121794871794905</c:v>
                </c:pt>
                <c:pt idx="1">
                  <c:v>0.19872644130091002</c:v>
                </c:pt>
                <c:pt idx="2">
                  <c:v>0.18533671548973102</c:v>
                </c:pt>
                <c:pt idx="3">
                  <c:v>0.16780558812826002</c:v>
                </c:pt>
                <c:pt idx="4">
                  <c:v>0.192325025132596</c:v>
                </c:pt>
                <c:pt idx="5">
                  <c:v>0.186133021045018</c:v>
                </c:pt>
                <c:pt idx="6">
                  <c:v>0.18148173298927103</c:v>
                </c:pt>
                <c:pt idx="7">
                  <c:v>0.17280731459532706</c:v>
                </c:pt>
                <c:pt idx="8">
                  <c:v>0.15871355291576703</c:v>
                </c:pt>
                <c:pt idx="9">
                  <c:v>0.19774478357197206</c:v>
                </c:pt>
                <c:pt idx="10">
                  <c:v>0.19093392694525899</c:v>
                </c:pt>
                <c:pt idx="11">
                  <c:v>0.18924668084794308</c:v>
                </c:pt>
                <c:pt idx="12">
                  <c:v>0.17958860759493703</c:v>
                </c:pt>
                <c:pt idx="13">
                  <c:v>0.17025303435507103</c:v>
                </c:pt>
                <c:pt idx="14">
                  <c:v>0.201038112173788</c:v>
                </c:pt>
                <c:pt idx="15">
                  <c:v>0.19672617575787502</c:v>
                </c:pt>
              </c:numCache>
            </c:numRef>
          </c:val>
          <c:smooth val="1"/>
        </c:ser>
        <c:dLbls/>
        <c:marker val="1"/>
        <c:axId val="178954624"/>
        <c:axId val="178956160"/>
      </c:lineChart>
      <c:catAx>
        <c:axId val="178954624"/>
        <c:scaling>
          <c:orientation val="minMax"/>
        </c:scaling>
        <c:axPos val="b"/>
        <c:numFmt formatCode="General" sourceLinked="1"/>
        <c:tickLblPos val="nextTo"/>
        <c:txPr>
          <a:bodyPr/>
          <a:lstStyle/>
          <a:p>
            <a:pPr>
              <a:defRPr>
                <a:latin typeface="Century Gothic" pitchFamily="34" charset="0"/>
              </a:defRPr>
            </a:pPr>
            <a:endParaRPr lang="it-IT"/>
          </a:p>
        </c:txPr>
        <c:crossAx val="178956160"/>
        <c:crosses val="autoZero"/>
        <c:auto val="1"/>
        <c:lblAlgn val="ctr"/>
        <c:lblOffset val="100"/>
      </c:catAx>
      <c:valAx>
        <c:axId val="178956160"/>
        <c:scaling>
          <c:orientation val="minMax"/>
        </c:scaling>
        <c:axPos val="l"/>
        <c:numFmt formatCode="0.0%" sourceLinked="1"/>
        <c:tickLblPos val="nextTo"/>
        <c:txPr>
          <a:bodyPr/>
          <a:lstStyle/>
          <a:p>
            <a:pPr>
              <a:defRPr>
                <a:latin typeface="Century Gothic" pitchFamily="34" charset="0"/>
              </a:defRPr>
            </a:pPr>
            <a:endParaRPr lang="it-IT"/>
          </a:p>
        </c:txPr>
        <c:crossAx val="178954624"/>
        <c:crosses val="autoZero"/>
        <c:crossBetween val="between"/>
      </c:valAx>
    </c:plotArea>
    <c:legend>
      <c:legendPos val="b"/>
      <c:layout/>
      <c:txPr>
        <a:bodyPr/>
        <a:lstStyle/>
        <a:p>
          <a:pPr>
            <a:defRPr sz="1050" b="1">
              <a:latin typeface="Century Gothic" pitchFamily="34" charset="0"/>
            </a:defRPr>
          </a:pPr>
          <a:endParaRPr lang="it-IT"/>
        </a:p>
      </c:txPr>
    </c:legend>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it-IT"/>
  <c:chart>
    <c:autoTitleDeleted val="1"/>
    <c:view3D>
      <c:rotX val="0"/>
      <c:rotY val="0"/>
      <c:perspective val="0"/>
    </c:view3D>
    <c:plotArea>
      <c:layout/>
      <c:bar3DChart>
        <c:barDir val="bar"/>
        <c:grouping val="clustered"/>
        <c:ser>
          <c:idx val="1"/>
          <c:order val="0"/>
          <c:tx>
            <c:strRef>
              <c:f>Foglio5!$P$11</c:f>
              <c:strCache>
                <c:ptCount val="1"/>
                <c:pt idx="0">
                  <c:v>elettori</c:v>
                </c:pt>
              </c:strCache>
            </c:strRef>
          </c:tx>
          <c:dLbls>
            <c:delete val="1"/>
          </c:dLbls>
          <c:val>
            <c:numRef>
              <c:f>Foglio5!$P$12:$P$22</c:f>
              <c:numCache>
                <c:formatCode>0.0%</c:formatCode>
                <c:ptCount val="11"/>
                <c:pt idx="0">
                  <c:v>3.4257000870246204E-2</c:v>
                </c:pt>
                <c:pt idx="1">
                  <c:v>6.19220955210813E-2</c:v>
                </c:pt>
                <c:pt idx="2">
                  <c:v>6.5686633623439822E-2</c:v>
                </c:pt>
                <c:pt idx="3">
                  <c:v>7.2971229843986421E-2</c:v>
                </c:pt>
                <c:pt idx="4">
                  <c:v>8.7547069300381197E-2</c:v>
                </c:pt>
                <c:pt idx="5">
                  <c:v>9.5922091615713315E-2</c:v>
                </c:pt>
                <c:pt idx="6">
                  <c:v>9.8395747787939553E-2</c:v>
                </c:pt>
                <c:pt idx="7">
                  <c:v>8.8433903430938834E-2</c:v>
                </c:pt>
                <c:pt idx="8">
                  <c:v>7.7482462481296921E-2</c:v>
                </c:pt>
                <c:pt idx="9">
                  <c:v>7.1143852910269423E-2</c:v>
                </c:pt>
                <c:pt idx="10">
                  <c:v>0.24623791261470801</c:v>
                </c:pt>
              </c:numCache>
            </c:numRef>
          </c:val>
        </c:ser>
        <c:ser>
          <c:idx val="0"/>
          <c:order val="1"/>
          <c:tx>
            <c:strRef>
              <c:f>Foglio5!$Q$11</c:f>
              <c:strCache>
                <c:ptCount val="1"/>
                <c:pt idx="0">
                  <c:v>eletti</c:v>
                </c:pt>
              </c:strCache>
            </c:strRef>
          </c:tx>
          <c:dPt>
            <c:idx val="0"/>
            <c:spPr>
              <a:solidFill>
                <a:schemeClr val="accent3">
                  <a:lumMod val="60000"/>
                  <a:lumOff val="40000"/>
                </a:schemeClr>
              </a:solidFill>
            </c:spPr>
          </c:dPt>
          <c:dPt>
            <c:idx val="1"/>
            <c:spPr>
              <a:solidFill>
                <a:schemeClr val="accent3">
                  <a:lumMod val="60000"/>
                  <a:lumOff val="40000"/>
                </a:schemeClr>
              </a:solidFill>
            </c:spPr>
          </c:dPt>
          <c:dPt>
            <c:idx val="2"/>
            <c:spPr>
              <a:solidFill>
                <a:schemeClr val="accent3">
                  <a:lumMod val="60000"/>
                  <a:lumOff val="40000"/>
                </a:schemeClr>
              </a:solidFill>
            </c:spPr>
          </c:dPt>
          <c:dPt>
            <c:idx val="3"/>
            <c:spPr>
              <a:solidFill>
                <a:schemeClr val="accent3">
                  <a:lumMod val="60000"/>
                  <a:lumOff val="40000"/>
                </a:schemeClr>
              </a:solidFill>
            </c:spPr>
          </c:dPt>
          <c:dLbls>
            <c:delete val="1"/>
          </c:dLbls>
          <c:cat>
            <c:strRef>
              <c:f>Foglio5!$N$12:$N$22</c:f>
              <c:strCache>
                <c:ptCount val="11"/>
                <c:pt idx="0">
                  <c:v>fino a 20</c:v>
                </c:pt>
                <c:pt idx="1">
                  <c:v>da 21 a 25</c:v>
                </c:pt>
                <c:pt idx="2">
                  <c:v>da 26 a 30</c:v>
                </c:pt>
                <c:pt idx="3">
                  <c:v>da 31 a 35</c:v>
                </c:pt>
                <c:pt idx="4">
                  <c:v>da 36 a 40</c:v>
                </c:pt>
                <c:pt idx="5">
                  <c:v>da 41 a 45</c:v>
                </c:pt>
                <c:pt idx="6">
                  <c:v>da 46 a 50</c:v>
                </c:pt>
                <c:pt idx="7">
                  <c:v>da 51 a 55</c:v>
                </c:pt>
                <c:pt idx="8">
                  <c:v>da 56 a 60</c:v>
                </c:pt>
                <c:pt idx="9">
                  <c:v>da 61 a 65</c:v>
                </c:pt>
                <c:pt idx="10">
                  <c:v>oltre 65</c:v>
                </c:pt>
              </c:strCache>
            </c:strRef>
          </c:cat>
          <c:val>
            <c:numRef>
              <c:f>Foglio5!$Q$12:$Q$22</c:f>
              <c:numCache>
                <c:formatCode>0.0%</c:formatCode>
                <c:ptCount val="11"/>
                <c:pt idx="0">
                  <c:v>2.3230645793293914E-3</c:v>
                </c:pt>
                <c:pt idx="1">
                  <c:v>3.3754408224954707E-2</c:v>
                </c:pt>
                <c:pt idx="2">
                  <c:v>7.7957942268579924E-2</c:v>
                </c:pt>
                <c:pt idx="3">
                  <c:v>0.10567611441792801</c:v>
                </c:pt>
                <c:pt idx="4">
                  <c:v>0.12755397160076898</c:v>
                </c:pt>
                <c:pt idx="5">
                  <c:v>0.13853488328699703</c:v>
                </c:pt>
                <c:pt idx="6">
                  <c:v>0.13469109771798601</c:v>
                </c:pt>
                <c:pt idx="7">
                  <c:v>0.12599593230459202</c:v>
                </c:pt>
                <c:pt idx="8">
                  <c:v>0.10524695389323202</c:v>
                </c:pt>
                <c:pt idx="9">
                  <c:v>8.0131733621928117E-2</c:v>
                </c:pt>
                <c:pt idx="10">
                  <c:v>6.8133898083704902E-2</c:v>
                </c:pt>
              </c:numCache>
            </c:numRef>
          </c:val>
        </c:ser>
        <c:dLbls>
          <c:showVal val="1"/>
        </c:dLbls>
        <c:gapWidth val="32"/>
        <c:gapDepth val="58"/>
        <c:shape val="box"/>
        <c:axId val="178894720"/>
        <c:axId val="178896256"/>
        <c:axId val="0"/>
      </c:bar3DChart>
      <c:catAx>
        <c:axId val="178894720"/>
        <c:scaling>
          <c:orientation val="minMax"/>
        </c:scaling>
        <c:axPos val="l"/>
        <c:majorTickMark val="none"/>
        <c:tickLblPos val="nextTo"/>
        <c:txPr>
          <a:bodyPr/>
          <a:lstStyle/>
          <a:p>
            <a:pPr>
              <a:defRPr sz="900">
                <a:latin typeface="Century Gothic" pitchFamily="34" charset="0"/>
              </a:defRPr>
            </a:pPr>
            <a:endParaRPr lang="it-IT"/>
          </a:p>
        </c:txPr>
        <c:crossAx val="178896256"/>
        <c:crosses val="autoZero"/>
        <c:auto val="1"/>
        <c:lblAlgn val="ctr"/>
        <c:lblOffset val="100"/>
      </c:catAx>
      <c:valAx>
        <c:axId val="178896256"/>
        <c:scaling>
          <c:orientation val="minMax"/>
        </c:scaling>
        <c:axPos val="b"/>
        <c:numFmt formatCode="0%" sourceLinked="0"/>
        <c:tickLblPos val="nextTo"/>
        <c:txPr>
          <a:bodyPr/>
          <a:lstStyle/>
          <a:p>
            <a:pPr>
              <a:defRPr baseline="0">
                <a:latin typeface="Century Gothic" pitchFamily="34" charset="0"/>
              </a:defRPr>
            </a:pPr>
            <a:endParaRPr lang="it-IT"/>
          </a:p>
        </c:txPr>
        <c:crossAx val="178894720"/>
        <c:crosses val="autoZero"/>
        <c:crossBetween val="between"/>
      </c:valAx>
    </c:plotArea>
    <c:legend>
      <c:legendPos val="r"/>
      <c:legendEntry>
        <c:idx val="0"/>
        <c:txPr>
          <a:bodyPr/>
          <a:lstStyle/>
          <a:p>
            <a:pPr>
              <a:defRPr sz="1200">
                <a:latin typeface="Century Gothic" pitchFamily="34" charset="0"/>
              </a:defRPr>
            </a:pPr>
            <a:endParaRPr lang="it-IT"/>
          </a:p>
        </c:txPr>
      </c:legendEntry>
      <c:legendEntry>
        <c:idx val="1"/>
        <c:txPr>
          <a:bodyPr/>
          <a:lstStyle/>
          <a:p>
            <a:pPr>
              <a:defRPr sz="1200">
                <a:latin typeface="Century Gothic" pitchFamily="34" charset="0"/>
              </a:defRPr>
            </a:pPr>
            <a:endParaRPr lang="it-IT"/>
          </a:p>
        </c:txPr>
      </c:legendEntry>
      <c:layout>
        <c:manualLayout>
          <c:xMode val="edge"/>
          <c:yMode val="edge"/>
          <c:x val="0.78138300725206689"/>
          <c:y val="0.40323316699379097"/>
          <c:w val="0.15982722864764701"/>
          <c:h val="0.13474390191213304"/>
        </c:manualLayout>
      </c:layout>
      <c:txPr>
        <a:bodyPr/>
        <a:lstStyle/>
        <a:p>
          <a:pPr>
            <a:defRPr>
              <a:latin typeface="Century Gothic" pitchFamily="34" charset="0"/>
            </a:defRPr>
          </a:pPr>
          <a:endParaRPr lang="it-IT"/>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it-IT"/>
  <c:chart>
    <c:autoTitleDeleted val="1"/>
    <c:plotArea>
      <c:layout/>
      <c:barChart>
        <c:barDir val="bar"/>
        <c:grouping val="clustered"/>
        <c:ser>
          <c:idx val="0"/>
          <c:order val="0"/>
          <c:tx>
            <c:strRef>
              <c:f>Foglio5!$P$11</c:f>
              <c:strCache>
                <c:ptCount val="1"/>
                <c:pt idx="0">
                  <c:v>attuale</c:v>
                </c:pt>
              </c:strCache>
            </c:strRef>
          </c:tx>
          <c:dPt>
            <c:idx val="0"/>
            <c:spPr>
              <a:solidFill>
                <a:schemeClr val="accent6">
                  <a:lumMod val="60000"/>
                  <a:lumOff val="40000"/>
                </a:schemeClr>
              </a:solidFill>
            </c:spPr>
          </c:dPt>
          <c:dPt>
            <c:idx val="1"/>
            <c:spPr>
              <a:solidFill>
                <a:schemeClr val="accent6">
                  <a:lumMod val="60000"/>
                  <a:lumOff val="40000"/>
                </a:schemeClr>
              </a:solidFill>
            </c:spPr>
          </c:dPt>
          <c:dPt>
            <c:idx val="2"/>
            <c:spPr>
              <a:solidFill>
                <a:schemeClr val="accent6">
                  <a:lumMod val="60000"/>
                  <a:lumOff val="40000"/>
                </a:schemeClr>
              </a:solidFill>
            </c:spPr>
          </c:dPt>
          <c:dPt>
            <c:idx val="3"/>
            <c:spPr>
              <a:solidFill>
                <a:schemeClr val="accent6">
                  <a:lumMod val="60000"/>
                  <a:lumOff val="40000"/>
                </a:schemeClr>
              </a:solidFill>
            </c:spPr>
          </c:dPt>
          <c:dLbls>
            <c:dLbl>
              <c:idx val="0"/>
              <c:spPr/>
              <c:txPr>
                <a:bodyPr/>
                <a:lstStyle/>
                <a:p>
                  <a:pPr>
                    <a:defRPr b="1"/>
                  </a:pPr>
                  <a:endParaRPr lang="it-IT"/>
                </a:p>
              </c:txPr>
            </c:dLbl>
            <c:dLbl>
              <c:idx val="1"/>
              <c:spPr/>
              <c:txPr>
                <a:bodyPr/>
                <a:lstStyle/>
                <a:p>
                  <a:pPr>
                    <a:defRPr b="1"/>
                  </a:pPr>
                  <a:endParaRPr lang="it-IT"/>
                </a:p>
              </c:txPr>
            </c:dLbl>
            <c:dLbl>
              <c:idx val="2"/>
              <c:spPr/>
              <c:txPr>
                <a:bodyPr/>
                <a:lstStyle/>
                <a:p>
                  <a:pPr>
                    <a:defRPr b="1"/>
                  </a:pPr>
                  <a:endParaRPr lang="it-IT"/>
                </a:p>
              </c:txPr>
            </c:dLbl>
            <c:dLbl>
              <c:idx val="3"/>
              <c:spPr/>
              <c:txPr>
                <a:bodyPr/>
                <a:lstStyle/>
                <a:p>
                  <a:pPr>
                    <a:defRPr b="1"/>
                  </a:pPr>
                  <a:endParaRPr lang="it-IT"/>
                </a:p>
              </c:txPr>
            </c:dLbl>
            <c:spPr>
              <a:noFill/>
              <a:ln>
                <a:noFill/>
              </a:ln>
              <a:effectLst/>
            </c:spPr>
            <c:showVal val="1"/>
            <c:extLst>
              <c:ext xmlns:c15="http://schemas.microsoft.com/office/drawing/2012/chart" uri="{CE6537A1-D6FC-4f65-9D91-7224C49458BB}">
                <c15:layout/>
                <c15:showLeaderLines val="0"/>
              </c:ext>
            </c:extLst>
          </c:dLbls>
          <c:cat>
            <c:strRef>
              <c:f>Foglio5!$N$12:$N$22</c:f>
              <c:strCache>
                <c:ptCount val="11"/>
                <c:pt idx="0">
                  <c:v>fino a 20</c:v>
                </c:pt>
                <c:pt idx="1">
                  <c:v>da 21 a 25</c:v>
                </c:pt>
                <c:pt idx="2">
                  <c:v>da 26 a 30</c:v>
                </c:pt>
                <c:pt idx="3">
                  <c:v>da 31 a 35</c:v>
                </c:pt>
                <c:pt idx="4">
                  <c:v>da 36 a 40</c:v>
                </c:pt>
                <c:pt idx="5">
                  <c:v>da 41 a 45</c:v>
                </c:pt>
                <c:pt idx="6">
                  <c:v>da 46 a 50</c:v>
                </c:pt>
                <c:pt idx="7">
                  <c:v>da 51 a 55</c:v>
                </c:pt>
                <c:pt idx="8">
                  <c:v>da 56 a 60</c:v>
                </c:pt>
                <c:pt idx="9">
                  <c:v>da 61 a 65</c:v>
                </c:pt>
                <c:pt idx="10">
                  <c:v>oltre 65</c:v>
                </c:pt>
              </c:strCache>
            </c:strRef>
          </c:cat>
          <c:val>
            <c:numRef>
              <c:f>Foglio5!$P$12:$P$22</c:f>
              <c:numCache>
                <c:formatCode>0.0%</c:formatCode>
                <c:ptCount val="11"/>
                <c:pt idx="0">
                  <c:v>2.323064579329401E-3</c:v>
                </c:pt>
                <c:pt idx="1">
                  <c:v>3.3754408224954707E-2</c:v>
                </c:pt>
                <c:pt idx="2">
                  <c:v>7.7957942268579924E-2</c:v>
                </c:pt>
                <c:pt idx="3">
                  <c:v>0.10567611441792801</c:v>
                </c:pt>
                <c:pt idx="4">
                  <c:v>0.12755397160076898</c:v>
                </c:pt>
                <c:pt idx="5">
                  <c:v>0.13853488328699703</c:v>
                </c:pt>
                <c:pt idx="6">
                  <c:v>0.13469109771798601</c:v>
                </c:pt>
                <c:pt idx="7">
                  <c:v>0.12599593230459202</c:v>
                </c:pt>
                <c:pt idx="8">
                  <c:v>0.10524695389323302</c:v>
                </c:pt>
                <c:pt idx="9">
                  <c:v>8.0131733621928117E-2</c:v>
                </c:pt>
                <c:pt idx="10">
                  <c:v>6.8133898083704902E-2</c:v>
                </c:pt>
              </c:numCache>
            </c:numRef>
          </c:val>
        </c:ser>
        <c:dLbls/>
        <c:gapWidth val="8"/>
        <c:axId val="179009408"/>
        <c:axId val="179010944"/>
      </c:barChart>
      <c:catAx>
        <c:axId val="179009408"/>
        <c:scaling>
          <c:orientation val="minMax"/>
        </c:scaling>
        <c:axPos val="l"/>
        <c:numFmt formatCode="General" sourceLinked="0"/>
        <c:tickLblPos val="nextTo"/>
        <c:crossAx val="179010944"/>
        <c:crosses val="autoZero"/>
        <c:auto val="1"/>
        <c:lblAlgn val="ctr"/>
        <c:lblOffset val="100"/>
      </c:catAx>
      <c:valAx>
        <c:axId val="179010944"/>
        <c:scaling>
          <c:orientation val="minMax"/>
        </c:scaling>
        <c:axPos val="b"/>
        <c:numFmt formatCode="0.0%" sourceLinked="1"/>
        <c:tickLblPos val="nextTo"/>
        <c:crossAx val="179009408"/>
        <c:crosses val="autoZero"/>
        <c:crossBetween val="between"/>
      </c:valAx>
    </c:plotArea>
    <c:plotVisOnly val="1"/>
    <c:dispBlanksAs val="gap"/>
  </c:chart>
  <c:txPr>
    <a:bodyPr/>
    <a:lstStyle/>
    <a:p>
      <a:pPr>
        <a:defRPr sz="1400">
          <a:latin typeface="Century Gothic" pitchFamily="34" charset="0"/>
        </a:defRPr>
      </a:pPr>
      <a:endParaRPr lang="it-IT"/>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it-IT"/>
  <c:chart>
    <c:plotArea>
      <c:layout>
        <c:manualLayout>
          <c:layoutTarget val="inner"/>
          <c:xMode val="edge"/>
          <c:yMode val="edge"/>
          <c:x val="0.16112163248011199"/>
          <c:y val="9.7253325374053914E-2"/>
          <c:w val="0.67775689652054227"/>
          <c:h val="0.82038767867575701"/>
        </c:manualLayout>
      </c:layout>
      <c:pieChart>
        <c:varyColors val="1"/>
        <c:ser>
          <c:idx val="0"/>
          <c:order val="0"/>
          <c:dLbls>
            <c:dLbl>
              <c:idx val="0"/>
              <c:layout>
                <c:manualLayout>
                  <c:x val="3.1669049528621207E-2"/>
                  <c:y val="4.2908230049484896E-3"/>
                </c:manualLayout>
              </c:layout>
              <c:showVal val="1"/>
              <c:showCatName val="1"/>
              <c:extLst>
                <c:ext xmlns:c15="http://schemas.microsoft.com/office/drawing/2012/chart" uri="{CE6537A1-D6FC-4f65-9D91-7224C49458BB}">
                  <c15:layout/>
                </c:ext>
              </c:extLst>
            </c:dLbl>
            <c:dLbl>
              <c:idx val="1"/>
              <c:layout>
                <c:manualLayout>
                  <c:x val="3.3584769650917305E-3"/>
                  <c:y val="1.9227367411637202E-2"/>
                </c:manualLayout>
              </c:layout>
              <c:showVal val="1"/>
              <c:showCatName val="1"/>
              <c:extLst>
                <c:ext xmlns:c15="http://schemas.microsoft.com/office/drawing/2012/chart" uri="{CE6537A1-D6FC-4f65-9D91-7224C49458BB}">
                  <c15:layout/>
                </c:ext>
              </c:extLst>
            </c:dLbl>
            <c:dLbl>
              <c:idx val="2"/>
              <c:layout>
                <c:manualLayout>
                  <c:x val="0.17251135532744405"/>
                  <c:y val="0"/>
                </c:manualLayout>
              </c:layout>
              <c:showVal val="1"/>
              <c:showCatName val="1"/>
              <c:extLst>
                <c:ext xmlns:c15="http://schemas.microsoft.com/office/drawing/2012/chart" uri="{CE6537A1-D6FC-4f65-9D91-7224C49458BB}">
                  <c15:layout/>
                </c:ext>
              </c:extLst>
            </c:dLbl>
            <c:dLbl>
              <c:idx val="3"/>
              <c:layout>
                <c:manualLayout>
                  <c:x val="-1.5133089217477101E-2"/>
                  <c:y val="-5.1248611963821298E-3"/>
                </c:manualLayout>
              </c:layout>
              <c:showVal val="1"/>
              <c:showCatName val="1"/>
              <c:extLst>
                <c:ext xmlns:c15="http://schemas.microsoft.com/office/drawing/2012/chart" uri="{CE6537A1-D6FC-4f65-9D91-7224C49458BB}">
                  <c15:layout/>
                </c:ext>
              </c:extLst>
            </c:dLbl>
            <c:dLbl>
              <c:idx val="4"/>
              <c:layout>
                <c:manualLayout>
                  <c:x val="6.3066313045320624E-4"/>
                  <c:y val="7.4821722499878313E-2"/>
                </c:manualLayout>
              </c:layout>
              <c:showVal val="1"/>
              <c:showCatName val="1"/>
              <c:extLst>
                <c:ext xmlns:c15="http://schemas.microsoft.com/office/drawing/2012/chart" uri="{CE6537A1-D6FC-4f65-9D91-7224C49458BB}">
                  <c15:layout/>
                </c:ext>
              </c:extLst>
            </c:dLbl>
            <c:dLbl>
              <c:idx val="5"/>
              <c:layout>
                <c:manualLayout>
                  <c:x val="0"/>
                  <c:y val="1.5865001863745804E-2"/>
                </c:manualLayout>
              </c:layout>
              <c:showVal val="1"/>
              <c:showCatName val="1"/>
              <c:extLst>
                <c:ext xmlns:c15="http://schemas.microsoft.com/office/drawing/2012/chart" uri="{CE6537A1-D6FC-4f65-9D91-7224C49458BB}">
                  <c15:layout/>
                </c:ext>
              </c:extLst>
            </c:dLbl>
            <c:dLbl>
              <c:idx val="6"/>
              <c:layout>
                <c:manualLayout>
                  <c:x val="-4.0780837012941711E-2"/>
                  <c:y val="4.6993954895983098E-2"/>
                </c:manualLayout>
              </c:layout>
              <c:showVal val="1"/>
              <c:showCatName val="1"/>
              <c:extLst>
                <c:ext xmlns:c15="http://schemas.microsoft.com/office/drawing/2012/chart" uri="{CE6537A1-D6FC-4f65-9D91-7224C49458BB}">
                  <c15:layout/>
                </c:ext>
              </c:extLst>
            </c:dLbl>
            <c:dLbl>
              <c:idx val="7"/>
              <c:layout>
                <c:manualLayout>
                  <c:x val="-0.10714957374214101"/>
                  <c:y val="4.6879490750750416E-2"/>
                </c:manualLayout>
              </c:layout>
              <c:showVal val="1"/>
              <c:showCatName val="1"/>
              <c:extLst>
                <c:ext xmlns:c15="http://schemas.microsoft.com/office/drawing/2012/chart" uri="{CE6537A1-D6FC-4f65-9D91-7224C49458BB}">
                  <c15:layout/>
                </c:ext>
              </c:extLst>
            </c:dLbl>
            <c:dLbl>
              <c:idx val="8"/>
              <c:layout>
                <c:manualLayout>
                  <c:x val="-2.8340559214973405E-2"/>
                  <c:y val="0"/>
                </c:manualLayout>
              </c:layout>
              <c:showVal val="1"/>
              <c:showCatName val="1"/>
              <c:extLst>
                <c:ext xmlns:c15="http://schemas.microsoft.com/office/drawing/2012/chart" uri="{CE6537A1-D6FC-4f65-9D91-7224C49458BB}">
                  <c15:layout/>
                </c:ext>
              </c:extLst>
            </c:dLbl>
            <c:dLbl>
              <c:idx val="9"/>
              <c:layout>
                <c:manualLayout>
                  <c:x val="-5.6411904701351816E-3"/>
                  <c:y val="-3.0789467068246801E-2"/>
                </c:manualLayout>
              </c:layout>
              <c:showVal val="1"/>
              <c:showCatName val="1"/>
              <c:extLst>
                <c:ext xmlns:c15="http://schemas.microsoft.com/office/drawing/2012/chart" uri="{CE6537A1-D6FC-4f65-9D91-7224C49458BB}">
                  <c15:layout/>
                </c:ext>
              </c:extLst>
            </c:dLbl>
            <c:dLbl>
              <c:idx val="10"/>
              <c:layout>
                <c:manualLayout>
                  <c:x val="0.13563507794161597"/>
                  <c:y val="-5.2645994669672496E-3"/>
                </c:manualLayout>
              </c:layout>
              <c:showVal val="1"/>
              <c:showCatName val="1"/>
              <c:extLst>
                <c:ext xmlns:c15="http://schemas.microsoft.com/office/drawing/2012/chart" uri="{CE6537A1-D6FC-4f65-9D91-7224C49458BB}">
                  <c15:layout/>
                </c:ext>
              </c:extLst>
            </c:dLbl>
            <c:numFmt formatCode="0%" sourceLinked="0"/>
            <c:spPr>
              <a:noFill/>
              <a:ln>
                <a:noFill/>
              </a:ln>
              <a:effectLst/>
            </c:spPr>
            <c:txPr>
              <a:bodyPr/>
              <a:lstStyle/>
              <a:p>
                <a:pPr>
                  <a:defRPr b="1">
                    <a:latin typeface="Century Gothic" pitchFamily="34" charset="0"/>
                  </a:defRPr>
                </a:pPr>
                <a:endParaRPr lang="it-IT"/>
              </a:p>
            </c:txPr>
            <c:showVal val="1"/>
            <c:showCatName val="1"/>
            <c:showLeaderLines val="1"/>
            <c:extLst>
              <c:ext xmlns:c15="http://schemas.microsoft.com/office/drawing/2012/chart" uri="{CE6537A1-D6FC-4f65-9D91-7224C49458BB}"/>
            </c:extLst>
          </c:dLbls>
          <c:cat>
            <c:strRef>
              <c:f>Foglio2!$A$23:$A$33</c:f>
              <c:strCache>
                <c:ptCount val="11"/>
                <c:pt idx="0">
                  <c:v>Casa, famiglia, scuola e politiche sociali</c:v>
                </c:pt>
                <c:pt idx="1">
                  <c:v>Cultura, turismo, sport e tempo libero</c:v>
                </c:pt>
                <c:pt idx="2">
                  <c:v>Decentramento, org.ne, innovazione e risorse umane</c:v>
                </c:pt>
                <c:pt idx="3">
                  <c:v>Ambiente e Territorio</c:v>
                </c:pt>
                <c:pt idx="4">
                  <c:v>Lavoro, artigianato, commercio e attività produttive</c:v>
                </c:pt>
                <c:pt idx="5">
                  <c:v>Mobilità, viabilità e trasporti</c:v>
                </c:pt>
                <c:pt idx="6">
                  <c:v>Attività istituzionali</c:v>
                </c:pt>
                <c:pt idx="7">
                  <c:v>Lavori pubblici</c:v>
                </c:pt>
                <c:pt idx="8">
                  <c:v>Risorse strategiche e patrimonio (Bilancio) </c:v>
                </c:pt>
                <c:pt idx="9">
                  <c:v>Salute</c:v>
                </c:pt>
                <c:pt idx="10">
                  <c:v>Urbanistica e edilizia privata</c:v>
                </c:pt>
              </c:strCache>
            </c:strRef>
          </c:cat>
          <c:val>
            <c:numRef>
              <c:f>Foglio2!$B$23:$B$33</c:f>
              <c:numCache>
                <c:formatCode>0%</c:formatCode>
                <c:ptCount val="11"/>
                <c:pt idx="0">
                  <c:v>0.24000000000000002</c:v>
                </c:pt>
                <c:pt idx="1">
                  <c:v>0.16</c:v>
                </c:pt>
                <c:pt idx="2">
                  <c:v>0.14000000000000001</c:v>
                </c:pt>
                <c:pt idx="3">
                  <c:v>0.13</c:v>
                </c:pt>
                <c:pt idx="4">
                  <c:v>0.1</c:v>
                </c:pt>
                <c:pt idx="5">
                  <c:v>6.0000000000000005E-2</c:v>
                </c:pt>
                <c:pt idx="6">
                  <c:v>6.0000000000000005E-2</c:v>
                </c:pt>
                <c:pt idx="7">
                  <c:v>4.0000000000000008E-2</c:v>
                </c:pt>
                <c:pt idx="8">
                  <c:v>4.0000000000000008E-2</c:v>
                </c:pt>
                <c:pt idx="9">
                  <c:v>1.0000000000000002E-2</c:v>
                </c:pt>
                <c:pt idx="10">
                  <c:v>1.0000000000000002E-2</c:v>
                </c:pt>
              </c:numCache>
            </c:numRef>
          </c:val>
        </c:ser>
        <c:dLbls/>
        <c:firstSliceAng val="0"/>
      </c:pieChart>
    </c:plotArea>
    <c:plotVisOnly val="1"/>
    <c:dispBlanksAs val="zero"/>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518CBF-8976-4205-BDC0-B9275A23835B}" type="datetimeFigureOut">
              <a:rPr lang="it-IT" smtClean="0"/>
              <a:pPr/>
              <a:t>13/04/2016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D96193-2DC2-44EA-89FE-2F71538D958E}" type="slidenum">
              <a:rPr lang="it-IT" smtClean="0"/>
              <a:pPr/>
              <a:t>‹N›</a:t>
            </a:fld>
            <a:endParaRPr lang="it-IT"/>
          </a:p>
        </p:txBody>
      </p:sp>
    </p:spTree>
    <p:extLst>
      <p:ext uri="{BB962C8B-B14F-4D97-AF65-F5344CB8AC3E}">
        <p14:creationId xmlns:p14="http://schemas.microsoft.com/office/powerpoint/2010/main" xmlns="" val="363401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5D9BBC9-542A-4CB3-BF7D-655F6FCFB511}" type="datetimeFigureOut">
              <a:rPr lang="it-IT" smtClean="0"/>
              <a:pPr/>
              <a:t>13/04/2016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A99C6D-C6AA-4820-9211-308522D611FD}"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56592" y="-16146"/>
            <a:ext cx="8707289" cy="7117554"/>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olo e contenuto">
    <p:spTree>
      <p:nvGrpSpPr>
        <p:cNvPr id="1" name=""/>
        <p:cNvGrpSpPr/>
        <p:nvPr/>
      </p:nvGrpSpPr>
      <p:grpSpPr>
        <a:xfrm>
          <a:off x="0" y="0"/>
          <a:ext cx="0" cy="0"/>
          <a:chOff x="0" y="0"/>
          <a:chExt cx="0" cy="0"/>
        </a:xfrm>
      </p:grpSpPr>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46A99C6D-C6AA-4820-9211-308522D611FD}" type="slidenum">
              <a:rPr lang="it-IT" smtClean="0"/>
              <a:pPr/>
              <a:t>‹N›</a:t>
            </a:fld>
            <a:endParaRPr lang="it-IT"/>
          </a:p>
        </p:txBody>
      </p:sp>
      <p:pic>
        <p:nvPicPr>
          <p:cNvPr id="7" name="Immagine 6"/>
          <p:cNvPicPr>
            <a:picLocks noChangeAspect="1"/>
          </p:cNvPicPr>
          <p:nvPr userDrawn="1"/>
        </p:nvPicPr>
        <p:blipFill rotWithShape="1">
          <a:blip r:embed="rId2" cstate="print">
            <a:alphaModFix amt="55000"/>
            <a:extLst>
              <a:ext uri="{28A0092B-C50C-407E-A947-70E740481C1C}">
                <a14:useLocalDpi xmlns:a14="http://schemas.microsoft.com/office/drawing/2010/main" xmlns="" val="0"/>
              </a:ext>
            </a:extLst>
          </a:blip>
          <a:srcRect l="14563" t="1724" r="71262" b="15124"/>
          <a:stretch/>
        </p:blipFill>
        <p:spPr>
          <a:xfrm>
            <a:off x="0" y="-27384"/>
            <a:ext cx="1475656" cy="6957392"/>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9BBC9-542A-4CB3-BF7D-655F6FCFB511}" type="datetimeFigureOut">
              <a:rPr lang="it-IT" smtClean="0"/>
              <a:pPr/>
              <a:t>13/04/2016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99C6D-C6AA-4820-9211-308522D611FD}"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7"/>
          <p:cNvSpPr txBox="1">
            <a:spLocks noChangeArrowheads="1"/>
          </p:cNvSpPr>
          <p:nvPr/>
        </p:nvSpPr>
        <p:spPr bwMode="auto">
          <a:xfrm>
            <a:off x="2487613" y="6021388"/>
            <a:ext cx="4248150" cy="366712"/>
          </a:xfrm>
          <a:prstGeom prst="rect">
            <a:avLst/>
          </a:prstGeom>
          <a:noFill/>
          <a:ln w="9525">
            <a:noFill/>
            <a:miter lim="800000"/>
            <a:headEnd/>
            <a:tailEnd/>
          </a:ln>
        </p:spPr>
        <p:txBody>
          <a:bodyPr>
            <a:spAutoFit/>
          </a:bodyPr>
          <a:lstStyle/>
          <a:p>
            <a:pPr algn="ctr">
              <a:spcBef>
                <a:spcPct val="50000"/>
              </a:spcBef>
            </a:pPr>
            <a:r>
              <a:rPr lang="it-IT" b="1" i="1" dirty="0" smtClean="0">
                <a:solidFill>
                  <a:schemeClr val="bg1"/>
                </a:solidFill>
                <a:latin typeface="Verdana" pitchFamily="34" charset="0"/>
              </a:rPr>
              <a:t>XXX, </a:t>
            </a:r>
            <a:r>
              <a:rPr lang="it-IT" b="1" i="1" dirty="0" err="1" smtClean="0">
                <a:solidFill>
                  <a:schemeClr val="bg1"/>
                </a:solidFill>
                <a:latin typeface="Verdana" pitchFamily="34" charset="0"/>
              </a:rPr>
              <a:t>xx</a:t>
            </a:r>
            <a:r>
              <a:rPr lang="it-IT" b="1" i="1" dirty="0" smtClean="0">
                <a:solidFill>
                  <a:schemeClr val="bg1"/>
                </a:solidFill>
                <a:latin typeface="Verdana" pitchFamily="34" charset="0"/>
              </a:rPr>
              <a:t> aprile 2016</a:t>
            </a:r>
            <a:endParaRPr lang="it-IT" b="1" i="1" dirty="0">
              <a:solidFill>
                <a:schemeClr val="bg1"/>
              </a:solidFill>
              <a:latin typeface="Verdana" pitchFamily="34" charset="0"/>
            </a:endParaRPr>
          </a:p>
        </p:txBody>
      </p:sp>
      <p:sp>
        <p:nvSpPr>
          <p:cNvPr id="6" name="Rettangolo 5"/>
          <p:cNvSpPr/>
          <p:nvPr/>
        </p:nvSpPr>
        <p:spPr>
          <a:xfrm>
            <a:off x="-14572" y="-18091"/>
            <a:ext cx="9252520" cy="6948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p:cNvPicPr>
            <a:picLocks noChangeAspect="1"/>
          </p:cNvPicPr>
          <p:nvPr/>
        </p:nvPicPr>
        <p:blipFill rotWithShape="1">
          <a:blip r:embed="rId2" cstate="print">
            <a:extLst>
              <a:ext uri="{28A0092B-C50C-407E-A947-70E740481C1C}">
                <a14:useLocalDpi xmlns:a14="http://schemas.microsoft.com/office/drawing/2010/main" xmlns="" val="0"/>
              </a:ext>
            </a:extLst>
          </a:blip>
          <a:srcRect l="2909" t="1440" r="50163" b="28198"/>
          <a:stretch/>
        </p:blipFill>
        <p:spPr>
          <a:xfrm>
            <a:off x="-36512" y="-108375"/>
            <a:ext cx="9289032" cy="703853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27672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sp>
        <p:nvSpPr>
          <p:cNvPr id="10" name="CasellaDiTesto 9"/>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
        <p:nvSpPr>
          <p:cNvPr id="4" name="Rectangle 4"/>
          <p:cNvSpPr>
            <a:spLocks noChangeArrowheads="1"/>
          </p:cNvSpPr>
          <p:nvPr/>
        </p:nvSpPr>
        <p:spPr bwMode="auto">
          <a:xfrm>
            <a:off x="1979712"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I giovani amministratori comunali in Italia</a:t>
            </a:r>
            <a:endParaRPr lang="it-IT" sz="2000" b="1" dirty="0">
              <a:solidFill>
                <a:schemeClr val="accent2"/>
              </a:solidFill>
              <a:latin typeface="Verdana" pitchFamily="34" charset="0"/>
            </a:endParaRPr>
          </a:p>
        </p:txBody>
      </p:sp>
      <p:sp>
        <p:nvSpPr>
          <p:cNvPr id="5" name="CasellaDiTesto 7"/>
          <p:cNvSpPr txBox="1">
            <a:spLocks noChangeArrowheads="1"/>
          </p:cNvSpPr>
          <p:nvPr/>
        </p:nvSpPr>
        <p:spPr bwMode="auto">
          <a:xfrm>
            <a:off x="1907704" y="674693"/>
            <a:ext cx="7056784" cy="1384995"/>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I giovani </a:t>
            </a:r>
            <a:r>
              <a:rPr lang="it-IT" sz="1400" dirty="0" err="1" smtClean="0">
                <a:latin typeface="Century Gothic" pitchFamily="34" charset="0"/>
              </a:rPr>
              <a:t>amministratori*</a:t>
            </a:r>
            <a:r>
              <a:rPr lang="it-IT" sz="1400" dirty="0" smtClean="0">
                <a:latin typeface="Century Gothic" pitchFamily="34" charset="0"/>
              </a:rPr>
              <a:t> in carica al 31 dicembre 2015 nei 7.855 Comuni monitorati dal Ministero dell’Interno </a:t>
            </a:r>
            <a:r>
              <a:rPr lang="it-IT" sz="1400" b="1" dirty="0" smtClean="0">
                <a:latin typeface="Century Gothic" pitchFamily="34" charset="0"/>
              </a:rPr>
              <a:t>sono 23.550 su un totale di 107.186 </a:t>
            </a:r>
            <a:r>
              <a:rPr lang="it-IT" sz="1400" dirty="0" smtClean="0">
                <a:latin typeface="Century Gothic" pitchFamily="34" charset="0"/>
              </a:rPr>
              <a:t>e rappresentano quindi il 22% degli amministratori comunali in Italia. Tra di loro ci sono </a:t>
            </a:r>
            <a:r>
              <a:rPr lang="it-IT" sz="1400" b="1" dirty="0" smtClean="0">
                <a:latin typeface="Century Gothic" pitchFamily="34" charset="0"/>
              </a:rPr>
              <a:t>514 Sindaci, 704 vicesindaci, </a:t>
            </a:r>
            <a:r>
              <a:rPr lang="it-IT" sz="1400" dirty="0" smtClean="0">
                <a:latin typeface="Century Gothic" pitchFamily="34" charset="0"/>
              </a:rPr>
              <a:t>quasi </a:t>
            </a:r>
            <a:r>
              <a:rPr lang="it-IT" sz="1400" b="1" dirty="0" smtClean="0">
                <a:latin typeface="Century Gothic" pitchFamily="34" charset="0"/>
              </a:rPr>
              <a:t>4.000 assessori </a:t>
            </a:r>
            <a:r>
              <a:rPr lang="it-IT" sz="1400" dirty="0" smtClean="0">
                <a:latin typeface="Century Gothic" pitchFamily="34" charset="0"/>
              </a:rPr>
              <a:t>(su un totale di 20.000 circa, quindi uno su cinque), </a:t>
            </a:r>
            <a:r>
              <a:rPr lang="it-IT" sz="1400" b="1" dirty="0" smtClean="0">
                <a:latin typeface="Century Gothic" pitchFamily="34" charset="0"/>
              </a:rPr>
              <a:t>208 Presidenti del Consiglio Comunale</a:t>
            </a:r>
            <a:r>
              <a:rPr lang="it-IT" sz="1400" dirty="0" smtClean="0">
                <a:latin typeface="Century Gothic" pitchFamily="34" charset="0"/>
              </a:rPr>
              <a:t> e </a:t>
            </a:r>
            <a:r>
              <a:rPr lang="it-IT" sz="1400" b="1" dirty="0" smtClean="0">
                <a:latin typeface="Century Gothic" pitchFamily="34" charset="0"/>
              </a:rPr>
              <a:t>18.146 Consiglieri </a:t>
            </a:r>
            <a:r>
              <a:rPr lang="it-IT" sz="1400" dirty="0" smtClean="0">
                <a:latin typeface="Century Gothic" pitchFamily="34" charset="0"/>
              </a:rPr>
              <a:t>(su un totale di oltre 72.000, quindi uno su quattro).</a:t>
            </a:r>
            <a:endParaRPr lang="it-IT" sz="1400" b="1" dirty="0">
              <a:latin typeface="Century Gothic" pitchFamily="34" charset="0"/>
            </a:endParaRPr>
          </a:p>
        </p:txBody>
      </p:sp>
      <p:sp>
        <p:nvSpPr>
          <p:cNvPr id="7" name="Rettangolo 6"/>
          <p:cNvSpPr/>
          <p:nvPr/>
        </p:nvSpPr>
        <p:spPr>
          <a:xfrm>
            <a:off x="2014376" y="6237312"/>
            <a:ext cx="6227987" cy="261610"/>
          </a:xfrm>
          <a:prstGeom prst="rect">
            <a:avLst/>
          </a:prstGeom>
        </p:spPr>
        <p:txBody>
          <a:bodyPr wrap="none">
            <a:spAutoFit/>
          </a:bodyPr>
          <a:lstStyle/>
          <a:p>
            <a:r>
              <a:rPr lang="it-IT" sz="1100" b="1" dirty="0" err="1" smtClean="0">
                <a:latin typeface="Century Gothic" pitchFamily="34" charset="0"/>
              </a:rPr>
              <a:t>*Per</a:t>
            </a:r>
            <a:r>
              <a:rPr lang="it-IT" sz="1100" b="1" dirty="0" smtClean="0">
                <a:latin typeface="Century Gothic" pitchFamily="34" charset="0"/>
              </a:rPr>
              <a:t> giovani amministratori si intendono gli eletti e gli assessori nati a partire dal 1/</a:t>
            </a:r>
            <a:r>
              <a:rPr lang="it-IT" sz="1100" b="1" dirty="0" err="1" smtClean="0">
                <a:latin typeface="Century Gothic" pitchFamily="34" charset="0"/>
              </a:rPr>
              <a:t>1</a:t>
            </a:r>
            <a:r>
              <a:rPr lang="it-IT" sz="1100" b="1" dirty="0" smtClean="0">
                <a:latin typeface="Century Gothic" pitchFamily="34" charset="0"/>
              </a:rPr>
              <a:t>/1980</a:t>
            </a:r>
            <a:endParaRPr lang="it-IT" sz="1100" b="1" dirty="0"/>
          </a:p>
        </p:txBody>
      </p:sp>
      <p:graphicFrame>
        <p:nvGraphicFramePr>
          <p:cNvPr id="8" name="Grafico 7"/>
          <p:cNvGraphicFramePr/>
          <p:nvPr>
            <p:extLst>
              <p:ext uri="{D42A27DB-BD31-4B8C-83A1-F6EECF244321}">
                <p14:modId xmlns:p14="http://schemas.microsoft.com/office/powerpoint/2010/main" xmlns="" val="1553067645"/>
              </p:ext>
            </p:extLst>
          </p:nvPr>
        </p:nvGraphicFramePr>
        <p:xfrm>
          <a:off x="2878472" y="2132856"/>
          <a:ext cx="5729064" cy="439881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
        <p:nvSpPr>
          <p:cNvPr id="4" name="Rectangle 4"/>
          <p:cNvSpPr>
            <a:spLocks noChangeArrowheads="1"/>
          </p:cNvSpPr>
          <p:nvPr/>
        </p:nvSpPr>
        <p:spPr bwMode="auto">
          <a:xfrm>
            <a:off x="1907704"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I numeri assoluti</a:t>
            </a:r>
            <a:endParaRPr lang="it-IT" sz="2000" b="1" dirty="0">
              <a:solidFill>
                <a:schemeClr val="accent2"/>
              </a:solidFill>
              <a:latin typeface="Verdana" pitchFamily="34" charset="0"/>
            </a:endParaRPr>
          </a:p>
        </p:txBody>
      </p:sp>
      <p:sp>
        <p:nvSpPr>
          <p:cNvPr id="5" name="CasellaDiTesto 7"/>
          <p:cNvSpPr txBox="1">
            <a:spLocks noChangeArrowheads="1"/>
          </p:cNvSpPr>
          <p:nvPr/>
        </p:nvSpPr>
        <p:spPr bwMode="auto">
          <a:xfrm>
            <a:off x="1907704" y="674693"/>
            <a:ext cx="7056784" cy="523220"/>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La tabella seguente dà una rappresentazione sintetica della presenza dei giovani amministratori nei Comuni italiani. </a:t>
            </a:r>
            <a:endParaRPr lang="it-IT" sz="1400" b="1" dirty="0">
              <a:latin typeface="Century Gothic" pitchFamily="34" charset="0"/>
            </a:endParaRPr>
          </a:p>
        </p:txBody>
      </p:sp>
      <p:graphicFrame>
        <p:nvGraphicFramePr>
          <p:cNvPr id="6" name="Tabella 5"/>
          <p:cNvGraphicFramePr>
            <a:graphicFrameLocks noGrp="1"/>
          </p:cNvGraphicFramePr>
          <p:nvPr>
            <p:extLst>
              <p:ext uri="{D42A27DB-BD31-4B8C-83A1-F6EECF244321}">
                <p14:modId xmlns:p14="http://schemas.microsoft.com/office/powerpoint/2010/main" xmlns="" val="371896764"/>
              </p:ext>
            </p:extLst>
          </p:nvPr>
        </p:nvGraphicFramePr>
        <p:xfrm>
          <a:off x="2023086" y="1340768"/>
          <a:ext cx="6912770" cy="4859167"/>
        </p:xfrm>
        <a:graphic>
          <a:graphicData uri="http://schemas.openxmlformats.org/drawingml/2006/table">
            <a:tbl>
              <a:tblPr/>
              <a:tblGrid>
                <a:gridCol w="1498817"/>
                <a:gridCol w="765013"/>
                <a:gridCol w="929788"/>
                <a:gridCol w="929788"/>
                <a:gridCol w="929788"/>
                <a:gridCol w="929788"/>
                <a:gridCol w="929788"/>
              </a:tblGrid>
              <a:tr h="450732">
                <a:tc>
                  <a:txBody>
                    <a:bodyPr/>
                    <a:lstStyle/>
                    <a:p>
                      <a:pPr algn="ctr" fontAlgn="ctr"/>
                      <a:r>
                        <a:rPr lang="it-IT" sz="1200" b="1" i="0" u="none" strike="noStrike" dirty="0">
                          <a:solidFill>
                            <a:srgbClr val="000000"/>
                          </a:solidFill>
                          <a:latin typeface="Century Gothic"/>
                        </a:rPr>
                        <a:t>Regione</a:t>
                      </a:r>
                    </a:p>
                  </a:txBody>
                  <a:tcPr marL="8740" marR="8740" marT="8740" marB="0" anchor="ctr">
                    <a:lnL>
                      <a:noFill/>
                    </a:lnL>
                    <a:lnR>
                      <a:noFill/>
                    </a:lnR>
                    <a:lnT>
                      <a:noFill/>
                    </a:lnT>
                    <a:lnB>
                      <a:noFill/>
                    </a:lnB>
                    <a:solidFill>
                      <a:srgbClr val="E46D0A"/>
                    </a:solidFill>
                  </a:tcPr>
                </a:tc>
                <a:tc>
                  <a:txBody>
                    <a:bodyPr/>
                    <a:lstStyle/>
                    <a:p>
                      <a:pPr algn="ctr" fontAlgn="ctr"/>
                      <a:r>
                        <a:rPr lang="it-IT" sz="1200" b="1" i="0" u="none" strike="noStrike" dirty="0">
                          <a:solidFill>
                            <a:srgbClr val="000000"/>
                          </a:solidFill>
                          <a:latin typeface="Century Gothic"/>
                        </a:rPr>
                        <a:t>Sindaco</a:t>
                      </a:r>
                    </a:p>
                  </a:txBody>
                  <a:tcPr marL="8740" marR="8740" marT="8740"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Vicesindaco</a:t>
                      </a:r>
                    </a:p>
                  </a:txBody>
                  <a:tcPr marL="8740" marR="8740" marT="8740"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Assessore</a:t>
                      </a:r>
                    </a:p>
                  </a:txBody>
                  <a:tcPr marL="8740" marR="8740" marT="8740"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Presidente del consiglio</a:t>
                      </a:r>
                    </a:p>
                  </a:txBody>
                  <a:tcPr marL="8740" marR="8740" marT="8740"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Consigliere</a:t>
                      </a:r>
                    </a:p>
                  </a:txBody>
                  <a:tcPr marL="8740" marR="8740" marT="8740"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TOTALE</a:t>
                      </a:r>
                    </a:p>
                  </a:txBody>
                  <a:tcPr marL="8740" marR="8740" marT="8740" marB="0" anchor="ctr">
                    <a:lnL>
                      <a:noFill/>
                    </a:lnL>
                    <a:lnR>
                      <a:noFill/>
                    </a:lnR>
                    <a:lnT>
                      <a:noFill/>
                    </a:lnT>
                    <a:lnB>
                      <a:noFill/>
                    </a:lnB>
                    <a:solidFill>
                      <a:srgbClr val="E46D0A"/>
                    </a:solidFill>
                  </a:tcPr>
                </a:tc>
              </a:tr>
              <a:tr h="204847">
                <a:tc>
                  <a:txBody>
                    <a:bodyPr/>
                    <a:lstStyle/>
                    <a:p>
                      <a:pPr algn="l" fontAlgn="b"/>
                      <a:r>
                        <a:rPr lang="it-IT" sz="1200" b="0" i="0" u="none" strike="noStrike">
                          <a:solidFill>
                            <a:srgbClr val="000000"/>
                          </a:solidFill>
                          <a:latin typeface="Century Gothic"/>
                        </a:rPr>
                        <a:t>Piemonte</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67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106</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332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2.082</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2.598</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Valle D'Aosta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10</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46</a:t>
                      </a:r>
                    </a:p>
                  </a:txBody>
                  <a:tcPr marL="8740" marR="8740" marT="8740" marB="0" anchor="b">
                    <a:lnL>
                      <a:noFill/>
                    </a:lnL>
                    <a:lnR>
                      <a:noFill/>
                    </a:lnR>
                    <a:lnT>
                      <a:noFill/>
                    </a:lnT>
                    <a:lnB>
                      <a:noFill/>
                    </a:lnB>
                  </a:tcPr>
                </a:tc>
                <a:tc>
                  <a:txBody>
                    <a:bodyPr/>
                    <a:lstStyle/>
                    <a:p>
                      <a:pPr algn="l" fontAlgn="b"/>
                      <a:endParaRPr lang="it-IT" sz="1200" b="0" i="0" u="none" strike="noStrike" dirty="0">
                        <a:solidFill>
                          <a:srgbClr val="000000"/>
                        </a:solidFill>
                        <a:latin typeface="Century Gothic"/>
                      </a:endParaRPr>
                    </a:p>
                  </a:txBody>
                  <a:tcPr marL="8740" marR="8740" marT="8740" marB="0" anchor="b">
                    <a:lnL>
                      <a:noFill/>
                    </a:lnL>
                    <a:lnR>
                      <a:noFill/>
                    </a:lnR>
                    <a:lnT>
                      <a:noFill/>
                    </a:lnT>
                    <a:lnB>
                      <a:noFill/>
                    </a:lnB>
                  </a:tcPr>
                </a:tc>
                <a:tc>
                  <a:txBody>
                    <a:bodyPr/>
                    <a:lstStyle/>
                    <a:p>
                      <a:pPr algn="r" fontAlgn="b"/>
                      <a:r>
                        <a:rPr lang="it-IT" sz="1200" b="0" i="0" u="none" strike="noStrike" dirty="0" smtClean="0">
                          <a:solidFill>
                            <a:srgbClr val="000000"/>
                          </a:solidFill>
                          <a:latin typeface="Century Gothic"/>
                        </a:rPr>
                        <a:t>160</a:t>
                      </a:r>
                      <a:endParaRPr lang="it-IT" sz="1200" b="0" i="0" u="none" strike="noStrike" dirty="0">
                        <a:solidFill>
                          <a:srgbClr val="000000"/>
                        </a:solidFill>
                        <a:latin typeface="Century Gothic"/>
                      </a:endParaRP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224</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Lombardia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111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121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681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16</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3.389</a:t>
                      </a:r>
                    </a:p>
                  </a:txBody>
                  <a:tcPr marL="8740" marR="8740" marT="8740" marB="0" anchor="b">
                    <a:lnL>
                      <a:noFill/>
                    </a:lnL>
                    <a:lnR>
                      <a:noFill/>
                    </a:lnR>
                    <a:lnT>
                      <a:noFill/>
                    </a:lnT>
                    <a:lnB>
                      <a:noFill/>
                    </a:lnB>
                  </a:tcPr>
                </a:tc>
                <a:tc>
                  <a:txBody>
                    <a:bodyPr/>
                    <a:lstStyle/>
                    <a:p>
                      <a:pPr algn="r" fontAlgn="b"/>
                      <a:r>
                        <a:rPr lang="it-IT" sz="1200" b="1" i="0" u="none" strike="noStrike" dirty="0">
                          <a:solidFill>
                            <a:srgbClr val="000000"/>
                          </a:solidFill>
                          <a:latin typeface="Century Gothic"/>
                        </a:rPr>
                        <a:t>4.318</a:t>
                      </a:r>
                    </a:p>
                  </a:txBody>
                  <a:tcPr marL="8740" marR="8740" marT="8740" marB="0" anchor="b">
                    <a:lnL>
                      <a:noFill/>
                    </a:lnL>
                    <a:lnR>
                      <a:noFill/>
                    </a:lnR>
                    <a:lnT>
                      <a:noFill/>
                    </a:lnT>
                    <a:lnB>
                      <a:noFill/>
                    </a:lnB>
                    <a:solidFill>
                      <a:srgbClr val="FFFF00"/>
                    </a:solidFill>
                  </a:tcPr>
                </a:tc>
              </a:tr>
              <a:tr h="204847">
                <a:tc>
                  <a:txBody>
                    <a:bodyPr/>
                    <a:lstStyle/>
                    <a:p>
                      <a:pPr algn="l" fontAlgn="b"/>
                      <a:r>
                        <a:rPr lang="it-IT" sz="1200" b="0" i="0" u="none" strike="noStrike">
                          <a:solidFill>
                            <a:srgbClr val="000000"/>
                          </a:solidFill>
                          <a:latin typeface="Century Gothic"/>
                        </a:rPr>
                        <a:t>Trentino-Alto Adige</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29</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210</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906</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1.158</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Veneto</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311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1.289</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1.697</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Friuli-Venezia Giulia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135</a:t>
                      </a:r>
                    </a:p>
                  </a:txBody>
                  <a:tcPr marL="8740" marR="8740" marT="8740" marB="0" anchor="b">
                    <a:lnL>
                      <a:noFill/>
                    </a:lnL>
                    <a:lnR>
                      <a:noFill/>
                    </a:lnR>
                    <a:lnT>
                      <a:noFill/>
                    </a:lnT>
                    <a:lnB>
                      <a:noFill/>
                    </a:lnB>
                  </a:tcPr>
                </a:tc>
                <a:tc>
                  <a:txBody>
                    <a:bodyPr/>
                    <a:lstStyle/>
                    <a:p>
                      <a:pPr algn="l" fontAlgn="b"/>
                      <a:endParaRPr lang="it-IT" sz="1200" b="0" i="0" u="none" strike="noStrike">
                        <a:solidFill>
                          <a:srgbClr val="000000"/>
                        </a:solidFill>
                        <a:latin typeface="Century Gothic"/>
                      </a:endParaRP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532</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698</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Liguria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69</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380</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476</a:t>
                      </a:r>
                    </a:p>
                  </a:txBody>
                  <a:tcPr marL="8740" marR="8740" marT="8740" marB="0" anchor="b">
                    <a:lnL>
                      <a:noFill/>
                    </a:lnL>
                    <a:lnR>
                      <a:noFill/>
                    </a:lnR>
                    <a:lnT>
                      <a:noFill/>
                    </a:lnT>
                    <a:lnB>
                      <a:noFill/>
                    </a:lnB>
                  </a:tcPr>
                </a:tc>
              </a:tr>
              <a:tr h="204847">
                <a:tc>
                  <a:txBody>
                    <a:bodyPr/>
                    <a:lstStyle/>
                    <a:p>
                      <a:pPr algn="l" fontAlgn="b"/>
                      <a:r>
                        <a:rPr lang="it-IT" sz="1200" b="0" i="0" u="none" strike="noStrike" dirty="0">
                          <a:solidFill>
                            <a:srgbClr val="000000"/>
                          </a:solidFill>
                          <a:latin typeface="Century Gothic"/>
                        </a:rPr>
                        <a:t>Emilia Romagna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33</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226</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13</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1.003</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1.312</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Toscana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23</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19</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175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835</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1.063</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Umbria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230</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301</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Marche</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20</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129</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578</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747</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Lazio</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20</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20</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155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718</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921</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Abruzzo</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117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594</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766</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Molise</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20</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65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264</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367</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Campania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53</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289</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26</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1.048</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1.433</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Puglia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144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12</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512</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701</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Basilicata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6</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71</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245</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341</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Calabria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47</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224</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28</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791</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1.114</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Sicilia</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19</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35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285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55</a:t>
                      </a:r>
                    </a:p>
                  </a:txBody>
                  <a:tcPr marL="8740" marR="8740" marT="8740" marB="0" anchor="b">
                    <a:lnL>
                      <a:noFill/>
                    </a:lnL>
                    <a:lnR>
                      <a:noFill/>
                    </a:lnR>
                    <a:lnT>
                      <a:noFill/>
                    </a:lnT>
                    <a:lnB>
                      <a:noFill/>
                    </a:lnB>
                  </a:tcPr>
                </a:tc>
                <a:tc>
                  <a:txBody>
                    <a:bodyPr/>
                    <a:lstStyle/>
                    <a:p>
                      <a:pPr algn="r" fontAlgn="b"/>
                      <a:r>
                        <a:rPr lang="it-IT" sz="1200" b="0" i="0" u="none" strike="noStrike">
                          <a:solidFill>
                            <a:srgbClr val="000000"/>
                          </a:solidFill>
                          <a:latin typeface="Century Gothic"/>
                        </a:rPr>
                        <a:t>1.650</a:t>
                      </a:r>
                    </a:p>
                  </a:txBody>
                  <a:tcPr marL="8740" marR="8740" marT="8740" marB="0" anchor="b">
                    <a:lnL>
                      <a:noFill/>
                    </a:lnL>
                    <a:lnR>
                      <a:noFill/>
                    </a:lnR>
                    <a:lnT>
                      <a:noFill/>
                    </a:lnT>
                    <a:lnB>
                      <a:noFill/>
                    </a:lnB>
                  </a:tcPr>
                </a:tc>
                <a:tc>
                  <a:txBody>
                    <a:bodyPr/>
                    <a:lstStyle/>
                    <a:p>
                      <a:pPr algn="r" fontAlgn="b"/>
                      <a:r>
                        <a:rPr lang="it-IT" sz="1200" b="1" i="0" u="none" strike="noStrike">
                          <a:solidFill>
                            <a:srgbClr val="000000"/>
                          </a:solidFill>
                          <a:latin typeface="Century Gothic"/>
                        </a:rPr>
                        <a:t>2.044</a:t>
                      </a:r>
                    </a:p>
                  </a:txBody>
                  <a:tcPr marL="8740" marR="8740" marT="8740" marB="0" anchor="b">
                    <a:lnL>
                      <a:noFill/>
                    </a:lnL>
                    <a:lnR>
                      <a:noFill/>
                    </a:lnR>
                    <a:lnT>
                      <a:noFill/>
                    </a:lnT>
                    <a:lnB>
                      <a:noFill/>
                    </a:lnB>
                  </a:tcPr>
                </a:tc>
              </a:tr>
              <a:tr h="204847">
                <a:tc>
                  <a:txBody>
                    <a:bodyPr/>
                    <a:lstStyle/>
                    <a:p>
                      <a:pPr algn="l" fontAlgn="b"/>
                      <a:r>
                        <a:rPr lang="it-IT" sz="1200" b="0" i="0" u="none" strike="noStrike">
                          <a:solidFill>
                            <a:srgbClr val="000000"/>
                          </a:solidFill>
                          <a:latin typeface="Century Gothic"/>
                        </a:rPr>
                        <a:t>Sardegna</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200" b="0" i="0" u="none" strike="noStrike">
                          <a:solidFill>
                            <a:srgbClr val="000000"/>
                          </a:solidFill>
                          <a:latin typeface="Century Gothic"/>
                        </a:rPr>
                        <a:t>32</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200" b="0" i="0" u="none" strike="noStrike">
                          <a:solidFill>
                            <a:srgbClr val="000000"/>
                          </a:solidFill>
                          <a:latin typeface="Century Gothic"/>
                        </a:rPr>
                        <a:t>38</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200" b="0" i="0" u="none" strike="noStrike">
                          <a:solidFill>
                            <a:srgbClr val="000000"/>
                          </a:solidFill>
                          <a:latin typeface="Century Gothic"/>
                        </a:rPr>
                        <a:t>260</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200" b="0" i="0" u="none" strike="noStrike">
                          <a:solidFill>
                            <a:srgbClr val="000000"/>
                          </a:solidFill>
                          <a:latin typeface="Century Gothic"/>
                        </a:rPr>
                        <a:t>1</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200" b="0" i="0" u="none" strike="noStrike">
                          <a:solidFill>
                            <a:srgbClr val="000000"/>
                          </a:solidFill>
                          <a:latin typeface="Century Gothic"/>
                        </a:rPr>
                        <a:t>940</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a:solidFill>
                            <a:srgbClr val="000000"/>
                          </a:solidFill>
                          <a:latin typeface="Century Gothic"/>
                        </a:rPr>
                        <a:t>1.271</a:t>
                      </a:r>
                    </a:p>
                  </a:txBody>
                  <a:tcPr marL="8740" marR="8740" marT="8740" marB="0" anchor="b">
                    <a:lnL>
                      <a:noFill/>
                    </a:lnL>
                    <a:lnR>
                      <a:noFill/>
                    </a:lnR>
                    <a:lnT>
                      <a:noFill/>
                    </a:lnT>
                    <a:lnB w="6350" cap="flat" cmpd="sng" algn="ctr">
                      <a:solidFill>
                        <a:srgbClr val="000000"/>
                      </a:solidFill>
                      <a:prstDash val="solid"/>
                      <a:round/>
                      <a:headEnd type="none" w="med" len="med"/>
                      <a:tailEnd type="none" w="med" len="med"/>
                    </a:lnB>
                  </a:tcPr>
                </a:tc>
              </a:tr>
              <a:tr h="204847">
                <a:tc>
                  <a:txBody>
                    <a:bodyPr/>
                    <a:lstStyle/>
                    <a:p>
                      <a:pPr algn="l" fontAlgn="b"/>
                      <a:r>
                        <a:rPr lang="it-IT" sz="1200" b="1" i="0" u="none" strike="noStrike" dirty="0">
                          <a:solidFill>
                            <a:srgbClr val="000000"/>
                          </a:solidFill>
                          <a:latin typeface="Century Gothic"/>
                        </a:rPr>
                        <a:t>TOTALE</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a:solidFill>
                            <a:srgbClr val="000000"/>
                          </a:solidFill>
                          <a:latin typeface="Century Gothic"/>
                        </a:rPr>
                        <a:t>514</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a:solidFill>
                            <a:srgbClr val="000000"/>
                          </a:solidFill>
                          <a:latin typeface="Century Gothic"/>
                        </a:rPr>
                        <a:t>704</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a:solidFill>
                            <a:srgbClr val="000000"/>
                          </a:solidFill>
                          <a:latin typeface="Century Gothic"/>
                        </a:rPr>
                        <a:t>3.978</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a:solidFill>
                            <a:srgbClr val="000000"/>
                          </a:solidFill>
                          <a:latin typeface="Century Gothic"/>
                        </a:rPr>
                        <a:t>208</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a:solidFill>
                            <a:srgbClr val="000000"/>
                          </a:solidFill>
                          <a:latin typeface="Century Gothic"/>
                        </a:rPr>
                        <a:t>18.146</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200" b="1" i="0" u="none" strike="noStrike" dirty="0">
                          <a:solidFill>
                            <a:srgbClr val="000000"/>
                          </a:solidFill>
                          <a:latin typeface="Century Gothic"/>
                        </a:rPr>
                        <a:t>23.550</a:t>
                      </a:r>
                    </a:p>
                  </a:txBody>
                  <a:tcPr marL="8740" marR="8740" marT="874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
        <p:nvSpPr>
          <p:cNvPr id="4" name="Rectangle 4"/>
          <p:cNvSpPr>
            <a:spLocks noChangeArrowheads="1"/>
          </p:cNvSpPr>
          <p:nvPr/>
        </p:nvSpPr>
        <p:spPr bwMode="auto">
          <a:xfrm>
            <a:off x="1979712" y="188640"/>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La distribuzione geografica</a:t>
            </a:r>
            <a:endParaRPr lang="it-IT" sz="2000" b="1" dirty="0">
              <a:solidFill>
                <a:schemeClr val="accent2"/>
              </a:solidFill>
              <a:latin typeface="Verdana" pitchFamily="34" charset="0"/>
            </a:endParaRPr>
          </a:p>
        </p:txBody>
      </p:sp>
      <p:sp>
        <p:nvSpPr>
          <p:cNvPr id="5" name="CasellaDiTesto 7"/>
          <p:cNvSpPr txBox="1">
            <a:spLocks noChangeArrowheads="1"/>
          </p:cNvSpPr>
          <p:nvPr/>
        </p:nvSpPr>
        <p:spPr bwMode="auto">
          <a:xfrm>
            <a:off x="1979712" y="602685"/>
            <a:ext cx="6770914" cy="954107"/>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Proporzionalmente la più alta rappresentatività di giovani amministratori si rileva al Sud: in Calabria rappresentano il 26,7% del totale degli amministratori comunali e in Molise quasi un sindaco su 7 e un assessore su tre ha meno di 35 anni. </a:t>
            </a:r>
            <a:endParaRPr lang="it-IT" sz="1400" b="1" dirty="0">
              <a:latin typeface="Century Gothic" pitchFamily="34" charset="0"/>
            </a:endParaRPr>
          </a:p>
        </p:txBody>
      </p:sp>
      <p:graphicFrame>
        <p:nvGraphicFramePr>
          <p:cNvPr id="6" name="Tabella 5"/>
          <p:cNvGraphicFramePr>
            <a:graphicFrameLocks noGrp="1"/>
          </p:cNvGraphicFramePr>
          <p:nvPr>
            <p:extLst>
              <p:ext uri="{D42A27DB-BD31-4B8C-83A1-F6EECF244321}">
                <p14:modId xmlns:p14="http://schemas.microsoft.com/office/powerpoint/2010/main" xmlns="" val="1811380644"/>
              </p:ext>
            </p:extLst>
          </p:nvPr>
        </p:nvGraphicFramePr>
        <p:xfrm>
          <a:off x="1983171" y="1700808"/>
          <a:ext cx="6768753" cy="4573458"/>
        </p:xfrm>
        <a:graphic>
          <a:graphicData uri="http://schemas.openxmlformats.org/drawingml/2006/table">
            <a:tbl>
              <a:tblPr/>
              <a:tblGrid>
                <a:gridCol w="1518121"/>
                <a:gridCol w="685962"/>
                <a:gridCol w="912934"/>
                <a:gridCol w="912934"/>
                <a:gridCol w="912934"/>
                <a:gridCol w="912934"/>
                <a:gridCol w="912934"/>
              </a:tblGrid>
              <a:tr h="544660">
                <a:tc>
                  <a:txBody>
                    <a:bodyPr/>
                    <a:lstStyle/>
                    <a:p>
                      <a:pPr algn="ctr" fontAlgn="ctr"/>
                      <a:r>
                        <a:rPr lang="it-IT" sz="1200" b="1" i="0" u="none" strike="noStrike" dirty="0">
                          <a:solidFill>
                            <a:srgbClr val="000000"/>
                          </a:solidFill>
                          <a:latin typeface="Century Gothic"/>
                        </a:rPr>
                        <a:t>Regione</a:t>
                      </a:r>
                    </a:p>
                  </a:txBody>
                  <a:tcPr marL="8379" marR="8379" marT="8379" marB="0" anchor="ctr">
                    <a:lnL>
                      <a:noFill/>
                    </a:lnL>
                    <a:lnR>
                      <a:noFill/>
                    </a:lnR>
                    <a:lnT>
                      <a:noFill/>
                    </a:lnT>
                    <a:lnB>
                      <a:noFill/>
                    </a:lnB>
                    <a:solidFill>
                      <a:srgbClr val="E46D0A"/>
                    </a:solidFill>
                  </a:tcPr>
                </a:tc>
                <a:tc>
                  <a:txBody>
                    <a:bodyPr/>
                    <a:lstStyle/>
                    <a:p>
                      <a:pPr algn="ctr" fontAlgn="ctr"/>
                      <a:r>
                        <a:rPr lang="it-IT" sz="1200" b="1" i="0" u="none" strike="noStrike" dirty="0">
                          <a:solidFill>
                            <a:srgbClr val="000000"/>
                          </a:solidFill>
                          <a:latin typeface="Century Gothic"/>
                        </a:rPr>
                        <a:t>Sindaco</a:t>
                      </a:r>
                    </a:p>
                  </a:txBody>
                  <a:tcPr marL="8379" marR="8379" marT="8379"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Vicesindaco</a:t>
                      </a:r>
                    </a:p>
                  </a:txBody>
                  <a:tcPr marL="8379" marR="8379" marT="8379" marB="0" anchor="ctr">
                    <a:lnL>
                      <a:noFill/>
                    </a:lnL>
                    <a:lnR>
                      <a:noFill/>
                    </a:lnR>
                    <a:lnT>
                      <a:noFill/>
                    </a:lnT>
                    <a:lnB>
                      <a:noFill/>
                    </a:lnB>
                    <a:solidFill>
                      <a:srgbClr val="E46D0A"/>
                    </a:solidFill>
                  </a:tcPr>
                </a:tc>
                <a:tc>
                  <a:txBody>
                    <a:bodyPr/>
                    <a:lstStyle/>
                    <a:p>
                      <a:pPr algn="ctr" fontAlgn="ctr"/>
                      <a:r>
                        <a:rPr lang="it-IT" sz="1200" b="1" i="0" u="none" strike="noStrike" dirty="0" smtClean="0">
                          <a:solidFill>
                            <a:srgbClr val="000000"/>
                          </a:solidFill>
                          <a:latin typeface="Century Gothic"/>
                        </a:rPr>
                        <a:t>Assessore</a:t>
                      </a:r>
                      <a:endParaRPr lang="it-IT" sz="1200" b="1" i="0" u="none" strike="noStrike" dirty="0">
                        <a:solidFill>
                          <a:srgbClr val="000000"/>
                        </a:solidFill>
                        <a:latin typeface="Century Gothic"/>
                      </a:endParaRPr>
                    </a:p>
                  </a:txBody>
                  <a:tcPr marL="8379" marR="8379" marT="8379"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Presidente del consiglio</a:t>
                      </a:r>
                    </a:p>
                  </a:txBody>
                  <a:tcPr marL="8379" marR="8379" marT="8379" marB="0" anchor="ctr">
                    <a:lnL>
                      <a:noFill/>
                    </a:lnL>
                    <a:lnR>
                      <a:noFill/>
                    </a:lnR>
                    <a:lnT>
                      <a:noFill/>
                    </a:lnT>
                    <a:lnB>
                      <a:noFill/>
                    </a:lnB>
                    <a:solidFill>
                      <a:srgbClr val="E46D0A"/>
                    </a:solidFill>
                  </a:tcPr>
                </a:tc>
                <a:tc>
                  <a:txBody>
                    <a:bodyPr/>
                    <a:lstStyle/>
                    <a:p>
                      <a:pPr algn="ctr" fontAlgn="ctr"/>
                      <a:r>
                        <a:rPr lang="it-IT" sz="1200" b="1" i="0" u="none" strike="noStrike">
                          <a:solidFill>
                            <a:srgbClr val="000000"/>
                          </a:solidFill>
                          <a:latin typeface="Century Gothic"/>
                        </a:rPr>
                        <a:t>Consigliere</a:t>
                      </a:r>
                    </a:p>
                  </a:txBody>
                  <a:tcPr marL="8379" marR="8379" marT="8379" marB="0" anchor="ctr">
                    <a:lnL>
                      <a:noFill/>
                    </a:lnL>
                    <a:lnR>
                      <a:noFill/>
                    </a:lnR>
                    <a:lnT>
                      <a:noFill/>
                    </a:lnT>
                    <a:lnB>
                      <a:noFill/>
                    </a:lnB>
                    <a:solidFill>
                      <a:srgbClr val="E46D0A"/>
                    </a:solidFill>
                  </a:tcPr>
                </a:tc>
                <a:tc>
                  <a:txBody>
                    <a:bodyPr/>
                    <a:lstStyle/>
                    <a:p>
                      <a:pPr algn="ctr" fontAlgn="ctr"/>
                      <a:r>
                        <a:rPr lang="it-IT" sz="1200" b="1" i="0" u="none" strike="noStrike" dirty="0">
                          <a:solidFill>
                            <a:srgbClr val="000000"/>
                          </a:solidFill>
                          <a:latin typeface="Century Gothic"/>
                        </a:rPr>
                        <a:t>TOTALE</a:t>
                      </a:r>
                    </a:p>
                  </a:txBody>
                  <a:tcPr marL="8379" marR="8379" marT="8379" marB="0" anchor="ctr">
                    <a:lnL>
                      <a:noFill/>
                    </a:lnL>
                    <a:lnR>
                      <a:noFill/>
                    </a:lnR>
                    <a:lnT>
                      <a:noFill/>
                    </a:lnT>
                    <a:lnB>
                      <a:noFill/>
                    </a:lnB>
                    <a:solidFill>
                      <a:srgbClr val="E46D0A"/>
                    </a:solidFill>
                  </a:tcPr>
                </a:tc>
              </a:tr>
              <a:tr h="167588">
                <a:tc>
                  <a:txBody>
                    <a:bodyPr/>
                    <a:lstStyle/>
                    <a:p>
                      <a:pPr algn="l" fontAlgn="b"/>
                      <a:r>
                        <a:rPr lang="it-IT" sz="1200" b="0" i="0" u="none" strike="noStrike">
                          <a:solidFill>
                            <a:srgbClr val="000000"/>
                          </a:solidFill>
                          <a:latin typeface="Century Gothic"/>
                        </a:rPr>
                        <a:t>Piemonte</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5,6%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11,6%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15,9%</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19,0%</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21,4%</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18,6%</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Valle D'Aosta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11,3%</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14,1%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22,0%</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0,0%</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26,9%</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23,7%</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Lombardia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7,4%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12,3%</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18,4%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16,0%</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25,6%</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22,1%</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Trentino-Alto Adige</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9,5%</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9,8%</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21,1%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9,1%</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27,8%</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24,7%</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Veneto</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6,0%</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12,3%</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19,2%</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18,5%</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24,6%</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21,4%</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Friuli-Venezia Giulia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6,6%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13,1%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18,8%</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0,0%</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22,4%</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20,3%</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Liguria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3,5%</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9,9%</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14,4%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10,5%</a:t>
                      </a:r>
                    </a:p>
                  </a:txBody>
                  <a:tcPr marL="8379" marR="8379" marT="8379" marB="0" anchor="b">
                    <a:lnL>
                      <a:noFill/>
                    </a:lnL>
                    <a:lnR>
                      <a:noFill/>
                    </a:lnR>
                    <a:lnT>
                      <a:noFill/>
                    </a:lnT>
                    <a:lnB>
                      <a:noFill/>
                    </a:lnB>
                  </a:tcPr>
                </a:tc>
                <a:tc>
                  <a:txBody>
                    <a:bodyPr/>
                    <a:lstStyle/>
                    <a:p>
                      <a:pPr algn="ctr" fontAlgn="b"/>
                      <a:r>
                        <a:rPr lang="it-IT" sz="1200" b="0" i="0" u="none" strike="noStrike" dirty="0">
                          <a:solidFill>
                            <a:srgbClr val="000000"/>
                          </a:solidFill>
                          <a:latin typeface="Century Gothic"/>
                        </a:rPr>
                        <a:t>19,6%</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16,8%</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Emilia Romagna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9,8%</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20,2%</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20,5%</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25,0%</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27,5%</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24,7%</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Toscana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8,4%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17,1%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18,8%</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22,0%</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27,0%</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23,8%</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Umbria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9,0%</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15,6%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21,1%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15,4%</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25,2%</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22,9%</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Marche</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7,8%</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14,4%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21,7%</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9,1%</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26,7%</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23,7%</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Lazio</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5,6%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10,2%</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16,3%</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11,8%</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22,1%</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19,1%</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Abruzzo</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6,0%</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17,1%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18,6%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7,4%</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24,2%</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21,2%</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Molise</a:t>
                      </a:r>
                    </a:p>
                  </a:txBody>
                  <a:tcPr marL="8379" marR="8379" marT="8379" marB="0" anchor="b">
                    <a:lnL>
                      <a:noFill/>
                    </a:lnL>
                    <a:lnR>
                      <a:noFill/>
                    </a:lnR>
                    <a:lnT>
                      <a:noFill/>
                    </a:lnT>
                    <a:lnB>
                      <a:noFill/>
                    </a:lnB>
                  </a:tcPr>
                </a:tc>
                <a:tc>
                  <a:txBody>
                    <a:bodyPr/>
                    <a:lstStyle/>
                    <a:p>
                      <a:pPr algn="ctr" fontAlgn="b"/>
                      <a:r>
                        <a:rPr lang="it-IT" sz="1200" b="0" i="1" u="none" strike="noStrike" dirty="0">
                          <a:solidFill>
                            <a:srgbClr val="000000"/>
                          </a:solidFill>
                          <a:latin typeface="Century Gothic"/>
                        </a:rPr>
                        <a:t>13,2%</a:t>
                      </a:r>
                    </a:p>
                  </a:txBody>
                  <a:tcPr marL="8379" marR="8379" marT="8379" marB="0" anchor="b">
                    <a:lnL>
                      <a:noFill/>
                    </a:lnL>
                    <a:lnR>
                      <a:noFill/>
                    </a:lnR>
                    <a:lnT>
                      <a:noFill/>
                    </a:lnT>
                    <a:lnB>
                      <a:noFill/>
                    </a:lnB>
                    <a:solidFill>
                      <a:srgbClr val="FFFF00"/>
                    </a:solidFill>
                  </a:tcPr>
                </a:tc>
                <a:tc>
                  <a:txBody>
                    <a:bodyPr/>
                    <a:lstStyle/>
                    <a:p>
                      <a:pPr algn="ctr" fontAlgn="b"/>
                      <a:r>
                        <a:rPr lang="it-IT" sz="1200" b="0" i="1" u="none" strike="noStrike" dirty="0">
                          <a:solidFill>
                            <a:srgbClr val="000000"/>
                          </a:solidFill>
                          <a:latin typeface="Century Gothic"/>
                        </a:rPr>
                        <a:t>27,0%</a:t>
                      </a:r>
                    </a:p>
                  </a:txBody>
                  <a:tcPr marL="8379" marR="8379" marT="8379" marB="0" anchor="b">
                    <a:lnL>
                      <a:noFill/>
                    </a:lnL>
                    <a:lnR>
                      <a:noFill/>
                    </a:lnR>
                    <a:lnT>
                      <a:noFill/>
                    </a:lnT>
                    <a:lnB>
                      <a:noFill/>
                    </a:lnB>
                    <a:solidFill>
                      <a:srgbClr val="FFFF00"/>
                    </a:solidFill>
                  </a:tcPr>
                </a:tc>
                <a:tc>
                  <a:txBody>
                    <a:bodyPr/>
                    <a:lstStyle/>
                    <a:p>
                      <a:pPr algn="ctr" fontAlgn="b"/>
                      <a:r>
                        <a:rPr lang="it-IT" sz="1200" b="0" i="1" u="none" strike="noStrike" dirty="0">
                          <a:solidFill>
                            <a:srgbClr val="000000"/>
                          </a:solidFill>
                          <a:latin typeface="Century Gothic"/>
                        </a:rPr>
                        <a:t>27,7%</a:t>
                      </a:r>
                    </a:p>
                  </a:txBody>
                  <a:tcPr marL="8379" marR="8379" marT="8379" marB="0" anchor="b">
                    <a:lnL>
                      <a:noFill/>
                    </a:lnL>
                    <a:lnR>
                      <a:noFill/>
                    </a:lnR>
                    <a:lnT>
                      <a:noFill/>
                    </a:lnT>
                    <a:lnB>
                      <a:noFill/>
                    </a:lnB>
                    <a:solidFill>
                      <a:srgbClr val="FFFF00"/>
                    </a:solidFill>
                  </a:tcPr>
                </a:tc>
                <a:tc>
                  <a:txBody>
                    <a:bodyPr/>
                    <a:lstStyle/>
                    <a:p>
                      <a:pPr algn="ctr" fontAlgn="b"/>
                      <a:r>
                        <a:rPr lang="it-IT" sz="1200" b="0" i="1" u="none" strike="noStrike" dirty="0">
                          <a:solidFill>
                            <a:srgbClr val="000000"/>
                          </a:solidFill>
                          <a:latin typeface="Century Gothic"/>
                        </a:rPr>
                        <a:t>8,3%</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27,3%</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25,9%</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Campania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3,3%</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16,0%</a:t>
                      </a:r>
                    </a:p>
                  </a:txBody>
                  <a:tcPr marL="8379" marR="8379" marT="8379" marB="0" anchor="b">
                    <a:lnL>
                      <a:noFill/>
                    </a:lnL>
                    <a:lnR>
                      <a:noFill/>
                    </a:lnR>
                    <a:lnT>
                      <a:noFill/>
                    </a:lnT>
                    <a:lnB>
                      <a:noFill/>
                    </a:lnB>
                  </a:tcPr>
                </a:tc>
                <a:tc>
                  <a:txBody>
                    <a:bodyPr/>
                    <a:lstStyle/>
                    <a:p>
                      <a:pPr algn="ctr" fontAlgn="b"/>
                      <a:r>
                        <a:rPr lang="it-IT" sz="1200" b="0" i="1" u="none" strike="noStrike" dirty="0">
                          <a:solidFill>
                            <a:srgbClr val="000000"/>
                          </a:solidFill>
                          <a:latin typeface="Century Gothic"/>
                        </a:rPr>
                        <a:t>20,0%</a:t>
                      </a:r>
                    </a:p>
                  </a:txBody>
                  <a:tcPr marL="8379" marR="8379" marT="8379" marB="0" anchor="b">
                    <a:lnL>
                      <a:noFill/>
                    </a:lnL>
                    <a:lnR>
                      <a:noFill/>
                    </a:lnR>
                    <a:lnT>
                      <a:noFill/>
                    </a:lnT>
                    <a:lnB>
                      <a:noFill/>
                    </a:lnB>
                  </a:tcPr>
                </a:tc>
                <a:tc>
                  <a:txBody>
                    <a:bodyPr/>
                    <a:lstStyle/>
                    <a:p>
                      <a:pPr algn="ctr" fontAlgn="b"/>
                      <a:r>
                        <a:rPr lang="it-IT" sz="1200" b="0" i="1" u="none" strike="noStrike" dirty="0">
                          <a:solidFill>
                            <a:srgbClr val="000000"/>
                          </a:solidFill>
                          <a:latin typeface="Century Gothic"/>
                        </a:rPr>
                        <a:t>24,8%</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22,1%</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20,0%</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Puglia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3,2%</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13,2%</a:t>
                      </a:r>
                    </a:p>
                  </a:txBody>
                  <a:tcPr marL="8379" marR="8379" marT="8379" marB="0" anchor="b">
                    <a:lnL>
                      <a:noFill/>
                    </a:lnL>
                    <a:lnR>
                      <a:noFill/>
                    </a:lnR>
                    <a:lnT>
                      <a:noFill/>
                    </a:lnT>
                    <a:lnB>
                      <a:noFill/>
                    </a:lnB>
                  </a:tcPr>
                </a:tc>
                <a:tc>
                  <a:txBody>
                    <a:bodyPr/>
                    <a:lstStyle/>
                    <a:p>
                      <a:pPr algn="ctr" fontAlgn="b"/>
                      <a:r>
                        <a:rPr lang="it-IT" sz="1200" b="0" i="1" u="none" strike="noStrike" dirty="0">
                          <a:solidFill>
                            <a:srgbClr val="000000"/>
                          </a:solidFill>
                          <a:latin typeface="Century Gothic"/>
                        </a:rPr>
                        <a:t>17,4%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11,3%</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18,8%</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17,1%</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Basilicata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4,7%</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15,4%</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24,9%</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33,3%</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24,6%</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22,6%</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Calabria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6,5%</a:t>
                      </a:r>
                    </a:p>
                  </a:txBody>
                  <a:tcPr marL="8379" marR="8379" marT="8379" marB="0" anchor="b">
                    <a:lnL>
                      <a:noFill/>
                    </a:lnL>
                    <a:lnR>
                      <a:noFill/>
                    </a:lnR>
                    <a:lnT>
                      <a:noFill/>
                    </a:lnT>
                    <a:lnB>
                      <a:noFill/>
                    </a:lnB>
                  </a:tcPr>
                </a:tc>
                <a:tc>
                  <a:txBody>
                    <a:bodyPr/>
                    <a:lstStyle/>
                    <a:p>
                      <a:pPr algn="ctr" fontAlgn="b"/>
                      <a:r>
                        <a:rPr lang="it-IT" sz="1200" b="0" i="1" u="none" strike="noStrike" dirty="0">
                          <a:solidFill>
                            <a:srgbClr val="000000"/>
                          </a:solidFill>
                          <a:latin typeface="Century Gothic"/>
                        </a:rPr>
                        <a:t>23,5%</a:t>
                      </a:r>
                    </a:p>
                  </a:txBody>
                  <a:tcPr marL="8379" marR="8379" marT="8379" marB="0" anchor="b">
                    <a:lnL>
                      <a:noFill/>
                    </a:lnL>
                    <a:lnR>
                      <a:noFill/>
                    </a:lnR>
                    <a:lnT>
                      <a:noFill/>
                    </a:lnT>
                    <a:lnB>
                      <a:noFill/>
                    </a:lnB>
                    <a:noFill/>
                  </a:tcPr>
                </a:tc>
                <a:tc>
                  <a:txBody>
                    <a:bodyPr/>
                    <a:lstStyle/>
                    <a:p>
                      <a:pPr algn="ctr" fontAlgn="b"/>
                      <a:r>
                        <a:rPr lang="it-IT" sz="1200" b="0" i="1" u="none" strike="noStrike" dirty="0">
                          <a:solidFill>
                            <a:srgbClr val="000000"/>
                          </a:solidFill>
                          <a:latin typeface="Century Gothic"/>
                        </a:rPr>
                        <a:t>26,9%</a:t>
                      </a:r>
                    </a:p>
                  </a:txBody>
                  <a:tcPr marL="8379" marR="8379" marT="8379" marB="0" anchor="b">
                    <a:lnL>
                      <a:noFill/>
                    </a:lnL>
                    <a:lnR>
                      <a:noFill/>
                    </a:lnR>
                    <a:lnT>
                      <a:noFill/>
                    </a:lnT>
                    <a:lnB>
                      <a:noFill/>
                    </a:lnB>
                    <a:noFill/>
                  </a:tcPr>
                </a:tc>
                <a:tc>
                  <a:txBody>
                    <a:bodyPr/>
                    <a:lstStyle/>
                    <a:p>
                      <a:pPr algn="ctr" fontAlgn="b"/>
                      <a:r>
                        <a:rPr lang="it-IT" sz="1200" b="0" i="1" u="none" strike="noStrike" dirty="0">
                          <a:solidFill>
                            <a:srgbClr val="000000"/>
                          </a:solidFill>
                          <a:latin typeface="Century Gothic"/>
                        </a:rPr>
                        <a:t>34,6%</a:t>
                      </a:r>
                    </a:p>
                  </a:txBody>
                  <a:tcPr marL="8379" marR="8379" marT="8379" marB="0" anchor="b">
                    <a:lnL>
                      <a:noFill/>
                    </a:lnL>
                    <a:lnR>
                      <a:noFill/>
                    </a:lnR>
                    <a:lnT>
                      <a:noFill/>
                    </a:lnT>
                    <a:lnB>
                      <a:noFill/>
                    </a:lnB>
                    <a:solidFill>
                      <a:srgbClr val="FFFF00"/>
                    </a:solidFill>
                  </a:tcPr>
                </a:tc>
                <a:tc>
                  <a:txBody>
                    <a:bodyPr/>
                    <a:lstStyle/>
                    <a:p>
                      <a:pPr algn="ctr" fontAlgn="b"/>
                      <a:r>
                        <a:rPr lang="it-IT" sz="1200" b="0" i="0" u="none" strike="noStrike" dirty="0">
                          <a:solidFill>
                            <a:srgbClr val="000000"/>
                          </a:solidFill>
                          <a:latin typeface="Century Gothic"/>
                        </a:rPr>
                        <a:t>29,4%</a:t>
                      </a:r>
                    </a:p>
                  </a:txBody>
                  <a:tcPr marL="8379" marR="8379" marT="8379" marB="0" anchor="b">
                    <a:lnL>
                      <a:noFill/>
                    </a:lnL>
                    <a:lnR>
                      <a:noFill/>
                    </a:lnR>
                    <a:lnT>
                      <a:noFill/>
                    </a:lnT>
                    <a:lnB>
                      <a:noFill/>
                    </a:lnB>
                    <a:solidFill>
                      <a:srgbClr val="FFFF00"/>
                    </a:solidFill>
                  </a:tcPr>
                </a:tc>
                <a:tc>
                  <a:txBody>
                    <a:bodyPr/>
                    <a:lstStyle/>
                    <a:p>
                      <a:pPr algn="ctr" fontAlgn="b"/>
                      <a:r>
                        <a:rPr lang="it-IT" sz="1200" b="1" i="1" u="none" strike="noStrike">
                          <a:solidFill>
                            <a:srgbClr val="000000"/>
                          </a:solidFill>
                          <a:latin typeface="Century Gothic"/>
                        </a:rPr>
                        <a:t>26,7%</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Sicilia</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5,1%</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13,6%</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23,0%</a:t>
                      </a:r>
                    </a:p>
                  </a:txBody>
                  <a:tcPr marL="8379" marR="8379" marT="8379" marB="0" anchor="b">
                    <a:lnL>
                      <a:noFill/>
                    </a:lnL>
                    <a:lnR>
                      <a:noFill/>
                    </a:lnR>
                    <a:lnT>
                      <a:noFill/>
                    </a:lnT>
                    <a:lnB>
                      <a:noFill/>
                    </a:lnB>
                  </a:tcPr>
                </a:tc>
                <a:tc>
                  <a:txBody>
                    <a:bodyPr/>
                    <a:lstStyle/>
                    <a:p>
                      <a:pPr algn="ctr" fontAlgn="b"/>
                      <a:r>
                        <a:rPr lang="it-IT" sz="1200" b="0" i="1" u="none" strike="noStrike">
                          <a:solidFill>
                            <a:srgbClr val="000000"/>
                          </a:solidFill>
                          <a:latin typeface="Century Gothic"/>
                        </a:rPr>
                        <a:t>19,2%</a:t>
                      </a:r>
                    </a:p>
                  </a:txBody>
                  <a:tcPr marL="8379" marR="8379" marT="8379" marB="0" anchor="b">
                    <a:lnL>
                      <a:noFill/>
                    </a:lnL>
                    <a:lnR>
                      <a:noFill/>
                    </a:lnR>
                    <a:lnT>
                      <a:noFill/>
                    </a:lnT>
                    <a:lnB>
                      <a:noFill/>
                    </a:lnB>
                  </a:tcPr>
                </a:tc>
                <a:tc>
                  <a:txBody>
                    <a:bodyPr/>
                    <a:lstStyle/>
                    <a:p>
                      <a:pPr algn="ctr" fontAlgn="b"/>
                      <a:r>
                        <a:rPr lang="it-IT" sz="1200" b="0" i="0" u="none" strike="noStrike">
                          <a:solidFill>
                            <a:srgbClr val="000000"/>
                          </a:solidFill>
                          <a:latin typeface="Century Gothic"/>
                        </a:rPr>
                        <a:t>29,9%</a:t>
                      </a:r>
                    </a:p>
                  </a:txBody>
                  <a:tcPr marL="8379" marR="8379" marT="8379" marB="0" anchor="b">
                    <a:lnL>
                      <a:noFill/>
                    </a:lnL>
                    <a:lnR>
                      <a:noFill/>
                    </a:lnR>
                    <a:lnT>
                      <a:noFill/>
                    </a:lnT>
                    <a:lnB>
                      <a:noFill/>
                    </a:lnB>
                  </a:tcPr>
                </a:tc>
                <a:tc>
                  <a:txBody>
                    <a:bodyPr/>
                    <a:lstStyle/>
                    <a:p>
                      <a:pPr algn="ctr" fontAlgn="b"/>
                      <a:r>
                        <a:rPr lang="it-IT" sz="1200" b="1" i="1" u="none" strike="noStrike">
                          <a:solidFill>
                            <a:srgbClr val="000000"/>
                          </a:solidFill>
                          <a:latin typeface="Century Gothic"/>
                        </a:rPr>
                        <a:t>26,6%</a:t>
                      </a:r>
                    </a:p>
                  </a:txBody>
                  <a:tcPr marL="8379" marR="8379" marT="8379" marB="0" anchor="b">
                    <a:lnL>
                      <a:noFill/>
                    </a:lnL>
                    <a:lnR>
                      <a:noFill/>
                    </a:lnR>
                    <a:lnT>
                      <a:noFill/>
                    </a:lnT>
                    <a:lnB>
                      <a:noFill/>
                    </a:lnB>
                  </a:tcPr>
                </a:tc>
              </a:tr>
              <a:tr h="167588">
                <a:tc>
                  <a:txBody>
                    <a:bodyPr/>
                    <a:lstStyle/>
                    <a:p>
                      <a:pPr algn="l" fontAlgn="b"/>
                      <a:r>
                        <a:rPr lang="it-IT" sz="1200" b="0" i="0" u="none" strike="noStrike">
                          <a:solidFill>
                            <a:srgbClr val="000000"/>
                          </a:solidFill>
                          <a:latin typeface="Century Gothic"/>
                        </a:rPr>
                        <a:t>Sardegna</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200" b="0" i="1" u="none" strike="noStrike">
                          <a:solidFill>
                            <a:srgbClr val="000000"/>
                          </a:solidFill>
                          <a:latin typeface="Century Gothic"/>
                        </a:rPr>
                        <a:t>8,7%</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200" b="0" i="1" u="none" strike="noStrike">
                          <a:solidFill>
                            <a:srgbClr val="000000"/>
                          </a:solidFill>
                          <a:latin typeface="Century Gothic"/>
                        </a:rPr>
                        <a:t>15,0%</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200" b="0" i="1" u="none" strike="noStrike">
                          <a:solidFill>
                            <a:srgbClr val="000000"/>
                          </a:solidFill>
                          <a:latin typeface="Century Gothic"/>
                        </a:rPr>
                        <a:t>23,9%</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200" b="0" i="1" u="none" strike="noStrike">
                          <a:solidFill>
                            <a:srgbClr val="000000"/>
                          </a:solidFill>
                          <a:latin typeface="Century Gothic"/>
                        </a:rPr>
                        <a:t>11,1%</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200" b="0" i="0" u="none" strike="noStrike">
                          <a:solidFill>
                            <a:srgbClr val="000000"/>
                          </a:solidFill>
                          <a:latin typeface="Century Gothic"/>
                        </a:rPr>
                        <a:t>27,6%</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200" b="1" i="1" u="none" strike="noStrike">
                          <a:solidFill>
                            <a:srgbClr val="000000"/>
                          </a:solidFill>
                          <a:latin typeface="Century Gothic"/>
                        </a:rPr>
                        <a:t>24,8%</a:t>
                      </a:r>
                    </a:p>
                  </a:txBody>
                  <a:tcPr marL="8379" marR="8379" marT="8379" marB="0" anchor="b">
                    <a:lnL>
                      <a:noFill/>
                    </a:lnL>
                    <a:lnR>
                      <a:noFill/>
                    </a:lnR>
                    <a:lnT>
                      <a:noFill/>
                    </a:lnT>
                    <a:lnB w="6350" cap="flat" cmpd="sng" algn="ctr">
                      <a:solidFill>
                        <a:srgbClr val="000000"/>
                      </a:solidFill>
                      <a:prstDash val="solid"/>
                      <a:round/>
                      <a:headEnd type="none" w="med" len="med"/>
                      <a:tailEnd type="none" w="med" len="med"/>
                    </a:lnB>
                  </a:tcPr>
                </a:tc>
              </a:tr>
              <a:tr h="167588">
                <a:tc>
                  <a:txBody>
                    <a:bodyPr/>
                    <a:lstStyle/>
                    <a:p>
                      <a:pPr algn="l" fontAlgn="b"/>
                      <a:r>
                        <a:rPr lang="it-IT" sz="1200" b="1" i="0" u="none" strike="noStrike" dirty="0">
                          <a:solidFill>
                            <a:srgbClr val="000000"/>
                          </a:solidFill>
                          <a:latin typeface="Century Gothic"/>
                        </a:rPr>
                        <a:t>TOTALE</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200" b="1" i="1" u="none" strike="noStrike">
                          <a:solidFill>
                            <a:srgbClr val="000000"/>
                          </a:solidFill>
                          <a:latin typeface="Century Gothic"/>
                        </a:rPr>
                        <a:t>6,6%</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200" b="1" i="1" u="none" strike="noStrike">
                          <a:solidFill>
                            <a:srgbClr val="000000"/>
                          </a:solidFill>
                          <a:latin typeface="Century Gothic"/>
                        </a:rPr>
                        <a:t>13,8%</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200" b="1" i="1" u="none" strike="noStrike" dirty="0">
                          <a:solidFill>
                            <a:srgbClr val="000000"/>
                          </a:solidFill>
                          <a:latin typeface="Century Gothic"/>
                        </a:rPr>
                        <a:t>19,7%</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200" b="1" i="1" u="none" strike="noStrike" dirty="0">
                          <a:solidFill>
                            <a:srgbClr val="000000"/>
                          </a:solidFill>
                          <a:latin typeface="Century Gothic"/>
                        </a:rPr>
                        <a:t>18,8%</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200" b="1" i="0" u="none" strike="noStrike" dirty="0">
                          <a:solidFill>
                            <a:srgbClr val="000000"/>
                          </a:solidFill>
                          <a:latin typeface="Century Gothic"/>
                        </a:rPr>
                        <a:t>24,9%</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200" b="1" i="1" u="none" strike="noStrike" dirty="0">
                          <a:solidFill>
                            <a:srgbClr val="000000"/>
                          </a:solidFill>
                          <a:latin typeface="Century Gothic"/>
                        </a:rPr>
                        <a:t>22,0%</a:t>
                      </a:r>
                    </a:p>
                  </a:txBody>
                  <a:tcPr marL="8379" marR="8379" marT="837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27672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pic>
        <p:nvPicPr>
          <p:cNvPr id="4" name="Immagine 3" descr="PercenGiovaniAmm.jpg"/>
          <p:cNvPicPr>
            <a:picLocks noChangeAspect="1"/>
          </p:cNvPicPr>
          <p:nvPr/>
        </p:nvPicPr>
        <p:blipFill>
          <a:blip r:embed="rId2" cstate="print"/>
          <a:stretch>
            <a:fillRect/>
          </a:stretch>
        </p:blipFill>
        <p:spPr>
          <a:xfrm>
            <a:off x="2483768" y="1268760"/>
            <a:ext cx="5328592" cy="5441756"/>
          </a:xfrm>
          <a:prstGeom prst="rect">
            <a:avLst/>
          </a:prstGeom>
          <a:ln>
            <a:noFill/>
          </a:ln>
          <a:effectLst>
            <a:softEdge rad="112500"/>
          </a:effectLst>
        </p:spPr>
      </p:pic>
      <p:sp>
        <p:nvSpPr>
          <p:cNvPr id="5" name="Rectangle 4"/>
          <p:cNvSpPr>
            <a:spLocks noChangeArrowheads="1"/>
          </p:cNvSpPr>
          <p:nvPr/>
        </p:nvSpPr>
        <p:spPr bwMode="auto">
          <a:xfrm>
            <a:off x="1979712" y="188640"/>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La mappa dei giovani amministratori</a:t>
            </a:r>
            <a:endParaRPr lang="it-IT" sz="2000" b="1" dirty="0">
              <a:solidFill>
                <a:schemeClr val="accent2"/>
              </a:solidFill>
              <a:latin typeface="Verdana" pitchFamily="34" charset="0"/>
            </a:endParaRPr>
          </a:p>
        </p:txBody>
      </p:sp>
      <p:sp>
        <p:nvSpPr>
          <p:cNvPr id="6" name="CasellaDiTesto 7"/>
          <p:cNvSpPr txBox="1">
            <a:spLocks noChangeArrowheads="1"/>
          </p:cNvSpPr>
          <p:nvPr/>
        </p:nvSpPr>
        <p:spPr bwMode="auto">
          <a:xfrm>
            <a:off x="1907704" y="548680"/>
            <a:ext cx="7056784" cy="738664"/>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Nelle province di Firenze, Crotone, Caltanissetta e Nuoro si registra la maggiore concentrazione di giovani amministratori. Dall’altra parte della scala, troviamo le province di Massa Carrara e Trieste  </a:t>
            </a:r>
          </a:p>
        </p:txBody>
      </p:sp>
      <p:sp>
        <p:nvSpPr>
          <p:cNvPr id="10" name="CasellaDiTesto 9"/>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63676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sp>
        <p:nvSpPr>
          <p:cNvPr id="7" name="Rectangle 4"/>
          <p:cNvSpPr>
            <a:spLocks noChangeArrowheads="1"/>
          </p:cNvSpPr>
          <p:nvPr/>
        </p:nvSpPr>
        <p:spPr bwMode="auto">
          <a:xfrm>
            <a:off x="1907704" y="332656"/>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Dimensione dei comuni e giovani amministratori</a:t>
            </a:r>
            <a:endParaRPr lang="it-IT" sz="2000" b="1" dirty="0">
              <a:solidFill>
                <a:schemeClr val="accent2"/>
              </a:solidFill>
              <a:latin typeface="Verdana" pitchFamily="34" charset="0"/>
            </a:endParaRPr>
          </a:p>
        </p:txBody>
      </p:sp>
      <p:sp>
        <p:nvSpPr>
          <p:cNvPr id="8" name="CasellaDiTesto 7"/>
          <p:cNvSpPr txBox="1">
            <a:spLocks noChangeArrowheads="1"/>
          </p:cNvSpPr>
          <p:nvPr/>
        </p:nvSpPr>
        <p:spPr bwMode="auto">
          <a:xfrm>
            <a:off x="1907704" y="746701"/>
            <a:ext cx="7056784" cy="954107"/>
          </a:xfrm>
          <a:prstGeom prst="rect">
            <a:avLst/>
          </a:prstGeom>
          <a:noFill/>
          <a:ln w="9525">
            <a:noFill/>
            <a:miter lim="800000"/>
            <a:headEnd/>
            <a:tailEnd/>
          </a:ln>
        </p:spPr>
        <p:txBody>
          <a:bodyPr wrap="square">
            <a:spAutoFit/>
          </a:bodyPr>
          <a:lstStyle/>
          <a:p>
            <a:pPr fontAlgn="auto"/>
            <a:r>
              <a:rPr lang="it-IT" sz="1400" dirty="0" smtClean="0">
                <a:latin typeface="Century Gothic" pitchFamily="34" charset="0"/>
              </a:rPr>
              <a:t>O</a:t>
            </a:r>
            <a:r>
              <a:rPr lang="it-IT" sz="1400" dirty="0" smtClean="0">
                <a:latin typeface="Century Gothic" pitchFamily="34" charset="0"/>
              </a:rPr>
              <a:t>ltre 15.000 giovani amministratori  operano in comuni al di sotto dei 5.000 abitanti, ma la loro presenza è comunque molto elevata anche nei comuni al di sopra dei 60.000 abitanti, dove  ne troviamo almeno 5 per ciascuna amministrazione comunale.</a:t>
            </a:r>
            <a:endParaRPr lang="it-IT" sz="1400" dirty="0" smtClean="0">
              <a:latin typeface="Century Gothic" pitchFamily="34" charset="0"/>
            </a:endParaRPr>
          </a:p>
        </p:txBody>
      </p:sp>
      <p:graphicFrame>
        <p:nvGraphicFramePr>
          <p:cNvPr id="12" name="Tabella 11"/>
          <p:cNvGraphicFramePr>
            <a:graphicFrameLocks noGrp="1"/>
          </p:cNvGraphicFramePr>
          <p:nvPr/>
        </p:nvGraphicFramePr>
        <p:xfrm>
          <a:off x="2051720" y="2420890"/>
          <a:ext cx="6768752" cy="3096342"/>
        </p:xfrm>
        <a:graphic>
          <a:graphicData uri="http://schemas.openxmlformats.org/drawingml/2006/table">
            <a:tbl>
              <a:tblPr/>
              <a:tblGrid>
                <a:gridCol w="1723636"/>
                <a:gridCol w="1188346"/>
                <a:gridCol w="524585"/>
                <a:gridCol w="1466697"/>
                <a:gridCol w="537967"/>
                <a:gridCol w="1327521"/>
              </a:tblGrid>
              <a:tr h="840046">
                <a:tc>
                  <a:txBody>
                    <a:bodyPr/>
                    <a:lstStyle/>
                    <a:p>
                      <a:pPr algn="l" rtl="0" fontAlgn="ctr"/>
                      <a:r>
                        <a:rPr lang="it-IT" sz="1300" b="1" i="0" u="none" strike="noStrike" dirty="0">
                          <a:solidFill>
                            <a:srgbClr val="000000"/>
                          </a:solidFill>
                          <a:latin typeface="Century Gothic"/>
                        </a:rPr>
                        <a:t>Classe di ampiezza demografica del comune</a:t>
                      </a:r>
                    </a:p>
                  </a:txBody>
                  <a:tcPr marL="7234" marR="7234" marT="7234" marB="0" anchor="ctr">
                    <a:lnL>
                      <a:noFill/>
                    </a:lnL>
                    <a:lnR>
                      <a:noFill/>
                    </a:lnR>
                    <a:lnT>
                      <a:noFill/>
                    </a:lnT>
                    <a:lnB>
                      <a:noFill/>
                    </a:lnB>
                    <a:solidFill>
                      <a:srgbClr val="E46C0A"/>
                    </a:solidFill>
                  </a:tcPr>
                </a:tc>
                <a:tc>
                  <a:txBody>
                    <a:bodyPr/>
                    <a:lstStyle/>
                    <a:p>
                      <a:pPr algn="r" rtl="0" fontAlgn="ctr"/>
                      <a:r>
                        <a:rPr lang="it-IT" sz="1300" b="1" i="0" u="none" strike="noStrike" dirty="0">
                          <a:solidFill>
                            <a:srgbClr val="000000"/>
                          </a:solidFill>
                          <a:latin typeface="Century Gothic"/>
                        </a:rPr>
                        <a:t>Giovani amministratori</a:t>
                      </a:r>
                    </a:p>
                  </a:txBody>
                  <a:tcPr marL="7234" marR="7234" marT="7234" marB="0" anchor="ctr">
                    <a:lnL>
                      <a:noFill/>
                    </a:lnL>
                    <a:lnR>
                      <a:noFill/>
                    </a:lnR>
                    <a:lnT>
                      <a:noFill/>
                    </a:lnT>
                    <a:lnB>
                      <a:noFill/>
                    </a:lnB>
                    <a:solidFill>
                      <a:srgbClr val="E46C0A"/>
                    </a:solidFill>
                  </a:tcPr>
                </a:tc>
                <a:tc>
                  <a:txBody>
                    <a:bodyPr/>
                    <a:lstStyle/>
                    <a:p>
                      <a:pPr algn="ctr" rtl="0" fontAlgn="ctr"/>
                      <a:r>
                        <a:rPr lang="it-IT" sz="1300" b="1" i="0" u="none" strike="noStrike" dirty="0">
                          <a:solidFill>
                            <a:srgbClr val="000000"/>
                          </a:solidFill>
                          <a:latin typeface="Century Gothic"/>
                        </a:rPr>
                        <a:t> %</a:t>
                      </a:r>
                    </a:p>
                  </a:txBody>
                  <a:tcPr marL="7234" marR="7234" marT="7234" marB="0" anchor="ctr">
                    <a:lnL>
                      <a:noFill/>
                    </a:lnL>
                    <a:lnR>
                      <a:noFill/>
                    </a:lnR>
                    <a:lnT>
                      <a:noFill/>
                    </a:lnT>
                    <a:lnB>
                      <a:noFill/>
                    </a:lnB>
                    <a:solidFill>
                      <a:srgbClr val="E46C0A"/>
                    </a:solidFill>
                  </a:tcPr>
                </a:tc>
                <a:tc>
                  <a:txBody>
                    <a:bodyPr/>
                    <a:lstStyle/>
                    <a:p>
                      <a:pPr algn="r" rtl="0" fontAlgn="ctr"/>
                      <a:r>
                        <a:rPr lang="it-IT" sz="1300" b="1" i="0" u="none" strike="noStrike" dirty="0">
                          <a:solidFill>
                            <a:srgbClr val="000000"/>
                          </a:solidFill>
                          <a:latin typeface="Century Gothic"/>
                        </a:rPr>
                        <a:t>Amministratori </a:t>
                      </a:r>
                      <a:r>
                        <a:rPr lang="it-IT" sz="1300" b="1" i="0" u="none" strike="noStrike" dirty="0" err="1">
                          <a:solidFill>
                            <a:srgbClr val="000000"/>
                          </a:solidFill>
                          <a:latin typeface="Century Gothic"/>
                        </a:rPr>
                        <a:t>over</a:t>
                      </a:r>
                      <a:r>
                        <a:rPr lang="it-IT" sz="1300" b="1" i="0" u="none" strike="noStrike" dirty="0">
                          <a:solidFill>
                            <a:srgbClr val="000000"/>
                          </a:solidFill>
                          <a:latin typeface="Century Gothic"/>
                        </a:rPr>
                        <a:t> 35</a:t>
                      </a:r>
                    </a:p>
                  </a:txBody>
                  <a:tcPr marL="7234" marR="7234" marT="7234" marB="0" anchor="ctr">
                    <a:lnL>
                      <a:noFill/>
                    </a:lnL>
                    <a:lnR>
                      <a:noFill/>
                    </a:lnR>
                    <a:lnT>
                      <a:noFill/>
                    </a:lnT>
                    <a:lnB>
                      <a:noFill/>
                    </a:lnB>
                    <a:solidFill>
                      <a:srgbClr val="E46C0A"/>
                    </a:solidFill>
                  </a:tcPr>
                </a:tc>
                <a:tc>
                  <a:txBody>
                    <a:bodyPr/>
                    <a:lstStyle/>
                    <a:p>
                      <a:pPr algn="ctr" rtl="0" fontAlgn="ctr"/>
                      <a:r>
                        <a:rPr lang="it-IT" sz="1300" b="1" i="0" u="none" strike="noStrike">
                          <a:solidFill>
                            <a:srgbClr val="000000"/>
                          </a:solidFill>
                          <a:latin typeface="Century Gothic"/>
                        </a:rPr>
                        <a:t> %</a:t>
                      </a:r>
                    </a:p>
                  </a:txBody>
                  <a:tcPr marL="7234" marR="7234" marT="7234" marB="0" anchor="ctr">
                    <a:lnL>
                      <a:noFill/>
                    </a:lnL>
                    <a:lnR>
                      <a:noFill/>
                    </a:lnR>
                    <a:lnT>
                      <a:noFill/>
                    </a:lnT>
                    <a:lnB>
                      <a:noFill/>
                    </a:lnB>
                    <a:solidFill>
                      <a:srgbClr val="E46C0A"/>
                    </a:solidFill>
                  </a:tcPr>
                </a:tc>
                <a:tc>
                  <a:txBody>
                    <a:bodyPr/>
                    <a:lstStyle/>
                    <a:p>
                      <a:pPr algn="r" rtl="0" fontAlgn="ctr"/>
                      <a:r>
                        <a:rPr lang="it-IT" sz="1300" b="1" i="0" u="none" strike="noStrike">
                          <a:solidFill>
                            <a:srgbClr val="000000"/>
                          </a:solidFill>
                          <a:latin typeface="Century Gothic"/>
                        </a:rPr>
                        <a:t>Totale amministratori</a:t>
                      </a:r>
                    </a:p>
                  </a:txBody>
                  <a:tcPr marL="7234" marR="7234" marT="7234" marB="0" anchor="ctr">
                    <a:lnL>
                      <a:noFill/>
                    </a:lnL>
                    <a:lnR>
                      <a:noFill/>
                    </a:lnR>
                    <a:lnT>
                      <a:noFill/>
                    </a:lnT>
                    <a:lnB>
                      <a:noFill/>
                    </a:lnB>
                    <a:solidFill>
                      <a:srgbClr val="E46C0A"/>
                    </a:solidFill>
                  </a:tcPr>
                </a:tc>
              </a:tr>
              <a:tr h="282037">
                <a:tc>
                  <a:txBody>
                    <a:bodyPr/>
                    <a:lstStyle/>
                    <a:p>
                      <a:pPr algn="l" rtl="0" fontAlgn="b"/>
                      <a:r>
                        <a:rPr lang="it-IT" sz="1300" b="0" i="0" u="none" strike="noStrike">
                          <a:solidFill>
                            <a:srgbClr val="000000"/>
                          </a:solidFill>
                          <a:latin typeface="Century Gothic"/>
                        </a:rPr>
                        <a:t>0 - 1.999</a:t>
                      </a:r>
                    </a:p>
                  </a:txBody>
                  <a:tcPr marL="7234" marR="7234" marT="7234" marB="0" anchor="b">
                    <a:lnL>
                      <a:noFill/>
                    </a:lnL>
                    <a:lnR>
                      <a:noFill/>
                    </a:lnR>
                    <a:lnT>
                      <a:noFill/>
                    </a:lnT>
                    <a:lnB>
                      <a:noFill/>
                    </a:lnB>
                  </a:tcPr>
                </a:tc>
                <a:tc>
                  <a:txBody>
                    <a:bodyPr/>
                    <a:lstStyle/>
                    <a:p>
                      <a:pPr algn="r" rtl="0" fontAlgn="b"/>
                      <a:r>
                        <a:rPr lang="it-IT" sz="1300" b="0" i="0" u="none" strike="noStrike" dirty="0">
                          <a:solidFill>
                            <a:srgbClr val="000000"/>
                          </a:solidFill>
                          <a:latin typeface="Century Gothic"/>
                        </a:rPr>
                        <a:t>9.035</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24%</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29.087</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76%</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38.122</a:t>
                      </a:r>
                    </a:p>
                  </a:txBody>
                  <a:tcPr marL="7234" marR="7234" marT="7234" marB="0" anchor="b">
                    <a:lnL>
                      <a:noFill/>
                    </a:lnL>
                    <a:lnR>
                      <a:noFill/>
                    </a:lnR>
                    <a:lnT>
                      <a:noFill/>
                    </a:lnT>
                    <a:lnB>
                      <a:noFill/>
                    </a:lnB>
                  </a:tcPr>
                </a:tc>
              </a:tr>
              <a:tr h="282037">
                <a:tc>
                  <a:txBody>
                    <a:bodyPr/>
                    <a:lstStyle/>
                    <a:p>
                      <a:pPr algn="l" rtl="0" fontAlgn="b"/>
                      <a:r>
                        <a:rPr lang="it-IT" sz="1300" b="0" i="0" u="none" strike="noStrike">
                          <a:solidFill>
                            <a:srgbClr val="000000"/>
                          </a:solidFill>
                          <a:latin typeface="Century Gothic"/>
                        </a:rPr>
                        <a:t>2.000 - 4.999</a:t>
                      </a:r>
                    </a:p>
                  </a:txBody>
                  <a:tcPr marL="7234" marR="7234" marT="7234" marB="0" anchor="b">
                    <a:lnL>
                      <a:noFill/>
                    </a:lnL>
                    <a:lnR>
                      <a:noFill/>
                    </a:lnR>
                    <a:lnT>
                      <a:noFill/>
                    </a:lnT>
                    <a:lnB>
                      <a:noFill/>
                    </a:lnB>
                  </a:tcPr>
                </a:tc>
                <a:tc>
                  <a:txBody>
                    <a:bodyPr/>
                    <a:lstStyle/>
                    <a:p>
                      <a:pPr algn="r" rtl="0" fontAlgn="b"/>
                      <a:r>
                        <a:rPr lang="it-IT" sz="1300" b="0" i="0" u="none" strike="noStrike" dirty="0">
                          <a:solidFill>
                            <a:srgbClr val="000000"/>
                          </a:solidFill>
                          <a:latin typeface="Century Gothic"/>
                        </a:rPr>
                        <a:t>6.046</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23%</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19.996</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77%</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26.042</a:t>
                      </a:r>
                    </a:p>
                  </a:txBody>
                  <a:tcPr marL="7234" marR="7234" marT="7234" marB="0" anchor="b">
                    <a:lnL>
                      <a:noFill/>
                    </a:lnL>
                    <a:lnR>
                      <a:noFill/>
                    </a:lnR>
                    <a:lnT>
                      <a:noFill/>
                    </a:lnT>
                    <a:lnB>
                      <a:noFill/>
                    </a:lnB>
                  </a:tcPr>
                </a:tc>
              </a:tr>
              <a:tr h="282037">
                <a:tc>
                  <a:txBody>
                    <a:bodyPr/>
                    <a:lstStyle/>
                    <a:p>
                      <a:pPr algn="l" rtl="0" fontAlgn="b"/>
                      <a:r>
                        <a:rPr lang="it-IT" sz="1300" b="0" i="0" u="none" strike="noStrike">
                          <a:solidFill>
                            <a:srgbClr val="000000"/>
                          </a:solidFill>
                          <a:latin typeface="Century Gothic"/>
                        </a:rPr>
                        <a:t>5.000 - 9.999</a:t>
                      </a:r>
                    </a:p>
                  </a:txBody>
                  <a:tcPr marL="7234" marR="7234" marT="7234" marB="0" anchor="b">
                    <a:lnL>
                      <a:noFill/>
                    </a:lnL>
                    <a:lnR>
                      <a:noFill/>
                    </a:lnR>
                    <a:lnT>
                      <a:noFill/>
                    </a:lnT>
                    <a:lnB>
                      <a:noFill/>
                    </a:lnB>
                  </a:tcPr>
                </a:tc>
                <a:tc>
                  <a:txBody>
                    <a:bodyPr/>
                    <a:lstStyle/>
                    <a:p>
                      <a:pPr algn="r" rtl="0" fontAlgn="b"/>
                      <a:r>
                        <a:rPr lang="it-IT" sz="1300" b="0" i="0" u="none" strike="noStrike" dirty="0">
                          <a:solidFill>
                            <a:srgbClr val="000000"/>
                          </a:solidFill>
                          <a:latin typeface="Century Gothic"/>
                        </a:rPr>
                        <a:t>3.439</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21%</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12.721</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79%</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16.160</a:t>
                      </a:r>
                    </a:p>
                  </a:txBody>
                  <a:tcPr marL="7234" marR="7234" marT="7234" marB="0" anchor="b">
                    <a:lnL>
                      <a:noFill/>
                    </a:lnL>
                    <a:lnR>
                      <a:noFill/>
                    </a:lnR>
                    <a:lnT>
                      <a:noFill/>
                    </a:lnT>
                    <a:lnB>
                      <a:noFill/>
                    </a:lnB>
                  </a:tcPr>
                </a:tc>
              </a:tr>
              <a:tr h="282037">
                <a:tc>
                  <a:txBody>
                    <a:bodyPr/>
                    <a:lstStyle/>
                    <a:p>
                      <a:pPr algn="l" rtl="0" fontAlgn="b"/>
                      <a:r>
                        <a:rPr lang="it-IT" sz="1300" b="0" i="0" u="none" strike="noStrike">
                          <a:solidFill>
                            <a:srgbClr val="000000"/>
                          </a:solidFill>
                          <a:latin typeface="Century Gothic"/>
                        </a:rPr>
                        <a:t>10.000 - 19.999</a:t>
                      </a:r>
                    </a:p>
                  </a:txBody>
                  <a:tcPr marL="7234" marR="7234" marT="7234" marB="0" anchor="b">
                    <a:lnL>
                      <a:noFill/>
                    </a:lnL>
                    <a:lnR>
                      <a:noFill/>
                    </a:lnR>
                    <a:lnT>
                      <a:noFill/>
                    </a:lnT>
                    <a:lnB>
                      <a:noFill/>
                    </a:lnB>
                  </a:tcPr>
                </a:tc>
                <a:tc>
                  <a:txBody>
                    <a:bodyPr/>
                    <a:lstStyle/>
                    <a:p>
                      <a:pPr algn="r" rtl="0" fontAlgn="b"/>
                      <a:r>
                        <a:rPr lang="it-IT" sz="1300" b="0" i="0" u="none" strike="noStrike" dirty="0">
                          <a:solidFill>
                            <a:srgbClr val="000000"/>
                          </a:solidFill>
                          <a:latin typeface="Century Gothic"/>
                        </a:rPr>
                        <a:t>2.573</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20%</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10.318</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80%</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12.891</a:t>
                      </a:r>
                    </a:p>
                  </a:txBody>
                  <a:tcPr marL="7234" marR="7234" marT="7234" marB="0" anchor="b">
                    <a:lnL>
                      <a:noFill/>
                    </a:lnL>
                    <a:lnR>
                      <a:noFill/>
                    </a:lnR>
                    <a:lnT>
                      <a:noFill/>
                    </a:lnT>
                    <a:lnB>
                      <a:noFill/>
                    </a:lnB>
                  </a:tcPr>
                </a:tc>
              </a:tr>
              <a:tr h="282037">
                <a:tc>
                  <a:txBody>
                    <a:bodyPr/>
                    <a:lstStyle/>
                    <a:p>
                      <a:pPr algn="l" rtl="0" fontAlgn="b"/>
                      <a:r>
                        <a:rPr lang="it-IT" sz="1300" b="0" i="0" u="none" strike="noStrike">
                          <a:solidFill>
                            <a:srgbClr val="000000"/>
                          </a:solidFill>
                          <a:latin typeface="Century Gothic"/>
                        </a:rPr>
                        <a:t>20.000 - 59.999</a:t>
                      </a:r>
                    </a:p>
                  </a:txBody>
                  <a:tcPr marL="7234" marR="7234" marT="7234" marB="0" anchor="b">
                    <a:lnL>
                      <a:noFill/>
                    </a:lnL>
                    <a:lnR>
                      <a:noFill/>
                    </a:lnR>
                    <a:lnT>
                      <a:noFill/>
                    </a:lnT>
                    <a:lnB>
                      <a:noFill/>
                    </a:lnB>
                  </a:tcPr>
                </a:tc>
                <a:tc>
                  <a:txBody>
                    <a:bodyPr/>
                    <a:lstStyle/>
                    <a:p>
                      <a:pPr algn="r" rtl="0" fontAlgn="b"/>
                      <a:r>
                        <a:rPr lang="it-IT" sz="1300" b="0" i="0" u="none" strike="noStrike" dirty="0">
                          <a:solidFill>
                            <a:srgbClr val="000000"/>
                          </a:solidFill>
                          <a:latin typeface="Century Gothic"/>
                        </a:rPr>
                        <a:t>1.887</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18%</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8.326</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82%</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10.213</a:t>
                      </a:r>
                    </a:p>
                  </a:txBody>
                  <a:tcPr marL="7234" marR="7234" marT="7234" marB="0" anchor="b">
                    <a:lnL>
                      <a:noFill/>
                    </a:lnL>
                    <a:lnR>
                      <a:noFill/>
                    </a:lnR>
                    <a:lnT>
                      <a:noFill/>
                    </a:lnT>
                    <a:lnB>
                      <a:noFill/>
                    </a:lnB>
                  </a:tcPr>
                </a:tc>
              </a:tr>
              <a:tr h="282037">
                <a:tc>
                  <a:txBody>
                    <a:bodyPr/>
                    <a:lstStyle/>
                    <a:p>
                      <a:pPr algn="l" rtl="0" fontAlgn="b"/>
                      <a:r>
                        <a:rPr lang="it-IT" sz="1300" b="0" i="0" u="none" strike="noStrike">
                          <a:solidFill>
                            <a:srgbClr val="000000"/>
                          </a:solidFill>
                          <a:latin typeface="Century Gothic"/>
                        </a:rPr>
                        <a:t>60.000 - 249.999</a:t>
                      </a:r>
                    </a:p>
                  </a:txBody>
                  <a:tcPr marL="7234" marR="7234" marT="7234" marB="0" anchor="b">
                    <a:lnL>
                      <a:noFill/>
                    </a:lnL>
                    <a:lnR>
                      <a:noFill/>
                    </a:lnR>
                    <a:lnT>
                      <a:noFill/>
                    </a:lnT>
                    <a:lnB>
                      <a:noFill/>
                    </a:lnB>
                  </a:tcPr>
                </a:tc>
                <a:tc>
                  <a:txBody>
                    <a:bodyPr/>
                    <a:lstStyle/>
                    <a:p>
                      <a:pPr algn="r" rtl="0" fontAlgn="b"/>
                      <a:r>
                        <a:rPr lang="it-IT" sz="1300" b="0" i="0" u="none" strike="noStrike" dirty="0">
                          <a:solidFill>
                            <a:srgbClr val="000000"/>
                          </a:solidFill>
                          <a:latin typeface="Century Gothic"/>
                        </a:rPr>
                        <a:t>501</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16%</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2.679</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84%</a:t>
                      </a:r>
                    </a:p>
                  </a:txBody>
                  <a:tcPr marL="7234" marR="7234" marT="7234" marB="0" anchor="b">
                    <a:lnL>
                      <a:noFill/>
                    </a:lnL>
                    <a:lnR>
                      <a:noFill/>
                    </a:lnR>
                    <a:lnT>
                      <a:noFill/>
                    </a:lnT>
                    <a:lnB>
                      <a:noFill/>
                    </a:lnB>
                  </a:tcPr>
                </a:tc>
                <a:tc>
                  <a:txBody>
                    <a:bodyPr/>
                    <a:lstStyle/>
                    <a:p>
                      <a:pPr algn="r" rtl="0" fontAlgn="b"/>
                      <a:r>
                        <a:rPr lang="it-IT" sz="1300" b="0" i="0" u="none" strike="noStrike">
                          <a:solidFill>
                            <a:srgbClr val="000000"/>
                          </a:solidFill>
                          <a:latin typeface="Century Gothic"/>
                        </a:rPr>
                        <a:t>3.180</a:t>
                      </a:r>
                    </a:p>
                  </a:txBody>
                  <a:tcPr marL="7234" marR="7234" marT="7234" marB="0" anchor="b">
                    <a:lnL>
                      <a:noFill/>
                    </a:lnL>
                    <a:lnR>
                      <a:noFill/>
                    </a:lnR>
                    <a:lnT>
                      <a:noFill/>
                    </a:lnT>
                    <a:lnB>
                      <a:noFill/>
                    </a:lnB>
                  </a:tcPr>
                </a:tc>
              </a:tr>
              <a:tr h="282037">
                <a:tc>
                  <a:txBody>
                    <a:bodyPr/>
                    <a:lstStyle/>
                    <a:p>
                      <a:pPr algn="l" rtl="0" fontAlgn="b"/>
                      <a:r>
                        <a:rPr lang="it-IT" sz="1300" b="0" i="0" u="none" strike="noStrike">
                          <a:solidFill>
                            <a:srgbClr val="000000"/>
                          </a:solidFill>
                          <a:latin typeface="Century Gothic"/>
                        </a:rPr>
                        <a:t>&gt;= 250.000</a:t>
                      </a:r>
                    </a:p>
                  </a:txBody>
                  <a:tcPr marL="7234" marR="7234" marT="72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rtl="0" fontAlgn="b"/>
                      <a:r>
                        <a:rPr lang="it-IT" sz="1300" b="0" i="0" u="none" strike="noStrike" dirty="0">
                          <a:solidFill>
                            <a:srgbClr val="000000"/>
                          </a:solidFill>
                          <a:latin typeface="Century Gothic"/>
                        </a:rPr>
                        <a:t>69</a:t>
                      </a:r>
                    </a:p>
                  </a:txBody>
                  <a:tcPr marL="7234" marR="7234" marT="72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rtl="0" fontAlgn="b"/>
                      <a:r>
                        <a:rPr lang="it-IT" sz="1300" b="0" i="0" u="none" strike="noStrike">
                          <a:solidFill>
                            <a:srgbClr val="000000"/>
                          </a:solidFill>
                          <a:latin typeface="Century Gothic"/>
                        </a:rPr>
                        <a:t>12%</a:t>
                      </a:r>
                    </a:p>
                  </a:txBody>
                  <a:tcPr marL="7234" marR="7234" marT="72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rtl="0" fontAlgn="b"/>
                      <a:r>
                        <a:rPr lang="it-IT" sz="1300" b="0" i="0" u="none" strike="noStrike">
                          <a:solidFill>
                            <a:srgbClr val="000000"/>
                          </a:solidFill>
                          <a:latin typeface="Century Gothic"/>
                        </a:rPr>
                        <a:t>509</a:t>
                      </a:r>
                    </a:p>
                  </a:txBody>
                  <a:tcPr marL="7234" marR="7234" marT="72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rtl="0" fontAlgn="b"/>
                      <a:r>
                        <a:rPr lang="it-IT" sz="1300" b="0" i="0" u="none" strike="noStrike">
                          <a:solidFill>
                            <a:srgbClr val="000000"/>
                          </a:solidFill>
                          <a:latin typeface="Century Gothic"/>
                        </a:rPr>
                        <a:t>88%</a:t>
                      </a:r>
                    </a:p>
                  </a:txBody>
                  <a:tcPr marL="7234" marR="7234" marT="72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rtl="0" fontAlgn="b"/>
                      <a:r>
                        <a:rPr lang="it-IT" sz="1300" b="0" i="0" u="none" strike="noStrike">
                          <a:solidFill>
                            <a:srgbClr val="000000"/>
                          </a:solidFill>
                          <a:latin typeface="Century Gothic"/>
                        </a:rPr>
                        <a:t>578</a:t>
                      </a:r>
                    </a:p>
                  </a:txBody>
                  <a:tcPr marL="7234" marR="7234" marT="7234" marB="0" anchor="b">
                    <a:lnL>
                      <a:noFill/>
                    </a:lnL>
                    <a:lnR>
                      <a:noFill/>
                    </a:lnR>
                    <a:lnT>
                      <a:noFill/>
                    </a:lnT>
                    <a:lnB w="6350" cap="flat" cmpd="sng" algn="ctr">
                      <a:solidFill>
                        <a:srgbClr val="000000"/>
                      </a:solidFill>
                      <a:prstDash val="solid"/>
                      <a:round/>
                      <a:headEnd type="none" w="med" len="med"/>
                      <a:tailEnd type="none" w="med" len="med"/>
                    </a:lnB>
                  </a:tcPr>
                </a:tc>
              </a:tr>
              <a:tr h="282037">
                <a:tc>
                  <a:txBody>
                    <a:bodyPr/>
                    <a:lstStyle/>
                    <a:p>
                      <a:pPr algn="l" rtl="0" fontAlgn="b"/>
                      <a:r>
                        <a:rPr lang="it-IT" sz="1300" b="1" i="0" u="none" strike="noStrike">
                          <a:solidFill>
                            <a:srgbClr val="000000"/>
                          </a:solidFill>
                          <a:latin typeface="Century Gothic"/>
                        </a:rPr>
                        <a:t>Totale</a:t>
                      </a:r>
                    </a:p>
                  </a:txBody>
                  <a:tcPr marL="7234" marR="7234" marT="72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it-IT" sz="1300" b="1" i="0" u="none" strike="noStrike" dirty="0">
                          <a:solidFill>
                            <a:srgbClr val="000000"/>
                          </a:solidFill>
                          <a:latin typeface="Century Gothic"/>
                        </a:rPr>
                        <a:t>23.550</a:t>
                      </a:r>
                    </a:p>
                  </a:txBody>
                  <a:tcPr marL="7234" marR="7234" marT="72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it-IT" sz="1300" b="1" i="0" u="none" strike="noStrike">
                          <a:solidFill>
                            <a:srgbClr val="000000"/>
                          </a:solidFill>
                          <a:latin typeface="Century Gothic"/>
                        </a:rPr>
                        <a:t> </a:t>
                      </a:r>
                    </a:p>
                  </a:txBody>
                  <a:tcPr marL="7234" marR="7234" marT="72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it-IT" sz="1300" b="1" i="0" u="none" strike="noStrike">
                          <a:solidFill>
                            <a:srgbClr val="000000"/>
                          </a:solidFill>
                          <a:latin typeface="Century Gothic"/>
                        </a:rPr>
                        <a:t>83.636</a:t>
                      </a:r>
                    </a:p>
                  </a:txBody>
                  <a:tcPr marL="7234" marR="7234" marT="72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it-IT" sz="1300" b="1" i="0" u="none" strike="noStrike">
                          <a:solidFill>
                            <a:srgbClr val="000000"/>
                          </a:solidFill>
                          <a:latin typeface="Century Gothic"/>
                        </a:rPr>
                        <a:t> </a:t>
                      </a:r>
                    </a:p>
                  </a:txBody>
                  <a:tcPr marL="7234" marR="7234" marT="72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it-IT" sz="1300" b="1" i="0" u="none" strike="noStrike" dirty="0">
                          <a:solidFill>
                            <a:srgbClr val="000000"/>
                          </a:solidFill>
                          <a:latin typeface="Century Gothic"/>
                        </a:rPr>
                        <a:t>107.186</a:t>
                      </a:r>
                    </a:p>
                  </a:txBody>
                  <a:tcPr marL="7234" marR="7234" marT="72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3" name="CasellaDiTesto 12"/>
          <p:cNvSpPr txBox="1"/>
          <p:nvPr/>
        </p:nvSpPr>
        <p:spPr>
          <a:xfrm>
            <a:off x="5172492" y="6581001"/>
            <a:ext cx="4008020" cy="276999"/>
          </a:xfrm>
          <a:prstGeom prst="rect">
            <a:avLst/>
          </a:prstGeom>
          <a:noFill/>
        </p:spPr>
        <p:txBody>
          <a:bodyPr wrap="none" rtlCol="0">
            <a:spAutoFit/>
          </a:bodyPr>
          <a:lstStyle/>
          <a:p>
            <a:r>
              <a:rPr lang="it-IT" sz="1200" i="1" dirty="0" smtClean="0"/>
              <a:t>Fonte: Elaborazione su dati Ministero dell’Interno  e Istat 2015</a:t>
            </a:r>
            <a:endParaRPr lang="it-IT" sz="1200"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63676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sp>
        <p:nvSpPr>
          <p:cNvPr id="8" name="CasellaDiTesto 7"/>
          <p:cNvSpPr txBox="1">
            <a:spLocks noChangeArrowheads="1"/>
          </p:cNvSpPr>
          <p:nvPr/>
        </p:nvSpPr>
        <p:spPr bwMode="auto">
          <a:xfrm>
            <a:off x="1907704" y="908720"/>
            <a:ext cx="7056784" cy="738664"/>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La presenza di </a:t>
            </a:r>
            <a:r>
              <a:rPr lang="it-IT" sz="1400" dirty="0" smtClean="0">
                <a:latin typeface="Century Gothic" pitchFamily="34" charset="0"/>
              </a:rPr>
              <a:t>giovani </a:t>
            </a:r>
            <a:r>
              <a:rPr lang="it-IT" sz="1400" dirty="0" smtClean="0">
                <a:latin typeface="Century Gothic" pitchFamily="34" charset="0"/>
              </a:rPr>
              <a:t>amministratori, è inversamente proporzionale alla dimensione demografica del Comune e la grande maggioranza di loro opera nei comuni di più piccole dimensioni</a:t>
            </a:r>
            <a:endParaRPr lang="it-IT" sz="1400" b="1" dirty="0">
              <a:latin typeface="Century Gothic" pitchFamily="34" charset="0"/>
            </a:endParaRPr>
          </a:p>
        </p:txBody>
      </p:sp>
      <p:sp>
        <p:nvSpPr>
          <p:cNvPr id="12" name="CasellaDiTesto 11"/>
          <p:cNvSpPr txBox="1"/>
          <p:nvPr/>
        </p:nvSpPr>
        <p:spPr>
          <a:xfrm>
            <a:off x="5172492" y="6581001"/>
            <a:ext cx="4008020" cy="276999"/>
          </a:xfrm>
          <a:prstGeom prst="rect">
            <a:avLst/>
          </a:prstGeom>
          <a:noFill/>
        </p:spPr>
        <p:txBody>
          <a:bodyPr wrap="none" rtlCol="0">
            <a:spAutoFit/>
          </a:bodyPr>
          <a:lstStyle/>
          <a:p>
            <a:r>
              <a:rPr lang="it-IT" sz="1200" i="1" dirty="0" smtClean="0"/>
              <a:t>Fonte: Elaborazione su dati Ministero dell’Interno  e Istat 2015</a:t>
            </a:r>
            <a:endParaRPr lang="it-IT" sz="1200" i="1" dirty="0"/>
          </a:p>
        </p:txBody>
      </p:sp>
      <p:sp>
        <p:nvSpPr>
          <p:cNvPr id="9" name="Rectangle 4"/>
          <p:cNvSpPr>
            <a:spLocks noChangeArrowheads="1"/>
          </p:cNvSpPr>
          <p:nvPr/>
        </p:nvSpPr>
        <p:spPr bwMode="auto">
          <a:xfrm>
            <a:off x="1835696" y="332656"/>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Dimensione dei comuni e giovani amministratori</a:t>
            </a:r>
            <a:endParaRPr lang="it-IT" sz="2000" b="1" dirty="0">
              <a:solidFill>
                <a:schemeClr val="accent2"/>
              </a:solidFill>
              <a:latin typeface="Verdana" pitchFamily="34" charset="0"/>
            </a:endParaRPr>
          </a:p>
        </p:txBody>
      </p:sp>
      <p:graphicFrame>
        <p:nvGraphicFramePr>
          <p:cNvPr id="10" name="Grafico 9"/>
          <p:cNvGraphicFramePr/>
          <p:nvPr/>
        </p:nvGraphicFramePr>
        <p:xfrm>
          <a:off x="2090737" y="1971674"/>
          <a:ext cx="6585719" cy="412162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63676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sp>
        <p:nvSpPr>
          <p:cNvPr id="7" name="Rectangle 4"/>
          <p:cNvSpPr>
            <a:spLocks noChangeArrowheads="1"/>
          </p:cNvSpPr>
          <p:nvPr/>
        </p:nvSpPr>
        <p:spPr bwMode="auto">
          <a:xfrm>
            <a:off x="1907704" y="332656"/>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I compensi degli amministratori locali</a:t>
            </a:r>
            <a:endParaRPr lang="it-IT" sz="2000" b="1" dirty="0">
              <a:solidFill>
                <a:schemeClr val="accent2"/>
              </a:solidFill>
              <a:latin typeface="Verdana" pitchFamily="34" charset="0"/>
            </a:endParaRPr>
          </a:p>
        </p:txBody>
      </p:sp>
      <p:sp>
        <p:nvSpPr>
          <p:cNvPr id="8" name="CasellaDiTesto 7"/>
          <p:cNvSpPr txBox="1">
            <a:spLocks noChangeArrowheads="1"/>
          </p:cNvSpPr>
          <p:nvPr/>
        </p:nvSpPr>
        <p:spPr bwMode="auto">
          <a:xfrm>
            <a:off x="1907704" y="746701"/>
            <a:ext cx="7056784" cy="954107"/>
          </a:xfrm>
          <a:prstGeom prst="rect">
            <a:avLst/>
          </a:prstGeom>
          <a:noFill/>
          <a:ln w="9525">
            <a:noFill/>
            <a:miter lim="800000"/>
            <a:headEnd/>
            <a:tailEnd/>
          </a:ln>
        </p:spPr>
        <p:txBody>
          <a:bodyPr wrap="square">
            <a:spAutoFit/>
          </a:bodyPr>
          <a:lstStyle/>
          <a:p>
            <a:pPr fontAlgn="auto"/>
            <a:r>
              <a:rPr lang="it-IT" sz="1400" dirty="0" smtClean="0">
                <a:latin typeface="Century Gothic" pitchFamily="34" charset="0"/>
              </a:rPr>
              <a:t>Gli </a:t>
            </a:r>
            <a:r>
              <a:rPr lang="it-IT" sz="1400" dirty="0" smtClean="0">
                <a:latin typeface="Century Gothic" pitchFamily="34" charset="0"/>
              </a:rPr>
              <a:t>emolumenti degli amministratori locali sono tuttora fissati dal DM </a:t>
            </a:r>
            <a:r>
              <a:rPr lang="it-IT" sz="1400" dirty="0" smtClean="0">
                <a:latin typeface="Century Gothic" pitchFamily="34" charset="0"/>
              </a:rPr>
              <a:t>119/2000.</a:t>
            </a:r>
            <a:endParaRPr lang="it-IT" sz="1400" dirty="0" smtClean="0">
              <a:latin typeface="Century Gothic" pitchFamily="34" charset="0"/>
            </a:endParaRPr>
          </a:p>
          <a:p>
            <a:pPr fontAlgn="auto"/>
            <a:r>
              <a:rPr lang="it-IT" sz="1400" dirty="0" smtClean="0">
                <a:latin typeface="Century Gothic" pitchFamily="34" charset="0"/>
              </a:rPr>
              <a:t>Va ricordato che in </a:t>
            </a:r>
            <a:r>
              <a:rPr lang="it-IT" sz="1400" dirty="0" smtClean="0">
                <a:latin typeface="Century Gothic" pitchFamily="34" charset="0"/>
              </a:rPr>
              <a:t>alcuni </a:t>
            </a:r>
            <a:r>
              <a:rPr lang="it-IT" sz="1400" dirty="0" smtClean="0">
                <a:latin typeface="Century Gothic" pitchFamily="34" charset="0"/>
              </a:rPr>
              <a:t>casi, in particolare nei comuni più piccoli dove i giovani amministratori sono maggiormente presenti, gli eletti </a:t>
            </a:r>
            <a:r>
              <a:rPr lang="it-IT" sz="1400" dirty="0" smtClean="0">
                <a:latin typeface="Century Gothic" pitchFamily="34" charset="0"/>
              </a:rPr>
              <a:t>rinunciano all’indennità o ne riducono l’importo a favore dell’Amministrazione</a:t>
            </a:r>
            <a:r>
              <a:rPr lang="it-IT" sz="1400" dirty="0" smtClean="0">
                <a:latin typeface="Century Gothic" pitchFamily="34" charset="0"/>
              </a:rPr>
              <a:t>.</a:t>
            </a:r>
            <a:endParaRPr lang="it-IT" sz="1400" dirty="0" smtClean="0">
              <a:latin typeface="Century Gothic" pitchFamily="34" charset="0"/>
            </a:endParaRPr>
          </a:p>
        </p:txBody>
      </p:sp>
      <p:graphicFrame>
        <p:nvGraphicFramePr>
          <p:cNvPr id="9" name="Tabella 8"/>
          <p:cNvGraphicFramePr>
            <a:graphicFrameLocks noGrp="1"/>
          </p:cNvGraphicFramePr>
          <p:nvPr/>
        </p:nvGraphicFramePr>
        <p:xfrm>
          <a:off x="2267744" y="1916832"/>
          <a:ext cx="6456038" cy="3888432"/>
        </p:xfrm>
        <a:graphic>
          <a:graphicData uri="http://schemas.openxmlformats.org/drawingml/2006/table">
            <a:tbl>
              <a:tblPr/>
              <a:tblGrid>
                <a:gridCol w="2566732"/>
                <a:gridCol w="915131"/>
                <a:gridCol w="1067653"/>
                <a:gridCol w="836940"/>
                <a:gridCol w="1069582"/>
              </a:tblGrid>
              <a:tr h="406565">
                <a:tc rowSpan="2">
                  <a:txBody>
                    <a:bodyPr/>
                    <a:lstStyle/>
                    <a:p>
                      <a:pPr algn="ctr" fontAlgn="ctr"/>
                      <a:r>
                        <a:rPr lang="it-IT" sz="1300" b="1" i="0" u="none" strike="noStrike" dirty="0">
                          <a:solidFill>
                            <a:srgbClr val="000000"/>
                          </a:solidFill>
                          <a:latin typeface="Century Gothic"/>
                        </a:rPr>
                        <a:t>Classi </a:t>
                      </a:r>
                      <a:r>
                        <a:rPr lang="it-IT" sz="1300" b="1" i="0" u="none" strike="noStrike" dirty="0" smtClean="0">
                          <a:solidFill>
                            <a:srgbClr val="000000"/>
                          </a:solidFill>
                          <a:latin typeface="Century Gothic"/>
                        </a:rPr>
                        <a:t> di ampiezza demografica </a:t>
                      </a:r>
                      <a:r>
                        <a:rPr lang="it-IT" sz="1300" b="1" i="0" u="none" strike="noStrike" dirty="0">
                          <a:solidFill>
                            <a:srgbClr val="000000"/>
                          </a:solidFill>
                          <a:latin typeface="Century Gothic"/>
                        </a:rPr>
                        <a:t>dei Comuni</a:t>
                      </a:r>
                    </a:p>
                  </a:txBody>
                  <a:tcPr marL="6824" marR="6824" marT="68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dirty="0">
                          <a:solidFill>
                            <a:srgbClr val="000000"/>
                          </a:solidFill>
                          <a:latin typeface="Century Gothic"/>
                        </a:rPr>
                        <a:t>Sindaco</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a:solidFill>
                            <a:srgbClr val="000000"/>
                          </a:solidFill>
                          <a:latin typeface="Century Gothic"/>
                        </a:rPr>
                        <a:t>Vicesindaco</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a:solidFill>
                            <a:srgbClr val="000000"/>
                          </a:solidFill>
                          <a:latin typeface="Century Gothic"/>
                        </a:rPr>
                        <a:t>Assessore</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a:solidFill>
                            <a:srgbClr val="000000"/>
                          </a:solidFill>
                          <a:latin typeface="Century Gothic"/>
                        </a:rPr>
                        <a:t>Presidente del consiglio</a:t>
                      </a:r>
                    </a:p>
                  </a:txBody>
                  <a:tcPr marL="6824" marR="6824" marT="682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r>
              <a:tr h="406565">
                <a:tc vMerge="1">
                  <a:txBody>
                    <a:bodyPr/>
                    <a:lstStyle/>
                    <a:p>
                      <a:endParaRPr lang="it-IT"/>
                    </a:p>
                  </a:txBody>
                  <a:tcPr/>
                </a:tc>
                <a:tc>
                  <a:txBody>
                    <a:bodyPr/>
                    <a:lstStyle/>
                    <a:p>
                      <a:pPr algn="ctr" fontAlgn="b"/>
                      <a:r>
                        <a:rPr lang="it-IT" sz="1300" b="1" i="0" u="none" strike="noStrike" dirty="0">
                          <a:solidFill>
                            <a:srgbClr val="000000"/>
                          </a:solidFill>
                          <a:latin typeface="Century Gothic"/>
                        </a:rPr>
                        <a:t>Indennità </a:t>
                      </a:r>
                      <a:r>
                        <a:rPr lang="it-IT" sz="1300" b="1" i="0" u="none" strike="noStrike" dirty="0" err="1" smtClean="0">
                          <a:solidFill>
                            <a:srgbClr val="000000"/>
                          </a:solidFill>
                          <a:latin typeface="Century Gothic"/>
                        </a:rPr>
                        <a:t>intera*</a:t>
                      </a:r>
                      <a:endParaRPr lang="it-IT" sz="1300" b="1" i="0" u="none" strike="noStrike" dirty="0">
                        <a:solidFill>
                          <a:srgbClr val="000000"/>
                        </a:solidFill>
                        <a:latin typeface="Century Gothic"/>
                      </a:endParaRP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a:solidFill>
                            <a:srgbClr val="000000"/>
                          </a:solidFill>
                          <a:latin typeface="Century Gothic"/>
                        </a:rPr>
                        <a:t>Indennità intera</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a:solidFill>
                            <a:srgbClr val="000000"/>
                          </a:solidFill>
                          <a:latin typeface="Century Gothic"/>
                        </a:rPr>
                        <a:t>Indennità intera</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c>
                  <a:txBody>
                    <a:bodyPr/>
                    <a:lstStyle/>
                    <a:p>
                      <a:pPr algn="ctr" fontAlgn="b"/>
                      <a:r>
                        <a:rPr lang="it-IT" sz="1300" b="1" i="0" u="none" strike="noStrike" dirty="0">
                          <a:solidFill>
                            <a:srgbClr val="000000"/>
                          </a:solidFill>
                          <a:latin typeface="Century Gothic"/>
                        </a:rPr>
                        <a:t>Indennità intera</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6D0A"/>
                    </a:solidFill>
                  </a:tcPr>
                </a:tc>
              </a:tr>
              <a:tr h="207006">
                <a:tc>
                  <a:txBody>
                    <a:bodyPr/>
                    <a:lstStyle/>
                    <a:p>
                      <a:pPr algn="l" fontAlgn="b"/>
                      <a:r>
                        <a:rPr lang="it-IT" sz="1300" b="0" i="0" u="none" strike="noStrike">
                          <a:solidFill>
                            <a:srgbClr val="000000"/>
                          </a:solidFill>
                          <a:latin typeface="Century Gothic"/>
                        </a:rPr>
                        <a:t>fino a 1.000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1.291,14</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193,67</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129,11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64,56</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006">
                <a:tc>
                  <a:txBody>
                    <a:bodyPr/>
                    <a:lstStyle/>
                    <a:p>
                      <a:pPr algn="l" fontAlgn="b"/>
                      <a:r>
                        <a:rPr lang="it-IT" sz="1300" b="0" i="0" u="none" strike="noStrike">
                          <a:solidFill>
                            <a:srgbClr val="000000"/>
                          </a:solidFill>
                          <a:latin typeface="Century Gothic"/>
                        </a:rPr>
                        <a:t>da 1.001 a 3.000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1.446,08</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289,22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216,91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144,61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006">
                <a:tc>
                  <a:txBody>
                    <a:bodyPr/>
                    <a:lstStyle/>
                    <a:p>
                      <a:pPr algn="l" fontAlgn="b"/>
                      <a:r>
                        <a:rPr lang="it-IT" sz="1300" b="0" i="0" u="none" strike="noStrike">
                          <a:solidFill>
                            <a:srgbClr val="000000"/>
                          </a:solidFill>
                          <a:latin typeface="Century Gothic"/>
                        </a:rPr>
                        <a:t>da 3.001 a 5.000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2.169,12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433,82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325,37</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216,91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006">
                <a:tc>
                  <a:txBody>
                    <a:bodyPr/>
                    <a:lstStyle/>
                    <a:p>
                      <a:pPr algn="l" fontAlgn="b"/>
                      <a:r>
                        <a:rPr lang="it-IT" sz="1300" b="0" i="0" u="none" strike="noStrike">
                          <a:solidFill>
                            <a:srgbClr val="000000"/>
                          </a:solidFill>
                          <a:latin typeface="Century Gothic"/>
                        </a:rPr>
                        <a:t>da 5.001 a 10.000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2.788,87</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1.394,43</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1.254,99</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278,89</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006">
                <a:tc>
                  <a:txBody>
                    <a:bodyPr/>
                    <a:lstStyle/>
                    <a:p>
                      <a:pPr algn="l" fontAlgn="b"/>
                      <a:r>
                        <a:rPr lang="pt-BR" sz="1300" b="0" i="0" u="none" strike="noStrike" dirty="0">
                          <a:solidFill>
                            <a:srgbClr val="000000"/>
                          </a:solidFill>
                          <a:latin typeface="Century Gothic"/>
                        </a:rPr>
                        <a:t>da 10.001 a </a:t>
                      </a:r>
                      <a:r>
                        <a:rPr lang="pt-BR" sz="1300" b="0" i="0" u="none" strike="noStrike" dirty="0" smtClean="0">
                          <a:solidFill>
                            <a:srgbClr val="000000"/>
                          </a:solidFill>
                          <a:latin typeface="Century Gothic"/>
                        </a:rPr>
                        <a:t>15.000</a:t>
                      </a:r>
                      <a:endParaRPr lang="pt-BR" sz="1300" b="0" i="0" u="none" strike="noStrike" dirty="0">
                        <a:solidFill>
                          <a:srgbClr val="000000"/>
                        </a:solidFill>
                        <a:latin typeface="Century Gothic"/>
                      </a:endParaRP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3.098,74</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it-IT" sz="1300" b="0" i="0" u="none" strike="noStrike">
                          <a:solidFill>
                            <a:srgbClr val="000000"/>
                          </a:solidFill>
                          <a:latin typeface="Century Gothic"/>
                        </a:rPr>
                        <a:t>-</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it-IT" sz="1300" b="0" i="0" u="none" strike="noStrike">
                          <a:solidFill>
                            <a:srgbClr val="000000"/>
                          </a:solidFill>
                          <a:latin typeface="Century Gothic"/>
                        </a:rPr>
                        <a:t>-</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309,87</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006">
                <a:tc>
                  <a:txBody>
                    <a:bodyPr/>
                    <a:lstStyle/>
                    <a:p>
                      <a:pPr algn="l" fontAlgn="b"/>
                      <a:r>
                        <a:rPr lang="it-IT" sz="1300" b="0" i="0" u="none" strike="noStrike">
                          <a:solidFill>
                            <a:srgbClr val="000000"/>
                          </a:solidFill>
                          <a:latin typeface="Century Gothic"/>
                        </a:rPr>
                        <a:t>da 10.001 a 30.000 </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dirty="0">
                          <a:solidFill>
                            <a:srgbClr val="000000"/>
                          </a:solidFill>
                          <a:latin typeface="Century Gothic"/>
                        </a:rPr>
                        <a:t>3.098,74</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1.704,31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1.394,43</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1.394,43</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006">
                <a:tc>
                  <a:txBody>
                    <a:bodyPr/>
                    <a:lstStyle/>
                    <a:p>
                      <a:pPr algn="l" fontAlgn="b"/>
                      <a:r>
                        <a:rPr lang="it-IT" sz="1300" b="0" i="0" u="none" strike="noStrike">
                          <a:solidFill>
                            <a:srgbClr val="000000"/>
                          </a:solidFill>
                          <a:latin typeface="Century Gothic"/>
                        </a:rPr>
                        <a:t>da 30.001 a 50.000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3.460,26</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1.903,14</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1.557,12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1.557,12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565">
                <a:tc>
                  <a:txBody>
                    <a:bodyPr/>
                    <a:lstStyle/>
                    <a:p>
                      <a:pPr algn="l" fontAlgn="b"/>
                      <a:r>
                        <a:rPr lang="it-IT" sz="1300" b="0" i="0" u="none" strike="noStrike">
                          <a:solidFill>
                            <a:srgbClr val="000000"/>
                          </a:solidFill>
                          <a:latin typeface="Century Gothic"/>
                        </a:rPr>
                        <a:t>da 50.001 a 100.000 e </a:t>
                      </a:r>
                      <a:r>
                        <a:rPr lang="it-IT" sz="1300" b="0" i="1" u="none" strike="noStrike">
                          <a:solidFill>
                            <a:srgbClr val="000000"/>
                          </a:solidFill>
                          <a:latin typeface="Century Gothic"/>
                        </a:rPr>
                        <a:t>cap. prov.</a:t>
                      </a:r>
                      <a:r>
                        <a:rPr lang="it-IT" sz="1300" b="0" i="0" u="none" strike="noStrike">
                          <a:solidFill>
                            <a:srgbClr val="000000"/>
                          </a:solidFill>
                          <a:latin typeface="Century Gothic"/>
                        </a:rPr>
                        <a:t> fino a 50.000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4.131,66</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3.098,74</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2.478,99</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2.478,99</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565">
                <a:tc>
                  <a:txBody>
                    <a:bodyPr/>
                    <a:lstStyle/>
                    <a:p>
                      <a:pPr algn="l" fontAlgn="b"/>
                      <a:r>
                        <a:rPr lang="pt-BR" sz="1300" b="0" i="0" u="none" strike="noStrike" dirty="0">
                          <a:solidFill>
                            <a:srgbClr val="000000"/>
                          </a:solidFill>
                          <a:latin typeface="Century Gothic"/>
                        </a:rPr>
                        <a:t>da 100.001 a 250.000 e </a:t>
                      </a:r>
                      <a:r>
                        <a:rPr lang="pt-BR" sz="1300" b="0" i="1" u="none" strike="noStrike" dirty="0">
                          <a:solidFill>
                            <a:srgbClr val="000000"/>
                          </a:solidFill>
                          <a:latin typeface="Century Gothic"/>
                        </a:rPr>
                        <a:t>cap. prov.</a:t>
                      </a:r>
                      <a:r>
                        <a:rPr lang="pt-BR" sz="1300" b="0" i="0" u="none" strike="noStrike" dirty="0">
                          <a:solidFill>
                            <a:srgbClr val="000000"/>
                          </a:solidFill>
                          <a:latin typeface="Century Gothic"/>
                        </a:rPr>
                        <a:t> da 50.001 a 100.000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5.009,63</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3.757,22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3.005,78</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3.005,78</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565">
                <a:tc>
                  <a:txBody>
                    <a:bodyPr/>
                    <a:lstStyle/>
                    <a:p>
                      <a:pPr algn="l" fontAlgn="b"/>
                      <a:r>
                        <a:rPr lang="it-IT" sz="1300" b="0" i="0" u="none" strike="noStrike">
                          <a:solidFill>
                            <a:srgbClr val="000000"/>
                          </a:solidFill>
                          <a:latin typeface="Century Gothic"/>
                        </a:rPr>
                        <a:t>da 250.001 a 500.000 e </a:t>
                      </a:r>
                      <a:r>
                        <a:rPr lang="it-IT" sz="1300" b="0" i="1" u="none" strike="noStrike">
                          <a:solidFill>
                            <a:srgbClr val="000000"/>
                          </a:solidFill>
                          <a:latin typeface="Century Gothic"/>
                        </a:rPr>
                        <a:t>cap. prov.</a:t>
                      </a:r>
                      <a:r>
                        <a:rPr lang="it-IT" sz="1300" b="0" i="0" u="none" strike="noStrike">
                          <a:solidFill>
                            <a:srgbClr val="000000"/>
                          </a:solidFill>
                          <a:latin typeface="Century Gothic"/>
                        </a:rPr>
                        <a:t>da 100.001 a 250.000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5.784,32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4.338,24</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3.759,81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3.759,81</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565">
                <a:tc>
                  <a:txBody>
                    <a:bodyPr/>
                    <a:lstStyle/>
                    <a:p>
                      <a:pPr algn="l" fontAlgn="b"/>
                      <a:r>
                        <a:rPr lang="it-IT" sz="1300" b="0" i="1" u="none" strike="noStrike" dirty="0">
                          <a:solidFill>
                            <a:srgbClr val="000000"/>
                          </a:solidFill>
                          <a:latin typeface="Century Gothic"/>
                        </a:rPr>
                        <a:t>oltre</a:t>
                      </a:r>
                      <a:r>
                        <a:rPr lang="it-IT" sz="1300" b="0" i="0" u="none" strike="noStrike" dirty="0">
                          <a:solidFill>
                            <a:srgbClr val="000000"/>
                          </a:solidFill>
                          <a:latin typeface="Century Gothic"/>
                        </a:rPr>
                        <a:t> 500.000, comuni cap. </a:t>
                      </a:r>
                      <a:r>
                        <a:rPr lang="it-IT" sz="1300" b="0" i="0" u="none" strike="noStrike" dirty="0" smtClean="0">
                          <a:solidFill>
                            <a:srgbClr val="000000"/>
                          </a:solidFill>
                          <a:latin typeface="Century Gothic"/>
                        </a:rPr>
                        <a:t>regione**</a:t>
                      </a:r>
                      <a:endParaRPr lang="it-IT" sz="1300" b="0" i="1" u="none" strike="noStrike" dirty="0">
                        <a:solidFill>
                          <a:srgbClr val="000000"/>
                        </a:solidFill>
                        <a:latin typeface="Century Gothic"/>
                      </a:endParaRP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7.798,50</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dirty="0">
                          <a:solidFill>
                            <a:srgbClr val="000000"/>
                          </a:solidFill>
                          <a:latin typeface="Century Gothic"/>
                        </a:rPr>
                        <a:t>5.848,87</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a:solidFill>
                            <a:srgbClr val="000000"/>
                          </a:solidFill>
                          <a:latin typeface="Century Gothic"/>
                        </a:rPr>
                        <a:t>5.069,02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it-IT" sz="1300" b="0" i="0" u="none" strike="noStrike" dirty="0">
                          <a:solidFill>
                            <a:srgbClr val="000000"/>
                          </a:solidFill>
                          <a:latin typeface="Century Gothic"/>
                        </a:rPr>
                        <a:t>5.069,02</a:t>
                      </a:r>
                    </a:p>
                  </a:txBody>
                  <a:tcPr marL="6824" marR="6824" marT="68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0" name="Tabella 9"/>
          <p:cNvGraphicFramePr>
            <a:graphicFrameLocks noGrp="1"/>
          </p:cNvGraphicFramePr>
          <p:nvPr/>
        </p:nvGraphicFramePr>
        <p:xfrm>
          <a:off x="2411760" y="6093296"/>
          <a:ext cx="6552728" cy="512445"/>
        </p:xfrm>
        <a:graphic>
          <a:graphicData uri="http://schemas.openxmlformats.org/drawingml/2006/table">
            <a:tbl>
              <a:tblPr/>
              <a:tblGrid>
                <a:gridCol w="6552728"/>
              </a:tblGrid>
              <a:tr h="209550">
                <a:tc>
                  <a:txBody>
                    <a:bodyPr/>
                    <a:lstStyle/>
                    <a:p>
                      <a:pPr algn="l" fontAlgn="b"/>
                      <a:r>
                        <a:rPr lang="it-IT" sz="1100" b="0" i="0" u="none" strike="noStrike" dirty="0" smtClean="0">
                          <a:solidFill>
                            <a:srgbClr val="000000"/>
                          </a:solidFill>
                          <a:latin typeface="Century Gothic"/>
                        </a:rPr>
                        <a:t>*</a:t>
                      </a:r>
                      <a:r>
                        <a:rPr lang="it-IT" sz="1100" dirty="0" smtClean="0">
                          <a:latin typeface="Century Gothic" pitchFamily="34" charset="0"/>
                        </a:rPr>
                        <a:t>. Gli importi indicati sono mensili lordi e sono soggetti ad una ritenuta del 20% e a una decurtazione, nel caso di amministratori con lavoro dipendente non in aspettativa.</a:t>
                      </a:r>
                      <a:endParaRPr lang="it-IT" sz="1100" b="0" i="0" u="none" strike="noStrike" dirty="0" smtClean="0">
                        <a:solidFill>
                          <a:srgbClr val="000000"/>
                        </a:solidFill>
                        <a:latin typeface="Century Gothic"/>
                      </a:endParaRPr>
                    </a:p>
                    <a:p>
                      <a:pPr algn="l" fontAlgn="b"/>
                      <a:r>
                        <a:rPr lang="it-IT" sz="1100" b="0" i="0" u="none" strike="noStrike" dirty="0" smtClean="0">
                          <a:solidFill>
                            <a:srgbClr val="000000"/>
                          </a:solidFill>
                          <a:latin typeface="Century Gothic"/>
                        </a:rPr>
                        <a:t>**Inclusi comuni </a:t>
                      </a:r>
                      <a:r>
                        <a:rPr lang="it-IT" sz="1100" b="0" i="0" u="none" strike="noStrike" dirty="0">
                          <a:solidFill>
                            <a:srgbClr val="000000"/>
                          </a:solidFill>
                          <a:latin typeface="Century Gothic"/>
                        </a:rPr>
                        <a:t>di cui all’art. 23 del TUEL con oltre 250.000 abitanti</a:t>
                      </a:r>
                    </a:p>
                  </a:txBody>
                  <a:tcPr marL="9525" marR="9525" marT="9525"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27672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pic>
        <p:nvPicPr>
          <p:cNvPr id="11" name="Immagine 10" descr="SindaciEPresidenti.jpg"/>
          <p:cNvPicPr>
            <a:picLocks noChangeAspect="1"/>
          </p:cNvPicPr>
          <p:nvPr/>
        </p:nvPicPr>
        <p:blipFill>
          <a:blip r:embed="rId2" cstate="print"/>
          <a:stretch>
            <a:fillRect/>
          </a:stretch>
        </p:blipFill>
        <p:spPr>
          <a:xfrm>
            <a:off x="2843261" y="1412776"/>
            <a:ext cx="5257131" cy="5277161"/>
          </a:xfrm>
          <a:prstGeom prst="rect">
            <a:avLst/>
          </a:prstGeom>
          <a:ln>
            <a:noFill/>
          </a:ln>
          <a:effectLst>
            <a:softEdge rad="112500"/>
          </a:effectLst>
        </p:spPr>
      </p:pic>
      <p:sp>
        <p:nvSpPr>
          <p:cNvPr id="12" name="Rectangle 4"/>
          <p:cNvSpPr>
            <a:spLocks noChangeArrowheads="1"/>
          </p:cNvSpPr>
          <p:nvPr/>
        </p:nvSpPr>
        <p:spPr bwMode="auto">
          <a:xfrm>
            <a:off x="1979712" y="260648"/>
            <a:ext cx="7344816" cy="707886"/>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La mappa dei Sindaci e dei Presidenti del Consiglio Comunale </a:t>
            </a:r>
            <a:endParaRPr lang="it-IT" sz="2000" b="1" dirty="0">
              <a:solidFill>
                <a:schemeClr val="accent2"/>
              </a:solidFill>
              <a:latin typeface="Verdana" pitchFamily="34" charset="0"/>
            </a:endParaRPr>
          </a:p>
        </p:txBody>
      </p:sp>
      <p:sp>
        <p:nvSpPr>
          <p:cNvPr id="13" name="CasellaDiTesto 7"/>
          <p:cNvSpPr txBox="1">
            <a:spLocks noChangeArrowheads="1"/>
          </p:cNvSpPr>
          <p:nvPr/>
        </p:nvSpPr>
        <p:spPr bwMode="auto">
          <a:xfrm>
            <a:off x="1979712" y="1052736"/>
            <a:ext cx="7056784" cy="523220"/>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In 11 comuni sia il Sindaco che il Presidente del Consiglio Comunale sono giovani</a:t>
            </a:r>
          </a:p>
        </p:txBody>
      </p:sp>
      <p:sp>
        <p:nvSpPr>
          <p:cNvPr id="10" name="CasellaDiTesto 9"/>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2051720" y="260648"/>
            <a:ext cx="7560840" cy="400110"/>
          </a:xfrm>
          <a:prstGeom prst="rect">
            <a:avLst/>
          </a:prstGeom>
          <a:noFill/>
          <a:ln w="9525">
            <a:noFill/>
            <a:miter lim="800000"/>
            <a:headEnd/>
            <a:tailEnd/>
          </a:ln>
        </p:spPr>
        <p:txBody>
          <a:bodyPr wrap="square">
            <a:spAutoFit/>
          </a:bodyPr>
          <a:lstStyle/>
          <a:p>
            <a:r>
              <a:rPr lang="it-IT" sz="2000" b="1" spc="-100" dirty="0" smtClean="0">
                <a:solidFill>
                  <a:schemeClr val="accent2"/>
                </a:solidFill>
                <a:latin typeface="Verdana" pitchFamily="34" charset="0"/>
              </a:rPr>
              <a:t>Uno sguardo al passato: 15 anni di giovani sindaci</a:t>
            </a:r>
            <a:endParaRPr lang="it-IT" sz="2000" b="1" spc="-100" dirty="0">
              <a:solidFill>
                <a:schemeClr val="accent2"/>
              </a:solidFill>
              <a:latin typeface="Verdana" pitchFamily="34" charset="0"/>
            </a:endParaRPr>
          </a:p>
        </p:txBody>
      </p:sp>
      <p:sp>
        <p:nvSpPr>
          <p:cNvPr id="8" name="CasellaDiTesto 7"/>
          <p:cNvSpPr txBox="1">
            <a:spLocks noChangeArrowheads="1"/>
          </p:cNvSpPr>
          <p:nvPr/>
        </p:nvSpPr>
        <p:spPr bwMode="auto">
          <a:xfrm>
            <a:off x="2051720" y="817548"/>
            <a:ext cx="6768752" cy="954107"/>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La presenza di giovani sindaci negli ultimi 15 anni rimane pressoché costante, pur in presenza di oscillazioni annuali rilevanti che rispecchiano l’invecchiamento della popolazione di riferimento e le scadenze elettorali amministrative più significative. </a:t>
            </a:r>
          </a:p>
        </p:txBody>
      </p:sp>
      <p:sp>
        <p:nvSpPr>
          <p:cNvPr id="14" name="CasellaDiTesto 13"/>
          <p:cNvSpPr txBox="1"/>
          <p:nvPr/>
        </p:nvSpPr>
        <p:spPr>
          <a:xfrm>
            <a:off x="5194649" y="6581001"/>
            <a:ext cx="3949351" cy="276999"/>
          </a:xfrm>
          <a:prstGeom prst="rect">
            <a:avLst/>
          </a:prstGeom>
          <a:noFill/>
        </p:spPr>
        <p:txBody>
          <a:bodyPr wrap="none" rtlCol="0">
            <a:spAutoFit/>
          </a:bodyPr>
          <a:lstStyle/>
          <a:p>
            <a:r>
              <a:rPr lang="it-IT" sz="1200" i="1" dirty="0" smtClean="0"/>
              <a:t>Fonte: Elaborazione su dati Ministero dell’Interno 2000-2015</a:t>
            </a:r>
            <a:endParaRPr lang="it-IT" sz="1200" i="1" dirty="0"/>
          </a:p>
        </p:txBody>
      </p:sp>
      <p:graphicFrame>
        <p:nvGraphicFramePr>
          <p:cNvPr id="15" name="Grafico 14"/>
          <p:cNvGraphicFramePr/>
          <p:nvPr>
            <p:extLst>
              <p:ext uri="{D42A27DB-BD31-4B8C-83A1-F6EECF244321}">
                <p14:modId xmlns:p14="http://schemas.microsoft.com/office/powerpoint/2010/main" xmlns="" val="947807757"/>
              </p:ext>
            </p:extLst>
          </p:nvPr>
        </p:nvGraphicFramePr>
        <p:xfrm>
          <a:off x="2051720" y="1844824"/>
          <a:ext cx="6984776" cy="43204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p:cNvSpPr txBox="1"/>
          <p:nvPr/>
        </p:nvSpPr>
        <p:spPr>
          <a:xfrm>
            <a:off x="5201892" y="6549127"/>
            <a:ext cx="3949351" cy="276999"/>
          </a:xfrm>
          <a:prstGeom prst="rect">
            <a:avLst/>
          </a:prstGeom>
          <a:noFill/>
        </p:spPr>
        <p:txBody>
          <a:bodyPr wrap="none" rtlCol="0">
            <a:spAutoFit/>
          </a:bodyPr>
          <a:lstStyle/>
          <a:p>
            <a:r>
              <a:rPr lang="it-IT" sz="1200" i="1" dirty="0" smtClean="0"/>
              <a:t>Fonte: Elaborazione su dati Ministero dell’Interno 2000-2015</a:t>
            </a:r>
            <a:endParaRPr lang="it-IT" sz="1200" i="1" dirty="0"/>
          </a:p>
        </p:txBody>
      </p:sp>
      <p:sp>
        <p:nvSpPr>
          <p:cNvPr id="9" name="Rectangle 4"/>
          <p:cNvSpPr>
            <a:spLocks noChangeArrowheads="1"/>
          </p:cNvSpPr>
          <p:nvPr/>
        </p:nvSpPr>
        <p:spPr bwMode="auto">
          <a:xfrm>
            <a:off x="2051720" y="260648"/>
            <a:ext cx="7416824" cy="707886"/>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Uno sguardo al passato: 15 anni di giovani assessori</a:t>
            </a:r>
            <a:endParaRPr lang="it-IT" sz="2000" b="1" dirty="0">
              <a:solidFill>
                <a:schemeClr val="accent2"/>
              </a:solidFill>
              <a:latin typeface="Verdana" pitchFamily="34" charset="0"/>
            </a:endParaRPr>
          </a:p>
        </p:txBody>
      </p:sp>
      <p:sp>
        <p:nvSpPr>
          <p:cNvPr id="10" name="CasellaDiTesto 7"/>
          <p:cNvSpPr txBox="1">
            <a:spLocks noChangeArrowheads="1"/>
          </p:cNvSpPr>
          <p:nvPr/>
        </p:nvSpPr>
        <p:spPr bwMode="auto">
          <a:xfrm>
            <a:off x="2123728" y="1105580"/>
            <a:ext cx="6480720" cy="523220"/>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Anche il numero degli assessori sotto i 36 anni di età mantiene una tendenza costante nel tempo, con le fisiologiche oscillazioni annuali.</a:t>
            </a:r>
          </a:p>
        </p:txBody>
      </p:sp>
      <p:graphicFrame>
        <p:nvGraphicFramePr>
          <p:cNvPr id="12" name="Grafico 11"/>
          <p:cNvGraphicFramePr/>
          <p:nvPr>
            <p:extLst>
              <p:ext uri="{D42A27DB-BD31-4B8C-83A1-F6EECF244321}">
                <p14:modId xmlns:p14="http://schemas.microsoft.com/office/powerpoint/2010/main" xmlns="" val="2024641972"/>
              </p:ext>
            </p:extLst>
          </p:nvPr>
        </p:nvGraphicFramePr>
        <p:xfrm>
          <a:off x="2100738" y="1772816"/>
          <a:ext cx="6840760" cy="41764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1979712"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Giovani elettori e giovani amministratori</a:t>
            </a:r>
            <a:endParaRPr lang="it-IT" sz="2000" b="1" dirty="0">
              <a:solidFill>
                <a:schemeClr val="accent2"/>
              </a:solidFill>
              <a:latin typeface="Verdana" pitchFamily="34" charset="0"/>
            </a:endParaRPr>
          </a:p>
        </p:txBody>
      </p:sp>
      <p:sp>
        <p:nvSpPr>
          <p:cNvPr id="8" name="CasellaDiTesto 7"/>
          <p:cNvSpPr txBox="1">
            <a:spLocks noChangeArrowheads="1"/>
          </p:cNvSpPr>
          <p:nvPr/>
        </p:nvSpPr>
        <p:spPr bwMode="auto">
          <a:xfrm>
            <a:off x="1979712" y="746701"/>
            <a:ext cx="6552728" cy="738664"/>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Gli eletti sotto i 25 anni risultano proporzionalmente meno numerosi degli elettori della stessa fascia di età. Fenomeno che si ripete solo nella classe degli </a:t>
            </a:r>
            <a:r>
              <a:rPr lang="it-IT" sz="1400" dirty="0" err="1" smtClean="0">
                <a:latin typeface="Century Gothic" pitchFamily="34" charset="0"/>
              </a:rPr>
              <a:t>over</a:t>
            </a:r>
            <a:r>
              <a:rPr lang="it-IT" sz="1400" dirty="0" smtClean="0">
                <a:latin typeface="Century Gothic" pitchFamily="34" charset="0"/>
              </a:rPr>
              <a:t> 65, nella quale rientrano anche i centenari.</a:t>
            </a:r>
            <a:endParaRPr lang="it-IT" sz="1400" b="1" dirty="0">
              <a:latin typeface="Century Gothic" pitchFamily="34" charset="0"/>
            </a:endParaRPr>
          </a:p>
        </p:txBody>
      </p:sp>
      <p:graphicFrame>
        <p:nvGraphicFramePr>
          <p:cNvPr id="11" name="Grafico 10"/>
          <p:cNvGraphicFramePr/>
          <p:nvPr>
            <p:extLst>
              <p:ext uri="{D42A27DB-BD31-4B8C-83A1-F6EECF244321}">
                <p14:modId xmlns:p14="http://schemas.microsoft.com/office/powerpoint/2010/main" xmlns="" val="773905454"/>
              </p:ext>
            </p:extLst>
          </p:nvPr>
        </p:nvGraphicFramePr>
        <p:xfrm>
          <a:off x="2339752" y="1556792"/>
          <a:ext cx="6264696"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12" name="Triangolo rettangolo 11"/>
          <p:cNvSpPr/>
          <p:nvPr/>
        </p:nvSpPr>
        <p:spPr>
          <a:xfrm>
            <a:off x="7446935" y="3702402"/>
            <a:ext cx="72008" cy="72008"/>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p:cNvSpPr txBox="1"/>
          <p:nvPr/>
        </p:nvSpPr>
        <p:spPr>
          <a:xfrm>
            <a:off x="5172492" y="6581001"/>
            <a:ext cx="4008020" cy="276999"/>
          </a:xfrm>
          <a:prstGeom prst="rect">
            <a:avLst/>
          </a:prstGeom>
          <a:noFill/>
        </p:spPr>
        <p:txBody>
          <a:bodyPr wrap="none" rtlCol="0">
            <a:spAutoFit/>
          </a:bodyPr>
          <a:lstStyle/>
          <a:p>
            <a:r>
              <a:rPr lang="it-IT" sz="1200" i="1" dirty="0" smtClean="0"/>
              <a:t>Fonte: Elaborazione su dati Ministero dell’Interno  e Istat 2015</a:t>
            </a:r>
            <a:endParaRPr lang="it-IT" sz="12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601269"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sp>
        <p:nvSpPr>
          <p:cNvPr id="10" name="CasellaDiTesto 9"/>
          <p:cNvSpPr txBox="1"/>
          <p:nvPr/>
        </p:nvSpPr>
        <p:spPr>
          <a:xfrm>
            <a:off x="5508104" y="6525344"/>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
        <p:nvSpPr>
          <p:cNvPr id="4" name="Rectangle 4"/>
          <p:cNvSpPr>
            <a:spLocks noChangeArrowheads="1"/>
          </p:cNvSpPr>
          <p:nvPr/>
        </p:nvSpPr>
        <p:spPr bwMode="auto">
          <a:xfrm>
            <a:off x="1979712"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L’età degli amministratori</a:t>
            </a:r>
            <a:endParaRPr lang="it-IT" sz="2000" b="1" dirty="0">
              <a:solidFill>
                <a:schemeClr val="accent2"/>
              </a:solidFill>
              <a:latin typeface="Verdana" pitchFamily="34" charset="0"/>
            </a:endParaRPr>
          </a:p>
        </p:txBody>
      </p:sp>
      <p:sp>
        <p:nvSpPr>
          <p:cNvPr id="5" name="CasellaDiTesto 7"/>
          <p:cNvSpPr txBox="1">
            <a:spLocks noChangeArrowheads="1"/>
          </p:cNvSpPr>
          <p:nvPr/>
        </p:nvSpPr>
        <p:spPr bwMode="auto">
          <a:xfrm>
            <a:off x="1979712" y="673532"/>
            <a:ext cx="7056784" cy="523220"/>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In gran parte i giovani amministratori hanno un’età compresa tra 31 e 35 anni. 249 sono i giovani amministratori sotto i 21 anni d’età.</a:t>
            </a:r>
            <a:endParaRPr lang="it-IT" sz="1400" b="1" dirty="0">
              <a:latin typeface="Century Gothic" pitchFamily="34" charset="0"/>
            </a:endParaRPr>
          </a:p>
        </p:txBody>
      </p:sp>
      <p:graphicFrame>
        <p:nvGraphicFramePr>
          <p:cNvPr id="6" name="Grafico 5"/>
          <p:cNvGraphicFramePr/>
          <p:nvPr>
            <p:extLst>
              <p:ext uri="{D42A27DB-BD31-4B8C-83A1-F6EECF244321}">
                <p14:modId xmlns:p14="http://schemas.microsoft.com/office/powerpoint/2010/main" xmlns="" val="56774930"/>
              </p:ext>
            </p:extLst>
          </p:nvPr>
        </p:nvGraphicFramePr>
        <p:xfrm>
          <a:off x="2088232" y="1412776"/>
          <a:ext cx="6840760" cy="475252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276725"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pic>
        <p:nvPicPr>
          <p:cNvPr id="7" name="Immagine 6" descr="eletti elettori2.jpg"/>
          <p:cNvPicPr>
            <a:picLocks noChangeAspect="1"/>
          </p:cNvPicPr>
          <p:nvPr/>
        </p:nvPicPr>
        <p:blipFill>
          <a:blip r:embed="rId2" cstate="print"/>
          <a:stretch>
            <a:fillRect/>
          </a:stretch>
        </p:blipFill>
        <p:spPr>
          <a:xfrm>
            <a:off x="2842991" y="1680782"/>
            <a:ext cx="5041377" cy="5060586"/>
          </a:xfrm>
          <a:prstGeom prst="rect">
            <a:avLst/>
          </a:prstGeom>
          <a:ln>
            <a:noFill/>
          </a:ln>
          <a:effectLst>
            <a:softEdge rad="112500"/>
          </a:effectLst>
        </p:spPr>
      </p:pic>
      <p:sp>
        <p:nvSpPr>
          <p:cNvPr id="9" name="CasellaDiTesto 7"/>
          <p:cNvSpPr txBox="1">
            <a:spLocks noChangeArrowheads="1"/>
          </p:cNvSpPr>
          <p:nvPr/>
        </p:nvSpPr>
        <p:spPr bwMode="auto">
          <a:xfrm>
            <a:off x="1990829" y="673532"/>
            <a:ext cx="6685627" cy="954107"/>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La mappa rappresenta la correlazione tra l’età del corpo elettorale e l’età degli amministratori comunali eletti nelle aggregazioni provinciali. I Comuni delle province di Ferrara e Ravenna sono quelli dove, pur in presenza di un corpo elettorale “anziano”, gli amministratori eletti sono più numerosi. </a:t>
            </a:r>
          </a:p>
        </p:txBody>
      </p:sp>
      <p:sp>
        <p:nvSpPr>
          <p:cNvPr id="10" name="CasellaDiTesto 9"/>
          <p:cNvSpPr txBox="1"/>
          <p:nvPr/>
        </p:nvSpPr>
        <p:spPr>
          <a:xfrm>
            <a:off x="5148064" y="6581001"/>
            <a:ext cx="4008020" cy="276999"/>
          </a:xfrm>
          <a:prstGeom prst="rect">
            <a:avLst/>
          </a:prstGeom>
          <a:noFill/>
        </p:spPr>
        <p:txBody>
          <a:bodyPr wrap="none" rtlCol="0">
            <a:spAutoFit/>
          </a:bodyPr>
          <a:lstStyle/>
          <a:p>
            <a:r>
              <a:rPr lang="it-IT" sz="1200" i="1" dirty="0" smtClean="0"/>
              <a:t>Fonte: Elaborazione su dati Ministero dell’Interno  e Istat 2015</a:t>
            </a:r>
            <a:endParaRPr lang="it-IT" sz="1200" i="1" dirty="0"/>
          </a:p>
        </p:txBody>
      </p:sp>
      <p:sp>
        <p:nvSpPr>
          <p:cNvPr id="11" name="Rectangle 4"/>
          <p:cNvSpPr>
            <a:spLocks noChangeArrowheads="1"/>
          </p:cNvSpPr>
          <p:nvPr/>
        </p:nvSpPr>
        <p:spPr bwMode="auto">
          <a:xfrm>
            <a:off x="1979712" y="260648"/>
            <a:ext cx="7488832" cy="400110"/>
          </a:xfrm>
          <a:prstGeom prst="rect">
            <a:avLst/>
          </a:prstGeom>
          <a:noFill/>
          <a:ln w="9525">
            <a:noFill/>
            <a:miter lim="800000"/>
            <a:headEnd/>
            <a:tailEnd/>
          </a:ln>
        </p:spPr>
        <p:txBody>
          <a:bodyPr wrap="square">
            <a:spAutoFit/>
          </a:bodyPr>
          <a:lstStyle/>
          <a:p>
            <a:r>
              <a:rPr lang="it-IT" sz="2000" b="1" spc="-100" dirty="0" smtClean="0">
                <a:solidFill>
                  <a:schemeClr val="accent2"/>
                </a:solidFill>
                <a:latin typeface="Verdana" pitchFamily="34" charset="0"/>
              </a:rPr>
              <a:t>Correlazione tra età degli eletti e età degli elettori</a:t>
            </a:r>
            <a:endParaRPr lang="it-IT" sz="2000" b="1" spc="-100" dirty="0">
              <a:solidFill>
                <a:schemeClr val="accent2"/>
              </a:solidFill>
              <a:latin typeface="Verdan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907704"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Giovani amministratori e genere</a:t>
            </a:r>
            <a:endParaRPr lang="it-IT" sz="2000" b="1" dirty="0">
              <a:solidFill>
                <a:schemeClr val="accent2"/>
              </a:solidFill>
              <a:latin typeface="Verdana" pitchFamily="34" charset="0"/>
            </a:endParaRPr>
          </a:p>
        </p:txBody>
      </p:sp>
      <p:sp>
        <p:nvSpPr>
          <p:cNvPr id="10" name="CasellaDiTesto 7"/>
          <p:cNvSpPr txBox="1">
            <a:spLocks noChangeArrowheads="1"/>
          </p:cNvSpPr>
          <p:nvPr/>
        </p:nvSpPr>
        <p:spPr bwMode="auto">
          <a:xfrm>
            <a:off x="1907704" y="620688"/>
            <a:ext cx="7056784" cy="954107"/>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Rispetto alle donne amministratrici, netta è la differenza tra le categorie dei giovani e degli “</a:t>
            </a:r>
            <a:r>
              <a:rPr lang="it-IT" sz="1400" dirty="0" err="1" smtClean="0">
                <a:latin typeface="Century Gothic" pitchFamily="34" charset="0"/>
              </a:rPr>
              <a:t>over</a:t>
            </a:r>
            <a:r>
              <a:rPr lang="it-IT" sz="1400" dirty="0" smtClean="0">
                <a:latin typeface="Century Gothic" pitchFamily="34" charset="0"/>
              </a:rPr>
              <a:t> 35”. Mentre tra i primi la presenza femminile sfiora il 40%, tra gli amministratori più anziani questo valore si ferma al 25%</a:t>
            </a:r>
          </a:p>
          <a:p>
            <a:pPr algn="just"/>
            <a:endParaRPr lang="it-IT" sz="1400" dirty="0" smtClean="0">
              <a:latin typeface="Century Gothic" pitchFamily="34" charset="0"/>
            </a:endParaRPr>
          </a:p>
        </p:txBody>
      </p:sp>
      <p:sp>
        <p:nvSpPr>
          <p:cNvPr id="14" name="CasellaDiTesto 13"/>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graphicFrame>
        <p:nvGraphicFramePr>
          <p:cNvPr id="15" name="Tabella 14"/>
          <p:cNvGraphicFramePr>
            <a:graphicFrameLocks noGrp="1"/>
          </p:cNvGraphicFramePr>
          <p:nvPr>
            <p:extLst>
              <p:ext uri="{D42A27DB-BD31-4B8C-83A1-F6EECF244321}">
                <p14:modId xmlns:p14="http://schemas.microsoft.com/office/powerpoint/2010/main" xmlns="" val="204807890"/>
              </p:ext>
            </p:extLst>
          </p:nvPr>
        </p:nvGraphicFramePr>
        <p:xfrm>
          <a:off x="2267744" y="4581128"/>
          <a:ext cx="6305623" cy="1783080"/>
        </p:xfrm>
        <a:graphic>
          <a:graphicData uri="http://schemas.openxmlformats.org/drawingml/2006/table">
            <a:tbl>
              <a:tblPr/>
              <a:tblGrid>
                <a:gridCol w="2445038"/>
                <a:gridCol w="772117"/>
                <a:gridCol w="772117"/>
                <a:gridCol w="772117"/>
                <a:gridCol w="772117"/>
                <a:gridCol w="772117"/>
              </a:tblGrid>
              <a:tr h="209550">
                <a:tc>
                  <a:txBody>
                    <a:bodyPr/>
                    <a:lstStyle/>
                    <a:p>
                      <a:pPr algn="ctr" fontAlgn="ctr"/>
                      <a:r>
                        <a:rPr lang="it-IT" sz="1400" b="1" i="0" u="none" strike="noStrike" dirty="0">
                          <a:solidFill>
                            <a:srgbClr val="000000"/>
                          </a:solidFill>
                          <a:latin typeface="Century Gothic"/>
                        </a:rPr>
                        <a:t>Carica</a:t>
                      </a:r>
                    </a:p>
                  </a:txBody>
                  <a:tcPr marL="9525" marR="9525" marT="9525" marB="0" anchor="ctr">
                    <a:lnL>
                      <a:noFill/>
                    </a:lnL>
                    <a:lnR>
                      <a:noFill/>
                    </a:lnR>
                    <a:lnT>
                      <a:noFill/>
                    </a:lnT>
                    <a:lnB>
                      <a:noFill/>
                    </a:lnB>
                    <a:solidFill>
                      <a:srgbClr val="E46D0A"/>
                    </a:solidFill>
                  </a:tcPr>
                </a:tc>
                <a:tc gridSpan="2">
                  <a:txBody>
                    <a:bodyPr/>
                    <a:lstStyle/>
                    <a:p>
                      <a:pPr algn="ctr" fontAlgn="ctr"/>
                      <a:r>
                        <a:rPr lang="it-IT" sz="1400" b="1" i="0" u="none" strike="noStrike" dirty="0">
                          <a:solidFill>
                            <a:srgbClr val="000000"/>
                          </a:solidFill>
                          <a:latin typeface="Century Gothic"/>
                        </a:rPr>
                        <a:t>d</a:t>
                      </a:r>
                      <a:r>
                        <a:rPr lang="it-IT" sz="1400" b="1" i="0" u="none" strike="noStrike" dirty="0" smtClean="0">
                          <a:solidFill>
                            <a:srgbClr val="000000"/>
                          </a:solidFill>
                          <a:latin typeface="Century Gothic"/>
                        </a:rPr>
                        <a:t>onne</a:t>
                      </a:r>
                      <a:endParaRPr lang="it-IT" sz="1400" b="1" i="0" u="none" strike="noStrike" dirty="0">
                        <a:solidFill>
                          <a:srgbClr val="000000"/>
                        </a:solidFill>
                        <a:latin typeface="Century Gothic"/>
                      </a:endParaRPr>
                    </a:p>
                  </a:txBody>
                  <a:tcPr marL="9525" marR="9525" marT="9525" marB="0" anchor="ctr">
                    <a:lnL>
                      <a:noFill/>
                    </a:lnL>
                    <a:lnR>
                      <a:noFill/>
                    </a:lnR>
                    <a:lnT>
                      <a:noFill/>
                    </a:lnT>
                    <a:lnB>
                      <a:noFill/>
                    </a:lnB>
                    <a:solidFill>
                      <a:srgbClr val="E46D0A"/>
                    </a:solidFill>
                  </a:tcPr>
                </a:tc>
                <a:tc hMerge="1">
                  <a:txBody>
                    <a:bodyPr/>
                    <a:lstStyle/>
                    <a:p>
                      <a:endParaRPr lang="it-IT"/>
                    </a:p>
                  </a:txBody>
                  <a:tcPr/>
                </a:tc>
                <a:tc gridSpan="2">
                  <a:txBody>
                    <a:bodyPr/>
                    <a:lstStyle/>
                    <a:p>
                      <a:pPr algn="ctr" fontAlgn="ctr"/>
                      <a:r>
                        <a:rPr lang="it-IT" sz="1400" b="1" i="0" u="none" strike="noStrike" dirty="0">
                          <a:solidFill>
                            <a:srgbClr val="000000"/>
                          </a:solidFill>
                          <a:latin typeface="Century Gothic"/>
                        </a:rPr>
                        <a:t>u</a:t>
                      </a:r>
                      <a:r>
                        <a:rPr lang="it-IT" sz="1400" b="1" i="0" u="none" strike="noStrike" dirty="0" smtClean="0">
                          <a:solidFill>
                            <a:srgbClr val="000000"/>
                          </a:solidFill>
                          <a:latin typeface="Century Gothic"/>
                        </a:rPr>
                        <a:t>omini</a:t>
                      </a:r>
                      <a:endParaRPr lang="it-IT" sz="1400" b="1" i="0" u="none" strike="noStrike" dirty="0">
                        <a:solidFill>
                          <a:srgbClr val="000000"/>
                        </a:solidFill>
                        <a:latin typeface="Century Gothic"/>
                      </a:endParaRPr>
                    </a:p>
                  </a:txBody>
                  <a:tcPr marL="9525" marR="9525" marT="9525" marB="0" anchor="ctr">
                    <a:lnL>
                      <a:noFill/>
                    </a:lnL>
                    <a:lnR>
                      <a:noFill/>
                    </a:lnR>
                    <a:lnT>
                      <a:noFill/>
                    </a:lnT>
                    <a:lnB>
                      <a:noFill/>
                    </a:lnB>
                    <a:solidFill>
                      <a:srgbClr val="E46D0A"/>
                    </a:solidFill>
                  </a:tcPr>
                </a:tc>
                <a:tc hMerge="1">
                  <a:txBody>
                    <a:bodyPr/>
                    <a:lstStyle/>
                    <a:p>
                      <a:endParaRPr lang="it-IT"/>
                    </a:p>
                  </a:txBody>
                  <a:tcPr/>
                </a:tc>
                <a:tc>
                  <a:txBody>
                    <a:bodyPr/>
                    <a:lstStyle/>
                    <a:p>
                      <a:pPr algn="ctr" fontAlgn="ctr"/>
                      <a:r>
                        <a:rPr lang="it-IT" sz="1400" b="1" i="0" u="none" strike="noStrike" dirty="0">
                          <a:solidFill>
                            <a:srgbClr val="000000"/>
                          </a:solidFill>
                          <a:latin typeface="Century Gothic"/>
                        </a:rPr>
                        <a:t>t</a:t>
                      </a:r>
                      <a:r>
                        <a:rPr lang="it-IT" sz="1400" b="1" i="0" u="none" strike="noStrike" dirty="0" smtClean="0">
                          <a:solidFill>
                            <a:srgbClr val="000000"/>
                          </a:solidFill>
                          <a:latin typeface="Century Gothic"/>
                        </a:rPr>
                        <a:t>otale</a:t>
                      </a:r>
                      <a:endParaRPr lang="it-IT" sz="1400" b="1" i="0" u="none" strike="noStrike" dirty="0">
                        <a:solidFill>
                          <a:srgbClr val="000000"/>
                        </a:solidFill>
                        <a:latin typeface="Century Gothic"/>
                      </a:endParaRPr>
                    </a:p>
                  </a:txBody>
                  <a:tcPr marL="9525" marR="9525" marT="9525" marB="0" anchor="ctr">
                    <a:lnL>
                      <a:noFill/>
                    </a:lnL>
                    <a:lnR>
                      <a:noFill/>
                    </a:lnR>
                    <a:lnT>
                      <a:noFill/>
                    </a:lnT>
                    <a:lnB>
                      <a:noFill/>
                    </a:lnB>
                    <a:solidFill>
                      <a:srgbClr val="E46D0A"/>
                    </a:solidFill>
                  </a:tcPr>
                </a:tc>
              </a:tr>
              <a:tr h="209550">
                <a:tc>
                  <a:txBody>
                    <a:bodyPr/>
                    <a:lstStyle/>
                    <a:p>
                      <a:pPr algn="ctr" fontAlgn="ctr"/>
                      <a:r>
                        <a:rPr lang="it-IT" sz="1400" b="1" i="0" u="none" strike="noStrike">
                          <a:solidFill>
                            <a:srgbClr val="000000"/>
                          </a:solidFill>
                          <a:latin typeface="Century Gothic"/>
                        </a:rPr>
                        <a:t> </a:t>
                      </a:r>
                    </a:p>
                  </a:txBody>
                  <a:tcPr marL="9525" marR="9525" marT="9525" marB="0" anchor="ctr">
                    <a:lnL>
                      <a:noFill/>
                    </a:lnL>
                    <a:lnR>
                      <a:noFill/>
                    </a:lnR>
                    <a:lnT>
                      <a:noFill/>
                    </a:lnT>
                    <a:lnB>
                      <a:noFill/>
                    </a:lnB>
                    <a:solidFill>
                      <a:srgbClr val="E46D0A"/>
                    </a:solidFill>
                  </a:tcPr>
                </a:tc>
                <a:tc>
                  <a:txBody>
                    <a:bodyPr/>
                    <a:lstStyle/>
                    <a:p>
                      <a:pPr algn="r" fontAlgn="ctr"/>
                      <a:r>
                        <a:rPr lang="it-IT" sz="1400" b="1" i="0" u="none" strike="noStrike" dirty="0">
                          <a:solidFill>
                            <a:srgbClr val="000000"/>
                          </a:solidFill>
                          <a:latin typeface="Century Gothic"/>
                        </a:rPr>
                        <a:t>n.</a:t>
                      </a:r>
                    </a:p>
                  </a:txBody>
                  <a:tcPr marL="9525" marR="9525" marT="9525" marB="0" anchor="ctr">
                    <a:lnL>
                      <a:noFill/>
                    </a:lnL>
                    <a:lnR>
                      <a:noFill/>
                    </a:lnR>
                    <a:lnT>
                      <a:noFill/>
                    </a:lnT>
                    <a:lnB>
                      <a:noFill/>
                    </a:lnB>
                    <a:solidFill>
                      <a:srgbClr val="E46D0A"/>
                    </a:solidFill>
                  </a:tcPr>
                </a:tc>
                <a:tc>
                  <a:txBody>
                    <a:bodyPr/>
                    <a:lstStyle/>
                    <a:p>
                      <a:pPr algn="ctr" fontAlgn="ctr"/>
                      <a:r>
                        <a:rPr lang="it-IT" sz="1400" b="1" i="0" u="none" strike="noStrike">
                          <a:solidFill>
                            <a:srgbClr val="000000"/>
                          </a:solidFill>
                          <a:latin typeface="Century Gothic"/>
                        </a:rPr>
                        <a:t>%</a:t>
                      </a:r>
                    </a:p>
                  </a:txBody>
                  <a:tcPr marL="9525" marR="9525" marT="9525" marB="0" anchor="ctr">
                    <a:lnL>
                      <a:noFill/>
                    </a:lnL>
                    <a:lnR>
                      <a:noFill/>
                    </a:lnR>
                    <a:lnT>
                      <a:noFill/>
                    </a:lnT>
                    <a:lnB>
                      <a:noFill/>
                    </a:lnB>
                    <a:solidFill>
                      <a:srgbClr val="E46D0A"/>
                    </a:solidFill>
                  </a:tcPr>
                </a:tc>
                <a:tc>
                  <a:txBody>
                    <a:bodyPr/>
                    <a:lstStyle/>
                    <a:p>
                      <a:pPr algn="r" fontAlgn="ctr"/>
                      <a:r>
                        <a:rPr lang="it-IT" sz="1400" b="1" i="0" u="none" strike="noStrike" dirty="0">
                          <a:solidFill>
                            <a:srgbClr val="000000"/>
                          </a:solidFill>
                          <a:latin typeface="Century Gothic"/>
                        </a:rPr>
                        <a:t>n.</a:t>
                      </a:r>
                    </a:p>
                  </a:txBody>
                  <a:tcPr marL="9525" marR="9525" marT="9525" marB="0" anchor="ctr">
                    <a:lnL>
                      <a:noFill/>
                    </a:lnL>
                    <a:lnR>
                      <a:noFill/>
                    </a:lnR>
                    <a:lnT>
                      <a:noFill/>
                    </a:lnT>
                    <a:lnB>
                      <a:noFill/>
                    </a:lnB>
                    <a:solidFill>
                      <a:srgbClr val="E46D0A"/>
                    </a:solidFill>
                  </a:tcPr>
                </a:tc>
                <a:tc>
                  <a:txBody>
                    <a:bodyPr/>
                    <a:lstStyle/>
                    <a:p>
                      <a:pPr algn="ctr" fontAlgn="ctr"/>
                      <a:r>
                        <a:rPr lang="it-IT" sz="1400" b="1" i="0" u="none" strike="noStrike">
                          <a:solidFill>
                            <a:srgbClr val="000000"/>
                          </a:solidFill>
                          <a:latin typeface="Century Gothic"/>
                        </a:rPr>
                        <a:t>%</a:t>
                      </a:r>
                    </a:p>
                  </a:txBody>
                  <a:tcPr marL="9525" marR="9525" marT="9525" marB="0" anchor="ctr">
                    <a:lnL>
                      <a:noFill/>
                    </a:lnL>
                    <a:lnR>
                      <a:noFill/>
                    </a:lnR>
                    <a:lnT>
                      <a:noFill/>
                    </a:lnT>
                    <a:lnB>
                      <a:noFill/>
                    </a:lnB>
                    <a:solidFill>
                      <a:srgbClr val="E46D0A"/>
                    </a:solidFill>
                  </a:tcPr>
                </a:tc>
                <a:tc>
                  <a:txBody>
                    <a:bodyPr/>
                    <a:lstStyle/>
                    <a:p>
                      <a:pPr algn="ctr" fontAlgn="ctr"/>
                      <a:r>
                        <a:rPr lang="it-IT" sz="1400" b="1" i="0" u="none" strike="noStrike">
                          <a:solidFill>
                            <a:srgbClr val="000000"/>
                          </a:solidFill>
                          <a:latin typeface="Century Gothic"/>
                        </a:rPr>
                        <a:t> </a:t>
                      </a:r>
                    </a:p>
                  </a:txBody>
                  <a:tcPr marL="9525" marR="9525" marT="9525" marB="0" anchor="ctr">
                    <a:lnL>
                      <a:noFill/>
                    </a:lnL>
                    <a:lnR>
                      <a:noFill/>
                    </a:lnR>
                    <a:lnT>
                      <a:noFill/>
                    </a:lnT>
                    <a:lnB>
                      <a:noFill/>
                    </a:lnB>
                    <a:solidFill>
                      <a:srgbClr val="E46D0A"/>
                    </a:solidFill>
                  </a:tcPr>
                </a:tc>
              </a:tr>
              <a:tr h="209550">
                <a:tc>
                  <a:txBody>
                    <a:bodyPr/>
                    <a:lstStyle/>
                    <a:p>
                      <a:pPr algn="l" fontAlgn="b"/>
                      <a:r>
                        <a:rPr lang="it-IT" sz="1400" b="0" i="0" u="none" strike="noStrike" dirty="0">
                          <a:solidFill>
                            <a:srgbClr val="000000"/>
                          </a:solidFill>
                          <a:latin typeface="Century Gothic"/>
                        </a:rPr>
                        <a:t>Sindaco</a:t>
                      </a:r>
                    </a:p>
                  </a:txBody>
                  <a:tcPr marL="9525" marR="9525" marT="9525"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76</a:t>
                      </a:r>
                    </a:p>
                  </a:txBody>
                  <a:tcPr marL="9525" marR="9525" marT="9525" marB="0" anchor="b">
                    <a:lnL>
                      <a:noFill/>
                    </a:lnL>
                    <a:lnR>
                      <a:noFill/>
                    </a:lnR>
                    <a:lnT>
                      <a:noFill/>
                    </a:lnT>
                    <a:lnB>
                      <a:noFill/>
                    </a:lnB>
                  </a:tcPr>
                </a:tc>
                <a:tc>
                  <a:txBody>
                    <a:bodyPr/>
                    <a:lstStyle/>
                    <a:p>
                      <a:pPr algn="ctr" fontAlgn="b"/>
                      <a:r>
                        <a:rPr lang="it-IT" sz="1400" b="0" i="1" u="none" strike="noStrike">
                          <a:solidFill>
                            <a:srgbClr val="000000"/>
                          </a:solidFill>
                          <a:latin typeface="Century Gothic"/>
                        </a:rPr>
                        <a:t>14,8%</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438</a:t>
                      </a:r>
                    </a:p>
                  </a:txBody>
                  <a:tcPr marL="9525" marR="9525" marT="9525" marB="0" anchor="b">
                    <a:lnL>
                      <a:noFill/>
                    </a:lnL>
                    <a:lnR>
                      <a:noFill/>
                    </a:lnR>
                    <a:lnT>
                      <a:noFill/>
                    </a:lnT>
                    <a:lnB>
                      <a:noFill/>
                    </a:lnB>
                  </a:tcPr>
                </a:tc>
                <a:tc>
                  <a:txBody>
                    <a:bodyPr/>
                    <a:lstStyle/>
                    <a:p>
                      <a:pPr algn="ctr" fontAlgn="b"/>
                      <a:r>
                        <a:rPr lang="it-IT" sz="1400" b="0" i="1" u="none" strike="noStrike">
                          <a:solidFill>
                            <a:srgbClr val="000000"/>
                          </a:solidFill>
                          <a:latin typeface="Century Gothic"/>
                        </a:rPr>
                        <a:t>85,2%</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514</a:t>
                      </a:r>
                    </a:p>
                  </a:txBody>
                  <a:tcPr marL="9525" marR="9525" marT="9525" marB="0" anchor="b">
                    <a:lnL>
                      <a:noFill/>
                    </a:lnL>
                    <a:lnR>
                      <a:noFill/>
                    </a:lnR>
                    <a:lnT>
                      <a:noFill/>
                    </a:lnT>
                    <a:lnB>
                      <a:noFill/>
                    </a:lnB>
                  </a:tcPr>
                </a:tc>
              </a:tr>
              <a:tr h="209550">
                <a:tc>
                  <a:txBody>
                    <a:bodyPr/>
                    <a:lstStyle/>
                    <a:p>
                      <a:pPr algn="l" fontAlgn="b"/>
                      <a:r>
                        <a:rPr lang="it-IT" sz="1400" b="0" i="0" u="none" strike="noStrike">
                          <a:solidFill>
                            <a:srgbClr val="000000"/>
                          </a:solidFill>
                          <a:latin typeface="Century Gothic"/>
                        </a:rPr>
                        <a:t>Vicesindaco</a:t>
                      </a:r>
                    </a:p>
                  </a:txBody>
                  <a:tcPr marL="9525" marR="9525" marT="9525"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223</a:t>
                      </a:r>
                    </a:p>
                  </a:txBody>
                  <a:tcPr marL="9525" marR="9525" marT="9525" marB="0" anchor="b">
                    <a:lnL>
                      <a:noFill/>
                    </a:lnL>
                    <a:lnR>
                      <a:noFill/>
                    </a:lnR>
                    <a:lnT>
                      <a:noFill/>
                    </a:lnT>
                    <a:lnB>
                      <a:noFill/>
                    </a:lnB>
                  </a:tcPr>
                </a:tc>
                <a:tc>
                  <a:txBody>
                    <a:bodyPr/>
                    <a:lstStyle/>
                    <a:p>
                      <a:pPr algn="ctr" fontAlgn="b"/>
                      <a:r>
                        <a:rPr lang="it-IT" sz="1400" b="0" i="1" u="none" strike="noStrike">
                          <a:solidFill>
                            <a:srgbClr val="000000"/>
                          </a:solidFill>
                          <a:latin typeface="Century Gothic"/>
                        </a:rPr>
                        <a:t>31,7%</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481</a:t>
                      </a:r>
                    </a:p>
                  </a:txBody>
                  <a:tcPr marL="9525" marR="9525" marT="9525" marB="0" anchor="b">
                    <a:lnL>
                      <a:noFill/>
                    </a:lnL>
                    <a:lnR>
                      <a:noFill/>
                    </a:lnR>
                    <a:lnT>
                      <a:noFill/>
                    </a:lnT>
                    <a:lnB>
                      <a:noFill/>
                    </a:lnB>
                  </a:tcPr>
                </a:tc>
                <a:tc>
                  <a:txBody>
                    <a:bodyPr/>
                    <a:lstStyle/>
                    <a:p>
                      <a:pPr algn="ctr" fontAlgn="b"/>
                      <a:r>
                        <a:rPr lang="it-IT" sz="1400" b="0" i="1" u="none" strike="noStrike">
                          <a:solidFill>
                            <a:srgbClr val="000000"/>
                          </a:solidFill>
                          <a:latin typeface="Century Gothic"/>
                        </a:rPr>
                        <a:t>68,3%</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704</a:t>
                      </a:r>
                    </a:p>
                  </a:txBody>
                  <a:tcPr marL="9525" marR="9525" marT="9525" marB="0" anchor="b">
                    <a:lnL>
                      <a:noFill/>
                    </a:lnL>
                    <a:lnR>
                      <a:noFill/>
                    </a:lnR>
                    <a:lnT>
                      <a:noFill/>
                    </a:lnT>
                    <a:lnB>
                      <a:noFill/>
                    </a:lnB>
                  </a:tcPr>
                </a:tc>
              </a:tr>
              <a:tr h="209550">
                <a:tc>
                  <a:txBody>
                    <a:bodyPr/>
                    <a:lstStyle/>
                    <a:p>
                      <a:pPr algn="l" fontAlgn="b"/>
                      <a:r>
                        <a:rPr lang="it-IT" sz="1400" b="0" i="0" u="none" strike="noStrike" dirty="0">
                          <a:solidFill>
                            <a:srgbClr val="000000"/>
                          </a:solidFill>
                          <a:latin typeface="Century Gothic"/>
                        </a:rPr>
                        <a:t>Assessore</a:t>
                      </a:r>
                    </a:p>
                  </a:txBody>
                  <a:tcPr marL="9525" marR="9525" marT="9525"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1.887</a:t>
                      </a:r>
                    </a:p>
                  </a:txBody>
                  <a:tcPr marL="9525" marR="9525" marT="9525" marB="0" anchor="b">
                    <a:lnL>
                      <a:noFill/>
                    </a:lnL>
                    <a:lnR>
                      <a:noFill/>
                    </a:lnR>
                    <a:lnT>
                      <a:noFill/>
                    </a:lnT>
                    <a:lnB>
                      <a:noFill/>
                    </a:lnB>
                  </a:tcPr>
                </a:tc>
                <a:tc>
                  <a:txBody>
                    <a:bodyPr/>
                    <a:lstStyle/>
                    <a:p>
                      <a:pPr algn="ctr" fontAlgn="b"/>
                      <a:r>
                        <a:rPr lang="it-IT" sz="1400" b="0" i="1" u="none" strike="noStrike" dirty="0">
                          <a:solidFill>
                            <a:srgbClr val="000000"/>
                          </a:solidFill>
                          <a:latin typeface="Century Gothic"/>
                        </a:rPr>
                        <a:t>47,4%</a:t>
                      </a:r>
                    </a:p>
                  </a:txBody>
                  <a:tcPr marL="9525" marR="9525" marT="9525" marB="0" anchor="b">
                    <a:lnL>
                      <a:noFill/>
                    </a:lnL>
                    <a:lnR>
                      <a:noFill/>
                    </a:lnR>
                    <a:lnT>
                      <a:noFill/>
                    </a:lnT>
                    <a:lnB>
                      <a:noFill/>
                    </a:lnB>
                    <a:solidFill>
                      <a:srgbClr val="FFFF00"/>
                    </a:solidFill>
                  </a:tcPr>
                </a:tc>
                <a:tc>
                  <a:txBody>
                    <a:bodyPr/>
                    <a:lstStyle/>
                    <a:p>
                      <a:pPr algn="r" fontAlgn="b"/>
                      <a:r>
                        <a:rPr lang="it-IT" sz="1400" b="0" i="0" u="none" strike="noStrike">
                          <a:solidFill>
                            <a:srgbClr val="000000"/>
                          </a:solidFill>
                          <a:latin typeface="Century Gothic"/>
                        </a:rPr>
                        <a:t>2.091</a:t>
                      </a:r>
                    </a:p>
                  </a:txBody>
                  <a:tcPr marL="9525" marR="9525" marT="9525" marB="0" anchor="b">
                    <a:lnL>
                      <a:noFill/>
                    </a:lnL>
                    <a:lnR>
                      <a:noFill/>
                    </a:lnR>
                    <a:lnT>
                      <a:noFill/>
                    </a:lnT>
                    <a:lnB>
                      <a:noFill/>
                    </a:lnB>
                  </a:tcPr>
                </a:tc>
                <a:tc>
                  <a:txBody>
                    <a:bodyPr/>
                    <a:lstStyle/>
                    <a:p>
                      <a:pPr algn="ctr" fontAlgn="b"/>
                      <a:r>
                        <a:rPr lang="it-IT" sz="1400" b="0" i="1" u="none" strike="noStrike" dirty="0">
                          <a:solidFill>
                            <a:srgbClr val="000000"/>
                          </a:solidFill>
                          <a:latin typeface="Century Gothic"/>
                        </a:rPr>
                        <a:t>52,6%</a:t>
                      </a:r>
                    </a:p>
                  </a:txBody>
                  <a:tcPr marL="9525" marR="9525" marT="9525" marB="0" anchor="b">
                    <a:lnL>
                      <a:noFill/>
                    </a:lnL>
                    <a:lnR>
                      <a:noFill/>
                    </a:lnR>
                    <a:lnT>
                      <a:noFill/>
                    </a:lnT>
                    <a:lnB>
                      <a:noFill/>
                    </a:lnB>
                    <a:solidFill>
                      <a:srgbClr val="FFFF00"/>
                    </a:solidFill>
                  </a:tcPr>
                </a:tc>
                <a:tc>
                  <a:txBody>
                    <a:bodyPr/>
                    <a:lstStyle/>
                    <a:p>
                      <a:pPr algn="r" fontAlgn="b"/>
                      <a:r>
                        <a:rPr lang="it-IT" sz="1400" b="0" i="0" u="none" strike="noStrike">
                          <a:solidFill>
                            <a:srgbClr val="000000"/>
                          </a:solidFill>
                          <a:latin typeface="Century Gothic"/>
                        </a:rPr>
                        <a:t>3.978</a:t>
                      </a:r>
                    </a:p>
                  </a:txBody>
                  <a:tcPr marL="9525" marR="9525" marT="9525" marB="0" anchor="b">
                    <a:lnL>
                      <a:noFill/>
                    </a:lnL>
                    <a:lnR>
                      <a:noFill/>
                    </a:lnR>
                    <a:lnT>
                      <a:noFill/>
                    </a:lnT>
                    <a:lnB>
                      <a:noFill/>
                    </a:lnB>
                  </a:tcPr>
                </a:tc>
              </a:tr>
              <a:tr h="209550">
                <a:tc>
                  <a:txBody>
                    <a:bodyPr/>
                    <a:lstStyle/>
                    <a:p>
                      <a:pPr algn="l" fontAlgn="b"/>
                      <a:r>
                        <a:rPr lang="it-IT" sz="1400" b="0" i="0" u="none" strike="noStrike">
                          <a:solidFill>
                            <a:srgbClr val="000000"/>
                          </a:solidFill>
                          <a:latin typeface="Century Gothic"/>
                        </a:rPr>
                        <a:t>Presidente del consiglio</a:t>
                      </a:r>
                    </a:p>
                  </a:txBody>
                  <a:tcPr marL="9525" marR="9525" marT="9525"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83</a:t>
                      </a:r>
                    </a:p>
                  </a:txBody>
                  <a:tcPr marL="9525" marR="9525" marT="9525" marB="0" anchor="b">
                    <a:lnL>
                      <a:noFill/>
                    </a:lnL>
                    <a:lnR>
                      <a:noFill/>
                    </a:lnR>
                    <a:lnT>
                      <a:noFill/>
                    </a:lnT>
                    <a:lnB>
                      <a:noFill/>
                    </a:lnB>
                  </a:tcPr>
                </a:tc>
                <a:tc>
                  <a:txBody>
                    <a:bodyPr/>
                    <a:lstStyle/>
                    <a:p>
                      <a:pPr algn="ctr" fontAlgn="b"/>
                      <a:r>
                        <a:rPr lang="it-IT" sz="1400" b="0" i="1" u="none" strike="noStrike">
                          <a:solidFill>
                            <a:srgbClr val="000000"/>
                          </a:solidFill>
                          <a:latin typeface="Century Gothic"/>
                        </a:rPr>
                        <a:t>39,9%</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125</a:t>
                      </a:r>
                    </a:p>
                  </a:txBody>
                  <a:tcPr marL="9525" marR="9525" marT="9525" marB="0" anchor="b">
                    <a:lnL>
                      <a:noFill/>
                    </a:lnL>
                    <a:lnR>
                      <a:noFill/>
                    </a:lnR>
                    <a:lnT>
                      <a:noFill/>
                    </a:lnT>
                    <a:lnB>
                      <a:noFill/>
                    </a:lnB>
                  </a:tcPr>
                </a:tc>
                <a:tc>
                  <a:txBody>
                    <a:bodyPr/>
                    <a:lstStyle/>
                    <a:p>
                      <a:pPr algn="ctr" fontAlgn="b"/>
                      <a:r>
                        <a:rPr lang="it-IT" sz="1400" b="0" i="1" u="none" strike="noStrike">
                          <a:solidFill>
                            <a:srgbClr val="000000"/>
                          </a:solidFill>
                          <a:latin typeface="Century Gothic"/>
                        </a:rPr>
                        <a:t>60,1%</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208</a:t>
                      </a:r>
                    </a:p>
                  </a:txBody>
                  <a:tcPr marL="9525" marR="9525" marT="9525" marB="0" anchor="b">
                    <a:lnL>
                      <a:noFill/>
                    </a:lnL>
                    <a:lnR>
                      <a:noFill/>
                    </a:lnR>
                    <a:lnT>
                      <a:noFill/>
                    </a:lnT>
                    <a:lnB>
                      <a:noFill/>
                    </a:lnB>
                  </a:tcPr>
                </a:tc>
              </a:tr>
              <a:tr h="209550">
                <a:tc>
                  <a:txBody>
                    <a:bodyPr/>
                    <a:lstStyle/>
                    <a:p>
                      <a:pPr algn="l" fontAlgn="b"/>
                      <a:r>
                        <a:rPr lang="it-IT" sz="1400" b="0" i="0" u="none" strike="noStrike">
                          <a:solidFill>
                            <a:srgbClr val="000000"/>
                          </a:solidFill>
                          <a:latin typeface="Century Gothic"/>
                        </a:rPr>
                        <a:t>Consigliere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dirty="0">
                          <a:solidFill>
                            <a:srgbClr val="000000"/>
                          </a:solidFill>
                          <a:latin typeface="Century Gothic"/>
                        </a:rPr>
                        <a:t>6.594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1" u="none" strike="noStrike">
                          <a:solidFill>
                            <a:srgbClr val="000000"/>
                          </a:solidFill>
                          <a:latin typeface="Century Gothic"/>
                        </a:rPr>
                        <a:t>36,3%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11.552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1" u="none" strike="noStrike">
                          <a:solidFill>
                            <a:srgbClr val="000000"/>
                          </a:solidFill>
                          <a:latin typeface="Century Gothic"/>
                        </a:rPr>
                        <a:t>63,7%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18.146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209550">
                <a:tc>
                  <a:txBody>
                    <a:bodyPr/>
                    <a:lstStyle/>
                    <a:p>
                      <a:pPr algn="l" fontAlgn="b"/>
                      <a:r>
                        <a:rPr lang="it-IT" sz="1400" b="1" i="0" u="none" strike="noStrike">
                          <a:solidFill>
                            <a:srgbClr val="000000"/>
                          </a:solidFill>
                          <a:latin typeface="Century Gothic"/>
                        </a:rPr>
                        <a:t>TOTALE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8.863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400" b="1" i="1" u="none" strike="noStrike">
                          <a:solidFill>
                            <a:srgbClr val="000000"/>
                          </a:solidFill>
                          <a:latin typeface="Century Gothic"/>
                        </a:rPr>
                        <a:t>37,6%</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14.687</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400" b="1" i="1" u="none" strike="noStrike">
                          <a:solidFill>
                            <a:srgbClr val="000000"/>
                          </a:solidFill>
                          <a:latin typeface="Century Gothic"/>
                        </a:rPr>
                        <a:t>62,4%</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dirty="0">
                          <a:solidFill>
                            <a:srgbClr val="000000"/>
                          </a:solidFill>
                          <a:latin typeface="Century Gothic"/>
                        </a:rPr>
                        <a:t>23.550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6" name="Rettangolo 15"/>
          <p:cNvSpPr/>
          <p:nvPr/>
        </p:nvSpPr>
        <p:spPr>
          <a:xfrm>
            <a:off x="1907704" y="3501008"/>
            <a:ext cx="7056784" cy="738664"/>
          </a:xfrm>
          <a:prstGeom prst="rect">
            <a:avLst/>
          </a:prstGeom>
        </p:spPr>
        <p:txBody>
          <a:bodyPr wrap="square">
            <a:spAutoFit/>
          </a:bodyPr>
          <a:lstStyle/>
          <a:p>
            <a:pPr algn="just"/>
            <a:r>
              <a:rPr lang="it-IT" sz="1400" dirty="0" smtClean="0">
                <a:latin typeface="Century Gothic" pitchFamily="34" charset="0"/>
              </a:rPr>
              <a:t>Gli amministratori giovani hanno un primato: tra gli assessori si registra una quasi parità di rappresentanza tra i due generi, dato praticamente unico in tutto il panorama degli eletti a ogni livello </a:t>
            </a:r>
          </a:p>
        </p:txBody>
      </p:sp>
      <p:graphicFrame>
        <p:nvGraphicFramePr>
          <p:cNvPr id="17" name="Tabella 16"/>
          <p:cNvGraphicFramePr>
            <a:graphicFrameLocks noGrp="1"/>
          </p:cNvGraphicFramePr>
          <p:nvPr>
            <p:extLst>
              <p:ext uri="{D42A27DB-BD31-4B8C-83A1-F6EECF244321}">
                <p14:modId xmlns:p14="http://schemas.microsoft.com/office/powerpoint/2010/main" xmlns="" val="1937404736"/>
              </p:ext>
            </p:extLst>
          </p:nvPr>
        </p:nvGraphicFramePr>
        <p:xfrm>
          <a:off x="3059832" y="1772816"/>
          <a:ext cx="4320481" cy="1224136"/>
        </p:xfrm>
        <a:graphic>
          <a:graphicData uri="http://schemas.openxmlformats.org/drawingml/2006/table">
            <a:tbl>
              <a:tblPr/>
              <a:tblGrid>
                <a:gridCol w="2091443"/>
                <a:gridCol w="1114519"/>
                <a:gridCol w="1114519"/>
              </a:tblGrid>
              <a:tr h="306034">
                <a:tc>
                  <a:txBody>
                    <a:bodyPr/>
                    <a:lstStyle/>
                    <a:p>
                      <a:pPr algn="ctr" fontAlgn="b"/>
                      <a:r>
                        <a:rPr lang="it-IT" sz="1400" b="1" i="0" u="none" strike="noStrike" dirty="0">
                          <a:solidFill>
                            <a:srgbClr val="000000"/>
                          </a:solidFill>
                          <a:latin typeface="Century Gothic"/>
                        </a:rPr>
                        <a:t>A</a:t>
                      </a:r>
                      <a:r>
                        <a:rPr lang="it-IT" sz="1400" b="1" i="0" u="none" strike="noStrike" dirty="0" smtClean="0">
                          <a:solidFill>
                            <a:srgbClr val="000000"/>
                          </a:solidFill>
                          <a:latin typeface="Century Gothic"/>
                        </a:rPr>
                        <a:t>mministratori</a:t>
                      </a:r>
                      <a:endParaRPr lang="it-IT" sz="1400" b="1" i="0" u="none" strike="noStrike" dirty="0">
                        <a:solidFill>
                          <a:srgbClr val="000000"/>
                        </a:solidFill>
                        <a:latin typeface="Century Gothic"/>
                      </a:endParaRPr>
                    </a:p>
                  </a:txBody>
                  <a:tcPr marL="9525" marR="9525" marT="9525" marB="0" anchor="b">
                    <a:lnL>
                      <a:noFill/>
                    </a:lnL>
                    <a:lnR>
                      <a:noFill/>
                    </a:lnR>
                    <a:lnT>
                      <a:noFill/>
                    </a:lnT>
                    <a:lnB>
                      <a:noFill/>
                    </a:lnB>
                    <a:solidFill>
                      <a:srgbClr val="E46D0A"/>
                    </a:solidFill>
                  </a:tcPr>
                </a:tc>
                <a:tc>
                  <a:txBody>
                    <a:bodyPr/>
                    <a:lstStyle/>
                    <a:p>
                      <a:pPr algn="r" fontAlgn="b"/>
                      <a:r>
                        <a:rPr lang="it-IT" sz="1400" b="1" i="0" u="none" strike="noStrike" dirty="0">
                          <a:solidFill>
                            <a:srgbClr val="000000"/>
                          </a:solidFill>
                          <a:latin typeface="Century Gothic"/>
                        </a:rPr>
                        <a:t>donne</a:t>
                      </a:r>
                    </a:p>
                  </a:txBody>
                  <a:tcPr marL="9525" marR="9525" marT="9525" marB="0" anchor="b">
                    <a:lnL>
                      <a:noFill/>
                    </a:lnL>
                    <a:lnR>
                      <a:noFill/>
                    </a:lnR>
                    <a:lnT>
                      <a:noFill/>
                    </a:lnT>
                    <a:lnB>
                      <a:noFill/>
                    </a:lnB>
                    <a:solidFill>
                      <a:srgbClr val="E46D0A"/>
                    </a:solidFill>
                  </a:tcPr>
                </a:tc>
                <a:tc>
                  <a:txBody>
                    <a:bodyPr/>
                    <a:lstStyle/>
                    <a:p>
                      <a:pPr algn="r" fontAlgn="b"/>
                      <a:r>
                        <a:rPr lang="it-IT" sz="1400" b="1" i="0" u="none" strike="noStrike" dirty="0">
                          <a:solidFill>
                            <a:srgbClr val="000000"/>
                          </a:solidFill>
                          <a:latin typeface="Century Gothic"/>
                        </a:rPr>
                        <a:t>uomini</a:t>
                      </a:r>
                    </a:p>
                  </a:txBody>
                  <a:tcPr marL="9525" marR="9525" marT="9525" marB="0" anchor="b">
                    <a:lnL>
                      <a:noFill/>
                    </a:lnL>
                    <a:lnR>
                      <a:noFill/>
                    </a:lnR>
                    <a:lnT>
                      <a:noFill/>
                    </a:lnT>
                    <a:lnB>
                      <a:noFill/>
                    </a:lnB>
                    <a:solidFill>
                      <a:srgbClr val="E46D0A"/>
                    </a:solidFill>
                  </a:tcPr>
                </a:tc>
              </a:tr>
              <a:tr h="306034">
                <a:tc>
                  <a:txBody>
                    <a:bodyPr/>
                    <a:lstStyle/>
                    <a:p>
                      <a:pPr algn="l" fontAlgn="b"/>
                      <a:r>
                        <a:rPr lang="it-IT" sz="1400" b="0" i="0" u="none" strike="noStrike" dirty="0">
                          <a:solidFill>
                            <a:srgbClr val="000000"/>
                          </a:solidFill>
                          <a:latin typeface="Century Gothic"/>
                        </a:rPr>
                        <a:t>G</a:t>
                      </a:r>
                      <a:r>
                        <a:rPr lang="it-IT" sz="1400" b="0" i="0" u="none" strike="noStrike" dirty="0" smtClean="0">
                          <a:solidFill>
                            <a:srgbClr val="000000"/>
                          </a:solidFill>
                          <a:latin typeface="Century Gothic"/>
                        </a:rPr>
                        <a:t>iovani</a:t>
                      </a:r>
                      <a:endParaRPr lang="it-IT" sz="1400" b="0" i="0" u="none" strike="noStrike" dirty="0">
                        <a:solidFill>
                          <a:srgbClr val="000000"/>
                        </a:solidFill>
                        <a:latin typeface="Century Gothic"/>
                      </a:endParaRP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37,6%</a:t>
                      </a:r>
                    </a:p>
                  </a:txBody>
                  <a:tcPr marL="9525" marR="9525" marT="9525"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62,4%</a:t>
                      </a:r>
                    </a:p>
                  </a:txBody>
                  <a:tcPr marL="9525" marR="9525" marT="9525" marB="0" anchor="b">
                    <a:lnL>
                      <a:noFill/>
                    </a:lnL>
                    <a:lnR>
                      <a:noFill/>
                    </a:lnR>
                    <a:lnT>
                      <a:noFill/>
                    </a:lnT>
                    <a:lnB>
                      <a:noFill/>
                    </a:lnB>
                  </a:tcPr>
                </a:tc>
              </a:tr>
              <a:tr h="306034">
                <a:tc>
                  <a:txBody>
                    <a:bodyPr/>
                    <a:lstStyle/>
                    <a:p>
                      <a:pPr algn="l" fontAlgn="b"/>
                      <a:r>
                        <a:rPr lang="it-IT" sz="1400" b="0" i="0" u="none" strike="noStrike" dirty="0" smtClean="0">
                          <a:solidFill>
                            <a:srgbClr val="000000"/>
                          </a:solidFill>
                          <a:latin typeface="Century Gothic"/>
                        </a:rPr>
                        <a:t>Non giovani</a:t>
                      </a:r>
                      <a:endParaRPr lang="it-IT" sz="1400" b="0" i="0" u="none" strike="noStrike" dirty="0">
                        <a:solidFill>
                          <a:srgbClr val="000000"/>
                        </a:solidFill>
                        <a:latin typeface="Century Gothic"/>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25,0%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75,0%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306034">
                <a:tc>
                  <a:txBody>
                    <a:bodyPr/>
                    <a:lstStyle/>
                    <a:p>
                      <a:pPr algn="l" fontAlgn="b"/>
                      <a:r>
                        <a:rPr lang="it-IT" sz="1400" b="1" i="0" u="none" strike="noStrike">
                          <a:solidFill>
                            <a:srgbClr val="000000"/>
                          </a:solidFill>
                          <a:latin typeface="Century Gothic"/>
                        </a:rPr>
                        <a:t>TOTALE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27,7%</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dirty="0">
                          <a:solidFill>
                            <a:srgbClr val="000000"/>
                          </a:solidFill>
                          <a:latin typeface="Century Gothic"/>
                        </a:rPr>
                        <a:t>72,3%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p:cNvSpPr txBox="1"/>
          <p:nvPr/>
        </p:nvSpPr>
        <p:spPr>
          <a:xfrm>
            <a:off x="5555325" y="6581001"/>
            <a:ext cx="3588675"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
        <p:nvSpPr>
          <p:cNvPr id="11" name="Rectangle 4"/>
          <p:cNvSpPr>
            <a:spLocks noChangeArrowheads="1"/>
          </p:cNvSpPr>
          <p:nvPr/>
        </p:nvSpPr>
        <p:spPr bwMode="auto">
          <a:xfrm>
            <a:off x="1979712" y="292586"/>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Giovani amministratori e titolo di studio</a:t>
            </a:r>
            <a:endParaRPr lang="it-IT" sz="2000" b="1" dirty="0">
              <a:solidFill>
                <a:schemeClr val="accent2"/>
              </a:solidFill>
              <a:latin typeface="Verdana" pitchFamily="34" charset="0"/>
            </a:endParaRPr>
          </a:p>
        </p:txBody>
      </p:sp>
      <p:sp>
        <p:nvSpPr>
          <p:cNvPr id="12" name="CasellaDiTesto 7"/>
          <p:cNvSpPr txBox="1">
            <a:spLocks noChangeArrowheads="1"/>
          </p:cNvSpPr>
          <p:nvPr/>
        </p:nvSpPr>
        <p:spPr bwMode="auto">
          <a:xfrm>
            <a:off x="1979712" y="620688"/>
            <a:ext cx="6552728" cy="954107"/>
          </a:xfrm>
          <a:prstGeom prst="rect">
            <a:avLst/>
          </a:prstGeom>
          <a:noFill/>
          <a:ln w="9525">
            <a:noFill/>
            <a:miter lim="800000"/>
            <a:headEnd/>
            <a:tailEnd/>
          </a:ln>
        </p:spPr>
        <p:txBody>
          <a:bodyPr wrap="square">
            <a:spAutoFit/>
          </a:bodyPr>
          <a:lstStyle/>
          <a:p>
            <a:pPr algn="just"/>
            <a:endParaRPr lang="it-IT" sz="1400" dirty="0">
              <a:latin typeface="Calibri" pitchFamily="34" charset="0"/>
            </a:endParaRPr>
          </a:p>
          <a:p>
            <a:pPr algn="just"/>
            <a:r>
              <a:rPr lang="it-IT" sz="1400" dirty="0" smtClean="0">
                <a:latin typeface="Century Gothic" pitchFamily="34" charset="0"/>
              </a:rPr>
              <a:t>I giovani amministratori hanno un livello d’istruzione mediamente più alto dei loro colleghi più anziani. Il 41,1% dei giovani ha completato gli studi universitari, mentre il 50,5% ha un diploma di scuola media superiore. </a:t>
            </a:r>
            <a:endParaRPr lang="it-IT" sz="1400" b="1" dirty="0">
              <a:latin typeface="Century Gothic" pitchFamily="34" charset="0"/>
            </a:endParaRPr>
          </a:p>
        </p:txBody>
      </p:sp>
      <p:graphicFrame>
        <p:nvGraphicFramePr>
          <p:cNvPr id="13" name="Tabella 12"/>
          <p:cNvGraphicFramePr>
            <a:graphicFrameLocks noGrp="1"/>
          </p:cNvGraphicFramePr>
          <p:nvPr>
            <p:extLst>
              <p:ext uri="{D42A27DB-BD31-4B8C-83A1-F6EECF244321}">
                <p14:modId xmlns:p14="http://schemas.microsoft.com/office/powerpoint/2010/main" xmlns="" val="64023456"/>
              </p:ext>
            </p:extLst>
          </p:nvPr>
        </p:nvGraphicFramePr>
        <p:xfrm>
          <a:off x="2051720" y="2204864"/>
          <a:ext cx="6696744" cy="3081500"/>
        </p:xfrm>
        <a:graphic>
          <a:graphicData uri="http://schemas.openxmlformats.org/drawingml/2006/table">
            <a:tbl>
              <a:tblPr/>
              <a:tblGrid>
                <a:gridCol w="3954268"/>
                <a:gridCol w="1192305"/>
                <a:gridCol w="1550171"/>
              </a:tblGrid>
              <a:tr h="642347">
                <a:tc>
                  <a:txBody>
                    <a:bodyPr/>
                    <a:lstStyle/>
                    <a:p>
                      <a:pPr algn="l" fontAlgn="ctr"/>
                      <a:r>
                        <a:rPr lang="it-IT" sz="1400" b="1" i="0" u="none" strike="noStrike" dirty="0" smtClean="0">
                          <a:solidFill>
                            <a:srgbClr val="000000"/>
                          </a:solidFill>
                          <a:latin typeface="Century Gothic"/>
                        </a:rPr>
                        <a:t>  Titolo </a:t>
                      </a:r>
                      <a:r>
                        <a:rPr lang="it-IT" sz="1400" b="1" i="0" u="none" strike="noStrike" dirty="0">
                          <a:solidFill>
                            <a:srgbClr val="000000"/>
                          </a:solidFill>
                          <a:latin typeface="Century Gothic"/>
                        </a:rPr>
                        <a:t>di studio</a:t>
                      </a:r>
                    </a:p>
                  </a:txBody>
                  <a:tcPr marL="9446" marR="9446" marT="9446" marB="0" anchor="ctr">
                    <a:lnL>
                      <a:noFill/>
                    </a:lnL>
                    <a:lnR>
                      <a:noFill/>
                    </a:lnR>
                    <a:lnT>
                      <a:noFill/>
                    </a:lnT>
                    <a:lnB>
                      <a:noFill/>
                    </a:lnB>
                    <a:solidFill>
                      <a:srgbClr val="E46D0A"/>
                    </a:solidFill>
                  </a:tcPr>
                </a:tc>
                <a:tc>
                  <a:txBody>
                    <a:bodyPr/>
                    <a:lstStyle/>
                    <a:p>
                      <a:pPr algn="ctr" fontAlgn="ctr"/>
                      <a:r>
                        <a:rPr lang="it-IT" sz="1400" b="1" i="0" u="none" strike="noStrike">
                          <a:solidFill>
                            <a:srgbClr val="000000"/>
                          </a:solidFill>
                          <a:latin typeface="Century Gothic"/>
                        </a:rPr>
                        <a:t>giovani amministratori</a:t>
                      </a:r>
                    </a:p>
                  </a:txBody>
                  <a:tcPr marL="9446" marR="9446" marT="9446" marB="0" anchor="ctr">
                    <a:lnL>
                      <a:noFill/>
                    </a:lnL>
                    <a:lnR>
                      <a:noFill/>
                    </a:lnR>
                    <a:lnT>
                      <a:noFill/>
                    </a:lnT>
                    <a:lnB>
                      <a:noFill/>
                    </a:lnB>
                    <a:solidFill>
                      <a:srgbClr val="E46D0A"/>
                    </a:solidFill>
                  </a:tcPr>
                </a:tc>
                <a:tc>
                  <a:txBody>
                    <a:bodyPr/>
                    <a:lstStyle/>
                    <a:p>
                      <a:pPr algn="ctr" fontAlgn="ctr"/>
                      <a:r>
                        <a:rPr lang="it-IT" sz="1400" b="1" i="0" u="none" strike="noStrike">
                          <a:solidFill>
                            <a:srgbClr val="000000"/>
                          </a:solidFill>
                          <a:latin typeface="Century Gothic"/>
                        </a:rPr>
                        <a:t>amministratori non giovani</a:t>
                      </a:r>
                    </a:p>
                  </a:txBody>
                  <a:tcPr marL="9446" marR="9446" marT="9446" marB="0" anchor="ctr">
                    <a:lnL>
                      <a:noFill/>
                    </a:lnL>
                    <a:lnR>
                      <a:noFill/>
                    </a:lnR>
                    <a:lnT>
                      <a:noFill/>
                    </a:lnT>
                    <a:lnB>
                      <a:noFill/>
                    </a:lnB>
                    <a:solidFill>
                      <a:srgbClr val="E46D0A"/>
                    </a:solidFill>
                  </a:tcPr>
                </a:tc>
              </a:tr>
              <a:tr h="188926">
                <a:tc>
                  <a:txBody>
                    <a:bodyPr/>
                    <a:lstStyle/>
                    <a:p>
                      <a:pPr algn="l" fontAlgn="b"/>
                      <a:r>
                        <a:rPr lang="it-IT" sz="1400" b="0" i="0" u="none" strike="noStrike">
                          <a:solidFill>
                            <a:srgbClr val="000000"/>
                          </a:solidFill>
                          <a:latin typeface="Century Gothic"/>
                        </a:rPr>
                        <a:t>Specializzazione o titolo post laurea</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0,8%</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0,6%</a:t>
                      </a:r>
                    </a:p>
                  </a:txBody>
                  <a:tcPr marL="9446" marR="9446" marT="9446" marB="0" anchor="b">
                    <a:lnL>
                      <a:noFill/>
                    </a:lnL>
                    <a:lnR>
                      <a:noFill/>
                    </a:lnR>
                    <a:lnT>
                      <a:noFill/>
                    </a:lnT>
                    <a:lnB>
                      <a:noFill/>
                    </a:lnB>
                  </a:tcPr>
                </a:tc>
              </a:tr>
              <a:tr h="188926">
                <a:tc>
                  <a:txBody>
                    <a:bodyPr/>
                    <a:lstStyle/>
                    <a:p>
                      <a:pPr algn="l" fontAlgn="b"/>
                      <a:r>
                        <a:rPr lang="it-IT" sz="1400" b="0" i="0" u="none" strike="noStrike">
                          <a:solidFill>
                            <a:srgbClr val="000000"/>
                          </a:solidFill>
                          <a:latin typeface="Century Gothic"/>
                        </a:rPr>
                        <a:t>Laurea</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40,3%</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34,5%</a:t>
                      </a:r>
                    </a:p>
                  </a:txBody>
                  <a:tcPr marL="9446" marR="9446" marT="9446" marB="0" anchor="b">
                    <a:lnL>
                      <a:noFill/>
                    </a:lnL>
                    <a:lnR>
                      <a:noFill/>
                    </a:lnR>
                    <a:lnT>
                      <a:noFill/>
                    </a:lnT>
                    <a:lnB>
                      <a:noFill/>
                    </a:lnB>
                  </a:tcPr>
                </a:tc>
              </a:tr>
              <a:tr h="188926">
                <a:tc>
                  <a:txBody>
                    <a:bodyPr/>
                    <a:lstStyle/>
                    <a:p>
                      <a:pPr algn="l" fontAlgn="b"/>
                      <a:r>
                        <a:rPr lang="it-IT" sz="1400" b="0" i="0" u="none" strike="noStrike" dirty="0">
                          <a:solidFill>
                            <a:srgbClr val="000000"/>
                          </a:solidFill>
                          <a:latin typeface="Century Gothic"/>
                        </a:rPr>
                        <a:t>Titolo o diploma professionale post media superiore</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0,1%</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0,2%</a:t>
                      </a:r>
                    </a:p>
                  </a:txBody>
                  <a:tcPr marL="9446" marR="9446" marT="9446" marB="0" anchor="b">
                    <a:lnL>
                      <a:noFill/>
                    </a:lnL>
                    <a:lnR>
                      <a:noFill/>
                    </a:lnR>
                    <a:lnT>
                      <a:noFill/>
                    </a:lnT>
                    <a:lnB>
                      <a:noFill/>
                    </a:lnB>
                  </a:tcPr>
                </a:tc>
              </a:tr>
              <a:tr h="188926">
                <a:tc>
                  <a:txBody>
                    <a:bodyPr/>
                    <a:lstStyle/>
                    <a:p>
                      <a:pPr algn="l" fontAlgn="b"/>
                      <a:r>
                        <a:rPr lang="it-IT" sz="1400" b="0" i="0" u="none" strike="noStrike">
                          <a:solidFill>
                            <a:srgbClr val="000000"/>
                          </a:solidFill>
                          <a:latin typeface="Century Gothic"/>
                        </a:rPr>
                        <a:t>Scuola media superiore o titolo equipollente</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50,5%</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45,5%</a:t>
                      </a:r>
                    </a:p>
                  </a:txBody>
                  <a:tcPr marL="9446" marR="9446" marT="9446" marB="0" anchor="b">
                    <a:lnL>
                      <a:noFill/>
                    </a:lnL>
                    <a:lnR>
                      <a:noFill/>
                    </a:lnR>
                    <a:lnT>
                      <a:noFill/>
                    </a:lnT>
                    <a:lnB>
                      <a:noFill/>
                    </a:lnB>
                  </a:tcPr>
                </a:tc>
              </a:tr>
              <a:tr h="188926">
                <a:tc>
                  <a:txBody>
                    <a:bodyPr/>
                    <a:lstStyle/>
                    <a:p>
                      <a:pPr algn="l" fontAlgn="b"/>
                      <a:r>
                        <a:rPr lang="it-IT" sz="1400" b="0" i="0" u="none" strike="noStrike">
                          <a:solidFill>
                            <a:srgbClr val="000000"/>
                          </a:solidFill>
                          <a:latin typeface="Century Gothic"/>
                        </a:rPr>
                        <a:t>Titolo o diploma professionale post media inferiore</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0,2%</a:t>
                      </a:r>
                    </a:p>
                  </a:txBody>
                  <a:tcPr marL="9446" marR="9446" marT="9446"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9,3%</a:t>
                      </a:r>
                    </a:p>
                  </a:txBody>
                  <a:tcPr marL="9446" marR="9446" marT="9446" marB="0" anchor="b">
                    <a:lnL>
                      <a:noFill/>
                    </a:lnL>
                    <a:lnR>
                      <a:noFill/>
                    </a:lnR>
                    <a:lnT>
                      <a:noFill/>
                    </a:lnT>
                    <a:lnB>
                      <a:noFill/>
                    </a:lnB>
                  </a:tcPr>
                </a:tc>
              </a:tr>
              <a:tr h="188926">
                <a:tc>
                  <a:txBody>
                    <a:bodyPr/>
                    <a:lstStyle/>
                    <a:p>
                      <a:pPr algn="l" fontAlgn="b"/>
                      <a:r>
                        <a:rPr lang="it-IT" sz="1400" b="0" i="0" u="none" strike="noStrike">
                          <a:solidFill>
                            <a:srgbClr val="000000"/>
                          </a:solidFill>
                          <a:latin typeface="Century Gothic"/>
                        </a:rPr>
                        <a:t>Scuola media inferiore o titolo equipollente</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8,0%</a:t>
                      </a:r>
                    </a:p>
                  </a:txBody>
                  <a:tcPr marL="9446" marR="9446" marT="9446"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8,4%</a:t>
                      </a:r>
                    </a:p>
                  </a:txBody>
                  <a:tcPr marL="9446" marR="9446" marT="9446" marB="0" anchor="b">
                    <a:lnL>
                      <a:noFill/>
                    </a:lnL>
                    <a:lnR>
                      <a:noFill/>
                    </a:lnR>
                    <a:lnT>
                      <a:noFill/>
                    </a:lnT>
                    <a:lnB>
                      <a:noFill/>
                    </a:lnB>
                  </a:tcPr>
                </a:tc>
              </a:tr>
              <a:tr h="188926">
                <a:tc>
                  <a:txBody>
                    <a:bodyPr/>
                    <a:lstStyle/>
                    <a:p>
                      <a:pPr algn="l" fontAlgn="b"/>
                      <a:r>
                        <a:rPr lang="it-IT" sz="1400" b="0" i="0" u="none" strike="noStrike" dirty="0">
                          <a:solidFill>
                            <a:srgbClr val="000000"/>
                          </a:solidFill>
                          <a:latin typeface="Century Gothic"/>
                        </a:rPr>
                        <a:t>Scuola Elementare</a:t>
                      </a:r>
                    </a:p>
                  </a:txBody>
                  <a:tcPr marL="9446" marR="9446" marT="9446"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0,0%</a:t>
                      </a:r>
                    </a:p>
                  </a:txBody>
                  <a:tcPr marL="9446" marR="9446" marT="9446" marB="0" anchor="b">
                    <a:lnL>
                      <a:noFill/>
                    </a:lnL>
                    <a:lnR>
                      <a:noFill/>
                    </a:lnR>
                    <a:lnT>
                      <a:noFill/>
                    </a:lnT>
                    <a:lnB>
                      <a:noFill/>
                    </a:lnB>
                  </a:tcPr>
                </a:tc>
                <a:tc>
                  <a:txBody>
                    <a:bodyPr/>
                    <a:lstStyle/>
                    <a:p>
                      <a:pPr algn="r" fontAlgn="b"/>
                      <a:r>
                        <a:rPr lang="it-IT" sz="1400" b="0" i="0" u="none" strike="noStrike" dirty="0">
                          <a:solidFill>
                            <a:srgbClr val="000000"/>
                          </a:solidFill>
                          <a:latin typeface="Century Gothic"/>
                        </a:rPr>
                        <a:t>1,3%</a:t>
                      </a:r>
                    </a:p>
                  </a:txBody>
                  <a:tcPr marL="9446" marR="9446" marT="9446" marB="0" anchor="b">
                    <a:lnL>
                      <a:noFill/>
                    </a:lnL>
                    <a:lnR>
                      <a:noFill/>
                    </a:lnR>
                    <a:lnT>
                      <a:noFill/>
                    </a:lnT>
                    <a:lnB>
                      <a:noFill/>
                    </a:lnB>
                  </a:tcPr>
                </a:tc>
              </a:tr>
              <a:tr h="188926">
                <a:tc>
                  <a:txBody>
                    <a:bodyPr/>
                    <a:lstStyle/>
                    <a:p>
                      <a:pPr algn="l" fontAlgn="b"/>
                      <a:r>
                        <a:rPr lang="it-IT" sz="1400" b="0" i="0" u="none" strike="noStrike" dirty="0">
                          <a:solidFill>
                            <a:srgbClr val="000000"/>
                          </a:solidFill>
                          <a:latin typeface="Century Gothic"/>
                        </a:rPr>
                        <a:t>Nessun titolo di studio</a:t>
                      </a:r>
                    </a:p>
                  </a:txBody>
                  <a:tcPr marL="9446" marR="9446" marT="9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0,1%</a:t>
                      </a:r>
                    </a:p>
                  </a:txBody>
                  <a:tcPr marL="9446" marR="9446" marT="9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0,1%</a:t>
                      </a:r>
                    </a:p>
                  </a:txBody>
                  <a:tcPr marL="9446" marR="9446" marT="9446" marB="0" anchor="b">
                    <a:lnL>
                      <a:noFill/>
                    </a:lnL>
                    <a:lnR>
                      <a:noFill/>
                    </a:lnR>
                    <a:lnT>
                      <a:noFill/>
                    </a:lnT>
                    <a:lnB w="6350" cap="flat" cmpd="sng" algn="ctr">
                      <a:solidFill>
                        <a:srgbClr val="000000"/>
                      </a:solidFill>
                      <a:prstDash val="solid"/>
                      <a:round/>
                      <a:headEnd type="none" w="med" len="med"/>
                      <a:tailEnd type="none" w="med" len="med"/>
                    </a:lnB>
                  </a:tcPr>
                </a:tc>
              </a:tr>
              <a:tr h="188926">
                <a:tc>
                  <a:txBody>
                    <a:bodyPr/>
                    <a:lstStyle/>
                    <a:p>
                      <a:pPr algn="l" fontAlgn="b"/>
                      <a:r>
                        <a:rPr lang="it-IT" sz="1400" b="1" i="0" u="none" strike="noStrike">
                          <a:solidFill>
                            <a:srgbClr val="000000"/>
                          </a:solidFill>
                          <a:latin typeface="Century Gothic"/>
                        </a:rPr>
                        <a:t>Totale</a:t>
                      </a:r>
                    </a:p>
                  </a:txBody>
                  <a:tcPr marL="9446" marR="9446" marT="9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100,0%</a:t>
                      </a:r>
                    </a:p>
                  </a:txBody>
                  <a:tcPr marL="9446" marR="9446" marT="9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dirty="0">
                          <a:solidFill>
                            <a:srgbClr val="000000"/>
                          </a:solidFill>
                          <a:latin typeface="Century Gothic"/>
                        </a:rPr>
                        <a:t>100,0%</a:t>
                      </a:r>
                    </a:p>
                  </a:txBody>
                  <a:tcPr marL="9446" marR="9446" marT="9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2051720" y="260648"/>
            <a:ext cx="7344816" cy="400110"/>
          </a:xfrm>
          <a:prstGeom prst="rect">
            <a:avLst/>
          </a:prstGeom>
          <a:noFill/>
          <a:ln w="9525">
            <a:noFill/>
            <a:miter lim="800000"/>
            <a:headEnd/>
            <a:tailEnd/>
          </a:ln>
        </p:spPr>
        <p:txBody>
          <a:bodyPr wrap="square">
            <a:spAutoFit/>
          </a:bodyPr>
          <a:lstStyle/>
          <a:p>
            <a:r>
              <a:rPr lang="it-IT" sz="2000" b="1" spc="-100" dirty="0" smtClean="0">
                <a:solidFill>
                  <a:schemeClr val="accent2"/>
                </a:solidFill>
                <a:latin typeface="Verdana" pitchFamily="34" charset="0"/>
              </a:rPr>
              <a:t>Un focus sulle deleghe assessorili nei capoluoghi</a:t>
            </a:r>
            <a:endParaRPr lang="it-IT" sz="2000" b="1" spc="-100" dirty="0">
              <a:solidFill>
                <a:schemeClr val="accent2"/>
              </a:solidFill>
              <a:latin typeface="Verdana" pitchFamily="34" charset="0"/>
            </a:endParaRPr>
          </a:p>
        </p:txBody>
      </p:sp>
      <p:sp>
        <p:nvSpPr>
          <p:cNvPr id="8" name="CasellaDiTesto 7"/>
          <p:cNvSpPr txBox="1">
            <a:spLocks noChangeArrowheads="1"/>
          </p:cNvSpPr>
          <p:nvPr/>
        </p:nvSpPr>
        <p:spPr bwMode="auto">
          <a:xfrm>
            <a:off x="1979712" y="620688"/>
            <a:ext cx="7056784" cy="1169551"/>
          </a:xfrm>
          <a:prstGeom prst="rect">
            <a:avLst/>
          </a:prstGeom>
          <a:noFill/>
          <a:ln w="9525">
            <a:noFill/>
            <a:miter lim="800000"/>
            <a:headEnd/>
            <a:tailEnd/>
          </a:ln>
        </p:spPr>
        <p:txBody>
          <a:bodyPr wrap="square">
            <a:spAutoFit/>
          </a:bodyPr>
          <a:lstStyle/>
          <a:p>
            <a:pPr algn="just"/>
            <a:endParaRPr lang="it-IT" sz="1400" dirty="0">
              <a:latin typeface="Calibri" pitchFamily="34" charset="0"/>
            </a:endParaRPr>
          </a:p>
          <a:p>
            <a:pPr algn="just"/>
            <a:r>
              <a:rPr lang="it-IT" sz="1400" dirty="0" smtClean="0">
                <a:latin typeface="Century Gothic" pitchFamily="34" charset="0"/>
              </a:rPr>
              <a:t>ANCI, in modo del tutto originale, ha compiuto una ricerca sulle materie assegnate in delega agli assessori nelle città capoluogo di provincia. </a:t>
            </a:r>
          </a:p>
          <a:p>
            <a:pPr algn="just"/>
            <a:r>
              <a:rPr lang="it-IT" sz="1400" dirty="0" smtClean="0">
                <a:latin typeface="Century Gothic" pitchFamily="34" charset="0"/>
              </a:rPr>
              <a:t>In queste città si contano 77 giovani assessori su un totale di 805, a ulteriore dimostrazione della loro concentrazione nei comuni di minori dimensioni.</a:t>
            </a:r>
            <a:endParaRPr lang="it-IT" sz="1400" b="1" dirty="0">
              <a:latin typeface="Century Gothic" pitchFamily="34" charset="0"/>
            </a:endParaRPr>
          </a:p>
        </p:txBody>
      </p:sp>
      <p:graphicFrame>
        <p:nvGraphicFramePr>
          <p:cNvPr id="9" name="Tabella 8"/>
          <p:cNvGraphicFramePr>
            <a:graphicFrameLocks noGrp="1"/>
          </p:cNvGraphicFramePr>
          <p:nvPr>
            <p:extLst>
              <p:ext uri="{D42A27DB-BD31-4B8C-83A1-F6EECF244321}">
                <p14:modId xmlns:p14="http://schemas.microsoft.com/office/powerpoint/2010/main" xmlns="" val="521964787"/>
              </p:ext>
            </p:extLst>
          </p:nvPr>
        </p:nvGraphicFramePr>
        <p:xfrm>
          <a:off x="2771800" y="1916832"/>
          <a:ext cx="5256584" cy="1417687"/>
        </p:xfrm>
        <a:graphic>
          <a:graphicData uri="http://schemas.openxmlformats.org/drawingml/2006/table">
            <a:tbl>
              <a:tblPr/>
              <a:tblGrid>
                <a:gridCol w="3104588"/>
                <a:gridCol w="814035"/>
                <a:gridCol w="1337961"/>
              </a:tblGrid>
              <a:tr h="468598">
                <a:tc>
                  <a:txBody>
                    <a:bodyPr/>
                    <a:lstStyle/>
                    <a:p>
                      <a:pPr algn="ctr" fontAlgn="ctr"/>
                      <a:r>
                        <a:rPr lang="it-IT" sz="1600" b="1" i="0" u="none" strike="noStrike" dirty="0">
                          <a:solidFill>
                            <a:srgbClr val="000000"/>
                          </a:solidFill>
                          <a:latin typeface="Century Gothic"/>
                        </a:rPr>
                        <a:t>Assessori delle città capoluogo</a:t>
                      </a:r>
                    </a:p>
                  </a:txBody>
                  <a:tcPr marL="9525" marR="9525" marT="9525" marB="0" anchor="ctr">
                    <a:lnL>
                      <a:noFill/>
                    </a:lnL>
                    <a:lnR>
                      <a:noFill/>
                    </a:lnR>
                    <a:lnT>
                      <a:noFill/>
                    </a:lnT>
                    <a:lnB>
                      <a:noFill/>
                    </a:lnB>
                    <a:solidFill>
                      <a:srgbClr val="C55A11"/>
                    </a:solidFill>
                  </a:tcPr>
                </a:tc>
                <a:tc>
                  <a:txBody>
                    <a:bodyPr/>
                    <a:lstStyle/>
                    <a:p>
                      <a:pPr algn="r" fontAlgn="b"/>
                      <a:r>
                        <a:rPr lang="it-IT" sz="1600" b="1" i="0" u="none" strike="noStrike" dirty="0" smtClean="0">
                          <a:solidFill>
                            <a:srgbClr val="000000"/>
                          </a:solidFill>
                          <a:latin typeface="Century Gothic"/>
                        </a:rPr>
                        <a:t>n.</a:t>
                      </a:r>
                      <a:endParaRPr lang="it-IT" sz="1600" b="1" i="0" u="none" strike="noStrike" dirty="0">
                        <a:solidFill>
                          <a:srgbClr val="000000"/>
                        </a:solidFill>
                        <a:latin typeface="Century Gothic"/>
                      </a:endParaRPr>
                    </a:p>
                  </a:txBody>
                  <a:tcPr marL="9525" marR="9525" marT="9525" marB="0" anchor="ctr">
                    <a:lnL>
                      <a:noFill/>
                    </a:lnL>
                    <a:lnR>
                      <a:noFill/>
                    </a:lnR>
                    <a:lnT>
                      <a:noFill/>
                    </a:lnT>
                    <a:lnB>
                      <a:noFill/>
                    </a:lnB>
                    <a:solidFill>
                      <a:srgbClr val="C55A11"/>
                    </a:solidFill>
                  </a:tcPr>
                </a:tc>
                <a:tc>
                  <a:txBody>
                    <a:bodyPr/>
                    <a:lstStyle/>
                    <a:p>
                      <a:pPr algn="r" fontAlgn="b"/>
                      <a:r>
                        <a:rPr lang="it-IT" sz="1600" b="1" i="0" u="none" strike="noStrike" dirty="0">
                          <a:solidFill>
                            <a:srgbClr val="000000"/>
                          </a:solidFill>
                          <a:latin typeface="Century Gothic"/>
                        </a:rPr>
                        <a:t>%</a:t>
                      </a:r>
                    </a:p>
                  </a:txBody>
                  <a:tcPr marL="9525" marR="9525" marT="9525" marB="0" anchor="ctr">
                    <a:lnL>
                      <a:noFill/>
                    </a:lnL>
                    <a:lnR>
                      <a:noFill/>
                    </a:lnR>
                    <a:lnT>
                      <a:noFill/>
                    </a:lnT>
                    <a:lnB>
                      <a:noFill/>
                    </a:lnB>
                    <a:solidFill>
                      <a:srgbClr val="C55A11"/>
                    </a:solidFill>
                  </a:tcPr>
                </a:tc>
              </a:tr>
              <a:tr h="316363">
                <a:tc>
                  <a:txBody>
                    <a:bodyPr/>
                    <a:lstStyle/>
                    <a:p>
                      <a:pPr algn="l" fontAlgn="b"/>
                      <a:r>
                        <a:rPr lang="it-IT" sz="1600" b="0" i="0" u="none" strike="noStrike" dirty="0">
                          <a:solidFill>
                            <a:srgbClr val="000000"/>
                          </a:solidFill>
                          <a:latin typeface="Century Gothic"/>
                        </a:rPr>
                        <a:t>Giovani</a:t>
                      </a:r>
                    </a:p>
                  </a:txBody>
                  <a:tcPr marL="9525" marR="9525" marT="9525" marB="0" anchor="b">
                    <a:lnL>
                      <a:noFill/>
                    </a:lnL>
                    <a:lnR>
                      <a:noFill/>
                    </a:lnR>
                    <a:lnT>
                      <a:noFill/>
                    </a:lnT>
                    <a:lnB>
                      <a:noFill/>
                    </a:lnB>
                  </a:tcPr>
                </a:tc>
                <a:tc>
                  <a:txBody>
                    <a:bodyPr/>
                    <a:lstStyle/>
                    <a:p>
                      <a:pPr algn="r" fontAlgn="b"/>
                      <a:r>
                        <a:rPr lang="it-IT" sz="1600" b="0" i="0" u="none" strike="noStrike">
                          <a:solidFill>
                            <a:srgbClr val="000000"/>
                          </a:solidFill>
                          <a:latin typeface="Century Gothic"/>
                        </a:rPr>
                        <a:t>77</a:t>
                      </a:r>
                    </a:p>
                  </a:txBody>
                  <a:tcPr marL="9525" marR="9525" marT="9525" marB="0" anchor="b">
                    <a:lnL>
                      <a:noFill/>
                    </a:lnL>
                    <a:lnR>
                      <a:noFill/>
                    </a:lnR>
                    <a:lnT>
                      <a:noFill/>
                    </a:lnT>
                    <a:lnB>
                      <a:noFill/>
                    </a:lnB>
                  </a:tcPr>
                </a:tc>
                <a:tc>
                  <a:txBody>
                    <a:bodyPr/>
                    <a:lstStyle/>
                    <a:p>
                      <a:pPr algn="r" fontAlgn="b"/>
                      <a:r>
                        <a:rPr lang="it-IT" sz="1600" b="0" i="0" u="none" strike="noStrike">
                          <a:solidFill>
                            <a:srgbClr val="000000"/>
                          </a:solidFill>
                          <a:latin typeface="Century Gothic"/>
                        </a:rPr>
                        <a:t>9,6%</a:t>
                      </a:r>
                    </a:p>
                  </a:txBody>
                  <a:tcPr marL="9525" marR="9525" marT="9525" marB="0" anchor="b">
                    <a:lnL>
                      <a:noFill/>
                    </a:lnL>
                    <a:lnR>
                      <a:noFill/>
                    </a:lnR>
                    <a:lnT>
                      <a:noFill/>
                    </a:lnT>
                    <a:lnB>
                      <a:noFill/>
                    </a:lnB>
                  </a:tcPr>
                </a:tc>
              </a:tr>
              <a:tr h="316363">
                <a:tc>
                  <a:txBody>
                    <a:bodyPr/>
                    <a:lstStyle/>
                    <a:p>
                      <a:pPr algn="l" fontAlgn="b"/>
                      <a:r>
                        <a:rPr lang="it-IT" sz="1600" b="0" i="0" u="none" strike="noStrike" dirty="0">
                          <a:solidFill>
                            <a:srgbClr val="000000"/>
                          </a:solidFill>
                          <a:latin typeface="Century Gothic"/>
                        </a:rPr>
                        <a:t>N</a:t>
                      </a:r>
                      <a:r>
                        <a:rPr lang="it-IT" sz="1600" b="0" i="0" u="none" strike="noStrike" dirty="0" smtClean="0">
                          <a:solidFill>
                            <a:srgbClr val="000000"/>
                          </a:solidFill>
                          <a:latin typeface="Century Gothic"/>
                        </a:rPr>
                        <a:t>on </a:t>
                      </a:r>
                      <a:r>
                        <a:rPr lang="it-IT" sz="1600" b="0" i="0" u="none" strike="noStrike" dirty="0">
                          <a:solidFill>
                            <a:srgbClr val="000000"/>
                          </a:solidFill>
                          <a:latin typeface="Century Gothic"/>
                        </a:rPr>
                        <a:t>giovani</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latin typeface="Century Gothic"/>
                        </a:rPr>
                        <a:t>728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latin typeface="Century Gothic"/>
                        </a:rPr>
                        <a:t>90,4%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316363">
                <a:tc>
                  <a:txBody>
                    <a:bodyPr/>
                    <a:lstStyle/>
                    <a:p>
                      <a:pPr algn="l" fontAlgn="b"/>
                      <a:r>
                        <a:rPr lang="it-IT" sz="1600" b="1" i="0" u="none" strike="noStrike" dirty="0">
                          <a:solidFill>
                            <a:srgbClr val="000000"/>
                          </a:solidFill>
                          <a:latin typeface="Century Gothic"/>
                        </a:rPr>
                        <a:t>Totale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1" i="0" u="none" strike="noStrike">
                          <a:solidFill>
                            <a:srgbClr val="000000"/>
                          </a:solidFill>
                          <a:latin typeface="Century Gothic"/>
                        </a:rPr>
                        <a:t>805</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1" i="0" u="none" strike="noStrike" dirty="0">
                          <a:solidFill>
                            <a:srgbClr val="000000"/>
                          </a:solidFill>
                          <a:latin typeface="Century Gothic"/>
                        </a:rPr>
                        <a:t>100,0%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ella 9"/>
          <p:cNvGraphicFramePr>
            <a:graphicFrameLocks noGrp="1"/>
          </p:cNvGraphicFramePr>
          <p:nvPr>
            <p:extLst>
              <p:ext uri="{D42A27DB-BD31-4B8C-83A1-F6EECF244321}">
                <p14:modId xmlns:p14="http://schemas.microsoft.com/office/powerpoint/2010/main" xmlns="" val="191477114"/>
              </p:ext>
            </p:extLst>
          </p:nvPr>
        </p:nvGraphicFramePr>
        <p:xfrm>
          <a:off x="2267744" y="4509120"/>
          <a:ext cx="6264696" cy="1296143"/>
        </p:xfrm>
        <a:graphic>
          <a:graphicData uri="http://schemas.openxmlformats.org/drawingml/2006/table">
            <a:tbl>
              <a:tblPr/>
              <a:tblGrid>
                <a:gridCol w="3210656"/>
                <a:gridCol w="939704"/>
                <a:gridCol w="1018014"/>
                <a:gridCol w="1096322"/>
              </a:tblGrid>
              <a:tr h="512366">
                <a:tc>
                  <a:txBody>
                    <a:bodyPr/>
                    <a:lstStyle/>
                    <a:p>
                      <a:pPr algn="ctr" fontAlgn="b"/>
                      <a:r>
                        <a:rPr lang="it-IT" sz="1600" b="1" i="0" u="none" strike="noStrike" dirty="0">
                          <a:solidFill>
                            <a:srgbClr val="000000"/>
                          </a:solidFill>
                          <a:latin typeface="Century Gothic" pitchFamily="34" charset="0"/>
                        </a:rPr>
                        <a:t>Assessori nelle città </a:t>
                      </a:r>
                      <a:r>
                        <a:rPr lang="it-IT" sz="1600" b="1" i="0" u="none" strike="noStrike" dirty="0" smtClean="0">
                          <a:solidFill>
                            <a:srgbClr val="000000"/>
                          </a:solidFill>
                          <a:latin typeface="Century Gothic" pitchFamily="34" charset="0"/>
                        </a:rPr>
                        <a:t>capoluogo</a:t>
                      </a:r>
                      <a:endParaRPr lang="it-IT" sz="1600" b="1" i="0" u="none" strike="noStrike" dirty="0">
                        <a:solidFill>
                          <a:srgbClr val="000000"/>
                        </a:solidFill>
                        <a:latin typeface="Century Gothic" pitchFamily="34" charset="0"/>
                      </a:endParaRPr>
                    </a:p>
                  </a:txBody>
                  <a:tcPr marL="8626" marR="8626" marT="8626" marB="0" anchor="ctr">
                    <a:lnL>
                      <a:noFill/>
                    </a:lnL>
                    <a:lnR>
                      <a:noFill/>
                    </a:lnR>
                    <a:lnT>
                      <a:noFill/>
                    </a:lnT>
                    <a:lnB>
                      <a:noFill/>
                    </a:lnB>
                    <a:solidFill>
                      <a:srgbClr val="C55A11"/>
                    </a:solidFill>
                  </a:tcPr>
                </a:tc>
                <a:tc>
                  <a:txBody>
                    <a:bodyPr/>
                    <a:lstStyle/>
                    <a:p>
                      <a:pPr algn="ctr" fontAlgn="b"/>
                      <a:r>
                        <a:rPr lang="it-IT" sz="1600" b="1" i="0" u="none" strike="noStrike">
                          <a:solidFill>
                            <a:srgbClr val="000000"/>
                          </a:solidFill>
                          <a:latin typeface="Century Gothic" pitchFamily="34" charset="0"/>
                        </a:rPr>
                        <a:t>donne</a:t>
                      </a:r>
                    </a:p>
                  </a:txBody>
                  <a:tcPr marL="8626" marR="8626" marT="8626" marB="0" anchor="ctr">
                    <a:lnL>
                      <a:noFill/>
                    </a:lnL>
                    <a:lnR>
                      <a:noFill/>
                    </a:lnR>
                    <a:lnT>
                      <a:noFill/>
                    </a:lnT>
                    <a:lnB>
                      <a:noFill/>
                    </a:lnB>
                    <a:solidFill>
                      <a:srgbClr val="C55A11"/>
                    </a:solidFill>
                  </a:tcPr>
                </a:tc>
                <a:tc>
                  <a:txBody>
                    <a:bodyPr/>
                    <a:lstStyle/>
                    <a:p>
                      <a:pPr algn="ctr" fontAlgn="b"/>
                      <a:r>
                        <a:rPr lang="it-IT" sz="1600" b="1" i="0" u="none" strike="noStrike">
                          <a:solidFill>
                            <a:srgbClr val="000000"/>
                          </a:solidFill>
                          <a:latin typeface="Century Gothic" pitchFamily="34" charset="0"/>
                        </a:rPr>
                        <a:t>uomini</a:t>
                      </a:r>
                    </a:p>
                  </a:txBody>
                  <a:tcPr marL="8626" marR="8626" marT="8626" marB="0" anchor="ctr">
                    <a:lnL>
                      <a:noFill/>
                    </a:lnL>
                    <a:lnR>
                      <a:noFill/>
                    </a:lnR>
                    <a:lnT>
                      <a:noFill/>
                    </a:lnT>
                    <a:lnB>
                      <a:noFill/>
                    </a:lnB>
                    <a:solidFill>
                      <a:srgbClr val="C55A11"/>
                    </a:solidFill>
                  </a:tcPr>
                </a:tc>
                <a:tc>
                  <a:txBody>
                    <a:bodyPr/>
                    <a:lstStyle/>
                    <a:p>
                      <a:pPr algn="ctr" fontAlgn="b"/>
                      <a:r>
                        <a:rPr lang="it-IT" sz="1600" b="1" i="0" u="none" strike="noStrike" dirty="0">
                          <a:solidFill>
                            <a:srgbClr val="000000"/>
                          </a:solidFill>
                          <a:latin typeface="Century Gothic" pitchFamily="34" charset="0"/>
                        </a:rPr>
                        <a:t>totale</a:t>
                      </a:r>
                    </a:p>
                  </a:txBody>
                  <a:tcPr marL="8626" marR="8626" marT="8626" marB="0" anchor="ctr">
                    <a:lnL>
                      <a:noFill/>
                    </a:lnL>
                    <a:lnR>
                      <a:noFill/>
                    </a:lnR>
                    <a:lnT>
                      <a:noFill/>
                    </a:lnT>
                    <a:lnB>
                      <a:noFill/>
                    </a:lnB>
                    <a:solidFill>
                      <a:srgbClr val="C55A11"/>
                    </a:solidFill>
                  </a:tcPr>
                </a:tc>
              </a:tr>
              <a:tr h="261259">
                <a:tc>
                  <a:txBody>
                    <a:bodyPr/>
                    <a:lstStyle/>
                    <a:p>
                      <a:pPr algn="l" fontAlgn="b"/>
                      <a:r>
                        <a:rPr lang="it-IT" sz="1600" b="0" i="0" u="none" strike="noStrike">
                          <a:solidFill>
                            <a:srgbClr val="000000"/>
                          </a:solidFill>
                          <a:latin typeface="Century Gothic" pitchFamily="34" charset="0"/>
                        </a:rPr>
                        <a:t>Giovani</a:t>
                      </a:r>
                    </a:p>
                  </a:txBody>
                  <a:tcPr marL="8626" marR="8626" marT="8626" marB="0" anchor="b">
                    <a:lnL>
                      <a:noFill/>
                    </a:lnL>
                    <a:lnR>
                      <a:noFill/>
                    </a:lnR>
                    <a:lnT>
                      <a:noFill/>
                    </a:lnT>
                    <a:lnB>
                      <a:noFill/>
                    </a:lnB>
                  </a:tcPr>
                </a:tc>
                <a:tc>
                  <a:txBody>
                    <a:bodyPr/>
                    <a:lstStyle/>
                    <a:p>
                      <a:pPr algn="r" fontAlgn="b"/>
                      <a:r>
                        <a:rPr lang="it-IT" sz="1600" b="0" i="0" u="none" strike="noStrike" dirty="0" smtClean="0">
                          <a:solidFill>
                            <a:srgbClr val="000000"/>
                          </a:solidFill>
                          <a:latin typeface="Century Gothic" pitchFamily="34" charset="0"/>
                        </a:rPr>
                        <a:t>40,3%</a:t>
                      </a:r>
                      <a:endParaRPr lang="it-IT" sz="1600" b="0" i="0" u="none" strike="noStrike" dirty="0">
                        <a:solidFill>
                          <a:srgbClr val="000000"/>
                        </a:solidFill>
                        <a:latin typeface="Century Gothic" pitchFamily="34" charset="0"/>
                      </a:endParaRPr>
                    </a:p>
                  </a:txBody>
                  <a:tcPr marL="8626" marR="8626" marT="8626" marB="0" anchor="b">
                    <a:lnL>
                      <a:noFill/>
                    </a:lnL>
                    <a:lnR>
                      <a:noFill/>
                    </a:lnR>
                    <a:lnT>
                      <a:noFill/>
                    </a:lnT>
                    <a:lnB>
                      <a:noFill/>
                    </a:lnB>
                  </a:tcPr>
                </a:tc>
                <a:tc>
                  <a:txBody>
                    <a:bodyPr/>
                    <a:lstStyle/>
                    <a:p>
                      <a:pPr algn="r" fontAlgn="b"/>
                      <a:r>
                        <a:rPr lang="it-IT" sz="1600" b="0" i="0" u="none" strike="noStrike" dirty="0" smtClean="0">
                          <a:solidFill>
                            <a:srgbClr val="000000"/>
                          </a:solidFill>
                          <a:latin typeface="Century Gothic" pitchFamily="34" charset="0"/>
                        </a:rPr>
                        <a:t>59,7%</a:t>
                      </a:r>
                      <a:endParaRPr lang="it-IT" sz="1600" b="0" i="0" u="none" strike="noStrike" dirty="0">
                        <a:solidFill>
                          <a:srgbClr val="000000"/>
                        </a:solidFill>
                        <a:latin typeface="Century Gothic" pitchFamily="34" charset="0"/>
                      </a:endParaRPr>
                    </a:p>
                  </a:txBody>
                  <a:tcPr marL="8626" marR="8626" marT="8626" marB="0" anchor="b">
                    <a:lnL>
                      <a:noFill/>
                    </a:lnL>
                    <a:lnR>
                      <a:noFill/>
                    </a:lnR>
                    <a:lnT>
                      <a:noFill/>
                    </a:lnT>
                    <a:lnB>
                      <a:noFill/>
                    </a:lnB>
                  </a:tcPr>
                </a:tc>
                <a:tc>
                  <a:txBody>
                    <a:bodyPr/>
                    <a:lstStyle/>
                    <a:p>
                      <a:pPr algn="r" fontAlgn="b"/>
                      <a:r>
                        <a:rPr lang="it-IT" sz="1600" b="0" i="0" u="none" strike="noStrike">
                          <a:solidFill>
                            <a:srgbClr val="000000"/>
                          </a:solidFill>
                          <a:latin typeface="Century Gothic" pitchFamily="34" charset="0"/>
                        </a:rPr>
                        <a:t>100%</a:t>
                      </a:r>
                    </a:p>
                  </a:txBody>
                  <a:tcPr marL="8626" marR="8626" marT="8626" marB="0" anchor="b">
                    <a:lnL>
                      <a:noFill/>
                    </a:lnL>
                    <a:lnR>
                      <a:noFill/>
                    </a:lnR>
                    <a:lnT>
                      <a:noFill/>
                    </a:lnT>
                    <a:lnB>
                      <a:noFill/>
                    </a:lnB>
                  </a:tcPr>
                </a:tc>
              </a:tr>
              <a:tr h="261259">
                <a:tc>
                  <a:txBody>
                    <a:bodyPr/>
                    <a:lstStyle/>
                    <a:p>
                      <a:pPr algn="l" fontAlgn="b"/>
                      <a:r>
                        <a:rPr lang="it-IT" sz="1600" b="0" i="0" u="none" strike="noStrike" dirty="0">
                          <a:solidFill>
                            <a:srgbClr val="000000"/>
                          </a:solidFill>
                          <a:latin typeface="Century Gothic" pitchFamily="34" charset="0"/>
                        </a:rPr>
                        <a:t>N</a:t>
                      </a:r>
                      <a:r>
                        <a:rPr lang="it-IT" sz="1600" b="0" i="0" u="none" strike="noStrike" dirty="0" smtClean="0">
                          <a:solidFill>
                            <a:srgbClr val="000000"/>
                          </a:solidFill>
                          <a:latin typeface="Century Gothic" pitchFamily="34" charset="0"/>
                        </a:rPr>
                        <a:t>on </a:t>
                      </a:r>
                      <a:r>
                        <a:rPr lang="it-IT" sz="1600" b="0" i="0" u="none" strike="noStrike" dirty="0">
                          <a:solidFill>
                            <a:srgbClr val="000000"/>
                          </a:solidFill>
                          <a:latin typeface="Century Gothic" pitchFamily="34" charset="0"/>
                        </a:rPr>
                        <a:t>giovani</a:t>
                      </a:r>
                    </a:p>
                  </a:txBody>
                  <a:tcPr marL="8626" marR="8626" marT="86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dirty="0" smtClean="0">
                          <a:solidFill>
                            <a:srgbClr val="000000"/>
                          </a:solidFill>
                          <a:latin typeface="Century Gothic" pitchFamily="34" charset="0"/>
                        </a:rPr>
                        <a:t>36,3%</a:t>
                      </a:r>
                      <a:endParaRPr lang="it-IT" sz="1600" b="0" i="0" u="none" strike="noStrike" dirty="0">
                        <a:solidFill>
                          <a:srgbClr val="000000"/>
                        </a:solidFill>
                        <a:latin typeface="Century Gothic" pitchFamily="34" charset="0"/>
                      </a:endParaRPr>
                    </a:p>
                  </a:txBody>
                  <a:tcPr marL="8626" marR="8626" marT="86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dirty="0" smtClean="0">
                          <a:solidFill>
                            <a:srgbClr val="000000"/>
                          </a:solidFill>
                          <a:latin typeface="Century Gothic" pitchFamily="34" charset="0"/>
                        </a:rPr>
                        <a:t>63,7%</a:t>
                      </a:r>
                      <a:endParaRPr lang="it-IT" sz="1600" b="0" i="0" u="none" strike="noStrike" dirty="0">
                        <a:solidFill>
                          <a:srgbClr val="000000"/>
                        </a:solidFill>
                        <a:latin typeface="Century Gothic" pitchFamily="34" charset="0"/>
                      </a:endParaRPr>
                    </a:p>
                  </a:txBody>
                  <a:tcPr marL="8626" marR="8626" marT="86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a:solidFill>
                            <a:srgbClr val="000000"/>
                          </a:solidFill>
                          <a:latin typeface="Century Gothic" pitchFamily="34" charset="0"/>
                        </a:rPr>
                        <a:t>100%</a:t>
                      </a:r>
                    </a:p>
                  </a:txBody>
                  <a:tcPr marL="8626" marR="8626" marT="8626" marB="0" anchor="b">
                    <a:lnL>
                      <a:noFill/>
                    </a:lnL>
                    <a:lnR>
                      <a:noFill/>
                    </a:lnR>
                    <a:lnT>
                      <a:noFill/>
                    </a:lnT>
                    <a:lnB w="6350" cap="flat" cmpd="sng" algn="ctr">
                      <a:solidFill>
                        <a:srgbClr val="000000"/>
                      </a:solidFill>
                      <a:prstDash val="solid"/>
                      <a:round/>
                      <a:headEnd type="none" w="med" len="med"/>
                      <a:tailEnd type="none" w="med" len="med"/>
                    </a:lnB>
                  </a:tcPr>
                </a:tc>
              </a:tr>
              <a:tr h="261259">
                <a:tc>
                  <a:txBody>
                    <a:bodyPr/>
                    <a:lstStyle/>
                    <a:p>
                      <a:pPr algn="l" fontAlgn="b"/>
                      <a:r>
                        <a:rPr lang="it-IT" sz="1600" b="1" i="0" u="none" strike="noStrike" dirty="0">
                          <a:solidFill>
                            <a:srgbClr val="000000"/>
                          </a:solidFill>
                          <a:latin typeface="Century Gothic" pitchFamily="34" charset="0"/>
                        </a:rPr>
                        <a:t>Totale</a:t>
                      </a:r>
                    </a:p>
                  </a:txBody>
                  <a:tcPr marL="8626" marR="8626" marT="86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dirty="0" smtClean="0">
                          <a:solidFill>
                            <a:srgbClr val="000000"/>
                          </a:solidFill>
                          <a:latin typeface="Century Gothic" pitchFamily="34" charset="0"/>
                        </a:rPr>
                        <a:t>36,6%</a:t>
                      </a:r>
                      <a:endParaRPr lang="it-IT" sz="1600" b="0" i="0" u="none" strike="noStrike" dirty="0">
                        <a:solidFill>
                          <a:srgbClr val="000000"/>
                        </a:solidFill>
                        <a:latin typeface="Century Gothic" pitchFamily="34" charset="0"/>
                      </a:endParaRPr>
                    </a:p>
                  </a:txBody>
                  <a:tcPr marL="8626" marR="8626" marT="86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dirty="0" smtClean="0">
                          <a:solidFill>
                            <a:srgbClr val="000000"/>
                          </a:solidFill>
                          <a:latin typeface="Century Gothic" pitchFamily="34" charset="0"/>
                        </a:rPr>
                        <a:t>63,4%</a:t>
                      </a:r>
                      <a:endParaRPr lang="it-IT" sz="1600" b="0" i="0" u="none" strike="noStrike" dirty="0">
                        <a:solidFill>
                          <a:srgbClr val="000000"/>
                        </a:solidFill>
                        <a:latin typeface="Century Gothic" pitchFamily="34" charset="0"/>
                      </a:endParaRPr>
                    </a:p>
                  </a:txBody>
                  <a:tcPr marL="8626" marR="8626" marT="86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600" b="0" i="0" u="none" strike="noStrike" dirty="0">
                          <a:solidFill>
                            <a:srgbClr val="000000"/>
                          </a:solidFill>
                          <a:latin typeface="Century Gothic" pitchFamily="34" charset="0"/>
                        </a:rPr>
                        <a:t>100%</a:t>
                      </a:r>
                    </a:p>
                  </a:txBody>
                  <a:tcPr marL="8626" marR="8626" marT="86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5" name="Rettangolo 14"/>
          <p:cNvSpPr/>
          <p:nvPr/>
        </p:nvSpPr>
        <p:spPr>
          <a:xfrm>
            <a:off x="2051720" y="3789040"/>
            <a:ext cx="6840760" cy="523220"/>
          </a:xfrm>
          <a:prstGeom prst="rect">
            <a:avLst/>
          </a:prstGeom>
        </p:spPr>
        <p:txBody>
          <a:bodyPr wrap="square">
            <a:spAutoFit/>
          </a:bodyPr>
          <a:lstStyle/>
          <a:p>
            <a:pPr algn="just"/>
            <a:r>
              <a:rPr lang="it-IT" sz="1400" dirty="0" smtClean="0">
                <a:latin typeface="Century Gothic" pitchFamily="34" charset="0"/>
              </a:rPr>
              <a:t>Altra conferma è il maggiore equilibrio nel rapporto tra i due sessi tra i giovani amministratori, rispetto alle altre fasce di età </a:t>
            </a:r>
          </a:p>
        </p:txBody>
      </p:sp>
      <p:sp>
        <p:nvSpPr>
          <p:cNvPr id="16" name="CasellaDiTesto 15"/>
          <p:cNvSpPr txBox="1"/>
          <p:nvPr/>
        </p:nvSpPr>
        <p:spPr>
          <a:xfrm>
            <a:off x="7037974" y="6581001"/>
            <a:ext cx="2106026" cy="276999"/>
          </a:xfrm>
          <a:prstGeom prst="rect">
            <a:avLst/>
          </a:prstGeom>
          <a:noFill/>
        </p:spPr>
        <p:txBody>
          <a:bodyPr wrap="none" rtlCol="0">
            <a:spAutoFit/>
          </a:bodyPr>
          <a:lstStyle/>
          <a:p>
            <a:r>
              <a:rPr lang="it-IT" sz="1200" i="1" dirty="0" smtClean="0"/>
              <a:t>Fonte: Elaborazione ANCI 2015</a:t>
            </a:r>
            <a:endParaRPr lang="it-IT" sz="1200"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p:cNvSpPr>
            <a:spLocks noChangeArrowheads="1"/>
          </p:cNvSpPr>
          <p:nvPr/>
        </p:nvSpPr>
        <p:spPr bwMode="auto">
          <a:xfrm>
            <a:off x="2051720" y="260648"/>
            <a:ext cx="6775524"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Le materie delle deleghe assessorili</a:t>
            </a:r>
            <a:endParaRPr lang="it-IT" sz="2000" b="1" dirty="0">
              <a:solidFill>
                <a:schemeClr val="accent2"/>
              </a:solidFill>
              <a:latin typeface="Verdana" pitchFamily="34" charset="0"/>
            </a:endParaRPr>
          </a:p>
        </p:txBody>
      </p:sp>
      <p:sp>
        <p:nvSpPr>
          <p:cNvPr id="12" name="CasellaDiTesto 7"/>
          <p:cNvSpPr txBox="1">
            <a:spLocks noChangeArrowheads="1"/>
          </p:cNvSpPr>
          <p:nvPr/>
        </p:nvSpPr>
        <p:spPr bwMode="auto">
          <a:xfrm>
            <a:off x="2051720" y="675273"/>
            <a:ext cx="6696744" cy="1384995"/>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A ciascun assessore sono spesso assegnate deleghe su più di una materia. </a:t>
            </a:r>
          </a:p>
          <a:p>
            <a:pPr algn="just"/>
            <a:r>
              <a:rPr lang="it-IT" sz="1400" dirty="0" smtClean="0">
                <a:latin typeface="Century Gothic" pitchFamily="34" charset="0"/>
              </a:rPr>
              <a:t>Le diverse materie sono state qui aggregate secondo lo schema della circolare ministeriale 38/2010, che semplifica la lettura di un insieme molto eterogeneo di denominazioni.</a:t>
            </a:r>
          </a:p>
          <a:p>
            <a:pPr algn="just"/>
            <a:r>
              <a:rPr lang="it-IT" sz="1400" dirty="0" smtClean="0">
                <a:latin typeface="Century Gothic" pitchFamily="34" charset="0"/>
              </a:rPr>
              <a:t>Risultano 139 materie di delega ai 77 giovani amministratori, su un totale di 1.397 deleghe assegnate agli 805 assessori complessivi.</a:t>
            </a:r>
            <a:endParaRPr lang="it-IT" sz="1400" b="1" dirty="0">
              <a:latin typeface="Century Gothic" pitchFamily="34" charset="0"/>
            </a:endParaRPr>
          </a:p>
        </p:txBody>
      </p:sp>
      <p:graphicFrame>
        <p:nvGraphicFramePr>
          <p:cNvPr id="13" name="Tabella 12"/>
          <p:cNvGraphicFramePr>
            <a:graphicFrameLocks noGrp="1"/>
          </p:cNvGraphicFramePr>
          <p:nvPr>
            <p:extLst>
              <p:ext uri="{D42A27DB-BD31-4B8C-83A1-F6EECF244321}">
                <p14:modId xmlns:p14="http://schemas.microsoft.com/office/powerpoint/2010/main" xmlns="" val="589161721"/>
              </p:ext>
            </p:extLst>
          </p:nvPr>
        </p:nvGraphicFramePr>
        <p:xfrm>
          <a:off x="2051720" y="2132856"/>
          <a:ext cx="6775524" cy="4371542"/>
        </p:xfrm>
        <a:graphic>
          <a:graphicData uri="http://schemas.openxmlformats.org/drawingml/2006/table">
            <a:tbl>
              <a:tblPr/>
              <a:tblGrid>
                <a:gridCol w="4392488"/>
                <a:gridCol w="787890"/>
                <a:gridCol w="723695"/>
                <a:gridCol w="871451"/>
              </a:tblGrid>
              <a:tr h="586352">
                <a:tc>
                  <a:txBody>
                    <a:bodyPr/>
                    <a:lstStyle/>
                    <a:p>
                      <a:pPr algn="l" fontAlgn="ctr"/>
                      <a:r>
                        <a:rPr lang="it-IT" sz="1400" b="1" i="0" u="none" strike="noStrike" dirty="0" smtClean="0">
                          <a:solidFill>
                            <a:srgbClr val="000000"/>
                          </a:solidFill>
                          <a:latin typeface="Century Gothic"/>
                        </a:rPr>
                        <a:t>  Deleghe </a:t>
                      </a:r>
                      <a:r>
                        <a:rPr lang="it-IT" sz="1400" b="1" i="0" u="none" strike="noStrike" dirty="0">
                          <a:solidFill>
                            <a:srgbClr val="000000"/>
                          </a:solidFill>
                          <a:latin typeface="Century Gothic"/>
                        </a:rPr>
                        <a:t>- Categorie</a:t>
                      </a:r>
                    </a:p>
                  </a:txBody>
                  <a:tcPr marL="0" marR="0" marT="0" marB="0" anchor="ctr">
                    <a:lnL>
                      <a:noFill/>
                    </a:lnL>
                    <a:lnR>
                      <a:noFill/>
                    </a:lnR>
                    <a:lnT>
                      <a:noFill/>
                    </a:lnT>
                    <a:lnB>
                      <a:noFill/>
                    </a:lnB>
                    <a:solidFill>
                      <a:srgbClr val="C55A11"/>
                    </a:solidFill>
                  </a:tcPr>
                </a:tc>
                <a:tc>
                  <a:txBody>
                    <a:bodyPr/>
                    <a:lstStyle/>
                    <a:p>
                      <a:pPr algn="ctr" fontAlgn="ctr"/>
                      <a:r>
                        <a:rPr lang="it-IT" sz="1400" b="1" i="0" u="none" strike="noStrike" dirty="0" smtClean="0">
                          <a:solidFill>
                            <a:srgbClr val="000000"/>
                          </a:solidFill>
                          <a:latin typeface="Century Gothic"/>
                        </a:rPr>
                        <a:t>giovani</a:t>
                      </a:r>
                      <a:endParaRPr lang="it-IT" sz="1400" b="1" i="0" u="none" strike="noStrike" dirty="0">
                        <a:solidFill>
                          <a:srgbClr val="000000"/>
                        </a:solidFill>
                        <a:latin typeface="Century Gothic"/>
                      </a:endParaRPr>
                    </a:p>
                  </a:txBody>
                  <a:tcPr marL="0" marR="0" marT="0" marB="0" anchor="ctr">
                    <a:lnL>
                      <a:noFill/>
                    </a:lnL>
                    <a:lnR>
                      <a:noFill/>
                    </a:lnR>
                    <a:lnT>
                      <a:noFill/>
                    </a:lnT>
                    <a:lnB>
                      <a:noFill/>
                    </a:lnB>
                    <a:solidFill>
                      <a:srgbClr val="C55A11"/>
                    </a:solidFill>
                  </a:tcPr>
                </a:tc>
                <a:tc>
                  <a:txBody>
                    <a:bodyPr/>
                    <a:lstStyle/>
                    <a:p>
                      <a:pPr algn="ctr" fontAlgn="ctr"/>
                      <a:r>
                        <a:rPr lang="it-IT" sz="1400" b="1" i="0" u="none" strike="noStrike" dirty="0">
                          <a:solidFill>
                            <a:srgbClr val="000000"/>
                          </a:solidFill>
                          <a:latin typeface="Century Gothic"/>
                        </a:rPr>
                        <a:t>non giovani</a:t>
                      </a:r>
                    </a:p>
                  </a:txBody>
                  <a:tcPr marL="0" marR="0" marT="0" marB="0" anchor="ctr">
                    <a:lnL>
                      <a:noFill/>
                    </a:lnL>
                    <a:lnR>
                      <a:noFill/>
                    </a:lnR>
                    <a:lnT>
                      <a:noFill/>
                    </a:lnT>
                    <a:lnB>
                      <a:noFill/>
                    </a:lnB>
                    <a:solidFill>
                      <a:srgbClr val="C55A11"/>
                    </a:solidFill>
                  </a:tcPr>
                </a:tc>
                <a:tc>
                  <a:txBody>
                    <a:bodyPr/>
                    <a:lstStyle/>
                    <a:p>
                      <a:pPr algn="ctr" fontAlgn="ctr"/>
                      <a:r>
                        <a:rPr lang="it-IT" sz="1400" b="1" i="0" u="none" strike="noStrike" dirty="0">
                          <a:solidFill>
                            <a:srgbClr val="000000"/>
                          </a:solidFill>
                          <a:latin typeface="Century Gothic"/>
                        </a:rPr>
                        <a:t>Totale</a:t>
                      </a:r>
                    </a:p>
                  </a:txBody>
                  <a:tcPr marL="0" marR="0" marT="0" marB="0" anchor="ctr">
                    <a:lnL>
                      <a:noFill/>
                    </a:lnL>
                    <a:lnR>
                      <a:noFill/>
                    </a:lnR>
                    <a:lnT>
                      <a:noFill/>
                    </a:lnT>
                    <a:lnB>
                      <a:noFill/>
                    </a:lnB>
                    <a:solidFill>
                      <a:srgbClr val="C55A11"/>
                    </a:solidFill>
                  </a:tcPr>
                </a:tc>
              </a:tr>
              <a:tr h="293175">
                <a:tc>
                  <a:txBody>
                    <a:bodyPr/>
                    <a:lstStyle/>
                    <a:p>
                      <a:pPr algn="l" fontAlgn="b"/>
                      <a:r>
                        <a:rPr lang="it-IT" sz="1400" b="0" i="0" u="none" strike="noStrike" dirty="0">
                          <a:solidFill>
                            <a:srgbClr val="000000"/>
                          </a:solidFill>
                          <a:latin typeface="Century Gothic"/>
                        </a:rPr>
                        <a:t>Ambiente e Territorio</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18</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157</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175</a:t>
                      </a:r>
                    </a:p>
                  </a:txBody>
                  <a:tcPr marL="0" marR="0" marT="0" marB="0" anchor="b">
                    <a:lnL>
                      <a:noFill/>
                    </a:lnL>
                    <a:lnR>
                      <a:noFill/>
                    </a:lnR>
                    <a:lnT>
                      <a:noFill/>
                    </a:lnT>
                    <a:lnB>
                      <a:noFill/>
                    </a:lnB>
                  </a:tcPr>
                </a:tc>
              </a:tr>
              <a:tr h="293175">
                <a:tc>
                  <a:txBody>
                    <a:bodyPr/>
                    <a:lstStyle/>
                    <a:p>
                      <a:pPr algn="l" fontAlgn="b"/>
                      <a:r>
                        <a:rPr lang="it-IT" sz="1400" b="0" i="0" u="none" strike="noStrike" dirty="0">
                          <a:solidFill>
                            <a:srgbClr val="000000"/>
                          </a:solidFill>
                          <a:latin typeface="Century Gothic"/>
                        </a:rPr>
                        <a:t>Cultura, turismo, sport e tempo libero</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152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174</a:t>
                      </a:r>
                    </a:p>
                  </a:txBody>
                  <a:tcPr marL="0" marR="0" marT="0" marB="0" anchor="b">
                    <a:lnL>
                      <a:noFill/>
                    </a:lnL>
                    <a:lnR>
                      <a:noFill/>
                    </a:lnR>
                    <a:lnT>
                      <a:noFill/>
                    </a:lnT>
                    <a:lnB>
                      <a:noFill/>
                    </a:lnB>
                  </a:tcPr>
                </a:tc>
              </a:tr>
              <a:tr h="293175">
                <a:tc>
                  <a:txBody>
                    <a:bodyPr/>
                    <a:lstStyle/>
                    <a:p>
                      <a:pPr algn="l" fontAlgn="b"/>
                      <a:r>
                        <a:rPr lang="it-IT" sz="1400" b="0" i="0" u="none" strike="noStrike" dirty="0">
                          <a:solidFill>
                            <a:srgbClr val="000000"/>
                          </a:solidFill>
                          <a:latin typeface="Century Gothic"/>
                        </a:rPr>
                        <a:t>Casa, famiglia, scuola e politiche sociali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34</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262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296</a:t>
                      </a:r>
                    </a:p>
                  </a:txBody>
                  <a:tcPr marL="0" marR="0" marT="0" marB="0" anchor="b">
                    <a:lnL>
                      <a:noFill/>
                    </a:lnL>
                    <a:lnR>
                      <a:noFill/>
                    </a:lnR>
                    <a:lnT>
                      <a:noFill/>
                    </a:lnT>
                    <a:lnB>
                      <a:noFill/>
                    </a:lnB>
                  </a:tcPr>
                </a:tc>
              </a:tr>
              <a:tr h="293175">
                <a:tc>
                  <a:txBody>
                    <a:bodyPr/>
                    <a:lstStyle/>
                    <a:p>
                      <a:pPr algn="l" fontAlgn="b"/>
                      <a:r>
                        <a:rPr lang="it-IT" sz="1400" b="0" i="0" u="none" strike="noStrike" dirty="0">
                          <a:solidFill>
                            <a:srgbClr val="000000"/>
                          </a:solidFill>
                          <a:latin typeface="Century Gothic"/>
                        </a:rPr>
                        <a:t>Lavori pubblici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5</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79</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84</a:t>
                      </a:r>
                    </a:p>
                  </a:txBody>
                  <a:tcPr marL="0" marR="0" marT="0" marB="0" anchor="b">
                    <a:lnL>
                      <a:noFill/>
                    </a:lnL>
                    <a:lnR>
                      <a:noFill/>
                    </a:lnR>
                    <a:lnT>
                      <a:noFill/>
                    </a:lnT>
                    <a:lnB>
                      <a:noFill/>
                    </a:lnB>
                  </a:tcPr>
                </a:tc>
              </a:tr>
              <a:tr h="293175">
                <a:tc>
                  <a:txBody>
                    <a:bodyPr/>
                    <a:lstStyle/>
                    <a:p>
                      <a:pPr algn="l" fontAlgn="b"/>
                      <a:r>
                        <a:rPr lang="it-IT" sz="1400" b="0" i="0" u="none" strike="noStrike">
                          <a:solidFill>
                            <a:srgbClr val="000000"/>
                          </a:solidFill>
                          <a:latin typeface="Century Gothic"/>
                        </a:rPr>
                        <a:t>Lavoro, artigianato, commercio e attività produttive</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14</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101</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115</a:t>
                      </a:r>
                    </a:p>
                  </a:txBody>
                  <a:tcPr marL="0" marR="0" marT="0" marB="0" anchor="b">
                    <a:lnL>
                      <a:noFill/>
                    </a:lnL>
                    <a:lnR>
                      <a:noFill/>
                    </a:lnR>
                    <a:lnT>
                      <a:noFill/>
                    </a:lnT>
                    <a:lnB>
                      <a:noFill/>
                    </a:lnB>
                  </a:tcPr>
                </a:tc>
              </a:tr>
              <a:tr h="293175">
                <a:tc>
                  <a:txBody>
                    <a:bodyPr/>
                    <a:lstStyle/>
                    <a:p>
                      <a:pPr algn="l" fontAlgn="b"/>
                      <a:r>
                        <a:rPr lang="it-IT" sz="1400" b="0" i="0" u="none" strike="noStrike" dirty="0">
                          <a:solidFill>
                            <a:srgbClr val="000000"/>
                          </a:solidFill>
                          <a:latin typeface="Century Gothic"/>
                        </a:rPr>
                        <a:t>Mobilità, viabilità e trasporti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83</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92</a:t>
                      </a:r>
                    </a:p>
                  </a:txBody>
                  <a:tcPr marL="0" marR="0" marT="0" marB="0" anchor="b">
                    <a:lnL>
                      <a:noFill/>
                    </a:lnL>
                    <a:lnR>
                      <a:noFill/>
                    </a:lnR>
                    <a:lnT>
                      <a:noFill/>
                    </a:lnT>
                    <a:lnB>
                      <a:noFill/>
                    </a:lnB>
                  </a:tcPr>
                </a:tc>
              </a:tr>
              <a:tr h="293175">
                <a:tc>
                  <a:txBody>
                    <a:bodyPr/>
                    <a:lstStyle/>
                    <a:p>
                      <a:pPr algn="l" fontAlgn="b"/>
                      <a:r>
                        <a:rPr lang="it-IT" sz="1400" b="0" i="0" u="none" strike="noStrike">
                          <a:solidFill>
                            <a:srgbClr val="000000"/>
                          </a:solidFill>
                          <a:latin typeface="Century Gothic"/>
                        </a:rPr>
                        <a:t>Salute</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32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34</a:t>
                      </a:r>
                    </a:p>
                  </a:txBody>
                  <a:tcPr marL="0" marR="0" marT="0" marB="0" anchor="b">
                    <a:lnL>
                      <a:noFill/>
                    </a:lnL>
                    <a:lnR>
                      <a:noFill/>
                    </a:lnR>
                    <a:lnT>
                      <a:noFill/>
                    </a:lnT>
                    <a:lnB>
                      <a:noFill/>
                    </a:lnB>
                  </a:tcPr>
                </a:tc>
              </a:tr>
              <a:tr h="293175">
                <a:tc>
                  <a:txBody>
                    <a:bodyPr/>
                    <a:lstStyle/>
                    <a:p>
                      <a:pPr algn="l" fontAlgn="b"/>
                      <a:r>
                        <a:rPr lang="it-IT" sz="1400" b="0" i="0" u="none" strike="noStrike">
                          <a:solidFill>
                            <a:srgbClr val="000000"/>
                          </a:solidFill>
                          <a:latin typeface="Century Gothic"/>
                        </a:rPr>
                        <a:t>Urbanistica e edilizia privata</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74</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76</a:t>
                      </a:r>
                    </a:p>
                  </a:txBody>
                  <a:tcPr marL="0" marR="0" marT="0" marB="0" anchor="b">
                    <a:lnL>
                      <a:noFill/>
                    </a:lnL>
                    <a:lnR>
                      <a:noFill/>
                    </a:lnR>
                    <a:lnT>
                      <a:noFill/>
                    </a:lnT>
                    <a:lnB>
                      <a:noFill/>
                    </a:lnB>
                  </a:tcPr>
                </a:tc>
              </a:tr>
              <a:tr h="293175">
                <a:tc>
                  <a:txBody>
                    <a:bodyPr/>
                    <a:lstStyle/>
                    <a:p>
                      <a:pPr algn="l" fontAlgn="b"/>
                      <a:r>
                        <a:rPr lang="it-IT" sz="1400" b="0" i="0" u="none" strike="noStrike" dirty="0">
                          <a:solidFill>
                            <a:srgbClr val="000000"/>
                          </a:solidFill>
                          <a:latin typeface="Century Gothic"/>
                        </a:rPr>
                        <a:t>Decentramento, </a:t>
                      </a:r>
                      <a:r>
                        <a:rPr lang="it-IT" sz="1400" b="0" i="0" u="none" strike="noStrike" dirty="0" err="1" smtClean="0">
                          <a:solidFill>
                            <a:srgbClr val="000000"/>
                          </a:solidFill>
                          <a:latin typeface="Century Gothic"/>
                        </a:rPr>
                        <a:t>org.ne</a:t>
                      </a:r>
                      <a:r>
                        <a:rPr lang="it-IT" sz="1400" b="0" i="0" u="none" strike="noStrike" dirty="0">
                          <a:solidFill>
                            <a:srgbClr val="000000"/>
                          </a:solidFill>
                          <a:latin typeface="Century Gothic"/>
                        </a:rPr>
                        <a:t>, innovazione e risorse umane</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20</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152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172</a:t>
                      </a:r>
                    </a:p>
                  </a:txBody>
                  <a:tcPr marL="0" marR="0" marT="0" marB="0" anchor="b">
                    <a:lnL>
                      <a:noFill/>
                    </a:lnL>
                    <a:lnR>
                      <a:noFill/>
                    </a:lnR>
                    <a:lnT>
                      <a:noFill/>
                    </a:lnT>
                    <a:lnB>
                      <a:noFill/>
                    </a:lnB>
                  </a:tcPr>
                </a:tc>
              </a:tr>
              <a:tr h="293175">
                <a:tc>
                  <a:txBody>
                    <a:bodyPr/>
                    <a:lstStyle/>
                    <a:p>
                      <a:pPr algn="l" fontAlgn="b"/>
                      <a:r>
                        <a:rPr lang="it-IT" sz="1400" b="0" i="0" u="none" strike="noStrike" dirty="0">
                          <a:solidFill>
                            <a:srgbClr val="000000"/>
                          </a:solidFill>
                          <a:latin typeface="Century Gothic"/>
                        </a:rPr>
                        <a:t>Risorse strategiche e </a:t>
                      </a:r>
                      <a:r>
                        <a:rPr lang="it-IT" sz="1400" b="0" i="0" u="none" strike="noStrike" dirty="0" smtClean="0">
                          <a:solidFill>
                            <a:srgbClr val="000000"/>
                          </a:solidFill>
                          <a:latin typeface="Century Gothic"/>
                        </a:rPr>
                        <a:t>patrimonio (Bilancio)</a:t>
                      </a:r>
                      <a:endParaRPr lang="it-IT" sz="1400" b="0" i="0" u="none" strike="noStrike" dirty="0">
                        <a:solidFill>
                          <a:srgbClr val="000000"/>
                        </a:solidFill>
                        <a:latin typeface="Century Gothic"/>
                      </a:endParaRP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5</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117</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122</a:t>
                      </a:r>
                    </a:p>
                  </a:txBody>
                  <a:tcPr marL="0" marR="0" marT="0" marB="0" anchor="b">
                    <a:lnL>
                      <a:noFill/>
                    </a:lnL>
                    <a:lnR>
                      <a:noFill/>
                    </a:lnR>
                    <a:lnT>
                      <a:noFill/>
                    </a:lnT>
                    <a:lnB>
                      <a:noFill/>
                    </a:lnB>
                  </a:tcPr>
                </a:tc>
              </a:tr>
              <a:tr h="293175">
                <a:tc>
                  <a:txBody>
                    <a:bodyPr/>
                    <a:lstStyle/>
                    <a:p>
                      <a:pPr algn="l" fontAlgn="b"/>
                      <a:r>
                        <a:rPr lang="it-IT" sz="1400" b="0" i="0" u="none" strike="noStrike">
                          <a:solidFill>
                            <a:srgbClr val="000000"/>
                          </a:solidFill>
                          <a:latin typeface="Century Gothic"/>
                        </a:rPr>
                        <a:t>Attività istituzionali</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93175">
                <a:tc>
                  <a:txBody>
                    <a:bodyPr/>
                    <a:lstStyle/>
                    <a:p>
                      <a:pPr algn="l" fontAlgn="b"/>
                      <a:r>
                        <a:rPr lang="it-IT" sz="1400" b="1" i="0" u="none" strike="noStrike" dirty="0">
                          <a:solidFill>
                            <a:srgbClr val="000000"/>
                          </a:solidFill>
                          <a:latin typeface="Century Gothic"/>
                        </a:rPr>
                        <a:t>Totale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139</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1.258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dirty="0">
                          <a:solidFill>
                            <a:srgbClr val="000000"/>
                          </a:solidFill>
                          <a:latin typeface="Century Gothic"/>
                        </a:rPr>
                        <a:t>1.397</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6" name="CasellaDiTesto 15"/>
          <p:cNvSpPr txBox="1"/>
          <p:nvPr/>
        </p:nvSpPr>
        <p:spPr>
          <a:xfrm>
            <a:off x="7037974" y="6581001"/>
            <a:ext cx="2106026" cy="276999"/>
          </a:xfrm>
          <a:prstGeom prst="rect">
            <a:avLst/>
          </a:prstGeom>
          <a:noFill/>
        </p:spPr>
        <p:txBody>
          <a:bodyPr wrap="none" rtlCol="0">
            <a:spAutoFit/>
          </a:bodyPr>
          <a:lstStyle/>
          <a:p>
            <a:r>
              <a:rPr lang="it-IT" sz="1200" i="1" dirty="0" smtClean="0"/>
              <a:t>Fonte: Elaborazione ANCI 2015</a:t>
            </a:r>
            <a:endParaRPr lang="it-IT" sz="1200"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ttangolo 6"/>
          <p:cNvSpPr>
            <a:spLocks noChangeArrowheads="1"/>
          </p:cNvSpPr>
          <p:nvPr/>
        </p:nvSpPr>
        <p:spPr bwMode="auto">
          <a:xfrm>
            <a:off x="4420741" y="3244850"/>
            <a:ext cx="590550" cy="368300"/>
          </a:xfrm>
          <a:prstGeom prst="rect">
            <a:avLst/>
          </a:prstGeom>
          <a:noFill/>
          <a:ln w="9525">
            <a:noFill/>
            <a:miter lim="800000"/>
            <a:headEnd/>
            <a:tailEnd/>
          </a:ln>
        </p:spPr>
        <p:txBody>
          <a:bodyPr wrap="none">
            <a:spAutoFit/>
          </a:bodyPr>
          <a:lstStyle/>
          <a:p>
            <a:r>
              <a:rPr lang="it-IT" b="1" i="1">
                <a:solidFill>
                  <a:schemeClr val="bg1"/>
                </a:solidFill>
                <a:latin typeface="Verdana" pitchFamily="34" charset="0"/>
              </a:rPr>
              <a:t>10 </a:t>
            </a:r>
            <a:endParaRPr lang="it-IT"/>
          </a:p>
        </p:txBody>
      </p:sp>
      <p:sp>
        <p:nvSpPr>
          <p:cNvPr id="9" name="Rectangle 4"/>
          <p:cNvSpPr>
            <a:spLocks noChangeArrowheads="1"/>
          </p:cNvSpPr>
          <p:nvPr/>
        </p:nvSpPr>
        <p:spPr bwMode="auto">
          <a:xfrm>
            <a:off x="1907704"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Le materie delegate ai giovani assessori</a:t>
            </a:r>
            <a:endParaRPr lang="it-IT" sz="2000" b="1" dirty="0">
              <a:solidFill>
                <a:schemeClr val="accent2"/>
              </a:solidFill>
              <a:latin typeface="Verdana" pitchFamily="34" charset="0"/>
            </a:endParaRPr>
          </a:p>
        </p:txBody>
      </p:sp>
      <p:sp>
        <p:nvSpPr>
          <p:cNvPr id="10" name="CasellaDiTesto 7"/>
          <p:cNvSpPr txBox="1">
            <a:spLocks noChangeArrowheads="1"/>
          </p:cNvSpPr>
          <p:nvPr/>
        </p:nvSpPr>
        <p:spPr bwMode="auto">
          <a:xfrm>
            <a:off x="1907704" y="692696"/>
            <a:ext cx="7056784" cy="738664"/>
          </a:xfrm>
          <a:prstGeom prst="rect">
            <a:avLst/>
          </a:prstGeom>
          <a:noFill/>
          <a:ln w="9525">
            <a:noFill/>
            <a:miter lim="800000"/>
            <a:headEnd/>
            <a:tailEnd/>
          </a:ln>
        </p:spPr>
        <p:txBody>
          <a:bodyPr wrap="square">
            <a:spAutoFit/>
          </a:bodyPr>
          <a:lstStyle/>
          <a:p>
            <a:pPr algn="just"/>
            <a:r>
              <a:rPr lang="it-IT" sz="1400" dirty="0" smtClean="0">
                <a:latin typeface="Century Gothic" pitchFamily="34" charset="0"/>
              </a:rPr>
              <a:t>Un quarto delle deleghe affidate agli assessori giovani nei comuni capoluogo sono relative a casa, famiglia, scuola e politiche sociali; mentre solo l’1% riguarda urbanistica e edilizia privata e salute</a:t>
            </a:r>
            <a:endParaRPr lang="it-IT" sz="1400" b="1" dirty="0">
              <a:latin typeface="Century Gothic" pitchFamily="34" charset="0"/>
            </a:endParaRPr>
          </a:p>
        </p:txBody>
      </p:sp>
      <p:sp>
        <p:nvSpPr>
          <p:cNvPr id="12" name="CasellaDiTesto 11"/>
          <p:cNvSpPr txBox="1"/>
          <p:nvPr/>
        </p:nvSpPr>
        <p:spPr>
          <a:xfrm>
            <a:off x="7074486" y="6525344"/>
            <a:ext cx="2106026" cy="276999"/>
          </a:xfrm>
          <a:prstGeom prst="rect">
            <a:avLst/>
          </a:prstGeom>
          <a:noFill/>
        </p:spPr>
        <p:txBody>
          <a:bodyPr wrap="none" rtlCol="0">
            <a:spAutoFit/>
          </a:bodyPr>
          <a:lstStyle/>
          <a:p>
            <a:r>
              <a:rPr lang="it-IT" sz="1200" i="1" dirty="0" smtClean="0"/>
              <a:t>Fonte: Elaborazione ANCI 2015</a:t>
            </a:r>
            <a:endParaRPr lang="it-IT" sz="1200" i="1" dirty="0"/>
          </a:p>
        </p:txBody>
      </p:sp>
      <p:graphicFrame>
        <p:nvGraphicFramePr>
          <p:cNvPr id="13" name="Grafico 12"/>
          <p:cNvGraphicFramePr/>
          <p:nvPr>
            <p:extLst>
              <p:ext uri="{D42A27DB-BD31-4B8C-83A1-F6EECF244321}">
                <p14:modId xmlns:p14="http://schemas.microsoft.com/office/powerpoint/2010/main" xmlns="" val="1813888354"/>
              </p:ext>
            </p:extLst>
          </p:nvPr>
        </p:nvGraphicFramePr>
        <p:xfrm>
          <a:off x="2483768" y="1556792"/>
          <a:ext cx="5976664" cy="49720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1907704" y="220578"/>
            <a:ext cx="7440489" cy="400110"/>
          </a:xfrm>
          <a:prstGeom prst="rect">
            <a:avLst/>
          </a:prstGeom>
          <a:noFill/>
          <a:ln w="9525">
            <a:noFill/>
            <a:miter lim="800000"/>
            <a:headEnd/>
            <a:tailEnd/>
          </a:ln>
        </p:spPr>
        <p:txBody>
          <a:bodyPr wrap="square">
            <a:spAutoFit/>
          </a:bodyPr>
          <a:lstStyle/>
          <a:p>
            <a:r>
              <a:rPr lang="it-IT" sz="2000" b="1" spc="-100" dirty="0" smtClean="0">
                <a:solidFill>
                  <a:schemeClr val="accent2"/>
                </a:solidFill>
                <a:latin typeface="Verdana" pitchFamily="34" charset="0"/>
              </a:rPr>
              <a:t>Quanto contano gli assessori giovani nelle Giunte?</a:t>
            </a:r>
            <a:endParaRPr lang="it-IT" sz="2000" b="1" spc="-100" dirty="0">
              <a:solidFill>
                <a:schemeClr val="accent2"/>
              </a:solidFill>
              <a:latin typeface="Verdana" pitchFamily="34" charset="0"/>
            </a:endParaRPr>
          </a:p>
        </p:txBody>
      </p:sp>
      <p:sp>
        <p:nvSpPr>
          <p:cNvPr id="8" name="CasellaDiTesto 7"/>
          <p:cNvSpPr txBox="1">
            <a:spLocks noChangeArrowheads="1"/>
          </p:cNvSpPr>
          <p:nvPr/>
        </p:nvSpPr>
        <p:spPr bwMode="auto">
          <a:xfrm>
            <a:off x="1932903" y="620688"/>
            <a:ext cx="6696742" cy="1169551"/>
          </a:xfrm>
          <a:prstGeom prst="rect">
            <a:avLst/>
          </a:prstGeom>
          <a:noFill/>
          <a:ln w="9525">
            <a:noFill/>
            <a:miter lim="800000"/>
            <a:headEnd/>
            <a:tailEnd/>
          </a:ln>
        </p:spPr>
        <p:txBody>
          <a:bodyPr wrap="square">
            <a:spAutoFit/>
          </a:bodyPr>
          <a:lstStyle/>
          <a:p>
            <a:pPr algn="just"/>
            <a:r>
              <a:rPr lang="it-IT" sz="1400" spc="-50" dirty="0" smtClean="0">
                <a:latin typeface="Century Gothic" pitchFamily="34" charset="0"/>
              </a:rPr>
              <a:t>Le deleghe tradizionalmente più “pesanti” (Risorse, Patrimonio, Bilancio, Urbanistica, Salute, Lavori pubblici) sono prevalentemente in mano ai “non giovani”, mentre agli under 35 sono più spesso affidate materie quali Attività Istituzionali (che comprende la Comunicazione, la Cooperazione internazionale e le politiche comunitarie), la Cultura, il Lavoro, la Casa e l’Ambiente.</a:t>
            </a:r>
            <a:endParaRPr lang="it-IT" sz="1400" b="1" spc="-50" dirty="0">
              <a:latin typeface="Century Gothic" pitchFamily="34" charset="0"/>
            </a:endParaRPr>
          </a:p>
        </p:txBody>
      </p:sp>
      <p:graphicFrame>
        <p:nvGraphicFramePr>
          <p:cNvPr id="15" name="Tabella 14"/>
          <p:cNvGraphicFramePr>
            <a:graphicFrameLocks noGrp="1"/>
          </p:cNvGraphicFramePr>
          <p:nvPr>
            <p:extLst>
              <p:ext uri="{D42A27DB-BD31-4B8C-83A1-F6EECF244321}">
                <p14:modId xmlns:p14="http://schemas.microsoft.com/office/powerpoint/2010/main" xmlns="" val="1467015744"/>
              </p:ext>
            </p:extLst>
          </p:nvPr>
        </p:nvGraphicFramePr>
        <p:xfrm>
          <a:off x="2076918" y="1916832"/>
          <a:ext cx="6696743" cy="4464492"/>
        </p:xfrm>
        <a:graphic>
          <a:graphicData uri="http://schemas.openxmlformats.org/drawingml/2006/table">
            <a:tbl>
              <a:tblPr/>
              <a:tblGrid>
                <a:gridCol w="4604012"/>
                <a:gridCol w="697577"/>
                <a:gridCol w="697577"/>
                <a:gridCol w="697577"/>
              </a:tblGrid>
              <a:tr h="565504">
                <a:tc>
                  <a:txBody>
                    <a:bodyPr/>
                    <a:lstStyle/>
                    <a:p>
                      <a:pPr algn="l" fontAlgn="ctr"/>
                      <a:r>
                        <a:rPr lang="it-IT" sz="1400" b="1" i="0" u="none" strike="noStrike" dirty="0" smtClean="0">
                          <a:solidFill>
                            <a:srgbClr val="000000"/>
                          </a:solidFill>
                          <a:latin typeface="Century Gothic"/>
                        </a:rPr>
                        <a:t>   Deleghe </a:t>
                      </a:r>
                      <a:r>
                        <a:rPr lang="it-IT" sz="1400" b="1" i="0" u="none" strike="noStrike" dirty="0">
                          <a:solidFill>
                            <a:srgbClr val="000000"/>
                          </a:solidFill>
                          <a:latin typeface="Century Gothic"/>
                        </a:rPr>
                        <a:t>- Categorie</a:t>
                      </a:r>
                    </a:p>
                  </a:txBody>
                  <a:tcPr marL="0" marR="0" marT="0" marB="0" anchor="ctr">
                    <a:lnL>
                      <a:noFill/>
                    </a:lnL>
                    <a:lnR>
                      <a:noFill/>
                    </a:lnR>
                    <a:lnT>
                      <a:noFill/>
                    </a:lnT>
                    <a:lnB>
                      <a:noFill/>
                    </a:lnB>
                    <a:solidFill>
                      <a:srgbClr val="C55A11"/>
                    </a:solidFill>
                  </a:tcPr>
                </a:tc>
                <a:tc>
                  <a:txBody>
                    <a:bodyPr/>
                    <a:lstStyle/>
                    <a:p>
                      <a:pPr algn="ctr" fontAlgn="ctr"/>
                      <a:r>
                        <a:rPr lang="it-IT" sz="1400" b="1" i="0" u="none" strike="noStrike" dirty="0">
                          <a:solidFill>
                            <a:srgbClr val="000000"/>
                          </a:solidFill>
                          <a:latin typeface="Century Gothic"/>
                        </a:rPr>
                        <a:t>g</a:t>
                      </a:r>
                      <a:r>
                        <a:rPr lang="it-IT" sz="1400" b="1" i="0" u="none" strike="noStrike" dirty="0" smtClean="0">
                          <a:solidFill>
                            <a:srgbClr val="000000"/>
                          </a:solidFill>
                          <a:latin typeface="Century Gothic"/>
                        </a:rPr>
                        <a:t>iovani</a:t>
                      </a:r>
                      <a:endParaRPr lang="it-IT" sz="1400" b="1" i="0" u="none" strike="noStrike" dirty="0">
                        <a:solidFill>
                          <a:srgbClr val="000000"/>
                        </a:solidFill>
                        <a:latin typeface="Century Gothic"/>
                      </a:endParaRPr>
                    </a:p>
                  </a:txBody>
                  <a:tcPr marL="0" marR="0" marT="0" marB="0" anchor="ctr">
                    <a:lnL>
                      <a:noFill/>
                    </a:lnL>
                    <a:lnR>
                      <a:noFill/>
                    </a:lnR>
                    <a:lnT>
                      <a:noFill/>
                    </a:lnT>
                    <a:lnB>
                      <a:noFill/>
                    </a:lnB>
                    <a:solidFill>
                      <a:srgbClr val="C55A11"/>
                    </a:solidFill>
                  </a:tcPr>
                </a:tc>
                <a:tc>
                  <a:txBody>
                    <a:bodyPr/>
                    <a:lstStyle/>
                    <a:p>
                      <a:pPr algn="ctr" fontAlgn="ctr"/>
                      <a:r>
                        <a:rPr lang="it-IT" sz="1400" b="1" i="0" u="none" strike="noStrike" dirty="0">
                          <a:solidFill>
                            <a:srgbClr val="000000"/>
                          </a:solidFill>
                          <a:latin typeface="Century Gothic"/>
                        </a:rPr>
                        <a:t>non giovani</a:t>
                      </a:r>
                    </a:p>
                  </a:txBody>
                  <a:tcPr marL="0" marR="0" marT="0" marB="0" anchor="ctr">
                    <a:lnL>
                      <a:noFill/>
                    </a:lnL>
                    <a:lnR>
                      <a:noFill/>
                    </a:lnR>
                    <a:lnT>
                      <a:noFill/>
                    </a:lnT>
                    <a:lnB>
                      <a:noFill/>
                    </a:lnB>
                    <a:solidFill>
                      <a:srgbClr val="C55A11"/>
                    </a:solidFill>
                  </a:tcPr>
                </a:tc>
                <a:tc>
                  <a:txBody>
                    <a:bodyPr/>
                    <a:lstStyle/>
                    <a:p>
                      <a:pPr algn="ctr" fontAlgn="ctr"/>
                      <a:r>
                        <a:rPr lang="it-IT" sz="1400" b="1" i="0" u="none" strike="noStrike" dirty="0">
                          <a:solidFill>
                            <a:srgbClr val="000000"/>
                          </a:solidFill>
                          <a:latin typeface="Century Gothic"/>
                        </a:rPr>
                        <a:t>Totale</a:t>
                      </a:r>
                    </a:p>
                  </a:txBody>
                  <a:tcPr marL="0" marR="0" marT="0" marB="0" anchor="ctr">
                    <a:lnL>
                      <a:noFill/>
                    </a:lnL>
                    <a:lnR>
                      <a:noFill/>
                    </a:lnR>
                    <a:lnT>
                      <a:noFill/>
                    </a:lnT>
                    <a:lnB>
                      <a:noFill/>
                    </a:lnB>
                    <a:solidFill>
                      <a:srgbClr val="C55A11"/>
                    </a:solidFill>
                  </a:tcPr>
                </a:tc>
              </a:tr>
              <a:tr h="327396">
                <a:tc>
                  <a:txBody>
                    <a:bodyPr/>
                    <a:lstStyle/>
                    <a:p>
                      <a:pPr algn="l" fontAlgn="b"/>
                      <a:r>
                        <a:rPr lang="it-IT" sz="1400" b="0" i="0" u="none" strike="noStrike">
                          <a:solidFill>
                            <a:srgbClr val="000000"/>
                          </a:solidFill>
                          <a:latin typeface="Century Gothic"/>
                        </a:rPr>
                        <a:t>Attività istituzionali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14,0%</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86,0%</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dirty="0">
                          <a:solidFill>
                            <a:srgbClr val="000000"/>
                          </a:solidFill>
                          <a:latin typeface="Century Gothic"/>
                        </a:rPr>
                        <a:t>Cultura, turismo, sport e tempo libero</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12,6%</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87,4%</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Lavoro, artigianato, commercio e attività produttive</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12,2%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87,8%</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dirty="0">
                          <a:solidFill>
                            <a:srgbClr val="000000"/>
                          </a:solidFill>
                          <a:latin typeface="Century Gothic"/>
                        </a:rPr>
                        <a:t>Decentramento, </a:t>
                      </a:r>
                      <a:r>
                        <a:rPr lang="it-IT" sz="1400" b="0" i="0" u="none" strike="noStrike" dirty="0" err="1" smtClean="0">
                          <a:solidFill>
                            <a:srgbClr val="000000"/>
                          </a:solidFill>
                          <a:latin typeface="Century Gothic"/>
                        </a:rPr>
                        <a:t>org.ne</a:t>
                      </a:r>
                      <a:r>
                        <a:rPr lang="it-IT" sz="1400" b="0" i="0" u="none" strike="noStrike" dirty="0">
                          <a:solidFill>
                            <a:srgbClr val="000000"/>
                          </a:solidFill>
                          <a:latin typeface="Century Gothic"/>
                        </a:rPr>
                        <a:t>, innovazione e risorse umane</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11,6%</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88,4%</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Casa, famiglia, scuola e politiche sociali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11,5%</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88,5%</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Ambiente e Territorio</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10,3%</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89,7%</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Mobilità, viabilità e trasporti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9,8%</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90,2%</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Lavori pubblici</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6,0%</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94,0%</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Salute</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5,9%</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94,1%</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dirty="0">
                          <a:solidFill>
                            <a:srgbClr val="000000"/>
                          </a:solidFill>
                          <a:latin typeface="Century Gothic"/>
                        </a:rPr>
                        <a:t>Risorse strategiche e </a:t>
                      </a:r>
                      <a:r>
                        <a:rPr lang="it-IT" sz="1400" b="0" i="0" u="none" strike="noStrike" dirty="0" smtClean="0">
                          <a:solidFill>
                            <a:srgbClr val="000000"/>
                          </a:solidFill>
                          <a:latin typeface="Century Gothic"/>
                        </a:rPr>
                        <a:t>patrimonio (Bilancio)</a:t>
                      </a:r>
                      <a:endParaRPr lang="it-IT" sz="1400" b="0" i="0" u="none" strike="noStrike" dirty="0">
                        <a:solidFill>
                          <a:srgbClr val="000000"/>
                        </a:solidFill>
                        <a:latin typeface="Century Gothic"/>
                      </a:endParaRP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4,1%</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95,9%</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a:noFill/>
                    </a:lnB>
                  </a:tcPr>
                </a:tc>
              </a:tr>
              <a:tr h="327396">
                <a:tc>
                  <a:txBody>
                    <a:bodyPr/>
                    <a:lstStyle/>
                    <a:p>
                      <a:pPr algn="l" fontAlgn="b"/>
                      <a:r>
                        <a:rPr lang="it-IT" sz="1400" b="0" i="0" u="none" strike="noStrike">
                          <a:solidFill>
                            <a:srgbClr val="000000"/>
                          </a:solidFill>
                          <a:latin typeface="Century Gothic"/>
                        </a:rPr>
                        <a:t>Urbanistica e edilizia privata</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2,6%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97,4%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it-IT" sz="1400" b="0" i="0" u="none" strike="noStrike">
                          <a:solidFill>
                            <a:srgbClr val="000000"/>
                          </a:solidFill>
                          <a:latin typeface="Century Gothic"/>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97632">
                <a:tc>
                  <a:txBody>
                    <a:bodyPr/>
                    <a:lstStyle/>
                    <a:p>
                      <a:pPr algn="l" fontAlgn="b"/>
                      <a:r>
                        <a:rPr lang="it-IT" sz="1400" b="1" i="0" u="none" strike="noStrike" dirty="0">
                          <a:solidFill>
                            <a:srgbClr val="000000"/>
                          </a:solidFill>
                          <a:latin typeface="Century Gothic"/>
                        </a:rPr>
                        <a:t>Totale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9,9%</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a:solidFill>
                            <a:srgbClr val="000000"/>
                          </a:solidFill>
                          <a:latin typeface="Century Gothic"/>
                        </a:rPr>
                        <a:t>90,1%</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400" b="1" i="0" u="none" strike="noStrike" dirty="0">
                          <a:solidFill>
                            <a:srgbClr val="000000"/>
                          </a:solidFill>
                          <a:latin typeface="Century Gothic"/>
                        </a:rPr>
                        <a:t>100%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6" name="CasellaDiTesto 15"/>
          <p:cNvSpPr txBox="1"/>
          <p:nvPr/>
        </p:nvSpPr>
        <p:spPr>
          <a:xfrm>
            <a:off x="7037974" y="6581001"/>
            <a:ext cx="2106026" cy="276999"/>
          </a:xfrm>
          <a:prstGeom prst="rect">
            <a:avLst/>
          </a:prstGeom>
          <a:noFill/>
        </p:spPr>
        <p:txBody>
          <a:bodyPr wrap="none" rtlCol="0">
            <a:spAutoFit/>
          </a:bodyPr>
          <a:lstStyle/>
          <a:p>
            <a:r>
              <a:rPr lang="it-IT" sz="1200" i="1" dirty="0" smtClean="0"/>
              <a:t>Fonte: Elaborazione ANCI 2015</a:t>
            </a:r>
            <a:endParaRPr lang="it-IT" sz="1200"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sellaDiTesto 11"/>
          <p:cNvSpPr txBox="1"/>
          <p:nvPr/>
        </p:nvSpPr>
        <p:spPr>
          <a:xfrm>
            <a:off x="5172492" y="6581001"/>
            <a:ext cx="3623941" cy="276999"/>
          </a:xfrm>
          <a:prstGeom prst="rect">
            <a:avLst/>
          </a:prstGeom>
          <a:noFill/>
        </p:spPr>
        <p:txBody>
          <a:bodyPr wrap="none" rtlCol="0">
            <a:spAutoFit/>
          </a:bodyPr>
          <a:lstStyle/>
          <a:p>
            <a:r>
              <a:rPr lang="it-IT" sz="1200" i="1" dirty="0" smtClean="0"/>
              <a:t>Fonte: Elaborazione su dati Ministero dell’Interno  2015</a:t>
            </a:r>
            <a:endParaRPr lang="it-IT" sz="1200" i="1" dirty="0"/>
          </a:p>
        </p:txBody>
      </p:sp>
      <p:sp>
        <p:nvSpPr>
          <p:cNvPr id="9" name="Rectangle 4"/>
          <p:cNvSpPr>
            <a:spLocks noChangeArrowheads="1"/>
          </p:cNvSpPr>
          <p:nvPr/>
        </p:nvSpPr>
        <p:spPr bwMode="auto">
          <a:xfrm>
            <a:off x="2195736" y="260648"/>
            <a:ext cx="7344816" cy="400110"/>
          </a:xfrm>
          <a:prstGeom prst="rect">
            <a:avLst/>
          </a:prstGeom>
          <a:noFill/>
          <a:ln w="9525">
            <a:noFill/>
            <a:miter lim="800000"/>
            <a:headEnd/>
            <a:tailEnd/>
          </a:ln>
        </p:spPr>
        <p:txBody>
          <a:bodyPr wrap="square">
            <a:spAutoFit/>
          </a:bodyPr>
          <a:lstStyle/>
          <a:p>
            <a:r>
              <a:rPr lang="it-IT" sz="2000" b="1" dirty="0" smtClean="0">
                <a:solidFill>
                  <a:schemeClr val="accent2"/>
                </a:solidFill>
                <a:latin typeface="Verdana" pitchFamily="34" charset="0"/>
              </a:rPr>
              <a:t>I giovani tra i giovani </a:t>
            </a:r>
            <a:endParaRPr lang="it-IT" sz="2000" b="1" dirty="0">
              <a:solidFill>
                <a:schemeClr val="accent2"/>
              </a:solidFill>
              <a:latin typeface="Verdana" pitchFamily="34" charset="0"/>
            </a:endParaRPr>
          </a:p>
        </p:txBody>
      </p:sp>
      <p:sp>
        <p:nvSpPr>
          <p:cNvPr id="10" name="CasellaDiTesto 7"/>
          <p:cNvSpPr txBox="1">
            <a:spLocks noChangeArrowheads="1"/>
          </p:cNvSpPr>
          <p:nvPr/>
        </p:nvSpPr>
        <p:spPr bwMode="auto">
          <a:xfrm>
            <a:off x="2216142" y="836713"/>
            <a:ext cx="6408712" cy="4524315"/>
          </a:xfrm>
          <a:prstGeom prst="rect">
            <a:avLst/>
          </a:prstGeom>
          <a:noFill/>
          <a:ln w="9525">
            <a:noFill/>
            <a:miter lim="800000"/>
            <a:headEnd/>
            <a:tailEnd/>
          </a:ln>
        </p:spPr>
        <p:txBody>
          <a:bodyPr wrap="square">
            <a:spAutoFit/>
          </a:bodyPr>
          <a:lstStyle/>
          <a:p>
            <a:pPr algn="just"/>
            <a:endParaRPr lang="it-IT" dirty="0" smtClean="0">
              <a:latin typeface="Century Gothic" pitchFamily="34" charset="0"/>
            </a:endParaRPr>
          </a:p>
          <a:p>
            <a:pPr algn="just"/>
            <a:r>
              <a:rPr lang="it-IT" dirty="0" smtClean="0">
                <a:latin typeface="Century Gothic" pitchFamily="34" charset="0"/>
              </a:rPr>
              <a:t>Il più giovane sindaco in carica è Tommaso </a:t>
            </a:r>
            <a:r>
              <a:rPr lang="it-IT" dirty="0" err="1" smtClean="0">
                <a:latin typeface="Century Gothic" pitchFamily="34" charset="0"/>
              </a:rPr>
              <a:t>Fiazza</a:t>
            </a:r>
            <a:r>
              <a:rPr lang="it-IT" dirty="0" smtClean="0">
                <a:latin typeface="Century Gothic" pitchFamily="34" charset="0"/>
              </a:rPr>
              <a:t> (21 anni), del comune di </a:t>
            </a:r>
            <a:r>
              <a:rPr lang="it-IT" dirty="0" err="1" smtClean="0">
                <a:latin typeface="Century Gothic" pitchFamily="34" charset="0"/>
              </a:rPr>
              <a:t>Fontevivo</a:t>
            </a:r>
            <a:r>
              <a:rPr lang="it-IT" dirty="0" smtClean="0">
                <a:latin typeface="Century Gothic" pitchFamily="34" charset="0"/>
              </a:rPr>
              <a:t> in provincia di Parma (5.428 residenti).</a:t>
            </a:r>
          </a:p>
          <a:p>
            <a:pPr algn="just"/>
            <a:endParaRPr lang="it-IT" dirty="0">
              <a:latin typeface="Century Gothic" pitchFamily="34" charset="0"/>
            </a:endParaRPr>
          </a:p>
          <a:p>
            <a:pPr algn="just"/>
            <a:r>
              <a:rPr lang="it-IT" dirty="0" smtClean="0">
                <a:latin typeface="Century Gothic" pitchFamily="34" charset="0"/>
              </a:rPr>
              <a:t>Il più giovane sindaco al momento della nomina è invece Salvatore Paradiso, nominato sindaco del comune di </a:t>
            </a:r>
            <a:r>
              <a:rPr lang="it-IT" dirty="0" err="1" smtClean="0">
                <a:latin typeface="Century Gothic" pitchFamily="34" charset="0"/>
              </a:rPr>
              <a:t>Bonea</a:t>
            </a:r>
            <a:r>
              <a:rPr lang="it-IT" dirty="0" smtClean="0">
                <a:latin typeface="Century Gothic" pitchFamily="34" charset="0"/>
              </a:rPr>
              <a:t> in provincia di Benevento (1.510 abitanti) all’età di 19 anni.</a:t>
            </a:r>
          </a:p>
          <a:p>
            <a:pPr algn="just"/>
            <a:endParaRPr lang="it-IT" dirty="0" smtClean="0">
              <a:latin typeface="Century Gothic" pitchFamily="34" charset="0"/>
            </a:endParaRPr>
          </a:p>
          <a:p>
            <a:pPr algn="just"/>
            <a:r>
              <a:rPr lang="it-IT" dirty="0" smtClean="0">
                <a:latin typeface="Century Gothic" pitchFamily="34" charset="0"/>
              </a:rPr>
              <a:t>Il più giovane amministratore è invece Edoardo </a:t>
            </a:r>
            <a:r>
              <a:rPr lang="it-IT" dirty="0" err="1" smtClean="0">
                <a:latin typeface="Century Gothic" pitchFamily="34" charset="0"/>
              </a:rPr>
              <a:t>Tamai</a:t>
            </a:r>
            <a:r>
              <a:rPr lang="it-IT" dirty="0" smtClean="0">
                <a:latin typeface="Century Gothic" pitchFamily="34" charset="0"/>
              </a:rPr>
              <a:t> (18 anni), consigliere del comune di Torre del Mosto in provincia di Venezia (4.739 abitanti). </a:t>
            </a:r>
          </a:p>
          <a:p>
            <a:pPr algn="just"/>
            <a:r>
              <a:rPr lang="it-IT" dirty="0" smtClean="0">
                <a:latin typeface="Century Gothic" pitchFamily="34" charset="0"/>
              </a:rPr>
              <a:t> </a:t>
            </a:r>
          </a:p>
          <a:p>
            <a:pPr algn="just"/>
            <a:endParaRPr lang="it-IT" dirty="0">
              <a:latin typeface="Century Gothic" pitchFamily="34" charset="0"/>
            </a:endParaRPr>
          </a:p>
          <a:p>
            <a:pPr algn="just"/>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771224" y="3212976"/>
            <a:ext cx="5797356" cy="2739211"/>
          </a:xfrm>
          <a:prstGeom prst="rect">
            <a:avLst/>
          </a:prstGeom>
          <a:noFill/>
        </p:spPr>
        <p:txBody>
          <a:bodyPr wrap="none" rtlCol="0">
            <a:spAutoFit/>
          </a:bodyPr>
          <a:lstStyle/>
          <a:p>
            <a:pPr algn="r"/>
            <a:r>
              <a:rPr lang="it-IT" b="1" i="1" dirty="0" smtClean="0"/>
              <a:t>Pubblicazione a cura di Paolo Testa e Massimo La Nave</a:t>
            </a:r>
          </a:p>
          <a:p>
            <a:pPr algn="r"/>
            <a:r>
              <a:rPr lang="it-IT" b="1" i="1" dirty="0" smtClean="0"/>
              <a:t>ANCI - Ufficio Studi</a:t>
            </a:r>
          </a:p>
          <a:p>
            <a:pPr algn="r"/>
            <a:r>
              <a:rPr lang="it-IT" b="1" i="1" dirty="0" smtClean="0"/>
              <a:t> </a:t>
            </a:r>
          </a:p>
          <a:p>
            <a:pPr algn="r"/>
            <a:endParaRPr lang="it-IT" i="1" dirty="0" smtClean="0"/>
          </a:p>
          <a:p>
            <a:pPr algn="r"/>
            <a:endParaRPr lang="it-IT" i="1" dirty="0" smtClean="0"/>
          </a:p>
          <a:p>
            <a:pPr algn="r"/>
            <a:endParaRPr lang="it-IT" sz="1400" i="1" dirty="0" smtClean="0"/>
          </a:p>
          <a:p>
            <a:pPr algn="r"/>
            <a:r>
              <a:rPr lang="it-IT" sz="1400" i="1" dirty="0" smtClean="0"/>
              <a:t>Il Rapporto è stato chiuso con le informazioni al 31/12/2015 </a:t>
            </a:r>
          </a:p>
          <a:p>
            <a:pPr algn="r"/>
            <a:r>
              <a:rPr lang="it-IT" sz="1400" i="1" dirty="0" smtClean="0"/>
              <a:t>e viene rilasciato con licenza d’uso Creative </a:t>
            </a:r>
            <a:r>
              <a:rPr lang="it-IT" sz="1400" i="1" dirty="0" err="1" smtClean="0"/>
              <a:t>Commons</a:t>
            </a:r>
            <a:r>
              <a:rPr lang="it-IT" sz="1400" i="1" dirty="0" smtClean="0"/>
              <a:t> </a:t>
            </a:r>
            <a:r>
              <a:rPr lang="it-IT" sz="1400" i="1" dirty="0" err="1" smtClean="0"/>
              <a:t>Attribution</a:t>
            </a:r>
            <a:r>
              <a:rPr lang="it-IT" sz="1400" i="1" dirty="0" smtClean="0"/>
              <a:t> Share </a:t>
            </a:r>
            <a:r>
              <a:rPr lang="it-IT" sz="1400" i="1" dirty="0" err="1" smtClean="0"/>
              <a:t>Alike</a:t>
            </a:r>
            <a:r>
              <a:rPr lang="it-IT" i="1" dirty="0" smtClean="0"/>
              <a:t> </a:t>
            </a:r>
          </a:p>
          <a:p>
            <a:pPr algn="r"/>
            <a:r>
              <a:rPr lang="it-IT" i="1" dirty="0" smtClean="0"/>
              <a:t>CC BY-SA 2.5 IT</a:t>
            </a:r>
          </a:p>
          <a:p>
            <a:pPr algn="r"/>
            <a:endParaRPr lang="it-IT" i="1" dirty="0"/>
          </a:p>
        </p:txBody>
      </p:sp>
      <p:pic>
        <p:nvPicPr>
          <p:cNvPr id="4" name="Picture 2" descr="http://mirrors.creativecommons.org/presskit/buttons/88x31/png/by-sa.png"/>
          <p:cNvPicPr>
            <a:picLocks noChangeAspect="1" noChangeArrowheads="1"/>
          </p:cNvPicPr>
          <p:nvPr/>
        </p:nvPicPr>
        <p:blipFill>
          <a:blip r:embed="rId2" cstate="print"/>
          <a:srcRect/>
          <a:stretch>
            <a:fillRect/>
          </a:stretch>
        </p:blipFill>
        <p:spPr bwMode="auto">
          <a:xfrm>
            <a:off x="7135860" y="5632056"/>
            <a:ext cx="1318295" cy="461240"/>
          </a:xfrm>
          <a:prstGeom prst="rect">
            <a:avLst/>
          </a:prstGeom>
          <a:noFill/>
        </p:spPr>
      </p:pic>
      <p:pic>
        <p:nvPicPr>
          <p:cNvPr id="2" name="Immagin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941940" y="3841742"/>
            <a:ext cx="512215" cy="75718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1182</TotalTime>
  <Words>2550</Words>
  <Application>Microsoft Office PowerPoint</Application>
  <PresentationFormat>Presentazione su schermo (4:3)</PresentationFormat>
  <Paragraphs>765</Paragraphs>
  <Slides>22</Slides>
  <Notes>0</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Tema di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Area Ricerche, Studi e Banche dati di ANCI</dc:creator>
  <cp:lastModifiedBy>Paolo Testa</cp:lastModifiedBy>
  <cp:revision>109</cp:revision>
  <dcterms:created xsi:type="dcterms:W3CDTF">2016-04-11T08:17:31Z</dcterms:created>
  <dcterms:modified xsi:type="dcterms:W3CDTF">2016-04-13T10:16:11Z</dcterms:modified>
</cp:coreProperties>
</file>