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81" r:id="rId3"/>
    <p:sldId id="267" r:id="rId4"/>
    <p:sldId id="268" r:id="rId5"/>
    <p:sldId id="269" r:id="rId6"/>
    <p:sldId id="271" r:id="rId7"/>
    <p:sldId id="272" r:id="rId8"/>
    <p:sldId id="276" r:id="rId9"/>
    <p:sldId id="275" r:id="rId10"/>
    <p:sldId id="283" r:id="rId11"/>
    <p:sldId id="274" r:id="rId12"/>
    <p:sldId id="277" r:id="rId13"/>
    <p:sldId id="278" r:id="rId14"/>
    <p:sldId id="282" r:id="rId15"/>
  </p:sldIdLst>
  <p:sldSz cx="9144000" cy="6858000" type="screen4x3"/>
  <p:notesSz cx="6797675" cy="9928225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srgbClr val="FF0000"/>
    </p:penClr>
  </p:showPr>
  <p:clrMru>
    <a:srgbClr val="005E7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DA37D80-6434-44D0-A028-1B22A696006F}" styleName="Stile chiaro 3 - Color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ile chiaro 3 - Color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ile chiaro 1 - Color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ile medio 1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46" d="100"/>
          <a:sy n="46" d="100"/>
        </p:scale>
        <p:origin x="-1206" y="-96"/>
      </p:cViewPr>
      <p:guideLst>
        <p:guide orient="horz" pos="2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Office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Cartel1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lrMapOvr bg1="lt1" tx1="dk1" bg2="lt2" tx2="dk2" accent1="accent1" accent2="accent2" accent3="accent3" accent4="accent4" accent5="accent5" accent6="accent6" hlink="hlink" folHlink="folHlink"/>
  <c:chart>
    <c:title>
      <c:layout/>
      <c:txPr>
        <a:bodyPr/>
        <a:lstStyle/>
        <a:p>
          <a:pPr>
            <a:defRPr>
              <a:latin typeface="+mn-lt"/>
            </a:defRPr>
          </a:pPr>
          <a:endParaRPr lang="it-IT"/>
        </a:p>
      </c:txPr>
    </c:title>
    <c:plotArea>
      <c:layout/>
      <c:pieChart>
        <c:varyColors val="1"/>
        <c:ser>
          <c:idx val="0"/>
          <c:order val="0"/>
          <c:tx>
            <c:strRef>
              <c:f>Foglio1!$U$108</c:f>
              <c:strCache>
                <c:ptCount val="1"/>
                <c:pt idx="0">
                  <c:v>% valore aggiunto</c:v>
                </c:pt>
              </c:strCache>
            </c:strRef>
          </c:tx>
          <c:dPt>
            <c:idx val="1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Lbls>
            <c:txPr>
              <a:bodyPr/>
              <a:lstStyle/>
              <a:p>
                <a:pPr>
                  <a:defRPr sz="1050" b="1" i="1"/>
                </a:pPr>
                <a:endParaRPr lang="it-IT"/>
              </a:p>
            </c:txPr>
            <c:showVal val="1"/>
            <c:showCatName val="1"/>
            <c:showLeaderLines val="1"/>
          </c:dLbls>
          <c:cat>
            <c:strRef>
              <c:f>Foglio1!$T$109:$T$111</c:f>
              <c:strCache>
                <c:ptCount val="3"/>
                <c:pt idx="0">
                  <c:v>Primario</c:v>
                </c:pt>
                <c:pt idx="1">
                  <c:v>Secondario</c:v>
                </c:pt>
                <c:pt idx="2">
                  <c:v>Terziario</c:v>
                </c:pt>
              </c:strCache>
            </c:strRef>
          </c:cat>
          <c:val>
            <c:numRef>
              <c:f>Foglio1!$U$109:$U$111</c:f>
              <c:numCache>
                <c:formatCode>0.0%</c:formatCode>
                <c:ptCount val="3"/>
                <c:pt idx="0">
                  <c:v>2.3132094474283004E-2</c:v>
                </c:pt>
                <c:pt idx="1">
                  <c:v>0.23270768013350901</c:v>
                </c:pt>
                <c:pt idx="2">
                  <c:v>0.74416022539220794</c:v>
                </c:pt>
              </c:numCache>
            </c:numRef>
          </c:val>
        </c:ser>
        <c:dLbls/>
        <c:firstSliceAng val="0"/>
      </c:pieChart>
    </c:plotArea>
    <c:plotVisOnly val="1"/>
    <c:dispBlanksAs val="zero"/>
  </c:chart>
  <c:spPr>
    <a:ln>
      <a:noFill/>
    </a:ln>
  </c:sp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7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explosion val="3"/>
          <c:dLbls>
            <c:dLbl>
              <c:idx val="0"/>
              <c:layout>
                <c:manualLayout>
                  <c:x val="-0.21486278215223106"/>
                  <c:y val="-9.0578293097978088E-2"/>
                </c:manualLayout>
              </c:layout>
              <c:tx>
                <c:rich>
                  <a:bodyPr/>
                  <a:lstStyle/>
                  <a:p>
                    <a:r>
                      <a:rPr lang="en-US" b="1" i="1" dirty="0" err="1" smtClean="0">
                        <a:solidFill>
                          <a:schemeClr val="tx1"/>
                        </a:solidFill>
                      </a:rPr>
                      <a:t>Primario</a:t>
                    </a:r>
                    <a:endParaRPr lang="en-US" b="1" i="1" dirty="0" smtClean="0">
                      <a:solidFill>
                        <a:schemeClr val="tx1"/>
                      </a:solidFill>
                    </a:endParaRPr>
                  </a:p>
                  <a:p>
                    <a:r>
                      <a:rPr lang="en-US" b="1" i="1" dirty="0" smtClean="0">
                        <a:solidFill>
                          <a:schemeClr val="tx1"/>
                        </a:solidFill>
                      </a:rPr>
                      <a:t>58,7</a:t>
                    </a:r>
                    <a:r>
                      <a:rPr lang="en-US" b="1" i="1" dirty="0">
                        <a:solidFill>
                          <a:schemeClr val="tx1"/>
                        </a:solidFill>
                      </a:rPr>
                      <a:t>%</a:t>
                    </a:r>
                    <a:endParaRPr lang="en-US" dirty="0"/>
                  </a:p>
                </c:rich>
              </c:tx>
              <c:showVal val="1"/>
              <c:showCatNam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 i="1" smtClean="0">
                        <a:solidFill>
                          <a:schemeClr val="tx1"/>
                        </a:solidFill>
                      </a:rPr>
                      <a:t>Secondario</a:t>
                    </a:r>
                  </a:p>
                  <a:p>
                    <a:r>
                      <a:rPr lang="en-US" b="1" i="1" smtClean="0">
                        <a:solidFill>
                          <a:schemeClr val="tx1"/>
                        </a:solidFill>
                      </a:rPr>
                      <a:t>31,4</a:t>
                    </a:r>
                    <a:r>
                      <a:rPr lang="en-US" b="1" i="1">
                        <a:solidFill>
                          <a:schemeClr val="tx1"/>
                        </a:solidFill>
                      </a:rPr>
                      <a:t>%</a:t>
                    </a:r>
                    <a:endParaRPr lang="en-US"/>
                  </a:p>
                </c:rich>
              </c:tx>
              <c:showVal val="1"/>
              <c:showCatName val="1"/>
            </c:dLbl>
            <c:dLbl>
              <c:idx val="2"/>
              <c:layout>
                <c:manualLayout>
                  <c:x val="0.10283324584427002"/>
                  <c:y val="0.15750915750915803"/>
                </c:manualLayout>
              </c:layout>
              <c:tx>
                <c:rich>
                  <a:bodyPr/>
                  <a:lstStyle/>
                  <a:p>
                    <a:r>
                      <a:rPr lang="en-US" b="1" i="1" dirty="0" err="1" smtClean="0">
                        <a:solidFill>
                          <a:schemeClr val="tx1"/>
                        </a:solidFill>
                      </a:rPr>
                      <a:t>Terziario</a:t>
                    </a:r>
                    <a:endParaRPr lang="en-US" b="1" i="1" dirty="0" smtClean="0">
                      <a:solidFill>
                        <a:schemeClr val="tx1"/>
                      </a:solidFill>
                    </a:endParaRPr>
                  </a:p>
                  <a:p>
                    <a:r>
                      <a:rPr lang="en-US" b="1" i="1" dirty="0" smtClean="0">
                        <a:solidFill>
                          <a:schemeClr val="tx1"/>
                        </a:solidFill>
                      </a:rPr>
                      <a:t>9,9</a:t>
                    </a:r>
                    <a:r>
                      <a:rPr lang="en-US" b="1" i="1" dirty="0">
                        <a:solidFill>
                          <a:schemeClr val="tx1"/>
                        </a:solidFill>
                      </a:rPr>
                      <a:t>%</a:t>
                    </a:r>
                    <a:endParaRPr lang="en-US" dirty="0"/>
                  </a:p>
                </c:rich>
              </c:tx>
              <c:showVal val="1"/>
              <c:showCatName val="1"/>
            </c:dLbl>
            <c:txPr>
              <a:bodyPr/>
              <a:lstStyle/>
              <a:p>
                <a:pPr>
                  <a:defRPr sz="1200" b="1" i="1">
                    <a:solidFill>
                      <a:schemeClr val="tx1"/>
                    </a:solidFill>
                  </a:defRPr>
                </a:pPr>
                <a:endParaRPr lang="it-IT"/>
              </a:p>
            </c:txPr>
            <c:showVal val="1"/>
            <c:showCatName val="1"/>
            <c:showLeaderLines val="1"/>
          </c:dLbls>
          <c:cat>
            <c:strRef>
              <c:f>Foglio1!$G$9:$G$11</c:f>
              <c:strCache>
                <c:ptCount val="3"/>
                <c:pt idx="0">
                  <c:v>Primario</c:v>
                </c:pt>
                <c:pt idx="1">
                  <c:v>Secondario</c:v>
                </c:pt>
                <c:pt idx="2">
                  <c:v>Terziario</c:v>
                </c:pt>
              </c:strCache>
            </c:strRef>
          </c:cat>
          <c:val>
            <c:numRef>
              <c:f>Foglio1!$H$9:$H$11</c:f>
              <c:numCache>
                <c:formatCode>0.0%</c:formatCode>
                <c:ptCount val="3"/>
                <c:pt idx="0">
                  <c:v>0.58699999999999997</c:v>
                </c:pt>
                <c:pt idx="1">
                  <c:v>0.31400000000000006</c:v>
                </c:pt>
                <c:pt idx="2">
                  <c:v>9.9000000000000019E-2</c:v>
                </c:pt>
              </c:numCache>
            </c:numRef>
          </c:val>
        </c:ser>
        <c:dLbls/>
        <c:firstSliceAng val="0"/>
      </c:pieChart>
    </c:plotArea>
    <c:plotVisOnly val="1"/>
    <c:dispBlanksAs val="zero"/>
  </c:chart>
  <c:spPr>
    <a:ln>
      <a:noFill/>
    </a:ln>
  </c:spPr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547CF7-7A64-2042-AA8F-6C2D02F5706C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it-IT"/>
        </a:p>
      </dgm:t>
    </dgm:pt>
    <dgm:pt modelId="{8B361DDF-D6EA-CE4F-9D9C-DAFED7CBE1EB}">
      <dgm:prSet phldrT="[Testo]" custT="1"/>
      <dgm:spPr/>
      <dgm:t>
        <a:bodyPr/>
        <a:lstStyle/>
        <a:p>
          <a:r>
            <a:rPr lang="it-IT" altLang="it-IT" sz="2000" b="1" i="1" dirty="0" err="1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#expoidee</a:t>
          </a:r>
          <a:r>
            <a:rPr lang="it-IT" altLang="it-IT" sz="2000" b="1" i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endParaRPr lang="it-IT" sz="2000" b="0" dirty="0">
            <a:solidFill>
              <a:schemeClr val="accent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B32E22B6-2869-7842-B075-77E9C3FDFF64}" type="parTrans" cxnId="{A2C73893-AEDD-4245-A52F-612B6E82F7E5}">
      <dgm:prSet/>
      <dgm:spPr/>
      <dgm:t>
        <a:bodyPr/>
        <a:lstStyle/>
        <a:p>
          <a:endParaRPr lang="it-IT" sz="1600">
            <a:solidFill>
              <a:schemeClr val="bg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922244E1-F4CD-D44D-AB4E-06B3D33B9311}" type="sibTrans" cxnId="{A2C73893-AEDD-4245-A52F-612B6E82F7E5}">
      <dgm:prSet/>
      <dgm:spPr/>
      <dgm:t>
        <a:bodyPr/>
        <a:lstStyle/>
        <a:p>
          <a:endParaRPr lang="it-IT" sz="1600">
            <a:solidFill>
              <a:schemeClr val="bg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795A10A1-93D3-114F-A3D0-B3B6F9000213}">
      <dgm:prSet phldrT="[Testo]" custT="1"/>
      <dgm:spPr/>
      <dgm:t>
        <a:bodyPr/>
        <a:lstStyle/>
        <a:p>
          <a:r>
            <a:rPr lang="it-IT" sz="1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Tavoli di lavoro </a:t>
          </a:r>
          <a:r>
            <a:rPr lang="it-IT" sz="1400" dirty="0" smtClean="0">
              <a:latin typeface="+mj-lt"/>
            </a:rPr>
            <a:t>sul tema delle identità locali e dell’importanza della loro valorizzazione territoriale</a:t>
          </a:r>
          <a:endParaRPr lang="it-IT" sz="1400" b="0" dirty="0">
            <a:latin typeface="Arial" pitchFamily="34" charset="0"/>
            <a:cs typeface="Arial" pitchFamily="34" charset="0"/>
          </a:endParaRPr>
        </a:p>
      </dgm:t>
    </dgm:pt>
    <dgm:pt modelId="{A368AE79-41DF-2641-84C4-A3037F808DB4}" type="parTrans" cxnId="{2367B0B1-166B-2E4A-BBAD-D7A69F44C48F}">
      <dgm:prSet/>
      <dgm:spPr/>
      <dgm:t>
        <a:bodyPr/>
        <a:lstStyle/>
        <a:p>
          <a:endParaRPr lang="it-IT" sz="1600">
            <a:solidFill>
              <a:schemeClr val="bg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18DB5BB-FB01-364B-B071-BD003A7C5A3B}" type="sibTrans" cxnId="{2367B0B1-166B-2E4A-BBAD-D7A69F44C48F}">
      <dgm:prSet/>
      <dgm:spPr/>
      <dgm:t>
        <a:bodyPr/>
        <a:lstStyle/>
        <a:p>
          <a:endParaRPr lang="it-IT" sz="1600">
            <a:solidFill>
              <a:schemeClr val="bg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DB8835E5-70EB-8348-9DDF-CC2E65F474AE}">
      <dgm:prSet phldrT="[Testo]" custT="1"/>
      <dgm:spPr/>
      <dgm:t>
        <a:bodyPr/>
        <a:lstStyle/>
        <a:p>
          <a:r>
            <a:rPr lang="it-IT" sz="1800" b="1" dirty="0" smtClean="0">
              <a:latin typeface="Arial" pitchFamily="34" charset="0"/>
              <a:cs typeface="Arial" pitchFamily="34" charset="0"/>
            </a:rPr>
            <a:t>Carta di Milano</a:t>
          </a:r>
          <a:endParaRPr lang="it-IT" sz="1800" b="1" dirty="0">
            <a:latin typeface="Arial" pitchFamily="34" charset="0"/>
            <a:cs typeface="Arial" pitchFamily="34" charset="0"/>
          </a:endParaRPr>
        </a:p>
      </dgm:t>
    </dgm:pt>
    <dgm:pt modelId="{C15E0586-C376-CE46-A2F4-B2D7C117B937}" type="parTrans" cxnId="{67ED5AA5-2EF1-E24B-B302-CDA1CF630BEF}">
      <dgm:prSet/>
      <dgm:spPr/>
      <dgm:t>
        <a:bodyPr/>
        <a:lstStyle/>
        <a:p>
          <a:endParaRPr lang="it-IT" sz="1600">
            <a:solidFill>
              <a:schemeClr val="bg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79123BB9-3499-7249-B503-C0979136672A}" type="sibTrans" cxnId="{67ED5AA5-2EF1-E24B-B302-CDA1CF630BEF}">
      <dgm:prSet/>
      <dgm:spPr/>
      <dgm:t>
        <a:bodyPr/>
        <a:lstStyle/>
        <a:p>
          <a:endParaRPr lang="it-IT" sz="1600">
            <a:solidFill>
              <a:schemeClr val="bg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93F57C62-A151-3C46-A077-66B9D34F40FC}">
      <dgm:prSet phldrT="[Testo]" custT="1"/>
      <dgm:spPr/>
      <dgm:t>
        <a:bodyPr/>
        <a:lstStyle/>
        <a:p>
          <a:r>
            <a:rPr lang="it-IT" sz="1200" dirty="0" smtClean="0">
              <a:latin typeface="Arial" pitchFamily="34" charset="0"/>
              <a:cs typeface="Arial" pitchFamily="34" charset="0"/>
            </a:rPr>
            <a:t>documento che esprime la proposta dell’Italia sui temi dell’</a:t>
          </a:r>
          <a:r>
            <a:rPr lang="it-IT" sz="12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Esposizione Universale</a:t>
          </a:r>
          <a:endParaRPr lang="it-IT" sz="1200" b="1" dirty="0">
            <a:solidFill>
              <a:schemeClr val="accent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87F636EF-952B-4745-BEA7-832C5D75F529}" type="parTrans" cxnId="{7A94A701-F415-904F-A476-E9784317C6C3}">
      <dgm:prSet/>
      <dgm:spPr/>
      <dgm:t>
        <a:bodyPr/>
        <a:lstStyle/>
        <a:p>
          <a:endParaRPr lang="it-IT" sz="1600">
            <a:solidFill>
              <a:schemeClr val="bg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426F2A1C-AB1E-1343-A579-20BC5E1C3FA0}" type="sibTrans" cxnId="{7A94A701-F415-904F-A476-E9784317C6C3}">
      <dgm:prSet/>
      <dgm:spPr/>
      <dgm:t>
        <a:bodyPr/>
        <a:lstStyle/>
        <a:p>
          <a:endParaRPr lang="it-IT" sz="1600">
            <a:solidFill>
              <a:schemeClr val="bg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3DE60236-2F57-594E-A1B2-C693C6660026}">
      <dgm:prSet phldrT="[Testo]" custT="1"/>
      <dgm:spPr/>
      <dgm:t>
        <a:bodyPr/>
        <a:lstStyle/>
        <a:p>
          <a:r>
            <a:rPr lang="it-IT" sz="1200" i="1" dirty="0" smtClean="0">
              <a:latin typeface="+mj-lt"/>
            </a:rPr>
            <a:t>Ricettività e Turismo: obiettivo 20 milioni di visitatori </a:t>
          </a:r>
          <a:endParaRPr lang="it-IT" sz="1200" i="1" dirty="0">
            <a:latin typeface="+mj-lt"/>
            <a:cs typeface="Arial" pitchFamily="34" charset="0"/>
          </a:endParaRPr>
        </a:p>
      </dgm:t>
    </dgm:pt>
    <dgm:pt modelId="{96DF0632-13A7-F047-860C-95CA6D0FC549}" type="parTrans" cxnId="{0B54C16C-A1AB-C84A-A0FE-E8629FAFFCDC}">
      <dgm:prSet/>
      <dgm:spPr/>
      <dgm:t>
        <a:bodyPr/>
        <a:lstStyle/>
        <a:p>
          <a:endParaRPr lang="it-IT" sz="1600">
            <a:solidFill>
              <a:schemeClr val="bg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C5B499A-39E5-CE4C-91EA-800C127BD87A}" type="sibTrans" cxnId="{0B54C16C-A1AB-C84A-A0FE-E8629FAFFCDC}">
      <dgm:prSet/>
      <dgm:spPr/>
      <dgm:t>
        <a:bodyPr/>
        <a:lstStyle/>
        <a:p>
          <a:endParaRPr lang="it-IT" sz="1600">
            <a:solidFill>
              <a:schemeClr val="bg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0C9D964-B6A5-4AFD-90A6-CEDD25819B81}">
      <dgm:prSet phldrT="[Testo]" custT="1"/>
      <dgm:spPr/>
      <dgm:t>
        <a:bodyPr/>
        <a:lstStyle/>
        <a:p>
          <a:r>
            <a:rPr lang="it-IT" sz="1400" b="0" dirty="0" smtClean="0">
              <a:latin typeface="Arial" pitchFamily="34" charset="0"/>
              <a:cs typeface="Arial" pitchFamily="34" charset="0"/>
            </a:rPr>
            <a:t>7 febbraio 2015, Milano: giornata di avvio del dibattito a Milano</a:t>
          </a:r>
          <a:endParaRPr lang="it-IT" sz="1400" b="0" dirty="0">
            <a:latin typeface="Arial" pitchFamily="34" charset="0"/>
            <a:cs typeface="Arial" pitchFamily="34" charset="0"/>
          </a:endParaRPr>
        </a:p>
      </dgm:t>
    </dgm:pt>
    <dgm:pt modelId="{5DC30CE5-C0AB-45AC-956A-790971837614}" type="parTrans" cxnId="{1CC8795C-02CF-4510-BEF1-B5183DCB588E}">
      <dgm:prSet/>
      <dgm:spPr/>
      <dgm:t>
        <a:bodyPr/>
        <a:lstStyle/>
        <a:p>
          <a:endParaRPr lang="it-IT"/>
        </a:p>
      </dgm:t>
    </dgm:pt>
    <dgm:pt modelId="{C05E4347-6F09-4DF8-8197-452DBD286BA5}" type="sibTrans" cxnId="{1CC8795C-02CF-4510-BEF1-B5183DCB588E}">
      <dgm:prSet/>
      <dgm:spPr/>
      <dgm:t>
        <a:bodyPr/>
        <a:lstStyle/>
        <a:p>
          <a:endParaRPr lang="it-IT"/>
        </a:p>
      </dgm:t>
    </dgm:pt>
    <dgm:pt modelId="{73049135-8523-4631-8F1E-23BDC3B813F6}">
      <dgm:prSet phldrT="[Testo]" custT="1"/>
      <dgm:spPr/>
      <dgm:t>
        <a:bodyPr/>
        <a:lstStyle/>
        <a:p>
          <a:r>
            <a:rPr lang="it-IT" sz="1800" b="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42 </a:t>
          </a:r>
          <a:r>
            <a:rPr lang="it-IT" sz="1400" b="0" dirty="0" smtClean="0">
              <a:latin typeface="Arial" pitchFamily="34" charset="0"/>
              <a:cs typeface="Arial" pitchFamily="34" charset="0"/>
            </a:rPr>
            <a:t>Tavoli di lavoro</a:t>
          </a:r>
          <a:endParaRPr lang="it-IT" sz="1400" b="0" dirty="0">
            <a:latin typeface="Arial" pitchFamily="34" charset="0"/>
            <a:cs typeface="Arial" pitchFamily="34" charset="0"/>
          </a:endParaRPr>
        </a:p>
      </dgm:t>
    </dgm:pt>
    <dgm:pt modelId="{256E7A1D-620B-421A-99A4-1B7F5CB26857}" type="parTrans" cxnId="{3D6DC6BA-3210-490E-8353-FDFF028EAA27}">
      <dgm:prSet/>
      <dgm:spPr/>
      <dgm:t>
        <a:bodyPr/>
        <a:lstStyle/>
        <a:p>
          <a:endParaRPr lang="it-IT"/>
        </a:p>
      </dgm:t>
    </dgm:pt>
    <dgm:pt modelId="{42A1D032-51BE-4BD8-8797-305EC175AAF7}" type="sibTrans" cxnId="{3D6DC6BA-3210-490E-8353-FDFF028EAA27}">
      <dgm:prSet/>
      <dgm:spPr/>
      <dgm:t>
        <a:bodyPr/>
        <a:lstStyle/>
        <a:p>
          <a:endParaRPr lang="it-IT"/>
        </a:p>
      </dgm:t>
    </dgm:pt>
    <dgm:pt modelId="{E76F2748-65D5-4A49-BCB3-F7BDCBF93346}">
      <dgm:prSet phldrT="[Testo]" custT="1"/>
      <dgm:spPr/>
      <dgm:t>
        <a:bodyPr/>
        <a:lstStyle/>
        <a:p>
          <a:r>
            <a:rPr lang="it-IT" sz="1800" b="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oltre 500</a:t>
          </a:r>
          <a:r>
            <a:rPr lang="it-IT" sz="1400" b="0" dirty="0" smtClean="0">
              <a:latin typeface="Arial" pitchFamily="34" charset="0"/>
              <a:cs typeface="Arial" pitchFamily="34" charset="0"/>
            </a:rPr>
            <a:t> esperti</a:t>
          </a:r>
          <a:endParaRPr lang="it-IT" sz="1400" b="0" dirty="0">
            <a:latin typeface="Arial" pitchFamily="34" charset="0"/>
            <a:cs typeface="Arial" pitchFamily="34" charset="0"/>
          </a:endParaRPr>
        </a:p>
      </dgm:t>
    </dgm:pt>
    <dgm:pt modelId="{B2825F11-4EA4-4A27-8B14-545349ADB89F}" type="parTrans" cxnId="{ECB2DD4F-B231-4364-A596-EF5B486C69E5}">
      <dgm:prSet/>
      <dgm:spPr/>
      <dgm:t>
        <a:bodyPr/>
        <a:lstStyle/>
        <a:p>
          <a:endParaRPr lang="it-IT"/>
        </a:p>
      </dgm:t>
    </dgm:pt>
    <dgm:pt modelId="{C6A68A0B-5A27-4C5B-BEF9-B19E5E3AEDAE}" type="sibTrans" cxnId="{ECB2DD4F-B231-4364-A596-EF5B486C69E5}">
      <dgm:prSet/>
      <dgm:spPr/>
      <dgm:t>
        <a:bodyPr/>
        <a:lstStyle/>
        <a:p>
          <a:endParaRPr lang="it-IT"/>
        </a:p>
      </dgm:t>
    </dgm:pt>
    <dgm:pt modelId="{95F12EEC-FDEB-4477-8A2D-872650330E41}">
      <dgm:prSet phldrT="[Testo]" custT="1"/>
      <dgm:spPr/>
      <dgm:t>
        <a:bodyPr/>
        <a:lstStyle/>
        <a:p>
          <a:endParaRPr lang="it-IT" sz="1400" b="0" dirty="0">
            <a:latin typeface="Arial" pitchFamily="34" charset="0"/>
            <a:cs typeface="Arial" pitchFamily="34" charset="0"/>
          </a:endParaRPr>
        </a:p>
      </dgm:t>
    </dgm:pt>
    <dgm:pt modelId="{D50BCED6-83D4-4FE8-82D4-6E38650AD666}" type="sibTrans" cxnId="{25B97C97-999D-4BE3-BE1F-82F385C1EFA9}">
      <dgm:prSet/>
      <dgm:spPr/>
      <dgm:t>
        <a:bodyPr/>
        <a:lstStyle/>
        <a:p>
          <a:endParaRPr lang="it-IT"/>
        </a:p>
      </dgm:t>
    </dgm:pt>
    <dgm:pt modelId="{61458A32-10CD-40E1-81AF-B0B2DA9EBD43}" type="parTrans" cxnId="{25B97C97-999D-4BE3-BE1F-82F385C1EFA9}">
      <dgm:prSet/>
      <dgm:spPr/>
      <dgm:t>
        <a:bodyPr/>
        <a:lstStyle/>
        <a:p>
          <a:endParaRPr lang="it-IT"/>
        </a:p>
      </dgm:t>
    </dgm:pt>
    <dgm:pt modelId="{ADC5AD51-D862-4075-A327-6A5A0F2C9646}">
      <dgm:prSet custT="1"/>
      <dgm:spPr/>
      <dgm:t>
        <a:bodyPr/>
        <a:lstStyle/>
        <a:p>
          <a:pPr rtl="0"/>
          <a:r>
            <a:rPr lang="it-IT" sz="1200" i="1" dirty="0" smtClean="0">
              <a:latin typeface="+mj-lt"/>
            </a:rPr>
            <a:t>Quota 50 miliardi: l’export dell’agroalimentare italiano</a:t>
          </a:r>
          <a:endParaRPr lang="it-IT" sz="1200" i="1" dirty="0">
            <a:latin typeface="+mj-lt"/>
          </a:endParaRPr>
        </a:p>
      </dgm:t>
    </dgm:pt>
    <dgm:pt modelId="{92C9A467-D068-41BA-9A61-59BB45BBCCA1}" type="parTrans" cxnId="{796AC071-B47B-49C3-B75C-8CD1FB4B4ECD}">
      <dgm:prSet/>
      <dgm:spPr/>
      <dgm:t>
        <a:bodyPr/>
        <a:lstStyle/>
        <a:p>
          <a:endParaRPr lang="it-IT"/>
        </a:p>
      </dgm:t>
    </dgm:pt>
    <dgm:pt modelId="{876B775D-0932-410F-B2BA-8A8FD027F80A}" type="sibTrans" cxnId="{796AC071-B47B-49C3-B75C-8CD1FB4B4ECD}">
      <dgm:prSet/>
      <dgm:spPr/>
      <dgm:t>
        <a:bodyPr/>
        <a:lstStyle/>
        <a:p>
          <a:endParaRPr lang="it-IT"/>
        </a:p>
      </dgm:t>
    </dgm:pt>
    <dgm:pt modelId="{3538595A-ADE5-4127-8BDF-58B24CDE64EE}">
      <dgm:prSet custT="1"/>
      <dgm:spPr/>
      <dgm:t>
        <a:bodyPr/>
        <a:lstStyle/>
        <a:p>
          <a:pPr rtl="0"/>
          <a:r>
            <a:rPr lang="it-IT" sz="1200" i="1" dirty="0" smtClean="0">
              <a:latin typeface="+mj-lt"/>
            </a:rPr>
            <a:t>La sfida delle indicazioni geografiche</a:t>
          </a:r>
          <a:endParaRPr lang="it-IT" sz="1200" i="1" dirty="0">
            <a:latin typeface="+mj-lt"/>
          </a:endParaRPr>
        </a:p>
      </dgm:t>
    </dgm:pt>
    <dgm:pt modelId="{3E4D380B-3B53-45F0-A3BF-5D8B8120762D}" type="parTrans" cxnId="{F3ACEA27-438F-4D16-A4B4-448E7B7E342E}">
      <dgm:prSet/>
      <dgm:spPr/>
      <dgm:t>
        <a:bodyPr/>
        <a:lstStyle/>
        <a:p>
          <a:endParaRPr lang="it-IT"/>
        </a:p>
      </dgm:t>
    </dgm:pt>
    <dgm:pt modelId="{74CF1F18-2C9C-465F-9BDD-C6A9F466D509}" type="sibTrans" cxnId="{F3ACEA27-438F-4D16-A4B4-448E7B7E342E}">
      <dgm:prSet/>
      <dgm:spPr/>
      <dgm:t>
        <a:bodyPr/>
        <a:lstStyle/>
        <a:p>
          <a:endParaRPr lang="it-IT"/>
        </a:p>
      </dgm:t>
    </dgm:pt>
    <dgm:pt modelId="{03A314FE-41D5-48B3-808D-A85F64CE4AEF}">
      <dgm:prSet custT="1"/>
      <dgm:spPr/>
      <dgm:t>
        <a:bodyPr/>
        <a:lstStyle/>
        <a:p>
          <a:pPr rtl="0"/>
          <a:r>
            <a:rPr lang="it-IT" sz="1200" i="1" dirty="0" smtClean="0">
              <a:latin typeface="+mj-lt"/>
            </a:rPr>
            <a:t>Patrimonio Unesco: dalla Dieta Mediterranea agli stili di vita</a:t>
          </a:r>
          <a:endParaRPr lang="it-IT" sz="1200" i="1" dirty="0">
            <a:latin typeface="+mj-lt"/>
          </a:endParaRPr>
        </a:p>
      </dgm:t>
    </dgm:pt>
    <dgm:pt modelId="{E0411118-FE54-4BDE-9E61-CEB1082743FB}" type="parTrans" cxnId="{48E0365D-1479-49F8-BDC1-EABA26817A55}">
      <dgm:prSet/>
      <dgm:spPr/>
      <dgm:t>
        <a:bodyPr/>
        <a:lstStyle/>
        <a:p>
          <a:endParaRPr lang="it-IT"/>
        </a:p>
      </dgm:t>
    </dgm:pt>
    <dgm:pt modelId="{086AD644-8016-484E-80AD-F5EBF6808F3D}" type="sibTrans" cxnId="{48E0365D-1479-49F8-BDC1-EABA26817A55}">
      <dgm:prSet/>
      <dgm:spPr/>
      <dgm:t>
        <a:bodyPr/>
        <a:lstStyle/>
        <a:p>
          <a:endParaRPr lang="it-IT"/>
        </a:p>
      </dgm:t>
    </dgm:pt>
    <dgm:pt modelId="{EFD051C3-1654-4F45-92A4-DF17FC4C1885}">
      <dgm:prSet custT="1"/>
      <dgm:spPr/>
      <dgm:t>
        <a:bodyPr/>
        <a:lstStyle/>
        <a:p>
          <a:pPr rtl="0"/>
          <a:r>
            <a:rPr lang="it-IT" sz="1200" i="1" dirty="0" smtClean="0">
              <a:latin typeface="+mj-lt"/>
            </a:rPr>
            <a:t>I Territori in Expo</a:t>
          </a:r>
          <a:endParaRPr lang="it-IT" sz="1200" i="1" dirty="0">
            <a:latin typeface="+mj-lt"/>
          </a:endParaRPr>
        </a:p>
      </dgm:t>
    </dgm:pt>
    <dgm:pt modelId="{F0EF3282-8BC5-4105-8FC3-46CE39FCB49E}" type="parTrans" cxnId="{8DBCD165-56D1-452B-968B-3EB6470E3E73}">
      <dgm:prSet/>
      <dgm:spPr/>
      <dgm:t>
        <a:bodyPr/>
        <a:lstStyle/>
        <a:p>
          <a:endParaRPr lang="it-IT"/>
        </a:p>
      </dgm:t>
    </dgm:pt>
    <dgm:pt modelId="{62E915BB-2F3C-43ED-AEA6-CB6DCDA03F88}" type="sibTrans" cxnId="{8DBCD165-56D1-452B-968B-3EB6470E3E73}">
      <dgm:prSet/>
      <dgm:spPr/>
      <dgm:t>
        <a:bodyPr/>
        <a:lstStyle/>
        <a:p>
          <a:endParaRPr lang="it-IT"/>
        </a:p>
      </dgm:t>
    </dgm:pt>
    <dgm:pt modelId="{3602567E-FE07-4084-9E0E-F0A6B25A4FAC}">
      <dgm:prSet custT="1"/>
      <dgm:spPr/>
      <dgm:t>
        <a:bodyPr/>
        <a:lstStyle/>
        <a:p>
          <a:r>
            <a:rPr lang="it-IT" sz="1200" i="1" dirty="0" smtClean="0">
              <a:latin typeface="+mj-lt"/>
            </a:rPr>
            <a:t>La città nella città</a:t>
          </a:r>
          <a:endParaRPr lang="it-IT" sz="1200" i="1" dirty="0">
            <a:latin typeface="+mj-lt"/>
          </a:endParaRPr>
        </a:p>
      </dgm:t>
    </dgm:pt>
    <dgm:pt modelId="{F25163B6-E385-4ADB-9C6F-A39F536D306B}" type="parTrans" cxnId="{3AE03CEB-6A0A-4D25-A994-F29CA6A9E3D6}">
      <dgm:prSet/>
      <dgm:spPr/>
      <dgm:t>
        <a:bodyPr/>
        <a:lstStyle/>
        <a:p>
          <a:endParaRPr lang="it-IT"/>
        </a:p>
      </dgm:t>
    </dgm:pt>
    <dgm:pt modelId="{279E70D2-911A-43A0-B25A-5A6A69238812}" type="sibTrans" cxnId="{3AE03CEB-6A0A-4D25-A994-F29CA6A9E3D6}">
      <dgm:prSet/>
      <dgm:spPr/>
      <dgm:t>
        <a:bodyPr/>
        <a:lstStyle/>
        <a:p>
          <a:endParaRPr lang="it-IT"/>
        </a:p>
      </dgm:t>
    </dgm:pt>
    <dgm:pt modelId="{67322826-C4EF-4E10-90C9-3B7C074674B4}">
      <dgm:prSet custT="1"/>
      <dgm:spPr/>
      <dgm:t>
        <a:bodyPr/>
        <a:lstStyle/>
        <a:p>
          <a:r>
            <a:rPr lang="it-IT" sz="1200" dirty="0" smtClean="0">
              <a:latin typeface="Arial" pitchFamily="34" charset="0"/>
              <a:cs typeface="Arial" pitchFamily="34" charset="0"/>
            </a:rPr>
            <a:t>strumento per guidare il dibattito</a:t>
          </a:r>
        </a:p>
      </dgm:t>
    </dgm:pt>
    <dgm:pt modelId="{86E92EF5-D26A-44A8-BC67-92E2235EF13D}" type="parTrans" cxnId="{688DEEFB-4166-4FF6-8D17-3B63AFA9B4C9}">
      <dgm:prSet/>
      <dgm:spPr/>
      <dgm:t>
        <a:bodyPr/>
        <a:lstStyle/>
        <a:p>
          <a:endParaRPr lang="it-IT"/>
        </a:p>
      </dgm:t>
    </dgm:pt>
    <dgm:pt modelId="{7C826555-E26C-40C3-9244-43801612796B}" type="sibTrans" cxnId="{688DEEFB-4166-4FF6-8D17-3B63AFA9B4C9}">
      <dgm:prSet/>
      <dgm:spPr/>
      <dgm:t>
        <a:bodyPr/>
        <a:lstStyle/>
        <a:p>
          <a:endParaRPr lang="it-IT"/>
        </a:p>
      </dgm:t>
    </dgm:pt>
    <dgm:pt modelId="{B4285F80-7B3C-4770-956B-BA172F91BF05}">
      <dgm:prSet custT="1"/>
      <dgm:spPr/>
      <dgm:t>
        <a:bodyPr/>
        <a:lstStyle/>
        <a:p>
          <a:r>
            <a:rPr lang="it-IT" sz="1200" dirty="0" smtClean="0">
              <a:latin typeface="Arial" pitchFamily="34" charset="0"/>
              <a:cs typeface="Arial" pitchFamily="34" charset="0"/>
            </a:rPr>
            <a:t>dichiarazione conclusiva dell’Esposizione Universale</a:t>
          </a:r>
        </a:p>
      </dgm:t>
    </dgm:pt>
    <dgm:pt modelId="{FF209064-28B0-489E-A595-80EB12170B16}" type="parTrans" cxnId="{C0CDDB02-A46A-4499-B6DA-DA9465BCBF5C}">
      <dgm:prSet/>
      <dgm:spPr/>
      <dgm:t>
        <a:bodyPr/>
        <a:lstStyle/>
        <a:p>
          <a:endParaRPr lang="it-IT"/>
        </a:p>
      </dgm:t>
    </dgm:pt>
    <dgm:pt modelId="{DFFBF4E9-5D70-4F20-A92E-77C84AC6C388}" type="sibTrans" cxnId="{C0CDDB02-A46A-4499-B6DA-DA9465BCBF5C}">
      <dgm:prSet/>
      <dgm:spPr/>
      <dgm:t>
        <a:bodyPr/>
        <a:lstStyle/>
        <a:p>
          <a:endParaRPr lang="it-IT"/>
        </a:p>
      </dgm:t>
    </dgm:pt>
    <dgm:pt modelId="{1936D68C-AED9-4E0B-B596-EFDEF6BE62C2}">
      <dgm:prSet custT="1"/>
      <dgm:spPr/>
      <dgm:t>
        <a:bodyPr/>
        <a:lstStyle/>
        <a:p>
          <a:r>
            <a:rPr lang="it-IT" sz="1200" dirty="0" smtClean="0">
              <a:latin typeface="Arial" pitchFamily="34" charset="0"/>
              <a:cs typeface="Arial" pitchFamily="34" charset="0"/>
            </a:rPr>
            <a:t>contributo alle riflessioni sui </a:t>
          </a:r>
          <a:r>
            <a:rPr lang="it-IT" sz="12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Millennium Goals</a:t>
          </a:r>
          <a:r>
            <a:rPr lang="it-IT" sz="1200" dirty="0" smtClean="0">
              <a:latin typeface="Arial" pitchFamily="34" charset="0"/>
              <a:cs typeface="Arial" pitchFamily="34" charset="0"/>
            </a:rPr>
            <a:t> a novembre 2015</a:t>
          </a:r>
        </a:p>
      </dgm:t>
    </dgm:pt>
    <dgm:pt modelId="{604D2365-08DC-4035-84F3-1F9DF8C8DA06}" type="parTrans" cxnId="{165D641B-F7A5-44A8-BD00-4CB878562FB6}">
      <dgm:prSet/>
      <dgm:spPr/>
      <dgm:t>
        <a:bodyPr/>
        <a:lstStyle/>
        <a:p>
          <a:endParaRPr lang="it-IT"/>
        </a:p>
      </dgm:t>
    </dgm:pt>
    <dgm:pt modelId="{6D6188CD-B01B-4DFD-A5D1-EE57C84D8438}" type="sibTrans" cxnId="{165D641B-F7A5-44A8-BD00-4CB878562FB6}">
      <dgm:prSet/>
      <dgm:spPr/>
      <dgm:t>
        <a:bodyPr/>
        <a:lstStyle/>
        <a:p>
          <a:endParaRPr lang="it-IT"/>
        </a:p>
      </dgm:t>
    </dgm:pt>
    <dgm:pt modelId="{5FC48717-DAFC-4D8C-A04A-1DBD1C09662A}" type="pres">
      <dgm:prSet presAssocID="{2D547CF7-7A64-2042-AA8F-6C2D02F5706C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D254A7A5-74EB-4377-9446-ED99002A1C0F}" type="pres">
      <dgm:prSet presAssocID="{8B361DDF-D6EA-CE4F-9D9C-DAFED7CBE1EB}" presName="chaos" presStyleCnt="0"/>
      <dgm:spPr/>
      <dgm:t>
        <a:bodyPr/>
        <a:lstStyle/>
        <a:p>
          <a:endParaRPr lang="it-IT"/>
        </a:p>
      </dgm:t>
    </dgm:pt>
    <dgm:pt modelId="{0AB2CA06-D651-4AE8-B573-85E0529E2A6D}" type="pres">
      <dgm:prSet presAssocID="{8B361DDF-D6EA-CE4F-9D9C-DAFED7CBE1EB}" presName="parTx1" presStyleLbl="revTx" presStyleIdx="0" presStyleCnt="5"/>
      <dgm:spPr/>
      <dgm:t>
        <a:bodyPr/>
        <a:lstStyle/>
        <a:p>
          <a:endParaRPr lang="it-IT"/>
        </a:p>
      </dgm:t>
    </dgm:pt>
    <dgm:pt modelId="{79348A40-43DE-4A3A-A7D3-4D35DEB1F7F5}" type="pres">
      <dgm:prSet presAssocID="{8B361DDF-D6EA-CE4F-9D9C-DAFED7CBE1EB}" presName="desTx1" presStyleLbl="revTx" presStyleIdx="1" presStyleCnt="5" custLinFactNeighborX="717" custLinFactNeighborY="734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B929172-5289-483D-91E9-662105752E49}" type="pres">
      <dgm:prSet presAssocID="{8B361DDF-D6EA-CE4F-9D9C-DAFED7CBE1EB}" presName="c1" presStyleLbl="node1" presStyleIdx="0" presStyleCnt="19"/>
      <dgm:spPr/>
      <dgm:t>
        <a:bodyPr/>
        <a:lstStyle/>
        <a:p>
          <a:endParaRPr lang="it-IT"/>
        </a:p>
      </dgm:t>
    </dgm:pt>
    <dgm:pt modelId="{E00672D5-5963-4510-AB9D-239673619223}" type="pres">
      <dgm:prSet presAssocID="{8B361DDF-D6EA-CE4F-9D9C-DAFED7CBE1EB}" presName="c2" presStyleLbl="node1" presStyleIdx="1" presStyleCnt="19"/>
      <dgm:spPr/>
      <dgm:t>
        <a:bodyPr/>
        <a:lstStyle/>
        <a:p>
          <a:endParaRPr lang="it-IT"/>
        </a:p>
      </dgm:t>
    </dgm:pt>
    <dgm:pt modelId="{E5C65EFD-E163-4EA3-BBB7-25738490AB63}" type="pres">
      <dgm:prSet presAssocID="{8B361DDF-D6EA-CE4F-9D9C-DAFED7CBE1EB}" presName="c3" presStyleLbl="node1" presStyleIdx="2" presStyleCnt="19"/>
      <dgm:spPr/>
      <dgm:t>
        <a:bodyPr/>
        <a:lstStyle/>
        <a:p>
          <a:endParaRPr lang="it-IT"/>
        </a:p>
      </dgm:t>
    </dgm:pt>
    <dgm:pt modelId="{AA520684-FE32-4A89-BF28-F8DE0648E8F0}" type="pres">
      <dgm:prSet presAssocID="{8B361DDF-D6EA-CE4F-9D9C-DAFED7CBE1EB}" presName="c4" presStyleLbl="node1" presStyleIdx="3" presStyleCnt="19"/>
      <dgm:spPr/>
      <dgm:t>
        <a:bodyPr/>
        <a:lstStyle/>
        <a:p>
          <a:endParaRPr lang="it-IT"/>
        </a:p>
      </dgm:t>
    </dgm:pt>
    <dgm:pt modelId="{32AE05DC-56A9-4EC6-BEC3-544E3DB4A43E}" type="pres">
      <dgm:prSet presAssocID="{8B361DDF-D6EA-CE4F-9D9C-DAFED7CBE1EB}" presName="c5" presStyleLbl="node1" presStyleIdx="4" presStyleCnt="19"/>
      <dgm:spPr/>
      <dgm:t>
        <a:bodyPr/>
        <a:lstStyle/>
        <a:p>
          <a:endParaRPr lang="it-IT"/>
        </a:p>
      </dgm:t>
    </dgm:pt>
    <dgm:pt modelId="{79F1BD9D-2398-4431-8A08-31D1EC6A0FD3}" type="pres">
      <dgm:prSet presAssocID="{8B361DDF-D6EA-CE4F-9D9C-DAFED7CBE1EB}" presName="c6" presStyleLbl="node1" presStyleIdx="5" presStyleCnt="19"/>
      <dgm:spPr/>
      <dgm:t>
        <a:bodyPr/>
        <a:lstStyle/>
        <a:p>
          <a:endParaRPr lang="it-IT"/>
        </a:p>
      </dgm:t>
    </dgm:pt>
    <dgm:pt modelId="{81A7C84B-E01A-4112-9271-9A72A8D2BE15}" type="pres">
      <dgm:prSet presAssocID="{8B361DDF-D6EA-CE4F-9D9C-DAFED7CBE1EB}" presName="c7" presStyleLbl="node1" presStyleIdx="6" presStyleCnt="19"/>
      <dgm:spPr/>
      <dgm:t>
        <a:bodyPr/>
        <a:lstStyle/>
        <a:p>
          <a:endParaRPr lang="it-IT"/>
        </a:p>
      </dgm:t>
    </dgm:pt>
    <dgm:pt modelId="{EC454F7A-9D1D-4507-9C5A-C17B34BB948C}" type="pres">
      <dgm:prSet presAssocID="{8B361DDF-D6EA-CE4F-9D9C-DAFED7CBE1EB}" presName="c8" presStyleLbl="node1" presStyleIdx="7" presStyleCnt="19"/>
      <dgm:spPr/>
      <dgm:t>
        <a:bodyPr/>
        <a:lstStyle/>
        <a:p>
          <a:endParaRPr lang="it-IT"/>
        </a:p>
      </dgm:t>
    </dgm:pt>
    <dgm:pt modelId="{E28BC7A0-412B-45E7-95BB-ED215DAA1BD9}" type="pres">
      <dgm:prSet presAssocID="{8B361DDF-D6EA-CE4F-9D9C-DAFED7CBE1EB}" presName="c9" presStyleLbl="node1" presStyleIdx="8" presStyleCnt="19"/>
      <dgm:spPr/>
      <dgm:t>
        <a:bodyPr/>
        <a:lstStyle/>
        <a:p>
          <a:endParaRPr lang="it-IT"/>
        </a:p>
      </dgm:t>
    </dgm:pt>
    <dgm:pt modelId="{23A1C626-B1F9-448C-A35F-E69849E4CB36}" type="pres">
      <dgm:prSet presAssocID="{8B361DDF-D6EA-CE4F-9D9C-DAFED7CBE1EB}" presName="c10" presStyleLbl="node1" presStyleIdx="9" presStyleCnt="19"/>
      <dgm:spPr/>
      <dgm:t>
        <a:bodyPr/>
        <a:lstStyle/>
        <a:p>
          <a:endParaRPr lang="it-IT"/>
        </a:p>
      </dgm:t>
    </dgm:pt>
    <dgm:pt modelId="{0EBFE42A-2332-44A3-ADCE-9EECEF7A01D7}" type="pres">
      <dgm:prSet presAssocID="{8B361DDF-D6EA-CE4F-9D9C-DAFED7CBE1EB}" presName="c11" presStyleLbl="node1" presStyleIdx="10" presStyleCnt="19"/>
      <dgm:spPr/>
      <dgm:t>
        <a:bodyPr/>
        <a:lstStyle/>
        <a:p>
          <a:endParaRPr lang="it-IT"/>
        </a:p>
      </dgm:t>
    </dgm:pt>
    <dgm:pt modelId="{6BC44BB7-5B32-4189-823E-B88BEE5029BD}" type="pres">
      <dgm:prSet presAssocID="{8B361DDF-D6EA-CE4F-9D9C-DAFED7CBE1EB}" presName="c12" presStyleLbl="node1" presStyleIdx="11" presStyleCnt="19"/>
      <dgm:spPr/>
      <dgm:t>
        <a:bodyPr/>
        <a:lstStyle/>
        <a:p>
          <a:endParaRPr lang="it-IT"/>
        </a:p>
      </dgm:t>
    </dgm:pt>
    <dgm:pt modelId="{5CBB9EC1-8552-4BDC-9F97-5861E67489D1}" type="pres">
      <dgm:prSet presAssocID="{8B361DDF-D6EA-CE4F-9D9C-DAFED7CBE1EB}" presName="c13" presStyleLbl="node1" presStyleIdx="12" presStyleCnt="19"/>
      <dgm:spPr/>
      <dgm:t>
        <a:bodyPr/>
        <a:lstStyle/>
        <a:p>
          <a:endParaRPr lang="it-IT"/>
        </a:p>
      </dgm:t>
    </dgm:pt>
    <dgm:pt modelId="{A219F660-7960-41FC-89DC-1DD53E46CCA9}" type="pres">
      <dgm:prSet presAssocID="{8B361DDF-D6EA-CE4F-9D9C-DAFED7CBE1EB}" presName="c14" presStyleLbl="node1" presStyleIdx="13" presStyleCnt="19"/>
      <dgm:spPr/>
      <dgm:t>
        <a:bodyPr/>
        <a:lstStyle/>
        <a:p>
          <a:endParaRPr lang="it-IT"/>
        </a:p>
      </dgm:t>
    </dgm:pt>
    <dgm:pt modelId="{3D5CF53C-6BB7-4B06-9FF5-3A62330F137F}" type="pres">
      <dgm:prSet presAssocID="{8B361DDF-D6EA-CE4F-9D9C-DAFED7CBE1EB}" presName="c15" presStyleLbl="node1" presStyleIdx="14" presStyleCnt="19"/>
      <dgm:spPr/>
      <dgm:t>
        <a:bodyPr/>
        <a:lstStyle/>
        <a:p>
          <a:endParaRPr lang="it-IT"/>
        </a:p>
      </dgm:t>
    </dgm:pt>
    <dgm:pt modelId="{011D07F7-27DB-47FE-8364-E7EA788D7B28}" type="pres">
      <dgm:prSet presAssocID="{8B361DDF-D6EA-CE4F-9D9C-DAFED7CBE1EB}" presName="c16" presStyleLbl="node1" presStyleIdx="15" presStyleCnt="19"/>
      <dgm:spPr/>
      <dgm:t>
        <a:bodyPr/>
        <a:lstStyle/>
        <a:p>
          <a:endParaRPr lang="it-IT"/>
        </a:p>
      </dgm:t>
    </dgm:pt>
    <dgm:pt modelId="{F9A081C0-E9B4-4055-AE67-873D660927C2}" type="pres">
      <dgm:prSet presAssocID="{8B361DDF-D6EA-CE4F-9D9C-DAFED7CBE1EB}" presName="c17" presStyleLbl="node1" presStyleIdx="16" presStyleCnt="19"/>
      <dgm:spPr/>
      <dgm:t>
        <a:bodyPr/>
        <a:lstStyle/>
        <a:p>
          <a:endParaRPr lang="it-IT"/>
        </a:p>
      </dgm:t>
    </dgm:pt>
    <dgm:pt modelId="{25BB81D2-132A-4430-AF42-70488EDF4268}" type="pres">
      <dgm:prSet presAssocID="{8B361DDF-D6EA-CE4F-9D9C-DAFED7CBE1EB}" presName="c18" presStyleLbl="node1" presStyleIdx="17" presStyleCnt="19"/>
      <dgm:spPr/>
      <dgm:t>
        <a:bodyPr/>
        <a:lstStyle/>
        <a:p>
          <a:endParaRPr lang="it-IT"/>
        </a:p>
      </dgm:t>
    </dgm:pt>
    <dgm:pt modelId="{F9DC23B3-8D1A-4883-A34C-114B515C4F77}" type="pres">
      <dgm:prSet presAssocID="{922244E1-F4CD-D44D-AB4E-06B3D33B9311}" presName="chevronComposite1" presStyleCnt="0"/>
      <dgm:spPr/>
      <dgm:t>
        <a:bodyPr/>
        <a:lstStyle/>
        <a:p>
          <a:endParaRPr lang="it-IT"/>
        </a:p>
      </dgm:t>
    </dgm:pt>
    <dgm:pt modelId="{0AC93466-DD76-4F4B-B56D-A0A80EFBC77B}" type="pres">
      <dgm:prSet presAssocID="{922244E1-F4CD-D44D-AB4E-06B3D33B9311}" presName="chevron1" presStyleLbl="sibTrans2D1" presStyleIdx="0" presStyleCnt="2"/>
      <dgm:spPr/>
      <dgm:t>
        <a:bodyPr/>
        <a:lstStyle/>
        <a:p>
          <a:endParaRPr lang="it-IT"/>
        </a:p>
      </dgm:t>
    </dgm:pt>
    <dgm:pt modelId="{2C3A65B2-C12F-4D37-8A93-2140EB3E3C9A}" type="pres">
      <dgm:prSet presAssocID="{922244E1-F4CD-D44D-AB4E-06B3D33B9311}" presName="spChevron1" presStyleCnt="0"/>
      <dgm:spPr/>
      <dgm:t>
        <a:bodyPr/>
        <a:lstStyle/>
        <a:p>
          <a:endParaRPr lang="it-IT"/>
        </a:p>
      </dgm:t>
    </dgm:pt>
    <dgm:pt modelId="{59E2A185-5A69-462C-B8D9-D524810C4508}" type="pres">
      <dgm:prSet presAssocID="{795A10A1-93D3-114F-A3D0-B3B6F9000213}" presName="middle" presStyleCnt="0"/>
      <dgm:spPr/>
      <dgm:t>
        <a:bodyPr/>
        <a:lstStyle/>
        <a:p>
          <a:endParaRPr lang="it-IT"/>
        </a:p>
      </dgm:t>
    </dgm:pt>
    <dgm:pt modelId="{D2D1A1AA-E874-40D1-A093-B134660D73D9}" type="pres">
      <dgm:prSet presAssocID="{795A10A1-93D3-114F-A3D0-B3B6F9000213}" presName="parTxMid" presStyleLbl="revTx" presStyleIdx="2" presStyleCnt="5" custScaleX="93719" custLinFactNeighborX="-5895"/>
      <dgm:spPr/>
      <dgm:t>
        <a:bodyPr/>
        <a:lstStyle/>
        <a:p>
          <a:endParaRPr lang="it-IT"/>
        </a:p>
      </dgm:t>
    </dgm:pt>
    <dgm:pt modelId="{6169A6BB-2A9A-4169-A744-83DF7985F372}" type="pres">
      <dgm:prSet presAssocID="{795A10A1-93D3-114F-A3D0-B3B6F9000213}" presName="desTxMid" presStyleLbl="revTx" presStyleIdx="3" presStyleCnt="5" custScaleX="14458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9CC73E8-F9D3-421C-9D39-560C634E4DB3}" type="pres">
      <dgm:prSet presAssocID="{795A10A1-93D3-114F-A3D0-B3B6F9000213}" presName="spMid" presStyleCnt="0"/>
      <dgm:spPr/>
      <dgm:t>
        <a:bodyPr/>
        <a:lstStyle/>
        <a:p>
          <a:endParaRPr lang="it-IT"/>
        </a:p>
      </dgm:t>
    </dgm:pt>
    <dgm:pt modelId="{9030E6A6-C505-4111-88C6-7CF383157CA5}" type="pres">
      <dgm:prSet presAssocID="{218DB5BB-FB01-364B-B071-BD003A7C5A3B}" presName="chevronComposite1" presStyleCnt="0"/>
      <dgm:spPr/>
      <dgm:t>
        <a:bodyPr/>
        <a:lstStyle/>
        <a:p>
          <a:endParaRPr lang="it-IT"/>
        </a:p>
      </dgm:t>
    </dgm:pt>
    <dgm:pt modelId="{674A118B-98E4-4508-A4F5-121F8D314CFE}" type="pres">
      <dgm:prSet presAssocID="{218DB5BB-FB01-364B-B071-BD003A7C5A3B}" presName="chevron1" presStyleLbl="sibTrans2D1" presStyleIdx="1" presStyleCnt="2" custLinFactNeighborX="-16078"/>
      <dgm:spPr/>
      <dgm:t>
        <a:bodyPr/>
        <a:lstStyle/>
        <a:p>
          <a:endParaRPr lang="it-IT"/>
        </a:p>
      </dgm:t>
    </dgm:pt>
    <dgm:pt modelId="{293F6540-DFF2-4E10-B906-D08FE2A9C8F2}" type="pres">
      <dgm:prSet presAssocID="{218DB5BB-FB01-364B-B071-BD003A7C5A3B}" presName="spChevron1" presStyleCnt="0"/>
      <dgm:spPr/>
      <dgm:t>
        <a:bodyPr/>
        <a:lstStyle/>
        <a:p>
          <a:endParaRPr lang="it-IT"/>
        </a:p>
      </dgm:t>
    </dgm:pt>
    <dgm:pt modelId="{77A8BEB1-23F7-4E6D-91EA-CAB50AD803BF}" type="pres">
      <dgm:prSet presAssocID="{DB8835E5-70EB-8348-9DDF-CC2E65F474AE}" presName="last" presStyleCnt="0"/>
      <dgm:spPr/>
      <dgm:t>
        <a:bodyPr/>
        <a:lstStyle/>
        <a:p>
          <a:endParaRPr lang="it-IT"/>
        </a:p>
      </dgm:t>
    </dgm:pt>
    <dgm:pt modelId="{897A5D91-BB06-44BF-AEB4-C0B99E20F767}" type="pres">
      <dgm:prSet presAssocID="{DB8835E5-70EB-8348-9DDF-CC2E65F474AE}" presName="circleTx" presStyleLbl="node1" presStyleIdx="18" presStyleCnt="19" custScaleX="101141" custScaleY="101141" custLinFactNeighborX="-6010" custLinFactNeighborY="-3249"/>
      <dgm:spPr/>
      <dgm:t>
        <a:bodyPr/>
        <a:lstStyle/>
        <a:p>
          <a:endParaRPr lang="it-IT"/>
        </a:p>
      </dgm:t>
    </dgm:pt>
    <dgm:pt modelId="{299689C1-0B44-4857-AA63-70FFB2265232}" type="pres">
      <dgm:prSet presAssocID="{DB8835E5-70EB-8348-9DDF-CC2E65F474AE}" presName="desTxN" presStyleLbl="revTx" presStyleIdx="4" presStyleCnt="5" custScaleX="13359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3BAA71A-314A-4A98-AF4E-5F7A673BA325}" type="pres">
      <dgm:prSet presAssocID="{DB8835E5-70EB-8348-9DDF-CC2E65F474AE}" presName="spN" presStyleCnt="0"/>
      <dgm:spPr/>
      <dgm:t>
        <a:bodyPr/>
        <a:lstStyle/>
        <a:p>
          <a:endParaRPr lang="it-IT"/>
        </a:p>
      </dgm:t>
    </dgm:pt>
  </dgm:ptLst>
  <dgm:cxnLst>
    <dgm:cxn modelId="{48E0365D-1479-49F8-BDC1-EABA26817A55}" srcId="{795A10A1-93D3-114F-A3D0-B3B6F9000213}" destId="{03A314FE-41D5-48B3-808D-A85F64CE4AEF}" srcOrd="3" destOrd="0" parTransId="{E0411118-FE54-4BDE-9E61-CEB1082743FB}" sibTransId="{086AD644-8016-484E-80AD-F5EBF6808F3D}"/>
    <dgm:cxn modelId="{7359CE0B-3D57-D54E-87FC-29072B1DBEAE}" type="presOf" srcId="{8B361DDF-D6EA-CE4F-9D9C-DAFED7CBE1EB}" destId="{0AB2CA06-D651-4AE8-B573-85E0529E2A6D}" srcOrd="0" destOrd="0" presId="urn:microsoft.com/office/officeart/2009/3/layout/RandomtoResultProcess"/>
    <dgm:cxn modelId="{2367B0B1-166B-2E4A-BBAD-D7A69F44C48F}" srcId="{2D547CF7-7A64-2042-AA8F-6C2D02F5706C}" destId="{795A10A1-93D3-114F-A3D0-B3B6F9000213}" srcOrd="1" destOrd="0" parTransId="{A368AE79-41DF-2641-84C4-A3037F808DB4}" sibTransId="{218DB5BB-FB01-364B-B071-BD003A7C5A3B}"/>
    <dgm:cxn modelId="{3F6B444A-8984-8342-AC21-0BCA0F036422}" type="presOf" srcId="{67322826-C4EF-4E10-90C9-3B7C074674B4}" destId="{299689C1-0B44-4857-AA63-70FFB2265232}" srcOrd="0" destOrd="1" presId="urn:microsoft.com/office/officeart/2009/3/layout/RandomtoResultProcess"/>
    <dgm:cxn modelId="{FA3ACFCD-7D34-5C42-B5D6-979F1594933A}" type="presOf" srcId="{1936D68C-AED9-4E0B-B596-EFDEF6BE62C2}" destId="{299689C1-0B44-4857-AA63-70FFB2265232}" srcOrd="0" destOrd="3" presId="urn:microsoft.com/office/officeart/2009/3/layout/RandomtoResultProcess"/>
    <dgm:cxn modelId="{45DDA942-523A-8B45-BAC6-49252CA61F2D}" type="presOf" srcId="{3538595A-ADE5-4127-8BDF-58B24CDE64EE}" destId="{6169A6BB-2A9A-4169-A744-83DF7985F372}" srcOrd="0" destOrd="2" presId="urn:microsoft.com/office/officeart/2009/3/layout/RandomtoResultProcess"/>
    <dgm:cxn modelId="{1CC8795C-02CF-4510-BEF1-B5183DCB588E}" srcId="{8B361DDF-D6EA-CE4F-9D9C-DAFED7CBE1EB}" destId="{20C9D964-B6A5-4AFD-90A6-CEDD25819B81}" srcOrd="0" destOrd="0" parTransId="{5DC30CE5-C0AB-45AC-956A-790971837614}" sibTransId="{C05E4347-6F09-4DF8-8197-452DBD286BA5}"/>
    <dgm:cxn modelId="{3D6DC6BA-3210-490E-8353-FDFF028EAA27}" srcId="{8B361DDF-D6EA-CE4F-9D9C-DAFED7CBE1EB}" destId="{73049135-8523-4631-8F1E-23BDC3B813F6}" srcOrd="2" destOrd="0" parTransId="{256E7A1D-620B-421A-99A4-1B7F5CB26857}" sibTransId="{42A1D032-51BE-4BD8-8797-305EC175AAF7}"/>
    <dgm:cxn modelId="{66394078-FB43-6546-A5E2-4B420C76C7B8}" type="presOf" srcId="{95F12EEC-FDEB-4477-8A2D-872650330E41}" destId="{79348A40-43DE-4A3A-A7D3-4D35DEB1F7F5}" srcOrd="0" destOrd="1" presId="urn:microsoft.com/office/officeart/2009/3/layout/RandomtoResultProcess"/>
    <dgm:cxn modelId="{688DEEFB-4166-4FF6-8D17-3B63AFA9B4C9}" srcId="{DB8835E5-70EB-8348-9DDF-CC2E65F474AE}" destId="{67322826-C4EF-4E10-90C9-3B7C074674B4}" srcOrd="1" destOrd="0" parTransId="{86E92EF5-D26A-44A8-BC67-92E2235EF13D}" sibTransId="{7C826555-E26C-40C3-9244-43801612796B}"/>
    <dgm:cxn modelId="{6F3B82F6-56EF-6B47-BDB8-497C9E18E397}" type="presOf" srcId="{E76F2748-65D5-4A49-BCB3-F7BDCBF93346}" destId="{79348A40-43DE-4A3A-A7D3-4D35DEB1F7F5}" srcOrd="0" destOrd="3" presId="urn:microsoft.com/office/officeart/2009/3/layout/RandomtoResultProcess"/>
    <dgm:cxn modelId="{DF4F968C-7691-D943-BBE2-A41AB7FC8130}" type="presOf" srcId="{03A314FE-41D5-48B3-808D-A85F64CE4AEF}" destId="{6169A6BB-2A9A-4169-A744-83DF7985F372}" srcOrd="0" destOrd="3" presId="urn:microsoft.com/office/officeart/2009/3/layout/RandomtoResultProcess"/>
    <dgm:cxn modelId="{C0CDDB02-A46A-4499-B6DA-DA9465BCBF5C}" srcId="{DB8835E5-70EB-8348-9DDF-CC2E65F474AE}" destId="{B4285F80-7B3C-4770-956B-BA172F91BF05}" srcOrd="2" destOrd="0" parTransId="{FF209064-28B0-489E-A595-80EB12170B16}" sibTransId="{DFFBF4E9-5D70-4F20-A92E-77C84AC6C388}"/>
    <dgm:cxn modelId="{9DA905DE-AF82-4A47-93C2-0AC38F8AEF27}" type="presOf" srcId="{EFD051C3-1654-4F45-92A4-DF17FC4C1885}" destId="{6169A6BB-2A9A-4169-A744-83DF7985F372}" srcOrd="0" destOrd="4" presId="urn:microsoft.com/office/officeart/2009/3/layout/RandomtoResultProcess"/>
    <dgm:cxn modelId="{165D641B-F7A5-44A8-BD00-4CB878562FB6}" srcId="{DB8835E5-70EB-8348-9DDF-CC2E65F474AE}" destId="{1936D68C-AED9-4E0B-B596-EFDEF6BE62C2}" srcOrd="3" destOrd="0" parTransId="{604D2365-08DC-4035-84F3-1F9DF8C8DA06}" sibTransId="{6D6188CD-B01B-4DFD-A5D1-EE57C84D8438}"/>
    <dgm:cxn modelId="{67ED5AA5-2EF1-E24B-B302-CDA1CF630BEF}" srcId="{2D547CF7-7A64-2042-AA8F-6C2D02F5706C}" destId="{DB8835E5-70EB-8348-9DDF-CC2E65F474AE}" srcOrd="2" destOrd="0" parTransId="{C15E0586-C376-CE46-A2F4-B2D7C117B937}" sibTransId="{79123BB9-3499-7249-B503-C0979136672A}"/>
    <dgm:cxn modelId="{F2762AF1-F7FE-944B-935A-5B6D76731E95}" type="presOf" srcId="{3602567E-FE07-4084-9E0E-F0A6B25A4FAC}" destId="{6169A6BB-2A9A-4169-A744-83DF7985F372}" srcOrd="0" destOrd="5" presId="urn:microsoft.com/office/officeart/2009/3/layout/RandomtoResultProcess"/>
    <dgm:cxn modelId="{DB54EBEA-6467-CC47-86A1-D154822821A1}" type="presOf" srcId="{20C9D964-B6A5-4AFD-90A6-CEDD25819B81}" destId="{79348A40-43DE-4A3A-A7D3-4D35DEB1F7F5}" srcOrd="0" destOrd="0" presId="urn:microsoft.com/office/officeart/2009/3/layout/RandomtoResultProcess"/>
    <dgm:cxn modelId="{796AC071-B47B-49C3-B75C-8CD1FB4B4ECD}" srcId="{795A10A1-93D3-114F-A3D0-B3B6F9000213}" destId="{ADC5AD51-D862-4075-A327-6A5A0F2C9646}" srcOrd="1" destOrd="0" parTransId="{92C9A467-D068-41BA-9A61-59BB45BBCCA1}" sibTransId="{876B775D-0932-410F-B2BA-8A8FD027F80A}"/>
    <dgm:cxn modelId="{25B97C97-999D-4BE3-BE1F-82F385C1EFA9}" srcId="{8B361DDF-D6EA-CE4F-9D9C-DAFED7CBE1EB}" destId="{95F12EEC-FDEB-4477-8A2D-872650330E41}" srcOrd="1" destOrd="0" parTransId="{61458A32-10CD-40E1-81AF-B0B2DA9EBD43}" sibTransId="{D50BCED6-83D4-4FE8-82D4-6E38650AD666}"/>
    <dgm:cxn modelId="{570992D9-CFF9-6D4D-A3C8-74EB4CA643E8}" type="presOf" srcId="{73049135-8523-4631-8F1E-23BDC3B813F6}" destId="{79348A40-43DE-4A3A-A7D3-4D35DEB1F7F5}" srcOrd="0" destOrd="2" presId="urn:microsoft.com/office/officeart/2009/3/layout/RandomtoResultProcess"/>
    <dgm:cxn modelId="{2B0ECDEB-BE11-A14A-A97F-9A5703C4826A}" type="presOf" srcId="{795A10A1-93D3-114F-A3D0-B3B6F9000213}" destId="{D2D1A1AA-E874-40D1-A093-B134660D73D9}" srcOrd="0" destOrd="0" presId="urn:microsoft.com/office/officeart/2009/3/layout/RandomtoResultProcess"/>
    <dgm:cxn modelId="{8DBCD165-56D1-452B-968B-3EB6470E3E73}" srcId="{795A10A1-93D3-114F-A3D0-B3B6F9000213}" destId="{EFD051C3-1654-4F45-92A4-DF17FC4C1885}" srcOrd="4" destOrd="0" parTransId="{F0EF3282-8BC5-4105-8FC3-46CE39FCB49E}" sibTransId="{62E915BB-2F3C-43ED-AEA6-CB6DCDA03F88}"/>
    <dgm:cxn modelId="{15880098-A8F5-5F4A-AB54-EC001F1C1722}" type="presOf" srcId="{93F57C62-A151-3C46-A077-66B9D34F40FC}" destId="{299689C1-0B44-4857-AA63-70FFB2265232}" srcOrd="0" destOrd="0" presId="urn:microsoft.com/office/officeart/2009/3/layout/RandomtoResultProcess"/>
    <dgm:cxn modelId="{F3ACEA27-438F-4D16-A4B4-448E7B7E342E}" srcId="{795A10A1-93D3-114F-A3D0-B3B6F9000213}" destId="{3538595A-ADE5-4127-8BDF-58B24CDE64EE}" srcOrd="2" destOrd="0" parTransId="{3E4D380B-3B53-45F0-A3BF-5D8B8120762D}" sibTransId="{74CF1F18-2C9C-465F-9BDD-C6A9F466D509}"/>
    <dgm:cxn modelId="{4489B420-B314-B241-A679-9B3B3207563E}" type="presOf" srcId="{DB8835E5-70EB-8348-9DDF-CC2E65F474AE}" destId="{897A5D91-BB06-44BF-AEB4-C0B99E20F767}" srcOrd="0" destOrd="0" presId="urn:microsoft.com/office/officeart/2009/3/layout/RandomtoResultProcess"/>
    <dgm:cxn modelId="{0B54C16C-A1AB-C84A-A0FE-E8629FAFFCDC}" srcId="{795A10A1-93D3-114F-A3D0-B3B6F9000213}" destId="{3DE60236-2F57-594E-A1B2-C693C6660026}" srcOrd="0" destOrd="0" parTransId="{96DF0632-13A7-F047-860C-95CA6D0FC549}" sibTransId="{2C5B499A-39E5-CE4C-91EA-800C127BD87A}"/>
    <dgm:cxn modelId="{ECB2DD4F-B231-4364-A596-EF5B486C69E5}" srcId="{8B361DDF-D6EA-CE4F-9D9C-DAFED7CBE1EB}" destId="{E76F2748-65D5-4A49-BCB3-F7BDCBF93346}" srcOrd="3" destOrd="0" parTransId="{B2825F11-4EA4-4A27-8B14-545349ADB89F}" sibTransId="{C6A68A0B-5A27-4C5B-BEF9-B19E5E3AEDAE}"/>
    <dgm:cxn modelId="{3AE03CEB-6A0A-4D25-A994-F29CA6A9E3D6}" srcId="{795A10A1-93D3-114F-A3D0-B3B6F9000213}" destId="{3602567E-FE07-4084-9E0E-F0A6B25A4FAC}" srcOrd="5" destOrd="0" parTransId="{F25163B6-E385-4ADB-9C6F-A39F536D306B}" sibTransId="{279E70D2-911A-43A0-B25A-5A6A69238812}"/>
    <dgm:cxn modelId="{35587D4C-9D84-5247-B0F0-4804C9615EDF}" type="presOf" srcId="{ADC5AD51-D862-4075-A327-6A5A0F2C9646}" destId="{6169A6BB-2A9A-4169-A744-83DF7985F372}" srcOrd="0" destOrd="1" presId="urn:microsoft.com/office/officeart/2009/3/layout/RandomtoResultProcess"/>
    <dgm:cxn modelId="{C8E6BC9D-0757-0048-87F5-8BCD1331EACE}" type="presOf" srcId="{3DE60236-2F57-594E-A1B2-C693C6660026}" destId="{6169A6BB-2A9A-4169-A744-83DF7985F372}" srcOrd="0" destOrd="0" presId="urn:microsoft.com/office/officeart/2009/3/layout/RandomtoResultProcess"/>
    <dgm:cxn modelId="{A5FCE525-E190-224A-A82D-1B7085CEB70A}" type="presOf" srcId="{2D547CF7-7A64-2042-AA8F-6C2D02F5706C}" destId="{5FC48717-DAFC-4D8C-A04A-1DBD1C09662A}" srcOrd="0" destOrd="0" presId="urn:microsoft.com/office/officeart/2009/3/layout/RandomtoResultProcess"/>
    <dgm:cxn modelId="{7A94A701-F415-904F-A476-E9784317C6C3}" srcId="{DB8835E5-70EB-8348-9DDF-CC2E65F474AE}" destId="{93F57C62-A151-3C46-A077-66B9D34F40FC}" srcOrd="0" destOrd="0" parTransId="{87F636EF-952B-4745-BEA7-832C5D75F529}" sibTransId="{426F2A1C-AB1E-1343-A579-20BC5E1C3FA0}"/>
    <dgm:cxn modelId="{6B50ABFE-C97F-7747-A346-16B3763A63B9}" type="presOf" srcId="{B4285F80-7B3C-4770-956B-BA172F91BF05}" destId="{299689C1-0B44-4857-AA63-70FFB2265232}" srcOrd="0" destOrd="2" presId="urn:microsoft.com/office/officeart/2009/3/layout/RandomtoResultProcess"/>
    <dgm:cxn modelId="{A2C73893-AEDD-4245-A52F-612B6E82F7E5}" srcId="{2D547CF7-7A64-2042-AA8F-6C2D02F5706C}" destId="{8B361DDF-D6EA-CE4F-9D9C-DAFED7CBE1EB}" srcOrd="0" destOrd="0" parTransId="{B32E22B6-2869-7842-B075-77E9C3FDFF64}" sibTransId="{922244E1-F4CD-D44D-AB4E-06B3D33B9311}"/>
    <dgm:cxn modelId="{9939F66A-F073-E849-A56F-9F81CDDD77A9}" type="presParOf" srcId="{5FC48717-DAFC-4D8C-A04A-1DBD1C09662A}" destId="{D254A7A5-74EB-4377-9446-ED99002A1C0F}" srcOrd="0" destOrd="0" presId="urn:microsoft.com/office/officeart/2009/3/layout/RandomtoResultProcess"/>
    <dgm:cxn modelId="{AD475991-8376-8943-BA27-038EFFFC842B}" type="presParOf" srcId="{D254A7A5-74EB-4377-9446-ED99002A1C0F}" destId="{0AB2CA06-D651-4AE8-B573-85E0529E2A6D}" srcOrd="0" destOrd="0" presId="urn:microsoft.com/office/officeart/2009/3/layout/RandomtoResultProcess"/>
    <dgm:cxn modelId="{D0DD09B7-DC9A-0B45-AF06-B599BF012F12}" type="presParOf" srcId="{D254A7A5-74EB-4377-9446-ED99002A1C0F}" destId="{79348A40-43DE-4A3A-A7D3-4D35DEB1F7F5}" srcOrd="1" destOrd="0" presId="urn:microsoft.com/office/officeart/2009/3/layout/RandomtoResultProcess"/>
    <dgm:cxn modelId="{CF21C91C-929C-2D44-80AE-DC07666FA7AA}" type="presParOf" srcId="{D254A7A5-74EB-4377-9446-ED99002A1C0F}" destId="{5B929172-5289-483D-91E9-662105752E49}" srcOrd="2" destOrd="0" presId="urn:microsoft.com/office/officeart/2009/3/layout/RandomtoResultProcess"/>
    <dgm:cxn modelId="{7DEACE78-9F41-2A40-BFC0-F9DB83A15472}" type="presParOf" srcId="{D254A7A5-74EB-4377-9446-ED99002A1C0F}" destId="{E00672D5-5963-4510-AB9D-239673619223}" srcOrd="3" destOrd="0" presId="urn:microsoft.com/office/officeart/2009/3/layout/RandomtoResultProcess"/>
    <dgm:cxn modelId="{6695B1B1-1810-5945-BDFC-4A620D851585}" type="presParOf" srcId="{D254A7A5-74EB-4377-9446-ED99002A1C0F}" destId="{E5C65EFD-E163-4EA3-BBB7-25738490AB63}" srcOrd="4" destOrd="0" presId="urn:microsoft.com/office/officeart/2009/3/layout/RandomtoResultProcess"/>
    <dgm:cxn modelId="{7B9C43F0-8E55-F549-97EA-0405896621FF}" type="presParOf" srcId="{D254A7A5-74EB-4377-9446-ED99002A1C0F}" destId="{AA520684-FE32-4A89-BF28-F8DE0648E8F0}" srcOrd="5" destOrd="0" presId="urn:microsoft.com/office/officeart/2009/3/layout/RandomtoResultProcess"/>
    <dgm:cxn modelId="{58C5B0AB-FBBA-A342-8716-A78B454CC73E}" type="presParOf" srcId="{D254A7A5-74EB-4377-9446-ED99002A1C0F}" destId="{32AE05DC-56A9-4EC6-BEC3-544E3DB4A43E}" srcOrd="6" destOrd="0" presId="urn:microsoft.com/office/officeart/2009/3/layout/RandomtoResultProcess"/>
    <dgm:cxn modelId="{6AF3BDF7-1167-0843-8156-D4D9AF36248D}" type="presParOf" srcId="{D254A7A5-74EB-4377-9446-ED99002A1C0F}" destId="{79F1BD9D-2398-4431-8A08-31D1EC6A0FD3}" srcOrd="7" destOrd="0" presId="urn:microsoft.com/office/officeart/2009/3/layout/RandomtoResultProcess"/>
    <dgm:cxn modelId="{C35D95A9-5A26-1A4F-A189-01062BFCBAC7}" type="presParOf" srcId="{D254A7A5-74EB-4377-9446-ED99002A1C0F}" destId="{81A7C84B-E01A-4112-9271-9A72A8D2BE15}" srcOrd="8" destOrd="0" presId="urn:microsoft.com/office/officeart/2009/3/layout/RandomtoResultProcess"/>
    <dgm:cxn modelId="{ADCADF4E-B345-6648-87DA-D05B5FD68134}" type="presParOf" srcId="{D254A7A5-74EB-4377-9446-ED99002A1C0F}" destId="{EC454F7A-9D1D-4507-9C5A-C17B34BB948C}" srcOrd="9" destOrd="0" presId="urn:microsoft.com/office/officeart/2009/3/layout/RandomtoResultProcess"/>
    <dgm:cxn modelId="{6CB1538C-9471-4F43-BF36-44BA5653B828}" type="presParOf" srcId="{D254A7A5-74EB-4377-9446-ED99002A1C0F}" destId="{E28BC7A0-412B-45E7-95BB-ED215DAA1BD9}" srcOrd="10" destOrd="0" presId="urn:microsoft.com/office/officeart/2009/3/layout/RandomtoResultProcess"/>
    <dgm:cxn modelId="{89C14DA9-AC1B-ED42-8F78-60CDA96AB709}" type="presParOf" srcId="{D254A7A5-74EB-4377-9446-ED99002A1C0F}" destId="{23A1C626-B1F9-448C-A35F-E69849E4CB36}" srcOrd="11" destOrd="0" presId="urn:microsoft.com/office/officeart/2009/3/layout/RandomtoResultProcess"/>
    <dgm:cxn modelId="{F49AC1D7-863C-A244-9A7E-A763152126D7}" type="presParOf" srcId="{D254A7A5-74EB-4377-9446-ED99002A1C0F}" destId="{0EBFE42A-2332-44A3-ADCE-9EECEF7A01D7}" srcOrd="12" destOrd="0" presId="urn:microsoft.com/office/officeart/2009/3/layout/RandomtoResultProcess"/>
    <dgm:cxn modelId="{C39ACB77-D6E6-0F40-B2FD-4634F2921953}" type="presParOf" srcId="{D254A7A5-74EB-4377-9446-ED99002A1C0F}" destId="{6BC44BB7-5B32-4189-823E-B88BEE5029BD}" srcOrd="13" destOrd="0" presId="urn:microsoft.com/office/officeart/2009/3/layout/RandomtoResultProcess"/>
    <dgm:cxn modelId="{F2C35009-4F2D-6542-8A0B-B4778A6AD558}" type="presParOf" srcId="{D254A7A5-74EB-4377-9446-ED99002A1C0F}" destId="{5CBB9EC1-8552-4BDC-9F97-5861E67489D1}" srcOrd="14" destOrd="0" presId="urn:microsoft.com/office/officeart/2009/3/layout/RandomtoResultProcess"/>
    <dgm:cxn modelId="{C3B8247F-1DD0-644B-B5DE-FC70D8F1902D}" type="presParOf" srcId="{D254A7A5-74EB-4377-9446-ED99002A1C0F}" destId="{A219F660-7960-41FC-89DC-1DD53E46CCA9}" srcOrd="15" destOrd="0" presId="urn:microsoft.com/office/officeart/2009/3/layout/RandomtoResultProcess"/>
    <dgm:cxn modelId="{090232E7-7522-CD49-BC08-5893E5669B5D}" type="presParOf" srcId="{D254A7A5-74EB-4377-9446-ED99002A1C0F}" destId="{3D5CF53C-6BB7-4B06-9FF5-3A62330F137F}" srcOrd="16" destOrd="0" presId="urn:microsoft.com/office/officeart/2009/3/layout/RandomtoResultProcess"/>
    <dgm:cxn modelId="{608E89C4-487E-7E4D-93C2-19CDE93060E3}" type="presParOf" srcId="{D254A7A5-74EB-4377-9446-ED99002A1C0F}" destId="{011D07F7-27DB-47FE-8364-E7EA788D7B28}" srcOrd="17" destOrd="0" presId="urn:microsoft.com/office/officeart/2009/3/layout/RandomtoResultProcess"/>
    <dgm:cxn modelId="{9DDDDF7D-2674-E449-B419-1DA0BCBABA83}" type="presParOf" srcId="{D254A7A5-74EB-4377-9446-ED99002A1C0F}" destId="{F9A081C0-E9B4-4055-AE67-873D660927C2}" srcOrd="18" destOrd="0" presId="urn:microsoft.com/office/officeart/2009/3/layout/RandomtoResultProcess"/>
    <dgm:cxn modelId="{438863DC-0D60-D844-91B4-1780AA4CECCA}" type="presParOf" srcId="{D254A7A5-74EB-4377-9446-ED99002A1C0F}" destId="{25BB81D2-132A-4430-AF42-70488EDF4268}" srcOrd="19" destOrd="0" presId="urn:microsoft.com/office/officeart/2009/3/layout/RandomtoResultProcess"/>
    <dgm:cxn modelId="{DDCA73F9-7D53-E946-B6CF-D12B0CF4C241}" type="presParOf" srcId="{5FC48717-DAFC-4D8C-A04A-1DBD1C09662A}" destId="{F9DC23B3-8D1A-4883-A34C-114B515C4F77}" srcOrd="1" destOrd="0" presId="urn:microsoft.com/office/officeart/2009/3/layout/RandomtoResultProcess"/>
    <dgm:cxn modelId="{1E4C8E87-4DB6-104A-B2F7-28A933AA749C}" type="presParOf" srcId="{F9DC23B3-8D1A-4883-A34C-114B515C4F77}" destId="{0AC93466-DD76-4F4B-B56D-A0A80EFBC77B}" srcOrd="0" destOrd="0" presId="urn:microsoft.com/office/officeart/2009/3/layout/RandomtoResultProcess"/>
    <dgm:cxn modelId="{1F44B1C0-B87D-2946-801E-BC0D3E9277C2}" type="presParOf" srcId="{F9DC23B3-8D1A-4883-A34C-114B515C4F77}" destId="{2C3A65B2-C12F-4D37-8A93-2140EB3E3C9A}" srcOrd="1" destOrd="0" presId="urn:microsoft.com/office/officeart/2009/3/layout/RandomtoResultProcess"/>
    <dgm:cxn modelId="{737FEF1A-B74B-8B4A-9F94-6B7E9FB6F529}" type="presParOf" srcId="{5FC48717-DAFC-4D8C-A04A-1DBD1C09662A}" destId="{59E2A185-5A69-462C-B8D9-D524810C4508}" srcOrd="2" destOrd="0" presId="urn:microsoft.com/office/officeart/2009/3/layout/RandomtoResultProcess"/>
    <dgm:cxn modelId="{AEFF2172-BFFC-5242-B2BA-1EA1C07E3172}" type="presParOf" srcId="{59E2A185-5A69-462C-B8D9-D524810C4508}" destId="{D2D1A1AA-E874-40D1-A093-B134660D73D9}" srcOrd="0" destOrd="0" presId="urn:microsoft.com/office/officeart/2009/3/layout/RandomtoResultProcess"/>
    <dgm:cxn modelId="{C4D814FB-1EDF-E44B-8268-99D418C09E62}" type="presParOf" srcId="{59E2A185-5A69-462C-B8D9-D524810C4508}" destId="{6169A6BB-2A9A-4169-A744-83DF7985F372}" srcOrd="1" destOrd="0" presId="urn:microsoft.com/office/officeart/2009/3/layout/RandomtoResultProcess"/>
    <dgm:cxn modelId="{43BCEA48-EEA3-1A47-A8F1-86890AE348C8}" type="presParOf" srcId="{59E2A185-5A69-462C-B8D9-D524810C4508}" destId="{79CC73E8-F9D3-421C-9D39-560C634E4DB3}" srcOrd="2" destOrd="0" presId="urn:microsoft.com/office/officeart/2009/3/layout/RandomtoResultProcess"/>
    <dgm:cxn modelId="{9CBAE4DF-1F0B-6948-B094-CB69AEE0A4F1}" type="presParOf" srcId="{5FC48717-DAFC-4D8C-A04A-1DBD1C09662A}" destId="{9030E6A6-C505-4111-88C6-7CF383157CA5}" srcOrd="3" destOrd="0" presId="urn:microsoft.com/office/officeart/2009/3/layout/RandomtoResultProcess"/>
    <dgm:cxn modelId="{9B27BBC5-DAFA-0E42-A593-E354D4C1B959}" type="presParOf" srcId="{9030E6A6-C505-4111-88C6-7CF383157CA5}" destId="{674A118B-98E4-4508-A4F5-121F8D314CFE}" srcOrd="0" destOrd="0" presId="urn:microsoft.com/office/officeart/2009/3/layout/RandomtoResultProcess"/>
    <dgm:cxn modelId="{F1B088E2-42C6-714F-B49E-63F0C5A7AF69}" type="presParOf" srcId="{9030E6A6-C505-4111-88C6-7CF383157CA5}" destId="{293F6540-DFF2-4E10-B906-D08FE2A9C8F2}" srcOrd="1" destOrd="0" presId="urn:microsoft.com/office/officeart/2009/3/layout/RandomtoResultProcess"/>
    <dgm:cxn modelId="{6093A9CF-C090-C94D-9679-AEC220AA958A}" type="presParOf" srcId="{5FC48717-DAFC-4D8C-A04A-1DBD1C09662A}" destId="{77A8BEB1-23F7-4E6D-91EA-CAB50AD803BF}" srcOrd="4" destOrd="0" presId="urn:microsoft.com/office/officeart/2009/3/layout/RandomtoResultProcess"/>
    <dgm:cxn modelId="{F009E6F9-75AC-9A43-985F-65EB3880F55C}" type="presParOf" srcId="{77A8BEB1-23F7-4E6D-91EA-CAB50AD803BF}" destId="{897A5D91-BB06-44BF-AEB4-C0B99E20F767}" srcOrd="0" destOrd="0" presId="urn:microsoft.com/office/officeart/2009/3/layout/RandomtoResultProcess"/>
    <dgm:cxn modelId="{1BE8351F-2C97-B64D-911A-BFF8CC794562}" type="presParOf" srcId="{77A8BEB1-23F7-4E6D-91EA-CAB50AD803BF}" destId="{299689C1-0B44-4857-AA63-70FFB2265232}" srcOrd="1" destOrd="0" presId="urn:microsoft.com/office/officeart/2009/3/layout/RandomtoResultProcess"/>
    <dgm:cxn modelId="{221EF6DD-2769-0748-8942-A479B180B492}" type="presParOf" srcId="{77A8BEB1-23F7-4E6D-91EA-CAB50AD803BF}" destId="{F3BAA71A-314A-4A98-AF4E-5F7A673BA325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D10BCA-741A-4D3A-8C98-375347832EB0}" type="doc">
      <dgm:prSet loTypeId="urn:microsoft.com/office/officeart/2005/8/layout/hProcess4" loCatId="process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it-IT"/>
        </a:p>
      </dgm:t>
    </dgm:pt>
    <dgm:pt modelId="{49D46EFF-5EA7-4001-988C-00C9CDD93257}">
      <dgm:prSet phldrT="[Testo]" custT="1"/>
      <dgm:spPr>
        <a:solidFill>
          <a:srgbClr val="005E7D">
            <a:alpha val="90000"/>
          </a:srgbClr>
        </a:solidFill>
      </dgm:spPr>
      <dgm:t>
        <a:bodyPr/>
        <a:lstStyle/>
        <a:p>
          <a:r>
            <a:rPr lang="it-IT" sz="1800" b="1" dirty="0" smtClean="0"/>
            <a:t>Patrimonio culturale</a:t>
          </a:r>
          <a:endParaRPr lang="it-IT" sz="1800" b="1" dirty="0"/>
        </a:p>
      </dgm:t>
    </dgm:pt>
    <dgm:pt modelId="{9B498DD6-B547-4B7F-9388-713415561409}" type="parTrans" cxnId="{1D5AB6B8-702C-40CB-9E6B-A9CFF57D86B4}">
      <dgm:prSet/>
      <dgm:spPr/>
      <dgm:t>
        <a:bodyPr/>
        <a:lstStyle/>
        <a:p>
          <a:endParaRPr lang="it-IT"/>
        </a:p>
      </dgm:t>
    </dgm:pt>
    <dgm:pt modelId="{6BB89AC1-A7C1-4174-B92B-1F57CA8901BD}" type="sibTrans" cxnId="{1D5AB6B8-702C-40CB-9E6B-A9CFF57D86B4}">
      <dgm:prSet/>
      <dgm:spPr>
        <a:solidFill>
          <a:srgbClr val="005E7D"/>
        </a:solidFill>
      </dgm:spPr>
      <dgm:t>
        <a:bodyPr/>
        <a:lstStyle/>
        <a:p>
          <a:endParaRPr lang="it-IT"/>
        </a:p>
      </dgm:t>
    </dgm:pt>
    <dgm:pt modelId="{AE52D7D9-EFE2-4AD9-B21A-8DF69479F280}">
      <dgm:prSet phldrT="[Testo]"/>
      <dgm:spPr>
        <a:ln>
          <a:solidFill>
            <a:srgbClr val="005E7D">
              <a:alpha val="90000"/>
            </a:srgbClr>
          </a:solidFill>
        </a:ln>
      </dgm:spPr>
      <dgm:t>
        <a:bodyPr/>
        <a:lstStyle/>
        <a:p>
          <a:pPr lvl="1" algn="just">
            <a:lnSpc>
              <a:spcPct val="100000"/>
            </a:lnSpc>
            <a:spcBef>
              <a:spcPts val="600"/>
            </a:spcBef>
            <a:spcAft>
              <a:spcPts val="0"/>
            </a:spcAft>
          </a:pPr>
          <a:r>
            <a:rPr lang="it-IT" altLang="it-IT" sz="1400" b="1" dirty="0" smtClean="0">
              <a:solidFill>
                <a:srgbClr val="005E7D"/>
              </a:solidFill>
              <a:latin typeface="Arial" pitchFamily="34" charset="0"/>
            </a:rPr>
            <a:t>498</a:t>
          </a:r>
          <a:r>
            <a:rPr lang="it-IT" altLang="it-IT" sz="1400" dirty="0" smtClean="0">
              <a:latin typeface="Arial" pitchFamily="34" charset="0"/>
            </a:rPr>
            <a:t> musei, monumenti ed aree archeologiche </a:t>
          </a:r>
          <a:r>
            <a:rPr lang="it-IT" altLang="it-IT" sz="1400" dirty="0" err="1" smtClean="0">
              <a:latin typeface="Arial" pitchFamily="34" charset="0"/>
            </a:rPr>
            <a:t>statali*</a:t>
          </a:r>
          <a:endParaRPr lang="it-IT" altLang="it-IT" sz="1400" dirty="0" smtClean="0">
            <a:latin typeface="Arial" pitchFamily="34" charset="0"/>
          </a:endParaRPr>
        </a:p>
      </dgm:t>
    </dgm:pt>
    <dgm:pt modelId="{693BA5C6-2C71-4885-AFB5-19406FB007F4}" type="parTrans" cxnId="{E7304113-9568-4648-B9DB-6174B2D4DDF3}">
      <dgm:prSet/>
      <dgm:spPr/>
      <dgm:t>
        <a:bodyPr/>
        <a:lstStyle/>
        <a:p>
          <a:endParaRPr lang="it-IT"/>
        </a:p>
      </dgm:t>
    </dgm:pt>
    <dgm:pt modelId="{45CC1F8C-212C-49E2-8F08-3516E3CF6219}" type="sibTrans" cxnId="{E7304113-9568-4648-B9DB-6174B2D4DDF3}">
      <dgm:prSet/>
      <dgm:spPr/>
      <dgm:t>
        <a:bodyPr/>
        <a:lstStyle/>
        <a:p>
          <a:endParaRPr lang="it-IT"/>
        </a:p>
      </dgm:t>
    </dgm:pt>
    <dgm:pt modelId="{566B628E-72AF-48BB-90D0-383D6BDD8EBF}">
      <dgm:prSet phldrT="[Testo]" custT="1"/>
      <dgm:spPr>
        <a:solidFill>
          <a:schemeClr val="accent5">
            <a:lumMod val="50000"/>
            <a:alpha val="50000"/>
          </a:schemeClr>
        </a:solidFill>
      </dgm:spPr>
      <dgm:t>
        <a:bodyPr/>
        <a:lstStyle/>
        <a:p>
          <a:r>
            <a:rPr lang="it-IT" sz="1800" b="1" dirty="0" smtClean="0"/>
            <a:t>Artigianato</a:t>
          </a:r>
          <a:endParaRPr lang="it-IT" sz="1800" b="1" dirty="0"/>
        </a:p>
      </dgm:t>
    </dgm:pt>
    <dgm:pt modelId="{FA053AFB-CDFC-4258-B144-E62166277CFB}" type="parTrans" cxnId="{2CA3B81F-AF18-49C7-BD5C-F6C208558CD1}">
      <dgm:prSet/>
      <dgm:spPr/>
      <dgm:t>
        <a:bodyPr/>
        <a:lstStyle/>
        <a:p>
          <a:endParaRPr lang="it-IT"/>
        </a:p>
      </dgm:t>
    </dgm:pt>
    <dgm:pt modelId="{DF49AEF6-DC02-4ED7-B1A2-01154A890CE7}" type="sibTrans" cxnId="{2CA3B81F-AF18-49C7-BD5C-F6C208558CD1}">
      <dgm:prSet/>
      <dgm:spPr/>
      <dgm:t>
        <a:bodyPr/>
        <a:lstStyle/>
        <a:p>
          <a:endParaRPr lang="it-IT"/>
        </a:p>
      </dgm:t>
    </dgm:pt>
    <dgm:pt modelId="{AD6F6E2B-9CD6-4E1E-8B95-CA3FE31766A1}">
      <dgm:prSet phldrT="[Testo]"/>
      <dgm:spPr>
        <a:ln>
          <a:solidFill>
            <a:schemeClr val="accent2">
              <a:lumMod val="40000"/>
              <a:lumOff val="60000"/>
              <a:alpha val="50000"/>
            </a:schemeClr>
          </a:solidFill>
        </a:ln>
      </dgm:spPr>
      <dgm:t>
        <a:bodyPr/>
        <a:lstStyle/>
        <a:p>
          <a:pPr lvl="1" algn="l">
            <a:lnSpc>
              <a:spcPct val="100000"/>
            </a:lnSpc>
            <a:spcBef>
              <a:spcPts val="600"/>
            </a:spcBef>
            <a:spcAft>
              <a:spcPts val="0"/>
            </a:spcAft>
          </a:pPr>
          <a:r>
            <a:rPr lang="it-IT" altLang="it-IT" sz="1400" b="1" dirty="0" smtClean="0">
              <a:solidFill>
                <a:srgbClr val="005E7D"/>
              </a:solidFill>
              <a:latin typeface="Arial" pitchFamily="34" charset="0"/>
            </a:rPr>
            <a:t>1.382.773</a:t>
          </a:r>
          <a:r>
            <a:rPr lang="it-IT" altLang="it-IT" sz="1400" dirty="0" smtClean="0">
              <a:latin typeface="Arial" pitchFamily="34" charset="0"/>
            </a:rPr>
            <a:t> imprese artigiane</a:t>
          </a:r>
        </a:p>
      </dgm:t>
    </dgm:pt>
    <dgm:pt modelId="{627F138C-A3EE-488C-8093-DF5E4F412BE9}" type="parTrans" cxnId="{7305A641-F952-454E-8384-D576FE5F0ADB}">
      <dgm:prSet/>
      <dgm:spPr/>
      <dgm:t>
        <a:bodyPr/>
        <a:lstStyle/>
        <a:p>
          <a:endParaRPr lang="it-IT"/>
        </a:p>
      </dgm:t>
    </dgm:pt>
    <dgm:pt modelId="{5B27DC86-126D-4A3E-8A62-F9F9450D7AC0}" type="sibTrans" cxnId="{7305A641-F952-454E-8384-D576FE5F0ADB}">
      <dgm:prSet/>
      <dgm:spPr/>
      <dgm:t>
        <a:bodyPr/>
        <a:lstStyle/>
        <a:p>
          <a:endParaRPr lang="it-IT"/>
        </a:p>
      </dgm:t>
    </dgm:pt>
    <dgm:pt modelId="{66AA7AB2-B466-4626-BBCF-C961FE2030FE}">
      <dgm:prSet phldrT="[Testo]"/>
      <dgm:spPr>
        <a:ln>
          <a:solidFill>
            <a:srgbClr val="005E7D">
              <a:alpha val="90000"/>
            </a:srgbClr>
          </a:solidFill>
        </a:ln>
      </dgm:spPr>
      <dgm:t>
        <a:bodyPr/>
        <a:lstStyle/>
        <a:p>
          <a:pPr lvl="1" algn="l">
            <a:lnSpc>
              <a:spcPct val="100000"/>
            </a:lnSpc>
            <a:spcBef>
              <a:spcPts val="600"/>
            </a:spcBef>
            <a:spcAft>
              <a:spcPts val="0"/>
            </a:spcAft>
          </a:pPr>
          <a:r>
            <a:rPr lang="it-IT" altLang="it-IT" sz="1400" dirty="0" smtClean="0">
              <a:latin typeface="Arial" pitchFamily="34" charset="0"/>
            </a:rPr>
            <a:t>oltre </a:t>
          </a:r>
          <a:r>
            <a:rPr lang="it-IT" altLang="it-IT" sz="1400" b="1" dirty="0" smtClean="0">
              <a:solidFill>
                <a:srgbClr val="005E7D"/>
              </a:solidFill>
              <a:latin typeface="Arial" pitchFamily="34" charset="0"/>
            </a:rPr>
            <a:t>4.000</a:t>
          </a:r>
          <a:r>
            <a:rPr lang="it-IT" altLang="it-IT" sz="1400" dirty="0" smtClean="0">
              <a:latin typeface="Arial" pitchFamily="34" charset="0"/>
            </a:rPr>
            <a:t> musei non statali**</a:t>
          </a:r>
        </a:p>
      </dgm:t>
    </dgm:pt>
    <dgm:pt modelId="{BA85328B-663D-44B7-984F-AE38295D9D7D}" type="parTrans" cxnId="{A1673716-521C-42CC-AB7E-84F0233FE099}">
      <dgm:prSet/>
      <dgm:spPr/>
      <dgm:t>
        <a:bodyPr/>
        <a:lstStyle/>
        <a:p>
          <a:endParaRPr lang="it-IT"/>
        </a:p>
      </dgm:t>
    </dgm:pt>
    <dgm:pt modelId="{B0956AC3-C3C4-4A76-9BE4-08787C85F564}" type="sibTrans" cxnId="{A1673716-521C-42CC-AB7E-84F0233FE099}">
      <dgm:prSet/>
      <dgm:spPr/>
      <dgm:t>
        <a:bodyPr/>
        <a:lstStyle/>
        <a:p>
          <a:endParaRPr lang="it-IT"/>
        </a:p>
      </dgm:t>
    </dgm:pt>
    <dgm:pt modelId="{95D0A39D-CD1E-4D35-B206-754833F64F06}">
      <dgm:prSet phldrT="[Testo]"/>
      <dgm:spPr>
        <a:ln>
          <a:solidFill>
            <a:srgbClr val="005E7D">
              <a:alpha val="90000"/>
            </a:srgbClr>
          </a:solidFill>
        </a:ln>
      </dgm:spPr>
      <dgm:t>
        <a:bodyPr/>
        <a:lstStyle/>
        <a:p>
          <a:pPr lvl="1" algn="l">
            <a:lnSpc>
              <a:spcPct val="100000"/>
            </a:lnSpc>
            <a:spcBef>
              <a:spcPts val="600"/>
            </a:spcBef>
            <a:spcAft>
              <a:spcPts val="0"/>
            </a:spcAft>
          </a:pPr>
          <a:r>
            <a:rPr lang="it-IT" altLang="it-IT" sz="1400" b="1" dirty="0" smtClean="0">
              <a:solidFill>
                <a:srgbClr val="005E7D"/>
              </a:solidFill>
              <a:latin typeface="Arial" pitchFamily="34" charset="0"/>
            </a:rPr>
            <a:t>50</a:t>
          </a:r>
          <a:r>
            <a:rPr lang="it-IT" altLang="it-IT" sz="1400" dirty="0" smtClean="0">
              <a:latin typeface="Arial" pitchFamily="34" charset="0"/>
            </a:rPr>
            <a:t> siti patrimonio dell’umanità</a:t>
          </a:r>
        </a:p>
      </dgm:t>
    </dgm:pt>
    <dgm:pt modelId="{2327C446-A696-4CBA-995B-22F14A362603}" type="parTrans" cxnId="{7C5B0B67-0A95-42B7-A31B-1461276E802B}">
      <dgm:prSet/>
      <dgm:spPr/>
      <dgm:t>
        <a:bodyPr/>
        <a:lstStyle/>
        <a:p>
          <a:endParaRPr lang="it-IT"/>
        </a:p>
      </dgm:t>
    </dgm:pt>
    <dgm:pt modelId="{7075A948-988C-4EF4-BB73-8FFAD93E3EB2}" type="sibTrans" cxnId="{7C5B0B67-0A95-42B7-A31B-1461276E802B}">
      <dgm:prSet/>
      <dgm:spPr/>
      <dgm:t>
        <a:bodyPr/>
        <a:lstStyle/>
        <a:p>
          <a:endParaRPr lang="it-IT"/>
        </a:p>
      </dgm:t>
    </dgm:pt>
    <dgm:pt modelId="{9BADC2F6-9B33-4B0B-8C2B-41B2A94D0143}">
      <dgm:prSet phldrT="[Testo]"/>
      <dgm:spPr>
        <a:ln>
          <a:solidFill>
            <a:schemeClr val="accent2">
              <a:lumMod val="40000"/>
              <a:lumOff val="60000"/>
              <a:alpha val="50000"/>
            </a:schemeClr>
          </a:solidFill>
        </a:ln>
      </dgm:spPr>
      <dgm:t>
        <a:bodyPr/>
        <a:lstStyle/>
        <a:p>
          <a:pPr lvl="1" algn="l">
            <a:lnSpc>
              <a:spcPct val="100000"/>
            </a:lnSpc>
            <a:spcBef>
              <a:spcPts val="600"/>
            </a:spcBef>
            <a:spcAft>
              <a:spcPts val="0"/>
            </a:spcAft>
          </a:pPr>
          <a:r>
            <a:rPr lang="it-IT" altLang="it-IT" sz="1400" dirty="0" smtClean="0">
              <a:latin typeface="Arial" pitchFamily="34" charset="0"/>
            </a:rPr>
            <a:t>valore aggiunto: </a:t>
          </a:r>
          <a:r>
            <a:rPr lang="it-IT" altLang="it-IT" sz="1400" b="1" dirty="0" smtClean="0">
              <a:solidFill>
                <a:srgbClr val="005E7D"/>
              </a:solidFill>
              <a:latin typeface="Arial" pitchFamily="34" charset="0"/>
            </a:rPr>
            <a:t>12%</a:t>
          </a:r>
          <a:r>
            <a:rPr lang="it-IT" altLang="it-IT" sz="1400" dirty="0" smtClean="0">
              <a:latin typeface="Arial" pitchFamily="34" charset="0"/>
            </a:rPr>
            <a:t> del totale nazionale</a:t>
          </a:r>
        </a:p>
      </dgm:t>
    </dgm:pt>
    <dgm:pt modelId="{655696C0-3BCA-4FA2-8F02-F7BB90A5CEA3}" type="parTrans" cxnId="{D1903D3C-A70E-41CB-A073-09FAF8B2CB0F}">
      <dgm:prSet/>
      <dgm:spPr/>
      <dgm:t>
        <a:bodyPr/>
        <a:lstStyle/>
        <a:p>
          <a:endParaRPr lang="it-IT"/>
        </a:p>
      </dgm:t>
    </dgm:pt>
    <dgm:pt modelId="{44D41FE7-7701-4E98-867F-0114F50A1BCA}" type="sibTrans" cxnId="{D1903D3C-A70E-41CB-A073-09FAF8B2CB0F}">
      <dgm:prSet/>
      <dgm:spPr/>
      <dgm:t>
        <a:bodyPr/>
        <a:lstStyle/>
        <a:p>
          <a:endParaRPr lang="it-IT"/>
        </a:p>
      </dgm:t>
    </dgm:pt>
    <dgm:pt modelId="{D2192A97-E49C-4CF8-8287-390F9054D9EA}">
      <dgm:prSet phldrT="[Testo]"/>
      <dgm:spPr>
        <a:ln>
          <a:solidFill>
            <a:schemeClr val="accent2">
              <a:lumMod val="40000"/>
              <a:lumOff val="60000"/>
              <a:alpha val="50000"/>
            </a:schemeClr>
          </a:solidFill>
        </a:ln>
      </dgm:spPr>
      <dgm:t>
        <a:bodyPr/>
        <a:lstStyle/>
        <a:p>
          <a:pPr lvl="1" algn="l">
            <a:lnSpc>
              <a:spcPct val="100000"/>
            </a:lnSpc>
            <a:spcBef>
              <a:spcPts val="600"/>
            </a:spcBef>
            <a:spcAft>
              <a:spcPts val="0"/>
            </a:spcAft>
          </a:pPr>
          <a:r>
            <a:rPr lang="it-IT" altLang="it-IT" sz="1400" dirty="0" smtClean="0">
              <a:latin typeface="Arial" pitchFamily="34" charset="0"/>
            </a:rPr>
            <a:t>quota delle esportazioni: </a:t>
          </a:r>
          <a:r>
            <a:rPr lang="it-IT" altLang="it-IT" sz="1400" b="1" dirty="0" smtClean="0">
              <a:solidFill>
                <a:srgbClr val="005E7D"/>
              </a:solidFill>
              <a:latin typeface="Arial" pitchFamily="34" charset="0"/>
            </a:rPr>
            <a:t>9,1%</a:t>
          </a:r>
          <a:r>
            <a:rPr lang="it-IT" altLang="it-IT" sz="1400" dirty="0" smtClean="0">
              <a:latin typeface="Arial" pitchFamily="34" charset="0"/>
            </a:rPr>
            <a:t> del totale nazionale***</a:t>
          </a:r>
        </a:p>
      </dgm:t>
    </dgm:pt>
    <dgm:pt modelId="{A6411AB2-A292-493B-8AF3-E0704D57B8C5}" type="parTrans" cxnId="{59A9597A-CAB0-4EC2-9EA1-509CD9E397A4}">
      <dgm:prSet/>
      <dgm:spPr/>
      <dgm:t>
        <a:bodyPr/>
        <a:lstStyle/>
        <a:p>
          <a:endParaRPr lang="it-IT"/>
        </a:p>
      </dgm:t>
    </dgm:pt>
    <dgm:pt modelId="{8C465316-D896-4235-8088-4A174E98BC88}" type="sibTrans" cxnId="{59A9597A-CAB0-4EC2-9EA1-509CD9E397A4}">
      <dgm:prSet/>
      <dgm:spPr/>
      <dgm:t>
        <a:bodyPr/>
        <a:lstStyle/>
        <a:p>
          <a:endParaRPr lang="it-IT"/>
        </a:p>
      </dgm:t>
    </dgm:pt>
    <dgm:pt modelId="{BBF12720-DF31-4EBE-84BE-6C0945551A6E}">
      <dgm:prSet phldrT="[Testo]"/>
      <dgm:spPr>
        <a:ln>
          <a:solidFill>
            <a:srgbClr val="005E7D">
              <a:alpha val="90000"/>
            </a:srgbClr>
          </a:solidFill>
        </a:ln>
      </dgm:spPr>
      <dgm:t>
        <a:bodyPr/>
        <a:lstStyle/>
        <a:p>
          <a:pPr lvl="1" algn="just">
            <a:lnSpc>
              <a:spcPct val="100000"/>
            </a:lnSpc>
            <a:spcBef>
              <a:spcPts val="600"/>
            </a:spcBef>
            <a:spcAft>
              <a:spcPts val="0"/>
            </a:spcAft>
          </a:pPr>
          <a:endParaRPr lang="it-IT" altLang="it-IT" sz="1400" dirty="0" smtClean="0">
            <a:latin typeface="Arial" pitchFamily="34" charset="0"/>
          </a:endParaRPr>
        </a:p>
      </dgm:t>
    </dgm:pt>
    <dgm:pt modelId="{CEC8B125-DF45-472A-A356-07CD1FFEB8C8}" type="parTrans" cxnId="{CAC4F823-4E73-48B7-B191-C8136B53CF72}">
      <dgm:prSet/>
      <dgm:spPr/>
      <dgm:t>
        <a:bodyPr/>
        <a:lstStyle/>
        <a:p>
          <a:endParaRPr lang="it-IT"/>
        </a:p>
      </dgm:t>
    </dgm:pt>
    <dgm:pt modelId="{7C7EA4B2-3D99-4563-98DF-BD617BCEA96E}" type="sibTrans" cxnId="{CAC4F823-4E73-48B7-B191-C8136B53CF72}">
      <dgm:prSet/>
      <dgm:spPr/>
      <dgm:t>
        <a:bodyPr/>
        <a:lstStyle/>
        <a:p>
          <a:endParaRPr lang="it-IT"/>
        </a:p>
      </dgm:t>
    </dgm:pt>
    <dgm:pt modelId="{F882913E-DE42-4749-BB7F-790D479E0468}" type="pres">
      <dgm:prSet presAssocID="{F9D10BCA-741A-4D3A-8C98-375347832EB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2F519B1-2661-4FDF-9756-5AC8BE748810}" type="pres">
      <dgm:prSet presAssocID="{F9D10BCA-741A-4D3A-8C98-375347832EB0}" presName="tSp" presStyleCnt="0"/>
      <dgm:spPr/>
      <dgm:t>
        <a:bodyPr/>
        <a:lstStyle/>
        <a:p>
          <a:endParaRPr lang="it-IT"/>
        </a:p>
      </dgm:t>
    </dgm:pt>
    <dgm:pt modelId="{A052EFCD-447C-46DC-B97D-4E4D161E5240}" type="pres">
      <dgm:prSet presAssocID="{F9D10BCA-741A-4D3A-8C98-375347832EB0}" presName="bSp" presStyleCnt="0"/>
      <dgm:spPr/>
      <dgm:t>
        <a:bodyPr/>
        <a:lstStyle/>
        <a:p>
          <a:endParaRPr lang="it-IT"/>
        </a:p>
      </dgm:t>
    </dgm:pt>
    <dgm:pt modelId="{EEA8EA3F-1C91-4136-8D69-0D1DBE648EDD}" type="pres">
      <dgm:prSet presAssocID="{F9D10BCA-741A-4D3A-8C98-375347832EB0}" presName="process" presStyleCnt="0"/>
      <dgm:spPr/>
      <dgm:t>
        <a:bodyPr/>
        <a:lstStyle/>
        <a:p>
          <a:endParaRPr lang="it-IT"/>
        </a:p>
      </dgm:t>
    </dgm:pt>
    <dgm:pt modelId="{3A2F238C-C5CD-4901-B86B-5BDB9B28AA1C}" type="pres">
      <dgm:prSet presAssocID="{49D46EFF-5EA7-4001-988C-00C9CDD93257}" presName="composite1" presStyleCnt="0"/>
      <dgm:spPr/>
      <dgm:t>
        <a:bodyPr/>
        <a:lstStyle/>
        <a:p>
          <a:endParaRPr lang="it-IT"/>
        </a:p>
      </dgm:t>
    </dgm:pt>
    <dgm:pt modelId="{152ED675-32FB-462F-BAA1-204E23CFFC29}" type="pres">
      <dgm:prSet presAssocID="{49D46EFF-5EA7-4001-988C-00C9CDD93257}" presName="dummyNode1" presStyleLbl="node1" presStyleIdx="0" presStyleCnt="2"/>
      <dgm:spPr/>
      <dgm:t>
        <a:bodyPr/>
        <a:lstStyle/>
        <a:p>
          <a:endParaRPr lang="it-IT"/>
        </a:p>
      </dgm:t>
    </dgm:pt>
    <dgm:pt modelId="{E7DED08D-7A78-4395-BBF7-C6F18AB24129}" type="pres">
      <dgm:prSet presAssocID="{49D46EFF-5EA7-4001-988C-00C9CDD93257}" presName="childNode1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0464CE7-89A4-4AD2-B0EF-5D928763DC15}" type="pres">
      <dgm:prSet presAssocID="{49D46EFF-5EA7-4001-988C-00C9CDD93257}" presName="childNode1tx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D0C2BE5-7F87-43DF-B052-464960FAFEF7}" type="pres">
      <dgm:prSet presAssocID="{49D46EFF-5EA7-4001-988C-00C9CDD93257}" presName="parentNode1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A5CFB26-2DD8-496B-996B-0986B81016C7}" type="pres">
      <dgm:prSet presAssocID="{49D46EFF-5EA7-4001-988C-00C9CDD93257}" presName="connSite1" presStyleCnt="0"/>
      <dgm:spPr/>
      <dgm:t>
        <a:bodyPr/>
        <a:lstStyle/>
        <a:p>
          <a:endParaRPr lang="it-IT"/>
        </a:p>
      </dgm:t>
    </dgm:pt>
    <dgm:pt modelId="{20F2B836-2DC9-4B7D-B2E5-967F36E2ED37}" type="pres">
      <dgm:prSet presAssocID="{6BB89AC1-A7C1-4174-B92B-1F57CA8901BD}" presName="Name9" presStyleLbl="sibTrans2D1" presStyleIdx="0" presStyleCnt="1"/>
      <dgm:spPr/>
      <dgm:t>
        <a:bodyPr/>
        <a:lstStyle/>
        <a:p>
          <a:endParaRPr lang="it-IT"/>
        </a:p>
      </dgm:t>
    </dgm:pt>
    <dgm:pt modelId="{7A1E963E-A679-4D53-B1CB-80CCCEA85559}" type="pres">
      <dgm:prSet presAssocID="{566B628E-72AF-48BB-90D0-383D6BDD8EBF}" presName="composite2" presStyleCnt="0"/>
      <dgm:spPr/>
      <dgm:t>
        <a:bodyPr/>
        <a:lstStyle/>
        <a:p>
          <a:endParaRPr lang="it-IT"/>
        </a:p>
      </dgm:t>
    </dgm:pt>
    <dgm:pt modelId="{4AD3551D-22E9-42BA-9C2B-AEC50BD1BC87}" type="pres">
      <dgm:prSet presAssocID="{566B628E-72AF-48BB-90D0-383D6BDD8EBF}" presName="dummyNode2" presStyleLbl="node1" presStyleIdx="0" presStyleCnt="2"/>
      <dgm:spPr/>
      <dgm:t>
        <a:bodyPr/>
        <a:lstStyle/>
        <a:p>
          <a:endParaRPr lang="it-IT"/>
        </a:p>
      </dgm:t>
    </dgm:pt>
    <dgm:pt modelId="{090D43B7-1DD3-4F2B-A858-1024EC6B1966}" type="pres">
      <dgm:prSet presAssocID="{566B628E-72AF-48BB-90D0-383D6BDD8EBF}" presName="childNode2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D9B537A-41D8-4F38-9F3E-096F994607F8}" type="pres">
      <dgm:prSet presAssocID="{566B628E-72AF-48BB-90D0-383D6BDD8EBF}" presName="childNode2tx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1583D60-45AE-40A7-BA3A-EBB297A966F7}" type="pres">
      <dgm:prSet presAssocID="{566B628E-72AF-48BB-90D0-383D6BDD8EBF}" presName="parentNode2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A650B81-0387-444B-B72E-6C7EC2F1B1BF}" type="pres">
      <dgm:prSet presAssocID="{566B628E-72AF-48BB-90D0-383D6BDD8EBF}" presName="connSite2" presStyleCnt="0"/>
      <dgm:spPr/>
      <dgm:t>
        <a:bodyPr/>
        <a:lstStyle/>
        <a:p>
          <a:endParaRPr lang="it-IT"/>
        </a:p>
      </dgm:t>
    </dgm:pt>
  </dgm:ptLst>
  <dgm:cxnLst>
    <dgm:cxn modelId="{A1673716-521C-42CC-AB7E-84F0233FE099}" srcId="{49D46EFF-5EA7-4001-988C-00C9CDD93257}" destId="{66AA7AB2-B466-4626-BBCF-C961FE2030FE}" srcOrd="2" destOrd="0" parTransId="{BA85328B-663D-44B7-984F-AE38295D9D7D}" sibTransId="{B0956AC3-C3C4-4A76-9BE4-08787C85F564}"/>
    <dgm:cxn modelId="{D3796A6F-D3F1-4249-A2C5-7313B845B59B}" type="presOf" srcId="{AE52D7D9-EFE2-4AD9-B21A-8DF69479F280}" destId="{E7DED08D-7A78-4395-BBF7-C6F18AB24129}" srcOrd="0" destOrd="1" presId="urn:microsoft.com/office/officeart/2005/8/layout/hProcess4"/>
    <dgm:cxn modelId="{5741F0A5-0712-7348-9F02-AB6716B9C8B0}" type="presOf" srcId="{F9D10BCA-741A-4D3A-8C98-375347832EB0}" destId="{F882913E-DE42-4749-BB7F-790D479E0468}" srcOrd="0" destOrd="0" presId="urn:microsoft.com/office/officeart/2005/8/layout/hProcess4"/>
    <dgm:cxn modelId="{FB77A56C-1A42-C741-8ADA-5D84A5F35A2F}" type="presOf" srcId="{566B628E-72AF-48BB-90D0-383D6BDD8EBF}" destId="{91583D60-45AE-40A7-BA3A-EBB297A966F7}" srcOrd="0" destOrd="0" presId="urn:microsoft.com/office/officeart/2005/8/layout/hProcess4"/>
    <dgm:cxn modelId="{E98E6627-204B-774C-AC62-1B3F91748D53}" type="presOf" srcId="{6BB89AC1-A7C1-4174-B92B-1F57CA8901BD}" destId="{20F2B836-2DC9-4B7D-B2E5-967F36E2ED37}" srcOrd="0" destOrd="0" presId="urn:microsoft.com/office/officeart/2005/8/layout/hProcess4"/>
    <dgm:cxn modelId="{3DAE5010-D39A-544B-8B6B-501704767009}" type="presOf" srcId="{66AA7AB2-B466-4626-BBCF-C961FE2030FE}" destId="{E7DED08D-7A78-4395-BBF7-C6F18AB24129}" srcOrd="0" destOrd="2" presId="urn:microsoft.com/office/officeart/2005/8/layout/hProcess4"/>
    <dgm:cxn modelId="{7C1FF656-C30A-1746-B1B3-95BF7CFF6EDA}" type="presOf" srcId="{66AA7AB2-B466-4626-BBCF-C961FE2030FE}" destId="{30464CE7-89A4-4AD2-B0EF-5D928763DC15}" srcOrd="1" destOrd="2" presId="urn:microsoft.com/office/officeart/2005/8/layout/hProcess4"/>
    <dgm:cxn modelId="{D1903D3C-A70E-41CB-A073-09FAF8B2CB0F}" srcId="{566B628E-72AF-48BB-90D0-383D6BDD8EBF}" destId="{9BADC2F6-9B33-4B0B-8C2B-41B2A94D0143}" srcOrd="1" destOrd="0" parTransId="{655696C0-3BCA-4FA2-8F02-F7BB90A5CEA3}" sibTransId="{44D41FE7-7701-4E98-867F-0114F50A1BCA}"/>
    <dgm:cxn modelId="{7305A641-F952-454E-8384-D576FE5F0ADB}" srcId="{566B628E-72AF-48BB-90D0-383D6BDD8EBF}" destId="{AD6F6E2B-9CD6-4E1E-8B95-CA3FE31766A1}" srcOrd="0" destOrd="0" parTransId="{627F138C-A3EE-488C-8093-DF5E4F412BE9}" sibTransId="{5B27DC86-126D-4A3E-8A62-F9F9450D7AC0}"/>
    <dgm:cxn modelId="{CAC4F823-4E73-48B7-B191-C8136B53CF72}" srcId="{49D46EFF-5EA7-4001-988C-00C9CDD93257}" destId="{BBF12720-DF31-4EBE-84BE-6C0945551A6E}" srcOrd="0" destOrd="0" parTransId="{CEC8B125-DF45-472A-A356-07CD1FFEB8C8}" sibTransId="{7C7EA4B2-3D99-4563-98DF-BD617BCEA96E}"/>
    <dgm:cxn modelId="{51405735-0821-B344-B786-B3429FF6C77D}" type="presOf" srcId="{BBF12720-DF31-4EBE-84BE-6C0945551A6E}" destId="{E7DED08D-7A78-4395-BBF7-C6F18AB24129}" srcOrd="0" destOrd="0" presId="urn:microsoft.com/office/officeart/2005/8/layout/hProcess4"/>
    <dgm:cxn modelId="{DEB1F29F-A3FC-B548-92B5-2DEAEFA96B64}" type="presOf" srcId="{D2192A97-E49C-4CF8-8287-390F9054D9EA}" destId="{3D9B537A-41D8-4F38-9F3E-096F994607F8}" srcOrd="1" destOrd="2" presId="urn:microsoft.com/office/officeart/2005/8/layout/hProcess4"/>
    <dgm:cxn modelId="{2CA3B81F-AF18-49C7-BD5C-F6C208558CD1}" srcId="{F9D10BCA-741A-4D3A-8C98-375347832EB0}" destId="{566B628E-72AF-48BB-90D0-383D6BDD8EBF}" srcOrd="1" destOrd="0" parTransId="{FA053AFB-CDFC-4258-B144-E62166277CFB}" sibTransId="{DF49AEF6-DC02-4ED7-B1A2-01154A890CE7}"/>
    <dgm:cxn modelId="{F35FABFD-501A-CA40-94EC-9F009BE71392}" type="presOf" srcId="{AD6F6E2B-9CD6-4E1E-8B95-CA3FE31766A1}" destId="{3D9B537A-41D8-4F38-9F3E-096F994607F8}" srcOrd="1" destOrd="0" presId="urn:microsoft.com/office/officeart/2005/8/layout/hProcess4"/>
    <dgm:cxn modelId="{9ADF8009-E2A8-844C-943E-CA219479A964}" type="presOf" srcId="{9BADC2F6-9B33-4B0B-8C2B-41B2A94D0143}" destId="{3D9B537A-41D8-4F38-9F3E-096F994607F8}" srcOrd="1" destOrd="1" presId="urn:microsoft.com/office/officeart/2005/8/layout/hProcess4"/>
    <dgm:cxn modelId="{D5F7BC55-042C-244C-8B21-221A06F50996}" type="presOf" srcId="{D2192A97-E49C-4CF8-8287-390F9054D9EA}" destId="{090D43B7-1DD3-4F2B-A858-1024EC6B1966}" srcOrd="0" destOrd="2" presId="urn:microsoft.com/office/officeart/2005/8/layout/hProcess4"/>
    <dgm:cxn modelId="{7C5B0B67-0A95-42B7-A31B-1461276E802B}" srcId="{49D46EFF-5EA7-4001-988C-00C9CDD93257}" destId="{95D0A39D-CD1E-4D35-B206-754833F64F06}" srcOrd="3" destOrd="0" parTransId="{2327C446-A696-4CBA-995B-22F14A362603}" sibTransId="{7075A948-988C-4EF4-BB73-8FFAD93E3EB2}"/>
    <dgm:cxn modelId="{E7304113-9568-4648-B9DB-6174B2D4DDF3}" srcId="{49D46EFF-5EA7-4001-988C-00C9CDD93257}" destId="{AE52D7D9-EFE2-4AD9-B21A-8DF69479F280}" srcOrd="1" destOrd="0" parTransId="{693BA5C6-2C71-4885-AFB5-19406FB007F4}" sibTransId="{45CC1F8C-212C-49E2-8F08-3516E3CF6219}"/>
    <dgm:cxn modelId="{59A9597A-CAB0-4EC2-9EA1-509CD9E397A4}" srcId="{566B628E-72AF-48BB-90D0-383D6BDD8EBF}" destId="{D2192A97-E49C-4CF8-8287-390F9054D9EA}" srcOrd="2" destOrd="0" parTransId="{A6411AB2-A292-493B-8AF3-E0704D57B8C5}" sibTransId="{8C465316-D896-4235-8088-4A174E98BC88}"/>
    <dgm:cxn modelId="{1D5AB6B8-702C-40CB-9E6B-A9CFF57D86B4}" srcId="{F9D10BCA-741A-4D3A-8C98-375347832EB0}" destId="{49D46EFF-5EA7-4001-988C-00C9CDD93257}" srcOrd="0" destOrd="0" parTransId="{9B498DD6-B547-4B7F-9388-713415561409}" sibTransId="{6BB89AC1-A7C1-4174-B92B-1F57CA8901BD}"/>
    <dgm:cxn modelId="{6CFC85E2-6071-2943-8DD5-EA9C9E2D3AAF}" type="presOf" srcId="{95D0A39D-CD1E-4D35-B206-754833F64F06}" destId="{30464CE7-89A4-4AD2-B0EF-5D928763DC15}" srcOrd="1" destOrd="3" presId="urn:microsoft.com/office/officeart/2005/8/layout/hProcess4"/>
    <dgm:cxn modelId="{CC887BB5-6EB1-8C4B-AF2E-1D433DFBD73B}" type="presOf" srcId="{9BADC2F6-9B33-4B0B-8C2B-41B2A94D0143}" destId="{090D43B7-1DD3-4F2B-A858-1024EC6B1966}" srcOrd="0" destOrd="1" presId="urn:microsoft.com/office/officeart/2005/8/layout/hProcess4"/>
    <dgm:cxn modelId="{BA9301DD-66A6-E54A-8DE6-CEFAF5FDF264}" type="presOf" srcId="{AD6F6E2B-9CD6-4E1E-8B95-CA3FE31766A1}" destId="{090D43B7-1DD3-4F2B-A858-1024EC6B1966}" srcOrd="0" destOrd="0" presId="urn:microsoft.com/office/officeart/2005/8/layout/hProcess4"/>
    <dgm:cxn modelId="{BC14FB65-E91C-5547-B3AF-D0723B207BFE}" type="presOf" srcId="{95D0A39D-CD1E-4D35-B206-754833F64F06}" destId="{E7DED08D-7A78-4395-BBF7-C6F18AB24129}" srcOrd="0" destOrd="3" presId="urn:microsoft.com/office/officeart/2005/8/layout/hProcess4"/>
    <dgm:cxn modelId="{73EA668A-B63A-6144-AFE1-59683F63B818}" type="presOf" srcId="{BBF12720-DF31-4EBE-84BE-6C0945551A6E}" destId="{30464CE7-89A4-4AD2-B0EF-5D928763DC15}" srcOrd="1" destOrd="0" presId="urn:microsoft.com/office/officeart/2005/8/layout/hProcess4"/>
    <dgm:cxn modelId="{12D02070-659D-2B4C-8C24-ACAD251BB05E}" type="presOf" srcId="{AE52D7D9-EFE2-4AD9-B21A-8DF69479F280}" destId="{30464CE7-89A4-4AD2-B0EF-5D928763DC15}" srcOrd="1" destOrd="1" presId="urn:microsoft.com/office/officeart/2005/8/layout/hProcess4"/>
    <dgm:cxn modelId="{17BC3567-EAE8-5649-BFF5-C154F08C981C}" type="presOf" srcId="{49D46EFF-5EA7-4001-988C-00C9CDD93257}" destId="{9D0C2BE5-7F87-43DF-B052-464960FAFEF7}" srcOrd="0" destOrd="0" presId="urn:microsoft.com/office/officeart/2005/8/layout/hProcess4"/>
    <dgm:cxn modelId="{F6F9E0DA-551F-3544-8F9C-03038C317DE6}" type="presParOf" srcId="{F882913E-DE42-4749-BB7F-790D479E0468}" destId="{32F519B1-2661-4FDF-9756-5AC8BE748810}" srcOrd="0" destOrd="0" presId="urn:microsoft.com/office/officeart/2005/8/layout/hProcess4"/>
    <dgm:cxn modelId="{8C0A709F-99B5-D44E-944D-D19DCDAAA3FB}" type="presParOf" srcId="{F882913E-DE42-4749-BB7F-790D479E0468}" destId="{A052EFCD-447C-46DC-B97D-4E4D161E5240}" srcOrd="1" destOrd="0" presId="urn:microsoft.com/office/officeart/2005/8/layout/hProcess4"/>
    <dgm:cxn modelId="{92C39835-24E0-6C47-928B-A8A8A35F5CE1}" type="presParOf" srcId="{F882913E-DE42-4749-BB7F-790D479E0468}" destId="{EEA8EA3F-1C91-4136-8D69-0D1DBE648EDD}" srcOrd="2" destOrd="0" presId="urn:microsoft.com/office/officeart/2005/8/layout/hProcess4"/>
    <dgm:cxn modelId="{1B7D6026-3985-CB47-9C5C-E0D8D7CFA937}" type="presParOf" srcId="{EEA8EA3F-1C91-4136-8D69-0D1DBE648EDD}" destId="{3A2F238C-C5CD-4901-B86B-5BDB9B28AA1C}" srcOrd="0" destOrd="0" presId="urn:microsoft.com/office/officeart/2005/8/layout/hProcess4"/>
    <dgm:cxn modelId="{E41A88F6-EF70-1F42-A08C-1BF57CA21ADD}" type="presParOf" srcId="{3A2F238C-C5CD-4901-B86B-5BDB9B28AA1C}" destId="{152ED675-32FB-462F-BAA1-204E23CFFC29}" srcOrd="0" destOrd="0" presId="urn:microsoft.com/office/officeart/2005/8/layout/hProcess4"/>
    <dgm:cxn modelId="{1D884A32-8955-A341-B5D4-6C20B7925333}" type="presParOf" srcId="{3A2F238C-C5CD-4901-B86B-5BDB9B28AA1C}" destId="{E7DED08D-7A78-4395-BBF7-C6F18AB24129}" srcOrd="1" destOrd="0" presId="urn:microsoft.com/office/officeart/2005/8/layout/hProcess4"/>
    <dgm:cxn modelId="{87A63AD8-1907-9A4B-A295-A956365866E5}" type="presParOf" srcId="{3A2F238C-C5CD-4901-B86B-5BDB9B28AA1C}" destId="{30464CE7-89A4-4AD2-B0EF-5D928763DC15}" srcOrd="2" destOrd="0" presId="urn:microsoft.com/office/officeart/2005/8/layout/hProcess4"/>
    <dgm:cxn modelId="{8AA1D028-E8F8-FE4F-BF9A-410BE619E59C}" type="presParOf" srcId="{3A2F238C-C5CD-4901-B86B-5BDB9B28AA1C}" destId="{9D0C2BE5-7F87-43DF-B052-464960FAFEF7}" srcOrd="3" destOrd="0" presId="urn:microsoft.com/office/officeart/2005/8/layout/hProcess4"/>
    <dgm:cxn modelId="{3F10A99C-B62B-2D4A-984D-7CA33813006E}" type="presParOf" srcId="{3A2F238C-C5CD-4901-B86B-5BDB9B28AA1C}" destId="{BA5CFB26-2DD8-496B-996B-0986B81016C7}" srcOrd="4" destOrd="0" presId="urn:microsoft.com/office/officeart/2005/8/layout/hProcess4"/>
    <dgm:cxn modelId="{282F9809-9858-164C-A1C0-033FD09DBBB2}" type="presParOf" srcId="{EEA8EA3F-1C91-4136-8D69-0D1DBE648EDD}" destId="{20F2B836-2DC9-4B7D-B2E5-967F36E2ED37}" srcOrd="1" destOrd="0" presId="urn:microsoft.com/office/officeart/2005/8/layout/hProcess4"/>
    <dgm:cxn modelId="{7AE57348-6666-B040-80AD-1B5972DBFFA0}" type="presParOf" srcId="{EEA8EA3F-1C91-4136-8D69-0D1DBE648EDD}" destId="{7A1E963E-A679-4D53-B1CB-80CCCEA85559}" srcOrd="2" destOrd="0" presId="urn:microsoft.com/office/officeart/2005/8/layout/hProcess4"/>
    <dgm:cxn modelId="{0645A982-098B-9B41-BD44-72F8BDD15F52}" type="presParOf" srcId="{7A1E963E-A679-4D53-B1CB-80CCCEA85559}" destId="{4AD3551D-22E9-42BA-9C2B-AEC50BD1BC87}" srcOrd="0" destOrd="0" presId="urn:microsoft.com/office/officeart/2005/8/layout/hProcess4"/>
    <dgm:cxn modelId="{7BB65482-E5D2-4E41-9455-40EB9498C928}" type="presParOf" srcId="{7A1E963E-A679-4D53-B1CB-80CCCEA85559}" destId="{090D43B7-1DD3-4F2B-A858-1024EC6B1966}" srcOrd="1" destOrd="0" presId="urn:microsoft.com/office/officeart/2005/8/layout/hProcess4"/>
    <dgm:cxn modelId="{A05986E3-E23A-B240-8E8C-375CC6853876}" type="presParOf" srcId="{7A1E963E-A679-4D53-B1CB-80CCCEA85559}" destId="{3D9B537A-41D8-4F38-9F3E-096F994607F8}" srcOrd="2" destOrd="0" presId="urn:microsoft.com/office/officeart/2005/8/layout/hProcess4"/>
    <dgm:cxn modelId="{5E995FD7-46DA-5D4F-B1BC-ED933A6A6B33}" type="presParOf" srcId="{7A1E963E-A679-4D53-B1CB-80CCCEA85559}" destId="{91583D60-45AE-40A7-BA3A-EBB297A966F7}" srcOrd="3" destOrd="0" presId="urn:microsoft.com/office/officeart/2005/8/layout/hProcess4"/>
    <dgm:cxn modelId="{61B80373-A15B-EA44-A1D0-0EFC135CBCDB}" type="presParOf" srcId="{7A1E963E-A679-4D53-B1CB-80CCCEA85559}" destId="{FA650B81-0387-444B-B72E-6C7EC2F1B1BF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5466B95-AEAE-466E-91EB-542AD3061DC1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4750" cy="44672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C9560A-5AC4-4884-9164-28210F51EE7B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8F4261C-A672-4A74-B4F8-54E06756F073}" type="slidenum">
              <a:rPr lang="it-IT"/>
              <a:pPr/>
              <a:t>1</a:t>
            </a:fld>
            <a:endParaRPr lang="it-IT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E3B07A4-03CF-4155-A514-FD19C17422CF}" type="slidenum">
              <a:rPr lang="it-IT"/>
              <a:pPr/>
              <a:t>2</a:t>
            </a:fld>
            <a:endParaRPr lang="it-IT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7F0B39B-BEB6-466B-931A-17CE6339A0CA}" type="slidenum">
              <a:rPr lang="it-IT"/>
              <a:pPr/>
              <a:t>3</a:t>
            </a:fld>
            <a:endParaRPr lang="it-IT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1A16D5E-CCFF-43C3-A28F-57165347DE4F}" type="slidenum">
              <a:rPr lang="it-IT"/>
              <a:pPr/>
              <a:t>4</a:t>
            </a:fld>
            <a:endParaRPr lang="it-IT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7FC463F-CCCD-4FAE-856C-D5748B1F2631}" type="slidenum">
              <a:rPr lang="it-IT"/>
              <a:pPr/>
              <a:t>5</a:t>
            </a:fld>
            <a:endParaRPr lang="it-IT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80987A1-0B0E-420C-92AB-005EF86ED5CD}" type="slidenum">
              <a:rPr lang="it-IT"/>
              <a:pPr/>
              <a:t>6</a:t>
            </a:fld>
            <a:endParaRPr lang="it-IT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4315872-41E0-4685-B4C6-EF04C73862E5}" type="slidenum">
              <a:rPr lang="it-IT"/>
              <a:pPr/>
              <a:t>7</a:t>
            </a:fld>
            <a:endParaRPr lang="it-IT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6E5F514-F16C-4204-A1F3-908F16ABF071}" type="slidenum">
              <a:rPr lang="it-IT"/>
              <a:pPr/>
              <a:t>8</a:t>
            </a:fld>
            <a:endParaRPr lang="it-IT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3734F80-32DB-482F-8DF1-C0B06EA39547}" type="slidenum">
              <a:rPr lang="it-IT"/>
              <a:pPr/>
              <a:t>9</a:t>
            </a:fld>
            <a:endParaRPr lang="it-IT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EED0AE1-8F96-443E-8C01-1F5F18103D83}" type="slidenum">
              <a:rPr lang="it-IT"/>
              <a:pPr/>
              <a:t>11</a:t>
            </a:fld>
            <a:endParaRPr lang="it-IT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8614A53-B6B3-485F-9C4C-C22199A2AEF9}" type="slidenum">
              <a:rPr lang="it-IT"/>
              <a:pPr/>
              <a:t>12</a:t>
            </a:fld>
            <a:endParaRPr lang="it-IT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FAE75F7-AC4F-4650-B4EA-6CC3CB9A02C0}" type="slidenum">
              <a:rPr lang="it-IT"/>
              <a:pPr/>
              <a:t>13</a:t>
            </a:fld>
            <a:endParaRPr lang="it-IT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EDE9294-640F-4BB1-91AA-CA93BCC263D4}" type="slidenum">
              <a:rPr lang="it-IT"/>
              <a:pPr/>
              <a:t>14</a:t>
            </a:fld>
            <a:endParaRPr lang="it-IT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6845300" cy="1143000"/>
          </a:xfrm>
        </p:spPr>
        <p:txBody>
          <a:bodyPr anchor="ctr"/>
          <a:lstStyle>
            <a:lvl1pPr algn="l">
              <a:defRPr/>
            </a:lvl1pPr>
          </a:lstStyle>
          <a:p>
            <a:pPr lvl="0"/>
            <a:r>
              <a:rPr lang="it-IT" noProof="0" dirty="0" smtClean="0"/>
              <a:t>Fare clic per modificare stile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6845300" cy="1752600"/>
          </a:xfrm>
        </p:spPr>
        <p:txBody>
          <a:bodyPr/>
          <a:lstStyle>
            <a:lvl1pPr marL="0" indent="0" algn="l">
              <a:buFontTx/>
              <a:buNone/>
              <a:defRPr/>
            </a:lvl1pPr>
          </a:lstStyle>
          <a:p>
            <a:pPr lvl="0"/>
            <a:r>
              <a:rPr lang="it-IT" noProof="0" dirty="0" smtClean="0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9559FD1-5330-44F4-B23F-F18EA74F713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E2F283-5386-4339-92B0-642D59354E82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1930400"/>
            <a:ext cx="35369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032250" y="1930400"/>
            <a:ext cx="35369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B76EEC-6F99-432C-8B95-0CECAF8CAE27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3B7735-FF52-4228-9D8F-18CCDEEC479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7203D-76AA-498B-A1C7-AA3BAD60C286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41211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 smtClean="0"/>
              <a:t>Fare clic per modificare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327AE8-8E99-49B9-8877-CF33125C4C0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6126F0-C5B4-4FDB-9F9B-185FFD20E99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471488"/>
            <a:ext cx="72263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930400"/>
            <a:ext cx="72263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ヒラギノ角ゴ Pro W3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5943600"/>
            <a:ext cx="73025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fld id="{063089D0-97D8-4768-8B14-CBFBF17BD30E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5E7D"/>
          </a:solidFill>
          <a:latin typeface="Arial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Immagine 1" descr="copertin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" name="Text Box 8"/>
          <p:cNvSpPr txBox="1">
            <a:spLocks noChangeArrowheads="1"/>
          </p:cNvSpPr>
          <p:nvPr/>
        </p:nvSpPr>
        <p:spPr bwMode="auto">
          <a:xfrm>
            <a:off x="428625" y="1987550"/>
            <a:ext cx="828675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it-IT" sz="2800" b="1">
                <a:solidFill>
                  <a:srgbClr val="005E7D"/>
                </a:solidFill>
              </a:rPr>
              <a:t>La Carta di Milano e il patrimonio immateriale dei Comuni </a:t>
            </a:r>
          </a:p>
          <a:p>
            <a:pPr algn="ctr">
              <a:spcBef>
                <a:spcPct val="50000"/>
              </a:spcBef>
            </a:pPr>
            <a:endParaRPr lang="it-IT" sz="1200" b="1">
              <a:solidFill>
                <a:srgbClr val="005E7D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it-IT" sz="2000" b="1">
                <a:solidFill>
                  <a:srgbClr val="005E7D"/>
                </a:solidFill>
              </a:rPr>
              <a:t>Produzioni d</a:t>
            </a:r>
            <a:r>
              <a:rPr lang="it-IT" altLang="it-IT" sz="2000" b="1">
                <a:solidFill>
                  <a:srgbClr val="005E7D"/>
                </a:solidFill>
              </a:rPr>
              <a:t>’</a:t>
            </a:r>
            <a:r>
              <a:rPr lang="it-IT" sz="2000" b="1">
                <a:solidFill>
                  <a:srgbClr val="005E7D"/>
                </a:solidFill>
              </a:rPr>
              <a:t>eccellenza, cultura, iniziativa privata e governance dei campanili nell</a:t>
            </a:r>
            <a:r>
              <a:rPr lang="it-IT" altLang="it-IT" sz="2000" b="1">
                <a:solidFill>
                  <a:srgbClr val="005E7D"/>
                </a:solidFill>
              </a:rPr>
              <a:t>’</a:t>
            </a:r>
            <a:r>
              <a:rPr lang="it-IT" sz="2000" b="1">
                <a:solidFill>
                  <a:srgbClr val="005E7D"/>
                </a:solidFill>
              </a:rPr>
              <a:t>anno di Expo2015</a:t>
            </a:r>
          </a:p>
          <a:p>
            <a:pPr algn="ctr">
              <a:spcBef>
                <a:spcPct val="50000"/>
              </a:spcBef>
            </a:pPr>
            <a:endParaRPr lang="it-IT" sz="2000">
              <a:solidFill>
                <a:srgbClr val="005E7D"/>
              </a:solidFill>
            </a:endParaRPr>
          </a:p>
        </p:txBody>
      </p:sp>
      <p:sp>
        <p:nvSpPr>
          <p:cNvPr id="11267" name="CasellaDiTesto 1"/>
          <p:cNvSpPr txBox="1">
            <a:spLocks noChangeArrowheads="1"/>
          </p:cNvSpPr>
          <p:nvPr/>
        </p:nvSpPr>
        <p:spPr bwMode="auto">
          <a:xfrm>
            <a:off x="428625" y="5208588"/>
            <a:ext cx="82867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 i="1">
                <a:solidFill>
                  <a:schemeClr val="bg1"/>
                </a:solidFill>
              </a:rPr>
              <a:t>Pierciro Galeone </a:t>
            </a:r>
          </a:p>
          <a:p>
            <a:pPr algn="ctr"/>
            <a:r>
              <a:rPr lang="it-IT" sz="1600" b="1" i="1">
                <a:solidFill>
                  <a:schemeClr val="bg1"/>
                </a:solidFill>
              </a:rPr>
              <a:t>Direttore IFEL-Fondazione ANCI</a:t>
            </a:r>
          </a:p>
        </p:txBody>
      </p:sp>
      <p:pic>
        <p:nvPicPr>
          <p:cNvPr id="1126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449263"/>
            <a:ext cx="7226300" cy="519112"/>
          </a:xfrm>
        </p:spPr>
        <p:txBody>
          <a:bodyPr/>
          <a:lstStyle/>
          <a:p>
            <a:pPr eaLnBrk="1" hangingPunct="1"/>
            <a:r>
              <a:rPr lang="it-IT" smtClean="0">
                <a:latin typeface="Arial" pitchFamily="34" charset="0"/>
              </a:rPr>
              <a:t>La Carta di Milano per dibattere</a:t>
            </a:r>
          </a:p>
        </p:txBody>
      </p:sp>
      <p:graphicFrame>
        <p:nvGraphicFramePr>
          <p:cNvPr id="17" name="Diagramma 16"/>
          <p:cNvGraphicFramePr/>
          <p:nvPr/>
        </p:nvGraphicFramePr>
        <p:xfrm>
          <a:off x="342900" y="212725"/>
          <a:ext cx="7429500" cy="6226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13688" y="293688"/>
            <a:ext cx="8001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84138"/>
            <a:ext cx="7226300" cy="519112"/>
          </a:xfrm>
        </p:spPr>
        <p:txBody>
          <a:bodyPr/>
          <a:lstStyle/>
          <a:p>
            <a:pPr eaLnBrk="1" hangingPunct="1"/>
            <a:r>
              <a:rPr lang="it-IT" sz="2400" smtClean="0">
                <a:latin typeface="Arial" pitchFamily="34" charset="0"/>
              </a:rPr>
              <a:t>Il valore del comparto agricolo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0038" y="2855913"/>
            <a:ext cx="7613650" cy="2957512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it-IT" sz="1500" smtClean="0">
                <a:latin typeface="Arial" pitchFamily="34" charset="0"/>
              </a:rPr>
              <a:t>Il peso del settore primario, in termini di valore aggiunto, è contenuto, ma…</a:t>
            </a:r>
          </a:p>
          <a:p>
            <a:pPr marL="0" indent="0" algn="just">
              <a:buFontTx/>
              <a:buNone/>
            </a:pPr>
            <a:endParaRPr lang="it-IT" sz="600" smtClean="0">
              <a:latin typeface="Arial" pitchFamily="34" charset="0"/>
            </a:endParaRPr>
          </a:p>
          <a:p>
            <a:pPr marL="0" indent="0" algn="just">
              <a:buFontTx/>
              <a:buNone/>
            </a:pPr>
            <a:r>
              <a:rPr lang="it-IT" sz="1600" b="1" i="1" smtClean="0">
                <a:solidFill>
                  <a:srgbClr val="005E7D"/>
                </a:solidFill>
                <a:latin typeface="Arial" pitchFamily="34" charset="0"/>
              </a:rPr>
              <a:t>dal 2012 al 2013</a:t>
            </a:r>
            <a:r>
              <a:rPr lang="it-IT" sz="1600" smtClean="0">
                <a:solidFill>
                  <a:srgbClr val="005E7D"/>
                </a:solidFill>
                <a:latin typeface="Arial" pitchFamily="34" charset="0"/>
              </a:rPr>
              <a:t>:</a:t>
            </a:r>
          </a:p>
          <a:p>
            <a:pPr lvl="1" algn="just">
              <a:buFont typeface="Wingdings" pitchFamily="2" charset="2"/>
              <a:buChar char="ü"/>
            </a:pPr>
            <a:r>
              <a:rPr lang="it-IT" sz="1300" b="1" smtClean="0">
                <a:latin typeface="Arial" pitchFamily="34" charset="0"/>
              </a:rPr>
              <a:t>+3,3%</a:t>
            </a:r>
            <a:r>
              <a:rPr lang="it-IT" sz="1300" smtClean="0">
                <a:latin typeface="Arial" pitchFamily="34" charset="0"/>
              </a:rPr>
              <a:t> </a:t>
            </a:r>
            <a:r>
              <a:rPr lang="it-IT" sz="1300" b="1" smtClean="0">
                <a:latin typeface="Arial" pitchFamily="34" charset="0"/>
              </a:rPr>
              <a:t>valore della produzione agricola</a:t>
            </a:r>
            <a:r>
              <a:rPr lang="it-IT" sz="1300" smtClean="0">
                <a:latin typeface="Arial" pitchFamily="34" charset="0"/>
              </a:rPr>
              <a:t>, della silvicoltura e della pesca (56,1 miliardi di euro)</a:t>
            </a:r>
          </a:p>
          <a:p>
            <a:pPr lvl="1" algn="just">
              <a:buFont typeface="Wingdings" pitchFamily="2" charset="2"/>
              <a:buChar char="ü"/>
            </a:pPr>
            <a:r>
              <a:rPr lang="it-IT" sz="1300" b="1" smtClean="0">
                <a:latin typeface="Arial" pitchFamily="34" charset="0"/>
              </a:rPr>
              <a:t>+5,6% valore aggiunto </a:t>
            </a:r>
            <a:r>
              <a:rPr lang="it-IT" sz="1300" smtClean="0">
                <a:latin typeface="Arial" pitchFamily="34" charset="0"/>
              </a:rPr>
              <a:t>a prezzi correnti </a:t>
            </a:r>
            <a:r>
              <a:rPr lang="it-IT" sz="1300" b="1" smtClean="0">
                <a:latin typeface="Arial" pitchFamily="34" charset="0"/>
              </a:rPr>
              <a:t>del comparto agricolo</a:t>
            </a:r>
          </a:p>
          <a:p>
            <a:pPr lvl="1" algn="just">
              <a:buFont typeface="Wingdings" pitchFamily="2" charset="2"/>
              <a:buChar char="ü"/>
            </a:pPr>
            <a:r>
              <a:rPr lang="it-IT" sz="1300" b="1" smtClean="0">
                <a:latin typeface="Arial" pitchFamily="34" charset="0"/>
              </a:rPr>
              <a:t>+5,0% esportazioni settore primario </a:t>
            </a:r>
            <a:r>
              <a:rPr lang="it-IT" sz="1300" smtClean="0">
                <a:latin typeface="Arial" pitchFamily="34" charset="0"/>
              </a:rPr>
              <a:t>(34 miliardi di euro)</a:t>
            </a:r>
          </a:p>
          <a:p>
            <a:pPr marL="0" indent="0" algn="just" eaLnBrk="1" hangingPunct="1"/>
            <a:endParaRPr lang="it-IT" sz="1400" smtClean="0">
              <a:latin typeface="Arial" pitchFamily="34" charset="0"/>
            </a:endParaRPr>
          </a:p>
        </p:txBody>
      </p:sp>
      <p:sp>
        <p:nvSpPr>
          <p:cNvPr id="15363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6CE6CD-E056-4C19-992F-D66386A2504B}" type="slidenum">
              <a:rPr lang="it-IT"/>
              <a:pPr/>
              <a:t>3</a:t>
            </a:fld>
            <a:endParaRPr lang="it-IT"/>
          </a:p>
        </p:txBody>
      </p: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300038" y="4070350"/>
            <a:ext cx="73152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ct val="20000"/>
              </a:spcBef>
            </a:pPr>
            <a:r>
              <a:rPr lang="it-IT" sz="1800"/>
              <a:t> </a:t>
            </a:r>
          </a:p>
          <a:p>
            <a:pPr algn="just">
              <a:spcBef>
                <a:spcPct val="20000"/>
              </a:spcBef>
            </a:pPr>
            <a:r>
              <a:rPr lang="it-IT" sz="1600" b="1" i="1">
                <a:solidFill>
                  <a:srgbClr val="005E7D"/>
                </a:solidFill>
              </a:rPr>
              <a:t>inoltre…</a:t>
            </a:r>
            <a:endParaRPr lang="it-IT" sz="1600">
              <a:solidFill>
                <a:srgbClr val="005E7D"/>
              </a:solidFill>
            </a:endParaRPr>
          </a:p>
          <a:p>
            <a:pPr marL="742950" lvl="1" indent="-28575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it-IT" sz="1300" b="1"/>
              <a:t>superficie agricola totale </a:t>
            </a:r>
            <a:r>
              <a:rPr lang="it-IT" sz="1300"/>
              <a:t>(SAT): 17,1 milioni di ettari</a:t>
            </a:r>
          </a:p>
          <a:p>
            <a:pPr marL="742950" lvl="1" indent="-28575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it-IT" sz="1300" b="1"/>
              <a:t>superficie agricola utilizzata </a:t>
            </a:r>
            <a:r>
              <a:rPr lang="it-IT" sz="1300"/>
              <a:t>(SAU): 12,9 milioni di ettari (il 75% della SAT)</a:t>
            </a:r>
          </a:p>
          <a:p>
            <a:pPr marL="742950" lvl="1" indent="-28575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it-IT" sz="1300" b="1"/>
              <a:t>rapporto popolazione/superficie agricola </a:t>
            </a:r>
            <a:r>
              <a:rPr lang="it-IT" sz="1300"/>
              <a:t>(abitanti/100 ha di SAU): 464, oltre la media europea (293)</a:t>
            </a:r>
          </a:p>
          <a:p>
            <a:pPr marL="742950" lvl="1" indent="-285750" algn="just">
              <a:spcBef>
                <a:spcPct val="20000"/>
              </a:spcBef>
              <a:buFont typeface="Wingdings" pitchFamily="2" charset="2"/>
              <a:buChar char="ü"/>
            </a:pPr>
            <a:endParaRPr lang="it-IT" sz="1400"/>
          </a:p>
          <a:p>
            <a:pPr marL="742950" lvl="1" indent="-285750" algn="just">
              <a:spcBef>
                <a:spcPct val="20000"/>
              </a:spcBef>
              <a:buFont typeface="Wingdings" pitchFamily="2" charset="2"/>
              <a:buChar char="ü"/>
            </a:pPr>
            <a:endParaRPr lang="it-IT" sz="1400"/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endParaRPr lang="it-IT" sz="1400"/>
          </a:p>
        </p:txBody>
      </p:sp>
      <p:sp>
        <p:nvSpPr>
          <p:cNvPr id="2" name="Rettangolo 1"/>
          <p:cNvSpPr/>
          <p:nvPr/>
        </p:nvSpPr>
        <p:spPr>
          <a:xfrm>
            <a:off x="2193925" y="6604000"/>
            <a:ext cx="8772525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it-IT" sz="1050" i="1" kern="0" dirty="0">
                <a:solidFill>
                  <a:srgbClr val="000000"/>
                </a:solidFill>
                <a:latin typeface="Arial"/>
                <a:ea typeface="ヒラギノ角ゴ Pro W3"/>
              </a:rPr>
              <a:t>Fonte : E</a:t>
            </a:r>
            <a:r>
              <a:rPr lang="it-IT" sz="1050" i="1" dirty="0"/>
              <a:t>laborazione IFEL-Dipartimento Economia Locale su dati Istat, </a:t>
            </a:r>
            <a:r>
              <a:rPr lang="it-IT" sz="1050" i="1" dirty="0" err="1"/>
              <a:t>Eurostat</a:t>
            </a:r>
            <a:r>
              <a:rPr lang="it-IT" sz="1050" i="1" dirty="0"/>
              <a:t>, </a:t>
            </a:r>
            <a:r>
              <a:rPr lang="it-IT" sz="1050" i="1" dirty="0" err="1"/>
              <a:t>Inea</a:t>
            </a:r>
            <a:r>
              <a:rPr lang="it-IT" sz="1050" i="1" dirty="0"/>
              <a:t>, 2014</a:t>
            </a:r>
            <a:endParaRPr lang="it-IT" sz="1050" dirty="0"/>
          </a:p>
        </p:txBody>
      </p:sp>
      <p:graphicFrame>
        <p:nvGraphicFramePr>
          <p:cNvPr id="9" name="Grafico 8"/>
          <p:cNvGraphicFramePr/>
          <p:nvPr/>
        </p:nvGraphicFramePr>
        <p:xfrm>
          <a:off x="2008187" y="44230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536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13688" y="293688"/>
            <a:ext cx="8001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Rectangle 3"/>
          <p:cNvSpPr txBox="1">
            <a:spLocks noChangeArrowheads="1"/>
          </p:cNvSpPr>
          <p:nvPr/>
        </p:nvSpPr>
        <p:spPr bwMode="auto">
          <a:xfrm>
            <a:off x="217488" y="5722938"/>
            <a:ext cx="7739062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ct val="20000"/>
              </a:spcBef>
            </a:pPr>
            <a:r>
              <a:rPr lang="it-IT" sz="1600" b="1" i="1">
                <a:solidFill>
                  <a:srgbClr val="005E7D"/>
                </a:solidFill>
              </a:rPr>
              <a:t>Infine</a:t>
            </a:r>
            <a:r>
              <a:rPr lang="it-IT" sz="1600"/>
              <a:t>,</a:t>
            </a:r>
            <a:r>
              <a:rPr lang="it-IT" sz="1600" b="1" i="1">
                <a:solidFill>
                  <a:srgbClr val="005E7D"/>
                </a:solidFill>
              </a:rPr>
              <a:t> </a:t>
            </a:r>
            <a:r>
              <a:rPr lang="it-IT" sz="1600"/>
              <a:t>nel 2013 </a:t>
            </a:r>
            <a:r>
              <a:rPr lang="it-IT" sz="1600" b="1">
                <a:solidFill>
                  <a:srgbClr val="005E7D"/>
                </a:solidFill>
              </a:rPr>
              <a:t>l</a:t>
            </a:r>
            <a:r>
              <a:rPr lang="it-IT" altLang="it-IT" sz="1600" b="1">
                <a:solidFill>
                  <a:srgbClr val="005E7D"/>
                </a:solidFill>
              </a:rPr>
              <a:t>’</a:t>
            </a:r>
            <a:r>
              <a:rPr lang="it-IT" sz="1600" b="1">
                <a:solidFill>
                  <a:srgbClr val="005E7D"/>
                </a:solidFill>
              </a:rPr>
              <a:t>intero </a:t>
            </a:r>
            <a:r>
              <a:rPr lang="it-IT" sz="1600" b="1" u="sng">
                <a:solidFill>
                  <a:srgbClr val="005E7D"/>
                </a:solidFill>
              </a:rPr>
              <a:t>sistema agroalimentare</a:t>
            </a:r>
            <a:r>
              <a:rPr lang="it-IT" sz="1600" b="1">
                <a:solidFill>
                  <a:srgbClr val="005E7D"/>
                </a:solidFill>
              </a:rPr>
              <a:t> </a:t>
            </a:r>
            <a:r>
              <a:rPr lang="it-IT" sz="1600"/>
              <a:t>a cavallo dei 3 settori economici (fasi di produzione e trasformazione materie prime, distribuzione e commercializzazione dei prodotti) ha un </a:t>
            </a:r>
            <a:r>
              <a:rPr lang="it-IT" sz="1600" b="1">
                <a:solidFill>
                  <a:srgbClr val="005E7D"/>
                </a:solidFill>
              </a:rPr>
              <a:t>peso del </a:t>
            </a:r>
            <a:r>
              <a:rPr lang="it-IT" sz="1600" b="1" u="sng">
                <a:solidFill>
                  <a:srgbClr val="005E7D"/>
                </a:solidFill>
              </a:rPr>
              <a:t>17% sul PIL </a:t>
            </a:r>
            <a:r>
              <a:rPr lang="it-IT" sz="1600"/>
              <a:t>(dato INEA, 2014).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166688"/>
            <a:ext cx="7226300" cy="519112"/>
          </a:xfrm>
        </p:spPr>
        <p:txBody>
          <a:bodyPr/>
          <a:lstStyle/>
          <a:p>
            <a:pPr eaLnBrk="1" hangingPunct="1"/>
            <a:r>
              <a:rPr lang="it-IT" smtClean="0">
                <a:latin typeface="Arial" pitchFamily="34" charset="0"/>
              </a:rPr>
              <a:t>6 comuni italiani su 10 sono specializzati nell</a:t>
            </a:r>
            <a:r>
              <a:rPr lang="it-IT" altLang="it-IT" smtClean="0">
                <a:latin typeface="Arial" pitchFamily="34" charset="0"/>
              </a:rPr>
              <a:t>’</a:t>
            </a:r>
            <a:r>
              <a:rPr lang="it-IT" smtClean="0">
                <a:latin typeface="Arial" pitchFamily="34" charset="0"/>
              </a:rPr>
              <a:t>agricoltura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1490663"/>
            <a:ext cx="7226300" cy="3817937"/>
          </a:xfrm>
        </p:spPr>
        <p:txBody>
          <a:bodyPr/>
          <a:lstStyle/>
          <a:p>
            <a:pPr algn="just" eaLnBrk="1" hangingPunct="1"/>
            <a:endParaRPr lang="it-IT" sz="1800" b="1" smtClean="0">
              <a:solidFill>
                <a:srgbClr val="FF0000"/>
              </a:solidFill>
              <a:latin typeface="Arial" pitchFamily="34" charset="0"/>
            </a:endParaRPr>
          </a:p>
          <a:p>
            <a:pPr algn="just" eaLnBrk="1" hangingPunct="1"/>
            <a:endParaRPr lang="it-IT" sz="1800" b="1" smtClean="0">
              <a:solidFill>
                <a:srgbClr val="FF0000"/>
              </a:solidFill>
              <a:latin typeface="Arial" pitchFamily="34" charset="0"/>
            </a:endParaRPr>
          </a:p>
          <a:p>
            <a:pPr algn="just" eaLnBrk="1" hangingPunct="1"/>
            <a:endParaRPr lang="it-IT" sz="1800" b="1" smtClean="0">
              <a:solidFill>
                <a:srgbClr val="FF0000"/>
              </a:solidFill>
              <a:latin typeface="Arial" pitchFamily="34" charset="0"/>
            </a:endParaRPr>
          </a:p>
          <a:p>
            <a:pPr algn="just" eaLnBrk="1" hangingPunct="1"/>
            <a:endParaRPr lang="it-IT" sz="1800" b="1" smtClean="0">
              <a:solidFill>
                <a:srgbClr val="FF0000"/>
              </a:solidFill>
              <a:latin typeface="Arial" pitchFamily="34" charset="0"/>
            </a:endParaRPr>
          </a:p>
          <a:p>
            <a:pPr algn="just" eaLnBrk="1" hangingPunct="1"/>
            <a:endParaRPr lang="it-IT" sz="1800" b="1" smtClean="0">
              <a:solidFill>
                <a:srgbClr val="FF0000"/>
              </a:solidFill>
              <a:latin typeface="Arial" pitchFamily="34" charset="0"/>
            </a:endParaRPr>
          </a:p>
          <a:p>
            <a:pPr algn="just" eaLnBrk="1" hangingPunct="1"/>
            <a:endParaRPr lang="it-IT" sz="1800" b="1" smtClean="0">
              <a:solidFill>
                <a:srgbClr val="FF0000"/>
              </a:solidFill>
              <a:latin typeface="Arial" pitchFamily="34" charset="0"/>
            </a:endParaRPr>
          </a:p>
          <a:p>
            <a:pPr algn="just" eaLnBrk="1" hangingPunct="1"/>
            <a:endParaRPr lang="it-IT" sz="1800" b="1" smtClean="0">
              <a:solidFill>
                <a:srgbClr val="FF0000"/>
              </a:solidFill>
              <a:latin typeface="Arial" pitchFamily="34" charset="0"/>
            </a:endParaRPr>
          </a:p>
          <a:p>
            <a:pPr algn="just" eaLnBrk="1" hangingPunct="1"/>
            <a:endParaRPr lang="it-IT" sz="1200" b="1" smtClean="0">
              <a:solidFill>
                <a:srgbClr val="FF0000"/>
              </a:solidFill>
              <a:latin typeface="Arial" pitchFamily="34" charset="0"/>
            </a:endParaRPr>
          </a:p>
          <a:p>
            <a:pPr algn="just" eaLnBrk="1" hangingPunct="1">
              <a:buFontTx/>
              <a:buNone/>
            </a:pPr>
            <a:endParaRPr lang="it-IT" sz="1100" smtClean="0">
              <a:latin typeface="Arial" pitchFamily="34" charset="0"/>
            </a:endParaRPr>
          </a:p>
          <a:p>
            <a:pPr algn="just" eaLnBrk="1" hangingPunct="1">
              <a:buFontTx/>
              <a:buNone/>
            </a:pPr>
            <a:r>
              <a:rPr lang="it-IT" sz="1800" smtClean="0">
                <a:latin typeface="Arial" pitchFamily="34" charset="0"/>
              </a:rPr>
              <a:t>Il modello predominante delle aziende agricole è quello familiare</a:t>
            </a:r>
            <a:r>
              <a:rPr lang="it-IT" sz="1400" smtClean="0">
                <a:latin typeface="Arial" pitchFamily="34" charset="0"/>
              </a:rPr>
              <a:t>*</a:t>
            </a:r>
            <a:r>
              <a:rPr lang="it-IT" sz="1800" smtClean="0">
                <a:latin typeface="Arial" pitchFamily="34" charset="0"/>
              </a:rPr>
              <a:t>: </a:t>
            </a:r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it-IT" sz="1400" smtClean="0">
                <a:latin typeface="Arial" pitchFamily="34" charset="0"/>
              </a:rPr>
              <a:t>il 98,9% del totale delle aziende agricole sono a conduzione familiare;</a:t>
            </a:r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it-IT" sz="1400" smtClean="0">
                <a:latin typeface="Arial" pitchFamily="34" charset="0"/>
              </a:rPr>
              <a:t>le aziende agricole a conduzione familiare coltivano l</a:t>
            </a:r>
            <a:r>
              <a:rPr lang="it-IT" altLang="it-IT" sz="1400" smtClean="0">
                <a:latin typeface="Arial" pitchFamily="34" charset="0"/>
              </a:rPr>
              <a:t>’</a:t>
            </a:r>
            <a:r>
              <a:rPr lang="it-IT" sz="1400" smtClean="0">
                <a:latin typeface="Arial" pitchFamily="34" charset="0"/>
              </a:rPr>
              <a:t>89,4% della SAU complessiva;</a:t>
            </a:r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it-IT" sz="1400" smtClean="0">
                <a:latin typeface="Arial" pitchFamily="34" charset="0"/>
              </a:rPr>
              <a:t>le aziende sono di piccole dimensione (superficie media è pari a 7,9 ettari);</a:t>
            </a:r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it-IT" sz="1400" smtClean="0">
                <a:latin typeface="Arial" pitchFamily="34" charset="0"/>
              </a:rPr>
              <a:t>la conduzione diretta del coltivatore prevale nel 96,4% del totale delle aziende familiari. </a:t>
            </a:r>
          </a:p>
          <a:p>
            <a:pPr lvl="1" algn="just" eaLnBrk="1" hangingPunct="1">
              <a:buFont typeface="Wingdings" pitchFamily="2" charset="2"/>
              <a:buChar char="Ø"/>
            </a:pPr>
            <a:endParaRPr lang="it-IT" sz="600" smtClean="0">
              <a:latin typeface="Arial" pitchFamily="34" charset="0"/>
            </a:endParaRPr>
          </a:p>
          <a:p>
            <a:pPr algn="ctr" eaLnBrk="1" hangingPunct="1">
              <a:buFontTx/>
              <a:buNone/>
            </a:pPr>
            <a:endParaRPr lang="it-IT" sz="2400" b="1" smtClean="0">
              <a:solidFill>
                <a:srgbClr val="005E7D"/>
              </a:solidFill>
              <a:latin typeface="Arial" pitchFamily="34" charset="0"/>
            </a:endParaRPr>
          </a:p>
        </p:txBody>
      </p:sp>
      <p:sp>
        <p:nvSpPr>
          <p:cNvPr id="17411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824B803-3C9F-42B9-B7E1-D53E4DA2DD31}" type="slidenum">
              <a:rPr lang="it-IT"/>
              <a:pPr/>
              <a:t>4</a:t>
            </a:fld>
            <a:endParaRPr lang="it-IT"/>
          </a:p>
        </p:txBody>
      </p:sp>
      <p:sp>
        <p:nvSpPr>
          <p:cNvPr id="17412" name="Rettangolo 4"/>
          <p:cNvSpPr>
            <a:spLocks noChangeArrowheads="1"/>
          </p:cNvSpPr>
          <p:nvPr/>
        </p:nvSpPr>
        <p:spPr bwMode="auto">
          <a:xfrm>
            <a:off x="228600" y="6611938"/>
            <a:ext cx="75628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>
                <a:solidFill>
                  <a:srgbClr val="000000"/>
                </a:solidFill>
              </a:rPr>
              <a:t>* </a:t>
            </a:r>
            <a:r>
              <a:rPr lang="it-IT" sz="1000" i="1">
                <a:solidFill>
                  <a:srgbClr val="000000"/>
                </a:solidFill>
              </a:rPr>
              <a:t>Fonte: E</a:t>
            </a:r>
            <a:r>
              <a:rPr lang="it-IT" sz="1000" i="1"/>
              <a:t>laborazione IFEL-Dipartimento Economia Locale su dati  Istat-</a:t>
            </a:r>
            <a:r>
              <a:rPr lang="it-IT" sz="1000" i="1">
                <a:solidFill>
                  <a:srgbClr val="000000"/>
                </a:solidFill>
              </a:rPr>
              <a:t>6° Censimento generale dell</a:t>
            </a:r>
            <a:r>
              <a:rPr lang="ja-JP" altLang="it-IT" sz="1000" i="1">
                <a:solidFill>
                  <a:srgbClr val="000000"/>
                </a:solidFill>
              </a:rPr>
              <a:t>’</a:t>
            </a:r>
            <a:r>
              <a:rPr lang="it-IT" altLang="ja-JP" sz="1000" i="1">
                <a:solidFill>
                  <a:srgbClr val="000000"/>
                </a:solidFill>
              </a:rPr>
              <a:t>agricoltura, 2010 </a:t>
            </a:r>
            <a:endParaRPr lang="it-IT" sz="1000" i="1"/>
          </a:p>
        </p:txBody>
      </p:sp>
      <p:graphicFrame>
        <p:nvGraphicFramePr>
          <p:cNvPr id="11" name="Grafico 10"/>
          <p:cNvGraphicFramePr/>
          <p:nvPr/>
        </p:nvGraphicFramePr>
        <p:xfrm>
          <a:off x="1783669" y="1191463"/>
          <a:ext cx="4071954" cy="3086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414" name="CasellaDiTesto 1"/>
          <p:cNvSpPr txBox="1">
            <a:spLocks noChangeArrowheads="1"/>
          </p:cNvSpPr>
          <p:nvPr/>
        </p:nvSpPr>
        <p:spPr bwMode="auto">
          <a:xfrm>
            <a:off x="228600" y="1168400"/>
            <a:ext cx="82438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400" b="1" i="1">
                <a:solidFill>
                  <a:srgbClr val="005E7D"/>
                </a:solidFill>
                <a:cs typeface="Arial" pitchFamily="34" charset="0"/>
              </a:rPr>
              <a:t>% di comuni per settore economico prevalente in base al numero di imprese attive, 2012</a:t>
            </a:r>
          </a:p>
          <a:p>
            <a:endParaRPr lang="it-IT" sz="1400" i="1">
              <a:solidFill>
                <a:srgbClr val="005E7D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96875" y="3876675"/>
            <a:ext cx="7235825" cy="4016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sz="1000" i="1" kern="0" dirty="0">
                <a:solidFill>
                  <a:srgbClr val="000000"/>
                </a:solidFill>
                <a:latin typeface="Arial"/>
                <a:ea typeface="ヒラギノ角ゴ Pro W3"/>
              </a:rPr>
              <a:t>Fonte : E</a:t>
            </a:r>
            <a:r>
              <a:rPr lang="it-IT" sz="1000" i="1" dirty="0"/>
              <a:t>laborazione IFEL-Dipartimento Economia Locale su dati Infocamere, 2013</a:t>
            </a:r>
            <a:endParaRPr lang="it-IT" sz="1000" i="1" kern="0" dirty="0">
              <a:solidFill>
                <a:srgbClr val="000000"/>
              </a:solidFill>
              <a:latin typeface="Arial"/>
              <a:ea typeface="ヒラギノ角ゴ Pro W3"/>
            </a:endParaRPr>
          </a:p>
          <a:p>
            <a:pPr>
              <a:defRPr/>
            </a:pPr>
            <a:endParaRPr lang="it-IT" sz="1000" dirty="0"/>
          </a:p>
        </p:txBody>
      </p:sp>
      <p:pic>
        <p:nvPicPr>
          <p:cNvPr id="1741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13688" y="293688"/>
            <a:ext cx="8001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5" y="212725"/>
            <a:ext cx="7226300" cy="519113"/>
          </a:xfrm>
        </p:spPr>
        <p:txBody>
          <a:bodyPr/>
          <a:lstStyle/>
          <a:p>
            <a:pPr eaLnBrk="1" hangingPunct="1"/>
            <a:r>
              <a:rPr lang="it-IT" smtClean="0">
                <a:latin typeface="Arial" pitchFamily="34" charset="0"/>
              </a:rPr>
              <a:t>Un</a:t>
            </a:r>
            <a:r>
              <a:rPr lang="it-IT" altLang="it-IT" smtClean="0">
                <a:latin typeface="Arial" pitchFamily="34" charset="0"/>
              </a:rPr>
              <a:t>’</a:t>
            </a:r>
            <a:r>
              <a:rPr lang="it-IT" smtClean="0">
                <a:latin typeface="Arial" pitchFamily="34" charset="0"/>
              </a:rPr>
              <a:t>agricoltura innovativa e di qualità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4825" y="1355725"/>
            <a:ext cx="7226300" cy="658813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it-IT" sz="1800" b="1" smtClean="0">
                <a:solidFill>
                  <a:srgbClr val="005E7D"/>
                </a:solidFill>
                <a:latin typeface="Arial" pitchFamily="34" charset="0"/>
              </a:rPr>
              <a:t>L</a:t>
            </a:r>
            <a:r>
              <a:rPr lang="it-IT" altLang="it-IT" sz="1800" b="1" smtClean="0">
                <a:solidFill>
                  <a:srgbClr val="005E7D"/>
                </a:solidFill>
                <a:latin typeface="Arial" pitchFamily="34" charset="0"/>
              </a:rPr>
              <a:t>’</a:t>
            </a:r>
            <a:r>
              <a:rPr lang="it-IT" sz="1800" b="1" smtClean="0">
                <a:solidFill>
                  <a:srgbClr val="005E7D"/>
                </a:solidFill>
                <a:latin typeface="Arial" pitchFamily="34" charset="0"/>
              </a:rPr>
              <a:t>Italia è prima in Europa </a:t>
            </a:r>
          </a:p>
          <a:p>
            <a:pPr marL="0" indent="0" algn="ctr">
              <a:buFontTx/>
              <a:buNone/>
            </a:pPr>
            <a:r>
              <a:rPr lang="it-IT" sz="1800" b="1" smtClean="0">
                <a:solidFill>
                  <a:srgbClr val="005E7D"/>
                </a:solidFill>
                <a:latin typeface="Arial" pitchFamily="34" charset="0"/>
              </a:rPr>
              <a:t>per numero di denominazioni DOP, IGP STG</a:t>
            </a:r>
          </a:p>
        </p:txBody>
      </p:sp>
      <p:sp>
        <p:nvSpPr>
          <p:cNvPr id="19459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6C3F082-83EF-4DC9-91AE-55A84826A4E2}" type="slidenum">
              <a:rPr lang="it-IT"/>
              <a:pPr/>
              <a:t>5</a:t>
            </a:fld>
            <a:endParaRPr lang="it-IT"/>
          </a:p>
        </p:txBody>
      </p:sp>
      <p:pic>
        <p:nvPicPr>
          <p:cNvPr id="19460" name="Immagin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8213" y="3359150"/>
            <a:ext cx="6477000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192213" y="6480175"/>
            <a:ext cx="6067425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it-IT" sz="1000" i="1" dirty="0">
                <a:latin typeface="+mj-lt"/>
              </a:rPr>
              <a:t>Fonte: elaborazione IFEL-Dipartimento Economia Locale su dati </a:t>
            </a:r>
            <a:r>
              <a:rPr lang="it-IT" sz="1000" i="1" dirty="0" err="1">
                <a:latin typeface="+mj-lt"/>
              </a:rPr>
              <a:t>Eurostat</a:t>
            </a:r>
            <a:r>
              <a:rPr lang="it-IT" sz="1000" i="1" dirty="0">
                <a:latin typeface="+mj-lt"/>
              </a:rPr>
              <a:t>, 2015</a:t>
            </a:r>
          </a:p>
        </p:txBody>
      </p:sp>
      <p:sp>
        <p:nvSpPr>
          <p:cNvPr id="4" name="Freccia in giù 3"/>
          <p:cNvSpPr>
            <a:spLocks noChangeArrowheads="1"/>
          </p:cNvSpPr>
          <p:nvPr/>
        </p:nvSpPr>
        <p:spPr bwMode="auto">
          <a:xfrm>
            <a:off x="3694113" y="844550"/>
            <a:ext cx="665162" cy="51117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it-IT">
              <a:solidFill>
                <a:srgbClr val="000000"/>
              </a:solidFill>
              <a:latin typeface="Arial" charset="0"/>
              <a:ea typeface="ヒラギノ角ゴ Pro W3" charset="0"/>
            </a:endParaRPr>
          </a:p>
        </p:txBody>
      </p:sp>
      <p:sp>
        <p:nvSpPr>
          <p:cNvPr id="19463" name="CasellaDiTesto 4"/>
          <p:cNvSpPr txBox="1">
            <a:spLocks noChangeArrowheads="1"/>
          </p:cNvSpPr>
          <p:nvPr/>
        </p:nvSpPr>
        <p:spPr bwMode="auto">
          <a:xfrm>
            <a:off x="36513" y="2903538"/>
            <a:ext cx="88423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100" b="1"/>
              <a:t>Figura 1- Distribuzione percentuale del numero di denominazioni (DOP, IGP e STG) per i primi sei Paesi europei, 2014</a:t>
            </a:r>
            <a:endParaRPr lang="it-IT" sz="1100"/>
          </a:p>
          <a:p>
            <a:endParaRPr lang="it-IT" sz="1100"/>
          </a:p>
        </p:txBody>
      </p:sp>
      <p:sp>
        <p:nvSpPr>
          <p:cNvPr id="19464" name="CasellaDiTesto 5"/>
          <p:cNvSpPr txBox="1">
            <a:spLocks noChangeArrowheads="1"/>
          </p:cNvSpPr>
          <p:nvPr/>
        </p:nvSpPr>
        <p:spPr bwMode="auto">
          <a:xfrm>
            <a:off x="66675" y="2257425"/>
            <a:ext cx="79200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b="1" i="1">
                <a:solidFill>
                  <a:srgbClr val="005E7D"/>
                </a:solidFill>
              </a:rPr>
              <a:t>PRODOTTI DI ECCELLENZA</a:t>
            </a:r>
          </a:p>
        </p:txBody>
      </p:sp>
      <p:pic>
        <p:nvPicPr>
          <p:cNvPr id="1946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13688" y="293688"/>
            <a:ext cx="8001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>
                <a:latin typeface="Arial" pitchFamily="34" charset="0"/>
              </a:rPr>
              <a:t>Le aziende agricole DOP e IGP si diffondono nei nostri territori</a:t>
            </a:r>
          </a:p>
        </p:txBody>
      </p:sp>
      <p:sp>
        <p:nvSpPr>
          <p:cNvPr id="21506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7C1881E-4737-41C3-A086-0822BE2B87E9}" type="slidenum">
              <a:rPr lang="it-IT"/>
              <a:pPr/>
              <a:t>6</a:t>
            </a:fld>
            <a:endParaRPr lang="it-IT"/>
          </a:p>
        </p:txBody>
      </p:sp>
      <p:pic>
        <p:nvPicPr>
          <p:cNvPr id="21507" name="Immagin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82938" y="2193925"/>
            <a:ext cx="4705350" cy="427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9738" y="2713038"/>
            <a:ext cx="2743200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it-IT" sz="2000" kern="0" dirty="0">
                <a:ea typeface="+mn-ea"/>
              </a:rPr>
              <a:t>I </a:t>
            </a:r>
            <a:r>
              <a:rPr lang="it-IT" sz="2000" b="1" kern="0" dirty="0">
                <a:solidFill>
                  <a:srgbClr val="005E7D"/>
                </a:solidFill>
                <a:ea typeface="+mn-ea"/>
              </a:rPr>
              <a:t>comuni con aziende agricole DOP e/o IGP </a:t>
            </a:r>
            <a:r>
              <a:rPr lang="it-IT" sz="2000" kern="0" dirty="0">
                <a:ea typeface="+mn-ea"/>
              </a:rPr>
              <a:t>sono </a:t>
            </a:r>
            <a:r>
              <a:rPr lang="it-IT" sz="2000" b="1" kern="0" dirty="0">
                <a:solidFill>
                  <a:srgbClr val="005E7D"/>
                </a:solidFill>
                <a:ea typeface="+mn-ea"/>
              </a:rPr>
              <a:t>4.868, il 60,4% </a:t>
            </a:r>
            <a:r>
              <a:rPr lang="it-IT" sz="2000" kern="0" dirty="0">
                <a:ea typeface="+mn-ea"/>
              </a:rPr>
              <a:t>del totale dei comuni italiani. </a:t>
            </a:r>
          </a:p>
          <a:p>
            <a:pPr marL="342900" indent="-342900" algn="ctr">
              <a:spcBef>
                <a:spcPct val="20000"/>
              </a:spcBef>
              <a:buFontTx/>
              <a:buChar char="•"/>
              <a:defRPr/>
            </a:pPr>
            <a:endParaRPr lang="it-IT" sz="2000" kern="0" dirty="0">
              <a:ea typeface="+mn-ea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3386138" y="1793875"/>
            <a:ext cx="426243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it-IT" sz="1000" b="1" dirty="0">
                <a:solidFill>
                  <a:srgbClr val="000000"/>
                </a:solidFill>
                <a:latin typeface="+mj-lt"/>
              </a:rPr>
              <a:t>Figura 2 - I comuni italiani con aziende agricole con coltivazioni DOP e/o IGP, Censimento dell'agricoltura 2010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635000" y="6611938"/>
            <a:ext cx="7321550" cy="2460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it-IT" sz="1000" i="1" dirty="0">
                <a:solidFill>
                  <a:srgbClr val="000000"/>
                </a:solidFill>
                <a:latin typeface="+mn-lt"/>
              </a:rPr>
              <a:t>Fonte: elaborazione </a:t>
            </a:r>
            <a:r>
              <a:rPr lang="it-IT" sz="1000" i="1" dirty="0" err="1">
                <a:solidFill>
                  <a:srgbClr val="000000"/>
                </a:solidFill>
                <a:latin typeface="+mn-lt"/>
              </a:rPr>
              <a:t>IFEL-Dipartimento</a:t>
            </a:r>
            <a:r>
              <a:rPr lang="it-IT" sz="1000" i="1" dirty="0">
                <a:solidFill>
                  <a:srgbClr val="000000"/>
                </a:solidFill>
                <a:latin typeface="+mn-lt"/>
              </a:rPr>
              <a:t> Economia Locale su dati </a:t>
            </a:r>
            <a:r>
              <a:rPr lang="it-IT" sz="1000" i="1" dirty="0" err="1">
                <a:solidFill>
                  <a:srgbClr val="000000"/>
                </a:solidFill>
                <a:latin typeface="+mn-lt"/>
              </a:rPr>
              <a:t>Istat-Censimento</a:t>
            </a:r>
            <a:r>
              <a:rPr lang="it-IT" sz="1000" i="1" dirty="0">
                <a:solidFill>
                  <a:srgbClr val="000000"/>
                </a:solidFill>
                <a:latin typeface="+mn-lt"/>
              </a:rPr>
              <a:t> dell'agricoltura 2010</a:t>
            </a:r>
          </a:p>
        </p:txBody>
      </p:sp>
      <p:pic>
        <p:nvPicPr>
          <p:cNvPr id="2151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13688" y="293688"/>
            <a:ext cx="8001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212725"/>
            <a:ext cx="7226300" cy="519113"/>
          </a:xfrm>
        </p:spPr>
        <p:txBody>
          <a:bodyPr/>
          <a:lstStyle/>
          <a:p>
            <a:pPr eaLnBrk="1" hangingPunct="1"/>
            <a:r>
              <a:rPr lang="it-IT" smtClean="0">
                <a:latin typeface="Arial" pitchFamily="34" charset="0"/>
              </a:rPr>
              <a:t>Comuni del tipico per la tutela e la valorizzazione delle identità locali</a:t>
            </a:r>
          </a:p>
        </p:txBody>
      </p:sp>
      <p:sp>
        <p:nvSpPr>
          <p:cNvPr id="23554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26324E8-4FB2-4B9C-8460-11D512C77B73}" type="slidenum">
              <a:rPr lang="it-IT"/>
              <a:pPr/>
              <a:t>7</a:t>
            </a:fld>
            <a:endParaRPr lang="it-IT"/>
          </a:p>
        </p:txBody>
      </p:sp>
      <p:sp>
        <p:nvSpPr>
          <p:cNvPr id="23555" name="Rectangle 3"/>
          <p:cNvSpPr txBox="1">
            <a:spLocks noChangeArrowheads="1"/>
          </p:cNvSpPr>
          <p:nvPr/>
        </p:nvSpPr>
        <p:spPr bwMode="auto">
          <a:xfrm>
            <a:off x="342900" y="1504950"/>
            <a:ext cx="2990850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800"/>
              <a:t>I comuni partecipanti a </a:t>
            </a:r>
            <a:r>
              <a:rPr lang="it-IT" sz="1800" b="1">
                <a:solidFill>
                  <a:srgbClr val="005E7D"/>
                </a:solidFill>
              </a:rPr>
              <a:t>Res Tipica </a:t>
            </a:r>
            <a:r>
              <a:rPr lang="it-IT" sz="1800"/>
              <a:t>sono </a:t>
            </a:r>
            <a:r>
              <a:rPr lang="it-IT" sz="1800" b="1">
                <a:solidFill>
                  <a:srgbClr val="005E7D"/>
                </a:solidFill>
              </a:rPr>
              <a:t>1.903</a:t>
            </a:r>
            <a:r>
              <a:rPr lang="it-IT" sz="1800"/>
              <a:t>, il </a:t>
            </a:r>
            <a:r>
              <a:rPr lang="it-IT" sz="1800" b="1">
                <a:solidFill>
                  <a:srgbClr val="005E7D"/>
                </a:solidFill>
              </a:rPr>
              <a:t>23,6%</a:t>
            </a:r>
            <a:r>
              <a:rPr lang="it-IT" sz="1800"/>
              <a:t> del totale dei comuni italiani.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it-IT" sz="18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800"/>
              <a:t>Le Associazioni di Identità rappresentano uno dei principali strumenti attraverso cui sostenere le specificità territoriali: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it-IT" sz="1800"/>
              <a:t>creazione del </a:t>
            </a:r>
            <a:r>
              <a:rPr lang="it-IT" sz="1800" b="1">
                <a:solidFill>
                  <a:srgbClr val="005E7D"/>
                </a:solidFill>
              </a:rPr>
              <a:t>network;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it-IT" sz="1800" b="1">
                <a:solidFill>
                  <a:srgbClr val="005E7D"/>
                </a:solidFill>
              </a:rPr>
              <a:t>diffusione</a:t>
            </a:r>
            <a:r>
              <a:rPr lang="it-IT" sz="1800"/>
              <a:t> del valore delle identità locali in Italia e nel mondo.</a:t>
            </a:r>
          </a:p>
          <a:p>
            <a:pPr marL="742950" lvl="1" indent="-285750" algn="just" eaLnBrk="1" hangingPunct="1">
              <a:spcBef>
                <a:spcPct val="20000"/>
              </a:spcBef>
              <a:buFontTx/>
              <a:buChar char="–"/>
            </a:pPr>
            <a:endParaRPr lang="it-IT" sz="1400"/>
          </a:p>
        </p:txBody>
      </p:sp>
      <p:sp>
        <p:nvSpPr>
          <p:cNvPr id="10" name="Rettangolo 9"/>
          <p:cNvSpPr/>
          <p:nvPr/>
        </p:nvSpPr>
        <p:spPr>
          <a:xfrm>
            <a:off x="3911600" y="1917700"/>
            <a:ext cx="4262438" cy="2460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it-IT" sz="1000" b="1" dirty="0">
                <a:solidFill>
                  <a:srgbClr val="000000"/>
                </a:solidFill>
                <a:latin typeface="+mj-lt"/>
              </a:rPr>
              <a:t>Figura 3 - I comuni partecipanti a </a:t>
            </a:r>
            <a:r>
              <a:rPr lang="it-IT" sz="1000" b="1" dirty="0" err="1">
                <a:solidFill>
                  <a:srgbClr val="000000"/>
                </a:solidFill>
                <a:latin typeface="+mj-lt"/>
              </a:rPr>
              <a:t>Res</a:t>
            </a:r>
            <a:r>
              <a:rPr lang="it-IT" sz="1000" b="1" dirty="0">
                <a:solidFill>
                  <a:srgbClr val="000000"/>
                </a:solidFill>
                <a:latin typeface="+mj-lt"/>
              </a:rPr>
              <a:t> Tipica, giugno 2014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3527425" y="6424613"/>
            <a:ext cx="5384800" cy="2460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it-IT" sz="1000" i="1" dirty="0">
                <a:solidFill>
                  <a:srgbClr val="000000"/>
                </a:solidFill>
                <a:latin typeface="+mn-lt"/>
              </a:rPr>
              <a:t>Fonte: elaborazione IFEL-Dipartimento Economia Locale su Res Tipica, 2014</a:t>
            </a:r>
          </a:p>
        </p:txBody>
      </p:sp>
      <p:pic>
        <p:nvPicPr>
          <p:cNvPr id="23558" name="Immagine 7"/>
          <p:cNvPicPr>
            <a:picLocks noChangeAspect="1" noChangeArrowheads="1"/>
          </p:cNvPicPr>
          <p:nvPr/>
        </p:nvPicPr>
        <p:blipFill>
          <a:blip r:embed="rId3"/>
          <a:srcRect t="4152" b="9830"/>
          <a:stretch>
            <a:fillRect/>
          </a:stretch>
        </p:blipFill>
        <p:spPr bwMode="auto">
          <a:xfrm>
            <a:off x="4079875" y="2314575"/>
            <a:ext cx="3622675" cy="350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13688" y="293688"/>
            <a:ext cx="8001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>
                <a:latin typeface="Arial" pitchFamily="34" charset="0"/>
              </a:rPr>
              <a:t>Le spese turistiche in Italia</a:t>
            </a:r>
          </a:p>
        </p:txBody>
      </p:sp>
      <p:sp>
        <p:nvSpPr>
          <p:cNvPr id="25602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53C543E-2F72-48A8-A31E-B43091B46C06}" type="slidenum">
              <a:rPr lang="it-IT"/>
              <a:pPr/>
              <a:t>8</a:t>
            </a:fld>
            <a:endParaRPr lang="it-IT"/>
          </a:p>
        </p:txBody>
      </p:sp>
      <p:sp>
        <p:nvSpPr>
          <p:cNvPr id="2560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5604" name="Rectangle 18"/>
          <p:cNvSpPr>
            <a:spLocks noChangeArrowheads="1"/>
          </p:cNvSpPr>
          <p:nvPr/>
        </p:nvSpPr>
        <p:spPr bwMode="auto">
          <a:xfrm>
            <a:off x="647700" y="2373313"/>
            <a:ext cx="6762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it-IT" sz="1000" b="1"/>
              <a:t>Figura 4– Andamento delle spese turistiche in Italia, stima var.% 2012/2008</a:t>
            </a:r>
            <a:endParaRPr lang="it-IT" sz="1000"/>
          </a:p>
          <a:p>
            <a:endParaRPr lang="it-IT" sz="1000"/>
          </a:p>
        </p:txBody>
      </p:sp>
      <p:sp>
        <p:nvSpPr>
          <p:cNvPr id="25605" name="Rectangle 27"/>
          <p:cNvSpPr>
            <a:spLocks noChangeArrowheads="1"/>
          </p:cNvSpPr>
          <p:nvPr/>
        </p:nvSpPr>
        <p:spPr bwMode="auto">
          <a:xfrm>
            <a:off x="684213" y="6046788"/>
            <a:ext cx="70056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90488" algn="l"/>
              </a:tabLst>
            </a:pPr>
            <a:r>
              <a:rPr lang="it-IT" sz="1000"/>
              <a:t/>
            </a:r>
            <a:br>
              <a:rPr lang="it-IT" sz="1000"/>
            </a:br>
            <a:endParaRPr lang="it-IT" sz="1000"/>
          </a:p>
          <a:p>
            <a:pPr>
              <a:tabLst>
                <a:tab pos="90488" algn="l"/>
              </a:tabLst>
            </a:pPr>
            <a:r>
              <a:rPr lang="it-IT" sz="1000" i="1"/>
              <a:t>Fonte: Osservatorio nazionale del Turismo – dati Unioncamere, 2012</a:t>
            </a:r>
            <a:endParaRPr lang="it-IT" sz="1000"/>
          </a:p>
          <a:p>
            <a:pPr>
              <a:tabLst>
                <a:tab pos="90488" algn="l"/>
              </a:tabLst>
            </a:pPr>
            <a:endParaRPr lang="it-IT" sz="1000"/>
          </a:p>
        </p:txBody>
      </p:sp>
      <p:sp>
        <p:nvSpPr>
          <p:cNvPr id="25606" name="Rectangle 3"/>
          <p:cNvSpPr txBox="1">
            <a:spLocks noChangeArrowheads="1"/>
          </p:cNvSpPr>
          <p:nvPr/>
        </p:nvSpPr>
        <p:spPr bwMode="auto">
          <a:xfrm>
            <a:off x="342900" y="1362075"/>
            <a:ext cx="76136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it-IT" sz="1800"/>
              <a:t>L</a:t>
            </a:r>
            <a:r>
              <a:rPr lang="ja-JP" altLang="it-IT" sz="1800"/>
              <a:t>’</a:t>
            </a:r>
            <a:r>
              <a:rPr lang="it-IT" altLang="ja-JP" sz="1800" b="1">
                <a:solidFill>
                  <a:srgbClr val="005E7D"/>
                </a:solidFill>
              </a:rPr>
              <a:t>agroalimentare</a:t>
            </a:r>
            <a:r>
              <a:rPr lang="it-IT" altLang="ja-JP" sz="1800"/>
              <a:t> rappresentano il 14</a:t>
            </a:r>
            <a:r>
              <a:rPr lang="it-IT" altLang="ja-JP" sz="1800" b="1" u="sng">
                <a:solidFill>
                  <a:srgbClr val="005E7D"/>
                </a:solidFill>
              </a:rPr>
              <a:t>%</a:t>
            </a:r>
            <a:r>
              <a:rPr lang="it-IT" altLang="ja-JP" sz="1800" b="1">
                <a:solidFill>
                  <a:srgbClr val="005E7D"/>
                </a:solidFill>
              </a:rPr>
              <a:t> della spesa turistica totale. </a:t>
            </a:r>
            <a:endParaRPr lang="it-IT" sz="1800" b="1">
              <a:solidFill>
                <a:srgbClr val="005E7D"/>
              </a:solidFill>
            </a:endParaRPr>
          </a:p>
        </p:txBody>
      </p:sp>
      <p:pic>
        <p:nvPicPr>
          <p:cNvPr id="25607" name="Immagine 17"/>
          <p:cNvPicPr>
            <a:picLocks noChangeAspect="1" noChangeArrowheads="1"/>
          </p:cNvPicPr>
          <p:nvPr/>
        </p:nvPicPr>
        <p:blipFill>
          <a:blip r:embed="rId3"/>
          <a:srcRect l="18974" t="24557" r="16795" b="19154"/>
          <a:stretch>
            <a:fillRect/>
          </a:stretch>
        </p:blipFill>
        <p:spPr bwMode="auto">
          <a:xfrm>
            <a:off x="684213" y="2801938"/>
            <a:ext cx="6573837" cy="359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13688" y="293688"/>
            <a:ext cx="8001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>
                <a:latin typeface="Arial" pitchFamily="34" charset="0"/>
              </a:rPr>
              <a:t>Un patrimonio che i turisti amano</a:t>
            </a:r>
          </a:p>
        </p:txBody>
      </p:sp>
      <p:sp>
        <p:nvSpPr>
          <p:cNvPr id="27650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99DAEC8-D4DB-4602-9BF9-DC214E51FDED}" type="slidenum">
              <a:rPr lang="it-IT"/>
              <a:pPr/>
              <a:t>9</a:t>
            </a:fld>
            <a:endParaRPr lang="it-IT"/>
          </a:p>
        </p:txBody>
      </p:sp>
      <p:grpSp>
        <p:nvGrpSpPr>
          <p:cNvPr id="27651" name="Gruppo 32"/>
          <p:cNvGrpSpPr>
            <a:grpSpLocks/>
          </p:cNvGrpSpPr>
          <p:nvPr/>
        </p:nvGrpSpPr>
        <p:grpSpPr bwMode="auto">
          <a:xfrm>
            <a:off x="2746375" y="1838325"/>
            <a:ext cx="5210175" cy="4000500"/>
            <a:chOff x="2479675" y="2130425"/>
            <a:chExt cx="5210175" cy="4000500"/>
          </a:xfrm>
        </p:grpSpPr>
        <p:pic>
          <p:nvPicPr>
            <p:cNvPr id="27657" name="Immagine 4"/>
            <p:cNvPicPr>
              <a:picLocks noChangeAspect="1" noChangeArrowheads="1"/>
            </p:cNvPicPr>
            <p:nvPr/>
          </p:nvPicPr>
          <p:blipFill>
            <a:blip r:embed="rId3"/>
            <a:srcRect l="23795" t="21965" r="22861" b="12498"/>
            <a:stretch>
              <a:fillRect/>
            </a:stretch>
          </p:blipFill>
          <p:spPr bwMode="auto">
            <a:xfrm>
              <a:off x="2479675" y="2130425"/>
              <a:ext cx="5210175" cy="400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8" name="Text Box 5"/>
            <p:cNvSpPr txBox="1">
              <a:spLocks noChangeArrowheads="1"/>
            </p:cNvSpPr>
            <p:nvPr/>
          </p:nvSpPr>
          <p:spPr bwMode="auto">
            <a:xfrm>
              <a:off x="2654300" y="2981325"/>
              <a:ext cx="4914900" cy="133350"/>
            </a:xfrm>
            <a:prstGeom prst="rect">
              <a:avLst/>
            </a:prstGeom>
            <a:noFill/>
            <a:ln w="9525">
              <a:solidFill>
                <a:srgbClr val="8064A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59" name="Text Box 6"/>
            <p:cNvSpPr txBox="1">
              <a:spLocks noChangeArrowheads="1"/>
            </p:cNvSpPr>
            <p:nvPr/>
          </p:nvSpPr>
          <p:spPr bwMode="auto">
            <a:xfrm>
              <a:off x="2654300" y="3159125"/>
              <a:ext cx="4914900" cy="133350"/>
            </a:xfrm>
            <a:prstGeom prst="rect">
              <a:avLst/>
            </a:prstGeom>
            <a:noFill/>
            <a:ln w="9525">
              <a:solidFill>
                <a:srgbClr val="9BBB5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60" name="Text Box 7"/>
            <p:cNvSpPr txBox="1">
              <a:spLocks noChangeArrowheads="1"/>
            </p:cNvSpPr>
            <p:nvPr/>
          </p:nvSpPr>
          <p:spPr bwMode="auto">
            <a:xfrm>
              <a:off x="2654300" y="3340100"/>
              <a:ext cx="4914900" cy="133350"/>
            </a:xfrm>
            <a:prstGeom prst="rect">
              <a:avLst/>
            </a:prstGeom>
            <a:noFill/>
            <a:ln w="9525">
              <a:solidFill>
                <a:srgbClr val="9BBB5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61" name="Text Box 8"/>
            <p:cNvSpPr txBox="1">
              <a:spLocks noChangeArrowheads="1"/>
            </p:cNvSpPr>
            <p:nvPr/>
          </p:nvSpPr>
          <p:spPr bwMode="auto">
            <a:xfrm>
              <a:off x="2654300" y="3527425"/>
              <a:ext cx="4914900" cy="133350"/>
            </a:xfrm>
            <a:prstGeom prst="rect">
              <a:avLst/>
            </a:prstGeom>
            <a:noFill/>
            <a:ln w="9525">
              <a:solidFill>
                <a:srgbClr val="9BBB5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62" name="Text Box 9"/>
            <p:cNvSpPr txBox="1">
              <a:spLocks noChangeArrowheads="1"/>
            </p:cNvSpPr>
            <p:nvPr/>
          </p:nvSpPr>
          <p:spPr bwMode="auto">
            <a:xfrm>
              <a:off x="2654300" y="3705225"/>
              <a:ext cx="4914900" cy="133350"/>
            </a:xfrm>
            <a:prstGeom prst="rect">
              <a:avLst/>
            </a:prstGeom>
            <a:noFill/>
            <a:ln w="9525">
              <a:solidFill>
                <a:srgbClr val="8064A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63" name="Text Box 10"/>
            <p:cNvSpPr txBox="1">
              <a:spLocks noChangeArrowheads="1"/>
            </p:cNvSpPr>
            <p:nvPr/>
          </p:nvSpPr>
          <p:spPr bwMode="auto">
            <a:xfrm>
              <a:off x="2654300" y="3895725"/>
              <a:ext cx="4914900" cy="133350"/>
            </a:xfrm>
            <a:prstGeom prst="rect">
              <a:avLst/>
            </a:prstGeom>
            <a:noFill/>
            <a:ln w="9525">
              <a:solidFill>
                <a:srgbClr val="9BBB5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64" name="Text Box 11"/>
            <p:cNvSpPr txBox="1">
              <a:spLocks noChangeArrowheads="1"/>
            </p:cNvSpPr>
            <p:nvPr/>
          </p:nvSpPr>
          <p:spPr bwMode="auto">
            <a:xfrm>
              <a:off x="2654300" y="4083050"/>
              <a:ext cx="4914900" cy="133350"/>
            </a:xfrm>
            <a:prstGeom prst="rect">
              <a:avLst/>
            </a:prstGeom>
            <a:noFill/>
            <a:ln w="9525">
              <a:solidFill>
                <a:srgbClr val="9BBB5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65" name="Text Box 12"/>
            <p:cNvSpPr txBox="1">
              <a:spLocks noChangeArrowheads="1"/>
            </p:cNvSpPr>
            <p:nvPr/>
          </p:nvSpPr>
          <p:spPr bwMode="auto">
            <a:xfrm>
              <a:off x="2654300" y="4270375"/>
              <a:ext cx="4914900" cy="133350"/>
            </a:xfrm>
            <a:prstGeom prst="rect">
              <a:avLst/>
            </a:prstGeom>
            <a:noFill/>
            <a:ln w="9525">
              <a:solidFill>
                <a:srgbClr val="9BBB5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7652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27653" name="Rectangle 18"/>
          <p:cNvSpPr>
            <a:spLocks noChangeArrowheads="1"/>
          </p:cNvSpPr>
          <p:nvPr/>
        </p:nvSpPr>
        <p:spPr bwMode="auto">
          <a:xfrm>
            <a:off x="2867025" y="1330325"/>
            <a:ext cx="50895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it-IT" sz="1000" b="1"/>
              <a:t>Tabella 1 – Attività svolte per prodotto di destinazione. </a:t>
            </a:r>
            <a:r>
              <a:rPr lang="it-IT" sz="1000" b="1" i="1"/>
              <a:t>Possibili più risposte, % calcolata sul totale dei turisti</a:t>
            </a:r>
            <a:r>
              <a:rPr lang="it-IT" sz="1000" b="1"/>
              <a:t>, 2012</a:t>
            </a:r>
            <a:endParaRPr lang="it-IT" sz="1000"/>
          </a:p>
          <a:p>
            <a:endParaRPr lang="it-IT" sz="1000"/>
          </a:p>
        </p:txBody>
      </p:sp>
      <p:sp>
        <p:nvSpPr>
          <p:cNvPr id="27654" name="Rectangle 27"/>
          <p:cNvSpPr>
            <a:spLocks noChangeArrowheads="1"/>
          </p:cNvSpPr>
          <p:nvPr/>
        </p:nvSpPr>
        <p:spPr bwMode="auto">
          <a:xfrm>
            <a:off x="3095625" y="5589588"/>
            <a:ext cx="45942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90488" algn="l"/>
              </a:tabLst>
            </a:pPr>
            <a:r>
              <a:rPr lang="it-IT" sz="1000"/>
              <a:t/>
            </a:r>
            <a:br>
              <a:rPr lang="it-IT" sz="1000"/>
            </a:br>
            <a:endParaRPr lang="it-IT" sz="1000"/>
          </a:p>
          <a:p>
            <a:pPr>
              <a:tabLst>
                <a:tab pos="90488" algn="l"/>
              </a:tabLst>
            </a:pPr>
            <a:r>
              <a:rPr lang="it-IT" sz="1000" i="1"/>
              <a:t>Fonte: Osservatorio nazionale del Turismo – dati Unioncamere, 2012</a:t>
            </a:r>
            <a:endParaRPr lang="it-IT" sz="1000"/>
          </a:p>
          <a:p>
            <a:pPr>
              <a:tabLst>
                <a:tab pos="90488" algn="l"/>
              </a:tabLst>
            </a:pPr>
            <a:endParaRPr lang="it-IT" sz="1000"/>
          </a:p>
        </p:txBody>
      </p:sp>
      <p:sp>
        <p:nvSpPr>
          <p:cNvPr id="27655" name="Rectangle 3"/>
          <p:cNvSpPr txBox="1">
            <a:spLocks noChangeArrowheads="1"/>
          </p:cNvSpPr>
          <p:nvPr/>
        </p:nvSpPr>
        <p:spPr bwMode="auto">
          <a:xfrm>
            <a:off x="0" y="1968500"/>
            <a:ext cx="2867025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it-IT" sz="18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1800"/>
              <a:t>La sola </a:t>
            </a:r>
            <a:r>
              <a:rPr lang="it-IT" sz="1800" b="1">
                <a:solidFill>
                  <a:srgbClr val="005E7D"/>
                </a:solidFill>
              </a:rPr>
              <a:t>enogastronomia</a:t>
            </a:r>
            <a:r>
              <a:rPr lang="it-IT" sz="1800"/>
              <a:t> è protagonista del </a:t>
            </a:r>
            <a:r>
              <a:rPr lang="it-IT" sz="1800" b="1">
                <a:solidFill>
                  <a:srgbClr val="005E7D"/>
                </a:solidFill>
              </a:rPr>
              <a:t>31,7%</a:t>
            </a:r>
            <a:r>
              <a:rPr lang="it-IT" sz="1800">
                <a:solidFill>
                  <a:srgbClr val="005E7D"/>
                </a:solidFill>
              </a:rPr>
              <a:t> </a:t>
            </a:r>
            <a:r>
              <a:rPr lang="it-IT" sz="1800"/>
              <a:t>delle attività svolte.</a:t>
            </a:r>
            <a:endParaRPr lang="it-IT" sz="1400"/>
          </a:p>
        </p:txBody>
      </p:sp>
      <p:pic>
        <p:nvPicPr>
          <p:cNvPr id="2765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13688" y="293688"/>
            <a:ext cx="8001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olo 1"/>
          <p:cNvSpPr>
            <a:spLocks noGrp="1"/>
          </p:cNvSpPr>
          <p:nvPr>
            <p:ph type="title"/>
          </p:nvPr>
        </p:nvSpPr>
        <p:spPr>
          <a:xfrm>
            <a:off x="342900" y="34925"/>
            <a:ext cx="7226300" cy="519113"/>
          </a:xfrm>
        </p:spPr>
        <p:txBody>
          <a:bodyPr/>
          <a:lstStyle/>
          <a:p>
            <a:r>
              <a:rPr lang="it-IT" smtClean="0">
                <a:latin typeface="Arial" pitchFamily="34" charset="0"/>
              </a:rPr>
              <a:t>La diffusione dei musei statali e non statali nei comuni italiani</a:t>
            </a:r>
            <a:br>
              <a:rPr lang="it-IT" smtClean="0">
                <a:latin typeface="Arial" pitchFamily="34" charset="0"/>
              </a:rPr>
            </a:br>
            <a:endParaRPr lang="it-IT" smtClean="0">
              <a:latin typeface="Arial" pitchFamily="34" charset="0"/>
            </a:endParaRPr>
          </a:p>
        </p:txBody>
      </p:sp>
      <p:sp>
        <p:nvSpPr>
          <p:cNvPr id="29698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727CE0B-FE8B-46CD-9899-B720081C2DFE}" type="slidenum">
              <a:rPr lang="it-IT"/>
              <a:pPr/>
              <a:t>10</a:t>
            </a:fld>
            <a:endParaRPr lang="it-IT"/>
          </a:p>
        </p:txBody>
      </p:sp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13688" y="293688"/>
            <a:ext cx="8001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911225"/>
            <a:ext cx="5053013" cy="594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ttangolo 1"/>
          <p:cNvSpPr>
            <a:spLocks noChangeArrowheads="1"/>
          </p:cNvSpPr>
          <p:nvPr/>
        </p:nvSpPr>
        <p:spPr bwMode="auto">
          <a:xfrm>
            <a:off x="1295400" y="6181725"/>
            <a:ext cx="2687638" cy="676275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pic>
        <p:nvPicPr>
          <p:cNvPr id="2970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419225"/>
            <a:ext cx="295751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Rettangolo 2"/>
          <p:cNvSpPr>
            <a:spLocks noChangeArrowheads="1"/>
          </p:cNvSpPr>
          <p:nvPr/>
        </p:nvSpPr>
        <p:spPr bwMode="auto">
          <a:xfrm>
            <a:off x="2962275" y="6562725"/>
            <a:ext cx="107029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 i="1">
                <a:solidFill>
                  <a:srgbClr val="000000"/>
                </a:solidFill>
              </a:rPr>
              <a:t>Fonte: elaborazione IFEL-Dipartimento Economia Locale su dati Istat (2006) e Mibac (2014) </a:t>
            </a:r>
            <a:endParaRPr lang="it-IT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88900" y="212725"/>
            <a:ext cx="8597900" cy="519113"/>
          </a:xfrm>
        </p:spPr>
        <p:txBody>
          <a:bodyPr/>
          <a:lstStyle/>
          <a:p>
            <a:pPr eaLnBrk="1" hangingPunct="1"/>
            <a:r>
              <a:rPr lang="it-IT" smtClean="0">
                <a:latin typeface="Arial" pitchFamily="34" charset="0"/>
              </a:rPr>
              <a:t>Un patrimonio culturale e naturalistico unico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1289050"/>
            <a:ext cx="7226300" cy="839788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it-IT" altLang="it-IT" sz="1800" b="1" dirty="0" smtClean="0">
                <a:solidFill>
                  <a:srgbClr val="005E7D"/>
                </a:solidFill>
                <a:latin typeface="Arial" pitchFamily="34" charset="0"/>
              </a:rPr>
              <a:t>Il patrimonio culturale, naturalistico, enogastronomico e artigianale italiano consegna al turismo italiano un importante vantaggio competitivo rispetto ai paesi concorrenti.</a:t>
            </a:r>
          </a:p>
          <a:p>
            <a:pPr lvl="1" algn="just">
              <a:defRPr/>
            </a:pPr>
            <a:endParaRPr lang="it-IT" altLang="it-IT" sz="1400" dirty="0" smtClean="0">
              <a:latin typeface="Arial" pitchFamily="34" charset="0"/>
            </a:endParaRPr>
          </a:p>
          <a:p>
            <a:pPr algn="just" eaLnBrk="1" hangingPunct="1">
              <a:defRPr/>
            </a:pPr>
            <a:endParaRPr lang="it-IT" altLang="it-IT" sz="1400" dirty="0" smtClean="0">
              <a:latin typeface="Arial" pitchFamily="34" charset="0"/>
            </a:endParaRPr>
          </a:p>
        </p:txBody>
      </p:sp>
      <p:sp>
        <p:nvSpPr>
          <p:cNvPr id="30723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AC4BC3C-72FD-4634-812A-1AA957CDB74F}" type="slidenum">
              <a:rPr lang="it-IT"/>
              <a:pPr/>
              <a:t>11</a:t>
            </a:fld>
            <a:endParaRPr lang="it-IT"/>
          </a:p>
        </p:txBody>
      </p:sp>
      <p:graphicFrame>
        <p:nvGraphicFramePr>
          <p:cNvPr id="5" name="Diagramma 4"/>
          <p:cNvGraphicFramePr/>
          <p:nvPr/>
        </p:nvGraphicFramePr>
        <p:xfrm>
          <a:off x="0" y="1908959"/>
          <a:ext cx="8429738" cy="4196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725" name="Rettangolo 5"/>
          <p:cNvSpPr>
            <a:spLocks noChangeArrowheads="1"/>
          </p:cNvSpPr>
          <p:nvPr/>
        </p:nvSpPr>
        <p:spPr bwMode="auto">
          <a:xfrm>
            <a:off x="228600" y="6350000"/>
            <a:ext cx="75628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900" i="1">
                <a:solidFill>
                  <a:srgbClr val="000000"/>
                </a:solidFill>
              </a:rPr>
              <a:t>*Fonte: elaborazione IFEL-Dipartimento Economia Locale su dati Ministero per i Beni e le Attività Culturali, aggiornamento luglio 2014</a:t>
            </a:r>
          </a:p>
          <a:p>
            <a:r>
              <a:rPr lang="it-IT" sz="900">
                <a:solidFill>
                  <a:srgbClr val="000000"/>
                </a:solidFill>
              </a:rPr>
              <a:t>** </a:t>
            </a:r>
            <a:r>
              <a:rPr lang="it-IT" sz="900" i="1">
                <a:solidFill>
                  <a:srgbClr val="000000"/>
                </a:solidFill>
              </a:rPr>
              <a:t>Fonte: elaborazione IFEL-Dipartimento Economia Locale su dati Istat, 2006</a:t>
            </a:r>
          </a:p>
          <a:p>
            <a:r>
              <a:rPr lang="it-IT" sz="900" i="1">
                <a:solidFill>
                  <a:srgbClr val="000000"/>
                </a:solidFill>
              </a:rPr>
              <a:t>*** Fonte: elaborazione IFEL-Dipartimento Economia Locale su dati Confartigianato, 2014</a:t>
            </a:r>
            <a:endParaRPr lang="it-IT" sz="900" i="1"/>
          </a:p>
        </p:txBody>
      </p:sp>
      <p:pic>
        <p:nvPicPr>
          <p:cNvPr id="30726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13688" y="293688"/>
            <a:ext cx="8001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457200"/>
            <a:ext cx="8116888" cy="519113"/>
          </a:xfrm>
        </p:spPr>
        <p:txBody>
          <a:bodyPr/>
          <a:lstStyle/>
          <a:p>
            <a:pPr eaLnBrk="1" hangingPunct="1"/>
            <a:r>
              <a:rPr lang="it-IT" sz="2300" smtClean="0">
                <a:latin typeface="Arial" pitchFamily="34" charset="0"/>
              </a:rPr>
              <a:t>Il turismo internazionale cresce nel mondo e in Europa</a:t>
            </a:r>
          </a:p>
        </p:txBody>
      </p:sp>
      <p:sp>
        <p:nvSpPr>
          <p:cNvPr id="32770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DE52EE6-B83A-4F80-ABD8-093D7851737C}" type="slidenum">
              <a:rPr lang="it-IT"/>
              <a:pPr/>
              <a:t>12</a:t>
            </a:fld>
            <a:endParaRPr lang="it-IT"/>
          </a:p>
        </p:txBody>
      </p:sp>
      <p:sp>
        <p:nvSpPr>
          <p:cNvPr id="3277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2772" name="Rectangle 3"/>
          <p:cNvSpPr txBox="1">
            <a:spLocks noChangeArrowheads="1"/>
          </p:cNvSpPr>
          <p:nvPr/>
        </p:nvSpPr>
        <p:spPr bwMode="auto">
          <a:xfrm>
            <a:off x="541338" y="1676400"/>
            <a:ext cx="7250112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ct val="20000"/>
              </a:spcBef>
            </a:pPr>
            <a:r>
              <a:rPr lang="it-IT" sz="1800" b="1" i="1" u="sng">
                <a:solidFill>
                  <a:srgbClr val="005E7D"/>
                </a:solidFill>
              </a:rPr>
              <a:t>MONDO</a:t>
            </a:r>
            <a:r>
              <a:rPr lang="it-IT" sz="1800">
                <a:solidFill>
                  <a:srgbClr val="005E7D"/>
                </a:solidFill>
              </a:rPr>
              <a:t>:</a:t>
            </a:r>
          </a:p>
          <a:p>
            <a:pPr algn="just">
              <a:spcBef>
                <a:spcPct val="20000"/>
              </a:spcBef>
            </a:pPr>
            <a:r>
              <a:rPr lang="it-IT" sz="1800"/>
              <a:t>Il </a:t>
            </a:r>
            <a:r>
              <a:rPr lang="it-IT" sz="1800" b="1">
                <a:solidFill>
                  <a:srgbClr val="005E7D"/>
                </a:solidFill>
              </a:rPr>
              <a:t>turismo internazionale</a:t>
            </a:r>
            <a:r>
              <a:rPr lang="it-IT" sz="1800"/>
              <a:t>, nonostante la profonda crisi economica mondiale, ha fatto registrare, nel 2014, </a:t>
            </a:r>
            <a:r>
              <a:rPr lang="it-IT" sz="1800" b="1">
                <a:solidFill>
                  <a:srgbClr val="005E7D"/>
                </a:solidFill>
              </a:rPr>
              <a:t>una</a:t>
            </a:r>
            <a:r>
              <a:rPr lang="it-IT" sz="1800" b="1"/>
              <a:t> </a:t>
            </a:r>
            <a:r>
              <a:rPr lang="it-IT" sz="1800" b="1">
                <a:solidFill>
                  <a:srgbClr val="005E7D"/>
                </a:solidFill>
              </a:rPr>
              <a:t>crescita media del 4,7%, </a:t>
            </a:r>
            <a:r>
              <a:rPr lang="it-IT" sz="1800"/>
              <a:t>al di sopra del trend previsto di lungo periodo 2010-2020 (+ 3,8%) e della crescita media degli ultimi 10 anni (200/2014, +3,9%). </a:t>
            </a:r>
          </a:p>
          <a:p>
            <a:pPr algn="just">
              <a:spcBef>
                <a:spcPct val="20000"/>
              </a:spcBef>
              <a:buFontTx/>
              <a:buChar char="•"/>
            </a:pPr>
            <a:endParaRPr lang="it-IT" sz="1800"/>
          </a:p>
          <a:p>
            <a:pPr algn="just">
              <a:spcBef>
                <a:spcPct val="20000"/>
              </a:spcBef>
              <a:buFontTx/>
              <a:buChar char="•"/>
            </a:pPr>
            <a:endParaRPr lang="it-IT" sz="1800"/>
          </a:p>
          <a:p>
            <a:pPr algn="just">
              <a:spcBef>
                <a:spcPct val="20000"/>
              </a:spcBef>
            </a:pPr>
            <a:r>
              <a:rPr lang="it-IT" sz="1800" b="1" i="1" u="sng">
                <a:solidFill>
                  <a:srgbClr val="005E7D"/>
                </a:solidFill>
              </a:rPr>
              <a:t>EUROPA</a:t>
            </a:r>
            <a:r>
              <a:rPr lang="it-IT" sz="1800">
                <a:solidFill>
                  <a:srgbClr val="005E7D"/>
                </a:solidFill>
              </a:rPr>
              <a:t>:</a:t>
            </a:r>
          </a:p>
          <a:p>
            <a:pPr algn="just">
              <a:spcBef>
                <a:spcPct val="20000"/>
              </a:spcBef>
            </a:pPr>
            <a:r>
              <a:rPr lang="it-IT" sz="1800"/>
              <a:t>Nel 2014 </a:t>
            </a:r>
            <a:r>
              <a:rPr lang="it-IT" sz="1800" b="1">
                <a:solidFill>
                  <a:srgbClr val="005E7D"/>
                </a:solidFill>
              </a:rPr>
              <a:t>gli arrivi internazionali in Europa</a:t>
            </a:r>
            <a:r>
              <a:rPr lang="it-IT" sz="1800"/>
              <a:t>, la regione più visitata al mondo, sfiorano i 600 milioni e </a:t>
            </a:r>
            <a:r>
              <a:rPr lang="it-IT" sz="1800" b="1">
                <a:solidFill>
                  <a:srgbClr val="005E7D"/>
                </a:solidFill>
              </a:rPr>
              <a:t>registrano un aumento del 3,9% </a:t>
            </a:r>
            <a:r>
              <a:rPr lang="it-IT" sz="1800"/>
              <a:t>rispetto al 2013.</a:t>
            </a:r>
          </a:p>
          <a:p>
            <a:pPr algn="just">
              <a:spcBef>
                <a:spcPct val="20000"/>
              </a:spcBef>
              <a:buFontTx/>
              <a:buChar char="•"/>
            </a:pPr>
            <a:endParaRPr lang="it-IT" sz="1800"/>
          </a:p>
          <a:p>
            <a:pPr algn="just">
              <a:spcBef>
                <a:spcPct val="20000"/>
              </a:spcBef>
              <a:buFontTx/>
              <a:buChar char="•"/>
            </a:pPr>
            <a:endParaRPr lang="it-IT" sz="1800"/>
          </a:p>
          <a:p>
            <a:pPr algn="just">
              <a:spcBef>
                <a:spcPct val="20000"/>
              </a:spcBef>
              <a:buFontTx/>
              <a:buChar char="•"/>
            </a:pPr>
            <a:endParaRPr lang="it-IT" sz="1800"/>
          </a:p>
          <a:p>
            <a:pPr algn="just">
              <a:spcBef>
                <a:spcPct val="20000"/>
              </a:spcBef>
              <a:buFontTx/>
              <a:buChar char="•"/>
            </a:pPr>
            <a:endParaRPr lang="it-IT" sz="1800"/>
          </a:p>
        </p:txBody>
      </p:sp>
      <p:sp>
        <p:nvSpPr>
          <p:cNvPr id="10" name="Rettangolo 9"/>
          <p:cNvSpPr/>
          <p:nvPr/>
        </p:nvSpPr>
        <p:spPr>
          <a:xfrm>
            <a:off x="228600" y="6230938"/>
            <a:ext cx="7562850" cy="2301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it-IT" sz="900" i="1" kern="0" dirty="0">
                <a:solidFill>
                  <a:srgbClr val="000000"/>
                </a:solidFill>
                <a:latin typeface="Arial"/>
                <a:ea typeface="ヒラギノ角ゴ Pro W3"/>
              </a:rPr>
              <a:t>Fonte:  Dati </a:t>
            </a:r>
            <a:r>
              <a:rPr lang="en-US" sz="900" i="1" dirty="0"/>
              <a:t>UNWTO, World Tourism Barometer  2014</a:t>
            </a:r>
          </a:p>
        </p:txBody>
      </p:sp>
      <p:pic>
        <p:nvPicPr>
          <p:cNvPr id="3277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13688" y="293688"/>
            <a:ext cx="8001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396875" y="246063"/>
            <a:ext cx="7226300" cy="519112"/>
          </a:xfrm>
        </p:spPr>
        <p:txBody>
          <a:bodyPr/>
          <a:lstStyle/>
          <a:p>
            <a:pPr eaLnBrk="1" hangingPunct="1"/>
            <a:r>
              <a:rPr lang="it-IT" smtClean="0">
                <a:latin typeface="Arial" pitchFamily="34" charset="0"/>
              </a:rPr>
              <a:t>In Italia i turisti stranieri aumentano</a:t>
            </a:r>
          </a:p>
        </p:txBody>
      </p:sp>
      <p:sp>
        <p:nvSpPr>
          <p:cNvPr id="34818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F9E285D-C8A1-482A-B185-7EFE33D6C2CF}" type="slidenum">
              <a:rPr lang="it-IT"/>
              <a:pPr/>
              <a:t>13</a:t>
            </a:fld>
            <a:endParaRPr lang="it-IT"/>
          </a:p>
        </p:txBody>
      </p:sp>
      <p:sp>
        <p:nvSpPr>
          <p:cNvPr id="348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4820" name="Rectangle 3"/>
          <p:cNvSpPr txBox="1">
            <a:spLocks noChangeArrowheads="1"/>
          </p:cNvSpPr>
          <p:nvPr/>
        </p:nvSpPr>
        <p:spPr bwMode="auto">
          <a:xfrm>
            <a:off x="228600" y="1016000"/>
            <a:ext cx="7562850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it-IT" sz="1800" b="1">
                <a:solidFill>
                  <a:srgbClr val="005E7D"/>
                </a:solidFill>
              </a:rPr>
              <a:t>Gli arrivi in Italia degli stranieri aumentano del 3,1% dal 2012 al 2013</a:t>
            </a:r>
            <a:r>
              <a:rPr lang="it-IT" sz="1800"/>
              <a:t> (contro la diminuzione del 2,5% degli italiani) e tale crescita riguarda la ricettività alberghiera (+2,9%), ma soprattutto </a:t>
            </a:r>
            <a:r>
              <a:rPr lang="it-IT" sz="1800" b="1">
                <a:solidFill>
                  <a:srgbClr val="005E7D"/>
                </a:solidFill>
              </a:rPr>
              <a:t>il comparto extralberghiero (+4,1%)</a:t>
            </a:r>
            <a:r>
              <a:rPr lang="it-IT" sz="1800">
                <a:solidFill>
                  <a:schemeClr val="tx2"/>
                </a:solidFill>
              </a:rPr>
              <a:t>*.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endParaRPr lang="it-IT" sz="1500" b="1">
              <a:solidFill>
                <a:srgbClr val="005E7D"/>
              </a:solidFill>
            </a:endParaRP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it-IT" sz="1800"/>
              <a:t>Gli stranieri permangono più a lungo e </a:t>
            </a:r>
            <a:r>
              <a:rPr lang="it-IT" sz="1800" b="1">
                <a:solidFill>
                  <a:srgbClr val="005E7D"/>
                </a:solidFill>
              </a:rPr>
              <a:t>nel 68% dei casi sono tornati almeno una volta nel nostro paese </a:t>
            </a:r>
            <a:r>
              <a:rPr lang="it-IT" sz="1800"/>
              <a:t>e ben il 21% è tornato più di 10 volte, contro il 14% che è tornato una sola volta**.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endParaRPr lang="it-IT" sz="1800"/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1770063" y="3424238"/>
          <a:ext cx="5010150" cy="2935287"/>
        </p:xfrm>
        <a:graphic>
          <a:graphicData uri="http://schemas.openxmlformats.org/drawingml/2006/table">
            <a:tbl>
              <a:tblPr/>
              <a:tblGrid>
                <a:gridCol w="1211262"/>
                <a:gridCol w="1630363"/>
                <a:gridCol w="2168525"/>
              </a:tblGrid>
              <a:tr h="385763">
                <a:tc gridSpan="3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Tabella 2 – Variazione % dei movimenti turistici italiani e stranieri per tipologia di esercizi ricettivi, 2013/2012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00025"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Ricettività Alberghiera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9208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Italiani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Stranieri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208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Arrivi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-2,6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2,9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Presenze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-3,4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3,0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0025"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Ricettività Extralberghiera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9208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Italiani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Stranieri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208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Arrivi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-2,4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4,1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208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Presenze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-5,4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1,0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0025"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Ricettività totale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Italiani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Stranieri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Arrivi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-2,5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3,1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Presenze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-4,1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2,3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4625">
                <a:tc gridSpan="3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ヒラギノ角ゴ Pro W3" charset="-128"/>
                        </a:rPr>
                        <a:t>Fonte: elaborazione IFEL-Dipartimento Economia Locale su dati su dati ISTAT, 2013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871" name="Rettangolo 7"/>
          <p:cNvSpPr>
            <a:spLocks noChangeArrowheads="1"/>
          </p:cNvSpPr>
          <p:nvPr/>
        </p:nvSpPr>
        <p:spPr bwMode="auto">
          <a:xfrm>
            <a:off x="228600" y="6400800"/>
            <a:ext cx="75628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>
                <a:solidFill>
                  <a:srgbClr val="000000"/>
                </a:solidFill>
              </a:rPr>
              <a:t>*  Fonte: elaborazione IFEL-Dipartimento Economia Locale su dati ISTAT , 2013</a:t>
            </a:r>
          </a:p>
          <a:p>
            <a:r>
              <a:rPr lang="it-IT" sz="800" i="1">
                <a:solidFill>
                  <a:srgbClr val="000000"/>
                </a:solidFill>
              </a:rPr>
              <a:t>** Fonte: elaborazione IFEL-Dipartimento Economia Locale su dati Banca d</a:t>
            </a:r>
            <a:r>
              <a:rPr lang="ja-JP" altLang="it-IT" sz="800" i="1">
                <a:solidFill>
                  <a:srgbClr val="000000"/>
                </a:solidFill>
              </a:rPr>
              <a:t>’</a:t>
            </a:r>
            <a:r>
              <a:rPr lang="it-IT" altLang="ja-JP" sz="800" i="1">
                <a:solidFill>
                  <a:srgbClr val="000000"/>
                </a:solidFill>
              </a:rPr>
              <a:t>Italia, 2015</a:t>
            </a:r>
            <a:endParaRPr lang="it-IT" sz="800" i="1"/>
          </a:p>
        </p:txBody>
      </p:sp>
      <p:pic>
        <p:nvPicPr>
          <p:cNvPr id="3487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13688" y="293688"/>
            <a:ext cx="8001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>
                <a:latin typeface="Arial" pitchFamily="34" charset="0"/>
              </a:rPr>
              <a:t>I nostri territori: la modernità dell</a:t>
            </a:r>
            <a:r>
              <a:rPr lang="it-IT" altLang="it-IT" smtClean="0">
                <a:latin typeface="Arial" pitchFamily="34" charset="0"/>
              </a:rPr>
              <a:t>’</a:t>
            </a:r>
            <a:r>
              <a:rPr lang="it-IT" smtClean="0">
                <a:latin typeface="Arial" pitchFamily="34" charset="0"/>
              </a:rPr>
              <a:t>unicità</a:t>
            </a:r>
          </a:p>
        </p:txBody>
      </p:sp>
      <p:sp>
        <p:nvSpPr>
          <p:cNvPr id="36866" name="Segnaposto numero diapositiva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41A1F8F-3429-4A69-BFB8-AA942691E8B6}" type="slidenum">
              <a:rPr lang="it-IT"/>
              <a:pPr/>
              <a:t>14</a:t>
            </a:fld>
            <a:endParaRPr lang="it-IT"/>
          </a:p>
        </p:txBody>
      </p:sp>
      <p:sp>
        <p:nvSpPr>
          <p:cNvPr id="36867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36868" name="Rectangle 3"/>
          <p:cNvSpPr txBox="1">
            <a:spLocks noChangeArrowheads="1"/>
          </p:cNvSpPr>
          <p:nvPr/>
        </p:nvSpPr>
        <p:spPr bwMode="auto">
          <a:xfrm>
            <a:off x="342900" y="1208088"/>
            <a:ext cx="761365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ct val="20000"/>
              </a:spcBef>
            </a:pPr>
            <a:r>
              <a:rPr lang="it-IT" sz="1800" b="1" i="1">
                <a:solidFill>
                  <a:srgbClr val="005E7D"/>
                </a:solidFill>
              </a:rPr>
              <a:t>SU COSA PUNTARE…</a:t>
            </a:r>
          </a:p>
          <a:p>
            <a:pPr algn="just">
              <a:spcBef>
                <a:spcPct val="20000"/>
              </a:spcBef>
              <a:buFontTx/>
              <a:buChar char="•"/>
            </a:pPr>
            <a:endParaRPr lang="it-IT" sz="1800"/>
          </a:p>
          <a:p>
            <a:pPr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it-IT" sz="1800"/>
              <a:t>La </a:t>
            </a:r>
            <a:r>
              <a:rPr lang="it-IT" sz="1800" b="1">
                <a:solidFill>
                  <a:srgbClr val="005E7D"/>
                </a:solidFill>
              </a:rPr>
              <a:t>modernità dell</a:t>
            </a:r>
            <a:r>
              <a:rPr lang="ja-JP" altLang="it-IT" sz="1800" b="1">
                <a:solidFill>
                  <a:srgbClr val="005E7D"/>
                </a:solidFill>
              </a:rPr>
              <a:t>’</a:t>
            </a:r>
            <a:r>
              <a:rPr lang="it-IT" altLang="ja-JP" sz="1800" b="1">
                <a:solidFill>
                  <a:srgbClr val="005E7D"/>
                </a:solidFill>
              </a:rPr>
              <a:t>Italia</a:t>
            </a:r>
            <a:r>
              <a:rPr lang="it-IT" altLang="ja-JP" sz="1800"/>
              <a:t>, che sta: </a:t>
            </a:r>
          </a:p>
          <a:p>
            <a:pPr marL="800100" lvl="1" indent="-34290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it-IT" sz="1800"/>
              <a:t>nella </a:t>
            </a:r>
            <a:r>
              <a:rPr lang="it-IT" sz="1800" b="1">
                <a:solidFill>
                  <a:srgbClr val="005E7D"/>
                </a:solidFill>
              </a:rPr>
              <a:t>tipicità </a:t>
            </a:r>
            <a:r>
              <a:rPr lang="it-IT" sz="1800"/>
              <a:t>della nostra offerta culturale, enogastronomica, artigianale, naturalistica;</a:t>
            </a:r>
          </a:p>
          <a:p>
            <a:pPr marL="800100" lvl="1" indent="-34290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it-IT" sz="1800"/>
              <a:t>nella </a:t>
            </a:r>
            <a:r>
              <a:rPr lang="it-IT" sz="1800" b="1">
                <a:solidFill>
                  <a:srgbClr val="005E7D"/>
                </a:solidFill>
              </a:rPr>
              <a:t>differenza</a:t>
            </a:r>
            <a:r>
              <a:rPr lang="it-IT" sz="1800"/>
              <a:t> di identità, tradizioni e cultura dei nostri territori;</a:t>
            </a:r>
          </a:p>
          <a:p>
            <a:pPr marL="800100" lvl="1" indent="-34290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it-IT" sz="1800"/>
              <a:t>nell</a:t>
            </a:r>
            <a:r>
              <a:rPr lang="ja-JP" altLang="it-IT" sz="1800"/>
              <a:t>’</a:t>
            </a:r>
            <a:r>
              <a:rPr lang="it-IT" altLang="ja-JP" sz="1800" b="1">
                <a:solidFill>
                  <a:srgbClr val="005E7D"/>
                </a:solidFill>
              </a:rPr>
              <a:t>unicità</a:t>
            </a:r>
            <a:r>
              <a:rPr lang="it-IT" altLang="ja-JP" sz="1800"/>
              <a:t> dell</a:t>
            </a:r>
            <a:r>
              <a:rPr lang="ja-JP" altLang="it-IT" sz="1800"/>
              <a:t>’</a:t>
            </a:r>
            <a:r>
              <a:rPr lang="it-IT" altLang="ja-JP" sz="1800" b="1">
                <a:solidFill>
                  <a:srgbClr val="005E7D"/>
                </a:solidFill>
              </a:rPr>
              <a:t>esperienza di viaggio</a:t>
            </a:r>
            <a:r>
              <a:rPr lang="it-IT" altLang="ja-JP" sz="1800">
                <a:solidFill>
                  <a:schemeClr val="tx2"/>
                </a:solidFill>
              </a:rPr>
              <a:t>.</a:t>
            </a:r>
          </a:p>
          <a:p>
            <a:pPr marL="800100" lvl="1" indent="-342900" algn="just">
              <a:spcBef>
                <a:spcPct val="20000"/>
              </a:spcBef>
              <a:buFont typeface="Wingdings" pitchFamily="2" charset="2"/>
              <a:buChar char="ü"/>
            </a:pPr>
            <a:endParaRPr lang="it-IT" sz="1800" b="1">
              <a:solidFill>
                <a:srgbClr val="005E7D"/>
              </a:solidFill>
            </a:endParaRPr>
          </a:p>
          <a:p>
            <a:pPr marL="800100" lvl="1" indent="-342900" algn="just">
              <a:spcBef>
                <a:spcPct val="20000"/>
              </a:spcBef>
              <a:buFont typeface="Wingdings" pitchFamily="2" charset="2"/>
              <a:buChar char="ü"/>
            </a:pPr>
            <a:endParaRPr lang="it-IT" sz="1800">
              <a:solidFill>
                <a:srgbClr val="005E7D"/>
              </a:solidFill>
            </a:endParaRPr>
          </a:p>
          <a:p>
            <a:pPr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it-IT" sz="1800"/>
              <a:t>I </a:t>
            </a:r>
            <a:r>
              <a:rPr lang="it-IT" sz="1800" b="1">
                <a:solidFill>
                  <a:srgbClr val="005E7D"/>
                </a:solidFill>
              </a:rPr>
              <a:t>comuni dovranno essere sempre più impegnati a: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it-IT" sz="1800"/>
              <a:t>garantire una tutela e una valorizzazione del patrimonio naturalistico, ambientale e paesaggistico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it-IT" sz="1800"/>
              <a:t>migliorare i processi di semplificazione amministrativa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it-IT" sz="1800"/>
              <a:t>migliorare l</a:t>
            </a:r>
            <a:r>
              <a:rPr lang="ja-JP" altLang="it-IT" sz="1800"/>
              <a:t>’</a:t>
            </a:r>
            <a:r>
              <a:rPr lang="it-IT" altLang="ja-JP" sz="1800"/>
              <a:t>offerta dei servizi di base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it-IT" sz="1800"/>
              <a:t>favorire i processi di apprendimento e i percorsi di professionalizzazione 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it-IT" sz="1800"/>
              <a:t>incentivare l</a:t>
            </a:r>
            <a:r>
              <a:rPr lang="ja-JP" altLang="it-IT" sz="1800"/>
              <a:t>’</a:t>
            </a:r>
            <a:r>
              <a:rPr lang="it-IT" altLang="ja-JP" sz="1800"/>
              <a:t>infrastrutturazione immateriale</a:t>
            </a:r>
            <a:endParaRPr lang="it-IT" sz="1800"/>
          </a:p>
        </p:txBody>
      </p:sp>
      <p:sp>
        <p:nvSpPr>
          <p:cNvPr id="6" name="Freccia in giù 5"/>
          <p:cNvSpPr/>
          <p:nvPr/>
        </p:nvSpPr>
        <p:spPr bwMode="auto">
          <a:xfrm>
            <a:off x="3497263" y="3516313"/>
            <a:ext cx="1495425" cy="417512"/>
          </a:xfrm>
          <a:prstGeom prst="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pic>
        <p:nvPicPr>
          <p:cNvPr id="3687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13688" y="293688"/>
            <a:ext cx="8001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  <a:cs typeface="ヒラギノ角ゴ Pro W3" charset="0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HD macpro:Applications:Microsoft Office 2004:Modelli:Presentazioni:Strutture:Acqua e luce</Template>
  <TotalTime>809</TotalTime>
  <Words>1280</Words>
  <Application>Microsoft Macintosh PowerPoint</Application>
  <PresentationFormat>Presentazione su schermo (4:3)</PresentationFormat>
  <Paragraphs>194</Paragraphs>
  <Slides>14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Arial</vt:lpstr>
      <vt:lpstr>ヒラギノ角ゴ Pro W3</vt:lpstr>
      <vt:lpstr>ＭＳ Ｐゴシック</vt:lpstr>
      <vt:lpstr>Wingdings</vt:lpstr>
      <vt:lpstr>Presentazione vuota</vt:lpstr>
      <vt:lpstr>Diapositiva 1</vt:lpstr>
      <vt:lpstr>La Carta di Milano per dibattere</vt:lpstr>
      <vt:lpstr>Il valore del comparto agricolo</vt:lpstr>
      <vt:lpstr>6 comuni italiani su 10 sono specializzati nell’agricoltura</vt:lpstr>
      <vt:lpstr>Un’agricoltura innovativa e di qualità</vt:lpstr>
      <vt:lpstr>Le aziende agricole DOP e IGP si diffondono nei nostri territori</vt:lpstr>
      <vt:lpstr>Comuni del tipico per la tutela e la valorizzazione delle identità locali</vt:lpstr>
      <vt:lpstr>Le spese turistiche in Italia</vt:lpstr>
      <vt:lpstr>Un patrimonio che i turisti amano</vt:lpstr>
      <vt:lpstr>La diffusione dei musei statali e non statali nei comuni italiani </vt:lpstr>
      <vt:lpstr>Un patrimonio culturale e naturalistico unico</vt:lpstr>
      <vt:lpstr>Il turismo internazionale cresce nel mondo e in Europa</vt:lpstr>
      <vt:lpstr>In Italia i turisti stranieri aumentano</vt:lpstr>
      <vt:lpstr>I nostri territori: la modernità dell’unicità</vt:lpstr>
    </vt:vector>
  </TitlesOfParts>
  <Company>BACKUP comunicazione S.r.l.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Pasquale Cimaroli</dc:creator>
  <cp:lastModifiedBy>Admin</cp:lastModifiedBy>
  <cp:revision>157</cp:revision>
  <cp:lastPrinted>2015-02-20T17:41:56Z</cp:lastPrinted>
  <dcterms:created xsi:type="dcterms:W3CDTF">2011-05-20T13:11:45Z</dcterms:created>
  <dcterms:modified xsi:type="dcterms:W3CDTF">2015-02-21T10:43:23Z</dcterms:modified>
</cp:coreProperties>
</file>