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5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4" r:id="rId3"/>
    <p:sldId id="267" r:id="rId4"/>
    <p:sldId id="266" r:id="rId5"/>
    <p:sldId id="324" r:id="rId6"/>
    <p:sldId id="323" r:id="rId7"/>
    <p:sldId id="291" r:id="rId8"/>
    <p:sldId id="292" r:id="rId9"/>
    <p:sldId id="293" r:id="rId10"/>
    <p:sldId id="294" r:id="rId11"/>
    <p:sldId id="319" r:id="rId12"/>
    <p:sldId id="321" r:id="rId13"/>
    <p:sldId id="312" r:id="rId14"/>
    <p:sldId id="313" r:id="rId15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F8D8"/>
    <a:srgbClr val="EEE8D1"/>
    <a:srgbClr val="F6F3D7"/>
    <a:srgbClr val="CE7070"/>
    <a:srgbClr val="D1C39F"/>
    <a:srgbClr val="CCAE72"/>
    <a:srgbClr val="B377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ile medio 2 - Color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98" autoAdjust="0"/>
    <p:restoredTop sz="94660"/>
  </p:normalViewPr>
  <p:slideViewPr>
    <p:cSldViewPr>
      <p:cViewPr varScale="1">
        <p:scale>
          <a:sx n="70" d="100"/>
          <a:sy n="70" d="100"/>
        </p:scale>
        <p:origin x="140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onia\AppData\Roaming\Skype\My%20Skype%20Received%20Files\residenti_demo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onia\AppData\Roaming\Skype\My%20Skype%20Received%20Files\residenti_demo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onia\AppData\Roaming\Skype\My%20Skype%20Received%20Files\residenti_demo(1)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onia\AppData\Roaming\Skype\My%20Skype%20Received%20Files\residenti_demo(4)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onia\AppData\Roaming\Skype\My%20Skype%20Received%20Files\residenti_demo(2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2005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27236548556430584"/>
          <c:y val="0.10897710702828819"/>
          <c:w val="0.51360258092738131"/>
          <c:h val="0.85600430154564011"/>
        </c:manualLayout>
      </c:layout>
      <c:pie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00B050"/>
              </a:solidFill>
            </c:spPr>
          </c:dPt>
          <c:dPt>
            <c:idx val="1"/>
            <c:bubble3D val="0"/>
            <c:explosion val="26"/>
          </c:dPt>
          <c:dLbls>
            <c:dLbl>
              <c:idx val="0"/>
              <c:layout>
                <c:manualLayout>
                  <c:x val="-9.452409771234023E-3"/>
                  <c:y val="-3.066077981083733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Stranieri
3,8%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652837793851368E-2"/>
                  <c:y val="-1.2711036486956477E-2"/>
                </c:manualLayout>
              </c:layout>
              <c:numFmt formatCode="0.0%" sourceLinked="0"/>
              <c:spPr/>
              <c:txPr>
                <a:bodyPr/>
                <a:lstStyle/>
                <a:p>
                  <a:pPr>
                    <a:defRPr sz="180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defRPr>
                  </a:pPr>
                  <a:endParaRPr lang="it-IT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solidFill>
                      <a:schemeClr val="tx1">
                        <a:lumMod val="65000"/>
                        <a:lumOff val="35000"/>
                      </a:schemeClr>
                    </a:solidFill>
                  </a:defRPr>
                </a:pPr>
                <a:endParaRPr lang="it-IT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pop_1gen!$AC$6:$AD$6</c:f>
              <c:strCache>
                <c:ptCount val="2"/>
                <c:pt idx="0">
                  <c:v>Stranieri</c:v>
                </c:pt>
                <c:pt idx="1">
                  <c:v>Italiani</c:v>
                </c:pt>
              </c:strCache>
            </c:strRef>
          </c:cat>
          <c:val>
            <c:numRef>
              <c:f>pop_1gen!$AC$10:$AD$10</c:f>
              <c:numCache>
                <c:formatCode>0.0</c:formatCode>
                <c:ptCount val="2"/>
                <c:pt idx="0">
                  <c:v>3.8194167325431168</c:v>
                </c:pt>
                <c:pt idx="1">
                  <c:v>96.180583267456555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46"/>
      </c:pieChart>
    </c:plotArea>
    <c:plotVisOnly val="1"/>
    <c:dispBlanksAs val="zero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2015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27236548556430584"/>
          <c:y val="0.10897710702828819"/>
          <c:w val="0.51360258092738131"/>
          <c:h val="0.85600430154564011"/>
        </c:manualLayout>
      </c:layout>
      <c:pie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00B050"/>
              </a:solidFill>
            </c:spPr>
          </c:dPt>
          <c:dPt>
            <c:idx val="1"/>
            <c:bubble3D val="0"/>
            <c:explosion val="26"/>
          </c:dPt>
          <c:dLbls>
            <c:dLbl>
              <c:idx val="0"/>
              <c:layout>
                <c:manualLayout>
                  <c:x val="-4.0414748155554736E-3"/>
                  <c:y val="-0.14539059152157696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Stranieri
8,2%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5.6198231060746458E-2"/>
                  <c:y val="4.8668534184032483E-2"/>
                </c:manualLayout>
              </c:layout>
              <c:numFmt formatCode="0.0%" sourceLinked="0"/>
              <c:spPr/>
              <c:txPr>
                <a:bodyPr/>
                <a:lstStyle/>
                <a:p>
                  <a:pPr>
                    <a:defRPr sz="1800" b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defRPr>
                  </a:pPr>
                  <a:endParaRPr lang="it-IT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0">
                    <a:solidFill>
                      <a:schemeClr val="tx1">
                        <a:lumMod val="65000"/>
                        <a:lumOff val="35000"/>
                      </a:schemeClr>
                    </a:solidFill>
                  </a:defRPr>
                </a:pPr>
                <a:endParaRPr lang="it-IT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pop_1gen!$AC$6:$AD$6</c:f>
              <c:strCache>
                <c:ptCount val="2"/>
                <c:pt idx="0">
                  <c:v>Stranieri</c:v>
                </c:pt>
                <c:pt idx="1">
                  <c:v>Italiani</c:v>
                </c:pt>
              </c:strCache>
            </c:strRef>
          </c:cat>
          <c:val>
            <c:numRef>
              <c:f>pop_1gen!$AC$20:$AD$20</c:f>
              <c:numCache>
                <c:formatCode>0.0</c:formatCode>
                <c:ptCount val="2"/>
                <c:pt idx="0">
                  <c:v>8.2480245449293239</c:v>
                </c:pt>
                <c:pt idx="1">
                  <c:v>91.751975455070692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46"/>
      </c:pieChart>
    </c:plotArea>
    <c:plotVisOnly val="1"/>
    <c:dispBlanksAs val="zero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classi_età!$K$16</c:f>
              <c:strCache>
                <c:ptCount val="1"/>
                <c:pt idx="0">
                  <c:v>0-5 anni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/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classi_età!$L$28:$M$28</c:f>
              <c:strCache>
                <c:ptCount val="2"/>
                <c:pt idx="0">
                  <c:v>Totale</c:v>
                </c:pt>
                <c:pt idx="1">
                  <c:v>Stranieri</c:v>
                </c:pt>
              </c:strCache>
            </c:strRef>
          </c:cat>
          <c:val>
            <c:numRef>
              <c:f>(classi_età!$N$16,classi_età!$Q$16)</c:f>
              <c:numCache>
                <c:formatCode>#,##0.0</c:formatCode>
                <c:ptCount val="2"/>
                <c:pt idx="0">
                  <c:v>5.3023004357617118</c:v>
                </c:pt>
                <c:pt idx="1">
                  <c:v>8.9992754919445499</c:v>
                </c:pt>
              </c:numCache>
            </c:numRef>
          </c:val>
        </c:ser>
        <c:ser>
          <c:idx val="1"/>
          <c:order val="1"/>
          <c:tx>
            <c:strRef>
              <c:f>classi_età!$K$17</c:f>
              <c:strCache>
                <c:ptCount val="1"/>
                <c:pt idx="0">
                  <c:v>6-14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/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classi_età!$L$28:$M$28</c:f>
              <c:strCache>
                <c:ptCount val="2"/>
                <c:pt idx="0">
                  <c:v>Totale</c:v>
                </c:pt>
                <c:pt idx="1">
                  <c:v>Stranieri</c:v>
                </c:pt>
              </c:strCache>
            </c:strRef>
          </c:cat>
          <c:val>
            <c:numRef>
              <c:f>(classi_età!$N$17,classi_età!$Q$17)</c:f>
              <c:numCache>
                <c:formatCode>0.0</c:formatCode>
                <c:ptCount val="2"/>
                <c:pt idx="0">
                  <c:v>8.4867243379341257</c:v>
                </c:pt>
                <c:pt idx="1">
                  <c:v>9.8820864635451748</c:v>
                </c:pt>
              </c:numCache>
            </c:numRef>
          </c:val>
        </c:ser>
        <c:ser>
          <c:idx val="2"/>
          <c:order val="2"/>
          <c:tx>
            <c:strRef>
              <c:f>classi_età!$K$19</c:f>
              <c:strCache>
                <c:ptCount val="1"/>
                <c:pt idx="0">
                  <c:v>15-64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/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classi_età!$L$28:$M$28</c:f>
              <c:strCache>
                <c:ptCount val="2"/>
                <c:pt idx="0">
                  <c:v>Totale</c:v>
                </c:pt>
                <c:pt idx="1">
                  <c:v>Stranieri</c:v>
                </c:pt>
              </c:strCache>
            </c:strRef>
          </c:cat>
          <c:val>
            <c:numRef>
              <c:f>(classi_età!$N$19,classi_età!$Q$19)</c:f>
              <c:numCache>
                <c:formatCode>#,##0.0</c:formatCode>
                <c:ptCount val="2"/>
                <c:pt idx="0">
                  <c:v>64.467507951067674</c:v>
                </c:pt>
                <c:pt idx="1">
                  <c:v>78.107452541531558</c:v>
                </c:pt>
              </c:numCache>
            </c:numRef>
          </c:val>
        </c:ser>
        <c:ser>
          <c:idx val="3"/>
          <c:order val="3"/>
          <c:tx>
            <c:strRef>
              <c:f>classi_età!$K$20</c:f>
              <c:strCache>
                <c:ptCount val="1"/>
                <c:pt idx="0">
                  <c:v>65+</c:v>
                </c:pt>
              </c:strCache>
            </c:strRef>
          </c:tx>
          <c:invertIfNegative val="0"/>
          <c:dLbls>
            <c:dLbl>
              <c:idx val="1"/>
              <c:layout>
                <c:manualLayout>
                  <c:x val="-3.4246459907035683E-2"/>
                  <c:y val="3.92844572525228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/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classi_età!$L$28:$M$28</c:f>
              <c:strCache>
                <c:ptCount val="2"/>
                <c:pt idx="0">
                  <c:v>Totale</c:v>
                </c:pt>
                <c:pt idx="1">
                  <c:v>Stranieri</c:v>
                </c:pt>
              </c:strCache>
            </c:strRef>
          </c:cat>
          <c:val>
            <c:numRef>
              <c:f>(classi_età!$N$20,classi_età!$Q$20)</c:f>
              <c:numCache>
                <c:formatCode>#,##0.0</c:formatCode>
                <c:ptCount val="2"/>
                <c:pt idx="0">
                  <c:v>21.74346727523681</c:v>
                </c:pt>
                <c:pt idx="1">
                  <c:v>3.0111855029786994</c:v>
                </c:pt>
              </c:numCache>
            </c:numRef>
          </c:val>
        </c:ser>
        <c:ser>
          <c:idx val="4"/>
          <c:order val="4"/>
          <c:tx>
            <c:strRef>
              <c:f>classi_età!$K$21</c:f>
              <c:strCache>
                <c:ptCount val="1"/>
                <c:pt idx="0">
                  <c:v>80+</c:v>
                </c:pt>
              </c:strCache>
            </c:strRef>
          </c:tx>
          <c:invertIfNegative val="0"/>
          <c:dLbls>
            <c:dLbl>
              <c:idx val="1"/>
              <c:layout>
                <c:manualLayout>
                  <c:x val="3.2534136911683956E-2"/>
                  <c:y val="-5.61206532178897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>
                    <a:solidFill>
                      <a:schemeClr val="tx1"/>
                    </a:solidFill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classi_età!$L$28:$M$28</c:f>
              <c:strCache>
                <c:ptCount val="2"/>
                <c:pt idx="0">
                  <c:v>Totale</c:v>
                </c:pt>
                <c:pt idx="1">
                  <c:v>Stranieri</c:v>
                </c:pt>
              </c:strCache>
            </c:strRef>
          </c:cat>
          <c:val>
            <c:numRef>
              <c:f>(classi_età!$N$21,classi_età!$Q$21)</c:f>
              <c:numCache>
                <c:formatCode>#,##0.0</c:formatCode>
                <c:ptCount val="2"/>
                <c:pt idx="0">
                  <c:v>6.5423290746707181</c:v>
                </c:pt>
                <c:pt idx="1">
                  <c:v>0.37747009285389604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46214376"/>
        <c:axId val="546206144"/>
      </c:barChart>
      <c:catAx>
        <c:axId val="5462143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400" b="1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endParaRPr lang="it-IT"/>
          </a:p>
        </c:txPr>
        <c:crossAx val="546206144"/>
        <c:crosses val="autoZero"/>
        <c:auto val="1"/>
        <c:lblAlgn val="ctr"/>
        <c:lblOffset val="100"/>
        <c:noMultiLvlLbl val="0"/>
      </c:catAx>
      <c:valAx>
        <c:axId val="546206144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endParaRPr lang="it-IT"/>
          </a:p>
        </c:txPr>
        <c:crossAx val="546214376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b="1">
              <a:solidFill>
                <a:schemeClr val="tx1">
                  <a:lumMod val="65000"/>
                  <a:lumOff val="35000"/>
                </a:schemeClr>
              </a:solidFill>
            </a:defRPr>
          </a:pPr>
          <a:endParaRPr lang="it-IT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it-IT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fecondità_minori!$M$17</c:f>
              <c:strCache>
                <c:ptCount val="1"/>
                <c:pt idx="0">
                  <c:v>almeno un genitore italiano</c:v>
                </c:pt>
              </c:strCache>
            </c:strRef>
          </c:tx>
          <c:invertIfNegative val="0"/>
          <c:cat>
            <c:numRef>
              <c:f>fecondità_minori!$N$5:$Y$5</c:f>
              <c:numCache>
                <c:formatCode>General</c:formatCode>
                <c:ptCount val="12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</c:numCache>
            </c:numRef>
          </c:cat>
          <c:val>
            <c:numRef>
              <c:f>fecondità_minori!$N$17:$Y$17</c:f>
              <c:numCache>
                <c:formatCode>#,##0.0</c:formatCode>
                <c:ptCount val="12"/>
                <c:pt idx="0">
                  <c:v>93.844956008468401</c:v>
                </c:pt>
                <c:pt idx="1">
                  <c:v>93.902581342207583</c:v>
                </c:pt>
                <c:pt idx="2">
                  <c:v>91.577369666106861</c:v>
                </c:pt>
                <c:pt idx="3">
                  <c:v>90.720732312555498</c:v>
                </c:pt>
                <c:pt idx="4">
                  <c:v>89.825350214394405</c:v>
                </c:pt>
                <c:pt idx="5">
                  <c:v>88.658522756929543</c:v>
                </c:pt>
                <c:pt idx="6">
                  <c:v>87.549348537915279</c:v>
                </c:pt>
                <c:pt idx="7">
                  <c:v>86.444662200875428</c:v>
                </c:pt>
                <c:pt idx="8">
                  <c:v>86.087698301545672</c:v>
                </c:pt>
                <c:pt idx="9">
                  <c:v>85.514441283418435</c:v>
                </c:pt>
                <c:pt idx="10">
                  <c:v>84.942752297093989</c:v>
                </c:pt>
                <c:pt idx="11">
                  <c:v>84.876909982897473</c:v>
                </c:pt>
              </c:numCache>
            </c:numRef>
          </c:val>
        </c:ser>
        <c:ser>
          <c:idx val="1"/>
          <c:order val="1"/>
          <c:tx>
            <c:strRef>
              <c:f>fecondità_minori!$M$20</c:f>
              <c:strCache>
                <c:ptCount val="1"/>
                <c:pt idx="0">
                  <c:v>genitori entrambi stranieri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fecondità_minori!$N$5:$Y$5</c:f>
              <c:numCache>
                <c:formatCode>General</c:formatCode>
                <c:ptCount val="12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</c:numCache>
            </c:numRef>
          </c:cat>
          <c:val>
            <c:numRef>
              <c:f>fecondità_minori!$N$20:$Y$20</c:f>
              <c:numCache>
                <c:formatCode>#,##0.0</c:formatCode>
                <c:ptCount val="12"/>
                <c:pt idx="0">
                  <c:v>6.5587371482982855</c:v>
                </c:pt>
                <c:pt idx="1">
                  <c:v>6.4933450930083563</c:v>
                </c:pt>
                <c:pt idx="2">
                  <c:v>9.1972835260525603</c:v>
                </c:pt>
                <c:pt idx="3">
                  <c:v>10.228387107231683</c:v>
                </c:pt>
                <c:pt idx="4">
                  <c:v>11.327147360205544</c:v>
                </c:pt>
                <c:pt idx="5">
                  <c:v>12.792314704097018</c:v>
                </c:pt>
                <c:pt idx="6">
                  <c:v>14.221295383703097</c:v>
                </c:pt>
                <c:pt idx="7">
                  <c:v>15.680942529020427</c:v>
                </c:pt>
                <c:pt idx="8">
                  <c:v>16.160615248095827</c:v>
                </c:pt>
                <c:pt idx="9">
                  <c:v>16.939312821529594</c:v>
                </c:pt>
                <c:pt idx="10">
                  <c:v>17.726347799800575</c:v>
                </c:pt>
                <c:pt idx="11">
                  <c:v>17.817672698204731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46211240"/>
        <c:axId val="546207712"/>
      </c:barChart>
      <c:catAx>
        <c:axId val="5462112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546207712"/>
        <c:crosses val="autoZero"/>
        <c:auto val="1"/>
        <c:lblAlgn val="ctr"/>
        <c:lblOffset val="100"/>
        <c:noMultiLvlLbl val="0"/>
      </c:catAx>
      <c:valAx>
        <c:axId val="54620771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/>
                  <a:t>valori percentuali</a:t>
                </a:r>
              </a:p>
            </c:rich>
          </c:tx>
          <c:layout/>
          <c:overlay val="0"/>
        </c:title>
        <c:numFmt formatCode="0%" sourceLinked="0"/>
        <c:majorTickMark val="out"/>
        <c:minorTickMark val="none"/>
        <c:tickLblPos val="nextTo"/>
        <c:crossAx val="546211240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scuola!$B$33:$B$36</c:f>
              <c:strCache>
                <c:ptCount val="4"/>
                <c:pt idx="0">
                  <c:v>INFANZIA</c:v>
                </c:pt>
                <c:pt idx="1">
                  <c:v>PRIMARIA</c:v>
                </c:pt>
                <c:pt idx="2">
                  <c:v>SECONDARIA I GRADO</c:v>
                </c:pt>
                <c:pt idx="3">
                  <c:v>SECONDARIA II GRADO</c:v>
                </c:pt>
              </c:strCache>
            </c:strRef>
          </c:cat>
          <c:val>
            <c:numRef>
              <c:f>scuola!$C$33:$C$36</c:f>
              <c:numCache>
                <c:formatCode>General</c:formatCode>
                <c:ptCount val="4"/>
                <c:pt idx="0">
                  <c:v>80.400000000000006</c:v>
                </c:pt>
                <c:pt idx="1">
                  <c:v>54.1</c:v>
                </c:pt>
                <c:pt idx="2">
                  <c:v>27.9</c:v>
                </c:pt>
                <c:pt idx="3">
                  <c:v>10.200000000000001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46210456"/>
        <c:axId val="546212024"/>
      </c:barChart>
      <c:catAx>
        <c:axId val="5462104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46212024"/>
        <c:crosses val="autoZero"/>
        <c:auto val="1"/>
        <c:lblAlgn val="ctr"/>
        <c:lblOffset val="100"/>
        <c:noMultiLvlLbl val="0"/>
      </c:catAx>
      <c:valAx>
        <c:axId val="5462120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54621045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C8BFA7E-4CF2-40AB-86AE-3D1643172F43}" type="doc">
      <dgm:prSet loTypeId="urn:microsoft.com/office/officeart/2005/8/layout/vList2" loCatId="list" qsTypeId="urn:microsoft.com/office/officeart/2005/8/quickstyle/simple2" qsCatId="simple" csTypeId="urn:microsoft.com/office/officeart/2005/8/colors/accent2_5" csCatId="accent2" phldr="1"/>
      <dgm:spPr/>
      <dgm:t>
        <a:bodyPr/>
        <a:lstStyle/>
        <a:p>
          <a:endParaRPr lang="it-IT"/>
        </a:p>
      </dgm:t>
    </dgm:pt>
    <dgm:pt modelId="{1E6C03E7-C516-4A87-B1D2-4CCA07C5FCCF}">
      <dgm:prSet custT="1"/>
      <dgm:spPr/>
      <dgm:t>
        <a:bodyPr/>
        <a:lstStyle/>
        <a:p>
          <a:pPr rtl="0"/>
          <a:r>
            <a:rPr lang="it-IT" sz="2400" b="1" dirty="0" smtClean="0"/>
            <a:t>Cresce la percentuale dei minori stranieri </a:t>
          </a:r>
        </a:p>
        <a:p>
          <a:pPr rtl="0"/>
          <a:r>
            <a:rPr lang="it-IT" sz="2400" b="1" dirty="0" smtClean="0"/>
            <a:t>nel 2005 erano il 4.6%</a:t>
          </a:r>
        </a:p>
        <a:p>
          <a:pPr rtl="0"/>
          <a:r>
            <a:rPr lang="it-IT" sz="2400" b="1" dirty="0" smtClean="0"/>
            <a:t>nel 2015 sono il 10,7%</a:t>
          </a:r>
        </a:p>
        <a:p>
          <a:pPr rtl="0"/>
          <a:r>
            <a:rPr lang="it-IT" sz="2400" b="1" dirty="0" smtClean="0"/>
            <a:t>nel 2019 saranno oltre il 20%</a:t>
          </a:r>
          <a:endParaRPr lang="it-IT" sz="2400" dirty="0"/>
        </a:p>
      </dgm:t>
    </dgm:pt>
    <dgm:pt modelId="{98CD3BC5-4E60-4DB8-BD8D-0C98660887D5}" type="parTrans" cxnId="{1DFCBE6E-C267-42F2-A1BA-9028BD8AC528}">
      <dgm:prSet/>
      <dgm:spPr/>
      <dgm:t>
        <a:bodyPr/>
        <a:lstStyle/>
        <a:p>
          <a:endParaRPr lang="it-IT"/>
        </a:p>
      </dgm:t>
    </dgm:pt>
    <dgm:pt modelId="{5B83A819-7125-435A-822C-724CE07717E0}" type="sibTrans" cxnId="{1DFCBE6E-C267-42F2-A1BA-9028BD8AC528}">
      <dgm:prSet/>
      <dgm:spPr/>
      <dgm:t>
        <a:bodyPr/>
        <a:lstStyle/>
        <a:p>
          <a:endParaRPr lang="it-IT"/>
        </a:p>
      </dgm:t>
    </dgm:pt>
    <dgm:pt modelId="{C72307AE-F80F-4C24-B80C-D705AF2D9831}">
      <dgm:prSet custT="1"/>
      <dgm:spPr>
        <a:solidFill>
          <a:schemeClr val="accent2">
            <a:hueOff val="0"/>
            <a:satOff val="0"/>
            <a:lumOff val="0"/>
          </a:schemeClr>
        </a:solidFill>
      </dgm:spPr>
      <dgm:t>
        <a:bodyPr/>
        <a:lstStyle/>
        <a:p>
          <a:pPr rtl="0"/>
          <a:r>
            <a:rPr lang="it-IT" sz="2400" dirty="0" smtClean="0"/>
            <a:t>Questa realtà è sempre più evidente all’interno del mondo scolastico dove i minori stranieri sono quasi </a:t>
          </a:r>
          <a:r>
            <a:rPr lang="it-IT" sz="2800" b="1" dirty="0" smtClean="0"/>
            <a:t>900.000</a:t>
          </a:r>
          <a:r>
            <a:rPr lang="it-IT" sz="2200" dirty="0" smtClean="0"/>
            <a:t>.</a:t>
          </a:r>
        </a:p>
        <a:p>
          <a:pPr rtl="0"/>
          <a:r>
            <a:rPr lang="it-IT" sz="2200" dirty="0" smtClean="0"/>
            <a:t>L’incidenza dei minori stranieri sulla popolazione  scolastica e andata sempre aumentando:  </a:t>
          </a:r>
          <a:r>
            <a:rPr lang="it-IT" sz="2400" b="1" dirty="0" smtClean="0"/>
            <a:t>dal 2,2% nel 2002   al 9% nell’anno scolastico 2013/14</a:t>
          </a:r>
          <a:endParaRPr lang="it-IT" sz="2400" b="1" dirty="0"/>
        </a:p>
      </dgm:t>
    </dgm:pt>
    <dgm:pt modelId="{9160DCE2-D227-46FA-ADDD-5A7B92E5343C}" type="sibTrans" cxnId="{96C409FB-9FDC-4D09-980E-3AD8947B410D}">
      <dgm:prSet/>
      <dgm:spPr/>
      <dgm:t>
        <a:bodyPr/>
        <a:lstStyle/>
        <a:p>
          <a:endParaRPr lang="it-IT"/>
        </a:p>
      </dgm:t>
    </dgm:pt>
    <dgm:pt modelId="{6B6AB649-29AB-4E67-96FB-C5E576AA3FEB}" type="parTrans" cxnId="{96C409FB-9FDC-4D09-980E-3AD8947B410D}">
      <dgm:prSet/>
      <dgm:spPr/>
      <dgm:t>
        <a:bodyPr/>
        <a:lstStyle/>
        <a:p>
          <a:endParaRPr lang="it-IT"/>
        </a:p>
      </dgm:t>
    </dgm:pt>
    <dgm:pt modelId="{F692F369-4A9D-4BB2-AA3F-7137E76AEA72}" type="pres">
      <dgm:prSet presAssocID="{9C8BFA7E-4CF2-40AB-86AE-3D1643172F4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8BDC0BCA-AB9F-40E7-B34E-7D0822754574}" type="pres">
      <dgm:prSet presAssocID="{1E6C03E7-C516-4A87-B1D2-4CCA07C5FCCF}" presName="parentText" presStyleLbl="node1" presStyleIdx="0" presStyleCnt="2" custScaleX="93373" custScaleY="80719" custLinFactY="-256947" custLinFactNeighborX="-24723" custLinFactNeighborY="-300000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E70E47B-8816-4B07-913A-360BD69B5EA3}" type="pres">
      <dgm:prSet presAssocID="{5B83A819-7125-435A-822C-724CE07717E0}" presName="spacer" presStyleCnt="0"/>
      <dgm:spPr/>
      <dgm:t>
        <a:bodyPr/>
        <a:lstStyle/>
        <a:p>
          <a:endParaRPr lang="it-IT"/>
        </a:p>
      </dgm:t>
    </dgm:pt>
    <dgm:pt modelId="{2D3C2D53-6BF7-42D4-BF77-AF58915B2107}" type="pres">
      <dgm:prSet presAssocID="{C72307AE-F80F-4C24-B80C-D705AF2D9831}" presName="parentText" presStyleLbl="node1" presStyleIdx="1" presStyleCnt="2" custScaleX="87719" custLinFactNeighborX="5263" custLinFactNeighborY="-7007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73682480-E6D4-4E54-B367-7E25A6A56F13}" type="presOf" srcId="{9C8BFA7E-4CF2-40AB-86AE-3D1643172F43}" destId="{F692F369-4A9D-4BB2-AA3F-7137E76AEA72}" srcOrd="0" destOrd="0" presId="urn:microsoft.com/office/officeart/2005/8/layout/vList2"/>
    <dgm:cxn modelId="{A86A7F9C-3D2D-42B0-9029-BD4E3623C574}" type="presOf" srcId="{C72307AE-F80F-4C24-B80C-D705AF2D9831}" destId="{2D3C2D53-6BF7-42D4-BF77-AF58915B2107}" srcOrd="0" destOrd="0" presId="urn:microsoft.com/office/officeart/2005/8/layout/vList2"/>
    <dgm:cxn modelId="{8CDC2A34-EAB7-4E1F-87F4-4DBFE0FEFA0C}" type="presOf" srcId="{1E6C03E7-C516-4A87-B1D2-4CCA07C5FCCF}" destId="{8BDC0BCA-AB9F-40E7-B34E-7D0822754574}" srcOrd="0" destOrd="0" presId="urn:microsoft.com/office/officeart/2005/8/layout/vList2"/>
    <dgm:cxn modelId="{1DFCBE6E-C267-42F2-A1BA-9028BD8AC528}" srcId="{9C8BFA7E-4CF2-40AB-86AE-3D1643172F43}" destId="{1E6C03E7-C516-4A87-B1D2-4CCA07C5FCCF}" srcOrd="0" destOrd="0" parTransId="{98CD3BC5-4E60-4DB8-BD8D-0C98660887D5}" sibTransId="{5B83A819-7125-435A-822C-724CE07717E0}"/>
    <dgm:cxn modelId="{96C409FB-9FDC-4D09-980E-3AD8947B410D}" srcId="{9C8BFA7E-4CF2-40AB-86AE-3D1643172F43}" destId="{C72307AE-F80F-4C24-B80C-D705AF2D9831}" srcOrd="1" destOrd="0" parTransId="{6B6AB649-29AB-4E67-96FB-C5E576AA3FEB}" sibTransId="{9160DCE2-D227-46FA-ADDD-5A7B92E5343C}"/>
    <dgm:cxn modelId="{52A5BBFF-9545-4E0C-B3F8-090B4694762B}" type="presParOf" srcId="{F692F369-4A9D-4BB2-AA3F-7137E76AEA72}" destId="{8BDC0BCA-AB9F-40E7-B34E-7D0822754574}" srcOrd="0" destOrd="0" presId="urn:microsoft.com/office/officeart/2005/8/layout/vList2"/>
    <dgm:cxn modelId="{BEC03FF3-23E5-4E90-B6C7-C34078A64A46}" type="presParOf" srcId="{F692F369-4A9D-4BB2-AA3F-7137E76AEA72}" destId="{1E70E47B-8816-4B07-913A-360BD69B5EA3}" srcOrd="1" destOrd="0" presId="urn:microsoft.com/office/officeart/2005/8/layout/vList2"/>
    <dgm:cxn modelId="{3C8056E9-9A6B-40BF-912E-D7CCB6C08FA5}" type="presParOf" srcId="{F692F369-4A9D-4BB2-AA3F-7137E76AEA72}" destId="{2D3C2D53-6BF7-42D4-BF77-AF58915B2107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C8BFA7E-4CF2-40AB-86AE-3D1643172F43}" type="doc">
      <dgm:prSet loTypeId="urn:microsoft.com/office/officeart/2005/8/layout/vList2" loCatId="list" qsTypeId="urn:microsoft.com/office/officeart/2005/8/quickstyle/simple2" qsCatId="simple" csTypeId="urn:microsoft.com/office/officeart/2005/8/colors/accent2_5" csCatId="accent2" phldr="1"/>
      <dgm:spPr/>
      <dgm:t>
        <a:bodyPr/>
        <a:lstStyle/>
        <a:p>
          <a:endParaRPr lang="it-IT"/>
        </a:p>
      </dgm:t>
    </dgm:pt>
    <dgm:pt modelId="{C72307AE-F80F-4C24-B80C-D705AF2D9831}">
      <dgm:prSet custT="1"/>
      <dgm:spPr>
        <a:solidFill>
          <a:schemeClr val="accent2">
            <a:hueOff val="0"/>
            <a:satOff val="0"/>
            <a:lumOff val="0"/>
          </a:schemeClr>
        </a:solidFill>
      </dgm:spPr>
      <dgm:t>
        <a:bodyPr/>
        <a:lstStyle/>
        <a:p>
          <a:pPr rtl="0"/>
          <a:r>
            <a:rPr lang="it-IT" sz="2400" dirty="0" smtClean="0"/>
            <a:t>Il sistema di protezione per richiedenti asilo e rifugiati, </a:t>
          </a:r>
          <a:r>
            <a:rPr lang="it-IT" sz="2800" b="1" dirty="0" smtClean="0"/>
            <a:t>SPRAR</a:t>
          </a:r>
          <a:r>
            <a:rPr lang="it-IT" sz="2400" dirty="0" smtClean="0"/>
            <a:t>, è la rete degli Enti Locali che per la realizzazione di progetti di accoglienza integrata accedono alle risorse del Fondo Nazionale per le Politiche e i Servizi dell’asilo</a:t>
          </a:r>
          <a:endParaRPr lang="it-IT" sz="2400" dirty="0"/>
        </a:p>
      </dgm:t>
    </dgm:pt>
    <dgm:pt modelId="{9160DCE2-D227-46FA-ADDD-5A7B92E5343C}" type="sibTrans" cxnId="{96C409FB-9FDC-4D09-980E-3AD8947B410D}">
      <dgm:prSet/>
      <dgm:spPr/>
      <dgm:t>
        <a:bodyPr/>
        <a:lstStyle/>
        <a:p>
          <a:endParaRPr lang="it-IT"/>
        </a:p>
      </dgm:t>
    </dgm:pt>
    <dgm:pt modelId="{6B6AB649-29AB-4E67-96FB-C5E576AA3FEB}" type="parTrans" cxnId="{96C409FB-9FDC-4D09-980E-3AD8947B410D}">
      <dgm:prSet/>
      <dgm:spPr/>
      <dgm:t>
        <a:bodyPr/>
        <a:lstStyle/>
        <a:p>
          <a:endParaRPr lang="it-IT"/>
        </a:p>
      </dgm:t>
    </dgm:pt>
    <dgm:pt modelId="{060A8368-EE0D-44ED-BADF-DC7D641C23A0}">
      <dgm:prSet custT="1"/>
      <dgm:spPr>
        <a:solidFill>
          <a:schemeClr val="accent2">
            <a:hueOff val="0"/>
            <a:satOff val="0"/>
            <a:lumOff val="0"/>
          </a:schemeClr>
        </a:solidFill>
      </dgm:spPr>
      <dgm:t>
        <a:bodyPr/>
        <a:lstStyle/>
        <a:p>
          <a:pPr rtl="0"/>
          <a:r>
            <a:rPr lang="it-IT" sz="2400" dirty="0" smtClean="0"/>
            <a:t>Il coordinamento dello </a:t>
          </a:r>
          <a:r>
            <a:rPr lang="it-IT" sz="2800" b="1" dirty="0" smtClean="0"/>
            <a:t>SPRAR</a:t>
          </a:r>
          <a:r>
            <a:rPr lang="it-IT" sz="2400" dirty="0" smtClean="0"/>
            <a:t> è affidato a una struttura tecnica, il servizio centrale, istituito dal Ministero dell’interno e affidato con convenzione ad </a:t>
          </a:r>
          <a:r>
            <a:rPr lang="it-IT" sz="2800" b="1" dirty="0" smtClean="0"/>
            <a:t>ANCI</a:t>
          </a:r>
          <a:r>
            <a:rPr lang="it-IT" sz="2400" dirty="0" smtClean="0"/>
            <a:t> in base alla Legge n.189/2002. </a:t>
          </a:r>
          <a:endParaRPr lang="it-IT" sz="2400" b="0" dirty="0"/>
        </a:p>
      </dgm:t>
    </dgm:pt>
    <dgm:pt modelId="{8E48894D-6324-4909-8436-FB6BAEB068C6}" type="parTrans" cxnId="{F5DF8655-55FC-4A1C-A615-6A991173F321}">
      <dgm:prSet/>
      <dgm:spPr/>
      <dgm:t>
        <a:bodyPr/>
        <a:lstStyle/>
        <a:p>
          <a:endParaRPr lang="it-IT"/>
        </a:p>
      </dgm:t>
    </dgm:pt>
    <dgm:pt modelId="{E16EF371-043D-4D1B-A891-634B99658B4E}" type="sibTrans" cxnId="{F5DF8655-55FC-4A1C-A615-6A991173F321}">
      <dgm:prSet/>
      <dgm:spPr/>
      <dgm:t>
        <a:bodyPr/>
        <a:lstStyle/>
        <a:p>
          <a:endParaRPr lang="it-IT"/>
        </a:p>
      </dgm:t>
    </dgm:pt>
    <dgm:pt modelId="{8C6BCD97-A76C-4AE5-8193-1842286532D8}">
      <dgm:prSet custT="1"/>
      <dgm:spPr>
        <a:solidFill>
          <a:schemeClr val="accent2">
            <a:hueOff val="0"/>
            <a:satOff val="0"/>
            <a:lumOff val="0"/>
          </a:schemeClr>
        </a:solidFill>
      </dgm:spPr>
      <dgm:t>
        <a:bodyPr/>
        <a:lstStyle/>
        <a:p>
          <a:pPr rtl="0"/>
          <a:r>
            <a:rPr lang="it-IT" sz="2400" dirty="0" smtClean="0"/>
            <a:t>Gli Enti Locali, per l’attuazione dei loro interventi, si avvalgono della collaborazione delle realtà del Terzo Settore. </a:t>
          </a:r>
          <a:endParaRPr lang="it-IT" sz="2400" dirty="0"/>
        </a:p>
      </dgm:t>
    </dgm:pt>
    <dgm:pt modelId="{769855E1-2EFD-4E19-B6B3-16A1B935D233}" type="parTrans" cxnId="{CDCA9414-70D0-4259-A609-D4FB89891AA7}">
      <dgm:prSet/>
      <dgm:spPr/>
      <dgm:t>
        <a:bodyPr/>
        <a:lstStyle/>
        <a:p>
          <a:endParaRPr lang="it-IT"/>
        </a:p>
      </dgm:t>
    </dgm:pt>
    <dgm:pt modelId="{7830BFE9-2F5B-4EE4-A336-70E8C437CB7C}" type="sibTrans" cxnId="{CDCA9414-70D0-4259-A609-D4FB89891AA7}">
      <dgm:prSet/>
      <dgm:spPr/>
      <dgm:t>
        <a:bodyPr/>
        <a:lstStyle/>
        <a:p>
          <a:endParaRPr lang="it-IT"/>
        </a:p>
      </dgm:t>
    </dgm:pt>
    <dgm:pt modelId="{F692F369-4A9D-4BB2-AA3F-7137E76AEA72}" type="pres">
      <dgm:prSet presAssocID="{9C8BFA7E-4CF2-40AB-86AE-3D1643172F4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2D3C2D53-6BF7-42D4-BF77-AF58915B2107}" type="pres">
      <dgm:prSet presAssocID="{C72307AE-F80F-4C24-B80C-D705AF2D9831}" presName="parentText" presStyleLbl="node1" presStyleIdx="0" presStyleCnt="3" custScaleY="105969" custLinFactY="-39849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EA2E972-14F9-4BC1-B091-25FDAC8275A5}" type="pres">
      <dgm:prSet presAssocID="{9160DCE2-D227-46FA-ADDD-5A7B92E5343C}" presName="spacer" presStyleCnt="0"/>
      <dgm:spPr/>
    </dgm:pt>
    <dgm:pt modelId="{B1672E77-BC6E-428D-88F1-6D69CA05090E}" type="pres">
      <dgm:prSet presAssocID="{8C6BCD97-A76C-4AE5-8193-1842286532D8}" presName="parentText" presStyleLbl="node1" presStyleIdx="1" presStyleCnt="3" custScaleY="62909" custLinFactY="-33546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542761A-8817-4CAA-842A-FFF86C598011}" type="pres">
      <dgm:prSet presAssocID="{7830BFE9-2F5B-4EE4-A336-70E8C437CB7C}" presName="spacer" presStyleCnt="0"/>
      <dgm:spPr/>
    </dgm:pt>
    <dgm:pt modelId="{8543DFB9-05A2-48FC-BE9D-F554AAFD6270}" type="pres">
      <dgm:prSet presAssocID="{060A8368-EE0D-44ED-BADF-DC7D641C23A0}" presName="parentText" presStyleLbl="node1" presStyleIdx="2" presStyleCnt="3" custScaleY="85561" custLinFactY="-36002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F5DF8655-55FC-4A1C-A615-6A991173F321}" srcId="{9C8BFA7E-4CF2-40AB-86AE-3D1643172F43}" destId="{060A8368-EE0D-44ED-BADF-DC7D641C23A0}" srcOrd="2" destOrd="0" parTransId="{8E48894D-6324-4909-8436-FB6BAEB068C6}" sibTransId="{E16EF371-043D-4D1B-A891-634B99658B4E}"/>
    <dgm:cxn modelId="{E7CD2750-130D-401F-9FDE-C911B2C60F77}" type="presOf" srcId="{9C8BFA7E-4CF2-40AB-86AE-3D1643172F43}" destId="{F692F369-4A9D-4BB2-AA3F-7137E76AEA72}" srcOrd="0" destOrd="0" presId="urn:microsoft.com/office/officeart/2005/8/layout/vList2"/>
    <dgm:cxn modelId="{9B660AF0-DB23-4BCF-8EFE-6C99C827FE37}" type="presOf" srcId="{C72307AE-F80F-4C24-B80C-D705AF2D9831}" destId="{2D3C2D53-6BF7-42D4-BF77-AF58915B2107}" srcOrd="0" destOrd="0" presId="urn:microsoft.com/office/officeart/2005/8/layout/vList2"/>
    <dgm:cxn modelId="{8EEB851B-7F5B-4945-8D3C-0462DF653F86}" type="presOf" srcId="{060A8368-EE0D-44ED-BADF-DC7D641C23A0}" destId="{8543DFB9-05A2-48FC-BE9D-F554AAFD6270}" srcOrd="0" destOrd="0" presId="urn:microsoft.com/office/officeart/2005/8/layout/vList2"/>
    <dgm:cxn modelId="{96C409FB-9FDC-4D09-980E-3AD8947B410D}" srcId="{9C8BFA7E-4CF2-40AB-86AE-3D1643172F43}" destId="{C72307AE-F80F-4C24-B80C-D705AF2D9831}" srcOrd="0" destOrd="0" parTransId="{6B6AB649-29AB-4E67-96FB-C5E576AA3FEB}" sibTransId="{9160DCE2-D227-46FA-ADDD-5A7B92E5343C}"/>
    <dgm:cxn modelId="{1C864512-70F6-4C72-BA6C-26DF5A6989AD}" type="presOf" srcId="{8C6BCD97-A76C-4AE5-8193-1842286532D8}" destId="{B1672E77-BC6E-428D-88F1-6D69CA05090E}" srcOrd="0" destOrd="0" presId="urn:microsoft.com/office/officeart/2005/8/layout/vList2"/>
    <dgm:cxn modelId="{CDCA9414-70D0-4259-A609-D4FB89891AA7}" srcId="{9C8BFA7E-4CF2-40AB-86AE-3D1643172F43}" destId="{8C6BCD97-A76C-4AE5-8193-1842286532D8}" srcOrd="1" destOrd="0" parTransId="{769855E1-2EFD-4E19-B6B3-16A1B935D233}" sibTransId="{7830BFE9-2F5B-4EE4-A336-70E8C437CB7C}"/>
    <dgm:cxn modelId="{94023DE1-9119-418D-8C08-CF83F3DF5F93}" type="presParOf" srcId="{F692F369-4A9D-4BB2-AA3F-7137E76AEA72}" destId="{2D3C2D53-6BF7-42D4-BF77-AF58915B2107}" srcOrd="0" destOrd="0" presId="urn:microsoft.com/office/officeart/2005/8/layout/vList2"/>
    <dgm:cxn modelId="{C667FB5A-C1DC-4327-BCEA-DB4E0FA9D34D}" type="presParOf" srcId="{F692F369-4A9D-4BB2-AA3F-7137E76AEA72}" destId="{EEA2E972-14F9-4BC1-B091-25FDAC8275A5}" srcOrd="1" destOrd="0" presId="urn:microsoft.com/office/officeart/2005/8/layout/vList2"/>
    <dgm:cxn modelId="{24927BC4-7D65-4C10-A47C-7E6221FFF158}" type="presParOf" srcId="{F692F369-4A9D-4BB2-AA3F-7137E76AEA72}" destId="{B1672E77-BC6E-428D-88F1-6D69CA05090E}" srcOrd="2" destOrd="0" presId="urn:microsoft.com/office/officeart/2005/8/layout/vList2"/>
    <dgm:cxn modelId="{7FFBDDA0-EFE8-42D5-9388-5BA7310854AC}" type="presParOf" srcId="{F692F369-4A9D-4BB2-AA3F-7137E76AEA72}" destId="{8542761A-8817-4CAA-842A-FFF86C598011}" srcOrd="3" destOrd="0" presId="urn:microsoft.com/office/officeart/2005/8/layout/vList2"/>
    <dgm:cxn modelId="{D4B4D224-E7B0-4204-ABDD-8BFFC092A4C6}" type="presParOf" srcId="{F692F369-4A9D-4BB2-AA3F-7137E76AEA72}" destId="{8543DFB9-05A2-48FC-BE9D-F554AAFD6270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C8BFA7E-4CF2-40AB-86AE-3D1643172F43}" type="doc">
      <dgm:prSet loTypeId="urn:microsoft.com/office/officeart/2005/8/layout/vList2" loCatId="list" qsTypeId="urn:microsoft.com/office/officeart/2005/8/quickstyle/simple2" qsCatId="simple" csTypeId="urn:microsoft.com/office/officeart/2005/8/colors/accent2_5" csCatId="accent2" phldr="1"/>
      <dgm:spPr/>
      <dgm:t>
        <a:bodyPr/>
        <a:lstStyle/>
        <a:p>
          <a:endParaRPr lang="it-IT"/>
        </a:p>
      </dgm:t>
    </dgm:pt>
    <dgm:pt modelId="{2C06E7C1-1B2E-4E13-B5B1-3F446A27D978}">
      <dgm:prSet custT="1"/>
      <dgm:spPr>
        <a:solidFill>
          <a:schemeClr val="accent2">
            <a:hueOff val="0"/>
            <a:satOff val="0"/>
            <a:lumOff val="0"/>
          </a:schemeClr>
        </a:solidFill>
      </dgm:spPr>
      <dgm:t>
        <a:bodyPr/>
        <a:lstStyle/>
        <a:p>
          <a:pPr rtl="0"/>
          <a:r>
            <a:rPr lang="it-IT" sz="2400" b="1" dirty="0" smtClean="0"/>
            <a:t>430 </a:t>
          </a:r>
          <a:r>
            <a:rPr lang="it-IT" sz="2400" dirty="0" smtClean="0"/>
            <a:t>gli Enti Locali titolari di progetto</a:t>
          </a:r>
        </a:p>
        <a:p>
          <a:r>
            <a:rPr lang="it-IT" sz="2400" b="1" dirty="0" smtClean="0"/>
            <a:t>678 </a:t>
          </a:r>
          <a:r>
            <a:rPr lang="it-IT" sz="2400" dirty="0" smtClean="0"/>
            <a:t>gli Enti Locali coinvolti nella Rete SPRAR</a:t>
          </a:r>
        </a:p>
      </dgm:t>
    </dgm:pt>
    <dgm:pt modelId="{4EC344F3-BFBD-4E83-B3FC-594F2BA08698}" type="parTrans" cxnId="{17F3A7E5-2D74-47A9-9745-FF3B49464A97}">
      <dgm:prSet/>
      <dgm:spPr/>
      <dgm:t>
        <a:bodyPr/>
        <a:lstStyle/>
        <a:p>
          <a:endParaRPr lang="it-IT"/>
        </a:p>
      </dgm:t>
    </dgm:pt>
    <dgm:pt modelId="{A8D5A4E3-AE62-40D1-8D90-629C0279ADA7}" type="sibTrans" cxnId="{17F3A7E5-2D74-47A9-9745-FF3B49464A97}">
      <dgm:prSet/>
      <dgm:spPr/>
      <dgm:t>
        <a:bodyPr/>
        <a:lstStyle/>
        <a:p>
          <a:endParaRPr lang="it-IT"/>
        </a:p>
      </dgm:t>
    </dgm:pt>
    <dgm:pt modelId="{F692F369-4A9D-4BB2-AA3F-7137E76AEA72}" type="pres">
      <dgm:prSet presAssocID="{9C8BFA7E-4CF2-40AB-86AE-3D1643172F4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33CF9317-7465-4EB0-8442-E916964219AE}" type="pres">
      <dgm:prSet presAssocID="{2C06E7C1-1B2E-4E13-B5B1-3F446A27D978}" presName="parentText" presStyleLbl="node1" presStyleIdx="0" presStyleCnt="1" custScaleX="97002" custScaleY="91919" custLinFactY="-49328" custLinFactNeighborX="-2073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C4EDE0F2-6D65-4CBC-B2BB-D20DDADF71C3}" type="presOf" srcId="{9C8BFA7E-4CF2-40AB-86AE-3D1643172F43}" destId="{F692F369-4A9D-4BB2-AA3F-7137E76AEA72}" srcOrd="0" destOrd="0" presId="urn:microsoft.com/office/officeart/2005/8/layout/vList2"/>
    <dgm:cxn modelId="{3A68DFB8-8771-467E-9B84-348EE5917275}" type="presOf" srcId="{2C06E7C1-1B2E-4E13-B5B1-3F446A27D978}" destId="{33CF9317-7465-4EB0-8442-E916964219AE}" srcOrd="0" destOrd="0" presId="urn:microsoft.com/office/officeart/2005/8/layout/vList2"/>
    <dgm:cxn modelId="{17F3A7E5-2D74-47A9-9745-FF3B49464A97}" srcId="{9C8BFA7E-4CF2-40AB-86AE-3D1643172F43}" destId="{2C06E7C1-1B2E-4E13-B5B1-3F446A27D978}" srcOrd="0" destOrd="0" parTransId="{4EC344F3-BFBD-4E83-B3FC-594F2BA08698}" sibTransId="{A8D5A4E3-AE62-40D1-8D90-629C0279ADA7}"/>
    <dgm:cxn modelId="{9BBB5CB0-A259-4EA8-8743-20E5358A893B}" type="presParOf" srcId="{F692F369-4A9D-4BB2-AA3F-7137E76AEA72}" destId="{33CF9317-7465-4EB0-8442-E916964219AE}" srcOrd="0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DC0BCA-AB9F-40E7-B34E-7D0822754574}">
      <dsp:nvSpPr>
        <dsp:cNvPr id="0" name=""/>
        <dsp:cNvSpPr/>
      </dsp:nvSpPr>
      <dsp:spPr>
        <a:xfrm>
          <a:off x="0" y="0"/>
          <a:ext cx="7664907" cy="1851048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b="1" kern="1200" dirty="0" smtClean="0"/>
            <a:t>Cresce la percentuale dei minori stranieri </a:t>
          </a:r>
        </a:p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b="1" kern="1200" dirty="0" smtClean="0"/>
            <a:t>nel 2005 erano il 4.6%</a:t>
          </a:r>
        </a:p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b="1" kern="1200" dirty="0" smtClean="0"/>
            <a:t>nel 2015 sono il 10,7%</a:t>
          </a:r>
        </a:p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b="1" kern="1200" dirty="0" smtClean="0"/>
            <a:t>nel 2019 saranno oltre il 20%</a:t>
          </a:r>
          <a:endParaRPr lang="it-IT" sz="2400" kern="1200" dirty="0"/>
        </a:p>
      </dsp:txBody>
      <dsp:txXfrm>
        <a:off x="90361" y="90361"/>
        <a:ext cx="7484185" cy="1670326"/>
      </dsp:txXfrm>
    </dsp:sp>
    <dsp:sp modelId="{2D3C2D53-6BF7-42D4-BF77-AF58915B2107}">
      <dsp:nvSpPr>
        <dsp:cNvPr id="0" name=""/>
        <dsp:cNvSpPr/>
      </dsp:nvSpPr>
      <dsp:spPr>
        <a:xfrm>
          <a:off x="936103" y="2137156"/>
          <a:ext cx="7200775" cy="2293200"/>
        </a:xfrm>
        <a:prstGeom prst="roundRect">
          <a:avLst/>
        </a:prstGeom>
        <a:solidFill>
          <a:schemeClr val="accent2">
            <a:hueOff val="0"/>
            <a:satOff val="0"/>
            <a:lum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kern="1200" dirty="0" smtClean="0"/>
            <a:t>Questa realtà è sempre più evidente all’interno del mondo scolastico dove i minori stranieri sono quasi </a:t>
          </a:r>
          <a:r>
            <a:rPr lang="it-IT" sz="2800" b="1" kern="1200" dirty="0" smtClean="0"/>
            <a:t>900.000</a:t>
          </a:r>
          <a:r>
            <a:rPr lang="it-IT" sz="2200" kern="1200" dirty="0" smtClean="0"/>
            <a:t>.</a:t>
          </a:r>
        </a:p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200" kern="1200" dirty="0" smtClean="0"/>
            <a:t>L’incidenza dei minori stranieri sulla popolazione  scolastica e andata sempre aumentando:  </a:t>
          </a:r>
          <a:r>
            <a:rPr lang="it-IT" sz="2400" b="1" kern="1200" dirty="0" smtClean="0"/>
            <a:t>dal 2,2% nel 2002   al 9% nell’anno scolastico 2013/14</a:t>
          </a:r>
          <a:endParaRPr lang="it-IT" sz="2400" b="1" kern="1200" dirty="0"/>
        </a:p>
      </dsp:txBody>
      <dsp:txXfrm>
        <a:off x="1048048" y="2249101"/>
        <a:ext cx="6976885" cy="206931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3C2D53-6BF7-42D4-BF77-AF58915B2107}">
      <dsp:nvSpPr>
        <dsp:cNvPr id="0" name=""/>
        <dsp:cNvSpPr/>
      </dsp:nvSpPr>
      <dsp:spPr>
        <a:xfrm>
          <a:off x="0" y="0"/>
          <a:ext cx="8435280" cy="1854796"/>
        </a:xfrm>
        <a:prstGeom prst="roundRect">
          <a:avLst/>
        </a:prstGeom>
        <a:solidFill>
          <a:schemeClr val="accent2">
            <a:hueOff val="0"/>
            <a:satOff val="0"/>
            <a:lum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kern="1200" dirty="0" smtClean="0"/>
            <a:t>Il sistema di protezione per richiedenti asilo e rifugiati, </a:t>
          </a:r>
          <a:r>
            <a:rPr lang="it-IT" sz="2800" b="1" kern="1200" dirty="0" smtClean="0"/>
            <a:t>SPRAR</a:t>
          </a:r>
          <a:r>
            <a:rPr lang="it-IT" sz="2400" kern="1200" dirty="0" smtClean="0"/>
            <a:t>, è la rete degli Enti Locali che per la realizzazione di progetti di accoglienza integrata accedono alle risorse del Fondo Nazionale per le Politiche e i Servizi dell’asilo</a:t>
          </a:r>
          <a:endParaRPr lang="it-IT" sz="2400" kern="1200" dirty="0"/>
        </a:p>
      </dsp:txBody>
      <dsp:txXfrm>
        <a:off x="90544" y="90544"/>
        <a:ext cx="8254192" cy="1673708"/>
      </dsp:txXfrm>
    </dsp:sp>
    <dsp:sp modelId="{B1672E77-BC6E-428D-88F1-6D69CA05090E}">
      <dsp:nvSpPr>
        <dsp:cNvPr id="0" name=""/>
        <dsp:cNvSpPr/>
      </dsp:nvSpPr>
      <dsp:spPr>
        <a:xfrm>
          <a:off x="0" y="1290429"/>
          <a:ext cx="8435280" cy="1101108"/>
        </a:xfrm>
        <a:prstGeom prst="roundRect">
          <a:avLst/>
        </a:prstGeom>
        <a:solidFill>
          <a:schemeClr val="accent2">
            <a:hueOff val="0"/>
            <a:satOff val="0"/>
            <a:lum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kern="1200" dirty="0" smtClean="0"/>
            <a:t>Gli Enti Locali, per l’attuazione dei loro interventi, si avvalgono della collaborazione delle realtà del Terzo Settore. </a:t>
          </a:r>
          <a:endParaRPr lang="it-IT" sz="2400" kern="1200" dirty="0"/>
        </a:p>
      </dsp:txBody>
      <dsp:txXfrm>
        <a:off x="53752" y="1344181"/>
        <a:ext cx="8327776" cy="993604"/>
      </dsp:txXfrm>
    </dsp:sp>
    <dsp:sp modelId="{8543DFB9-05A2-48FC-BE9D-F554AAFD6270}">
      <dsp:nvSpPr>
        <dsp:cNvPr id="0" name=""/>
        <dsp:cNvSpPr/>
      </dsp:nvSpPr>
      <dsp:spPr>
        <a:xfrm>
          <a:off x="0" y="2475270"/>
          <a:ext cx="8435280" cy="1497591"/>
        </a:xfrm>
        <a:prstGeom prst="roundRect">
          <a:avLst/>
        </a:prstGeom>
        <a:solidFill>
          <a:schemeClr val="accent2">
            <a:hueOff val="0"/>
            <a:satOff val="0"/>
            <a:lum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kern="1200" dirty="0" smtClean="0"/>
            <a:t>Il coordinamento dello </a:t>
          </a:r>
          <a:r>
            <a:rPr lang="it-IT" sz="2800" b="1" kern="1200" dirty="0" smtClean="0"/>
            <a:t>SPRAR</a:t>
          </a:r>
          <a:r>
            <a:rPr lang="it-IT" sz="2400" kern="1200" dirty="0" smtClean="0"/>
            <a:t> è affidato a una struttura tecnica, il servizio centrale, istituito dal Ministero dell’interno e affidato con convenzione ad </a:t>
          </a:r>
          <a:r>
            <a:rPr lang="it-IT" sz="2800" b="1" kern="1200" dirty="0" smtClean="0"/>
            <a:t>ANCI</a:t>
          </a:r>
          <a:r>
            <a:rPr lang="it-IT" sz="2400" kern="1200" dirty="0" smtClean="0"/>
            <a:t> in base alla Legge n.189/2002. </a:t>
          </a:r>
          <a:endParaRPr lang="it-IT" sz="2400" b="0" kern="1200" dirty="0"/>
        </a:p>
      </dsp:txBody>
      <dsp:txXfrm>
        <a:off x="73106" y="2548376"/>
        <a:ext cx="8289068" cy="135137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CF9317-7465-4EB0-8442-E916964219AE}">
      <dsp:nvSpPr>
        <dsp:cNvPr id="0" name=""/>
        <dsp:cNvSpPr/>
      </dsp:nvSpPr>
      <dsp:spPr>
        <a:xfrm>
          <a:off x="0" y="72013"/>
          <a:ext cx="8182390" cy="1118470"/>
        </a:xfrm>
        <a:prstGeom prst="roundRect">
          <a:avLst/>
        </a:prstGeom>
        <a:solidFill>
          <a:schemeClr val="accent2">
            <a:hueOff val="0"/>
            <a:satOff val="0"/>
            <a:lum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b="1" kern="1200" dirty="0" smtClean="0"/>
            <a:t>430 </a:t>
          </a:r>
          <a:r>
            <a:rPr lang="it-IT" sz="2400" kern="1200" dirty="0" smtClean="0"/>
            <a:t>gli Enti Locali titolari di progetto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b="1" kern="1200" dirty="0" smtClean="0"/>
            <a:t>678 </a:t>
          </a:r>
          <a:r>
            <a:rPr lang="it-IT" sz="2400" kern="1200" dirty="0" smtClean="0"/>
            <a:t>gli Enti Locali coinvolti nella Rete SPRAR</a:t>
          </a:r>
        </a:p>
      </dsp:txBody>
      <dsp:txXfrm>
        <a:off x="54599" y="126612"/>
        <a:ext cx="8073192" cy="10092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63B5A-6121-46A9-9C87-0FE8239756CD}" type="datetimeFigureOut">
              <a:rPr lang="it-IT" smtClean="0"/>
              <a:pPr/>
              <a:t>29/10/2015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13429-AB47-4742-A0F2-6A0F1CBCF76E}" type="slidenum">
              <a:rPr lang="it-IT" smtClean="0"/>
              <a:pPr/>
              <a:t>‹N›</a:t>
            </a:fld>
            <a:endParaRPr lang="it-IT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4368" y="1"/>
            <a:ext cx="1259631" cy="1863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Immagine 5" descr="LOGO ANCI.jp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633991"/>
            <a:ext cx="827584" cy="1224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ttangolo arrotondato 8"/>
          <p:cNvSpPr/>
          <p:nvPr userDrawn="1"/>
        </p:nvSpPr>
        <p:spPr>
          <a:xfrm>
            <a:off x="7055768" y="6309320"/>
            <a:ext cx="2088232" cy="360040"/>
          </a:xfrm>
          <a:prstGeom prst="roundRect">
            <a:avLst/>
          </a:prstGeom>
          <a:solidFill>
            <a:srgbClr val="CCAE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#anci2015</a:t>
            </a:r>
            <a:endParaRPr lang="it-IT" sz="2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Rettangolo arrotondato 9"/>
          <p:cNvSpPr/>
          <p:nvPr userDrawn="1"/>
        </p:nvSpPr>
        <p:spPr>
          <a:xfrm>
            <a:off x="0" y="260648"/>
            <a:ext cx="2699792" cy="504056"/>
          </a:xfrm>
          <a:prstGeom prst="roundRect">
            <a:avLst/>
          </a:prstGeom>
          <a:solidFill>
            <a:srgbClr val="CE70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32^ Assemblea ANCI</a:t>
            </a:r>
          </a:p>
          <a:p>
            <a:pPr algn="ctr"/>
            <a:r>
              <a:rPr lang="it-IT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Torino 28-30 ottobre 2015</a:t>
            </a:r>
            <a:endParaRPr lang="it-IT" sz="1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Rettangolo arrotondato 10"/>
          <p:cNvSpPr/>
          <p:nvPr userDrawn="1"/>
        </p:nvSpPr>
        <p:spPr>
          <a:xfrm>
            <a:off x="7055768" y="6165304"/>
            <a:ext cx="2088232" cy="504056"/>
          </a:xfrm>
          <a:prstGeom prst="roundRect">
            <a:avLst/>
          </a:prstGeom>
          <a:solidFill>
            <a:srgbClr val="CE70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#anci2015</a:t>
            </a:r>
            <a:endParaRPr lang="it-IT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63B5A-6121-46A9-9C87-0FE8239756CD}" type="datetimeFigureOut">
              <a:rPr lang="it-IT" smtClean="0"/>
              <a:pPr/>
              <a:t>29/10/2015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13429-AB47-4742-A0F2-6A0F1CBCF76E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63B5A-6121-46A9-9C87-0FE8239756CD}" type="datetimeFigureOut">
              <a:rPr lang="it-IT" smtClean="0"/>
              <a:pPr/>
              <a:t>29/10/2015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13429-AB47-4742-A0F2-6A0F1CBCF76E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63B5A-6121-46A9-9C87-0FE8239756CD}" type="datetimeFigureOut">
              <a:rPr lang="it-IT" smtClean="0"/>
              <a:pPr/>
              <a:t>29/10/2015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13429-AB47-4742-A0F2-6A0F1CBCF76E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63B5A-6121-46A9-9C87-0FE8239756CD}" type="datetimeFigureOut">
              <a:rPr lang="it-IT" smtClean="0"/>
              <a:pPr/>
              <a:t>29/10/2015</a:t>
            </a:fld>
            <a:endParaRPr lang="it-IT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13429-AB47-4742-A0F2-6A0F1CBCF76E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63B5A-6121-46A9-9C87-0FE8239756CD}" type="datetimeFigureOut">
              <a:rPr lang="it-IT" smtClean="0"/>
              <a:pPr/>
              <a:t>29/10/2015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13429-AB47-4742-A0F2-6A0F1CBCF76E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63B5A-6121-46A9-9C87-0FE8239756CD}" type="datetimeFigureOut">
              <a:rPr lang="it-IT" smtClean="0"/>
              <a:pPr/>
              <a:t>29/10/2015</a:t>
            </a:fld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13429-AB47-4742-A0F2-6A0F1CBCF76E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63B5A-6121-46A9-9C87-0FE8239756CD}" type="datetimeFigureOut">
              <a:rPr lang="it-IT" smtClean="0"/>
              <a:pPr/>
              <a:t>29/10/2015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13429-AB47-4742-A0F2-6A0F1CBCF76E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63B5A-6121-46A9-9C87-0FE8239756CD}" type="datetimeFigureOut">
              <a:rPr lang="it-IT" smtClean="0"/>
              <a:pPr/>
              <a:t>29/10/2015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13429-AB47-4742-A0F2-6A0F1CBCF76E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63B5A-6121-46A9-9C87-0FE8239756CD}" type="datetimeFigureOut">
              <a:rPr lang="it-IT" smtClean="0"/>
              <a:pPr/>
              <a:t>29/10/2015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13429-AB47-4742-A0F2-6A0F1CBCF76E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63B5A-6121-46A9-9C87-0FE8239756CD}" type="datetimeFigureOut">
              <a:rPr lang="it-IT" smtClean="0"/>
              <a:pPr/>
              <a:t>29/10/2015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13429-AB47-4742-A0F2-6A0F1CBCF76E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9F8D8"/>
            </a:gs>
            <a:gs pos="64999">
              <a:srgbClr val="F0EBD5"/>
            </a:gs>
            <a:gs pos="100000">
              <a:srgbClr val="D1C39F"/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F63B5A-6121-46A9-9C87-0FE8239756CD}" type="datetimeFigureOut">
              <a:rPr lang="it-IT" smtClean="0"/>
              <a:pPr/>
              <a:t>29/10/2015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F13429-AB47-4742-A0F2-6A0F1CBCF76E}" type="slidenum">
              <a:rPr lang="it-IT" smtClean="0"/>
              <a:pPr/>
              <a:t>‹N›</a:t>
            </a:fld>
            <a:endParaRPr lang="it-IT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13" cstate="print"/>
          <a:stretch>
            <a:fillRect/>
          </a:stretch>
        </p:blipFill>
        <p:spPr bwMode="auto">
          <a:xfrm>
            <a:off x="7884368" y="1"/>
            <a:ext cx="1259439" cy="186214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magine 5" descr="LOGO ANCI.jp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07504" y="5517232"/>
            <a:ext cx="827584" cy="1224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ttangolo arrotondato 9"/>
          <p:cNvSpPr/>
          <p:nvPr userDrawn="1"/>
        </p:nvSpPr>
        <p:spPr>
          <a:xfrm>
            <a:off x="35496" y="188640"/>
            <a:ext cx="2699792" cy="504056"/>
          </a:xfrm>
          <a:prstGeom prst="roundRect">
            <a:avLst/>
          </a:prstGeom>
          <a:solidFill>
            <a:srgbClr val="CE70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32^ Assemblea ANCI</a:t>
            </a:r>
          </a:p>
          <a:p>
            <a:pPr algn="ctr"/>
            <a:r>
              <a:rPr lang="it-IT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Torino 28-30 ottobre 2015</a:t>
            </a:r>
            <a:endParaRPr lang="it-IT" sz="1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Rettangolo arrotondato 10"/>
          <p:cNvSpPr/>
          <p:nvPr userDrawn="1"/>
        </p:nvSpPr>
        <p:spPr>
          <a:xfrm>
            <a:off x="7020272" y="6237312"/>
            <a:ext cx="2088232" cy="504056"/>
          </a:xfrm>
          <a:prstGeom prst="roundRect">
            <a:avLst/>
          </a:prstGeom>
          <a:solidFill>
            <a:srgbClr val="CE70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#anci2015</a:t>
            </a:r>
            <a:endParaRPr lang="it-IT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5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it-IT" sz="3200" b="1" dirty="0" smtClean="0">
                <a:solidFill>
                  <a:srgbClr val="CE7070"/>
                </a:solidFill>
              </a:rPr>
              <a:t/>
            </a:r>
            <a:br>
              <a:rPr lang="it-IT" sz="3200" b="1" dirty="0" smtClean="0">
                <a:solidFill>
                  <a:srgbClr val="CE7070"/>
                </a:solidFill>
              </a:rPr>
            </a:br>
            <a:r>
              <a:rPr lang="it-IT" sz="3200" b="1" dirty="0" smtClean="0">
                <a:solidFill>
                  <a:srgbClr val="CE7070"/>
                </a:solidFill>
              </a:rPr>
              <a:t/>
            </a:r>
            <a:br>
              <a:rPr lang="it-IT" sz="3200" b="1" dirty="0" smtClean="0">
                <a:solidFill>
                  <a:srgbClr val="CE7070"/>
                </a:solidFill>
              </a:rPr>
            </a:br>
            <a:r>
              <a:rPr lang="it-IT" sz="3200" b="1" dirty="0" smtClean="0">
                <a:solidFill>
                  <a:srgbClr val="CE7070"/>
                </a:solidFill>
              </a:rPr>
              <a:t/>
            </a:r>
            <a:br>
              <a:rPr lang="it-IT" sz="3200" b="1" dirty="0" smtClean="0">
                <a:solidFill>
                  <a:srgbClr val="CE7070"/>
                </a:solidFill>
              </a:rPr>
            </a:br>
            <a:r>
              <a:rPr lang="it-IT" sz="3100" b="1" dirty="0" smtClean="0">
                <a:solidFill>
                  <a:srgbClr val="CE7070"/>
                </a:solidFill>
              </a:rPr>
              <a:t>PRINCIPALI ASPETTI SOCIO-DEMOGRAFICI</a:t>
            </a:r>
            <a:br>
              <a:rPr lang="it-IT" sz="3100" b="1" dirty="0" smtClean="0">
                <a:solidFill>
                  <a:srgbClr val="CE7070"/>
                </a:solidFill>
              </a:rPr>
            </a:br>
            <a:r>
              <a:rPr lang="it-IT" sz="3100" b="1" dirty="0" smtClean="0">
                <a:solidFill>
                  <a:srgbClr val="CE7070"/>
                </a:solidFill>
              </a:rPr>
              <a:t>DEGLI STRANIERI RESIDENTI</a:t>
            </a:r>
            <a:br>
              <a:rPr lang="it-IT" sz="3100" b="1" dirty="0" smtClean="0">
                <a:solidFill>
                  <a:srgbClr val="CE7070"/>
                </a:solidFill>
              </a:rPr>
            </a:br>
            <a:r>
              <a:rPr lang="it-IT" sz="3200" b="1" dirty="0" smtClean="0">
                <a:solidFill>
                  <a:srgbClr val="CE7070"/>
                </a:solidFill>
              </a:rPr>
              <a:t/>
            </a:r>
            <a:br>
              <a:rPr lang="it-IT" sz="3200" b="1" dirty="0" smtClean="0">
                <a:solidFill>
                  <a:srgbClr val="CE7070"/>
                </a:solidFill>
              </a:rPr>
            </a:br>
            <a:endParaRPr lang="it-IT" sz="32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281339"/>
          </a:xfrm>
        </p:spPr>
        <p:txBody>
          <a:bodyPr/>
          <a:lstStyle/>
          <a:p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Gli </a:t>
            </a: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stranieri residenti </a:t>
            </a:r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 Italia sono circa 5.ooo.ooo</a:t>
            </a:r>
          </a:p>
          <a:p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Nel 2005 erano il 3,8% , nel 2015 sono l’8,2% </a:t>
            </a:r>
          </a:p>
          <a:p>
            <a:pPr lvl="0">
              <a:buNone/>
            </a:pPr>
            <a:endParaRPr lang="it-IT" sz="2400" dirty="0" smtClean="0"/>
          </a:p>
        </p:txBody>
      </p:sp>
      <p:graphicFrame>
        <p:nvGraphicFramePr>
          <p:cNvPr id="4" name="Grafico 3"/>
          <p:cNvGraphicFramePr/>
          <p:nvPr/>
        </p:nvGraphicFramePr>
        <p:xfrm>
          <a:off x="539552" y="2780928"/>
          <a:ext cx="4104456" cy="3070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Grafico 4"/>
          <p:cNvGraphicFramePr/>
          <p:nvPr/>
        </p:nvGraphicFramePr>
        <p:xfrm>
          <a:off x="4716016" y="2780928"/>
          <a:ext cx="3888432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itolo 1"/>
          <p:cNvSpPr txBox="1">
            <a:spLocks/>
          </p:cNvSpPr>
          <p:nvPr/>
        </p:nvSpPr>
        <p:spPr>
          <a:xfrm>
            <a:off x="467544" y="5949280"/>
            <a:ext cx="7344816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it-IT" sz="3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t-IT" sz="3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                 </a:t>
            </a:r>
            <a:endParaRPr kumimoji="0" lang="it-IT" sz="5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5600" b="1" dirty="0" smtClean="0">
              <a:latin typeface="+mj-lt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5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                             Fonte:</a:t>
            </a:r>
            <a:r>
              <a:rPr kumimoji="0" lang="it-IT" sz="5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Istat</a:t>
            </a:r>
            <a:r>
              <a:rPr kumimoji="0" lang="it-IT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it-IT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it-IT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796950"/>
          </a:xfrm>
        </p:spPr>
        <p:txBody>
          <a:bodyPr>
            <a:normAutofit fontScale="90000"/>
          </a:bodyPr>
          <a:lstStyle/>
          <a:p>
            <a:r>
              <a:rPr lang="it-IT" sz="2800" b="1" dirty="0" smtClean="0">
                <a:solidFill>
                  <a:srgbClr val="CE7070"/>
                </a:solidFill>
              </a:rPr>
              <a:t/>
            </a:r>
            <a:br>
              <a:rPr lang="it-IT" sz="2800" b="1" dirty="0" smtClean="0">
                <a:solidFill>
                  <a:srgbClr val="CE7070"/>
                </a:solidFill>
              </a:rPr>
            </a:br>
            <a:r>
              <a:rPr lang="it-IT" sz="2800" b="1" dirty="0" smtClean="0">
                <a:solidFill>
                  <a:srgbClr val="CE7070"/>
                </a:solidFill>
              </a:rPr>
              <a:t/>
            </a:r>
            <a:br>
              <a:rPr lang="it-IT" sz="2800" b="1" dirty="0" smtClean="0">
                <a:solidFill>
                  <a:srgbClr val="CE7070"/>
                </a:solidFill>
              </a:rPr>
            </a:br>
            <a:r>
              <a:rPr lang="it-IT" sz="2800" b="1" dirty="0" smtClean="0">
                <a:solidFill>
                  <a:srgbClr val="CE7070"/>
                </a:solidFill>
              </a:rPr>
              <a:t>PRINCIPALI ASPETTI SOCIO-DEMOGRAFICI</a:t>
            </a:r>
            <a:br>
              <a:rPr lang="it-IT" sz="2800" b="1" dirty="0" smtClean="0">
                <a:solidFill>
                  <a:srgbClr val="CE7070"/>
                </a:solidFill>
              </a:rPr>
            </a:br>
            <a:r>
              <a:rPr lang="it-IT" sz="2800" b="1" dirty="0" smtClean="0">
                <a:solidFill>
                  <a:srgbClr val="CE7070"/>
                </a:solidFill>
              </a:rPr>
              <a:t>DEGLI STRANIERI RESIDENTI</a:t>
            </a:r>
            <a:br>
              <a:rPr lang="it-IT" sz="2800" b="1" dirty="0" smtClean="0">
                <a:solidFill>
                  <a:srgbClr val="CE7070"/>
                </a:solidFill>
              </a:rPr>
            </a:br>
            <a:endParaRPr lang="it-IT" sz="2800" dirty="0"/>
          </a:p>
        </p:txBody>
      </p:sp>
      <p:graphicFrame>
        <p:nvGraphicFramePr>
          <p:cNvPr id="8" name="Segnaposto contenuto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0327237"/>
              </p:ext>
            </p:extLst>
          </p:nvPr>
        </p:nvGraphicFramePr>
        <p:xfrm>
          <a:off x="971600" y="1772816"/>
          <a:ext cx="7416825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olo 1"/>
          <p:cNvSpPr txBox="1">
            <a:spLocks/>
          </p:cNvSpPr>
          <p:nvPr/>
        </p:nvSpPr>
        <p:spPr>
          <a:xfrm>
            <a:off x="467544" y="5949280"/>
            <a:ext cx="7344816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it-IT" sz="3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t-IT" sz="3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                 </a:t>
            </a:r>
            <a:endParaRPr kumimoji="0" lang="it-IT" sz="5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5600" b="1" dirty="0" smtClean="0">
              <a:latin typeface="+mj-lt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5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                             Fonte:</a:t>
            </a:r>
            <a:r>
              <a:rPr kumimoji="0" lang="it-IT" sz="5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Istat</a:t>
            </a:r>
            <a:r>
              <a:rPr kumimoji="0" lang="it-IT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it-IT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it-IT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143000"/>
          </a:xfrm>
        </p:spPr>
        <p:txBody>
          <a:bodyPr>
            <a:normAutofit/>
          </a:bodyPr>
          <a:lstStyle/>
          <a:p>
            <a:r>
              <a:rPr lang="it-IT" sz="2900" b="1" dirty="0">
                <a:solidFill>
                  <a:srgbClr val="CE7070"/>
                </a:solidFill>
              </a:rPr>
              <a:t>PRINCIPALI ASPETTI SOCIO-DEMOGRAFICI</a:t>
            </a:r>
            <a:br>
              <a:rPr lang="it-IT" sz="2900" b="1" dirty="0">
                <a:solidFill>
                  <a:srgbClr val="CE7070"/>
                </a:solidFill>
              </a:rPr>
            </a:br>
            <a:r>
              <a:rPr lang="it-IT" sz="2900" b="1" dirty="0">
                <a:solidFill>
                  <a:srgbClr val="CE7070"/>
                </a:solidFill>
              </a:rPr>
              <a:t>DEGLI STRANIERI RESIDENTI</a:t>
            </a:r>
            <a:endParaRPr lang="it-IT" sz="29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z="2400" b="1" dirty="0" smtClean="0"/>
              <a:t>In Italia, quasi 1 bambino su 4 è nato da genitori stranieri. </a:t>
            </a:r>
            <a:endParaRPr lang="it-IT" sz="2400" dirty="0" smtClean="0"/>
          </a:p>
          <a:p>
            <a:pPr marL="0" indent="0">
              <a:buNone/>
            </a:pPr>
            <a:endParaRPr lang="it-IT" dirty="0"/>
          </a:p>
        </p:txBody>
      </p:sp>
      <p:graphicFrame>
        <p:nvGraphicFramePr>
          <p:cNvPr id="6" name="Grafico 5"/>
          <p:cNvGraphicFramePr/>
          <p:nvPr>
            <p:extLst>
              <p:ext uri="{D42A27DB-BD31-4B8C-83A1-F6EECF244321}">
                <p14:modId xmlns:p14="http://schemas.microsoft.com/office/powerpoint/2010/main" val="1510658815"/>
              </p:ext>
            </p:extLst>
          </p:nvPr>
        </p:nvGraphicFramePr>
        <p:xfrm>
          <a:off x="755576" y="2172785"/>
          <a:ext cx="7146925" cy="39212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35126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9552" y="633103"/>
            <a:ext cx="8229600" cy="1143000"/>
          </a:xfrm>
        </p:spPr>
        <p:txBody>
          <a:bodyPr>
            <a:normAutofit/>
          </a:bodyPr>
          <a:lstStyle/>
          <a:p>
            <a:r>
              <a:rPr lang="it-IT" sz="2900" b="1" dirty="0" smtClean="0">
                <a:solidFill>
                  <a:srgbClr val="CE7070"/>
                </a:solidFill>
              </a:rPr>
              <a:t>PRINCIPALI ASPETTI SOCIO-DEMOGRAFICI</a:t>
            </a:r>
            <a:br>
              <a:rPr lang="it-IT" sz="2900" b="1" dirty="0" smtClean="0">
                <a:solidFill>
                  <a:srgbClr val="CE7070"/>
                </a:solidFill>
              </a:rPr>
            </a:br>
            <a:r>
              <a:rPr lang="it-IT" sz="2900" b="1" dirty="0" smtClean="0">
                <a:solidFill>
                  <a:srgbClr val="CE7070"/>
                </a:solidFill>
              </a:rPr>
              <a:t>DEGLI STRANIERI RESIDENTI</a:t>
            </a:r>
            <a:endParaRPr lang="it-IT" sz="2900" dirty="0"/>
          </a:p>
        </p:txBody>
      </p:sp>
      <p:graphicFrame>
        <p:nvGraphicFramePr>
          <p:cNvPr id="4" name="Segnaposto contenuto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4624847"/>
              </p:ext>
            </p:extLst>
          </p:nvPr>
        </p:nvGraphicFramePr>
        <p:xfrm>
          <a:off x="323528" y="1772816"/>
          <a:ext cx="8208912" cy="4557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143000"/>
          </a:xfrm>
        </p:spPr>
        <p:txBody>
          <a:bodyPr>
            <a:normAutofit/>
          </a:bodyPr>
          <a:lstStyle/>
          <a:p>
            <a:r>
              <a:rPr lang="it-IT" sz="2900" b="1" dirty="0">
                <a:solidFill>
                  <a:srgbClr val="CE7070"/>
                </a:solidFill>
              </a:rPr>
              <a:t>PRINCIPALI ASPETTI SOCIO-DEMOGRAFICI</a:t>
            </a:r>
            <a:br>
              <a:rPr lang="it-IT" sz="2900" b="1" dirty="0">
                <a:solidFill>
                  <a:srgbClr val="CE7070"/>
                </a:solidFill>
              </a:rPr>
            </a:br>
            <a:r>
              <a:rPr lang="it-IT" sz="2900" b="1" dirty="0">
                <a:solidFill>
                  <a:srgbClr val="CE7070"/>
                </a:solidFill>
              </a:rPr>
              <a:t>DEGLI STRANIERI RESIDENTI</a:t>
            </a:r>
            <a:endParaRPr lang="it-IT" sz="29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ctr">
              <a:buNone/>
            </a:pPr>
            <a:r>
              <a:rPr lang="it-IT" sz="2800" b="1" dirty="0" smtClean="0"/>
              <a:t>Gli alunni stranieri nati in Italia sono in media il 44% dei minori stranieri</a:t>
            </a:r>
          </a:p>
          <a:p>
            <a:pPr algn="ctr">
              <a:buNone/>
            </a:pPr>
            <a:r>
              <a:rPr lang="it-IT" sz="1800" b="1" dirty="0" smtClean="0"/>
              <a:t> </a:t>
            </a:r>
            <a:endParaRPr lang="it-IT" sz="1800" dirty="0" smtClean="0"/>
          </a:p>
          <a:p>
            <a:endParaRPr lang="it-IT" dirty="0"/>
          </a:p>
        </p:txBody>
      </p:sp>
      <p:graphicFrame>
        <p:nvGraphicFramePr>
          <p:cNvPr id="7" name="Grafico 6"/>
          <p:cNvGraphicFramePr/>
          <p:nvPr/>
        </p:nvGraphicFramePr>
        <p:xfrm>
          <a:off x="971600" y="2564904"/>
          <a:ext cx="6480720" cy="3672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36125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648072"/>
          </a:xfrm>
        </p:spPr>
        <p:txBody>
          <a:bodyPr>
            <a:normAutofit fontScale="90000"/>
          </a:bodyPr>
          <a:lstStyle/>
          <a:p>
            <a:pPr algn="l"/>
            <a:r>
              <a:rPr lang="it-IT" sz="3100" b="1" dirty="0" smtClean="0"/>
              <a:t/>
            </a:r>
            <a:br>
              <a:rPr lang="it-IT" sz="3100" b="1" dirty="0" smtClean="0"/>
            </a:br>
            <a:r>
              <a:rPr lang="it-IT" sz="3100" b="1" dirty="0" smtClean="0"/>
              <a:t/>
            </a:r>
            <a:br>
              <a:rPr lang="it-IT" sz="3100" b="1" dirty="0" smtClean="0"/>
            </a:br>
            <a:r>
              <a:rPr lang="it-IT" sz="3100" b="1" dirty="0" smtClean="0">
                <a:solidFill>
                  <a:srgbClr val="00B050"/>
                </a:solidFill>
              </a:rPr>
              <a:t>GLI STRANIERI </a:t>
            </a:r>
            <a:r>
              <a:rPr lang="it-IT" sz="3200" b="1" dirty="0" smtClean="0">
                <a:solidFill>
                  <a:srgbClr val="00B050"/>
                </a:solidFill>
              </a:rPr>
              <a:t>E </a:t>
            </a:r>
            <a:r>
              <a:rPr lang="it-IT" sz="3200" b="1" dirty="0">
                <a:solidFill>
                  <a:srgbClr val="00B050"/>
                </a:solidFill>
              </a:rPr>
              <a:t>LA PROTEZIONE INTERNAZIONALE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GLI STRANIERI SBARCATI</a:t>
            </a:r>
          </a:p>
          <a:p>
            <a:pPr>
              <a:buNone/>
            </a:pPr>
            <a:endParaRPr lang="it-IT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81125" y="2204864"/>
            <a:ext cx="6381750" cy="3676650"/>
          </a:xfrm>
          <a:prstGeom prst="rect">
            <a:avLst/>
          </a:prstGeom>
        </p:spPr>
      </p:pic>
      <p:sp>
        <p:nvSpPr>
          <p:cNvPr id="5" name="Titolo 1"/>
          <p:cNvSpPr txBox="1">
            <a:spLocks/>
          </p:cNvSpPr>
          <p:nvPr/>
        </p:nvSpPr>
        <p:spPr>
          <a:xfrm>
            <a:off x="467544" y="5949280"/>
            <a:ext cx="7344816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/>
          <a:p>
            <a:pPr>
              <a:spcBef>
                <a:spcPct val="0"/>
              </a:spcBef>
              <a:defRPr/>
            </a:pPr>
            <a:r>
              <a:rPr lang="it-IT" sz="3100" b="1" dirty="0" smtClean="0">
                <a:solidFill>
                  <a:prstClr val="black"/>
                </a:solidFill>
              </a:rPr>
              <a:t/>
            </a:r>
            <a:br>
              <a:rPr lang="it-IT" sz="3100" b="1" dirty="0" smtClean="0">
                <a:solidFill>
                  <a:prstClr val="black"/>
                </a:solidFill>
              </a:rPr>
            </a:br>
            <a:r>
              <a:rPr lang="it-IT" sz="3100" b="1" dirty="0" smtClean="0">
                <a:solidFill>
                  <a:prstClr val="black"/>
                </a:solidFill>
              </a:rPr>
              <a:t>                      </a:t>
            </a:r>
            <a:endParaRPr lang="it-IT" sz="5600" b="1" dirty="0" smtClean="0">
              <a:solidFill>
                <a:prstClr val="black"/>
              </a:solidFill>
            </a:endParaRPr>
          </a:p>
          <a:p>
            <a:pPr>
              <a:spcBef>
                <a:spcPct val="0"/>
              </a:spcBef>
              <a:defRPr/>
            </a:pPr>
            <a:endParaRPr lang="it-IT" sz="5600" b="1" dirty="0" smtClean="0">
              <a:solidFill>
                <a:prstClr val="black"/>
              </a:solidFill>
            </a:endParaRPr>
          </a:p>
          <a:p>
            <a:pPr>
              <a:spcBef>
                <a:spcPct val="0"/>
              </a:spcBef>
              <a:defRPr/>
            </a:pPr>
            <a:r>
              <a:rPr lang="it-IT" sz="5600" b="1" dirty="0" smtClean="0">
                <a:solidFill>
                  <a:prstClr val="black"/>
                </a:solidFill>
              </a:rPr>
              <a:t>                                  Fonte: Ministero Interni</a:t>
            </a:r>
            <a:r>
              <a:rPr lang="it-IT" sz="4400" dirty="0" smtClean="0">
                <a:solidFill>
                  <a:prstClr val="black"/>
                </a:solidFill>
              </a:rPr>
              <a:t/>
            </a:r>
            <a:br>
              <a:rPr lang="it-IT" sz="4400" dirty="0" smtClean="0">
                <a:solidFill>
                  <a:prstClr val="black"/>
                </a:solidFill>
              </a:rPr>
            </a:br>
            <a:endParaRPr lang="it-IT" sz="4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4392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1520" y="553294"/>
            <a:ext cx="8229600" cy="936104"/>
          </a:xfrm>
        </p:spPr>
        <p:txBody>
          <a:bodyPr>
            <a:normAutofit fontScale="90000"/>
          </a:bodyPr>
          <a:lstStyle/>
          <a:p>
            <a:r>
              <a:rPr lang="it-IT" sz="3100" b="1" dirty="0" smtClean="0"/>
              <a:t/>
            </a:r>
            <a:br>
              <a:rPr lang="it-IT" sz="3100" b="1" dirty="0" smtClean="0"/>
            </a:br>
            <a:r>
              <a:rPr lang="it-IT" sz="3100" b="1" dirty="0" smtClean="0"/>
              <a:t/>
            </a:r>
            <a:br>
              <a:rPr lang="it-IT" sz="3100" b="1" dirty="0" smtClean="0"/>
            </a:br>
            <a:r>
              <a:rPr lang="it-IT" sz="3100" b="1" dirty="0" smtClean="0">
                <a:solidFill>
                  <a:srgbClr val="00B050"/>
                </a:solidFill>
              </a:rPr>
              <a:t>GLI STRANIERI </a:t>
            </a:r>
            <a:r>
              <a:rPr lang="it-IT" sz="3200" b="1" dirty="0" smtClean="0">
                <a:solidFill>
                  <a:srgbClr val="00B050"/>
                </a:solidFill>
              </a:rPr>
              <a:t>E </a:t>
            </a:r>
            <a:r>
              <a:rPr lang="it-IT" sz="3200" b="1" dirty="0">
                <a:solidFill>
                  <a:srgbClr val="00B050"/>
                </a:solidFill>
              </a:rPr>
              <a:t>LA PROTEZIONE </a:t>
            </a:r>
            <a:r>
              <a:rPr lang="it-IT" sz="3200" b="1" dirty="0" smtClean="0">
                <a:solidFill>
                  <a:srgbClr val="00B050"/>
                </a:solidFill>
              </a:rPr>
              <a:t>INTERNAZIONALE</a:t>
            </a:r>
            <a:r>
              <a:rPr lang="it-IT" sz="3200" b="1" dirty="0" smtClean="0">
                <a:solidFill>
                  <a:srgbClr val="CE7070"/>
                </a:solidFill>
              </a:rPr>
              <a:t/>
            </a:r>
            <a:br>
              <a:rPr lang="it-IT" sz="3200" b="1" dirty="0" smtClean="0">
                <a:solidFill>
                  <a:srgbClr val="CE7070"/>
                </a:solidFill>
              </a:rPr>
            </a:br>
            <a:r>
              <a:rPr lang="it-IT" sz="3200" b="1" dirty="0" smtClean="0"/>
              <a:t> </a:t>
            </a:r>
            <a:r>
              <a:rPr lang="it-IT" sz="3100" b="1" dirty="0" smtClean="0"/>
              <a:t>LE DOMANDE E GLI </a:t>
            </a:r>
            <a:r>
              <a:rPr lang="it-IT" sz="3100" b="1" dirty="0"/>
              <a:t>STRANIERI ACCOLTI</a:t>
            </a:r>
            <a:r>
              <a:rPr lang="it-IT" sz="3100" dirty="0" smtClean="0"/>
              <a:t/>
            </a:r>
            <a:br>
              <a:rPr lang="it-IT" sz="3100" dirty="0" smtClean="0"/>
            </a:br>
            <a:endParaRPr lang="it-IT" sz="31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51520" y="3645024"/>
            <a:ext cx="8609012" cy="1872208"/>
          </a:xfrm>
        </p:spPr>
        <p:txBody>
          <a:bodyPr/>
          <a:lstStyle/>
          <a:p>
            <a:pPr marL="0" indent="0">
              <a:buNone/>
            </a:pPr>
            <a:r>
              <a:rPr lang="it-IT" sz="2400" b="1" dirty="0" smtClean="0"/>
              <a:t>Strutture </a:t>
            </a:r>
            <a:r>
              <a:rPr lang="it-IT" sz="2400" b="1" dirty="0"/>
              <a:t>di accoglienza </a:t>
            </a:r>
            <a:r>
              <a:rPr lang="it-IT" sz="2400" b="1" dirty="0" smtClean="0"/>
              <a:t>–</a:t>
            </a:r>
            <a:r>
              <a:rPr lang="it-IT" sz="2400" b="1" i="1" dirty="0" smtClean="0"/>
              <a:t> presenze/posti  </a:t>
            </a:r>
            <a:r>
              <a:rPr lang="it-IT" sz="2400" b="1" dirty="0" smtClean="0"/>
              <a:t>al </a:t>
            </a:r>
            <a:r>
              <a:rPr lang="it-IT" sz="2400" b="1" dirty="0"/>
              <a:t>10 ottobre </a:t>
            </a:r>
            <a:r>
              <a:rPr lang="it-IT" sz="2400" b="1" dirty="0" smtClean="0"/>
              <a:t>2015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4221089"/>
            <a:ext cx="7859216" cy="1944216"/>
          </a:xfrm>
          <a:prstGeom prst="rect">
            <a:avLst/>
          </a:prstGeom>
        </p:spPr>
      </p:pic>
      <p:grpSp>
        <p:nvGrpSpPr>
          <p:cNvPr id="9" name="Gruppo 8"/>
          <p:cNvGrpSpPr/>
          <p:nvPr/>
        </p:nvGrpSpPr>
        <p:grpSpPr>
          <a:xfrm>
            <a:off x="611560" y="1700808"/>
            <a:ext cx="7902749" cy="1902816"/>
            <a:chOff x="60380" y="-14110"/>
            <a:chExt cx="8200054" cy="1116125"/>
          </a:xfrm>
        </p:grpSpPr>
        <p:sp>
          <p:nvSpPr>
            <p:cNvPr id="10" name="Rettangolo arrotondato 9"/>
            <p:cNvSpPr/>
            <p:nvPr/>
          </p:nvSpPr>
          <p:spPr>
            <a:xfrm>
              <a:off x="60380" y="73340"/>
              <a:ext cx="8200054" cy="941224"/>
            </a:xfrm>
            <a:prstGeom prst="roundRect">
              <a:avLst/>
            </a:pr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alpha val="90000"/>
                <a:hueOff val="0"/>
                <a:satOff val="0"/>
                <a:lumOff val="0"/>
                <a:alphaOff val="0"/>
              </a:schemeClr>
            </a:fillRef>
            <a:effectRef idx="1">
              <a:schemeClr val="accent2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Rettangolo 10"/>
            <p:cNvSpPr/>
            <p:nvPr/>
          </p:nvSpPr>
          <p:spPr>
            <a:xfrm>
              <a:off x="60380" y="-14110"/>
              <a:ext cx="8108840" cy="11161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/>
              <a:r>
                <a:rPr lang="it-IT" sz="2400" dirty="0" smtClean="0"/>
                <a:t>  Le </a:t>
              </a:r>
              <a:r>
                <a:rPr lang="it-IT" sz="2400" dirty="0"/>
                <a:t>domande di protezione internazionale presentate </a:t>
              </a:r>
              <a:r>
                <a:rPr lang="it-IT" sz="2400" dirty="0" smtClean="0"/>
                <a:t>nel </a:t>
              </a:r>
              <a:r>
                <a:rPr lang="it-IT" sz="2400" dirty="0"/>
                <a:t>2014 sono </a:t>
              </a:r>
              <a:r>
                <a:rPr lang="it-IT" sz="2400" dirty="0" smtClean="0"/>
                <a:t>state </a:t>
              </a:r>
              <a:r>
                <a:rPr lang="it-IT" sz="2400" dirty="0"/>
                <a:t>oltre</a:t>
              </a:r>
              <a:r>
                <a:rPr lang="it-IT" sz="2400" b="1" dirty="0"/>
                <a:t> </a:t>
              </a:r>
              <a:r>
                <a:rPr lang="it-IT" sz="2400" b="1" dirty="0" smtClean="0"/>
                <a:t>64.000 </a:t>
              </a:r>
              <a:r>
                <a:rPr lang="it-IT" sz="2400" dirty="0" smtClean="0"/>
                <a:t>(+</a:t>
              </a:r>
              <a:r>
                <a:rPr lang="it-IT" sz="2800" b="1" dirty="0" smtClean="0"/>
                <a:t>143% </a:t>
              </a:r>
              <a:r>
                <a:rPr lang="it-IT" sz="2400" dirty="0" smtClean="0"/>
                <a:t>rispetto al 2013</a:t>
              </a:r>
              <a:r>
                <a:rPr lang="it-IT" sz="2800" dirty="0" smtClean="0"/>
                <a:t>),</a:t>
              </a:r>
              <a:r>
                <a:rPr lang="it-IT" sz="2800" b="1" dirty="0" smtClean="0"/>
                <a:t> </a:t>
              </a:r>
              <a:r>
                <a:rPr lang="it-IT" sz="2400" dirty="0"/>
                <a:t>di cui il </a:t>
              </a:r>
              <a:r>
                <a:rPr lang="it-IT" sz="2800" b="1" dirty="0"/>
                <a:t>7%</a:t>
              </a:r>
              <a:r>
                <a:rPr lang="it-IT" sz="2400" b="1" dirty="0"/>
                <a:t> </a:t>
              </a:r>
              <a:r>
                <a:rPr lang="it-IT" sz="2400" dirty="0"/>
                <a:t>presentate da </a:t>
              </a:r>
              <a:r>
                <a:rPr lang="it-IT" sz="2400" b="1" dirty="0"/>
                <a:t>minori</a:t>
              </a:r>
            </a:p>
          </p:txBody>
        </p:sp>
      </p:grpSp>
      <p:sp>
        <p:nvSpPr>
          <p:cNvPr id="12" name="Titolo 1"/>
          <p:cNvSpPr txBox="1">
            <a:spLocks/>
          </p:cNvSpPr>
          <p:nvPr/>
        </p:nvSpPr>
        <p:spPr>
          <a:xfrm>
            <a:off x="467544" y="5949280"/>
            <a:ext cx="7344816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it-IT" sz="3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t-IT" sz="3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                 </a:t>
            </a:r>
            <a:endParaRPr kumimoji="0" lang="it-IT" sz="5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5600" b="1" dirty="0" smtClean="0">
              <a:latin typeface="+mj-lt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5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                             Fonte: </a:t>
            </a:r>
            <a:r>
              <a:rPr kumimoji="0" lang="it-IT" sz="5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Ministero Interni </a:t>
            </a:r>
            <a:r>
              <a:rPr kumimoji="0" lang="it-IT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it-IT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it-IT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64124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1520" y="764704"/>
            <a:ext cx="8229600" cy="936104"/>
          </a:xfrm>
        </p:spPr>
        <p:txBody>
          <a:bodyPr>
            <a:normAutofit fontScale="90000"/>
          </a:bodyPr>
          <a:lstStyle/>
          <a:p>
            <a:r>
              <a:rPr lang="it-IT" sz="3200" b="1" dirty="0" smtClean="0">
                <a:solidFill>
                  <a:srgbClr val="00B050"/>
                </a:solidFill>
              </a:rPr>
              <a:t>GLI </a:t>
            </a:r>
            <a:r>
              <a:rPr lang="it-IT" sz="3200" b="1" dirty="0">
                <a:solidFill>
                  <a:srgbClr val="00B050"/>
                </a:solidFill>
              </a:rPr>
              <a:t>STRANIERI E LA PROTEZIONE INTERNAZIONALE</a:t>
            </a:r>
            <a:r>
              <a:rPr lang="it-IT" sz="2800" b="1" dirty="0">
                <a:solidFill>
                  <a:srgbClr val="CE7070"/>
                </a:solidFill>
              </a:rPr>
              <a:t/>
            </a:r>
            <a:br>
              <a:rPr lang="it-IT" sz="2800" b="1" dirty="0">
                <a:solidFill>
                  <a:srgbClr val="CE7070"/>
                </a:solidFill>
              </a:rPr>
            </a:br>
            <a:r>
              <a:rPr lang="it-IT" sz="2400" b="1" dirty="0"/>
              <a:t>LA RETE DEL SISTEMA DI </a:t>
            </a:r>
            <a:r>
              <a:rPr lang="it-IT" sz="2400" b="1" dirty="0" smtClean="0"/>
              <a:t>PROTEZIONE</a:t>
            </a:r>
            <a:br>
              <a:rPr lang="it-IT" sz="2400" b="1" dirty="0" smtClean="0"/>
            </a:br>
            <a:r>
              <a:rPr lang="it-IT" sz="2400" b="1" dirty="0" smtClean="0"/>
              <a:t>PER </a:t>
            </a:r>
            <a:r>
              <a:rPr lang="it-IT" sz="2400" b="1" dirty="0"/>
              <a:t>RICHIEDENTI ASILO E </a:t>
            </a:r>
            <a:r>
              <a:rPr lang="it-IT" sz="2400" b="1" dirty="0" smtClean="0"/>
              <a:t>RIFUGIATI (SPRAR)</a:t>
            </a:r>
            <a:endParaRPr lang="it-IT" sz="2900" dirty="0"/>
          </a:p>
        </p:txBody>
      </p:sp>
      <p:graphicFrame>
        <p:nvGraphicFramePr>
          <p:cNvPr id="4" name="Segnaposto contenuto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5020939"/>
              </p:ext>
            </p:extLst>
          </p:nvPr>
        </p:nvGraphicFramePr>
        <p:xfrm>
          <a:off x="457200" y="1844824"/>
          <a:ext cx="8435280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22361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512" y="664096"/>
            <a:ext cx="8229600" cy="936104"/>
          </a:xfrm>
        </p:spPr>
        <p:txBody>
          <a:bodyPr>
            <a:normAutofit fontScale="90000"/>
          </a:bodyPr>
          <a:lstStyle/>
          <a:p>
            <a:r>
              <a:rPr lang="it-IT" sz="2900" b="1" dirty="0" smtClean="0">
                <a:solidFill>
                  <a:srgbClr val="00B050"/>
                </a:solidFill>
              </a:rPr>
              <a:t>GLI STRANIERI E LA PROTEZIONE INTERNAZIONALE</a:t>
            </a:r>
            <a:r>
              <a:rPr lang="it-IT" sz="2900" b="1" dirty="0" smtClean="0">
                <a:solidFill>
                  <a:srgbClr val="CE7070"/>
                </a:solidFill>
              </a:rPr>
              <a:t/>
            </a:r>
            <a:br>
              <a:rPr lang="it-IT" sz="2900" b="1" dirty="0" smtClean="0">
                <a:solidFill>
                  <a:srgbClr val="CE7070"/>
                </a:solidFill>
              </a:rPr>
            </a:br>
            <a:r>
              <a:rPr lang="it-IT" sz="2800" b="1" dirty="0"/>
              <a:t>IL </a:t>
            </a:r>
            <a:r>
              <a:rPr lang="it-IT" sz="2800" b="1" dirty="0" smtClean="0"/>
              <a:t>RUOLO </a:t>
            </a:r>
            <a:r>
              <a:rPr lang="it-IT" sz="2800" b="1" dirty="0"/>
              <a:t>DEGLI ENTI LOCALI NELL’ACCOGLIENZA INTEGRATA</a:t>
            </a:r>
            <a:endParaRPr lang="it-IT" sz="29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971600" y="1600200"/>
            <a:ext cx="77152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400" dirty="0" smtClean="0"/>
              <a:t>Approccio della rete dello </a:t>
            </a:r>
            <a:r>
              <a:rPr lang="it-IT" sz="2400" b="1" dirty="0" smtClean="0"/>
              <a:t>SPRAR</a:t>
            </a:r>
            <a:r>
              <a:rPr lang="it-IT" sz="2400" dirty="0" smtClean="0"/>
              <a:t> che realizza interventi di: </a:t>
            </a:r>
          </a:p>
          <a:p>
            <a:pPr lvl="0"/>
            <a:r>
              <a:rPr lang="it-IT" sz="2400" b="1" dirty="0" smtClean="0"/>
              <a:t>accoglienza integrata</a:t>
            </a:r>
            <a:r>
              <a:rPr lang="it-IT" sz="2400" dirty="0" smtClean="0"/>
              <a:t>: consentire a richiedenti e titolari di protezione internazionale di avviare un percorso personale di inserimento socio-economico in vista della (ri)conquista della propria autonomia</a:t>
            </a:r>
          </a:p>
          <a:p>
            <a:r>
              <a:rPr lang="it-IT" sz="2400" b="1" dirty="0" smtClean="0"/>
              <a:t>accoglienza materiale </a:t>
            </a:r>
            <a:r>
              <a:rPr lang="it-IT" sz="2400" dirty="0" smtClean="0"/>
              <a:t>(vitto, alloggio)</a:t>
            </a:r>
          </a:p>
          <a:p>
            <a:pPr lvl="0"/>
            <a:r>
              <a:rPr lang="it-IT" sz="2400" b="1" dirty="0" smtClean="0"/>
              <a:t>servizi alla persona </a:t>
            </a:r>
            <a:r>
              <a:rPr lang="it-IT" sz="2400" dirty="0" smtClean="0"/>
              <a:t>(assistenza socio-sanitaria, inserimento scolastico, apprendimento della lingua italiana, orientamento al territorio e ai suoi servizi, …)</a:t>
            </a:r>
          </a:p>
          <a:p>
            <a:pPr lvl="0"/>
            <a:r>
              <a:rPr lang="it-IT" sz="2400" b="1" dirty="0" smtClean="0"/>
              <a:t>orientamento legale</a:t>
            </a:r>
          </a:p>
          <a:p>
            <a:pPr lvl="0"/>
            <a:r>
              <a:rPr lang="it-IT" sz="2400" dirty="0" smtClean="0"/>
              <a:t>percorsi individuali di </a:t>
            </a:r>
            <a:r>
              <a:rPr lang="it-IT" sz="2400" b="1" dirty="0" smtClean="0"/>
              <a:t>inserimento socio-economico</a:t>
            </a:r>
            <a:r>
              <a:rPr lang="it-IT" sz="2400" dirty="0" smtClean="0"/>
              <a:t> </a:t>
            </a:r>
          </a:p>
          <a:p>
            <a:pPr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48536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5000">
              <a:srgbClr val="F9F8D8"/>
            </a:gs>
            <a:gs pos="0">
              <a:srgbClr val="F9F8D8"/>
            </a:gs>
            <a:gs pos="64999">
              <a:srgbClr val="F0EBD5"/>
            </a:gs>
            <a:gs pos="100000">
              <a:srgbClr val="D1C39F"/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652934"/>
          </a:xfrm>
        </p:spPr>
        <p:txBody>
          <a:bodyPr>
            <a:noAutofit/>
          </a:bodyPr>
          <a:lstStyle/>
          <a:p>
            <a:r>
              <a:rPr lang="it-IT" sz="2900" b="1" dirty="0">
                <a:solidFill>
                  <a:srgbClr val="00B050"/>
                </a:solidFill>
              </a:rPr>
              <a:t>GLI STRANIERI E LA PROTEZIONE INTERNAZIONALE</a:t>
            </a:r>
            <a:r>
              <a:rPr lang="it-IT" sz="2900" b="1" dirty="0">
                <a:solidFill>
                  <a:srgbClr val="CE7070"/>
                </a:solidFill>
              </a:rPr>
              <a:t/>
            </a:r>
            <a:br>
              <a:rPr lang="it-IT" sz="2900" b="1" dirty="0">
                <a:solidFill>
                  <a:srgbClr val="CE7070"/>
                </a:solidFill>
              </a:rPr>
            </a:br>
            <a:r>
              <a:rPr lang="it-IT" sz="2900" b="1" dirty="0" smtClean="0"/>
              <a:t>LA  RETE  DEI  COMUNI</a:t>
            </a:r>
            <a:endParaRPr lang="it-IT" sz="2900" dirty="0"/>
          </a:p>
        </p:txBody>
      </p:sp>
      <p:graphicFrame>
        <p:nvGraphicFramePr>
          <p:cNvPr id="4" name="Segnaposto contenuto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8124180"/>
              </p:ext>
            </p:extLst>
          </p:nvPr>
        </p:nvGraphicFramePr>
        <p:xfrm>
          <a:off x="354360" y="1700808"/>
          <a:ext cx="8435280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Immagine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224301" y="3068960"/>
            <a:ext cx="3462499" cy="3072358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34938" y="3223617"/>
            <a:ext cx="3743325" cy="1933575"/>
          </a:xfrm>
          <a:prstGeom prst="rect">
            <a:avLst/>
          </a:prstGeom>
        </p:spPr>
      </p:pic>
      <p:sp>
        <p:nvSpPr>
          <p:cNvPr id="6" name="Titolo 1"/>
          <p:cNvSpPr txBox="1">
            <a:spLocks/>
          </p:cNvSpPr>
          <p:nvPr/>
        </p:nvSpPr>
        <p:spPr>
          <a:xfrm>
            <a:off x="467544" y="5949280"/>
            <a:ext cx="7344816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it-IT" sz="3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t-IT" sz="3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                 </a:t>
            </a:r>
            <a:endParaRPr kumimoji="0" lang="it-IT" sz="5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5600" b="1" dirty="0" smtClean="0">
              <a:latin typeface="+mj-lt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5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                             Fonte: </a:t>
            </a:r>
            <a:r>
              <a:rPr lang="it-IT" sz="5600" b="1" dirty="0" smtClean="0">
                <a:latin typeface="+mj-lt"/>
                <a:ea typeface="+mj-ea"/>
                <a:cs typeface="+mj-cs"/>
              </a:rPr>
              <a:t>Banca Dati SPRAR</a:t>
            </a:r>
            <a:r>
              <a:rPr kumimoji="0" lang="it-IT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it-IT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it-IT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681002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11560" y="1772816"/>
            <a:ext cx="8075240" cy="4353347"/>
          </a:xfrm>
        </p:spPr>
        <p:txBody>
          <a:bodyPr>
            <a:normAutofit/>
          </a:bodyPr>
          <a:lstStyle/>
          <a:p>
            <a:r>
              <a:rPr lang="it-IT" sz="2400" dirty="0" smtClean="0"/>
              <a:t>Nel 2015 </a:t>
            </a:r>
            <a:r>
              <a:rPr lang="it-IT" sz="2400" b="1" dirty="0" smtClean="0"/>
              <a:t>il </a:t>
            </a:r>
            <a:r>
              <a:rPr lang="it-IT" sz="2400" b="1" dirty="0"/>
              <a:t>46% </a:t>
            </a:r>
            <a:r>
              <a:rPr lang="it-IT" sz="2400" dirty="0" smtClean="0"/>
              <a:t>di italiani vede nei nuovi arrivati una</a:t>
            </a:r>
            <a:r>
              <a:rPr lang="it-IT" sz="2400" b="1" dirty="0" smtClean="0"/>
              <a:t> occasione di apertura </a:t>
            </a:r>
            <a:r>
              <a:rPr lang="it-IT" sz="2400" dirty="0" smtClean="0"/>
              <a:t>per </a:t>
            </a:r>
            <a:r>
              <a:rPr lang="it-IT" sz="2400" dirty="0"/>
              <a:t>il nostro paese.</a:t>
            </a:r>
          </a:p>
          <a:p>
            <a:r>
              <a:rPr lang="it-IT" sz="2400" dirty="0"/>
              <a:t> </a:t>
            </a:r>
            <a:r>
              <a:rPr lang="it-IT" sz="2400" dirty="0" smtClean="0"/>
              <a:t>Il </a:t>
            </a:r>
            <a:r>
              <a:rPr lang="it-IT" sz="2400" b="1" dirty="0"/>
              <a:t>72%</a:t>
            </a:r>
            <a:r>
              <a:rPr lang="it-IT" sz="2400" dirty="0"/>
              <a:t> degli italiani è favorevole a concedere la </a:t>
            </a:r>
            <a:r>
              <a:rPr lang="it-IT" sz="2400" b="1" dirty="0"/>
              <a:t>cittadinanza </a:t>
            </a:r>
            <a:r>
              <a:rPr lang="it-IT" sz="2400" dirty="0"/>
              <a:t>a figli di immigrati nati in </a:t>
            </a:r>
            <a:r>
              <a:rPr lang="it-IT" sz="2400" dirty="0" smtClean="0"/>
              <a:t>Italia.</a:t>
            </a:r>
          </a:p>
          <a:p>
            <a:r>
              <a:rPr lang="it-IT" sz="2400" dirty="0" smtClean="0"/>
              <a:t>Per il </a:t>
            </a:r>
            <a:r>
              <a:rPr lang="it-IT" sz="2400" b="1" dirty="0" smtClean="0"/>
              <a:t>95%</a:t>
            </a:r>
            <a:r>
              <a:rPr lang="it-IT" sz="2400" dirty="0" smtClean="0"/>
              <a:t>, </a:t>
            </a:r>
            <a:r>
              <a:rPr lang="it-IT" sz="2400" dirty="0"/>
              <a:t>gli immigrati, se sono regolari e pagano le tasse, è giusto che abbiano </a:t>
            </a:r>
            <a:r>
              <a:rPr lang="it-IT" sz="2400" b="1" dirty="0"/>
              <a:t>diritto all’assistenza sanitaria</a:t>
            </a:r>
            <a:r>
              <a:rPr lang="it-IT" sz="2400" b="1" dirty="0" smtClean="0"/>
              <a:t>.</a:t>
            </a:r>
          </a:p>
          <a:p>
            <a:r>
              <a:rPr lang="it-IT" sz="2400" dirty="0" smtClean="0"/>
              <a:t>Anche </a:t>
            </a:r>
            <a:r>
              <a:rPr lang="it-IT" sz="2400" dirty="0"/>
              <a:t>la partecipazione politica degli stranieri regolari viene vista in modo positivo: per </a:t>
            </a:r>
            <a:r>
              <a:rPr lang="it-IT" sz="2400" b="1" dirty="0"/>
              <a:t>l’84% è giusto che votino alle elezioni amministrative </a:t>
            </a:r>
            <a:r>
              <a:rPr lang="it-IT" sz="2400" dirty="0"/>
              <a:t>del comune dove abitano e per il 78% anche alle elezioni politiche</a:t>
            </a:r>
            <a:r>
              <a:rPr lang="it-IT" sz="2400" dirty="0" smtClean="0"/>
              <a:t>.</a:t>
            </a:r>
          </a:p>
        </p:txBody>
      </p:sp>
      <p:sp>
        <p:nvSpPr>
          <p:cNvPr id="4" name="Titolo 1"/>
          <p:cNvSpPr txBox="1">
            <a:spLocks/>
          </p:cNvSpPr>
          <p:nvPr/>
        </p:nvSpPr>
        <p:spPr>
          <a:xfrm>
            <a:off x="467544" y="5949280"/>
            <a:ext cx="7344816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it-IT" sz="3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t-IT" sz="3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                 </a:t>
            </a:r>
            <a:endParaRPr kumimoji="0" lang="it-IT" sz="5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5600" b="1" dirty="0" smtClean="0">
              <a:latin typeface="+mj-lt"/>
              <a:ea typeface="+mj-ea"/>
              <a:cs typeface="+mj-cs"/>
            </a:endParaRPr>
          </a:p>
          <a:p>
            <a:pPr lvl="0">
              <a:spcBef>
                <a:spcPct val="0"/>
              </a:spcBef>
            </a:pPr>
            <a:r>
              <a:rPr kumimoji="0" lang="it-IT" sz="56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     Fonte:</a:t>
            </a:r>
            <a:r>
              <a:rPr lang="it-IT" sz="6000" dirty="0" smtClean="0"/>
              <a:t> </a:t>
            </a:r>
          </a:p>
          <a:p>
            <a:pPr lvl="0">
              <a:spcBef>
                <a:spcPct val="0"/>
              </a:spcBef>
            </a:pPr>
            <a:r>
              <a:rPr lang="it-IT" sz="6000" dirty="0" smtClean="0"/>
              <a:t>         Osservatorio Europeo sulla Sicurezza</a:t>
            </a:r>
            <a:r>
              <a:rPr kumimoji="0" lang="it-IT" sz="56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-</a:t>
            </a:r>
            <a:r>
              <a:rPr lang="it-IT" sz="5600" dirty="0" err="1" smtClean="0"/>
              <a:t>Demos</a:t>
            </a:r>
            <a:r>
              <a:rPr lang="it-IT" sz="5600" dirty="0" smtClean="0"/>
              <a:t> e </a:t>
            </a:r>
            <a:r>
              <a:rPr lang="it-IT" sz="5600" dirty="0" err="1" smtClean="0"/>
              <a:t>Oss</a:t>
            </a:r>
            <a:r>
              <a:rPr lang="it-IT" sz="5600" dirty="0" smtClean="0"/>
              <a:t>. di Pavia per Fondazione </a:t>
            </a:r>
            <a:r>
              <a:rPr lang="it-IT" sz="5600" dirty="0" err="1" smtClean="0"/>
              <a:t>Unipolis</a:t>
            </a:r>
            <a:r>
              <a:rPr lang="it-IT" sz="5600" dirty="0" smtClean="0"/>
              <a:t> </a:t>
            </a:r>
            <a:r>
              <a:rPr kumimoji="0" lang="it-IT" sz="56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it-IT" sz="56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it-IT" sz="56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itolo 1"/>
          <p:cNvSpPr txBox="1">
            <a:spLocks/>
          </p:cNvSpPr>
          <p:nvPr/>
        </p:nvSpPr>
        <p:spPr>
          <a:xfrm>
            <a:off x="1763688" y="764704"/>
            <a:ext cx="6120680" cy="850106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  PERCEZIONE  </a:t>
            </a:r>
            <a:r>
              <a:rPr lang="it-IT" sz="3200" b="1" dirty="0" smtClean="0"/>
              <a:t>SU</a:t>
            </a:r>
            <a:r>
              <a:rPr kumimoji="0" lang="it-IT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GLI  IMMIGRATI</a:t>
            </a:r>
            <a:endParaRPr kumimoji="0" lang="it-IT" sz="3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973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3568" y="764704"/>
            <a:ext cx="7200800" cy="850106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it-IT" sz="2900" b="1" dirty="0" smtClean="0"/>
              <a:t/>
            </a:r>
            <a:br>
              <a:rPr lang="it-IT" sz="2900" b="1" dirty="0" smtClean="0"/>
            </a:br>
            <a:r>
              <a:rPr lang="it-IT" sz="3200" b="1" dirty="0" smtClean="0"/>
              <a:t>DATI </a:t>
            </a:r>
            <a:r>
              <a:rPr lang="it-IT" sz="3200" b="1" dirty="0"/>
              <a:t>CHE SMENTISCONO LUOGHI COMUNI</a:t>
            </a:r>
            <a:r>
              <a:rPr lang="it-IT" sz="3200" dirty="0"/>
              <a:t/>
            </a:r>
            <a:br>
              <a:rPr lang="it-IT" sz="3200" dirty="0"/>
            </a:br>
            <a:endParaRPr lang="it-IT" sz="32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11560" y="1844824"/>
            <a:ext cx="8208912" cy="4281339"/>
          </a:xfrm>
        </p:spPr>
        <p:txBody>
          <a:bodyPr>
            <a:normAutofit fontScale="92500" lnSpcReduction="20000"/>
          </a:bodyPr>
          <a:lstStyle/>
          <a:p>
            <a:pPr marL="0" lvl="0" indent="0">
              <a:buNone/>
            </a:pPr>
            <a:r>
              <a:rPr lang="it-IT" sz="2400" b="1" dirty="0" smtClean="0"/>
              <a:t>LA MAGGIOR PARTE DEGLI STRANIERI SONO IRREGOLARI ?</a:t>
            </a:r>
          </a:p>
          <a:p>
            <a:r>
              <a:rPr lang="it-IT" sz="2400" dirty="0" smtClean="0"/>
              <a:t>Risultano </a:t>
            </a:r>
            <a:r>
              <a:rPr lang="it-IT" sz="2400" dirty="0"/>
              <a:t>in diminuzione le persone non autorizzate all’ingresso che sono state intercettate alle frontiere italiane (7.713), le persone rimpatriate (8.769) e quelle intimate di espulsione ma non ottemperanti (13.529), per un totale di 30.011 individui, </a:t>
            </a:r>
            <a:r>
              <a:rPr lang="it-IT" sz="2400" b="1" dirty="0"/>
              <a:t>in costante diminuzione dal 2006</a:t>
            </a:r>
            <a:r>
              <a:rPr lang="it-IT" sz="2400" dirty="0"/>
              <a:t> (quando furono 124.381). </a:t>
            </a:r>
            <a:endParaRPr lang="it-IT" sz="2400" dirty="0" smtClean="0"/>
          </a:p>
          <a:p>
            <a:r>
              <a:rPr lang="it-IT" sz="2400" dirty="0" smtClean="0"/>
              <a:t>La </a:t>
            </a:r>
            <a:r>
              <a:rPr lang="it-IT" sz="2400" dirty="0"/>
              <a:t>popolazione straniera </a:t>
            </a:r>
            <a:r>
              <a:rPr lang="it-IT" sz="2400" b="1" dirty="0"/>
              <a:t>in posizione irregolare è inferiore </a:t>
            </a:r>
            <a:r>
              <a:rPr lang="it-IT" sz="2400" b="1" dirty="0" smtClean="0"/>
              <a:t>alle 300.000 </a:t>
            </a:r>
            <a:r>
              <a:rPr lang="it-IT" sz="2400" b="1" dirty="0"/>
              <a:t>unità,</a:t>
            </a:r>
            <a:r>
              <a:rPr lang="it-IT" sz="2400" dirty="0"/>
              <a:t> anche perché </a:t>
            </a:r>
            <a:r>
              <a:rPr lang="it-IT" sz="2400" dirty="0" smtClean="0"/>
              <a:t>430.000 </a:t>
            </a:r>
            <a:r>
              <a:rPr lang="it-IT" sz="2400" dirty="0"/>
              <a:t>non autorizzati a stare in </a:t>
            </a:r>
            <a:r>
              <a:rPr lang="it-IT" sz="2400" dirty="0" smtClean="0"/>
              <a:t>Italia </a:t>
            </a:r>
            <a:r>
              <a:rPr lang="it-IT" sz="2400" dirty="0"/>
              <a:t>sono stati interessati dai provvedimenti di emersione varati nel 2009 e nel 2012. </a:t>
            </a:r>
            <a:endParaRPr lang="it-IT" sz="2400" dirty="0" smtClean="0"/>
          </a:p>
          <a:p>
            <a:r>
              <a:rPr lang="it-IT" sz="2400" b="1" dirty="0"/>
              <a:t>L</a:t>
            </a:r>
            <a:r>
              <a:rPr lang="it-IT" sz="2400" b="1" dirty="0" smtClean="0"/>
              <a:t>a </a:t>
            </a:r>
            <a:r>
              <a:rPr lang="it-IT" sz="2400" b="1" dirty="0"/>
              <a:t>componente straniera irregolare è ai minimi storici </a:t>
            </a:r>
            <a:r>
              <a:rPr lang="it-IT" sz="2400" dirty="0"/>
              <a:t>(</a:t>
            </a:r>
            <a:r>
              <a:rPr lang="it-IT" sz="2400" b="1" dirty="0"/>
              <a:t>6% del totale,</a:t>
            </a:r>
            <a:r>
              <a:rPr lang="it-IT" sz="2400" dirty="0"/>
              <a:t> pari a circa </a:t>
            </a:r>
            <a:r>
              <a:rPr lang="it-IT" sz="2400" dirty="0" smtClean="0"/>
              <a:t>300.000 </a:t>
            </a:r>
            <a:r>
              <a:rPr lang="it-IT" sz="2400" dirty="0"/>
              <a:t>unità), sia per effetto delle più recenti sanatorie, sia per la minor forza attrattiva del mercato del lavoro nel nostro paese.</a:t>
            </a:r>
          </a:p>
        </p:txBody>
      </p:sp>
      <p:sp>
        <p:nvSpPr>
          <p:cNvPr id="4" name="Titolo 1"/>
          <p:cNvSpPr txBox="1">
            <a:spLocks/>
          </p:cNvSpPr>
          <p:nvPr/>
        </p:nvSpPr>
        <p:spPr>
          <a:xfrm>
            <a:off x="467544" y="5949280"/>
            <a:ext cx="7344816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it-IT" sz="3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t-IT" sz="3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                 </a:t>
            </a:r>
            <a:endParaRPr kumimoji="0" lang="it-IT" sz="5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5600" b="1" dirty="0" smtClean="0">
              <a:latin typeface="+mj-lt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5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                             Fonte: </a:t>
            </a:r>
            <a:r>
              <a:rPr lang="it-IT" sz="5600" b="1" dirty="0" smtClean="0">
                <a:latin typeface="+mj-lt"/>
                <a:ea typeface="+mj-ea"/>
                <a:cs typeface="+mj-cs"/>
              </a:rPr>
              <a:t>ISMU</a:t>
            </a:r>
            <a:r>
              <a:rPr kumimoji="0" lang="it-IT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it-IT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it-IT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34692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652934"/>
          </a:xfrm>
        </p:spPr>
        <p:txBody>
          <a:bodyPr>
            <a:normAutofit fontScale="90000"/>
          </a:bodyPr>
          <a:lstStyle/>
          <a:p>
            <a:pPr lvl="0"/>
            <a:r>
              <a:rPr lang="it-IT" sz="2900" b="1" dirty="0">
                <a:solidFill>
                  <a:srgbClr val="CE7070"/>
                </a:solidFill>
              </a:rPr>
              <a:t>GLI  STRANIERI  E IL  MONDO  DEL  LAVORO</a:t>
            </a:r>
            <a:br>
              <a:rPr lang="it-IT" sz="2900" b="1" dirty="0">
                <a:solidFill>
                  <a:srgbClr val="CE7070"/>
                </a:solidFill>
              </a:rPr>
            </a:br>
            <a:r>
              <a:rPr lang="it-IT" sz="2800" b="1" dirty="0" smtClean="0"/>
              <a:t>IL PIL DELL’IMMIGRAZIONE</a:t>
            </a:r>
            <a:endParaRPr lang="it-IT" sz="2900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772816"/>
            <a:ext cx="7468161" cy="3750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88336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652934"/>
          </a:xfrm>
        </p:spPr>
        <p:txBody>
          <a:bodyPr>
            <a:normAutofit fontScale="90000"/>
          </a:bodyPr>
          <a:lstStyle/>
          <a:p>
            <a:pPr lvl="0"/>
            <a:r>
              <a:rPr lang="it-IT" sz="2900" b="1" dirty="0">
                <a:solidFill>
                  <a:srgbClr val="CE7070"/>
                </a:solidFill>
              </a:rPr>
              <a:t>GLI  STRANIERI  E IL  MONDO  DEL  LAVORO</a:t>
            </a:r>
            <a:br>
              <a:rPr lang="it-IT" sz="2900" b="1" dirty="0">
                <a:solidFill>
                  <a:srgbClr val="CE7070"/>
                </a:solidFill>
              </a:rPr>
            </a:br>
            <a:r>
              <a:rPr lang="it-IT" sz="2800" b="1" dirty="0" smtClean="0"/>
              <a:t>L’IMPATTO FISCALE DELL’IMMIGRAZIONE IN ITALIA</a:t>
            </a:r>
            <a:endParaRPr lang="it-IT" sz="2900" dirty="0"/>
          </a:p>
        </p:txBody>
      </p:sp>
      <p:grpSp>
        <p:nvGrpSpPr>
          <p:cNvPr id="3" name="Gruppo 5"/>
          <p:cNvGrpSpPr/>
          <p:nvPr/>
        </p:nvGrpSpPr>
        <p:grpSpPr>
          <a:xfrm>
            <a:off x="0" y="1772816"/>
            <a:ext cx="9144000" cy="2282423"/>
            <a:chOff x="0" y="138213"/>
            <a:chExt cx="8435279" cy="1706359"/>
          </a:xfrm>
        </p:grpSpPr>
        <p:sp>
          <p:nvSpPr>
            <p:cNvPr id="7" name="Rettangolo arrotondato 6"/>
            <p:cNvSpPr/>
            <p:nvPr/>
          </p:nvSpPr>
          <p:spPr>
            <a:xfrm>
              <a:off x="0" y="138213"/>
              <a:ext cx="8435279" cy="1706359"/>
            </a:xfrm>
            <a:prstGeom prst="roundRect">
              <a:avLst/>
            </a:prstGeom>
            <a:solidFill>
              <a:schemeClr val="accent2">
                <a:hueOff val="0"/>
                <a:satOff val="0"/>
                <a:lumOff val="0"/>
              </a:schemeClr>
            </a:solidFill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Rettangolo 7"/>
            <p:cNvSpPr/>
            <p:nvPr/>
          </p:nvSpPr>
          <p:spPr>
            <a:xfrm>
              <a:off x="83298" y="221511"/>
              <a:ext cx="8268683" cy="153976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just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itchFamily="34" charset="0"/>
                <a:buChar char="•"/>
              </a:pPr>
              <a:r>
                <a:rPr lang="it-IT" sz="2400" kern="1200" dirty="0" smtClean="0"/>
                <a:t> </a:t>
              </a:r>
              <a:r>
                <a:rPr lang="it-IT" sz="2800" b="1" dirty="0"/>
                <a:t>3,46 milioni di contribuenti </a:t>
              </a:r>
              <a:r>
                <a:rPr lang="it-IT" sz="2400" dirty="0" smtClean="0"/>
                <a:t>nati all’estero (su </a:t>
              </a:r>
              <a:r>
                <a:rPr lang="it-IT" sz="2400" kern="1200" dirty="0" smtClean="0"/>
                <a:t>5 milioni in totale)</a:t>
              </a:r>
            </a:p>
            <a:p>
              <a:pPr lvl="0" algn="just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itchFamily="34" charset="0"/>
                <a:buChar char="•"/>
              </a:pPr>
              <a:r>
                <a:rPr lang="it-IT" sz="2400" kern="1200" dirty="0" smtClean="0"/>
                <a:t> nel 2014 hanno dichiarato </a:t>
              </a:r>
              <a:r>
                <a:rPr lang="it-IT" sz="2400" b="1" kern="1200" dirty="0" smtClean="0"/>
                <a:t>redditi per 45,6 miliardi </a:t>
              </a:r>
              <a:r>
                <a:rPr lang="it-IT" sz="2400" kern="1200" dirty="0" smtClean="0"/>
                <a:t>di euro e versato</a:t>
              </a:r>
            </a:p>
            <a:p>
              <a:pPr lvl="0" algn="just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itchFamily="34" charset="0"/>
                <a:buChar char="•"/>
              </a:pPr>
              <a:r>
                <a:rPr lang="it-IT" sz="2400" b="1" dirty="0" smtClean="0"/>
                <a:t> IRPEF </a:t>
              </a:r>
              <a:r>
                <a:rPr lang="it-IT" sz="2400" b="1" kern="1200" dirty="0" smtClean="0"/>
                <a:t>netta per 6,8 miliardi  </a:t>
              </a:r>
              <a:r>
                <a:rPr lang="it-IT" sz="2400" kern="1200" dirty="0" smtClean="0"/>
                <a:t>di euro</a:t>
              </a:r>
              <a:r>
                <a:rPr lang="it-IT" sz="2400" b="1" kern="1200" dirty="0" smtClean="0"/>
                <a:t>.</a:t>
              </a:r>
              <a:endParaRPr lang="it-IT" sz="2400" kern="1200" dirty="0" smtClean="0"/>
            </a:p>
            <a:p>
              <a:pPr lvl="0" algn="just" defTabSz="10668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itchFamily="34" charset="0"/>
                <a:buChar char="•"/>
              </a:pPr>
              <a:r>
                <a:rPr lang="it-IT" sz="2400" b="1" dirty="0"/>
                <a:t> </a:t>
              </a:r>
              <a:r>
                <a:rPr lang="it-IT" sz="2400" b="1" dirty="0" smtClean="0"/>
                <a:t>Reddito medio nati all’estero 13.180 euro, nati in </a:t>
              </a:r>
              <a:r>
                <a:rPr lang="it-IT" sz="2400" b="1" dirty="0" err="1" smtClean="0"/>
                <a:t>italia</a:t>
              </a:r>
              <a:r>
                <a:rPr lang="it-IT" sz="2400" b="1" dirty="0" smtClean="0"/>
                <a:t> 20.710 (differenziale 7.530 euro).</a:t>
              </a:r>
              <a:endParaRPr lang="it-IT" sz="2400" kern="1200" dirty="0"/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4221088"/>
            <a:ext cx="4212210" cy="263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88336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1206</TotalTime>
  <Words>602</Words>
  <Application>Microsoft Office PowerPoint</Application>
  <PresentationFormat>Presentazione su schermo (4:3)</PresentationFormat>
  <Paragraphs>82</Paragraphs>
  <Slides>14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18" baseType="lpstr">
      <vt:lpstr>Arial</vt:lpstr>
      <vt:lpstr>Calibri</vt:lpstr>
      <vt:lpstr>Tahoma</vt:lpstr>
      <vt:lpstr>Tema di Office</vt:lpstr>
      <vt:lpstr>   PRINCIPALI ASPETTI SOCIO-DEMOGRAFICI DEGLI STRANIERI RESIDENTI  </vt:lpstr>
      <vt:lpstr>  PRINCIPALI ASPETTI SOCIO-DEMOGRAFICI DEGLI STRANIERI RESIDENTI </vt:lpstr>
      <vt:lpstr>PRINCIPALI ASPETTI SOCIO-DEMOGRAFICI DEGLI STRANIERI RESIDENTI</vt:lpstr>
      <vt:lpstr>PRINCIPALI ASPETTI SOCIO-DEMOGRAFICI DEGLI STRANIERI RESIDENTI</vt:lpstr>
      <vt:lpstr>PRINCIPALI ASPETTI SOCIO-DEMOGRAFICI DEGLI STRANIERI RESIDENTI</vt:lpstr>
      <vt:lpstr>  GLI STRANIERI E LA PROTEZIONE INTERNAZIONALE </vt:lpstr>
      <vt:lpstr>  GLI STRANIERI E LA PROTEZIONE INTERNAZIONALE  LE DOMANDE E GLI STRANIERI ACCOLTI </vt:lpstr>
      <vt:lpstr>GLI STRANIERI E LA PROTEZIONE INTERNAZIONALE LA RETE DEL SISTEMA DI PROTEZIONE PER RICHIEDENTI ASILO E RIFUGIATI (SPRAR)</vt:lpstr>
      <vt:lpstr>GLI STRANIERI E LA PROTEZIONE INTERNAZIONALE IL RUOLO DEGLI ENTI LOCALI NELL’ACCOGLIENZA INTEGRATA</vt:lpstr>
      <vt:lpstr>GLI STRANIERI E LA PROTEZIONE INTERNAZIONALE LA  RETE  DEI  COMUNI</vt:lpstr>
      <vt:lpstr>Presentazione standard di PowerPoint</vt:lpstr>
      <vt:lpstr> DATI CHE SMENTISCONO LUOGHI COMUNI </vt:lpstr>
      <vt:lpstr>GLI  STRANIERI  E IL  MONDO  DEL  LAVORO IL PIL DELL’IMMIGRAZIONE</vt:lpstr>
      <vt:lpstr>GLI  STRANIERI  E IL  MONDO  DEL  LAVORO L’IMPATTO FISCALE DELL’IMMIGRAZIONE IN ITALIA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Paolo Testa</dc:creator>
  <cp:lastModifiedBy>Victor MAGIAR</cp:lastModifiedBy>
  <cp:revision>115</cp:revision>
  <dcterms:created xsi:type="dcterms:W3CDTF">2015-10-22T13:12:34Z</dcterms:created>
  <dcterms:modified xsi:type="dcterms:W3CDTF">2015-10-29T10:57:56Z</dcterms:modified>
</cp:coreProperties>
</file>