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62" r:id="rId5"/>
    <p:sldId id="263" r:id="rId6"/>
    <p:sldId id="265" r:id="rId7"/>
    <p:sldId id="266" r:id="rId8"/>
    <p:sldId id="258" r:id="rId9"/>
    <p:sldId id="260" r:id="rId10"/>
    <p:sldId id="257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13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Assemblea%20Bari%202016\Assemblea\a%20ciascuno%20il%20suo\PIL%20e%20potere%20d'acquisto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Assemblea%20Bari%202016\Assemblea\a%20ciascuno%20il%20suo\Tasso%20di%20disoccupazion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/>
      <c:lineChart>
        <c:grouping val="standard"/>
        <c:ser>
          <c:idx val="0"/>
          <c:order val="0"/>
          <c:tx>
            <c:strRef>
              <c:f>Sheet0!$A$7</c:f>
              <c:strCache>
                <c:ptCount val="1"/>
                <c:pt idx="0">
                  <c:v>Euro area (19 countries)</c:v>
                </c:pt>
              </c:strCache>
            </c:strRef>
          </c:tx>
          <c:spPr>
            <a:ln w="4445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/>
              <c:dLblPos val="t"/>
              <c:showVal val="1"/>
            </c:dLbl>
            <c:dLbl>
              <c:idx val="11"/>
              <c:layout/>
              <c:dLblPos val="t"/>
              <c:showVal val="1"/>
            </c:dLbl>
            <c:delete val="1"/>
            <c:txPr>
              <a:bodyPr/>
              <a:lstStyle/>
              <a:p>
                <a:pPr>
                  <a:defRPr sz="1200"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it-IT"/>
              </a:p>
            </c:txPr>
            <c:dLblPos val="t"/>
          </c:dLbls>
          <c:cat>
            <c:strRef>
              <c:f>Sheet0!$B$1:$M$1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Sheet0!$B$7:$M$7</c:f>
              <c:numCache>
                <c:formatCode>General</c:formatCode>
                <c:ptCount val="12"/>
                <c:pt idx="0">
                  <c:v>109</c:v>
                </c:pt>
                <c:pt idx="1">
                  <c:v>108</c:v>
                </c:pt>
                <c:pt idx="2">
                  <c:v>108</c:v>
                </c:pt>
                <c:pt idx="3">
                  <c:v>108</c:v>
                </c:pt>
                <c:pt idx="4">
                  <c:v>108</c:v>
                </c:pt>
                <c:pt idx="5">
                  <c:v>108</c:v>
                </c:pt>
                <c:pt idx="6">
                  <c:v>108</c:v>
                </c:pt>
                <c:pt idx="7">
                  <c:v>108</c:v>
                </c:pt>
                <c:pt idx="8">
                  <c:v>107</c:v>
                </c:pt>
                <c:pt idx="9">
                  <c:v>107</c:v>
                </c:pt>
                <c:pt idx="10">
                  <c:v>107</c:v>
                </c:pt>
                <c:pt idx="11">
                  <c:v>106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Sheet0!$A$13</c:f>
              <c:strCache>
                <c:ptCount val="1"/>
                <c:pt idx="0">
                  <c:v>Germany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/>
              <c:dLblPos val="t"/>
              <c:showVal val="1"/>
            </c:dLbl>
            <c:dLbl>
              <c:idx val="11"/>
              <c:layout/>
              <c:dLblPos val="t"/>
              <c:showVal val="1"/>
            </c:dLbl>
            <c:delete val="1"/>
            <c:txPr>
              <a:bodyPr/>
              <a:lstStyle/>
              <a:p>
                <a:pPr>
                  <a:defRPr sz="12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it-IT"/>
              </a:p>
            </c:txPr>
            <c:dLblPos val="t"/>
          </c:dLbls>
          <c:cat>
            <c:strRef>
              <c:f>Sheet0!$B$1:$M$1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Sheet0!$B$13:$M$13</c:f>
              <c:numCache>
                <c:formatCode>General</c:formatCode>
                <c:ptCount val="12"/>
                <c:pt idx="0">
                  <c:v>117</c:v>
                </c:pt>
                <c:pt idx="1">
                  <c:v>117</c:v>
                </c:pt>
                <c:pt idx="2">
                  <c:v>117</c:v>
                </c:pt>
                <c:pt idx="3">
                  <c:v>117</c:v>
                </c:pt>
                <c:pt idx="4">
                  <c:v>118</c:v>
                </c:pt>
                <c:pt idx="5">
                  <c:v>116</c:v>
                </c:pt>
                <c:pt idx="6">
                  <c:v>121</c:v>
                </c:pt>
                <c:pt idx="7">
                  <c:v>124</c:v>
                </c:pt>
                <c:pt idx="8">
                  <c:v>124</c:v>
                </c:pt>
                <c:pt idx="9">
                  <c:v>124</c:v>
                </c:pt>
                <c:pt idx="10">
                  <c:v>126</c:v>
                </c:pt>
                <c:pt idx="11">
                  <c:v>125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Sheet0!$A$20</c:f>
              <c:strCache>
                <c:ptCount val="1"/>
                <c:pt idx="0">
                  <c:v>Italy</c:v>
                </c:pt>
              </c:strCache>
            </c:strRef>
          </c:tx>
          <c:spPr>
            <a:ln w="44450"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0"/>
              <c:layout/>
              <c:dLblPos val="b"/>
              <c:showVal val="1"/>
            </c:dLbl>
            <c:dLbl>
              <c:idx val="11"/>
              <c:layout/>
              <c:dLblPos val="b"/>
              <c:showVal val="1"/>
            </c:dLbl>
            <c:delete val="1"/>
            <c:txPr>
              <a:bodyPr/>
              <a:lstStyle/>
              <a:p>
                <a:pPr>
                  <a:defRPr sz="1200" b="1">
                    <a:solidFill>
                      <a:srgbClr val="0070C0"/>
                    </a:solidFill>
                  </a:defRPr>
                </a:pPr>
                <a:endParaRPr lang="it-IT"/>
              </a:p>
            </c:txPr>
            <c:dLblPos val="b"/>
          </c:dLbls>
          <c:cat>
            <c:strRef>
              <c:f>Sheet0!$B$1:$M$1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Sheet0!$B$20:$M$20</c:f>
              <c:numCache>
                <c:formatCode>General</c:formatCode>
                <c:ptCount val="12"/>
                <c:pt idx="0">
                  <c:v>108</c:v>
                </c:pt>
                <c:pt idx="1">
                  <c:v>106</c:v>
                </c:pt>
                <c:pt idx="2">
                  <c:v>105</c:v>
                </c:pt>
                <c:pt idx="3">
                  <c:v>105</c:v>
                </c:pt>
                <c:pt idx="4">
                  <c:v>105</c:v>
                </c:pt>
                <c:pt idx="5">
                  <c:v>104</c:v>
                </c:pt>
                <c:pt idx="6">
                  <c:v>103</c:v>
                </c:pt>
                <c:pt idx="7">
                  <c:v>102</c:v>
                </c:pt>
                <c:pt idx="8">
                  <c:v>101</c:v>
                </c:pt>
                <c:pt idx="9">
                  <c:v>98</c:v>
                </c:pt>
                <c:pt idx="10">
                  <c:v>96</c:v>
                </c:pt>
                <c:pt idx="11">
                  <c:v>95</c:v>
                </c:pt>
              </c:numCache>
            </c:numRef>
          </c:val>
          <c:smooth val="1"/>
        </c:ser>
        <c:marker val="1"/>
        <c:axId val="60174720"/>
        <c:axId val="60176256"/>
      </c:lineChart>
      <c:catAx>
        <c:axId val="60174720"/>
        <c:scaling>
          <c:orientation val="minMax"/>
        </c:scaling>
        <c:axPos val="b"/>
        <c:tickLblPos val="nextTo"/>
        <c:txPr>
          <a:bodyPr rot="-2220000" vert="horz" anchor="ctr" anchorCtr="1"/>
          <a:lstStyle/>
          <a:p>
            <a:pPr>
              <a:defRPr sz="900"/>
            </a:pPr>
            <a:endParaRPr lang="it-IT"/>
          </a:p>
        </c:txPr>
        <c:crossAx val="60176256"/>
        <c:crossesAt val="100"/>
        <c:auto val="1"/>
        <c:lblAlgn val="ctr"/>
        <c:lblOffset val="100"/>
      </c:catAx>
      <c:valAx>
        <c:axId val="60176256"/>
        <c:scaling>
          <c:orientation val="minMax"/>
          <c:min val="90"/>
        </c:scaling>
        <c:axPos val="l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it-IT"/>
          </a:p>
        </c:txPr>
        <c:crossAx val="601747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 b="1"/>
          </a:pPr>
          <a:endParaRPr lang="it-IT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disoccupazione!$B$1</c:f>
              <c:strCache>
                <c:ptCount val="1"/>
                <c:pt idx="0">
                  <c:v>2016M06</c:v>
                </c:pt>
              </c:strCache>
            </c:strRef>
          </c:tx>
          <c:dPt>
            <c:idx val="10"/>
            <c:spPr>
              <a:solidFill>
                <a:schemeClr val="bg1">
                  <a:lumMod val="50000"/>
                </a:schemeClr>
              </a:solidFill>
            </c:spPr>
          </c:dPt>
          <c:dPt>
            <c:idx val="12"/>
            <c:spPr>
              <a:solidFill>
                <a:schemeClr val="accent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14"/>
            <c:spPr>
              <a:solidFill>
                <a:srgbClr val="FF0000"/>
              </a:solidFill>
            </c:spPr>
          </c:dPt>
          <c:dPt>
            <c:idx val="15"/>
            <c:spPr>
              <a:solidFill>
                <a:schemeClr val="accent1"/>
              </a:solidFill>
            </c:spPr>
          </c:dPt>
          <c:dPt>
            <c:idx val="16"/>
            <c:spPr>
              <a:solidFill>
                <a:schemeClr val="accent1"/>
              </a:solidFill>
            </c:spPr>
          </c:dPt>
          <c:dPt>
            <c:idx val="17"/>
            <c:spPr>
              <a:solidFill>
                <a:schemeClr val="accent1"/>
              </a:solidFill>
            </c:spPr>
          </c:dPt>
          <c:dPt>
            <c:idx val="20"/>
            <c:spPr>
              <a:solidFill>
                <a:schemeClr val="accent1"/>
              </a:solidFill>
            </c:spPr>
          </c:dPt>
          <c:dPt>
            <c:idx val="26"/>
            <c:spPr>
              <a:solidFill>
                <a:srgbClr val="FF0000"/>
              </a:solidFill>
            </c:spPr>
          </c:dPt>
          <c:dLbls>
            <c:dLbl>
              <c:idx val="10"/>
              <c:layout/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it-IT"/>
                </a:p>
              </c:txPr>
              <c:showVal val="1"/>
            </c:dLbl>
            <c:dLbl>
              <c:idx val="12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it-IT"/>
                </a:p>
              </c:txPr>
            </c:dLbl>
            <c:dLbl>
              <c:idx val="14"/>
              <c:layout/>
              <c:spPr/>
              <c:txPr>
                <a:bodyPr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it-IT"/>
                </a:p>
              </c:txPr>
              <c:showVal val="1"/>
            </c:dLbl>
            <c:dLbl>
              <c:idx val="15"/>
              <c:spPr/>
              <c:txPr>
                <a:bodyPr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it-IT"/>
                </a:p>
              </c:txPr>
            </c:dLbl>
            <c:dLbl>
              <c:idx val="16"/>
              <c:spPr/>
              <c:txPr>
                <a:bodyPr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it-IT"/>
                </a:p>
              </c:txPr>
            </c:dLbl>
            <c:dLbl>
              <c:idx val="17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FF0000"/>
                      </a:solidFill>
                    </a:defRPr>
                  </a:pPr>
                  <a:endParaRPr lang="it-IT"/>
                </a:p>
              </c:txPr>
            </c:dLbl>
            <c:delete val="1"/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it-IT"/>
              </a:p>
            </c:txPr>
          </c:dLbls>
          <c:cat>
            <c:strRef>
              <c:f>disoccupazione!$A$2:$A$19</c:f>
              <c:strCache>
                <c:ptCount val="18"/>
                <c:pt idx="0">
                  <c:v>Czech Republic</c:v>
                </c:pt>
                <c:pt idx="1">
                  <c:v>Germany</c:v>
                </c:pt>
                <c:pt idx="2">
                  <c:v>United Kingdom</c:v>
                </c:pt>
                <c:pt idx="3">
                  <c:v>Hungary</c:v>
                </c:pt>
                <c:pt idx="4">
                  <c:v>Romania</c:v>
                </c:pt>
                <c:pt idx="5">
                  <c:v>Austria</c:v>
                </c:pt>
                <c:pt idx="6">
                  <c:v>Poland</c:v>
                </c:pt>
                <c:pt idx="7">
                  <c:v>Sweden</c:v>
                </c:pt>
                <c:pt idx="8">
                  <c:v>Belgium</c:v>
                </c:pt>
                <c:pt idx="9">
                  <c:v>Ireland</c:v>
                </c:pt>
                <c:pt idx="10">
                  <c:v>EU (28 countries)</c:v>
                </c:pt>
                <c:pt idx="11">
                  <c:v>Finland</c:v>
                </c:pt>
                <c:pt idx="12">
                  <c:v>France</c:v>
                </c:pt>
                <c:pt idx="13">
                  <c:v>Portugal</c:v>
                </c:pt>
                <c:pt idx="14">
                  <c:v>Italy</c:v>
                </c:pt>
                <c:pt idx="15">
                  <c:v>Croatia</c:v>
                </c:pt>
                <c:pt idx="16">
                  <c:v>Spain</c:v>
                </c:pt>
                <c:pt idx="17">
                  <c:v>Greece</c:v>
                </c:pt>
              </c:strCache>
            </c:strRef>
          </c:cat>
          <c:val>
            <c:numRef>
              <c:f>disoccupazione!$B$2:$B$19</c:f>
              <c:numCache>
                <c:formatCode>0.0%</c:formatCode>
                <c:ptCount val="18"/>
                <c:pt idx="0">
                  <c:v>4.1000000000000002E-2</c:v>
                </c:pt>
                <c:pt idx="1">
                  <c:v>4.3000000000000003E-2</c:v>
                </c:pt>
                <c:pt idx="2">
                  <c:v>4.8000000000000001E-2</c:v>
                </c:pt>
                <c:pt idx="3">
                  <c:v>5.1000000000000004E-2</c:v>
                </c:pt>
                <c:pt idx="4">
                  <c:v>6.0000000000000032E-2</c:v>
                </c:pt>
                <c:pt idx="5">
                  <c:v>6.1000000000000013E-2</c:v>
                </c:pt>
                <c:pt idx="6">
                  <c:v>6.2000000000000034E-2</c:v>
                </c:pt>
                <c:pt idx="7">
                  <c:v>6.6000000000000003E-2</c:v>
                </c:pt>
                <c:pt idx="8">
                  <c:v>8.3000000000000046E-2</c:v>
                </c:pt>
                <c:pt idx="9">
                  <c:v>8.4000000000000047E-2</c:v>
                </c:pt>
                <c:pt idx="10">
                  <c:v>8.6000000000000021E-2</c:v>
                </c:pt>
                <c:pt idx="11">
                  <c:v>8.9000000000000065E-2</c:v>
                </c:pt>
                <c:pt idx="12">
                  <c:v>0.10099999999999998</c:v>
                </c:pt>
                <c:pt idx="13">
                  <c:v>0.111</c:v>
                </c:pt>
                <c:pt idx="14">
                  <c:v>0.115</c:v>
                </c:pt>
                <c:pt idx="15">
                  <c:v>0.13100000000000001</c:v>
                </c:pt>
                <c:pt idx="16">
                  <c:v>0.19900000000000001</c:v>
                </c:pt>
                <c:pt idx="17">
                  <c:v>0.23400000000000001</c:v>
                </c:pt>
              </c:numCache>
            </c:numRef>
          </c:val>
        </c:ser>
        <c:gapWidth val="30"/>
        <c:axId val="60440960"/>
        <c:axId val="60442496"/>
      </c:barChart>
      <c:catAx>
        <c:axId val="60440960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60442496"/>
        <c:crosses val="autoZero"/>
        <c:auto val="1"/>
        <c:lblAlgn val="ctr"/>
        <c:lblOffset val="100"/>
      </c:catAx>
      <c:valAx>
        <c:axId val="60442496"/>
        <c:scaling>
          <c:orientation val="minMax"/>
        </c:scaling>
        <c:axPos val="b"/>
        <c:numFmt formatCode="0.0%" sourceLinked="1"/>
        <c:tickLblPos val="nextTo"/>
        <c:txPr>
          <a:bodyPr/>
          <a:lstStyle/>
          <a:p>
            <a:pPr>
              <a:defRPr sz="1100"/>
            </a:pPr>
            <a:endParaRPr lang="it-IT"/>
          </a:p>
        </c:txPr>
        <c:crossAx val="6044096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/>
      <c:lineChart>
        <c:grouping val="standard"/>
        <c:ser>
          <c:idx val="1"/>
          <c:order val="0"/>
          <c:spPr>
            <a:ln w="76200"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5.6577560367959898E-2"/>
                </c:manualLayout>
              </c:layout>
              <c:showVal val="1"/>
            </c:dLbl>
            <c:dLbl>
              <c:idx val="1"/>
              <c:layout>
                <c:manualLayout>
                  <c:x val="6.9673613409372672E-3"/>
                  <c:y val="3.23300344959771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showVal val="1"/>
          </c:dLbls>
          <c:cat>
            <c:numRef>
              <c:f>Foglio2!$E$8:$I$8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Foglio2!$E$10:$I$10</c:f>
              <c:numCache>
                <c:formatCode>General</c:formatCode>
                <c:ptCount val="5"/>
                <c:pt idx="0">
                  <c:v>148.6</c:v>
                </c:pt>
                <c:pt idx="1">
                  <c:v>151.4</c:v>
                </c:pt>
                <c:pt idx="2">
                  <c:v>154.1</c:v>
                </c:pt>
                <c:pt idx="3">
                  <c:v>157.69999999999999</c:v>
                </c:pt>
                <c:pt idx="4">
                  <c:v>161.4</c:v>
                </c:pt>
              </c:numCache>
            </c:numRef>
          </c:val>
        </c:ser>
        <c:marker val="1"/>
        <c:axId val="60465152"/>
        <c:axId val="60466688"/>
      </c:lineChart>
      <c:catAx>
        <c:axId val="604651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it-IT"/>
          </a:p>
        </c:txPr>
        <c:crossAx val="60466688"/>
        <c:crosses val="autoZero"/>
        <c:auto val="1"/>
        <c:lblAlgn val="ctr"/>
        <c:lblOffset val="100"/>
      </c:catAx>
      <c:valAx>
        <c:axId val="6046668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it-IT"/>
          </a:p>
        </c:txPr>
        <c:crossAx val="6046515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18"/>
  <c:chart>
    <c:plotArea>
      <c:layout/>
      <c:barChart>
        <c:barDir val="bar"/>
        <c:grouping val="percentStacked"/>
        <c:ser>
          <c:idx val="0"/>
          <c:order val="0"/>
          <c:tx>
            <c:strRef>
              <c:f>Foglio1!$B$1</c:f>
              <c:strCache>
                <c:ptCount val="1"/>
                <c:pt idx="0">
                  <c:v>molto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Val val="1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Foglio1!$B$2:$B$8</c:f>
              <c:numCache>
                <c:formatCode>0</c:formatCode>
                <c:ptCount val="7"/>
                <c:pt idx="0">
                  <c:v>9</c:v>
                </c:pt>
                <c:pt idx="1">
                  <c:v>6.9</c:v>
                </c:pt>
                <c:pt idx="2">
                  <c:v>4</c:v>
                </c:pt>
                <c:pt idx="3">
                  <c:v>1.5</c:v>
                </c:pt>
                <c:pt idx="4">
                  <c:v>2.5</c:v>
                </c:pt>
                <c:pt idx="5">
                  <c:v>2.1</c:v>
                </c:pt>
                <c:pt idx="6">
                  <c:v>2.9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abbastanza</c:v>
                </c:pt>
              </c:strCache>
            </c:strRef>
          </c:tx>
          <c:spPr>
            <a:solidFill>
              <a:srgbClr val="FFCC66"/>
            </a:solidFill>
            <a:ln>
              <a:solidFill>
                <a:srgbClr val="000000"/>
              </a:solidFill>
            </a:ln>
            <a:effectLst/>
          </c:spPr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Val val="1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Foglio1!$C$2:$C$8</c:f>
              <c:numCache>
                <c:formatCode>0</c:formatCode>
                <c:ptCount val="7"/>
                <c:pt idx="0">
                  <c:v>31.7</c:v>
                </c:pt>
                <c:pt idx="1">
                  <c:v>24.7</c:v>
                </c:pt>
                <c:pt idx="2">
                  <c:v>25.4</c:v>
                </c:pt>
                <c:pt idx="3">
                  <c:v>20.2</c:v>
                </c:pt>
                <c:pt idx="4">
                  <c:v>15.6</c:v>
                </c:pt>
                <c:pt idx="5">
                  <c:v>14.6</c:v>
                </c:pt>
                <c:pt idx="6">
                  <c:v>9.7000000000000011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poco</c:v>
                </c:pt>
              </c:strCache>
            </c:strRef>
          </c:tx>
          <c:spPr>
            <a:solidFill>
              <a:srgbClr val="E4E4E4"/>
            </a:solidFill>
            <a:ln>
              <a:solidFill>
                <a:srgbClr val="000000"/>
              </a:solidFill>
            </a:ln>
            <a:effectLst/>
          </c:spPr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Val val="1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Foglio1!$D$2:$D$8</c:f>
              <c:numCache>
                <c:formatCode>0</c:formatCode>
                <c:ptCount val="7"/>
                <c:pt idx="0">
                  <c:v>32.9</c:v>
                </c:pt>
                <c:pt idx="1">
                  <c:v>35.6</c:v>
                </c:pt>
                <c:pt idx="2">
                  <c:v>35.700000000000003</c:v>
                </c:pt>
                <c:pt idx="3">
                  <c:v>39.6</c:v>
                </c:pt>
                <c:pt idx="4">
                  <c:v>33.5</c:v>
                </c:pt>
                <c:pt idx="5">
                  <c:v>35</c:v>
                </c:pt>
                <c:pt idx="6">
                  <c:v>35.4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per niente</c:v>
                </c:pt>
              </c:strCache>
            </c:strRef>
          </c:tx>
          <c:spPr>
            <a:solidFill>
              <a:srgbClr val="C1B7AF"/>
            </a:solidFill>
            <a:ln>
              <a:solidFill>
                <a:srgbClr val="000000"/>
              </a:solidFill>
            </a:ln>
            <a:effectLst/>
          </c:spPr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Val val="1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Foglio1!$E$2:$E$8</c:f>
              <c:numCache>
                <c:formatCode>0</c:formatCode>
                <c:ptCount val="7"/>
                <c:pt idx="0">
                  <c:v>22.1</c:v>
                </c:pt>
                <c:pt idx="1">
                  <c:v>28.2</c:v>
                </c:pt>
                <c:pt idx="2">
                  <c:v>23.5</c:v>
                </c:pt>
                <c:pt idx="3">
                  <c:v>26.6</c:v>
                </c:pt>
                <c:pt idx="4">
                  <c:v>44.9</c:v>
                </c:pt>
                <c:pt idx="5">
                  <c:v>40.4</c:v>
                </c:pt>
                <c:pt idx="6">
                  <c:v>48.5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non sa/non risponde</c:v>
                </c:pt>
              </c:strCache>
            </c:strRef>
          </c:tx>
          <c:spPr>
            <a:pattFill prst="lgCheck">
              <a:fgClr>
                <a:schemeClr val="bg1">
                  <a:lumMod val="75000"/>
                </a:schemeClr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dLbls>
            <c:txPr>
              <a:bodyPr/>
              <a:lstStyle/>
              <a:p>
                <a:pPr>
                  <a:defRPr>
                    <a:latin typeface="Century Gothic"/>
                    <a:cs typeface="Century Gothic"/>
                  </a:defRPr>
                </a:pPr>
                <a:endParaRPr lang="it-IT"/>
              </a:p>
            </c:txPr>
            <c:showVal val="1"/>
          </c:dLbls>
          <c:cat>
            <c:strRef>
              <c:f>Foglio1!$A$2:$A$8</c:f>
              <c:strCache>
                <c:ptCount val="7"/>
                <c:pt idx="0">
                  <c:v>il Sindaco del suo comune</c:v>
                </c:pt>
                <c:pt idx="1">
                  <c:v>il Presidente della sua Regione</c:v>
                </c:pt>
                <c:pt idx="2">
                  <c:v>il Prefetto della sua provincia</c:v>
                </c:pt>
                <c:pt idx="3">
                  <c:v>il Presidente di Confindustria locale</c:v>
                </c:pt>
                <c:pt idx="4">
                  <c:v>Ministri</c:v>
                </c:pt>
                <c:pt idx="5">
                  <c:v>i rappresentanti dei sindacati a livello locale</c:v>
                </c:pt>
                <c:pt idx="6">
                  <c:v>Parlamentari</c:v>
                </c:pt>
              </c:strCache>
            </c:strRef>
          </c:cat>
          <c:val>
            <c:numRef>
              <c:f>Foglio1!$F$2:$F$8</c:f>
              <c:numCache>
                <c:formatCode>0</c:formatCode>
                <c:ptCount val="7"/>
                <c:pt idx="0">
                  <c:v>4.3</c:v>
                </c:pt>
                <c:pt idx="1">
                  <c:v>4</c:v>
                </c:pt>
                <c:pt idx="2">
                  <c:v>11.4</c:v>
                </c:pt>
                <c:pt idx="3">
                  <c:v>11</c:v>
                </c:pt>
                <c:pt idx="4">
                  <c:v>2</c:v>
                </c:pt>
                <c:pt idx="5">
                  <c:v>7.8</c:v>
                </c:pt>
                <c:pt idx="6">
                  <c:v>3.4</c:v>
                </c:pt>
              </c:numCache>
            </c:numRef>
          </c:val>
        </c:ser>
        <c:gapWidth val="50"/>
        <c:overlap val="100"/>
        <c:axId val="135521408"/>
        <c:axId val="135522944"/>
      </c:barChart>
      <c:catAx>
        <c:axId val="135521408"/>
        <c:scaling>
          <c:orientation val="maxMin"/>
        </c:scaling>
        <c:axPos val="l"/>
        <c:maj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entury Gothic"/>
                <a:cs typeface="Century Gothic"/>
              </a:defRPr>
            </a:pPr>
            <a:endParaRPr lang="it-IT"/>
          </a:p>
        </c:txPr>
        <c:crossAx val="135522944"/>
        <c:crosses val="autoZero"/>
        <c:auto val="1"/>
        <c:lblAlgn val="ctr"/>
        <c:lblOffset val="100"/>
      </c:catAx>
      <c:valAx>
        <c:axId val="135522944"/>
        <c:scaling>
          <c:orientation val="minMax"/>
        </c:scaling>
        <c:delete val="1"/>
        <c:axPos val="t"/>
        <c:numFmt formatCode="0%" sourceLinked="1"/>
        <c:tickLblPos val="none"/>
        <c:crossAx val="1355214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6698034696882477E-3"/>
          <c:y val="2.3076921329730403E-2"/>
          <c:w val="0.96567129019542974"/>
          <c:h val="6.4347461816435941E-2"/>
        </c:manualLayout>
      </c:layout>
      <c:spPr>
        <a:ln>
          <a:solidFill>
            <a:srgbClr val="000000"/>
          </a:solidFill>
        </a:ln>
      </c:spPr>
      <c:txPr>
        <a:bodyPr/>
        <a:lstStyle/>
        <a:p>
          <a:pPr>
            <a:defRPr sz="1400">
              <a:latin typeface="Century Gothic"/>
              <a:cs typeface="Century Gothic"/>
            </a:defRPr>
          </a:pPr>
          <a:endParaRPr lang="it-IT"/>
        </a:p>
      </c:txPr>
    </c:legend>
    <c:plotVisOnly val="1"/>
    <c:dispBlanksAs val="gap"/>
  </c:chart>
  <c:txPr>
    <a:bodyPr/>
    <a:lstStyle/>
    <a:p>
      <a:pPr>
        <a:defRPr sz="1800"/>
      </a:pPr>
      <a:endParaRPr lang="it-IT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53CB2-8981-4A5F-9909-27A64CA220F4}" type="datetimeFigureOut">
              <a:rPr lang="it-IT" smtClean="0"/>
              <a:pPr/>
              <a:t>08/10/2016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F798F-84BA-4DDF-8F5F-35873DA4523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6" y="332657"/>
            <a:ext cx="7772400" cy="576064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A ciascuno il suo: le sfide per i Sindaci</a:t>
            </a:r>
            <a:endParaRPr lang="it-IT" sz="2400" dirty="0"/>
          </a:p>
        </p:txBody>
      </p:sp>
      <p:sp>
        <p:nvSpPr>
          <p:cNvPr id="4" name="Rettangolo 3"/>
          <p:cNvSpPr/>
          <p:nvPr/>
        </p:nvSpPr>
        <p:spPr>
          <a:xfrm>
            <a:off x="467544" y="980728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Le città sono spesso luogo di concentrazione dei problemi </a:t>
            </a:r>
            <a:r>
              <a:rPr lang="it-IT" dirty="0" smtClean="0"/>
              <a:t>globali e i sindaci sono chiamati a risponderne verso i cittadini, anche se non hanno leve adeguate per farlo: </a:t>
            </a:r>
            <a:endParaRPr lang="it-IT" dirty="0" smtClean="0"/>
          </a:p>
          <a:p>
            <a:endParaRPr lang="it-IT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it-IT" dirty="0" smtClean="0"/>
              <a:t>Crisi </a:t>
            </a:r>
            <a:r>
              <a:rPr lang="it-IT" dirty="0" smtClean="0"/>
              <a:t>economica</a:t>
            </a:r>
            <a:endParaRPr lang="it-IT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it-IT" dirty="0" smtClean="0"/>
              <a:t>Cambiamento  </a:t>
            </a:r>
            <a:r>
              <a:rPr lang="it-IT" dirty="0" smtClean="0"/>
              <a:t>climatico</a:t>
            </a:r>
            <a:endParaRPr lang="it-IT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it-IT" dirty="0" smtClean="0"/>
              <a:t>Migrazioni 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it-IT" dirty="0" smtClean="0"/>
              <a:t>Invecchiamento </a:t>
            </a:r>
            <a:r>
              <a:rPr lang="it-IT" dirty="0" smtClean="0"/>
              <a:t>della </a:t>
            </a:r>
            <a:r>
              <a:rPr lang="it-IT" dirty="0" smtClean="0"/>
              <a:t>popolazione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9552" y="476672"/>
            <a:ext cx="71642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La crisi economica ha colpito duramente in Italia. Il PIL procapite a parità di potere d’acquisto, fatta 100 la media dell’UE, si è notevolmente abbassato negli ultimi 10 anni.</a:t>
            </a:r>
            <a:endParaRPr kumimoji="0" lang="it-IT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afico 4"/>
          <p:cNvGraphicFramePr/>
          <p:nvPr/>
        </p:nvGraphicFramePr>
        <p:xfrm>
          <a:off x="1043608" y="1340768"/>
          <a:ext cx="7712174" cy="509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16024" y="315616"/>
            <a:ext cx="83164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Il tasso di disoccupazione Italia è ancora molto più alto della media europea (Eurostat, giugno 2016)</a:t>
            </a:r>
            <a:endParaRPr kumimoji="0" lang="it-IT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afico 4"/>
          <p:cNvGraphicFramePr/>
          <p:nvPr/>
        </p:nvGraphicFramePr>
        <p:xfrm>
          <a:off x="1259632" y="1340768"/>
          <a:ext cx="7340328" cy="5127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5536" y="447636"/>
            <a:ext cx="799288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100" b="1" dirty="0" smtClean="0">
                <a:latin typeface="Century Gothic" pitchFamily="34" charset="0"/>
                <a:ea typeface="Calibri" pitchFamily="34" charset="0"/>
                <a:cs typeface="Times New Roman" pitchFamily="18" charset="0"/>
              </a:rPr>
              <a:t>Il numero delle catastrofi naturali causate dal cambiamento climatico è in veloce crescita</a:t>
            </a:r>
            <a:r>
              <a:rPr kumimoji="0" lang="it-IT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Tra 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il 2008 e il 2014 più di 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180 milioni di persone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 hanno dovuto migrare a causa di eventi climatici avversi </a:t>
            </a:r>
            <a:endParaRPr kumimoji="0" lang="it-IT" sz="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Immagine 4" descr="http://3.bp.blogspot.com/-GeAsp_eybb8/UqlgcCvjEgI/AAAAAAAAC9U/JHBbVqEP8jY/s1600/munichnatc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067" y="1371178"/>
            <a:ext cx="7172325" cy="501015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6948264" y="1412776"/>
            <a:ext cx="1152128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552" y="404664"/>
            <a:ext cx="7308304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Eventi climatici avversi (nel nostro paese principalmente alluvioni/bombe d'acqua e siccità/ondate di calore) sono molto più rischiosi se accompagnati da una cattiva gestione delle risorse non rinnovabili, come il suolo</a:t>
            </a:r>
            <a:endParaRPr kumimoji="0" lang="it-I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Immagine 7" descr="Risultati immagini per percentuale suolo consuma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934200" cy="49530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541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it-IT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</a:b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53425"/>
            <a:ext cx="88204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La popolazione straniera.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b="1" dirty="0" smtClean="0">
                <a:latin typeface="Century Gothic" pitchFamily="34" charset="0"/>
                <a:ea typeface="Calibri" pitchFamily="34" charset="0"/>
                <a:cs typeface="Times New Roman" pitchFamily="18" charset="0"/>
              </a:rPr>
              <a:t>Sono  5.026.153 gli stranieri residenti in Italia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b="1" dirty="0" smtClean="0">
                <a:latin typeface="Century Gothic" pitchFamily="34" charset="0"/>
                <a:ea typeface="Calibri" pitchFamily="34" charset="0"/>
                <a:cs typeface="Times New Roman" pitchFamily="18" charset="0"/>
              </a:rPr>
              <a:t>(8,29% della pop italiana – anno 2015) </a:t>
            </a:r>
          </a:p>
        </p:txBody>
      </p:sp>
      <p:pic>
        <p:nvPicPr>
          <p:cNvPr id="1025" name="Immagine 2" descr="Popolazione straniera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052736"/>
            <a:ext cx="4676775" cy="539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/>
        </p:nvGraphicFramePr>
        <p:xfrm>
          <a:off x="1457324" y="1595437"/>
          <a:ext cx="7291139" cy="4713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4016" y="233353"/>
            <a:ext cx="88204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L’indice di vecchiaia (numero di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over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 65 rispetto al numero degli under 15) è in rapida crescita in Italia. A questo ritmo,</a:t>
            </a:r>
            <a:r>
              <a:rPr kumimoji="0" lang="it-IT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 già tra meno di vent’anni potremo avere più di due anziani per ogni bambino </a:t>
            </a:r>
            <a:endParaRPr lang="it-IT" sz="2000" b="1" dirty="0" smtClean="0">
              <a:latin typeface="Century Gothic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000" b="1" dirty="0" smtClean="0">
              <a:latin typeface="Century Gothic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395536" y="188640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questo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clima è difficile mantenere la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fiducia, ma i sindaci ci stanno riuscendo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xmlns="" val="3847707491"/>
              </p:ext>
            </p:extLst>
          </p:nvPr>
        </p:nvGraphicFramePr>
        <p:xfrm>
          <a:off x="323528" y="908720"/>
          <a:ext cx="8574980" cy="489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395536" y="332657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fiducia è meritata anche perché i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Comuni stanno facendo la loro parte</a:t>
            </a:r>
          </a:p>
        </p:txBody>
      </p:sp>
      <p:sp>
        <p:nvSpPr>
          <p:cNvPr id="5" name="Rettangolo 4"/>
          <p:cNvSpPr/>
          <p:nvPr/>
        </p:nvSpPr>
        <p:spPr>
          <a:xfrm>
            <a:off x="395536" y="1124744"/>
            <a:ext cx="40324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Per la prima volta dal  Censimento del 1961 il numero dei Comuni è inferiore a 8.000, </a:t>
            </a:r>
            <a:r>
              <a:rPr lang="it-IT" dirty="0" smtClean="0"/>
              <a:t>anche grazie alle 73 fusioni realizzate negli ultimi 20 anni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 smtClean="0"/>
              <a:t>Unioni </a:t>
            </a:r>
            <a:r>
              <a:rPr lang="it-IT" dirty="0" smtClean="0"/>
              <a:t>negli ultimi 5 anni sono cresciute da </a:t>
            </a:r>
            <a:r>
              <a:rPr lang="it-IT" dirty="0" smtClean="0"/>
              <a:t>313 </a:t>
            </a:r>
            <a:r>
              <a:rPr lang="it-IT" dirty="0" smtClean="0"/>
              <a:t>a </a:t>
            </a:r>
            <a:r>
              <a:rPr lang="it-IT" dirty="0" smtClean="0"/>
              <a:t>536 </a:t>
            </a:r>
            <a:r>
              <a:rPr lang="it-IT" dirty="0" smtClean="0"/>
              <a:t>e interessano 3.104 comuni e una popolazione di quasi 12 milioni di abitanti</a:t>
            </a:r>
            <a:endParaRPr lang="it-IT" dirty="0"/>
          </a:p>
        </p:txBody>
      </p:sp>
      <p:pic>
        <p:nvPicPr>
          <p:cNvPr id="8193" name="Immagine 7" descr="UnionidiComu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00497"/>
            <a:ext cx="4248150" cy="4676775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5133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395536" y="332657"/>
            <a:ext cx="7772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 smtClean="0">
                <a:latin typeface="+mj-lt"/>
                <a:ea typeface="+mj-ea"/>
                <a:cs typeface="+mj-cs"/>
              </a:rPr>
              <a:t>Nonostante i grandi margini di miglioramento, </a:t>
            </a:r>
            <a:r>
              <a:rPr lang="it-IT" sz="2000" b="1" dirty="0" smtClean="0">
                <a:latin typeface="+mj-lt"/>
                <a:ea typeface="+mj-ea"/>
                <a:cs typeface="+mj-cs"/>
              </a:rPr>
              <a:t>i</a:t>
            </a:r>
            <a:r>
              <a:rPr lang="it-IT" sz="2000" b="1" dirty="0" smtClean="0">
                <a:latin typeface="+mj-lt"/>
                <a:ea typeface="+mj-ea"/>
                <a:cs typeface="+mj-cs"/>
              </a:rPr>
              <a:t> Comuni restano i migliori soggetti attuatori nella capacità di spesa delle risorse comunitarie dopo il sistema delle imprese </a:t>
            </a:r>
            <a:endParaRPr kumimoji="0" lang="it-IT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Immagin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" y="1484784"/>
            <a:ext cx="7686040" cy="337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61944"/>
            <a:ext cx="7332109" cy="541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4"/>
          <p:cNvSpPr txBox="1"/>
          <p:nvPr/>
        </p:nvSpPr>
        <p:spPr>
          <a:xfrm>
            <a:off x="323528" y="18864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Per continuare a meritare questa fiducia, i </a:t>
            </a:r>
            <a:r>
              <a:rPr lang="it-IT" dirty="0" smtClean="0"/>
              <a:t>Sindaci dedicano una quota maggioritaria del proprio tempo nel confronto con i cittadini</a:t>
            </a:r>
            <a:r>
              <a:rPr lang="it-IT" dirty="0" smtClean="0"/>
              <a:t>. (Fonte UNIFI)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373</Words>
  <Application>Microsoft Office PowerPoint</Application>
  <PresentationFormat>Presentazione su schermo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A ciascuno il suo: le sfide per i Sindaci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ciascuno il suo</dc:title>
  <dc:creator>Paolo Testa</dc:creator>
  <cp:lastModifiedBy>Paolo Testa</cp:lastModifiedBy>
  <cp:revision>55</cp:revision>
  <dcterms:created xsi:type="dcterms:W3CDTF">2016-10-03T12:38:30Z</dcterms:created>
  <dcterms:modified xsi:type="dcterms:W3CDTF">2016-10-08T08:27:25Z</dcterms:modified>
</cp:coreProperties>
</file>