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60" r:id="rId1"/>
  </p:sldMasterIdLst>
  <p:notesMasterIdLst>
    <p:notesMasterId r:id="rId6"/>
  </p:notesMasterIdLst>
  <p:sldIdLst>
    <p:sldId id="276" r:id="rId2"/>
    <p:sldId id="272" r:id="rId3"/>
    <p:sldId id="273" r:id="rId4"/>
    <p:sldId id="275" r:id="rId5"/>
  </p:sldIdLst>
  <p:sldSz cx="9144000" cy="6858000" type="screen4x3"/>
  <p:notesSz cx="6797675" cy="98599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Stile medio 3 - Color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Stile medio 3 - Color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94"/>
    <p:restoredTop sz="94633"/>
  </p:normalViewPr>
  <p:slideViewPr>
    <p:cSldViewPr snapToGrid="0" snapToObjects="1">
      <p:cViewPr>
        <p:scale>
          <a:sx n="158" d="100"/>
          <a:sy n="158" d="100"/>
        </p:scale>
        <p:origin x="1160" y="-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0A602-7904-C441-9637-3594843A5DDD}" type="datetimeFigureOut">
              <a:rPr lang="it-IT" smtClean="0"/>
              <a:t>15/03/17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1231900"/>
            <a:ext cx="4438650" cy="3328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45038"/>
            <a:ext cx="5438775" cy="38830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662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3662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24F56-63CD-EC46-B6D1-A79E267D981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105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24F56-63CD-EC46-B6D1-A79E267D981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9274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24F56-63CD-EC46-B6D1-A79E267D9816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1314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24F56-63CD-EC46-B6D1-A79E267D9816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9168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86F1-68CB-498A-893F-D39E66566B9D}" type="datetime1">
              <a:rPr lang="it-IT" smtClean="0"/>
              <a:t>15/03/17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266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1172-57DC-4015-B414-49BCE06102B2}" type="datetime1">
              <a:rPr lang="it-IT" smtClean="0"/>
              <a:t>15/03/17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3284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BBB61-F515-4CE4-BC1F-A2438BEB8963}" type="datetime1">
              <a:rPr lang="it-IT" smtClean="0"/>
              <a:t>15/03/17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1203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7240-CE92-4C4D-B044-47C12E2B8D93}" type="datetime1">
              <a:rPr lang="it-IT" smtClean="0"/>
              <a:t>15/03/17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584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BB6F3-BCA1-4E0F-BE21-3991C2C6C8FE}" type="datetime1">
              <a:rPr lang="it-IT" smtClean="0"/>
              <a:t>15/03/17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101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95F-FBDE-429A-82BA-9FAA88F0B7E4}" type="datetime1">
              <a:rPr lang="it-IT" smtClean="0"/>
              <a:t>15/03/17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000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41173-75E6-4AFD-A32B-4D8D8C63FDFB}" type="datetime1">
              <a:rPr lang="it-IT" smtClean="0"/>
              <a:t>15/03/17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4858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652D5-0284-4768-BB48-B27D84397D29}" type="datetime1">
              <a:rPr lang="it-IT" smtClean="0"/>
              <a:t>15/03/17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576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1BE1-0ADE-46A5-8E7C-6A95D7149A8C}" type="datetime1">
              <a:rPr lang="it-IT" smtClean="0"/>
              <a:t>15/03/17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5553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959-BD66-41E2-8A89-0C904C2BD810}" type="datetime1">
              <a:rPr lang="it-IT" smtClean="0"/>
              <a:t>15/03/17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9772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A2EC-B58F-4E1B-8CC5-CA2C7BDA0B02}" type="datetime1">
              <a:rPr lang="it-IT" smtClean="0"/>
              <a:t>15/03/17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738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19E6D-BE85-482C-960D-E17995772FF5}" type="datetime1">
              <a:rPr lang="it-IT" smtClean="0"/>
              <a:t>15/03/17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74476-2B12-8F4C-A2F3-093CAAC3D2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958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4.tiff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4476-2B12-8F4C-A2F3-093CAAC3D22D}" type="slidenum">
              <a:rPr lang="it-IT" smtClean="0"/>
              <a:t>0</a:t>
            </a:fld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9118600" cy="6858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533353" y="4178219"/>
            <a:ext cx="3811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RISULTATI</a:t>
            </a:r>
            <a:endParaRPr lang="it-IT" sz="4000" b="1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096701" y="4784295"/>
            <a:ext cx="4685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chemeClr val="accent1">
                    <a:lumMod val="50000"/>
                  </a:schemeClr>
                </a:solidFill>
              </a:rPr>
              <a:t>CARTELLA STAMPA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022524" y="2225894"/>
            <a:ext cx="4685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accent1">
                    <a:lumMod val="50000"/>
                  </a:schemeClr>
                </a:solidFill>
              </a:rPr>
              <a:t>Roma, 16 marzo 2017</a:t>
            </a:r>
            <a:endParaRPr lang="it-IT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052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152229" y="784737"/>
            <a:ext cx="8835369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it-IT" dirty="0" smtClean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</a:rPr>
              <a:t>Sport missione comune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</a:rPr>
              <a:t>”</a:t>
            </a:r>
            <a:endParaRPr lang="it-IT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Wingdings" charset="2"/>
              <a:buChar char="Ø"/>
            </a:pPr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P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</a:rPr>
              <a:t>rotocollo d’Intesa con ANCI</a:t>
            </a:r>
          </a:p>
          <a:p>
            <a:pPr marL="285750" indent="-285750">
              <a:spcAft>
                <a:spcPts val="1200"/>
              </a:spcAft>
              <a:buFont typeface="Wingdings" charset="2"/>
              <a:buChar char="Ø"/>
            </a:pPr>
            <a:r>
              <a:rPr lang="it-IT" dirty="0" smtClean="0">
                <a:solidFill>
                  <a:schemeClr val="accent1">
                    <a:lumMod val="50000"/>
                  </a:schemeClr>
                </a:solidFill>
              </a:rPr>
              <a:t>Chiusura bando: 5/12/2016</a:t>
            </a:r>
          </a:p>
          <a:p>
            <a:pPr marL="285750" indent="-285750">
              <a:spcAft>
                <a:spcPts val="1200"/>
              </a:spcAft>
              <a:buFont typeface="Wingdings" charset="2"/>
              <a:buChar char="Ø"/>
            </a:pPr>
            <a:r>
              <a:rPr lang="it-IT" dirty="0" smtClean="0">
                <a:solidFill>
                  <a:schemeClr val="accent1">
                    <a:lumMod val="50000"/>
                  </a:schemeClr>
                </a:solidFill>
              </a:rPr>
              <a:t>Destinatari: Comuni con progetti definitivi su impiantistica sportiva</a:t>
            </a:r>
          </a:p>
          <a:p>
            <a:pPr marL="285750" indent="-285750">
              <a:spcAft>
                <a:spcPts val="1200"/>
              </a:spcAft>
              <a:buFont typeface="Wingdings" charset="2"/>
              <a:buChar char="Ø"/>
            </a:pPr>
            <a:r>
              <a:rPr lang="it-IT" dirty="0" smtClean="0">
                <a:solidFill>
                  <a:schemeClr val="accent1">
                    <a:lumMod val="50000"/>
                  </a:schemeClr>
                </a:solidFill>
              </a:rPr>
              <a:t>Risultati: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28" y="3385634"/>
            <a:ext cx="8127836" cy="22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14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/>
          <a:srcRect t="15185"/>
          <a:stretch/>
        </p:blipFill>
        <p:spPr>
          <a:xfrm>
            <a:off x="3596640" y="796864"/>
            <a:ext cx="5231879" cy="5712041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99830" y="2137084"/>
            <a:ext cx="4146364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sz="2800" dirty="0" smtClean="0">
                <a:solidFill>
                  <a:schemeClr val="accent1">
                    <a:lumMod val="50000"/>
                  </a:schemeClr>
                </a:solidFill>
              </a:rPr>
              <a:t>L’Italia targata ICS:</a:t>
            </a:r>
          </a:p>
          <a:p>
            <a:pPr marL="457200" indent="-457200">
              <a:spcAft>
                <a:spcPts val="600"/>
              </a:spcAft>
              <a:buFont typeface="Wingdings" charset="2"/>
              <a:buChar char="v"/>
            </a:pP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19 regioni </a:t>
            </a:r>
          </a:p>
          <a:p>
            <a:pPr marL="457200" indent="-457200">
              <a:spcAft>
                <a:spcPts val="600"/>
              </a:spcAft>
              <a:buFont typeface="Wingdings" charset="2"/>
              <a:buChar char="v"/>
            </a:pPr>
            <a:r>
              <a:rPr lang="it-IT" sz="1600" i="1" dirty="0" smtClean="0">
                <a:solidFill>
                  <a:schemeClr val="accent1">
                    <a:lumMod val="50000"/>
                  </a:schemeClr>
                </a:solidFill>
              </a:rPr>
              <a:t>15,8 progetti per </a:t>
            </a:r>
            <a:r>
              <a:rPr lang="it-IT" sz="1600" i="1" dirty="0" smtClean="0">
                <a:solidFill>
                  <a:schemeClr val="accent1">
                    <a:lumMod val="50000"/>
                  </a:schemeClr>
                </a:solidFill>
              </a:rPr>
              <a:t>regione</a:t>
            </a:r>
          </a:p>
          <a:p>
            <a:pPr marL="457200" indent="-457200">
              <a:spcAft>
                <a:spcPts val="600"/>
              </a:spcAft>
              <a:buFont typeface="Wingdings" charset="2"/>
              <a:buChar char="v"/>
            </a:pPr>
            <a:r>
              <a:rPr lang="it-IT" sz="1600" dirty="0">
                <a:solidFill>
                  <a:schemeClr val="accent1">
                    <a:lumMod val="50000"/>
                  </a:schemeClr>
                </a:solidFill>
              </a:rPr>
              <a:t>301 operazioni:</a:t>
            </a:r>
          </a:p>
          <a:p>
            <a:pPr marL="914400" lvl="1" indent="-457200">
              <a:spcAft>
                <a:spcPts val="600"/>
              </a:spcAft>
              <a:buFont typeface="Arial" charset="0"/>
              <a:buChar char="•"/>
            </a:pPr>
            <a:r>
              <a:rPr lang="it-IT" sz="1600" dirty="0">
                <a:solidFill>
                  <a:schemeClr val="accent1">
                    <a:lumMod val="50000"/>
                  </a:schemeClr>
                </a:solidFill>
              </a:rPr>
              <a:t>49 mutui concessi a 17 Unioni di Comuni</a:t>
            </a:r>
          </a:p>
          <a:p>
            <a:pPr marL="914400" lvl="1" indent="-457200">
              <a:spcAft>
                <a:spcPts val="600"/>
              </a:spcAft>
              <a:buFont typeface="Arial" charset="0"/>
              <a:buChar char="•"/>
            </a:pPr>
            <a:r>
              <a:rPr lang="it-IT" sz="1600" dirty="0">
                <a:solidFill>
                  <a:schemeClr val="accent1">
                    <a:lumMod val="50000"/>
                  </a:schemeClr>
                </a:solidFill>
              </a:rPr>
              <a:t>252 appannaggio di 210 Comuni</a:t>
            </a:r>
            <a:endParaRPr lang="it-IT" sz="1600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600"/>
              </a:spcAft>
              <a:buFont typeface="Wingdings" charset="2"/>
              <a:buChar char="v"/>
            </a:pPr>
            <a:r>
              <a:rPr lang="it-IT" sz="1600" dirty="0">
                <a:solidFill>
                  <a:schemeClr val="accent1">
                    <a:lumMod val="50000"/>
                  </a:schemeClr>
                </a:solidFill>
              </a:rPr>
              <a:t>106,5 mln/€ (</a:t>
            </a:r>
            <a:r>
              <a:rPr lang="it-IT" sz="1600" i="1" dirty="0">
                <a:solidFill>
                  <a:schemeClr val="accent1">
                    <a:lumMod val="50000"/>
                  </a:schemeClr>
                </a:solidFill>
              </a:rPr>
              <a:t>354 k/€ per progetto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457200" indent="-457200">
              <a:spcAft>
                <a:spcPts val="600"/>
              </a:spcAft>
              <a:buFont typeface="Wingdings" charset="2"/>
              <a:buChar char="v"/>
            </a:pPr>
            <a:endParaRPr lang="it-IT" sz="16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830" y="1175143"/>
            <a:ext cx="3442466" cy="58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481" y="913581"/>
            <a:ext cx="8471746" cy="548803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233846" y="713566"/>
            <a:ext cx="4685016" cy="6155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accent1">
                    <a:lumMod val="50000"/>
                  </a:schemeClr>
                </a:solidFill>
              </a:rPr>
              <a:t>Situazione domande accettate</a:t>
            </a:r>
          </a:p>
          <a:p>
            <a:pPr algn="ctr"/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</a:rPr>
              <a:t>(dati al 13/3/2017)</a:t>
            </a:r>
            <a:endParaRPr lang="it-IT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5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931</TotalTime>
  <Words>82</Words>
  <Application>Microsoft Macintosh PowerPoint</Application>
  <PresentationFormat>Presentazione su schermo (4:3)</PresentationFormat>
  <Paragraphs>21</Paragraphs>
  <Slides>4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Calibri</vt:lpstr>
      <vt:lpstr>Calibri Light</vt:lpstr>
      <vt:lpstr>Wingdings</vt:lpstr>
      <vt:lpstr>Arial</vt:lpstr>
      <vt:lpstr>Tema di Office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Fabrizio Colaizzi</dc:creator>
  <cp:lastModifiedBy>Fabrizio Colaizzi</cp:lastModifiedBy>
  <cp:revision>74</cp:revision>
  <cp:lastPrinted>2017-03-15T14:40:20Z</cp:lastPrinted>
  <dcterms:created xsi:type="dcterms:W3CDTF">2016-04-13T15:12:50Z</dcterms:created>
  <dcterms:modified xsi:type="dcterms:W3CDTF">2017-03-15T14:56:03Z</dcterms:modified>
</cp:coreProperties>
</file>