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93" r:id="rId2"/>
    <p:sldId id="294" r:id="rId3"/>
    <p:sldId id="295" r:id="rId4"/>
    <p:sldId id="290" r:id="rId5"/>
    <p:sldId id="291" r:id="rId6"/>
    <p:sldId id="289" r:id="rId7"/>
    <p:sldId id="27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D0B3"/>
    <a:srgbClr val="FFFF66"/>
    <a:srgbClr val="89AD98"/>
    <a:srgbClr val="77ADA0"/>
    <a:srgbClr val="CCAE72"/>
    <a:srgbClr val="CE7070"/>
    <a:srgbClr val="B37771"/>
    <a:srgbClr val="F9F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2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risposte%20brevi\Assemblea\Piramide%20Piccoli%20comun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'Grafico piramide'!$F$25</c:f>
              <c:strCache>
                <c:ptCount val="1"/>
                <c:pt idx="0">
                  <c:v>Maschi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strRef>
              <c:f>'Grafico piramide'!$E$26:$E$43</c:f>
              <c:strCache>
                <c:ptCount val="18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 e oltre</c:v>
                </c:pt>
              </c:strCache>
            </c:strRef>
          </c:cat>
          <c:val>
            <c:numRef>
              <c:f>'Grafico piramide'!$F$26:$F$43</c:f>
              <c:numCache>
                <c:formatCode>0%</c:formatCode>
                <c:ptCount val="18"/>
                <c:pt idx="0">
                  <c:v>0.042220885341532</c:v>
                </c:pt>
                <c:pt idx="1">
                  <c:v>0.0461522659759197</c:v>
                </c:pt>
                <c:pt idx="2">
                  <c:v>0.0471789796259249</c:v>
                </c:pt>
                <c:pt idx="3">
                  <c:v>0.0478366552451139</c:v>
                </c:pt>
                <c:pt idx="4">
                  <c:v>0.0514389970688009</c:v>
                </c:pt>
                <c:pt idx="5">
                  <c:v>0.0541925112213893</c:v>
                </c:pt>
                <c:pt idx="6">
                  <c:v>0.058850108852149</c:v>
                </c:pt>
                <c:pt idx="7">
                  <c:v>0.0693258845003424</c:v>
                </c:pt>
                <c:pt idx="8">
                  <c:v>0.0787130381578491</c:v>
                </c:pt>
                <c:pt idx="9">
                  <c:v>0.0833171694943837</c:v>
                </c:pt>
                <c:pt idx="10">
                  <c:v>0.0790899152318035</c:v>
                </c:pt>
                <c:pt idx="11">
                  <c:v>0.0698736125144897</c:v>
                </c:pt>
                <c:pt idx="12">
                  <c:v>0.0645671833132098</c:v>
                </c:pt>
                <c:pt idx="13">
                  <c:v>0.0605835423912338</c:v>
                </c:pt>
                <c:pt idx="14">
                  <c:v>0.0483419720258721</c:v>
                </c:pt>
                <c:pt idx="15">
                  <c:v>0.0435412616075626</c:v>
                </c:pt>
                <c:pt idx="16">
                  <c:v>0.0309332662257641</c:v>
                </c:pt>
                <c:pt idx="17">
                  <c:v>0.0238427512066599</c:v>
                </c:pt>
              </c:numCache>
            </c:numRef>
          </c:val>
        </c:ser>
        <c:ser>
          <c:idx val="1"/>
          <c:order val="1"/>
          <c:tx>
            <c:strRef>
              <c:f>'Grafico piramide'!$G$25</c:f>
              <c:strCache>
                <c:ptCount val="1"/>
                <c:pt idx="0">
                  <c:v>Femmine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8100">
              <a:noFill/>
            </a:ln>
          </c:spPr>
          <c:invertIfNegative val="0"/>
          <c:cat>
            <c:strRef>
              <c:f>'Grafico piramide'!$E$26:$E$43</c:f>
              <c:strCache>
                <c:ptCount val="18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 e oltre</c:v>
                </c:pt>
              </c:strCache>
            </c:strRef>
          </c:cat>
          <c:val>
            <c:numRef>
              <c:f>'Grafico piramide'!$G$26:$G$43</c:f>
              <c:numCache>
                <c:formatCode>0%</c:formatCode>
                <c:ptCount val="18"/>
                <c:pt idx="0">
                  <c:v>-0.0389995523724261</c:v>
                </c:pt>
                <c:pt idx="1">
                  <c:v>-0.0427445204750487</c:v>
                </c:pt>
                <c:pt idx="2">
                  <c:v>-0.0431843223920216</c:v>
                </c:pt>
                <c:pt idx="3">
                  <c:v>-0.0434505903675555</c:v>
                </c:pt>
                <c:pt idx="4">
                  <c:v>-0.0473941345136511</c:v>
                </c:pt>
                <c:pt idx="5">
                  <c:v>-0.0508286196793359</c:v>
                </c:pt>
                <c:pt idx="6">
                  <c:v>-0.0553344372726647</c:v>
                </c:pt>
                <c:pt idx="7">
                  <c:v>-0.0652640220120077</c:v>
                </c:pt>
                <c:pt idx="8">
                  <c:v>-0.0738904392384697</c:v>
                </c:pt>
                <c:pt idx="9">
                  <c:v>-0.0786300483312569</c:v>
                </c:pt>
                <c:pt idx="10">
                  <c:v>-0.075504872253977</c:v>
                </c:pt>
                <c:pt idx="11">
                  <c:v>-0.0669320607771817</c:v>
                </c:pt>
                <c:pt idx="12">
                  <c:v>-0.0615994625338851</c:v>
                </c:pt>
                <c:pt idx="13">
                  <c:v>-0.0591353588220195</c:v>
                </c:pt>
                <c:pt idx="14">
                  <c:v>-0.0508728346407398</c:v>
                </c:pt>
                <c:pt idx="15">
                  <c:v>-0.0513601774232929</c:v>
                </c:pt>
                <c:pt idx="16">
                  <c:v>-0.0443213903375049</c:v>
                </c:pt>
                <c:pt idx="17">
                  <c:v>-0.0505531565569614</c:v>
                </c:pt>
              </c:numCache>
            </c:numRef>
          </c:val>
        </c:ser>
        <c:ser>
          <c:idx val="2"/>
          <c:order val="2"/>
          <c:tx>
            <c:strRef>
              <c:f>'Grafico piramide'!$N$25</c:f>
              <c:strCache>
                <c:ptCount val="1"/>
                <c:pt idx="0">
                  <c:v>Grandi comuni</c:v>
                </c:pt>
              </c:strCache>
            </c:strRef>
          </c:tx>
          <c:spPr>
            <a:noFill/>
            <a:ln w="38100">
              <a:solidFill>
                <a:schemeClr val="tx1"/>
              </a:solidFill>
            </a:ln>
          </c:spPr>
          <c:invertIfNegative val="0"/>
          <c:cat>
            <c:strRef>
              <c:f>'Grafico piramide'!$E$26:$E$43</c:f>
              <c:strCache>
                <c:ptCount val="18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 e oltre</c:v>
                </c:pt>
              </c:strCache>
            </c:strRef>
          </c:cat>
          <c:val>
            <c:numRef>
              <c:f>'Grafico piramide'!$N$26:$N$43</c:f>
              <c:numCache>
                <c:formatCode>0%</c:formatCode>
                <c:ptCount val="18"/>
                <c:pt idx="0">
                  <c:v>0.047045133944368</c:v>
                </c:pt>
                <c:pt idx="1">
                  <c:v>0.0507978128561993</c:v>
                </c:pt>
                <c:pt idx="2">
                  <c:v>0.0505304314758947</c:v>
                </c:pt>
                <c:pt idx="3">
                  <c:v>0.0506286398901371</c:v>
                </c:pt>
                <c:pt idx="4">
                  <c:v>0.0540463171763091</c:v>
                </c:pt>
                <c:pt idx="5">
                  <c:v>0.0566494927013366</c:v>
                </c:pt>
                <c:pt idx="6">
                  <c:v>0.0620576033133758</c:v>
                </c:pt>
                <c:pt idx="7">
                  <c:v>0.0727247174101821</c:v>
                </c:pt>
                <c:pt idx="8">
                  <c:v>0.082134249923448</c:v>
                </c:pt>
                <c:pt idx="9">
                  <c:v>0.0835139802614139</c:v>
                </c:pt>
                <c:pt idx="10">
                  <c:v>0.0768975961940814</c:v>
                </c:pt>
                <c:pt idx="11">
                  <c:v>0.0653494612648559</c:v>
                </c:pt>
                <c:pt idx="12">
                  <c:v>0.0581967646363573</c:v>
                </c:pt>
                <c:pt idx="13">
                  <c:v>0.0569814762943323</c:v>
                </c:pt>
                <c:pt idx="14">
                  <c:v>0.0459775252817334</c:v>
                </c:pt>
                <c:pt idx="15">
                  <c:v>0.0398682522703355</c:v>
                </c:pt>
                <c:pt idx="16">
                  <c:v>0.0269323117265578</c:v>
                </c:pt>
                <c:pt idx="17">
                  <c:v>0.0196682333790824</c:v>
                </c:pt>
              </c:numCache>
            </c:numRef>
          </c:val>
        </c:ser>
        <c:ser>
          <c:idx val="3"/>
          <c:order val="3"/>
          <c:tx>
            <c:strRef>
              <c:f>'Grafico piramide'!$O$25</c:f>
              <c:strCache>
                <c:ptCount val="1"/>
              </c:strCache>
            </c:strRef>
          </c:tx>
          <c:spPr>
            <a:noFill/>
            <a:ln w="38100">
              <a:solidFill>
                <a:schemeClr val="tx1"/>
              </a:solidFill>
            </a:ln>
          </c:spPr>
          <c:invertIfNegative val="0"/>
          <c:cat>
            <c:strRef>
              <c:f>'Grafico piramide'!$E$26:$E$43</c:f>
              <c:strCache>
                <c:ptCount val="18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 e oltre</c:v>
                </c:pt>
              </c:strCache>
            </c:strRef>
          </c:cat>
          <c:val>
            <c:numRef>
              <c:f>'Grafico piramide'!$O$26:$O$43</c:f>
              <c:numCache>
                <c:formatCode>0%</c:formatCode>
                <c:ptCount val="18"/>
                <c:pt idx="0">
                  <c:v>-0.0416159191177033</c:v>
                </c:pt>
                <c:pt idx="1">
                  <c:v>-0.0447686599437945</c:v>
                </c:pt>
                <c:pt idx="2">
                  <c:v>-0.0446586708395543</c:v>
                </c:pt>
                <c:pt idx="3">
                  <c:v>-0.044383373345579</c:v>
                </c:pt>
                <c:pt idx="4">
                  <c:v>-0.0480825449316379</c:v>
                </c:pt>
                <c:pt idx="5">
                  <c:v>-0.052077873355512</c:v>
                </c:pt>
                <c:pt idx="6">
                  <c:v>-0.0578346320121398</c:v>
                </c:pt>
                <c:pt idx="7">
                  <c:v>-0.0684302999925121</c:v>
                </c:pt>
                <c:pt idx="8">
                  <c:v>-0.0782239147410615</c:v>
                </c:pt>
                <c:pt idx="9">
                  <c:v>-0.0804782902367573</c:v>
                </c:pt>
                <c:pt idx="10">
                  <c:v>-0.0756375089206169</c:v>
                </c:pt>
                <c:pt idx="11">
                  <c:v>-0.0659401298627868</c:v>
                </c:pt>
                <c:pt idx="12">
                  <c:v>-0.0598377402835954</c:v>
                </c:pt>
                <c:pt idx="13">
                  <c:v>-0.0595867022829139</c:v>
                </c:pt>
                <c:pt idx="14">
                  <c:v>-0.0509529969452141</c:v>
                </c:pt>
                <c:pt idx="15">
                  <c:v>-0.0481643777420868</c:v>
                </c:pt>
                <c:pt idx="16">
                  <c:v>-0.0384244013062686</c:v>
                </c:pt>
                <c:pt idx="17">
                  <c:v>-0.0409019641402665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2071400888"/>
        <c:axId val="-2066371880"/>
      </c:barChart>
      <c:catAx>
        <c:axId val="-20714008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66371880"/>
        <c:crosses val="autoZero"/>
        <c:auto val="1"/>
        <c:lblAlgn val="ctr"/>
        <c:lblOffset val="100"/>
        <c:noMultiLvlLbl val="0"/>
      </c:catAx>
      <c:valAx>
        <c:axId val="-206637188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71400888"/>
        <c:crosses val="autoZero"/>
        <c:crossBetween val="between"/>
        <c:majorUnit val="0.02"/>
      </c:valAx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718892220183744"/>
          <c:y val="0.0850018008218807"/>
          <c:w val="0.279584127641406"/>
          <c:h val="0.168549830939224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6752B-74BC-40B4-81CB-34B1E3E533D9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D728F-6897-4552-9D66-F817A654338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915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"/>
            <a:ext cx="1259631" cy="186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5" descr="LOGO ANCI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33991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arrotondato 8"/>
          <p:cNvSpPr/>
          <p:nvPr userDrawn="1"/>
        </p:nvSpPr>
        <p:spPr>
          <a:xfrm>
            <a:off x="7055768" y="6309320"/>
            <a:ext cx="2088232" cy="360040"/>
          </a:xfrm>
          <a:prstGeom prst="roundRect">
            <a:avLst/>
          </a:prstGeom>
          <a:solidFill>
            <a:srgbClr val="CC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ttangolo arrotondato 9"/>
          <p:cNvSpPr/>
          <p:nvPr userDrawn="1"/>
        </p:nvSpPr>
        <p:spPr>
          <a:xfrm>
            <a:off x="0" y="260648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 userDrawn="1"/>
        </p:nvSpPr>
        <p:spPr>
          <a:xfrm>
            <a:off x="7055768" y="6165304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8D8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63B5A-6121-46A9-9C87-0FE8239756CD}" type="datetimeFigureOut">
              <a:rPr lang="it-IT" smtClean="0"/>
              <a:pPr/>
              <a:t>29/10/15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13429-AB47-4742-A0F2-6A0F1CBCF76E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7884368" y="1"/>
            <a:ext cx="1259439" cy="1862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5" descr="LOGO ANCI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504" y="5517232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tangolo arrotondato 9"/>
          <p:cNvSpPr/>
          <p:nvPr/>
        </p:nvSpPr>
        <p:spPr>
          <a:xfrm>
            <a:off x="35496" y="188640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7020272" y="6237312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Classi di ampiezz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90" t="840" r="990" b="2245"/>
          <a:stretch>
            <a:fillRect/>
          </a:stretch>
        </p:blipFill>
        <p:spPr>
          <a:xfrm>
            <a:off x="395536" y="1268760"/>
            <a:ext cx="7403925" cy="526669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5076056" y="2276872"/>
            <a:ext cx="86409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chemeClr val="tx1"/>
                </a:solidFill>
              </a:rPr>
              <a:t>Fano</a:t>
            </a:r>
            <a:endParaRPr lang="it-IT" sz="1600" b="1" dirty="0">
              <a:solidFill>
                <a:schemeClr val="tx1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2987824" y="548680"/>
            <a:ext cx="453650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I comuni della provincia di Pesaro</a:t>
            </a:r>
            <a:endParaRPr lang="it-IT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95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Comuni obbligat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" t="1420" r="980" b="2037"/>
          <a:stretch>
            <a:fillRect/>
          </a:stretch>
        </p:blipFill>
        <p:spPr>
          <a:xfrm>
            <a:off x="1979712" y="1512704"/>
            <a:ext cx="6912768" cy="4796615"/>
          </a:xfrm>
          <a:prstGeom prst="rect">
            <a:avLst/>
          </a:prstGeom>
        </p:spPr>
      </p:pic>
      <p:sp>
        <p:nvSpPr>
          <p:cNvPr id="7" name="Ovale 6"/>
          <p:cNvSpPr/>
          <p:nvPr/>
        </p:nvSpPr>
        <p:spPr>
          <a:xfrm>
            <a:off x="6084168" y="1196752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 flipH="1">
            <a:off x="5580113" y="1484784"/>
            <a:ext cx="576063" cy="4127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4427984" y="1556792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11" name="Connettore 2 10"/>
          <p:cNvCxnSpPr>
            <a:stCxn id="10" idx="4"/>
          </p:cNvCxnSpPr>
          <p:nvPr/>
        </p:nvCxnSpPr>
        <p:spPr>
          <a:xfrm>
            <a:off x="4680012" y="1916832"/>
            <a:ext cx="108012" cy="1008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e 11"/>
          <p:cNvSpPr/>
          <p:nvPr/>
        </p:nvSpPr>
        <p:spPr>
          <a:xfrm>
            <a:off x="3275856" y="5877272"/>
            <a:ext cx="504056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?</a:t>
            </a:r>
            <a:endParaRPr lang="it-IT" sz="2800" b="1" dirty="0">
              <a:solidFill>
                <a:srgbClr val="FF0000"/>
              </a:solidFill>
            </a:endParaRP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3743908" y="4653136"/>
            <a:ext cx="684076" cy="12961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6300192" y="3501008"/>
            <a:ext cx="792088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16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21" name="Ovale 20"/>
          <p:cNvSpPr/>
          <p:nvPr/>
        </p:nvSpPr>
        <p:spPr>
          <a:xfrm>
            <a:off x="4796408" y="5589240"/>
            <a:ext cx="639688" cy="5844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3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2771800" y="548680"/>
            <a:ext cx="518457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I comuni obbligati a normativa vigente</a:t>
            </a:r>
            <a:endParaRPr lang="it-IT" sz="2400" b="1" dirty="0">
              <a:solidFill>
                <a:schemeClr val="tx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660232" y="2564904"/>
            <a:ext cx="86409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chemeClr val="tx1"/>
                </a:solidFill>
              </a:rPr>
              <a:t>Fano</a:t>
            </a:r>
            <a:endParaRPr lang="it-IT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95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NormativaVariata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" t="1338" r="1000" b="1338"/>
          <a:stretch>
            <a:fillRect/>
          </a:stretch>
        </p:blipFill>
        <p:spPr>
          <a:xfrm>
            <a:off x="1111196" y="1424160"/>
            <a:ext cx="6773172" cy="5029176"/>
          </a:xfrm>
          <a:prstGeom prst="rect">
            <a:avLst/>
          </a:prstGeom>
        </p:spPr>
      </p:pic>
      <p:sp>
        <p:nvSpPr>
          <p:cNvPr id="8" name="Rettangolo arrotondato 7"/>
          <p:cNvSpPr/>
          <p:nvPr/>
        </p:nvSpPr>
        <p:spPr>
          <a:xfrm>
            <a:off x="2843808" y="620688"/>
            <a:ext cx="4824536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chemeClr val="tx1"/>
                </a:solidFill>
              </a:rPr>
              <a:t>Ipotesi a normativa variata</a:t>
            </a:r>
            <a:endParaRPr lang="it-IT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2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iccoli Comuni Ampiezz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24" t="1122" r="1104" b="1271"/>
          <a:stretch>
            <a:fillRect/>
          </a:stretch>
        </p:blipFill>
        <p:spPr>
          <a:xfrm>
            <a:off x="1619672" y="476672"/>
            <a:ext cx="6264696" cy="6264696"/>
          </a:xfrm>
          <a:prstGeom prst="rect">
            <a:avLst/>
          </a:prstGeom>
        </p:spPr>
      </p:pic>
      <p:sp>
        <p:nvSpPr>
          <p:cNvPr id="5" name="Rettangolo arrotondato 4"/>
          <p:cNvSpPr/>
          <p:nvPr/>
        </p:nvSpPr>
        <p:spPr>
          <a:xfrm>
            <a:off x="467544" y="2852936"/>
            <a:ext cx="2448272" cy="1152128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Piccoli Comuni per ampiezza demografica 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VariazioneDemograficaPiccoliComun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75" t="2346" r="2131" b="1485"/>
          <a:stretch>
            <a:fillRect/>
          </a:stretch>
        </p:blipFill>
        <p:spPr>
          <a:xfrm>
            <a:off x="1331640" y="430268"/>
            <a:ext cx="6912768" cy="6298300"/>
          </a:xfrm>
          <a:prstGeom prst="rect">
            <a:avLst/>
          </a:prstGeom>
          <a:ln>
            <a:noFill/>
          </a:ln>
        </p:spPr>
      </p:pic>
      <p:sp>
        <p:nvSpPr>
          <p:cNvPr id="5" name="Rettangolo arrotondato 4"/>
          <p:cNvSpPr/>
          <p:nvPr/>
        </p:nvSpPr>
        <p:spPr>
          <a:xfrm>
            <a:off x="251520" y="2852936"/>
            <a:ext cx="2448272" cy="1152128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Variazione demografica dei Piccoli Comuni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Fig24 Unioni di comun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93" t="1050" r="15325" b="10752"/>
          <a:stretch>
            <a:fillRect/>
          </a:stretch>
        </p:blipFill>
        <p:spPr>
          <a:xfrm>
            <a:off x="1691680" y="471403"/>
            <a:ext cx="6120680" cy="6269965"/>
          </a:xfrm>
          <a:prstGeom prst="rect">
            <a:avLst/>
          </a:prstGeom>
        </p:spPr>
      </p:pic>
      <p:sp>
        <p:nvSpPr>
          <p:cNvPr id="4" name="Rettangolo arrotondato 3"/>
          <p:cNvSpPr/>
          <p:nvPr/>
        </p:nvSpPr>
        <p:spPr>
          <a:xfrm>
            <a:off x="323528" y="2852936"/>
            <a:ext cx="2448272" cy="648072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Le Unioni di Comuni 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>
            <a:graphicFrameLocks noGrp="1"/>
          </p:cNvGraphicFramePr>
          <p:nvPr/>
        </p:nvGraphicFramePr>
        <p:xfrm>
          <a:off x="539552" y="1340768"/>
          <a:ext cx="7992888" cy="498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ttangolo arrotondato 3"/>
          <p:cNvSpPr/>
          <p:nvPr/>
        </p:nvSpPr>
        <p:spPr>
          <a:xfrm>
            <a:off x="1979712" y="836712"/>
            <a:ext cx="5400600" cy="720080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Confronto struttura per età della popolazione nei Grandi e Piccoli Comuni 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2027</TotalTime>
  <Words>48</Words>
  <Application>Microsoft Macintosh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Paolo Testa</dc:creator>
  <cp:lastModifiedBy>enea dedda</cp:lastModifiedBy>
  <cp:revision>93</cp:revision>
  <dcterms:created xsi:type="dcterms:W3CDTF">2015-10-22T13:12:34Z</dcterms:created>
  <dcterms:modified xsi:type="dcterms:W3CDTF">2015-10-29T08:37:04Z</dcterms:modified>
</cp:coreProperties>
</file>