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9"/>
  </p:notesMasterIdLst>
  <p:handoutMasterIdLst>
    <p:handoutMasterId r:id="rId30"/>
  </p:handoutMasterIdLst>
  <p:sldIdLst>
    <p:sldId id="256" r:id="rId2"/>
    <p:sldId id="628" r:id="rId3"/>
    <p:sldId id="631" r:id="rId4"/>
    <p:sldId id="634" r:id="rId5"/>
    <p:sldId id="643" r:id="rId6"/>
    <p:sldId id="534" r:id="rId7"/>
    <p:sldId id="464" r:id="rId8"/>
    <p:sldId id="642" r:id="rId9"/>
    <p:sldId id="644" r:id="rId10"/>
    <p:sldId id="639" r:id="rId11"/>
    <p:sldId id="625" r:id="rId12"/>
    <p:sldId id="640" r:id="rId13"/>
    <p:sldId id="527" r:id="rId14"/>
    <p:sldId id="533" r:id="rId15"/>
    <p:sldId id="528" r:id="rId16"/>
    <p:sldId id="531" r:id="rId17"/>
    <p:sldId id="529" r:id="rId18"/>
    <p:sldId id="522" r:id="rId19"/>
    <p:sldId id="536" r:id="rId20"/>
    <p:sldId id="537" r:id="rId21"/>
    <p:sldId id="538" r:id="rId22"/>
    <p:sldId id="539" r:id="rId23"/>
    <p:sldId id="540" r:id="rId24"/>
    <p:sldId id="523" r:id="rId25"/>
    <p:sldId id="541" r:id="rId26"/>
    <p:sldId id="542" r:id="rId27"/>
    <p:sldId id="543" r:id="rId28"/>
  </p:sldIdLst>
  <p:sldSz cx="9144000" cy="6858000" type="screen4x3"/>
  <p:notesSz cx="7010400" cy="9296400"/>
  <p:defaultTextStyle>
    <a:defPPr>
      <a:defRPr lang="it-IT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9900"/>
    <a:srgbClr val="FF5050"/>
    <a:srgbClr val="FABE00"/>
    <a:srgbClr val="CC3300"/>
    <a:srgbClr val="861310"/>
    <a:srgbClr val="FFFFCC"/>
    <a:srgbClr val="FFCCFF"/>
    <a:srgbClr val="9927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09" autoAdjust="0"/>
    <p:restoredTop sz="94744" autoAdjust="0"/>
  </p:normalViewPr>
  <p:slideViewPr>
    <p:cSldViewPr>
      <p:cViewPr varScale="1">
        <p:scale>
          <a:sx n="68" d="100"/>
          <a:sy n="68" d="100"/>
        </p:scale>
        <p:origin x="1434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38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10" y="-90"/>
      </p:cViewPr>
      <p:guideLst>
        <p:guide orient="horz" pos="2928"/>
        <p:guide pos="220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2D7BCBC-A835-4117-906D-6211A72A5519}" type="doc">
      <dgm:prSet loTypeId="urn:microsoft.com/office/officeart/2005/8/layout/gear1" loCatId="process" qsTypeId="urn:microsoft.com/office/officeart/2005/8/quickstyle/simple1" qsCatId="simple" csTypeId="urn:microsoft.com/office/officeart/2005/8/colors/accent1_2" csCatId="accent1" phldr="1"/>
      <dgm:spPr/>
    </dgm:pt>
    <dgm:pt modelId="{DECD4488-BD06-44A9-9CD7-E779CD70B2D0}">
      <dgm:prSet phldrT="[Testo]"/>
      <dgm:spPr/>
      <dgm:t>
        <a:bodyPr/>
        <a:lstStyle/>
        <a:p>
          <a:r>
            <a:rPr lang="it-IT" dirty="0"/>
            <a:t>Capacità </a:t>
          </a:r>
          <a:r>
            <a:rPr lang="it-IT" dirty="0" err="1"/>
            <a:t>assunzionale</a:t>
          </a:r>
          <a:r>
            <a:rPr lang="it-IT" dirty="0"/>
            <a:t> </a:t>
          </a:r>
        </a:p>
        <a:p>
          <a:r>
            <a:rPr lang="it-IT" dirty="0"/>
            <a:t> Vincoli finanziari</a:t>
          </a:r>
        </a:p>
        <a:p>
          <a:r>
            <a:rPr lang="it-IT" dirty="0"/>
            <a:t>Limiti ordinamentali</a:t>
          </a:r>
        </a:p>
      </dgm:t>
    </dgm:pt>
    <dgm:pt modelId="{E367D213-A9D7-488C-BA56-3C5E157FEBED}" type="parTrans" cxnId="{E6561196-6AB7-41D7-BC00-01341377E402}">
      <dgm:prSet/>
      <dgm:spPr/>
      <dgm:t>
        <a:bodyPr/>
        <a:lstStyle/>
        <a:p>
          <a:endParaRPr lang="it-IT"/>
        </a:p>
      </dgm:t>
    </dgm:pt>
    <dgm:pt modelId="{417F161D-89B8-49EA-9BCD-5D96157DDB7E}" type="sibTrans" cxnId="{E6561196-6AB7-41D7-BC00-01341377E402}">
      <dgm:prSet/>
      <dgm:spPr/>
      <dgm:t>
        <a:bodyPr/>
        <a:lstStyle/>
        <a:p>
          <a:endParaRPr lang="it-IT"/>
        </a:p>
      </dgm:t>
    </dgm:pt>
    <dgm:pt modelId="{4929E10D-5977-439F-AEEE-D2661D81C194}">
      <dgm:prSet phldrT="[Testo]"/>
      <dgm:spPr/>
      <dgm:t>
        <a:bodyPr/>
        <a:lstStyle/>
        <a:p>
          <a:r>
            <a:rPr lang="it-IT" dirty="0"/>
            <a:t>Deroghe</a:t>
          </a:r>
        </a:p>
      </dgm:t>
    </dgm:pt>
    <dgm:pt modelId="{133F7CB2-9064-4619-99F2-1CD3B0519D4F}" type="parTrans" cxnId="{94E6DFA9-3C01-49B2-9DCC-D6541C7E115C}">
      <dgm:prSet/>
      <dgm:spPr/>
      <dgm:t>
        <a:bodyPr/>
        <a:lstStyle/>
        <a:p>
          <a:endParaRPr lang="it-IT"/>
        </a:p>
      </dgm:t>
    </dgm:pt>
    <dgm:pt modelId="{78C3B86E-BD0C-4541-BE70-386399C8CF8C}" type="sibTrans" cxnId="{94E6DFA9-3C01-49B2-9DCC-D6541C7E115C}">
      <dgm:prSet/>
      <dgm:spPr/>
      <dgm:t>
        <a:bodyPr/>
        <a:lstStyle/>
        <a:p>
          <a:endParaRPr lang="it-IT"/>
        </a:p>
      </dgm:t>
    </dgm:pt>
    <dgm:pt modelId="{AFAABF33-C6E2-4243-A661-818982DD1599}">
      <dgm:prSet phldrT="[Testo]"/>
      <dgm:spPr/>
      <dgm:t>
        <a:bodyPr/>
        <a:lstStyle/>
        <a:p>
          <a:r>
            <a:rPr lang="it-IT" dirty="0"/>
            <a:t>Procedure</a:t>
          </a:r>
        </a:p>
      </dgm:t>
    </dgm:pt>
    <dgm:pt modelId="{D87D1405-C068-426F-95B3-C9C81C728B61}" type="parTrans" cxnId="{6D115D3D-D09B-49F7-9474-35BE6D09357B}">
      <dgm:prSet/>
      <dgm:spPr/>
      <dgm:t>
        <a:bodyPr/>
        <a:lstStyle/>
        <a:p>
          <a:endParaRPr lang="it-IT"/>
        </a:p>
      </dgm:t>
    </dgm:pt>
    <dgm:pt modelId="{BFFA59A0-6971-446B-9718-552D65A31A76}" type="sibTrans" cxnId="{6D115D3D-D09B-49F7-9474-35BE6D09357B}">
      <dgm:prSet/>
      <dgm:spPr/>
      <dgm:t>
        <a:bodyPr/>
        <a:lstStyle/>
        <a:p>
          <a:endParaRPr lang="it-IT"/>
        </a:p>
      </dgm:t>
    </dgm:pt>
    <dgm:pt modelId="{4A5D68A6-84E1-43A3-A96D-3E091C43D230}" type="pres">
      <dgm:prSet presAssocID="{42D7BCBC-A835-4117-906D-6211A72A5519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0FC1A2FA-4AE7-44DC-83D6-B337AC78F5C4}" type="pres">
      <dgm:prSet presAssocID="{DECD4488-BD06-44A9-9CD7-E779CD70B2D0}" presName="gear1" presStyleLbl="node1" presStyleIdx="0" presStyleCnt="3" custLinFactX="75797" custLinFactY="-27774" custLinFactNeighborX="100000" custLinFactNeighborY="-100000">
        <dgm:presLayoutVars>
          <dgm:chMax val="1"/>
          <dgm:bulletEnabled val="1"/>
        </dgm:presLayoutVars>
      </dgm:prSet>
      <dgm:spPr/>
    </dgm:pt>
    <dgm:pt modelId="{9B0480D0-914A-44A0-8D0E-4E66BE135AB4}" type="pres">
      <dgm:prSet presAssocID="{DECD4488-BD06-44A9-9CD7-E779CD70B2D0}" presName="gear1srcNode" presStyleLbl="node1" presStyleIdx="0" presStyleCnt="3"/>
      <dgm:spPr/>
    </dgm:pt>
    <dgm:pt modelId="{28730A48-AC8E-48C2-A7C1-31DA843B2E4C}" type="pres">
      <dgm:prSet presAssocID="{DECD4488-BD06-44A9-9CD7-E779CD70B2D0}" presName="gear1dstNode" presStyleLbl="node1" presStyleIdx="0" presStyleCnt="3"/>
      <dgm:spPr/>
    </dgm:pt>
    <dgm:pt modelId="{15BE01E3-0EE4-4E24-B018-520433052D0B}" type="pres">
      <dgm:prSet presAssocID="{4929E10D-5977-439F-AEEE-D2661D81C194}" presName="gear2" presStyleLbl="node1" presStyleIdx="1" presStyleCnt="3" custAng="0" custLinFactNeighborX="47245" custLinFactNeighborY="-4997">
        <dgm:presLayoutVars>
          <dgm:chMax val="1"/>
          <dgm:bulletEnabled val="1"/>
        </dgm:presLayoutVars>
      </dgm:prSet>
      <dgm:spPr/>
    </dgm:pt>
    <dgm:pt modelId="{B6CD9629-1A01-4917-BD4B-38EE563A4CE4}" type="pres">
      <dgm:prSet presAssocID="{4929E10D-5977-439F-AEEE-D2661D81C194}" presName="gear2srcNode" presStyleLbl="node1" presStyleIdx="1" presStyleCnt="3"/>
      <dgm:spPr/>
    </dgm:pt>
    <dgm:pt modelId="{5C14A7C5-A81C-41A8-A777-413A33423094}" type="pres">
      <dgm:prSet presAssocID="{4929E10D-5977-439F-AEEE-D2661D81C194}" presName="gear2dstNode" presStyleLbl="node1" presStyleIdx="1" presStyleCnt="3"/>
      <dgm:spPr/>
    </dgm:pt>
    <dgm:pt modelId="{7F340C78-838D-4FDB-8553-ACD7507AEF00}" type="pres">
      <dgm:prSet presAssocID="{AFAABF33-C6E2-4243-A661-818982DD1599}" presName="gear3" presStyleLbl="node1" presStyleIdx="2" presStyleCnt="3" custLinFactY="4169" custLinFactNeighborX="57492" custLinFactNeighborY="100000"/>
      <dgm:spPr/>
    </dgm:pt>
    <dgm:pt modelId="{E2D8F7E9-7CA5-42F7-BAD8-787BA2618BE0}" type="pres">
      <dgm:prSet presAssocID="{AFAABF33-C6E2-4243-A661-818982DD1599}" presName="gear3tx" presStyleLbl="node1" presStyleIdx="2" presStyleCnt="3">
        <dgm:presLayoutVars>
          <dgm:chMax val="1"/>
          <dgm:bulletEnabled val="1"/>
        </dgm:presLayoutVars>
      </dgm:prSet>
      <dgm:spPr/>
    </dgm:pt>
    <dgm:pt modelId="{F55F1C5C-739A-4E3B-9293-CA6376365808}" type="pres">
      <dgm:prSet presAssocID="{AFAABF33-C6E2-4243-A661-818982DD1599}" presName="gear3srcNode" presStyleLbl="node1" presStyleIdx="2" presStyleCnt="3"/>
      <dgm:spPr/>
    </dgm:pt>
    <dgm:pt modelId="{07ACF1B3-7026-40DC-BCFF-ACB1E148F46C}" type="pres">
      <dgm:prSet presAssocID="{AFAABF33-C6E2-4243-A661-818982DD1599}" presName="gear3dstNode" presStyleLbl="node1" presStyleIdx="2" presStyleCnt="3"/>
      <dgm:spPr/>
    </dgm:pt>
    <dgm:pt modelId="{25745169-BF16-4772-8888-94A9A7FECECF}" type="pres">
      <dgm:prSet presAssocID="{417F161D-89B8-49EA-9BCD-5D96157DDB7E}" presName="connector1" presStyleLbl="sibTrans2D1" presStyleIdx="0" presStyleCnt="3" custAng="14395887" custLinFactNeighborX="-17663" custLinFactNeighborY="-93427"/>
      <dgm:spPr/>
    </dgm:pt>
    <dgm:pt modelId="{908DF7B1-B6D3-4208-88DA-E02301114E5D}" type="pres">
      <dgm:prSet presAssocID="{78C3B86E-BD0C-4541-BE70-386399C8CF8C}" presName="connector2" presStyleLbl="sibTrans2D1" presStyleIdx="1" presStyleCnt="3" custAng="17909724" custLinFactNeighborX="28379" custLinFactNeighborY="922"/>
      <dgm:spPr/>
    </dgm:pt>
    <dgm:pt modelId="{4CC5C3A4-C296-4D3F-99B5-60C8A8046C27}" type="pres">
      <dgm:prSet presAssocID="{BFFA59A0-6971-446B-9718-552D65A31A76}" presName="connector3" presStyleLbl="sibTrans2D1" presStyleIdx="2" presStyleCnt="3" custAng="15016813" custLinFactNeighborX="36566" custLinFactNeighborY="98857"/>
      <dgm:spPr/>
    </dgm:pt>
  </dgm:ptLst>
  <dgm:cxnLst>
    <dgm:cxn modelId="{7723CD2B-0313-42EB-86B6-01AB6B2C4293}" type="presOf" srcId="{BFFA59A0-6971-446B-9718-552D65A31A76}" destId="{4CC5C3A4-C296-4D3F-99B5-60C8A8046C27}" srcOrd="0" destOrd="0" presId="urn:microsoft.com/office/officeart/2005/8/layout/gear1"/>
    <dgm:cxn modelId="{6D115D3D-D09B-49F7-9474-35BE6D09357B}" srcId="{42D7BCBC-A835-4117-906D-6211A72A5519}" destId="{AFAABF33-C6E2-4243-A661-818982DD1599}" srcOrd="2" destOrd="0" parTransId="{D87D1405-C068-426F-95B3-C9C81C728B61}" sibTransId="{BFFA59A0-6971-446B-9718-552D65A31A76}"/>
    <dgm:cxn modelId="{2C4C4D3D-7207-4049-AA85-C1F52B25A6FA}" type="presOf" srcId="{AFAABF33-C6E2-4243-A661-818982DD1599}" destId="{7F340C78-838D-4FDB-8553-ACD7507AEF00}" srcOrd="0" destOrd="0" presId="urn:microsoft.com/office/officeart/2005/8/layout/gear1"/>
    <dgm:cxn modelId="{8CF58B42-A58C-4040-9011-1B6450EE3684}" type="presOf" srcId="{4929E10D-5977-439F-AEEE-D2661D81C194}" destId="{5C14A7C5-A81C-41A8-A777-413A33423094}" srcOrd="2" destOrd="0" presId="urn:microsoft.com/office/officeart/2005/8/layout/gear1"/>
    <dgm:cxn modelId="{B6BBB643-4612-44AE-93ED-1D53D8542AD7}" type="presOf" srcId="{4929E10D-5977-439F-AEEE-D2661D81C194}" destId="{B6CD9629-1A01-4917-BD4B-38EE563A4CE4}" srcOrd="1" destOrd="0" presId="urn:microsoft.com/office/officeart/2005/8/layout/gear1"/>
    <dgm:cxn modelId="{58B0E246-B976-4C7B-B835-B8535A237ABE}" type="presOf" srcId="{42D7BCBC-A835-4117-906D-6211A72A5519}" destId="{4A5D68A6-84E1-43A3-A96D-3E091C43D230}" srcOrd="0" destOrd="0" presId="urn:microsoft.com/office/officeart/2005/8/layout/gear1"/>
    <dgm:cxn modelId="{B71C306D-B896-4A48-A461-BC790FB95FEA}" type="presOf" srcId="{DECD4488-BD06-44A9-9CD7-E779CD70B2D0}" destId="{9B0480D0-914A-44A0-8D0E-4E66BE135AB4}" srcOrd="1" destOrd="0" presId="urn:microsoft.com/office/officeart/2005/8/layout/gear1"/>
    <dgm:cxn modelId="{25003F4F-3747-4AEA-8A23-7B11EEF85DD2}" type="presOf" srcId="{78C3B86E-BD0C-4541-BE70-386399C8CF8C}" destId="{908DF7B1-B6D3-4208-88DA-E02301114E5D}" srcOrd="0" destOrd="0" presId="urn:microsoft.com/office/officeart/2005/8/layout/gear1"/>
    <dgm:cxn modelId="{2066B55A-FAE5-43CE-8D35-2B34434A49ED}" type="presOf" srcId="{417F161D-89B8-49EA-9BCD-5D96157DDB7E}" destId="{25745169-BF16-4772-8888-94A9A7FECECF}" srcOrd="0" destOrd="0" presId="urn:microsoft.com/office/officeart/2005/8/layout/gear1"/>
    <dgm:cxn modelId="{E6561196-6AB7-41D7-BC00-01341377E402}" srcId="{42D7BCBC-A835-4117-906D-6211A72A5519}" destId="{DECD4488-BD06-44A9-9CD7-E779CD70B2D0}" srcOrd="0" destOrd="0" parTransId="{E367D213-A9D7-488C-BA56-3C5E157FEBED}" sibTransId="{417F161D-89B8-49EA-9BCD-5D96157DDB7E}"/>
    <dgm:cxn modelId="{17B5B696-4175-462A-A929-ACCCC1FFAD5A}" type="presOf" srcId="{AFAABF33-C6E2-4243-A661-818982DD1599}" destId="{F55F1C5C-739A-4E3B-9293-CA6376365808}" srcOrd="2" destOrd="0" presId="urn:microsoft.com/office/officeart/2005/8/layout/gear1"/>
    <dgm:cxn modelId="{94E6DFA9-3C01-49B2-9DCC-D6541C7E115C}" srcId="{42D7BCBC-A835-4117-906D-6211A72A5519}" destId="{4929E10D-5977-439F-AEEE-D2661D81C194}" srcOrd="1" destOrd="0" parTransId="{133F7CB2-9064-4619-99F2-1CD3B0519D4F}" sibTransId="{78C3B86E-BD0C-4541-BE70-386399C8CF8C}"/>
    <dgm:cxn modelId="{B4E00AB1-E3DE-44AC-9F03-6C19FD33A635}" type="presOf" srcId="{AFAABF33-C6E2-4243-A661-818982DD1599}" destId="{E2D8F7E9-7CA5-42F7-BAD8-787BA2618BE0}" srcOrd="1" destOrd="0" presId="urn:microsoft.com/office/officeart/2005/8/layout/gear1"/>
    <dgm:cxn modelId="{B549B9B5-946C-4713-85C9-A0F70788FEA8}" type="presOf" srcId="{DECD4488-BD06-44A9-9CD7-E779CD70B2D0}" destId="{0FC1A2FA-4AE7-44DC-83D6-B337AC78F5C4}" srcOrd="0" destOrd="0" presId="urn:microsoft.com/office/officeart/2005/8/layout/gear1"/>
    <dgm:cxn modelId="{B6C4AED3-153A-418D-9B8D-2A05DCE5175A}" type="presOf" srcId="{AFAABF33-C6E2-4243-A661-818982DD1599}" destId="{07ACF1B3-7026-40DC-BCFF-ACB1E148F46C}" srcOrd="3" destOrd="0" presId="urn:microsoft.com/office/officeart/2005/8/layout/gear1"/>
    <dgm:cxn modelId="{CB6F8AE0-70AB-4BCA-B75E-EB84F543A109}" type="presOf" srcId="{DECD4488-BD06-44A9-9CD7-E779CD70B2D0}" destId="{28730A48-AC8E-48C2-A7C1-31DA843B2E4C}" srcOrd="2" destOrd="0" presId="urn:microsoft.com/office/officeart/2005/8/layout/gear1"/>
    <dgm:cxn modelId="{57419EF7-2871-4457-B885-7D71E43A8891}" type="presOf" srcId="{4929E10D-5977-439F-AEEE-D2661D81C194}" destId="{15BE01E3-0EE4-4E24-B018-520433052D0B}" srcOrd="0" destOrd="0" presId="urn:microsoft.com/office/officeart/2005/8/layout/gear1"/>
    <dgm:cxn modelId="{ECDE19D3-B1FE-4942-AD6F-7E3579E52AB6}" type="presParOf" srcId="{4A5D68A6-84E1-43A3-A96D-3E091C43D230}" destId="{0FC1A2FA-4AE7-44DC-83D6-B337AC78F5C4}" srcOrd="0" destOrd="0" presId="urn:microsoft.com/office/officeart/2005/8/layout/gear1"/>
    <dgm:cxn modelId="{7FF8BCB0-8C04-4E58-9344-1B81F08A06EA}" type="presParOf" srcId="{4A5D68A6-84E1-43A3-A96D-3E091C43D230}" destId="{9B0480D0-914A-44A0-8D0E-4E66BE135AB4}" srcOrd="1" destOrd="0" presId="urn:microsoft.com/office/officeart/2005/8/layout/gear1"/>
    <dgm:cxn modelId="{6B83313E-C34A-41F3-96C7-D156DAF9E530}" type="presParOf" srcId="{4A5D68A6-84E1-43A3-A96D-3E091C43D230}" destId="{28730A48-AC8E-48C2-A7C1-31DA843B2E4C}" srcOrd="2" destOrd="0" presId="urn:microsoft.com/office/officeart/2005/8/layout/gear1"/>
    <dgm:cxn modelId="{E7C221AF-89B9-4AFD-BCEE-F8E74E0025FB}" type="presParOf" srcId="{4A5D68A6-84E1-43A3-A96D-3E091C43D230}" destId="{15BE01E3-0EE4-4E24-B018-520433052D0B}" srcOrd="3" destOrd="0" presId="urn:microsoft.com/office/officeart/2005/8/layout/gear1"/>
    <dgm:cxn modelId="{AB333309-577C-4621-AEC3-93CE36D26E1D}" type="presParOf" srcId="{4A5D68A6-84E1-43A3-A96D-3E091C43D230}" destId="{B6CD9629-1A01-4917-BD4B-38EE563A4CE4}" srcOrd="4" destOrd="0" presId="urn:microsoft.com/office/officeart/2005/8/layout/gear1"/>
    <dgm:cxn modelId="{557123B0-5302-4F69-8B4D-C07087ED7DE2}" type="presParOf" srcId="{4A5D68A6-84E1-43A3-A96D-3E091C43D230}" destId="{5C14A7C5-A81C-41A8-A777-413A33423094}" srcOrd="5" destOrd="0" presId="urn:microsoft.com/office/officeart/2005/8/layout/gear1"/>
    <dgm:cxn modelId="{A2B2BEB3-D4CD-434F-ABD9-5B08F8EE2BB3}" type="presParOf" srcId="{4A5D68A6-84E1-43A3-A96D-3E091C43D230}" destId="{7F340C78-838D-4FDB-8553-ACD7507AEF00}" srcOrd="6" destOrd="0" presId="urn:microsoft.com/office/officeart/2005/8/layout/gear1"/>
    <dgm:cxn modelId="{C48E0245-4132-4B6F-84DB-33153BE3046B}" type="presParOf" srcId="{4A5D68A6-84E1-43A3-A96D-3E091C43D230}" destId="{E2D8F7E9-7CA5-42F7-BAD8-787BA2618BE0}" srcOrd="7" destOrd="0" presId="urn:microsoft.com/office/officeart/2005/8/layout/gear1"/>
    <dgm:cxn modelId="{AE94151E-65AD-40AE-B13E-C6031EA78A88}" type="presParOf" srcId="{4A5D68A6-84E1-43A3-A96D-3E091C43D230}" destId="{F55F1C5C-739A-4E3B-9293-CA6376365808}" srcOrd="8" destOrd="0" presId="urn:microsoft.com/office/officeart/2005/8/layout/gear1"/>
    <dgm:cxn modelId="{D716170F-6FD3-4F83-8731-07871400D0EE}" type="presParOf" srcId="{4A5D68A6-84E1-43A3-A96D-3E091C43D230}" destId="{07ACF1B3-7026-40DC-BCFF-ACB1E148F46C}" srcOrd="9" destOrd="0" presId="urn:microsoft.com/office/officeart/2005/8/layout/gear1"/>
    <dgm:cxn modelId="{30F10BA8-9AA2-4EDC-BFD9-0F1E4BA47873}" type="presParOf" srcId="{4A5D68A6-84E1-43A3-A96D-3E091C43D230}" destId="{25745169-BF16-4772-8888-94A9A7FECECF}" srcOrd="10" destOrd="0" presId="urn:microsoft.com/office/officeart/2005/8/layout/gear1"/>
    <dgm:cxn modelId="{4972E16F-A9E8-464C-B8B6-08FBC7F6CAFE}" type="presParOf" srcId="{4A5D68A6-84E1-43A3-A96D-3E091C43D230}" destId="{908DF7B1-B6D3-4208-88DA-E02301114E5D}" srcOrd="11" destOrd="0" presId="urn:microsoft.com/office/officeart/2005/8/layout/gear1"/>
    <dgm:cxn modelId="{8F5346E0-CF87-4C61-B70F-08E8F5B3F8AB}" type="presParOf" srcId="{4A5D68A6-84E1-43A3-A96D-3E091C43D230}" destId="{4CC5C3A4-C296-4D3F-99B5-60C8A8046C27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FC1A2FA-4AE7-44DC-83D6-B337AC78F5C4}">
      <dsp:nvSpPr>
        <dsp:cNvPr id="0" name=""/>
        <dsp:cNvSpPr/>
      </dsp:nvSpPr>
      <dsp:spPr>
        <a:xfrm>
          <a:off x="1695636" y="0"/>
          <a:ext cx="2072444" cy="2072444"/>
        </a:xfrm>
        <a:prstGeom prst="gear9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200" kern="1200" dirty="0"/>
            <a:t>Capacità </a:t>
          </a:r>
          <a:r>
            <a:rPr lang="it-IT" sz="1200" kern="1200" dirty="0" err="1"/>
            <a:t>assunzionale</a:t>
          </a:r>
          <a:r>
            <a:rPr lang="it-IT" sz="1200" kern="1200" dirty="0"/>
            <a:t> 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200" kern="1200" dirty="0"/>
            <a:t> Vincoli finanziari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200" kern="1200" dirty="0"/>
            <a:t>Limiti ordinamentali</a:t>
          </a:r>
        </a:p>
      </dsp:txBody>
      <dsp:txXfrm>
        <a:off x="2112289" y="485460"/>
        <a:ext cx="1239138" cy="1065279"/>
      </dsp:txXfrm>
    </dsp:sp>
    <dsp:sp modelId="{15BE01E3-0EE4-4E24-B018-520433052D0B}">
      <dsp:nvSpPr>
        <dsp:cNvPr id="0" name=""/>
        <dsp:cNvSpPr/>
      </dsp:nvSpPr>
      <dsp:spPr>
        <a:xfrm>
          <a:off x="1201942" y="1838766"/>
          <a:ext cx="1507232" cy="1507232"/>
        </a:xfrm>
        <a:prstGeom prst="gear6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200" kern="1200" dirty="0"/>
            <a:t>Deroghe</a:t>
          </a:r>
        </a:p>
      </dsp:txBody>
      <dsp:txXfrm>
        <a:off x="1581392" y="2220510"/>
        <a:ext cx="748332" cy="743744"/>
      </dsp:txXfrm>
    </dsp:sp>
    <dsp:sp modelId="{7F340C78-838D-4FDB-8553-ACD7507AEF00}">
      <dsp:nvSpPr>
        <dsp:cNvPr id="0" name=""/>
        <dsp:cNvSpPr/>
      </dsp:nvSpPr>
      <dsp:spPr>
        <a:xfrm rot="20700000">
          <a:off x="2125350" y="2758329"/>
          <a:ext cx="1476779" cy="1476779"/>
        </a:xfrm>
        <a:prstGeom prst="gear6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200" kern="1200" dirty="0"/>
            <a:t>Procedure</a:t>
          </a:r>
        </a:p>
      </dsp:txBody>
      <dsp:txXfrm rot="-20700000">
        <a:off x="2449252" y="3082230"/>
        <a:ext cx="828977" cy="828977"/>
      </dsp:txXfrm>
    </dsp:sp>
    <dsp:sp modelId="{25745169-BF16-4772-8888-94A9A7FECECF}">
      <dsp:nvSpPr>
        <dsp:cNvPr id="0" name=""/>
        <dsp:cNvSpPr/>
      </dsp:nvSpPr>
      <dsp:spPr>
        <a:xfrm rot="14395887">
          <a:off x="1063107" y="-384539"/>
          <a:ext cx="2652728" cy="2652728"/>
        </a:xfrm>
        <a:prstGeom prst="circularArrow">
          <a:avLst>
            <a:gd name="adj1" fmla="val 4688"/>
            <a:gd name="adj2" fmla="val 299029"/>
            <a:gd name="adj3" fmla="val 2505203"/>
            <a:gd name="adj4" fmla="val 15885097"/>
            <a:gd name="adj5" fmla="val 546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08DF7B1-B6D3-4208-88DA-E02301114E5D}">
      <dsp:nvSpPr>
        <dsp:cNvPr id="0" name=""/>
        <dsp:cNvSpPr/>
      </dsp:nvSpPr>
      <dsp:spPr>
        <a:xfrm rot="17909724">
          <a:off x="769891" y="1600189"/>
          <a:ext cx="1927372" cy="1927372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CC5C3A4-C296-4D3F-99B5-60C8A8046C27}">
      <dsp:nvSpPr>
        <dsp:cNvPr id="0" name=""/>
        <dsp:cNvSpPr/>
      </dsp:nvSpPr>
      <dsp:spPr>
        <a:xfrm rot="15016813">
          <a:off x="1752336" y="2606949"/>
          <a:ext cx="2078096" cy="2078096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>
            <a:extLst>
              <a:ext uri="{FF2B5EF4-FFF2-40B4-BE49-F238E27FC236}">
                <a16:creationId xmlns:a16="http://schemas.microsoft.com/office/drawing/2014/main" id="{ECC3E69F-A5AB-4D0C-8D76-18CB589D482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3550"/>
          </a:xfrm>
          <a:prstGeom prst="rect">
            <a:avLst/>
          </a:prstGeom>
          <a:noFill/>
          <a:ln>
            <a:noFill/>
          </a:ln>
        </p:spPr>
        <p:txBody>
          <a:bodyPr vert="horz" wrap="square" lIns="95165" tIns="47583" rIns="95165" bIns="47583" numCol="1" anchor="t" anchorCtr="0" compatLnSpc="1">
            <a:prstTxWarp prst="textNoShape">
              <a:avLst/>
            </a:prstTxWarp>
          </a:bodyPr>
          <a:lstStyle>
            <a:lvl1pPr defTabSz="951768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45059" name="Rectangle 3">
            <a:extLst>
              <a:ext uri="{FF2B5EF4-FFF2-40B4-BE49-F238E27FC236}">
                <a16:creationId xmlns:a16="http://schemas.microsoft.com/office/drawing/2014/main" id="{92ED178E-5E97-4BBC-B089-34372B749F11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3550"/>
          </a:xfrm>
          <a:prstGeom prst="rect">
            <a:avLst/>
          </a:prstGeom>
          <a:noFill/>
          <a:ln>
            <a:noFill/>
          </a:ln>
        </p:spPr>
        <p:txBody>
          <a:bodyPr vert="horz" wrap="square" lIns="95165" tIns="47583" rIns="95165" bIns="47583" numCol="1" anchor="t" anchorCtr="0" compatLnSpc="1">
            <a:prstTxWarp prst="textNoShape">
              <a:avLst/>
            </a:prstTxWarp>
          </a:bodyPr>
          <a:lstStyle>
            <a:lvl1pPr algn="r" defTabSz="951768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45060" name="Rectangle 4">
            <a:extLst>
              <a:ext uri="{FF2B5EF4-FFF2-40B4-BE49-F238E27FC236}">
                <a16:creationId xmlns:a16="http://schemas.microsoft.com/office/drawing/2014/main" id="{81842ABB-C3B9-425C-913F-9BBE27BA252B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3038475" cy="463550"/>
          </a:xfrm>
          <a:prstGeom prst="rect">
            <a:avLst/>
          </a:prstGeom>
          <a:noFill/>
          <a:ln>
            <a:noFill/>
          </a:ln>
        </p:spPr>
        <p:txBody>
          <a:bodyPr vert="horz" wrap="square" lIns="95165" tIns="47583" rIns="95165" bIns="47583" numCol="1" anchor="b" anchorCtr="0" compatLnSpc="1">
            <a:prstTxWarp prst="textNoShape">
              <a:avLst/>
            </a:prstTxWarp>
          </a:bodyPr>
          <a:lstStyle>
            <a:lvl1pPr defTabSz="951768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45061" name="Rectangle 5">
            <a:extLst>
              <a:ext uri="{FF2B5EF4-FFF2-40B4-BE49-F238E27FC236}">
                <a16:creationId xmlns:a16="http://schemas.microsoft.com/office/drawing/2014/main" id="{27D501D5-4153-4B37-915F-2DBB02381336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31263"/>
            <a:ext cx="3038475" cy="463550"/>
          </a:xfrm>
          <a:prstGeom prst="rect">
            <a:avLst/>
          </a:prstGeom>
          <a:noFill/>
          <a:ln>
            <a:noFill/>
          </a:ln>
        </p:spPr>
        <p:txBody>
          <a:bodyPr vert="horz" wrap="square" lIns="95165" tIns="47583" rIns="95165" bIns="47583" numCol="1" anchor="b" anchorCtr="0" compatLnSpc="1">
            <a:prstTxWarp prst="textNoShape">
              <a:avLst/>
            </a:prstTxWarp>
          </a:bodyPr>
          <a:lstStyle>
            <a:lvl1pPr algn="r" defTabSz="950913" eaLnBrk="1" hangingPunct="1">
              <a:defRPr sz="1200"/>
            </a:lvl1pPr>
          </a:lstStyle>
          <a:p>
            <a:fld id="{8794DAE4-D603-4A22-B7E4-705EFDDF8C60}" type="slidenum">
              <a:rPr lang="it-IT" altLang="it-IT"/>
              <a:pPr/>
              <a:t>‹N›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>
            <a:extLst>
              <a:ext uri="{FF2B5EF4-FFF2-40B4-BE49-F238E27FC236}">
                <a16:creationId xmlns:a16="http://schemas.microsoft.com/office/drawing/2014/main" id="{9B3A58C7-4351-42B7-A160-CB7C91574EE0}"/>
              </a:ext>
            </a:extLst>
          </p:cNvPr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038475" cy="463550"/>
          </a:xfrm>
          <a:prstGeom prst="rect">
            <a:avLst/>
          </a:prstGeom>
          <a:noFill/>
          <a:ln>
            <a:noFill/>
          </a:ln>
        </p:spPr>
        <p:txBody>
          <a:bodyPr vert="horz" wrap="square" lIns="95165" tIns="47583" rIns="95165" bIns="47583" numCol="1" anchor="t" anchorCtr="0" compatLnSpc="1">
            <a:prstTxWarp prst="textNoShape">
              <a:avLst/>
            </a:prstTxWarp>
          </a:bodyPr>
          <a:lstStyle>
            <a:lvl1pPr defTabSz="951768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altLang="it-IT"/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3EC980ED-8FD5-4FA9-B797-9B6B03E71E1B}"/>
              </a:ext>
            </a:extLst>
          </p:cNvPr>
          <p:cNvSpPr>
            <a:spLocks noGrp="1"/>
          </p:cNvSpPr>
          <p:nvPr>
            <p:ph type="dt" idx="1"/>
          </p:nvPr>
        </p:nvSpPr>
        <p:spPr bwMode="auto">
          <a:xfrm>
            <a:off x="3970338" y="0"/>
            <a:ext cx="3038475" cy="463550"/>
          </a:xfrm>
          <a:prstGeom prst="rect">
            <a:avLst/>
          </a:prstGeom>
          <a:noFill/>
          <a:ln>
            <a:noFill/>
          </a:ln>
        </p:spPr>
        <p:txBody>
          <a:bodyPr vert="horz" wrap="square" lIns="95165" tIns="47583" rIns="95165" bIns="47583" numCol="1" anchor="t" anchorCtr="0" compatLnSpc="1">
            <a:prstTxWarp prst="textNoShape">
              <a:avLst/>
            </a:prstTxWarp>
          </a:bodyPr>
          <a:lstStyle>
            <a:lvl1pPr algn="r" defTabSz="951768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22CBC435-9FCB-42DF-83AD-1A8234F65476}" type="datetimeFigureOut">
              <a:rPr lang="en-US" altLang="it-IT"/>
              <a:pPr>
                <a:defRPr/>
              </a:pPr>
              <a:t>2/19/2021</a:t>
            </a:fld>
            <a:endParaRPr lang="en-US" altLang="it-IT"/>
          </a:p>
        </p:txBody>
      </p:sp>
      <p:sp>
        <p:nvSpPr>
          <p:cNvPr id="4" name="Segnaposto immagine diapositiva 3">
            <a:extLst>
              <a:ext uri="{FF2B5EF4-FFF2-40B4-BE49-F238E27FC236}">
                <a16:creationId xmlns:a16="http://schemas.microsoft.com/office/drawing/2014/main" id="{9726ED6D-4BD2-45E1-8482-F787A6420DA0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79513" y="695325"/>
            <a:ext cx="4651375" cy="34877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7856" tIns="43928" rIns="87856" bIns="43928" rtlCol="0" anchor="ctr"/>
          <a:lstStyle/>
          <a:p>
            <a:pPr lvl="0"/>
            <a:endParaRPr lang="en-US" noProof="0"/>
          </a:p>
        </p:txBody>
      </p:sp>
      <p:sp>
        <p:nvSpPr>
          <p:cNvPr id="5" name="Segnaposto note 4">
            <a:extLst>
              <a:ext uri="{FF2B5EF4-FFF2-40B4-BE49-F238E27FC236}">
                <a16:creationId xmlns:a16="http://schemas.microsoft.com/office/drawing/2014/main" id="{1C422DC4-C63A-499C-B53E-CB56235C50B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 bwMode="auto">
          <a:xfrm>
            <a:off x="700088" y="4414838"/>
            <a:ext cx="5610225" cy="4184650"/>
          </a:xfrm>
          <a:prstGeom prst="rect">
            <a:avLst/>
          </a:prstGeom>
          <a:noFill/>
          <a:ln>
            <a:noFill/>
          </a:ln>
        </p:spPr>
        <p:txBody>
          <a:bodyPr vert="horz" wrap="square" lIns="95165" tIns="47583" rIns="95165" bIns="4758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noProof="0"/>
              <a:t>Fare clic per modificare stili del testo dello schema</a:t>
            </a:r>
          </a:p>
          <a:p>
            <a:pPr lvl="1"/>
            <a:r>
              <a:rPr lang="it-IT" noProof="0"/>
              <a:t>Secondo livello</a:t>
            </a:r>
          </a:p>
          <a:p>
            <a:pPr lvl="2"/>
            <a:r>
              <a:rPr lang="it-IT" noProof="0"/>
              <a:t>Terzo livello</a:t>
            </a:r>
          </a:p>
          <a:p>
            <a:pPr lvl="3"/>
            <a:r>
              <a:rPr lang="it-IT" noProof="0"/>
              <a:t>Quarto livello</a:t>
            </a:r>
          </a:p>
          <a:p>
            <a:pPr lvl="4"/>
            <a:r>
              <a:rPr lang="it-IT" noProof="0"/>
              <a:t>Quinto livello</a:t>
            </a:r>
            <a:endParaRPr lang="en-US" noProof="0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1C891868-7ED4-4767-8103-421FFF211A7E}"/>
              </a:ext>
            </a:extLst>
          </p:cNvPr>
          <p:cNvSpPr>
            <a:spLocks noGrp="1"/>
          </p:cNvSpPr>
          <p:nvPr>
            <p:ph type="ftr" sz="quarter" idx="4"/>
          </p:nvPr>
        </p:nvSpPr>
        <p:spPr bwMode="auto">
          <a:xfrm>
            <a:off x="0" y="8831263"/>
            <a:ext cx="3038475" cy="463550"/>
          </a:xfrm>
          <a:prstGeom prst="rect">
            <a:avLst/>
          </a:prstGeom>
          <a:noFill/>
          <a:ln>
            <a:noFill/>
          </a:ln>
        </p:spPr>
        <p:txBody>
          <a:bodyPr vert="horz" wrap="square" lIns="95165" tIns="47583" rIns="95165" bIns="47583" numCol="1" anchor="b" anchorCtr="0" compatLnSpc="1">
            <a:prstTxWarp prst="textNoShape">
              <a:avLst/>
            </a:prstTxWarp>
          </a:bodyPr>
          <a:lstStyle>
            <a:lvl1pPr defTabSz="951768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alt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92168527-9833-45AC-AE41-6628ADD7509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xfrm>
            <a:off x="3970338" y="8831263"/>
            <a:ext cx="3038475" cy="463550"/>
          </a:xfrm>
          <a:prstGeom prst="rect">
            <a:avLst/>
          </a:prstGeom>
          <a:noFill/>
          <a:ln>
            <a:noFill/>
          </a:ln>
        </p:spPr>
        <p:txBody>
          <a:bodyPr vert="horz" wrap="square" lIns="95165" tIns="47583" rIns="95165" bIns="47583" numCol="1" anchor="b" anchorCtr="0" compatLnSpc="1">
            <a:prstTxWarp prst="textNoShape">
              <a:avLst/>
            </a:prstTxWarp>
          </a:bodyPr>
          <a:lstStyle>
            <a:lvl1pPr algn="r" defTabSz="950913" eaLnBrk="1" hangingPunct="1">
              <a:defRPr sz="1200"/>
            </a:lvl1pPr>
          </a:lstStyle>
          <a:p>
            <a:fld id="{2ADD9035-94AE-4FB2-83B5-9B2401D84771}" type="slidenum">
              <a:rPr lang="en-US" altLang="it-IT"/>
              <a:pPr/>
              <a:t>‹N›</a:t>
            </a:fld>
            <a:endParaRPr lang="en-US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>
            <a:extLst>
              <a:ext uri="{FF2B5EF4-FFF2-40B4-BE49-F238E27FC236}">
                <a16:creationId xmlns:a16="http://schemas.microsoft.com/office/drawing/2014/main" id="{BAA65737-F079-494F-930A-4AEB28B503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5" name="Line 8">
            <a:extLst>
              <a:ext uri="{FF2B5EF4-FFF2-40B4-BE49-F238E27FC236}">
                <a16:creationId xmlns:a16="http://schemas.microsoft.com/office/drawing/2014/main" id="{D5E7DCFC-A2D3-4530-A4A4-044EE9203B0F}"/>
              </a:ext>
            </a:extLst>
          </p:cNvPr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522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pPr lvl="0"/>
            <a:r>
              <a:rPr lang="it-IT" altLang="en-US" noProof="0"/>
              <a:t>Fare clic per modificare lo stile del titolo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pPr lvl="0"/>
            <a:r>
              <a:rPr lang="it-IT" altLang="en-US" noProof="0"/>
              <a:t>Fare clic per modificare lo stile del sottotitolo dello schema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A3E6CE36-E21E-4FA9-AC29-0C89F4D4C58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9B2BF137-EEBE-4E96-9E32-F3B3EEEFB20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0BC8982E-EED0-4644-8FD1-644189C1B9E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2B3928-3432-4B46-AA55-0984BE079DB7}" type="slidenum">
              <a:rPr lang="it-IT" altLang="en-US"/>
              <a:pPr/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25588061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95CBF1E-C6A5-4FD0-8180-559A4D093ED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51CB637-6CB2-422F-A1F0-230E773F177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C72D1EA-C1F0-47CE-AFDA-F0580DF1EEC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D239E57-4147-4886-999D-07E6B8FDF015}" type="slidenum">
              <a:rPr lang="it-IT" altLang="en-US"/>
              <a:pPr/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40351257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804B2A2-B51A-49A5-B145-B9D18E30CF0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28EE9ED-B1FC-48EF-9055-249AF662E0C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EF6D4B5-1ADA-46A6-9675-2380353E72E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24AAED-3F8C-4CA9-BEA1-5A0B6872BB16}" type="slidenum">
              <a:rPr lang="it-IT" altLang="en-US"/>
              <a:pPr/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4352908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77A8AB9-4EAF-42CF-A227-68A051F9131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A07299C-1B64-4CE9-A33D-E127910934B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6373B82-5A25-4B53-98CF-19BCD4F0DCD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E0CF7B-B7B3-4635-9CD7-513808DB4647}" type="slidenum">
              <a:rPr lang="it-IT" altLang="en-US"/>
              <a:pPr/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4811257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C812D60-1CDC-4325-9BB4-C81B491D105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61E66A2-C072-4886-B2A0-FC7FDB33D58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519FDE6-A628-4600-9D1A-BF433EFBF4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0AEA5B2-24E1-4420-A3AC-C85BC22EFF19}" type="slidenum">
              <a:rPr lang="it-IT" altLang="en-US"/>
              <a:pPr/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4092754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E0621D8-E270-4D7C-B425-2020CA1F658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27A72C5-8CFE-45B9-9CE8-8AAC665DDA2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6BF70CA-812C-4ABC-9F60-32770C1B8C6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1F4522F-7E7B-452D-8B74-E2DC7C35E04C}" type="slidenum">
              <a:rPr lang="it-IT" altLang="en-US"/>
              <a:pPr/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31175470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10731F90-A3A6-4505-A45C-50EF91218CB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28F86BB0-C9B9-4265-B2C9-8DF3A65DA54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73088DCB-4650-47C3-BE3D-3C30960D26B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0F46425-0F5F-4FE5-A4A4-4FE0CFB482DA}" type="slidenum">
              <a:rPr lang="it-IT" altLang="en-US"/>
              <a:pPr/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21021877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7B121FF6-5AA2-43F6-854B-B52B5FD2501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66A9E15E-7D42-4D27-B95F-740FE150CE0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D3A7E537-68E9-4370-8E22-05DEA019A2E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5495392-F385-4A58-B0B4-B9A19EA244C7}" type="slidenum">
              <a:rPr lang="it-IT" altLang="en-US"/>
              <a:pPr/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21946991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DF07CB50-DB40-48DA-A28C-DA2331DD466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25A2A42A-6322-42F7-A36B-B1CECD16A44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43A56E52-7B7F-4A70-9592-7AC807BBADE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04E4A16-7D5C-4895-AB59-22D9E24566C3}" type="slidenum">
              <a:rPr lang="it-IT" altLang="en-US"/>
              <a:pPr/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9163875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4195544-6D48-459A-8EC4-E80975404BB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923C851-153B-4EE3-8946-8D52A8B4472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BD9A4D3-5826-47AA-8FD9-68E51E36912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932EE98-D902-4131-BAB8-C881B607B833}" type="slidenum">
              <a:rPr lang="it-IT" altLang="en-US"/>
              <a:pPr/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24091906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E50E908-D110-40F7-BA17-D35A5B3C2DC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49A68A1-E191-4098-9D14-24C28B41911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77B9DD4-0B7A-4C8F-B032-F9F069BE336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3935FD0-2A23-465D-84FF-D305B072AF6D}" type="slidenum">
              <a:rPr lang="it-IT" altLang="en-US"/>
              <a:pPr/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2367957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73E59E91-A6C7-4A84-98C4-CC44598A728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en-US"/>
              <a:t>Fare clic per modificare lo stile del titolo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E2DE61CC-D68D-4D01-BB82-4EA9C9469B2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en-US"/>
              <a:t>Fare clic per modificare gli stili del testo dello schema</a:t>
            </a:r>
          </a:p>
          <a:p>
            <a:pPr lvl="1"/>
            <a:r>
              <a:rPr lang="it-IT" altLang="en-US"/>
              <a:t>Secondo livello</a:t>
            </a:r>
          </a:p>
          <a:p>
            <a:pPr lvl="2"/>
            <a:r>
              <a:rPr lang="it-IT" altLang="en-US"/>
              <a:t>Terzo livello</a:t>
            </a:r>
          </a:p>
          <a:p>
            <a:pPr lvl="3"/>
            <a:r>
              <a:rPr lang="it-IT" altLang="en-US"/>
              <a:t>Quarto livello</a:t>
            </a:r>
          </a:p>
          <a:p>
            <a:pPr lvl="4"/>
            <a:r>
              <a:rPr lang="it-IT" altLang="en-US"/>
              <a:t>Quinto livello</a:t>
            </a:r>
          </a:p>
        </p:txBody>
      </p:sp>
      <p:sp>
        <p:nvSpPr>
          <p:cNvPr id="51204" name="Rectangle 4">
            <a:extLst>
              <a:ext uri="{FF2B5EF4-FFF2-40B4-BE49-F238E27FC236}">
                <a16:creationId xmlns:a16="http://schemas.microsoft.com/office/drawing/2014/main" id="{739F6D28-F12A-42BC-A793-652B1E06EF99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+mj-lt"/>
                <a:cs typeface="Arial" charset="0"/>
              </a:defRPr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51205" name="Rectangle 5">
            <a:extLst>
              <a:ext uri="{FF2B5EF4-FFF2-40B4-BE49-F238E27FC236}">
                <a16:creationId xmlns:a16="http://schemas.microsoft.com/office/drawing/2014/main" id="{A02ED3FB-2B95-4254-9287-C2147CE3C386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+mj-lt"/>
                <a:cs typeface="Arial" charset="0"/>
              </a:defRPr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51206" name="Rectangle 6">
            <a:extLst>
              <a:ext uri="{FF2B5EF4-FFF2-40B4-BE49-F238E27FC236}">
                <a16:creationId xmlns:a16="http://schemas.microsoft.com/office/drawing/2014/main" id="{356DB17E-6E67-4B3F-AA7C-E55F50D74D64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Garamond" panose="02020404030301010803" pitchFamily="18" charset="0"/>
              </a:defRPr>
            </a:lvl1pPr>
          </a:lstStyle>
          <a:p>
            <a:fld id="{1A647FAA-5CD8-48D2-8CD4-B41BC505901C}" type="slidenum">
              <a:rPr lang="it-IT" altLang="en-US"/>
              <a:pPr/>
              <a:t>‹N›</a:t>
            </a:fld>
            <a:endParaRPr lang="it-IT" altLang="en-US"/>
          </a:p>
        </p:txBody>
      </p:sp>
      <p:sp>
        <p:nvSpPr>
          <p:cNvPr id="1031" name="Freeform 7">
            <a:extLst>
              <a:ext uri="{FF2B5EF4-FFF2-40B4-BE49-F238E27FC236}">
                <a16:creationId xmlns:a16="http://schemas.microsoft.com/office/drawing/2014/main" id="{877A8AA8-52B2-4C37-8CCA-3D82340DB6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032" name="Line 8">
            <a:extLst>
              <a:ext uri="{FF2B5EF4-FFF2-40B4-BE49-F238E27FC236}">
                <a16:creationId xmlns:a16="http://schemas.microsoft.com/office/drawing/2014/main" id="{9C5CB3CA-844F-4FF7-924A-758CD05914AC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69" r:id="rId1"/>
    <p:sldLayoutId id="2147484059" r:id="rId2"/>
    <p:sldLayoutId id="2147484060" r:id="rId3"/>
    <p:sldLayoutId id="2147484061" r:id="rId4"/>
    <p:sldLayoutId id="2147484062" r:id="rId5"/>
    <p:sldLayoutId id="2147484063" r:id="rId6"/>
    <p:sldLayoutId id="2147484064" r:id="rId7"/>
    <p:sldLayoutId id="2147484065" r:id="rId8"/>
    <p:sldLayoutId id="2147484066" r:id="rId9"/>
    <p:sldLayoutId id="2147484067" r:id="rId10"/>
    <p:sldLayoutId id="2147484068" r:id="rId1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anose="05000000000000000000" pitchFamily="2" charset="2"/>
        <a:buChar char="q"/>
        <a:defRPr sz="2600">
          <a:solidFill>
            <a:schemeClr val="tx1"/>
          </a:solidFill>
          <a:latin typeface="+mn-lt"/>
          <a:cs typeface="+mn-cs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n"/>
        <a:defRPr sz="2200">
          <a:solidFill>
            <a:schemeClr val="tx1"/>
          </a:solidFill>
          <a:latin typeface="+mn-lt"/>
          <a:cs typeface="+mn-cs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q"/>
        <a:defRPr sz="2000">
          <a:solidFill>
            <a:schemeClr val="tx1"/>
          </a:solidFill>
          <a:latin typeface="+mn-lt"/>
          <a:cs typeface="+mn-cs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F89DF88A-C784-475C-8B31-208F1D5FBBB3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019175" y="1844675"/>
            <a:ext cx="7623175" cy="1871663"/>
          </a:xfrm>
        </p:spPr>
        <p:txBody>
          <a:bodyPr>
            <a:normAutofit fontScale="90000"/>
          </a:bodyPr>
          <a:lstStyle/>
          <a:p>
            <a:pPr algn="ctr" fontAlgn="t">
              <a:defRPr/>
            </a:pPr>
            <a:br>
              <a:rPr lang="it-IT" altLang="it-IT" sz="2200" b="1" dirty="0"/>
            </a:br>
            <a:r>
              <a:rPr lang="it-IT" altLang="it-IT" sz="2200" b="1" dirty="0"/>
              <a:t>Giornata di approfondimento in modalità webinar</a:t>
            </a:r>
            <a:br>
              <a:rPr lang="it-IT" altLang="it-IT" sz="2200" b="1" dirty="0"/>
            </a:br>
            <a:br>
              <a:rPr lang="it-IT" altLang="it-IT" sz="2200" dirty="0"/>
            </a:br>
            <a:r>
              <a:rPr lang="it-IT" altLang="it-IT" sz="2200" b="1" dirty="0"/>
              <a:t> </a:t>
            </a:r>
            <a:r>
              <a:rPr lang="it-IT" altLang="it-IT" sz="2200" b="1" i="1" dirty="0"/>
              <a:t>Finanza Locale e Personale: tra politiche di emergenza e vincoli</a:t>
            </a:r>
            <a:br>
              <a:rPr lang="it-IT" altLang="it-IT" sz="2200" b="1" i="1" dirty="0"/>
            </a:br>
            <a:r>
              <a:rPr lang="it-IT" altLang="it-IT" sz="2200" b="1" i="1" dirty="0"/>
              <a:t>Le principali novità di interesse dei Comuni introdotte dalla legge di bilancio 2021 </a:t>
            </a:r>
            <a:br>
              <a:rPr lang="it-IT" altLang="it-IT" sz="2200" b="1" i="1" dirty="0"/>
            </a:br>
            <a:br>
              <a:rPr lang="it-IT" altLang="it-IT" sz="2200" b="1" dirty="0"/>
            </a:br>
            <a:br>
              <a:rPr lang="it-IT" altLang="it-IT" sz="2200" b="1" i="1" dirty="0"/>
            </a:br>
            <a:br>
              <a:rPr lang="it-IT" altLang="it-IT" sz="2400" b="1" i="1" dirty="0">
                <a:solidFill>
                  <a:srgbClr val="002060"/>
                </a:solidFill>
              </a:rPr>
            </a:br>
            <a:endParaRPr lang="it-IT" altLang="it-IT" sz="3200" b="1" i="1" dirty="0"/>
          </a:p>
        </p:txBody>
      </p:sp>
      <p:sp>
        <p:nvSpPr>
          <p:cNvPr id="15362" name="Rectangle 3">
            <a:extLst>
              <a:ext uri="{FF2B5EF4-FFF2-40B4-BE49-F238E27FC236}">
                <a16:creationId xmlns:a16="http://schemas.microsoft.com/office/drawing/2014/main" id="{A03448A5-3F3E-4431-BEF7-19013BC1D21E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971550" y="4724400"/>
            <a:ext cx="7200900" cy="1150938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defRPr/>
            </a:pPr>
            <a:endParaRPr lang="it-IT" altLang="it-IT" sz="22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algn="ctr" eaLnBrk="1" hangingPunct="1">
              <a:lnSpc>
                <a:spcPct val="90000"/>
              </a:lnSpc>
              <a:defRPr/>
            </a:pPr>
            <a:r>
              <a:rPr lang="it-IT" altLang="it-IT" sz="20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Roma, 22 febbraio 2021</a:t>
            </a:r>
          </a:p>
          <a:p>
            <a:pPr algn="ctr" eaLnBrk="1" hangingPunct="1">
              <a:lnSpc>
                <a:spcPct val="90000"/>
              </a:lnSpc>
              <a:defRPr/>
            </a:pPr>
            <a:endParaRPr lang="it-IT" altLang="it-IT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3076" name="Picture 5" descr="logo anci">
            <a:extLst>
              <a:ext uri="{FF2B5EF4-FFF2-40B4-BE49-F238E27FC236}">
                <a16:creationId xmlns:a16="http://schemas.microsoft.com/office/drawing/2014/main" id="{74179705-EF07-4141-98AD-E7F415D219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596915"/>
            <a:ext cx="841375" cy="1223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Immagine 4">
            <a:extLst>
              <a:ext uri="{FF2B5EF4-FFF2-40B4-BE49-F238E27FC236}">
                <a16:creationId xmlns:a16="http://schemas.microsoft.com/office/drawing/2014/main" id="{CE9F6AD8-AD1E-4A7D-872C-4A3EAE5BDCFD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0345" y="692695"/>
            <a:ext cx="841375" cy="112818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3E0258A4-E707-46B0-B81D-9362DF342C3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60350"/>
            <a:ext cx="8229600" cy="558800"/>
          </a:xfrm>
        </p:spPr>
        <p:txBody>
          <a:bodyPr/>
          <a:lstStyle/>
          <a:p>
            <a:pPr eaLnBrk="1" hangingPunct="1">
              <a:defRPr/>
            </a:pPr>
            <a:r>
              <a:rPr lang="it-IT" sz="2400" b="1" i="1" dirty="0"/>
              <a:t>Potenziamento uffici eco-bonus (C</a:t>
            </a:r>
            <a:r>
              <a:rPr lang="it-IT" altLang="it-IT" sz="2400" b="1" i="1" dirty="0"/>
              <a:t>ommi 69-70)</a:t>
            </a:r>
            <a:br>
              <a:rPr lang="it-IT" altLang="it-IT" sz="2400" b="1" i="1" dirty="0">
                <a:latin typeface="+mn-lt"/>
              </a:rPr>
            </a:br>
            <a:r>
              <a:rPr lang="it-IT" altLang="it-IT" sz="2400" b="1" i="1" dirty="0"/>
              <a:t>				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FD4310D0-D34A-4116-946A-18596047EF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2765425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it-IT" altLang="it-IT" sz="2000"/>
              <a:t>	</a:t>
            </a:r>
          </a:p>
          <a:p>
            <a:pPr marL="342900" lvl="1" indent="0" algn="just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it-IT" altLang="it-IT" sz="160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it-IT" altLang="it-IT" sz="2000"/>
          </a:p>
        </p:txBody>
      </p:sp>
      <p:pic>
        <p:nvPicPr>
          <p:cNvPr id="12292" name="Picture 4" descr="logo%20anci%20dorato">
            <a:extLst>
              <a:ext uri="{FF2B5EF4-FFF2-40B4-BE49-F238E27FC236}">
                <a16:creationId xmlns:a16="http://schemas.microsoft.com/office/drawing/2014/main" id="{3D7D3D3E-212B-46FF-A8DD-84E124805B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0738" y="5949950"/>
            <a:ext cx="484187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3" name="CasellaDiTesto 1">
            <a:extLst>
              <a:ext uri="{FF2B5EF4-FFF2-40B4-BE49-F238E27FC236}">
                <a16:creationId xmlns:a16="http://schemas.microsoft.com/office/drawing/2014/main" id="{F8DFFA55-984B-4989-82F1-096B77E5A7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620713"/>
            <a:ext cx="8045450" cy="693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lnSpc>
                <a:spcPct val="150000"/>
              </a:lnSpc>
            </a:pPr>
            <a:r>
              <a:rPr lang="it-IT" altLang="it-IT" sz="1400" dirty="0"/>
              <a:t>I Comuni, per il 2021, in vista degli accresciuti oneri di gestione in ordine ai procedimenti connessi all’erogazione del bonus di cui all’art. 119 del dl 34/2020, </a:t>
            </a:r>
            <a:r>
              <a:rPr lang="it-IT" altLang="it-IT" sz="1400" b="1" dirty="0"/>
              <a:t>possono assumere, anche in forma associata, a tempo determinato e a tempo parziale e per la durata di un anno,</a:t>
            </a:r>
            <a:r>
              <a:rPr lang="it-IT" altLang="it-IT" sz="1400" dirty="0"/>
              <a:t> non rinnovabile, personale da impiegare, anche in forma associata, ai fini del potenziamento degli uffici preposti a tali adempimenti. </a:t>
            </a:r>
          </a:p>
          <a:p>
            <a:pPr algn="just" eaLnBrk="1" hangingPunct="1">
              <a:lnSpc>
                <a:spcPct val="150000"/>
              </a:lnSpc>
            </a:pPr>
            <a:r>
              <a:rPr lang="it-IT" altLang="it-IT" sz="1400" dirty="0"/>
              <a:t>Le assunzioni avvengono </a:t>
            </a:r>
            <a:r>
              <a:rPr lang="it-IT" altLang="it-IT" sz="1400" b="1" dirty="0"/>
              <a:t>in deroga </a:t>
            </a:r>
            <a:r>
              <a:rPr lang="it-IT" altLang="it-IT" sz="1400" dirty="0"/>
              <a:t>ai limiti di spesa stabiliti dall’art. 1 commi 557- 557 quater e 562 della legge 296/2006.</a:t>
            </a:r>
          </a:p>
          <a:p>
            <a:pPr algn="just" eaLnBrk="1" hangingPunct="1">
              <a:lnSpc>
                <a:spcPct val="150000"/>
              </a:lnSpc>
            </a:pPr>
            <a:r>
              <a:rPr lang="it-IT" altLang="it-IT" sz="1400" dirty="0"/>
              <a:t>Per tali assunzioni è prevista la possibilità di accedere a risorse statali, da assegnarsi mediante riparto di un fondo istituito nello stato di previsione del MISE, con una </a:t>
            </a:r>
            <a:r>
              <a:rPr lang="it-IT" altLang="it-IT" sz="1400" b="1" dirty="0"/>
              <a:t>dotazione di 10 milioni di euro per l’anno 2021</a:t>
            </a:r>
            <a:r>
              <a:rPr lang="it-IT" altLang="it-IT" sz="1400" dirty="0"/>
              <a:t>. </a:t>
            </a:r>
          </a:p>
          <a:p>
            <a:pPr algn="just" eaLnBrk="1" hangingPunct="1">
              <a:lnSpc>
                <a:spcPct val="150000"/>
              </a:lnSpc>
            </a:pPr>
            <a:r>
              <a:rPr lang="it-IT" altLang="it-IT" sz="1400" dirty="0"/>
              <a:t>Il riparto sarà effettuato con DPCM in misura proporzionale alle richieste dei Comuni, da presentare al MISE</a:t>
            </a:r>
          </a:p>
          <a:p>
            <a:pPr algn="just" eaLnBrk="1" hangingPunct="1">
              <a:lnSpc>
                <a:spcPct val="150000"/>
              </a:lnSpc>
            </a:pPr>
            <a:r>
              <a:rPr lang="it-IT" altLang="it-IT" sz="1400" dirty="0"/>
              <a:t>Il 26 gennaio u.s., stante la </a:t>
            </a:r>
            <a:r>
              <a:rPr lang="it-IT" altLang="it-IT" sz="1400" b="1" dirty="0"/>
              <a:t>non perentorietà </a:t>
            </a:r>
            <a:r>
              <a:rPr lang="it-IT" altLang="it-IT" sz="1400" dirty="0"/>
              <a:t>del termine previsto per l’emanazione del DPCM (30 gennaio 2021), il MISE ha pubblicato sul proprio sito un comunicato in cui invita i Comuni ad attendere istruzioni sulla presentazione delle domande. </a:t>
            </a:r>
          </a:p>
          <a:p>
            <a:pPr algn="just" eaLnBrk="1" hangingPunct="1">
              <a:lnSpc>
                <a:spcPct val="150000"/>
              </a:lnSpc>
            </a:pPr>
            <a:endParaRPr lang="it-IT" altLang="it-IT" sz="1400" dirty="0"/>
          </a:p>
          <a:p>
            <a:pPr algn="just" eaLnBrk="1" hangingPunct="1">
              <a:lnSpc>
                <a:spcPct val="150000"/>
              </a:lnSpc>
            </a:pPr>
            <a:endParaRPr lang="it-IT" altLang="it-IT" sz="1400" dirty="0"/>
          </a:p>
          <a:p>
            <a:pPr algn="just" eaLnBrk="1" hangingPunct="1">
              <a:lnSpc>
                <a:spcPct val="150000"/>
              </a:lnSpc>
            </a:pPr>
            <a:endParaRPr lang="it-IT" altLang="it-IT" sz="1200" dirty="0"/>
          </a:p>
          <a:p>
            <a:pPr algn="just" eaLnBrk="1" hangingPunct="1">
              <a:lnSpc>
                <a:spcPct val="150000"/>
              </a:lnSpc>
            </a:pPr>
            <a:endParaRPr lang="it-IT" altLang="it-IT" sz="1200" dirty="0"/>
          </a:p>
          <a:p>
            <a:pPr algn="just" eaLnBrk="1" hangingPunct="1">
              <a:lnSpc>
                <a:spcPct val="150000"/>
              </a:lnSpc>
            </a:pPr>
            <a:endParaRPr lang="it-IT" altLang="it-IT" sz="1200" dirty="0"/>
          </a:p>
          <a:p>
            <a:pPr algn="just" eaLnBrk="1" hangingPunct="1">
              <a:lnSpc>
                <a:spcPct val="150000"/>
              </a:lnSpc>
            </a:pPr>
            <a:endParaRPr lang="it-IT" altLang="it-IT" sz="1200" dirty="0"/>
          </a:p>
          <a:p>
            <a:pPr algn="just" eaLnBrk="1" hangingPunct="1">
              <a:lnSpc>
                <a:spcPct val="150000"/>
              </a:lnSpc>
            </a:pPr>
            <a:endParaRPr lang="it-IT" altLang="it-IT" sz="1200" dirty="0"/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4A6FD81B-C207-4663-AE62-D7B0CB89FC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9250" y="5376863"/>
            <a:ext cx="2573338" cy="116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Immagine 6">
            <a:extLst>
              <a:ext uri="{FF2B5EF4-FFF2-40B4-BE49-F238E27FC236}">
                <a16:creationId xmlns:a16="http://schemas.microsoft.com/office/drawing/2014/main" id="{59391576-8044-47F0-BD0E-9ABA92B98FB5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5961063"/>
            <a:ext cx="496479" cy="60559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B6BC99B8-BEAD-4D5E-A8AE-BFF5BFF951A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558800"/>
          </a:xfrm>
        </p:spPr>
        <p:txBody>
          <a:bodyPr/>
          <a:lstStyle/>
          <a:p>
            <a:pPr eaLnBrk="1" hangingPunct="1"/>
            <a:r>
              <a:rPr lang="it-IT" altLang="it-IT" sz="2400" b="1" i="1"/>
              <a:t>Stabilizzazioni personale Comuni sisma (Commi 943 -954)  (1)</a:t>
            </a:r>
            <a:br>
              <a:rPr lang="it-IT" altLang="it-IT" sz="2400" b="1" i="1"/>
            </a:br>
            <a:r>
              <a:rPr lang="it-IT" altLang="it-IT" sz="2400" b="1" i="1"/>
              <a:t>					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295B24E8-2D9C-4A5C-9FD2-EF751F001D3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2765425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it-IT" altLang="it-IT" sz="2000"/>
              <a:t>	</a:t>
            </a:r>
          </a:p>
          <a:p>
            <a:pPr marL="342900" lvl="1" indent="0" algn="just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it-IT" altLang="it-IT" sz="160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it-IT" altLang="it-IT" sz="2000"/>
          </a:p>
        </p:txBody>
      </p:sp>
      <p:pic>
        <p:nvPicPr>
          <p:cNvPr id="13316" name="Picture 4" descr="logo%20anci%20dorato">
            <a:extLst>
              <a:ext uri="{FF2B5EF4-FFF2-40B4-BE49-F238E27FC236}">
                <a16:creationId xmlns:a16="http://schemas.microsoft.com/office/drawing/2014/main" id="{D7010D58-2A72-45DE-AE0C-787908BEB8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0738" y="5949950"/>
            <a:ext cx="484187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7" name="CasellaDiTesto 1">
            <a:extLst>
              <a:ext uri="{FF2B5EF4-FFF2-40B4-BE49-F238E27FC236}">
                <a16:creationId xmlns:a16="http://schemas.microsoft.com/office/drawing/2014/main" id="{50BE4078-1331-454E-8CB0-E6E85500AB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675" y="831850"/>
            <a:ext cx="8045450" cy="6054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lnSpc>
                <a:spcPct val="150000"/>
              </a:lnSpc>
            </a:pPr>
            <a:endParaRPr lang="it-IT" altLang="it-IT" sz="1200" dirty="0"/>
          </a:p>
          <a:p>
            <a:pPr algn="just" eaLnBrk="1" hangingPunct="1">
              <a:lnSpc>
                <a:spcPct val="150000"/>
              </a:lnSpc>
            </a:pPr>
            <a:r>
              <a:rPr lang="it-IT" altLang="it-IT" sz="1500" dirty="0"/>
              <a:t>La </a:t>
            </a:r>
            <a:r>
              <a:rPr lang="it-IT" altLang="it-IT" sz="1500" b="1" dirty="0"/>
              <a:t>stabilizzazione del personale assunto a tempo determinato </a:t>
            </a:r>
            <a:r>
              <a:rPr lang="it-IT" altLang="it-IT" sz="1500" dirty="0"/>
              <a:t>in servizio presso gli Uffici speciali per la ricostruzione e presso gli EE.LL. dei crateri dei territori colpiti dagli eventi sismici del 2009, 2012 e 2016 da parte di regioni, enti locali ed Enti parco nazionali coinvolti nel sisma 2016, avviene </a:t>
            </a:r>
            <a:r>
              <a:rPr lang="it-IT" altLang="it-IT" sz="1500" b="1" dirty="0"/>
              <a:t>rispettando termini, procedure e modalità, previsti dall’art. 20 del d. lgs. n. 75/2017</a:t>
            </a:r>
            <a:r>
              <a:rPr lang="it-IT" altLang="it-IT" sz="1500" dirty="0"/>
              <a:t>. </a:t>
            </a:r>
          </a:p>
          <a:p>
            <a:pPr algn="just" eaLnBrk="1" hangingPunct="1">
              <a:lnSpc>
                <a:spcPct val="150000"/>
              </a:lnSpc>
            </a:pPr>
            <a:endParaRPr lang="it-IT" altLang="it-IT" sz="1500" dirty="0"/>
          </a:p>
          <a:p>
            <a:pPr algn="just" eaLnBrk="1" hangingPunct="1">
              <a:lnSpc>
                <a:spcPct val="150000"/>
              </a:lnSpc>
            </a:pPr>
            <a:endParaRPr lang="it-IT" altLang="it-IT" sz="1500" dirty="0"/>
          </a:p>
          <a:p>
            <a:pPr algn="just" eaLnBrk="1" hangingPunct="1">
              <a:lnSpc>
                <a:spcPct val="150000"/>
              </a:lnSpc>
            </a:pPr>
            <a:endParaRPr lang="it-IT" altLang="it-IT" sz="1500" dirty="0"/>
          </a:p>
          <a:p>
            <a:pPr algn="just" eaLnBrk="1" hangingPunct="1">
              <a:lnSpc>
                <a:spcPct val="150000"/>
              </a:lnSpc>
            </a:pPr>
            <a:endParaRPr lang="it-IT" altLang="it-IT" sz="1500" dirty="0"/>
          </a:p>
          <a:p>
            <a:pPr algn="just" eaLnBrk="1" hangingPunct="1">
              <a:lnSpc>
                <a:spcPct val="150000"/>
              </a:lnSpc>
            </a:pPr>
            <a:endParaRPr lang="it-IT" altLang="it-IT" sz="1500" dirty="0"/>
          </a:p>
          <a:p>
            <a:pPr algn="just" eaLnBrk="1" hangingPunct="1">
              <a:lnSpc>
                <a:spcPct val="150000"/>
              </a:lnSpc>
            </a:pPr>
            <a:r>
              <a:rPr lang="it-IT" altLang="it-IT" sz="1500" dirty="0"/>
              <a:t>Al personale con contratti di lavoro a tempo determinato che abbia svolto presso gli enti di cui sopra, alla data del 31 dicembre 2021, </a:t>
            </a:r>
            <a:r>
              <a:rPr lang="it-IT" altLang="it-IT" sz="1500" b="1" dirty="0"/>
              <a:t>un’attività lavorativa di almeno tre anni, anche non continuativi</a:t>
            </a:r>
            <a:r>
              <a:rPr lang="it-IT" altLang="it-IT" sz="1500" dirty="0"/>
              <a:t>, nei precedenti otto anni, è riservata una quota non superiore al 50 per cento dei concorsi per i posti resisi disponibili. </a:t>
            </a:r>
          </a:p>
          <a:p>
            <a:pPr algn="just" eaLnBrk="1" hangingPunct="1">
              <a:lnSpc>
                <a:spcPct val="150000"/>
              </a:lnSpc>
            </a:pPr>
            <a:endParaRPr lang="it-IT" altLang="it-IT" sz="1200" dirty="0"/>
          </a:p>
          <a:p>
            <a:pPr algn="just" eaLnBrk="1" hangingPunct="1">
              <a:lnSpc>
                <a:spcPct val="150000"/>
              </a:lnSpc>
            </a:pPr>
            <a:endParaRPr lang="it-IT" altLang="it-IT" sz="1200" dirty="0"/>
          </a:p>
          <a:p>
            <a:pPr algn="just" eaLnBrk="1" hangingPunct="1">
              <a:lnSpc>
                <a:spcPct val="150000"/>
              </a:lnSpc>
            </a:pPr>
            <a:endParaRPr lang="it-IT" altLang="it-IT" sz="1400" dirty="0"/>
          </a:p>
        </p:txBody>
      </p:sp>
      <p:sp>
        <p:nvSpPr>
          <p:cNvPr id="4" name="Rettangolo con angoli arrotondati 3">
            <a:extLst>
              <a:ext uri="{FF2B5EF4-FFF2-40B4-BE49-F238E27FC236}">
                <a16:creationId xmlns:a16="http://schemas.microsoft.com/office/drawing/2014/main" id="{7708DF90-06FB-47ED-BE35-E60D8F16A95D}"/>
              </a:ext>
            </a:extLst>
          </p:cNvPr>
          <p:cNvSpPr/>
          <p:nvPr/>
        </p:nvSpPr>
        <p:spPr>
          <a:xfrm>
            <a:off x="509588" y="2997200"/>
            <a:ext cx="7983537" cy="14763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 altLang="it-IT" dirty="0">
              <a:solidFill>
                <a:schemeClr val="tx1"/>
              </a:solidFill>
            </a:endParaRPr>
          </a:p>
          <a:p>
            <a:pPr algn="just">
              <a:defRPr/>
            </a:pPr>
            <a:r>
              <a:rPr lang="it-IT" altLang="it-IT" sz="1500" dirty="0">
                <a:solidFill>
                  <a:schemeClr val="tx1"/>
                </a:solidFill>
              </a:rPr>
              <a:t>Il periodo di servizio richiesto – come proposto dall’ANCI – può essere stato prestato anche in amministrazioni diverse da quella che procede all’assunzione purché comprese tra Uffici speciali per la ricostruzione, enti locali o enti parco dei predetti crateri</a:t>
            </a:r>
            <a:r>
              <a:rPr lang="it-IT" altLang="it-IT" dirty="0">
                <a:solidFill>
                  <a:schemeClr val="tx1"/>
                </a:solidFill>
              </a:rPr>
              <a:t>.  </a:t>
            </a:r>
          </a:p>
          <a:p>
            <a:pPr algn="ctr">
              <a:defRPr/>
            </a:pPr>
            <a:endParaRPr lang="it-IT" dirty="0"/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id="{9E7F5DC1-6B0F-4437-8A7A-3113D2F4A892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5969342"/>
            <a:ext cx="496479" cy="60559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6A4B8B34-3868-4BB4-BD32-90FF23953A9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558800"/>
          </a:xfrm>
        </p:spPr>
        <p:txBody>
          <a:bodyPr/>
          <a:lstStyle/>
          <a:p>
            <a:pPr eaLnBrk="1" hangingPunct="1"/>
            <a:r>
              <a:rPr lang="it-IT" altLang="it-IT" sz="2400" b="1" i="1"/>
              <a:t>Stabilizzazioni personale Comuni sisma (Commi 943 -954)  (2)</a:t>
            </a:r>
            <a:br>
              <a:rPr lang="it-IT" altLang="it-IT" sz="2400" b="1" i="1"/>
            </a:br>
            <a:r>
              <a:rPr lang="it-IT" altLang="it-IT" sz="2400" b="1" i="1"/>
              <a:t>				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AB02047B-A774-4C68-874D-1A65659B9CE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2765425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it-IT" altLang="it-IT" sz="2000"/>
              <a:t>	</a:t>
            </a:r>
          </a:p>
          <a:p>
            <a:pPr marL="342900" lvl="1" indent="0" algn="just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it-IT" altLang="it-IT" sz="160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it-IT" altLang="it-IT" sz="2000"/>
          </a:p>
        </p:txBody>
      </p:sp>
      <p:pic>
        <p:nvPicPr>
          <p:cNvPr id="14340" name="Picture 4" descr="logo%20anci%20dorato">
            <a:extLst>
              <a:ext uri="{FF2B5EF4-FFF2-40B4-BE49-F238E27FC236}">
                <a16:creationId xmlns:a16="http://schemas.microsoft.com/office/drawing/2014/main" id="{979C336B-418D-4573-840E-2DF6CEBAED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0738" y="5949950"/>
            <a:ext cx="484187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1" name="CasellaDiTesto 1">
            <a:extLst>
              <a:ext uri="{FF2B5EF4-FFF2-40B4-BE49-F238E27FC236}">
                <a16:creationId xmlns:a16="http://schemas.microsoft.com/office/drawing/2014/main" id="{1A361022-B897-4774-8C0C-7FED7E5BC7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675" y="831850"/>
            <a:ext cx="8045450" cy="554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lnSpc>
                <a:spcPct val="150000"/>
              </a:lnSpc>
            </a:pPr>
            <a:r>
              <a:rPr lang="it-IT" altLang="it-IT" sz="1400" dirty="0"/>
              <a:t>Viene </a:t>
            </a:r>
            <a:r>
              <a:rPr lang="it-IT" altLang="it-IT" sz="1400" b="1" dirty="0"/>
              <a:t>prorogato al 31 marzo 2021 il termine </a:t>
            </a:r>
            <a:r>
              <a:rPr lang="it-IT" altLang="it-IT" sz="1400" dirty="0"/>
              <a:t>di 30 giorni, indicato nel comma 3-bis dell’articolo 57 del D.L. agosto, </a:t>
            </a:r>
            <a:r>
              <a:rPr lang="it-IT" altLang="it-IT" sz="1400" b="1" dirty="0"/>
              <a:t>entro cui gli enti presentano istanza per l’accesso alla ripartizione del Fondo per le assunzioni </a:t>
            </a:r>
            <a:r>
              <a:rPr lang="it-IT" altLang="it-IT" sz="1400" dirty="0"/>
              <a:t>al Dipartimento della funzione pubblica.</a:t>
            </a:r>
          </a:p>
          <a:p>
            <a:pPr algn="just" eaLnBrk="1" hangingPunct="1">
              <a:lnSpc>
                <a:spcPct val="150000"/>
              </a:lnSpc>
            </a:pPr>
            <a:endParaRPr lang="it-IT" altLang="it-IT" sz="1400" dirty="0"/>
          </a:p>
          <a:p>
            <a:pPr algn="just" eaLnBrk="1" hangingPunct="1">
              <a:lnSpc>
                <a:spcPct val="150000"/>
              </a:lnSpc>
            </a:pPr>
            <a:r>
              <a:rPr lang="it-IT" altLang="it-IT" sz="1400" dirty="0"/>
              <a:t>Nei territori colpiti dal sisma degli anni 2009, 2012 e 2016, fermo restando quanto stabilito dall’art. 57 del D.L. agosto, si prevede, </a:t>
            </a:r>
            <a:r>
              <a:rPr lang="it-IT" altLang="it-IT" sz="1400" b="1" dirty="0"/>
              <a:t>fino al 31 dicembre 2022, la possibilità di stabilizzazione dei rapporti a tempo determinato </a:t>
            </a:r>
            <a:r>
              <a:rPr lang="it-IT" altLang="it-IT" sz="1400" dirty="0"/>
              <a:t>se in possesso di determinati requisiti.</a:t>
            </a:r>
          </a:p>
          <a:p>
            <a:pPr algn="just" eaLnBrk="1" hangingPunct="1">
              <a:lnSpc>
                <a:spcPct val="150000"/>
              </a:lnSpc>
            </a:pPr>
            <a:endParaRPr lang="it-IT" altLang="it-IT" sz="1400" dirty="0"/>
          </a:p>
          <a:p>
            <a:pPr algn="just" eaLnBrk="1" hangingPunct="1">
              <a:lnSpc>
                <a:spcPct val="150000"/>
              </a:lnSpc>
            </a:pPr>
            <a:r>
              <a:rPr lang="it-IT" altLang="it-IT" sz="1400" dirty="0"/>
              <a:t>Viene </a:t>
            </a:r>
            <a:r>
              <a:rPr lang="it-IT" altLang="it-IT" sz="1400" b="1" dirty="0"/>
              <a:t>incrementato di 83 milioni di euro, a decorrere dal 2022</a:t>
            </a:r>
            <a:r>
              <a:rPr lang="it-IT" altLang="it-IT" sz="1400" dirty="0"/>
              <a:t>, il fondo per le assunzioni a tempo indeterminato del personale con rapporto di lavoro a tempo determinato in servizio presso gli Uffici speciali per la ricostruzione e presso gli EE.LL. dei crateri degli eventi sismici del 2009, 2012, e 2016 nonché degli Enti parco nazionali.</a:t>
            </a:r>
          </a:p>
          <a:p>
            <a:pPr algn="just" eaLnBrk="1" hangingPunct="1">
              <a:lnSpc>
                <a:spcPct val="150000"/>
              </a:lnSpc>
            </a:pPr>
            <a:endParaRPr lang="it-IT" altLang="it-IT" sz="1400" dirty="0"/>
          </a:p>
          <a:p>
            <a:pPr algn="just" eaLnBrk="1" hangingPunct="1">
              <a:lnSpc>
                <a:spcPct val="150000"/>
              </a:lnSpc>
            </a:pPr>
            <a:endParaRPr lang="it-IT" altLang="it-IT" sz="1400" dirty="0"/>
          </a:p>
          <a:p>
            <a:pPr algn="just" eaLnBrk="1" hangingPunct="1">
              <a:lnSpc>
                <a:spcPct val="150000"/>
              </a:lnSpc>
            </a:pPr>
            <a:endParaRPr lang="it-IT" altLang="it-IT" sz="1400" dirty="0"/>
          </a:p>
          <a:p>
            <a:pPr algn="just" eaLnBrk="1" hangingPunct="1">
              <a:lnSpc>
                <a:spcPct val="150000"/>
              </a:lnSpc>
            </a:pPr>
            <a:endParaRPr lang="it-IT" altLang="it-IT" sz="1400" dirty="0"/>
          </a:p>
          <a:p>
            <a:pPr algn="just" eaLnBrk="1" hangingPunct="1">
              <a:lnSpc>
                <a:spcPct val="150000"/>
              </a:lnSpc>
            </a:pPr>
            <a:endParaRPr lang="it-IT" altLang="it-IT" sz="1400" dirty="0"/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645D537B-27C2-411E-A701-22238AAC51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4300" y="4846638"/>
            <a:ext cx="1419225" cy="1057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Immagine 6">
            <a:extLst>
              <a:ext uri="{FF2B5EF4-FFF2-40B4-BE49-F238E27FC236}">
                <a16:creationId xmlns:a16="http://schemas.microsoft.com/office/drawing/2014/main" id="{C77476D4-89C6-4F14-836A-D3E1BE882DE6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635" y="5949950"/>
            <a:ext cx="496479" cy="60559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61DAB618-E688-414C-AD24-62A6B1558EC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558800"/>
          </a:xfrm>
        </p:spPr>
        <p:txBody>
          <a:bodyPr/>
          <a:lstStyle/>
          <a:p>
            <a:pPr eaLnBrk="1" hangingPunct="1">
              <a:defRPr/>
            </a:pPr>
            <a:r>
              <a:rPr lang="it-IT" sz="2400" b="1" i="1" dirty="0">
                <a:ea typeface="+mj-lt"/>
                <a:cs typeface="+mj-lt"/>
              </a:rPr>
              <a:t>Potenziamento servizi sociali territoriali (commi 797-804)    (1)</a:t>
            </a:r>
          </a:p>
        </p:txBody>
      </p:sp>
      <p:pic>
        <p:nvPicPr>
          <p:cNvPr id="15363" name="Picture 4" descr="logo%20anci%20dorato">
            <a:extLst>
              <a:ext uri="{FF2B5EF4-FFF2-40B4-BE49-F238E27FC236}">
                <a16:creationId xmlns:a16="http://schemas.microsoft.com/office/drawing/2014/main" id="{11F82D77-B036-45CF-940C-0D7E86582F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0738" y="5949950"/>
            <a:ext cx="484187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asellaDiTesto 1">
            <a:extLst>
              <a:ext uri="{FF2B5EF4-FFF2-40B4-BE49-F238E27FC236}">
                <a16:creationId xmlns:a16="http://schemas.microsoft.com/office/drawing/2014/main" id="{9255D710-E8D9-4A2F-956B-09B6D339FA40}"/>
              </a:ext>
            </a:extLst>
          </p:cNvPr>
          <p:cNvSpPr txBox="1"/>
          <p:nvPr/>
        </p:nvSpPr>
        <p:spPr>
          <a:xfrm>
            <a:off x="710250" y="864077"/>
            <a:ext cx="7646987" cy="71770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>
              <a:defRPr/>
            </a:pPr>
            <a:r>
              <a:rPr lang="it-IT" b="1" u="sng" dirty="0">
                <a:latin typeface="Arial"/>
                <a:cs typeface="Arial"/>
              </a:rPr>
              <a:t>Comma 797</a:t>
            </a:r>
          </a:p>
          <a:p>
            <a:pPr algn="just">
              <a:defRPr/>
            </a:pPr>
            <a:r>
              <a:rPr lang="it-IT" dirty="0">
                <a:latin typeface="Arial"/>
                <a:cs typeface="Arial"/>
              </a:rPr>
              <a:t>La norma, che accoglie parzialmente una </a:t>
            </a:r>
            <a:r>
              <a:rPr lang="it-IT" b="1" u="sng" dirty="0">
                <a:latin typeface="Arial"/>
                <a:cs typeface="Arial"/>
              </a:rPr>
              <a:t>richiesta dell’ANCI</a:t>
            </a:r>
            <a:r>
              <a:rPr lang="it-IT" dirty="0">
                <a:latin typeface="Arial"/>
                <a:cs typeface="Arial"/>
              </a:rPr>
              <a:t>, è finalizzata a potenziare il sistema dei servizi sociali territoriali, attraverso la concessione di un </a:t>
            </a:r>
            <a:r>
              <a:rPr lang="it-IT" b="1" u="sng" dirty="0">
                <a:latin typeface="Arial"/>
                <a:cs typeface="Arial"/>
              </a:rPr>
              <a:t>contributo economico statale per l’assunzione a tempo indeterminato di assistenti sociali</a:t>
            </a:r>
            <a:r>
              <a:rPr lang="it-IT" dirty="0">
                <a:latin typeface="Arial"/>
                <a:cs typeface="Arial"/>
              </a:rPr>
              <a:t> da parte degli ambiti territoriali e dei Comuni che ne fanno parte. </a:t>
            </a:r>
          </a:p>
          <a:p>
            <a:pPr algn="just">
              <a:defRPr/>
            </a:pPr>
            <a:r>
              <a:rPr lang="it-IT" dirty="0">
                <a:latin typeface="Arial"/>
                <a:cs typeface="Arial"/>
              </a:rPr>
              <a:t>Il contributo ha natura strutturale, e ammonta:</a:t>
            </a:r>
          </a:p>
          <a:p>
            <a:pPr marL="285750" indent="-285750" algn="just">
              <a:buFont typeface="Calibri"/>
              <a:buChar char="•"/>
              <a:defRPr/>
            </a:pPr>
            <a:r>
              <a:rPr lang="it-IT" dirty="0">
                <a:latin typeface="Arial"/>
                <a:cs typeface="Arial"/>
              </a:rPr>
              <a:t>a </a:t>
            </a:r>
            <a:r>
              <a:rPr lang="it-IT" b="1" u="sng" dirty="0">
                <a:latin typeface="Arial"/>
                <a:cs typeface="Arial"/>
              </a:rPr>
              <a:t>40.000 euro annui per ogni assistente sociale assunto in numero eccedente il rapporto di 1 a 6.500</a:t>
            </a:r>
            <a:r>
              <a:rPr lang="it-IT" dirty="0">
                <a:latin typeface="Arial"/>
                <a:cs typeface="Arial"/>
              </a:rPr>
              <a:t> residenti e fino al raggiungimento del rapporto di 1 a 5.000 residenti;</a:t>
            </a:r>
          </a:p>
          <a:p>
            <a:pPr marL="285750" indent="-285750" algn="just">
              <a:buFont typeface="Calibri"/>
              <a:buChar char="•"/>
              <a:defRPr/>
            </a:pPr>
            <a:r>
              <a:rPr lang="it-IT" dirty="0">
                <a:latin typeface="Arial"/>
                <a:cs typeface="Arial"/>
              </a:rPr>
              <a:t>a </a:t>
            </a:r>
            <a:r>
              <a:rPr lang="it-IT" b="1" u="sng" dirty="0">
                <a:latin typeface="Arial"/>
                <a:cs typeface="Arial"/>
              </a:rPr>
              <a:t>20.000 euro annui per ogni assistente sociale assunto a tempo indeterminato dall’ambito, ovvero dai comuni che ne fanno parte, in termini di equivalente a tempo pieno, in numero eccedente il rapporto di 1 a 5.000 </a:t>
            </a:r>
            <a:r>
              <a:rPr lang="it-IT" dirty="0">
                <a:latin typeface="Arial"/>
                <a:cs typeface="Arial"/>
              </a:rPr>
              <a:t>e fino al raggiungimento del rapporto di 1 a 4.000</a:t>
            </a:r>
          </a:p>
          <a:p>
            <a:pPr algn="just">
              <a:defRPr/>
            </a:pPr>
            <a:r>
              <a:rPr lang="it-IT" b="1" u="sng" dirty="0">
                <a:latin typeface="Arial"/>
                <a:cs typeface="Arial"/>
              </a:rPr>
              <a:t>Di conseguenza per beneficiare del contributo statale, gli ambiti devono garantire con risorse proprie il rapporto di 1 assistente sociale per 6.500 residenti.</a:t>
            </a:r>
          </a:p>
          <a:p>
            <a:pPr algn="just">
              <a:defRPr/>
            </a:pPr>
            <a:endParaRPr lang="it-IT" dirty="0">
              <a:latin typeface="Arial"/>
              <a:cs typeface="Arial"/>
            </a:endParaRPr>
          </a:p>
          <a:p>
            <a:pPr algn="just">
              <a:defRPr/>
            </a:pPr>
            <a:endParaRPr lang="it-IT" dirty="0">
              <a:latin typeface="Arial"/>
              <a:cs typeface="Arial"/>
            </a:endParaRPr>
          </a:p>
          <a:p>
            <a:pPr algn="just">
              <a:defRPr/>
            </a:pPr>
            <a:endParaRPr lang="it-IT" b="1" dirty="0"/>
          </a:p>
          <a:p>
            <a:pPr algn="just">
              <a:defRPr/>
            </a:pPr>
            <a:endParaRPr lang="it-IT" dirty="0">
              <a:latin typeface="Arial"/>
              <a:cs typeface="Arial"/>
            </a:endParaRPr>
          </a:p>
          <a:p>
            <a:pPr algn="just">
              <a:defRPr/>
            </a:pPr>
            <a:endParaRPr lang="it-IT" dirty="0">
              <a:latin typeface="Arial"/>
              <a:cs typeface="Arial"/>
            </a:endParaRPr>
          </a:p>
          <a:p>
            <a:pPr>
              <a:defRPr/>
            </a:pPr>
            <a:endParaRPr lang="it-IT" sz="1400" dirty="0">
              <a:latin typeface="Arial"/>
              <a:cs typeface="Arial"/>
            </a:endParaRPr>
          </a:p>
          <a:p>
            <a:pPr algn="just">
              <a:buFont typeface="Arial"/>
              <a:buChar char="•"/>
              <a:defRPr/>
            </a:pPr>
            <a:endParaRPr lang="it-IT" sz="1400" dirty="0">
              <a:latin typeface="Arial"/>
              <a:cs typeface="Arial"/>
            </a:endParaRPr>
          </a:p>
          <a:p>
            <a:pPr marL="285750" indent="-285750">
              <a:lnSpc>
                <a:spcPct val="150000"/>
              </a:lnSpc>
              <a:buFontTx/>
              <a:buChar char="-"/>
              <a:defRPr/>
            </a:pPr>
            <a:endParaRPr lang="it-IT" sz="1400" i="1" dirty="0"/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1673B275-FD39-4C64-A456-C9AE5E1FDC23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509" y="5942876"/>
            <a:ext cx="496479" cy="60559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E8C6B71F-B0E8-4CC7-908D-8E83C4DDC56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558800"/>
          </a:xfrm>
        </p:spPr>
        <p:txBody>
          <a:bodyPr/>
          <a:lstStyle/>
          <a:p>
            <a:pPr eaLnBrk="1" hangingPunct="1">
              <a:defRPr/>
            </a:pPr>
            <a:r>
              <a:rPr lang="it-IT" sz="2400" b="1" i="1" dirty="0">
                <a:ea typeface="+mj-lt"/>
                <a:cs typeface="+mj-lt"/>
              </a:rPr>
              <a:t>Potenziamento servizi sociali territoriali (commi 797-804)    (2)</a:t>
            </a:r>
            <a:endParaRPr lang="it-IT" sz="2400" dirty="0">
              <a:ea typeface="+mj-lt"/>
              <a:cs typeface="+mj-lt"/>
            </a:endParaRPr>
          </a:p>
        </p:txBody>
      </p:sp>
      <p:pic>
        <p:nvPicPr>
          <p:cNvPr id="16387" name="Picture 4" descr="logo%20anci%20dorato">
            <a:extLst>
              <a:ext uri="{FF2B5EF4-FFF2-40B4-BE49-F238E27FC236}">
                <a16:creationId xmlns:a16="http://schemas.microsoft.com/office/drawing/2014/main" id="{1F14EF51-59F2-4E4A-A91C-8A816BEE77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0738" y="5949950"/>
            <a:ext cx="484187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asellaDiTesto 1">
            <a:extLst>
              <a:ext uri="{FF2B5EF4-FFF2-40B4-BE49-F238E27FC236}">
                <a16:creationId xmlns:a16="http://schemas.microsoft.com/office/drawing/2014/main" id="{464ECC71-DD0A-418A-9AA6-45B9F5B19E3C}"/>
              </a:ext>
            </a:extLst>
          </p:cNvPr>
          <p:cNvSpPr txBox="1"/>
          <p:nvPr/>
        </p:nvSpPr>
        <p:spPr>
          <a:xfrm>
            <a:off x="684213" y="1125538"/>
            <a:ext cx="7646987" cy="61309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>
              <a:defRPr/>
            </a:pPr>
            <a:r>
              <a:rPr lang="it-IT" sz="1600" b="1" u="sng">
                <a:latin typeface="Arial"/>
                <a:cs typeface="Arial"/>
              </a:rPr>
              <a:t>Comma 798</a:t>
            </a:r>
            <a:endParaRPr lang="it-IT" sz="1600" b="1" u="sng"/>
          </a:p>
          <a:p>
            <a:pPr algn="just">
              <a:defRPr/>
            </a:pPr>
            <a:endParaRPr lang="it-IT" sz="1600" dirty="0">
              <a:latin typeface="Arial"/>
              <a:cs typeface="Arial"/>
            </a:endParaRPr>
          </a:p>
          <a:p>
            <a:pPr algn="just">
              <a:defRPr/>
            </a:pPr>
            <a:r>
              <a:rPr lang="it-IT" sz="1600">
                <a:latin typeface="Arial"/>
                <a:cs typeface="Arial"/>
              </a:rPr>
              <a:t>Si definisce una modalità di monitoraggio prevedendo che </a:t>
            </a:r>
            <a:r>
              <a:rPr lang="it-IT" sz="1600" u="sng">
                <a:latin typeface="Arial"/>
                <a:cs typeface="Arial"/>
              </a:rPr>
              <a:t>entro il 28 febbraio di ogni anno, ciascun ambito territoriale, anche per conto dei Comuni appartenenti allo stesso, invia al Ministero del lavoro e delle politiche sociali, secondo le modalità da questo definite, un prospetto riassuntivo</a:t>
            </a:r>
            <a:r>
              <a:rPr lang="it-IT" sz="1600">
                <a:latin typeface="Arial"/>
                <a:cs typeface="Arial"/>
              </a:rPr>
              <a:t> che indichi, per il complesso dell’ambito e per ciascun comune, con riferimento all’</a:t>
            </a:r>
            <a:r>
              <a:rPr lang="it-IT" sz="1600" b="1" u="sng">
                <a:latin typeface="Arial"/>
                <a:cs typeface="Arial"/>
              </a:rPr>
              <a:t>anno precedente e alle previsioni per l’anno corrente</a:t>
            </a:r>
            <a:r>
              <a:rPr lang="it-IT" sz="1600">
                <a:latin typeface="Arial"/>
                <a:cs typeface="Arial"/>
              </a:rPr>
              <a:t> il numero medio di assistenti sociali in servizio con rapporto di lavoro a tempo indeterminato (ed equivalente a tempo pieno) e la suddivisione dell’impiego degli assistenti sociali per area di attività.</a:t>
            </a:r>
            <a:endParaRPr lang="it-IT" sz="1600" dirty="0"/>
          </a:p>
          <a:p>
            <a:pPr algn="just">
              <a:defRPr/>
            </a:pPr>
            <a:endParaRPr lang="it-IT" sz="1600" dirty="0"/>
          </a:p>
          <a:p>
            <a:pPr algn="just">
              <a:defRPr/>
            </a:pPr>
            <a:r>
              <a:rPr lang="it-IT" sz="1600" b="1" u="sng">
                <a:latin typeface="Arial"/>
                <a:cs typeface="Arial"/>
              </a:rPr>
              <a:t>Comma 800</a:t>
            </a:r>
            <a:endParaRPr lang="en-US" sz="1600" b="1" u="sng">
              <a:latin typeface="Arial"/>
              <a:cs typeface="Arial"/>
            </a:endParaRPr>
          </a:p>
          <a:p>
            <a:pPr algn="just">
              <a:defRPr/>
            </a:pPr>
            <a:endParaRPr lang="it-IT" sz="1600" dirty="0">
              <a:latin typeface="Arial"/>
              <a:cs typeface="Arial"/>
            </a:endParaRPr>
          </a:p>
          <a:p>
            <a:pPr algn="just">
              <a:defRPr/>
            </a:pPr>
            <a:r>
              <a:rPr lang="it-IT" sz="1600">
                <a:latin typeface="Arial"/>
                <a:cs typeface="Arial"/>
              </a:rPr>
              <a:t>Il Ministro del lavoro e delle politiche sociali definisce con Decreto le modalità in base alle quali il contributo attribuito all’ambito territoriale è suddiviso tra i comuni che ne fanno parte, anche con riferimento ai </a:t>
            </a:r>
            <a:r>
              <a:rPr lang="it-IT" sz="1600" b="1" u="sng">
                <a:latin typeface="Arial"/>
                <a:cs typeface="Arial"/>
              </a:rPr>
              <a:t>comuni che versino in stato di dissesto o predissesto</a:t>
            </a:r>
            <a:r>
              <a:rPr lang="it-IT" sz="1600">
                <a:latin typeface="Arial"/>
                <a:cs typeface="Arial"/>
              </a:rPr>
              <a:t> o siano comunque impossibilitati a realizzare le assunzioni, nonché ai comuni che esercitano in </a:t>
            </a:r>
            <a:r>
              <a:rPr lang="it-IT" sz="1600" b="1" u="sng">
                <a:latin typeface="Arial"/>
                <a:cs typeface="Arial"/>
              </a:rPr>
              <a:t>forma associata</a:t>
            </a:r>
            <a:r>
              <a:rPr lang="it-IT" sz="1600">
                <a:latin typeface="Arial"/>
                <a:cs typeface="Arial"/>
              </a:rPr>
              <a:t> le funzioni relative ai servizi sociali.</a:t>
            </a:r>
            <a:endParaRPr lang="it-IT"/>
          </a:p>
          <a:p>
            <a:pPr algn="just">
              <a:defRPr/>
            </a:pPr>
            <a:endParaRPr lang="it-IT" sz="1400" b="1" dirty="0"/>
          </a:p>
          <a:p>
            <a:pPr algn="just">
              <a:defRPr/>
            </a:pPr>
            <a:endParaRPr lang="it-IT" sz="1400" dirty="0">
              <a:latin typeface="Arial"/>
              <a:cs typeface="Arial"/>
            </a:endParaRPr>
          </a:p>
          <a:p>
            <a:pPr algn="just">
              <a:defRPr/>
            </a:pPr>
            <a:endParaRPr lang="it-IT" sz="1400" dirty="0">
              <a:latin typeface="Arial"/>
              <a:cs typeface="Arial"/>
            </a:endParaRPr>
          </a:p>
          <a:p>
            <a:pPr>
              <a:defRPr/>
            </a:pPr>
            <a:endParaRPr lang="it-IT" sz="1400" dirty="0">
              <a:latin typeface="Arial"/>
              <a:cs typeface="Arial"/>
            </a:endParaRPr>
          </a:p>
          <a:p>
            <a:pPr algn="just">
              <a:buFont typeface="Arial"/>
              <a:buChar char="•"/>
              <a:defRPr/>
            </a:pPr>
            <a:endParaRPr lang="it-IT" sz="1400" dirty="0"/>
          </a:p>
          <a:p>
            <a:pPr marL="285750" indent="-285750">
              <a:lnSpc>
                <a:spcPct val="150000"/>
              </a:lnSpc>
              <a:buFontTx/>
              <a:buChar char="-"/>
              <a:defRPr/>
            </a:pPr>
            <a:endParaRPr lang="it-IT" sz="1400" i="1" dirty="0"/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DCA98352-DEE0-481D-B758-4EB53B886BD0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758" y="5949950"/>
            <a:ext cx="496479" cy="60559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83F4BC94-021D-4F92-B752-456E575F03F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558800"/>
          </a:xfrm>
        </p:spPr>
        <p:txBody>
          <a:bodyPr/>
          <a:lstStyle/>
          <a:p>
            <a:pPr eaLnBrk="1" hangingPunct="1">
              <a:defRPr/>
            </a:pPr>
            <a:r>
              <a:rPr lang="it-IT" sz="2400" b="1" i="1" dirty="0">
                <a:ea typeface="+mj-lt"/>
                <a:cs typeface="+mj-lt"/>
              </a:rPr>
              <a:t>Potenziamento servizi sociali territoriali (commi 797-804)    (3)</a:t>
            </a:r>
          </a:p>
        </p:txBody>
      </p:sp>
      <p:pic>
        <p:nvPicPr>
          <p:cNvPr id="17411" name="Picture 4" descr="logo%20anci%20dorato">
            <a:extLst>
              <a:ext uri="{FF2B5EF4-FFF2-40B4-BE49-F238E27FC236}">
                <a16:creationId xmlns:a16="http://schemas.microsoft.com/office/drawing/2014/main" id="{B69AF975-C389-4954-9C45-FA47D1321B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0738" y="5949950"/>
            <a:ext cx="484187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asellaDiTesto 1">
            <a:extLst>
              <a:ext uri="{FF2B5EF4-FFF2-40B4-BE49-F238E27FC236}">
                <a16:creationId xmlns:a16="http://schemas.microsoft.com/office/drawing/2014/main" id="{8322DE5A-415E-4175-B513-0F93BB9B4B6D}"/>
              </a:ext>
            </a:extLst>
          </p:cNvPr>
          <p:cNvSpPr txBox="1"/>
          <p:nvPr/>
        </p:nvSpPr>
        <p:spPr>
          <a:xfrm>
            <a:off x="611560" y="908720"/>
            <a:ext cx="7646987" cy="66532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>
              <a:defRPr/>
            </a:pPr>
            <a:r>
              <a:rPr lang="it-IT" b="1" u="sng" dirty="0">
                <a:latin typeface="Arial"/>
                <a:cs typeface="Arial"/>
              </a:rPr>
              <a:t>Comma 801</a:t>
            </a:r>
          </a:p>
          <a:p>
            <a:pPr algn="just">
              <a:defRPr/>
            </a:pPr>
            <a:r>
              <a:rPr lang="it-IT" dirty="0">
                <a:latin typeface="Arial"/>
                <a:cs typeface="Arial"/>
              </a:rPr>
              <a:t>Le assunzioni a tempo indeterminato di cui al comma 797 sono effettuate a valere sulle risorse di cui al comma 799 e nel limite delle stesse nonché dei vincoli </a:t>
            </a:r>
            <a:r>
              <a:rPr lang="it-IT" dirty="0" err="1">
                <a:latin typeface="Arial"/>
                <a:cs typeface="Arial"/>
              </a:rPr>
              <a:t>assunzionali</a:t>
            </a:r>
            <a:r>
              <a:rPr lang="it-IT" dirty="0">
                <a:latin typeface="Arial"/>
                <a:cs typeface="Arial"/>
              </a:rPr>
              <a:t> di cui all’articolo 33 del DL n. 34/2019.</a:t>
            </a:r>
          </a:p>
          <a:p>
            <a:pPr algn="just">
              <a:defRPr/>
            </a:pPr>
            <a:r>
              <a:rPr lang="it-IT" dirty="0">
                <a:latin typeface="Arial"/>
                <a:cs typeface="Arial"/>
              </a:rPr>
              <a:t>Viene espressamente richiamato l’</a:t>
            </a:r>
            <a:r>
              <a:rPr lang="it-IT" b="1" u="sng" dirty="0">
                <a:latin typeface="Arial"/>
                <a:cs typeface="Arial"/>
              </a:rPr>
              <a:t>art. 57, comma 3-septies, del DL n. 104/2020</a:t>
            </a:r>
            <a:r>
              <a:rPr lang="it-IT" dirty="0">
                <a:latin typeface="Arial"/>
                <a:cs typeface="Arial"/>
              </a:rPr>
              <a:t>, in base al quale le </a:t>
            </a:r>
            <a:r>
              <a:rPr lang="it-IT" u="sng" dirty="0">
                <a:latin typeface="Arial"/>
                <a:cs typeface="Arial"/>
              </a:rPr>
              <a:t>spese di personale etero-finanziate</a:t>
            </a:r>
            <a:r>
              <a:rPr lang="it-IT" dirty="0">
                <a:latin typeface="Arial"/>
                <a:cs typeface="Arial"/>
              </a:rPr>
              <a:t>, e le corrispondenti entrate, non rilevano ai fini del rispetto dei valori-soglia individuati dal DM 17 marzo 2020 per la definizione della capacità </a:t>
            </a:r>
            <a:r>
              <a:rPr lang="it-IT" dirty="0" err="1">
                <a:latin typeface="Arial"/>
                <a:cs typeface="Arial"/>
              </a:rPr>
              <a:t>assunzionale</a:t>
            </a:r>
            <a:r>
              <a:rPr lang="it-IT" dirty="0">
                <a:latin typeface="Arial"/>
                <a:cs typeface="Arial"/>
              </a:rPr>
              <a:t> dei Comuni.</a:t>
            </a:r>
          </a:p>
          <a:p>
            <a:pPr algn="just">
              <a:defRPr/>
            </a:pPr>
            <a:endParaRPr lang="it-IT" b="1" u="sng" dirty="0">
              <a:latin typeface="Arial"/>
              <a:cs typeface="Arial"/>
            </a:endParaRPr>
          </a:p>
          <a:p>
            <a:pPr algn="just">
              <a:defRPr/>
            </a:pPr>
            <a:r>
              <a:rPr lang="it-IT" b="1" u="sng" dirty="0">
                <a:latin typeface="Arial"/>
                <a:cs typeface="Arial"/>
              </a:rPr>
              <a:t>Comma 802</a:t>
            </a:r>
          </a:p>
          <a:p>
            <a:pPr algn="just">
              <a:defRPr/>
            </a:pPr>
            <a:r>
              <a:rPr lang="it-IT" b="1" u="sng" dirty="0">
                <a:latin typeface="Arial"/>
                <a:cs typeface="Arial"/>
              </a:rPr>
              <a:t>Si prevede la possibilità fino al 31 dicembre 2013 di indire procedure concorsuali per l’assunzione a tempo indeterminato riservate, in misura non superiore al 50% dei posti disponibili, al personale non dirigenziale con qualifica di assistente sociale che possieda tutti i requisiti di cui all’articolo 20, comma 2, del </a:t>
            </a:r>
            <a:r>
              <a:rPr lang="it-IT" b="1" u="sng" dirty="0" err="1">
                <a:latin typeface="Arial"/>
                <a:cs typeface="Arial"/>
              </a:rPr>
              <a:t>D.Lgs.</a:t>
            </a:r>
            <a:r>
              <a:rPr lang="it-IT" b="1" u="sng" dirty="0">
                <a:latin typeface="Arial"/>
                <a:cs typeface="Arial"/>
              </a:rPr>
              <a:t> n. 75/2017, ferma restando la garanzia dell’adeguato accesso dall’esterno.</a:t>
            </a:r>
          </a:p>
          <a:p>
            <a:pPr algn="just">
              <a:defRPr/>
            </a:pPr>
            <a:endParaRPr lang="it-IT" sz="1400" dirty="0">
              <a:latin typeface="Arial"/>
              <a:cs typeface="Arial"/>
            </a:endParaRPr>
          </a:p>
          <a:p>
            <a:pPr algn="just">
              <a:defRPr/>
            </a:pPr>
            <a:endParaRPr lang="it-IT" sz="1400" b="1" dirty="0"/>
          </a:p>
          <a:p>
            <a:pPr algn="just">
              <a:defRPr/>
            </a:pPr>
            <a:endParaRPr lang="it-IT" sz="1400" dirty="0">
              <a:latin typeface="Arial"/>
              <a:cs typeface="Arial"/>
            </a:endParaRPr>
          </a:p>
          <a:p>
            <a:pPr algn="just">
              <a:defRPr/>
            </a:pPr>
            <a:endParaRPr lang="it-IT" sz="1400" dirty="0">
              <a:latin typeface="Arial"/>
              <a:cs typeface="Arial"/>
            </a:endParaRPr>
          </a:p>
          <a:p>
            <a:pPr>
              <a:defRPr/>
            </a:pPr>
            <a:endParaRPr lang="it-IT" sz="1400" dirty="0">
              <a:latin typeface="Arial"/>
              <a:cs typeface="Arial"/>
            </a:endParaRPr>
          </a:p>
          <a:p>
            <a:pPr algn="just">
              <a:buFont typeface="Arial"/>
              <a:buChar char="•"/>
              <a:defRPr/>
            </a:pPr>
            <a:endParaRPr lang="it-IT" sz="1400" dirty="0">
              <a:latin typeface="Arial"/>
              <a:cs typeface="Arial"/>
            </a:endParaRPr>
          </a:p>
          <a:p>
            <a:pPr marL="285750" indent="-285750">
              <a:lnSpc>
                <a:spcPct val="150000"/>
              </a:lnSpc>
              <a:buFontTx/>
              <a:buChar char="-"/>
              <a:defRPr/>
            </a:pPr>
            <a:endParaRPr lang="it-IT" sz="1400" i="1" dirty="0"/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167E2E3F-B0A8-4A17-A977-E9BFB0B7D3AC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826" y="5949280"/>
            <a:ext cx="496479" cy="60559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346CBBF8-0AA4-4199-9236-8B098ECF465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558800"/>
          </a:xfrm>
        </p:spPr>
        <p:txBody>
          <a:bodyPr/>
          <a:lstStyle/>
          <a:p>
            <a:pPr eaLnBrk="1" hangingPunct="1">
              <a:lnSpc>
                <a:spcPct val="150000"/>
              </a:lnSpc>
              <a:defRPr/>
            </a:pPr>
            <a:r>
              <a:rPr lang="it-IT" sz="2400" b="1" i="1" dirty="0">
                <a:ea typeface="+mj-lt"/>
                <a:cs typeface="+mj-lt"/>
              </a:rPr>
              <a:t>Oneri rinnovo CCNL 2019/2021 (commi 869-959)</a:t>
            </a:r>
            <a:endParaRPr lang="it-IT" b="1" i="1" dirty="0">
              <a:ea typeface="+mj-lt"/>
              <a:cs typeface="+mj-lt"/>
            </a:endParaRPr>
          </a:p>
        </p:txBody>
      </p:sp>
      <p:pic>
        <p:nvPicPr>
          <p:cNvPr id="18435" name="Picture 4" descr="logo%20anci%20dorato">
            <a:extLst>
              <a:ext uri="{FF2B5EF4-FFF2-40B4-BE49-F238E27FC236}">
                <a16:creationId xmlns:a16="http://schemas.microsoft.com/office/drawing/2014/main" id="{A47A0739-895E-46EA-8FD2-2CAEB90230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0738" y="5949950"/>
            <a:ext cx="484187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6" name="CasellaDiTesto 1">
            <a:extLst>
              <a:ext uri="{FF2B5EF4-FFF2-40B4-BE49-F238E27FC236}">
                <a16:creationId xmlns:a16="http://schemas.microsoft.com/office/drawing/2014/main" id="{D66DCD13-877F-4CAC-93AE-1C325EF802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6913" y="1125538"/>
            <a:ext cx="7646987" cy="440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/>
            <a:endParaRPr lang="it-IT" altLang="en-US"/>
          </a:p>
          <a:p>
            <a:pPr algn="just"/>
            <a:endParaRPr lang="it-IT" altLang="en-US" b="1" u="sng"/>
          </a:p>
          <a:p>
            <a:pPr algn="just"/>
            <a:r>
              <a:rPr lang="it-IT" altLang="en-US" b="1" u="sng"/>
              <a:t>Comma 959</a:t>
            </a:r>
          </a:p>
          <a:p>
            <a:pPr algn="just"/>
            <a:endParaRPr lang="it-IT" altLang="en-US"/>
          </a:p>
          <a:p>
            <a:pPr algn="just"/>
            <a:r>
              <a:rPr lang="it-IT" altLang="en-US"/>
              <a:t>Le risorse finanziarie per il rinnovo dei contratti collettivi nazionali di lavoro del settore pubblico, di cui all’articolo 1, comma 436, della legge n. 145/2018 (Legge di Bilancio 2019) sono incrementate di </a:t>
            </a:r>
            <a:r>
              <a:rPr lang="it-IT" altLang="en-US" b="1" u="sng"/>
              <a:t>400 milioni di euro</a:t>
            </a:r>
            <a:r>
              <a:rPr lang="it-IT" altLang="en-US"/>
              <a:t> annui a decorrere dall’anno 2021.</a:t>
            </a:r>
          </a:p>
          <a:p>
            <a:pPr algn="just"/>
            <a:endParaRPr lang="it-IT" altLang="en-US"/>
          </a:p>
          <a:p>
            <a:pPr algn="just"/>
            <a:r>
              <a:rPr lang="it-IT" altLang="en-US" b="1" u="sng"/>
              <a:t>Comma 869</a:t>
            </a:r>
          </a:p>
          <a:p>
            <a:pPr algn="just"/>
            <a:endParaRPr lang="it-IT" altLang="en-US"/>
          </a:p>
          <a:p>
            <a:pPr algn="just"/>
            <a:r>
              <a:rPr lang="it-IT" altLang="en-US"/>
              <a:t>Quota parte delle risorse di cui al comma 959 è destinata alla </a:t>
            </a:r>
            <a:r>
              <a:rPr lang="it-IT" altLang="en-US" b="1" u="sng"/>
              <a:t>copertura a regime dell'elemento perequiativo</a:t>
            </a:r>
            <a:r>
              <a:rPr lang="it-IT" altLang="en-US"/>
              <a:t> introdotto dall’art. 1, comma 440, lett. b) della L. n. 145/2018.</a:t>
            </a:r>
          </a:p>
          <a:p>
            <a:pPr algn="just"/>
            <a:endParaRPr lang="it-IT" altLang="en-US" sz="1400"/>
          </a:p>
          <a:p>
            <a:pPr algn="just"/>
            <a:endParaRPr lang="it-IT" altLang="en-US" sz="1400"/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252F03CC-BB4C-4E4C-93C3-0918B6DCF5E6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673" y="5949950"/>
            <a:ext cx="496479" cy="60559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BC713691-E96C-43FC-A4A0-68A88FFE1A2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558800"/>
          </a:xfrm>
        </p:spPr>
        <p:txBody>
          <a:bodyPr/>
          <a:lstStyle/>
          <a:p>
            <a:pPr eaLnBrk="1" hangingPunct="1">
              <a:defRPr/>
            </a:pPr>
            <a:r>
              <a:rPr lang="it-IT" sz="2400" b="1" i="1" dirty="0">
                <a:ea typeface="+mj-lt"/>
                <a:cs typeface="+mj-lt"/>
              </a:rPr>
              <a:t>Produttività e welfare integrativo (comma 870)</a:t>
            </a:r>
          </a:p>
        </p:txBody>
      </p:sp>
      <p:pic>
        <p:nvPicPr>
          <p:cNvPr id="19459" name="Picture 4" descr="logo%20anci%20dorato">
            <a:extLst>
              <a:ext uri="{FF2B5EF4-FFF2-40B4-BE49-F238E27FC236}">
                <a16:creationId xmlns:a16="http://schemas.microsoft.com/office/drawing/2014/main" id="{54333146-6314-49AE-B6E7-52C3DC82A4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0738" y="5949950"/>
            <a:ext cx="484187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asellaDiTesto 1">
            <a:extLst>
              <a:ext uri="{FF2B5EF4-FFF2-40B4-BE49-F238E27FC236}">
                <a16:creationId xmlns:a16="http://schemas.microsoft.com/office/drawing/2014/main" id="{6C358E67-DE5E-40FB-9664-946E65D566B6}"/>
              </a:ext>
            </a:extLst>
          </p:cNvPr>
          <p:cNvSpPr txBox="1"/>
          <p:nvPr/>
        </p:nvSpPr>
        <p:spPr>
          <a:xfrm>
            <a:off x="696913" y="1125538"/>
            <a:ext cx="7646987" cy="6530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>
              <a:defRPr/>
            </a:pPr>
            <a:endParaRPr lang="it-IT" dirty="0">
              <a:latin typeface="Arial"/>
              <a:cs typeface="Arial"/>
            </a:endParaRPr>
          </a:p>
          <a:p>
            <a:pPr algn="just">
              <a:defRPr/>
            </a:pPr>
            <a:r>
              <a:rPr lang="it-IT" b="1" u="sng" dirty="0">
                <a:latin typeface="Arial"/>
                <a:cs typeface="Arial"/>
              </a:rPr>
              <a:t>Comma 870</a:t>
            </a:r>
            <a:endParaRPr lang="it-IT" b="1" u="sng" dirty="0"/>
          </a:p>
          <a:p>
            <a:pPr algn="just">
              <a:defRPr/>
            </a:pPr>
            <a:endParaRPr lang="it-IT" dirty="0">
              <a:latin typeface="Arial"/>
              <a:cs typeface="Arial"/>
            </a:endParaRPr>
          </a:p>
          <a:p>
            <a:pPr algn="just">
              <a:defRPr/>
            </a:pPr>
            <a:r>
              <a:rPr lang="it-IT" dirty="0">
                <a:latin typeface="Arial"/>
                <a:cs typeface="Arial"/>
              </a:rPr>
              <a:t>Si introduce una norma finalizzata a consentire il reimpiego delle risorse destinate nell’anno 2020 a remunerare le </a:t>
            </a:r>
            <a:r>
              <a:rPr lang="it-IT" b="1" u="sng" dirty="0">
                <a:latin typeface="Arial"/>
                <a:cs typeface="Arial"/>
              </a:rPr>
              <a:t>prestazioni di lavoro straordinario non utilizzate</a:t>
            </a:r>
            <a:r>
              <a:rPr lang="it-IT" dirty="0">
                <a:latin typeface="Arial"/>
                <a:cs typeface="Arial"/>
              </a:rPr>
              <a:t> in considerazione del periodo di emergenza epidemiologica da COVID-19, nonché dei risparmi derivanti dai </a:t>
            </a:r>
            <a:r>
              <a:rPr lang="it-IT" b="1" u="sng" dirty="0">
                <a:latin typeface="Arial"/>
                <a:cs typeface="Arial"/>
              </a:rPr>
              <a:t>buoni pasto non erogati</a:t>
            </a:r>
            <a:r>
              <a:rPr lang="it-IT" dirty="0">
                <a:latin typeface="Arial"/>
                <a:cs typeface="Arial"/>
              </a:rPr>
              <a:t> nel medesimo esercizio per </a:t>
            </a:r>
            <a:r>
              <a:rPr lang="it-IT" u="sng" dirty="0">
                <a:latin typeface="Arial"/>
                <a:cs typeface="Arial"/>
              </a:rPr>
              <a:t>finanziare, nel 2021, i trattamenti economici accessori correlati alla performance e alle condizioni di lavoro, ovvero gli istituti del </a:t>
            </a:r>
            <a:r>
              <a:rPr lang="it-IT" i="1" u="sng" dirty="0">
                <a:latin typeface="Arial"/>
                <a:cs typeface="Arial"/>
              </a:rPr>
              <a:t>welfare</a:t>
            </a:r>
            <a:r>
              <a:rPr lang="it-IT" u="sng" dirty="0">
                <a:latin typeface="Arial"/>
                <a:cs typeface="Arial"/>
              </a:rPr>
              <a:t> integrativo</a:t>
            </a:r>
            <a:r>
              <a:rPr lang="it-IT" dirty="0">
                <a:latin typeface="Arial"/>
                <a:cs typeface="Arial"/>
              </a:rPr>
              <a:t>. </a:t>
            </a:r>
          </a:p>
          <a:p>
            <a:pPr algn="just">
              <a:defRPr/>
            </a:pPr>
            <a:endParaRPr lang="it-IT" dirty="0">
              <a:latin typeface="Arial"/>
              <a:cs typeface="Arial"/>
            </a:endParaRPr>
          </a:p>
          <a:p>
            <a:pPr algn="just">
              <a:defRPr/>
            </a:pPr>
            <a:r>
              <a:rPr lang="it-IT" dirty="0">
                <a:latin typeface="Arial"/>
                <a:cs typeface="Arial"/>
              </a:rPr>
              <a:t>Le somme non utilizzate nell’esercizio 2020 devono essere certificate dagli organi di controllo, il relativo reimpiego nell’anno 2021 avviene nell’ambito della contrattazione integrativa e le risorse in questione sono utilizzabili in deroga al limite finanziario per i trattamenti economici accessori disposto dall’art. 23, comma 2, del D.Lgs. n. 75/2017.</a:t>
            </a:r>
            <a:endParaRPr lang="it-IT" dirty="0"/>
          </a:p>
          <a:p>
            <a:pPr algn="just">
              <a:defRPr/>
            </a:pPr>
            <a:endParaRPr lang="it-IT" sz="1400" dirty="0">
              <a:latin typeface="Arial"/>
              <a:cs typeface="Arial"/>
            </a:endParaRPr>
          </a:p>
          <a:p>
            <a:pPr algn="just">
              <a:defRPr/>
            </a:pPr>
            <a:endParaRPr lang="it-IT" sz="1400" dirty="0">
              <a:latin typeface="Arial"/>
              <a:cs typeface="Arial"/>
            </a:endParaRPr>
          </a:p>
          <a:p>
            <a:pPr algn="just">
              <a:defRPr/>
            </a:pPr>
            <a:endParaRPr lang="it-IT" sz="1400" dirty="0">
              <a:latin typeface="Arial"/>
              <a:cs typeface="Arial"/>
            </a:endParaRPr>
          </a:p>
          <a:p>
            <a:pPr algn="just">
              <a:defRPr/>
            </a:pPr>
            <a:endParaRPr lang="it-IT" sz="1400" b="1" dirty="0"/>
          </a:p>
          <a:p>
            <a:pPr algn="just">
              <a:defRPr/>
            </a:pPr>
            <a:endParaRPr lang="it-IT" sz="1400" dirty="0">
              <a:latin typeface="Arial"/>
              <a:cs typeface="Arial"/>
            </a:endParaRPr>
          </a:p>
          <a:p>
            <a:pPr algn="just">
              <a:defRPr/>
            </a:pPr>
            <a:endParaRPr lang="it-IT" sz="1400" dirty="0">
              <a:latin typeface="Arial"/>
              <a:cs typeface="Arial"/>
            </a:endParaRPr>
          </a:p>
          <a:p>
            <a:pPr>
              <a:defRPr/>
            </a:pPr>
            <a:endParaRPr lang="it-IT" sz="1400" dirty="0">
              <a:latin typeface="Arial"/>
              <a:cs typeface="Arial"/>
            </a:endParaRPr>
          </a:p>
          <a:p>
            <a:pPr algn="just">
              <a:buFont typeface="Arial"/>
              <a:buChar char="•"/>
              <a:defRPr/>
            </a:pPr>
            <a:endParaRPr lang="it-IT" sz="1400" dirty="0">
              <a:latin typeface="Arial"/>
              <a:cs typeface="Arial"/>
            </a:endParaRPr>
          </a:p>
          <a:p>
            <a:pPr marL="285750" indent="-285750">
              <a:lnSpc>
                <a:spcPct val="150000"/>
              </a:lnSpc>
              <a:buFontTx/>
              <a:buChar char="-"/>
              <a:defRPr/>
            </a:pPr>
            <a:endParaRPr lang="it-IT" sz="1400" i="1" dirty="0"/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57181D6A-020C-41B4-B262-6129DFC27358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673" y="5949950"/>
            <a:ext cx="496479" cy="60559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9ED9D66C-4051-486A-A7ED-653DE229BDC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558800"/>
          </a:xfrm>
        </p:spPr>
        <p:txBody>
          <a:bodyPr/>
          <a:lstStyle/>
          <a:p>
            <a:pPr eaLnBrk="1" hangingPunct="1">
              <a:defRPr/>
            </a:pPr>
            <a:r>
              <a:rPr lang="it-IT" altLang="it-IT" sz="2400" b="1" i="1" dirty="0"/>
              <a:t>La sostenibilità finanziaria nel DM 17 marzo 2020</a:t>
            </a:r>
            <a:endParaRPr lang="it-IT" sz="2400" dirty="0">
              <a:ea typeface="+mj-lt"/>
              <a:cs typeface="+mj-lt"/>
            </a:endParaRPr>
          </a:p>
        </p:txBody>
      </p:sp>
      <p:pic>
        <p:nvPicPr>
          <p:cNvPr id="20483" name="Picture 4" descr="logo%20anci%20dorato">
            <a:extLst>
              <a:ext uri="{FF2B5EF4-FFF2-40B4-BE49-F238E27FC236}">
                <a16:creationId xmlns:a16="http://schemas.microsoft.com/office/drawing/2014/main" id="{BD6D1A8B-1B74-40D0-84DB-9834384DD2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0738" y="5949950"/>
            <a:ext cx="484187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asellaDiTesto 1">
            <a:extLst>
              <a:ext uri="{FF2B5EF4-FFF2-40B4-BE49-F238E27FC236}">
                <a16:creationId xmlns:a16="http://schemas.microsoft.com/office/drawing/2014/main" id="{76A674C9-112B-485C-8206-AE3BEEF4ABFC}"/>
              </a:ext>
            </a:extLst>
          </p:cNvPr>
          <p:cNvSpPr txBox="1"/>
          <p:nvPr/>
        </p:nvSpPr>
        <p:spPr>
          <a:xfrm>
            <a:off x="638954" y="891760"/>
            <a:ext cx="7646987" cy="53609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>
              <a:defRPr/>
            </a:pPr>
            <a:r>
              <a:rPr lang="it-IT" b="1" dirty="0">
                <a:latin typeface="Arial"/>
                <a:cs typeface="Arial"/>
              </a:rPr>
              <a:t>Valori soglia: rapporto tra spesa di personale ed entrate correnti</a:t>
            </a:r>
          </a:p>
          <a:p>
            <a:pPr algn="just">
              <a:defRPr/>
            </a:pPr>
            <a:endParaRPr lang="it-IT" b="1" dirty="0">
              <a:latin typeface="Arial"/>
              <a:cs typeface="Arial"/>
            </a:endParaRPr>
          </a:p>
          <a:p>
            <a:pPr algn="just">
              <a:defRPr/>
            </a:pPr>
            <a:r>
              <a:rPr lang="it-IT" dirty="0"/>
              <a:t>Per «</a:t>
            </a:r>
            <a:r>
              <a:rPr lang="it-IT" b="1" dirty="0"/>
              <a:t>Spesa del personale</a:t>
            </a:r>
            <a:r>
              <a:rPr lang="it-IT" dirty="0"/>
              <a:t>» si intendono gli </a:t>
            </a:r>
            <a:r>
              <a:rPr lang="it-IT" u="sng" dirty="0"/>
              <a:t>impegni di competenza per spesa complessiva per tutto il personale dipendente a tempo indeterminato e determinato, per i rapporti di collaborazione coordinata e continuativa, per la somministrazione di lavoro, per il personale di cui all'articolo 110</a:t>
            </a:r>
            <a:r>
              <a:rPr lang="it-IT" dirty="0"/>
              <a:t> del decreto legislativo 18 agosto 2000, n. 267, nonché per tutti i soggetti a vario titolo utilizzati, senza estinzione del rapporto di pubblico impiego, in strutture e organismi variamente denominati partecipati o comunque facenti capo all’ente, al lordo degli oneri riflessi ed al netto dell’IRAP, </a:t>
            </a:r>
            <a:r>
              <a:rPr lang="it-IT" b="1" u="sng" dirty="0"/>
              <a:t>come rilevati nell’ultimo rendiconto della gestione approvato;</a:t>
            </a:r>
          </a:p>
          <a:p>
            <a:pPr algn="just">
              <a:defRPr/>
            </a:pPr>
            <a:endParaRPr lang="it-IT" dirty="0"/>
          </a:p>
          <a:p>
            <a:pPr algn="just">
              <a:defRPr/>
            </a:pPr>
            <a:r>
              <a:rPr lang="it-IT" dirty="0">
                <a:latin typeface="Arial"/>
                <a:cs typeface="Arial"/>
              </a:rPr>
              <a:t>Per “</a:t>
            </a:r>
            <a:r>
              <a:rPr lang="it-IT" b="1" dirty="0">
                <a:latin typeface="Arial"/>
                <a:cs typeface="Arial"/>
              </a:rPr>
              <a:t>Entrate correnti</a:t>
            </a:r>
            <a:r>
              <a:rPr lang="it-IT" dirty="0">
                <a:latin typeface="Arial"/>
                <a:cs typeface="Arial"/>
              </a:rPr>
              <a:t>” si intende la </a:t>
            </a:r>
            <a:r>
              <a:rPr lang="it-IT" u="sng" dirty="0">
                <a:latin typeface="Arial"/>
                <a:cs typeface="Arial"/>
              </a:rPr>
              <a:t>media degli accertamenti di competenza riferiti ai primi tre titoli delle entrate, relativi agli </a:t>
            </a:r>
            <a:r>
              <a:rPr lang="it-IT" b="1" u="sng" dirty="0">
                <a:latin typeface="Arial"/>
                <a:cs typeface="Arial"/>
              </a:rPr>
              <a:t>ultimi tre rendiconti approvati,</a:t>
            </a:r>
            <a:r>
              <a:rPr lang="it-IT" u="sng" dirty="0">
                <a:latin typeface="Arial"/>
                <a:cs typeface="Arial"/>
              </a:rPr>
              <a:t> considerati al netto del FCDE stanziato nel bilancio di previsione relativo all’ultima annualità considerata</a:t>
            </a:r>
            <a:r>
              <a:rPr lang="it-IT" dirty="0">
                <a:latin typeface="Arial"/>
                <a:cs typeface="Arial"/>
              </a:rPr>
              <a:t>, da intendersi rispetto alle tre annualità che concorrono alla media.</a:t>
            </a:r>
          </a:p>
          <a:p>
            <a:pPr marL="285750" indent="-285750">
              <a:lnSpc>
                <a:spcPct val="150000"/>
              </a:lnSpc>
              <a:buFontTx/>
              <a:buChar char="-"/>
              <a:defRPr/>
            </a:pPr>
            <a:endParaRPr lang="it-IT" sz="1400" i="1" dirty="0"/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3806C347-7E27-4CBD-BF22-D13CD2AB24DB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794" y="5942574"/>
            <a:ext cx="496479" cy="60559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7AD2841B-C72D-4915-A12C-3BD60B7A9ED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558800"/>
          </a:xfrm>
        </p:spPr>
        <p:txBody>
          <a:bodyPr/>
          <a:lstStyle/>
          <a:p>
            <a:pPr eaLnBrk="1" hangingPunct="1">
              <a:defRPr/>
            </a:pPr>
            <a:r>
              <a:rPr lang="it-IT" altLang="it-IT" sz="2400" b="1" i="1" dirty="0"/>
              <a:t>La sostenibilità finanziaria nel DM 17 marzo 2020</a:t>
            </a:r>
            <a:endParaRPr lang="it-IT" sz="2400" dirty="0">
              <a:ea typeface="+mj-lt"/>
              <a:cs typeface="+mj-lt"/>
            </a:endParaRPr>
          </a:p>
        </p:txBody>
      </p:sp>
      <p:pic>
        <p:nvPicPr>
          <p:cNvPr id="21507" name="Picture 4" descr="logo%20anci%20dorato">
            <a:extLst>
              <a:ext uri="{FF2B5EF4-FFF2-40B4-BE49-F238E27FC236}">
                <a16:creationId xmlns:a16="http://schemas.microsoft.com/office/drawing/2014/main" id="{B7285297-4A55-498C-9CAB-1F530023F6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0738" y="5949950"/>
            <a:ext cx="484187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asellaDiTesto 1">
            <a:extLst>
              <a:ext uri="{FF2B5EF4-FFF2-40B4-BE49-F238E27FC236}">
                <a16:creationId xmlns:a16="http://schemas.microsoft.com/office/drawing/2014/main" id="{3FD83C39-D9BF-4224-8F26-6AA89C4DA2DE}"/>
              </a:ext>
            </a:extLst>
          </p:cNvPr>
          <p:cNvSpPr txBox="1"/>
          <p:nvPr/>
        </p:nvSpPr>
        <p:spPr>
          <a:xfrm>
            <a:off x="684213" y="1125538"/>
            <a:ext cx="7646987" cy="39751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>
              <a:defRPr/>
            </a:pPr>
            <a:r>
              <a:rPr lang="it-IT" b="1" dirty="0">
                <a:latin typeface="Arial"/>
                <a:cs typeface="Arial"/>
              </a:rPr>
              <a:t>Valori soglia: rapporto tra spesa di personale ed entrate correnti</a:t>
            </a:r>
          </a:p>
          <a:p>
            <a:pPr algn="just">
              <a:defRPr/>
            </a:pPr>
            <a:endParaRPr lang="it-IT" b="1" dirty="0">
              <a:latin typeface="Arial"/>
              <a:cs typeface="Arial"/>
            </a:endParaRPr>
          </a:p>
          <a:p>
            <a:pPr algn="just">
              <a:defRPr/>
            </a:pPr>
            <a:r>
              <a:rPr lang="it-IT" dirty="0">
                <a:latin typeface="Arial"/>
                <a:cs typeface="Arial"/>
              </a:rPr>
              <a:t>Tab. 1</a:t>
            </a:r>
          </a:p>
          <a:p>
            <a:pPr algn="just">
              <a:defRPr/>
            </a:pPr>
            <a:r>
              <a:rPr lang="it-IT" dirty="0"/>
              <a:t>Fasce demografiche 				Valore soglia</a:t>
            </a:r>
          </a:p>
          <a:p>
            <a:pPr algn="just">
              <a:defRPr/>
            </a:pPr>
            <a:r>
              <a:rPr lang="it-IT" dirty="0"/>
              <a:t>a)	 comuni con meno di 1.000 abitanti		29,50%</a:t>
            </a:r>
          </a:p>
          <a:p>
            <a:pPr algn="just">
              <a:defRPr/>
            </a:pPr>
            <a:r>
              <a:rPr lang="it-IT" dirty="0"/>
              <a:t>b)	comuni da 1.000 a 1.999 abitanti       	28,60%</a:t>
            </a:r>
          </a:p>
          <a:p>
            <a:pPr algn="just">
              <a:defRPr/>
            </a:pPr>
            <a:r>
              <a:rPr lang="it-IT" dirty="0"/>
              <a:t>c)	comuni da 2.000 a 2.999 abitanti       	27,60%</a:t>
            </a:r>
          </a:p>
          <a:p>
            <a:pPr algn="just">
              <a:defRPr/>
            </a:pPr>
            <a:r>
              <a:rPr lang="it-IT" dirty="0"/>
              <a:t>d)	comuni da 3.000 a 4.999 abitanti       	27,20%</a:t>
            </a:r>
          </a:p>
          <a:p>
            <a:pPr algn="just">
              <a:defRPr/>
            </a:pPr>
            <a:r>
              <a:rPr lang="it-IT" dirty="0"/>
              <a:t>e)	comuni da 5.000 a 9.999 abitanti     		26,90%</a:t>
            </a:r>
          </a:p>
          <a:p>
            <a:pPr algn="just">
              <a:defRPr/>
            </a:pPr>
            <a:r>
              <a:rPr lang="it-IT" dirty="0"/>
              <a:t>f)	comuni da 10.000 a 59.999 abitanti     	27,00%</a:t>
            </a:r>
          </a:p>
          <a:p>
            <a:pPr algn="just">
              <a:defRPr/>
            </a:pPr>
            <a:r>
              <a:rPr lang="it-IT" dirty="0"/>
              <a:t>g)	comuni da 60.000 a 249.999 abitanti 	27,60%</a:t>
            </a:r>
          </a:p>
          <a:p>
            <a:pPr algn="just">
              <a:defRPr/>
            </a:pPr>
            <a:r>
              <a:rPr lang="it-IT" dirty="0"/>
              <a:t>h)	comuni da 250.0000 a 1.499.999 abitanti 	28,80%</a:t>
            </a:r>
          </a:p>
          <a:p>
            <a:pPr algn="just">
              <a:defRPr/>
            </a:pPr>
            <a:r>
              <a:rPr lang="it-IT" dirty="0"/>
              <a:t>i)	comuni con 1.500.000 di abitanti e oltre	25,30%</a:t>
            </a:r>
          </a:p>
          <a:p>
            <a:pPr marL="285750" indent="-285750">
              <a:lnSpc>
                <a:spcPct val="150000"/>
              </a:lnSpc>
              <a:buFontTx/>
              <a:buChar char="-"/>
              <a:defRPr/>
            </a:pPr>
            <a:endParaRPr lang="it-IT" sz="1400" i="1" dirty="0"/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ECD147FE-3BD6-4FAC-AA47-7CC40400C3CC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5949950"/>
            <a:ext cx="496479" cy="60559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315D71A5-5CF8-4255-9341-CEB1762CF34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1927225"/>
          </a:xfrm>
        </p:spPr>
        <p:txBody>
          <a:bodyPr/>
          <a:lstStyle/>
          <a:p>
            <a:pPr algn="ctr" eaLnBrk="1" hangingPunct="1"/>
            <a:br>
              <a:rPr lang="it-IT" altLang="it-IT" sz="2400" b="1" i="1"/>
            </a:br>
            <a:br>
              <a:rPr lang="it-IT" altLang="it-IT" sz="2400" b="1" i="1"/>
            </a:br>
            <a:r>
              <a:rPr lang="it-IT" altLang="it-IT" sz="2400" b="1" i="1"/>
              <a:t>2^ Sessione</a:t>
            </a:r>
            <a:br>
              <a:rPr lang="it-IT" altLang="it-IT" sz="2400" b="1" i="1"/>
            </a:br>
            <a:br>
              <a:rPr lang="it-IT" altLang="it-IT" sz="2400" b="1" i="1"/>
            </a:br>
            <a:r>
              <a:rPr lang="it-IT" altLang="it-IT" sz="2400" b="1" i="1"/>
              <a:t>Le disposizioni in materia di personale</a:t>
            </a:r>
            <a:br>
              <a:rPr lang="it-IT" altLang="it-IT" sz="2400" b="1" i="1"/>
            </a:br>
            <a:r>
              <a:rPr lang="it-IT" altLang="it-IT" sz="2400" b="1" i="1"/>
              <a:t>						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62D3D5FB-2FE1-435D-B1F3-17F6227F6BD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2765425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it-IT" altLang="it-IT" sz="2000"/>
              <a:t>	</a:t>
            </a:r>
          </a:p>
          <a:p>
            <a:pPr marL="342900" lvl="1" indent="0" algn="just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it-IT" altLang="it-IT" sz="160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it-IT" altLang="it-IT" sz="2000"/>
          </a:p>
        </p:txBody>
      </p:sp>
      <p:pic>
        <p:nvPicPr>
          <p:cNvPr id="4100" name="Picture 4" descr="logo%20anci%20dorato">
            <a:extLst>
              <a:ext uri="{FF2B5EF4-FFF2-40B4-BE49-F238E27FC236}">
                <a16:creationId xmlns:a16="http://schemas.microsoft.com/office/drawing/2014/main" id="{8FEE9262-CD1E-4DCC-8276-621117A5A4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0738" y="5949950"/>
            <a:ext cx="484187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1" name="CasellaDiTesto 1">
            <a:extLst>
              <a:ext uri="{FF2B5EF4-FFF2-40B4-BE49-F238E27FC236}">
                <a16:creationId xmlns:a16="http://schemas.microsoft.com/office/drawing/2014/main" id="{FAFA9EDC-141C-46D8-94F1-A1322D70DA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2878138"/>
            <a:ext cx="8045450" cy="2678112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marL="2857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457200" lvl="1" indent="0" algn="ctr" eaLnBrk="1" hangingPunct="1">
              <a:defRPr/>
            </a:pPr>
            <a:r>
              <a:rPr lang="it-IT" altLang="it-IT" sz="2400" b="1" dirty="0">
                <a:solidFill>
                  <a:schemeClr val="tx2"/>
                </a:solidFill>
                <a:latin typeface="+mj-lt"/>
              </a:rPr>
              <a:t>Stefania Dota</a:t>
            </a:r>
          </a:p>
          <a:p>
            <a:pPr marL="457200" lvl="1" indent="0" algn="ctr" eaLnBrk="1" hangingPunct="1">
              <a:defRPr/>
            </a:pPr>
            <a:r>
              <a:rPr lang="it-IT" altLang="it-IT" sz="2400" b="1" dirty="0">
                <a:solidFill>
                  <a:schemeClr val="tx2"/>
                </a:solidFill>
                <a:latin typeface="+mj-lt"/>
              </a:rPr>
              <a:t>Vice Segretario Generale</a:t>
            </a:r>
          </a:p>
          <a:p>
            <a:pPr marL="457200" lvl="1" indent="0" algn="just" eaLnBrk="1" hangingPunct="1">
              <a:defRPr/>
            </a:pPr>
            <a:endParaRPr lang="it-IT" altLang="it-IT" sz="2400" b="1" dirty="0">
              <a:solidFill>
                <a:schemeClr val="tx2"/>
              </a:solidFill>
              <a:latin typeface="+mj-lt"/>
            </a:endParaRPr>
          </a:p>
          <a:p>
            <a:pPr marL="457200" lvl="1" indent="0" algn="just" eaLnBrk="1" hangingPunct="1">
              <a:defRPr/>
            </a:pPr>
            <a:endParaRPr lang="it-IT" altLang="it-IT" sz="2400" b="1" dirty="0">
              <a:solidFill>
                <a:schemeClr val="tx2"/>
              </a:solidFill>
              <a:latin typeface="+mj-lt"/>
            </a:endParaRPr>
          </a:p>
          <a:p>
            <a:pPr marL="457200" lvl="1" indent="0" algn="ctr" eaLnBrk="1" hangingPunct="1">
              <a:defRPr/>
            </a:pPr>
            <a:r>
              <a:rPr lang="it-IT" altLang="it-IT" sz="2400" b="1" dirty="0">
                <a:solidFill>
                  <a:schemeClr val="tx2"/>
                </a:solidFill>
                <a:latin typeface="+mj-lt"/>
              </a:rPr>
              <a:t>Agostino Bultrini</a:t>
            </a:r>
          </a:p>
          <a:p>
            <a:pPr marL="457200" lvl="1" indent="0" algn="ctr" eaLnBrk="1" hangingPunct="1">
              <a:defRPr/>
            </a:pPr>
            <a:r>
              <a:rPr lang="it-IT" altLang="it-IT" sz="2400" b="1" dirty="0">
                <a:solidFill>
                  <a:schemeClr val="tx2"/>
                </a:solidFill>
                <a:latin typeface="+mj-lt"/>
              </a:rPr>
              <a:t>Responsabile Dipartimento Politiche del Personale</a:t>
            </a:r>
          </a:p>
          <a:p>
            <a:pPr marL="457200" lvl="1" indent="0" algn="just" eaLnBrk="1" hangingPunct="1">
              <a:defRPr/>
            </a:pPr>
            <a:endParaRPr lang="it-IT" altLang="it-IT" sz="2400" b="1" dirty="0">
              <a:solidFill>
                <a:schemeClr val="tx2"/>
              </a:solidFill>
              <a:latin typeface="+mj-lt"/>
            </a:endParaRPr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894EA37F-F965-413F-98D9-A078746A574E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470" y="5949950"/>
            <a:ext cx="581114" cy="71913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504D19C2-CB73-4182-A4A2-930BE370211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558800"/>
          </a:xfrm>
        </p:spPr>
        <p:txBody>
          <a:bodyPr/>
          <a:lstStyle/>
          <a:p>
            <a:pPr eaLnBrk="1" hangingPunct="1">
              <a:defRPr/>
            </a:pPr>
            <a:r>
              <a:rPr lang="it-IT" altLang="it-IT" sz="2400" b="1" i="1" dirty="0"/>
              <a:t>La sostenibilità finanziaria nel DM 17 marzo 2020</a:t>
            </a:r>
            <a:endParaRPr lang="it-IT" sz="2400" dirty="0">
              <a:ea typeface="+mj-lt"/>
              <a:cs typeface="+mj-lt"/>
            </a:endParaRPr>
          </a:p>
        </p:txBody>
      </p:sp>
      <p:pic>
        <p:nvPicPr>
          <p:cNvPr id="22531" name="Picture 4" descr="logo%20anci%20dorato">
            <a:extLst>
              <a:ext uri="{FF2B5EF4-FFF2-40B4-BE49-F238E27FC236}">
                <a16:creationId xmlns:a16="http://schemas.microsoft.com/office/drawing/2014/main" id="{043E13AA-5A1C-41A6-B8FE-074812289B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0738" y="5949950"/>
            <a:ext cx="484187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asellaDiTesto 1">
            <a:extLst>
              <a:ext uri="{FF2B5EF4-FFF2-40B4-BE49-F238E27FC236}">
                <a16:creationId xmlns:a16="http://schemas.microsoft.com/office/drawing/2014/main" id="{48316A44-3ABD-4EAE-9B3A-774D11B71430}"/>
              </a:ext>
            </a:extLst>
          </p:cNvPr>
          <p:cNvSpPr txBox="1"/>
          <p:nvPr/>
        </p:nvSpPr>
        <p:spPr>
          <a:xfrm>
            <a:off x="457200" y="835025"/>
            <a:ext cx="7646988" cy="565776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>
              <a:lnSpc>
                <a:spcPct val="115000"/>
              </a:lnSpc>
              <a:spcAft>
                <a:spcPts val="600"/>
              </a:spcAft>
              <a:defRPr/>
            </a:pPr>
            <a:r>
              <a:rPr lang="it-IT" sz="1700" b="1" u="sng" dirty="0">
                <a:solidFill>
                  <a:srgbClr val="222222"/>
                </a:solidFill>
                <a:latin typeface="Bookman Old Style" panose="020506040505050202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1. Comuni con una incidenza della spesa di personale sulle entrate correnti bassa, che possono utilizzare le percentuali di crescita annuale della spesa di personale per maggiori assunzioni a tempo indeterminato.</a:t>
            </a:r>
            <a:endParaRPr lang="it-IT" sz="1700" b="1" dirty="0">
              <a:latin typeface="Arial"/>
              <a:cs typeface="Arial"/>
            </a:endParaRPr>
          </a:p>
          <a:p>
            <a:pPr algn="just">
              <a:lnSpc>
                <a:spcPct val="115000"/>
              </a:lnSpc>
              <a:spcBef>
                <a:spcPts val="1200"/>
              </a:spcBef>
              <a:spcAft>
                <a:spcPts val="600"/>
              </a:spcAft>
              <a:defRPr/>
            </a:pPr>
            <a:r>
              <a:rPr lang="it-IT" sz="1700" b="1" u="sng" dirty="0">
                <a:solidFill>
                  <a:srgbClr val="222222"/>
                </a:solidFill>
                <a:latin typeface="Bookman Old Style" panose="020506040505050202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I Comuni che si collocano al di sotto del rispettivo valore soglia</a:t>
            </a:r>
            <a:r>
              <a:rPr lang="it-IT" sz="1700" b="1" u="sng" dirty="0">
                <a:solidFill>
                  <a:srgbClr val="222222"/>
                </a:solidFill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1700" dirty="0">
                <a:solidFill>
                  <a:srgbClr val="222222"/>
                </a:solidFill>
                <a:latin typeface="Bookman Old Style" panose="020506040505050202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possono incrementare la spesa di personale registrata nell’ultimo rendiconto approvato, per assunzioni di personale a tempo indeterminato, sino ad una spesa complessiva rapportata alle entrate correnti:</a:t>
            </a:r>
          </a:p>
          <a:p>
            <a:pPr marL="342900" indent="-342900" algn="just">
              <a:lnSpc>
                <a:spcPct val="115000"/>
              </a:lnSpc>
              <a:spcBef>
                <a:spcPts val="1200"/>
              </a:spcBef>
              <a:spcAft>
                <a:spcPts val="600"/>
              </a:spcAft>
              <a:buFontTx/>
              <a:buAutoNum type="arabicParenR"/>
              <a:defRPr/>
            </a:pPr>
            <a:r>
              <a:rPr lang="it-IT" sz="1700" dirty="0">
                <a:solidFill>
                  <a:srgbClr val="222222"/>
                </a:solidFill>
                <a:latin typeface="Bookman Old Style" panose="020506040505050202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non superiore a tale valore soglia </a:t>
            </a:r>
            <a:r>
              <a:rPr lang="it-IT" sz="1700" b="1" dirty="0">
                <a:solidFill>
                  <a:srgbClr val="222222"/>
                </a:solidFill>
                <a:latin typeface="Bookman Old Style" panose="020506040505050202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(contenimento complessivo della spesa)</a:t>
            </a:r>
          </a:p>
          <a:p>
            <a:pPr marL="342900" indent="-342900" algn="just">
              <a:lnSpc>
                <a:spcPct val="115000"/>
              </a:lnSpc>
              <a:spcBef>
                <a:spcPts val="1200"/>
              </a:spcBef>
              <a:spcAft>
                <a:spcPts val="600"/>
              </a:spcAft>
              <a:buFontTx/>
              <a:buAutoNum type="arabicParenR"/>
              <a:defRPr/>
            </a:pPr>
            <a:r>
              <a:rPr lang="it-IT" sz="1700" dirty="0">
                <a:solidFill>
                  <a:srgbClr val="222222"/>
                </a:solidFill>
                <a:latin typeface="Bookman Old Style" panose="020506040505050202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e nel rispetto della dinamica di crescita delimitata dalla tabella 2 (contenuta nell’art. 5 del DM), che individua le percentuali massime di incremento annuale della spesa di personale </a:t>
            </a:r>
            <a:r>
              <a:rPr lang="it-IT" sz="1700" b="1" dirty="0">
                <a:solidFill>
                  <a:srgbClr val="222222"/>
                </a:solidFill>
                <a:latin typeface="Bookman Old Style" panose="020506040505050202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(crescita graduale della spesa)</a:t>
            </a:r>
            <a:endParaRPr lang="it-IT" sz="1700" b="1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50000"/>
              </a:lnSpc>
              <a:buFontTx/>
              <a:buChar char="-"/>
              <a:defRPr/>
            </a:pPr>
            <a:endParaRPr lang="it-IT" sz="1400" i="1" dirty="0"/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4DF5C0A9-BCEF-4E38-BA9C-DE9DA57AA2AD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461" y="5922524"/>
            <a:ext cx="496479" cy="60559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09F100C2-8A16-4095-86A3-9A89E1181B9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558800"/>
          </a:xfrm>
        </p:spPr>
        <p:txBody>
          <a:bodyPr/>
          <a:lstStyle/>
          <a:p>
            <a:pPr eaLnBrk="1" hangingPunct="1">
              <a:defRPr/>
            </a:pPr>
            <a:r>
              <a:rPr lang="it-IT" altLang="it-IT" sz="2400" b="1" i="1" dirty="0"/>
              <a:t>La sostenibilità finanziaria nel DM 17 marzo 2020</a:t>
            </a:r>
            <a:endParaRPr lang="it-IT" sz="2400" dirty="0">
              <a:ea typeface="+mj-lt"/>
              <a:cs typeface="+mj-lt"/>
            </a:endParaRPr>
          </a:p>
        </p:txBody>
      </p:sp>
      <p:pic>
        <p:nvPicPr>
          <p:cNvPr id="23555" name="Picture 4" descr="logo%20anci%20dorato">
            <a:extLst>
              <a:ext uri="{FF2B5EF4-FFF2-40B4-BE49-F238E27FC236}">
                <a16:creationId xmlns:a16="http://schemas.microsoft.com/office/drawing/2014/main" id="{61400268-9AAE-40D2-8FCF-5C8F292697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0738" y="5949950"/>
            <a:ext cx="484187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6" name="CasellaDiTesto 1">
            <a:extLst>
              <a:ext uri="{FF2B5EF4-FFF2-40B4-BE49-F238E27FC236}">
                <a16:creationId xmlns:a16="http://schemas.microsoft.com/office/drawing/2014/main" id="{1D37938C-8B5D-4FAF-B751-5CD78D0A92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1125538"/>
            <a:ext cx="7646987" cy="928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/>
            <a:r>
              <a:rPr lang="it-IT" altLang="en-US" b="1"/>
              <a:t>Comuni con bassa incidenza</a:t>
            </a:r>
          </a:p>
          <a:p>
            <a:pPr algn="just"/>
            <a:r>
              <a:rPr lang="it-IT" altLang="en-US"/>
              <a:t>Tab. 2</a:t>
            </a:r>
          </a:p>
          <a:p>
            <a:pPr>
              <a:lnSpc>
                <a:spcPct val="150000"/>
              </a:lnSpc>
            </a:pPr>
            <a:endParaRPr lang="it-IT" altLang="en-US" sz="1400" i="1"/>
          </a:p>
        </p:txBody>
      </p:sp>
      <p:graphicFrame>
        <p:nvGraphicFramePr>
          <p:cNvPr id="3" name="Tabella 2">
            <a:extLst>
              <a:ext uri="{FF2B5EF4-FFF2-40B4-BE49-F238E27FC236}">
                <a16:creationId xmlns:a16="http://schemas.microsoft.com/office/drawing/2014/main" id="{9D7A7848-05CB-4A52-B0B0-986EAA7D3262}"/>
              </a:ext>
            </a:extLst>
          </p:cNvPr>
          <p:cNvGraphicFramePr>
            <a:graphicFrameLocks noGrp="1"/>
          </p:cNvGraphicFramePr>
          <p:nvPr/>
        </p:nvGraphicFramePr>
        <p:xfrm>
          <a:off x="812800" y="1844675"/>
          <a:ext cx="7215188" cy="388778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128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98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4061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4061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4061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061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310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>
                          <a:effectLst/>
                        </a:rPr>
                        <a:t>Fasce demografiche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>
                          <a:effectLst/>
                        </a:rPr>
                        <a:t>2020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>
                          <a:effectLst/>
                        </a:rPr>
                        <a:t>2021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>
                          <a:effectLst/>
                        </a:rPr>
                        <a:t>2022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>
                          <a:effectLst/>
                        </a:rPr>
                        <a:t>2023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>
                          <a:effectLst/>
                        </a:rPr>
                        <a:t>2024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100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100">
                          <a:effectLst/>
                        </a:rPr>
                        <a:t>a)</a:t>
                      </a:r>
                      <a:r>
                        <a:rPr lang="it-IT" sz="700">
                          <a:effectLst/>
                        </a:rPr>
                        <a:t>     </a:t>
                      </a:r>
                      <a:r>
                        <a:rPr lang="it-IT" sz="1000">
                          <a:effectLst/>
                        </a:rPr>
                        <a:t>comuni con meno di 1.000 abitanti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>
                          <a:effectLst/>
                        </a:rPr>
                        <a:t>23,0%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>
                          <a:effectLst/>
                        </a:rPr>
                        <a:t>29,0%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>
                          <a:effectLst/>
                        </a:rPr>
                        <a:t>33,0%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>
                          <a:effectLst/>
                        </a:rPr>
                        <a:t>34,0%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>
                          <a:effectLst/>
                        </a:rPr>
                        <a:t>35,0%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100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100">
                          <a:effectLst/>
                        </a:rPr>
                        <a:t>b)</a:t>
                      </a:r>
                      <a:r>
                        <a:rPr lang="it-IT" sz="700">
                          <a:effectLst/>
                        </a:rPr>
                        <a:t>     </a:t>
                      </a:r>
                      <a:r>
                        <a:rPr lang="it-IT" sz="1000">
                          <a:effectLst/>
                        </a:rPr>
                        <a:t>comuni da 1.000 a 1.999 abitanti       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>
                          <a:effectLst/>
                        </a:rPr>
                        <a:t>23,0%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>
                          <a:effectLst/>
                        </a:rPr>
                        <a:t>29,0%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>
                          <a:effectLst/>
                        </a:rPr>
                        <a:t>33,0%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>
                          <a:effectLst/>
                        </a:rPr>
                        <a:t>34,0%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>
                          <a:effectLst/>
                        </a:rPr>
                        <a:t>35,0%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100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100">
                          <a:effectLst/>
                        </a:rPr>
                        <a:t>c)</a:t>
                      </a:r>
                      <a:r>
                        <a:rPr lang="it-IT" sz="700">
                          <a:effectLst/>
                        </a:rPr>
                        <a:t>      </a:t>
                      </a:r>
                      <a:r>
                        <a:rPr lang="it-IT" sz="1000">
                          <a:effectLst/>
                        </a:rPr>
                        <a:t>comuni da 2.000 a 2.999 abitanti       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>
                          <a:effectLst/>
                        </a:rPr>
                        <a:t>20,0%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>
                          <a:effectLst/>
                        </a:rPr>
                        <a:t>25,0%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>
                          <a:effectLst/>
                        </a:rPr>
                        <a:t>28,0%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>
                          <a:effectLst/>
                        </a:rPr>
                        <a:t>29,0%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>
                          <a:effectLst/>
                        </a:rPr>
                        <a:t>30,0%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100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100">
                          <a:effectLst/>
                        </a:rPr>
                        <a:t>d)</a:t>
                      </a:r>
                      <a:r>
                        <a:rPr lang="it-IT" sz="700">
                          <a:effectLst/>
                        </a:rPr>
                        <a:t>      </a:t>
                      </a:r>
                      <a:r>
                        <a:rPr lang="it-IT" sz="1000">
                          <a:effectLst/>
                        </a:rPr>
                        <a:t>comuni da 3.000 a 4.999 abitanti       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>
                          <a:effectLst/>
                        </a:rPr>
                        <a:t>19,0%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>
                          <a:effectLst/>
                        </a:rPr>
                        <a:t>24,0%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>
                          <a:effectLst/>
                        </a:rPr>
                        <a:t>26,0%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>
                          <a:effectLst/>
                        </a:rPr>
                        <a:t>27,0%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>
                          <a:effectLst/>
                        </a:rPr>
                        <a:t>28,0%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100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100">
                          <a:effectLst/>
                        </a:rPr>
                        <a:t>e)</a:t>
                      </a:r>
                      <a:r>
                        <a:rPr lang="it-IT" sz="700">
                          <a:effectLst/>
                        </a:rPr>
                        <a:t>       </a:t>
                      </a:r>
                      <a:r>
                        <a:rPr lang="it-IT" sz="1000">
                          <a:effectLst/>
                        </a:rPr>
                        <a:t>comuni da 5.000 a 9.999 abitanti     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>
                          <a:effectLst/>
                        </a:rPr>
                        <a:t>17,0%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>
                          <a:effectLst/>
                        </a:rPr>
                        <a:t>21,0%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>
                          <a:effectLst/>
                        </a:rPr>
                        <a:t>24,0%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>
                          <a:effectLst/>
                        </a:rPr>
                        <a:t>25,0%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>
                          <a:effectLst/>
                        </a:rPr>
                        <a:t>26,0%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100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100">
                          <a:effectLst/>
                        </a:rPr>
                        <a:t>f)</a:t>
                      </a:r>
                      <a:r>
                        <a:rPr lang="it-IT" sz="700">
                          <a:effectLst/>
                        </a:rPr>
                        <a:t>        </a:t>
                      </a:r>
                      <a:r>
                        <a:rPr lang="it-IT" sz="1000">
                          <a:effectLst/>
                        </a:rPr>
                        <a:t>comuni da 10.000 a 59.999 abitanti     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>
                          <a:effectLst/>
                        </a:rPr>
                        <a:t>9,0%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>
                          <a:effectLst/>
                        </a:rPr>
                        <a:t>16,0%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>
                          <a:effectLst/>
                        </a:rPr>
                        <a:t>19,0%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>
                          <a:effectLst/>
                        </a:rPr>
                        <a:t>21,0%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>
                          <a:effectLst/>
                        </a:rPr>
                        <a:t>22,0%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1986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100">
                          <a:effectLst/>
                        </a:rPr>
                        <a:t>g)</a:t>
                      </a:r>
                      <a:r>
                        <a:rPr lang="it-IT" sz="700">
                          <a:effectLst/>
                        </a:rPr>
                        <a:t>       </a:t>
                      </a:r>
                      <a:r>
                        <a:rPr lang="it-IT" sz="1000">
                          <a:effectLst/>
                        </a:rPr>
                        <a:t>comuni da 60.000 a 249.999 abitanti 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>
                          <a:effectLst/>
                        </a:rPr>
                        <a:t>7,0%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>
                          <a:effectLst/>
                        </a:rPr>
                        <a:t>12,0%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>
                          <a:effectLst/>
                        </a:rPr>
                        <a:t>14,0%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>
                          <a:effectLst/>
                        </a:rPr>
                        <a:t>15,0%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>
                          <a:effectLst/>
                        </a:rPr>
                        <a:t>16,0%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100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100">
                          <a:effectLst/>
                        </a:rPr>
                        <a:t>h)</a:t>
                      </a:r>
                      <a:r>
                        <a:rPr lang="it-IT" sz="700">
                          <a:effectLst/>
                        </a:rPr>
                        <a:t>       </a:t>
                      </a:r>
                      <a:r>
                        <a:rPr lang="it-IT" sz="1000">
                          <a:effectLst/>
                        </a:rPr>
                        <a:t>comuni da 250.0000 a 1.499.999 ab.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>
                          <a:effectLst/>
                        </a:rPr>
                        <a:t>3,0%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>
                          <a:effectLst/>
                        </a:rPr>
                        <a:t>6,0%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>
                          <a:effectLst/>
                        </a:rPr>
                        <a:t>8,0%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>
                          <a:effectLst/>
                        </a:rPr>
                        <a:t>9,0%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>
                          <a:effectLst/>
                        </a:rPr>
                        <a:t>10,0%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61986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100" dirty="0">
                          <a:effectLst/>
                        </a:rPr>
                        <a:t>i)</a:t>
                      </a:r>
                      <a:r>
                        <a:rPr lang="it-IT" sz="700" dirty="0">
                          <a:effectLst/>
                        </a:rPr>
                        <a:t>        </a:t>
                      </a:r>
                      <a:r>
                        <a:rPr lang="it-IT" sz="1000" dirty="0">
                          <a:effectLst/>
                        </a:rPr>
                        <a:t>comuni con 1.500.000 di abitanti e oltre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>
                          <a:effectLst/>
                        </a:rPr>
                        <a:t>1,5%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>
                          <a:effectLst/>
                        </a:rPr>
                        <a:t>3,0%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>
                          <a:effectLst/>
                        </a:rPr>
                        <a:t>4,0%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>
                          <a:effectLst/>
                        </a:rPr>
                        <a:t>4,5%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 dirty="0">
                          <a:effectLst/>
                        </a:rPr>
                        <a:t>5,0%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pic>
        <p:nvPicPr>
          <p:cNvPr id="6" name="Immagine 5">
            <a:extLst>
              <a:ext uri="{FF2B5EF4-FFF2-40B4-BE49-F238E27FC236}">
                <a16:creationId xmlns:a16="http://schemas.microsoft.com/office/drawing/2014/main" id="{C40F9DD3-E935-4A4B-BC5C-C7954742E46E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5949950"/>
            <a:ext cx="496479" cy="60559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4032FB2D-7044-4C83-8D03-4F350C9D8CD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558800"/>
          </a:xfrm>
        </p:spPr>
        <p:txBody>
          <a:bodyPr/>
          <a:lstStyle/>
          <a:p>
            <a:pPr eaLnBrk="1" hangingPunct="1">
              <a:defRPr/>
            </a:pPr>
            <a:r>
              <a:rPr lang="it-IT" altLang="it-IT" sz="2400" b="1" i="1" dirty="0"/>
              <a:t>La sostenibilità finanziaria nel DM 17 marzo 2020</a:t>
            </a:r>
            <a:endParaRPr lang="it-IT" sz="2400" dirty="0">
              <a:ea typeface="+mj-lt"/>
              <a:cs typeface="+mj-lt"/>
            </a:endParaRPr>
          </a:p>
        </p:txBody>
      </p:sp>
      <p:pic>
        <p:nvPicPr>
          <p:cNvPr id="24579" name="Picture 4" descr="logo%20anci%20dorato">
            <a:extLst>
              <a:ext uri="{FF2B5EF4-FFF2-40B4-BE49-F238E27FC236}">
                <a16:creationId xmlns:a16="http://schemas.microsoft.com/office/drawing/2014/main" id="{73D20628-F64F-440F-B177-EA044363CF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0738" y="5949950"/>
            <a:ext cx="484187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asellaDiTesto 1">
            <a:extLst>
              <a:ext uri="{FF2B5EF4-FFF2-40B4-BE49-F238E27FC236}">
                <a16:creationId xmlns:a16="http://schemas.microsoft.com/office/drawing/2014/main" id="{E5533D7C-2E91-4558-B2C9-DAC3D86D2E3E}"/>
              </a:ext>
            </a:extLst>
          </p:cNvPr>
          <p:cNvSpPr txBox="1"/>
          <p:nvPr/>
        </p:nvSpPr>
        <p:spPr>
          <a:xfrm>
            <a:off x="457200" y="836613"/>
            <a:ext cx="7646988" cy="5226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>
              <a:defRPr/>
            </a:pPr>
            <a:r>
              <a:rPr lang="it-IT" b="1" dirty="0">
                <a:latin typeface="Arial"/>
                <a:cs typeface="Arial"/>
              </a:rPr>
              <a:t>Comuni con bassa incidenza</a:t>
            </a:r>
          </a:p>
          <a:p>
            <a:pPr algn="just">
              <a:defRPr/>
            </a:pPr>
            <a:endParaRPr lang="it-IT" b="1" dirty="0">
              <a:latin typeface="Arial"/>
              <a:cs typeface="Arial"/>
            </a:endParaRPr>
          </a:p>
          <a:p>
            <a:pPr algn="just">
              <a:lnSpc>
                <a:spcPct val="115000"/>
              </a:lnSpc>
              <a:spcAft>
                <a:spcPts val="600"/>
              </a:spcAft>
              <a:defRPr/>
            </a:pPr>
            <a:r>
              <a:rPr lang="it-IT" sz="1700" dirty="0">
                <a:solidFill>
                  <a:srgbClr val="222222"/>
                </a:solidFill>
                <a:latin typeface="Bookman Old Style" panose="020506040505050202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Rispetto a tali percentuali massime di incremento occorre evidenziare che:</a:t>
            </a:r>
            <a:endParaRPr lang="it-IT" sz="17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15000"/>
              </a:lnSpc>
              <a:spcAft>
                <a:spcPts val="600"/>
              </a:spcAft>
              <a:buFont typeface="Bookman Old Style" panose="02050604050505020204" pitchFamily="18" charset="0"/>
              <a:buChar char="-"/>
              <a:defRPr/>
            </a:pPr>
            <a:r>
              <a:rPr lang="it-IT" sz="1700" dirty="0">
                <a:solidFill>
                  <a:srgbClr val="222222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i valori riportati in tabella hanno come base la spesa di personale sostenuta nel 2018 (art. 5, comma 1);</a:t>
            </a:r>
            <a:endParaRPr lang="it-IT" sz="17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algn="just">
              <a:lnSpc>
                <a:spcPct val="115000"/>
              </a:lnSpc>
              <a:spcAft>
                <a:spcPts val="600"/>
              </a:spcAft>
              <a:buFont typeface="Bookman Old Style" panose="02050604050505020204" pitchFamily="18" charset="0"/>
              <a:buChar char="-"/>
              <a:defRPr/>
            </a:pPr>
            <a:r>
              <a:rPr lang="it-IT" sz="1700" dirty="0">
                <a:solidFill>
                  <a:srgbClr val="222222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i valori sono incrementali, nel senso che ciascun valore percentuale assorbe quello individuato per le annualità precedenti;</a:t>
            </a:r>
            <a:endParaRPr lang="it-IT" sz="17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algn="just">
              <a:lnSpc>
                <a:spcPct val="115000"/>
              </a:lnSpc>
              <a:spcAft>
                <a:spcPts val="600"/>
              </a:spcAft>
              <a:buFont typeface="Bookman Old Style" panose="02050604050505020204" pitchFamily="18" charset="0"/>
              <a:buChar char="-"/>
              <a:defRPr/>
            </a:pPr>
            <a:r>
              <a:rPr lang="it-IT" sz="1700" dirty="0">
                <a:solidFill>
                  <a:srgbClr val="222222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l’utilizzo di eventuali resti </a:t>
            </a:r>
            <a:r>
              <a:rPr lang="it-IT" sz="1700" dirty="0" err="1">
                <a:solidFill>
                  <a:srgbClr val="222222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assunzionali</a:t>
            </a:r>
            <a:r>
              <a:rPr lang="it-IT" sz="1700" dirty="0">
                <a:solidFill>
                  <a:srgbClr val="222222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 consente il superamento delle percentuali massime di crescita (art. 5, comma 2);</a:t>
            </a:r>
            <a:endParaRPr lang="it-IT" sz="17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algn="just">
              <a:lnSpc>
                <a:spcPct val="115000"/>
              </a:lnSpc>
              <a:spcAft>
                <a:spcPts val="600"/>
              </a:spcAft>
              <a:buFont typeface="Bookman Old Style" panose="02050604050505020204" pitchFamily="18" charset="0"/>
              <a:buChar char="-"/>
              <a:defRPr/>
            </a:pPr>
            <a:r>
              <a:rPr lang="it-IT" sz="1700" dirty="0">
                <a:solidFill>
                  <a:srgbClr val="222222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la maggior spesa per assunzioni di personale a tempo indeterminato derivante da quanto previsto dagli articoli 4 e 5 non rileva ai fini del rispetto del limite di spesa previsto dall’articolo 1, commi 557-quater e 562, della legge 27 dicembre 2006 n. 296 (art. 7, comma 1).</a:t>
            </a:r>
            <a:endParaRPr lang="it-IT" sz="17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lnSpc>
                <a:spcPct val="150000"/>
              </a:lnSpc>
              <a:buFontTx/>
              <a:buChar char="-"/>
              <a:defRPr/>
            </a:pPr>
            <a:endParaRPr lang="it-IT" sz="1400" i="1" dirty="0"/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4448686E-A1D9-46E9-9FE3-825C45DC8E87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5949950"/>
            <a:ext cx="496479" cy="60559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7DB577A6-D359-4E75-816A-AE3B18C7F45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558800"/>
          </a:xfrm>
        </p:spPr>
        <p:txBody>
          <a:bodyPr/>
          <a:lstStyle/>
          <a:p>
            <a:pPr eaLnBrk="1" hangingPunct="1">
              <a:defRPr/>
            </a:pPr>
            <a:r>
              <a:rPr lang="it-IT" altLang="it-IT" sz="2400" b="1" i="1" dirty="0"/>
              <a:t>La sostenibilità finanziaria nel DM 17 marzo 2020</a:t>
            </a:r>
            <a:endParaRPr lang="it-IT" sz="2400" dirty="0">
              <a:ea typeface="+mj-lt"/>
              <a:cs typeface="+mj-lt"/>
            </a:endParaRPr>
          </a:p>
        </p:txBody>
      </p:sp>
      <p:pic>
        <p:nvPicPr>
          <p:cNvPr id="25603" name="Picture 4" descr="logo%20anci%20dorato">
            <a:extLst>
              <a:ext uri="{FF2B5EF4-FFF2-40B4-BE49-F238E27FC236}">
                <a16:creationId xmlns:a16="http://schemas.microsoft.com/office/drawing/2014/main" id="{3E41B757-CB47-40EC-8958-F0875B3CF4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0738" y="5949950"/>
            <a:ext cx="484187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4" name="CasellaDiTesto 1">
            <a:extLst>
              <a:ext uri="{FF2B5EF4-FFF2-40B4-BE49-F238E27FC236}">
                <a16:creationId xmlns:a16="http://schemas.microsoft.com/office/drawing/2014/main" id="{899E5A67-3A57-4EEE-AEA8-51B451B05F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763588"/>
            <a:ext cx="7646988" cy="5186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>
              <a:lnSpc>
                <a:spcPct val="115000"/>
              </a:lnSpc>
              <a:spcAft>
                <a:spcPts val="600"/>
              </a:spcAft>
            </a:pPr>
            <a:r>
              <a:rPr lang="it-IT" altLang="en-US" b="1" u="sng" dirty="0">
                <a:solidFill>
                  <a:srgbClr val="222222"/>
                </a:solidFill>
                <a:latin typeface="Bookman Old Style" panose="020506040505050202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2. Comuni con una incidenza della spesa di personale sulle entrate correnti elevata, che devono attuare politiche di contenimento della spesa di personale in relazione alle entrate correnti.</a:t>
            </a:r>
            <a:endParaRPr lang="it-IT" altLang="en-US" b="1" dirty="0"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>
              <a:lnSpc>
                <a:spcPct val="115000"/>
              </a:lnSpc>
              <a:spcAft>
                <a:spcPts val="600"/>
              </a:spcAft>
            </a:pPr>
            <a:r>
              <a:rPr lang="it-IT" altLang="en-US" sz="1700" dirty="0">
                <a:solidFill>
                  <a:srgbClr val="222222"/>
                </a:solidFill>
                <a:latin typeface="Bookman Old Style" panose="020506040505050202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L’art. 6 del Decreto individua una seconda e più elevata misura di valori-soglia per ciascuna fascia demografica (ulteriori 4 punti percentuali rispetto a quella della Tabella 1). </a:t>
            </a:r>
          </a:p>
          <a:p>
            <a:pPr algn="just">
              <a:lnSpc>
                <a:spcPct val="115000"/>
              </a:lnSpc>
              <a:spcAft>
                <a:spcPts val="600"/>
              </a:spcAft>
            </a:pPr>
            <a:r>
              <a:rPr lang="it-IT" altLang="en-US" sz="1700" dirty="0">
                <a:solidFill>
                  <a:srgbClr val="222222"/>
                </a:solidFill>
                <a:latin typeface="Bookman Old Style" panose="020506040505050202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I Comuni con incidenza tra spesa di personale ed entrate correnti più elevata rispetto ai valori-soglia stabiliti in Tabella 3 </a:t>
            </a:r>
            <a:r>
              <a:rPr lang="it-IT" altLang="en-US" sz="1700" b="1" dirty="0">
                <a:solidFill>
                  <a:srgbClr val="222222"/>
                </a:solidFill>
                <a:latin typeface="Bookman Old Style" panose="020506040505050202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sono tenuti ad adottare un percorso di graduale riduzione annuale del suddetto rapporto per convergere, al massimo nell'anno 2025, verso il predetto valore soglia</a:t>
            </a:r>
            <a:r>
              <a:rPr lang="it-IT" altLang="en-US" sz="1700" dirty="0">
                <a:solidFill>
                  <a:srgbClr val="222222"/>
                </a:solidFill>
                <a:latin typeface="Bookman Old Style" panose="020506040505050202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. A tal fine gli Enti possono operare sia sulla leva delle entrate che su quella della spesa di personale, eventualmente “anche” applicando un turn over inferiore al 100 per cento.</a:t>
            </a:r>
          </a:p>
          <a:p>
            <a:pPr algn="just">
              <a:lnSpc>
                <a:spcPct val="115000"/>
              </a:lnSpc>
              <a:spcAft>
                <a:spcPts val="600"/>
              </a:spcAft>
            </a:pPr>
            <a:r>
              <a:rPr lang="it-IT" altLang="en-US" sz="1700" dirty="0">
                <a:solidFill>
                  <a:srgbClr val="222222"/>
                </a:solidFill>
                <a:latin typeface="Bookman Old Style" panose="020506040505050202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A partire dall’anno 2025 si applicherà un turn-over al 30%.</a:t>
            </a:r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B28C89FC-10A5-480A-8214-001ECEB8D531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5949950"/>
            <a:ext cx="496479" cy="60559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D4C79C63-336E-4EB0-8B85-334BDD088F8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52413"/>
            <a:ext cx="8229600" cy="558800"/>
          </a:xfrm>
        </p:spPr>
        <p:txBody>
          <a:bodyPr/>
          <a:lstStyle/>
          <a:p>
            <a:pPr eaLnBrk="1" hangingPunct="1">
              <a:defRPr/>
            </a:pPr>
            <a:r>
              <a:rPr lang="it-IT" altLang="it-IT" sz="2000" b="1" i="1" dirty="0"/>
              <a:t>Rigenerazione amministrativa coesione territoriale (Commi 179-184</a:t>
            </a:r>
            <a:r>
              <a:rPr lang="it-IT" altLang="it-IT" sz="2000" b="1" i="1"/>
              <a:t>)       </a:t>
            </a:r>
            <a:br>
              <a:rPr lang="it-IT" altLang="it-IT" sz="2000" b="1" i="1" dirty="0"/>
            </a:br>
            <a:endParaRPr lang="it-IT" sz="2400" dirty="0">
              <a:ea typeface="+mj-lt"/>
              <a:cs typeface="+mj-lt"/>
            </a:endParaRPr>
          </a:p>
        </p:txBody>
      </p:sp>
      <p:pic>
        <p:nvPicPr>
          <p:cNvPr id="26627" name="Picture 4" descr="logo%20anci%20dorato">
            <a:extLst>
              <a:ext uri="{FF2B5EF4-FFF2-40B4-BE49-F238E27FC236}">
                <a16:creationId xmlns:a16="http://schemas.microsoft.com/office/drawing/2014/main" id="{F760969D-9F31-4125-96C4-C473311347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0738" y="5949950"/>
            <a:ext cx="484187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asellaDiTesto 1">
            <a:extLst>
              <a:ext uri="{FF2B5EF4-FFF2-40B4-BE49-F238E27FC236}">
                <a16:creationId xmlns:a16="http://schemas.microsoft.com/office/drawing/2014/main" id="{35DBC74F-8D6A-4A8C-93B0-26DD0E4665E8}"/>
              </a:ext>
            </a:extLst>
          </p:cNvPr>
          <p:cNvSpPr txBox="1"/>
          <p:nvPr/>
        </p:nvSpPr>
        <p:spPr>
          <a:xfrm>
            <a:off x="684213" y="1125538"/>
            <a:ext cx="7646987" cy="44069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>
              <a:defRPr/>
            </a:pPr>
            <a:r>
              <a:rPr lang="it-IT" sz="1600" b="1" dirty="0">
                <a:latin typeface="Arial"/>
                <a:cs typeface="Arial"/>
              </a:rPr>
              <a:t>Comuni con elevata incidenza</a:t>
            </a:r>
          </a:p>
          <a:p>
            <a:pPr algn="just">
              <a:defRPr/>
            </a:pPr>
            <a:endParaRPr lang="it-IT" sz="1600" dirty="0">
              <a:latin typeface="Arial"/>
              <a:cs typeface="Arial"/>
            </a:endParaRPr>
          </a:p>
          <a:p>
            <a:pPr>
              <a:defRPr/>
            </a:pPr>
            <a:r>
              <a:rPr lang="it-IT" dirty="0">
                <a:latin typeface="Arial"/>
                <a:cs typeface="Arial"/>
              </a:rPr>
              <a:t>Tab. 3</a:t>
            </a:r>
          </a:p>
          <a:p>
            <a:pPr>
              <a:defRPr/>
            </a:pPr>
            <a:endParaRPr lang="it-IT" dirty="0">
              <a:latin typeface="Arial"/>
              <a:cs typeface="Arial"/>
            </a:endParaRPr>
          </a:p>
          <a:p>
            <a:pPr algn="just">
              <a:defRPr/>
            </a:pPr>
            <a:r>
              <a:rPr lang="it-IT" dirty="0">
                <a:latin typeface="Arial"/>
                <a:cs typeface="Arial"/>
              </a:rPr>
              <a:t>Fasce demografiche 				Valore soglia</a:t>
            </a:r>
          </a:p>
          <a:p>
            <a:pPr algn="just">
              <a:defRPr/>
            </a:pPr>
            <a:r>
              <a:rPr lang="it-IT" dirty="0">
                <a:latin typeface="Arial"/>
                <a:cs typeface="Arial"/>
              </a:rPr>
              <a:t>a)         	comuni con meno di 1.000 abitanti		33,5 %</a:t>
            </a:r>
          </a:p>
          <a:p>
            <a:pPr algn="just">
              <a:defRPr/>
            </a:pPr>
            <a:r>
              <a:rPr lang="it-IT" dirty="0">
                <a:latin typeface="Arial"/>
                <a:cs typeface="Arial"/>
              </a:rPr>
              <a:t>b)	comuni da 1.000 a 1.999 abitanti       	32,6 %</a:t>
            </a:r>
          </a:p>
          <a:p>
            <a:pPr algn="just">
              <a:defRPr/>
            </a:pPr>
            <a:r>
              <a:rPr lang="it-IT" dirty="0">
                <a:latin typeface="Arial"/>
                <a:cs typeface="Arial"/>
              </a:rPr>
              <a:t>c)	comuni da 2.000 a 2.999 abitanti       	31,6 %</a:t>
            </a:r>
          </a:p>
          <a:p>
            <a:pPr algn="just">
              <a:defRPr/>
            </a:pPr>
            <a:r>
              <a:rPr lang="it-IT" dirty="0">
                <a:latin typeface="Arial"/>
                <a:cs typeface="Arial"/>
              </a:rPr>
              <a:t>d)	comuni da 3.000 a 4.999 abitanti       	31,2 %</a:t>
            </a:r>
          </a:p>
          <a:p>
            <a:pPr algn="just">
              <a:defRPr/>
            </a:pPr>
            <a:r>
              <a:rPr lang="it-IT" dirty="0">
                <a:latin typeface="Arial"/>
                <a:cs typeface="Arial"/>
              </a:rPr>
              <a:t>e)	comuni da 5.000 a 9.999 abitanti     		30,9 %</a:t>
            </a:r>
          </a:p>
          <a:p>
            <a:pPr algn="just">
              <a:defRPr/>
            </a:pPr>
            <a:r>
              <a:rPr lang="it-IT" dirty="0">
                <a:latin typeface="Arial"/>
                <a:cs typeface="Arial"/>
              </a:rPr>
              <a:t>f)	comuni da 10.000 a 59.999 abitanti     	31,0 %</a:t>
            </a:r>
          </a:p>
          <a:p>
            <a:pPr algn="just">
              <a:defRPr/>
            </a:pPr>
            <a:r>
              <a:rPr lang="it-IT" dirty="0">
                <a:latin typeface="Arial"/>
                <a:cs typeface="Arial"/>
              </a:rPr>
              <a:t>g)	comuni da 60.000 a 249.999 abitanti 	31,6 %</a:t>
            </a:r>
          </a:p>
          <a:p>
            <a:pPr algn="just">
              <a:defRPr/>
            </a:pPr>
            <a:r>
              <a:rPr lang="it-IT" dirty="0">
                <a:latin typeface="Arial"/>
                <a:cs typeface="Arial"/>
              </a:rPr>
              <a:t>h)	comuni da 250.0000 a 1.499.999 abitanti 	32,8 %</a:t>
            </a:r>
          </a:p>
          <a:p>
            <a:pPr algn="just">
              <a:defRPr/>
            </a:pPr>
            <a:r>
              <a:rPr lang="it-IT" dirty="0">
                <a:latin typeface="Arial"/>
                <a:cs typeface="Arial"/>
              </a:rPr>
              <a:t>i)	comuni con 1.500.000 di abitanti e oltre	29,3 %</a:t>
            </a:r>
          </a:p>
          <a:p>
            <a:pPr algn="just">
              <a:buFont typeface="Arial"/>
              <a:buChar char="•"/>
              <a:defRPr/>
            </a:pPr>
            <a:endParaRPr lang="it-IT" sz="1400" dirty="0">
              <a:latin typeface="Arial"/>
              <a:cs typeface="Arial"/>
            </a:endParaRPr>
          </a:p>
          <a:p>
            <a:pPr marL="285750" indent="-285750">
              <a:lnSpc>
                <a:spcPct val="150000"/>
              </a:lnSpc>
              <a:buFontTx/>
              <a:buChar char="-"/>
              <a:defRPr/>
            </a:pPr>
            <a:endParaRPr lang="it-IT" sz="1400" i="1" dirty="0"/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05480039-628C-4FB4-8B00-8195D982B259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5949950"/>
            <a:ext cx="496479" cy="60559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1711AE8C-F891-49EC-B129-10B5BC80A1B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558800"/>
          </a:xfrm>
        </p:spPr>
        <p:txBody>
          <a:bodyPr/>
          <a:lstStyle/>
          <a:p>
            <a:pPr eaLnBrk="1" hangingPunct="1">
              <a:defRPr/>
            </a:pPr>
            <a:r>
              <a:rPr lang="it-IT" altLang="it-IT" sz="2400" b="1" i="1" dirty="0"/>
              <a:t>La sostenibilità finanziaria nel DM 17 marzo 2020</a:t>
            </a:r>
            <a:endParaRPr lang="it-IT" sz="2400" dirty="0">
              <a:ea typeface="+mj-lt"/>
              <a:cs typeface="+mj-lt"/>
            </a:endParaRPr>
          </a:p>
        </p:txBody>
      </p:sp>
      <p:pic>
        <p:nvPicPr>
          <p:cNvPr id="27651" name="Picture 4" descr="logo%20anci%20dorato">
            <a:extLst>
              <a:ext uri="{FF2B5EF4-FFF2-40B4-BE49-F238E27FC236}">
                <a16:creationId xmlns:a16="http://schemas.microsoft.com/office/drawing/2014/main" id="{2797C0B7-AF3C-4400-B428-06A8DF0992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0738" y="5949950"/>
            <a:ext cx="484187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asellaDiTesto 1">
            <a:extLst>
              <a:ext uri="{FF2B5EF4-FFF2-40B4-BE49-F238E27FC236}">
                <a16:creationId xmlns:a16="http://schemas.microsoft.com/office/drawing/2014/main" id="{15A96F32-6F01-4C12-9C53-5365615E7C00}"/>
              </a:ext>
            </a:extLst>
          </p:cNvPr>
          <p:cNvSpPr txBox="1"/>
          <p:nvPr/>
        </p:nvSpPr>
        <p:spPr>
          <a:xfrm>
            <a:off x="457200" y="836613"/>
            <a:ext cx="7646988" cy="41259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>
              <a:lnSpc>
                <a:spcPct val="115000"/>
              </a:lnSpc>
              <a:spcAft>
                <a:spcPts val="600"/>
              </a:spcAft>
              <a:defRPr/>
            </a:pPr>
            <a:r>
              <a:rPr lang="it-IT" b="1" u="sng" dirty="0">
                <a:solidFill>
                  <a:srgbClr val="222222"/>
                </a:solidFill>
                <a:latin typeface="Bookman Old Style" panose="020506040505050202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3. Comuni con una incidenza della spesa di personale sulle entrate correnti intermedia, che devono fare attenzione a non peggiorare il valore di tale incidenza.</a:t>
            </a:r>
          </a:p>
          <a:p>
            <a:pPr marL="342900" indent="-342900" algn="just">
              <a:lnSpc>
                <a:spcPct val="115000"/>
              </a:lnSpc>
              <a:spcAft>
                <a:spcPts val="600"/>
              </a:spcAft>
              <a:buFontTx/>
              <a:buAutoNum type="alphaUcPeriod" startAt="3"/>
              <a:defRPr/>
            </a:pPr>
            <a:endParaRPr lang="it-IT" b="1" u="sng" dirty="0">
              <a:solidFill>
                <a:srgbClr val="222222"/>
              </a:solidFill>
              <a:latin typeface="Bookman Old Style" panose="02050604050505020204" pitchFamily="18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>
              <a:lnSpc>
                <a:spcPct val="115000"/>
              </a:lnSpc>
              <a:spcAft>
                <a:spcPts val="600"/>
              </a:spcAft>
              <a:defRPr/>
            </a:pPr>
            <a:r>
              <a:rPr lang="it-IT" dirty="0">
                <a:solidFill>
                  <a:srgbClr val="222222"/>
                </a:solidFill>
                <a:latin typeface="Bookman Old Style" panose="020506040505050202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Il Decreto individua, all’art. 6, comma 3, la fattispecie dei Comuni per i quali l’incidenza della spesa di personale sulle entrate correnti si colloca in </a:t>
            </a:r>
            <a:r>
              <a:rPr lang="it-IT" b="1" u="sng" dirty="0">
                <a:solidFill>
                  <a:srgbClr val="222222"/>
                </a:solidFill>
                <a:latin typeface="Bookman Old Style" panose="020506040505050202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posizione intermedia rispetto ai valori soglia definiti dalle tabelle 1 e 3</a:t>
            </a:r>
            <a:r>
              <a:rPr lang="it-IT" dirty="0">
                <a:solidFill>
                  <a:srgbClr val="222222"/>
                </a:solidFill>
                <a:latin typeface="Bookman Old Style" panose="020506040505050202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. </a:t>
            </a:r>
          </a:p>
          <a:p>
            <a:pPr algn="just">
              <a:lnSpc>
                <a:spcPct val="115000"/>
              </a:lnSpc>
              <a:spcAft>
                <a:spcPts val="600"/>
              </a:spcAft>
              <a:defRPr/>
            </a:pPr>
            <a:r>
              <a:rPr lang="it-IT" dirty="0">
                <a:solidFill>
                  <a:srgbClr val="222222"/>
                </a:solidFill>
                <a:latin typeface="Bookman Old Style" panose="020506040505050202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Questi Enti, in ciascun esercizio di riferimento, </a:t>
            </a:r>
            <a:r>
              <a:rPr lang="it-IT" b="1" u="sng" dirty="0">
                <a:solidFill>
                  <a:srgbClr val="222222"/>
                </a:solidFill>
                <a:latin typeface="Bookman Old Style" panose="020506040505050202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non possono incrementare il valore del predetto rapporto rispetto a quello corrispondente registrato nell’ultimo rendiconto della gestione approvato.</a:t>
            </a:r>
            <a:endParaRPr lang="it-IT" b="1" u="sng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431055DE-0EFD-487F-A9D2-8F68FB8ED814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714" y="5930478"/>
            <a:ext cx="496479" cy="60559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38952D43-9926-481B-8546-C02BAE15AD8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558800"/>
          </a:xfrm>
        </p:spPr>
        <p:txBody>
          <a:bodyPr/>
          <a:lstStyle/>
          <a:p>
            <a:pPr eaLnBrk="1" hangingPunct="1">
              <a:defRPr/>
            </a:pPr>
            <a:r>
              <a:rPr lang="it-IT" altLang="it-IT" sz="2400" b="1" i="1" dirty="0"/>
              <a:t>La sostenibilità finanziaria nel DM 17 marzo 2020</a:t>
            </a:r>
            <a:endParaRPr lang="it-IT" sz="2400" dirty="0">
              <a:ea typeface="+mj-lt"/>
              <a:cs typeface="+mj-lt"/>
            </a:endParaRPr>
          </a:p>
        </p:txBody>
      </p:sp>
      <p:pic>
        <p:nvPicPr>
          <p:cNvPr id="28675" name="Picture 4" descr="logo%20anci%20dorato">
            <a:extLst>
              <a:ext uri="{FF2B5EF4-FFF2-40B4-BE49-F238E27FC236}">
                <a16:creationId xmlns:a16="http://schemas.microsoft.com/office/drawing/2014/main" id="{AF556549-6202-4C53-A302-AAEAF8AA54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0738" y="5949950"/>
            <a:ext cx="484187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asellaDiTesto 1">
            <a:extLst>
              <a:ext uri="{FF2B5EF4-FFF2-40B4-BE49-F238E27FC236}">
                <a16:creationId xmlns:a16="http://schemas.microsoft.com/office/drawing/2014/main" id="{6EF2DA49-183E-4011-A960-F7F8D47B32FB}"/>
              </a:ext>
            </a:extLst>
          </p:cNvPr>
          <p:cNvSpPr txBox="1"/>
          <p:nvPr/>
        </p:nvSpPr>
        <p:spPr>
          <a:xfrm>
            <a:off x="457200" y="836613"/>
            <a:ext cx="7646988" cy="5946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>
              <a:lnSpc>
                <a:spcPct val="115000"/>
              </a:lnSpc>
              <a:spcAft>
                <a:spcPts val="600"/>
              </a:spcAft>
              <a:defRPr/>
            </a:pPr>
            <a:r>
              <a:rPr lang="it-IT" b="1" u="sng" dirty="0">
                <a:solidFill>
                  <a:srgbClr val="222222"/>
                </a:solidFill>
                <a:latin typeface="Bookman Old Style" panose="020506040505050202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La sterilizzazione delle spese di personale </a:t>
            </a:r>
            <a:r>
              <a:rPr lang="it-IT" b="1" u="sng" dirty="0" err="1">
                <a:solidFill>
                  <a:srgbClr val="222222"/>
                </a:solidFill>
                <a:latin typeface="Bookman Old Style" panose="020506040505050202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eterofinanziate</a:t>
            </a:r>
            <a:r>
              <a:rPr lang="it-IT" b="1" u="sng" dirty="0">
                <a:solidFill>
                  <a:srgbClr val="222222"/>
                </a:solidFill>
                <a:latin typeface="Bookman Old Style" panose="020506040505050202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 (art. 57, comma 3-septies, DL n. 104/2020)</a:t>
            </a:r>
          </a:p>
          <a:p>
            <a:pPr algn="just">
              <a:lnSpc>
                <a:spcPct val="115000"/>
              </a:lnSpc>
              <a:spcAft>
                <a:spcPts val="600"/>
              </a:spcAft>
              <a:defRPr/>
            </a:pPr>
            <a:r>
              <a:rPr lang="it-IT" b="1" u="sng" dirty="0">
                <a:solidFill>
                  <a:srgbClr val="222222"/>
                </a:solidFill>
                <a:latin typeface="Bookman Old Style" panose="020506040505050202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RICHIAMATO NEL COMMA 801</a:t>
            </a:r>
          </a:p>
          <a:p>
            <a:pPr algn="just">
              <a:lnSpc>
                <a:spcPct val="115000"/>
              </a:lnSpc>
              <a:spcAft>
                <a:spcPts val="600"/>
              </a:spcAft>
              <a:defRPr/>
            </a:pPr>
            <a:endParaRPr lang="it-IT" b="1" u="sng" dirty="0">
              <a:solidFill>
                <a:srgbClr val="222222"/>
              </a:solidFill>
              <a:latin typeface="+mn-lt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  <a:defRPr/>
            </a:pPr>
            <a:r>
              <a:rPr lang="it-IT" dirty="0">
                <a:solidFill>
                  <a:srgbClr val="19191A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A decorrere dall'anno 2021 le spese di personale riferite alle assunzioni, </a:t>
            </a:r>
            <a:r>
              <a:rPr lang="it-IT" u="sng" dirty="0">
                <a:solidFill>
                  <a:srgbClr val="19191A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effettuate in data successiva alla data di entrata in vigore della legge di conversione del presente decreto</a:t>
            </a:r>
            <a:r>
              <a:rPr lang="it-IT" dirty="0">
                <a:solidFill>
                  <a:srgbClr val="19191A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, finanziate integralmente da risorse provenienti da altri soggetti, espressamente finalizzate a nuove assunzioni e previste da apposita normativa, e le corrispondenti entrate correnti poste a copertura delle stesse non rilevano ai fini della verifica del rispetto del valore soglia di cui ai commi 1, 1-bis e 2 dell'articolo 33 del decreto-legge 30 aprile 2019, n. 34, convertito, con modificazioni, dalla legge 28 giugno 2019, n. 58, </a:t>
            </a:r>
            <a:r>
              <a:rPr lang="it-IT" u="sng" dirty="0">
                <a:solidFill>
                  <a:srgbClr val="19191A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per il periodo in cui è garantito il predetto finanziamento</a:t>
            </a:r>
            <a:r>
              <a:rPr lang="it-IT" dirty="0">
                <a:solidFill>
                  <a:srgbClr val="19191A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. In caso di finanziamento parziale, ai fini del predetto valore soglia non rilevano l'entrata e la spesa di personale per un importo corrispondente. </a:t>
            </a:r>
            <a:endParaRPr lang="it-IT" dirty="0"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600"/>
              </a:spcAft>
              <a:defRPr/>
            </a:pPr>
            <a:endParaRPr lang="it-IT" b="1" u="sng" dirty="0">
              <a:solidFill>
                <a:srgbClr val="222222"/>
              </a:solidFill>
              <a:latin typeface="Bookman Old Style" panose="02050604050505020204" pitchFamily="18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>
              <a:lnSpc>
                <a:spcPct val="115000"/>
              </a:lnSpc>
              <a:spcAft>
                <a:spcPts val="600"/>
              </a:spcAft>
              <a:defRPr/>
            </a:pPr>
            <a:endParaRPr lang="it-IT" dirty="0">
              <a:solidFill>
                <a:srgbClr val="222222"/>
              </a:solidFill>
              <a:latin typeface="Bookman Old Style" panose="02050604050505020204" pitchFamily="18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E1814D60-3108-47A1-BC7E-7BDCF73E78BC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5949950"/>
            <a:ext cx="496479" cy="60559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CA36DD2F-4B4F-4287-8847-6F10C2CCA1E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1063625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</a:pPr>
            <a:br>
              <a:rPr lang="it-IT" altLang="it-IT" sz="2400" b="1"/>
            </a:br>
            <a:endParaRPr lang="it-IT" altLang="it-IT" sz="2400" b="1" i="1"/>
          </a:p>
        </p:txBody>
      </p:sp>
      <p:pic>
        <p:nvPicPr>
          <p:cNvPr id="29699" name="Picture 4" descr="logo%20anci%20dorato">
            <a:extLst>
              <a:ext uri="{FF2B5EF4-FFF2-40B4-BE49-F238E27FC236}">
                <a16:creationId xmlns:a16="http://schemas.microsoft.com/office/drawing/2014/main" id="{9AA10B70-E2B8-4EBF-BBF0-B6A5146F9F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0738" y="5949950"/>
            <a:ext cx="484187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asellaDiTesto 1">
            <a:extLst>
              <a:ext uri="{FF2B5EF4-FFF2-40B4-BE49-F238E27FC236}">
                <a16:creationId xmlns:a16="http://schemas.microsoft.com/office/drawing/2014/main" id="{24FC0435-0C97-4AB0-B2DF-60AB9B2CF2FB}"/>
              </a:ext>
            </a:extLst>
          </p:cNvPr>
          <p:cNvSpPr txBox="1"/>
          <p:nvPr/>
        </p:nvSpPr>
        <p:spPr>
          <a:xfrm>
            <a:off x="673100" y="1700213"/>
            <a:ext cx="7859713" cy="32004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spcBef>
                <a:spcPts val="0"/>
              </a:spcBef>
              <a:spcAft>
                <a:spcPts val="0"/>
              </a:spcAft>
              <a:defRPr/>
            </a:pPr>
            <a:endParaRPr lang="it-IT" sz="1400" b="1" dirty="0">
              <a:latin typeface="Arial" charset="0"/>
              <a:cs typeface="Arial" charset="0"/>
            </a:endParaRPr>
          </a:p>
          <a:p>
            <a:pPr algn="ctr" eaLnBrk="1" hangingPunct="1">
              <a:spcBef>
                <a:spcPts val="0"/>
              </a:spcBef>
              <a:spcAft>
                <a:spcPts val="0"/>
              </a:spcAft>
              <a:defRPr/>
            </a:pPr>
            <a:endParaRPr lang="it-IT" sz="1400" b="1" dirty="0">
              <a:latin typeface="Arial" charset="0"/>
              <a:cs typeface="Arial" charset="0"/>
            </a:endParaRPr>
          </a:p>
          <a:p>
            <a:pPr algn="ctr" eaLnBrk="1" hangingPunct="1">
              <a:spcBef>
                <a:spcPts val="0"/>
              </a:spcBef>
              <a:spcAft>
                <a:spcPts val="0"/>
              </a:spcAft>
              <a:defRPr/>
            </a:pPr>
            <a:endParaRPr lang="it-IT" sz="1400" b="1" dirty="0">
              <a:latin typeface="Arial" charset="0"/>
              <a:cs typeface="Arial" charset="0"/>
            </a:endParaRPr>
          </a:p>
          <a:p>
            <a:pPr algn="ctr" eaLnBrk="1" hangingPunct="1">
              <a:spcBef>
                <a:spcPts val="0"/>
              </a:spcBef>
              <a:spcAft>
                <a:spcPts val="0"/>
              </a:spcAft>
              <a:defRPr/>
            </a:pPr>
            <a:endParaRPr lang="it-IT" sz="3000" b="1" i="1" dirty="0">
              <a:solidFill>
                <a:schemeClr val="tx2"/>
              </a:solidFill>
              <a:latin typeface="Arial" charset="0"/>
              <a:cs typeface="Arial" charset="0"/>
            </a:endParaRPr>
          </a:p>
          <a:p>
            <a:pPr algn="ctr" eaLnBrk="1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3000" b="1" i="1" dirty="0">
                <a:solidFill>
                  <a:schemeClr val="tx2"/>
                </a:solidFill>
                <a:latin typeface="Arial" charset="0"/>
                <a:cs typeface="Arial" charset="0"/>
              </a:rPr>
              <a:t>GRAZIE PER L’ATTENZIONE</a:t>
            </a:r>
          </a:p>
          <a:p>
            <a:pPr algn="ctr" eaLnBrk="1" hangingPunct="1">
              <a:spcBef>
                <a:spcPts val="0"/>
              </a:spcBef>
              <a:spcAft>
                <a:spcPts val="0"/>
              </a:spcAft>
              <a:defRPr/>
            </a:pPr>
            <a:endParaRPr lang="it-IT" sz="3000" b="1" i="1" dirty="0">
              <a:solidFill>
                <a:schemeClr val="tx2"/>
              </a:solidFill>
              <a:latin typeface="Arial" charset="0"/>
              <a:cs typeface="Arial" charset="0"/>
            </a:endParaRPr>
          </a:p>
          <a:p>
            <a:pPr algn="ctr" eaLnBrk="1" hangingPunct="1">
              <a:spcBef>
                <a:spcPts val="0"/>
              </a:spcBef>
              <a:spcAft>
                <a:spcPts val="0"/>
              </a:spcAft>
              <a:defRPr/>
            </a:pPr>
            <a:endParaRPr lang="it-IT" sz="1400" b="1" i="1" dirty="0">
              <a:latin typeface="+mn-lt"/>
              <a:ea typeface="Arial"/>
              <a:cs typeface="Arial"/>
              <a:sym typeface="Arial"/>
            </a:endParaRPr>
          </a:p>
          <a:p>
            <a:pPr algn="ctr" eaLnBrk="1" hangingPunct="1">
              <a:spcBef>
                <a:spcPts val="0"/>
              </a:spcBef>
              <a:spcAft>
                <a:spcPts val="0"/>
              </a:spcAft>
              <a:defRPr/>
            </a:pPr>
            <a:endParaRPr lang="it-IT" sz="1400" b="1" i="1" dirty="0">
              <a:latin typeface="+mn-lt"/>
              <a:ea typeface="Arial"/>
              <a:cs typeface="Arial"/>
              <a:sym typeface="Arial"/>
            </a:endParaRPr>
          </a:p>
          <a:p>
            <a:pPr algn="ctr" eaLnBrk="1" hangingPunct="1">
              <a:spcBef>
                <a:spcPts val="0"/>
              </a:spcBef>
              <a:spcAft>
                <a:spcPts val="0"/>
              </a:spcAft>
              <a:defRPr/>
            </a:pPr>
            <a:endParaRPr lang="it-IT" sz="1400" b="1" i="1" dirty="0">
              <a:latin typeface="+mn-lt"/>
              <a:ea typeface="Arial"/>
              <a:cs typeface="Arial"/>
              <a:sym typeface="Arial"/>
            </a:endParaRPr>
          </a:p>
          <a:p>
            <a:pPr algn="ctr" eaLnBrk="1" hangingPunct="1">
              <a:spcBef>
                <a:spcPts val="0"/>
              </a:spcBef>
              <a:spcAft>
                <a:spcPts val="0"/>
              </a:spcAft>
              <a:defRPr/>
            </a:pPr>
            <a:endParaRPr lang="it-IT" sz="1400" b="1" i="1" dirty="0">
              <a:latin typeface="+mn-lt"/>
              <a:ea typeface="Arial"/>
              <a:cs typeface="Arial"/>
              <a:sym typeface="Arial"/>
            </a:endParaRPr>
          </a:p>
          <a:p>
            <a:pPr algn="ctr" eaLnBrk="1" hangingPunct="1">
              <a:spcBef>
                <a:spcPts val="0"/>
              </a:spcBef>
              <a:spcAft>
                <a:spcPts val="0"/>
              </a:spcAft>
              <a:defRPr/>
            </a:pPr>
            <a:endParaRPr lang="it-IT" sz="1400" b="1" i="1" dirty="0">
              <a:latin typeface="+mn-lt"/>
              <a:ea typeface="Arial"/>
              <a:cs typeface="Arial"/>
              <a:sym typeface="Arial"/>
            </a:endParaRPr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1B678332-042D-4358-8B46-79B72799934C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860" y="5941051"/>
            <a:ext cx="496479" cy="60559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263C44D3-4C10-43BA-84C3-41E76DB592A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60350"/>
            <a:ext cx="8229600" cy="558800"/>
          </a:xfrm>
        </p:spPr>
        <p:txBody>
          <a:bodyPr/>
          <a:lstStyle/>
          <a:p>
            <a:pPr eaLnBrk="1" hangingPunct="1"/>
            <a:r>
              <a:rPr lang="it-IT" altLang="it-IT" sz="2400" b="1" i="1"/>
              <a:t>NECESSITA’ DI ASSUMERE	                                         (1)        					 		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ABAAD2EF-099E-4ABC-BCDD-DF89764D6E9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276725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it-IT" altLang="it-IT" sz="2000"/>
              <a:t>	</a:t>
            </a:r>
          </a:p>
          <a:p>
            <a:pPr marL="342900" lvl="1" indent="0" algn="just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it-IT" altLang="it-IT" sz="160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it-IT" altLang="it-IT" sz="100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it-IT" altLang="it-IT" sz="100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it-IT" altLang="it-IT" sz="100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it-IT" altLang="it-IT" sz="100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it-IT" altLang="it-IT" sz="100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it-IT" altLang="it-IT" sz="100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it-IT" altLang="it-IT" sz="100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it-IT" altLang="it-IT" sz="100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it-IT" altLang="it-IT" sz="100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it-IT" altLang="it-IT" sz="100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it-IT" altLang="it-IT" sz="100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it-IT" altLang="it-IT" sz="100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it-IT" altLang="it-IT" sz="100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it-IT" altLang="it-IT" sz="100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it-IT" altLang="it-IT" sz="100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it-IT" altLang="it-IT" sz="100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it-IT" altLang="it-IT" sz="100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it-IT" altLang="it-IT" sz="100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it-IT" altLang="it-IT" sz="100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it-IT" altLang="it-IT" sz="100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it-IT" altLang="it-IT" sz="2000"/>
          </a:p>
        </p:txBody>
      </p:sp>
      <p:pic>
        <p:nvPicPr>
          <p:cNvPr id="5124" name="Picture 4" descr="logo%20anci%20dorato">
            <a:extLst>
              <a:ext uri="{FF2B5EF4-FFF2-40B4-BE49-F238E27FC236}">
                <a16:creationId xmlns:a16="http://schemas.microsoft.com/office/drawing/2014/main" id="{228F360C-AFFB-4579-B9D4-4C919D7537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0738" y="5949950"/>
            <a:ext cx="484187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5" name="CasellaDiTesto 1">
            <a:extLst>
              <a:ext uri="{FF2B5EF4-FFF2-40B4-BE49-F238E27FC236}">
                <a16:creationId xmlns:a16="http://schemas.microsoft.com/office/drawing/2014/main" id="{29CE04E1-1646-4391-8125-1B18B2A65B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819150"/>
            <a:ext cx="8045450" cy="5043488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marL="2857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indent="0" algn="just" eaLnBrk="1" hangingPunct="1">
              <a:lnSpc>
                <a:spcPct val="150000"/>
              </a:lnSpc>
              <a:defRPr/>
            </a:pPr>
            <a:endParaRPr lang="it-IT" altLang="it-IT" sz="1400" b="1" i="1" dirty="0">
              <a:solidFill>
                <a:schemeClr val="tx2"/>
              </a:solidFill>
              <a:latin typeface="+mn-lt"/>
              <a:cs typeface="Arial" charset="0"/>
            </a:endParaRPr>
          </a:p>
          <a:p>
            <a:pPr marL="0" indent="0" algn="just" eaLnBrk="1" hangingPunct="1">
              <a:lnSpc>
                <a:spcPct val="150000"/>
              </a:lnSpc>
              <a:defRPr/>
            </a:pPr>
            <a:endParaRPr lang="it-IT" altLang="it-IT" sz="1400" b="1" i="1" dirty="0">
              <a:solidFill>
                <a:schemeClr val="tx2"/>
              </a:solidFill>
              <a:latin typeface="+mn-lt"/>
              <a:cs typeface="Arial" charset="0"/>
            </a:endParaRPr>
          </a:p>
          <a:p>
            <a:pPr marL="0" indent="0" algn="just" eaLnBrk="1" hangingPunct="1">
              <a:lnSpc>
                <a:spcPct val="150000"/>
              </a:lnSpc>
              <a:defRPr/>
            </a:pPr>
            <a:r>
              <a:rPr lang="it-IT" altLang="it-IT" sz="1400" b="1" i="1" dirty="0">
                <a:solidFill>
                  <a:schemeClr val="tx2"/>
                </a:solidFill>
                <a:latin typeface="+mn-lt"/>
                <a:cs typeface="Arial" charset="0"/>
              </a:rPr>
              <a:t>	</a:t>
            </a:r>
          </a:p>
          <a:p>
            <a:pPr marL="0" indent="0" algn="just" eaLnBrk="1" hangingPunct="1">
              <a:lnSpc>
                <a:spcPct val="150000"/>
              </a:lnSpc>
              <a:defRPr/>
            </a:pPr>
            <a:r>
              <a:rPr lang="it-IT" altLang="it-IT" sz="2000" dirty="0">
                <a:latin typeface="+mn-lt"/>
                <a:cs typeface="Arial" charset="0"/>
              </a:rPr>
              <a:t>I dati ci dicono che dal 2007 al 2019 il comparto dei Comuni ha perso 118.000 unità di personale, circa il 24% del personale in servizio.</a:t>
            </a:r>
          </a:p>
          <a:p>
            <a:pPr marL="0" indent="0" algn="just" eaLnBrk="1" hangingPunct="1">
              <a:lnSpc>
                <a:spcPct val="150000"/>
              </a:lnSpc>
              <a:defRPr/>
            </a:pPr>
            <a:endParaRPr lang="it-IT" altLang="it-IT" sz="2000" i="1" dirty="0">
              <a:latin typeface="+mn-lt"/>
              <a:cs typeface="Arial" charset="0"/>
            </a:endParaRPr>
          </a:p>
          <a:p>
            <a:pPr marL="0" indent="0" algn="just" eaLnBrk="1" hangingPunct="1">
              <a:lnSpc>
                <a:spcPct val="150000"/>
              </a:lnSpc>
              <a:defRPr/>
            </a:pPr>
            <a:endParaRPr lang="it-IT" altLang="it-IT" sz="2000" i="1" dirty="0">
              <a:latin typeface="+mn-lt"/>
              <a:cs typeface="Arial" charset="0"/>
            </a:endParaRPr>
          </a:p>
          <a:p>
            <a:pPr marL="0" indent="0" algn="just" eaLnBrk="1" hangingPunct="1">
              <a:lnSpc>
                <a:spcPct val="150000"/>
              </a:lnSpc>
              <a:defRPr/>
            </a:pPr>
            <a:endParaRPr lang="it-IT" altLang="it-IT" sz="1400" b="1" i="1" dirty="0">
              <a:solidFill>
                <a:schemeClr val="tx2"/>
              </a:solidFill>
              <a:latin typeface="+mn-lt"/>
              <a:cs typeface="Arial" charset="0"/>
            </a:endParaRPr>
          </a:p>
          <a:p>
            <a:pPr marL="0" indent="0" algn="just" eaLnBrk="1" hangingPunct="1">
              <a:lnSpc>
                <a:spcPct val="150000"/>
              </a:lnSpc>
              <a:defRPr/>
            </a:pPr>
            <a:endParaRPr lang="it-IT" altLang="it-IT" sz="1400" b="1" i="1" dirty="0">
              <a:solidFill>
                <a:schemeClr val="tx2"/>
              </a:solidFill>
              <a:latin typeface="+mn-lt"/>
              <a:cs typeface="Arial" charset="0"/>
            </a:endParaRPr>
          </a:p>
          <a:p>
            <a:pPr marL="0" indent="0" algn="just" eaLnBrk="1" hangingPunct="1">
              <a:lnSpc>
                <a:spcPct val="150000"/>
              </a:lnSpc>
              <a:defRPr/>
            </a:pPr>
            <a:endParaRPr lang="it-IT" altLang="it-IT" sz="1400" b="1" i="1" dirty="0">
              <a:solidFill>
                <a:schemeClr val="tx2"/>
              </a:solidFill>
              <a:latin typeface="+mn-lt"/>
              <a:cs typeface="Arial" charset="0"/>
            </a:endParaRPr>
          </a:p>
          <a:p>
            <a:pPr marL="0" indent="0" algn="just" eaLnBrk="1" hangingPunct="1">
              <a:lnSpc>
                <a:spcPct val="150000"/>
              </a:lnSpc>
              <a:defRPr/>
            </a:pPr>
            <a:endParaRPr lang="it-IT" altLang="it-IT" sz="1400" b="1" i="1" dirty="0">
              <a:solidFill>
                <a:schemeClr val="tx2"/>
              </a:solidFill>
              <a:latin typeface="+mn-lt"/>
              <a:cs typeface="Arial" charset="0"/>
            </a:endParaRPr>
          </a:p>
          <a:p>
            <a:pPr marL="0" indent="0" algn="just" eaLnBrk="1" hangingPunct="1">
              <a:lnSpc>
                <a:spcPct val="150000"/>
              </a:lnSpc>
              <a:defRPr/>
            </a:pPr>
            <a:endParaRPr lang="it-IT" altLang="it-IT" sz="1400" b="1" i="1" dirty="0">
              <a:solidFill>
                <a:schemeClr val="tx2"/>
              </a:solidFill>
              <a:latin typeface="+mn-lt"/>
              <a:cs typeface="Arial" charset="0"/>
            </a:endParaRPr>
          </a:p>
          <a:p>
            <a:pPr marL="0" indent="0" algn="just" eaLnBrk="1" hangingPunct="1">
              <a:lnSpc>
                <a:spcPct val="150000"/>
              </a:lnSpc>
              <a:defRPr/>
            </a:pPr>
            <a:endParaRPr lang="it-IT" altLang="it-IT" sz="1200" dirty="0"/>
          </a:p>
          <a:p>
            <a:pPr marL="0" indent="0" algn="just" eaLnBrk="1" hangingPunct="1">
              <a:lnSpc>
                <a:spcPct val="150000"/>
              </a:lnSpc>
              <a:defRPr/>
            </a:pPr>
            <a:endParaRPr lang="it-IT" altLang="it-IT" sz="1200" dirty="0"/>
          </a:p>
        </p:txBody>
      </p:sp>
      <p:pic>
        <p:nvPicPr>
          <p:cNvPr id="12" name="Elemento grafico 11" descr="Forbici contorno">
            <a:extLst>
              <a:ext uri="{FF2B5EF4-FFF2-40B4-BE49-F238E27FC236}">
                <a16:creationId xmlns:a16="http://schemas.microsoft.com/office/drawing/2014/main" id="{56C0C1D6-782C-4497-9D0F-B6B7976C01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259785">
            <a:off x="3963988" y="3665538"/>
            <a:ext cx="1319212" cy="132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Elemento grafico 13" descr="Gruppo contorno">
            <a:extLst>
              <a:ext uri="{FF2B5EF4-FFF2-40B4-BE49-F238E27FC236}">
                <a16:creationId xmlns:a16="http://schemas.microsoft.com/office/drawing/2014/main" id="{80C507E3-6042-4344-9C2A-2BE995DACC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2725" y="2778125"/>
            <a:ext cx="1201738" cy="1201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Immagine 7">
            <a:extLst>
              <a:ext uri="{FF2B5EF4-FFF2-40B4-BE49-F238E27FC236}">
                <a16:creationId xmlns:a16="http://schemas.microsoft.com/office/drawing/2014/main" id="{6CA4BBC3-13F3-4D24-9E85-3250F6DCFB52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5949950"/>
            <a:ext cx="484187" cy="63023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0B902C00-6C59-4403-8BBE-8127B3CF9F2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04788"/>
            <a:ext cx="8229600" cy="558800"/>
          </a:xfrm>
        </p:spPr>
        <p:txBody>
          <a:bodyPr/>
          <a:lstStyle/>
          <a:p>
            <a:pPr algn="just" eaLnBrk="1" hangingPunct="1"/>
            <a:r>
              <a:rPr lang="it-IT" altLang="it-IT" sz="2200" b="1" i="1"/>
              <a:t>NECESSITA’ DI ASSUMERE: RECOVERY PLAN                    (2)	</a:t>
            </a:r>
            <a:r>
              <a:rPr lang="it-IT" altLang="it-IT" sz="2400" b="1" i="1"/>
              <a:t>		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3E105A8E-5551-4E15-A463-0A0205940C3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94766" y="620688"/>
            <a:ext cx="8312150" cy="4941887"/>
          </a:xfrm>
        </p:spPr>
        <p:txBody>
          <a:bodyPr/>
          <a:lstStyle/>
          <a:p>
            <a:pPr algn="ctr" eaLnBrk="1" hangingPunct="1">
              <a:lnSpc>
                <a:spcPct val="150000"/>
              </a:lnSpc>
              <a:buFont typeface="Wingdings" panose="05000000000000000000" pitchFamily="2" charset="2"/>
              <a:buNone/>
            </a:pPr>
            <a:endParaRPr lang="it-IT" altLang="it-IT" sz="1400" b="1" i="1" dirty="0">
              <a:solidFill>
                <a:srgbClr val="FF0000"/>
              </a:solidFill>
            </a:endParaRPr>
          </a:p>
          <a:p>
            <a:pPr algn="ctr" eaLnBrk="1" hangingPunct="1">
              <a:lnSpc>
                <a:spcPct val="150000"/>
              </a:lnSpc>
              <a:buFont typeface="Wingdings" panose="05000000000000000000" pitchFamily="2" charset="2"/>
              <a:buNone/>
            </a:pPr>
            <a:r>
              <a:rPr lang="it-IT" altLang="it-IT" sz="1600" b="1" i="1" dirty="0">
                <a:solidFill>
                  <a:srgbClr val="FF9900"/>
                </a:solidFill>
              </a:rPr>
              <a:t>PA capace: reclutamento di capitale umano</a:t>
            </a:r>
            <a:endParaRPr lang="it-IT" altLang="it-IT" sz="1600" b="1" dirty="0">
              <a:solidFill>
                <a:srgbClr val="FF9900"/>
              </a:solidFill>
            </a:endParaRPr>
          </a:p>
          <a:p>
            <a:pPr algn="just" eaLnBrk="1" hangingPunct="1">
              <a:lnSpc>
                <a:spcPct val="150000"/>
              </a:lnSpc>
              <a:buFont typeface="Wingdings" panose="05000000000000000000" pitchFamily="2" charset="2"/>
              <a:buNone/>
            </a:pPr>
            <a:r>
              <a:rPr lang="it-IT" altLang="it-IT" sz="1400" dirty="0"/>
              <a:t>prevede la  realizzazione di un </a:t>
            </a:r>
            <a:r>
              <a:rPr lang="it-IT" altLang="it-IT" sz="1400" b="1" dirty="0"/>
              <a:t>piano organico straordinario di assunzioni di personale a tempo </a:t>
            </a:r>
          </a:p>
          <a:p>
            <a:pPr algn="just" eaLnBrk="1" hangingPunct="1">
              <a:lnSpc>
                <a:spcPct val="150000"/>
              </a:lnSpc>
              <a:buFont typeface="Wingdings" panose="05000000000000000000" pitchFamily="2" charset="2"/>
              <a:buNone/>
            </a:pPr>
            <a:r>
              <a:rPr lang="it-IT" altLang="it-IT" sz="1400" b="1" dirty="0"/>
              <a:t>determinato</a:t>
            </a:r>
            <a:r>
              <a:rPr lang="it-IT" altLang="it-IT" sz="1400" dirty="0"/>
              <a:t>, destinato al rafforzamento delle amministrazioni coinvolte nella realizzazione del </a:t>
            </a:r>
          </a:p>
          <a:p>
            <a:pPr algn="just" eaLnBrk="1" hangingPunct="1">
              <a:lnSpc>
                <a:spcPct val="150000"/>
              </a:lnSpc>
              <a:buFont typeface="Wingdings" panose="05000000000000000000" pitchFamily="2" charset="2"/>
              <a:buNone/>
            </a:pPr>
            <a:r>
              <a:rPr lang="it-IT" altLang="it-IT" sz="1400" dirty="0"/>
              <a:t>Recovery Plan. </a:t>
            </a:r>
          </a:p>
          <a:p>
            <a:pPr algn="just" eaLnBrk="1" hangingPunct="1">
              <a:lnSpc>
                <a:spcPct val="150000"/>
              </a:lnSpc>
              <a:buFont typeface="Wingdings" panose="05000000000000000000" pitchFamily="2" charset="2"/>
              <a:buNone/>
            </a:pPr>
            <a:endParaRPr lang="it-IT" altLang="it-IT" sz="1400" dirty="0"/>
          </a:p>
          <a:p>
            <a:pPr algn="just" eaLnBrk="1" hangingPunct="1">
              <a:lnSpc>
                <a:spcPct val="150000"/>
              </a:lnSpc>
              <a:buFont typeface="Wingdings" panose="05000000000000000000" pitchFamily="2" charset="2"/>
              <a:buNone/>
            </a:pPr>
            <a:endParaRPr lang="it-IT" altLang="it-IT" sz="1400" dirty="0"/>
          </a:p>
          <a:p>
            <a:pPr algn="just" eaLnBrk="1" hangingPunct="1">
              <a:lnSpc>
                <a:spcPct val="150000"/>
              </a:lnSpc>
              <a:buFont typeface="Wingdings" panose="05000000000000000000" pitchFamily="2" charset="2"/>
              <a:buNone/>
            </a:pPr>
            <a:endParaRPr lang="it-IT" altLang="it-IT" sz="1400" dirty="0"/>
          </a:p>
          <a:p>
            <a:pPr algn="just" eaLnBrk="1" hangingPunct="1">
              <a:lnSpc>
                <a:spcPct val="150000"/>
              </a:lnSpc>
              <a:buFont typeface="Wingdings" panose="05000000000000000000" pitchFamily="2" charset="2"/>
              <a:buNone/>
            </a:pPr>
            <a:r>
              <a:rPr lang="it-IT" altLang="it-IT" sz="1400" dirty="0"/>
              <a:t>Lo stanziamento totale per questo intervento è di </a:t>
            </a:r>
            <a:r>
              <a:rPr lang="it-IT" altLang="it-IT" sz="1400" b="1" dirty="0"/>
              <a:t>210 milioni.</a:t>
            </a:r>
            <a:endParaRPr lang="it-IT" altLang="it-IT" sz="1400" dirty="0"/>
          </a:p>
          <a:p>
            <a:pPr algn="just" eaLnBrk="1" hangingPunct="1">
              <a:lnSpc>
                <a:spcPct val="150000"/>
              </a:lnSpc>
              <a:buFont typeface="Wingdings" panose="05000000000000000000" pitchFamily="2" charset="2"/>
              <a:buNone/>
            </a:pPr>
            <a:r>
              <a:rPr lang="it-IT" altLang="it-IT" sz="1400" dirty="0"/>
              <a:t>L’ANCI, in sede di audizione parlamentare sul PNRR, ha evidenziato la </a:t>
            </a:r>
            <a:r>
              <a:rPr lang="it-IT" altLang="it-IT" sz="1400" b="1" dirty="0"/>
              <a:t>necessità che il piano </a:t>
            </a:r>
          </a:p>
          <a:p>
            <a:pPr algn="just" eaLnBrk="1" hangingPunct="1">
              <a:lnSpc>
                <a:spcPct val="150000"/>
              </a:lnSpc>
              <a:buFont typeface="Wingdings" panose="05000000000000000000" pitchFamily="2" charset="2"/>
              <a:buNone/>
            </a:pPr>
            <a:r>
              <a:rPr lang="it-IT" altLang="it-IT" sz="1400" b="1" dirty="0"/>
              <a:t>organico straordinario di assunzioni di personale a tempo determinato tenga in opportuna </a:t>
            </a:r>
          </a:p>
          <a:p>
            <a:pPr algn="just" eaLnBrk="1" hangingPunct="1">
              <a:lnSpc>
                <a:spcPct val="150000"/>
              </a:lnSpc>
              <a:buFont typeface="Wingdings" panose="05000000000000000000" pitchFamily="2" charset="2"/>
              <a:buNone/>
            </a:pPr>
            <a:r>
              <a:rPr lang="it-IT" altLang="it-IT" sz="1400" b="1" dirty="0"/>
              <a:t>considerazione i fabbisogni specifici dei Comuni e consenta loro un  adeguato reclutamento di </a:t>
            </a:r>
          </a:p>
          <a:p>
            <a:pPr algn="just" eaLnBrk="1" hangingPunct="1">
              <a:lnSpc>
                <a:spcPct val="150000"/>
              </a:lnSpc>
              <a:buFont typeface="Wingdings" panose="05000000000000000000" pitchFamily="2" charset="2"/>
              <a:buNone/>
            </a:pPr>
            <a:r>
              <a:rPr lang="it-IT" altLang="it-IT" sz="1400" b="1" dirty="0"/>
              <a:t>risorse</a:t>
            </a:r>
            <a:r>
              <a:rPr lang="it-IT" altLang="it-IT" sz="1400" dirty="0"/>
              <a:t>, destinate a integrare e sostituire nel tempo le competenze non più nella disponibilità dei </a:t>
            </a:r>
          </a:p>
          <a:p>
            <a:pPr algn="just" eaLnBrk="1" hangingPunct="1">
              <a:lnSpc>
                <a:spcPct val="150000"/>
              </a:lnSpc>
              <a:buFont typeface="Wingdings" panose="05000000000000000000" pitchFamily="2" charset="2"/>
              <a:buNone/>
            </a:pPr>
            <a:r>
              <a:rPr lang="it-IT" altLang="it-IT" sz="1400" dirty="0"/>
              <a:t>Comuni.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it-IT" altLang="it-IT" sz="2000" dirty="0"/>
          </a:p>
        </p:txBody>
      </p:sp>
      <p:pic>
        <p:nvPicPr>
          <p:cNvPr id="6148" name="Picture 4" descr="logo%20anci%20dorato">
            <a:extLst>
              <a:ext uri="{FF2B5EF4-FFF2-40B4-BE49-F238E27FC236}">
                <a16:creationId xmlns:a16="http://schemas.microsoft.com/office/drawing/2014/main" id="{ADB3FF03-3557-450A-B74C-3FAEC3BB78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0738" y="5949950"/>
            <a:ext cx="484187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Elemento grafico 6" descr="Gruppo di persone contorno">
            <a:extLst>
              <a:ext uri="{FF2B5EF4-FFF2-40B4-BE49-F238E27FC236}">
                <a16:creationId xmlns:a16="http://schemas.microsoft.com/office/drawing/2014/main" id="{B19FD52A-5A2D-4D22-ABD2-376A8F5F97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8053" y="2705881"/>
            <a:ext cx="914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Elemento grafico 11" descr="Gruppo di persone contorno">
            <a:extLst>
              <a:ext uri="{FF2B5EF4-FFF2-40B4-BE49-F238E27FC236}">
                <a16:creationId xmlns:a16="http://schemas.microsoft.com/office/drawing/2014/main" id="{0D4744A8-C6FD-45E7-A0F2-C2A81D66F8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7516" y="2705881"/>
            <a:ext cx="914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Immagine 7">
            <a:extLst>
              <a:ext uri="{FF2B5EF4-FFF2-40B4-BE49-F238E27FC236}">
                <a16:creationId xmlns:a16="http://schemas.microsoft.com/office/drawing/2014/main" id="{E019E8DA-44AC-4008-9E69-404B78FF222B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782" y="5949949"/>
            <a:ext cx="484187" cy="70326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FF2D3D7A-75CD-489A-86A9-EF01A888E92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60350"/>
            <a:ext cx="8229600" cy="558800"/>
          </a:xfrm>
        </p:spPr>
        <p:txBody>
          <a:bodyPr/>
          <a:lstStyle/>
          <a:p>
            <a:pPr algn="just" eaLnBrk="1" hangingPunct="1"/>
            <a:r>
              <a:rPr lang="it-IT" altLang="it-IT" sz="2000" b="1" i="1"/>
              <a:t>NECESSITA’ DI ASSUMERE: AUDIZIONE CORTE DEI CONTI SU RECOVERY PLAN                                                                             (3) 			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B4FB8BCD-BC89-4EFD-BB3B-3B4FC014082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73075" y="1793875"/>
            <a:ext cx="8229600" cy="2765425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it-IT" altLang="it-IT" sz="2000"/>
              <a:t>	</a:t>
            </a:r>
          </a:p>
          <a:p>
            <a:pPr marL="342900" lvl="1" indent="0" algn="just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it-IT" altLang="it-IT" sz="160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it-IT" altLang="it-IT" sz="2000"/>
          </a:p>
        </p:txBody>
      </p:sp>
      <p:pic>
        <p:nvPicPr>
          <p:cNvPr id="7172" name="Picture 4" descr="logo%20anci%20dorato">
            <a:extLst>
              <a:ext uri="{FF2B5EF4-FFF2-40B4-BE49-F238E27FC236}">
                <a16:creationId xmlns:a16="http://schemas.microsoft.com/office/drawing/2014/main" id="{A11187E1-B315-44B7-B88C-DAC77B74A4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0738" y="5949950"/>
            <a:ext cx="484187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3" name="CasellaDiTesto 1">
            <a:extLst>
              <a:ext uri="{FF2B5EF4-FFF2-40B4-BE49-F238E27FC236}">
                <a16:creationId xmlns:a16="http://schemas.microsoft.com/office/drawing/2014/main" id="{7FE1CC1F-D8D1-4002-857C-453A0A94AB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3075" y="1628775"/>
            <a:ext cx="8045450" cy="363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71438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/>
            <a:r>
              <a:rPr lang="it-IT" altLang="it-IT" sz="2400" i="1">
                <a:solidFill>
                  <a:srgbClr val="FF0000"/>
                </a:solidFill>
                <a:cs typeface="Times New Roman" panose="02020603050405020304" pitchFamily="18" charset="0"/>
              </a:rPr>
              <a:t>«</a:t>
            </a:r>
            <a:r>
              <a:rPr lang="it-IT" altLang="it-IT" sz="2000" i="1">
                <a:solidFill>
                  <a:srgbClr val="FF0000"/>
                </a:solidFill>
                <a:cs typeface="Times New Roman" panose="02020603050405020304" pitchFamily="18" charset="0"/>
              </a:rPr>
              <a:t>La mole delle nuove risorse da gestire, per gli enti locali, aggiunte a quelle già programmate, accrescerà notevolmente il carico amministrativo, soprattutto in alcuni contesti territoriali meno dotati di competenze tecniche e gestionali per assicurare, con gli strumenti dell’amministrazione ordinaria, un rapido ed efficace impiego delle risorse straordinarie. Ma una non sufficiente reattività dell’amministrazione potrebbe compromettere l’efficacia degli interventi pianificati</a:t>
            </a:r>
            <a:r>
              <a:rPr lang="it-IT" altLang="it-IT" sz="2400" i="1">
                <a:solidFill>
                  <a:srgbClr val="FF0000"/>
                </a:solidFill>
                <a:cs typeface="Times New Roman" panose="02020603050405020304" pitchFamily="18" charset="0"/>
              </a:rPr>
              <a:t>»</a:t>
            </a:r>
            <a:r>
              <a:rPr lang="it-IT" altLang="it-IT" sz="2400" i="1">
                <a:cs typeface="Times New Roman" panose="02020603050405020304" pitchFamily="18" charset="0"/>
              </a:rPr>
              <a:t> </a:t>
            </a:r>
            <a:r>
              <a:rPr lang="it-IT" altLang="it-IT" sz="2000" i="1">
                <a:solidFill>
                  <a:srgbClr val="FF0000"/>
                </a:solidFill>
                <a:cs typeface="Times New Roman" panose="02020603050405020304" pitchFamily="18" charset="0"/>
              </a:rPr>
              <a:t>(cit. Audizione Corte dei Conti su Recovery Plan)</a:t>
            </a:r>
            <a:endParaRPr lang="en-US" altLang="it-IT" sz="2000" i="1">
              <a:solidFill>
                <a:srgbClr val="FF0000"/>
              </a:solidFill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150000"/>
              </a:lnSpc>
            </a:pPr>
            <a:endParaRPr lang="it-IT" altLang="it-IT" sz="1600"/>
          </a:p>
          <a:p>
            <a:pPr algn="just" eaLnBrk="1" hangingPunct="1">
              <a:lnSpc>
                <a:spcPct val="150000"/>
              </a:lnSpc>
            </a:pPr>
            <a:endParaRPr lang="it-IT" altLang="it-IT" sz="1200"/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D4E34D70-673A-4C33-A9B7-7B26D94B915F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5953125"/>
            <a:ext cx="484187" cy="6445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45E064C2-A0F7-4959-A984-AE7FE507605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19137"/>
          </a:xfrm>
        </p:spPr>
        <p:txBody>
          <a:bodyPr/>
          <a:lstStyle/>
          <a:p>
            <a:pPr algn="just" eaLnBrk="1" hangingPunct="1"/>
            <a:r>
              <a:rPr lang="it-IT" altLang="it-IT" sz="2000" b="1" i="1"/>
              <a:t>CAPACITÀ ASSUNZIONALI TRA VINCOLI, DEROGHE E PROCEDURE</a:t>
            </a:r>
          </a:p>
        </p:txBody>
      </p:sp>
      <p:pic>
        <p:nvPicPr>
          <p:cNvPr id="8195" name="Picture 4" descr="logo%20anci%20dorato">
            <a:extLst>
              <a:ext uri="{FF2B5EF4-FFF2-40B4-BE49-F238E27FC236}">
                <a16:creationId xmlns:a16="http://schemas.microsoft.com/office/drawing/2014/main" id="{A9B5CFB5-5E76-49B9-BC49-198A5EFE6D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0738" y="5949950"/>
            <a:ext cx="484187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Diagramma 2">
            <a:extLst>
              <a:ext uri="{FF2B5EF4-FFF2-40B4-BE49-F238E27FC236}">
                <a16:creationId xmlns:a16="http://schemas.microsoft.com/office/drawing/2014/main" id="{3B958AF6-2432-42B7-B1CA-0356C8F970BB}"/>
              </a:ext>
            </a:extLst>
          </p:cNvPr>
          <p:cNvGraphicFramePr/>
          <p:nvPr/>
        </p:nvGraphicFramePr>
        <p:xfrm>
          <a:off x="4646192" y="1376969"/>
          <a:ext cx="3768080" cy="51846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197" name="CasellaDiTesto 3">
            <a:extLst>
              <a:ext uri="{FF2B5EF4-FFF2-40B4-BE49-F238E27FC236}">
                <a16:creationId xmlns:a16="http://schemas.microsoft.com/office/drawing/2014/main" id="{B6397582-9BCE-461F-8F1C-F269F65812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650" y="1376363"/>
            <a:ext cx="4321175" cy="424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it-IT" altLang="it-IT"/>
              <a:t>- DM 17 marzo 2020:</a:t>
            </a:r>
          </a:p>
          <a:p>
            <a:r>
              <a:rPr lang="it-IT" altLang="it-IT"/>
              <a:t>nuove regole sulla determinazione della capacità assunzioanle dei Comuni</a:t>
            </a:r>
          </a:p>
          <a:p>
            <a:endParaRPr lang="it-IT" altLang="it-IT"/>
          </a:p>
          <a:p>
            <a:r>
              <a:rPr lang="it-IT" altLang="it-IT"/>
              <a:t>Superamento del meccanismo del Turn-over;</a:t>
            </a:r>
          </a:p>
          <a:p>
            <a:endParaRPr lang="it-IT" altLang="it-IT"/>
          </a:p>
          <a:p>
            <a:r>
              <a:rPr lang="it-IT" altLang="it-IT"/>
              <a:t>Determinazione della capacità assunzionale sulla base della sostenibilità finanziaria;</a:t>
            </a:r>
          </a:p>
          <a:p>
            <a:endParaRPr lang="it-IT" altLang="it-IT"/>
          </a:p>
          <a:p>
            <a:r>
              <a:rPr lang="it-IT" altLang="it-IT"/>
              <a:t>Individuazione di 2 valori soglia per fascia demografica e di 3 modalità differenti di determinazione della capacità assunzionale. </a:t>
            </a:r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8563E4A7-CE67-49E0-884D-B31D74D685EB}"/>
              </a:ext>
            </a:extLst>
          </p:cNvPr>
          <p:cNvPicPr/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5949950"/>
            <a:ext cx="496479" cy="60559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6C0E076E-7DC0-42A2-86FF-A5E088C18FF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5588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it-IT" altLang="it-IT" sz="2400" b="1" i="1"/>
              <a:t>LA LEGGE DI BILANCIO 2021 (L. n. 178/2020)</a:t>
            </a:r>
          </a:p>
        </p:txBody>
      </p:sp>
      <p:pic>
        <p:nvPicPr>
          <p:cNvPr id="9219" name="Picture 4" descr="logo%20anci%20dorato">
            <a:extLst>
              <a:ext uri="{FF2B5EF4-FFF2-40B4-BE49-F238E27FC236}">
                <a16:creationId xmlns:a16="http://schemas.microsoft.com/office/drawing/2014/main" id="{806561A1-DEC8-4923-BC52-70EE47DC46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0738" y="5949950"/>
            <a:ext cx="484187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8" name="CasellaDiTesto 1">
            <a:extLst>
              <a:ext uri="{FF2B5EF4-FFF2-40B4-BE49-F238E27FC236}">
                <a16:creationId xmlns:a16="http://schemas.microsoft.com/office/drawing/2014/main" id="{C71A7E67-0627-439B-A584-21F901589B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5813" y="1412875"/>
            <a:ext cx="7572375" cy="419576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marL="2857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it-IT" altLang="it-IT" dirty="0">
                <a:solidFill>
                  <a:schemeClr val="accent6"/>
                </a:solidFill>
              </a:rPr>
              <a:t>Rigenerazione amministrativa coesione territoriale (commi 179-184)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it-IT" altLang="it-IT" dirty="0">
                <a:solidFill>
                  <a:schemeClr val="accent6"/>
                </a:solidFill>
              </a:rPr>
              <a:t>Potenziamento uffici </a:t>
            </a:r>
            <a:r>
              <a:rPr lang="it-IT" altLang="it-IT" i="1" dirty="0">
                <a:solidFill>
                  <a:schemeClr val="accent6"/>
                </a:solidFill>
              </a:rPr>
              <a:t>eco-bonus </a:t>
            </a:r>
            <a:r>
              <a:rPr lang="it-IT" altLang="it-IT" dirty="0">
                <a:solidFill>
                  <a:schemeClr val="accent6"/>
                </a:solidFill>
              </a:rPr>
              <a:t>(commi 69-70)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it-IT" altLang="it-IT" dirty="0">
                <a:solidFill>
                  <a:schemeClr val="accent6"/>
                </a:solidFill>
              </a:rPr>
              <a:t>Stabilizzazioni personale Comuni sisma (commi 943 - 954)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it-IT" altLang="it-IT" dirty="0"/>
              <a:t>Stabilizzazioni LSU (commi 292-296)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it-IT" altLang="it-IT" dirty="0"/>
              <a:t>Lavoratori fragili (comma 481)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it-IT" altLang="it-IT" dirty="0"/>
              <a:t>Potenziamento servizi sociali territoriali (commi 797-804)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it-IT" altLang="it-IT" dirty="0"/>
              <a:t>Produttività e welfare integrativo (comma 870)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it-IT" altLang="it-IT" dirty="0"/>
              <a:t>Modifiche Legge 56/2019-Concretezza (comma 958)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it-IT" altLang="it-IT" dirty="0"/>
              <a:t>Oneri rinnovo CCNL 2019/2021 (commi 869-959)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it-IT" altLang="it-IT" dirty="0"/>
              <a:t>Polizia locale (commi 993-994)</a:t>
            </a:r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6DCFAA10-A317-4344-9A08-781EB2FDDFEF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5958613"/>
            <a:ext cx="496479" cy="59084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11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11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11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2" dur="500" fill="hold"/>
                                        <p:tgtEl>
                                          <p:spTgt spid="112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112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112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8" dur="500" fill="hold"/>
                                        <p:tgtEl>
                                          <p:spTgt spid="112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112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0" dur="500" fill="hold"/>
                                        <p:tgtEl>
                                          <p:spTgt spid="112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>
            <a:extLst>
              <a:ext uri="{FF2B5EF4-FFF2-40B4-BE49-F238E27FC236}">
                <a16:creationId xmlns:a16="http://schemas.microsoft.com/office/drawing/2014/main" id="{585CFE87-1A85-4806-867C-214B749E014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2765425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it-IT" altLang="it-IT" sz="2000"/>
              <a:t>	</a:t>
            </a:r>
          </a:p>
          <a:p>
            <a:pPr marL="342900" lvl="1" indent="0" algn="just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it-IT" altLang="it-IT" sz="160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it-IT" altLang="it-IT" sz="2000"/>
          </a:p>
        </p:txBody>
      </p:sp>
      <p:pic>
        <p:nvPicPr>
          <p:cNvPr id="10243" name="Picture 4" descr="logo%20anci%20dorato">
            <a:extLst>
              <a:ext uri="{FF2B5EF4-FFF2-40B4-BE49-F238E27FC236}">
                <a16:creationId xmlns:a16="http://schemas.microsoft.com/office/drawing/2014/main" id="{3793AA05-9442-4CC8-A76D-D1B0798B4D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0738" y="5949950"/>
            <a:ext cx="484187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4" name="CasellaDiTesto 1">
            <a:extLst>
              <a:ext uri="{FF2B5EF4-FFF2-40B4-BE49-F238E27FC236}">
                <a16:creationId xmlns:a16="http://schemas.microsoft.com/office/drawing/2014/main" id="{E7F55C13-537C-439A-8EF8-C21DDDD5F8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981075"/>
            <a:ext cx="8045450" cy="3659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lnSpc>
                <a:spcPct val="150000"/>
              </a:lnSpc>
            </a:pPr>
            <a:r>
              <a:rPr lang="it-IT" altLang="it-IT" sz="1600"/>
              <a:t>A decorrere dal </a:t>
            </a:r>
            <a:r>
              <a:rPr lang="it-IT" altLang="it-IT" sz="1600" b="1"/>
              <a:t>2021</a:t>
            </a:r>
            <a:r>
              <a:rPr lang="it-IT" altLang="it-IT" sz="1600"/>
              <a:t>, i Comuni e le Città Metropolitane beneficiari degli interventi a valere sulle risorse del PON Governance e Capacità Istituzionale 2014-2020 delle Regioni Abruzzo, Basilicata, Calabria, Campania, Molise, Puglia, Sardegna, Sicilia, possono assumere, con contratto di lavoro a tempo determinato di durata corrispondente ai programmi operativi complementari e comunque non superiore a 36 mesi, </a:t>
            </a:r>
            <a:r>
              <a:rPr lang="it-IT" altLang="it-IT" sz="1600" b="1"/>
              <a:t>personale non dirigenziale in possesso delle correlate professionalità, in deroga alle disposizioni vigenti e con oneri a carico dei Programmi PON</a:t>
            </a:r>
            <a:r>
              <a:rPr lang="it-IT" altLang="it-IT" sz="1600"/>
              <a:t>.  </a:t>
            </a:r>
          </a:p>
          <a:p>
            <a:pPr algn="just" eaLnBrk="1" hangingPunct="1">
              <a:lnSpc>
                <a:spcPct val="150000"/>
              </a:lnSpc>
            </a:pPr>
            <a:endParaRPr lang="it-IT" altLang="it-IT" sz="1600"/>
          </a:p>
          <a:p>
            <a:pPr algn="just" eaLnBrk="1" hangingPunct="1">
              <a:lnSpc>
                <a:spcPct val="150000"/>
              </a:lnSpc>
            </a:pPr>
            <a:r>
              <a:rPr lang="it-IT" altLang="it-IT" sz="1600"/>
              <a:t>Il limite complessivo delle unità di personale da assumere è di </a:t>
            </a:r>
            <a:r>
              <a:rPr lang="it-IT" altLang="it-IT" sz="1600" b="1"/>
              <a:t>2.800 unità</a:t>
            </a:r>
            <a:r>
              <a:rPr lang="it-IT" altLang="it-IT" sz="1600"/>
              <a:t>. </a:t>
            </a:r>
          </a:p>
          <a:p>
            <a:pPr algn="just" eaLnBrk="1" hangingPunct="1">
              <a:lnSpc>
                <a:spcPct val="150000"/>
              </a:lnSpc>
            </a:pPr>
            <a:endParaRPr lang="it-IT" altLang="it-IT" sz="1200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C7EEAEFA-CB8C-4098-A460-DB9DEBDF3F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03262"/>
          </a:xfrm>
        </p:spPr>
        <p:txBody>
          <a:bodyPr/>
          <a:lstStyle/>
          <a:p>
            <a:pPr>
              <a:defRPr/>
            </a:pPr>
            <a:r>
              <a:rPr lang="it-IT" altLang="it-IT" sz="2000" b="1" i="1" dirty="0"/>
              <a:t>Rigenerazione amministrativa coesione territoriale (Commi 179-184)     </a:t>
            </a:r>
            <a:r>
              <a:rPr lang="it-IT" altLang="it-IT" sz="1800" b="1" i="1" dirty="0"/>
              <a:t>(1)</a:t>
            </a:r>
            <a:br>
              <a:rPr lang="it-IT" altLang="it-IT" sz="1800" b="1" i="1" dirty="0">
                <a:latin typeface="+mn-lt"/>
              </a:rPr>
            </a:br>
            <a:endParaRPr lang="en-US" sz="1800" dirty="0"/>
          </a:p>
        </p:txBody>
      </p:sp>
      <p:pic>
        <p:nvPicPr>
          <p:cNvPr id="4" name="Elemento grafico 3" descr="Calendario giornaliero con riempimento a tinta unita">
            <a:extLst>
              <a:ext uri="{FF2B5EF4-FFF2-40B4-BE49-F238E27FC236}">
                <a16:creationId xmlns:a16="http://schemas.microsoft.com/office/drawing/2014/main" id="{A8A41BE4-9BE9-4B7B-8826-D49CC98065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8538" y="4941888"/>
            <a:ext cx="1104900" cy="1106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magine 5" descr="Immagine che contiene mappa&#10;&#10;Descrizione generata automaticamente">
            <a:extLst>
              <a:ext uri="{FF2B5EF4-FFF2-40B4-BE49-F238E27FC236}">
                <a16:creationId xmlns:a16="http://schemas.microsoft.com/office/drawing/2014/main" id="{20966120-759F-4936-B172-AB9D44E757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4900613"/>
            <a:ext cx="1079500" cy="1001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Immagine 7">
            <a:extLst>
              <a:ext uri="{FF2B5EF4-FFF2-40B4-BE49-F238E27FC236}">
                <a16:creationId xmlns:a16="http://schemas.microsoft.com/office/drawing/2014/main" id="{02763296-3625-4E21-84FF-8B180AB85C3B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5949950"/>
            <a:ext cx="496479" cy="60559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>
            <a:extLst>
              <a:ext uri="{FF2B5EF4-FFF2-40B4-BE49-F238E27FC236}">
                <a16:creationId xmlns:a16="http://schemas.microsoft.com/office/drawing/2014/main" id="{252646F4-BCDB-4E30-B2EC-1FAE22BF068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2765425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it-IT" altLang="it-IT" sz="2000"/>
              <a:t>	</a:t>
            </a:r>
          </a:p>
          <a:p>
            <a:pPr marL="342900" lvl="1" indent="0" algn="just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it-IT" altLang="it-IT" sz="160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it-IT" altLang="it-IT" sz="2000"/>
          </a:p>
        </p:txBody>
      </p:sp>
      <p:pic>
        <p:nvPicPr>
          <p:cNvPr id="11267" name="Picture 4" descr="logo%20anci%20dorato">
            <a:extLst>
              <a:ext uri="{FF2B5EF4-FFF2-40B4-BE49-F238E27FC236}">
                <a16:creationId xmlns:a16="http://schemas.microsoft.com/office/drawing/2014/main" id="{DA8C6CB3-43AB-4B2F-8FEA-A485AF7423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0738" y="5949950"/>
            <a:ext cx="484187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8" name="CasellaDiTesto 1">
            <a:extLst>
              <a:ext uri="{FF2B5EF4-FFF2-40B4-BE49-F238E27FC236}">
                <a16:creationId xmlns:a16="http://schemas.microsoft.com/office/drawing/2014/main" id="{D518FFC8-7057-4F97-BF00-26EFF442E0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768350"/>
            <a:ext cx="8045450" cy="5303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lnSpc>
                <a:spcPct val="150000"/>
              </a:lnSpc>
            </a:pPr>
            <a:endParaRPr lang="it-IT" altLang="it-IT" sz="1200" dirty="0"/>
          </a:p>
          <a:p>
            <a:pPr algn="just" eaLnBrk="1" hangingPunct="1">
              <a:lnSpc>
                <a:spcPct val="150000"/>
              </a:lnSpc>
            </a:pPr>
            <a:r>
              <a:rPr lang="it-IT" altLang="it-IT" dirty="0"/>
              <a:t>Tutte le PA, inoltre, </a:t>
            </a:r>
            <a:r>
              <a:rPr lang="it-IT" altLang="it-IT" b="1" dirty="0"/>
              <a:t>possono attivare procedure di reclutamento speciale </a:t>
            </a:r>
            <a:r>
              <a:rPr lang="it-IT" altLang="it-IT" dirty="0"/>
              <a:t>riservato, a tempo indeterminato, di personale non dirigenziale mediante concorso pubblico, con riserva dei posti nel limite del 50% di quelli messi a concorso, </a:t>
            </a:r>
            <a:r>
              <a:rPr lang="it-IT" altLang="it-IT" b="1" dirty="0"/>
              <a:t>in favore dei soggetti titolari dei contratti a tempo determinato che abbiano maturato 24 mesi di servizio alle dipendenze dell’amministrazione che emana il bando</a:t>
            </a:r>
            <a:r>
              <a:rPr lang="it-IT" altLang="it-IT" dirty="0"/>
              <a:t>, oppure per titoli ed esami, valorizzando con apposito punteggio l’esperienza maturata.</a:t>
            </a:r>
          </a:p>
          <a:p>
            <a:pPr algn="just" eaLnBrk="1" hangingPunct="1">
              <a:lnSpc>
                <a:spcPct val="150000"/>
              </a:lnSpc>
            </a:pPr>
            <a:endParaRPr lang="it-IT" altLang="it-IT" dirty="0"/>
          </a:p>
          <a:p>
            <a:pPr algn="just" eaLnBrk="1" hangingPunct="1">
              <a:lnSpc>
                <a:spcPct val="150000"/>
              </a:lnSpc>
            </a:pPr>
            <a:r>
              <a:rPr lang="it-IT" altLang="it-IT" dirty="0"/>
              <a:t>Tali procedure speciali di reclutamento sono avviate nel rispetto della programmazione triennale del fabbisogno e </a:t>
            </a:r>
            <a:r>
              <a:rPr lang="it-IT" altLang="it-IT" b="1" dirty="0"/>
              <a:t>nel limite massimo complessivo del 50% delle risorse finanziarie disponibili </a:t>
            </a:r>
            <a:r>
              <a:rPr lang="it-IT" altLang="it-IT" dirty="0"/>
              <a:t>ai sensi della normativa vigente in materia di assunzioni a tempo indeterminato. </a:t>
            </a:r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381CA3A8-B319-426F-A472-141699F70E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03262"/>
          </a:xfrm>
        </p:spPr>
        <p:txBody>
          <a:bodyPr/>
          <a:lstStyle/>
          <a:p>
            <a:pPr>
              <a:defRPr/>
            </a:pPr>
            <a:r>
              <a:rPr lang="it-IT" altLang="it-IT" sz="2000" b="1" i="1" dirty="0"/>
              <a:t>Rigenerazione amministrativa coesione territoriale (Commi 179-184)       (2)</a:t>
            </a:r>
            <a:br>
              <a:rPr lang="it-IT" altLang="it-IT" sz="1800" b="1" i="1" dirty="0">
                <a:latin typeface="+mn-lt"/>
              </a:rPr>
            </a:br>
            <a:endParaRPr lang="en-US" sz="1800" dirty="0"/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B8414A6F-7222-4FD0-BB6B-0A6C48707386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5974591"/>
            <a:ext cx="496479" cy="60559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Bordi">
  <a:themeElements>
    <a:clrScheme name="Bordi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Bordi">
      <a:majorFont>
        <a:latin typeface="Garamond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ordi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rdi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rdi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rdi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rdi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rdi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rdi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rdi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rdi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122</TotalTime>
  <Words>3480</Words>
  <Application>Microsoft Office PowerPoint</Application>
  <PresentationFormat>Presentazione su schermo (4:3)</PresentationFormat>
  <Paragraphs>330</Paragraphs>
  <Slides>27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27</vt:i4>
      </vt:variant>
    </vt:vector>
  </HeadingPairs>
  <TitlesOfParts>
    <vt:vector size="34" baseType="lpstr">
      <vt:lpstr>Arial</vt:lpstr>
      <vt:lpstr>Garamond</vt:lpstr>
      <vt:lpstr>Wingdings</vt:lpstr>
      <vt:lpstr>Calibri</vt:lpstr>
      <vt:lpstr>Times New Roman</vt:lpstr>
      <vt:lpstr>Bookman Old Style</vt:lpstr>
      <vt:lpstr>Bordi</vt:lpstr>
      <vt:lpstr> Giornata di approfondimento in modalità webinar   Finanza Locale e Personale: tra politiche di emergenza e vincoli Le principali novità di interesse dei Comuni introdotte dalla legge di bilancio 2021     </vt:lpstr>
      <vt:lpstr>  2^ Sessione  Le disposizioni in materia di personale       </vt:lpstr>
      <vt:lpstr>NECESSITA’ DI ASSUMERE                                          (1)                </vt:lpstr>
      <vt:lpstr>NECESSITA’ DI ASSUMERE: RECOVERY PLAN                    (2)   </vt:lpstr>
      <vt:lpstr>NECESSITA’ DI ASSUMERE: AUDIZIONE CORTE DEI CONTI SU RECOVERY PLAN                                                                             (3)    </vt:lpstr>
      <vt:lpstr>CAPACITÀ ASSUNZIONALI TRA VINCOLI, DEROGHE E PROCEDURE</vt:lpstr>
      <vt:lpstr>LA LEGGE DI BILANCIO 2021 (L. n. 178/2020)</vt:lpstr>
      <vt:lpstr>Rigenerazione amministrativa coesione territoriale (Commi 179-184)     (1) </vt:lpstr>
      <vt:lpstr>Rigenerazione amministrativa coesione territoriale (Commi 179-184)       (2) </vt:lpstr>
      <vt:lpstr>Potenziamento uffici eco-bonus (Commi 69-70)     </vt:lpstr>
      <vt:lpstr>Stabilizzazioni personale Comuni sisma (Commi 943 -954)  (1)      </vt:lpstr>
      <vt:lpstr>Stabilizzazioni personale Comuni sisma (Commi 943 -954)  (2)     </vt:lpstr>
      <vt:lpstr>Potenziamento servizi sociali territoriali (commi 797-804)    (1)</vt:lpstr>
      <vt:lpstr>Potenziamento servizi sociali territoriali (commi 797-804)    (2)</vt:lpstr>
      <vt:lpstr>Potenziamento servizi sociali territoriali (commi 797-804)    (3)</vt:lpstr>
      <vt:lpstr>Oneri rinnovo CCNL 2019/2021 (commi 869-959)</vt:lpstr>
      <vt:lpstr>Produttività e welfare integrativo (comma 870)</vt:lpstr>
      <vt:lpstr>La sostenibilità finanziaria nel DM 17 marzo 2020</vt:lpstr>
      <vt:lpstr>La sostenibilità finanziaria nel DM 17 marzo 2020</vt:lpstr>
      <vt:lpstr>La sostenibilità finanziaria nel DM 17 marzo 2020</vt:lpstr>
      <vt:lpstr>La sostenibilità finanziaria nel DM 17 marzo 2020</vt:lpstr>
      <vt:lpstr>La sostenibilità finanziaria nel DM 17 marzo 2020</vt:lpstr>
      <vt:lpstr>La sostenibilità finanziaria nel DM 17 marzo 2020</vt:lpstr>
      <vt:lpstr>Rigenerazione amministrativa coesione territoriale (Commi 179-184)        </vt:lpstr>
      <vt:lpstr>La sostenibilità finanziaria nel DM 17 marzo 2020</vt:lpstr>
      <vt:lpstr>La sostenibilità finanziaria nel DM 17 marzo 2020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nuova normativa sui servizi pubblici locali</dc:title>
  <dc:creator>a.dibari</dc:creator>
  <cp:lastModifiedBy>Maria Rosaria Di Cecca</cp:lastModifiedBy>
  <cp:revision>1143</cp:revision>
  <cp:lastPrinted>2021-02-18T12:39:34Z</cp:lastPrinted>
  <dcterms:created xsi:type="dcterms:W3CDTF">2010-08-30T13:34:32Z</dcterms:created>
  <dcterms:modified xsi:type="dcterms:W3CDTF">2021-02-19T18:22:12Z</dcterms:modified>
</cp:coreProperties>
</file>