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657" r:id="rId2"/>
    <p:sldId id="645" r:id="rId3"/>
    <p:sldId id="658" r:id="rId4"/>
    <p:sldId id="649" r:id="rId5"/>
    <p:sldId id="651" r:id="rId6"/>
    <p:sldId id="652" r:id="rId7"/>
    <p:sldId id="653" r:id="rId8"/>
    <p:sldId id="654" r:id="rId9"/>
    <p:sldId id="646" r:id="rId10"/>
    <p:sldId id="650" r:id="rId11"/>
    <p:sldId id="655" r:id="rId12"/>
    <p:sldId id="656" r:id="rId13"/>
    <p:sldId id="659" r:id="rId14"/>
    <p:sldId id="660" r:id="rId15"/>
  </p:sldIdLst>
  <p:sldSz cx="9144000" cy="6858000" type="screen4x3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861310"/>
    <a:srgbClr val="FFFFCC"/>
    <a:srgbClr val="FFCCFF"/>
    <a:srgbClr val="FF5050"/>
    <a:srgbClr val="99273A"/>
    <a:srgbClr val="00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44" autoAdjust="0"/>
  </p:normalViewPr>
  <p:slideViewPr>
    <p:cSldViewPr>
      <p:cViewPr varScale="1">
        <p:scale>
          <a:sx n="69" d="100"/>
          <a:sy n="69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10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49B4B13-A400-4768-BA2D-5F6C9F91DA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8352E96-AE4C-4CED-B3F2-37AEF0BA60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5E21254A-DCFE-4FA8-85BB-5DE704801E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E7A30B1-BAE9-4A61-B535-87DD96F989F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8F580799-AAF3-4365-98F4-B34BEFE08B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8725DB0-0BF2-4B88-AC95-C6C4D50975B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D347A38-EE35-47D6-ABC5-DDC085E8FF9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BFFFF0-3315-4AE1-8C7C-F1AB5D94345F}" type="datetimeFigureOut">
              <a:rPr lang="en-US" altLang="it-IT"/>
              <a:pPr>
                <a:defRPr/>
              </a:pPr>
              <a:t>2/21/2021</a:t>
            </a:fld>
            <a:endParaRPr lang="en-US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D7B3C986-691E-4CFC-BA01-01E20DCD50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56" tIns="43928" rIns="87856" bIns="43928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E5F8F48B-28A8-4FFD-A7DD-4E29ED1B5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7A6DB4-E1BD-4CB5-863F-C9B192C8E2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651BD5-E806-407A-A616-33F1D9B65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CE5E7D2D-FE5B-40C2-8277-9DDD0A46652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AEE9304-A8AB-4300-B680-E55402FB2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33559CCB-E4F6-4EED-BCD7-AB23CAB5B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6459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it-IT" altLang="en-US" noProof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 dirty="0"/>
              <a:t>Fare clic per modificare lo stile del sottotitolo dello schema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39EF4BA-CBB3-4C6B-8DC9-624D8181F7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D10FFC-3248-448B-833C-66F4E4557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CF4CCE-1C20-4339-ABA6-C02DDBDC1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E39D-73E2-428A-BD51-10E31E1C104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9865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DBFEA3-70F0-45CC-B39A-1000930CA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0DF351-6C17-479D-A4F2-E057E723C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612C8B-DBC3-448B-BF95-2F02EBB54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C00CA-DE2B-426B-9294-60C3992E1B9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0709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29EA6-2DD1-449C-9104-CBA5870F1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6837EF-6CED-4361-9CF1-1740F0A69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04DAD6-0C24-4FD2-8179-8E87DD4FE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ACEE-5D5F-49E6-9708-9541F691C49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3771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0EB85C-CCB7-44DD-9F35-D820D5812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9B1D91-5CCB-454D-8F5D-CDEE65413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D53E2-F400-44B9-93A1-943888DCF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A671-7FA5-415D-B0E7-99983665B4D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3262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95E740-0948-42EA-812D-8BD9A3726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B8400E-D5D4-4CDC-A6C6-577E98B23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C5184F-84C7-4CAB-B694-DAAE0EC17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2817-60C4-4894-9864-E0FABE1B4D9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4168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4A0DF3-BD34-4EBD-AB4C-89FEDC925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82D997-D37A-46DF-9B0F-5E28663E9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34AE1-51F0-47A3-99B4-A5A24E292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3B54-8B46-4004-8C8B-69E378CF58D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7335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9B1D6A-300E-4483-8D15-869CF6F29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8A355D-DB02-4533-AFEE-E836223BF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35CDF2-B517-4206-B29E-287C5C331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46FC-BFE0-454A-8D6C-A9D50367DDD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0203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E26188-0D70-4A62-BD8F-6445A9BD4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715572-0BC0-4F98-85EE-C93CD7E878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478BA8-C352-4EB6-A262-DF8BEAB06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2641-D07F-456D-AD6D-FE5C4FCD4EF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9426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CC4F99-D32A-4D36-8544-28DECC799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232D5A-A85F-40FF-B4FA-B2A31EE90B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2DCAE8-E6A4-499F-986C-BEEC9927AC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14C8C-436F-4D54-98B0-B6A8AC9D507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3521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A0F7FB-AC4C-48EC-9B1C-60AFDBF35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8371E5-58C6-4BE4-B215-3F516DD6C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4CE6D9-E038-45E1-8EB0-8C4E5539A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26B2-A864-43D8-A40B-91AD10D2579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452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EC9D91-38F0-409E-99CE-9803FB6D1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B80BA7-64EF-456F-9354-6F8DDA9AE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CBD5E-82C3-4BED-8EE0-9A638E4E9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FD60-2140-4267-AD37-ECB8CB194C2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508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CA0EB7-77A0-491D-A40B-F6161E06B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86BEC2-C252-4071-9774-21D6EFFE8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65393ECC-8082-480C-98A1-136CF53605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4B44FA44-EC69-4646-A2ED-AF45F65FD1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8D845B45-5597-49FE-8EE9-CFC886B0D4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A81226D2-8018-48AE-9C3F-1248D173672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43323B35-C011-4AE9-9297-26F372962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0BF1744-42B7-4EC3-B057-1D654718B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magine 2">
            <a:extLst>
              <a:ext uri="{FF2B5EF4-FFF2-40B4-BE49-F238E27FC236}">
                <a16:creationId xmlns:a16="http://schemas.microsoft.com/office/drawing/2014/main" id="{6B57210B-F22C-4F42-A282-39AA8F6ED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765175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4E09135C-895D-4570-AD3F-DFD4EBB550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2204864"/>
            <a:ext cx="8424936" cy="4142061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it-IT" sz="2400" b="1" dirty="0">
                <a:solidFill>
                  <a:srgbClr val="006A94"/>
                </a:solidFill>
              </a:rPr>
              <a:t>Convegno Web</a:t>
            </a:r>
            <a:br>
              <a:rPr lang="it-IT" altLang="it-IT" sz="2800" b="1" i="1" dirty="0">
                <a:solidFill>
                  <a:srgbClr val="006A94"/>
                </a:solidFill>
              </a:rPr>
            </a:br>
            <a:br>
              <a:rPr lang="it-IT" altLang="it-IT" sz="400" i="1" dirty="0">
                <a:solidFill>
                  <a:srgbClr val="006A94"/>
                </a:solidFill>
              </a:rPr>
            </a:br>
            <a:r>
              <a:rPr lang="it-IT" altLang="it-IT" sz="2400" b="1" i="1" dirty="0">
                <a:solidFill>
                  <a:srgbClr val="006A94"/>
                </a:solidFill>
              </a:rPr>
              <a:t> </a:t>
            </a:r>
            <a:r>
              <a:rPr lang="it-IT" sz="1800" b="1" i="1" dirty="0">
                <a:solidFill>
                  <a:srgbClr val="006A94"/>
                </a:solidFill>
              </a:rPr>
              <a:t>Finanza Locale e Personale: tra politiche di emergenza e vincoli</a:t>
            </a:r>
            <a:br>
              <a:rPr lang="it-IT" sz="2800" b="1" i="1" dirty="0">
                <a:solidFill>
                  <a:srgbClr val="006A94"/>
                </a:solidFill>
              </a:rPr>
            </a:br>
            <a:r>
              <a:rPr lang="it-IT" sz="500" b="1" i="1" dirty="0">
                <a:solidFill>
                  <a:srgbClr val="006A94"/>
                </a:solidFill>
              </a:rPr>
              <a:t> </a:t>
            </a:r>
            <a:br>
              <a:rPr lang="it-IT" sz="2400" b="1" i="1" dirty="0">
                <a:solidFill>
                  <a:srgbClr val="006A94"/>
                </a:solidFill>
              </a:rPr>
            </a:br>
            <a:r>
              <a:rPr lang="it-IT" sz="1800" b="1" i="1" dirty="0">
                <a:solidFill>
                  <a:srgbClr val="006A94"/>
                </a:solidFill>
              </a:rPr>
              <a:t>Le principali novità di interesse introdotte dalla legge di bilancio 2021 </a:t>
            </a:r>
            <a:br>
              <a:rPr lang="it-IT" sz="2000" b="1" i="1" dirty="0">
                <a:solidFill>
                  <a:srgbClr val="006A94"/>
                </a:solidFill>
              </a:rPr>
            </a:br>
            <a:br>
              <a:rPr lang="it-IT" sz="2000" b="1" i="1" dirty="0">
                <a:solidFill>
                  <a:srgbClr val="006A94"/>
                </a:solidFill>
              </a:rPr>
            </a:br>
            <a:br>
              <a:rPr lang="it-IT" sz="2000" b="1" i="1" dirty="0">
                <a:solidFill>
                  <a:srgbClr val="006A94"/>
                </a:solidFill>
              </a:rPr>
            </a:br>
            <a:br>
              <a:rPr lang="it-IT" sz="2000" b="1" i="1" dirty="0">
                <a:solidFill>
                  <a:srgbClr val="006A94"/>
                </a:solidFill>
              </a:rPr>
            </a:br>
            <a:br>
              <a:rPr lang="it-IT" sz="1800" b="1" dirty="0">
                <a:solidFill>
                  <a:srgbClr val="006A94"/>
                </a:solidFill>
              </a:rPr>
            </a:br>
            <a:r>
              <a:rPr lang="it-IT" sz="2000" b="1" dirty="0">
                <a:solidFill>
                  <a:srgbClr val="006A94"/>
                </a:solidFill>
              </a:rPr>
              <a:t>Le regole dell’emergenza Covid-19 </a:t>
            </a:r>
            <a:br>
              <a:rPr lang="it-IT" sz="2000" b="1" dirty="0">
                <a:solidFill>
                  <a:srgbClr val="006A94"/>
                </a:solidFill>
              </a:rPr>
            </a:br>
            <a:r>
              <a:rPr lang="it-IT" sz="2000" b="1" dirty="0">
                <a:solidFill>
                  <a:srgbClr val="006A94"/>
                </a:solidFill>
              </a:rPr>
              <a:t>Certificazione e gestione biennale dei fondi straordinari</a:t>
            </a:r>
            <a:br>
              <a:rPr lang="it-IT" sz="2200" b="1" dirty="0">
                <a:solidFill>
                  <a:srgbClr val="006A94"/>
                </a:solidFill>
              </a:rPr>
            </a:br>
            <a:br>
              <a:rPr lang="it-IT" sz="2200" b="1" dirty="0">
                <a:solidFill>
                  <a:srgbClr val="006A94"/>
                </a:solidFill>
              </a:rPr>
            </a:br>
            <a:br>
              <a:rPr lang="it-IT" sz="2200" b="1" dirty="0">
                <a:solidFill>
                  <a:srgbClr val="006A94"/>
                </a:solidFill>
              </a:rPr>
            </a:br>
            <a:r>
              <a:rPr lang="it-IT" altLang="it-IT" sz="1700" b="1" dirty="0">
                <a:solidFill>
                  <a:srgbClr val="006A94"/>
                </a:solidFill>
              </a:rPr>
              <a:t>Giuseppe Ferraina – </a:t>
            </a:r>
            <a:r>
              <a:rPr lang="it-IT" sz="1700" b="1" dirty="0">
                <a:solidFill>
                  <a:srgbClr val="006A94"/>
                </a:solidFill>
              </a:rPr>
              <a:t>IFEL, Responsabile Ufficio Impatto manovre finanziarie </a:t>
            </a:r>
            <a:br>
              <a:rPr lang="it-IT" sz="1700" b="1" dirty="0">
                <a:solidFill>
                  <a:srgbClr val="006A94"/>
                </a:solidFill>
              </a:rPr>
            </a:br>
            <a:br>
              <a:rPr lang="it-IT" sz="1700" b="1" dirty="0">
                <a:solidFill>
                  <a:srgbClr val="006A94"/>
                </a:solidFill>
              </a:rPr>
            </a:br>
            <a:br>
              <a:rPr lang="it-IT" sz="1700" b="1" dirty="0">
                <a:solidFill>
                  <a:srgbClr val="006A94"/>
                </a:solidFill>
              </a:rPr>
            </a:br>
            <a:r>
              <a:rPr lang="it-IT" altLang="it-IT" sz="1700" b="1" i="1" dirty="0">
                <a:solidFill>
                  <a:srgbClr val="006A94"/>
                </a:solidFill>
                <a:latin typeface="+mj-lt"/>
                <a:ea typeface="+mj-ea"/>
                <a:cs typeface="+mj-cs"/>
              </a:rPr>
              <a:t>Roma, 22 febbraio 2021</a:t>
            </a:r>
            <a:br>
              <a:rPr lang="it-IT" altLang="it-IT" sz="1700" b="1" i="1" dirty="0">
                <a:solidFill>
                  <a:srgbClr val="006A94"/>
                </a:solidFill>
                <a:latin typeface="+mj-lt"/>
                <a:ea typeface="+mj-ea"/>
                <a:cs typeface="+mj-cs"/>
              </a:rPr>
            </a:br>
            <a:endParaRPr lang="it-IT" altLang="it-IT" sz="1700" dirty="0">
              <a:solidFill>
                <a:schemeClr val="tx1"/>
              </a:solidFill>
            </a:endParaRPr>
          </a:p>
        </p:txBody>
      </p:sp>
      <p:pic>
        <p:nvPicPr>
          <p:cNvPr id="5125" name="Picture 5" descr="logo anci">
            <a:extLst>
              <a:ext uri="{FF2B5EF4-FFF2-40B4-BE49-F238E27FC236}">
                <a16:creationId xmlns:a16="http://schemas.microsoft.com/office/drawing/2014/main" id="{4FD6E409-79C5-4DD2-854D-A398DBC2B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603250"/>
            <a:ext cx="841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405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Certificazione sul 2021 e successiva verifica finale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94DFBDE-4D43-477C-B8EA-CA72BE40ED87}"/>
              </a:ext>
            </a:extLst>
          </p:cNvPr>
          <p:cNvSpPr txBox="1">
            <a:spLocks/>
          </p:cNvSpPr>
          <p:nvPr/>
        </p:nvSpPr>
        <p:spPr bwMode="auto">
          <a:xfrm>
            <a:off x="457200" y="1106124"/>
            <a:ext cx="8229600" cy="469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Il </a:t>
            </a:r>
            <a:r>
              <a:rPr lang="it-IT" sz="1800" b="1" kern="0" dirty="0"/>
              <a:t>comma 829</a:t>
            </a:r>
            <a:r>
              <a:rPr lang="it-IT" sz="1800" kern="0" dirty="0"/>
              <a:t> fissa al </a:t>
            </a:r>
            <a:r>
              <a:rPr lang="it-IT" sz="1800" b="1" kern="0" dirty="0"/>
              <a:t>30 giugno 2022</a:t>
            </a:r>
            <a:r>
              <a:rPr lang="it-IT" sz="1800" kern="0" dirty="0"/>
              <a:t> il termine entro cui effettuare la </a:t>
            </a:r>
            <a:r>
              <a:rPr lang="it-IT" sz="1800" b="1" kern="0" dirty="0"/>
              <a:t>verifica delle risorse ricevute e utilizzate nel 2021</a:t>
            </a:r>
            <a:r>
              <a:rPr lang="it-IT" sz="1800" kern="0" dirty="0"/>
              <a:t> in ragione dell’emergenza, valutando anche in questo caso sia le </a:t>
            </a:r>
            <a:r>
              <a:rPr lang="it-IT" sz="1800" b="1" kern="0" dirty="0"/>
              <a:t>minori entrate</a:t>
            </a:r>
            <a:r>
              <a:rPr lang="it-IT" sz="1800" kern="0" dirty="0"/>
              <a:t> sia le </a:t>
            </a:r>
            <a:r>
              <a:rPr lang="it-IT" sz="1800" b="1" kern="0" dirty="0"/>
              <a:t>maggiori / minori spese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Contestualmente il </a:t>
            </a:r>
            <a:r>
              <a:rPr lang="it-IT" sz="1800" b="1" kern="0" dirty="0"/>
              <a:t>comma 831</a:t>
            </a:r>
            <a:r>
              <a:rPr lang="it-IT" sz="1800" kern="0" dirty="0"/>
              <a:t> pospone al </a:t>
            </a:r>
            <a:r>
              <a:rPr lang="it-IT" sz="1800" b="1" kern="0" dirty="0"/>
              <a:t>30 giugno 2022</a:t>
            </a:r>
            <a:r>
              <a:rPr lang="it-IT" sz="1800" kern="0" dirty="0"/>
              <a:t> il termine entro cui operare un’</a:t>
            </a:r>
            <a:r>
              <a:rPr lang="it-IT" sz="1800" b="1" kern="0" dirty="0"/>
              <a:t>eventuale regolazione dei rapporti finanziari</a:t>
            </a:r>
            <a:r>
              <a:rPr lang="it-IT" sz="1800" kern="0" dirty="0"/>
              <a:t> tra Comuni e tra Province e Città metropolitane, oppure tra i due richiamati comparti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Il passaggio in questione potrebbe comportare, </a:t>
            </a:r>
            <a:r>
              <a:rPr lang="it-IT" sz="1800" b="1" kern="0" dirty="0"/>
              <a:t>per alcuni enti locali</a:t>
            </a:r>
            <a:r>
              <a:rPr lang="it-IT" sz="1800" kern="0" dirty="0"/>
              <a:t>, una </a:t>
            </a:r>
            <a:r>
              <a:rPr lang="it-IT" sz="1800" b="1" kern="0" dirty="0"/>
              <a:t>rimodulazione delle spettanze straordinarie acquisite</a:t>
            </a:r>
            <a:r>
              <a:rPr lang="it-IT" sz="1800" kern="0" dirty="0"/>
              <a:t> nel corso del biennio </a:t>
            </a:r>
            <a:r>
              <a:rPr lang="it-IT" sz="1800" b="1" kern="0" dirty="0"/>
              <a:t>2020-2021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Le modalità non sono note e in ogni caso occorrerà una </a:t>
            </a:r>
            <a:r>
              <a:rPr lang="it-IT" sz="1800" b="1" kern="0" dirty="0"/>
              <a:t>«regola ad hoc»</a:t>
            </a:r>
            <a:r>
              <a:rPr lang="it-IT" sz="1800" kern="0" dirty="0"/>
              <a:t>, auspicabilmente </a:t>
            </a:r>
            <a:r>
              <a:rPr lang="it-IT" sz="1800" b="1" kern="0" dirty="0"/>
              <a:t>senza compromettere</a:t>
            </a:r>
            <a:r>
              <a:rPr lang="it-IT" sz="1800" kern="0" dirty="0"/>
              <a:t> nel 2022 la </a:t>
            </a:r>
            <a:r>
              <a:rPr lang="it-IT" sz="1800" b="1" kern="0" dirty="0"/>
              <a:t>capacità di spesa ordinaria</a:t>
            </a:r>
            <a:r>
              <a:rPr lang="it-IT" sz="1800" kern="0" dirty="0"/>
              <a:t> dell’ente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it-IT" sz="2400" kern="0" dirty="0"/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20CFA298-3B7E-45C0-8766-0C87FB75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10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65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5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Le FAQ sul sito della RGS in attesa del nuovo DM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EC74CA7E-B706-42BC-AC85-31A6EAA5F592}"/>
              </a:ext>
            </a:extLst>
          </p:cNvPr>
          <p:cNvSpPr txBox="1">
            <a:spLocks/>
          </p:cNvSpPr>
          <p:nvPr/>
        </p:nvSpPr>
        <p:spPr bwMode="auto">
          <a:xfrm>
            <a:off x="404886" y="1196752"/>
            <a:ext cx="7983538" cy="427707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6429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900" kern="0" dirty="0"/>
              <a:t>A seguito di </a:t>
            </a:r>
            <a:r>
              <a:rPr lang="it-IT" sz="1900" b="1" kern="0" dirty="0"/>
              <a:t>numerosi quesiti</a:t>
            </a:r>
            <a:r>
              <a:rPr lang="it-IT" sz="1900" kern="0" dirty="0"/>
              <a:t> intervenuti e </a:t>
            </a:r>
            <a:r>
              <a:rPr lang="it-IT" sz="1900" b="1" kern="0" dirty="0"/>
              <a:t>sopravvenute istanze operative</a:t>
            </a:r>
            <a:r>
              <a:rPr lang="it-IT" sz="1900" kern="0" dirty="0"/>
              <a:t>, nella seduta del 15 gennaio u.s. il Tavolo tecnico ex articolo 106 del DL 34/2020 ha ritenuto necessario predisporre: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900" i="1" kern="0" dirty="0"/>
              <a:t>la pubblicazione di apposite </a:t>
            </a:r>
            <a:r>
              <a:rPr lang="it-IT" sz="1900" b="1" i="1" kern="0" dirty="0"/>
              <a:t>FAQ sul sito RGS</a:t>
            </a:r>
            <a:r>
              <a:rPr lang="it-IT" sz="1900" i="1" kern="0" dirty="0"/>
              <a:t>, consultabili al seguente indirizzo</a:t>
            </a:r>
          </a:p>
          <a:p>
            <a:pPr marL="0" indent="6238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500" b="1" i="1" dirty="0">
                <a:solidFill>
                  <a:srgbClr val="0070C0"/>
                </a:solidFill>
              </a:rPr>
              <a:t>http://www.rgs.mef.gov.it/VERSIONEI/supporto_e_contatti/supporto_al_cittadino/faq/</a:t>
            </a:r>
          </a:p>
          <a:p>
            <a:pPr marL="0" indent="623888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500" b="1" i="1" dirty="0">
                <a:solidFill>
                  <a:srgbClr val="0070C0"/>
                </a:solidFill>
              </a:rPr>
              <a:t>(Area “Pareggio di bilancio”; Ambito “Certificazione Covid 19”)</a:t>
            </a:r>
            <a:endParaRPr lang="it-IT" sz="1500" b="1" i="1" kern="0" dirty="0">
              <a:solidFill>
                <a:srgbClr val="0070C0"/>
              </a:solidFill>
            </a:endParaRPr>
          </a:p>
          <a:p>
            <a:pPr marL="623888" indent="-180975" algn="just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900" i="1" kern="0" dirty="0"/>
              <a:t>l’adozione di un </a:t>
            </a:r>
            <a:r>
              <a:rPr lang="it-IT" sz="1900" b="1" i="1" kern="0" dirty="0"/>
              <a:t>DM integrativo / sostitutivo del precedente </a:t>
            </a:r>
          </a:p>
          <a:p>
            <a:pPr marL="623888" indent="-180975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900" i="1" kern="0" dirty="0"/>
              <a:t>la successiva pubblicazione sul sito RGS dei </a:t>
            </a:r>
            <a:r>
              <a:rPr lang="it-IT" sz="1900" b="1" i="1" kern="0" dirty="0"/>
              <a:t>nuovi modelli di certificazione</a:t>
            </a:r>
            <a:r>
              <a:rPr lang="it-IT" sz="1900" i="1" kern="0" dirty="0"/>
              <a:t>, con evidenza delle modifiche apportate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78815DA-71B8-4664-9A1D-1AF647CB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11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80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5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Le FAQ sul sito della RGS in attesa del nuovo DM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8E14EC2D-7C0B-4652-ADCD-A5265A225E91}"/>
              </a:ext>
            </a:extLst>
          </p:cNvPr>
          <p:cNvSpPr txBox="1">
            <a:spLocks/>
          </p:cNvSpPr>
          <p:nvPr/>
        </p:nvSpPr>
        <p:spPr bwMode="auto">
          <a:xfrm>
            <a:off x="395536" y="1124744"/>
            <a:ext cx="8075240" cy="482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Il</a:t>
            </a:r>
            <a:r>
              <a:rPr lang="it-IT" sz="1800" b="1" kern="0" dirty="0"/>
              <a:t> nuovo Decreto ministeriale</a:t>
            </a:r>
            <a:r>
              <a:rPr lang="it-IT" sz="1800" kern="0" dirty="0"/>
              <a:t>: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recepirà le disposizioni della legge di bilancio 2021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aggiornerà il quadro dei ristori specifici di entrata e di spesa intervenuti nel corso del 2020 e quindi inseriti nel meccanismo della certificazione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introdurrà le modifiche anticipate dalle </a:t>
            </a:r>
            <a:r>
              <a:rPr lang="it-IT" sz="1800" b="1" i="1" kern="0" dirty="0"/>
              <a:t>FAQ pubblicate sul sito della RGS</a:t>
            </a:r>
            <a:r>
              <a:rPr lang="it-IT" sz="1800" i="1" kern="0" dirty="0"/>
              <a:t>, in particolare la possibilità di:</a:t>
            </a:r>
          </a:p>
          <a:p>
            <a:pPr marL="984250" lvl="2" indent="-180975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it-IT" sz="1600" b="1" i="1" kern="0" dirty="0"/>
              <a:t>sterilizzare</a:t>
            </a:r>
            <a:r>
              <a:rPr lang="it-IT" sz="1600" i="1" kern="0" dirty="0"/>
              <a:t> il surplus di </a:t>
            </a:r>
            <a:r>
              <a:rPr lang="it-IT" sz="1600" b="1" i="1" kern="0" dirty="0"/>
              <a:t>entrate «straordinarie»</a:t>
            </a:r>
            <a:r>
              <a:rPr lang="it-IT" sz="1600" i="1" kern="0" dirty="0"/>
              <a:t> acquisite dall’ente</a:t>
            </a:r>
          </a:p>
          <a:p>
            <a:pPr marL="984250" lvl="2" indent="-180975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it-IT" sz="1600" b="1" i="1" kern="0" dirty="0"/>
              <a:t>valorizzare</a:t>
            </a:r>
            <a:r>
              <a:rPr lang="it-IT" sz="1600" i="1" kern="0" dirty="0"/>
              <a:t> il </a:t>
            </a:r>
            <a:r>
              <a:rPr lang="it-IT" sz="1600" b="1" i="1" kern="0" dirty="0"/>
              <a:t>FPV</a:t>
            </a:r>
            <a:r>
              <a:rPr lang="it-IT" sz="1600" i="1" kern="0" dirty="0"/>
              <a:t> alimentato da risorse COVID </a:t>
            </a:r>
            <a:r>
              <a:rPr lang="it-IT" sz="1600" b="1" i="1" kern="0" dirty="0"/>
              <a:t>anche in conto capitale</a:t>
            </a:r>
          </a:p>
          <a:p>
            <a:pPr marL="984250" lvl="2" indent="-180975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it-IT" sz="1600" b="1" i="1" kern="0" dirty="0"/>
              <a:t>utilizzare</a:t>
            </a:r>
            <a:r>
              <a:rPr lang="it-IT" sz="1600" i="1" kern="0" dirty="0"/>
              <a:t> la </a:t>
            </a:r>
            <a:r>
              <a:rPr lang="it-IT" sz="1600" b="1" i="1" kern="0" dirty="0"/>
              <a:t>quota Tari</a:t>
            </a:r>
            <a:r>
              <a:rPr lang="it-IT" sz="1600" i="1" kern="0" dirty="0"/>
              <a:t> del ristoro anche </a:t>
            </a:r>
            <a:r>
              <a:rPr lang="it-IT" sz="1600" b="1" i="1" kern="0" dirty="0"/>
              <a:t>per il conguaglio PEF 2020</a:t>
            </a:r>
          </a:p>
          <a:p>
            <a:pPr marL="623888" indent="-180975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saranno quindi allegati i modelli aggiornati della certificazione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514E60F2-7639-44F6-8FDC-AE3BBABE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12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4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5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I webinar IFEL sulla Certificazione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514E60F2-7639-44F6-8FDC-AE3BBABE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13</a:t>
            </a:fld>
            <a:endParaRPr lang="it-IT" altLang="en-US" dirty="0">
              <a:latin typeface="Arial" panose="020B0604020202020204" pitchFamily="34" charset="0"/>
            </a:endParaRP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F87F6214-D1EA-4CD4-B909-292E7A72F4D4}"/>
              </a:ext>
            </a:extLst>
          </p:cNvPr>
          <p:cNvSpPr txBox="1">
            <a:spLocks/>
          </p:cNvSpPr>
          <p:nvPr/>
        </p:nvSpPr>
        <p:spPr bwMode="auto">
          <a:xfrm>
            <a:off x="395536" y="1196752"/>
            <a:ext cx="8229600" cy="45365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1429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2000" b="1" kern="0" dirty="0"/>
              <a:t>1</a:t>
            </a:r>
            <a:r>
              <a:rPr lang="it-IT" sz="2000" b="1" kern="0" baseline="30000" dirty="0"/>
              <a:t>a</a:t>
            </a:r>
            <a:r>
              <a:rPr lang="it-IT" sz="2000" b="1" kern="0" dirty="0"/>
              <a:t> sessione (16 dicembre 2020): </a:t>
            </a:r>
          </a:p>
          <a:p>
            <a:pPr marL="360363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i="1" kern="0" dirty="0"/>
              <a:t>La certificazione dei fondi straordinari per l’emergenza Covid-19: aspetti operativi e prospettive</a:t>
            </a:r>
          </a:p>
          <a:p>
            <a:pPr marL="360363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600" b="1" i="1" kern="0" dirty="0">
                <a:solidFill>
                  <a:srgbClr val="0070C0"/>
                </a:solidFill>
              </a:rPr>
              <a:t>https://www.fondazioneifel.it/documenti-e-pubblicazioni/item/10521-video-la-certificazione-dei-fondi-straordinari-per-l-emergenza-covid-19-aspetti-operativi-e-prospettive</a:t>
            </a:r>
          </a:p>
          <a:p>
            <a:pPr algn="just">
              <a:lnSpc>
                <a:spcPct val="14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2000" b="1" kern="0" dirty="0"/>
              <a:t>2</a:t>
            </a:r>
            <a:r>
              <a:rPr lang="it-IT" sz="2000" b="1" kern="0" baseline="30000" dirty="0"/>
              <a:t>a</a:t>
            </a:r>
            <a:r>
              <a:rPr lang="it-IT" sz="2000" b="1" kern="0" dirty="0"/>
              <a:t> sessione (21 dicembre 2020): </a:t>
            </a:r>
          </a:p>
          <a:p>
            <a:pPr marL="360363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i="1" kern="0" dirty="0"/>
              <a:t>Analisi dei quesiti sollevati dai partecipanti alla prima sessione</a:t>
            </a:r>
          </a:p>
          <a:p>
            <a:pPr marL="360363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600" b="1" i="1" kern="0" dirty="0">
                <a:solidFill>
                  <a:srgbClr val="0070C0"/>
                </a:solidFill>
              </a:rPr>
              <a:t>https://www.fondazioneifel.it/documenti-e-pubblicazioni/item/10536-video-la-certificazione-dei-fondi-straordinari-per-l-emergenza-covid-19-aspetti-operativi-e-prospettive </a:t>
            </a:r>
          </a:p>
          <a:p>
            <a:pPr algn="just">
              <a:lnSpc>
                <a:spcPct val="14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2000" b="1" kern="0" dirty="0"/>
              <a:t>3</a:t>
            </a:r>
            <a:r>
              <a:rPr lang="it-IT" sz="2000" b="1" kern="0" baseline="30000" dirty="0"/>
              <a:t>a</a:t>
            </a:r>
            <a:r>
              <a:rPr lang="it-IT" sz="2000" b="1" kern="0" dirty="0"/>
              <a:t> sessione (2 febbraio 2021): </a:t>
            </a:r>
          </a:p>
          <a:p>
            <a:pPr marL="360363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i="1" kern="0" dirty="0"/>
              <a:t>I fondi straordinari per l’emergenza Covid-19: FAQ e modifiche al modello di certificazione</a:t>
            </a:r>
          </a:p>
          <a:p>
            <a:pPr marL="360363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600" b="1" i="1" kern="0" dirty="0">
                <a:solidFill>
                  <a:srgbClr val="0070C0"/>
                </a:solidFill>
              </a:rPr>
              <a:t>https://www.fondazioneifel.it/documenti-e-pubblicazioni/item/10569-video-i-fondi-straordinari-per-l-emergenza-covid-19-faq-e-modifiche-al-modello-di-certificazione</a:t>
            </a:r>
            <a:endParaRPr lang="it-IT" sz="1500" i="1" kern="0" dirty="0">
              <a:solidFill>
                <a:schemeClr val="accent1"/>
              </a:solidFill>
            </a:endParaRPr>
          </a:p>
          <a:p>
            <a:pPr marL="360363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it-IT" sz="1500" i="1" kern="0" dirty="0">
              <a:solidFill>
                <a:schemeClr val="accent1"/>
              </a:solidFill>
            </a:endParaRPr>
          </a:p>
          <a:p>
            <a:pPr marL="360363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it-IT" sz="1500" i="1" kern="0" dirty="0">
              <a:solidFill>
                <a:schemeClr val="accent1"/>
              </a:solidFill>
            </a:endParaRPr>
          </a:p>
          <a:p>
            <a:pPr marL="360363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it-IT" sz="1500" i="1" kern="0" dirty="0">
              <a:solidFill>
                <a:schemeClr val="accent1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800" kern="0" dirty="0"/>
          </a:p>
        </p:txBody>
      </p:sp>
    </p:spTree>
    <p:extLst>
      <p:ext uri="{BB962C8B-B14F-4D97-AF65-F5344CB8AC3E}">
        <p14:creationId xmlns:p14="http://schemas.microsoft.com/office/powerpoint/2010/main" val="400662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901CFD7-BA46-4F97-929E-03B508B04658}"/>
              </a:ext>
            </a:extLst>
          </p:cNvPr>
          <p:cNvSpPr txBox="1"/>
          <p:nvPr/>
        </p:nvSpPr>
        <p:spPr>
          <a:xfrm>
            <a:off x="673100" y="1700213"/>
            <a:ext cx="7859713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solidFill>
                  <a:schemeClr val="accent4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GRAZIE</a:t>
            </a:r>
            <a:r>
              <a:rPr lang="it-IT" sz="24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i="1" dirty="0">
                <a:solidFill>
                  <a:schemeClr val="accent4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PER L’ATTENZIONE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3000" b="1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1792288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006A94"/>
                </a:solidFill>
                <a:latin typeface="Arial" charset="0"/>
                <a:cs typeface="Arial" charset="0"/>
              </a:rPr>
              <a:t>Giuseppe Ferraina</a:t>
            </a:r>
          </a:p>
          <a:p>
            <a:pPr marL="1792288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rgbClr val="006A94"/>
                </a:solidFill>
              </a:rPr>
              <a:t>IFEL, Responsabile Ufficio Impatto manovre finanziarie </a:t>
            </a:r>
            <a:endParaRPr lang="it-IT" b="1" i="1" dirty="0">
              <a:solidFill>
                <a:srgbClr val="006A94"/>
              </a:solidFill>
              <a:latin typeface="Arial" charset="0"/>
              <a:cs typeface="Arial" charset="0"/>
            </a:endParaRPr>
          </a:p>
          <a:p>
            <a:pPr marL="114300" algn="just" eaLnBrk="1" hangingPunct="1">
              <a:lnSpc>
                <a:spcPct val="200000"/>
              </a:lnSpc>
              <a:defRPr/>
            </a:pPr>
            <a:endParaRPr lang="it-IT" sz="1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89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Flessibilità delle regole finanziarie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1A531B3-168B-4565-804E-0ABD08BA776C}"/>
              </a:ext>
            </a:extLst>
          </p:cNvPr>
          <p:cNvSpPr txBox="1">
            <a:spLocks/>
          </p:cNvSpPr>
          <p:nvPr/>
        </p:nvSpPr>
        <p:spPr bwMode="auto">
          <a:xfrm>
            <a:off x="457200" y="1124074"/>
            <a:ext cx="8229600" cy="504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5750" lvl="1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900" kern="0" dirty="0"/>
              <a:t>Il </a:t>
            </a:r>
            <a:r>
              <a:rPr lang="it-IT" sz="1900" b="1" kern="0" dirty="0"/>
              <a:t>Tavolo ex articolo 106</a:t>
            </a:r>
            <a:r>
              <a:rPr lang="it-IT" sz="1900" kern="0" dirty="0"/>
              <a:t> proseguirà la sua </a:t>
            </a:r>
            <a:r>
              <a:rPr lang="it-IT" sz="1900" b="1" kern="0" dirty="0"/>
              <a:t>attività</a:t>
            </a:r>
            <a:r>
              <a:rPr lang="it-IT" sz="1900" kern="0" dirty="0"/>
              <a:t> non solo nel </a:t>
            </a:r>
            <a:r>
              <a:rPr lang="it-IT" sz="1900" b="1" kern="0" dirty="0"/>
              <a:t>2021</a:t>
            </a:r>
            <a:r>
              <a:rPr lang="it-IT" sz="1900" kern="0" dirty="0"/>
              <a:t>, ma anche «sul» 2021</a:t>
            </a:r>
          </a:p>
          <a:p>
            <a:pPr marL="648000" lvl="2" indent="-28575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lo </a:t>
            </a:r>
            <a:r>
              <a:rPr lang="it-IT" sz="1600" b="1" i="1" kern="0" dirty="0"/>
              <a:t>stanziamento di ulteriori risorse (450 mln. da assegnare tra febbraio e giugno) </a:t>
            </a:r>
            <a:r>
              <a:rPr lang="it-IT" sz="1600" i="1" kern="0" dirty="0"/>
              <a:t>dà un segnale di stabilità e attenzione, anche in relazione agli effetti posposti dell’emergenza (mancata ripresa dei </a:t>
            </a:r>
            <a:r>
              <a:rPr lang="it-IT" sz="1600" b="1" i="1" kern="0" dirty="0"/>
              <a:t>flussi turistici</a:t>
            </a:r>
            <a:r>
              <a:rPr lang="it-IT" sz="1600" i="1" kern="0" dirty="0"/>
              <a:t>, calo della base imponibile </a:t>
            </a:r>
            <a:r>
              <a:rPr lang="it-IT" sz="1600" b="1" i="1" kern="0" dirty="0"/>
              <a:t>add.le Irpef</a:t>
            </a:r>
            <a:r>
              <a:rPr lang="it-IT" sz="1600" i="1" kern="0" dirty="0"/>
              <a:t>, perdite </a:t>
            </a:r>
            <a:r>
              <a:rPr lang="it-IT" sz="1600" b="1" i="1" kern="0" dirty="0"/>
              <a:t>aziende pubbliche </a:t>
            </a:r>
            <a:r>
              <a:rPr lang="it-IT" sz="1600" i="1" kern="0" dirty="0"/>
              <a:t>locali, esiti del ciclo della </a:t>
            </a:r>
            <a:r>
              <a:rPr lang="it-IT" sz="1600" b="1" i="1" kern="0" dirty="0"/>
              <a:t>riscossione TARI</a:t>
            </a:r>
            <a:r>
              <a:rPr lang="it-IT" sz="1600" i="1" kern="0" dirty="0"/>
              <a:t>)</a:t>
            </a:r>
          </a:p>
          <a:p>
            <a:pPr marL="285750" lvl="1" indent="-28575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900" kern="0" dirty="0"/>
              <a:t>La </a:t>
            </a:r>
            <a:r>
              <a:rPr lang="it-IT" sz="1900" b="1" kern="0" dirty="0"/>
              <a:t>legge di bilancio 2021</a:t>
            </a:r>
            <a:r>
              <a:rPr lang="it-IT" sz="1900" kern="0" dirty="0"/>
              <a:t> opera una </a:t>
            </a:r>
            <a:r>
              <a:rPr lang="it-IT" sz="1900" b="1" kern="0" dirty="0"/>
              <a:t>positiva sistemazione delle regole</a:t>
            </a:r>
            <a:r>
              <a:rPr lang="it-IT" sz="1900" kern="0" dirty="0"/>
              <a:t> in questione, tuttavia </a:t>
            </a:r>
            <a:r>
              <a:rPr lang="it-IT" sz="1900" b="1" kern="0" dirty="0"/>
              <a:t>permangono alcune criticità</a:t>
            </a:r>
          </a:p>
          <a:p>
            <a:pPr marL="648000" lvl="2" indent="-28575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le regole di </a:t>
            </a:r>
            <a:r>
              <a:rPr lang="it-IT" sz="1600" b="1" i="1" kern="0" dirty="0"/>
              <a:t>flessibilità </a:t>
            </a:r>
            <a:r>
              <a:rPr lang="it-IT" sz="1600" i="1" kern="0" dirty="0"/>
              <a:t>adottate nel </a:t>
            </a:r>
            <a:r>
              <a:rPr lang="it-IT" sz="1600" b="1" i="1" kern="0" dirty="0"/>
              <a:t>2020 </a:t>
            </a:r>
            <a:r>
              <a:rPr lang="it-IT" sz="1600" i="1" kern="0" dirty="0"/>
              <a:t>sono</a:t>
            </a:r>
            <a:r>
              <a:rPr lang="it-IT" sz="1600" b="1" i="1" kern="0" dirty="0"/>
              <a:t> solo in parte </a:t>
            </a:r>
            <a:r>
              <a:rPr lang="it-IT" sz="1600" i="1" kern="0" dirty="0"/>
              <a:t>stabilizzate:</a:t>
            </a:r>
            <a:r>
              <a:rPr lang="it-IT" sz="1600" b="1" i="1" kern="0" dirty="0"/>
              <a:t> </a:t>
            </a:r>
          </a:p>
          <a:p>
            <a:pPr marL="984250" lvl="2" indent="-180975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it-IT" sz="1600" i="1" kern="0" dirty="0"/>
              <a:t>il </a:t>
            </a:r>
            <a:r>
              <a:rPr lang="it-IT" sz="1600" b="1" i="1" kern="0" dirty="0"/>
              <a:t>libero utilizzo</a:t>
            </a:r>
            <a:r>
              <a:rPr lang="it-IT" sz="1600" i="1" kern="0" dirty="0"/>
              <a:t> è confermato </a:t>
            </a:r>
            <a:r>
              <a:rPr lang="it-IT" sz="1600" b="1" i="1" kern="0" dirty="0"/>
              <a:t>per</a:t>
            </a:r>
            <a:r>
              <a:rPr lang="it-IT" sz="1600" i="1" kern="0" dirty="0"/>
              <a:t> gli </a:t>
            </a:r>
            <a:r>
              <a:rPr lang="it-IT" sz="1600" b="1" i="1" kern="0" dirty="0"/>
              <a:t>oneri di urbanizzazione ma non</a:t>
            </a:r>
            <a:r>
              <a:rPr lang="it-IT" sz="1600" i="1" kern="0" dirty="0"/>
              <a:t> pienamente </a:t>
            </a:r>
            <a:r>
              <a:rPr lang="it-IT" sz="1600" b="1" i="1" kern="0" dirty="0"/>
              <a:t>per</a:t>
            </a:r>
            <a:r>
              <a:rPr lang="it-IT" sz="1600" i="1" kern="0" dirty="0"/>
              <a:t> gli </a:t>
            </a:r>
            <a:r>
              <a:rPr lang="it-IT" sz="1600" b="1" i="1" kern="0" dirty="0"/>
              <a:t>avanzi disponibili</a:t>
            </a:r>
          </a:p>
          <a:p>
            <a:pPr marL="984250" lvl="2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it-IT" sz="1600" i="1" kern="0" dirty="0"/>
              <a:t>le </a:t>
            </a:r>
            <a:r>
              <a:rPr lang="it-IT" sz="1600" b="1" i="1" kern="0" dirty="0"/>
              <a:t>variazioni di bilancio non sono liberamente consentite in esercizio provvisorio</a:t>
            </a:r>
            <a:r>
              <a:rPr lang="it-IT" sz="1600" i="1" kern="0" dirty="0"/>
              <a:t>, se non per l’utilizzo autorizzato delle quote vincolate o accantonate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3F2D6A5-9643-40DC-8E7E-B29CA141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2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5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5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Arial"/>
              </a:rPr>
              <a:t>Legge di bilancio e dimensione biennale dell’emergenza</a:t>
            </a:r>
            <a:endParaRPr lang="it-IT" altLang="it-IT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CC94196-E6E0-4856-9753-F5B1050455D6}"/>
              </a:ext>
            </a:extLst>
          </p:cNvPr>
          <p:cNvSpPr txBox="1">
            <a:spLocks/>
          </p:cNvSpPr>
          <p:nvPr/>
        </p:nvSpPr>
        <p:spPr bwMode="auto">
          <a:xfrm>
            <a:off x="395536" y="980058"/>
            <a:ext cx="8229600" cy="518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7955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2000" kern="0" dirty="0"/>
              <a:t>Il </a:t>
            </a:r>
            <a:r>
              <a:rPr lang="it-IT" sz="2000" b="1" kern="0" dirty="0"/>
              <a:t>comma 823 estende</a:t>
            </a:r>
            <a:r>
              <a:rPr lang="it-IT" sz="2000" kern="0" dirty="0"/>
              <a:t> alla perdita di gettito 2021 </a:t>
            </a:r>
            <a:r>
              <a:rPr lang="it-IT" sz="2000" b="1" kern="0" dirty="0"/>
              <a:t>il perimetro di utilizzo delle risorse</a:t>
            </a:r>
            <a:r>
              <a:rPr lang="it-IT" sz="2000" kern="0" dirty="0"/>
              <a:t> del Fondone, con riferimento: 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sia alla quota aggiuntiva ora stanziata (450 milioni ex comma 822) 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sia all’avanzo “obbligatoriamente” vincolato correlato alla quota 2020 del Fondo non utilizzata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2000" kern="0" dirty="0"/>
              <a:t>Sono fatte </a:t>
            </a:r>
            <a:r>
              <a:rPr lang="it-IT" sz="2000" b="1" kern="0" dirty="0"/>
              <a:t>integralmente salve le finalità di utilizzo</a:t>
            </a:r>
            <a:r>
              <a:rPr lang="it-IT" sz="2000" kern="0" dirty="0"/>
              <a:t> delle risorse Covid già </a:t>
            </a:r>
            <a:r>
              <a:rPr lang="it-IT" sz="2000" b="1" kern="0" dirty="0"/>
              <a:t>disciplinate per l’anno 2020</a:t>
            </a:r>
            <a:r>
              <a:rPr lang="it-IT" sz="2000" kern="0" dirty="0"/>
              <a:t>: 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ristoro delle minori entrate proprie 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finanziamento delle maggiori spese dovute all’emergenza sanitaria in corso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2000" kern="0" dirty="0"/>
              <a:t>L’utilizzo dell’</a:t>
            </a:r>
            <a:r>
              <a:rPr lang="it-IT" sz="2000" b="1" kern="0" dirty="0"/>
              <a:t>avanzo vincolato derivante dai fondi ex articolo 106 </a:t>
            </a:r>
            <a:r>
              <a:rPr lang="it-IT" sz="2000" kern="0" dirty="0"/>
              <a:t>è </a:t>
            </a:r>
            <a:r>
              <a:rPr lang="it-IT" sz="2000" b="1" kern="0" dirty="0"/>
              <a:t>consentito</a:t>
            </a:r>
            <a:r>
              <a:rPr lang="it-IT" sz="2000" kern="0" dirty="0"/>
              <a:t>, in deroga ai commi 897 e 898 della legge di bilancio 2019, </a:t>
            </a:r>
            <a:r>
              <a:rPr lang="it-IT" sz="2000" b="1" kern="0" dirty="0"/>
              <a:t>anche agli enti in</a:t>
            </a:r>
            <a:r>
              <a:rPr lang="it-IT" sz="2000" kern="0" dirty="0"/>
              <a:t> </a:t>
            </a:r>
            <a:r>
              <a:rPr lang="it-IT" sz="2000" b="1" kern="0" dirty="0"/>
              <a:t>disavanzo complessivo, occorre tuttavia estendere il perimetro della deroga</a:t>
            </a:r>
            <a:r>
              <a:rPr lang="it-IT" sz="2000" kern="0" dirty="0"/>
              <a:t> al complesso delle risorse straordinarie acquisite</a:t>
            </a:r>
          </a:p>
          <a:p>
            <a:pPr marL="442913" indent="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None/>
            </a:pPr>
            <a:endParaRPr lang="it-IT" sz="1700" i="1" kern="0" dirty="0"/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3FB90D1D-07F8-4A30-AC52-550A7116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3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9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Legge di bilancio e dimensione biennale dell’emergenza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E766D805-D418-40BC-8604-6AE241103A63}"/>
              </a:ext>
            </a:extLst>
          </p:cNvPr>
          <p:cNvSpPr txBox="1">
            <a:spLocks/>
          </p:cNvSpPr>
          <p:nvPr/>
        </p:nvSpPr>
        <p:spPr bwMode="auto">
          <a:xfrm>
            <a:off x="422176" y="1052736"/>
            <a:ext cx="8229600" cy="498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Il</a:t>
            </a:r>
            <a:r>
              <a:rPr lang="it-IT" sz="1800" b="1" kern="0" dirty="0"/>
              <a:t> modello 2021 </a:t>
            </a:r>
            <a:r>
              <a:rPr lang="it-IT" sz="1800" kern="0" dirty="0"/>
              <a:t>(da adottare con decreto MEF entro ottobre 2021) svolgerà anche una importante </a:t>
            </a:r>
            <a:r>
              <a:rPr lang="it-IT" sz="1800" b="1" kern="0" dirty="0"/>
              <a:t>funzione di certificazione complessiva, </a:t>
            </a:r>
            <a:r>
              <a:rPr lang="it-IT" sz="1800" kern="0" dirty="0"/>
              <a:t>vale a dire riferita al </a:t>
            </a:r>
            <a:r>
              <a:rPr lang="it-IT" sz="1800" b="1" kern="0" dirty="0"/>
              <a:t>biennio 2020-2021</a:t>
            </a:r>
            <a:r>
              <a:rPr lang="it-IT" sz="1800" kern="0" dirty="0"/>
              <a:t>:</a:t>
            </a:r>
          </a:p>
          <a:p>
            <a:pPr marL="623888" indent="-180975" algn="just">
              <a:lnSpc>
                <a:spcPct val="12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dovrà quindi contenere </a:t>
            </a:r>
            <a:r>
              <a:rPr lang="it-IT" sz="1600" b="1" i="1" kern="0" dirty="0"/>
              <a:t>elementi informativi in grado di operare un’esaustiva ricognizione</a:t>
            </a:r>
            <a:r>
              <a:rPr lang="it-IT" sz="1600" i="1" kern="0" dirty="0"/>
              <a:t> circa l’acquisizione e l’utilizzo, negli anni 2020 e 2021, delle risorse stanziate per il fondo in questione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in particolare per quanto concerne l’impiego della quota 2020 non utilizzata ma resa disponibile per l’anno 2021 sotto forma di avanzo vincolato</a:t>
            </a:r>
            <a:endParaRPr lang="it-IT" sz="1600" kern="0" dirty="0"/>
          </a:p>
          <a:p>
            <a:pPr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Le </a:t>
            </a:r>
            <a:r>
              <a:rPr lang="it-IT" sz="1800" b="1" kern="0" dirty="0"/>
              <a:t>sanzioni</a:t>
            </a:r>
            <a:r>
              <a:rPr lang="it-IT" sz="1800" kern="0" dirty="0"/>
              <a:t> per</a:t>
            </a:r>
            <a:r>
              <a:rPr lang="it-IT" sz="1800" b="1" kern="0" dirty="0"/>
              <a:t> </a:t>
            </a:r>
            <a:r>
              <a:rPr lang="it-IT" sz="1800" kern="0" dirty="0"/>
              <a:t>l’anno</a:t>
            </a:r>
            <a:r>
              <a:rPr lang="it-IT" sz="1800" b="1" kern="0" dirty="0"/>
              <a:t> 2021 </a:t>
            </a:r>
            <a:r>
              <a:rPr lang="it-IT" sz="1800" kern="0" dirty="0"/>
              <a:t>sono </a:t>
            </a:r>
            <a:r>
              <a:rPr lang="it-IT" sz="1800" b="1" kern="0" dirty="0"/>
              <a:t>analoghe</a:t>
            </a:r>
            <a:r>
              <a:rPr lang="it-IT" sz="1800" kern="0" dirty="0"/>
              <a:t> a quelle dell’anno precedente e puniscono il ritardato invio della certificazione (entro il 31 maggio 2022)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il </a:t>
            </a:r>
            <a:r>
              <a:rPr lang="it-IT" sz="1600" b="1" i="1" kern="0" dirty="0"/>
              <a:t>comma 829</a:t>
            </a:r>
            <a:r>
              <a:rPr lang="it-IT" sz="1600" i="1" kern="0" dirty="0"/>
              <a:t> fissa al </a:t>
            </a:r>
            <a:r>
              <a:rPr lang="it-IT" sz="1600" b="1" i="1" kern="0" dirty="0"/>
              <a:t>30 giugno 2022</a:t>
            </a:r>
            <a:r>
              <a:rPr lang="it-IT" sz="1600" i="1" kern="0" dirty="0"/>
              <a:t> il termine entro cui effettuare la verifica delle risorse ricevute e utilizzate nel 2021 in ragione dell’emergenza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la </a:t>
            </a:r>
            <a:r>
              <a:rPr lang="it-IT" sz="1600" b="1" i="1" kern="0" dirty="0"/>
              <a:t>restituzione delle risorse</a:t>
            </a:r>
            <a:r>
              <a:rPr lang="it-IT" sz="1600" i="1" kern="0" dirty="0"/>
              <a:t> è prevista anche in questo caso </a:t>
            </a:r>
            <a:r>
              <a:rPr lang="it-IT" sz="1600" b="1" i="1" kern="0" dirty="0"/>
              <a:t>in tre annualità</a:t>
            </a:r>
            <a:r>
              <a:rPr lang="it-IT" sz="1600" i="1" kern="0" dirty="0"/>
              <a:t>, a partire </a:t>
            </a:r>
            <a:r>
              <a:rPr lang="it-IT" sz="1600" b="1" i="1" kern="0" dirty="0"/>
              <a:t>dal 2023</a:t>
            </a:r>
            <a:r>
              <a:rPr lang="it-IT" sz="1600" i="1" kern="0" dirty="0"/>
              <a:t> e secondo le medesime modalità applicate per l’anno 2020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it-IT" sz="1600" dirty="0"/>
          </a:p>
          <a:p>
            <a:pPr marL="0" indent="0"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sz="1600" kern="0" dirty="0"/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67038CD4-32B1-43DB-9EF0-DB3B2867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4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7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Le modalità applicative dell’avanzo presunto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9F98539-1772-4BD6-AC6B-98F3016F59B4}"/>
              </a:ext>
            </a:extLst>
          </p:cNvPr>
          <p:cNvSpPr txBox="1">
            <a:spLocks/>
          </p:cNvSpPr>
          <p:nvPr/>
        </p:nvSpPr>
        <p:spPr bwMode="auto">
          <a:xfrm>
            <a:off x="457200" y="1052736"/>
            <a:ext cx="82296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900" b="1" kern="0" dirty="0"/>
              <a:t>Articolo 187 del TUEL 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i="1" kern="0" dirty="0"/>
              <a:t>Le </a:t>
            </a:r>
            <a:r>
              <a:rPr lang="it-IT" sz="1700" b="1" i="1" kern="0" dirty="0"/>
              <a:t>quote del risultato presunto</a:t>
            </a:r>
            <a:r>
              <a:rPr lang="it-IT" sz="1700" i="1" kern="0" dirty="0"/>
              <a:t> derivanti dall'esercizio precedente, costituite da accantonamenti risultanti dall'ultimo consuntivo approvato o </a:t>
            </a:r>
            <a:r>
              <a:rPr lang="it-IT" sz="1700" b="1" i="1" kern="0" dirty="0"/>
              <a:t>derivanti da fondi vincolati</a:t>
            </a:r>
            <a:r>
              <a:rPr lang="it-IT" sz="1700" i="1" kern="0" dirty="0"/>
              <a:t> possono essere </a:t>
            </a:r>
            <a:r>
              <a:rPr lang="it-IT" sz="1700" b="1" i="1" kern="0" dirty="0"/>
              <a:t>utilizzate</a:t>
            </a:r>
            <a:r>
              <a:rPr lang="it-IT" sz="1700" i="1" kern="0" dirty="0"/>
              <a:t> per le finalità cui sono destinate </a:t>
            </a:r>
            <a:r>
              <a:rPr lang="it-IT" sz="1700" b="1" i="1" kern="0" dirty="0"/>
              <a:t>prima dell'approvazione del conto consuntivo</a:t>
            </a:r>
            <a:r>
              <a:rPr lang="it-IT" sz="1700" i="1" kern="0" dirty="0"/>
              <a:t> dell'esercizio precedente, attraverso l'iscrizione di tali risorse, come posta a sé stante dell'entrata, </a:t>
            </a:r>
            <a:r>
              <a:rPr lang="it-IT" sz="1700" b="1" i="1" kern="0" dirty="0"/>
              <a:t>nel primo esercizio del bilancio di previsione o con provvedimento di variazione al bilancio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900" kern="0" dirty="0"/>
              <a:t>La </a:t>
            </a:r>
            <a:r>
              <a:rPr lang="it-IT" sz="1900" b="1" kern="0" dirty="0"/>
              <a:t>quota vincolata</a:t>
            </a:r>
            <a:r>
              <a:rPr lang="it-IT" sz="1900" kern="0" dirty="0"/>
              <a:t> dell’</a:t>
            </a:r>
            <a:r>
              <a:rPr lang="it-IT" sz="1900" b="1" kern="0" dirty="0"/>
              <a:t>avanzo presunto</a:t>
            </a:r>
            <a:r>
              <a:rPr lang="it-IT" sz="1900" kern="0" dirty="0"/>
              <a:t> può essere quindi </a:t>
            </a:r>
            <a:r>
              <a:rPr lang="it-IT" sz="1900" b="1" kern="0" dirty="0"/>
              <a:t>subito applicata</a:t>
            </a:r>
            <a:r>
              <a:rPr lang="it-IT" sz="1900" kern="0" dirty="0"/>
              <a:t> nelle seguenti modalità: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i="1" kern="0" dirty="0"/>
              <a:t>direttamente nel bilancio di previsione (competenza consiliare)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i="1" kern="0" dirty="0"/>
              <a:t>con variazione del Responsabile finanziario (art. 175, comma 5 quater, lettera c) del TUEL)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i="1" kern="0" dirty="0"/>
              <a:t>con deliberazione di Giunta in esercizio provvisorio (art.175, comma 5 bis, lettera a) del TUEL)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5E39A3FC-65F7-45E3-860C-D8DA6B6B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5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2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400" b="1" dirty="0">
                <a:solidFill>
                  <a:srgbClr val="006A94"/>
                </a:solidFill>
                <a:latin typeface="+mn-lt"/>
              </a:rPr>
              <a:t>Applicazione dell’avanzo presunto nel bilancio di previsione</a:t>
            </a:r>
            <a:endParaRPr lang="it-IT" altLang="it-IT" sz="24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15EECDD-99AA-4BBB-B984-B73C2254DFDA}"/>
              </a:ext>
            </a:extLst>
          </p:cNvPr>
          <p:cNvSpPr txBox="1">
            <a:spLocks/>
          </p:cNvSpPr>
          <p:nvPr/>
        </p:nvSpPr>
        <p:spPr bwMode="auto">
          <a:xfrm>
            <a:off x="457200" y="1124744"/>
            <a:ext cx="814724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b="1" kern="0" dirty="0"/>
              <a:t>Articolo 187, comma 3-</a:t>
            </a:r>
            <a:r>
              <a:rPr lang="it-IT" sz="1800" b="1" i="1" kern="0" dirty="0"/>
              <a:t>quater </a:t>
            </a:r>
            <a:r>
              <a:rPr lang="it-IT" sz="1800" b="1" kern="0" dirty="0"/>
              <a:t>del TUEL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se il Bilancio di previsione impiega quote vincolate del risultato di amministrazione presunto ai sensi del comma 3, </a:t>
            </a:r>
            <a:r>
              <a:rPr lang="it-IT" sz="1800" b="1" i="1" kern="0" dirty="0"/>
              <a:t>entro il 31 gennaio la Giunta verifica l’importo delle quote vincolate del risultato di amministrazione presunto </a:t>
            </a:r>
            <a:r>
              <a:rPr lang="it-IT" sz="1800" i="1" kern="0" dirty="0"/>
              <a:t>sulla base di un preconsuntivo relativo alle entrate e alle spese vincolate ed approva l’aggiornamento dell’allegato al Bilancio di previsione di cui all’art. 11, comma 3, lettera a), del Decreto Legislativo 23 giugno 2011, n. 118, e successive modificazioni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b="1" i="1" kern="0" dirty="0"/>
              <a:t>se la quota vincolata</a:t>
            </a:r>
            <a:r>
              <a:rPr lang="it-IT" sz="1800" i="1" kern="0" dirty="0"/>
              <a:t> del risultato di amministrazione </a:t>
            </a:r>
            <a:r>
              <a:rPr lang="it-IT" sz="1800" b="1" i="1" kern="0" dirty="0"/>
              <a:t>presunto</a:t>
            </a:r>
            <a:r>
              <a:rPr lang="it-IT" sz="1800" i="1" kern="0" dirty="0"/>
              <a:t> </a:t>
            </a:r>
            <a:r>
              <a:rPr lang="it-IT" sz="1800" b="1" i="1" kern="0" dirty="0"/>
              <a:t>è inferiore rispetto all’importo applicato al bilancio di previsione</a:t>
            </a:r>
            <a:r>
              <a:rPr lang="it-IT" sz="1800" i="1" kern="0" dirty="0"/>
              <a:t>, l’ente provvede </a:t>
            </a:r>
            <a:r>
              <a:rPr lang="it-IT" sz="1800" b="1" i="1" kern="0" dirty="0"/>
              <a:t>immediatamente</a:t>
            </a:r>
            <a:r>
              <a:rPr lang="it-IT" sz="1800" i="1" kern="0" dirty="0"/>
              <a:t> alle </a:t>
            </a:r>
            <a:r>
              <a:rPr lang="it-IT" sz="1800" b="1" i="1" kern="0" dirty="0"/>
              <a:t>necessarie variazioni di bilancio</a:t>
            </a:r>
            <a:r>
              <a:rPr lang="it-IT" sz="1800" i="1" kern="0" dirty="0"/>
              <a:t> che adeguano l’impiego del risultato di amministrazione vincolato»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4DAE3FEF-8A46-418A-9FD7-E9BA5AA7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6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4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400" b="1" dirty="0">
                <a:solidFill>
                  <a:srgbClr val="006A94"/>
                </a:solidFill>
                <a:latin typeface="+mn-lt"/>
              </a:rPr>
              <a:t>Applicazione dell’avanzo presunto nelle variazioni di bilancio</a:t>
            </a:r>
            <a:endParaRPr lang="it-IT" altLang="it-IT" sz="24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2A8800E-EB47-4A44-B425-02A4783BC538}"/>
              </a:ext>
            </a:extLst>
          </p:cNvPr>
          <p:cNvSpPr txBox="1">
            <a:spLocks/>
          </p:cNvSpPr>
          <p:nvPr/>
        </p:nvSpPr>
        <p:spPr bwMode="auto">
          <a:xfrm>
            <a:off x="457200" y="1124744"/>
            <a:ext cx="8147248" cy="416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b="1" kern="0" dirty="0"/>
              <a:t>Articolo 187, comma 3-</a:t>
            </a:r>
            <a:r>
              <a:rPr lang="it-IT" sz="1800" b="1" i="1" kern="0" dirty="0"/>
              <a:t>quinquies </a:t>
            </a:r>
            <a:r>
              <a:rPr lang="it-IT" sz="1800" b="1" kern="0" dirty="0"/>
              <a:t>del TUEL</a:t>
            </a:r>
          </a:p>
          <a:p>
            <a:pPr marL="623888" indent="-180975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b="1" i="1" kern="0" dirty="0"/>
              <a:t>Le variazioni di bilancio che</a:t>
            </a:r>
            <a:r>
              <a:rPr lang="it-IT" sz="1800" i="1" kern="0" dirty="0"/>
              <a:t>, in attesa dell'approvazione del consuntivo, </a:t>
            </a:r>
            <a:r>
              <a:rPr lang="it-IT" sz="1800" b="1" i="1" kern="0" dirty="0"/>
              <a:t>applicano</a:t>
            </a:r>
            <a:r>
              <a:rPr lang="it-IT" sz="1800" i="1" kern="0" dirty="0"/>
              <a:t> al bilancio </a:t>
            </a:r>
            <a:r>
              <a:rPr lang="it-IT" sz="1800" b="1" i="1" kern="0" dirty="0"/>
              <a:t>quote vincolate</a:t>
            </a:r>
            <a:r>
              <a:rPr lang="it-IT" sz="1800" i="1" kern="0" dirty="0"/>
              <a:t> o accantonate del risultato di amministrazione, sono effettuate </a:t>
            </a:r>
            <a:r>
              <a:rPr lang="it-IT" sz="1800" b="1" i="1" kern="0" dirty="0"/>
              <a:t>solo dopo l'approvazione del prospetto aggiornato del risultato di amministrazione presunto</a:t>
            </a:r>
            <a:r>
              <a:rPr lang="it-IT" sz="1800" i="1" kern="0" dirty="0"/>
              <a:t> da parte della Giunta di cui al comma 3-quater</a:t>
            </a:r>
          </a:p>
          <a:p>
            <a:pPr marL="623888" indent="-180975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800" i="1" kern="0" dirty="0"/>
              <a:t>Le variazioni consistenti nella mera re-iscrizione di economie di spesa derivanti da stanziamenti di bilancio dell'esercizio precedente corrispondenti a entrate vincolate, </a:t>
            </a:r>
            <a:r>
              <a:rPr lang="it-IT" sz="1800" b="1" i="1" kern="0" dirty="0"/>
              <a:t>possono essere disposte dai dirigenti se previsto dal regolamento di contabilità o, in assenza di norme, dal responsabile finanziario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134AAE29-06D7-4E3C-9B8D-E531903D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7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0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400" b="1" dirty="0">
                <a:solidFill>
                  <a:srgbClr val="006A94"/>
                </a:solidFill>
                <a:latin typeface="+mn-lt"/>
              </a:rPr>
              <a:t>Applicazione dell’avanzo presunto in esercizio provvisorio</a:t>
            </a:r>
            <a:endParaRPr lang="it-IT" altLang="it-IT" sz="24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6256B786-4233-4F84-8C93-51911F44B90F}"/>
              </a:ext>
            </a:extLst>
          </p:cNvPr>
          <p:cNvSpPr txBox="1">
            <a:spLocks/>
          </p:cNvSpPr>
          <p:nvPr/>
        </p:nvSpPr>
        <p:spPr bwMode="auto">
          <a:xfrm>
            <a:off x="457200" y="1124744"/>
            <a:ext cx="798353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b="1" kern="0" dirty="0"/>
              <a:t>Articolo 187, comma 3 del TUEL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b="1" i="1" kern="0" dirty="0"/>
              <a:t>L'utilizzo della quota vincolata</a:t>
            </a:r>
            <a:r>
              <a:rPr lang="it-IT" sz="1700" i="1" kern="0" dirty="0"/>
              <a:t> o accantonata del risultato di amministrazione </a:t>
            </a:r>
            <a:r>
              <a:rPr lang="it-IT" sz="1700" b="1" i="1" kern="0" dirty="0"/>
              <a:t>è consentito</a:t>
            </a:r>
            <a:r>
              <a:rPr lang="it-IT" sz="1700" i="1" kern="0" dirty="0"/>
              <a:t>, sulla base di una relazione documentata del dirigente competente, </a:t>
            </a:r>
            <a:r>
              <a:rPr lang="it-IT" sz="1700" b="1" i="1" kern="0" dirty="0"/>
              <a:t>anche in caso di esercizio provvisorio</a:t>
            </a:r>
            <a:r>
              <a:rPr lang="it-IT" sz="1700" i="1" kern="0" dirty="0"/>
              <a:t>, esclusivamente per garantire la prosecuzione o l'avvio di attività soggette a termini o scadenza, la cui mancata attuazione determinerebbe danno per l'ente, secondo le modalità individuate al comma 3-quinquies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i="1" kern="0" dirty="0"/>
              <a:t>anche in questo caso </a:t>
            </a:r>
            <a:r>
              <a:rPr lang="it-IT" sz="1700" b="1" i="1" kern="0" dirty="0"/>
              <a:t>è necessaria la verifica delle quote vincolate</a:t>
            </a:r>
            <a:r>
              <a:rPr lang="it-IT" sz="1700" i="1" kern="0" dirty="0"/>
              <a:t> e accantonate del risultato presunto di amministrazione</a:t>
            </a:r>
          </a:p>
          <a:p>
            <a:pPr marL="623888" indent="-180975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700" i="1" kern="0" dirty="0"/>
              <a:t>tale verifica è contestuale all’applicazione del provvedimento di variazione </a:t>
            </a:r>
            <a:r>
              <a:rPr lang="it-IT" sz="1700" b="1" i="1" kern="0" dirty="0"/>
              <a:t>per l’applicazione</a:t>
            </a:r>
            <a:r>
              <a:rPr lang="it-IT" sz="1700" i="1" kern="0" dirty="0"/>
              <a:t> della quota vincolata del risultato di amministrazione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FAFD6A78-5381-478E-98E0-1A442DC6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8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2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83597-A1B7-4BCB-AE30-B437D617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b="1" dirty="0">
                <a:solidFill>
                  <a:srgbClr val="006A94"/>
                </a:solidFill>
                <a:latin typeface="+mn-lt"/>
              </a:rPr>
              <a:t>La certificazione e la legge di bilancio 2021</a:t>
            </a:r>
            <a:endParaRPr lang="it-IT" altLang="it-IT" sz="2200" b="1" dirty="0">
              <a:solidFill>
                <a:srgbClr val="006A94"/>
              </a:solidFill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42A144-D7EE-4901-91EE-86AC6DF3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000"/>
              <a:t>	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425D0378-6AB0-42E8-8740-2FF5B822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5">
            <a:extLst>
              <a:ext uri="{FF2B5EF4-FFF2-40B4-BE49-F238E27FC236}">
                <a16:creationId xmlns:a16="http://schemas.microsoft.com/office/drawing/2014/main" id="{F5A19D27-FA27-477B-BDB4-9CCEF58EA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34088"/>
            <a:ext cx="647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D9B53857-931F-49F7-A0F0-305AE839B786}"/>
              </a:ext>
            </a:extLst>
          </p:cNvPr>
          <p:cNvSpPr txBox="1">
            <a:spLocks/>
          </p:cNvSpPr>
          <p:nvPr/>
        </p:nvSpPr>
        <p:spPr bwMode="auto">
          <a:xfrm>
            <a:off x="457200" y="1098301"/>
            <a:ext cx="8075240" cy="456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kern="0" dirty="0"/>
              <a:t>La</a:t>
            </a:r>
            <a:r>
              <a:rPr lang="it-IT" sz="1800" b="1" kern="0" dirty="0"/>
              <a:t> certificazione obbligatoria ex articolo 39 del DL 104/2020, </a:t>
            </a:r>
            <a:r>
              <a:rPr lang="it-IT" sz="1800" kern="0" dirty="0"/>
              <a:t>ora prevista per il </a:t>
            </a:r>
            <a:r>
              <a:rPr lang="it-IT" sz="1800" b="1" kern="0" dirty="0"/>
              <a:t>31 maggio 2021 (con riferimento al 2020)</a:t>
            </a:r>
            <a:r>
              <a:rPr lang="it-IT" sz="1800" kern="0" dirty="0"/>
              <a:t>:</a:t>
            </a:r>
          </a:p>
          <a:p>
            <a:pPr marL="646113" indent="-2857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b="1" i="1" kern="0" dirty="0"/>
              <a:t>integra il rendiconto 2020 </a:t>
            </a:r>
            <a:r>
              <a:rPr lang="it-IT" sz="1600" i="1" kern="0" dirty="0"/>
              <a:t>con informazioni non altrimenti recuperabili, al fine di interpretare meglio i risultati complessivi annui di competenza alla luce dell’emergenza</a:t>
            </a:r>
          </a:p>
          <a:p>
            <a:pPr marL="646113" indent="-2857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b="1" i="1" kern="0" dirty="0"/>
              <a:t>subirà qualche integrazione</a:t>
            </a:r>
            <a:r>
              <a:rPr lang="it-IT" sz="1600" i="1" kern="0" dirty="0"/>
              <a:t>,</a:t>
            </a:r>
            <a:r>
              <a:rPr lang="it-IT" sz="1600" b="1" i="1" kern="0" dirty="0"/>
              <a:t> </a:t>
            </a:r>
            <a:r>
              <a:rPr lang="it-IT" sz="1600" i="1" kern="0" dirty="0"/>
              <a:t>in particolare sia per rafforzare l’obiettivo di </a:t>
            </a:r>
            <a:r>
              <a:rPr lang="it-IT" sz="1600" b="1" i="1" kern="0" dirty="0"/>
              <a:t>sterilizzare variazioni straordinarie di entrata</a:t>
            </a:r>
            <a:r>
              <a:rPr lang="it-IT" sz="1600" i="1" kern="0" dirty="0"/>
              <a:t> sia per </a:t>
            </a:r>
            <a:r>
              <a:rPr lang="it-IT" sz="1600" b="1" i="1" kern="0" dirty="0"/>
              <a:t>non compromettere interventi di spesa programmati</a:t>
            </a:r>
            <a:r>
              <a:rPr lang="it-IT" sz="1600" i="1" kern="0" dirty="0"/>
              <a:t> in ragione dell’emergenza</a:t>
            </a:r>
          </a:p>
          <a:p>
            <a:pPr marL="646113" indent="-2857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i="1" kern="0" dirty="0"/>
              <a:t>con la legge di bilancio, la</a:t>
            </a:r>
            <a:r>
              <a:rPr lang="it-IT" sz="1600" b="1" i="1" kern="0" dirty="0"/>
              <a:t> certificazione </a:t>
            </a:r>
            <a:r>
              <a:rPr lang="it-IT" sz="1600" i="1" kern="0" dirty="0"/>
              <a:t>viene</a:t>
            </a:r>
            <a:r>
              <a:rPr lang="it-IT" sz="1600" b="1" i="1" kern="0" dirty="0"/>
              <a:t> disposta anche per il 2021 (co.827)</a:t>
            </a:r>
            <a:r>
              <a:rPr lang="it-IT" sz="1600" i="1" kern="0" dirty="0"/>
              <a:t> e la </a:t>
            </a:r>
            <a:r>
              <a:rPr lang="it-IT" sz="1600" b="1" i="1" kern="0" dirty="0"/>
              <a:t>regolazione «finale»</a:t>
            </a:r>
            <a:r>
              <a:rPr lang="it-IT" sz="1600" i="1" kern="0" dirty="0"/>
              <a:t> dei rapporti finanziari viene </a:t>
            </a:r>
            <a:r>
              <a:rPr lang="it-IT" sz="1600" b="1" i="1" kern="0" dirty="0"/>
              <a:t>rinviata al 2022 (co. 831)</a:t>
            </a:r>
            <a:r>
              <a:rPr lang="it-IT" sz="1600" i="1" kern="0" dirty="0"/>
              <a:t>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sz="1800" b="1" kern="0" dirty="0"/>
              <a:t>Le sanzioni per ritardata presentazione sono inasprite</a:t>
            </a:r>
            <a:r>
              <a:rPr lang="it-IT" sz="1800" kern="0" dirty="0"/>
              <a:t>: tra l’80% e il 100% delle assegnazioni ottenute, rateizzate in 3 anni</a:t>
            </a:r>
          </a:p>
        </p:txBody>
      </p:sp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901A15A3-40AA-412E-AE7E-322CAF67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165304"/>
            <a:ext cx="2133600" cy="287461"/>
          </a:xfrm>
        </p:spPr>
        <p:txBody>
          <a:bodyPr/>
          <a:lstStyle/>
          <a:p>
            <a:pPr algn="ctr">
              <a:defRPr/>
            </a:pPr>
            <a:fld id="{547AA671-7FA5-415D-B0E7-99983665B4DB}" type="slidenum">
              <a:rPr lang="it-IT" altLang="en-US" sz="1100" smtClean="0">
                <a:latin typeface="Arial" panose="020B0604020202020204" pitchFamily="34" charset="0"/>
              </a:rPr>
              <a:pPr algn="ctr">
                <a:defRPr/>
              </a:pPr>
              <a:t>9</a:t>
            </a:fld>
            <a:endParaRPr lang="it-IT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97642"/>
      </p:ext>
    </p:extLst>
  </p:cSld>
  <p:clrMapOvr>
    <a:masterClrMapping/>
  </p:clrMapOvr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1643</Words>
  <Application>Microsoft Office PowerPoint</Application>
  <PresentationFormat>Presentazione su schermo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Garamond</vt:lpstr>
      <vt:lpstr>Wingdings</vt:lpstr>
      <vt:lpstr>Bordi</vt:lpstr>
      <vt:lpstr>Convegno Web   Finanza Locale e Personale: tra politiche di emergenza e vincoli   Le principali novità di interesse introdotte dalla legge di bilancio 2021      Le regole dell’emergenza Covid-19  Certificazione e gestione biennale dei fondi straordinari   Giuseppe Ferraina – IFEL, Responsabile Ufficio Impatto manovre finanziarie    Roma, 22 febbraio 2021 </vt:lpstr>
      <vt:lpstr>Flessibilità delle regole finanziarie</vt:lpstr>
      <vt:lpstr>Legge di bilancio e dimensione biennale dell’emergenza</vt:lpstr>
      <vt:lpstr>Legge di bilancio e dimensione biennale dell’emergenza</vt:lpstr>
      <vt:lpstr>Le modalità applicative dell’avanzo presunto</vt:lpstr>
      <vt:lpstr>Applicazione dell’avanzo presunto nel bilancio di previsione</vt:lpstr>
      <vt:lpstr>Applicazione dell’avanzo presunto nelle variazioni di bilancio</vt:lpstr>
      <vt:lpstr>Applicazione dell’avanzo presunto in esercizio provvisorio</vt:lpstr>
      <vt:lpstr>La certificazione e la legge di bilancio 2021</vt:lpstr>
      <vt:lpstr>Certificazione sul 2021 e successiva verifica finale</vt:lpstr>
      <vt:lpstr>Le FAQ sul sito della RGS in attesa del nuovo DM</vt:lpstr>
      <vt:lpstr>Le FAQ sul sito della RGS in attesa del nuovo DM</vt:lpstr>
      <vt:lpstr>I webinar IFEL sulla Certificazione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nuova normativa sui servizi pubblici locali</dc:title>
  <dc:creator>a.dibari</dc:creator>
  <cp:lastModifiedBy>Giuseppe Ferraina</cp:lastModifiedBy>
  <cp:revision>1205</cp:revision>
  <cp:lastPrinted>2020-10-09T07:57:45Z</cp:lastPrinted>
  <dcterms:created xsi:type="dcterms:W3CDTF">2010-08-30T13:34:32Z</dcterms:created>
  <dcterms:modified xsi:type="dcterms:W3CDTF">2021-02-22T00:06:43Z</dcterms:modified>
</cp:coreProperties>
</file>